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3.jpg" ContentType="image/png"/>
  <Override PartName="/ppt/media/image44.jpg" ContentType="image/png"/>
  <Override PartName="/ppt/media/image45.jpg" ContentType="image/png"/>
  <Override PartName="/ppt/media/image46.jpg" ContentType="image/png"/>
  <Override PartName="/ppt/media/image48.jpg" ContentType="image/png"/>
  <Override PartName="/ppt/media/image49.jpg" ContentType="image/png"/>
  <Override PartName="/ppt/media/image50.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5" r:id="rId2"/>
  </p:sldMasterIdLst>
  <p:notesMasterIdLst>
    <p:notesMasterId r:id="rId40"/>
  </p:notesMasterIdLst>
  <p:handoutMasterIdLst>
    <p:handoutMasterId r:id="rId41"/>
  </p:handoutMasterIdLst>
  <p:sldIdLst>
    <p:sldId id="317" r:id="rId3"/>
    <p:sldId id="376" r:id="rId4"/>
    <p:sldId id="436" r:id="rId5"/>
    <p:sldId id="377" r:id="rId6"/>
    <p:sldId id="351" r:id="rId7"/>
    <p:sldId id="355" r:id="rId8"/>
    <p:sldId id="378" r:id="rId9"/>
    <p:sldId id="379" r:id="rId10"/>
    <p:sldId id="382" r:id="rId11"/>
    <p:sldId id="434" r:id="rId12"/>
    <p:sldId id="435" r:id="rId13"/>
    <p:sldId id="424" r:id="rId14"/>
    <p:sldId id="425" r:id="rId15"/>
    <p:sldId id="427" r:id="rId16"/>
    <p:sldId id="426" r:id="rId17"/>
    <p:sldId id="428" r:id="rId18"/>
    <p:sldId id="430" r:id="rId19"/>
    <p:sldId id="431" r:id="rId20"/>
    <p:sldId id="429" r:id="rId21"/>
    <p:sldId id="415" r:id="rId22"/>
    <p:sldId id="384" r:id="rId23"/>
    <p:sldId id="397" r:id="rId24"/>
    <p:sldId id="386" r:id="rId25"/>
    <p:sldId id="387" r:id="rId26"/>
    <p:sldId id="388" r:id="rId27"/>
    <p:sldId id="395" r:id="rId28"/>
    <p:sldId id="389" r:id="rId29"/>
    <p:sldId id="391" r:id="rId30"/>
    <p:sldId id="399" r:id="rId31"/>
    <p:sldId id="400" r:id="rId32"/>
    <p:sldId id="401" r:id="rId33"/>
    <p:sldId id="402" r:id="rId34"/>
    <p:sldId id="406" r:id="rId35"/>
    <p:sldId id="407" r:id="rId36"/>
    <p:sldId id="416" r:id="rId37"/>
    <p:sldId id="417" r:id="rId38"/>
    <p:sldId id="433" r:id="rId39"/>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0"/>
    <a:srgbClr val="BF9000"/>
    <a:srgbClr val="A0A004"/>
    <a:srgbClr val="EAB2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69" autoAdjust="0"/>
    <p:restoredTop sz="87847"/>
  </p:normalViewPr>
  <p:slideViewPr>
    <p:cSldViewPr snapToGrid="0">
      <p:cViewPr>
        <p:scale>
          <a:sx n="90" d="100"/>
          <a:sy n="90" d="100"/>
        </p:scale>
        <p:origin x="1032" y="64"/>
      </p:cViewPr>
      <p:guideLst>
        <p:guide orient="horz" pos="2160"/>
        <p:guide pos="2880"/>
      </p:guideLst>
    </p:cSldViewPr>
  </p:slideViewPr>
  <p:notesTextViewPr>
    <p:cViewPr>
      <p:scale>
        <a:sx n="1" d="1"/>
        <a:sy n="1" d="1"/>
      </p:scale>
      <p:origin x="0" y="0"/>
    </p:cViewPr>
  </p:notesTextViewPr>
  <p:sorterViewPr>
    <p:cViewPr>
      <p:scale>
        <a:sx n="140" d="100"/>
        <a:sy n="140" d="100"/>
      </p:scale>
      <p:origin x="0" y="1127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AE71D-20FE-4115-967C-418F1EE998D0}" type="doc">
      <dgm:prSet loTypeId="urn:microsoft.com/office/officeart/2009/3/layout/HorizontalOrganizationChart" loCatId="hierarchy" qsTypeId="urn:microsoft.com/office/officeart/2005/8/quickstyle/3d6" qsCatId="3D" csTypeId="urn:microsoft.com/office/officeart/2005/8/colors/colorful5" csCatId="colorful" phldr="1"/>
      <dgm:spPr/>
      <dgm:t>
        <a:bodyPr/>
        <a:lstStyle/>
        <a:p>
          <a:endParaRPr lang="en-GB"/>
        </a:p>
      </dgm:t>
    </dgm:pt>
    <dgm:pt modelId="{9034DE6D-A958-4F59-A961-CDFF278714F1}">
      <dgm:prSet phldrT="[Texto]" custT="1"/>
      <dgm:spPr/>
      <dgm:t>
        <a:bodyPr/>
        <a:lstStyle/>
        <a:p>
          <a:r>
            <a:rPr lang="es-ES_tradnl" sz="2000" b="1" dirty="0" smtClean="0"/>
            <a:t>MONARCH</a:t>
          </a:r>
          <a:endParaRPr lang="en-GB" sz="2000" b="1" dirty="0"/>
        </a:p>
      </dgm:t>
    </dgm:pt>
    <dgm:pt modelId="{DE263B59-A19C-403D-9583-E9A686526113}" type="parTrans" cxnId="{C577C13A-8F4C-4944-9FCB-35EA41505B5E}">
      <dgm:prSet/>
      <dgm:spPr/>
      <dgm:t>
        <a:bodyPr/>
        <a:lstStyle/>
        <a:p>
          <a:endParaRPr lang="en-GB"/>
        </a:p>
      </dgm:t>
    </dgm:pt>
    <dgm:pt modelId="{41D73A10-73D4-4EE7-9217-809AC03AAF00}" type="sibTrans" cxnId="{C577C13A-8F4C-4944-9FCB-35EA41505B5E}">
      <dgm:prSet/>
      <dgm:spPr/>
      <dgm:t>
        <a:bodyPr/>
        <a:lstStyle/>
        <a:p>
          <a:endParaRPr lang="en-GB"/>
        </a:p>
      </dgm:t>
    </dgm:pt>
    <dgm:pt modelId="{0F3CFC99-F267-4994-BCC6-E31493454056}">
      <dgm:prSet phldrT="[Texto]"/>
      <dgm:spPr/>
      <dgm:t>
        <a:bodyPr/>
        <a:lstStyle/>
        <a:p>
          <a:r>
            <a:rPr lang="es-ES_tradnl" dirty="0" smtClean="0">
              <a:latin typeface="Calibri" panose="020F0502020204030204" pitchFamily="34" charset="0"/>
            </a:rPr>
            <a:t>NCEP/NMMB</a:t>
          </a:r>
        </a:p>
      </dgm:t>
    </dgm:pt>
    <dgm:pt modelId="{BCD68149-4410-477A-A812-9E2F9744EF11}" type="parTrans" cxnId="{99F3B5F2-9A0D-4BA9-A68E-2174E3D0564C}">
      <dgm:prSet/>
      <dgm:spPr/>
      <dgm:t>
        <a:bodyPr/>
        <a:lstStyle/>
        <a:p>
          <a:endParaRPr lang="en-GB"/>
        </a:p>
      </dgm:t>
    </dgm:pt>
    <dgm:pt modelId="{E1368120-E1F9-4EBA-A0BB-F06B878D54CF}" type="sibTrans" cxnId="{99F3B5F2-9A0D-4BA9-A68E-2174E3D0564C}">
      <dgm:prSet/>
      <dgm:spPr/>
      <dgm:t>
        <a:bodyPr/>
        <a:lstStyle/>
        <a:p>
          <a:endParaRPr lang="en-GB"/>
        </a:p>
      </dgm:t>
    </dgm:pt>
    <dgm:pt modelId="{49F9D8D7-60C0-460D-9A5A-47B6BC3DA899}">
      <dgm:prSet phldrT="[Texto]"/>
      <dgm:spPr/>
      <dgm:t>
        <a:bodyPr/>
        <a:lstStyle/>
        <a:p>
          <a:r>
            <a:rPr lang="es-ES_tradnl" dirty="0" smtClean="0"/>
            <a:t>BSC-CTM</a:t>
          </a:r>
          <a:endParaRPr lang="en-GB" dirty="0"/>
        </a:p>
      </dgm:t>
    </dgm:pt>
    <dgm:pt modelId="{55BF1656-0B88-4B49-872D-99CA1CB7AED7}" type="parTrans" cxnId="{7AC5EA2F-31CF-4DD2-9ADE-1C82028A80DD}">
      <dgm:prSet/>
      <dgm:spPr/>
      <dgm:t>
        <a:bodyPr/>
        <a:lstStyle/>
        <a:p>
          <a:endParaRPr lang="en-GB"/>
        </a:p>
      </dgm:t>
    </dgm:pt>
    <dgm:pt modelId="{E4A8ECEA-D11C-448E-B0A5-91F12B975EAC}" type="sibTrans" cxnId="{7AC5EA2F-31CF-4DD2-9ADE-1C82028A80DD}">
      <dgm:prSet/>
      <dgm:spPr/>
      <dgm:t>
        <a:bodyPr/>
        <a:lstStyle/>
        <a:p>
          <a:endParaRPr lang="en-GB"/>
        </a:p>
      </dgm:t>
    </dgm:pt>
    <dgm:pt modelId="{01866207-D461-4AEF-BBEB-EE0EAC2E323A}">
      <dgm:prSet phldrT="[Texto]"/>
      <dgm:spPr/>
      <dgm:t>
        <a:bodyPr/>
        <a:lstStyle/>
        <a:p>
          <a:r>
            <a:rPr lang="es-ES_tradnl" dirty="0" smtClean="0"/>
            <a:t>AEROSOLS</a:t>
          </a:r>
        </a:p>
      </dgm:t>
    </dgm:pt>
    <dgm:pt modelId="{FC00ADA1-200E-4B5E-BBFD-C2D06FB39D6E}" type="parTrans" cxnId="{C780397C-A4AA-4549-8A40-A8BE15C89C94}">
      <dgm:prSet/>
      <dgm:spPr/>
      <dgm:t>
        <a:bodyPr/>
        <a:lstStyle/>
        <a:p>
          <a:endParaRPr lang="en-GB"/>
        </a:p>
      </dgm:t>
    </dgm:pt>
    <dgm:pt modelId="{9B48C3DA-3EF3-417B-8AC4-7BC511B3A51A}" type="sibTrans" cxnId="{C780397C-A4AA-4549-8A40-A8BE15C89C94}">
      <dgm:prSet/>
      <dgm:spPr/>
      <dgm:t>
        <a:bodyPr/>
        <a:lstStyle/>
        <a:p>
          <a:endParaRPr lang="en-GB"/>
        </a:p>
      </dgm:t>
    </dgm:pt>
    <dgm:pt modelId="{38D9ACB0-2FDB-490E-9EAC-48F5E584F18F}">
      <dgm:prSet/>
      <dgm:spPr/>
      <dgm:t>
        <a:bodyPr/>
        <a:lstStyle/>
        <a:p>
          <a:r>
            <a:rPr lang="en-GB" dirty="0" smtClean="0"/>
            <a:t>GAS-PHASE CHEMISTRY</a:t>
          </a:r>
          <a:endParaRPr lang="en-GB" dirty="0"/>
        </a:p>
      </dgm:t>
    </dgm:pt>
    <dgm:pt modelId="{5D1FC5CC-1BF2-4D5A-BEAF-3C528BBB9072}" type="parTrans" cxnId="{397D4DEF-B7D4-477B-8EAB-67549F3AABA5}">
      <dgm:prSet/>
      <dgm:spPr/>
      <dgm:t>
        <a:bodyPr/>
        <a:lstStyle/>
        <a:p>
          <a:endParaRPr lang="es-ES"/>
        </a:p>
      </dgm:t>
    </dgm:pt>
    <dgm:pt modelId="{43FADAE8-CF22-43AC-AD9D-8691088E3A0E}" type="sibTrans" cxnId="{397D4DEF-B7D4-477B-8EAB-67549F3AABA5}">
      <dgm:prSet/>
      <dgm:spPr/>
      <dgm:t>
        <a:bodyPr/>
        <a:lstStyle/>
        <a:p>
          <a:endParaRPr lang="es-ES"/>
        </a:p>
      </dgm:t>
    </dgm:pt>
    <dgm:pt modelId="{3A28098B-F4B4-0D42-84F8-389D09FCF83B}">
      <dgm:prSet phldrT="[Texto]"/>
      <dgm:spPr/>
      <dgm:t>
        <a:bodyPr/>
        <a:lstStyle/>
        <a:p>
          <a:r>
            <a:rPr lang="es-ES_tradnl" dirty="0" smtClean="0"/>
            <a:t>VOLCANIC ASH </a:t>
          </a:r>
        </a:p>
      </dgm:t>
    </dgm:pt>
    <dgm:pt modelId="{ECCD8E70-1397-4D4B-9C4B-2465762D1F66}" type="parTrans" cxnId="{47AC0024-04CD-BE47-80B9-6FB6BAAC0B10}">
      <dgm:prSet/>
      <dgm:spPr/>
      <dgm:t>
        <a:bodyPr/>
        <a:lstStyle/>
        <a:p>
          <a:endParaRPr lang="en-GB"/>
        </a:p>
      </dgm:t>
    </dgm:pt>
    <dgm:pt modelId="{2255F036-F02F-9B43-B1B4-869AD5ADE1A7}" type="sibTrans" cxnId="{47AC0024-04CD-BE47-80B9-6FB6BAAC0B10}">
      <dgm:prSet/>
      <dgm:spPr/>
      <dgm:t>
        <a:bodyPr/>
        <a:lstStyle/>
        <a:p>
          <a:endParaRPr lang="en-GB"/>
        </a:p>
      </dgm:t>
    </dgm:pt>
    <dgm:pt modelId="{105E8D03-2417-4B51-8CBB-F4C187300398}" type="pres">
      <dgm:prSet presAssocID="{EE2AE71D-20FE-4115-967C-418F1EE998D0}" presName="hierChild1" presStyleCnt="0">
        <dgm:presLayoutVars>
          <dgm:orgChart val="1"/>
          <dgm:chPref val="1"/>
          <dgm:dir/>
          <dgm:animOne val="branch"/>
          <dgm:animLvl val="lvl"/>
          <dgm:resizeHandles/>
        </dgm:presLayoutVars>
      </dgm:prSet>
      <dgm:spPr/>
      <dgm:t>
        <a:bodyPr/>
        <a:lstStyle/>
        <a:p>
          <a:endParaRPr lang="es-ES"/>
        </a:p>
      </dgm:t>
    </dgm:pt>
    <dgm:pt modelId="{D4F3FF4D-9418-47CF-8D22-1496B1F40850}" type="pres">
      <dgm:prSet presAssocID="{9034DE6D-A958-4F59-A961-CDFF278714F1}" presName="hierRoot1" presStyleCnt="0">
        <dgm:presLayoutVars>
          <dgm:hierBranch val="init"/>
        </dgm:presLayoutVars>
      </dgm:prSet>
      <dgm:spPr/>
      <dgm:t>
        <a:bodyPr/>
        <a:lstStyle/>
        <a:p>
          <a:endParaRPr lang="es-ES"/>
        </a:p>
      </dgm:t>
    </dgm:pt>
    <dgm:pt modelId="{F46D6432-2FFE-44AD-BC95-D392E4B2F874}" type="pres">
      <dgm:prSet presAssocID="{9034DE6D-A958-4F59-A961-CDFF278714F1}" presName="rootComposite1" presStyleCnt="0"/>
      <dgm:spPr/>
      <dgm:t>
        <a:bodyPr/>
        <a:lstStyle/>
        <a:p>
          <a:endParaRPr lang="es-ES"/>
        </a:p>
      </dgm:t>
    </dgm:pt>
    <dgm:pt modelId="{841F2574-2ECD-4844-91CB-8F395495A045}" type="pres">
      <dgm:prSet presAssocID="{9034DE6D-A958-4F59-A961-CDFF278714F1}" presName="rootText1" presStyleLbl="node0" presStyleIdx="0" presStyleCnt="1" custLinFactY="-15011" custLinFactNeighborX="-3679" custLinFactNeighborY="-100000">
        <dgm:presLayoutVars>
          <dgm:chPref val="3"/>
        </dgm:presLayoutVars>
      </dgm:prSet>
      <dgm:spPr/>
      <dgm:t>
        <a:bodyPr/>
        <a:lstStyle/>
        <a:p>
          <a:endParaRPr lang="es-ES"/>
        </a:p>
      </dgm:t>
    </dgm:pt>
    <dgm:pt modelId="{601E6A39-BBF8-4400-BEDD-E362388CB2D5}" type="pres">
      <dgm:prSet presAssocID="{9034DE6D-A958-4F59-A961-CDFF278714F1}" presName="rootConnector1" presStyleLbl="node1" presStyleIdx="0" presStyleCnt="0"/>
      <dgm:spPr/>
      <dgm:t>
        <a:bodyPr/>
        <a:lstStyle/>
        <a:p>
          <a:endParaRPr lang="es-ES"/>
        </a:p>
      </dgm:t>
    </dgm:pt>
    <dgm:pt modelId="{0FBD7328-7875-4DAD-8D1C-36F77E630174}" type="pres">
      <dgm:prSet presAssocID="{9034DE6D-A958-4F59-A961-CDFF278714F1}" presName="hierChild2" presStyleCnt="0"/>
      <dgm:spPr/>
      <dgm:t>
        <a:bodyPr/>
        <a:lstStyle/>
        <a:p>
          <a:endParaRPr lang="es-ES"/>
        </a:p>
      </dgm:t>
    </dgm:pt>
    <dgm:pt modelId="{EAB24182-3F5A-409F-8474-C1D187190214}" type="pres">
      <dgm:prSet presAssocID="{BCD68149-4410-477A-A812-9E2F9744EF11}" presName="Name64" presStyleLbl="parChTrans1D2" presStyleIdx="0" presStyleCnt="2"/>
      <dgm:spPr/>
      <dgm:t>
        <a:bodyPr/>
        <a:lstStyle/>
        <a:p>
          <a:endParaRPr lang="es-ES"/>
        </a:p>
      </dgm:t>
    </dgm:pt>
    <dgm:pt modelId="{A785B38D-BC89-4440-9209-A53D48E29F55}" type="pres">
      <dgm:prSet presAssocID="{0F3CFC99-F267-4994-BCC6-E31493454056}" presName="hierRoot2" presStyleCnt="0">
        <dgm:presLayoutVars>
          <dgm:hierBranch val="init"/>
        </dgm:presLayoutVars>
      </dgm:prSet>
      <dgm:spPr/>
      <dgm:t>
        <a:bodyPr/>
        <a:lstStyle/>
        <a:p>
          <a:endParaRPr lang="es-ES"/>
        </a:p>
      </dgm:t>
    </dgm:pt>
    <dgm:pt modelId="{3033115F-28D9-4744-B210-7DE78E2DE57A}" type="pres">
      <dgm:prSet presAssocID="{0F3CFC99-F267-4994-BCC6-E31493454056}" presName="rootComposite" presStyleCnt="0"/>
      <dgm:spPr/>
      <dgm:t>
        <a:bodyPr/>
        <a:lstStyle/>
        <a:p>
          <a:endParaRPr lang="es-ES"/>
        </a:p>
      </dgm:t>
    </dgm:pt>
    <dgm:pt modelId="{C10FFBA8-68E7-43FA-98DB-90693BFE4C98}" type="pres">
      <dgm:prSet presAssocID="{0F3CFC99-F267-4994-BCC6-E31493454056}" presName="rootText" presStyleLbl="node2" presStyleIdx="0" presStyleCnt="2" custLinFactY="-100000" custLinFactNeighborX="377" custLinFactNeighborY="-118838">
        <dgm:presLayoutVars>
          <dgm:chPref val="3"/>
        </dgm:presLayoutVars>
      </dgm:prSet>
      <dgm:spPr/>
      <dgm:t>
        <a:bodyPr/>
        <a:lstStyle/>
        <a:p>
          <a:endParaRPr lang="es-ES"/>
        </a:p>
      </dgm:t>
    </dgm:pt>
    <dgm:pt modelId="{57929B07-C70A-46CC-A1F6-949CF8176461}" type="pres">
      <dgm:prSet presAssocID="{0F3CFC99-F267-4994-BCC6-E31493454056}" presName="rootConnector" presStyleLbl="node2" presStyleIdx="0" presStyleCnt="2"/>
      <dgm:spPr/>
      <dgm:t>
        <a:bodyPr/>
        <a:lstStyle/>
        <a:p>
          <a:endParaRPr lang="es-ES"/>
        </a:p>
      </dgm:t>
    </dgm:pt>
    <dgm:pt modelId="{5C381179-276D-4511-90D4-E2736DD6CDB2}" type="pres">
      <dgm:prSet presAssocID="{0F3CFC99-F267-4994-BCC6-E31493454056}" presName="hierChild4" presStyleCnt="0"/>
      <dgm:spPr/>
      <dgm:t>
        <a:bodyPr/>
        <a:lstStyle/>
        <a:p>
          <a:endParaRPr lang="es-ES"/>
        </a:p>
      </dgm:t>
    </dgm:pt>
    <dgm:pt modelId="{0D799ED7-D486-40ED-86A6-3C236BFFCA06}" type="pres">
      <dgm:prSet presAssocID="{0F3CFC99-F267-4994-BCC6-E31493454056}" presName="hierChild5" presStyleCnt="0"/>
      <dgm:spPr/>
      <dgm:t>
        <a:bodyPr/>
        <a:lstStyle/>
        <a:p>
          <a:endParaRPr lang="es-ES"/>
        </a:p>
      </dgm:t>
    </dgm:pt>
    <dgm:pt modelId="{786393CE-F40A-49C7-9636-4C8C54B444E5}" type="pres">
      <dgm:prSet presAssocID="{55BF1656-0B88-4B49-872D-99CA1CB7AED7}" presName="Name64" presStyleLbl="parChTrans1D2" presStyleIdx="1" presStyleCnt="2"/>
      <dgm:spPr/>
      <dgm:t>
        <a:bodyPr/>
        <a:lstStyle/>
        <a:p>
          <a:endParaRPr lang="es-ES"/>
        </a:p>
      </dgm:t>
    </dgm:pt>
    <dgm:pt modelId="{33DFBF83-99A9-4A12-9AA3-0C81BFC5D88B}" type="pres">
      <dgm:prSet presAssocID="{49F9D8D7-60C0-460D-9A5A-47B6BC3DA899}" presName="hierRoot2" presStyleCnt="0">
        <dgm:presLayoutVars>
          <dgm:hierBranch val="init"/>
        </dgm:presLayoutVars>
      </dgm:prSet>
      <dgm:spPr/>
      <dgm:t>
        <a:bodyPr/>
        <a:lstStyle/>
        <a:p>
          <a:endParaRPr lang="es-ES"/>
        </a:p>
      </dgm:t>
    </dgm:pt>
    <dgm:pt modelId="{A5A4643E-E886-4834-9149-F58B63110E11}" type="pres">
      <dgm:prSet presAssocID="{49F9D8D7-60C0-460D-9A5A-47B6BC3DA899}" presName="rootComposite" presStyleCnt="0"/>
      <dgm:spPr/>
      <dgm:t>
        <a:bodyPr/>
        <a:lstStyle/>
        <a:p>
          <a:endParaRPr lang="es-ES"/>
        </a:p>
      </dgm:t>
    </dgm:pt>
    <dgm:pt modelId="{C4FE116F-367D-492B-BB0F-9C845B0B4453}" type="pres">
      <dgm:prSet presAssocID="{49F9D8D7-60C0-460D-9A5A-47B6BC3DA899}" presName="rootText" presStyleLbl="node2" presStyleIdx="1" presStyleCnt="2" custLinFactNeighborX="377" custLinFactNeighborY="-46048">
        <dgm:presLayoutVars>
          <dgm:chPref val="3"/>
        </dgm:presLayoutVars>
      </dgm:prSet>
      <dgm:spPr/>
      <dgm:t>
        <a:bodyPr/>
        <a:lstStyle/>
        <a:p>
          <a:endParaRPr lang="es-ES"/>
        </a:p>
      </dgm:t>
    </dgm:pt>
    <dgm:pt modelId="{B50300ED-09A3-496F-B158-0C6C3005D6D0}" type="pres">
      <dgm:prSet presAssocID="{49F9D8D7-60C0-460D-9A5A-47B6BC3DA899}" presName="rootConnector" presStyleLbl="node2" presStyleIdx="1" presStyleCnt="2"/>
      <dgm:spPr/>
      <dgm:t>
        <a:bodyPr/>
        <a:lstStyle/>
        <a:p>
          <a:endParaRPr lang="es-ES"/>
        </a:p>
      </dgm:t>
    </dgm:pt>
    <dgm:pt modelId="{C082F5B7-3697-45CB-9B52-ED238D4D45A3}" type="pres">
      <dgm:prSet presAssocID="{49F9D8D7-60C0-460D-9A5A-47B6BC3DA899}" presName="hierChild4" presStyleCnt="0"/>
      <dgm:spPr/>
      <dgm:t>
        <a:bodyPr/>
        <a:lstStyle/>
        <a:p>
          <a:endParaRPr lang="es-ES"/>
        </a:p>
      </dgm:t>
    </dgm:pt>
    <dgm:pt modelId="{5CC2FC6A-AB1F-4F5A-8B4A-E1016CCCB89F}" type="pres">
      <dgm:prSet presAssocID="{FC00ADA1-200E-4B5E-BBFD-C2D06FB39D6E}" presName="Name64" presStyleLbl="parChTrans1D3" presStyleIdx="0" presStyleCnt="3"/>
      <dgm:spPr/>
      <dgm:t>
        <a:bodyPr/>
        <a:lstStyle/>
        <a:p>
          <a:endParaRPr lang="es-ES"/>
        </a:p>
      </dgm:t>
    </dgm:pt>
    <dgm:pt modelId="{8E4022E7-A35F-4C48-96DB-964FEEC82575}" type="pres">
      <dgm:prSet presAssocID="{01866207-D461-4AEF-BBEB-EE0EAC2E323A}" presName="hierRoot2" presStyleCnt="0">
        <dgm:presLayoutVars>
          <dgm:hierBranch val="init"/>
        </dgm:presLayoutVars>
      </dgm:prSet>
      <dgm:spPr/>
      <dgm:t>
        <a:bodyPr/>
        <a:lstStyle/>
        <a:p>
          <a:endParaRPr lang="es-ES"/>
        </a:p>
      </dgm:t>
    </dgm:pt>
    <dgm:pt modelId="{351FD05E-3001-4577-A352-7B2C9CF385ED}" type="pres">
      <dgm:prSet presAssocID="{01866207-D461-4AEF-BBEB-EE0EAC2E323A}" presName="rootComposite" presStyleCnt="0"/>
      <dgm:spPr/>
      <dgm:t>
        <a:bodyPr/>
        <a:lstStyle/>
        <a:p>
          <a:endParaRPr lang="es-ES"/>
        </a:p>
      </dgm:t>
    </dgm:pt>
    <dgm:pt modelId="{94DC5F0B-E9F6-46E2-ADAC-ECD2B4F4A464}" type="pres">
      <dgm:prSet presAssocID="{01866207-D461-4AEF-BBEB-EE0EAC2E323A}" presName="rootText" presStyleLbl="node3" presStyleIdx="0" presStyleCnt="3" custLinFactNeighborX="-6199" custLinFactNeighborY="94936">
        <dgm:presLayoutVars>
          <dgm:chPref val="3"/>
        </dgm:presLayoutVars>
      </dgm:prSet>
      <dgm:spPr/>
      <dgm:t>
        <a:bodyPr/>
        <a:lstStyle/>
        <a:p>
          <a:endParaRPr lang="es-ES"/>
        </a:p>
      </dgm:t>
    </dgm:pt>
    <dgm:pt modelId="{E9F30CCB-FDAD-46A4-8301-3B1A452182B8}" type="pres">
      <dgm:prSet presAssocID="{01866207-D461-4AEF-BBEB-EE0EAC2E323A}" presName="rootConnector" presStyleLbl="node3" presStyleIdx="0" presStyleCnt="3"/>
      <dgm:spPr/>
      <dgm:t>
        <a:bodyPr/>
        <a:lstStyle/>
        <a:p>
          <a:endParaRPr lang="es-ES"/>
        </a:p>
      </dgm:t>
    </dgm:pt>
    <dgm:pt modelId="{2C838813-91EE-4E8C-9575-3B855EF34782}" type="pres">
      <dgm:prSet presAssocID="{01866207-D461-4AEF-BBEB-EE0EAC2E323A}" presName="hierChild4" presStyleCnt="0"/>
      <dgm:spPr/>
      <dgm:t>
        <a:bodyPr/>
        <a:lstStyle/>
        <a:p>
          <a:endParaRPr lang="es-ES"/>
        </a:p>
      </dgm:t>
    </dgm:pt>
    <dgm:pt modelId="{3A0A11CF-75C6-41BD-A1EF-BD164C65F53E}" type="pres">
      <dgm:prSet presAssocID="{01866207-D461-4AEF-BBEB-EE0EAC2E323A}" presName="hierChild5" presStyleCnt="0"/>
      <dgm:spPr/>
      <dgm:t>
        <a:bodyPr/>
        <a:lstStyle/>
        <a:p>
          <a:endParaRPr lang="es-ES"/>
        </a:p>
      </dgm:t>
    </dgm:pt>
    <dgm:pt modelId="{5C00CFED-7C7E-9C42-856E-F699511DD839}" type="pres">
      <dgm:prSet presAssocID="{ECCD8E70-1397-4D4B-9C4B-2465762D1F66}" presName="Name64" presStyleLbl="parChTrans1D3" presStyleIdx="1" presStyleCnt="3"/>
      <dgm:spPr/>
      <dgm:t>
        <a:bodyPr/>
        <a:lstStyle/>
        <a:p>
          <a:endParaRPr lang="en-GB"/>
        </a:p>
      </dgm:t>
    </dgm:pt>
    <dgm:pt modelId="{645E1209-4C26-5A44-AF4E-DB106C96251E}" type="pres">
      <dgm:prSet presAssocID="{3A28098B-F4B4-0D42-84F8-389D09FCF83B}" presName="hierRoot2" presStyleCnt="0">
        <dgm:presLayoutVars>
          <dgm:hierBranch val="init"/>
        </dgm:presLayoutVars>
      </dgm:prSet>
      <dgm:spPr/>
    </dgm:pt>
    <dgm:pt modelId="{C711717D-DC0F-A248-A116-E3ED3CA6CCC1}" type="pres">
      <dgm:prSet presAssocID="{3A28098B-F4B4-0D42-84F8-389D09FCF83B}" presName="rootComposite" presStyleCnt="0"/>
      <dgm:spPr/>
    </dgm:pt>
    <dgm:pt modelId="{B0140D38-7D83-EB45-9F09-FF279D640B80}" type="pres">
      <dgm:prSet presAssocID="{3A28098B-F4B4-0D42-84F8-389D09FCF83B}" presName="rootText" presStyleLbl="node3" presStyleIdx="1" presStyleCnt="3" custLinFactY="28271" custLinFactNeighborX="-6199" custLinFactNeighborY="100000">
        <dgm:presLayoutVars>
          <dgm:chPref val="3"/>
        </dgm:presLayoutVars>
      </dgm:prSet>
      <dgm:spPr/>
      <dgm:t>
        <a:bodyPr/>
        <a:lstStyle/>
        <a:p>
          <a:endParaRPr lang="en-GB"/>
        </a:p>
      </dgm:t>
    </dgm:pt>
    <dgm:pt modelId="{F967197D-7A34-444F-9969-F0B2A5037601}" type="pres">
      <dgm:prSet presAssocID="{3A28098B-F4B4-0D42-84F8-389D09FCF83B}" presName="rootConnector" presStyleLbl="node3" presStyleIdx="1" presStyleCnt="3"/>
      <dgm:spPr/>
      <dgm:t>
        <a:bodyPr/>
        <a:lstStyle/>
        <a:p>
          <a:endParaRPr lang="en-GB"/>
        </a:p>
      </dgm:t>
    </dgm:pt>
    <dgm:pt modelId="{5C523F4C-7F51-4343-861B-B1B2236346E5}" type="pres">
      <dgm:prSet presAssocID="{3A28098B-F4B4-0D42-84F8-389D09FCF83B}" presName="hierChild4" presStyleCnt="0"/>
      <dgm:spPr/>
    </dgm:pt>
    <dgm:pt modelId="{EA21995C-DF08-9B4D-8023-BAF2D599E6C9}" type="pres">
      <dgm:prSet presAssocID="{3A28098B-F4B4-0D42-84F8-389D09FCF83B}" presName="hierChild5" presStyleCnt="0"/>
      <dgm:spPr/>
    </dgm:pt>
    <dgm:pt modelId="{1D35A80C-B205-4A29-AD02-F61BC819248A}" type="pres">
      <dgm:prSet presAssocID="{5D1FC5CC-1BF2-4D5A-BEAF-3C528BBB9072}" presName="Name64" presStyleLbl="parChTrans1D3" presStyleIdx="2" presStyleCnt="3"/>
      <dgm:spPr/>
      <dgm:t>
        <a:bodyPr/>
        <a:lstStyle/>
        <a:p>
          <a:endParaRPr lang="es-ES"/>
        </a:p>
      </dgm:t>
    </dgm:pt>
    <dgm:pt modelId="{03760A62-3F03-440D-B6D5-36055267DC82}" type="pres">
      <dgm:prSet presAssocID="{38D9ACB0-2FDB-490E-9EAC-48F5E584F18F}" presName="hierRoot2" presStyleCnt="0">
        <dgm:presLayoutVars>
          <dgm:hierBranch val="init"/>
        </dgm:presLayoutVars>
      </dgm:prSet>
      <dgm:spPr/>
    </dgm:pt>
    <dgm:pt modelId="{2E119CD6-ADBA-4025-8A33-E279DEA13C5E}" type="pres">
      <dgm:prSet presAssocID="{38D9ACB0-2FDB-490E-9EAC-48F5E584F18F}" presName="rootComposite" presStyleCnt="0"/>
      <dgm:spPr/>
    </dgm:pt>
    <dgm:pt modelId="{9658F102-6AB1-4CC0-9C35-ABA3B58E11E9}" type="pres">
      <dgm:prSet presAssocID="{38D9ACB0-2FDB-490E-9EAC-48F5E584F18F}" presName="rootText" presStyleLbl="node3" presStyleIdx="2" presStyleCnt="3" custLinFactY="49985" custLinFactNeighborX="-6199" custLinFactNeighborY="100000">
        <dgm:presLayoutVars>
          <dgm:chPref val="3"/>
        </dgm:presLayoutVars>
      </dgm:prSet>
      <dgm:spPr/>
      <dgm:t>
        <a:bodyPr/>
        <a:lstStyle/>
        <a:p>
          <a:endParaRPr lang="es-ES"/>
        </a:p>
      </dgm:t>
    </dgm:pt>
    <dgm:pt modelId="{EBEF1FAD-A91E-47AC-BE31-01EA0D6F7002}" type="pres">
      <dgm:prSet presAssocID="{38D9ACB0-2FDB-490E-9EAC-48F5E584F18F}" presName="rootConnector" presStyleLbl="node3" presStyleIdx="2" presStyleCnt="3"/>
      <dgm:spPr/>
      <dgm:t>
        <a:bodyPr/>
        <a:lstStyle/>
        <a:p>
          <a:endParaRPr lang="es-ES"/>
        </a:p>
      </dgm:t>
    </dgm:pt>
    <dgm:pt modelId="{C7967214-D34F-46F7-9B27-521660AC6AD7}" type="pres">
      <dgm:prSet presAssocID="{38D9ACB0-2FDB-490E-9EAC-48F5E584F18F}" presName="hierChild4" presStyleCnt="0"/>
      <dgm:spPr/>
    </dgm:pt>
    <dgm:pt modelId="{5828D143-D8F0-48D0-9F7A-C2A7BAEF5831}" type="pres">
      <dgm:prSet presAssocID="{38D9ACB0-2FDB-490E-9EAC-48F5E584F18F}" presName="hierChild5" presStyleCnt="0"/>
      <dgm:spPr/>
    </dgm:pt>
    <dgm:pt modelId="{771A8504-FB0E-4967-8862-94B58AE96B6C}" type="pres">
      <dgm:prSet presAssocID="{49F9D8D7-60C0-460D-9A5A-47B6BC3DA899}" presName="hierChild5" presStyleCnt="0"/>
      <dgm:spPr/>
      <dgm:t>
        <a:bodyPr/>
        <a:lstStyle/>
        <a:p>
          <a:endParaRPr lang="es-ES"/>
        </a:p>
      </dgm:t>
    </dgm:pt>
    <dgm:pt modelId="{A7986F86-EE84-4D36-9A57-EC4025614340}" type="pres">
      <dgm:prSet presAssocID="{9034DE6D-A958-4F59-A961-CDFF278714F1}" presName="hierChild3" presStyleCnt="0"/>
      <dgm:spPr/>
      <dgm:t>
        <a:bodyPr/>
        <a:lstStyle/>
        <a:p>
          <a:endParaRPr lang="es-ES"/>
        </a:p>
      </dgm:t>
    </dgm:pt>
  </dgm:ptLst>
  <dgm:cxnLst>
    <dgm:cxn modelId="{6017BC45-537F-E547-BBEE-A997598E41E4}" type="presOf" srcId="{49F9D8D7-60C0-460D-9A5A-47B6BC3DA899}" destId="{B50300ED-09A3-496F-B158-0C6C3005D6D0}" srcOrd="1" destOrd="0" presId="urn:microsoft.com/office/officeart/2009/3/layout/HorizontalOrganizationChart"/>
    <dgm:cxn modelId="{8C355094-F529-7545-AF04-A5EAD16C2DA0}" type="presOf" srcId="{9034DE6D-A958-4F59-A961-CDFF278714F1}" destId="{841F2574-2ECD-4844-91CB-8F395495A045}" srcOrd="0" destOrd="0" presId="urn:microsoft.com/office/officeart/2009/3/layout/HorizontalOrganizationChart"/>
    <dgm:cxn modelId="{47AC0024-04CD-BE47-80B9-6FB6BAAC0B10}" srcId="{49F9D8D7-60C0-460D-9A5A-47B6BC3DA899}" destId="{3A28098B-F4B4-0D42-84F8-389D09FCF83B}" srcOrd="1" destOrd="0" parTransId="{ECCD8E70-1397-4D4B-9C4B-2465762D1F66}" sibTransId="{2255F036-F02F-9B43-B1B4-869AD5ADE1A7}"/>
    <dgm:cxn modelId="{C577C13A-8F4C-4944-9FCB-35EA41505B5E}" srcId="{EE2AE71D-20FE-4115-967C-418F1EE998D0}" destId="{9034DE6D-A958-4F59-A961-CDFF278714F1}" srcOrd="0" destOrd="0" parTransId="{DE263B59-A19C-403D-9583-E9A686526113}" sibTransId="{41D73A10-73D4-4EE7-9217-809AC03AAF00}"/>
    <dgm:cxn modelId="{EEC89759-FC78-6C4E-8C22-62DCC5E6F18A}" type="presOf" srcId="{EE2AE71D-20FE-4115-967C-418F1EE998D0}" destId="{105E8D03-2417-4B51-8CBB-F4C187300398}" srcOrd="0" destOrd="0" presId="urn:microsoft.com/office/officeart/2009/3/layout/HorizontalOrganizationChart"/>
    <dgm:cxn modelId="{7AC5EA2F-31CF-4DD2-9ADE-1C82028A80DD}" srcId="{9034DE6D-A958-4F59-A961-CDFF278714F1}" destId="{49F9D8D7-60C0-460D-9A5A-47B6BC3DA899}" srcOrd="1" destOrd="0" parTransId="{55BF1656-0B88-4B49-872D-99CA1CB7AED7}" sibTransId="{E4A8ECEA-D11C-448E-B0A5-91F12B975EAC}"/>
    <dgm:cxn modelId="{8C4B94E0-15C4-1B43-9486-B0F090585B9D}" type="presOf" srcId="{5D1FC5CC-1BF2-4D5A-BEAF-3C528BBB9072}" destId="{1D35A80C-B205-4A29-AD02-F61BC819248A}" srcOrd="0" destOrd="0" presId="urn:microsoft.com/office/officeart/2009/3/layout/HorizontalOrganizationChart"/>
    <dgm:cxn modelId="{8D3972C1-093A-DA47-BEEE-3D48D354862D}" type="presOf" srcId="{49F9D8D7-60C0-460D-9A5A-47B6BC3DA899}" destId="{C4FE116F-367D-492B-BB0F-9C845B0B4453}" srcOrd="0" destOrd="0" presId="urn:microsoft.com/office/officeart/2009/3/layout/HorizontalOrganizationChart"/>
    <dgm:cxn modelId="{7557C967-1D6D-6047-847C-8290F3D95830}" type="presOf" srcId="{BCD68149-4410-477A-A812-9E2F9744EF11}" destId="{EAB24182-3F5A-409F-8474-C1D187190214}" srcOrd="0" destOrd="0" presId="urn:microsoft.com/office/officeart/2009/3/layout/HorizontalOrganizationChart"/>
    <dgm:cxn modelId="{48821AF2-4826-6345-A965-1207085288B8}" type="presOf" srcId="{01866207-D461-4AEF-BBEB-EE0EAC2E323A}" destId="{E9F30CCB-FDAD-46A4-8301-3B1A452182B8}" srcOrd="1" destOrd="0" presId="urn:microsoft.com/office/officeart/2009/3/layout/HorizontalOrganizationChart"/>
    <dgm:cxn modelId="{3BA74C06-D9A5-3347-A1F9-0A733E4441FC}" type="presOf" srcId="{3A28098B-F4B4-0D42-84F8-389D09FCF83B}" destId="{B0140D38-7D83-EB45-9F09-FF279D640B80}" srcOrd="0" destOrd="0" presId="urn:microsoft.com/office/officeart/2009/3/layout/HorizontalOrganizationChart"/>
    <dgm:cxn modelId="{99F3B5F2-9A0D-4BA9-A68E-2174E3D0564C}" srcId="{9034DE6D-A958-4F59-A961-CDFF278714F1}" destId="{0F3CFC99-F267-4994-BCC6-E31493454056}" srcOrd="0" destOrd="0" parTransId="{BCD68149-4410-477A-A812-9E2F9744EF11}" sibTransId="{E1368120-E1F9-4EBA-A0BB-F06B878D54CF}"/>
    <dgm:cxn modelId="{1D68B193-7354-CC46-981A-B2A3DC61B429}" type="presOf" srcId="{38D9ACB0-2FDB-490E-9EAC-48F5E584F18F}" destId="{EBEF1FAD-A91E-47AC-BE31-01EA0D6F7002}" srcOrd="1" destOrd="0" presId="urn:microsoft.com/office/officeart/2009/3/layout/HorizontalOrganizationChart"/>
    <dgm:cxn modelId="{BAFA2136-6EF2-C84C-A2FC-519324717884}" type="presOf" srcId="{0F3CFC99-F267-4994-BCC6-E31493454056}" destId="{57929B07-C70A-46CC-A1F6-949CF8176461}" srcOrd="1" destOrd="0" presId="urn:microsoft.com/office/officeart/2009/3/layout/HorizontalOrganizationChart"/>
    <dgm:cxn modelId="{5DB6CAA2-D998-FD4F-8AEC-30043B8480C6}" type="presOf" srcId="{38D9ACB0-2FDB-490E-9EAC-48F5E584F18F}" destId="{9658F102-6AB1-4CC0-9C35-ABA3B58E11E9}" srcOrd="0" destOrd="0" presId="urn:microsoft.com/office/officeart/2009/3/layout/HorizontalOrganizationChart"/>
    <dgm:cxn modelId="{CC3926DB-EB61-884C-B911-4D05BAF09FA0}" type="presOf" srcId="{9034DE6D-A958-4F59-A961-CDFF278714F1}" destId="{601E6A39-BBF8-4400-BEDD-E362388CB2D5}" srcOrd="1" destOrd="0" presId="urn:microsoft.com/office/officeart/2009/3/layout/HorizontalOrganizationChart"/>
    <dgm:cxn modelId="{C967FB23-28EC-414B-9DAE-6887B2E71DD2}" type="presOf" srcId="{0F3CFC99-F267-4994-BCC6-E31493454056}" destId="{C10FFBA8-68E7-43FA-98DB-90693BFE4C98}" srcOrd="0" destOrd="0" presId="urn:microsoft.com/office/officeart/2009/3/layout/HorizontalOrganizationChart"/>
    <dgm:cxn modelId="{C780397C-A4AA-4549-8A40-A8BE15C89C94}" srcId="{49F9D8D7-60C0-460D-9A5A-47B6BC3DA899}" destId="{01866207-D461-4AEF-BBEB-EE0EAC2E323A}" srcOrd="0" destOrd="0" parTransId="{FC00ADA1-200E-4B5E-BBFD-C2D06FB39D6E}" sibTransId="{9B48C3DA-3EF3-417B-8AC4-7BC511B3A51A}"/>
    <dgm:cxn modelId="{397D4DEF-B7D4-477B-8EAB-67549F3AABA5}" srcId="{49F9D8D7-60C0-460D-9A5A-47B6BC3DA899}" destId="{38D9ACB0-2FDB-490E-9EAC-48F5E584F18F}" srcOrd="2" destOrd="0" parTransId="{5D1FC5CC-1BF2-4D5A-BEAF-3C528BBB9072}" sibTransId="{43FADAE8-CF22-43AC-AD9D-8691088E3A0E}"/>
    <dgm:cxn modelId="{FA72619B-D75D-DC45-AC28-240ADBE37B53}" type="presOf" srcId="{3A28098B-F4B4-0D42-84F8-389D09FCF83B}" destId="{F967197D-7A34-444F-9969-F0B2A5037601}" srcOrd="1" destOrd="0" presId="urn:microsoft.com/office/officeart/2009/3/layout/HorizontalOrganizationChart"/>
    <dgm:cxn modelId="{EB78E854-5319-8C4F-87AD-ED616EF81BB7}" type="presOf" srcId="{ECCD8E70-1397-4D4B-9C4B-2465762D1F66}" destId="{5C00CFED-7C7E-9C42-856E-F699511DD839}" srcOrd="0" destOrd="0" presId="urn:microsoft.com/office/officeart/2009/3/layout/HorizontalOrganizationChart"/>
    <dgm:cxn modelId="{874E9C7E-CEE1-C24F-96A1-0B82DF482E8F}" type="presOf" srcId="{01866207-D461-4AEF-BBEB-EE0EAC2E323A}" destId="{94DC5F0B-E9F6-46E2-ADAC-ECD2B4F4A464}" srcOrd="0" destOrd="0" presId="urn:microsoft.com/office/officeart/2009/3/layout/HorizontalOrganizationChart"/>
    <dgm:cxn modelId="{AD84BE00-D659-8F4B-8822-46B271C8AE3F}" type="presOf" srcId="{55BF1656-0B88-4B49-872D-99CA1CB7AED7}" destId="{786393CE-F40A-49C7-9636-4C8C54B444E5}" srcOrd="0" destOrd="0" presId="urn:microsoft.com/office/officeart/2009/3/layout/HorizontalOrganizationChart"/>
    <dgm:cxn modelId="{C9947166-3413-4144-A5CC-31A965297F27}" type="presOf" srcId="{FC00ADA1-200E-4B5E-BBFD-C2D06FB39D6E}" destId="{5CC2FC6A-AB1F-4F5A-8B4A-E1016CCCB89F}" srcOrd="0" destOrd="0" presId="urn:microsoft.com/office/officeart/2009/3/layout/HorizontalOrganizationChart"/>
    <dgm:cxn modelId="{52FD1690-DAD8-3249-8188-4C1C6073C65C}" type="presParOf" srcId="{105E8D03-2417-4B51-8CBB-F4C187300398}" destId="{D4F3FF4D-9418-47CF-8D22-1496B1F40850}" srcOrd="0" destOrd="0" presId="urn:microsoft.com/office/officeart/2009/3/layout/HorizontalOrganizationChart"/>
    <dgm:cxn modelId="{9082559D-F118-F748-8600-A117D39FC417}" type="presParOf" srcId="{D4F3FF4D-9418-47CF-8D22-1496B1F40850}" destId="{F46D6432-2FFE-44AD-BC95-D392E4B2F874}" srcOrd="0" destOrd="0" presId="urn:microsoft.com/office/officeart/2009/3/layout/HorizontalOrganizationChart"/>
    <dgm:cxn modelId="{AC3161BE-DD91-334D-AD96-89E1EFF4171A}" type="presParOf" srcId="{F46D6432-2FFE-44AD-BC95-D392E4B2F874}" destId="{841F2574-2ECD-4844-91CB-8F395495A045}" srcOrd="0" destOrd="0" presId="urn:microsoft.com/office/officeart/2009/3/layout/HorizontalOrganizationChart"/>
    <dgm:cxn modelId="{3BEC7984-3A09-E042-A0C7-B1ED3FA7C3ED}" type="presParOf" srcId="{F46D6432-2FFE-44AD-BC95-D392E4B2F874}" destId="{601E6A39-BBF8-4400-BEDD-E362388CB2D5}" srcOrd="1" destOrd="0" presId="urn:microsoft.com/office/officeart/2009/3/layout/HorizontalOrganizationChart"/>
    <dgm:cxn modelId="{867C2689-233F-6C49-82A3-52DAD78BC153}" type="presParOf" srcId="{D4F3FF4D-9418-47CF-8D22-1496B1F40850}" destId="{0FBD7328-7875-4DAD-8D1C-36F77E630174}" srcOrd="1" destOrd="0" presId="urn:microsoft.com/office/officeart/2009/3/layout/HorizontalOrganizationChart"/>
    <dgm:cxn modelId="{4DF2268F-E13C-C146-8EC6-777007571744}" type="presParOf" srcId="{0FBD7328-7875-4DAD-8D1C-36F77E630174}" destId="{EAB24182-3F5A-409F-8474-C1D187190214}" srcOrd="0" destOrd="0" presId="urn:microsoft.com/office/officeart/2009/3/layout/HorizontalOrganizationChart"/>
    <dgm:cxn modelId="{D4AB486F-60FC-8149-B3D7-BEC9E856FEFF}" type="presParOf" srcId="{0FBD7328-7875-4DAD-8D1C-36F77E630174}" destId="{A785B38D-BC89-4440-9209-A53D48E29F55}" srcOrd="1" destOrd="0" presId="urn:microsoft.com/office/officeart/2009/3/layout/HorizontalOrganizationChart"/>
    <dgm:cxn modelId="{C55FAEC4-4C32-EC49-9E3B-71FB0480B39D}" type="presParOf" srcId="{A785B38D-BC89-4440-9209-A53D48E29F55}" destId="{3033115F-28D9-4744-B210-7DE78E2DE57A}" srcOrd="0" destOrd="0" presId="urn:microsoft.com/office/officeart/2009/3/layout/HorizontalOrganizationChart"/>
    <dgm:cxn modelId="{7A36C0D0-E5DF-3B42-BC4D-8B51B804D942}" type="presParOf" srcId="{3033115F-28D9-4744-B210-7DE78E2DE57A}" destId="{C10FFBA8-68E7-43FA-98DB-90693BFE4C98}" srcOrd="0" destOrd="0" presId="urn:microsoft.com/office/officeart/2009/3/layout/HorizontalOrganizationChart"/>
    <dgm:cxn modelId="{3F64B56D-3253-7F47-8F74-6E8C381AECB2}" type="presParOf" srcId="{3033115F-28D9-4744-B210-7DE78E2DE57A}" destId="{57929B07-C70A-46CC-A1F6-949CF8176461}" srcOrd="1" destOrd="0" presId="urn:microsoft.com/office/officeart/2009/3/layout/HorizontalOrganizationChart"/>
    <dgm:cxn modelId="{C86FC672-8E15-E94E-BF56-99C28A8DF94D}" type="presParOf" srcId="{A785B38D-BC89-4440-9209-A53D48E29F55}" destId="{5C381179-276D-4511-90D4-E2736DD6CDB2}" srcOrd="1" destOrd="0" presId="urn:microsoft.com/office/officeart/2009/3/layout/HorizontalOrganizationChart"/>
    <dgm:cxn modelId="{63544CD6-CFB6-2D4A-9926-EB27B0C07C2D}" type="presParOf" srcId="{A785B38D-BC89-4440-9209-A53D48E29F55}" destId="{0D799ED7-D486-40ED-86A6-3C236BFFCA06}" srcOrd="2" destOrd="0" presId="urn:microsoft.com/office/officeart/2009/3/layout/HorizontalOrganizationChart"/>
    <dgm:cxn modelId="{15D454BA-B5B5-1F4A-8BBF-89950E50175C}" type="presParOf" srcId="{0FBD7328-7875-4DAD-8D1C-36F77E630174}" destId="{786393CE-F40A-49C7-9636-4C8C54B444E5}" srcOrd="2" destOrd="0" presId="urn:microsoft.com/office/officeart/2009/3/layout/HorizontalOrganizationChart"/>
    <dgm:cxn modelId="{C88E7295-66C8-114C-A45A-170F4E5A9F87}" type="presParOf" srcId="{0FBD7328-7875-4DAD-8D1C-36F77E630174}" destId="{33DFBF83-99A9-4A12-9AA3-0C81BFC5D88B}" srcOrd="3" destOrd="0" presId="urn:microsoft.com/office/officeart/2009/3/layout/HorizontalOrganizationChart"/>
    <dgm:cxn modelId="{C3391BDC-A0A0-A14E-9B68-AD76D216CA23}" type="presParOf" srcId="{33DFBF83-99A9-4A12-9AA3-0C81BFC5D88B}" destId="{A5A4643E-E886-4834-9149-F58B63110E11}" srcOrd="0" destOrd="0" presId="urn:microsoft.com/office/officeart/2009/3/layout/HorizontalOrganizationChart"/>
    <dgm:cxn modelId="{420C473D-CC99-3948-9813-B8E9CD824DDF}" type="presParOf" srcId="{A5A4643E-E886-4834-9149-F58B63110E11}" destId="{C4FE116F-367D-492B-BB0F-9C845B0B4453}" srcOrd="0" destOrd="0" presId="urn:microsoft.com/office/officeart/2009/3/layout/HorizontalOrganizationChart"/>
    <dgm:cxn modelId="{9AA913FE-6286-864C-841B-B5D810EB3BE4}" type="presParOf" srcId="{A5A4643E-E886-4834-9149-F58B63110E11}" destId="{B50300ED-09A3-496F-B158-0C6C3005D6D0}" srcOrd="1" destOrd="0" presId="urn:microsoft.com/office/officeart/2009/3/layout/HorizontalOrganizationChart"/>
    <dgm:cxn modelId="{A05A6BC9-B6F0-3A40-B4AE-EFEFFAE0F11C}" type="presParOf" srcId="{33DFBF83-99A9-4A12-9AA3-0C81BFC5D88B}" destId="{C082F5B7-3697-45CB-9B52-ED238D4D45A3}" srcOrd="1" destOrd="0" presId="urn:microsoft.com/office/officeart/2009/3/layout/HorizontalOrganizationChart"/>
    <dgm:cxn modelId="{332802AC-39B0-B440-A434-856A0823D1A0}" type="presParOf" srcId="{C082F5B7-3697-45CB-9B52-ED238D4D45A3}" destId="{5CC2FC6A-AB1F-4F5A-8B4A-E1016CCCB89F}" srcOrd="0" destOrd="0" presId="urn:microsoft.com/office/officeart/2009/3/layout/HorizontalOrganizationChart"/>
    <dgm:cxn modelId="{41A13E0E-90A3-0448-960B-D598A218EB0E}" type="presParOf" srcId="{C082F5B7-3697-45CB-9B52-ED238D4D45A3}" destId="{8E4022E7-A35F-4C48-96DB-964FEEC82575}" srcOrd="1" destOrd="0" presId="urn:microsoft.com/office/officeart/2009/3/layout/HorizontalOrganizationChart"/>
    <dgm:cxn modelId="{3F9A45E6-DFD9-E548-BAF5-630C49DA819C}" type="presParOf" srcId="{8E4022E7-A35F-4C48-96DB-964FEEC82575}" destId="{351FD05E-3001-4577-A352-7B2C9CF385ED}" srcOrd="0" destOrd="0" presId="urn:microsoft.com/office/officeart/2009/3/layout/HorizontalOrganizationChart"/>
    <dgm:cxn modelId="{FCC35396-3AC9-1440-B255-706B56E5C094}" type="presParOf" srcId="{351FD05E-3001-4577-A352-7B2C9CF385ED}" destId="{94DC5F0B-E9F6-46E2-ADAC-ECD2B4F4A464}" srcOrd="0" destOrd="0" presId="urn:microsoft.com/office/officeart/2009/3/layout/HorizontalOrganizationChart"/>
    <dgm:cxn modelId="{90866258-38BE-2943-9F70-8C005DDD2EB0}" type="presParOf" srcId="{351FD05E-3001-4577-A352-7B2C9CF385ED}" destId="{E9F30CCB-FDAD-46A4-8301-3B1A452182B8}" srcOrd="1" destOrd="0" presId="urn:microsoft.com/office/officeart/2009/3/layout/HorizontalOrganizationChart"/>
    <dgm:cxn modelId="{316A9ABC-1DCA-ED4D-8277-9C6F8C58C892}" type="presParOf" srcId="{8E4022E7-A35F-4C48-96DB-964FEEC82575}" destId="{2C838813-91EE-4E8C-9575-3B855EF34782}" srcOrd="1" destOrd="0" presId="urn:microsoft.com/office/officeart/2009/3/layout/HorizontalOrganizationChart"/>
    <dgm:cxn modelId="{B89D5C76-58F6-E746-85A3-A201845F6041}" type="presParOf" srcId="{8E4022E7-A35F-4C48-96DB-964FEEC82575}" destId="{3A0A11CF-75C6-41BD-A1EF-BD164C65F53E}" srcOrd="2" destOrd="0" presId="urn:microsoft.com/office/officeart/2009/3/layout/HorizontalOrganizationChart"/>
    <dgm:cxn modelId="{CB261BCC-0398-E347-BFCC-127DDED60C96}" type="presParOf" srcId="{C082F5B7-3697-45CB-9B52-ED238D4D45A3}" destId="{5C00CFED-7C7E-9C42-856E-F699511DD839}" srcOrd="2" destOrd="0" presId="urn:microsoft.com/office/officeart/2009/3/layout/HorizontalOrganizationChart"/>
    <dgm:cxn modelId="{6A763E3B-9470-F04A-85D6-F357D5589979}" type="presParOf" srcId="{C082F5B7-3697-45CB-9B52-ED238D4D45A3}" destId="{645E1209-4C26-5A44-AF4E-DB106C96251E}" srcOrd="3" destOrd="0" presId="urn:microsoft.com/office/officeart/2009/3/layout/HorizontalOrganizationChart"/>
    <dgm:cxn modelId="{A96ED1C9-F8E8-C44F-A8BA-D720BCEE0A63}" type="presParOf" srcId="{645E1209-4C26-5A44-AF4E-DB106C96251E}" destId="{C711717D-DC0F-A248-A116-E3ED3CA6CCC1}" srcOrd="0" destOrd="0" presId="urn:microsoft.com/office/officeart/2009/3/layout/HorizontalOrganizationChart"/>
    <dgm:cxn modelId="{4BB8EE28-884B-5E40-B4B0-C7CDCF66054C}" type="presParOf" srcId="{C711717D-DC0F-A248-A116-E3ED3CA6CCC1}" destId="{B0140D38-7D83-EB45-9F09-FF279D640B80}" srcOrd="0" destOrd="0" presId="urn:microsoft.com/office/officeart/2009/3/layout/HorizontalOrganizationChart"/>
    <dgm:cxn modelId="{EF9A8153-73EA-5049-A595-57C3F5BE1A43}" type="presParOf" srcId="{C711717D-DC0F-A248-A116-E3ED3CA6CCC1}" destId="{F967197D-7A34-444F-9969-F0B2A5037601}" srcOrd="1" destOrd="0" presId="urn:microsoft.com/office/officeart/2009/3/layout/HorizontalOrganizationChart"/>
    <dgm:cxn modelId="{2CC06551-6294-6945-AFD9-44C34A1651B7}" type="presParOf" srcId="{645E1209-4C26-5A44-AF4E-DB106C96251E}" destId="{5C523F4C-7F51-4343-861B-B1B2236346E5}" srcOrd="1" destOrd="0" presId="urn:microsoft.com/office/officeart/2009/3/layout/HorizontalOrganizationChart"/>
    <dgm:cxn modelId="{52AAD49F-8DF4-1A45-8287-C658229D5022}" type="presParOf" srcId="{645E1209-4C26-5A44-AF4E-DB106C96251E}" destId="{EA21995C-DF08-9B4D-8023-BAF2D599E6C9}" srcOrd="2" destOrd="0" presId="urn:microsoft.com/office/officeart/2009/3/layout/HorizontalOrganizationChart"/>
    <dgm:cxn modelId="{E8AA7468-0E6E-8F4D-95B2-672F0FD8BC1B}" type="presParOf" srcId="{C082F5B7-3697-45CB-9B52-ED238D4D45A3}" destId="{1D35A80C-B205-4A29-AD02-F61BC819248A}" srcOrd="4" destOrd="0" presId="urn:microsoft.com/office/officeart/2009/3/layout/HorizontalOrganizationChart"/>
    <dgm:cxn modelId="{B037BE8F-0C45-1E48-A189-FB478D02E745}" type="presParOf" srcId="{C082F5B7-3697-45CB-9B52-ED238D4D45A3}" destId="{03760A62-3F03-440D-B6D5-36055267DC82}" srcOrd="5" destOrd="0" presId="urn:microsoft.com/office/officeart/2009/3/layout/HorizontalOrganizationChart"/>
    <dgm:cxn modelId="{33C88095-FA39-AE48-BF91-933CFC98314B}" type="presParOf" srcId="{03760A62-3F03-440D-B6D5-36055267DC82}" destId="{2E119CD6-ADBA-4025-8A33-E279DEA13C5E}" srcOrd="0" destOrd="0" presId="urn:microsoft.com/office/officeart/2009/3/layout/HorizontalOrganizationChart"/>
    <dgm:cxn modelId="{802F402A-9742-6243-A1C9-0D995A63998D}" type="presParOf" srcId="{2E119CD6-ADBA-4025-8A33-E279DEA13C5E}" destId="{9658F102-6AB1-4CC0-9C35-ABA3B58E11E9}" srcOrd="0" destOrd="0" presId="urn:microsoft.com/office/officeart/2009/3/layout/HorizontalOrganizationChart"/>
    <dgm:cxn modelId="{6C77BD71-44D6-5347-AD52-A614B9903434}" type="presParOf" srcId="{2E119CD6-ADBA-4025-8A33-E279DEA13C5E}" destId="{EBEF1FAD-A91E-47AC-BE31-01EA0D6F7002}" srcOrd="1" destOrd="0" presId="urn:microsoft.com/office/officeart/2009/3/layout/HorizontalOrganizationChart"/>
    <dgm:cxn modelId="{A4C687C4-7E6A-6646-8653-5B150204CB34}" type="presParOf" srcId="{03760A62-3F03-440D-B6D5-36055267DC82}" destId="{C7967214-D34F-46F7-9B27-521660AC6AD7}" srcOrd="1" destOrd="0" presId="urn:microsoft.com/office/officeart/2009/3/layout/HorizontalOrganizationChart"/>
    <dgm:cxn modelId="{EF292CFF-0833-0041-B1E8-9DD8685AF745}" type="presParOf" srcId="{03760A62-3F03-440D-B6D5-36055267DC82}" destId="{5828D143-D8F0-48D0-9F7A-C2A7BAEF5831}" srcOrd="2" destOrd="0" presId="urn:microsoft.com/office/officeart/2009/3/layout/HorizontalOrganizationChart"/>
    <dgm:cxn modelId="{7C28685A-8744-C34D-864C-FE5B252FCDC7}" type="presParOf" srcId="{33DFBF83-99A9-4A12-9AA3-0C81BFC5D88B}" destId="{771A8504-FB0E-4967-8862-94B58AE96B6C}" srcOrd="2" destOrd="0" presId="urn:microsoft.com/office/officeart/2009/3/layout/HorizontalOrganizationChart"/>
    <dgm:cxn modelId="{491AC9A5-489C-424F-90FC-78C6FE72AF3D}" type="presParOf" srcId="{D4F3FF4D-9418-47CF-8D22-1496B1F40850}" destId="{A7986F86-EE84-4D36-9A57-EC402561434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5A80C-B205-4A29-AD02-F61BC819248A}">
      <dsp:nvSpPr>
        <dsp:cNvPr id="0" name=""/>
        <dsp:cNvSpPr/>
      </dsp:nvSpPr>
      <dsp:spPr>
        <a:xfrm>
          <a:off x="4479819" y="2398042"/>
          <a:ext cx="272715" cy="2088235"/>
        </a:xfrm>
        <a:custGeom>
          <a:avLst/>
          <a:gdLst/>
          <a:ahLst/>
          <a:cxnLst/>
          <a:rect l="0" t="0" r="0" b="0"/>
          <a:pathLst>
            <a:path>
              <a:moveTo>
                <a:pt x="0" y="0"/>
              </a:moveTo>
              <a:lnTo>
                <a:pt x="69560" y="0"/>
              </a:lnTo>
              <a:lnTo>
                <a:pt x="69560" y="2088235"/>
              </a:lnTo>
              <a:lnTo>
                <a:pt x="272715" y="2088235"/>
              </a:lnTo>
            </a:path>
          </a:pathLst>
        </a:custGeom>
        <a:noFill/>
        <a:ln w="12700" cap="flat" cmpd="sng" algn="ctr">
          <a:solidFill>
            <a:schemeClr val="accent1">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5C00CFED-7C7E-9C42-856E-F699511DD839}">
      <dsp:nvSpPr>
        <dsp:cNvPr id="0" name=""/>
        <dsp:cNvSpPr/>
      </dsp:nvSpPr>
      <dsp:spPr>
        <a:xfrm>
          <a:off x="4479819" y="2398042"/>
          <a:ext cx="272715" cy="1080122"/>
        </a:xfrm>
        <a:custGeom>
          <a:avLst/>
          <a:gdLst/>
          <a:ahLst/>
          <a:cxnLst/>
          <a:rect l="0" t="0" r="0" b="0"/>
          <a:pathLst>
            <a:path>
              <a:moveTo>
                <a:pt x="0" y="0"/>
              </a:moveTo>
              <a:lnTo>
                <a:pt x="69560" y="0"/>
              </a:lnTo>
              <a:lnTo>
                <a:pt x="69560" y="1080122"/>
              </a:lnTo>
              <a:lnTo>
                <a:pt x="272715" y="1080122"/>
              </a:lnTo>
            </a:path>
          </a:pathLst>
        </a:custGeom>
        <a:noFill/>
        <a:ln w="12700" cap="flat" cmpd="sng" algn="ctr">
          <a:solidFill>
            <a:schemeClr val="accent1">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5CC2FC6A-AB1F-4F5A-8B4A-E1016CCCB89F}">
      <dsp:nvSpPr>
        <dsp:cNvPr id="0" name=""/>
        <dsp:cNvSpPr/>
      </dsp:nvSpPr>
      <dsp:spPr>
        <a:xfrm>
          <a:off x="4479819" y="2352322"/>
          <a:ext cx="272715" cy="91440"/>
        </a:xfrm>
        <a:custGeom>
          <a:avLst/>
          <a:gdLst/>
          <a:ahLst/>
          <a:cxnLst/>
          <a:rect l="0" t="0" r="0" b="0"/>
          <a:pathLst>
            <a:path>
              <a:moveTo>
                <a:pt x="0" y="45720"/>
              </a:moveTo>
              <a:lnTo>
                <a:pt x="69560" y="45720"/>
              </a:lnTo>
              <a:lnTo>
                <a:pt x="69560" y="45722"/>
              </a:lnTo>
              <a:lnTo>
                <a:pt x="272715" y="45722"/>
              </a:lnTo>
            </a:path>
          </a:pathLst>
        </a:custGeom>
        <a:noFill/>
        <a:ln w="12700" cap="flat" cmpd="sng" algn="ctr">
          <a:solidFill>
            <a:schemeClr val="accent1">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86393CE-F40A-49C7-9636-4C8C54B444E5}">
      <dsp:nvSpPr>
        <dsp:cNvPr id="0" name=""/>
        <dsp:cNvSpPr/>
      </dsp:nvSpPr>
      <dsp:spPr>
        <a:xfrm>
          <a:off x="2031553" y="1533947"/>
          <a:ext cx="416712" cy="864095"/>
        </a:xfrm>
        <a:custGeom>
          <a:avLst/>
          <a:gdLst/>
          <a:ahLst/>
          <a:cxnLst/>
          <a:rect l="0" t="0" r="0" b="0"/>
          <a:pathLst>
            <a:path>
              <a:moveTo>
                <a:pt x="0" y="0"/>
              </a:moveTo>
              <a:lnTo>
                <a:pt x="213556" y="0"/>
              </a:lnTo>
              <a:lnTo>
                <a:pt x="213556" y="864095"/>
              </a:lnTo>
              <a:lnTo>
                <a:pt x="416712" y="864095"/>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AB24182-3F5A-409F-8474-C1D187190214}">
      <dsp:nvSpPr>
        <dsp:cNvPr id="0" name=""/>
        <dsp:cNvSpPr/>
      </dsp:nvSpPr>
      <dsp:spPr>
        <a:xfrm>
          <a:off x="2031553" y="453826"/>
          <a:ext cx="416712" cy="1080120"/>
        </a:xfrm>
        <a:custGeom>
          <a:avLst/>
          <a:gdLst/>
          <a:ahLst/>
          <a:cxnLst/>
          <a:rect l="0" t="0" r="0" b="0"/>
          <a:pathLst>
            <a:path>
              <a:moveTo>
                <a:pt x="0" y="1080120"/>
              </a:moveTo>
              <a:lnTo>
                <a:pt x="213556" y="1080120"/>
              </a:lnTo>
              <a:lnTo>
                <a:pt x="213556" y="0"/>
              </a:lnTo>
              <a:lnTo>
                <a:pt x="416712" y="0"/>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41F2574-2ECD-4844-91CB-8F395495A045}">
      <dsp:nvSpPr>
        <dsp:cNvPr id="0" name=""/>
        <dsp:cNvSpPr/>
      </dsp:nvSpPr>
      <dsp:spPr>
        <a:xfrm>
          <a:off x="0" y="1224135"/>
          <a:ext cx="2031553" cy="619623"/>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t>MONARCH</a:t>
          </a:r>
          <a:endParaRPr lang="en-GB" sz="2000" b="1" kern="1200" dirty="0"/>
        </a:p>
      </dsp:txBody>
      <dsp:txXfrm>
        <a:off x="0" y="1224135"/>
        <a:ext cx="2031553" cy="619623"/>
      </dsp:txXfrm>
    </dsp:sp>
    <dsp:sp modelId="{C10FFBA8-68E7-43FA-98DB-90693BFE4C98}">
      <dsp:nvSpPr>
        <dsp:cNvPr id="0" name=""/>
        <dsp:cNvSpPr/>
      </dsp:nvSpPr>
      <dsp:spPr>
        <a:xfrm>
          <a:off x="2448266" y="144014"/>
          <a:ext cx="2031553" cy="619623"/>
        </a:xfrm>
        <a:prstGeom prst="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_tradnl" sz="2100" kern="1200" dirty="0" smtClean="0">
              <a:latin typeface="Calibri" panose="020F0502020204030204" pitchFamily="34" charset="0"/>
            </a:rPr>
            <a:t>NCEP/NMMB</a:t>
          </a:r>
        </a:p>
      </dsp:txBody>
      <dsp:txXfrm>
        <a:off x="2448266" y="144014"/>
        <a:ext cx="2031553" cy="619623"/>
      </dsp:txXfrm>
    </dsp:sp>
    <dsp:sp modelId="{C4FE116F-367D-492B-BB0F-9C845B0B4453}">
      <dsp:nvSpPr>
        <dsp:cNvPr id="0" name=""/>
        <dsp:cNvSpPr/>
      </dsp:nvSpPr>
      <dsp:spPr>
        <a:xfrm>
          <a:off x="2448266" y="2088230"/>
          <a:ext cx="2031553" cy="619623"/>
        </a:xfrm>
        <a:prstGeom prst="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_tradnl" sz="2100" kern="1200" dirty="0" smtClean="0"/>
            <a:t>BSC-CTM</a:t>
          </a:r>
          <a:endParaRPr lang="en-GB" sz="2100" kern="1200" dirty="0"/>
        </a:p>
      </dsp:txBody>
      <dsp:txXfrm>
        <a:off x="2448266" y="2088230"/>
        <a:ext cx="2031553" cy="619623"/>
      </dsp:txXfrm>
    </dsp:sp>
    <dsp:sp modelId="{94DC5F0B-E9F6-46E2-ADAC-ECD2B4F4A464}">
      <dsp:nvSpPr>
        <dsp:cNvPr id="0" name=""/>
        <dsp:cNvSpPr/>
      </dsp:nvSpPr>
      <dsp:spPr>
        <a:xfrm>
          <a:off x="4752535" y="2088233"/>
          <a:ext cx="2031553" cy="619623"/>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_tradnl" sz="2100" kern="1200" dirty="0" smtClean="0"/>
            <a:t>AEROSOLS</a:t>
          </a:r>
        </a:p>
      </dsp:txBody>
      <dsp:txXfrm>
        <a:off x="4752535" y="2088233"/>
        <a:ext cx="2031553" cy="619623"/>
      </dsp:txXfrm>
    </dsp:sp>
    <dsp:sp modelId="{B0140D38-7D83-EB45-9F09-FF279D640B80}">
      <dsp:nvSpPr>
        <dsp:cNvPr id="0" name=""/>
        <dsp:cNvSpPr/>
      </dsp:nvSpPr>
      <dsp:spPr>
        <a:xfrm>
          <a:off x="4752535" y="3168352"/>
          <a:ext cx="2031553" cy="619623"/>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_tradnl" sz="2100" kern="1200" dirty="0" smtClean="0"/>
            <a:t>VOLCANIC ASH </a:t>
          </a:r>
        </a:p>
      </dsp:txBody>
      <dsp:txXfrm>
        <a:off x="4752535" y="3168352"/>
        <a:ext cx="2031553" cy="619623"/>
      </dsp:txXfrm>
    </dsp:sp>
    <dsp:sp modelId="{9658F102-6AB1-4CC0-9C35-ABA3B58E11E9}">
      <dsp:nvSpPr>
        <dsp:cNvPr id="0" name=""/>
        <dsp:cNvSpPr/>
      </dsp:nvSpPr>
      <dsp:spPr>
        <a:xfrm>
          <a:off x="4752535" y="4176466"/>
          <a:ext cx="2031553" cy="619623"/>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smtClean="0"/>
            <a:t>GAS-PHASE CHEMISTRY</a:t>
          </a:r>
          <a:endParaRPr lang="en-GB" sz="2100" kern="1200" dirty="0"/>
        </a:p>
      </dsp:txBody>
      <dsp:txXfrm>
        <a:off x="4752535" y="4176466"/>
        <a:ext cx="2031553" cy="61962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434999" cy="354965"/>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sz="quarter" idx="1"/>
          </p:nvPr>
        </p:nvSpPr>
        <p:spPr>
          <a:xfrm>
            <a:off x="5797247" y="0"/>
            <a:ext cx="4434999" cy="354965"/>
          </a:xfrm>
          <a:prstGeom prst="rect">
            <a:avLst/>
          </a:prstGeom>
        </p:spPr>
        <p:txBody>
          <a:bodyPr vert="horz" lIns="94759" tIns="47380" rIns="94759" bIns="47380" rtlCol="0"/>
          <a:lstStyle>
            <a:lvl1pPr algn="r">
              <a:defRPr sz="1200"/>
            </a:lvl1pPr>
          </a:lstStyle>
          <a:p>
            <a:fld id="{32A7EB00-FE13-433A-8C23-5838151B05C5}" type="datetimeFigureOut">
              <a:rPr lang="es-ES" smtClean="0"/>
              <a:t>30/6/17</a:t>
            </a:fld>
            <a:endParaRPr lang="es-ES"/>
          </a:p>
        </p:txBody>
      </p:sp>
      <p:sp>
        <p:nvSpPr>
          <p:cNvPr id="4" name="3 Marcador de pie de página"/>
          <p:cNvSpPr>
            <a:spLocks noGrp="1"/>
          </p:cNvSpPr>
          <p:nvPr>
            <p:ph type="ftr" sz="quarter" idx="2"/>
          </p:nvPr>
        </p:nvSpPr>
        <p:spPr>
          <a:xfrm>
            <a:off x="1" y="6743104"/>
            <a:ext cx="4434999" cy="354965"/>
          </a:xfrm>
          <a:prstGeom prst="rect">
            <a:avLst/>
          </a:prstGeom>
        </p:spPr>
        <p:txBody>
          <a:bodyPr vert="horz" lIns="94759" tIns="47380" rIns="94759" bIns="4738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797247" y="6743104"/>
            <a:ext cx="4434999" cy="354965"/>
          </a:xfrm>
          <a:prstGeom prst="rect">
            <a:avLst/>
          </a:prstGeom>
        </p:spPr>
        <p:txBody>
          <a:bodyPr vert="horz" lIns="94759" tIns="47380" rIns="94759" bIns="47380" rtlCol="0" anchor="b"/>
          <a:lstStyle>
            <a:lvl1pPr algn="r">
              <a:defRPr sz="1200"/>
            </a:lvl1pPr>
          </a:lstStyle>
          <a:p>
            <a:fld id="{B909CFE7-3190-493A-9E9C-0E9B519C1730}" type="slidenum">
              <a:rPr lang="es-ES" smtClean="0"/>
              <a:t>‹#›</a:t>
            </a:fld>
            <a:endParaRPr lang="es-ES"/>
          </a:p>
        </p:txBody>
      </p:sp>
    </p:spTree>
    <p:extLst>
      <p:ext uri="{BB962C8B-B14F-4D97-AF65-F5344CB8AC3E}">
        <p14:creationId xmlns:p14="http://schemas.microsoft.com/office/powerpoint/2010/main" val="3911814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4434890" cy="354799"/>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idx="1"/>
          </p:nvPr>
        </p:nvSpPr>
        <p:spPr>
          <a:xfrm>
            <a:off x="5796451" y="1"/>
            <a:ext cx="4436527" cy="354799"/>
          </a:xfrm>
          <a:prstGeom prst="rect">
            <a:avLst/>
          </a:prstGeom>
        </p:spPr>
        <p:txBody>
          <a:bodyPr vert="horz" lIns="94759" tIns="47380" rIns="94759" bIns="47380" rtlCol="0"/>
          <a:lstStyle>
            <a:lvl1pPr algn="r">
              <a:defRPr sz="1200"/>
            </a:lvl1pPr>
          </a:lstStyle>
          <a:p>
            <a:fld id="{C10F7DCB-4DC3-408D-9762-3CCA63DC6727}" type="datetimeFigureOut">
              <a:rPr lang="es-ES" smtClean="0"/>
              <a:t>30/6/17</a:t>
            </a:fld>
            <a:endParaRPr lang="es-ES"/>
          </a:p>
        </p:txBody>
      </p:sp>
      <p:sp>
        <p:nvSpPr>
          <p:cNvPr id="4" name="3 Marcador de imagen de diapositiva"/>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59" tIns="47380" rIns="94759" bIns="47380" rtlCol="0" anchor="ctr"/>
          <a:lstStyle/>
          <a:p>
            <a:endParaRPr lang="es-ES"/>
          </a:p>
        </p:txBody>
      </p:sp>
      <p:sp>
        <p:nvSpPr>
          <p:cNvPr id="5" name="4 Marcador de notas"/>
          <p:cNvSpPr>
            <a:spLocks noGrp="1"/>
          </p:cNvSpPr>
          <p:nvPr>
            <p:ph type="body" sz="quarter" idx="3"/>
          </p:nvPr>
        </p:nvSpPr>
        <p:spPr>
          <a:xfrm>
            <a:off x="1022807" y="3372251"/>
            <a:ext cx="8189000" cy="3194851"/>
          </a:xfrm>
          <a:prstGeom prst="rect">
            <a:avLst/>
          </a:prstGeom>
        </p:spPr>
        <p:txBody>
          <a:bodyPr vert="horz" lIns="94759" tIns="47380" rIns="94759" bIns="4738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742844"/>
            <a:ext cx="4434890" cy="354799"/>
          </a:xfrm>
          <a:prstGeom prst="rect">
            <a:avLst/>
          </a:prstGeom>
        </p:spPr>
        <p:txBody>
          <a:bodyPr vert="horz" lIns="94759" tIns="47380" rIns="94759" bIns="4738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796451" y="6742844"/>
            <a:ext cx="4436527" cy="354799"/>
          </a:xfrm>
          <a:prstGeom prst="rect">
            <a:avLst/>
          </a:prstGeom>
        </p:spPr>
        <p:txBody>
          <a:bodyPr vert="horz" lIns="94759" tIns="47380" rIns="94759" bIns="47380" rtlCol="0" anchor="b"/>
          <a:lstStyle>
            <a:lvl1pPr algn="r">
              <a:defRPr sz="1200"/>
            </a:lvl1pPr>
          </a:lstStyle>
          <a:p>
            <a:fld id="{1E505B7E-3C25-48B8-8DBC-8A93571A1479}" type="slidenum">
              <a:rPr lang="es-ES" smtClean="0"/>
              <a:t>‹#›</a:t>
            </a:fld>
            <a:endParaRPr lang="es-ES"/>
          </a:p>
        </p:txBody>
      </p:sp>
    </p:spTree>
    <p:extLst>
      <p:ext uri="{BB962C8B-B14F-4D97-AF65-F5344CB8AC3E}">
        <p14:creationId xmlns:p14="http://schemas.microsoft.com/office/powerpoint/2010/main" val="2556857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7</a:t>
            </a:fld>
            <a:endParaRPr lang="es-ES"/>
          </a:p>
        </p:txBody>
      </p:sp>
    </p:spTree>
    <p:extLst>
      <p:ext uri="{BB962C8B-B14F-4D97-AF65-F5344CB8AC3E}">
        <p14:creationId xmlns:p14="http://schemas.microsoft.com/office/powerpoint/2010/main" val="2044597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  IMARS_QC: a quality control was applied based on thresholds on effective emission temperature of dust layer and on AOD</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smtClean="0"/>
              <a:t>DT: NRL MODIS dark target with dust filter</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smtClean="0"/>
              <a:t>DB: NASA MODIS deep blue</a:t>
            </a:r>
            <a:r>
              <a:rPr lang="en-US" altLang="en-US" baseline="0" dirty="0" smtClean="0"/>
              <a:t> with dust filter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  in Tamanrasset some </a:t>
            </a:r>
            <a:r>
              <a:rPr lang="en-US" altLang="en-US" dirty="0" smtClean="0"/>
              <a:t>evidence of a positive impact of the IASI IMARS dust product. IASI tends</a:t>
            </a:r>
            <a:r>
              <a:rPr lang="en-US" altLang="en-US" baseline="0" dirty="0" smtClean="0"/>
              <a:t> to overestimate AOD in Algeria/Morocco compared to MODIS (because thermal IR sensitive to bigger particles?)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28</a:t>
            </a:fld>
            <a:endParaRPr lang="es-ES"/>
          </a:p>
        </p:txBody>
      </p:sp>
    </p:spTree>
    <p:extLst>
      <p:ext uri="{BB962C8B-B14F-4D97-AF65-F5344CB8AC3E}">
        <p14:creationId xmlns:p14="http://schemas.microsoft.com/office/powerpoint/2010/main" val="193894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Regional Specialized Meteorological Center with activity specialization on Atmospheric Sand and Dust Forecast (RSMC-ASDF)</a:t>
            </a:r>
          </a:p>
          <a:p>
            <a:r>
              <a:rPr lang="en-US" dirty="0" err="1" smtClean="0"/>
              <a:t>Panamerican</a:t>
            </a:r>
            <a:r>
              <a:rPr lang="en-US" dirty="0" smtClean="0"/>
              <a:t> working, web page</a:t>
            </a:r>
          </a:p>
          <a:p>
            <a:r>
              <a:rPr lang="en-US" dirty="0" smtClean="0"/>
              <a:t>Beijing</a:t>
            </a:r>
            <a:r>
              <a:rPr lang="en-US" baseline="0" dirty="0" smtClean="0"/>
              <a:t> will have an operational (approved, not </a:t>
            </a:r>
            <a:r>
              <a:rPr lang="en-US" baseline="0" dirty="0" err="1" smtClean="0"/>
              <a:t>publicicez</a:t>
            </a:r>
            <a:r>
              <a:rPr lang="en-US" baseline="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29</a:t>
            </a:fld>
            <a:endParaRPr lang="en-US"/>
          </a:p>
        </p:txBody>
      </p:sp>
    </p:spTree>
    <p:extLst>
      <p:ext uri="{BB962C8B-B14F-4D97-AF65-F5344CB8AC3E}">
        <p14:creationId xmlns:p14="http://schemas.microsoft.com/office/powerpoint/2010/main" val="1434007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30</a:t>
            </a:fld>
            <a:endParaRPr lang="en-US"/>
          </a:p>
        </p:txBody>
      </p:sp>
    </p:spTree>
    <p:extLst>
      <p:ext uri="{BB962C8B-B14F-4D97-AF65-F5344CB8AC3E}">
        <p14:creationId xmlns:p14="http://schemas.microsoft.com/office/powerpoint/2010/main" val="1747668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MSG second generation </a:t>
            </a:r>
            <a:r>
              <a:rPr lang="en-US" dirty="0" err="1" smtClean="0"/>
              <a:t>centrado</a:t>
            </a:r>
            <a:r>
              <a:rPr lang="en-US" dirty="0" smtClean="0"/>
              <a:t> a 42 </a:t>
            </a:r>
            <a:r>
              <a:rPr lang="en-US" dirty="0" err="1" smtClean="0"/>
              <a:t>grados</a:t>
            </a:r>
            <a:r>
              <a:rPr lang="en-US" dirty="0" smtClean="0"/>
              <a:t> </a:t>
            </a:r>
            <a:r>
              <a:rPr lang="en-US" dirty="0" err="1" smtClean="0"/>
              <a:t>este</a:t>
            </a:r>
            <a:r>
              <a:rPr lang="en-US" dirty="0" smtClean="0"/>
              <a:t>. </a:t>
            </a:r>
            <a:r>
              <a:rPr lang="en-US" dirty="0" err="1" smtClean="0"/>
              <a:t>Meteosat</a:t>
            </a:r>
            <a:r>
              <a:rPr lang="en-US" dirty="0" smtClean="0"/>
              <a:t> 8</a:t>
            </a:r>
          </a:p>
          <a:p>
            <a:r>
              <a:rPr lang="en-US" dirty="0" smtClean="0"/>
              <a:t>EUMETSAT</a:t>
            </a:r>
            <a:endParaRPr lang="en-US" baseline="0" dirty="0" smtClean="0"/>
          </a:p>
          <a:p>
            <a:r>
              <a:rPr lang="en-US" baseline="0" dirty="0" smtClean="0"/>
              <a:t>We maintain an archive, started this year</a:t>
            </a:r>
          </a:p>
          <a:p>
            <a:r>
              <a:rPr lang="en-US" baseline="0" dirty="0" smtClean="0"/>
              <a:t>Debra</a:t>
            </a:r>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31</a:t>
            </a:fld>
            <a:endParaRPr lang="en-US"/>
          </a:p>
        </p:txBody>
      </p:sp>
    </p:spTree>
    <p:extLst>
      <p:ext uri="{BB962C8B-B14F-4D97-AF65-F5344CB8AC3E}">
        <p14:creationId xmlns:p14="http://schemas.microsoft.com/office/powerpoint/2010/main" val="14030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32</a:t>
            </a:fld>
            <a:endParaRPr lang="en-US"/>
          </a:p>
        </p:txBody>
      </p:sp>
    </p:spTree>
    <p:extLst>
      <p:ext uri="{BB962C8B-B14F-4D97-AF65-F5344CB8AC3E}">
        <p14:creationId xmlns:p14="http://schemas.microsoft.com/office/powerpoint/2010/main" val="142171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85800"/>
            <a:ext cx="44672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33</a:t>
            </a:fld>
            <a:endParaRPr lang="en-US"/>
          </a:p>
        </p:txBody>
      </p:sp>
    </p:spTree>
    <p:extLst>
      <p:ext uri="{BB962C8B-B14F-4D97-AF65-F5344CB8AC3E}">
        <p14:creationId xmlns:p14="http://schemas.microsoft.com/office/powerpoint/2010/main" val="71267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85800"/>
            <a:ext cx="44672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FD383E-6505-45FE-99E8-1B8BDAB0A8FC}" type="slidenum">
              <a:rPr lang="en-US" smtClean="0"/>
              <a:pPr>
                <a:defRPr/>
              </a:pPr>
              <a:t>34</a:t>
            </a:fld>
            <a:endParaRPr lang="en-US"/>
          </a:p>
        </p:txBody>
      </p:sp>
    </p:spTree>
    <p:extLst>
      <p:ext uri="{BB962C8B-B14F-4D97-AF65-F5344CB8AC3E}">
        <p14:creationId xmlns:p14="http://schemas.microsoft.com/office/powerpoint/2010/main" val="28137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based on 6-hourly basis DOD values</a:t>
            </a:r>
          </a:p>
          <a:p>
            <a:r>
              <a:rPr lang="en-US" baseline="0" dirty="0" smtClean="0"/>
              <a:t>For the SDS-WAS Mean, only those values between 0 and 8 are considered.</a:t>
            </a:r>
          </a:p>
          <a:p>
            <a:endParaRPr lang="en-US" dirty="0"/>
          </a:p>
        </p:txBody>
      </p:sp>
      <p:sp>
        <p:nvSpPr>
          <p:cNvPr id="4" name="Slide Number Placeholder 3"/>
          <p:cNvSpPr>
            <a:spLocks noGrp="1"/>
          </p:cNvSpPr>
          <p:nvPr>
            <p:ph type="sldNum" sz="quarter" idx="10"/>
          </p:nvPr>
        </p:nvSpPr>
        <p:spPr/>
        <p:txBody>
          <a:bodyPr/>
          <a:lstStyle/>
          <a:p>
            <a:fld id="{86167C4E-BB0C-48D3-B8A8-95D9EE78EB05}" type="slidenum">
              <a:rPr lang="en-US" smtClean="0"/>
              <a:t>35</a:t>
            </a:fld>
            <a:endParaRPr lang="en-US"/>
          </a:p>
        </p:txBody>
      </p:sp>
    </p:spTree>
    <p:extLst>
      <p:ext uri="{BB962C8B-B14F-4D97-AF65-F5344CB8AC3E}">
        <p14:creationId xmlns:p14="http://schemas.microsoft.com/office/powerpoint/2010/main" val="79408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a:t>
            </a:r>
            <a:r>
              <a:rPr lang="en-US" baseline="0" dirty="0" smtClean="0"/>
              <a:t> based on 6-hourly basis DOD values</a:t>
            </a:r>
          </a:p>
          <a:p>
            <a:r>
              <a:rPr lang="en-US" baseline="0" dirty="0" smtClean="0"/>
              <a:t>For the SDS-WAS Mean, only those values between 0 and 8 are considered.</a:t>
            </a:r>
          </a:p>
          <a:p>
            <a:endParaRPr lang="en-US" baseline="0" dirty="0" smtClean="0"/>
          </a:p>
          <a:p>
            <a:r>
              <a:rPr lang="en-US" baseline="0" dirty="0" smtClean="0"/>
              <a:t>Dust filter to the observations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Dust: AE &gt; 0.75 DOD = AOD </a:t>
            </a:r>
            <a:endParaRPr lang="en-US" dirty="0" smtClean="0"/>
          </a:p>
          <a:p>
            <a:r>
              <a:rPr lang="en-US" baseline="0" dirty="0" smtClean="0"/>
              <a:t>No-dust: AE &gt; 1.2 DOD = 0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Mixed (not considered in the statistical evaluation): 0.75 &lt; AE &lt; 1.2 DOD = NA</a:t>
            </a:r>
          </a:p>
          <a:p>
            <a:endParaRPr lang="en-US" dirty="0"/>
          </a:p>
        </p:txBody>
      </p:sp>
      <p:sp>
        <p:nvSpPr>
          <p:cNvPr id="4" name="Slide Number Placeholder 3"/>
          <p:cNvSpPr>
            <a:spLocks noGrp="1"/>
          </p:cNvSpPr>
          <p:nvPr>
            <p:ph type="sldNum" sz="quarter" idx="10"/>
          </p:nvPr>
        </p:nvSpPr>
        <p:spPr/>
        <p:txBody>
          <a:bodyPr/>
          <a:lstStyle/>
          <a:p>
            <a:fld id="{86167C4E-BB0C-48D3-B8A8-95D9EE78EB05}" type="slidenum">
              <a:rPr lang="en-US" smtClean="0"/>
              <a:t>36</a:t>
            </a:fld>
            <a:endParaRPr lang="en-US"/>
          </a:p>
        </p:txBody>
      </p:sp>
    </p:spTree>
    <p:extLst>
      <p:ext uri="{BB962C8B-B14F-4D97-AF65-F5344CB8AC3E}">
        <p14:creationId xmlns:p14="http://schemas.microsoft.com/office/powerpoint/2010/main" val="35303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67C4E-BB0C-48D3-B8A8-95D9EE78EB05}" type="slidenum">
              <a:rPr lang="en-US" smtClean="0"/>
              <a:t>8</a:t>
            </a:fld>
            <a:endParaRPr lang="en-US"/>
          </a:p>
        </p:txBody>
      </p:sp>
    </p:spTree>
    <p:extLst>
      <p:ext uri="{BB962C8B-B14F-4D97-AF65-F5344CB8AC3E}">
        <p14:creationId xmlns:p14="http://schemas.microsoft.com/office/powerpoint/2010/main" val="153866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Paul</a:t>
            </a:r>
            <a:r>
              <a:rPr lang="en-US" baseline="0" dirty="0" smtClean="0"/>
              <a:t> </a:t>
            </a:r>
            <a:r>
              <a:rPr lang="en-US" baseline="0" dirty="0" err="1" smtClean="0"/>
              <a:t>Ginoux’s</a:t>
            </a:r>
            <a:r>
              <a:rPr lang="en-US" baseline="0" dirty="0" smtClean="0"/>
              <a:t> coarse AOD dataset with error estimation; IASI dust dataset from the </a:t>
            </a:r>
            <a:r>
              <a:rPr lang="en-US" baseline="0" dirty="0" err="1" smtClean="0"/>
              <a:t>aerosol_cci</a:t>
            </a:r>
            <a:r>
              <a:rPr lang="en-US" baseline="0" dirty="0" smtClean="0"/>
              <a:t> project</a:t>
            </a:r>
          </a:p>
          <a:p>
            <a:pPr marL="228600" indent="-228600">
              <a:buAutoNum type="arabicParenR"/>
            </a:pPr>
            <a:r>
              <a:rPr lang="en-US" baseline="0" dirty="0" smtClean="0"/>
              <a:t>Lidar profile case studies under the ACTRIS-2 project</a:t>
            </a:r>
          </a:p>
          <a:p>
            <a:pPr marL="228600" indent="-228600">
              <a:buAutoNum type="arabicParenR"/>
            </a:pPr>
            <a:r>
              <a:rPr lang="en-US" dirty="0" smtClean="0"/>
              <a:t>The data assimilation scheme, initially built for a global regular grid, has been adapted to the  NMMB-MONARCH regional rotated coordinate system. The rotated frame is used in order to reduce the variation of the grid size.</a:t>
            </a:r>
          </a:p>
          <a:p>
            <a:pPr marL="228600" indent="-228600">
              <a:buAutoNum type="arabicParenR"/>
            </a:pPr>
            <a:r>
              <a:rPr lang="en-US" dirty="0" smtClean="0"/>
              <a:t>MONARCH v2.0 has new emission schemes for dust and the most</a:t>
            </a:r>
            <a:r>
              <a:rPr lang="en-US" baseline="0" dirty="0" smtClean="0"/>
              <a:t> important aerosol species</a:t>
            </a:r>
            <a:endParaRPr lang="en-US" dirty="0" smtClean="0"/>
          </a:p>
        </p:txBody>
      </p:sp>
      <p:sp>
        <p:nvSpPr>
          <p:cNvPr id="4" name="Slide Number Placeholder 3"/>
          <p:cNvSpPr>
            <a:spLocks noGrp="1"/>
          </p:cNvSpPr>
          <p:nvPr>
            <p:ph type="sldNum" sz="quarter" idx="10"/>
          </p:nvPr>
        </p:nvSpPr>
        <p:spPr/>
        <p:txBody>
          <a:bodyPr/>
          <a:lstStyle/>
          <a:p>
            <a:fld id="{1E505B7E-3C25-48B8-8DBC-8A93571A1479}" type="slidenum">
              <a:rPr lang="es-ES" smtClean="0"/>
              <a:t>21</a:t>
            </a:fld>
            <a:endParaRPr lang="es-ES"/>
          </a:p>
        </p:txBody>
      </p:sp>
    </p:spTree>
    <p:extLst>
      <p:ext uri="{BB962C8B-B14F-4D97-AF65-F5344CB8AC3E}">
        <p14:creationId xmlns:p14="http://schemas.microsoft.com/office/powerpoint/2010/main" val="41190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Error estimates based on collocated comparison of DOD over N Africa (5</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35N,-20 to 60E) with </a:t>
            </a:r>
            <a:r>
              <a:rPr lang="en-US" sz="1200" b="0" i="0" kern="1200" dirty="0" err="1" smtClean="0">
                <a:solidFill>
                  <a:schemeClr val="tx1"/>
                </a:solidFill>
                <a:effectLst/>
                <a:latin typeface="+mn-lt"/>
                <a:ea typeface="+mn-ea"/>
                <a:cs typeface="+mn-cs"/>
              </a:rPr>
              <a:t>sunphotometer</a:t>
            </a:r>
            <a:r>
              <a:rPr lang="en-US" sz="1200" b="0" i="0" kern="1200" dirty="0" smtClean="0">
                <a:solidFill>
                  <a:schemeClr val="tx1"/>
                </a:solidFill>
                <a:effectLst/>
                <a:latin typeface="+mn-lt"/>
                <a:ea typeface="+mn-ea"/>
                <a:cs typeface="+mn-cs"/>
              </a:rPr>
              <a:t> data (AERONET) between 2003 and 2015</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22</a:t>
            </a:fld>
            <a:endParaRPr lang="es-ES"/>
          </a:p>
        </p:txBody>
      </p:sp>
    </p:spTree>
    <p:extLst>
      <p:ext uri="{BB962C8B-B14F-4D97-AF65-F5344CB8AC3E}">
        <p14:creationId xmlns:p14="http://schemas.microsoft.com/office/powerpoint/2010/main" val="414487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Feedback on model bias</a:t>
            </a:r>
          </a:p>
          <a:p>
            <a:pPr marL="171450" indent="-171450">
              <a:buFontTx/>
              <a:buChar char="-"/>
            </a:pPr>
            <a:r>
              <a:rPr lang="en-US" baseline="0" dirty="0" smtClean="0"/>
              <a:t>some of these known biases have been corrected, we </a:t>
            </a:r>
            <a:r>
              <a:rPr lang="en-US" dirty="0" smtClean="0"/>
              <a:t>are now preparing DA tests</a:t>
            </a:r>
            <a:r>
              <a:rPr lang="en-US" baseline="0" dirty="0" smtClean="0"/>
              <a:t> for MONARCH v2.0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Though observations were assigned</a:t>
            </a:r>
            <a:r>
              <a:rPr lang="en-US" baseline="0" dirty="0" smtClean="0"/>
              <a:t> a</a:t>
            </a:r>
            <a:r>
              <a:rPr lang="en-US" dirty="0" smtClean="0"/>
              <a:t>t 12 UTC, the 4D extension used for the LETKF propagates the observational impact through the whole assimilation window.</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dirty="0" smtClean="0"/>
          </a:p>
          <a:p>
            <a:pPr marL="0" indent="0">
              <a:buFontTx/>
              <a:buNone/>
            </a:pPr>
            <a:r>
              <a:rPr lang="en-US" baseline="0" dirty="0" smtClean="0"/>
              <a:t>Notes on the 4D LETKF in general:</a:t>
            </a:r>
          </a:p>
          <a:p>
            <a:r>
              <a:rPr lang="en-US" dirty="0" smtClean="0"/>
              <a:t>We use a 24-hour assimilation window and observations are considered for assimilation at four time slots within the window, at 0, 6, 12 and 18 UTC. The system uses as first guess a 1-day forecast with output every 6 hours. Simulated observation and background departures are calculated at each time slot. We are using the LETKF implementation with a four-dimensional extension as described in Hunt et al. (2007). The state vector comprises of the mixing ratio at all the time slots considered. Background observation means and perturbation matrices are formed at the various time slots when the observations are available. They are then vertically concatenated to form a combined background observation mean and perturbation matrix which are used for the standard LETKF calculations, i.e. the analysis increments are based on all innovations throughout the day.</a:t>
            </a:r>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23</a:t>
            </a:fld>
            <a:endParaRPr lang="es-ES"/>
          </a:p>
        </p:txBody>
      </p:sp>
    </p:spTree>
    <p:extLst>
      <p:ext uri="{BB962C8B-B14F-4D97-AF65-F5344CB8AC3E}">
        <p14:creationId xmlns:p14="http://schemas.microsoft.com/office/powerpoint/2010/main" val="171600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Top row: dust AOD analysis at 550 nm at three time steps of the assimilation window. </a:t>
            </a:r>
          </a:p>
          <a:p>
            <a:pPr marL="171450" indent="-171450">
              <a:buFontTx/>
              <a:buChar char="-"/>
            </a:pPr>
            <a:r>
              <a:rPr lang="en-US" dirty="0" smtClean="0"/>
              <a:t>Bottom row: The corresponding analysis increments </a:t>
            </a:r>
          </a:p>
          <a:p>
            <a:pPr marL="171450" indent="-171450">
              <a:buFontTx/>
              <a:buChar char="-"/>
            </a:pPr>
            <a:r>
              <a:rPr lang="en-US" dirty="0" smtClean="0"/>
              <a:t>For this particular event the assimilated profile corrects an underestimation in total column extinction in the model. </a:t>
            </a:r>
          </a:p>
          <a:p>
            <a:pPr marL="171450" indent="-171450">
              <a:buFontTx/>
              <a:buChar char="-"/>
            </a:pPr>
            <a:r>
              <a:rPr lang="en-US" dirty="0" smtClean="0"/>
              <a:t>Though observations were available only at 18 UTC, the 4D extension used for the LETKF propagates the observational impact through the whole assimilation window.</a:t>
            </a:r>
          </a:p>
          <a:p>
            <a:pPr marL="171450" indent="-171450">
              <a:buFontTx/>
              <a:buChar char="-"/>
            </a:pPr>
            <a:r>
              <a:rPr lang="en-US" dirty="0" smtClean="0"/>
              <a:t>Observation</a:t>
            </a:r>
            <a:r>
              <a:rPr lang="en-US" baseline="0" dirty="0" smtClean="0"/>
              <a:t> operator: model equivalent of extinction profiles at 532 nm. The observation vertical information is interpolated at the mid altitude of the model layers using a third-order polynomial interpolation function. Model tracers are then interpolated at the observation location at each model level. The extinction efficiency factors for 532 nm have been calculated using the Mie scattering theory assuming dust spherical, non soluble particles for the 8 model size bins, and, within a bin, a lognormal distribution, and using information on refractive indices at different wavelength from the OPAC database. The imaginary part of the refractive index has been interpolated from the available values at 500 and 550 nm. We plan to revise our choice of optical properties since the OPAC database is known to provide a too absorptive dust aerosol.</a:t>
            </a:r>
          </a:p>
          <a:p>
            <a:pPr marL="171450" indent="-171450">
              <a:buFontTx/>
              <a:buChar char="-"/>
            </a:pPr>
            <a:r>
              <a:rPr lang="en-US" baseline="0" dirty="0" smtClean="0"/>
              <a:t> Vertical and horizontal localization are performed through R-localization,  i.e. the localization is performed in the observation error covariance matrix, making the influence of an observation on the analysis decay gradually toward zero as the distance from the analysis location increases. We apply both horizontal and vertical localization, and use a horizontal localization factor equal to 2. This means that observation's influence in the horizontal plane will become negligible at distances greater than 3 to 4 grid points (i.e. 1.3° circa, the actual distance is resolution dependent). Vertical localization factor set to the value 1: it means that after two grid points the influence of an observation is negligible. </a:t>
            </a:r>
          </a:p>
          <a:p>
            <a:pPr marL="171450" indent="-171450">
              <a:buFontTx/>
              <a:buChar char="-"/>
            </a:pPr>
            <a:r>
              <a:rPr lang="en-US" baseline="0" dirty="0" smtClean="0"/>
              <a:t>Observations: All the extinction profiles are computed by averaging 2-hour </a:t>
            </a:r>
            <a:r>
              <a:rPr lang="en-US" baseline="0" dirty="0" err="1" smtClean="0"/>
              <a:t>lidar</a:t>
            </a:r>
            <a:r>
              <a:rPr lang="en-US" baseline="0" dirty="0" smtClean="0"/>
              <a:t> signals except when some of the measurements are not available. All the </a:t>
            </a:r>
            <a:r>
              <a:rPr lang="en-US" baseline="0" dirty="0" err="1" smtClean="0"/>
              <a:t>nightime</a:t>
            </a:r>
            <a:r>
              <a:rPr lang="en-US" baseline="0" dirty="0" smtClean="0"/>
              <a:t> extinction profiles are derived from the Raman method, while the daytime extinction profiles are calculated from the </a:t>
            </a:r>
            <a:r>
              <a:rPr lang="en-US" baseline="0" dirty="0" err="1" smtClean="0"/>
              <a:t>Klett</a:t>
            </a:r>
            <a:r>
              <a:rPr lang="en-US" baseline="0" dirty="0" smtClean="0"/>
              <a:t> method. The assumed </a:t>
            </a:r>
            <a:r>
              <a:rPr lang="en-US" baseline="0" dirty="0" err="1" smtClean="0"/>
              <a:t>lidar</a:t>
            </a:r>
            <a:r>
              <a:rPr lang="en-US" baseline="0" dirty="0" smtClean="0"/>
              <a:t> ratio that is required for the </a:t>
            </a:r>
            <a:r>
              <a:rPr lang="en-US" baseline="0" dirty="0" err="1" smtClean="0"/>
              <a:t>Klett</a:t>
            </a:r>
            <a:r>
              <a:rPr lang="en-US" baseline="0" dirty="0" smtClean="0"/>
              <a:t> method is taken from the nearest nighttime Raman retrieval. Due the overlap range of the </a:t>
            </a:r>
            <a:r>
              <a:rPr lang="en-US" baseline="0" dirty="0" err="1" smtClean="0"/>
              <a:t>lidar</a:t>
            </a:r>
            <a:r>
              <a:rPr lang="en-US" baseline="0" dirty="0" smtClean="0"/>
              <a:t> system, only signal above 700 m (in height) is considered valid. We have assimilated observations from model level 7 to 17, i.e. above 700 m and up to 4000 m circa.</a:t>
            </a:r>
          </a:p>
          <a:p>
            <a:pPr marL="171450" indent="-171450">
              <a:buFontTx/>
              <a:buChar char="-"/>
            </a:pPr>
            <a:r>
              <a:rPr lang="en-US" baseline="0" dirty="0" err="1" smtClean="0"/>
              <a:t>Obs</a:t>
            </a:r>
            <a:r>
              <a:rPr lang="en-US" baseline="0" dirty="0" smtClean="0"/>
              <a:t> uncertainty: described by the diagonal observation error covariance matrix with elements set to 0.0001+0.01*ext532 in this first test (too low! But otherwise no impact)</a:t>
            </a:r>
            <a:endParaRPr lang="en-US" dirty="0" smtClean="0"/>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24</a:t>
            </a:fld>
            <a:endParaRPr lang="es-ES"/>
          </a:p>
        </p:txBody>
      </p:sp>
    </p:spTree>
    <p:extLst>
      <p:ext uri="{BB962C8B-B14F-4D97-AF65-F5344CB8AC3E}">
        <p14:creationId xmlns:p14="http://schemas.microsoft.com/office/powerpoint/2010/main" val="175025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Top:</a:t>
            </a:r>
            <a:r>
              <a:rPr lang="en-US" b="0" baseline="0" dirty="0" smtClean="0"/>
              <a:t> </a:t>
            </a:r>
          </a:p>
          <a:p>
            <a:r>
              <a:rPr lang="en-US" baseline="0" dirty="0" smtClean="0"/>
              <a:t>a: </a:t>
            </a:r>
            <a:r>
              <a:rPr lang="en-US" dirty="0" smtClean="0"/>
              <a:t>As a sanity check we can note that the analysis is closer to the assimilated observations (available at 18UTC) than the first guess</a:t>
            </a:r>
          </a:p>
          <a:p>
            <a:r>
              <a:rPr lang="en-US" b="0" dirty="0" smtClean="0"/>
              <a:t>Bottom:</a:t>
            </a:r>
          </a:p>
          <a:p>
            <a:r>
              <a:rPr lang="en-US" dirty="0" smtClean="0"/>
              <a:t>a: When a higher observation uncertainty is used (0.0001+0.1* ext532), there are only minor analysis corrections. This might be due to an under-representation of the background uncertainty which translated into giving a lower weight to the observations with respect to the background. Background  error statistics in our system should be investigated further in order to assess how well our ensemble configuration represents model uncertainty.</a:t>
            </a:r>
          </a:p>
          <a:p>
            <a:r>
              <a:rPr lang="en-US" dirty="0" smtClean="0"/>
              <a:t>b: Increasing the vertical localization factor to the value 2 produces an overestimation of profile peak in the analysis. Further work should go into identifying a better function for the vertical localization than the one we have used. While in the horizontal grid of reference distances between grid points can be used, with some approximation, as a proxy for real distances, in the vertical grid of reference this approximation is less correct. we plan to test the calculation of vertical distances in physical space rather than in grid space.</a:t>
            </a:r>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25</a:t>
            </a:fld>
            <a:endParaRPr lang="es-ES"/>
          </a:p>
        </p:txBody>
      </p:sp>
    </p:spTree>
    <p:extLst>
      <p:ext uri="{BB962C8B-B14F-4D97-AF65-F5344CB8AC3E}">
        <p14:creationId xmlns:p14="http://schemas.microsoft.com/office/powerpoint/2010/main" val="1744768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4 different retrieval algorithms</a:t>
            </a:r>
          </a:p>
          <a:p>
            <a:pPr marL="285750" indent="-285750">
              <a:buFont typeface="Arial" panose="020B0604020202020204" pitchFamily="34" charset="0"/>
              <a:buChar char="•"/>
            </a:pPr>
            <a:r>
              <a:rPr lang="fr-FR" dirty="0" smtClean="0"/>
              <a:t>ULB  v7, </a:t>
            </a:r>
            <a:r>
              <a:rPr lang="fr-FR" dirty="0" err="1" smtClean="0"/>
              <a:t>Universite</a:t>
            </a:r>
            <a:r>
              <a:rPr lang="fr-FR" dirty="0" smtClean="0"/>
              <a:t> Libre de Bruxelles</a:t>
            </a:r>
          </a:p>
          <a:p>
            <a:pPr marL="285750" indent="-285750">
              <a:buFont typeface="Arial" panose="020B0604020202020204" pitchFamily="34" charset="0"/>
              <a:buChar char="•"/>
            </a:pPr>
            <a:r>
              <a:rPr lang="en-US" dirty="0" smtClean="0"/>
              <a:t>MAPIR v3.5, BIRA-IASB</a:t>
            </a:r>
          </a:p>
          <a:p>
            <a:pPr marL="285750" indent="-285750">
              <a:buFont typeface="Arial" panose="020B0604020202020204" pitchFamily="34" charset="0"/>
              <a:buChar char="•"/>
            </a:pPr>
            <a:r>
              <a:rPr lang="fr-FR" dirty="0" smtClean="0"/>
              <a:t>LMD v2.1, Laboratoire de </a:t>
            </a:r>
            <a:r>
              <a:rPr lang="fr-FR" dirty="0" err="1" smtClean="0"/>
              <a:t>Meteorologie</a:t>
            </a:r>
            <a:r>
              <a:rPr lang="fr-FR" dirty="0" smtClean="0"/>
              <a:t>  Dynamique</a:t>
            </a:r>
          </a:p>
          <a:p>
            <a:pPr marL="285750" indent="-285750">
              <a:buFont typeface="Arial" panose="020B0604020202020204" pitchFamily="34" charset="0"/>
              <a:buChar char="•"/>
            </a:pPr>
            <a:r>
              <a:rPr lang="en-US" dirty="0" smtClean="0"/>
              <a:t>IMARS v5.2, DLR</a:t>
            </a:r>
          </a:p>
          <a:p>
            <a:pPr marL="0" indent="0">
              <a:buFont typeface="Arial" panose="020B0604020202020204" pitchFamily="34" charset="0"/>
              <a:buNone/>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a:t>
            </a:r>
            <a:r>
              <a:rPr lang="en-US" baseline="0" dirty="0" err="1" smtClean="0"/>
              <a:t>a</a:t>
            </a:r>
            <a:r>
              <a:rPr lang="en-US" dirty="0" err="1" smtClean="0"/>
              <a:t>erosol_cci</a:t>
            </a:r>
            <a:r>
              <a:rPr lang="en-US" dirty="0" smtClean="0"/>
              <a:t> Phase 2 project</a:t>
            </a:r>
            <a:r>
              <a:rPr lang="en-US" baseline="0" dirty="0" smtClean="0"/>
              <a:t> is</a:t>
            </a:r>
            <a:r>
              <a:rPr lang="en-US" dirty="0" smtClean="0"/>
              <a:t> one of the fourteen parallel projects of the European Space Agency (ESA) Climate Change Initiative (CCI) </a:t>
            </a:r>
            <a:r>
              <a:rPr lang="en-US" dirty="0" err="1" smtClean="0"/>
              <a:t>programme</a:t>
            </a:r>
            <a:r>
              <a:rPr lang="en-US" dirty="0" smtClean="0"/>
              <a:t>. The objective of the CCI </a:t>
            </a:r>
            <a:r>
              <a:rPr lang="en-US" dirty="0" err="1" smtClean="0"/>
              <a:t>programme</a:t>
            </a:r>
            <a:r>
              <a:rPr lang="en-US" dirty="0" smtClean="0"/>
              <a:t> is to </a:t>
            </a:r>
            <a:r>
              <a:rPr lang="en-US" dirty="0" err="1" smtClean="0"/>
              <a:t>realise</a:t>
            </a:r>
            <a:r>
              <a:rPr lang="en-US" dirty="0" smtClean="0"/>
              <a:t> the full potential of long-term global Earth Observation archives that ESA together with its Member States have established over the last 30 years. Different Essential Climate Variables (ECVs) are under investigation, each of them in a dedicated project. With regard to the aerosol variables, the </a:t>
            </a:r>
            <a:r>
              <a:rPr lang="en-US" dirty="0" err="1" smtClean="0"/>
              <a:t>Aerosol_cci</a:t>
            </a:r>
            <a:r>
              <a:rPr lang="en-US" dirty="0" smtClean="0"/>
              <a:t> project brings together the major European aerosol retrieval experts and user communities, with the aim at producing a set of global aerosol ECV products from European Earth Observation sensors.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Assimilation of  IASI </a:t>
            </a:r>
            <a:r>
              <a:rPr lang="en-US" dirty="0" err="1" smtClean="0"/>
              <a:t>aerosol_CCI</a:t>
            </a:r>
            <a:r>
              <a:rPr lang="en-US" dirty="0" smtClean="0"/>
              <a:t> mineral dust observations with the aim to:</a:t>
            </a:r>
          </a:p>
          <a:p>
            <a:pPr marL="285750" indent="-285750">
              <a:buFontTx/>
              <a:buChar char="-"/>
            </a:pPr>
            <a:r>
              <a:rPr lang="en-US" dirty="0" smtClean="0"/>
              <a:t>showcase their potential to improve prediction and monitoring of mineral dust;</a:t>
            </a:r>
          </a:p>
          <a:p>
            <a:pPr marL="285750" indent="-285750">
              <a:buFontTx/>
              <a:buChar char="-"/>
            </a:pPr>
            <a:r>
              <a:rPr lang="en-US" dirty="0" smtClean="0"/>
              <a:t>provide guidelines for the future development of dedicated dust observation products tailored for data assimilation.</a:t>
            </a:r>
          </a:p>
          <a:p>
            <a:pPr marL="0" indent="0">
              <a:buFontTx/>
              <a:buNone/>
            </a:pPr>
            <a:endParaRPr lang="en-US" dirty="0" smtClean="0"/>
          </a:p>
          <a:p>
            <a:r>
              <a:rPr lang="en-US" dirty="0" smtClean="0"/>
              <a:t>Level 3 mineral dust AOD datasets</a:t>
            </a:r>
          </a:p>
          <a:p>
            <a:pPr marL="285750" indent="-285750">
              <a:buFont typeface="Arial" panose="020B0604020202020204" pitchFamily="34" charset="0"/>
              <a:buChar char="•"/>
            </a:pPr>
            <a:r>
              <a:rPr lang="en-US" dirty="0" smtClean="0"/>
              <a:t>retrieved from </a:t>
            </a:r>
            <a:r>
              <a:rPr lang="en-US" dirty="0" err="1" smtClean="0"/>
              <a:t>MetOp</a:t>
            </a:r>
            <a:r>
              <a:rPr lang="en-US" dirty="0" smtClean="0"/>
              <a:t>-A  IASI in the </a:t>
            </a:r>
            <a:r>
              <a:rPr lang="en-US" dirty="0" smtClean="0">
                <a:solidFill>
                  <a:srgbClr val="FF0000"/>
                </a:solidFill>
              </a:rPr>
              <a:t>thermal IR</a:t>
            </a:r>
          </a:p>
          <a:p>
            <a:pPr marL="285750" indent="-285750">
              <a:buFont typeface="Arial" panose="020B0604020202020204" pitchFamily="34" charset="0"/>
              <a:buChar char="•"/>
            </a:pPr>
            <a:r>
              <a:rPr lang="en-US" dirty="0" smtClean="0"/>
              <a:t>uncertainty estimation</a:t>
            </a:r>
          </a:p>
          <a:p>
            <a:pPr marL="285750" indent="-285750">
              <a:buFont typeface="Arial" panose="020B0604020202020204" pitchFamily="34" charset="0"/>
              <a:buChar char="•"/>
            </a:pPr>
            <a:r>
              <a:rPr lang="en-US" dirty="0" smtClean="0"/>
              <a:t>converted to 550nm</a:t>
            </a:r>
          </a:p>
          <a:p>
            <a:pPr marL="285750" indent="-285750">
              <a:buFont typeface="Arial" panose="020B0604020202020204" pitchFamily="34" charset="0"/>
              <a:buChar char="•"/>
            </a:pPr>
            <a:r>
              <a:rPr lang="en-US" dirty="0" smtClean="0"/>
              <a:t>sub-daily set mineral dust retrievals (6h)</a:t>
            </a:r>
          </a:p>
          <a:p>
            <a:pPr marL="285750" indent="-285750">
              <a:buFont typeface="Arial" panose="020B0604020202020204" pitchFamily="34" charset="0"/>
              <a:buChar char="•"/>
            </a:pPr>
            <a:r>
              <a:rPr lang="en-US" dirty="0" smtClean="0"/>
              <a:t>spatially aggregated (1x1)</a:t>
            </a:r>
          </a:p>
          <a:p>
            <a:pPr marL="285750" indent="-285750">
              <a:buFont typeface="Arial" panose="020B0604020202020204" pitchFamily="34" charset="0"/>
              <a:buChar char="•"/>
            </a:pPr>
            <a:r>
              <a:rPr lang="en-US" dirty="0" smtClean="0"/>
              <a:t>screened for AOD (&gt;0.15)</a:t>
            </a:r>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26</a:t>
            </a:fld>
            <a:endParaRPr lang="es-ES"/>
          </a:p>
        </p:txBody>
      </p:sp>
    </p:spTree>
    <p:extLst>
      <p:ext uri="{BB962C8B-B14F-4D97-AF65-F5344CB8AC3E}">
        <p14:creationId xmlns:p14="http://schemas.microsoft.com/office/powerpoint/2010/main" val="43022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Timeseries</a:t>
            </a:r>
            <a:r>
              <a:rPr lang="en-US" baseline="0" dirty="0" smtClean="0"/>
              <a:t> show differences in particular closer to source regions.</a:t>
            </a:r>
          </a:p>
          <a:p>
            <a:r>
              <a:rPr lang="en-US" baseline="0" dirty="0" smtClean="0"/>
              <a:t>First feedback on the 4 products: </a:t>
            </a:r>
            <a:endParaRPr lang="en-US" dirty="0" smtClean="0"/>
          </a:p>
          <a:p>
            <a:r>
              <a:rPr lang="en-US" dirty="0" smtClean="0"/>
              <a:t>- ULB analysis performs best</a:t>
            </a:r>
          </a:p>
          <a:p>
            <a:r>
              <a:rPr lang="en-US" dirty="0" smtClean="0"/>
              <a:t>- MLD analysis is comparable, but noisier</a:t>
            </a:r>
          </a:p>
          <a:p>
            <a:pPr marL="171450" indent="-171450">
              <a:buFontTx/>
              <a:buChar char="-"/>
            </a:pPr>
            <a:r>
              <a:rPr lang="en-US" dirty="0" smtClean="0"/>
              <a:t>MAPIR analysis overestimates</a:t>
            </a:r>
          </a:p>
          <a:p>
            <a:pPr marL="171450" indent="-171450">
              <a:buFontTx/>
              <a:buChar char="-"/>
            </a:pPr>
            <a:r>
              <a:rPr lang="en-US" dirty="0" smtClean="0"/>
              <a:t>IMARS analysis less good,</a:t>
            </a:r>
            <a:r>
              <a:rPr lang="en-US" baseline="0" dirty="0" smtClean="0"/>
              <a:t> experiments </a:t>
            </a:r>
            <a:r>
              <a:rPr lang="en-US" dirty="0" smtClean="0"/>
              <a:t>from 2007 performed much better</a:t>
            </a:r>
          </a:p>
          <a:p>
            <a:endParaRPr lang="en-US" dirty="0"/>
          </a:p>
        </p:txBody>
      </p:sp>
      <p:sp>
        <p:nvSpPr>
          <p:cNvPr id="4" name="Slide Number Placeholder 3"/>
          <p:cNvSpPr>
            <a:spLocks noGrp="1"/>
          </p:cNvSpPr>
          <p:nvPr>
            <p:ph type="sldNum" sz="quarter" idx="10"/>
          </p:nvPr>
        </p:nvSpPr>
        <p:spPr/>
        <p:txBody>
          <a:bodyPr/>
          <a:lstStyle/>
          <a:p>
            <a:fld id="{1E505B7E-3C25-48B8-8DBC-8A93571A1479}" type="slidenum">
              <a:rPr lang="es-ES" smtClean="0"/>
              <a:t>27</a:t>
            </a:fld>
            <a:endParaRPr lang="es-ES"/>
          </a:p>
        </p:txBody>
      </p:sp>
    </p:spTree>
    <p:extLst>
      <p:ext uri="{BB962C8B-B14F-4D97-AF65-F5344CB8AC3E}">
        <p14:creationId xmlns:p14="http://schemas.microsoft.com/office/powerpoint/2010/main" val="18613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www.linkedin.com/company/barcelona-supercomputing-center" TargetMode="External"/><Relationship Id="rId5" Type="http://schemas.openxmlformats.org/officeDocument/2006/relationships/image" Target="../media/image7.png"/><Relationship Id="rId6" Type="http://schemas.openxmlformats.org/officeDocument/2006/relationships/hyperlink" Target="https://www.facebook.com/BSCCNS" TargetMode="External"/><Relationship Id="rId7" Type="http://schemas.openxmlformats.org/officeDocument/2006/relationships/image" Target="../media/image8.png"/><Relationship Id="rId8" Type="http://schemas.openxmlformats.org/officeDocument/2006/relationships/hyperlink" Target="https://twitter.com/bsc_cns" TargetMode="External"/><Relationship Id="rId9" Type="http://schemas.openxmlformats.org/officeDocument/2006/relationships/image" Target="../media/image9.png"/><Relationship Id="rId10" Type="http://schemas.openxmlformats.org/officeDocument/2006/relationships/hyperlink" Target="https://www.youtube.com/user/BSCCNS" TargetMode="External"/><Relationship Id="rId11"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6393" y="1495504"/>
            <a:ext cx="4818380" cy="3534542"/>
          </a:xfrm>
          <a:prstGeom prst="rect">
            <a:avLst/>
          </a:prstGeom>
        </p:spPr>
        <p:txBody>
          <a:bodyPr anchor="ctr">
            <a:normAutofit/>
          </a:bodyPr>
          <a:lstStyle>
            <a:lvl1pPr algn="l">
              <a:defRPr sz="57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96393" y="5292892"/>
            <a:ext cx="4818380" cy="1149577"/>
          </a:xfrm>
          <a:prstGeom prst="rect">
            <a:avLst/>
          </a:prstGeo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editar el estilo de subtítulo del patrón</a:t>
            </a:r>
            <a:endParaRPr lang="en-US" dirty="0"/>
          </a:p>
        </p:txBody>
      </p:sp>
    </p:spTree>
    <p:extLst>
      <p:ext uri="{BB962C8B-B14F-4D97-AF65-F5344CB8AC3E}">
        <p14:creationId xmlns:p14="http://schemas.microsoft.com/office/powerpoint/2010/main" val="278710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MAIN RESEARCH LINES &amp; RESULTS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184904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FUTURE PLANS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371262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0975"/>
            <a:ext cx="33067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85113" y="171450"/>
            <a:ext cx="8302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92672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813"/>
            <a:ext cx="61912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000"/>
            <a:ext cx="1555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108707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1970088"/>
            <a:ext cx="33067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35600" y="1960563"/>
            <a:ext cx="8302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2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49037" y="210010"/>
            <a:ext cx="8229598" cy="745215"/>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49037" y="1175657"/>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176963"/>
            <a:ext cx="1876425" cy="457200"/>
          </a:xfrm>
          <a:prstGeom prst="rect">
            <a:avLst/>
          </a:prstGeom>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Title 1"/>
          <p:cNvSpPr>
            <a:spLocks noGrp="1"/>
          </p:cNvSpPr>
          <p:nvPr>
            <p:ph type="ctrTitle"/>
          </p:nvPr>
        </p:nvSpPr>
        <p:spPr>
          <a:xfrm>
            <a:off x="3722917" y="1519996"/>
            <a:ext cx="4916348" cy="3149975"/>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4892258"/>
            <a:ext cx="4916348"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6" y="6095684"/>
            <a:ext cx="4916349" cy="487533"/>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2075303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p:spPr>
        <p:txBody>
          <a:bodyPr anchor="ct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B38EFA78-B5CD-AE4F-80CF-1E098C69B1F3}" type="slidenum">
              <a:rPr lang="en-US" sz="1000">
                <a:solidFill>
                  <a:srgbClr val="23589C"/>
                </a:solidFill>
              </a:rPr>
              <a:pPr algn="r" eaLnBrk="1" hangingPunct="1"/>
              <a:t>‹#›</a:t>
            </a:fld>
            <a:endParaRPr lang="en-US">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944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p:spPr>
        <p:txBody>
          <a:bodyPr anchor="ct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defRPr/>
            </a:pPr>
            <a:fld id="{65C5D62A-1D45-BB45-82A1-5138E828C1E8}" type="slidenum">
              <a:rPr lang="en-US" sz="1000" smtClean="0">
                <a:solidFill>
                  <a:srgbClr val="23589C"/>
                </a:solidFill>
              </a:rPr>
              <a:pPr algn="r" eaLnBrk="1" hangingPunct="1">
                <a:defRPr/>
              </a:pPr>
              <a:t>‹#›</a:t>
            </a:fld>
            <a:endParaRPr lang="en-US" smtClean="0">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6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609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Picture 1"/>
          <p:cNvSpPr>
            <a:spLocks noChangeAspect="1"/>
          </p:cNvSpPr>
          <p:nvPr userDrawn="1"/>
        </p:nvSpPr>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endParaRPr lang="es-ES" altLang="es-ES" sz="1800" smtClean="0">
              <a:solidFill>
                <a:srgbClr val="004990"/>
              </a:solidFill>
            </a:endParaRPr>
          </a:p>
        </p:txBody>
      </p:sp>
      <p:sp>
        <p:nvSpPr>
          <p:cNvPr id="3" name="TextShape 5"/>
          <p:cNvSpPr txBox="1">
            <a:spLocks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smtClean="0">
                <a:solidFill>
                  <a:srgbClr val="FFFFFF"/>
                </a:solidFill>
              </a:rPr>
              <a:t>www.bsc.es</a:t>
            </a:r>
            <a:endParaRPr lang="en-US" altLang="en-US" sz="180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9800" y="811213"/>
            <a:ext cx="46037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38825" y="1001713"/>
            <a:ext cx="10128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538788" y="6238875"/>
            <a:ext cx="425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227763" y="6242050"/>
            <a:ext cx="393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878638" y="6238875"/>
            <a:ext cx="447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0"/>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480300" y="6238875"/>
            <a:ext cx="7635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057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7162722B-26FF-44B0-B530-90FDC6D278B1}"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57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1983D525-59FE-4BEE-9749-DEA20F5D59E2}"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51712"/>
            <a:ext cx="4152900" cy="4502210"/>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323382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C51F25DC-D3BB-47F2-8D5D-4D5D7BAFB676}" type="slidenum">
              <a:rPr lang="en-US" altLang="en-US" sz="1000" smtClean="0">
                <a:solidFill>
                  <a:srgbClr val="23589C"/>
                </a:solidFill>
              </a:rPr>
              <a:pPr algn="r" defTabSz="914400" eaLnBrk="1" fontAlgn="base" hangingPunct="1">
                <a:spcBef>
                  <a:spcPct val="0"/>
                </a:spcBef>
                <a:spcAft>
                  <a:spcPct val="0"/>
                </a:spcAft>
                <a:defRPr/>
              </a:pPr>
              <a:t>‹#›</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9115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8"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30268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oleObject" Target="../embeddings/oleObject1.bin"/><Relationship Id="rId6" Type="http://schemas.openxmlformats.org/officeDocument/2006/relationships/image" Target="../media/image35.emf"/><Relationship Id="rId7" Type="http://schemas.openxmlformats.org/officeDocument/2006/relationships/oleObject" Target="../embeddings/oleObject2.bin"/><Relationship Id="rId8"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gif"/><Relationship Id="rId3" Type="http://schemas.openxmlformats.org/officeDocument/2006/relationships/image" Target="../media/image4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gif"/><Relationship Id="rId3" Type="http://schemas.openxmlformats.org/officeDocument/2006/relationships/image" Target="../media/image4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g"/><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g"/><Relationship Id="rId3"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 Id="rId3"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g"/><Relationship Id="rId3"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3.jpeg"/><Relationship Id="rId8" Type="http://schemas.openxmlformats.org/officeDocument/2006/relationships/image" Target="../media/image14.gif"/><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g"/><Relationship Id="rId3"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gif"/><Relationship Id="rId5" Type="http://schemas.openxmlformats.org/officeDocument/2006/relationships/image" Target="../media/image74.gif"/><Relationship Id="rId6" Type="http://schemas.openxmlformats.org/officeDocument/2006/relationships/image" Target="../media/image75.jpeg"/><Relationship Id="rId7" Type="http://schemas.openxmlformats.org/officeDocument/2006/relationships/image" Target="../media/image76.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jpeg"/><Relationship Id="rId10" Type="http://schemas.openxmlformats.org/officeDocument/2006/relationships/image" Target="../media/image87.png"/><Relationship Id="rId11"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89.gif"/><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1" Type="http://schemas.openxmlformats.org/officeDocument/2006/relationships/image" Target="../media/image98.jpe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2.png"/><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7.png"/><Relationship Id="rId4" Type="http://schemas.openxmlformats.org/officeDocument/2006/relationships/image" Target="../media/image78.jpeg"/><Relationship Id="rId5" Type="http://schemas.openxmlformats.org/officeDocument/2006/relationships/image" Target="../media/image92.jpeg"/><Relationship Id="rId6" Type="http://schemas.openxmlformats.org/officeDocument/2006/relationships/image" Target="../media/image93.png"/><Relationship Id="rId7" Type="http://schemas.openxmlformats.org/officeDocument/2006/relationships/image" Target="../media/image94.jpeg"/><Relationship Id="rId8" Type="http://schemas.openxmlformats.org/officeDocument/2006/relationships/image" Target="../media/image95.jpg"/><Relationship Id="rId9" Type="http://schemas.openxmlformats.org/officeDocument/2006/relationships/image" Target="../media/image96.gif"/><Relationship Id="rId10" Type="http://schemas.openxmlformats.org/officeDocument/2006/relationships/image" Target="../media/image97.png"/></Relationships>
</file>

<file path=ppt/slides/_rels/slide35.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image" Target="../media/image114.png"/><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gif"/><Relationship Id="rId5" Type="http://schemas.openxmlformats.org/officeDocument/2006/relationships/image" Target="../media/image22.gif"/><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tiff"/><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097530" y="1460648"/>
            <a:ext cx="6167120" cy="2288708"/>
          </a:xfrm>
        </p:spPr>
        <p:txBody>
          <a:bodyPr>
            <a:noAutofit/>
          </a:bodyPr>
          <a:lstStyle/>
          <a:p>
            <a:pPr algn="ctr"/>
            <a:r>
              <a:rPr lang="ca-ES" sz="4000" dirty="0" smtClean="0">
                <a:solidFill>
                  <a:schemeClr val="accent1"/>
                </a:solidFill>
              </a:rPr>
              <a:t>BSC UPDATE</a:t>
            </a:r>
            <a:endParaRPr lang="ca-ES" sz="4000" dirty="0">
              <a:solidFill>
                <a:schemeClr val="accent1"/>
              </a:solidFill>
            </a:endParaRPr>
          </a:p>
        </p:txBody>
      </p:sp>
      <p:sp>
        <p:nvSpPr>
          <p:cNvPr id="5" name="Subtítulo 4"/>
          <p:cNvSpPr>
            <a:spLocks noGrp="1"/>
          </p:cNvSpPr>
          <p:nvPr>
            <p:ph type="subTitle" idx="1"/>
          </p:nvPr>
        </p:nvSpPr>
        <p:spPr>
          <a:xfrm>
            <a:off x="3529331" y="2500625"/>
            <a:ext cx="5485880" cy="4357375"/>
          </a:xfrm>
        </p:spPr>
        <p:txBody>
          <a:bodyPr/>
          <a:lstStyle/>
          <a:p>
            <a:pPr algn="ctr"/>
            <a:r>
              <a:rPr lang="ca-ES" sz="2000" u="sng" dirty="0"/>
              <a:t>Carlos Pérez </a:t>
            </a:r>
            <a:r>
              <a:rPr lang="ca-ES" sz="2000" u="sng" dirty="0" smtClean="0"/>
              <a:t>García-</a:t>
            </a:r>
            <a:r>
              <a:rPr lang="ca-ES" sz="2000" u="sng" dirty="0" err="1" smtClean="0"/>
              <a:t>Pando</a:t>
            </a:r>
            <a:r>
              <a:rPr lang="ca-ES" sz="2000" dirty="0" smtClean="0"/>
              <a:t> </a:t>
            </a:r>
          </a:p>
          <a:p>
            <a:pPr algn="ctr"/>
            <a:r>
              <a:rPr lang="ca-ES" sz="2000" dirty="0" smtClean="0"/>
              <a:t>Oriol Jorba, </a:t>
            </a:r>
            <a:r>
              <a:rPr lang="ca-ES" sz="2000" dirty="0" err="1" smtClean="0"/>
              <a:t>Enza</a:t>
            </a:r>
            <a:r>
              <a:rPr lang="ca-ES" sz="2000" dirty="0" smtClean="0"/>
              <a:t> di </a:t>
            </a:r>
            <a:r>
              <a:rPr lang="ca-ES" sz="2000" dirty="0" err="1" smtClean="0"/>
              <a:t>Tomaso</a:t>
            </a:r>
            <a:r>
              <a:rPr lang="ca-ES" sz="2000" dirty="0" smtClean="0"/>
              <a:t>, Sara Basart, Marc Guevara, María </a:t>
            </a:r>
            <a:r>
              <a:rPr lang="ca-ES" sz="2000" dirty="0" err="1" smtClean="0"/>
              <a:t>Gonçalves</a:t>
            </a:r>
            <a:r>
              <a:rPr lang="ca-ES" sz="2000" dirty="0" smtClean="0"/>
              <a:t>, Vincenzo </a:t>
            </a:r>
            <a:r>
              <a:rPr lang="ca-ES" sz="2000" dirty="0" err="1" smtClean="0"/>
              <a:t>Obiso</a:t>
            </a:r>
            <a:r>
              <a:rPr lang="ca-ES" sz="2000" dirty="0" smtClean="0"/>
              <a:t>, María Teresa </a:t>
            </a:r>
            <a:r>
              <a:rPr lang="ca-ES" sz="2000" dirty="0" err="1" smtClean="0"/>
              <a:t>Pay</a:t>
            </a:r>
            <a:r>
              <a:rPr lang="ca-ES" sz="2000" dirty="0" smtClean="0"/>
              <a:t>, Carles </a:t>
            </a:r>
            <a:r>
              <a:rPr lang="ca-ES" sz="2000" dirty="0" err="1" smtClean="0"/>
              <a:t>Tena</a:t>
            </a:r>
            <a:endParaRPr lang="ca-ES" sz="2000" dirty="0" smtClean="0"/>
          </a:p>
          <a:p>
            <a:endParaRPr lang="ca-ES" sz="2000" dirty="0">
              <a:solidFill>
                <a:schemeClr val="accent1"/>
              </a:solidFill>
            </a:endParaRPr>
          </a:p>
          <a:p>
            <a:pPr algn="ctr"/>
            <a:r>
              <a:rPr lang="ca-ES" sz="1800" b="1" dirty="0" err="1" smtClean="0">
                <a:solidFill>
                  <a:schemeClr val="accent1"/>
                </a:solidFill>
              </a:rPr>
              <a:t>Atmospheric</a:t>
            </a:r>
            <a:r>
              <a:rPr lang="ca-ES" sz="1800" b="1" dirty="0" smtClean="0">
                <a:solidFill>
                  <a:schemeClr val="accent1"/>
                </a:solidFill>
              </a:rPr>
              <a:t> </a:t>
            </a:r>
            <a:r>
              <a:rPr lang="ca-ES" sz="1800" b="1" dirty="0" err="1" smtClean="0">
                <a:solidFill>
                  <a:schemeClr val="accent1"/>
                </a:solidFill>
              </a:rPr>
              <a:t>Composition</a:t>
            </a:r>
            <a:r>
              <a:rPr lang="ca-ES" sz="1800" b="1" dirty="0" smtClean="0">
                <a:solidFill>
                  <a:schemeClr val="accent1"/>
                </a:solidFill>
              </a:rPr>
              <a:t> Group</a:t>
            </a:r>
          </a:p>
          <a:p>
            <a:pPr algn="ctr"/>
            <a:r>
              <a:rPr lang="ca-ES" sz="1800" b="1" dirty="0" err="1" smtClean="0">
                <a:solidFill>
                  <a:schemeClr val="accent1"/>
                </a:solidFill>
              </a:rPr>
              <a:t>Earth</a:t>
            </a:r>
            <a:r>
              <a:rPr lang="ca-ES" sz="1800" b="1" dirty="0" smtClean="0">
                <a:solidFill>
                  <a:schemeClr val="accent1"/>
                </a:solidFill>
              </a:rPr>
              <a:t> </a:t>
            </a:r>
            <a:r>
              <a:rPr lang="ca-ES" sz="1800" b="1" dirty="0" err="1" smtClean="0">
                <a:solidFill>
                  <a:schemeClr val="accent1"/>
                </a:solidFill>
              </a:rPr>
              <a:t>Sciences</a:t>
            </a:r>
            <a:r>
              <a:rPr lang="ca-ES" sz="1800" b="1" dirty="0" smtClean="0">
                <a:solidFill>
                  <a:schemeClr val="accent1"/>
                </a:solidFill>
              </a:rPr>
              <a:t> </a:t>
            </a:r>
            <a:r>
              <a:rPr lang="ca-ES" sz="1800" b="1" dirty="0" err="1" smtClean="0">
                <a:solidFill>
                  <a:schemeClr val="accent1"/>
                </a:solidFill>
              </a:rPr>
              <a:t>Department</a:t>
            </a:r>
            <a:endParaRPr lang="ca-ES" sz="1800" b="1" dirty="0" smtClean="0">
              <a:solidFill>
                <a:schemeClr val="accent1"/>
              </a:solidFill>
            </a:endParaRPr>
          </a:p>
          <a:p>
            <a:pPr algn="ctr"/>
            <a:r>
              <a:rPr lang="ca-ES" sz="1800" b="1" dirty="0" smtClean="0">
                <a:solidFill>
                  <a:schemeClr val="accent1"/>
                </a:solidFill>
              </a:rPr>
              <a:t>Barcelona </a:t>
            </a:r>
            <a:r>
              <a:rPr lang="ca-ES" sz="1800" b="1" dirty="0" err="1" smtClean="0">
                <a:solidFill>
                  <a:schemeClr val="accent1"/>
                </a:solidFill>
              </a:rPr>
              <a:t>Supercomputing</a:t>
            </a:r>
            <a:r>
              <a:rPr lang="ca-ES" sz="1800" b="1" dirty="0" smtClean="0">
                <a:solidFill>
                  <a:schemeClr val="accent1"/>
                </a:solidFill>
              </a:rPr>
              <a:t> </a:t>
            </a:r>
            <a:r>
              <a:rPr lang="ca-ES" sz="1800" b="1" dirty="0" err="1" smtClean="0">
                <a:solidFill>
                  <a:schemeClr val="accent1"/>
                </a:solidFill>
              </a:rPr>
              <a:t>Center</a:t>
            </a:r>
            <a:endParaRPr lang="ca-ES" sz="1800" b="1" dirty="0" smtClean="0">
              <a:solidFill>
                <a:schemeClr val="accent1"/>
              </a:solidFill>
            </a:endParaRPr>
          </a:p>
          <a:p>
            <a:endParaRPr lang="ca-ES" sz="2000" dirty="0" smtClean="0">
              <a:solidFill>
                <a:schemeClr val="accent1"/>
              </a:solidFill>
            </a:endParaRPr>
          </a:p>
        </p:txBody>
      </p:sp>
      <p:sp>
        <p:nvSpPr>
          <p:cNvPr id="6" name="Marcador de texto 5"/>
          <p:cNvSpPr>
            <a:spLocks noGrp="1"/>
          </p:cNvSpPr>
          <p:nvPr>
            <p:ph type="body" sz="quarter" idx="10"/>
          </p:nvPr>
        </p:nvSpPr>
        <p:spPr/>
        <p:txBody>
          <a:bodyPr/>
          <a:lstStyle/>
          <a:p>
            <a:r>
              <a:rPr lang="ca-ES" sz="2200" dirty="0" smtClean="0"/>
              <a:t>26/06/2017</a:t>
            </a:r>
            <a:endParaRPr lang="ca-ES" sz="2200" dirty="0"/>
          </a:p>
        </p:txBody>
      </p:sp>
      <p:sp>
        <p:nvSpPr>
          <p:cNvPr id="7" name="Marcador de texto 6"/>
          <p:cNvSpPr>
            <a:spLocks noGrp="1"/>
          </p:cNvSpPr>
          <p:nvPr>
            <p:ph type="body" sz="quarter" idx="11"/>
          </p:nvPr>
        </p:nvSpPr>
        <p:spPr/>
        <p:txBody>
          <a:bodyPr/>
          <a:lstStyle/>
          <a:p>
            <a:pPr algn="ctr"/>
            <a:r>
              <a:rPr lang="ca-ES" sz="2200" dirty="0" smtClean="0"/>
              <a:t> </a:t>
            </a:r>
            <a:r>
              <a:rPr lang="en-US" sz="2000" b="1" dirty="0"/>
              <a:t>9</a:t>
            </a:r>
            <a:r>
              <a:rPr lang="en-US" sz="2000" b="1" baseline="30000" dirty="0"/>
              <a:t>th</a:t>
            </a:r>
            <a:r>
              <a:rPr lang="en-US" sz="2000" b="1" dirty="0"/>
              <a:t> ICAP Meeting, Lille France</a:t>
            </a:r>
            <a:r>
              <a:rPr lang="en-US" sz="2000" dirty="0"/>
              <a:t> </a:t>
            </a:r>
            <a:endParaRPr lang="ca-ES" sz="2200" dirty="0" smtClean="0"/>
          </a:p>
        </p:txBody>
      </p:sp>
    </p:spTree>
    <p:extLst>
      <p:ext uri="{BB962C8B-B14F-4D97-AF65-F5344CB8AC3E}">
        <p14:creationId xmlns:p14="http://schemas.microsoft.com/office/powerpoint/2010/main" val="19579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6" y="281793"/>
            <a:ext cx="6191348" cy="680868"/>
          </a:xfrm>
        </p:spPr>
        <p:txBody>
          <a:bodyPr/>
          <a:lstStyle/>
          <a:p>
            <a:r>
              <a:rPr lang="en-US" smtClean="0">
                <a:solidFill>
                  <a:schemeClr val="bg1"/>
                </a:solidFill>
              </a:rPr>
              <a:t>Natural aerosol emissions</a:t>
            </a:r>
            <a:endParaRPr lang="en-US">
              <a:solidFill>
                <a:schemeClr val="bg1"/>
              </a:solidFill>
            </a:endParaRPr>
          </a:p>
        </p:txBody>
      </p:sp>
      <p:sp>
        <p:nvSpPr>
          <p:cNvPr id="3" name="Text Placeholder 2"/>
          <p:cNvSpPr>
            <a:spLocks noGrp="1"/>
          </p:cNvSpPr>
          <p:nvPr>
            <p:ph type="body" sz="quarter" idx="10"/>
          </p:nvPr>
        </p:nvSpPr>
        <p:spPr>
          <a:xfrm>
            <a:off x="381278" y="996634"/>
            <a:ext cx="8329365" cy="1403666"/>
          </a:xfrm>
        </p:spPr>
        <p:txBody>
          <a:bodyPr/>
          <a:lstStyle/>
          <a:p>
            <a:r>
              <a:rPr lang="en-US" dirty="0" smtClean="0"/>
              <a:t>Sea-salt: </a:t>
            </a:r>
            <a:r>
              <a:rPr lang="en-US" dirty="0" err="1" smtClean="0"/>
              <a:t>Jaeglé</a:t>
            </a:r>
            <a:r>
              <a:rPr lang="en-US" dirty="0" smtClean="0"/>
              <a:t> et al. (2011) wind and </a:t>
            </a:r>
            <a:r>
              <a:rPr lang="en-US" dirty="0" err="1" smtClean="0"/>
              <a:t>sst</a:t>
            </a:r>
            <a:endParaRPr lang="en-US" dirty="0" smtClean="0"/>
          </a:p>
          <a:p>
            <a:r>
              <a:rPr lang="en-US" dirty="0" smtClean="0"/>
              <a:t>Dust:  source location based on MODIS DB, vertical flux scaled with the topographic source of </a:t>
            </a:r>
            <a:r>
              <a:rPr lang="en-US" dirty="0" err="1" smtClean="0"/>
              <a:t>Ginoux</a:t>
            </a:r>
            <a:r>
              <a:rPr lang="en-US" dirty="0" smtClean="0"/>
              <a:t> - 2001 </a:t>
            </a:r>
            <a:endParaRPr lang="en-US" dirty="0"/>
          </a:p>
        </p:txBody>
      </p:sp>
      <p:pic>
        <p:nvPicPr>
          <p:cNvPr id="5" name="Picture 4" descr="Total_glob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163" y="2400300"/>
            <a:ext cx="6771944" cy="4429125"/>
          </a:xfrm>
          <a:prstGeom prst="rect">
            <a:avLst/>
          </a:prstGeom>
        </p:spPr>
      </p:pic>
    </p:spTree>
    <p:extLst>
      <p:ext uri="{BB962C8B-B14F-4D97-AF65-F5344CB8AC3E}">
        <p14:creationId xmlns:p14="http://schemas.microsoft.com/office/powerpoint/2010/main" val="31352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ff_North_Africa_Mckinn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75100"/>
            <a:ext cx="4070277" cy="2662125"/>
          </a:xfrm>
          <a:prstGeom prst="rect">
            <a:avLst/>
          </a:prstGeom>
        </p:spPr>
      </p:pic>
      <p:pic>
        <p:nvPicPr>
          <p:cNvPr id="5" name="Picture 4" descr="FoO_NorthAfrica_Ginoux.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13" y="1182256"/>
            <a:ext cx="4075964" cy="266584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591328406"/>
              </p:ext>
            </p:extLst>
          </p:nvPr>
        </p:nvGraphicFramePr>
        <p:xfrm>
          <a:off x="4887132" y="3666378"/>
          <a:ext cx="1002828" cy="526425"/>
        </p:xfrm>
        <a:graphic>
          <a:graphicData uri="http://schemas.openxmlformats.org/presentationml/2006/ole">
            <mc:AlternateContent xmlns:mc="http://schemas.openxmlformats.org/markup-compatibility/2006">
              <mc:Choice xmlns:v="urn:schemas-microsoft-com:vml" Requires="v">
                <p:oleObj spid="_x0000_s1050" name="Equation" r:id="rId5" imgW="812800" imgH="431800" progId="Equation.3">
                  <p:embed/>
                </p:oleObj>
              </mc:Choice>
              <mc:Fallback>
                <p:oleObj name="Equation" r:id="rId5" imgW="812800" imgH="431800" progId="Equation.3">
                  <p:embed/>
                  <p:pic>
                    <p:nvPicPr>
                      <p:cNvPr id="0" name=""/>
                      <p:cNvPicPr/>
                      <p:nvPr/>
                    </p:nvPicPr>
                    <p:blipFill>
                      <a:blip r:embed="rId6"/>
                      <a:stretch>
                        <a:fillRect/>
                      </a:stretch>
                    </p:blipFill>
                    <p:spPr>
                      <a:xfrm>
                        <a:off x="4887132" y="3666378"/>
                        <a:ext cx="1002828" cy="5264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95179904"/>
              </p:ext>
            </p:extLst>
          </p:nvPr>
        </p:nvGraphicFramePr>
        <p:xfrm>
          <a:off x="6315257" y="3490699"/>
          <a:ext cx="2425228" cy="714804"/>
        </p:xfrm>
        <a:graphic>
          <a:graphicData uri="http://schemas.openxmlformats.org/presentationml/2006/ole">
            <mc:AlternateContent xmlns:mc="http://schemas.openxmlformats.org/markup-compatibility/2006">
              <mc:Choice xmlns:v="urn:schemas-microsoft-com:vml" Requires="v">
                <p:oleObj spid="_x0000_s1051" name="Equation" r:id="rId7" imgW="1701800" imgH="508000" progId="Equation.3">
                  <p:embed/>
                </p:oleObj>
              </mc:Choice>
              <mc:Fallback>
                <p:oleObj name="Equation" r:id="rId7" imgW="1701800" imgH="508000" progId="Equation.3">
                  <p:embed/>
                  <p:pic>
                    <p:nvPicPr>
                      <p:cNvPr id="0" name=""/>
                      <p:cNvPicPr/>
                      <p:nvPr/>
                    </p:nvPicPr>
                    <p:blipFill>
                      <a:blip r:embed="rId8"/>
                      <a:stretch>
                        <a:fillRect/>
                      </a:stretch>
                    </p:blipFill>
                    <p:spPr>
                      <a:xfrm>
                        <a:off x="6315257" y="3490699"/>
                        <a:ext cx="2425228" cy="714804"/>
                      </a:xfrm>
                      <a:prstGeom prst="rect">
                        <a:avLst/>
                      </a:prstGeom>
                    </p:spPr>
                  </p:pic>
                </p:oleObj>
              </mc:Fallback>
            </mc:AlternateContent>
          </a:graphicData>
        </a:graphic>
      </p:graphicFrame>
      <p:sp>
        <p:nvSpPr>
          <p:cNvPr id="8" name="TextBox 7"/>
          <p:cNvSpPr txBox="1"/>
          <p:nvPr/>
        </p:nvSpPr>
        <p:spPr>
          <a:xfrm>
            <a:off x="4953472" y="4603802"/>
            <a:ext cx="3333477" cy="523220"/>
          </a:xfrm>
          <a:prstGeom prst="rect">
            <a:avLst/>
          </a:prstGeom>
          <a:noFill/>
        </p:spPr>
        <p:txBody>
          <a:bodyPr wrap="none" rtlCol="0">
            <a:spAutoFit/>
          </a:bodyPr>
          <a:lstStyle/>
          <a:p>
            <a:r>
              <a:rPr lang="en-US" dirty="0" smtClean="0"/>
              <a:t>z0 based on satellite static roughness + </a:t>
            </a:r>
          </a:p>
          <a:p>
            <a:r>
              <a:rPr lang="en-US" dirty="0" smtClean="0"/>
              <a:t>monthly vegetation (LAI) from MODIS    </a:t>
            </a:r>
            <a:endParaRPr lang="en-US" dirty="0"/>
          </a:p>
        </p:txBody>
      </p:sp>
      <p:sp>
        <p:nvSpPr>
          <p:cNvPr id="9" name="TextBox 8"/>
          <p:cNvSpPr txBox="1"/>
          <p:nvPr/>
        </p:nvSpPr>
        <p:spPr>
          <a:xfrm>
            <a:off x="4716915" y="1410851"/>
            <a:ext cx="3730508" cy="1169551"/>
          </a:xfrm>
          <a:prstGeom prst="rect">
            <a:avLst/>
          </a:prstGeom>
          <a:noFill/>
        </p:spPr>
        <p:txBody>
          <a:bodyPr wrap="none" rtlCol="0">
            <a:spAutoFit/>
          </a:bodyPr>
          <a:lstStyle/>
          <a:p>
            <a:pPr marL="285750" indent="-285750">
              <a:buFont typeface="Arial"/>
              <a:buChar char="•"/>
            </a:pPr>
            <a:r>
              <a:rPr lang="en-US" dirty="0" smtClean="0"/>
              <a:t>3 emission schemes with drag partition:</a:t>
            </a:r>
          </a:p>
          <a:p>
            <a:endParaRPr lang="en-US" dirty="0" smtClean="0"/>
          </a:p>
          <a:p>
            <a:r>
              <a:rPr lang="en-US" dirty="0" smtClean="0"/>
              <a:t>NMMB original (~</a:t>
            </a:r>
            <a:r>
              <a:rPr lang="en-US" dirty="0" err="1" smtClean="0"/>
              <a:t>Maticorena</a:t>
            </a:r>
            <a:r>
              <a:rPr lang="en-US" dirty="0" smtClean="0"/>
              <a:t> based scheme)</a:t>
            </a:r>
          </a:p>
          <a:p>
            <a:r>
              <a:rPr lang="en-US" dirty="0" smtClean="0"/>
              <a:t>GOCART scheme</a:t>
            </a:r>
          </a:p>
          <a:p>
            <a:r>
              <a:rPr lang="en-US" dirty="0" smtClean="0"/>
              <a:t>New </a:t>
            </a:r>
            <a:r>
              <a:rPr lang="en-US" dirty="0" err="1" smtClean="0"/>
              <a:t>Kok</a:t>
            </a:r>
            <a:r>
              <a:rPr lang="en-US" dirty="0" smtClean="0"/>
              <a:t> scheme (</a:t>
            </a:r>
            <a:r>
              <a:rPr lang="en-US" dirty="0" err="1" smtClean="0"/>
              <a:t>Kok</a:t>
            </a:r>
            <a:r>
              <a:rPr lang="en-US" dirty="0" smtClean="0"/>
              <a:t> et al., 2014)</a:t>
            </a:r>
            <a:endParaRPr lang="en-US" dirty="0"/>
          </a:p>
        </p:txBody>
      </p:sp>
      <p:sp>
        <p:nvSpPr>
          <p:cNvPr id="11" name="Title 1"/>
          <p:cNvSpPr>
            <a:spLocks noGrp="1"/>
          </p:cNvSpPr>
          <p:nvPr>
            <p:ph type="title"/>
          </p:nvPr>
        </p:nvSpPr>
        <p:spPr>
          <a:xfrm>
            <a:off x="225426" y="281793"/>
            <a:ext cx="6191348" cy="680868"/>
          </a:xfrm>
        </p:spPr>
        <p:txBody>
          <a:bodyPr/>
          <a:lstStyle/>
          <a:p>
            <a:r>
              <a:rPr lang="en-US" smtClean="0">
                <a:solidFill>
                  <a:schemeClr val="bg1"/>
                </a:solidFill>
              </a:rPr>
              <a:t>Natural aerosol emissions</a:t>
            </a:r>
            <a:endParaRPr lang="en-US">
              <a:solidFill>
                <a:schemeClr val="bg1"/>
              </a:solidFill>
            </a:endParaRPr>
          </a:p>
        </p:txBody>
      </p:sp>
    </p:spTree>
    <p:extLst>
      <p:ext uri="{BB962C8B-B14F-4D97-AF65-F5344CB8AC3E}">
        <p14:creationId xmlns:p14="http://schemas.microsoft.com/office/powerpoint/2010/main" val="1029053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4005" b="50947"/>
          <a:stretch/>
        </p:blipFill>
        <p:spPr>
          <a:xfrm>
            <a:off x="502553" y="1603023"/>
            <a:ext cx="5832457" cy="434163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029" r="33187" b="50947"/>
          <a:stretch/>
        </p:blipFill>
        <p:spPr>
          <a:xfrm>
            <a:off x="6335010" y="1603025"/>
            <a:ext cx="2808990" cy="4341632"/>
          </a:xfrm>
          <a:prstGeom prst="rect">
            <a:avLst/>
          </a:prstGeom>
        </p:spPr>
      </p:pic>
      <p:sp>
        <p:nvSpPr>
          <p:cNvPr id="9" name="TextBox 8"/>
          <p:cNvSpPr txBox="1"/>
          <p:nvPr/>
        </p:nvSpPr>
        <p:spPr>
          <a:xfrm>
            <a:off x="67733" y="264195"/>
            <a:ext cx="3256404" cy="523220"/>
          </a:xfrm>
          <a:prstGeom prst="rect">
            <a:avLst/>
          </a:prstGeom>
          <a:noFill/>
        </p:spPr>
        <p:txBody>
          <a:bodyPr wrap="none" rtlCol="0">
            <a:spAutoFit/>
          </a:bodyPr>
          <a:lstStyle/>
          <a:p>
            <a:r>
              <a:rPr lang="en-US" sz="2800" dirty="0" smtClean="0">
                <a:solidFill>
                  <a:schemeClr val="bg1"/>
                </a:solidFill>
              </a:rPr>
              <a:t>AOD Evaluation 2015</a:t>
            </a:r>
            <a:endParaRPr lang="en-US" sz="2800" dirty="0">
              <a:solidFill>
                <a:schemeClr val="bg1"/>
              </a:solidFill>
            </a:endParaRPr>
          </a:p>
        </p:txBody>
      </p:sp>
      <p:sp>
        <p:nvSpPr>
          <p:cNvPr id="10" name="TextBox 9"/>
          <p:cNvSpPr txBox="1"/>
          <p:nvPr/>
        </p:nvSpPr>
        <p:spPr>
          <a:xfrm>
            <a:off x="67733" y="2675469"/>
            <a:ext cx="504562" cy="369332"/>
          </a:xfrm>
          <a:prstGeom prst="rect">
            <a:avLst/>
          </a:prstGeom>
          <a:noFill/>
        </p:spPr>
        <p:txBody>
          <a:bodyPr wrap="none" rtlCol="0">
            <a:spAutoFit/>
          </a:bodyPr>
          <a:lstStyle/>
          <a:p>
            <a:r>
              <a:rPr lang="en-US" dirty="0" smtClean="0"/>
              <a:t>DJF</a:t>
            </a:r>
            <a:endParaRPr lang="en-US" dirty="0"/>
          </a:p>
        </p:txBody>
      </p:sp>
      <p:sp>
        <p:nvSpPr>
          <p:cNvPr id="11" name="TextBox 10"/>
          <p:cNvSpPr txBox="1"/>
          <p:nvPr/>
        </p:nvSpPr>
        <p:spPr>
          <a:xfrm>
            <a:off x="10923" y="4775203"/>
            <a:ext cx="712054" cy="369332"/>
          </a:xfrm>
          <a:prstGeom prst="rect">
            <a:avLst/>
          </a:prstGeom>
          <a:noFill/>
        </p:spPr>
        <p:txBody>
          <a:bodyPr wrap="none" rtlCol="0">
            <a:spAutoFit/>
          </a:bodyPr>
          <a:lstStyle/>
          <a:p>
            <a:r>
              <a:rPr lang="en-US" smtClean="0"/>
              <a:t>MAM</a:t>
            </a:r>
            <a:endParaRPr lang="en-US"/>
          </a:p>
        </p:txBody>
      </p:sp>
      <p:sp>
        <p:nvSpPr>
          <p:cNvPr id="12" name="TextBox 11"/>
          <p:cNvSpPr txBox="1"/>
          <p:nvPr/>
        </p:nvSpPr>
        <p:spPr>
          <a:xfrm>
            <a:off x="1083735" y="1233691"/>
            <a:ext cx="1839221" cy="369332"/>
          </a:xfrm>
          <a:prstGeom prst="rect">
            <a:avLst/>
          </a:prstGeom>
          <a:noFill/>
        </p:spPr>
        <p:txBody>
          <a:bodyPr wrap="none" rtlCol="0">
            <a:spAutoFit/>
          </a:bodyPr>
          <a:lstStyle/>
          <a:p>
            <a:r>
              <a:rPr lang="en-US" smtClean="0"/>
              <a:t>MODIS C6 Level 3</a:t>
            </a:r>
            <a:endParaRPr lang="en-US"/>
          </a:p>
        </p:txBody>
      </p:sp>
      <p:sp>
        <p:nvSpPr>
          <p:cNvPr id="13" name="TextBox 12"/>
          <p:cNvSpPr txBox="1"/>
          <p:nvPr/>
        </p:nvSpPr>
        <p:spPr>
          <a:xfrm>
            <a:off x="4035780" y="1244980"/>
            <a:ext cx="1865960" cy="369332"/>
          </a:xfrm>
          <a:prstGeom prst="rect">
            <a:avLst/>
          </a:prstGeom>
          <a:noFill/>
        </p:spPr>
        <p:txBody>
          <a:bodyPr wrap="none" rtlCol="0">
            <a:spAutoFit/>
          </a:bodyPr>
          <a:lstStyle/>
          <a:p>
            <a:r>
              <a:rPr lang="en-US" smtClean="0"/>
              <a:t>MONARCH All Sky</a:t>
            </a:r>
            <a:endParaRPr lang="en-US" dirty="0"/>
          </a:p>
        </p:txBody>
      </p:sp>
      <p:sp>
        <p:nvSpPr>
          <p:cNvPr id="14" name="TextBox 13"/>
          <p:cNvSpPr txBox="1"/>
          <p:nvPr/>
        </p:nvSpPr>
        <p:spPr>
          <a:xfrm>
            <a:off x="6532373" y="1233691"/>
            <a:ext cx="2109616" cy="369332"/>
          </a:xfrm>
          <a:prstGeom prst="rect">
            <a:avLst/>
          </a:prstGeom>
          <a:noFill/>
        </p:spPr>
        <p:txBody>
          <a:bodyPr wrap="none" rtlCol="0">
            <a:spAutoFit/>
          </a:bodyPr>
          <a:lstStyle/>
          <a:p>
            <a:r>
              <a:rPr lang="en-US" dirty="0" smtClean="0"/>
              <a:t>MONARCH Clear Sky</a:t>
            </a:r>
            <a:endParaRPr lang="en-US" dirty="0"/>
          </a:p>
        </p:txBody>
      </p:sp>
    </p:spTree>
    <p:extLst>
      <p:ext uri="{BB962C8B-B14F-4D97-AF65-F5344CB8AC3E}">
        <p14:creationId xmlns:p14="http://schemas.microsoft.com/office/powerpoint/2010/main" val="146630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0041" r="34005"/>
          <a:stretch/>
        </p:blipFill>
        <p:spPr>
          <a:xfrm>
            <a:off x="462844" y="1512711"/>
            <a:ext cx="5851939" cy="44365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029" t="50041" r="33187"/>
          <a:stretch/>
        </p:blipFill>
        <p:spPr>
          <a:xfrm>
            <a:off x="6314782" y="1512711"/>
            <a:ext cx="2818373" cy="4436533"/>
          </a:xfrm>
          <a:prstGeom prst="rect">
            <a:avLst/>
          </a:prstGeom>
        </p:spPr>
      </p:pic>
      <p:sp>
        <p:nvSpPr>
          <p:cNvPr id="6" name="TextBox 5"/>
          <p:cNvSpPr txBox="1"/>
          <p:nvPr/>
        </p:nvSpPr>
        <p:spPr>
          <a:xfrm>
            <a:off x="67733" y="2675469"/>
            <a:ext cx="461280" cy="369332"/>
          </a:xfrm>
          <a:prstGeom prst="rect">
            <a:avLst/>
          </a:prstGeom>
          <a:noFill/>
        </p:spPr>
        <p:txBody>
          <a:bodyPr wrap="none" rtlCol="0">
            <a:spAutoFit/>
          </a:bodyPr>
          <a:lstStyle/>
          <a:p>
            <a:r>
              <a:rPr lang="en-US" dirty="0" smtClean="0"/>
              <a:t>JJA</a:t>
            </a:r>
            <a:endParaRPr lang="en-US" dirty="0"/>
          </a:p>
        </p:txBody>
      </p:sp>
      <p:sp>
        <p:nvSpPr>
          <p:cNvPr id="7" name="TextBox 6"/>
          <p:cNvSpPr txBox="1"/>
          <p:nvPr/>
        </p:nvSpPr>
        <p:spPr>
          <a:xfrm>
            <a:off x="10923" y="4775203"/>
            <a:ext cx="591829" cy="369332"/>
          </a:xfrm>
          <a:prstGeom prst="rect">
            <a:avLst/>
          </a:prstGeom>
          <a:noFill/>
        </p:spPr>
        <p:txBody>
          <a:bodyPr wrap="none" rtlCol="0">
            <a:spAutoFit/>
          </a:bodyPr>
          <a:lstStyle/>
          <a:p>
            <a:r>
              <a:rPr lang="en-US" dirty="0" smtClean="0"/>
              <a:t>SON</a:t>
            </a:r>
            <a:endParaRPr lang="en-US" dirty="0"/>
          </a:p>
        </p:txBody>
      </p:sp>
      <p:sp>
        <p:nvSpPr>
          <p:cNvPr id="8" name="TextBox 7"/>
          <p:cNvSpPr txBox="1"/>
          <p:nvPr/>
        </p:nvSpPr>
        <p:spPr>
          <a:xfrm>
            <a:off x="1083735" y="1233691"/>
            <a:ext cx="1839221" cy="369332"/>
          </a:xfrm>
          <a:prstGeom prst="rect">
            <a:avLst/>
          </a:prstGeom>
          <a:noFill/>
        </p:spPr>
        <p:txBody>
          <a:bodyPr wrap="none" rtlCol="0">
            <a:spAutoFit/>
          </a:bodyPr>
          <a:lstStyle/>
          <a:p>
            <a:r>
              <a:rPr lang="en-US" smtClean="0"/>
              <a:t>MODIS C6 Level 3</a:t>
            </a:r>
            <a:endParaRPr lang="en-US"/>
          </a:p>
        </p:txBody>
      </p:sp>
      <p:sp>
        <p:nvSpPr>
          <p:cNvPr id="9" name="TextBox 8"/>
          <p:cNvSpPr txBox="1"/>
          <p:nvPr/>
        </p:nvSpPr>
        <p:spPr>
          <a:xfrm>
            <a:off x="4035780" y="1244980"/>
            <a:ext cx="1865960" cy="369332"/>
          </a:xfrm>
          <a:prstGeom prst="rect">
            <a:avLst/>
          </a:prstGeom>
          <a:noFill/>
        </p:spPr>
        <p:txBody>
          <a:bodyPr wrap="none" rtlCol="0">
            <a:spAutoFit/>
          </a:bodyPr>
          <a:lstStyle/>
          <a:p>
            <a:r>
              <a:rPr lang="en-US" smtClean="0"/>
              <a:t>MONARCH All Sky</a:t>
            </a:r>
            <a:endParaRPr lang="en-US" dirty="0"/>
          </a:p>
        </p:txBody>
      </p:sp>
      <p:sp>
        <p:nvSpPr>
          <p:cNvPr id="10" name="TextBox 9"/>
          <p:cNvSpPr txBox="1"/>
          <p:nvPr/>
        </p:nvSpPr>
        <p:spPr>
          <a:xfrm>
            <a:off x="6532373" y="1233691"/>
            <a:ext cx="2109616" cy="369332"/>
          </a:xfrm>
          <a:prstGeom prst="rect">
            <a:avLst/>
          </a:prstGeom>
          <a:noFill/>
        </p:spPr>
        <p:txBody>
          <a:bodyPr wrap="none" rtlCol="0">
            <a:spAutoFit/>
          </a:bodyPr>
          <a:lstStyle/>
          <a:p>
            <a:r>
              <a:rPr lang="en-US" dirty="0" smtClean="0"/>
              <a:t>MONARCH Clear Sky</a:t>
            </a:r>
            <a:endParaRPr lang="en-US" dirty="0"/>
          </a:p>
        </p:txBody>
      </p:sp>
      <p:sp>
        <p:nvSpPr>
          <p:cNvPr id="11" name="TextBox 10"/>
          <p:cNvSpPr txBox="1"/>
          <p:nvPr/>
        </p:nvSpPr>
        <p:spPr>
          <a:xfrm>
            <a:off x="67733" y="264195"/>
            <a:ext cx="3256404" cy="523220"/>
          </a:xfrm>
          <a:prstGeom prst="rect">
            <a:avLst/>
          </a:prstGeom>
          <a:noFill/>
        </p:spPr>
        <p:txBody>
          <a:bodyPr wrap="none" rtlCol="0">
            <a:spAutoFit/>
          </a:bodyPr>
          <a:lstStyle/>
          <a:p>
            <a:r>
              <a:rPr lang="en-US" sz="2800" dirty="0" smtClean="0">
                <a:solidFill>
                  <a:schemeClr val="bg1"/>
                </a:solidFill>
              </a:rPr>
              <a:t>AOD Evaluation 2015</a:t>
            </a:r>
            <a:endParaRPr lang="en-US" sz="2800" dirty="0">
              <a:solidFill>
                <a:schemeClr val="bg1"/>
              </a:solidFill>
            </a:endParaRPr>
          </a:p>
        </p:txBody>
      </p:sp>
    </p:spTree>
    <p:extLst>
      <p:ext uri="{BB962C8B-B14F-4D97-AF65-F5344CB8AC3E}">
        <p14:creationId xmlns:p14="http://schemas.microsoft.com/office/powerpoint/2010/main" val="1987869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209" b="40911"/>
          <a:stretch/>
        </p:blipFill>
        <p:spPr>
          <a:xfrm>
            <a:off x="0" y="1650458"/>
            <a:ext cx="4562912" cy="3327942"/>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0272"/>
          <a:stretch/>
        </p:blipFill>
        <p:spPr>
          <a:xfrm>
            <a:off x="4488377" y="1650458"/>
            <a:ext cx="4574343" cy="3409050"/>
          </a:xfrm>
          <a:prstGeom prst="rect">
            <a:avLst/>
          </a:prstGeom>
        </p:spPr>
      </p:pic>
      <p:sp>
        <p:nvSpPr>
          <p:cNvPr id="7" name="TextBox 6"/>
          <p:cNvSpPr txBox="1"/>
          <p:nvPr/>
        </p:nvSpPr>
        <p:spPr>
          <a:xfrm>
            <a:off x="833120" y="1281126"/>
            <a:ext cx="613309" cy="369332"/>
          </a:xfrm>
          <a:prstGeom prst="rect">
            <a:avLst/>
          </a:prstGeom>
          <a:noFill/>
        </p:spPr>
        <p:txBody>
          <a:bodyPr wrap="none" rtlCol="0">
            <a:spAutoFit/>
          </a:bodyPr>
          <a:lstStyle/>
          <a:p>
            <a:r>
              <a:rPr lang="en-US" smtClean="0"/>
              <a:t>Dust</a:t>
            </a:r>
            <a:endParaRPr lang="en-US"/>
          </a:p>
        </p:txBody>
      </p:sp>
      <p:sp>
        <p:nvSpPr>
          <p:cNvPr id="8" name="TextBox 7"/>
          <p:cNvSpPr txBox="1"/>
          <p:nvPr/>
        </p:nvSpPr>
        <p:spPr>
          <a:xfrm>
            <a:off x="3210560" y="1281126"/>
            <a:ext cx="396262" cy="369332"/>
          </a:xfrm>
          <a:prstGeom prst="rect">
            <a:avLst/>
          </a:prstGeom>
          <a:noFill/>
        </p:spPr>
        <p:txBody>
          <a:bodyPr wrap="none" rtlCol="0">
            <a:spAutoFit/>
          </a:bodyPr>
          <a:lstStyle/>
          <a:p>
            <a:r>
              <a:rPr lang="en-US" dirty="0" smtClean="0"/>
              <a:t>SS</a:t>
            </a:r>
            <a:endParaRPr lang="en-US" dirty="0"/>
          </a:p>
        </p:txBody>
      </p:sp>
      <p:sp>
        <p:nvSpPr>
          <p:cNvPr id="9" name="TextBox 8"/>
          <p:cNvSpPr txBox="1"/>
          <p:nvPr/>
        </p:nvSpPr>
        <p:spPr>
          <a:xfrm>
            <a:off x="5369261" y="1281126"/>
            <a:ext cx="437940" cy="369332"/>
          </a:xfrm>
          <a:prstGeom prst="rect">
            <a:avLst/>
          </a:prstGeom>
          <a:noFill/>
        </p:spPr>
        <p:txBody>
          <a:bodyPr wrap="none" rtlCol="0">
            <a:spAutoFit/>
          </a:bodyPr>
          <a:lstStyle/>
          <a:p>
            <a:r>
              <a:rPr lang="en-US" smtClean="0"/>
              <a:t>SU</a:t>
            </a:r>
            <a:endParaRPr lang="en-US" dirty="0"/>
          </a:p>
        </p:txBody>
      </p:sp>
      <p:sp>
        <p:nvSpPr>
          <p:cNvPr id="10" name="TextBox 9"/>
          <p:cNvSpPr txBox="1"/>
          <p:nvPr/>
        </p:nvSpPr>
        <p:spPr>
          <a:xfrm>
            <a:off x="7665040" y="1281126"/>
            <a:ext cx="573234" cy="369332"/>
          </a:xfrm>
          <a:prstGeom prst="rect">
            <a:avLst/>
          </a:prstGeom>
          <a:noFill/>
        </p:spPr>
        <p:txBody>
          <a:bodyPr wrap="none" rtlCol="0">
            <a:spAutoFit/>
          </a:bodyPr>
          <a:lstStyle/>
          <a:p>
            <a:r>
              <a:rPr lang="en-US" dirty="0" smtClean="0"/>
              <a:t>SOA</a:t>
            </a:r>
            <a:endParaRPr lang="en-US" dirty="0"/>
          </a:p>
        </p:txBody>
      </p:sp>
      <p:sp>
        <p:nvSpPr>
          <p:cNvPr id="11" name="TextBox 10"/>
          <p:cNvSpPr txBox="1"/>
          <p:nvPr/>
        </p:nvSpPr>
        <p:spPr>
          <a:xfrm>
            <a:off x="1016000" y="5100320"/>
            <a:ext cx="534121" cy="369332"/>
          </a:xfrm>
          <a:prstGeom prst="rect">
            <a:avLst/>
          </a:prstGeom>
          <a:noFill/>
        </p:spPr>
        <p:txBody>
          <a:bodyPr wrap="none" rtlCol="0">
            <a:spAutoFit/>
          </a:bodyPr>
          <a:lstStyle/>
          <a:p>
            <a:r>
              <a:rPr lang="en-US" dirty="0" smtClean="0"/>
              <a:t>OM</a:t>
            </a:r>
            <a:endParaRPr lang="en-US" dirty="0"/>
          </a:p>
        </p:txBody>
      </p:sp>
      <p:sp>
        <p:nvSpPr>
          <p:cNvPr id="12" name="TextBox 11"/>
          <p:cNvSpPr txBox="1"/>
          <p:nvPr/>
        </p:nvSpPr>
        <p:spPr>
          <a:xfrm>
            <a:off x="3390256" y="5100320"/>
            <a:ext cx="433132" cy="369332"/>
          </a:xfrm>
          <a:prstGeom prst="rect">
            <a:avLst/>
          </a:prstGeom>
          <a:noFill/>
        </p:spPr>
        <p:txBody>
          <a:bodyPr wrap="none" rtlCol="0">
            <a:spAutoFit/>
          </a:bodyPr>
          <a:lstStyle/>
          <a:p>
            <a:r>
              <a:rPr lang="en-US" smtClean="0"/>
              <a:t>BC</a:t>
            </a:r>
            <a:endParaRPr lang="en-US"/>
          </a:p>
        </p:txBody>
      </p:sp>
      <p:sp>
        <p:nvSpPr>
          <p:cNvPr id="13" name="TextBox 12"/>
          <p:cNvSpPr txBox="1"/>
          <p:nvPr/>
        </p:nvSpPr>
        <p:spPr>
          <a:xfrm>
            <a:off x="4898939" y="5079656"/>
            <a:ext cx="1500732" cy="369332"/>
          </a:xfrm>
          <a:prstGeom prst="rect">
            <a:avLst/>
          </a:prstGeom>
          <a:noFill/>
        </p:spPr>
        <p:txBody>
          <a:bodyPr wrap="none" rtlCol="0">
            <a:spAutoFit/>
          </a:bodyPr>
          <a:lstStyle/>
          <a:p>
            <a:r>
              <a:rPr lang="en-US" smtClean="0"/>
              <a:t>Fine </a:t>
            </a:r>
            <a:r>
              <a:rPr lang="en-US" dirty="0" smtClean="0"/>
              <a:t>(</a:t>
            </a:r>
            <a:r>
              <a:rPr lang="en-US" dirty="0" err="1" smtClean="0"/>
              <a:t>unspec</a:t>
            </a:r>
            <a:r>
              <a:rPr lang="en-US" dirty="0" smtClean="0"/>
              <a:t>.)</a:t>
            </a:r>
            <a:endParaRPr lang="en-US" dirty="0"/>
          </a:p>
        </p:txBody>
      </p:sp>
      <p:sp>
        <p:nvSpPr>
          <p:cNvPr id="14" name="TextBox 13"/>
          <p:cNvSpPr txBox="1"/>
          <p:nvPr/>
        </p:nvSpPr>
        <p:spPr>
          <a:xfrm>
            <a:off x="7141726" y="5090160"/>
            <a:ext cx="1742080" cy="369332"/>
          </a:xfrm>
          <a:prstGeom prst="rect">
            <a:avLst/>
          </a:prstGeom>
          <a:noFill/>
        </p:spPr>
        <p:txBody>
          <a:bodyPr wrap="none" rtlCol="0">
            <a:spAutoFit/>
          </a:bodyPr>
          <a:lstStyle/>
          <a:p>
            <a:r>
              <a:rPr lang="en-US" smtClean="0"/>
              <a:t>Coarse </a:t>
            </a:r>
            <a:r>
              <a:rPr lang="en-US" dirty="0" smtClean="0"/>
              <a:t>(</a:t>
            </a:r>
            <a:r>
              <a:rPr lang="en-US" dirty="0" err="1" smtClean="0"/>
              <a:t>unspec</a:t>
            </a:r>
            <a:r>
              <a:rPr lang="en-US" dirty="0" smtClean="0"/>
              <a:t>.)</a:t>
            </a:r>
            <a:endParaRPr lang="en-US" dirty="0"/>
          </a:p>
        </p:txBody>
      </p:sp>
      <p:sp>
        <p:nvSpPr>
          <p:cNvPr id="2" name="TextBox 1"/>
          <p:cNvSpPr txBox="1"/>
          <p:nvPr/>
        </p:nvSpPr>
        <p:spPr>
          <a:xfrm>
            <a:off x="132080" y="213360"/>
            <a:ext cx="2469587" cy="477054"/>
          </a:xfrm>
          <a:prstGeom prst="rect">
            <a:avLst/>
          </a:prstGeom>
          <a:noFill/>
        </p:spPr>
        <p:txBody>
          <a:bodyPr wrap="none" rtlCol="0">
            <a:spAutoFit/>
          </a:bodyPr>
          <a:lstStyle/>
          <a:p>
            <a:r>
              <a:rPr lang="en-US" sz="2500" smtClean="0">
                <a:solidFill>
                  <a:schemeClr val="bg1"/>
                </a:solidFill>
              </a:rPr>
              <a:t>AOD components</a:t>
            </a:r>
            <a:endParaRPr lang="en-US" sz="2500">
              <a:solidFill>
                <a:schemeClr val="bg1"/>
              </a:solidFill>
            </a:endParaRPr>
          </a:p>
        </p:txBody>
      </p:sp>
    </p:spTree>
    <p:extLst>
      <p:ext uri="{BB962C8B-B14F-4D97-AF65-F5344CB8AC3E}">
        <p14:creationId xmlns:p14="http://schemas.microsoft.com/office/powerpoint/2010/main" val="1199729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98" t="2414" r="80000" b="54752"/>
          <a:stretch/>
        </p:blipFill>
        <p:spPr>
          <a:xfrm>
            <a:off x="394812" y="993420"/>
            <a:ext cx="2213810" cy="275626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12" t="2243" r="54753" b="54813"/>
          <a:stretch/>
        </p:blipFill>
        <p:spPr>
          <a:xfrm>
            <a:off x="2589609" y="982133"/>
            <a:ext cx="2045664" cy="276755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962" t="52309" r="54779" b="5215"/>
          <a:stretch/>
        </p:blipFill>
        <p:spPr>
          <a:xfrm>
            <a:off x="2559910" y="3719534"/>
            <a:ext cx="2134779" cy="278850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4333" t="-1" r="29691" b="54650"/>
          <a:stretch/>
        </p:blipFill>
        <p:spPr>
          <a:xfrm>
            <a:off x="4583289" y="835379"/>
            <a:ext cx="2088444" cy="291431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298" t="52333" r="80124" b="5198"/>
          <a:stretch/>
        </p:blipFill>
        <p:spPr>
          <a:xfrm>
            <a:off x="6627176" y="982133"/>
            <a:ext cx="2031402" cy="2733688"/>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77889" t="2208" r="5331" b="55030"/>
          <a:stretch/>
        </p:blipFill>
        <p:spPr>
          <a:xfrm>
            <a:off x="394812" y="3707678"/>
            <a:ext cx="2201632" cy="2805336"/>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136" t="52284" r="30000" b="5285"/>
          <a:stretch/>
        </p:blipFill>
        <p:spPr>
          <a:xfrm>
            <a:off x="4633343" y="3714044"/>
            <a:ext cx="2015813" cy="2773045"/>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79012" t="52531" r="4939" b="5247"/>
          <a:stretch/>
        </p:blipFill>
        <p:spPr>
          <a:xfrm>
            <a:off x="6627176" y="3749688"/>
            <a:ext cx="2081456" cy="2737917"/>
          </a:xfrm>
          <a:prstGeom prst="rect">
            <a:avLst/>
          </a:prstGeom>
        </p:spPr>
      </p:pic>
      <p:sp>
        <p:nvSpPr>
          <p:cNvPr id="12" name="TextBox 11"/>
          <p:cNvSpPr txBox="1"/>
          <p:nvPr/>
        </p:nvSpPr>
        <p:spPr>
          <a:xfrm>
            <a:off x="3854409" y="6494926"/>
            <a:ext cx="1557867" cy="369332"/>
          </a:xfrm>
          <a:prstGeom prst="rect">
            <a:avLst/>
          </a:prstGeom>
          <a:noFill/>
        </p:spPr>
        <p:txBody>
          <a:bodyPr wrap="square" rtlCol="0">
            <a:spAutoFit/>
          </a:bodyPr>
          <a:lstStyle/>
          <a:p>
            <a:r>
              <a:rPr lang="en-US" smtClean="0"/>
              <a:t>AOD AERONET</a:t>
            </a:r>
            <a:endParaRPr lang="en-US"/>
          </a:p>
        </p:txBody>
      </p:sp>
      <p:sp>
        <p:nvSpPr>
          <p:cNvPr id="14" name="TextBox 13"/>
          <p:cNvSpPr txBox="1"/>
          <p:nvPr/>
        </p:nvSpPr>
        <p:spPr>
          <a:xfrm>
            <a:off x="79829" y="2178752"/>
            <a:ext cx="381836" cy="3139321"/>
          </a:xfrm>
          <a:prstGeom prst="rect">
            <a:avLst/>
          </a:prstGeom>
          <a:noFill/>
        </p:spPr>
        <p:txBody>
          <a:bodyPr wrap="none" rtlCol="0">
            <a:spAutoFit/>
          </a:bodyPr>
          <a:lstStyle/>
          <a:p>
            <a:r>
              <a:rPr lang="en-US" dirty="0" smtClean="0"/>
              <a:t>A</a:t>
            </a:r>
          </a:p>
          <a:p>
            <a:r>
              <a:rPr lang="en-US" dirty="0" smtClean="0"/>
              <a:t>O</a:t>
            </a:r>
          </a:p>
          <a:p>
            <a:r>
              <a:rPr lang="en-US" dirty="0" smtClean="0"/>
              <a:t>D</a:t>
            </a:r>
          </a:p>
          <a:p>
            <a:endParaRPr lang="en-US" dirty="0"/>
          </a:p>
          <a:p>
            <a:r>
              <a:rPr lang="en-US" dirty="0" smtClean="0"/>
              <a:t>M</a:t>
            </a:r>
          </a:p>
          <a:p>
            <a:r>
              <a:rPr lang="en-US" dirty="0" smtClean="0"/>
              <a:t>O</a:t>
            </a:r>
          </a:p>
          <a:p>
            <a:r>
              <a:rPr lang="en-US" dirty="0" smtClean="0"/>
              <a:t>N</a:t>
            </a:r>
          </a:p>
          <a:p>
            <a:r>
              <a:rPr lang="en-US" dirty="0" smtClean="0"/>
              <a:t>A</a:t>
            </a:r>
          </a:p>
          <a:p>
            <a:r>
              <a:rPr lang="en-US" dirty="0" smtClean="0"/>
              <a:t>R</a:t>
            </a:r>
          </a:p>
          <a:p>
            <a:r>
              <a:rPr lang="en-US" dirty="0" smtClean="0"/>
              <a:t>C</a:t>
            </a:r>
          </a:p>
          <a:p>
            <a:r>
              <a:rPr lang="en-US" dirty="0" smtClean="0"/>
              <a:t>H</a:t>
            </a:r>
            <a:endParaRPr lang="en-US" dirty="0"/>
          </a:p>
        </p:txBody>
      </p:sp>
      <p:sp>
        <p:nvSpPr>
          <p:cNvPr id="15" name="TextBox 14"/>
          <p:cNvSpPr txBox="1"/>
          <p:nvPr/>
        </p:nvSpPr>
        <p:spPr>
          <a:xfrm>
            <a:off x="67733" y="264195"/>
            <a:ext cx="3256404" cy="523220"/>
          </a:xfrm>
          <a:prstGeom prst="rect">
            <a:avLst/>
          </a:prstGeom>
          <a:noFill/>
        </p:spPr>
        <p:txBody>
          <a:bodyPr wrap="none" rtlCol="0">
            <a:spAutoFit/>
          </a:bodyPr>
          <a:lstStyle/>
          <a:p>
            <a:r>
              <a:rPr lang="en-US" sz="2800" dirty="0" smtClean="0">
                <a:solidFill>
                  <a:schemeClr val="bg1"/>
                </a:solidFill>
              </a:rPr>
              <a:t>AOD Evaluation 2015</a:t>
            </a:r>
            <a:endParaRPr lang="en-US" sz="2800" dirty="0">
              <a:solidFill>
                <a:schemeClr val="bg1"/>
              </a:solidFill>
            </a:endParaRPr>
          </a:p>
        </p:txBody>
      </p:sp>
    </p:spTree>
    <p:extLst>
      <p:ext uri="{BB962C8B-B14F-4D97-AF65-F5344CB8AC3E}">
        <p14:creationId xmlns:p14="http://schemas.microsoft.com/office/powerpoint/2010/main" val="1968080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20" y="821871"/>
            <a:ext cx="7152640" cy="306541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0" y="3779520"/>
            <a:ext cx="7183120" cy="3078480"/>
          </a:xfrm>
          <a:prstGeom prst="rect">
            <a:avLst/>
          </a:prstGeom>
        </p:spPr>
      </p:pic>
      <p:sp>
        <p:nvSpPr>
          <p:cNvPr id="2" name="TextBox 1"/>
          <p:cNvSpPr txBox="1"/>
          <p:nvPr/>
        </p:nvSpPr>
        <p:spPr>
          <a:xfrm>
            <a:off x="132080" y="182880"/>
            <a:ext cx="3164008" cy="477054"/>
          </a:xfrm>
          <a:prstGeom prst="rect">
            <a:avLst/>
          </a:prstGeom>
          <a:noFill/>
        </p:spPr>
        <p:txBody>
          <a:bodyPr wrap="none" rtlCol="0">
            <a:spAutoFit/>
          </a:bodyPr>
          <a:lstStyle/>
          <a:p>
            <a:r>
              <a:rPr lang="en-US" sz="2500" dirty="0" smtClean="0">
                <a:solidFill>
                  <a:schemeClr val="bg1"/>
                </a:solidFill>
              </a:rPr>
              <a:t>Dust Atlantic Transport</a:t>
            </a:r>
            <a:endParaRPr lang="en-US" sz="2500" dirty="0">
              <a:solidFill>
                <a:schemeClr val="bg1"/>
              </a:solidFill>
            </a:endParaRPr>
          </a:p>
        </p:txBody>
      </p:sp>
    </p:spTree>
    <p:extLst>
      <p:ext uri="{BB962C8B-B14F-4D97-AF65-F5344CB8AC3E}">
        <p14:creationId xmlns:p14="http://schemas.microsoft.com/office/powerpoint/2010/main" val="1387184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884284"/>
            <a:ext cx="7147561" cy="3063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 y="3794760"/>
            <a:ext cx="7147560" cy="3063240"/>
          </a:xfrm>
          <a:prstGeom prst="rect">
            <a:avLst/>
          </a:prstGeom>
        </p:spPr>
      </p:pic>
      <p:sp>
        <p:nvSpPr>
          <p:cNvPr id="2" name="TextBox 1"/>
          <p:cNvSpPr txBox="1"/>
          <p:nvPr/>
        </p:nvSpPr>
        <p:spPr>
          <a:xfrm>
            <a:off x="193040" y="213360"/>
            <a:ext cx="1114088" cy="477054"/>
          </a:xfrm>
          <a:prstGeom prst="rect">
            <a:avLst/>
          </a:prstGeom>
          <a:noFill/>
        </p:spPr>
        <p:txBody>
          <a:bodyPr wrap="none" rtlCol="0">
            <a:spAutoFit/>
          </a:bodyPr>
          <a:lstStyle/>
          <a:p>
            <a:r>
              <a:rPr lang="en-US" sz="2500" smtClean="0">
                <a:solidFill>
                  <a:schemeClr val="bg1"/>
                </a:solidFill>
              </a:rPr>
              <a:t>Europe</a:t>
            </a:r>
            <a:endParaRPr lang="en-US" sz="2500">
              <a:solidFill>
                <a:schemeClr val="bg1"/>
              </a:solidFill>
            </a:endParaRPr>
          </a:p>
        </p:txBody>
      </p:sp>
    </p:spTree>
    <p:extLst>
      <p:ext uri="{BB962C8B-B14F-4D97-AF65-F5344CB8AC3E}">
        <p14:creationId xmlns:p14="http://schemas.microsoft.com/office/powerpoint/2010/main" val="1571640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20" y="901700"/>
            <a:ext cx="7071360" cy="30305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20" y="3832134"/>
            <a:ext cx="7060354" cy="3025866"/>
          </a:xfrm>
          <a:prstGeom prst="rect">
            <a:avLst/>
          </a:prstGeom>
        </p:spPr>
      </p:pic>
      <p:sp>
        <p:nvSpPr>
          <p:cNvPr id="2" name="TextBox 1"/>
          <p:cNvSpPr txBox="1"/>
          <p:nvPr/>
        </p:nvSpPr>
        <p:spPr>
          <a:xfrm>
            <a:off x="101600" y="203200"/>
            <a:ext cx="2350323" cy="477054"/>
          </a:xfrm>
          <a:prstGeom prst="rect">
            <a:avLst/>
          </a:prstGeom>
          <a:noFill/>
        </p:spPr>
        <p:txBody>
          <a:bodyPr wrap="none" rtlCol="0">
            <a:spAutoFit/>
          </a:bodyPr>
          <a:lstStyle/>
          <a:p>
            <a:r>
              <a:rPr lang="en-US" sz="2500" smtClean="0">
                <a:solidFill>
                  <a:schemeClr val="bg1"/>
                </a:solidFill>
              </a:rPr>
              <a:t>Biomass Burning</a:t>
            </a:r>
            <a:endParaRPr lang="en-US" sz="2500">
              <a:solidFill>
                <a:schemeClr val="bg1"/>
              </a:solidFill>
            </a:endParaRPr>
          </a:p>
        </p:txBody>
      </p:sp>
    </p:spTree>
    <p:extLst>
      <p:ext uri="{BB962C8B-B14F-4D97-AF65-F5344CB8AC3E}">
        <p14:creationId xmlns:p14="http://schemas.microsoft.com/office/powerpoint/2010/main" val="211685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40" y="3794760"/>
            <a:ext cx="7147559" cy="3063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 y="820421"/>
            <a:ext cx="7147559" cy="3063240"/>
          </a:xfrm>
          <a:prstGeom prst="rect">
            <a:avLst/>
          </a:prstGeom>
        </p:spPr>
      </p:pic>
      <p:sp>
        <p:nvSpPr>
          <p:cNvPr id="2" name="TextBox 1"/>
          <p:cNvSpPr txBox="1"/>
          <p:nvPr/>
        </p:nvSpPr>
        <p:spPr>
          <a:xfrm>
            <a:off x="375920" y="325120"/>
            <a:ext cx="715260" cy="369332"/>
          </a:xfrm>
          <a:prstGeom prst="rect">
            <a:avLst/>
          </a:prstGeom>
          <a:noFill/>
        </p:spPr>
        <p:txBody>
          <a:bodyPr wrap="none" rtlCol="0">
            <a:spAutoFit/>
          </a:bodyPr>
          <a:lstStyle/>
          <a:p>
            <a:r>
              <a:rPr lang="en-US" smtClean="0">
                <a:solidFill>
                  <a:schemeClr val="bg1"/>
                </a:solidFill>
              </a:rPr>
              <a:t>China</a:t>
            </a:r>
            <a:endParaRPr lang="en-US">
              <a:solidFill>
                <a:schemeClr val="bg1"/>
              </a:solidFill>
            </a:endParaRPr>
          </a:p>
        </p:txBody>
      </p:sp>
    </p:spTree>
    <p:extLst>
      <p:ext uri="{BB962C8B-B14F-4D97-AF65-F5344CB8AC3E}">
        <p14:creationId xmlns:p14="http://schemas.microsoft.com/office/powerpoint/2010/main" val="681842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180354" y="908720"/>
            <a:ext cx="8712126" cy="1440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000" b="1" dirty="0" err="1" smtClean="0">
                <a:latin typeface="Arial"/>
                <a:cs typeface="Arial"/>
              </a:rPr>
              <a:t>Multiscale</a:t>
            </a:r>
            <a:r>
              <a:rPr lang="en-GB" sz="2000" dirty="0" smtClean="0">
                <a:latin typeface="Arial"/>
                <a:cs typeface="Arial"/>
              </a:rPr>
              <a:t>: global to regional scales allowed (nesting capabilities)</a:t>
            </a:r>
          </a:p>
          <a:p>
            <a:pPr>
              <a:defRPr/>
            </a:pPr>
            <a:r>
              <a:rPr lang="en-GB" sz="2000" b="1" dirty="0" smtClean="0">
                <a:latin typeface="Arial"/>
                <a:cs typeface="Arial"/>
              </a:rPr>
              <a:t>Non-hydrostatic</a:t>
            </a:r>
            <a:r>
              <a:rPr lang="en-GB" sz="2000" dirty="0" smtClean="0">
                <a:latin typeface="Arial"/>
                <a:cs typeface="Arial"/>
              </a:rPr>
              <a:t> </a:t>
            </a:r>
            <a:r>
              <a:rPr lang="en-GB" sz="2000" dirty="0">
                <a:latin typeface="Arial"/>
                <a:cs typeface="Arial"/>
              </a:rPr>
              <a:t>dynamical core: single digit kilometre resolution allowed</a:t>
            </a:r>
          </a:p>
          <a:p>
            <a:pPr>
              <a:defRPr/>
            </a:pPr>
            <a:r>
              <a:rPr lang="en-GB" sz="2000" b="1" dirty="0" smtClean="0">
                <a:latin typeface="Arial"/>
                <a:cs typeface="Arial"/>
              </a:rPr>
              <a:t>On</a:t>
            </a:r>
            <a:r>
              <a:rPr lang="en-GB" sz="2000" b="1" dirty="0">
                <a:latin typeface="Arial"/>
                <a:cs typeface="Arial"/>
              </a:rPr>
              <a:t>-line</a:t>
            </a:r>
            <a:r>
              <a:rPr lang="en-GB" sz="2000" dirty="0">
                <a:latin typeface="Arial"/>
                <a:cs typeface="Arial"/>
              </a:rPr>
              <a:t> coupling: </a:t>
            </a:r>
            <a:r>
              <a:rPr lang="en-GB" sz="2000" dirty="0" smtClean="0">
                <a:latin typeface="Arial"/>
                <a:cs typeface="Arial"/>
              </a:rPr>
              <a:t>weather-chemistry </a:t>
            </a:r>
            <a:r>
              <a:rPr lang="en-GB" sz="2000" dirty="0">
                <a:latin typeface="Arial"/>
                <a:cs typeface="Arial"/>
              </a:rPr>
              <a:t>feedback processes </a:t>
            </a:r>
            <a:r>
              <a:rPr lang="en-GB" sz="2000" dirty="0" smtClean="0">
                <a:latin typeface="Arial"/>
                <a:cs typeface="Arial"/>
              </a:rPr>
              <a:t>allowed</a:t>
            </a:r>
          </a:p>
          <a:p>
            <a:pPr>
              <a:defRPr/>
            </a:pPr>
            <a:r>
              <a:rPr lang="en-GB" sz="2000" b="1" dirty="0" smtClean="0">
                <a:latin typeface="Arial"/>
                <a:cs typeface="Arial"/>
              </a:rPr>
              <a:t>Ensemble-based data assimilation</a:t>
            </a:r>
            <a:r>
              <a:rPr lang="en-GB" sz="2000" dirty="0" smtClean="0">
                <a:latin typeface="Arial"/>
                <a:cs typeface="Arial"/>
              </a:rPr>
              <a:t> system for aerosols</a:t>
            </a:r>
          </a:p>
        </p:txBody>
      </p:sp>
      <p:sp>
        <p:nvSpPr>
          <p:cNvPr id="15" name="2 Título"/>
          <p:cNvSpPr>
            <a:spLocks noGrp="1"/>
          </p:cNvSpPr>
          <p:nvPr>
            <p:ph type="title"/>
          </p:nvPr>
        </p:nvSpPr>
        <p:spPr>
          <a:xfrm>
            <a:off x="-59923" y="70382"/>
            <a:ext cx="8928992" cy="792088"/>
          </a:xfrm>
        </p:spPr>
        <p:txBody>
          <a:bodyPr/>
          <a:lstStyle/>
          <a:p>
            <a:r>
              <a:rPr lang="en-US" sz="2800" dirty="0" smtClean="0">
                <a:solidFill>
                  <a:srgbClr val="FFFFFF"/>
                </a:solidFill>
                <a:latin typeface="Calibri" panose="020F0502020204030204" pitchFamily="34" charset="0"/>
              </a:rPr>
              <a:t>Development of MONARCH</a:t>
            </a:r>
            <a:br>
              <a:rPr lang="en-US" sz="2800"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M</a:t>
            </a:r>
            <a:r>
              <a:rPr lang="en-US" sz="2000" dirty="0" smtClean="0">
                <a:solidFill>
                  <a:srgbClr val="FFFFFF"/>
                </a:solidFill>
                <a:latin typeface="Calibri" panose="020F0502020204030204" pitchFamily="34" charset="0"/>
              </a:rPr>
              <a:t>ultiscale </a:t>
            </a:r>
            <a:r>
              <a:rPr lang="en-US" sz="2000" b="1" dirty="0" smtClean="0">
                <a:solidFill>
                  <a:srgbClr val="FFFFFF"/>
                </a:solidFill>
                <a:latin typeface="Calibri" panose="020F0502020204030204" pitchFamily="34" charset="0"/>
              </a:rPr>
              <a:t>O</a:t>
            </a:r>
            <a:r>
              <a:rPr lang="en-US" sz="2000" dirty="0" smtClean="0">
                <a:solidFill>
                  <a:srgbClr val="FFFFFF"/>
                </a:solidFill>
                <a:latin typeface="Calibri" panose="020F0502020204030204" pitchFamily="34" charset="0"/>
              </a:rPr>
              <a:t>nline </a:t>
            </a:r>
            <a:r>
              <a:rPr lang="en-US" sz="2000" b="1" dirty="0" smtClean="0">
                <a:solidFill>
                  <a:srgbClr val="FFFFFF"/>
                </a:solidFill>
                <a:latin typeface="Calibri" panose="020F0502020204030204" pitchFamily="34" charset="0"/>
              </a:rPr>
              <a:t>N</a:t>
            </a:r>
            <a:r>
              <a:rPr lang="en-US" sz="2000" dirty="0" smtClean="0">
                <a:solidFill>
                  <a:srgbClr val="FFFFFF"/>
                </a:solidFill>
                <a:latin typeface="Calibri" panose="020F0502020204030204" pitchFamily="34" charset="0"/>
              </a:rPr>
              <a:t>on-hydrostatic </a:t>
            </a:r>
            <a:r>
              <a:rPr lang="en-US" sz="2000" b="1" dirty="0" err="1" smtClean="0">
                <a:solidFill>
                  <a:srgbClr val="FFFFFF"/>
                </a:solidFill>
                <a:latin typeface="Calibri" panose="020F0502020204030204" pitchFamily="34" charset="0"/>
              </a:rPr>
              <a:t>A</a:t>
            </a:r>
            <a:r>
              <a:rPr lang="en-US" sz="2000" dirty="0" err="1" smtClean="0">
                <a:solidFill>
                  <a:srgbClr val="FFFFFF"/>
                </a:solidFill>
                <a:latin typeface="Calibri" panose="020F0502020204030204" pitchFamily="34" charset="0"/>
              </a:rPr>
              <a:t>tmosphe</a:t>
            </a:r>
            <a:r>
              <a:rPr lang="en-US" sz="2000" b="1" dirty="0" err="1" smtClean="0">
                <a:solidFill>
                  <a:srgbClr val="FFFFFF"/>
                </a:solidFill>
                <a:latin typeface="Calibri" panose="020F0502020204030204" pitchFamily="34" charset="0"/>
              </a:rPr>
              <a:t>R</a:t>
            </a:r>
            <a:r>
              <a:rPr lang="en-US" sz="2000" dirty="0" err="1" smtClean="0">
                <a:solidFill>
                  <a:srgbClr val="FFFFFF"/>
                </a:solidFill>
                <a:latin typeface="Calibri" panose="020F0502020204030204" pitchFamily="34" charset="0"/>
              </a:rPr>
              <a:t>e</a:t>
            </a:r>
            <a:r>
              <a:rPr lang="en-US" sz="2000" dirty="0" smtClean="0">
                <a:solidFill>
                  <a:srgbClr val="FFFFFF"/>
                </a:solidFill>
                <a:latin typeface="Calibri" panose="020F0502020204030204" pitchFamily="34" charset="0"/>
              </a:rPr>
              <a:t> </a:t>
            </a:r>
            <a:r>
              <a:rPr lang="en-US" sz="2000" b="1" dirty="0" err="1" smtClean="0">
                <a:solidFill>
                  <a:srgbClr val="FFFFFF"/>
                </a:solidFill>
                <a:latin typeface="Calibri" panose="020F0502020204030204" pitchFamily="34" charset="0"/>
              </a:rPr>
              <a:t>CH</a:t>
            </a:r>
            <a:r>
              <a:rPr lang="en-US" sz="2000" dirty="0" err="1" smtClean="0">
                <a:solidFill>
                  <a:srgbClr val="FFFFFF"/>
                </a:solidFill>
                <a:latin typeface="Calibri" panose="020F0502020204030204" pitchFamily="34" charset="0"/>
              </a:rPr>
              <a:t>emistry</a:t>
            </a:r>
            <a:r>
              <a:rPr lang="en-US" sz="2000" dirty="0" smtClean="0">
                <a:solidFill>
                  <a:srgbClr val="FFFFFF"/>
                </a:solidFill>
                <a:latin typeface="Calibri" panose="020F0502020204030204" pitchFamily="34" charset="0"/>
              </a:rPr>
              <a:t> model</a:t>
            </a:r>
            <a:endParaRPr lang="en-GB" sz="2000" dirty="0"/>
          </a:p>
        </p:txBody>
      </p:sp>
      <p:graphicFrame>
        <p:nvGraphicFramePr>
          <p:cNvPr id="16" name="3 Diagrama"/>
          <p:cNvGraphicFramePr/>
          <p:nvPr>
            <p:extLst/>
          </p:nvPr>
        </p:nvGraphicFramePr>
        <p:xfrm>
          <a:off x="-252536" y="1700808"/>
          <a:ext cx="6912768" cy="5366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 Box 9"/>
          <p:cNvSpPr txBox="1">
            <a:spLocks noChangeArrowheads="1"/>
          </p:cNvSpPr>
          <p:nvPr/>
        </p:nvSpPr>
        <p:spPr bwMode="auto">
          <a:xfrm>
            <a:off x="4499992" y="2492896"/>
            <a:ext cx="3815954"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400" i="1" dirty="0" smtClean="0"/>
              <a:t>→ </a:t>
            </a:r>
            <a:r>
              <a:rPr lang="es-ES" sz="1400" i="1" dirty="0" err="1" smtClean="0"/>
              <a:t>Janjic</a:t>
            </a:r>
            <a:r>
              <a:rPr lang="es-ES" sz="1400" i="1" dirty="0" smtClean="0"/>
              <a:t> and </a:t>
            </a:r>
            <a:r>
              <a:rPr lang="es-ES" sz="1400" i="1" dirty="0" err="1" smtClean="0"/>
              <a:t>Gall</a:t>
            </a:r>
            <a:r>
              <a:rPr lang="es-ES" sz="1400" i="1" dirty="0" smtClean="0"/>
              <a:t>  (NCAR/TN 2012)</a:t>
            </a:r>
          </a:p>
          <a:p>
            <a:pPr>
              <a:defRPr/>
            </a:pPr>
            <a:r>
              <a:rPr lang="es-ES" sz="1400" i="1" dirty="0" smtClean="0"/>
              <a:t>→ </a:t>
            </a:r>
            <a:r>
              <a:rPr lang="es-ES" sz="1400" i="1" dirty="0" err="1" smtClean="0"/>
              <a:t>Janjic</a:t>
            </a:r>
            <a:r>
              <a:rPr lang="es-ES" sz="1400" i="1" dirty="0" smtClean="0"/>
              <a:t> and </a:t>
            </a:r>
            <a:r>
              <a:rPr lang="es-ES" sz="1400" i="1" dirty="0" err="1" smtClean="0"/>
              <a:t>Vasic</a:t>
            </a:r>
            <a:r>
              <a:rPr lang="es-ES" sz="1400" i="1" dirty="0"/>
              <a:t> </a:t>
            </a:r>
            <a:r>
              <a:rPr lang="es-ES" sz="1400" i="1" dirty="0" smtClean="0"/>
              <a:t>(EGU2012)</a:t>
            </a:r>
          </a:p>
          <a:p>
            <a:pPr>
              <a:defRPr/>
            </a:pPr>
            <a:r>
              <a:rPr lang="es-ES" sz="1400" i="1" dirty="0" smtClean="0"/>
              <a:t>→ </a:t>
            </a:r>
            <a:r>
              <a:rPr lang="es-ES" sz="1400" i="1" dirty="0" err="1" smtClean="0"/>
              <a:t>Janjic</a:t>
            </a:r>
            <a:r>
              <a:rPr lang="es-ES" sz="1400" i="1" dirty="0" smtClean="0"/>
              <a:t> et al. (MWR 2011)</a:t>
            </a:r>
          </a:p>
          <a:p>
            <a:pPr>
              <a:defRPr/>
            </a:pPr>
            <a:r>
              <a:rPr lang="es-ES" sz="1400" i="1" dirty="0" smtClean="0"/>
              <a:t>→ (...)</a:t>
            </a:r>
          </a:p>
        </p:txBody>
      </p:sp>
      <p:sp>
        <p:nvSpPr>
          <p:cNvPr id="18" name="Text Box 21"/>
          <p:cNvSpPr txBox="1">
            <a:spLocks noChangeArrowheads="1"/>
          </p:cNvSpPr>
          <p:nvPr/>
        </p:nvSpPr>
        <p:spPr bwMode="auto">
          <a:xfrm>
            <a:off x="6372200" y="3356992"/>
            <a:ext cx="3635896" cy="3600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400" i="1" dirty="0" smtClean="0"/>
              <a:t>→ Pérez et al. (ACP 2011)</a:t>
            </a:r>
          </a:p>
          <a:p>
            <a:pPr>
              <a:defRPr/>
            </a:pPr>
            <a:r>
              <a:rPr lang="es-ES" sz="1400" i="1" dirty="0" smtClean="0"/>
              <a:t>→ </a:t>
            </a:r>
            <a:r>
              <a:rPr lang="es-ES" sz="1400" i="1" dirty="0" err="1" smtClean="0"/>
              <a:t>Haustein</a:t>
            </a:r>
            <a:r>
              <a:rPr lang="es-ES" sz="1400" i="1" dirty="0" smtClean="0"/>
              <a:t> et al. (ACP 2012)</a:t>
            </a:r>
          </a:p>
          <a:p>
            <a:pPr>
              <a:defRPr/>
            </a:pPr>
            <a:r>
              <a:rPr lang="es-ES" sz="1400" i="1" dirty="0"/>
              <a:t>→ </a:t>
            </a:r>
            <a:r>
              <a:rPr lang="es-ES" sz="1400" i="1" dirty="0" err="1"/>
              <a:t>Spada</a:t>
            </a:r>
            <a:r>
              <a:rPr lang="es-ES" sz="1400" i="1" dirty="0"/>
              <a:t> et al. (ACP 2013)</a:t>
            </a:r>
          </a:p>
          <a:p>
            <a:pPr>
              <a:defRPr/>
            </a:pPr>
            <a:r>
              <a:rPr lang="es-ES" sz="1400" i="1" dirty="0"/>
              <a:t>→ </a:t>
            </a:r>
            <a:r>
              <a:rPr lang="es-ES" sz="1400" i="1" dirty="0" err="1"/>
              <a:t>Spada</a:t>
            </a:r>
            <a:r>
              <a:rPr lang="es-ES" sz="1400" i="1" dirty="0"/>
              <a:t> et al. (AE 2014</a:t>
            </a:r>
            <a:r>
              <a:rPr lang="es-ES" sz="1400" i="1" dirty="0" smtClean="0"/>
              <a:t>)</a:t>
            </a:r>
          </a:p>
          <a:p>
            <a:pPr>
              <a:defRPr/>
            </a:pPr>
            <a:r>
              <a:rPr lang="es-ES" sz="1400" i="1" dirty="0"/>
              <a:t>→ </a:t>
            </a:r>
            <a:r>
              <a:rPr lang="es-ES" sz="1400" i="1" dirty="0" err="1"/>
              <a:t>Spada</a:t>
            </a:r>
            <a:r>
              <a:rPr lang="es-ES" sz="1400" i="1" dirty="0"/>
              <a:t> et al. </a:t>
            </a:r>
            <a:r>
              <a:rPr lang="es-ES" sz="1400" i="1" dirty="0" smtClean="0"/>
              <a:t>(in </a:t>
            </a:r>
            <a:r>
              <a:rPr lang="es-ES" sz="1400" i="1" dirty="0" err="1"/>
              <a:t>prep</a:t>
            </a:r>
            <a:r>
              <a:rPr lang="es-ES" sz="1400" i="1" dirty="0" smtClean="0"/>
              <a:t>)</a:t>
            </a:r>
          </a:p>
          <a:p>
            <a:pPr>
              <a:defRPr/>
            </a:pPr>
            <a:r>
              <a:rPr lang="es-ES" sz="1400" i="1" dirty="0" smtClean="0"/>
              <a:t>→ </a:t>
            </a:r>
            <a:r>
              <a:rPr lang="es-ES" sz="1400" i="1" dirty="0" err="1" smtClean="0"/>
              <a:t>DiTomaso</a:t>
            </a:r>
            <a:r>
              <a:rPr lang="es-ES" sz="1400" i="1" dirty="0" smtClean="0"/>
              <a:t> et al. (GMD 2016)</a:t>
            </a:r>
            <a:endParaRPr lang="es-ES" sz="1400" i="1" dirty="0"/>
          </a:p>
          <a:p>
            <a:pPr>
              <a:defRPr/>
            </a:pPr>
            <a:endParaRPr lang="es-ES" sz="1400" i="1" dirty="0"/>
          </a:p>
          <a:p>
            <a:pPr>
              <a:defRPr/>
            </a:pPr>
            <a:endParaRPr lang="es-ES" sz="1700" i="1" dirty="0" smtClean="0"/>
          </a:p>
          <a:p>
            <a:pPr>
              <a:defRPr/>
            </a:pPr>
            <a:endParaRPr lang="es-ES" sz="1700" i="1" dirty="0" smtClean="0"/>
          </a:p>
        </p:txBody>
      </p:sp>
      <p:sp>
        <p:nvSpPr>
          <p:cNvPr id="19" name="Text Box 22"/>
          <p:cNvSpPr txBox="1">
            <a:spLocks noChangeArrowheads="1"/>
          </p:cNvSpPr>
          <p:nvPr/>
        </p:nvSpPr>
        <p:spPr bwMode="auto">
          <a:xfrm>
            <a:off x="6516216" y="4869160"/>
            <a:ext cx="3240360"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400" i="1" dirty="0" smtClean="0"/>
              <a:t>→ Martí et al. (ACP 2016) </a:t>
            </a:r>
          </a:p>
        </p:txBody>
      </p:sp>
      <p:sp>
        <p:nvSpPr>
          <p:cNvPr id="20" name="Text Box 20"/>
          <p:cNvSpPr txBox="1">
            <a:spLocks noChangeArrowheads="1"/>
          </p:cNvSpPr>
          <p:nvPr/>
        </p:nvSpPr>
        <p:spPr bwMode="auto">
          <a:xfrm>
            <a:off x="6624736" y="5445224"/>
            <a:ext cx="3131840" cy="10289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9994" rIns="90000" bIns="4500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defRPr/>
            </a:pPr>
            <a:r>
              <a:rPr lang="es-ES" sz="1400" i="1" dirty="0" smtClean="0"/>
              <a:t>→ Jorba et al. (JGR 2012)</a:t>
            </a:r>
          </a:p>
          <a:p>
            <a:pPr>
              <a:defRPr/>
            </a:pPr>
            <a:r>
              <a:rPr lang="es-ES" sz="1400" i="1" dirty="0" smtClean="0"/>
              <a:t>→ </a:t>
            </a:r>
            <a:r>
              <a:rPr lang="es-ES" sz="1400" i="1" dirty="0" err="1" smtClean="0"/>
              <a:t>Badia</a:t>
            </a:r>
            <a:r>
              <a:rPr lang="es-ES" sz="1400" i="1" dirty="0" smtClean="0"/>
              <a:t> and Jorba (AE 2014)</a:t>
            </a:r>
          </a:p>
          <a:p>
            <a:pPr>
              <a:defRPr/>
            </a:pPr>
            <a:r>
              <a:rPr lang="es-ES" sz="1400" i="1" dirty="0" smtClean="0"/>
              <a:t>→ </a:t>
            </a:r>
            <a:r>
              <a:rPr lang="es-ES" sz="1400" i="1" dirty="0" err="1" smtClean="0"/>
              <a:t>Badia</a:t>
            </a:r>
            <a:r>
              <a:rPr lang="es-ES" sz="1400" i="1" dirty="0" smtClean="0"/>
              <a:t> et al. (GMD 2016)</a:t>
            </a:r>
          </a:p>
        </p:txBody>
      </p:sp>
      <p:grpSp>
        <p:nvGrpSpPr>
          <p:cNvPr id="21" name="Grupo 6"/>
          <p:cNvGrpSpPr/>
          <p:nvPr/>
        </p:nvGrpSpPr>
        <p:grpSpPr>
          <a:xfrm>
            <a:off x="683568" y="4437112"/>
            <a:ext cx="3240360" cy="1825031"/>
            <a:chOff x="179512" y="1196751"/>
            <a:chExt cx="8832125" cy="5489910"/>
          </a:xfrm>
        </p:grpSpPr>
        <p:pic>
          <p:nvPicPr>
            <p:cNvPr id="2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0340" t="19806" r="7927" b="22552"/>
            <a:stretch/>
          </p:blipFill>
          <p:spPr bwMode="auto">
            <a:xfrm>
              <a:off x="1768077" y="2716427"/>
              <a:ext cx="4119137" cy="196469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 name="Imagen 17" descr="BSC-ES_FORECAST_NOx_MAXD1.gif"/>
            <p:cNvPicPr>
              <a:picLocks noChangeAspect="1"/>
            </p:cNvPicPr>
            <p:nvPr/>
          </p:nvPicPr>
          <p:blipFill rotWithShape="1">
            <a:blip r:embed="rId8" cstate="print">
              <a:extLst>
                <a:ext uri="{28A0092B-C50C-407E-A947-70E740481C1C}">
                  <a14:useLocalDpi xmlns:a14="http://schemas.microsoft.com/office/drawing/2010/main" val="0"/>
                </a:ext>
              </a:extLst>
            </a:blip>
            <a:srcRect l="20201" t="10100" r="19984" b="10364"/>
            <a:stretch/>
          </p:blipFill>
          <p:spPr>
            <a:xfrm>
              <a:off x="5076056" y="3933056"/>
              <a:ext cx="2220744" cy="2214739"/>
            </a:xfrm>
            <a:prstGeom prst="rect">
              <a:avLst/>
            </a:prstGeom>
          </p:spPr>
        </p:pic>
        <p:pic>
          <p:nvPicPr>
            <p:cNvPr id="24" name="Imagen 18"/>
            <p:cNvPicPr>
              <a:picLocks noChangeAspect="1"/>
            </p:cNvPicPr>
            <p:nvPr/>
          </p:nvPicPr>
          <p:blipFill rotWithShape="1">
            <a:blip r:embed="rId9"/>
            <a:srcRect l="7873" t="8796" r="8184" b="7193"/>
            <a:stretch/>
          </p:blipFill>
          <p:spPr>
            <a:xfrm>
              <a:off x="7092280" y="5229200"/>
              <a:ext cx="1919357" cy="1457461"/>
            </a:xfrm>
            <a:prstGeom prst="rect">
              <a:avLst/>
            </a:prstGeom>
          </p:spPr>
        </p:pic>
        <p:pic>
          <p:nvPicPr>
            <p:cNvPr id="25" name="Imagen 19"/>
            <p:cNvPicPr>
              <a:picLocks noChangeAspect="1"/>
            </p:cNvPicPr>
            <p:nvPr/>
          </p:nvPicPr>
          <p:blipFill>
            <a:blip r:embed="rId10">
              <a:clrChange>
                <a:clrFrom>
                  <a:srgbClr val="FFFFFF"/>
                </a:clrFrom>
                <a:clrTo>
                  <a:srgbClr val="FFFFFF">
                    <a:alpha val="0"/>
                  </a:srgbClr>
                </a:clrTo>
              </a:clrChange>
            </a:blip>
            <a:stretch>
              <a:fillRect/>
            </a:stretch>
          </p:blipFill>
          <p:spPr>
            <a:xfrm>
              <a:off x="179512" y="1196751"/>
              <a:ext cx="2812504" cy="2836299"/>
            </a:xfrm>
            <a:prstGeom prst="rect">
              <a:avLst/>
            </a:prstGeom>
          </p:spPr>
        </p:pic>
        <p:sp>
          <p:nvSpPr>
            <p:cNvPr id="26" name="Flecha izquierda y derecha 20"/>
            <p:cNvSpPr/>
            <p:nvPr/>
          </p:nvSpPr>
          <p:spPr>
            <a:xfrm rot="1800000">
              <a:off x="1072346" y="4125428"/>
              <a:ext cx="7416825" cy="936106"/>
            </a:xfrm>
            <a:prstGeom prst="leftRightArrow">
              <a:avLst/>
            </a:prstGeom>
            <a:solidFill>
              <a:srgbClr val="008000"/>
            </a:solidFill>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Multiscale Model from Global to Local Scales</a:t>
              </a:r>
              <a:endParaRPr lang="en-GB" dirty="0">
                <a:solidFill>
                  <a:schemeClr val="tx1"/>
                </a:solidFill>
              </a:endParaRPr>
            </a:p>
          </p:txBody>
        </p:sp>
      </p:grpSp>
    </p:spTree>
    <p:extLst>
      <p:ext uri="{BB962C8B-B14F-4D97-AF65-F5344CB8AC3E}">
        <p14:creationId xmlns:p14="http://schemas.microsoft.com/office/powerpoint/2010/main" val="1468834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193" y="216565"/>
            <a:ext cx="4501145" cy="40397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2000" dirty="0" smtClean="0">
                <a:solidFill>
                  <a:schemeClr val="bg1"/>
                </a:solidFill>
                <a:latin typeface="Calibri" charset="0"/>
                <a:ea typeface="Calibri" charset="0"/>
                <a:cs typeface="Calibri" charset="0"/>
              </a:rPr>
              <a:t>Intensive </a:t>
            </a:r>
            <a:r>
              <a:rPr lang="en-GB" sz="2000" smtClean="0">
                <a:solidFill>
                  <a:schemeClr val="bg1"/>
                </a:solidFill>
                <a:latin typeface="Calibri" charset="0"/>
                <a:ea typeface="Calibri" charset="0"/>
                <a:cs typeface="Calibri" charset="0"/>
              </a:rPr>
              <a:t>Optical Properties in MONARCH</a:t>
            </a:r>
            <a:endParaRPr lang="en-GB" sz="2000" b="0" i="0" u="none" strike="noStrike" kern="1200" cap="none" dirty="0">
              <a:ln>
                <a:noFill/>
              </a:ln>
              <a:solidFill>
                <a:schemeClr val="bg1"/>
              </a:solidFill>
              <a:latin typeface="Calibri" charset="0"/>
              <a:ea typeface="Calibri" charset="0"/>
              <a:cs typeface="Calibri" charset="0"/>
            </a:endParaRPr>
          </a:p>
        </p:txBody>
      </p:sp>
      <p:sp>
        <p:nvSpPr>
          <p:cNvPr id="5" name="TextBox 4"/>
          <p:cNvSpPr txBox="1"/>
          <p:nvPr/>
        </p:nvSpPr>
        <p:spPr>
          <a:xfrm>
            <a:off x="163513" y="837625"/>
            <a:ext cx="8980488" cy="297346"/>
          </a:xfrm>
          <a:prstGeom prst="rect">
            <a:avLst/>
          </a:prstGeom>
          <a:noFill/>
          <a:ln>
            <a:noFill/>
          </a:ln>
        </p:spPr>
        <p:txBody>
          <a:bodyPr vert="horz" wrap="square" lIns="90000" tIns="45000" rIns="90000" bIns="45000" anchorCtr="0" compatLnSpc="0">
            <a:spAutoFit/>
          </a:bodyPr>
          <a:lstStyle/>
          <a:p>
            <a:pPr marL="285750" marR="0" lvl="0" indent="-285750" rtl="0" hangingPunct="0">
              <a:lnSpc>
                <a:spcPct val="100000"/>
              </a:lnSpc>
              <a:spcBef>
                <a:spcPts val="0"/>
              </a:spcBef>
              <a:spcAft>
                <a:spcPts val="0"/>
              </a:spcAft>
              <a:buFontTx/>
              <a:buChar char="-"/>
              <a:tabLst/>
              <a:defRPr sz="1400"/>
            </a:pPr>
            <a:r>
              <a:rPr lang="en-GB" sz="1400" dirty="0" smtClean="0">
                <a:latin typeface="Liberation Sans" pitchFamily="18"/>
                <a:ea typeface="WenQuanYi Micro Hei" pitchFamily="2"/>
                <a:cs typeface="FreeSans" pitchFamily="2"/>
              </a:rPr>
              <a:t>Preliminary results of evaluation against AERONET of aerosol single scattering albedo simulated by </a:t>
            </a:r>
            <a:r>
              <a:rPr lang="en-GB" sz="1400" smtClean="0">
                <a:latin typeface="Liberation Sans" pitchFamily="18"/>
                <a:ea typeface="WenQuanYi Micro Hei" pitchFamily="2"/>
                <a:cs typeface="FreeSans" pitchFamily="2"/>
              </a:rPr>
              <a:t>the MONARCH</a:t>
            </a:r>
            <a:r>
              <a:rPr lang="en-GB" sz="1400" dirty="0" smtClean="0">
                <a:latin typeface="Liberation Sans" pitchFamily="18"/>
                <a:ea typeface="WenQuanYi Micro Hei" pitchFamily="2"/>
                <a:cs typeface="FreeSans" pitchFamily="2"/>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 y="1250475"/>
            <a:ext cx="6514114" cy="27321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3" y="3982604"/>
            <a:ext cx="6586912" cy="2759892"/>
          </a:xfrm>
          <a:prstGeom prst="rect">
            <a:avLst/>
          </a:prstGeom>
        </p:spPr>
      </p:pic>
      <p:sp>
        <p:nvSpPr>
          <p:cNvPr id="8" name="Rectangle 7"/>
          <p:cNvSpPr/>
          <p:nvPr/>
        </p:nvSpPr>
        <p:spPr>
          <a:xfrm>
            <a:off x="6678706" y="1820273"/>
            <a:ext cx="2196353" cy="14608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err="1" smtClean="0">
                <a:solidFill>
                  <a:schemeClr val="tx1"/>
                </a:solidFill>
              </a:rPr>
              <a:t>i</a:t>
            </a:r>
            <a:r>
              <a:rPr lang="en-US" sz="1200" i="1" dirty="0" smtClean="0">
                <a:solidFill>
                  <a:schemeClr val="tx1"/>
                </a:solidFill>
              </a:rPr>
              <a:t>)</a:t>
            </a:r>
            <a:r>
              <a:rPr lang="en-US" sz="1200" dirty="0" smtClean="0">
                <a:solidFill>
                  <a:schemeClr val="tx1"/>
                </a:solidFill>
              </a:rPr>
              <a:t> AERONET level 1.5 data with all screening 2.0 filters applied except AOD &gt; 0,4</a:t>
            </a:r>
            <a:endParaRPr lang="en-US" sz="1200" dirty="0">
              <a:solidFill>
                <a:schemeClr val="tx1"/>
              </a:solidFill>
            </a:endParaRPr>
          </a:p>
          <a:p>
            <a:endParaRPr lang="en-US" sz="1200" dirty="0">
              <a:solidFill>
                <a:schemeClr val="tx1"/>
              </a:solidFill>
            </a:endParaRPr>
          </a:p>
          <a:p>
            <a:r>
              <a:rPr lang="en-US" sz="1200" i="1" dirty="0" smtClean="0">
                <a:solidFill>
                  <a:schemeClr val="tx1"/>
                </a:solidFill>
              </a:rPr>
              <a:t>ii)</a:t>
            </a:r>
            <a:r>
              <a:rPr lang="en-US" sz="1200" dirty="0" smtClean="0">
                <a:solidFill>
                  <a:schemeClr val="tx1"/>
                </a:solidFill>
              </a:rPr>
              <a:t> Monthly data collected over 5 years (2002-2006): # measures &gt; 30 for each month</a:t>
            </a:r>
          </a:p>
        </p:txBody>
      </p:sp>
    </p:spTree>
    <p:extLst>
      <p:ext uri="{BB962C8B-B14F-4D97-AF65-F5344CB8AC3E}">
        <p14:creationId xmlns:p14="http://schemas.microsoft.com/office/powerpoint/2010/main" val="1526330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4801" y="184934"/>
            <a:ext cx="8928100" cy="811212"/>
          </a:xfrm>
        </p:spPr>
        <p:txBody>
          <a:bodyPr/>
          <a:lstStyle/>
          <a:p>
            <a:r>
              <a:rPr lang="en-US" b="1" dirty="0" smtClean="0">
                <a:solidFill>
                  <a:schemeClr val="bg1"/>
                </a:solidFill>
              </a:rPr>
              <a:t>Data assimilation updates at BSC</a:t>
            </a:r>
            <a:endParaRPr lang="en-US" b="1" dirty="0">
              <a:solidFill>
                <a:schemeClr val="bg1"/>
              </a:solidFill>
            </a:endParaRPr>
          </a:p>
        </p:txBody>
      </p:sp>
      <p:sp>
        <p:nvSpPr>
          <p:cNvPr id="6" name="TextBox 5"/>
          <p:cNvSpPr txBox="1"/>
          <p:nvPr/>
        </p:nvSpPr>
        <p:spPr>
          <a:xfrm>
            <a:off x="412050" y="1635194"/>
            <a:ext cx="8273602" cy="3477875"/>
          </a:xfrm>
          <a:prstGeom prst="rect">
            <a:avLst/>
          </a:prstGeom>
          <a:noFill/>
        </p:spPr>
        <p:txBody>
          <a:bodyPr wrap="square" rtlCol="0">
            <a:spAutoFit/>
          </a:bodyPr>
          <a:lstStyle/>
          <a:p>
            <a:pPr marL="285750" indent="-285750">
              <a:buFont typeface="Wingdings" panose="05000000000000000000" pitchFamily="2" charset="2"/>
              <a:buChar char="Ø"/>
            </a:pPr>
            <a:r>
              <a:rPr lang="en-US" sz="2000" b="1" dirty="0">
                <a:solidFill>
                  <a:schemeClr val="accent5">
                    <a:lumMod val="50000"/>
                  </a:schemeClr>
                </a:solidFill>
              </a:rPr>
              <a:t>Testing new observational datasets (MODIS coarse DB, IASI dust AOD</a:t>
            </a:r>
            <a:r>
              <a:rPr lang="en-US" sz="2000" b="1" dirty="0" smtClean="0">
                <a:solidFill>
                  <a:schemeClr val="accent5">
                    <a:lumMod val="50000"/>
                  </a:schemeClr>
                </a:solidFill>
              </a:rPr>
              <a:t>)</a:t>
            </a:r>
          </a:p>
          <a:p>
            <a:endParaRPr lang="en-US" sz="2000" b="1" dirty="0" smtClean="0">
              <a:solidFill>
                <a:schemeClr val="accent5">
                  <a:lumMod val="50000"/>
                </a:schemeClr>
              </a:solidFill>
            </a:endParaRPr>
          </a:p>
          <a:p>
            <a:pPr marL="285750" indent="-285750">
              <a:buFont typeface="Wingdings" panose="05000000000000000000" pitchFamily="2" charset="2"/>
              <a:buChar char="Ø"/>
            </a:pPr>
            <a:endParaRPr lang="en-US" sz="2000" b="1" dirty="0" smtClean="0">
              <a:solidFill>
                <a:schemeClr val="accent5">
                  <a:lumMod val="50000"/>
                </a:schemeClr>
              </a:solidFill>
            </a:endParaRPr>
          </a:p>
          <a:p>
            <a:pPr marL="285750" indent="-285750">
              <a:buFont typeface="Wingdings" panose="05000000000000000000" pitchFamily="2" charset="2"/>
              <a:buChar char="Ø"/>
            </a:pPr>
            <a:r>
              <a:rPr lang="en-US" sz="2000" b="1" dirty="0" smtClean="0">
                <a:solidFill>
                  <a:schemeClr val="accent5">
                    <a:lumMod val="50000"/>
                  </a:schemeClr>
                </a:solidFill>
              </a:rPr>
              <a:t>Vertical observational constraint (assimilation of extinction profiles)</a:t>
            </a:r>
          </a:p>
          <a:p>
            <a:pPr marL="285750" indent="-285750">
              <a:buFont typeface="Wingdings" panose="05000000000000000000" pitchFamily="2" charset="2"/>
              <a:buChar char="Ø"/>
            </a:pPr>
            <a:endParaRPr lang="en-US" sz="2000" b="1" dirty="0" smtClean="0">
              <a:solidFill>
                <a:schemeClr val="accent5">
                  <a:lumMod val="50000"/>
                </a:schemeClr>
              </a:solidFill>
            </a:endParaRPr>
          </a:p>
          <a:p>
            <a:pPr marL="285750" indent="-285750">
              <a:buFont typeface="Wingdings" panose="05000000000000000000" pitchFamily="2" charset="2"/>
              <a:buChar char="Ø"/>
            </a:pPr>
            <a:endParaRPr lang="en-US" sz="2000" b="1" dirty="0" smtClean="0">
              <a:solidFill>
                <a:schemeClr val="accent5">
                  <a:lumMod val="50000"/>
                </a:schemeClr>
              </a:solidFill>
            </a:endParaRPr>
          </a:p>
          <a:p>
            <a:pPr marL="285750" indent="-285750">
              <a:buFont typeface="Wingdings" panose="05000000000000000000" pitchFamily="2" charset="2"/>
              <a:buChar char="Ø"/>
            </a:pPr>
            <a:r>
              <a:rPr lang="en-US" sz="2000" b="1" dirty="0">
                <a:solidFill>
                  <a:schemeClr val="accent5">
                    <a:lumMod val="50000"/>
                  </a:schemeClr>
                </a:solidFill>
              </a:rPr>
              <a:t>Multi-scale capability (coping with a limited area domain and rotated coordinate system, e.g. used by the BDFC</a:t>
            </a:r>
            <a:r>
              <a:rPr lang="en-US" sz="2000" b="1" dirty="0" smtClean="0">
                <a:solidFill>
                  <a:schemeClr val="accent5">
                    <a:lumMod val="50000"/>
                  </a:schemeClr>
                </a:solidFill>
              </a:rPr>
              <a:t>)</a:t>
            </a:r>
          </a:p>
          <a:p>
            <a:pPr marL="285750" indent="-285750">
              <a:buFont typeface="Wingdings" panose="05000000000000000000" pitchFamily="2" charset="2"/>
              <a:buChar char="Ø"/>
            </a:pPr>
            <a:endParaRPr lang="en-US" sz="2000" b="1" dirty="0" smtClean="0">
              <a:solidFill>
                <a:schemeClr val="accent5">
                  <a:lumMod val="50000"/>
                </a:schemeClr>
              </a:solidFill>
            </a:endParaRPr>
          </a:p>
          <a:p>
            <a:pPr marL="285750" indent="-285750">
              <a:buFont typeface="Wingdings" panose="05000000000000000000" pitchFamily="2" charset="2"/>
              <a:buChar char="Ø"/>
            </a:pPr>
            <a:endParaRPr lang="en-US" sz="2000" b="1" dirty="0" smtClean="0">
              <a:solidFill>
                <a:schemeClr val="accent5">
                  <a:lumMod val="50000"/>
                </a:schemeClr>
              </a:solidFill>
            </a:endParaRPr>
          </a:p>
          <a:p>
            <a:pPr marL="285750" indent="-285750">
              <a:buFont typeface="Wingdings" panose="05000000000000000000" pitchFamily="2" charset="2"/>
              <a:buChar char="Ø"/>
            </a:pPr>
            <a:r>
              <a:rPr lang="en-US" sz="2000" b="1" dirty="0" smtClean="0">
                <a:solidFill>
                  <a:schemeClr val="accent5">
                    <a:lumMod val="50000"/>
                  </a:schemeClr>
                </a:solidFill>
              </a:rPr>
              <a:t>Adapting the DA scheme to model developments (MONARCH v2.0)</a:t>
            </a:r>
            <a:endParaRPr lang="en-US" sz="2000" b="1" dirty="0">
              <a:solidFill>
                <a:schemeClr val="accent5">
                  <a:lumMod val="50000"/>
                </a:schemeClr>
              </a:solidFill>
            </a:endParaRPr>
          </a:p>
        </p:txBody>
      </p:sp>
    </p:spTree>
    <p:extLst>
      <p:ext uri="{BB962C8B-B14F-4D97-AF65-F5344CB8AC3E}">
        <p14:creationId xmlns:p14="http://schemas.microsoft.com/office/powerpoint/2010/main" val="1827023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896" y="269641"/>
            <a:ext cx="4057521" cy="477054"/>
          </a:xfrm>
          <a:prstGeom prst="rect">
            <a:avLst/>
          </a:prstGeom>
        </p:spPr>
        <p:txBody>
          <a:bodyPr wrap="none">
            <a:spAutoFit/>
          </a:bodyPr>
          <a:lstStyle/>
          <a:p>
            <a:r>
              <a:rPr lang="en-US" sz="2500" dirty="0">
                <a:solidFill>
                  <a:schemeClr val="bg1"/>
                </a:solidFill>
              </a:rPr>
              <a:t>MODIS </a:t>
            </a:r>
            <a:r>
              <a:rPr lang="en-US" sz="2500" dirty="0" smtClean="0">
                <a:solidFill>
                  <a:schemeClr val="bg1"/>
                </a:solidFill>
              </a:rPr>
              <a:t>Deep Blue coarse DoD</a:t>
            </a:r>
            <a:endParaRPr lang="en-US" sz="25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22" t="21941" r="4920" b="35021"/>
          <a:stretch/>
        </p:blipFill>
        <p:spPr>
          <a:xfrm>
            <a:off x="4373707" y="1997836"/>
            <a:ext cx="3551792" cy="2262289"/>
          </a:xfrm>
          <a:prstGeom prst="rect">
            <a:avLst/>
          </a:prstGeom>
        </p:spPr>
      </p:pic>
      <p:sp>
        <p:nvSpPr>
          <p:cNvPr id="2" name="TextBox 1"/>
          <p:cNvSpPr txBox="1"/>
          <p:nvPr/>
        </p:nvSpPr>
        <p:spPr>
          <a:xfrm>
            <a:off x="179537" y="913079"/>
            <a:ext cx="8272457" cy="369332"/>
          </a:xfrm>
          <a:prstGeom prst="rect">
            <a:avLst/>
          </a:prstGeom>
          <a:noFill/>
        </p:spPr>
        <p:txBody>
          <a:bodyPr wrap="none" rtlCol="0">
            <a:spAutoFit/>
          </a:bodyPr>
          <a:lstStyle/>
          <a:p>
            <a:r>
              <a:rPr lang="en-US" dirty="0" smtClean="0"/>
              <a:t>Assimilation of 0.1x0.1 </a:t>
            </a:r>
            <a:r>
              <a:rPr lang="en-US" dirty="0" err="1" smtClean="0"/>
              <a:t>deg</a:t>
            </a:r>
            <a:r>
              <a:rPr lang="en-US" dirty="0" smtClean="0"/>
              <a:t> MODIS Deep Blue coarse DOD based on </a:t>
            </a:r>
            <a:r>
              <a:rPr lang="en-US" dirty="0" err="1" smtClean="0"/>
              <a:t>Ginoux</a:t>
            </a:r>
            <a:r>
              <a:rPr lang="en-US" dirty="0" smtClean="0"/>
              <a:t> et al., 2012</a:t>
            </a:r>
            <a:endParaRPr lang="en-US" dirty="0"/>
          </a:p>
        </p:txBody>
      </p:sp>
      <p:sp>
        <p:nvSpPr>
          <p:cNvPr id="3" name="TextBox 2"/>
          <p:cNvSpPr txBox="1"/>
          <p:nvPr/>
        </p:nvSpPr>
        <p:spPr>
          <a:xfrm>
            <a:off x="3653046" y="1369417"/>
            <a:ext cx="4993114" cy="523220"/>
          </a:xfrm>
          <a:prstGeom prst="rect">
            <a:avLst/>
          </a:prstGeom>
          <a:noFill/>
        </p:spPr>
        <p:txBody>
          <a:bodyPr wrap="square" rtlCol="0">
            <a:spAutoFit/>
          </a:bodyPr>
          <a:lstStyle/>
          <a:p>
            <a:r>
              <a:rPr lang="en-US" sz="1400" dirty="0"/>
              <a:t>E</a:t>
            </a:r>
            <a:r>
              <a:rPr lang="en-US" sz="1400" dirty="0" smtClean="0"/>
              <a:t>rror estimates: collocated </a:t>
            </a:r>
            <a:r>
              <a:rPr lang="en-US" sz="1400" dirty="0"/>
              <a:t>comparison </a:t>
            </a:r>
            <a:r>
              <a:rPr lang="en-US" sz="1400" smtClean="0"/>
              <a:t>of DOD </a:t>
            </a:r>
            <a:r>
              <a:rPr lang="en-US" sz="1400" dirty="0"/>
              <a:t>over N Africa (</a:t>
            </a:r>
            <a:r>
              <a:rPr lang="en-US" sz="1400" dirty="0" smtClean="0"/>
              <a:t>5 to </a:t>
            </a:r>
            <a:r>
              <a:rPr lang="en-US" sz="1400" dirty="0"/>
              <a:t>35N,-20 to 60E) </a:t>
            </a:r>
            <a:r>
              <a:rPr lang="en-US" sz="1400"/>
              <a:t>with </a:t>
            </a:r>
            <a:r>
              <a:rPr lang="en-US" sz="1400" smtClean="0"/>
              <a:t>AERONET </a:t>
            </a:r>
            <a:r>
              <a:rPr lang="en-US" sz="1400" dirty="0" smtClean="0"/>
              <a:t>data </a:t>
            </a:r>
            <a:r>
              <a:rPr lang="en-US" sz="1400" dirty="0"/>
              <a:t>between </a:t>
            </a:r>
            <a:r>
              <a:rPr lang="en-US" sz="1400" dirty="0" smtClean="0"/>
              <a:t>2003 </a:t>
            </a:r>
            <a:r>
              <a:rPr lang="en-US" sz="1400" dirty="0"/>
              <a:t>and </a:t>
            </a:r>
            <a:r>
              <a:rPr lang="en-US" sz="1400" dirty="0" smtClean="0"/>
              <a:t>2015</a:t>
            </a:r>
            <a:endParaRPr lang="en-US" sz="1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37" y="2001416"/>
            <a:ext cx="3059504" cy="2258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55" y="4439920"/>
            <a:ext cx="3062986" cy="226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608" y="4365324"/>
            <a:ext cx="3694032" cy="2386365"/>
          </a:xfrm>
          <a:prstGeom prst="rect">
            <a:avLst/>
          </a:prstGeom>
        </p:spPr>
      </p:pic>
      <p:sp>
        <p:nvSpPr>
          <p:cNvPr id="9" name="TextBox 8"/>
          <p:cNvSpPr txBox="1"/>
          <p:nvPr/>
        </p:nvSpPr>
        <p:spPr>
          <a:xfrm>
            <a:off x="267231" y="1369417"/>
            <a:ext cx="2880634" cy="523220"/>
          </a:xfrm>
          <a:prstGeom prst="rect">
            <a:avLst/>
          </a:prstGeom>
          <a:noFill/>
        </p:spPr>
        <p:txBody>
          <a:bodyPr wrap="square" rtlCol="0">
            <a:spAutoFit/>
          </a:bodyPr>
          <a:lstStyle/>
          <a:p>
            <a:pPr algn="ctr"/>
            <a:r>
              <a:rPr lang="en-US" sz="1400" dirty="0" smtClean="0"/>
              <a:t>First assimilation tests with MONARCH at 0.3x0.3 </a:t>
            </a:r>
            <a:r>
              <a:rPr lang="en-US" sz="1400" dirty="0" err="1" smtClean="0"/>
              <a:t>deg</a:t>
            </a:r>
            <a:r>
              <a:rPr lang="en-US" sz="1400" dirty="0" smtClean="0"/>
              <a:t> resolution</a:t>
            </a:r>
            <a:endParaRPr lang="en-US" sz="1400" dirty="0"/>
          </a:p>
        </p:txBody>
      </p:sp>
    </p:spTree>
    <p:extLst>
      <p:ext uri="{BB962C8B-B14F-4D97-AF65-F5344CB8AC3E}">
        <p14:creationId xmlns:p14="http://schemas.microsoft.com/office/powerpoint/2010/main" val="1259125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3255" y="203321"/>
            <a:ext cx="5940088" cy="811212"/>
          </a:xfrm>
        </p:spPr>
        <p:txBody>
          <a:bodyPr/>
          <a:lstStyle/>
          <a:p>
            <a:r>
              <a:rPr lang="en-US" dirty="0" smtClean="0">
                <a:solidFill>
                  <a:schemeClr val="bg1"/>
                </a:solidFill>
              </a:rPr>
              <a:t>Assimilation </a:t>
            </a:r>
            <a:r>
              <a:rPr lang="en-US" dirty="0">
                <a:solidFill>
                  <a:schemeClr val="bg1"/>
                </a:solidFill>
              </a:rPr>
              <a:t>of MODIS coarse </a:t>
            </a:r>
            <a:r>
              <a:rPr lang="en-US" smtClean="0">
                <a:solidFill>
                  <a:schemeClr val="bg1"/>
                </a:solidFill>
              </a:rPr>
              <a:t>Deep Blue</a:t>
            </a:r>
            <a:endParaRPr lang="en-US" dirty="0">
              <a:solidFill>
                <a:schemeClr val="bg1"/>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61439"/>
            <a:ext cx="4211961" cy="282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306" y="1261439"/>
            <a:ext cx="4302121" cy="288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070470"/>
            <a:ext cx="4128498" cy="2768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9" y="4075731"/>
            <a:ext cx="4230112" cy="283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240867" y="938333"/>
            <a:ext cx="4519186" cy="369332"/>
          </a:xfrm>
          <a:prstGeom prst="rect">
            <a:avLst/>
          </a:prstGeom>
        </p:spPr>
        <p:txBody>
          <a:bodyPr wrap="none">
            <a:spAutoFit/>
          </a:bodyPr>
          <a:lstStyle/>
          <a:p>
            <a:r>
              <a:rPr lang="en-US" b="1" i="1" dirty="0"/>
              <a:t>Feedback from assimilation increments</a:t>
            </a:r>
          </a:p>
        </p:txBody>
      </p:sp>
    </p:spTree>
    <p:extLst>
      <p:ext uri="{BB962C8B-B14F-4D97-AF65-F5344CB8AC3E}">
        <p14:creationId xmlns:p14="http://schemas.microsoft.com/office/powerpoint/2010/main" val="1035225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70976"/>
            <a:ext cx="6899564" cy="811212"/>
          </a:xfrm>
        </p:spPr>
        <p:txBody>
          <a:bodyPr/>
          <a:lstStyle/>
          <a:p>
            <a:r>
              <a:rPr lang="en-US" b="1" dirty="0" smtClean="0">
                <a:solidFill>
                  <a:schemeClr val="bg1"/>
                </a:solidFill>
              </a:rPr>
              <a:t>ACTRIS-2 project Joint Research Activity on DA</a:t>
            </a:r>
            <a:endParaRPr lang="en-US" b="1" dirty="0">
              <a:solidFill>
                <a:schemeClr val="bg1"/>
              </a:solidFill>
            </a:endParaRPr>
          </a:p>
        </p:txBody>
      </p:sp>
      <p:sp>
        <p:nvSpPr>
          <p:cNvPr id="5" name="Slide Number Placeholder 2"/>
          <p:cNvSpPr txBox="1">
            <a:spLocks/>
          </p:cNvSpPr>
          <p:nvPr/>
        </p:nvSpPr>
        <p:spPr>
          <a:xfrm>
            <a:off x="8604250" y="6507163"/>
            <a:ext cx="442913" cy="42386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5AEA856-848B-441F-B2E1-1688A4929C8B}" type="slidenum">
              <a:rPr lang="es-ES" altLang="en-US" smtClean="0"/>
              <a:pPr/>
              <a:t>24</a:t>
            </a:fld>
            <a:endParaRPr lang="es-ES" alt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346334"/>
            <a:ext cx="8393111" cy="224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590082"/>
            <a:ext cx="9008287" cy="240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07504" y="901295"/>
            <a:ext cx="9144000" cy="369332"/>
          </a:xfrm>
          <a:prstGeom prst="rect">
            <a:avLst/>
          </a:prstGeom>
        </p:spPr>
        <p:txBody>
          <a:bodyPr wrap="square">
            <a:spAutoFit/>
          </a:bodyPr>
          <a:lstStyle/>
          <a:p>
            <a:r>
              <a:rPr lang="en-US" b="1" dirty="0" smtClean="0"/>
              <a:t>Evaluating the potential </a:t>
            </a:r>
            <a:r>
              <a:rPr lang="en-US" b="1" dirty="0"/>
              <a:t>of </a:t>
            </a:r>
            <a:r>
              <a:rPr lang="en-US" b="1" dirty="0" smtClean="0"/>
              <a:t>ACTRIS‐2 </a:t>
            </a:r>
            <a:r>
              <a:rPr lang="en-US" b="1" dirty="0"/>
              <a:t>data for </a:t>
            </a:r>
            <a:r>
              <a:rPr lang="en-US" b="1" dirty="0" smtClean="0"/>
              <a:t>assimilation through pilot dust case studies </a:t>
            </a:r>
            <a:endParaRPr lang="en-US" b="1" dirty="0"/>
          </a:p>
        </p:txBody>
      </p:sp>
      <p:sp>
        <p:nvSpPr>
          <p:cNvPr id="9" name="Rectangle 8"/>
          <p:cNvSpPr/>
          <p:nvPr/>
        </p:nvSpPr>
        <p:spPr>
          <a:xfrm>
            <a:off x="107504" y="1389341"/>
            <a:ext cx="7632848" cy="646331"/>
          </a:xfrm>
          <a:prstGeom prst="rect">
            <a:avLst/>
          </a:prstGeom>
        </p:spPr>
        <p:txBody>
          <a:bodyPr wrap="square">
            <a:spAutoFit/>
          </a:bodyPr>
          <a:lstStyle/>
          <a:p>
            <a:r>
              <a:rPr lang="en-US" dirty="0" smtClean="0"/>
              <a:t>Multi-wavelength </a:t>
            </a:r>
            <a:r>
              <a:rPr lang="en-US" dirty="0"/>
              <a:t>Mie-Raman </a:t>
            </a:r>
            <a:r>
              <a:rPr lang="en-US" dirty="0" err="1" smtClean="0"/>
              <a:t>lidar</a:t>
            </a:r>
            <a:r>
              <a:rPr lang="en-US" dirty="0" smtClean="0"/>
              <a:t> profile </a:t>
            </a:r>
            <a:r>
              <a:rPr lang="en-US" dirty="0"/>
              <a:t>observations </a:t>
            </a:r>
            <a:r>
              <a:rPr lang="en-US" dirty="0" smtClean="0"/>
              <a:t>provided </a:t>
            </a:r>
            <a:r>
              <a:rPr lang="en-US" dirty="0"/>
              <a:t>by the University of Lille for the </a:t>
            </a:r>
            <a:r>
              <a:rPr lang="en-US" dirty="0" err="1"/>
              <a:t>M'bour</a:t>
            </a:r>
            <a:r>
              <a:rPr lang="en-US" dirty="0"/>
              <a:t> site outside </a:t>
            </a:r>
            <a:r>
              <a:rPr lang="en-US" dirty="0" smtClean="0"/>
              <a:t>Dakar</a:t>
            </a:r>
            <a:endParaRPr lang="en-US" dirty="0"/>
          </a:p>
        </p:txBody>
      </p:sp>
    </p:spTree>
    <p:extLst>
      <p:ext uri="{BB962C8B-B14F-4D97-AF65-F5344CB8AC3E}">
        <p14:creationId xmlns:p14="http://schemas.microsoft.com/office/powerpoint/2010/main" val="1660952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45666"/>
            <a:ext cx="9144000" cy="369332"/>
          </a:xfrm>
          <a:prstGeom prst="rect">
            <a:avLst/>
          </a:prstGeom>
        </p:spPr>
        <p:txBody>
          <a:bodyPr wrap="square">
            <a:spAutoFit/>
          </a:bodyPr>
          <a:lstStyle/>
          <a:p>
            <a:r>
              <a:rPr lang="en-US" dirty="0" smtClean="0"/>
              <a:t>Evaluating the potential </a:t>
            </a:r>
            <a:r>
              <a:rPr lang="en-US" dirty="0"/>
              <a:t>of </a:t>
            </a:r>
            <a:r>
              <a:rPr lang="en-US" dirty="0" smtClean="0"/>
              <a:t>ACTRIS‐2 </a:t>
            </a:r>
            <a:r>
              <a:rPr lang="en-US" dirty="0"/>
              <a:t>data for </a:t>
            </a:r>
            <a:r>
              <a:rPr lang="en-US" dirty="0" smtClean="0"/>
              <a:t>assimilation through pilot dust case studies </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174" y="1765044"/>
            <a:ext cx="8260827" cy="2208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567964"/>
            <a:ext cx="5400600" cy="21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309196" y="4194240"/>
            <a:ext cx="2503164" cy="523220"/>
          </a:xfrm>
          <a:prstGeom prst="rect">
            <a:avLst/>
          </a:prstGeom>
        </p:spPr>
        <p:txBody>
          <a:bodyPr wrap="square">
            <a:spAutoFit/>
          </a:bodyPr>
          <a:lstStyle/>
          <a:p>
            <a:r>
              <a:rPr lang="en-US" sz="1400" dirty="0"/>
              <a:t>Increasing the vertical localization factor</a:t>
            </a:r>
          </a:p>
        </p:txBody>
      </p:sp>
      <p:sp>
        <p:nvSpPr>
          <p:cNvPr id="10" name="Rectangle 9"/>
          <p:cNvSpPr/>
          <p:nvPr/>
        </p:nvSpPr>
        <p:spPr>
          <a:xfrm>
            <a:off x="2771800" y="4194240"/>
            <a:ext cx="1969088" cy="523220"/>
          </a:xfrm>
          <a:prstGeom prst="rect">
            <a:avLst/>
          </a:prstGeom>
        </p:spPr>
        <p:txBody>
          <a:bodyPr wrap="square">
            <a:spAutoFit/>
          </a:bodyPr>
          <a:lstStyle/>
          <a:p>
            <a:r>
              <a:rPr lang="en-US" sz="1400" dirty="0" smtClean="0"/>
              <a:t>Higher </a:t>
            </a:r>
            <a:r>
              <a:rPr lang="en-US" sz="1400" dirty="0"/>
              <a:t>observation uncertainty</a:t>
            </a:r>
          </a:p>
        </p:txBody>
      </p:sp>
      <p:sp>
        <p:nvSpPr>
          <p:cNvPr id="11" name="Rectangle 10"/>
          <p:cNvSpPr/>
          <p:nvPr/>
        </p:nvSpPr>
        <p:spPr>
          <a:xfrm>
            <a:off x="1464524" y="1287546"/>
            <a:ext cx="6552728" cy="369332"/>
          </a:xfrm>
          <a:prstGeom prst="rect">
            <a:avLst/>
          </a:prstGeom>
        </p:spPr>
        <p:txBody>
          <a:bodyPr wrap="square">
            <a:spAutoFit/>
          </a:bodyPr>
          <a:lstStyle/>
          <a:p>
            <a:r>
              <a:rPr lang="en-US" dirty="0" smtClean="0"/>
              <a:t>Observational </a:t>
            </a:r>
            <a:r>
              <a:rPr lang="en-US" dirty="0"/>
              <a:t>impact through the whole assimilation window</a:t>
            </a:r>
          </a:p>
        </p:txBody>
      </p:sp>
      <p:sp>
        <p:nvSpPr>
          <p:cNvPr id="13" name="Title 1"/>
          <p:cNvSpPr>
            <a:spLocks noGrp="1"/>
          </p:cNvSpPr>
          <p:nvPr>
            <p:ph type="title"/>
          </p:nvPr>
        </p:nvSpPr>
        <p:spPr>
          <a:xfrm>
            <a:off x="0" y="170976"/>
            <a:ext cx="6899564" cy="811212"/>
          </a:xfrm>
        </p:spPr>
        <p:txBody>
          <a:bodyPr/>
          <a:lstStyle/>
          <a:p>
            <a:r>
              <a:rPr lang="en-US" b="1" dirty="0" smtClean="0">
                <a:solidFill>
                  <a:schemeClr val="bg1"/>
                </a:solidFill>
              </a:rPr>
              <a:t>ACTRIS-2 project Joint Research Activity on DA</a:t>
            </a:r>
            <a:endParaRPr lang="en-US" b="1" dirty="0">
              <a:solidFill>
                <a:schemeClr val="bg1"/>
              </a:solidFill>
            </a:endParaRPr>
          </a:p>
        </p:txBody>
      </p:sp>
    </p:spTree>
    <p:extLst>
      <p:ext uri="{BB962C8B-B14F-4D97-AF65-F5344CB8AC3E}">
        <p14:creationId xmlns:p14="http://schemas.microsoft.com/office/powerpoint/2010/main" val="309460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950" y="46038"/>
            <a:ext cx="8928100" cy="811212"/>
          </a:xfrm>
        </p:spPr>
        <p:txBody>
          <a:bodyPr/>
          <a:lstStyle/>
          <a:p>
            <a:r>
              <a:rPr lang="en-US" dirty="0" smtClean="0">
                <a:solidFill>
                  <a:schemeClr val="bg1"/>
                </a:solidFill>
              </a:rPr>
              <a:t>Case </a:t>
            </a:r>
            <a:r>
              <a:rPr lang="en-US" dirty="0">
                <a:solidFill>
                  <a:schemeClr val="bg1"/>
                </a:solidFill>
              </a:rPr>
              <a:t>Study </a:t>
            </a:r>
            <a:r>
              <a:rPr lang="en-US" dirty="0" smtClean="0">
                <a:solidFill>
                  <a:schemeClr val="bg1"/>
                </a:solidFill>
              </a:rPr>
              <a:t/>
            </a:r>
            <a:br>
              <a:rPr lang="en-US" dirty="0" smtClean="0">
                <a:solidFill>
                  <a:schemeClr val="bg1"/>
                </a:solidFill>
              </a:rPr>
            </a:br>
            <a:r>
              <a:rPr lang="en-US" dirty="0" smtClean="0">
                <a:solidFill>
                  <a:schemeClr val="bg1"/>
                </a:solidFill>
              </a:rPr>
              <a:t>ESA </a:t>
            </a:r>
            <a:r>
              <a:rPr lang="en-US" dirty="0">
                <a:solidFill>
                  <a:schemeClr val="bg1"/>
                </a:solidFill>
              </a:rPr>
              <a:t>Climate Change Initiative</a:t>
            </a:r>
          </a:p>
        </p:txBody>
      </p:sp>
      <p:sp>
        <p:nvSpPr>
          <p:cNvPr id="5" name="Slide Number Placeholder 2"/>
          <p:cNvSpPr txBox="1">
            <a:spLocks/>
          </p:cNvSpPr>
          <p:nvPr/>
        </p:nvSpPr>
        <p:spPr>
          <a:xfrm>
            <a:off x="8604250" y="6507163"/>
            <a:ext cx="442913" cy="42386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5AEA856-848B-441F-B2E1-1688A4929C8B}" type="slidenum">
              <a:rPr lang="es-ES" altLang="en-US" smtClean="0"/>
              <a:pPr/>
              <a:t>26</a:t>
            </a:fld>
            <a:endParaRPr lang="es-ES" alt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0" y="1886395"/>
            <a:ext cx="2743200" cy="1547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525" y="1886395"/>
            <a:ext cx="2780759" cy="152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0" y="3795973"/>
            <a:ext cx="2741660" cy="156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6525" y="3795973"/>
            <a:ext cx="2829551" cy="158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80797" y="911423"/>
            <a:ext cx="6062301" cy="369332"/>
          </a:xfrm>
          <a:prstGeom prst="rect">
            <a:avLst/>
          </a:prstGeom>
          <a:noFill/>
        </p:spPr>
        <p:txBody>
          <a:bodyPr wrap="none" rtlCol="0">
            <a:spAutoFit/>
          </a:bodyPr>
          <a:lstStyle/>
          <a:p>
            <a:r>
              <a:rPr lang="en-US" b="1" i="1" dirty="0" smtClean="0"/>
              <a:t>IASI dust </a:t>
            </a:r>
            <a:r>
              <a:rPr lang="en-US" b="1" i="1" dirty="0" err="1" smtClean="0"/>
              <a:t>reanalyses</a:t>
            </a:r>
            <a:r>
              <a:rPr lang="en-US" b="1" i="1" dirty="0" smtClean="0"/>
              <a:t> (</a:t>
            </a:r>
            <a:r>
              <a:rPr lang="en-US" b="1" i="1" dirty="0" err="1"/>
              <a:t>MetOp</a:t>
            </a:r>
            <a:r>
              <a:rPr lang="en-US" b="1" i="1" dirty="0"/>
              <a:t>-A  IASI in the thermal </a:t>
            </a:r>
            <a:r>
              <a:rPr lang="en-US" b="1" i="1" dirty="0" smtClean="0"/>
              <a:t>IR)</a:t>
            </a:r>
            <a:endParaRPr lang="en-US" b="1" i="1" dirty="0"/>
          </a:p>
        </p:txBody>
      </p:sp>
      <p:sp>
        <p:nvSpPr>
          <p:cNvPr id="2" name="TextBox 1"/>
          <p:cNvSpPr txBox="1"/>
          <p:nvPr/>
        </p:nvSpPr>
        <p:spPr>
          <a:xfrm>
            <a:off x="5957888" y="4079010"/>
            <a:ext cx="3170420" cy="1384995"/>
          </a:xfrm>
          <a:prstGeom prst="rect">
            <a:avLst/>
          </a:prstGeom>
          <a:noFill/>
        </p:spPr>
        <p:txBody>
          <a:bodyPr wrap="none" rtlCol="0">
            <a:spAutoFit/>
          </a:bodyPr>
          <a:lstStyle/>
          <a:p>
            <a:r>
              <a:rPr lang="en-US" sz="1400" dirty="0">
                <a:solidFill>
                  <a:srgbClr val="FF0000"/>
                </a:solidFill>
              </a:rPr>
              <a:t>4 different retrieval algorithms</a:t>
            </a:r>
          </a:p>
          <a:p>
            <a:pPr marL="285750" indent="-285750">
              <a:buFont typeface="Arial" panose="020B0604020202020204" pitchFamily="34" charset="0"/>
              <a:buChar char="•"/>
            </a:pPr>
            <a:r>
              <a:rPr lang="fr-FR" sz="1400" dirty="0"/>
              <a:t>ULB  v7, </a:t>
            </a:r>
            <a:r>
              <a:rPr lang="fr-FR" sz="1400" dirty="0" err="1"/>
              <a:t>Universite</a:t>
            </a:r>
            <a:r>
              <a:rPr lang="fr-FR" sz="1400" dirty="0"/>
              <a:t> Libre de Bruxelles</a:t>
            </a:r>
          </a:p>
          <a:p>
            <a:pPr marL="285750" indent="-285750">
              <a:buFont typeface="Arial" panose="020B0604020202020204" pitchFamily="34" charset="0"/>
              <a:buChar char="•"/>
            </a:pPr>
            <a:r>
              <a:rPr lang="en-US" sz="1400" dirty="0"/>
              <a:t>MAPIR v3.5, BIRA-IASB</a:t>
            </a:r>
          </a:p>
          <a:p>
            <a:pPr marL="285750" indent="-285750">
              <a:buFont typeface="Arial" panose="020B0604020202020204" pitchFamily="34" charset="0"/>
              <a:buChar char="•"/>
            </a:pPr>
            <a:r>
              <a:rPr lang="fr-FR" sz="1400" dirty="0"/>
              <a:t>LMD </a:t>
            </a:r>
            <a:r>
              <a:rPr lang="fr-FR" sz="1400" dirty="0" smtClean="0"/>
              <a:t>v2.1</a:t>
            </a:r>
          </a:p>
          <a:p>
            <a:pPr marL="285750" indent="-285750">
              <a:buFont typeface="Arial" panose="020B0604020202020204" pitchFamily="34" charset="0"/>
              <a:buChar char="•"/>
            </a:pPr>
            <a:r>
              <a:rPr lang="en-US" sz="1400" dirty="0" smtClean="0"/>
              <a:t>IMARS </a:t>
            </a:r>
            <a:r>
              <a:rPr lang="en-US" sz="1400" dirty="0"/>
              <a:t>v5.2, DLR</a:t>
            </a:r>
          </a:p>
          <a:p>
            <a:endParaRPr lang="en-US" sz="1400" dirty="0"/>
          </a:p>
        </p:txBody>
      </p:sp>
      <p:sp>
        <p:nvSpPr>
          <p:cNvPr id="3" name="TextBox 2"/>
          <p:cNvSpPr txBox="1"/>
          <p:nvPr/>
        </p:nvSpPr>
        <p:spPr>
          <a:xfrm>
            <a:off x="5938761" y="1799336"/>
            <a:ext cx="3283124" cy="2246769"/>
          </a:xfrm>
          <a:prstGeom prst="rect">
            <a:avLst/>
          </a:prstGeom>
          <a:noFill/>
        </p:spPr>
        <p:txBody>
          <a:bodyPr wrap="square" rtlCol="0">
            <a:spAutoFit/>
          </a:bodyPr>
          <a:lstStyle/>
          <a:p>
            <a:r>
              <a:rPr lang="en-US" sz="1400" dirty="0"/>
              <a:t>Level 3 mineral dust AOD datasets</a:t>
            </a:r>
          </a:p>
          <a:p>
            <a:pPr marL="285750" indent="-285750">
              <a:buFont typeface="Arial" panose="020B0604020202020204" pitchFamily="34" charset="0"/>
              <a:buChar char="•"/>
            </a:pPr>
            <a:r>
              <a:rPr lang="en-US" sz="1400" dirty="0"/>
              <a:t>retrieved from </a:t>
            </a:r>
            <a:r>
              <a:rPr lang="en-US" sz="1400" dirty="0" err="1"/>
              <a:t>MetOp</a:t>
            </a:r>
            <a:r>
              <a:rPr lang="en-US" sz="1400" dirty="0"/>
              <a:t>-A  IASI in the </a:t>
            </a:r>
            <a:r>
              <a:rPr lang="en-US" sz="1400" dirty="0">
                <a:solidFill>
                  <a:srgbClr val="FF0000"/>
                </a:solidFill>
              </a:rPr>
              <a:t>thermal IR</a:t>
            </a:r>
          </a:p>
          <a:p>
            <a:pPr marL="285750" indent="-285750">
              <a:buFont typeface="Arial" panose="020B0604020202020204" pitchFamily="34" charset="0"/>
              <a:buChar char="•"/>
            </a:pPr>
            <a:r>
              <a:rPr lang="en-US" sz="1400" dirty="0"/>
              <a:t>uncertainty estimation</a:t>
            </a:r>
          </a:p>
          <a:p>
            <a:pPr marL="285750" indent="-285750">
              <a:buFont typeface="Arial" panose="020B0604020202020204" pitchFamily="34" charset="0"/>
              <a:buChar char="•"/>
            </a:pPr>
            <a:r>
              <a:rPr lang="en-US" sz="1400" dirty="0"/>
              <a:t>converted to 550nm</a:t>
            </a:r>
          </a:p>
          <a:p>
            <a:pPr marL="285750" indent="-285750">
              <a:buFont typeface="Arial" panose="020B0604020202020204" pitchFamily="34" charset="0"/>
              <a:buChar char="•"/>
            </a:pPr>
            <a:r>
              <a:rPr lang="en-US" sz="1400" dirty="0"/>
              <a:t>sub-daily set mineral dust retrievals (6h)</a:t>
            </a:r>
          </a:p>
          <a:p>
            <a:pPr marL="285750" indent="-285750">
              <a:buFont typeface="Arial" panose="020B0604020202020204" pitchFamily="34" charset="0"/>
              <a:buChar char="•"/>
            </a:pPr>
            <a:r>
              <a:rPr lang="en-US" sz="1400" dirty="0"/>
              <a:t>spatially aggregated (1x1)</a:t>
            </a:r>
          </a:p>
          <a:p>
            <a:pPr marL="285750" indent="-285750">
              <a:buFont typeface="Arial" panose="020B0604020202020204" pitchFamily="34" charset="0"/>
              <a:buChar char="•"/>
            </a:pPr>
            <a:r>
              <a:rPr lang="en-US" sz="1400" dirty="0"/>
              <a:t>screened for AOD (&gt;0.15)</a:t>
            </a:r>
          </a:p>
          <a:p>
            <a:endParaRPr lang="en-US" sz="1400" dirty="0"/>
          </a:p>
        </p:txBody>
      </p:sp>
    </p:spTree>
    <p:extLst>
      <p:ext uri="{BB962C8B-B14F-4D97-AF65-F5344CB8AC3E}">
        <p14:creationId xmlns:p14="http://schemas.microsoft.com/office/powerpoint/2010/main" val="2050865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43" y="993608"/>
            <a:ext cx="7474697" cy="586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107950" y="46038"/>
            <a:ext cx="8928100" cy="811212"/>
          </a:xfrm>
          <a:prstGeom prst="rect">
            <a:avLst/>
          </a:prstGeom>
        </p:spPr>
        <p:txBody>
          <a:bodyPr/>
          <a:lstStyle>
            <a:lvl1pPr algn="l" defTabSz="914400" rtl="0" eaLnBrk="1" latinLnBrk="0" hangingPunct="1">
              <a:lnSpc>
                <a:spcPct val="90000"/>
              </a:lnSpc>
              <a:spcBef>
                <a:spcPct val="0"/>
              </a:spcBef>
              <a:buNone/>
              <a:defRPr sz="2800" kern="1200" baseline="0">
                <a:solidFill>
                  <a:schemeClr val="accent1"/>
                </a:solidFill>
                <a:latin typeface="+mj-lt"/>
                <a:ea typeface="+mj-ea"/>
                <a:cs typeface="+mj-cs"/>
              </a:defRPr>
            </a:lvl1pPr>
          </a:lstStyle>
          <a:p>
            <a:r>
              <a:rPr lang="en-US" smtClean="0">
                <a:solidFill>
                  <a:schemeClr val="bg1"/>
                </a:solidFill>
              </a:rPr>
              <a:t>Case Study </a:t>
            </a:r>
            <a:br>
              <a:rPr lang="en-US" smtClean="0">
                <a:solidFill>
                  <a:schemeClr val="bg1"/>
                </a:solidFill>
              </a:rPr>
            </a:br>
            <a:r>
              <a:rPr lang="en-US" smtClean="0">
                <a:solidFill>
                  <a:schemeClr val="bg1"/>
                </a:solidFill>
              </a:rPr>
              <a:t>ESA Climate Change Initiative</a:t>
            </a:r>
            <a:endParaRPr lang="en-US" dirty="0">
              <a:solidFill>
                <a:schemeClr val="bg1"/>
              </a:solidFill>
            </a:endParaRPr>
          </a:p>
        </p:txBody>
      </p:sp>
    </p:spTree>
    <p:extLst>
      <p:ext uri="{BB962C8B-B14F-4D97-AF65-F5344CB8AC3E}">
        <p14:creationId xmlns:p14="http://schemas.microsoft.com/office/powerpoint/2010/main" val="1270597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52" y="1057131"/>
            <a:ext cx="6832758" cy="5697749"/>
          </a:xfrm>
          <a:prstGeom prst="rect">
            <a:avLst/>
          </a:prstGeom>
        </p:spPr>
      </p:pic>
      <p:sp>
        <p:nvSpPr>
          <p:cNvPr id="6" name="CuadroTexto 15"/>
          <p:cNvSpPr txBox="1"/>
          <p:nvPr/>
        </p:nvSpPr>
        <p:spPr>
          <a:xfrm>
            <a:off x="7781024" y="1061690"/>
            <a:ext cx="1255472" cy="830997"/>
          </a:xfrm>
          <a:prstGeom prst="rect">
            <a:avLst/>
          </a:prstGeom>
          <a:noFill/>
        </p:spPr>
        <p:txBody>
          <a:bodyPr wrap="none" rtlCol="0">
            <a:spAutoFit/>
          </a:bodyPr>
          <a:lstStyle/>
          <a:p>
            <a:r>
              <a:rPr lang="es-ES" sz="1600" dirty="0" smtClean="0">
                <a:solidFill>
                  <a:srgbClr val="2C8C2C"/>
                </a:solidFill>
              </a:rPr>
              <a:t>IMARS_QC</a:t>
            </a:r>
          </a:p>
          <a:p>
            <a:pPr algn="ctr"/>
            <a:r>
              <a:rPr lang="es-ES" sz="1600" dirty="0" smtClean="0">
                <a:solidFill>
                  <a:srgbClr val="2C8C2C"/>
                </a:solidFill>
              </a:rPr>
              <a:t>+</a:t>
            </a:r>
          </a:p>
          <a:p>
            <a:pPr algn="ctr"/>
            <a:r>
              <a:rPr lang="es-ES" sz="1600" dirty="0" smtClean="0">
                <a:solidFill>
                  <a:srgbClr val="2C8C2C"/>
                </a:solidFill>
              </a:rPr>
              <a:t>DT</a:t>
            </a:r>
            <a:endParaRPr lang="en-GB" sz="1600" dirty="0" err="1" smtClean="0">
              <a:solidFill>
                <a:srgbClr val="2C8C2C"/>
              </a:solidFill>
            </a:endParaRPr>
          </a:p>
        </p:txBody>
      </p:sp>
      <p:sp>
        <p:nvSpPr>
          <p:cNvPr id="9" name="Title 1"/>
          <p:cNvSpPr txBox="1">
            <a:spLocks/>
          </p:cNvSpPr>
          <p:nvPr/>
        </p:nvSpPr>
        <p:spPr>
          <a:xfrm>
            <a:off x="107950" y="46038"/>
            <a:ext cx="8928100" cy="811212"/>
          </a:xfrm>
          <a:prstGeom prst="rect">
            <a:avLst/>
          </a:prstGeom>
        </p:spPr>
        <p:txBody>
          <a:bodyPr/>
          <a:lstStyle>
            <a:lvl1pPr algn="l" defTabSz="914400" rtl="0" eaLnBrk="1" latinLnBrk="0" hangingPunct="1">
              <a:lnSpc>
                <a:spcPct val="90000"/>
              </a:lnSpc>
              <a:spcBef>
                <a:spcPct val="0"/>
              </a:spcBef>
              <a:buNone/>
              <a:defRPr sz="2800" kern="1200" baseline="0">
                <a:solidFill>
                  <a:schemeClr val="accent1"/>
                </a:solidFill>
                <a:latin typeface="+mj-lt"/>
                <a:ea typeface="+mj-ea"/>
                <a:cs typeface="+mj-cs"/>
              </a:defRPr>
            </a:lvl1pPr>
          </a:lstStyle>
          <a:p>
            <a:r>
              <a:rPr lang="en-US" smtClean="0">
                <a:solidFill>
                  <a:schemeClr val="bg1"/>
                </a:solidFill>
              </a:rPr>
              <a:t>Case Study </a:t>
            </a:r>
            <a:br>
              <a:rPr lang="en-US" smtClean="0">
                <a:solidFill>
                  <a:schemeClr val="bg1"/>
                </a:solidFill>
              </a:rPr>
            </a:br>
            <a:r>
              <a:rPr lang="en-US" smtClean="0">
                <a:solidFill>
                  <a:schemeClr val="bg1"/>
                </a:solidFill>
              </a:rPr>
              <a:t>ESA Climate Change Initiative</a:t>
            </a:r>
            <a:endParaRPr lang="en-US" dirty="0">
              <a:solidFill>
                <a:schemeClr val="bg1"/>
              </a:solidFill>
            </a:endParaRPr>
          </a:p>
        </p:txBody>
      </p:sp>
    </p:spTree>
    <p:extLst>
      <p:ext uri="{BB962C8B-B14F-4D97-AF65-F5344CB8AC3E}">
        <p14:creationId xmlns:p14="http://schemas.microsoft.com/office/powerpoint/2010/main" val="2073100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7504" y="193036"/>
            <a:ext cx="8928100" cy="773891"/>
          </a:xfrm>
        </p:spPr>
        <p:txBody>
          <a:bodyPr/>
          <a:lstStyle/>
          <a:p>
            <a:r>
              <a:rPr lang="es-ES_tradnl" b="1" dirty="0" smtClean="0">
                <a:solidFill>
                  <a:schemeClr val="bg1"/>
                </a:solidFill>
                <a:latin typeface="Calibri" panose="020F0502020204030204" pitchFamily="34" charset="0"/>
              </a:rPr>
              <a:t>WMO </a:t>
            </a:r>
            <a:r>
              <a:rPr lang="es-ES_tradnl" b="1" dirty="0" err="1" smtClean="0">
                <a:solidFill>
                  <a:schemeClr val="bg1"/>
                </a:solidFill>
                <a:latin typeface="Calibri" panose="020F0502020204030204" pitchFamily="34" charset="0"/>
              </a:rPr>
              <a:t>Dust</a:t>
            </a:r>
            <a:r>
              <a:rPr lang="es-ES_tradnl" b="1" dirty="0" smtClean="0">
                <a:solidFill>
                  <a:schemeClr val="bg1"/>
                </a:solidFill>
                <a:latin typeface="Calibri" panose="020F0502020204030204" pitchFamily="34" charset="0"/>
              </a:rPr>
              <a:t> </a:t>
            </a:r>
            <a:r>
              <a:rPr lang="es-ES_tradnl" b="1" dirty="0">
                <a:solidFill>
                  <a:schemeClr val="bg1"/>
                </a:solidFill>
                <a:latin typeface="Calibri" panose="020F0502020204030204" pitchFamily="34" charset="0"/>
              </a:rPr>
              <a:t>Regional </a:t>
            </a:r>
            <a:r>
              <a:rPr lang="es-ES_tradnl" b="1" dirty="0" smtClean="0">
                <a:solidFill>
                  <a:schemeClr val="bg1"/>
                </a:solidFill>
                <a:latin typeface="Calibri" panose="020F0502020204030204" pitchFamily="34" charset="0"/>
              </a:rPr>
              <a:t>Centers  </a:t>
            </a:r>
            <a:endParaRPr lang="en-GB" sz="2800" b="1" dirty="0">
              <a:solidFill>
                <a:schemeClr val="bg1"/>
              </a:solidFill>
              <a:latin typeface="Calibri" panose="020F0502020204030204" pitchFamily="34" charset="0"/>
            </a:endParaRPr>
          </a:p>
        </p:txBody>
      </p:sp>
      <p:sp>
        <p:nvSpPr>
          <p:cNvPr id="7" name="Rectangle 92"/>
          <p:cNvSpPr>
            <a:spLocks noChangeArrowheads="1"/>
          </p:cNvSpPr>
          <p:nvPr/>
        </p:nvSpPr>
        <p:spPr bwMode="auto">
          <a:xfrm>
            <a:off x="-396875" y="1169366"/>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b="0">
              <a:latin typeface="Calibri" panose="020F0502020204030204"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520157" y="1169365"/>
            <a:ext cx="7976426" cy="5058249"/>
          </a:xfrm>
          <a:prstGeom prst="rect">
            <a:avLst/>
          </a:prstGeom>
          <a:noFill/>
          <a:ln w="9525">
            <a:noFill/>
            <a:round/>
            <a:headEnd/>
            <a:tailEnd/>
          </a:ln>
        </p:spPr>
      </p:pic>
      <p:sp>
        <p:nvSpPr>
          <p:cNvPr id="9" name="6 CuadroTexto"/>
          <p:cNvSpPr txBox="1"/>
          <p:nvPr/>
        </p:nvSpPr>
        <p:spPr>
          <a:xfrm>
            <a:off x="5968877" y="1332089"/>
            <a:ext cx="10081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s-E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s-ES_tradnl" dirty="0"/>
              <a:t>ASIAN</a:t>
            </a:r>
            <a:endParaRPr lang="en-GB" dirty="0"/>
          </a:p>
        </p:txBody>
      </p:sp>
      <p:sp>
        <p:nvSpPr>
          <p:cNvPr id="11" name="6 CuadroTexto"/>
          <p:cNvSpPr txBox="1"/>
          <p:nvPr/>
        </p:nvSpPr>
        <p:spPr>
          <a:xfrm>
            <a:off x="381000" y="3040541"/>
            <a:ext cx="242004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_tradnl" dirty="0"/>
              <a:t>PAN AMERICAN</a:t>
            </a:r>
            <a:endParaRPr lang="en-GB" dirty="0"/>
          </a:p>
        </p:txBody>
      </p:sp>
      <p:sp>
        <p:nvSpPr>
          <p:cNvPr id="12" name="Rectángulo 7"/>
          <p:cNvSpPr>
            <a:spLocks noChangeArrowheads="1"/>
          </p:cNvSpPr>
          <p:nvPr/>
        </p:nvSpPr>
        <p:spPr bwMode="auto">
          <a:xfrm>
            <a:off x="251520" y="6313228"/>
            <a:ext cx="6984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spcBef>
                <a:spcPct val="0"/>
              </a:spcBef>
            </a:pPr>
            <a:endParaRPr lang="en-GB" sz="1200" i="1" dirty="0" smtClean="0">
              <a:latin typeface="Calibri" panose="020F0502020204030204" pitchFamily="34" charset="0"/>
              <a:ea typeface="ＭＳ Ｐゴシック" pitchFamily="-106" charset="-128"/>
            </a:endParaRPr>
          </a:p>
          <a:p>
            <a:pPr algn="ctr" defTabSz="457200">
              <a:spcBef>
                <a:spcPct val="0"/>
              </a:spcBef>
            </a:pPr>
            <a:r>
              <a:rPr lang="es-ES_tradnl" sz="1200" i="1" dirty="0" err="1" smtClean="0">
                <a:latin typeface="Calibri" panose="020F0502020204030204" pitchFamily="34" charset="0"/>
                <a:ea typeface="ＭＳ Ｐゴシック" pitchFamily="-106" charset="-128"/>
              </a:rPr>
              <a:t>Extracted</a:t>
            </a:r>
            <a:r>
              <a:rPr lang="es-ES_tradnl" sz="1200" i="1" dirty="0" smtClean="0">
                <a:latin typeface="Calibri" panose="020F0502020204030204" pitchFamily="34" charset="0"/>
                <a:ea typeface="ＭＳ Ｐゴシック" pitchFamily="-106" charset="-128"/>
              </a:rPr>
              <a:t> </a:t>
            </a:r>
            <a:r>
              <a:rPr lang="es-ES_tradnl" sz="1200" i="1" dirty="0" err="1" smtClean="0">
                <a:latin typeface="Calibri" panose="020F0502020204030204" pitchFamily="34" charset="0"/>
                <a:ea typeface="ＭＳ Ｐゴシック" pitchFamily="-106" charset="-128"/>
              </a:rPr>
              <a:t>from</a:t>
            </a:r>
            <a:r>
              <a:rPr lang="es-ES_tradnl" sz="1200" i="1" dirty="0" smtClean="0">
                <a:latin typeface="Calibri" panose="020F0502020204030204" pitchFamily="34" charset="0"/>
                <a:ea typeface="ＭＳ Ｐゴシック" pitchFamily="-106" charset="-128"/>
              </a:rPr>
              <a:t> </a:t>
            </a:r>
            <a:r>
              <a:rPr lang="es-ES_tradnl" sz="1200" i="1" dirty="0" err="1" smtClean="0">
                <a:latin typeface="Calibri" panose="020F0502020204030204" pitchFamily="34" charset="0"/>
                <a:ea typeface="ＭＳ Ｐゴシック" pitchFamily="-106" charset="-128"/>
              </a:rPr>
              <a:t>Ginoux</a:t>
            </a:r>
            <a:r>
              <a:rPr lang="es-ES_tradnl" sz="1200" i="1" dirty="0" smtClean="0">
                <a:latin typeface="Calibri" panose="020F0502020204030204" pitchFamily="34" charset="0"/>
                <a:ea typeface="ＭＳ Ｐゴシック" pitchFamily="-106" charset="-128"/>
              </a:rPr>
              <a:t> et al. (2012, Rev. </a:t>
            </a:r>
            <a:r>
              <a:rPr lang="es-ES_tradnl" sz="1200" i="1" dirty="0" err="1" smtClean="0">
                <a:latin typeface="Calibri" panose="020F0502020204030204" pitchFamily="34" charset="0"/>
                <a:ea typeface="ＭＳ Ｐゴシック" pitchFamily="-106" charset="-128"/>
              </a:rPr>
              <a:t>Geophys</a:t>
            </a:r>
            <a:r>
              <a:rPr lang="es-ES_tradnl" sz="1200" i="1" dirty="0" smtClean="0">
                <a:latin typeface="Calibri" panose="020F0502020204030204" pitchFamily="34" charset="0"/>
                <a:ea typeface="ＭＳ Ｐゴシック" pitchFamily="-106" charset="-128"/>
              </a:rPr>
              <a:t>.)</a:t>
            </a:r>
            <a:endParaRPr lang="es-ES_tradnl" sz="1200" i="1" dirty="0">
              <a:latin typeface="Calibri" panose="020F0502020204030204" pitchFamily="34" charset="0"/>
              <a:ea typeface="ＭＳ Ｐゴシック" pitchFamily="-106" charset="-128"/>
            </a:endParaRPr>
          </a:p>
        </p:txBody>
      </p:sp>
      <p:sp>
        <p:nvSpPr>
          <p:cNvPr id="13" name="5-Point Star 12"/>
          <p:cNvSpPr/>
          <p:nvPr/>
        </p:nvSpPr>
        <p:spPr>
          <a:xfrm>
            <a:off x="4137681" y="1495945"/>
            <a:ext cx="166623" cy="181562"/>
          </a:xfrm>
          <a:prstGeom prst="star5">
            <a:avLst/>
          </a:prstGeom>
          <a:solidFill>
            <a:schemeClr val="tx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21 CuadroTexto"/>
          <p:cNvSpPr txBox="1"/>
          <p:nvPr/>
        </p:nvSpPr>
        <p:spPr>
          <a:xfrm>
            <a:off x="3769906" y="2224715"/>
            <a:ext cx="124255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_tradnl" b="1" dirty="0" smtClean="0">
                <a:solidFill>
                  <a:srgbClr val="080808"/>
                </a:solidFill>
                <a:effectLst>
                  <a:outerShdw blurRad="38100" dist="38100" dir="2700000" algn="tl">
                    <a:srgbClr val="000000">
                      <a:alpha val="43137"/>
                    </a:srgbClr>
                  </a:outerShdw>
                </a:effectLst>
                <a:latin typeface="Calibri" panose="020F0502020204030204" pitchFamily="34" charset="0"/>
              </a:rPr>
              <a:t>NA-ME-E</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sp>
        <p:nvSpPr>
          <p:cNvPr id="21" name="5-Point Star 12"/>
          <p:cNvSpPr/>
          <p:nvPr/>
        </p:nvSpPr>
        <p:spPr>
          <a:xfrm>
            <a:off x="7055476" y="1706919"/>
            <a:ext cx="166623" cy="181562"/>
          </a:xfrm>
          <a:prstGeom prst="star5">
            <a:avLst/>
          </a:prstGeom>
          <a:solidFill>
            <a:schemeClr val="tx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2" name="5-Point Star 12"/>
          <p:cNvSpPr/>
          <p:nvPr/>
        </p:nvSpPr>
        <p:spPr>
          <a:xfrm>
            <a:off x="2427154" y="2612120"/>
            <a:ext cx="166623" cy="181562"/>
          </a:xfrm>
          <a:prstGeom prst="star5">
            <a:avLst/>
          </a:prstGeom>
          <a:solidFill>
            <a:schemeClr val="tx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CuadroTexto 2"/>
          <p:cNvSpPr txBox="1"/>
          <p:nvPr/>
        </p:nvSpPr>
        <p:spPr>
          <a:xfrm>
            <a:off x="765192" y="2676739"/>
            <a:ext cx="1934602" cy="369332"/>
          </a:xfrm>
          <a:prstGeom prst="rect">
            <a:avLst/>
          </a:prstGeom>
          <a:noFill/>
        </p:spPr>
        <p:txBody>
          <a:bodyPr wrap="square" rtlCol="0">
            <a:spAutoFit/>
          </a:bodyPr>
          <a:lstStyle/>
          <a:p>
            <a:r>
              <a:rPr lang="es-ES" b="1" dirty="0" smtClean="0">
                <a:latin typeface="+mn-lt"/>
              </a:rPr>
              <a:t>Barbados, CMHI</a:t>
            </a:r>
            <a:endParaRPr lang="es-ES" b="1" dirty="0">
              <a:latin typeface="+mn-lt"/>
            </a:endParaRPr>
          </a:p>
        </p:txBody>
      </p:sp>
      <p:sp>
        <p:nvSpPr>
          <p:cNvPr id="24" name="CuadroTexto 23"/>
          <p:cNvSpPr txBox="1"/>
          <p:nvPr/>
        </p:nvSpPr>
        <p:spPr>
          <a:xfrm>
            <a:off x="7222099" y="1613034"/>
            <a:ext cx="2459277" cy="369332"/>
          </a:xfrm>
          <a:prstGeom prst="rect">
            <a:avLst/>
          </a:prstGeom>
          <a:noFill/>
        </p:spPr>
        <p:txBody>
          <a:bodyPr wrap="square" rtlCol="0">
            <a:spAutoFit/>
          </a:bodyPr>
          <a:lstStyle/>
          <a:p>
            <a:r>
              <a:rPr lang="es-ES" b="1" dirty="0" smtClean="0">
                <a:latin typeface="+mn-lt"/>
              </a:rPr>
              <a:t>Beijing, CMA</a:t>
            </a:r>
            <a:endParaRPr lang="es-ES" b="1" dirty="0">
              <a:latin typeface="+mn-lt"/>
            </a:endParaRPr>
          </a:p>
        </p:txBody>
      </p:sp>
      <p:sp>
        <p:nvSpPr>
          <p:cNvPr id="25" name="CuadroTexto 2"/>
          <p:cNvSpPr txBox="1"/>
          <p:nvPr/>
        </p:nvSpPr>
        <p:spPr>
          <a:xfrm>
            <a:off x="2699794" y="1336035"/>
            <a:ext cx="2502768" cy="646331"/>
          </a:xfrm>
          <a:prstGeom prst="rect">
            <a:avLst/>
          </a:prstGeom>
          <a:noFill/>
        </p:spPr>
        <p:txBody>
          <a:bodyPr wrap="square" rtlCol="0">
            <a:spAutoFit/>
          </a:bodyPr>
          <a:lstStyle/>
          <a:p>
            <a:r>
              <a:rPr lang="es-ES" b="1" dirty="0" smtClean="0">
                <a:latin typeface="+mn-lt"/>
              </a:rPr>
              <a:t>Barcelona, </a:t>
            </a:r>
          </a:p>
          <a:p>
            <a:r>
              <a:rPr lang="es-ES" b="1" dirty="0" smtClean="0">
                <a:latin typeface="+mn-lt"/>
              </a:rPr>
              <a:t>BSC-AEMET</a:t>
            </a:r>
            <a:endParaRPr lang="es-ES" b="1" dirty="0">
              <a:latin typeface="+mn-lt"/>
            </a:endParaRPr>
          </a:p>
        </p:txBody>
      </p:sp>
      <p:sp>
        <p:nvSpPr>
          <p:cNvPr id="29" name="21 CuadroTexto"/>
          <p:cNvSpPr txBox="1"/>
          <p:nvPr/>
        </p:nvSpPr>
        <p:spPr>
          <a:xfrm>
            <a:off x="3614299" y="2656513"/>
            <a:ext cx="155376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b="1" dirty="0">
                <a:solidFill>
                  <a:srgbClr val="080808"/>
                </a:solidFill>
                <a:effectLst>
                  <a:outerShdw blurRad="38100" dist="38100" dir="2700000" algn="tl">
                    <a:srgbClr val="000000">
                      <a:alpha val="43137"/>
                    </a:srgbClr>
                  </a:outerShdw>
                </a:effectLst>
                <a:latin typeface="Calibri" panose="020F0502020204030204" pitchFamily="34" charset="0"/>
              </a:rPr>
              <a:t>RSMC-ASDF</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sp>
        <p:nvSpPr>
          <p:cNvPr id="30" name="21 CuadroTexto"/>
          <p:cNvSpPr txBox="1"/>
          <p:nvPr/>
        </p:nvSpPr>
        <p:spPr>
          <a:xfrm>
            <a:off x="5452717" y="1797700"/>
            <a:ext cx="155376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_tradnl" b="1" dirty="0" smtClean="0">
                <a:solidFill>
                  <a:srgbClr val="080808"/>
                </a:solidFill>
                <a:effectLst>
                  <a:outerShdw blurRad="38100" dist="38100" dir="2700000" algn="tl">
                    <a:srgbClr val="000000">
                      <a:alpha val="43137"/>
                    </a:srgbClr>
                  </a:outerShdw>
                </a:effectLst>
                <a:latin typeface="Calibri" panose="020F0502020204030204" pitchFamily="34" charset="0"/>
              </a:rPr>
              <a:t>RSMC-ASDF</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70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0" grpId="0" animBg="1"/>
      <p:bldP spid="21" grpId="0" animBg="1"/>
      <p:bldP spid="22" grpId="0" animBg="1"/>
      <p:bldP spid="3" grpId="0"/>
      <p:bldP spid="24" grpId="0"/>
      <p:bldP spid="25" grpId="0"/>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2292351"/>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dirty="0">
                <a:latin typeface="Times New Roman" pitchFamily="18" charset="0"/>
              </a:rPr>
              <a:t>Non-hydrostatic Multiscale Model NMMB (</a:t>
            </a:r>
            <a:r>
              <a:rPr lang="en-US" altLang="en-US" dirty="0" err="1">
                <a:latin typeface="Times New Roman" pitchFamily="18" charset="0"/>
              </a:rPr>
              <a:t>Janjic</a:t>
            </a:r>
            <a:r>
              <a:rPr lang="en-US" altLang="en-US" dirty="0">
                <a:latin typeface="Times New Roman" pitchFamily="18" charset="0"/>
              </a:rPr>
              <a:t> et al., 2004</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Arakawa B grid (Arakawa and Lamb, 1977</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Vertical hybrid </a:t>
            </a:r>
            <a:r>
              <a:rPr lang="el-GR" altLang="en-US" i="1" dirty="0">
                <a:latin typeface="Times New Roman" pitchFamily="18" charset="0"/>
              </a:rPr>
              <a:t>σ</a:t>
            </a:r>
            <a:r>
              <a:rPr lang="el-GR" altLang="en-US" dirty="0">
                <a:latin typeface="Times New Roman" pitchFamily="18" charset="0"/>
              </a:rPr>
              <a:t>-</a:t>
            </a:r>
            <a:r>
              <a:rPr lang="en-US" altLang="en-US" dirty="0">
                <a:latin typeface="Times New Roman" pitchFamily="18" charset="0"/>
              </a:rPr>
              <a:t>pressure coordinate system (Simmons and Burridge, 1981</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A rotated longitude-latitude coordinated system is used for regional simulations </a:t>
            </a:r>
          </a:p>
        </p:txBody>
      </p:sp>
      <p:sp>
        <p:nvSpPr>
          <p:cNvPr id="6" name="TextBox 5"/>
          <p:cNvSpPr txBox="1">
            <a:spLocks noChangeArrowheads="1"/>
          </p:cNvSpPr>
          <p:nvPr/>
        </p:nvSpPr>
        <p:spPr bwMode="auto">
          <a:xfrm>
            <a:off x="4572000" y="2279651"/>
            <a:ext cx="4572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Wingdings" pitchFamily="2" charset="2"/>
              <a:buChar char="Ø"/>
            </a:pPr>
            <a:r>
              <a:rPr lang="en-US" altLang="en-US" dirty="0">
                <a:latin typeface="Times New Roman" pitchFamily="18" charset="0"/>
              </a:rPr>
              <a:t>Radiation: </a:t>
            </a:r>
            <a:r>
              <a:rPr lang="en-US" altLang="en-US" dirty="0" smtClean="0">
                <a:latin typeface="Times New Roman" pitchFamily="18" charset="0"/>
              </a:rPr>
              <a:t>RRTMG </a:t>
            </a:r>
          </a:p>
          <a:p>
            <a:pPr>
              <a:buFont typeface="Wingdings" pitchFamily="2" charset="2"/>
              <a:buChar char="Ø"/>
            </a:pPr>
            <a:endParaRPr lang="en-US" altLang="en-US" dirty="0" smtClean="0">
              <a:latin typeface="Times New Roman" pitchFamily="18" charset="0"/>
            </a:endParaRPr>
          </a:p>
          <a:p>
            <a:pPr>
              <a:buFont typeface="Wingdings" pitchFamily="2" charset="2"/>
              <a:buChar char="Ø"/>
            </a:pPr>
            <a:r>
              <a:rPr lang="en-US" altLang="en-US" dirty="0" smtClean="0">
                <a:latin typeface="Times New Roman" pitchFamily="18" charset="0"/>
              </a:rPr>
              <a:t>Convection</a:t>
            </a:r>
            <a:r>
              <a:rPr lang="en-US" altLang="en-US" dirty="0">
                <a:latin typeface="Times New Roman" pitchFamily="18" charset="0"/>
              </a:rPr>
              <a:t>: Betts-Miller-</a:t>
            </a:r>
            <a:r>
              <a:rPr lang="en-US" altLang="en-US" dirty="0" err="1">
                <a:latin typeface="Times New Roman" pitchFamily="18" charset="0"/>
              </a:rPr>
              <a:t>Janjic</a:t>
            </a:r>
            <a:r>
              <a:rPr lang="en-US" altLang="en-US" dirty="0">
                <a:latin typeface="Times New Roman" pitchFamily="18" charset="0"/>
              </a:rPr>
              <a:t> (BMJ) (Betts, 1986</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Clouds and microphysics: Ferrier (Ferrier et al., 2002</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Turbulence: Mellor-Yamada-</a:t>
            </a:r>
            <a:r>
              <a:rPr lang="en-US" altLang="en-US" dirty="0" err="1">
                <a:latin typeface="Times New Roman" pitchFamily="18" charset="0"/>
              </a:rPr>
              <a:t>Janjic</a:t>
            </a:r>
            <a:r>
              <a:rPr lang="en-US" altLang="en-US" dirty="0">
                <a:latin typeface="Times New Roman" pitchFamily="18" charset="0"/>
              </a:rPr>
              <a:t> (MYJ) (</a:t>
            </a:r>
            <a:r>
              <a:rPr lang="en-US" altLang="en-US" dirty="0" err="1">
                <a:latin typeface="Times New Roman" pitchFamily="18" charset="0"/>
              </a:rPr>
              <a:t>Janjic</a:t>
            </a:r>
            <a:r>
              <a:rPr lang="en-US" altLang="en-US" dirty="0">
                <a:latin typeface="Times New Roman" pitchFamily="18" charset="0"/>
              </a:rPr>
              <a:t>, 2001</a:t>
            </a:r>
            <a:r>
              <a:rPr lang="en-US" altLang="en-US" dirty="0" smtClean="0">
                <a:latin typeface="Times New Roman" pitchFamily="18" charset="0"/>
              </a:rPr>
              <a:t>)</a:t>
            </a:r>
          </a:p>
          <a:p>
            <a:pPr>
              <a:buFont typeface="Wingdings" pitchFamily="2" charset="2"/>
              <a:buChar char="Ø"/>
            </a:pPr>
            <a:endParaRPr lang="en-US" altLang="en-US" dirty="0">
              <a:latin typeface="Times New Roman" pitchFamily="18" charset="0"/>
            </a:endParaRPr>
          </a:p>
          <a:p>
            <a:pPr>
              <a:buFont typeface="Wingdings" pitchFamily="2" charset="2"/>
              <a:buChar char="Ø"/>
            </a:pPr>
            <a:r>
              <a:rPr lang="en-US" altLang="en-US" dirty="0">
                <a:latin typeface="Times New Roman" pitchFamily="18" charset="0"/>
              </a:rPr>
              <a:t>Land model: NCEP NOAH (Eck et al., 2003) </a:t>
            </a:r>
            <a:r>
              <a:rPr lang="en-US" altLang="en-US" dirty="0" smtClean="0">
                <a:latin typeface="Times New Roman" pitchFamily="18" charset="0"/>
              </a:rPr>
              <a:t>and LISS</a:t>
            </a:r>
            <a:endParaRPr lang="en-US" altLang="en-US" dirty="0">
              <a:latin typeface="Times New Roman" pitchFamily="18" charset="0"/>
            </a:endParaRPr>
          </a:p>
          <a:p>
            <a:pPr>
              <a:buFont typeface="Wingdings" pitchFamily="2" charset="2"/>
              <a:buChar char="Ø"/>
            </a:pPr>
            <a:endParaRPr lang="en-US" altLang="en-US" dirty="0">
              <a:latin typeface="Times New Roman" pitchFamily="18" charset="0"/>
            </a:endParaRPr>
          </a:p>
        </p:txBody>
      </p:sp>
      <p:sp>
        <p:nvSpPr>
          <p:cNvPr id="7" name="TextBox 6"/>
          <p:cNvSpPr txBox="1"/>
          <p:nvPr/>
        </p:nvSpPr>
        <p:spPr>
          <a:xfrm>
            <a:off x="71437" y="1528764"/>
            <a:ext cx="4429125" cy="400050"/>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Model features </a:t>
            </a:r>
          </a:p>
        </p:txBody>
      </p:sp>
      <p:sp>
        <p:nvSpPr>
          <p:cNvPr id="8" name="TextBox 7"/>
          <p:cNvSpPr txBox="1"/>
          <p:nvPr/>
        </p:nvSpPr>
        <p:spPr>
          <a:xfrm>
            <a:off x="4643437" y="1543053"/>
            <a:ext cx="4429125" cy="400050"/>
          </a:xfrm>
          <a:prstGeom prst="rect">
            <a:avLst/>
          </a:prstGeom>
          <a:solidFill>
            <a:schemeClr val="tx2"/>
          </a:solidFill>
        </p:spPr>
        <p:txBody>
          <a:bodyPr>
            <a:spAutoFit/>
          </a:bodyP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Physics schemes</a:t>
            </a:r>
          </a:p>
        </p:txBody>
      </p:sp>
      <p:sp>
        <p:nvSpPr>
          <p:cNvPr id="9" name="TextBox 8"/>
          <p:cNvSpPr txBox="1"/>
          <p:nvPr/>
        </p:nvSpPr>
        <p:spPr>
          <a:xfrm>
            <a:off x="371475" y="157163"/>
            <a:ext cx="1228221" cy="523220"/>
          </a:xfrm>
          <a:prstGeom prst="rect">
            <a:avLst/>
          </a:prstGeom>
          <a:noFill/>
        </p:spPr>
        <p:txBody>
          <a:bodyPr wrap="none" rtlCol="0">
            <a:spAutoFit/>
          </a:bodyPr>
          <a:lstStyle/>
          <a:p>
            <a:r>
              <a:rPr lang="en-US" sz="2800" smtClean="0">
                <a:solidFill>
                  <a:schemeClr val="bg1"/>
                </a:solidFill>
              </a:rPr>
              <a:t>NMMB</a:t>
            </a:r>
            <a:endParaRPr lang="en-US" sz="2800">
              <a:solidFill>
                <a:schemeClr val="bg1"/>
              </a:solidFill>
            </a:endParaRPr>
          </a:p>
        </p:txBody>
      </p:sp>
    </p:spTree>
    <p:extLst>
      <p:ext uri="{BB962C8B-B14F-4D97-AF65-F5344CB8AC3E}">
        <p14:creationId xmlns:p14="http://schemas.microsoft.com/office/powerpoint/2010/main" val="880320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49"/>
          <p:cNvSpPr/>
          <p:nvPr/>
        </p:nvSpPr>
        <p:spPr>
          <a:xfrm>
            <a:off x="323531" y="1371600"/>
            <a:ext cx="5951151" cy="4799187"/>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endParaRPr lang="en-US" sz="1400" b="1" dirty="0" smtClean="0">
              <a:latin typeface="Calibri" panose="020F0502020204030204" pitchFamily="34" charset="0"/>
            </a:endParaRPr>
          </a:p>
          <a:p>
            <a:pPr lvl="0"/>
            <a:r>
              <a:rPr lang="en-US" sz="2000" b="1" i="1" dirty="0" smtClean="0">
                <a:latin typeface="Calibri" panose="020F0502020204030204" pitchFamily="34" charset="0"/>
              </a:rPr>
              <a:t>SDS-WAS</a:t>
            </a:r>
            <a:r>
              <a:rPr lang="en-US" sz="2000" b="1" i="1" dirty="0">
                <a:latin typeface="Calibri" panose="020F0502020204030204" pitchFamily="34" charset="0"/>
              </a:rPr>
              <a:t>. North Africa, Middle East and Europe </a:t>
            </a:r>
          </a:p>
          <a:p>
            <a:r>
              <a:rPr lang="en-US" sz="2000" b="1" i="1" dirty="0">
                <a:latin typeface="Calibri" panose="020F0502020204030204" pitchFamily="34" charset="0"/>
              </a:rPr>
              <a:t>Regional </a:t>
            </a:r>
            <a:r>
              <a:rPr lang="en-US" sz="2000" b="1" i="1" dirty="0" smtClean="0">
                <a:latin typeface="Calibri" panose="020F0502020204030204" pitchFamily="34" charset="0"/>
              </a:rPr>
              <a:t>Center</a:t>
            </a:r>
            <a:r>
              <a:rPr lang="en-US" sz="2000" i="1" dirty="0" smtClean="0">
                <a:latin typeface="Calibri" panose="020F0502020204030204" pitchFamily="34" charset="0"/>
              </a:rPr>
              <a:t> - </a:t>
            </a:r>
            <a:r>
              <a:rPr lang="en-US" sz="2000" i="1" dirty="0" smtClean="0">
                <a:solidFill>
                  <a:srgbClr val="FF0000"/>
                </a:solidFill>
                <a:latin typeface="Calibri" panose="020F0502020204030204" pitchFamily="34" charset="0"/>
              </a:rPr>
              <a:t>Research </a:t>
            </a:r>
          </a:p>
          <a:p>
            <a:r>
              <a:rPr lang="en-US" sz="2000" i="1" dirty="0">
                <a:latin typeface="Calibri" panose="020F0502020204030204" pitchFamily="34" charset="0"/>
              </a:rPr>
              <a:t>Sta</a:t>
            </a:r>
            <a:r>
              <a:rPr lang="en-US" sz="2000" i="1" dirty="0" smtClean="0">
                <a:latin typeface="Calibri" panose="020F0502020204030204" pitchFamily="34" charset="0"/>
              </a:rPr>
              <a:t>rted </a:t>
            </a:r>
            <a:r>
              <a:rPr lang="en-US" sz="2000" i="1" dirty="0">
                <a:latin typeface="Calibri" panose="020F0502020204030204" pitchFamily="34" charset="0"/>
              </a:rPr>
              <a:t>in </a:t>
            </a:r>
            <a:r>
              <a:rPr lang="en-US" sz="2000" i="1" dirty="0" smtClean="0">
                <a:latin typeface="Calibri" panose="020F0502020204030204" pitchFamily="34" charset="0"/>
              </a:rPr>
              <a:t>2010</a:t>
            </a:r>
            <a:endParaRPr lang="en-US" sz="2000" i="1" dirty="0">
              <a:latin typeface="Calibri" panose="020F0502020204030204" pitchFamily="34" charset="0"/>
            </a:endParaRPr>
          </a:p>
          <a:p>
            <a:pPr lvl="0"/>
            <a:endParaRPr lang="en-US" sz="2000" i="1" dirty="0" smtClean="0">
              <a:solidFill>
                <a:srgbClr val="FF0000"/>
              </a:solidFill>
              <a:latin typeface="Calibri" panose="020F0502020204030204" pitchFamily="34" charset="0"/>
            </a:endParaRPr>
          </a:p>
          <a:p>
            <a:pPr lvl="0"/>
            <a:r>
              <a:rPr lang="en-US" sz="2000" i="1" dirty="0" smtClean="0">
                <a:latin typeface="Calibri" panose="020F0502020204030204" pitchFamily="34" charset="0"/>
              </a:rPr>
              <a:t>http</a:t>
            </a:r>
            <a:r>
              <a:rPr lang="en-US" sz="2000" i="1" dirty="0">
                <a:latin typeface="Calibri" panose="020F0502020204030204" pitchFamily="34" charset="0"/>
              </a:rPr>
              <a:t>://sds-was.aemet.es </a:t>
            </a:r>
            <a:endParaRPr lang="en-US" sz="2000" i="1" dirty="0" smtClean="0">
              <a:latin typeface="Calibri" panose="020F0502020204030204" pitchFamily="34" charset="0"/>
            </a:endParaRPr>
          </a:p>
          <a:p>
            <a:pPr lvl="0"/>
            <a:endParaRPr lang="en-US" sz="2000" i="1" dirty="0" smtClean="0">
              <a:solidFill>
                <a:srgbClr val="FF0000"/>
              </a:solidFill>
              <a:latin typeface="Calibri" panose="020F0502020204030204" pitchFamily="34" charset="0"/>
            </a:endParaRPr>
          </a:p>
          <a:p>
            <a:pPr lvl="0"/>
            <a:endParaRPr lang="en-US" sz="2000" b="1" i="1" dirty="0" smtClean="0">
              <a:latin typeface="Calibri" panose="020F0502020204030204" pitchFamily="34" charset="0"/>
            </a:endParaRPr>
          </a:p>
          <a:p>
            <a:pPr lvl="0"/>
            <a:endParaRPr lang="en-US" sz="2000" b="1" i="1" dirty="0" smtClean="0">
              <a:latin typeface="Calibri" panose="020F0502020204030204" pitchFamily="34" charset="0"/>
            </a:endParaRPr>
          </a:p>
          <a:p>
            <a:pPr lvl="0"/>
            <a:endParaRPr lang="en-US" sz="2000" b="1" i="1" dirty="0">
              <a:latin typeface="Calibri" panose="020F0502020204030204" pitchFamily="34" charset="0"/>
            </a:endParaRPr>
          </a:p>
          <a:p>
            <a:pPr lvl="0"/>
            <a:endParaRPr lang="en-US" sz="2000" b="1" i="1" dirty="0">
              <a:latin typeface="Calibri" panose="020F0502020204030204" pitchFamily="34" charset="0"/>
            </a:endParaRPr>
          </a:p>
          <a:p>
            <a:pPr lvl="0"/>
            <a:r>
              <a:rPr lang="en-US" sz="2000" b="1" i="1" dirty="0" smtClean="0">
                <a:latin typeface="Calibri" panose="020F0502020204030204" pitchFamily="34" charset="0"/>
              </a:rPr>
              <a:t>Barcelona </a:t>
            </a:r>
            <a:r>
              <a:rPr lang="en-US" sz="2000" b="1" i="1" dirty="0">
                <a:latin typeface="Calibri" panose="020F0502020204030204" pitchFamily="34" charset="0"/>
              </a:rPr>
              <a:t>Dust Forecast </a:t>
            </a:r>
            <a:r>
              <a:rPr lang="en-US" sz="2000" b="1" i="1" dirty="0" smtClean="0">
                <a:latin typeface="Calibri" panose="020F0502020204030204" pitchFamily="34" charset="0"/>
              </a:rPr>
              <a:t>Center</a:t>
            </a:r>
            <a:r>
              <a:rPr lang="en-US" sz="2000" i="1" dirty="0" smtClean="0">
                <a:latin typeface="Calibri" panose="020F0502020204030204" pitchFamily="34" charset="0"/>
              </a:rPr>
              <a:t> </a:t>
            </a:r>
            <a:r>
              <a:rPr lang="en-US" sz="2000" i="1" dirty="0">
                <a:latin typeface="Calibri" panose="020F0502020204030204" pitchFamily="34" charset="0"/>
              </a:rPr>
              <a:t>- </a:t>
            </a:r>
            <a:r>
              <a:rPr lang="en-US" sz="2000" i="1" dirty="0" smtClean="0">
                <a:solidFill>
                  <a:srgbClr val="FF0000"/>
                </a:solidFill>
                <a:latin typeface="Calibri" panose="020F0502020204030204" pitchFamily="34" charset="0"/>
              </a:rPr>
              <a:t>Operations</a:t>
            </a:r>
          </a:p>
          <a:p>
            <a:r>
              <a:rPr lang="en-US" sz="2000" i="1" dirty="0" smtClean="0">
                <a:latin typeface="Calibri" panose="020F0502020204030204" pitchFamily="34" charset="0"/>
              </a:rPr>
              <a:t>First specialized WMO </a:t>
            </a:r>
            <a:r>
              <a:rPr lang="en-US" sz="2000" i="1" dirty="0">
                <a:latin typeface="Calibri" panose="020F0502020204030204" pitchFamily="34" charset="0"/>
              </a:rPr>
              <a:t>Center for mineral dust prediction. Started in 2014</a:t>
            </a:r>
          </a:p>
          <a:p>
            <a:endParaRPr lang="en-US" sz="2000" b="1" i="1" dirty="0">
              <a:latin typeface="Calibri" panose="020F0502020204030204" pitchFamily="34" charset="0"/>
            </a:endParaRPr>
          </a:p>
          <a:p>
            <a:r>
              <a:rPr lang="en-US" sz="2000" b="1" i="1" dirty="0" smtClean="0">
                <a:latin typeface="Calibri" panose="020F0502020204030204" pitchFamily="34" charset="0"/>
              </a:rPr>
              <a:t>http</a:t>
            </a:r>
            <a:r>
              <a:rPr lang="en-US" sz="2000" b="1" i="1" dirty="0">
                <a:latin typeface="Calibri" panose="020F0502020204030204" pitchFamily="34" charset="0"/>
              </a:rPr>
              <a:t>://dust.aemet.es </a:t>
            </a:r>
            <a:r>
              <a:rPr lang="en-US" sz="2000" b="1" i="1" dirty="0" smtClean="0">
                <a:latin typeface="Calibri" panose="020F0502020204030204" pitchFamily="34" charset="0"/>
              </a:rPr>
              <a:t>          </a:t>
            </a:r>
            <a:r>
              <a:rPr lang="es-ES_tradnl" sz="2000" b="1" i="1" dirty="0" smtClean="0">
                <a:latin typeface="Calibri" panose="020F0502020204030204" pitchFamily="34" charset="0"/>
              </a:rPr>
              <a:t>@</a:t>
            </a:r>
            <a:r>
              <a:rPr lang="es-ES_tradnl" sz="2000" b="1" i="1" dirty="0" err="1">
                <a:latin typeface="Calibri" panose="020F0502020204030204" pitchFamily="34" charset="0"/>
              </a:rPr>
              <a:t>Dust_Barcelona</a:t>
            </a:r>
            <a:endParaRPr lang="en-GB" sz="2000" b="1" i="1" dirty="0">
              <a:latin typeface="Calibri" panose="020F0502020204030204" pitchFamily="34" charset="0"/>
            </a:endParaRPr>
          </a:p>
          <a:p>
            <a:pPr lvl="0"/>
            <a:endParaRPr lang="en-US" sz="1800" i="1" dirty="0">
              <a:latin typeface="Calibri" panose="020F0502020204030204" pitchFamily="34" charset="0"/>
            </a:endParaRPr>
          </a:p>
        </p:txBody>
      </p:sp>
      <p:pic>
        <p:nvPicPr>
          <p:cNvPr id="11"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19018" y="896509"/>
            <a:ext cx="462825" cy="493839"/>
          </a:xfrm>
          <a:prstGeom prst="rect">
            <a:avLst/>
          </a:prstGeom>
          <a:noFill/>
          <a:ln>
            <a:noFill/>
          </a:ln>
        </p:spPr>
      </p:pic>
      <p:pic>
        <p:nvPicPr>
          <p:cNvPr id="12" name="Shape 155"/>
          <p:cNvPicPr preferRelativeResize="0"/>
          <p:nvPr/>
        </p:nvPicPr>
        <p:blipFill>
          <a:blip r:embed="rId4">
            <a:alphaModFix/>
          </a:blip>
          <a:stretch>
            <a:fillRect/>
          </a:stretch>
        </p:blipFill>
        <p:spPr>
          <a:xfrm>
            <a:off x="5853361" y="896508"/>
            <a:ext cx="3139400" cy="493839"/>
          </a:xfrm>
          <a:prstGeom prst="rect">
            <a:avLst/>
          </a:prstGeom>
          <a:noFill/>
          <a:ln>
            <a:noFill/>
          </a:ln>
        </p:spPr>
      </p:pic>
      <p:pic>
        <p:nvPicPr>
          <p:cNvPr id="13" name="Shape 1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852185" y="3921430"/>
            <a:ext cx="2971800" cy="2199691"/>
          </a:xfrm>
          <a:prstGeom prst="rect">
            <a:avLst/>
          </a:prstGeom>
          <a:noFill/>
          <a:ln>
            <a:noFill/>
          </a:ln>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8885" y="1881365"/>
            <a:ext cx="2678399" cy="1786018"/>
          </a:xfrm>
          <a:prstGeom prst="rect">
            <a:avLst/>
          </a:prstGeom>
        </p:spPr>
      </p:pic>
      <p:sp>
        <p:nvSpPr>
          <p:cNvPr id="16" name="1 Título"/>
          <p:cNvSpPr txBox="1">
            <a:spLocks/>
          </p:cNvSpPr>
          <p:nvPr/>
        </p:nvSpPr>
        <p:spPr>
          <a:xfrm>
            <a:off x="107504" y="263385"/>
            <a:ext cx="8928100" cy="773891"/>
          </a:xfrm>
          <a:prstGeom prst="rect">
            <a:avLst/>
          </a:prstGeom>
        </p:spPr>
        <p:txBody>
          <a:bodyPr/>
          <a:lstStyle>
            <a:lvl1pPr algn="l" rtl="0" eaLnBrk="0" fontAlgn="base" hangingPunct="0">
              <a:spcBef>
                <a:spcPct val="0"/>
              </a:spcBef>
              <a:spcAft>
                <a:spcPct val="0"/>
              </a:spcAft>
              <a:defRPr sz="2800" baseline="0">
                <a:solidFill>
                  <a:schemeClr val="accent1"/>
                </a:solidFill>
                <a:latin typeface="+mj-lt"/>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s-ES_tradnl" b="1" kern="0" dirty="0" smtClean="0">
                <a:solidFill>
                  <a:schemeClr val="bg1"/>
                </a:solidFill>
                <a:latin typeface="Calibri" panose="020F0502020204030204" pitchFamily="34" charset="0"/>
              </a:rPr>
              <a:t>WMO </a:t>
            </a:r>
            <a:r>
              <a:rPr lang="es-ES_tradnl" b="1" kern="0" dirty="0" err="1" smtClean="0">
                <a:solidFill>
                  <a:schemeClr val="bg1"/>
                </a:solidFill>
                <a:latin typeface="Calibri" panose="020F0502020204030204" pitchFamily="34" charset="0"/>
              </a:rPr>
              <a:t>Dust</a:t>
            </a:r>
            <a:r>
              <a:rPr lang="es-ES_tradnl" b="1" kern="0" dirty="0" smtClean="0">
                <a:solidFill>
                  <a:schemeClr val="bg1"/>
                </a:solidFill>
                <a:latin typeface="Calibri" panose="020F0502020204030204" pitchFamily="34" charset="0"/>
              </a:rPr>
              <a:t> Centers in BCN</a:t>
            </a:r>
            <a:endParaRPr lang="en-GB" b="1" kern="0" dirty="0">
              <a:solidFill>
                <a:schemeClr val="bg1"/>
              </a:solidFill>
              <a:latin typeface="Calibri" panose="020F0502020204030204" pitchFamily="34" charset="0"/>
            </a:endParaRPr>
          </a:p>
        </p:txBody>
      </p:sp>
      <p:pic>
        <p:nvPicPr>
          <p:cNvPr id="18" name="Imagen 8"/>
          <p:cNvPicPr>
            <a:picLocks noChangeAspect="1"/>
          </p:cNvPicPr>
          <p:nvPr/>
        </p:nvPicPr>
        <p:blipFill>
          <a:blip r:embed="rId7">
            <a:clrChange>
              <a:clrFrom>
                <a:srgbClr val="FFFFFF"/>
              </a:clrFrom>
              <a:clrTo>
                <a:srgbClr val="FFFFFF">
                  <a:alpha val="0"/>
                </a:srgbClr>
              </a:clrTo>
            </a:clrChange>
          </a:blip>
          <a:stretch>
            <a:fillRect/>
          </a:stretch>
        </p:blipFill>
        <p:spPr>
          <a:xfrm>
            <a:off x="2843808" y="5811258"/>
            <a:ext cx="576064" cy="444775"/>
          </a:xfrm>
          <a:prstGeom prst="rect">
            <a:avLst/>
          </a:prstGeom>
        </p:spPr>
      </p:pic>
      <p:sp>
        <p:nvSpPr>
          <p:cNvPr id="5" name="Down Arrow 4"/>
          <p:cNvSpPr/>
          <p:nvPr/>
        </p:nvSpPr>
        <p:spPr>
          <a:xfrm>
            <a:off x="1336626" y="3419457"/>
            <a:ext cx="860251" cy="1063037"/>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832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45"/>
          <p:cNvSpPr/>
          <p:nvPr/>
        </p:nvSpPr>
        <p:spPr>
          <a:xfrm>
            <a:off x="6228184" y="6335115"/>
            <a:ext cx="2633350" cy="3608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a:t>
            </a:r>
            <a:r>
              <a:rPr lang="en-US" sz="1800" b="1" i="1" dirty="0" smtClean="0">
                <a:solidFill>
                  <a:schemeClr val="dk1"/>
                </a:solidFill>
                <a:latin typeface="Calibri"/>
                <a:ea typeface="Calibri"/>
                <a:cs typeface="Calibri"/>
                <a:sym typeface="Calibri"/>
              </a:rPr>
              <a:t>://</a:t>
            </a:r>
            <a:r>
              <a:rPr lang="en-US" sz="1800" b="1" i="1" dirty="0">
                <a:solidFill>
                  <a:schemeClr val="dk1"/>
                </a:solidFill>
                <a:latin typeface="Calibri"/>
                <a:ea typeface="Calibri"/>
                <a:cs typeface="Calibri"/>
                <a:sym typeface="Calibri"/>
              </a:rPr>
              <a:t>sds-was.aemet.es/</a:t>
            </a:r>
          </a:p>
        </p:txBody>
      </p:sp>
      <p:pic>
        <p:nvPicPr>
          <p:cNvPr id="8" name="Picture 4" descr="AEMET_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5282" t="-1" b="-9462"/>
          <a:stretch/>
        </p:blipFill>
        <p:spPr bwMode="auto">
          <a:xfrm>
            <a:off x="7416462" y="807766"/>
            <a:ext cx="982257" cy="464851"/>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8718" y="823576"/>
            <a:ext cx="421754" cy="424666"/>
          </a:xfrm>
          <a:prstGeom prst="rect">
            <a:avLst/>
          </a:prstGeom>
          <a:noFill/>
          <a:ln>
            <a:noFill/>
          </a:ln>
        </p:spPr>
      </p:pic>
      <p:pic>
        <p:nvPicPr>
          <p:cNvPr id="22" name="Picture 6" descr="vie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842" y="6129248"/>
            <a:ext cx="2540000" cy="61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242"/>
          <p:cNvSpPr txBox="1"/>
          <p:nvPr/>
        </p:nvSpPr>
        <p:spPr>
          <a:xfrm>
            <a:off x="0" y="-96973"/>
            <a:ext cx="8928100" cy="773890"/>
          </a:xfrm>
          <a:prstGeom prst="rect">
            <a:avLst/>
          </a:prstGeom>
          <a:noFill/>
          <a:ln>
            <a:noFill/>
          </a:ln>
        </p:spPr>
        <p:txBody>
          <a:bodyPr lIns="91425" tIns="45700" rIns="91425" bIns="45700" anchor="b" anchorCtr="0">
            <a:noAutofit/>
          </a:bodyPr>
          <a:lstStyle/>
          <a:p>
            <a:pPr lvl="0">
              <a:spcBef>
                <a:spcPts val="0"/>
              </a:spcBef>
              <a:spcAft>
                <a:spcPts val="0"/>
              </a:spcAft>
              <a:buSzPct val="25000"/>
            </a:pPr>
            <a:r>
              <a:rPr lang="en-US" sz="2800" b="1" dirty="0" smtClean="0">
                <a:solidFill>
                  <a:schemeClr val="bg1"/>
                </a:solidFill>
                <a:latin typeface="Calibri" panose="020F0502020204030204" pitchFamily="34" charset="0"/>
                <a:ea typeface="Calibri"/>
                <a:cs typeface="Calibri"/>
                <a:sym typeface="Calibri"/>
              </a:rPr>
              <a:t>SDS-WAS NAMEE: Dust observations</a:t>
            </a:r>
            <a:endParaRPr lang="en-US" sz="2800" b="1" dirty="0">
              <a:solidFill>
                <a:schemeClr val="bg1"/>
              </a:solidFill>
              <a:latin typeface="Calibri" panose="020F0502020204030204" pitchFamily="34" charset="0"/>
              <a:ea typeface="Calibri"/>
              <a:cs typeface="Calibri"/>
              <a:sym typeface="Calibri"/>
            </a:endParaRPr>
          </a:p>
        </p:txBody>
      </p:sp>
      <p:pic>
        <p:nvPicPr>
          <p:cNvPr id="102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479421" y="1600201"/>
            <a:ext cx="4653604" cy="437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800" y="1524954"/>
            <a:ext cx="3810000" cy="4604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28600" y="1752600"/>
            <a:ext cx="1828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63675" y="1752600"/>
            <a:ext cx="1219200" cy="381954"/>
          </a:xfrm>
          <a:prstGeom prst="rect">
            <a:avLst/>
          </a:prstGeom>
          <a:noFill/>
        </p:spPr>
        <p:txBody>
          <a:bodyPr wrap="square" rtlCol="0">
            <a:spAutoFit/>
          </a:bodyPr>
          <a:lstStyle/>
          <a:p>
            <a:r>
              <a:rPr lang="en-US" dirty="0" smtClean="0">
                <a:solidFill>
                  <a:srgbClr val="FF0000"/>
                </a:solidFill>
              </a:rPr>
              <a:t>Archive</a:t>
            </a:r>
            <a:endParaRPr lang="en-US" dirty="0">
              <a:solidFill>
                <a:srgbClr val="FF0000"/>
              </a:solidFill>
            </a:endParaRPr>
          </a:p>
        </p:txBody>
      </p:sp>
    </p:spTree>
    <p:extLst>
      <p:ext uri="{BB962C8B-B14F-4D97-AF65-F5344CB8AC3E}">
        <p14:creationId xmlns:p14="http://schemas.microsoft.com/office/powerpoint/2010/main" val="2073255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319748" y="1331283"/>
            <a:ext cx="2039055" cy="3139321"/>
          </a:xfrm>
          <a:prstGeom prst="rect">
            <a:avLst/>
          </a:prstGeom>
        </p:spPr>
        <p:txBody>
          <a:bodyPr wrap="square">
            <a:spAutoFit/>
          </a:bodyPr>
          <a:lstStyle/>
          <a:p>
            <a:pPr algn="ctr"/>
            <a:r>
              <a:rPr lang="en-US" b="1" dirty="0" smtClean="0">
                <a:latin typeface="Calibri" panose="020F0502020204030204" pitchFamily="34" charset="0"/>
              </a:rPr>
              <a:t>OBSERVATIONS</a:t>
            </a:r>
            <a:endParaRPr lang="es-ES" dirty="0" smtClean="0">
              <a:latin typeface="Calibri" panose="020F0502020204030204" pitchFamily="34" charset="0"/>
            </a:endParaRPr>
          </a:p>
          <a:p>
            <a:pPr algn="ctr"/>
            <a:endParaRPr lang="en-US" b="1" dirty="0" smtClean="0">
              <a:latin typeface="Calibri" panose="020F0502020204030204" pitchFamily="34" charset="0"/>
            </a:endParaRPr>
          </a:p>
          <a:p>
            <a:pPr algn="ctr"/>
            <a:endParaRPr lang="en-US" b="1" dirty="0">
              <a:latin typeface="Calibri" panose="020F0502020204030204" pitchFamily="34" charset="0"/>
            </a:endParaRPr>
          </a:p>
          <a:p>
            <a:pPr algn="ctr"/>
            <a:endParaRPr lang="en-US" b="1" dirty="0" smtClean="0">
              <a:latin typeface="Calibri" panose="020F0502020204030204" pitchFamily="34" charset="0"/>
            </a:endParaRPr>
          </a:p>
          <a:p>
            <a:pPr algn="ctr"/>
            <a:endParaRPr lang="en-US" b="1" dirty="0">
              <a:latin typeface="Calibri" panose="020F0502020204030204" pitchFamily="34" charset="0"/>
            </a:endParaRPr>
          </a:p>
          <a:p>
            <a:pPr algn="ctr"/>
            <a:endParaRPr lang="en-US" b="1" dirty="0" smtClean="0">
              <a:latin typeface="Calibri" panose="020F0502020204030204" pitchFamily="34" charset="0"/>
            </a:endParaRPr>
          </a:p>
          <a:p>
            <a:pPr algn="ctr"/>
            <a:endParaRPr lang="en-US" b="1" dirty="0">
              <a:latin typeface="Calibri" panose="020F0502020204030204" pitchFamily="34" charset="0"/>
            </a:endParaRPr>
          </a:p>
          <a:p>
            <a:pPr algn="ctr"/>
            <a:endParaRPr lang="en-US" b="1" dirty="0" smtClean="0">
              <a:latin typeface="Calibri" panose="020F0502020204030204" pitchFamily="34" charset="0"/>
            </a:endParaRPr>
          </a:p>
          <a:p>
            <a:pPr algn="ctr"/>
            <a:endParaRPr lang="en-US" b="1" dirty="0">
              <a:latin typeface="Calibri" panose="020F0502020204030204" pitchFamily="34" charset="0"/>
            </a:endParaRPr>
          </a:p>
          <a:p>
            <a:pPr algn="ctr"/>
            <a:endParaRPr lang="en-US" b="1" dirty="0" smtClean="0">
              <a:latin typeface="Calibri" panose="020F0502020204030204" pitchFamily="34" charset="0"/>
            </a:endParaRPr>
          </a:p>
          <a:p>
            <a:pPr algn="ctr"/>
            <a:endParaRPr lang="en-US" b="1" dirty="0">
              <a:latin typeface="Calibri" panose="020F0502020204030204" pitchFamily="34" charset="0"/>
            </a:endParaRPr>
          </a:p>
        </p:txBody>
      </p:sp>
      <p:sp>
        <p:nvSpPr>
          <p:cNvPr id="13" name="Shape 262"/>
          <p:cNvSpPr/>
          <p:nvPr/>
        </p:nvSpPr>
        <p:spPr>
          <a:xfrm>
            <a:off x="366800" y="6432198"/>
            <a:ext cx="8760600" cy="360782"/>
          </a:xfrm>
          <a:prstGeom prst="rect">
            <a:avLst/>
          </a:prstGeom>
          <a:noFill/>
          <a:ln>
            <a:noFill/>
          </a:ln>
        </p:spPr>
        <p:txBody>
          <a:bodyPr lIns="91425" tIns="45700" rIns="91425" bIns="45700" anchor="t" anchorCtr="0">
            <a:noAutofit/>
          </a:bodyPr>
          <a:lstStyle/>
          <a:p>
            <a:pPr marL="0" marR="0" lvl="0" indent="0" rtl="0">
              <a:spcBef>
                <a:spcPts val="0"/>
              </a:spcBef>
              <a:buNone/>
            </a:pPr>
            <a:r>
              <a:rPr lang="en-US" sz="1400" i="1" dirty="0">
                <a:solidFill>
                  <a:schemeClr val="dk1"/>
                </a:solidFill>
                <a:latin typeface="Calibri"/>
                <a:ea typeface="Calibri"/>
                <a:cs typeface="Calibri"/>
                <a:sym typeface="Calibri"/>
              </a:rPr>
              <a:t>http://</a:t>
            </a:r>
            <a:r>
              <a:rPr lang="en-US" sz="1400" i="1" dirty="0" err="1">
                <a:solidFill>
                  <a:schemeClr val="dk1"/>
                </a:solidFill>
                <a:latin typeface="Calibri"/>
                <a:ea typeface="Calibri"/>
                <a:cs typeface="Calibri"/>
                <a:sym typeface="Calibri"/>
              </a:rPr>
              <a:t>sds-was.aemet.es</a:t>
            </a:r>
            <a:r>
              <a:rPr lang="en-US" sz="1400" i="1" dirty="0">
                <a:solidFill>
                  <a:schemeClr val="dk1"/>
                </a:solidFill>
                <a:latin typeface="Calibri"/>
                <a:ea typeface="Calibri"/>
                <a:cs typeface="Calibri"/>
                <a:sym typeface="Calibri"/>
              </a:rPr>
              <a:t>/projects-research/evaluation-of-model-derived-dust-vertical-profiles</a:t>
            </a:r>
          </a:p>
        </p:txBody>
      </p:sp>
      <p:sp>
        <p:nvSpPr>
          <p:cNvPr id="14" name="Shape 242"/>
          <p:cNvSpPr txBox="1"/>
          <p:nvPr/>
        </p:nvSpPr>
        <p:spPr>
          <a:xfrm>
            <a:off x="119063" y="59151"/>
            <a:ext cx="8928100" cy="77389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dirty="0" smtClean="0">
                <a:solidFill>
                  <a:schemeClr val="bg1"/>
                </a:solidFill>
                <a:latin typeface="Calibri" panose="020F0502020204030204" pitchFamily="34" charset="0"/>
                <a:ea typeface="Calibri"/>
                <a:cs typeface="Calibri"/>
                <a:sym typeface="Calibri"/>
              </a:rPr>
              <a:t>SDS-WAS NAMEE: Towards NRT Evaluation profiles</a:t>
            </a:r>
            <a:endParaRPr lang="en-US" sz="2800" dirty="0">
              <a:solidFill>
                <a:schemeClr val="bg1"/>
              </a:solidFill>
              <a:latin typeface="Calibri" panose="020F0502020204030204" pitchFamily="34" charset="0"/>
              <a:ea typeface="Calibri"/>
              <a:cs typeface="Calibri"/>
              <a:sym typeface="Calibri"/>
            </a:endParaRPr>
          </a:p>
        </p:txBody>
      </p:sp>
      <p:pic>
        <p:nvPicPr>
          <p:cNvPr id="16" name="Picture 4" descr="AEMET_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5282" t="-1" b="-9462"/>
          <a:stretch/>
        </p:blipFill>
        <p:spPr bwMode="auto">
          <a:xfrm>
            <a:off x="7430698" y="817232"/>
            <a:ext cx="982257" cy="464851"/>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12953" y="833042"/>
            <a:ext cx="421754" cy="424666"/>
          </a:xfrm>
          <a:prstGeom prst="rect">
            <a:avLst/>
          </a:prstGeom>
          <a:noFill/>
          <a:ln>
            <a:noFill/>
          </a:ln>
        </p:spPr>
      </p:pic>
      <p:pic>
        <p:nvPicPr>
          <p:cNvPr id="1026" name="Picture 2" descr="figure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541" y="2170942"/>
            <a:ext cx="3354889" cy="226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158870" y="4496598"/>
            <a:ext cx="2119537" cy="1399556"/>
            <a:chOff x="2158869" y="4805797"/>
            <a:chExt cx="2119537" cy="1432601"/>
          </a:xfrm>
        </p:grpSpPr>
        <p:pic>
          <p:nvPicPr>
            <p:cNvPr id="4" name="Shape 2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34575" y="5596707"/>
              <a:ext cx="1143831" cy="603768"/>
            </a:xfrm>
            <a:prstGeom prst="rect">
              <a:avLst/>
            </a:prstGeom>
            <a:noFill/>
            <a:ln>
              <a:noFill/>
            </a:ln>
          </p:spPr>
        </p:pic>
        <p:pic>
          <p:nvPicPr>
            <p:cNvPr id="5" name="Shape 25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158869" y="4872061"/>
              <a:ext cx="809313" cy="720080"/>
            </a:xfrm>
            <a:prstGeom prst="rect">
              <a:avLst/>
            </a:prstGeom>
            <a:noFill/>
            <a:ln>
              <a:noFill/>
            </a:ln>
          </p:spPr>
        </p:pic>
        <p:pic>
          <p:nvPicPr>
            <p:cNvPr id="21" name="Imagen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77307" y="5600975"/>
              <a:ext cx="830702" cy="637423"/>
            </a:xfrm>
            <a:prstGeom prst="rect">
              <a:avLst/>
            </a:prstGeom>
          </p:spPr>
        </p:pic>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8182" y="4805797"/>
              <a:ext cx="1181475" cy="727760"/>
            </a:xfrm>
            <a:prstGeom prst="rect">
              <a:avLst/>
            </a:prstGeom>
          </p:spPr>
        </p:pic>
      </p:grpSp>
      <p:sp>
        <p:nvSpPr>
          <p:cNvPr id="19" name="2 CuadroTexto"/>
          <p:cNvSpPr txBox="1"/>
          <p:nvPr/>
        </p:nvSpPr>
        <p:spPr>
          <a:xfrm>
            <a:off x="496078" y="4454846"/>
            <a:ext cx="1382494" cy="584775"/>
          </a:xfrm>
          <a:prstGeom prst="rect">
            <a:avLst/>
          </a:prstGeom>
          <a:solidFill>
            <a:schemeClr val="bg1"/>
          </a:solidFill>
        </p:spPr>
        <p:txBody>
          <a:bodyPr wrap="square">
            <a:spAutoFit/>
          </a:bodyPr>
          <a:lstStyle>
            <a:defPPr>
              <a:defRPr lang="en-US"/>
            </a:defPPr>
            <a:lvl1pPr>
              <a:defRPr b="1" i="1">
                <a:latin typeface="Calibri" panose="020F0502020204030204" pitchFamily="34" charset="0"/>
              </a:defRPr>
            </a:lvl1pPr>
          </a:lstStyle>
          <a:p>
            <a:r>
              <a:rPr lang="es-ES_tradnl" sz="1600" dirty="0" smtClean="0">
                <a:solidFill>
                  <a:srgbClr val="FF0000"/>
                </a:solidFill>
              </a:rPr>
              <a:t>3 </a:t>
            </a:r>
            <a:r>
              <a:rPr lang="es-ES_tradnl" sz="1600" dirty="0" err="1" smtClean="0">
                <a:solidFill>
                  <a:srgbClr val="FF0000"/>
                </a:solidFill>
              </a:rPr>
              <a:t>ceilometers</a:t>
            </a:r>
            <a:endParaRPr lang="es-ES_tradnl" sz="1600" dirty="0" smtClean="0">
              <a:solidFill>
                <a:srgbClr val="FF0000"/>
              </a:solidFill>
            </a:endParaRPr>
          </a:p>
          <a:p>
            <a:r>
              <a:rPr lang="es-ES_tradnl" sz="1600" dirty="0" smtClean="0"/>
              <a:t>1 </a:t>
            </a:r>
            <a:r>
              <a:rPr lang="es-ES_tradnl" sz="1600" dirty="0" err="1" smtClean="0"/>
              <a:t>lidar</a:t>
            </a:r>
            <a:endParaRPr lang="es-ES_tradnl" sz="1600" dirty="0"/>
          </a:p>
        </p:txBody>
      </p:sp>
      <p:sp>
        <p:nvSpPr>
          <p:cNvPr id="9" name="Rectangle 8"/>
          <p:cNvSpPr/>
          <p:nvPr/>
        </p:nvSpPr>
        <p:spPr>
          <a:xfrm>
            <a:off x="4582786" y="1683717"/>
            <a:ext cx="4572000" cy="1754326"/>
          </a:xfrm>
          <a:prstGeom prst="rect">
            <a:avLst/>
          </a:prstGeom>
        </p:spPr>
        <p:txBody>
          <a:bodyPr>
            <a:spAutoFit/>
          </a:bodyPr>
          <a:lstStyle/>
          <a:p>
            <a:endParaRPr lang="en-US" b="1" dirty="0">
              <a:latin typeface="Calibri" panose="020F0502020204030204" pitchFamily="34" charset="0"/>
            </a:endParaRPr>
          </a:p>
          <a:p>
            <a:pPr marL="742950" lvl="1" indent="-285750">
              <a:buFont typeface="Arial" panose="020B0604020202020204" pitchFamily="34" charset="0"/>
              <a:buChar char="•"/>
            </a:pPr>
            <a:r>
              <a:rPr lang="en-US" b="1" dirty="0">
                <a:solidFill>
                  <a:srgbClr val="000000"/>
                </a:solidFill>
                <a:latin typeface="Calibri" panose="020F0502020204030204" pitchFamily="34" charset="0"/>
              </a:rPr>
              <a:t>BSC-DREAM8b</a:t>
            </a:r>
            <a:endParaRPr lang="en-US" dirty="0">
              <a:latin typeface="Calibri" panose="020F0502020204030204" pitchFamily="34" charset="0"/>
            </a:endParaRPr>
          </a:p>
          <a:p>
            <a:pPr marL="742950" lvl="1" indent="-285750">
              <a:buFont typeface="Arial" panose="020B0604020202020204" pitchFamily="34" charset="0"/>
              <a:buChar char="•"/>
            </a:pPr>
            <a:r>
              <a:rPr lang="en-US" b="1" dirty="0">
                <a:solidFill>
                  <a:srgbClr val="000000"/>
                </a:solidFill>
                <a:latin typeface="Calibri" panose="020F0502020204030204" pitchFamily="34" charset="0"/>
              </a:rPr>
              <a:t>NMMB/BSC-Dust</a:t>
            </a:r>
          </a:p>
          <a:p>
            <a:pPr marL="742950" lvl="1" indent="-285750">
              <a:buFont typeface="Arial" panose="020B0604020202020204" pitchFamily="34" charset="0"/>
              <a:buChar char="•"/>
            </a:pPr>
            <a:r>
              <a:rPr lang="en-US" b="1" dirty="0">
                <a:solidFill>
                  <a:schemeClr val="bg1">
                    <a:lumMod val="65000"/>
                  </a:schemeClr>
                </a:solidFill>
                <a:latin typeface="Calibri" panose="020F0502020204030204" pitchFamily="34" charset="0"/>
              </a:rPr>
              <a:t>CAMS</a:t>
            </a:r>
          </a:p>
          <a:p>
            <a:pPr marL="742950" lvl="1" indent="-285750">
              <a:buFont typeface="Arial" panose="020B0604020202020204" pitchFamily="34" charset="0"/>
              <a:buChar char="•"/>
            </a:pPr>
            <a:r>
              <a:rPr lang="en-US" b="1" dirty="0">
                <a:solidFill>
                  <a:schemeClr val="bg1">
                    <a:lumMod val="65000"/>
                  </a:schemeClr>
                </a:solidFill>
                <a:latin typeface="Calibri" panose="020F0502020204030204" pitchFamily="34" charset="0"/>
              </a:rPr>
              <a:t>DREAM8-NMME</a:t>
            </a:r>
          </a:p>
          <a:p>
            <a:pPr marL="742950" lvl="1" indent="-285750">
              <a:buFont typeface="Arial" panose="020B0604020202020204" pitchFamily="34" charset="0"/>
              <a:buChar char="•"/>
            </a:pPr>
            <a:r>
              <a:rPr lang="en-US" b="1" dirty="0">
                <a:solidFill>
                  <a:schemeClr val="bg1">
                    <a:lumMod val="65000"/>
                  </a:schemeClr>
                </a:solidFill>
                <a:latin typeface="Calibri" panose="020F0502020204030204" pitchFamily="34" charset="0"/>
              </a:rPr>
              <a:t>….</a:t>
            </a:r>
          </a:p>
        </p:txBody>
      </p:sp>
      <p:pic>
        <p:nvPicPr>
          <p:cNvPr id="2050"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535682" y="3369659"/>
            <a:ext cx="3088149" cy="259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ángulo 19"/>
          <p:cNvSpPr/>
          <p:nvPr/>
        </p:nvSpPr>
        <p:spPr>
          <a:xfrm>
            <a:off x="5299469" y="4109066"/>
            <a:ext cx="3509903"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spcBef>
                <a:spcPts val="0"/>
              </a:spcBef>
              <a:buSzPct val="25000"/>
            </a:pPr>
            <a:r>
              <a:rPr lang="en-US" b="1" i="1" dirty="0">
                <a:latin typeface="Calibri"/>
                <a:ea typeface="Calibri"/>
                <a:cs typeface="Calibri"/>
                <a:sym typeface="Calibri"/>
              </a:rPr>
              <a:t>D</a:t>
            </a:r>
            <a:r>
              <a:rPr lang="en-US" b="1" i="1" dirty="0" smtClean="0">
                <a:solidFill>
                  <a:schemeClr val="dk1"/>
                </a:solidFill>
                <a:latin typeface="Calibri"/>
                <a:ea typeface="Calibri"/>
                <a:cs typeface="Calibri"/>
                <a:sym typeface="Calibri"/>
              </a:rPr>
              <a:t>ata format </a:t>
            </a:r>
          </a:p>
          <a:p>
            <a:pPr lvl="0" algn="ctr">
              <a:spcBef>
                <a:spcPts val="0"/>
              </a:spcBef>
              <a:buSzPct val="25000"/>
            </a:pPr>
            <a:r>
              <a:rPr lang="en-US" i="1" dirty="0">
                <a:ea typeface="Calibri"/>
                <a:cs typeface="Calibri"/>
                <a:sym typeface="Calibri"/>
              </a:rPr>
              <a:t>E</a:t>
            </a:r>
            <a:r>
              <a:rPr lang="en-US" i="1" dirty="0" smtClean="0">
                <a:ea typeface="Calibri"/>
                <a:cs typeface="Calibri"/>
                <a:sym typeface="Calibri"/>
              </a:rPr>
              <a:t>xchange </a:t>
            </a:r>
            <a:r>
              <a:rPr lang="en-US" i="1" dirty="0">
                <a:ea typeface="Calibri"/>
                <a:cs typeface="Calibri"/>
                <a:sym typeface="Calibri"/>
              </a:rPr>
              <a:t>operational </a:t>
            </a:r>
            <a:r>
              <a:rPr lang="en-US" i="1" dirty="0" smtClean="0">
                <a:ea typeface="Calibri"/>
                <a:cs typeface="Calibri"/>
                <a:sym typeface="Calibri"/>
              </a:rPr>
              <a:t>protocol includes </a:t>
            </a:r>
            <a:r>
              <a:rPr lang="en-US" i="1" dirty="0">
                <a:ea typeface="Calibri"/>
                <a:cs typeface="Calibri"/>
                <a:sym typeface="Calibri"/>
              </a:rPr>
              <a:t>72 hours </a:t>
            </a:r>
            <a:r>
              <a:rPr lang="en-US" i="1" dirty="0" smtClean="0">
                <a:ea typeface="Calibri"/>
                <a:cs typeface="Calibri"/>
                <a:sym typeface="Calibri"/>
              </a:rPr>
              <a:t>forecasts</a:t>
            </a:r>
            <a:endParaRPr lang="en-US" i="1" dirty="0">
              <a:ea typeface="Calibri"/>
              <a:cs typeface="Calibri"/>
              <a:sym typeface="Calibri"/>
            </a:endParaRPr>
          </a:p>
        </p:txBody>
      </p:sp>
      <p:sp>
        <p:nvSpPr>
          <p:cNvPr id="25" name="Rectangle 24"/>
          <p:cNvSpPr/>
          <p:nvPr/>
        </p:nvSpPr>
        <p:spPr>
          <a:xfrm>
            <a:off x="5884823" y="1295400"/>
            <a:ext cx="1941942" cy="369332"/>
          </a:xfrm>
          <a:prstGeom prst="rect">
            <a:avLst/>
          </a:prstGeom>
        </p:spPr>
        <p:txBody>
          <a:bodyPr wrap="none">
            <a:spAutoFit/>
          </a:bodyPr>
          <a:lstStyle/>
          <a:p>
            <a:r>
              <a:rPr lang="en-US" b="1" dirty="0" smtClean="0">
                <a:latin typeface="Calibri" panose="020F0502020204030204" pitchFamily="34" charset="0"/>
              </a:rPr>
              <a:t>SDS-WAS MODELS</a:t>
            </a:r>
            <a:endParaRPr lang="en-US" b="1" dirty="0">
              <a:latin typeface="Calibri" panose="020F0502020204030204" pitchFamily="34" charset="0"/>
            </a:endParaRPr>
          </a:p>
        </p:txBody>
      </p:sp>
      <p:sp>
        <p:nvSpPr>
          <p:cNvPr id="28" name="Rectangle 27"/>
          <p:cNvSpPr/>
          <p:nvPr/>
        </p:nvSpPr>
        <p:spPr>
          <a:xfrm>
            <a:off x="251520" y="1660236"/>
            <a:ext cx="4365825" cy="4454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747100" y="1660236"/>
            <a:ext cx="4217388" cy="445464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ángulo 19"/>
          <p:cNvSpPr/>
          <p:nvPr/>
        </p:nvSpPr>
        <p:spPr>
          <a:xfrm>
            <a:off x="767033" y="1855230"/>
            <a:ext cx="350990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spcBef>
                <a:spcPts val="0"/>
              </a:spcBef>
              <a:buSzPct val="25000"/>
            </a:pPr>
            <a:r>
              <a:rPr lang="en-US" b="1" i="1" dirty="0" smtClean="0">
                <a:latin typeface="Calibri"/>
                <a:ea typeface="Calibri"/>
                <a:cs typeface="Calibri"/>
                <a:sym typeface="Calibri"/>
              </a:rPr>
              <a:t>Extinction profiles at 12UTC </a:t>
            </a:r>
            <a:r>
              <a:rPr lang="en-US" i="1" dirty="0" smtClean="0">
                <a:latin typeface="Calibri"/>
                <a:ea typeface="Calibri"/>
                <a:cs typeface="Calibri"/>
                <a:sym typeface="Calibri"/>
              </a:rPr>
              <a:t>available in a window of 24 hours</a:t>
            </a:r>
          </a:p>
        </p:txBody>
      </p:sp>
      <p:pic>
        <p:nvPicPr>
          <p:cNvPr id="6" name="Picture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6243" y="6362832"/>
            <a:ext cx="833008" cy="430149"/>
          </a:xfrm>
          <a:prstGeom prst="rect">
            <a:avLst/>
          </a:prstGeom>
        </p:spPr>
      </p:pic>
    </p:spTree>
    <p:extLst>
      <p:ext uri="{BB962C8B-B14F-4D97-AF65-F5344CB8AC3E}">
        <p14:creationId xmlns:p14="http://schemas.microsoft.com/office/powerpoint/2010/main" val="176922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9752" y="1388935"/>
            <a:ext cx="7660969" cy="6067667"/>
            <a:chOff x="2211379" y="4212005"/>
            <a:chExt cx="8337285" cy="621343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1379" y="4260906"/>
              <a:ext cx="7546532" cy="5209798"/>
            </a:xfrm>
            <a:prstGeom prst="rect">
              <a:avLst/>
            </a:prstGeom>
          </p:spPr>
        </p:pic>
        <p:sp>
          <p:nvSpPr>
            <p:cNvPr id="8" name="Rectángulo 22"/>
            <p:cNvSpPr/>
            <p:nvPr/>
          </p:nvSpPr>
          <p:spPr>
            <a:xfrm>
              <a:off x="6000485" y="4212005"/>
              <a:ext cx="4548179" cy="556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22"/>
            <p:cNvSpPr/>
            <p:nvPr/>
          </p:nvSpPr>
          <p:spPr>
            <a:xfrm>
              <a:off x="2241982" y="6966346"/>
              <a:ext cx="4548179" cy="345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647" y="4015149"/>
            <a:ext cx="3657600" cy="2679924"/>
          </a:xfrm>
          <a:prstGeom prst="rect">
            <a:avLst/>
          </a:prstGeom>
        </p:spPr>
      </p:pic>
      <p:sp>
        <p:nvSpPr>
          <p:cNvPr id="7" name="Shape 242"/>
          <p:cNvSpPr txBox="1"/>
          <p:nvPr/>
        </p:nvSpPr>
        <p:spPr>
          <a:xfrm>
            <a:off x="119063" y="59151"/>
            <a:ext cx="8928100" cy="77389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dirty="0" smtClean="0">
                <a:solidFill>
                  <a:schemeClr val="bg1"/>
                </a:solidFill>
                <a:latin typeface="Calibri" panose="020F0502020204030204" pitchFamily="34" charset="0"/>
                <a:ea typeface="Calibri"/>
                <a:cs typeface="Calibri"/>
                <a:sym typeface="Calibri"/>
              </a:rPr>
              <a:t>SDS-WAS NAMEE: NRT Evaluation profiles</a:t>
            </a:r>
            <a:endParaRPr lang="en-US" sz="2800" b="1" dirty="0">
              <a:solidFill>
                <a:schemeClr val="bg1"/>
              </a:solidFill>
              <a:latin typeface="Calibri" panose="020F0502020204030204" pitchFamily="34" charset="0"/>
              <a:ea typeface="Calibri"/>
              <a:cs typeface="Calibri"/>
              <a:sym typeface="Calibri"/>
            </a:endParaRPr>
          </a:p>
        </p:txBody>
      </p:sp>
      <p:sp>
        <p:nvSpPr>
          <p:cNvPr id="5" name="Rectángulo 1"/>
          <p:cNvSpPr/>
          <p:nvPr/>
        </p:nvSpPr>
        <p:spPr>
          <a:xfrm>
            <a:off x="395536" y="826160"/>
            <a:ext cx="6372480" cy="461665"/>
          </a:xfrm>
          <a:prstGeom prst="rect">
            <a:avLst/>
          </a:prstGeom>
        </p:spPr>
        <p:txBody>
          <a:bodyPr wrap="square">
            <a:spAutoFit/>
          </a:bodyPr>
          <a:lstStyle/>
          <a:p>
            <a:r>
              <a:rPr lang="es-ES_tradnl" sz="2400" b="1" dirty="0" err="1" smtClean="0">
                <a:latin typeface="Calibri" panose="020F0502020204030204" pitchFamily="34" charset="0"/>
              </a:rPr>
              <a:t>Atlantic</a:t>
            </a:r>
            <a:r>
              <a:rPr lang="es-ES_tradnl" sz="2400" b="1" dirty="0" smtClean="0">
                <a:latin typeface="Calibri" panose="020F0502020204030204" pitchFamily="34" charset="0"/>
              </a:rPr>
              <a:t> </a:t>
            </a:r>
            <a:r>
              <a:rPr lang="es-ES_tradnl" sz="2400" b="1" dirty="0" err="1" smtClean="0">
                <a:latin typeface="Calibri" panose="020F0502020204030204" pitchFamily="34" charset="0"/>
              </a:rPr>
              <a:t>dust</a:t>
            </a:r>
            <a:r>
              <a:rPr lang="es-ES_tradnl" sz="2400" b="1" dirty="0" smtClean="0">
                <a:latin typeface="Calibri" panose="020F0502020204030204" pitchFamily="34" charset="0"/>
              </a:rPr>
              <a:t> </a:t>
            </a:r>
            <a:r>
              <a:rPr lang="es-ES_tradnl" sz="2400" b="1" dirty="0" err="1" smtClean="0">
                <a:latin typeface="Calibri" panose="020F0502020204030204" pitchFamily="34" charset="0"/>
              </a:rPr>
              <a:t>event</a:t>
            </a:r>
            <a:r>
              <a:rPr lang="es-ES_tradnl" sz="2400" b="1" dirty="0" smtClean="0">
                <a:latin typeface="Calibri" panose="020F0502020204030204" pitchFamily="34" charset="0"/>
              </a:rPr>
              <a:t>:  9 - 12 </a:t>
            </a:r>
            <a:r>
              <a:rPr lang="es-ES_tradnl" sz="2400" b="1" dirty="0" err="1" smtClean="0">
                <a:latin typeface="Calibri" panose="020F0502020204030204" pitchFamily="34" charset="0"/>
              </a:rPr>
              <a:t>December</a:t>
            </a:r>
            <a:r>
              <a:rPr lang="es-ES_tradnl" sz="2400" b="1" dirty="0" smtClean="0">
                <a:latin typeface="Calibri" panose="020F0502020204030204" pitchFamily="34" charset="0"/>
              </a:rPr>
              <a:t> 2016</a:t>
            </a:r>
            <a:endParaRPr lang="en-GB" sz="2400" b="1" dirty="0">
              <a:latin typeface="Calibri" panose="020F0502020204030204" pitchFamily="34" charset="0"/>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140" y="3991516"/>
            <a:ext cx="3657600" cy="2679924"/>
          </a:xfrm>
          <a:prstGeom prst="rect">
            <a:avLst/>
          </a:prstGeom>
        </p:spPr>
      </p:pic>
      <p:sp>
        <p:nvSpPr>
          <p:cNvPr id="28" name="Estrella de 5 puntas 4"/>
          <p:cNvSpPr/>
          <p:nvPr/>
        </p:nvSpPr>
        <p:spPr>
          <a:xfrm>
            <a:off x="2908980" y="2820444"/>
            <a:ext cx="144016" cy="14069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9" name="Estrella de 5 puntas 13"/>
          <p:cNvSpPr/>
          <p:nvPr/>
        </p:nvSpPr>
        <p:spPr>
          <a:xfrm>
            <a:off x="2915816" y="3217958"/>
            <a:ext cx="144016" cy="14069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cxnSp>
        <p:nvCxnSpPr>
          <p:cNvPr id="12" name="Straight Arrow Connector 30"/>
          <p:cNvCxnSpPr>
            <a:stCxn id="29" idx="2"/>
          </p:cNvCxnSpPr>
          <p:nvPr/>
        </p:nvCxnSpPr>
        <p:spPr>
          <a:xfrm flipH="1">
            <a:off x="2889507" y="3358653"/>
            <a:ext cx="53814" cy="746347"/>
          </a:xfrm>
          <a:prstGeom prst="straightConnector1">
            <a:avLst/>
          </a:prstGeom>
          <a:ln w="25400">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30"/>
          <p:cNvCxnSpPr>
            <a:stCxn id="28" idx="4"/>
          </p:cNvCxnSpPr>
          <p:nvPr/>
        </p:nvCxnSpPr>
        <p:spPr>
          <a:xfrm>
            <a:off x="3052996" y="2874185"/>
            <a:ext cx="3175188" cy="1167044"/>
          </a:xfrm>
          <a:prstGeom prst="straightConnector1">
            <a:avLst/>
          </a:prstGeom>
          <a:ln w="25400">
            <a:solidFill>
              <a:schemeClr val="tx1"/>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007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3"/>
          <p:cNvSpPr txBox="1"/>
          <p:nvPr/>
        </p:nvSpPr>
        <p:spPr>
          <a:xfrm>
            <a:off x="296087" y="1040190"/>
            <a:ext cx="7120377" cy="1041014"/>
          </a:xfrm>
          <a:prstGeom prst="rect">
            <a:avLst/>
          </a:prstGeom>
          <a:noFill/>
          <a:ln>
            <a:noFill/>
          </a:ln>
        </p:spPr>
        <p:txBody>
          <a:bodyPr lIns="79925" tIns="39950" rIns="79925" bIns="39950" anchor="t" anchorCtr="0">
            <a:noAutofit/>
          </a:bodyPr>
          <a:lstStyle/>
          <a:p>
            <a:pPr marL="0" marR="0" lvl="0" indent="0" algn="l" rtl="0">
              <a:spcBef>
                <a:spcPts val="0"/>
              </a:spcBef>
              <a:spcAft>
                <a:spcPts val="0"/>
              </a:spcAft>
              <a:buSzPct val="25000"/>
              <a:buNone/>
            </a:pPr>
            <a:r>
              <a:rPr lang="en-US" sz="1800" dirty="0">
                <a:solidFill>
                  <a:schemeClr val="dk1"/>
                </a:solidFill>
                <a:latin typeface="Calibri" panose="020F0502020204030204" pitchFamily="34" charset="0"/>
                <a:ea typeface="Arial"/>
                <a:cs typeface="Arial"/>
                <a:sym typeface="Arial"/>
              </a:rPr>
              <a:t>Dust prediction models provide 72 hours (at 3-hourly basis) of dust forecast (AOD at 550nm and surface concentration) covering </a:t>
            </a:r>
            <a:r>
              <a:rPr lang="en-US" sz="1800" dirty="0" smtClean="0">
                <a:solidFill>
                  <a:schemeClr val="dk1"/>
                </a:solidFill>
                <a:latin typeface="Calibri" panose="020F0502020204030204" pitchFamily="34" charset="0"/>
                <a:ea typeface="Arial"/>
                <a:cs typeface="Arial"/>
                <a:sym typeface="Arial"/>
              </a:rPr>
              <a:t>NAMEE </a:t>
            </a:r>
            <a:endParaRPr lang="en-US" sz="1800" dirty="0">
              <a:solidFill>
                <a:schemeClr val="dk1"/>
              </a:solidFill>
              <a:latin typeface="Calibri" panose="020F0502020204030204" pitchFamily="34" charset="0"/>
              <a:ea typeface="Arial"/>
              <a:cs typeface="Arial"/>
              <a:sym typeface="Arial"/>
            </a:endParaRPr>
          </a:p>
          <a:p>
            <a:pPr>
              <a:spcBef>
                <a:spcPts val="1200"/>
              </a:spcBef>
              <a:spcAft>
                <a:spcPts val="0"/>
              </a:spcAft>
            </a:pPr>
            <a:endParaRPr lang="en-US" dirty="0">
              <a:latin typeface="Arial"/>
            </a:endParaRPr>
          </a:p>
          <a:p>
            <a:pPr marL="0" marR="0" lvl="0" indent="0" algn="l" rtl="0">
              <a:spcBef>
                <a:spcPts val="1200"/>
              </a:spcBef>
              <a:spcAft>
                <a:spcPts val="0"/>
              </a:spcAft>
              <a:buNone/>
            </a:pPr>
            <a:endParaRPr sz="1800" dirty="0">
              <a:solidFill>
                <a:schemeClr val="dk1"/>
              </a:solidFill>
              <a:latin typeface="Calibri" panose="020F0502020204030204" pitchFamily="34" charset="0"/>
              <a:ea typeface="Arial"/>
              <a:cs typeface="Arial"/>
              <a:sym typeface="Arial"/>
            </a:endParaRPr>
          </a:p>
        </p:txBody>
      </p:sp>
      <p:sp>
        <p:nvSpPr>
          <p:cNvPr id="6" name="Shape 245"/>
          <p:cNvSpPr/>
          <p:nvPr/>
        </p:nvSpPr>
        <p:spPr>
          <a:xfrm>
            <a:off x="6099787" y="6497099"/>
            <a:ext cx="2633350" cy="3608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chemeClr val="dk1"/>
                </a:solidFill>
                <a:latin typeface="Calibri"/>
                <a:ea typeface="Calibri"/>
                <a:cs typeface="Calibri"/>
                <a:sym typeface="Calibri"/>
              </a:rPr>
              <a:t>http://sds-was.aemet.es/</a:t>
            </a:r>
          </a:p>
        </p:txBody>
      </p:sp>
      <p:sp>
        <p:nvSpPr>
          <p:cNvPr id="7" name="Shape 242"/>
          <p:cNvSpPr txBox="1"/>
          <p:nvPr/>
        </p:nvSpPr>
        <p:spPr>
          <a:xfrm>
            <a:off x="119063" y="59151"/>
            <a:ext cx="8928100" cy="77389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dirty="0" smtClean="0">
                <a:solidFill>
                  <a:schemeClr val="bg1"/>
                </a:solidFill>
                <a:latin typeface="Calibri" panose="020F0502020204030204" pitchFamily="34" charset="0"/>
                <a:ea typeface="Calibri"/>
                <a:cs typeface="Calibri"/>
                <a:sym typeface="Calibri"/>
              </a:rPr>
              <a:t>SDS-WAS NAMEE: Daily Dust Forecasts</a:t>
            </a:r>
            <a:endParaRPr lang="en-US" sz="2800" b="1" dirty="0">
              <a:solidFill>
                <a:schemeClr val="bg1"/>
              </a:solidFill>
              <a:latin typeface="Calibri" panose="020F0502020204030204" pitchFamily="34" charset="0"/>
              <a:ea typeface="Calibri"/>
              <a:cs typeface="Calibri"/>
              <a:sym typeface="Calibri"/>
            </a:endParaRPr>
          </a:p>
        </p:txBody>
      </p:sp>
      <p:pic>
        <p:nvPicPr>
          <p:cNvPr id="8" name="Picture 4" descr="AEMET_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5282" t="-1" b="-9462"/>
          <a:stretch/>
        </p:blipFill>
        <p:spPr bwMode="auto">
          <a:xfrm>
            <a:off x="7416462" y="807766"/>
            <a:ext cx="982257" cy="464851"/>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98718" y="823576"/>
            <a:ext cx="421754" cy="424666"/>
          </a:xfrm>
          <a:prstGeom prst="rect">
            <a:avLst/>
          </a:prstGeom>
          <a:noFill/>
          <a:ln>
            <a:noFill/>
          </a:ln>
        </p:spPr>
      </p:pic>
      <p:graphicFrame>
        <p:nvGraphicFramePr>
          <p:cNvPr id="2" name="Table 1"/>
          <p:cNvGraphicFramePr>
            <a:graphicFrameLocks noGrp="1"/>
          </p:cNvGraphicFramePr>
          <p:nvPr>
            <p:extLst/>
          </p:nvPr>
        </p:nvGraphicFramePr>
        <p:xfrm>
          <a:off x="2662582" y="1740671"/>
          <a:ext cx="6157890" cy="4599165"/>
        </p:xfrm>
        <a:graphic>
          <a:graphicData uri="http://schemas.openxmlformats.org/drawingml/2006/table">
            <a:tbl>
              <a:tblPr firstRow="1" bandRow="1">
                <a:tableStyleId>{0660B408-B3CF-4A94-85FC-2B1E0A45F4A2}</a:tableStyleId>
              </a:tblPr>
              <a:tblGrid>
                <a:gridCol w="1891215"/>
                <a:gridCol w="841303"/>
                <a:gridCol w="1337140"/>
                <a:gridCol w="2088232"/>
              </a:tblGrid>
              <a:tr h="577010">
                <a:tc>
                  <a:txBody>
                    <a:bodyPr/>
                    <a:lstStyle/>
                    <a:p>
                      <a:pPr algn="ctr"/>
                      <a:r>
                        <a:rPr lang="en-US" sz="1600" dirty="0" smtClean="0">
                          <a:solidFill>
                            <a:schemeClr val="bg1"/>
                          </a:solidFill>
                          <a:latin typeface="Calibri" panose="020F0502020204030204" pitchFamily="34" charset="0"/>
                        </a:rPr>
                        <a:t>MODEL</a:t>
                      </a:r>
                      <a:endParaRPr lang="en-US" sz="1600" dirty="0">
                        <a:solidFill>
                          <a:schemeClr val="bg1"/>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b="1" dirty="0" smtClean="0">
                          <a:solidFill>
                            <a:schemeClr val="bg1"/>
                          </a:solidFill>
                          <a:latin typeface="Calibri" panose="020F0502020204030204" pitchFamily="34" charset="0"/>
                          <a:ea typeface="+mn-ea"/>
                          <a:cs typeface="+mn-cs"/>
                        </a:rPr>
                        <a:t>RUN TIME</a:t>
                      </a:r>
                      <a:endParaRPr lang="en-US" sz="1600" b="1" dirty="0">
                        <a:solidFill>
                          <a:schemeClr val="bg1"/>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b="1" dirty="0" smtClean="0">
                          <a:solidFill>
                            <a:schemeClr val="bg1"/>
                          </a:solidFill>
                          <a:latin typeface="Calibri" panose="020F0502020204030204" pitchFamily="34" charset="0"/>
                          <a:ea typeface="+mn-ea"/>
                          <a:cs typeface="+mn-cs"/>
                        </a:rPr>
                        <a:t>DOMAIN</a:t>
                      </a:r>
                      <a:endParaRPr lang="en-US" sz="1600" b="1" dirty="0">
                        <a:solidFill>
                          <a:schemeClr val="bg1"/>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b="1" dirty="0" smtClean="0">
                          <a:solidFill>
                            <a:schemeClr val="bg1"/>
                          </a:solidFill>
                          <a:latin typeface="Calibri" panose="020F0502020204030204" pitchFamily="34" charset="0"/>
                          <a:ea typeface="+mn-ea"/>
                          <a:cs typeface="+mn-cs"/>
                        </a:rPr>
                        <a:t>DATA ASSIMILATION</a:t>
                      </a:r>
                      <a:endParaRPr lang="en-US" sz="1600" b="1" dirty="0">
                        <a:solidFill>
                          <a:schemeClr val="bg1"/>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333170">
                <a:tc>
                  <a:txBody>
                    <a:bodyPr/>
                    <a:lstStyle/>
                    <a:p>
                      <a:r>
                        <a:rPr lang="en-US" sz="1600" b="1" dirty="0" smtClean="0">
                          <a:solidFill>
                            <a:srgbClr val="000000"/>
                          </a:solidFill>
                          <a:latin typeface="Calibri" panose="020F0502020204030204" pitchFamily="34" charset="0"/>
                        </a:rPr>
                        <a:t>BSC-DREAM8b</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12</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Regional</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CAMS</a:t>
                      </a:r>
                      <a:r>
                        <a:rPr lang="en-US" sz="1600" b="1" baseline="0" dirty="0" smtClean="0">
                          <a:solidFill>
                            <a:srgbClr val="000000"/>
                          </a:solidFill>
                          <a:latin typeface="Calibri" panose="020F0502020204030204" pitchFamily="34" charset="0"/>
                        </a:rPr>
                        <a:t> </a:t>
                      </a:r>
                      <a:r>
                        <a:rPr lang="en-US" sz="1600" b="1" dirty="0" smtClean="0">
                          <a:solidFill>
                            <a:srgbClr val="000000"/>
                          </a:solidFill>
                          <a:latin typeface="Calibri" panose="020F0502020204030204" pitchFamily="34" charset="0"/>
                        </a:rPr>
                        <a:t>ECMWF</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00 </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Global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MODIS  AOD</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DREAM8-NMME</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00</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latin typeface="Calibri" panose="020F0502020204030204" pitchFamily="34" charset="0"/>
                          <a:ea typeface="+mn-ea"/>
                          <a:cs typeface="+mn-cs"/>
                        </a:rPr>
                        <a:t>Regional</a:t>
                      </a: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CAMS</a:t>
                      </a:r>
                      <a:r>
                        <a:rPr lang="en-US" sz="1600" b="1" baseline="0" dirty="0" smtClean="0">
                          <a:solidFill>
                            <a:srgbClr val="000000"/>
                          </a:solidFill>
                          <a:latin typeface="Calibri" panose="020F0502020204030204" pitchFamily="34" charset="0"/>
                        </a:rPr>
                        <a:t> analysis</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NMMB/BSC-Dust</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00</a:t>
                      </a:r>
                      <a:r>
                        <a:rPr lang="en-US" sz="1600" b="1" baseline="0" dirty="0" smtClean="0">
                          <a:solidFill>
                            <a:srgbClr val="000000"/>
                          </a:solidFill>
                          <a:latin typeface="Calibri" panose="020F0502020204030204" pitchFamily="34" charset="0"/>
                        </a:rPr>
                        <a:t> </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latin typeface="Calibri" panose="020F0502020204030204" pitchFamily="34" charset="0"/>
                          <a:ea typeface="+mn-ea"/>
                          <a:cs typeface="+mn-cs"/>
                        </a:rPr>
                        <a:t>Regional</a:t>
                      </a: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err="1" smtClean="0">
                          <a:solidFill>
                            <a:srgbClr val="000000"/>
                          </a:solidFill>
                          <a:latin typeface="Calibri" panose="020F0502020204030204" pitchFamily="34" charset="0"/>
                        </a:rPr>
                        <a:t>MetUM</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12</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Global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MODIS</a:t>
                      </a:r>
                      <a:r>
                        <a:rPr lang="en-US" sz="1600" b="1" baseline="0" dirty="0" smtClean="0">
                          <a:solidFill>
                            <a:srgbClr val="000000"/>
                          </a:solidFill>
                          <a:latin typeface="Calibri" panose="020F0502020204030204" pitchFamily="34" charset="0"/>
                        </a:rPr>
                        <a:t> AOD</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7285">
                <a:tc>
                  <a:txBody>
                    <a:bodyPr/>
                    <a:lstStyle/>
                    <a:p>
                      <a:pPr algn="l"/>
                      <a:r>
                        <a:rPr lang="en-US" sz="1600" b="1" dirty="0" smtClean="0">
                          <a:solidFill>
                            <a:srgbClr val="000000"/>
                          </a:solidFill>
                          <a:latin typeface="Calibri" panose="020F0502020204030204" pitchFamily="34" charset="0"/>
                          <a:ea typeface="+mn-ea"/>
                          <a:cs typeface="+mn-cs"/>
                        </a:rPr>
                        <a:t>GEOS-5</a:t>
                      </a:r>
                      <a:endParaRPr lang="en-US" sz="1600" b="1" dirty="0">
                        <a:solidFill>
                          <a:srgbClr val="000000"/>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00 </a:t>
                      </a:r>
                      <a:endParaRPr lang="en-US" sz="1600" b="1" dirty="0">
                        <a:solidFill>
                          <a:srgbClr val="000000"/>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Global</a:t>
                      </a:r>
                      <a:endParaRPr lang="en-US" sz="1600" b="1" dirty="0">
                        <a:solidFill>
                          <a:srgbClr val="000000"/>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MODIS </a:t>
                      </a:r>
                      <a:r>
                        <a:rPr lang="en-US" sz="1600" b="1" dirty="0" err="1" smtClean="0">
                          <a:solidFill>
                            <a:srgbClr val="000000"/>
                          </a:solidFill>
                          <a:latin typeface="Calibri" panose="020F0502020204030204" pitchFamily="34" charset="0"/>
                          <a:ea typeface="+mn-ea"/>
                          <a:cs typeface="+mn-cs"/>
                        </a:rPr>
                        <a:t>reflectances</a:t>
                      </a:r>
                      <a:endParaRPr lang="en-US" sz="1600" b="1" dirty="0">
                        <a:solidFill>
                          <a:srgbClr val="000000"/>
                        </a:solidFill>
                        <a:latin typeface="Calibri" panose="020F0502020204030204" pitchFamily="34" charset="0"/>
                        <a:ea typeface="+mn-ea"/>
                        <a:cs typeface="+mn-cs"/>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NGAC</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00 </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smtClean="0">
                          <a:solidFill>
                            <a:srgbClr val="000000"/>
                          </a:solidFill>
                          <a:latin typeface="Calibri" panose="020F0502020204030204" pitchFamily="34" charset="0"/>
                          <a:ea typeface="+mn-ea"/>
                          <a:cs typeface="+mn-cs"/>
                        </a:rPr>
                        <a:t>Global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RegCM4 EMA </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00</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Global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DREAMABOL</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12</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Regional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WRF-CHEM NOA </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12</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Regional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0000"/>
                          </a:solidFill>
                          <a:latin typeface="Calibri" panose="020F0502020204030204" pitchFamily="34" charset="0"/>
                        </a:rPr>
                        <a:t>SILAM</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12</a:t>
                      </a:r>
                      <a:endParaRPr lang="en-US" sz="1600" b="1" dirty="0">
                        <a:solidFill>
                          <a:srgbClr val="00000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ea typeface="+mn-ea"/>
                          <a:cs typeface="+mn-cs"/>
                        </a:rPr>
                        <a:t>Regional</a:t>
                      </a:r>
                      <a:endParaRPr lang="en-US" sz="1600" b="1" dirty="0">
                        <a:solidFill>
                          <a:srgbClr val="00000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0000"/>
                          </a:solidFill>
                          <a:latin typeface="Calibri" panose="020F0502020204030204" pitchFamily="34" charset="0"/>
                        </a:rPr>
                        <a:t>No</a:t>
                      </a:r>
                      <a:endParaRPr lang="en-US" sz="1600" b="1" dirty="0">
                        <a:solidFill>
                          <a:srgbClr val="00000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3170">
                <a:tc>
                  <a:txBody>
                    <a:bodyPr/>
                    <a:lstStyle/>
                    <a:p>
                      <a:r>
                        <a:rPr lang="en-US" sz="1600" b="1" dirty="0" smtClean="0">
                          <a:solidFill>
                            <a:srgbClr val="00B0F0"/>
                          </a:solidFill>
                          <a:latin typeface="Calibri" panose="020F0502020204030204" pitchFamily="34" charset="0"/>
                        </a:rPr>
                        <a:t>LOTOS-EUROS</a:t>
                      </a:r>
                      <a:endParaRPr lang="en-US" sz="1600" b="1" dirty="0">
                        <a:solidFill>
                          <a:srgbClr val="00B0F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B0F0"/>
                          </a:solidFill>
                          <a:latin typeface="Calibri" panose="020F0502020204030204" pitchFamily="34" charset="0"/>
                        </a:rPr>
                        <a:t>12</a:t>
                      </a:r>
                      <a:endParaRPr lang="en-US" sz="1600" b="1" dirty="0">
                        <a:solidFill>
                          <a:srgbClr val="00B0F0"/>
                        </a:solidFill>
                        <a:latin typeface="Calibri" panose="020F0502020204030204" pitchFamily="34" charset="0"/>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B0F0"/>
                          </a:solidFill>
                          <a:latin typeface="Calibri" panose="020F0502020204030204" pitchFamily="34" charset="0"/>
                          <a:ea typeface="+mn-ea"/>
                          <a:cs typeface="+mn-cs"/>
                        </a:rPr>
                        <a:t>Regional</a:t>
                      </a:r>
                      <a:endParaRPr lang="en-US" sz="1600" b="1" dirty="0">
                        <a:solidFill>
                          <a:srgbClr val="00B0F0"/>
                        </a:solidFill>
                        <a:latin typeface="Calibri" panose="020F0502020204030204" pitchFamily="34" charset="0"/>
                        <a:ea typeface="+mn-ea"/>
                        <a:cs typeface="+mn-cs"/>
                      </a:endParaRPr>
                    </a:p>
                  </a:txBody>
                  <a:tcPr marT="44665" marB="446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dirty="0" smtClean="0">
                          <a:solidFill>
                            <a:srgbClr val="00B0F0"/>
                          </a:solidFill>
                          <a:latin typeface="Calibri" panose="020F0502020204030204" pitchFamily="34" charset="0"/>
                        </a:rPr>
                        <a:t>No</a:t>
                      </a:r>
                      <a:endParaRPr lang="en-US" sz="1600" b="1" dirty="0">
                        <a:solidFill>
                          <a:srgbClr val="00B0F0"/>
                        </a:solidFill>
                        <a:latin typeface="Calibri" panose="020F0502020204030204" pitchFamily="34" charset="0"/>
                      </a:endParaRPr>
                    </a:p>
                  </a:txBody>
                  <a:tcPr marT="44665" marB="4466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69460" y="5255864"/>
            <a:ext cx="952500" cy="437349"/>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544" y="4495152"/>
            <a:ext cx="720080" cy="595539"/>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9036" y="4495153"/>
            <a:ext cx="624231" cy="59553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4338" y="3964663"/>
            <a:ext cx="1649390" cy="41894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1404" y="5198624"/>
            <a:ext cx="696220" cy="551829"/>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7072" y="3258057"/>
            <a:ext cx="1094891" cy="622135"/>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7470" y="3314879"/>
            <a:ext cx="609599" cy="49318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4341" y="2827325"/>
            <a:ext cx="1305073" cy="287155"/>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187624" y="2324378"/>
            <a:ext cx="1219200" cy="390822"/>
          </a:xfrm>
          <a:prstGeom prst="rect">
            <a:avLst/>
          </a:prstGeom>
        </p:spPr>
      </p:pic>
      <p:pic>
        <p:nvPicPr>
          <p:cNvPr id="18" name="Picture 1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67546" y="2273201"/>
            <a:ext cx="550373" cy="493180"/>
          </a:xfrm>
          <a:prstGeom prst="rect">
            <a:avLst/>
          </a:prstGeom>
        </p:spPr>
      </p:pic>
      <p:pic>
        <p:nvPicPr>
          <p:cNvPr id="19" name="Picture 1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72512" y="2681349"/>
            <a:ext cx="534312" cy="521987"/>
          </a:xfrm>
          <a:prstGeom prst="rect">
            <a:avLst/>
          </a:prstGeom>
        </p:spPr>
      </p:pic>
    </p:spTree>
    <p:extLst>
      <p:ext uri="{BB962C8B-B14F-4D97-AF65-F5344CB8AC3E}">
        <p14:creationId xmlns:p14="http://schemas.microsoft.com/office/powerpoint/2010/main" val="1490746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ICAP-MME vs SDS-WAS: Results 2016</a:t>
            </a:r>
            <a:endParaRPr lang="en-US" dirty="0">
              <a:solidFill>
                <a:schemeClr val="bg1"/>
              </a:solidFill>
            </a:endParaRPr>
          </a:p>
        </p:txBody>
      </p:sp>
      <p:grpSp>
        <p:nvGrpSpPr>
          <p:cNvPr id="21" name="Group 20"/>
          <p:cNvGrpSpPr/>
          <p:nvPr/>
        </p:nvGrpSpPr>
        <p:grpSpPr>
          <a:xfrm>
            <a:off x="762000" y="777421"/>
            <a:ext cx="8048271" cy="6080579"/>
            <a:chOff x="1093936" y="1371600"/>
            <a:chExt cx="8048271" cy="6080579"/>
          </a:xfrm>
        </p:grpSpPr>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3936" y="5257800"/>
              <a:ext cx="2925838" cy="2194379"/>
            </a:xfrm>
            <a:prstGeom prst="rect">
              <a:avLst/>
            </a:prstGeom>
          </p:spPr>
        </p:pic>
        <p:pic>
          <p:nvPicPr>
            <p:cNvPr id="8" name="Picture 7"/>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6" y="3962400"/>
              <a:ext cx="2925838" cy="2194379"/>
            </a:xfrm>
            <a:prstGeom prst="rect">
              <a:avLst/>
            </a:prstGeom>
          </p:spPr>
        </p:pic>
        <p:pic>
          <p:nvPicPr>
            <p:cNvPr id="11" name="Picture 1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2004" y="2667000"/>
              <a:ext cx="2925838" cy="2194379"/>
            </a:xfrm>
            <a:prstGeom prst="rect">
              <a:avLst/>
            </a:prstGeom>
          </p:spPr>
        </p:pic>
        <p:pic>
          <p:nvPicPr>
            <p:cNvPr id="12" name="Picture 1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6" y="1371601"/>
              <a:ext cx="2925838" cy="2194379"/>
            </a:xfrm>
            <a:prstGeom prst="rect">
              <a:avLst/>
            </a:prstGeom>
          </p:spPr>
        </p:pic>
        <p:pic>
          <p:nvPicPr>
            <p:cNvPr id="13" name="Picture 12"/>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20190" y="5257799"/>
              <a:ext cx="2925838" cy="2194379"/>
            </a:xfrm>
            <a:prstGeom prst="rect">
              <a:avLst/>
            </a:prstGeom>
          </p:spPr>
        </p:pic>
        <p:pic>
          <p:nvPicPr>
            <p:cNvPr id="14" name="Picture 13"/>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23776" y="4002268"/>
              <a:ext cx="2925838" cy="2194379"/>
            </a:xfrm>
            <a:prstGeom prst="rect">
              <a:avLst/>
            </a:prstGeom>
          </p:spPr>
        </p:pic>
        <p:pic>
          <p:nvPicPr>
            <p:cNvPr id="15" name="Picture 14"/>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20190" y="2650863"/>
              <a:ext cx="2925838" cy="2194379"/>
            </a:xfrm>
            <a:prstGeom prst="rect">
              <a:avLst/>
            </a:prstGeom>
          </p:spPr>
        </p:pic>
        <p:pic>
          <p:nvPicPr>
            <p:cNvPr id="16" name="Picture 15"/>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20190" y="1371601"/>
              <a:ext cx="2925838" cy="2194379"/>
            </a:xfrm>
            <a:prstGeom prst="rect">
              <a:avLst/>
            </a:prstGeom>
          </p:spPr>
        </p:pic>
        <p:pic>
          <p:nvPicPr>
            <p:cNvPr id="17" name="Picture 16"/>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16369" y="5257798"/>
              <a:ext cx="2925838" cy="2194379"/>
            </a:xfrm>
            <a:prstGeom prst="rect">
              <a:avLst/>
            </a:prstGeom>
          </p:spPr>
        </p:pic>
        <p:pic>
          <p:nvPicPr>
            <p:cNvPr id="18" name="Picture 17"/>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14576" y="4002269"/>
              <a:ext cx="2925838" cy="2194379"/>
            </a:xfrm>
            <a:prstGeom prst="rect">
              <a:avLst/>
            </a:prstGeom>
          </p:spPr>
        </p:pic>
        <p:pic>
          <p:nvPicPr>
            <p:cNvPr id="19" name="Picture 18"/>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14576" y="2650863"/>
              <a:ext cx="2925838" cy="2194379"/>
            </a:xfrm>
            <a:prstGeom prst="rect">
              <a:avLst/>
            </a:prstGeom>
          </p:spPr>
        </p:pic>
        <p:pic>
          <p:nvPicPr>
            <p:cNvPr id="20" name="Picture 19"/>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14576" y="1371600"/>
              <a:ext cx="2925838" cy="2194379"/>
            </a:xfrm>
            <a:prstGeom prst="rect">
              <a:avLst/>
            </a:prstGeom>
          </p:spPr>
        </p:pic>
      </p:grpSp>
      <p:sp>
        <p:nvSpPr>
          <p:cNvPr id="22" name="TextBox 21"/>
          <p:cNvSpPr txBox="1"/>
          <p:nvPr/>
        </p:nvSpPr>
        <p:spPr>
          <a:xfrm>
            <a:off x="1196219" y="849868"/>
            <a:ext cx="2057400" cy="369332"/>
          </a:xfrm>
          <a:prstGeom prst="rect">
            <a:avLst/>
          </a:prstGeom>
          <a:noFill/>
        </p:spPr>
        <p:txBody>
          <a:bodyPr wrap="square" rtlCol="0">
            <a:spAutoFit/>
          </a:bodyPr>
          <a:lstStyle/>
          <a:p>
            <a:pPr algn="ctr"/>
            <a:r>
              <a:rPr lang="en-US" b="1" dirty="0" smtClean="0"/>
              <a:t>ICAP-MME Mean</a:t>
            </a:r>
            <a:endParaRPr lang="en-US" b="1" dirty="0"/>
          </a:p>
        </p:txBody>
      </p:sp>
      <p:sp>
        <p:nvSpPr>
          <p:cNvPr id="23" name="TextBox 22"/>
          <p:cNvSpPr txBox="1"/>
          <p:nvPr/>
        </p:nvSpPr>
        <p:spPr>
          <a:xfrm>
            <a:off x="3722473" y="829690"/>
            <a:ext cx="2057400" cy="369332"/>
          </a:xfrm>
          <a:prstGeom prst="rect">
            <a:avLst/>
          </a:prstGeom>
          <a:noFill/>
        </p:spPr>
        <p:txBody>
          <a:bodyPr wrap="square" rtlCol="0">
            <a:spAutoFit/>
          </a:bodyPr>
          <a:lstStyle/>
          <a:p>
            <a:pPr algn="ctr"/>
            <a:r>
              <a:rPr lang="en-US" b="1" dirty="0" smtClean="0"/>
              <a:t>SDS-WAS Mean</a:t>
            </a:r>
            <a:endParaRPr lang="en-US" b="1" dirty="0"/>
          </a:p>
        </p:txBody>
      </p:sp>
      <p:sp>
        <p:nvSpPr>
          <p:cNvPr id="24" name="TextBox 23"/>
          <p:cNvSpPr txBox="1"/>
          <p:nvPr/>
        </p:nvSpPr>
        <p:spPr>
          <a:xfrm>
            <a:off x="6217678" y="847642"/>
            <a:ext cx="2057400" cy="369332"/>
          </a:xfrm>
          <a:prstGeom prst="rect">
            <a:avLst/>
          </a:prstGeom>
          <a:noFill/>
        </p:spPr>
        <p:txBody>
          <a:bodyPr wrap="square" rtlCol="0">
            <a:spAutoFit/>
          </a:bodyPr>
          <a:lstStyle/>
          <a:p>
            <a:pPr algn="ctr"/>
            <a:r>
              <a:rPr lang="en-US" b="1" dirty="0" smtClean="0"/>
              <a:t>SDS-WAS Median</a:t>
            </a:r>
            <a:endParaRPr lang="en-US" b="1" dirty="0"/>
          </a:p>
        </p:txBody>
      </p:sp>
      <p:sp>
        <p:nvSpPr>
          <p:cNvPr id="25" name="TextBox 24"/>
          <p:cNvSpPr txBox="1"/>
          <p:nvPr/>
        </p:nvSpPr>
        <p:spPr>
          <a:xfrm rot="16200000">
            <a:off x="-224822" y="1689944"/>
            <a:ext cx="2057400" cy="369332"/>
          </a:xfrm>
          <a:prstGeom prst="rect">
            <a:avLst/>
          </a:prstGeom>
          <a:noFill/>
        </p:spPr>
        <p:txBody>
          <a:bodyPr wrap="square" rtlCol="0">
            <a:spAutoFit/>
          </a:bodyPr>
          <a:lstStyle/>
          <a:p>
            <a:pPr algn="ctr"/>
            <a:r>
              <a:rPr lang="en-US" b="1" dirty="0" smtClean="0"/>
              <a:t>DJF</a:t>
            </a:r>
            <a:endParaRPr lang="en-US" b="1" dirty="0"/>
          </a:p>
        </p:txBody>
      </p:sp>
      <p:sp>
        <p:nvSpPr>
          <p:cNvPr id="26" name="TextBox 25"/>
          <p:cNvSpPr txBox="1"/>
          <p:nvPr/>
        </p:nvSpPr>
        <p:spPr>
          <a:xfrm rot="16200000">
            <a:off x="-248002" y="2985344"/>
            <a:ext cx="2057400" cy="369332"/>
          </a:xfrm>
          <a:prstGeom prst="rect">
            <a:avLst/>
          </a:prstGeom>
          <a:noFill/>
        </p:spPr>
        <p:txBody>
          <a:bodyPr wrap="square" rtlCol="0">
            <a:spAutoFit/>
          </a:bodyPr>
          <a:lstStyle/>
          <a:p>
            <a:pPr algn="ctr"/>
            <a:r>
              <a:rPr lang="en-US" b="1" dirty="0" smtClean="0"/>
              <a:t>MAM</a:t>
            </a:r>
          </a:p>
        </p:txBody>
      </p:sp>
      <p:sp>
        <p:nvSpPr>
          <p:cNvPr id="27" name="TextBox 26"/>
          <p:cNvSpPr txBox="1"/>
          <p:nvPr/>
        </p:nvSpPr>
        <p:spPr>
          <a:xfrm rot="16200000">
            <a:off x="-266700" y="4280744"/>
            <a:ext cx="2057400" cy="369332"/>
          </a:xfrm>
          <a:prstGeom prst="rect">
            <a:avLst/>
          </a:prstGeom>
          <a:noFill/>
        </p:spPr>
        <p:txBody>
          <a:bodyPr wrap="square" rtlCol="0">
            <a:spAutoFit/>
          </a:bodyPr>
          <a:lstStyle/>
          <a:p>
            <a:pPr algn="ctr"/>
            <a:r>
              <a:rPr lang="en-US" b="1" dirty="0" smtClean="0"/>
              <a:t>JJA</a:t>
            </a:r>
          </a:p>
        </p:txBody>
      </p:sp>
      <p:sp>
        <p:nvSpPr>
          <p:cNvPr id="28" name="TextBox 27"/>
          <p:cNvSpPr txBox="1"/>
          <p:nvPr/>
        </p:nvSpPr>
        <p:spPr>
          <a:xfrm rot="16200000">
            <a:off x="-251460" y="5576142"/>
            <a:ext cx="2057400" cy="369332"/>
          </a:xfrm>
          <a:prstGeom prst="rect">
            <a:avLst/>
          </a:prstGeom>
          <a:noFill/>
        </p:spPr>
        <p:txBody>
          <a:bodyPr wrap="square" rtlCol="0">
            <a:spAutoFit/>
          </a:bodyPr>
          <a:lstStyle/>
          <a:p>
            <a:pPr algn="ctr"/>
            <a:r>
              <a:rPr lang="en-US" b="1" dirty="0" smtClean="0"/>
              <a:t>SON</a:t>
            </a:r>
          </a:p>
        </p:txBody>
      </p:sp>
    </p:spTree>
    <p:extLst>
      <p:ext uri="{BB962C8B-B14F-4D97-AF65-F5344CB8AC3E}">
        <p14:creationId xmlns:p14="http://schemas.microsoft.com/office/powerpoint/2010/main" val="990714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ICAP-MME vs SDS-WAS: Results 2016</a:t>
            </a:r>
            <a:endParaRPr lang="en-US" dirty="0">
              <a:solidFill>
                <a:schemeClr val="bg1"/>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t="22057" r="21429" b="11458"/>
          <a:stretch/>
        </p:blipFill>
        <p:spPr bwMode="auto">
          <a:xfrm>
            <a:off x="337969" y="990600"/>
            <a:ext cx="7696200" cy="559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96461" y="0"/>
            <a:ext cx="1925619" cy="126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859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3124200" y="6356350"/>
            <a:ext cx="2895600"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fld id="{F497B4B0-C506-4972-A9DA-8AFAF5CDBB4C}" type="slidenum">
              <a:rPr lang="es-ES" smtClean="0"/>
              <a:pPr>
                <a:defRPr/>
              </a:pPr>
              <a:t>37</a:t>
            </a:fld>
            <a:endParaRPr lang="es-ES" dirty="0"/>
          </a:p>
        </p:txBody>
      </p:sp>
      <p:graphicFrame>
        <p:nvGraphicFramePr>
          <p:cNvPr id="6" name="Content Placeholder 4"/>
          <p:cNvGraphicFramePr>
            <a:graphicFrameLocks/>
          </p:cNvGraphicFramePr>
          <p:nvPr>
            <p:extLst>
              <p:ext uri="{D42A27DB-BD31-4B8C-83A1-F6EECF244321}">
                <p14:modId xmlns:p14="http://schemas.microsoft.com/office/powerpoint/2010/main" val="1348380407"/>
              </p:ext>
            </p:extLst>
          </p:nvPr>
        </p:nvGraphicFramePr>
        <p:xfrm>
          <a:off x="294094" y="1039264"/>
          <a:ext cx="3996667" cy="5705533"/>
        </p:xfrm>
        <a:graphic>
          <a:graphicData uri="http://schemas.openxmlformats.org/drawingml/2006/table">
            <a:tbl>
              <a:tblPr firstRow="1" firstCol="1" bandRow="1">
                <a:tableStyleId>{5C22544A-7EE6-4342-B048-85BDC9FD1C3A}</a:tableStyleId>
              </a:tblPr>
              <a:tblGrid>
                <a:gridCol w="1645037"/>
                <a:gridCol w="2351630"/>
              </a:tblGrid>
              <a:tr h="963287">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DOMAIN</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GLOBAL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(ICAP)</a:t>
                      </a:r>
                      <a:endParaRPr lang="en-US" sz="1200" b="0" dirty="0">
                        <a:solidFill>
                          <a:schemeClr val="bg1"/>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Model</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MONARCH</a:t>
                      </a:r>
                      <a:endParaRPr lang="en-US" sz="1200" dirty="0">
                        <a:solidFill>
                          <a:schemeClr val="tx1"/>
                        </a:solidFill>
                        <a:effectLst/>
                        <a:latin typeface="Arial" charset="0"/>
                        <a:ea typeface="Arial" charset="0"/>
                        <a:cs typeface="Arial" charset="0"/>
                      </a:endParaRPr>
                    </a:p>
                  </a:txBody>
                  <a:tcPr marL="68580" marR="68580" marT="0" marB="0" anchor="ctr"/>
                </a:tc>
              </a:tr>
              <a:tr h="196811">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Status</a:t>
                      </a:r>
                    </a:p>
                  </a:txBody>
                  <a:tcPr marL="68580" marR="68580" marT="0" marB="0" anchor="ctr"/>
                </a:tc>
                <a:tc>
                  <a:txBody>
                    <a:bodyPr/>
                    <a:lstStyle/>
                    <a:p>
                      <a:pPr marL="0" marR="0" algn="ctr">
                        <a:spcBef>
                          <a:spcPts val="0"/>
                        </a:spcBef>
                        <a:spcAft>
                          <a:spcPts val="0"/>
                        </a:spcAft>
                      </a:pPr>
                      <a:r>
                        <a:rPr lang="en-US" sz="1200" dirty="0">
                          <a:effectLst/>
                          <a:latin typeface="Arial" charset="0"/>
                          <a:ea typeface="Arial" charset="0"/>
                          <a:cs typeface="Arial" charset="0"/>
                        </a:rPr>
                        <a:t>QO</a:t>
                      </a:r>
                    </a:p>
                  </a:txBody>
                  <a:tcPr marL="68580" marR="68580" marT="0" marB="0" anchor="ctr"/>
                </a:tc>
              </a:tr>
              <a:tr h="612374">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Meteorology</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Inline:</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NMMB</a:t>
                      </a:r>
                      <a:endParaRPr lang="en-US" sz="1200" dirty="0">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Resolution</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1.4x1 </a:t>
                      </a:r>
                      <a:r>
                        <a:rPr lang="en-US" sz="1200" dirty="0" err="1" smtClean="0">
                          <a:effectLst/>
                          <a:latin typeface="Arial" charset="0"/>
                          <a:ea typeface="Arial" charset="0"/>
                          <a:cs typeface="Arial" charset="0"/>
                        </a:rPr>
                        <a:t>deg</a:t>
                      </a:r>
                      <a:endParaRPr lang="en-US" sz="1200" dirty="0" smtClean="0">
                        <a:effectLst/>
                        <a:latin typeface="Arial" charset="0"/>
                        <a:ea typeface="Arial" charset="0"/>
                        <a:cs typeface="Arial" charset="0"/>
                      </a:endParaRP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0.7x0.5 </a:t>
                      </a:r>
                      <a:r>
                        <a:rPr lang="en-US" sz="1200" dirty="0" err="1" smtClean="0">
                          <a:solidFill>
                            <a:srgbClr val="FF0000"/>
                          </a:solidFill>
                          <a:effectLst/>
                          <a:latin typeface="Arial" charset="0"/>
                          <a:ea typeface="Arial" charset="0"/>
                          <a:cs typeface="Arial" charset="0"/>
                        </a:rPr>
                        <a:t>deg</a:t>
                      </a:r>
                      <a:endParaRPr lang="en-US" sz="1200" dirty="0">
                        <a:solidFill>
                          <a:srgbClr val="FF0000"/>
                        </a:solidFill>
                        <a:effectLst/>
                        <a:latin typeface="Arial" charset="0"/>
                        <a:ea typeface="Arial" charset="0"/>
                        <a:cs typeface="Arial" charset="0"/>
                      </a:endParaRPr>
                    </a:p>
                  </a:txBody>
                  <a:tcPr marL="68580" marR="68580" marT="0" marB="0" anchor="ctr"/>
                </a:tc>
              </a:tr>
              <a:tr h="454121">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levels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600"/>
                        </a:spcAft>
                      </a:pPr>
                      <a:r>
                        <a:rPr lang="en-US" sz="1200" dirty="0" smtClean="0">
                          <a:effectLst/>
                          <a:latin typeface="Arial" charset="0"/>
                          <a:ea typeface="Arial" charset="0"/>
                          <a:cs typeface="Arial" charset="0"/>
                        </a:rPr>
                        <a:t>24</a:t>
                      </a:r>
                    </a:p>
                    <a:p>
                      <a:pPr marL="0" marR="0" algn="ctr">
                        <a:spcBef>
                          <a:spcPts val="0"/>
                        </a:spcBef>
                        <a:spcAft>
                          <a:spcPts val="600"/>
                        </a:spcAft>
                      </a:pPr>
                      <a:r>
                        <a:rPr lang="en-US" sz="1200" dirty="0" smtClean="0">
                          <a:solidFill>
                            <a:srgbClr val="FF0000"/>
                          </a:solidFill>
                          <a:effectLst/>
                          <a:latin typeface="Arial" charset="0"/>
                          <a:ea typeface="Arial" charset="0"/>
                          <a:cs typeface="Arial" charset="0"/>
                        </a:rPr>
                        <a:t>48</a:t>
                      </a:r>
                      <a:endParaRPr lang="en-US" sz="1200" dirty="0">
                        <a:solidFill>
                          <a:srgbClr val="FF0000"/>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DA</a:t>
                      </a: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LETKF</a:t>
                      </a:r>
                      <a:endParaRPr lang="en-US" sz="1200" dirty="0">
                        <a:solidFill>
                          <a:srgbClr val="3366FF"/>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Assimilated </a:t>
                      </a:r>
                      <a:r>
                        <a:rPr lang="en-US" sz="1200" b="0" dirty="0" err="1">
                          <a:solidFill>
                            <a:schemeClr val="bg1"/>
                          </a:solidFill>
                          <a:effectLst/>
                          <a:latin typeface="Arial" charset="0"/>
                          <a:ea typeface="Arial" charset="0"/>
                          <a:cs typeface="Arial" charset="0"/>
                        </a:rPr>
                        <a:t>Obs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solidFill>
                            <a:srgbClr val="0070C0"/>
                          </a:solidFill>
                          <a:effectLst/>
                          <a:latin typeface="Arial" charset="0"/>
                          <a:ea typeface="Arial" charset="0"/>
                          <a:cs typeface="Arial" charset="0"/>
                        </a:rPr>
                        <a:t>MODIS DT+DB (DU)</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effectLst/>
                          <a:latin typeface="Arial" charset="0"/>
                          <a:ea typeface="Arial" charset="0"/>
                          <a:cs typeface="Arial" charset="0"/>
                        </a:rPr>
                        <a:t>MODIS DT+DB (ALL)</a:t>
                      </a:r>
                    </a:p>
                  </a:txBody>
                  <a:tcPr marL="68580" marR="68580" marT="0" marB="0" anchor="ctr"/>
                </a:tc>
              </a:tr>
              <a:tr h="618410">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Aerosol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Species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300"/>
                        </a:spcBef>
                        <a:spcAft>
                          <a:spcPts val="0"/>
                        </a:spcAft>
                      </a:pPr>
                      <a:r>
                        <a:rPr lang="en-US" sz="1200" dirty="0" smtClean="0">
                          <a:effectLst/>
                          <a:latin typeface="Arial" charset="0"/>
                          <a:ea typeface="Arial" charset="0"/>
                          <a:cs typeface="Arial" charset="0"/>
                        </a:rPr>
                        <a:t>DU,</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SS,</a:t>
                      </a:r>
                      <a:r>
                        <a:rPr lang="en-US" sz="1200" baseline="0" dirty="0" smtClean="0">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BC, </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POA</a:t>
                      </a:r>
                      <a:r>
                        <a:rPr lang="en-US" sz="1200" baseline="0" dirty="0" smtClean="0">
                          <a:solidFill>
                            <a:srgbClr val="3366FF"/>
                          </a:solidFill>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SOA bio, </a:t>
                      </a: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SOA</a:t>
                      </a:r>
                      <a:r>
                        <a:rPr lang="en-US" sz="1200" baseline="0" dirty="0" smtClean="0">
                          <a:solidFill>
                            <a:srgbClr val="FF0000"/>
                          </a:solidFill>
                          <a:effectLst/>
                          <a:latin typeface="Arial" charset="0"/>
                          <a:ea typeface="Arial" charset="0"/>
                          <a:cs typeface="Arial" charset="0"/>
                        </a:rPr>
                        <a:t> </a:t>
                      </a:r>
                      <a:r>
                        <a:rPr lang="en-US" sz="1200" baseline="0" dirty="0" err="1" smtClean="0">
                          <a:solidFill>
                            <a:srgbClr val="FF0000"/>
                          </a:solidFill>
                          <a:effectLst/>
                          <a:latin typeface="Arial" charset="0"/>
                          <a:ea typeface="Arial" charset="0"/>
                          <a:cs typeface="Arial" charset="0"/>
                        </a:rPr>
                        <a:t>anthro</a:t>
                      </a:r>
                      <a:r>
                        <a:rPr lang="en-US" sz="1200" dirty="0" smtClean="0">
                          <a:solidFill>
                            <a:srgbClr val="3366FF"/>
                          </a:solidFill>
                          <a:effectLst/>
                          <a:latin typeface="Arial" charset="0"/>
                          <a:ea typeface="Arial" charset="0"/>
                          <a:cs typeface="Arial" charset="0"/>
                        </a:rPr>
                        <a:t>,</a:t>
                      </a:r>
                      <a:r>
                        <a:rPr lang="en-US" sz="1200" baseline="0" dirty="0" smtClean="0">
                          <a:solidFill>
                            <a:srgbClr val="3366FF"/>
                          </a:solidFill>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SU,</a:t>
                      </a:r>
                      <a:r>
                        <a:rPr lang="en-US" sz="1200" baseline="0" dirty="0" smtClean="0">
                          <a:solidFill>
                            <a:srgbClr val="3366FF"/>
                          </a:solidFill>
                          <a:effectLst/>
                          <a:latin typeface="Arial" charset="0"/>
                          <a:ea typeface="Arial" charset="0"/>
                          <a:cs typeface="Arial" charset="0"/>
                        </a:rPr>
                        <a:t> </a:t>
                      </a:r>
                      <a:r>
                        <a:rPr lang="en-US" sz="1200" dirty="0" smtClean="0">
                          <a:solidFill>
                            <a:srgbClr val="FF0000"/>
                          </a:solidFill>
                          <a:effectLst/>
                          <a:latin typeface="Arial" charset="0"/>
                          <a:ea typeface="Arial" charset="0"/>
                          <a:cs typeface="Arial" charset="0"/>
                        </a:rPr>
                        <a:t>NI</a:t>
                      </a:r>
                    </a:p>
                  </a:txBody>
                  <a:tcPr marL="68580" marR="68580" marT="0" marB="0" anchor="ctr"/>
                </a:tc>
              </a:tr>
              <a:tr h="525318">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Gas phase </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chemistry</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CBM-IV</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CB05</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ONLINE and</a:t>
                      </a:r>
                      <a:r>
                        <a:rPr lang="en-US" sz="1200" baseline="0" dirty="0" smtClean="0">
                          <a:solidFill>
                            <a:srgbClr val="3366FF"/>
                          </a:solidFill>
                          <a:effectLst/>
                          <a:latin typeface="Arial" charset="0"/>
                          <a:ea typeface="Arial" charset="0"/>
                          <a:cs typeface="Arial" charset="0"/>
                        </a:rPr>
                        <a:t> CLIMATOLOGY</a:t>
                      </a:r>
                      <a:endParaRPr lang="en-US" sz="1200" dirty="0" smtClean="0">
                        <a:solidFill>
                          <a:srgbClr val="3366FF"/>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Emissions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66FF"/>
                          </a:solidFill>
                          <a:effectLst/>
                          <a:latin typeface="Arial" charset="0"/>
                          <a:ea typeface="Arial" charset="0"/>
                          <a:cs typeface="Arial" charset="0"/>
                        </a:rPr>
                        <a:t>HERMES 3.0 (HTAP</a:t>
                      </a:r>
                      <a:r>
                        <a:rPr lang="en-US" sz="1200" baseline="0" dirty="0" smtClean="0">
                          <a:solidFill>
                            <a:srgbClr val="3366FF"/>
                          </a:solidFill>
                          <a:effectLst/>
                          <a:latin typeface="Arial" charset="0"/>
                          <a:ea typeface="Arial" charset="0"/>
                          <a:cs typeface="Arial" charset="0"/>
                        </a:rPr>
                        <a:t> v2)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FF"/>
                          </a:solidFill>
                          <a:effectLst/>
                          <a:latin typeface="Arial" charset="0"/>
                          <a:ea typeface="Arial" charset="0"/>
                          <a:cs typeface="Arial" charset="0"/>
                        </a:rPr>
                        <a:t>MEGAN ONLINE</a:t>
                      </a:r>
                      <a:endParaRPr lang="en-US" sz="1200" dirty="0" smtClean="0">
                        <a:solidFill>
                          <a:srgbClr val="3366FF"/>
                        </a:solidFill>
                        <a:effectLst/>
                        <a:latin typeface="Arial" charset="0"/>
                        <a:ea typeface="Arial" charset="0"/>
                        <a:cs typeface="Arial" charset="0"/>
                      </a:endParaRPr>
                    </a:p>
                  </a:txBody>
                  <a:tcPr marL="68580" marR="68580" marT="0" marB="0" anchor="ctr"/>
                </a:tc>
              </a:tr>
              <a:tr h="385315">
                <a:tc>
                  <a:txBody>
                    <a:bodyPr/>
                    <a:lstStyle/>
                    <a:p>
                      <a:pPr marL="0" marR="0" algn="ctr">
                        <a:spcBef>
                          <a:spcPts val="300"/>
                        </a:spcBef>
                        <a:spcAft>
                          <a:spcPts val="0"/>
                        </a:spcAft>
                      </a:pPr>
                      <a:r>
                        <a:rPr lang="en-US" sz="1200" b="0" dirty="0">
                          <a:solidFill>
                            <a:schemeClr val="bg1"/>
                          </a:solidFill>
                          <a:effectLst/>
                          <a:latin typeface="Arial" charset="0"/>
                          <a:ea typeface="Arial" charset="0"/>
                          <a:cs typeface="Arial" charset="0"/>
                        </a:rPr>
                        <a:t>Bio.  Burn. Emissions</a:t>
                      </a: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GFAS</a:t>
                      </a:r>
                    </a:p>
                    <a:p>
                      <a:pPr marL="0" marR="0" algn="ctr">
                        <a:spcBef>
                          <a:spcPts val="0"/>
                        </a:spcBef>
                        <a:spcAft>
                          <a:spcPts val="0"/>
                        </a:spcAft>
                      </a:pPr>
                      <a:r>
                        <a:rPr lang="en-US" sz="1200" dirty="0" smtClean="0">
                          <a:solidFill>
                            <a:srgbClr val="0070C0"/>
                          </a:solidFill>
                          <a:effectLst/>
                          <a:latin typeface="Arial" charset="0"/>
                          <a:ea typeface="Arial" charset="0"/>
                          <a:cs typeface="Arial" charset="0"/>
                        </a:rPr>
                        <a:t>NRT</a:t>
                      </a:r>
                    </a:p>
                  </a:txBody>
                  <a:tcPr marL="68580" marR="68580" marT="0" marB="0" anchor="ctr"/>
                </a:tc>
              </a:tr>
            </a:tbl>
          </a:graphicData>
        </a:graphic>
      </p:graphicFrame>
      <p:sp>
        <p:nvSpPr>
          <p:cNvPr id="7" name="Rectangle 6"/>
          <p:cNvSpPr/>
          <p:nvPr/>
        </p:nvSpPr>
        <p:spPr>
          <a:xfrm>
            <a:off x="424542" y="736106"/>
            <a:ext cx="8719458" cy="369332"/>
          </a:xfrm>
          <a:prstGeom prst="rect">
            <a:avLst/>
          </a:prstGeom>
        </p:spPr>
        <p:txBody>
          <a:bodyPr wrap="square">
            <a:spAutoFit/>
          </a:bodyPr>
          <a:lstStyle/>
          <a:p>
            <a:r>
              <a:rPr lang="en-US" dirty="0">
                <a:solidFill>
                  <a:srgbClr val="000000"/>
                </a:solidFill>
              </a:rPr>
              <a:t>CURRENT FORECASTING</a:t>
            </a:r>
            <a:r>
              <a:rPr lang="en-US" dirty="0">
                <a:solidFill>
                  <a:srgbClr val="FF0000"/>
                </a:solidFill>
              </a:rPr>
              <a:t> </a:t>
            </a:r>
            <a:r>
              <a:rPr lang="en-US" dirty="0">
                <a:solidFill>
                  <a:schemeClr val="tx1">
                    <a:lumMod val="95000"/>
                    <a:lumOff val="5000"/>
                  </a:schemeClr>
                </a:solidFill>
              </a:rPr>
              <a:t>–</a:t>
            </a:r>
            <a:r>
              <a:rPr lang="en-US" dirty="0">
                <a:solidFill>
                  <a:srgbClr val="FF0000"/>
                </a:solidFill>
              </a:rPr>
              <a:t> </a:t>
            </a:r>
            <a:r>
              <a:rPr lang="en-US">
                <a:solidFill>
                  <a:srgbClr val="0000FF"/>
                </a:solidFill>
              </a:rPr>
              <a:t>DEVELOPED/AVAILABLE </a:t>
            </a:r>
            <a:r>
              <a:rPr lang="en-US" smtClean="0">
                <a:solidFill>
                  <a:srgbClr val="0000FF"/>
                </a:solidFill>
              </a:rPr>
              <a:t>– </a:t>
            </a:r>
            <a:r>
              <a:rPr lang="en-US" dirty="0">
                <a:solidFill>
                  <a:srgbClr val="FF0000"/>
                </a:solidFill>
              </a:rPr>
              <a:t>UNDER DEVELOPMENT - </a:t>
            </a:r>
            <a:r>
              <a:rPr lang="en-US" dirty="0">
                <a:solidFill>
                  <a:srgbClr val="008000"/>
                </a:solidFill>
              </a:rPr>
              <a:t>PLANNED</a:t>
            </a:r>
          </a:p>
        </p:txBody>
      </p:sp>
      <p:sp>
        <p:nvSpPr>
          <p:cNvPr id="2" name="TextBox 1"/>
          <p:cNvSpPr txBox="1"/>
          <p:nvPr/>
        </p:nvSpPr>
        <p:spPr>
          <a:xfrm>
            <a:off x="4290761" y="1802693"/>
            <a:ext cx="4967539" cy="4247317"/>
          </a:xfrm>
          <a:prstGeom prst="rect">
            <a:avLst/>
          </a:prstGeom>
          <a:noFill/>
        </p:spPr>
        <p:txBody>
          <a:bodyPr wrap="square" rtlCol="0">
            <a:spAutoFit/>
          </a:bodyPr>
          <a:lstStyle/>
          <a:p>
            <a:r>
              <a:rPr lang="en-US" dirty="0" smtClean="0"/>
              <a:t>2017: New </a:t>
            </a:r>
            <a:r>
              <a:rPr lang="en-US" dirty="0" err="1" smtClean="0"/>
              <a:t>Marenostrum</a:t>
            </a:r>
            <a:r>
              <a:rPr lang="en-US" dirty="0" smtClean="0"/>
              <a:t> up in July</a:t>
            </a:r>
          </a:p>
          <a:p>
            <a:r>
              <a:rPr lang="en-US" dirty="0"/>
              <a:t> </a:t>
            </a:r>
            <a:r>
              <a:rPr lang="en-US" dirty="0" smtClean="0"/>
              <a:t>          Full model into ICAP ensemble</a:t>
            </a:r>
          </a:p>
          <a:p>
            <a:endParaRPr lang="en-US" dirty="0" smtClean="0"/>
          </a:p>
          <a:p>
            <a:r>
              <a:rPr lang="en-US" dirty="0"/>
              <a:t> </a:t>
            </a:r>
            <a:r>
              <a:rPr lang="en-US" dirty="0" smtClean="0"/>
              <a:t>          Scalability tests and setting final resolution</a:t>
            </a:r>
          </a:p>
          <a:p>
            <a:endParaRPr lang="en-US" dirty="0" smtClean="0"/>
          </a:p>
          <a:p>
            <a:r>
              <a:rPr lang="en-US" dirty="0" smtClean="0"/>
              <a:t>           Further tuning of </a:t>
            </a:r>
          </a:p>
          <a:p>
            <a:r>
              <a:rPr lang="en-US" dirty="0"/>
              <a:t>	 </a:t>
            </a:r>
            <a:r>
              <a:rPr lang="en-US" dirty="0" smtClean="0"/>
              <a:t>  - emissions by region,</a:t>
            </a:r>
          </a:p>
          <a:p>
            <a:r>
              <a:rPr lang="en-US" dirty="0"/>
              <a:t> </a:t>
            </a:r>
            <a:r>
              <a:rPr lang="en-US" dirty="0" smtClean="0"/>
              <a:t>          - wet scavenging </a:t>
            </a:r>
          </a:p>
          <a:p>
            <a:r>
              <a:rPr lang="en-US" dirty="0"/>
              <a:t> </a:t>
            </a:r>
            <a:r>
              <a:rPr lang="en-US" dirty="0" smtClean="0"/>
              <a:t>          - optical properties</a:t>
            </a:r>
          </a:p>
          <a:p>
            <a:endParaRPr lang="en-US" dirty="0" smtClean="0"/>
          </a:p>
          <a:p>
            <a:r>
              <a:rPr lang="en-US" dirty="0" smtClean="0"/>
              <a:t>2018 Q2: Data assimilation with full aerosol model</a:t>
            </a:r>
            <a:endParaRPr lang="en-US" dirty="0"/>
          </a:p>
          <a:p>
            <a:r>
              <a:rPr lang="en-US" dirty="0" smtClean="0"/>
              <a:t>                 </a:t>
            </a:r>
            <a:r>
              <a:rPr lang="en-US" dirty="0" err="1" smtClean="0"/>
              <a:t>Autosubmit</a:t>
            </a:r>
            <a:r>
              <a:rPr lang="en-US" dirty="0" smtClean="0"/>
              <a:t> workflow</a:t>
            </a:r>
          </a:p>
          <a:p>
            <a:endParaRPr lang="en-US" dirty="0"/>
          </a:p>
          <a:p>
            <a:r>
              <a:rPr lang="en-US" dirty="0" smtClean="0"/>
              <a:t>	        Regional forecasts for Europe and Spain</a:t>
            </a:r>
            <a:endParaRPr lang="en-US" dirty="0"/>
          </a:p>
          <a:p>
            <a:endParaRPr lang="en-US" dirty="0" smtClean="0"/>
          </a:p>
        </p:txBody>
      </p:sp>
      <p:sp>
        <p:nvSpPr>
          <p:cNvPr id="3" name="TextBox 2"/>
          <p:cNvSpPr txBox="1"/>
          <p:nvPr/>
        </p:nvSpPr>
        <p:spPr>
          <a:xfrm>
            <a:off x="171448" y="167417"/>
            <a:ext cx="4979825" cy="523220"/>
          </a:xfrm>
          <a:prstGeom prst="rect">
            <a:avLst/>
          </a:prstGeom>
          <a:noFill/>
        </p:spPr>
        <p:txBody>
          <a:bodyPr wrap="none" rtlCol="0">
            <a:spAutoFit/>
          </a:bodyPr>
          <a:lstStyle/>
          <a:p>
            <a:r>
              <a:rPr lang="en-US" sz="2800" dirty="0" smtClean="0">
                <a:solidFill>
                  <a:schemeClr val="bg1"/>
                </a:solidFill>
              </a:rPr>
              <a:t>Near </a:t>
            </a:r>
            <a:r>
              <a:rPr lang="en-US" sz="2800" smtClean="0">
                <a:solidFill>
                  <a:schemeClr val="bg1"/>
                </a:solidFill>
              </a:rPr>
              <a:t>future Operational Updates</a:t>
            </a:r>
            <a:endParaRPr lang="en-US" sz="2800" dirty="0">
              <a:solidFill>
                <a:schemeClr val="bg1"/>
              </a:solidFill>
            </a:endParaRPr>
          </a:p>
        </p:txBody>
      </p:sp>
    </p:spTree>
    <p:extLst>
      <p:ext uri="{BB962C8B-B14F-4D97-AF65-F5344CB8AC3E}">
        <p14:creationId xmlns:p14="http://schemas.microsoft.com/office/powerpoint/2010/main" val="1451608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3124200" y="6356350"/>
            <a:ext cx="2895600"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fld id="{F497B4B0-C506-4972-A9DA-8AFAF5CDBB4C}" type="slidenum">
              <a:rPr lang="es-ES" smtClean="0"/>
              <a:pPr>
                <a:defRPr/>
              </a:pPr>
              <a:t>4</a:t>
            </a:fld>
            <a:endParaRPr lang="es-ES" dirty="0"/>
          </a:p>
        </p:txBody>
      </p:sp>
      <p:graphicFrame>
        <p:nvGraphicFramePr>
          <p:cNvPr id="6" name="Content Placeholder 4"/>
          <p:cNvGraphicFramePr>
            <a:graphicFrameLocks/>
          </p:cNvGraphicFramePr>
          <p:nvPr>
            <p:extLst>
              <p:ext uri="{D42A27DB-BD31-4B8C-83A1-F6EECF244321}">
                <p14:modId xmlns:p14="http://schemas.microsoft.com/office/powerpoint/2010/main" val="1717990678"/>
              </p:ext>
            </p:extLst>
          </p:nvPr>
        </p:nvGraphicFramePr>
        <p:xfrm>
          <a:off x="422686" y="1039264"/>
          <a:ext cx="8258307" cy="5705533"/>
        </p:xfrm>
        <a:graphic>
          <a:graphicData uri="http://schemas.openxmlformats.org/drawingml/2006/table">
            <a:tbl>
              <a:tblPr firstRow="1" firstCol="1" bandRow="1">
                <a:tableStyleId>{5C22544A-7EE6-4342-B048-85BDC9FD1C3A}</a:tableStyleId>
              </a:tblPr>
              <a:tblGrid>
                <a:gridCol w="1645037"/>
                <a:gridCol w="2351630"/>
                <a:gridCol w="1755441"/>
                <a:gridCol w="2506199"/>
              </a:tblGrid>
              <a:tr h="963287">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DOMAIN</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GLOBAL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(ICAP)</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REGIONAL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North</a:t>
                      </a:r>
                      <a:r>
                        <a:rPr lang="en-US" sz="1200" b="0" baseline="0" dirty="0" smtClean="0">
                          <a:solidFill>
                            <a:schemeClr val="bg1"/>
                          </a:solidFill>
                          <a:effectLst/>
                          <a:latin typeface="Arial" charset="0"/>
                          <a:ea typeface="Arial" charset="0"/>
                          <a:cs typeface="Arial" charset="0"/>
                        </a:rPr>
                        <a:t> Africa, Middle East and Europe</a:t>
                      </a:r>
                    </a:p>
                    <a:p>
                      <a:pPr marL="0" marR="0" algn="ctr">
                        <a:spcBef>
                          <a:spcPts val="0"/>
                        </a:spcBef>
                        <a:spcAft>
                          <a:spcPts val="0"/>
                        </a:spcAft>
                      </a:pPr>
                      <a:r>
                        <a:rPr lang="en-US" sz="1200" b="0" baseline="0" dirty="0" smtClean="0">
                          <a:solidFill>
                            <a:schemeClr val="bg1"/>
                          </a:solidFill>
                          <a:effectLst/>
                          <a:latin typeface="Arial" charset="0"/>
                          <a:ea typeface="Arial" charset="0"/>
                          <a:cs typeface="Arial" charset="0"/>
                        </a:rPr>
                        <a:t>(SDS-WAS)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REGIONAL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Europe/Iberian Peninsula/Urban Areas</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(CALIOPE)</a:t>
                      </a:r>
                      <a:endParaRPr lang="en-US" sz="1200" b="0" dirty="0">
                        <a:solidFill>
                          <a:schemeClr val="bg1"/>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Model</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MONARCH</a:t>
                      </a:r>
                      <a:endParaRPr lang="en-US" sz="1200" dirty="0">
                        <a:solidFill>
                          <a:schemeClr val="tx1"/>
                        </a:solidFill>
                        <a:effectLst/>
                        <a:latin typeface="Arial" charset="0"/>
                        <a:ea typeface="Arial" charset="0"/>
                        <a:cs typeface="Arial"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charset="0"/>
                          <a:ea typeface="Arial" charset="0"/>
                          <a:cs typeface="Arial" charset="0"/>
                        </a:rPr>
                        <a:t>MONARCH</a:t>
                      </a:r>
                      <a:endParaRPr lang="en-US" sz="1200" dirty="0" smtClean="0">
                        <a:solidFill>
                          <a:schemeClr val="tx1"/>
                        </a:solidFill>
                        <a:effectLst/>
                        <a:latin typeface="Arial" charset="0"/>
                        <a:ea typeface="Arial" charset="0"/>
                        <a:cs typeface="Arial"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charset="0"/>
                          <a:ea typeface="Arial" charset="0"/>
                          <a:cs typeface="Arial" charset="0"/>
                        </a:rPr>
                        <a:t>CMAQ (DREAM for dust)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effectLst/>
                          <a:latin typeface="Arial" charset="0"/>
                          <a:ea typeface="Arial" charset="0"/>
                          <a:cs typeface="Arial" charset="0"/>
                        </a:rPr>
                        <a:t>MONARCH</a:t>
                      </a:r>
                    </a:p>
                  </a:txBody>
                  <a:tcPr marL="68580" marR="68580" marT="0" marB="0" anchor="ctr"/>
                </a:tc>
              </a:tr>
              <a:tr h="196811">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Status</a:t>
                      </a:r>
                    </a:p>
                  </a:txBody>
                  <a:tcPr marL="68580" marR="68580" marT="0" marB="0" anchor="ctr"/>
                </a:tc>
                <a:tc>
                  <a:txBody>
                    <a:bodyPr/>
                    <a:lstStyle/>
                    <a:p>
                      <a:pPr marL="0" marR="0" algn="ctr">
                        <a:spcBef>
                          <a:spcPts val="0"/>
                        </a:spcBef>
                        <a:spcAft>
                          <a:spcPts val="0"/>
                        </a:spcAft>
                      </a:pPr>
                      <a:r>
                        <a:rPr lang="en-US" sz="1200" dirty="0">
                          <a:effectLst/>
                          <a:latin typeface="Arial" charset="0"/>
                          <a:ea typeface="Arial" charset="0"/>
                          <a:cs typeface="Arial" charset="0"/>
                        </a:rPr>
                        <a:t>QO</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O</a:t>
                      </a:r>
                      <a:endParaRPr lang="en-US" sz="1200" dirty="0">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O</a:t>
                      </a:r>
                      <a:endParaRPr lang="en-US" sz="1200" dirty="0">
                        <a:effectLst/>
                        <a:latin typeface="Arial" charset="0"/>
                        <a:ea typeface="Arial" charset="0"/>
                        <a:cs typeface="Arial" charset="0"/>
                      </a:endParaRPr>
                    </a:p>
                  </a:txBody>
                  <a:tcPr marL="68580" marR="68580" marT="0" marB="0" anchor="ctr"/>
                </a:tc>
              </a:tr>
              <a:tr h="612374">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Meteorology</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Inline:</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NMMB</a:t>
                      </a:r>
                      <a:endParaRPr lang="en-US" sz="1200" dirty="0">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Inline</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NMMB </a:t>
                      </a:r>
                    </a:p>
                  </a:txBody>
                  <a:tcPr marL="68580" marR="68580" marT="0" marB="0" anchor="ctr"/>
                </a:tc>
                <a:tc>
                  <a:txBody>
                    <a:bodyPr/>
                    <a:lstStyle/>
                    <a:p>
                      <a:pPr marL="0" marR="0" algn="ctr">
                        <a:spcBef>
                          <a:spcPts val="0"/>
                        </a:spcBef>
                        <a:spcAft>
                          <a:spcPts val="300"/>
                        </a:spcAft>
                      </a:pPr>
                      <a:r>
                        <a:rPr lang="en-US" sz="1200" dirty="0" smtClean="0">
                          <a:effectLst/>
                          <a:latin typeface="Arial" charset="0"/>
                          <a:ea typeface="Arial" charset="0"/>
                          <a:cs typeface="Arial" charset="0"/>
                        </a:rPr>
                        <a:t>Offline:</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WRF-ARW</a:t>
                      </a: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Inline:</a:t>
                      </a:r>
                      <a:r>
                        <a:rPr lang="en-US" sz="1200" baseline="0" dirty="0" smtClean="0">
                          <a:solidFill>
                            <a:srgbClr val="FF0000"/>
                          </a:solidFill>
                          <a:effectLst/>
                          <a:latin typeface="Arial" charset="0"/>
                          <a:ea typeface="Arial" charset="0"/>
                          <a:cs typeface="Arial" charset="0"/>
                        </a:rPr>
                        <a:t> </a:t>
                      </a:r>
                      <a:r>
                        <a:rPr lang="en-US" sz="1200" dirty="0" smtClean="0">
                          <a:solidFill>
                            <a:srgbClr val="FF0000"/>
                          </a:solidFill>
                          <a:effectLst/>
                          <a:latin typeface="Arial" charset="0"/>
                          <a:ea typeface="Arial" charset="0"/>
                          <a:cs typeface="Arial" charset="0"/>
                        </a:rPr>
                        <a:t>NMMB</a:t>
                      </a:r>
                      <a:r>
                        <a:rPr lang="en-US" sz="1200" baseline="0" dirty="0" smtClean="0">
                          <a:solidFill>
                            <a:srgbClr val="FF0000"/>
                          </a:solidFill>
                          <a:effectLst/>
                          <a:latin typeface="Arial" charset="0"/>
                          <a:ea typeface="Arial" charset="0"/>
                          <a:cs typeface="Arial" charset="0"/>
                        </a:rPr>
                        <a:t> </a:t>
                      </a: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nesting</a:t>
                      </a: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Resolution</a:t>
                      </a: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1.4x1 </a:t>
                      </a:r>
                      <a:r>
                        <a:rPr lang="en-US" sz="1200" dirty="0" err="1" smtClean="0">
                          <a:effectLst/>
                          <a:latin typeface="Arial" charset="0"/>
                          <a:ea typeface="Arial" charset="0"/>
                          <a:cs typeface="Arial" charset="0"/>
                        </a:rPr>
                        <a:t>deg</a:t>
                      </a:r>
                      <a:endParaRPr lang="en-US" sz="1200" dirty="0" smtClean="0">
                        <a:effectLst/>
                        <a:latin typeface="Arial" charset="0"/>
                        <a:ea typeface="Arial" charset="0"/>
                        <a:cs typeface="Arial" charset="0"/>
                      </a:endParaRP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0.7x0.5 </a:t>
                      </a:r>
                      <a:r>
                        <a:rPr lang="en-US" sz="1200" dirty="0" err="1" smtClean="0">
                          <a:solidFill>
                            <a:srgbClr val="FF0000"/>
                          </a:solidFill>
                          <a:effectLst/>
                          <a:latin typeface="Arial" charset="0"/>
                          <a:ea typeface="Arial" charset="0"/>
                          <a:cs typeface="Arial" charset="0"/>
                        </a:rPr>
                        <a:t>deg</a:t>
                      </a:r>
                      <a:endParaRPr lang="en-US" sz="1200" dirty="0">
                        <a:solidFill>
                          <a:srgbClr val="FF0000"/>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0.1x0.1 </a:t>
                      </a:r>
                      <a:r>
                        <a:rPr lang="en-US" sz="1200" dirty="0" err="1" smtClean="0">
                          <a:effectLst/>
                          <a:latin typeface="Arial" charset="0"/>
                          <a:ea typeface="Arial" charset="0"/>
                          <a:cs typeface="Arial" charset="0"/>
                        </a:rPr>
                        <a:t>deg</a:t>
                      </a:r>
                      <a:endParaRPr lang="en-US" sz="1200" dirty="0" smtClean="0">
                        <a:effectLst/>
                        <a:latin typeface="Arial" charset="0"/>
                        <a:ea typeface="Arial" charset="0"/>
                        <a:cs typeface="Arial" charset="0"/>
                      </a:endParaRP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0.03x0.03 </a:t>
                      </a:r>
                      <a:r>
                        <a:rPr lang="en-US" sz="1200" dirty="0" err="1" smtClean="0">
                          <a:solidFill>
                            <a:srgbClr val="FF0000"/>
                          </a:solidFill>
                          <a:effectLst/>
                          <a:latin typeface="Arial" charset="0"/>
                          <a:ea typeface="Arial" charset="0"/>
                          <a:cs typeface="Arial" charset="0"/>
                        </a:rPr>
                        <a:t>deg</a:t>
                      </a:r>
                      <a:endParaRPr lang="en-US" sz="1200" dirty="0">
                        <a:solidFill>
                          <a:srgbClr val="FF0000"/>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effectLst/>
                          <a:latin typeface="Arial" charset="0"/>
                          <a:ea typeface="Arial" charset="0"/>
                          <a:cs typeface="Arial" charset="0"/>
                        </a:rPr>
                        <a:t>0.1x0.1 / 0.04x0.04 / 0.01 x0.01</a:t>
                      </a:r>
                      <a:endParaRPr lang="en-US" sz="1200" dirty="0">
                        <a:effectLst/>
                        <a:latin typeface="Arial" charset="0"/>
                        <a:ea typeface="Arial" charset="0"/>
                        <a:cs typeface="Arial" charset="0"/>
                      </a:endParaRPr>
                    </a:p>
                  </a:txBody>
                  <a:tcPr marL="68580" marR="68580" marT="0" marB="0" anchor="ctr"/>
                </a:tc>
              </a:tr>
              <a:tr h="454121">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levels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600"/>
                        </a:spcAft>
                      </a:pPr>
                      <a:r>
                        <a:rPr lang="en-US" sz="1200" dirty="0" smtClean="0">
                          <a:effectLst/>
                          <a:latin typeface="Arial" charset="0"/>
                          <a:ea typeface="Arial" charset="0"/>
                          <a:cs typeface="Arial" charset="0"/>
                        </a:rPr>
                        <a:t>24</a:t>
                      </a:r>
                    </a:p>
                    <a:p>
                      <a:pPr marL="0" marR="0" algn="ctr">
                        <a:spcBef>
                          <a:spcPts val="0"/>
                        </a:spcBef>
                        <a:spcAft>
                          <a:spcPts val="600"/>
                        </a:spcAft>
                      </a:pPr>
                      <a:r>
                        <a:rPr lang="en-US" sz="1200" dirty="0" smtClean="0">
                          <a:solidFill>
                            <a:srgbClr val="FF0000"/>
                          </a:solidFill>
                          <a:effectLst/>
                          <a:latin typeface="Arial" charset="0"/>
                          <a:ea typeface="Arial" charset="0"/>
                          <a:cs typeface="Arial" charset="0"/>
                        </a:rPr>
                        <a:t>48</a:t>
                      </a:r>
                      <a:endParaRPr lang="en-US" sz="1200" dirty="0">
                        <a:solidFill>
                          <a:srgbClr val="FF0000"/>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600"/>
                        </a:spcAft>
                      </a:pPr>
                      <a:r>
                        <a:rPr lang="en-US" sz="1200" dirty="0" smtClean="0">
                          <a:effectLst/>
                          <a:latin typeface="Arial" charset="0"/>
                          <a:ea typeface="Arial" charset="0"/>
                          <a:cs typeface="Arial" charset="0"/>
                        </a:rPr>
                        <a:t>40</a:t>
                      </a:r>
                    </a:p>
                    <a:p>
                      <a:pPr marL="0" marR="0" algn="ctr">
                        <a:spcBef>
                          <a:spcPts val="0"/>
                        </a:spcBef>
                        <a:spcAft>
                          <a:spcPts val="600"/>
                        </a:spcAft>
                      </a:pPr>
                      <a:r>
                        <a:rPr lang="en-US" sz="1200" dirty="0" smtClean="0">
                          <a:solidFill>
                            <a:srgbClr val="FF0000"/>
                          </a:solidFill>
                          <a:effectLst/>
                          <a:latin typeface="Arial" charset="0"/>
                          <a:ea typeface="Arial" charset="0"/>
                          <a:cs typeface="Arial" charset="0"/>
                        </a:rPr>
                        <a:t>60-70</a:t>
                      </a:r>
                      <a:endParaRPr lang="en-US" sz="1200" dirty="0">
                        <a:solidFill>
                          <a:srgbClr val="FF0000"/>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600"/>
                        </a:spcAft>
                      </a:pPr>
                      <a:r>
                        <a:rPr lang="en-US" sz="1200" dirty="0" smtClean="0">
                          <a:effectLst/>
                          <a:latin typeface="Arial" charset="0"/>
                          <a:ea typeface="Arial" charset="0"/>
                          <a:cs typeface="Arial" charset="0"/>
                        </a:rPr>
                        <a:t>30</a:t>
                      </a:r>
                    </a:p>
                    <a:p>
                      <a:pPr marL="0" marR="0" algn="ctr">
                        <a:spcBef>
                          <a:spcPts val="0"/>
                        </a:spcBef>
                        <a:spcAft>
                          <a:spcPts val="600"/>
                        </a:spcAft>
                      </a:pPr>
                      <a:r>
                        <a:rPr lang="en-US" sz="1200" dirty="0" smtClean="0">
                          <a:solidFill>
                            <a:srgbClr val="FF0000"/>
                          </a:solidFill>
                          <a:effectLst/>
                          <a:latin typeface="Arial" charset="0"/>
                          <a:ea typeface="Arial" charset="0"/>
                          <a:cs typeface="Arial" charset="0"/>
                        </a:rPr>
                        <a:t>60-70</a:t>
                      </a:r>
                      <a:endParaRPr lang="en-US" sz="1200" dirty="0">
                        <a:solidFill>
                          <a:srgbClr val="FF0000"/>
                        </a:solidFill>
                        <a:effectLst/>
                        <a:latin typeface="Arial" charset="0"/>
                        <a:ea typeface="Arial" charset="0"/>
                        <a:cs typeface="Arial" charset="0"/>
                      </a:endParaRP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DA</a:t>
                      </a: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LETKF</a:t>
                      </a:r>
                      <a:endParaRPr lang="en-US" sz="1200" dirty="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LETKF</a:t>
                      </a:r>
                      <a:endParaRPr lang="en-US" sz="1200" dirty="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tx1"/>
                          </a:solidFill>
                          <a:effectLst/>
                          <a:latin typeface="Arial" charset="0"/>
                          <a:ea typeface="Arial" charset="0"/>
                          <a:cs typeface="Arial" charset="0"/>
                        </a:rPr>
                        <a:t>NA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effectLst/>
                          <a:latin typeface="Arial" charset="0"/>
                          <a:ea typeface="Arial" charset="0"/>
                          <a:cs typeface="Arial" charset="0"/>
                        </a:rPr>
                        <a:t>LETKF</a:t>
                      </a:r>
                    </a:p>
                  </a:txBody>
                  <a:tcPr marL="68580" marR="68580" marT="0" marB="0" anchor="ctr"/>
                </a:tc>
              </a:tr>
              <a:tr h="385315">
                <a:tc>
                  <a:txBody>
                    <a:bodyPr/>
                    <a:lstStyle/>
                    <a:p>
                      <a:pPr marL="0" marR="0" algn="ctr">
                        <a:spcBef>
                          <a:spcPts val="0"/>
                        </a:spcBef>
                        <a:spcAft>
                          <a:spcPts val="0"/>
                        </a:spcAft>
                      </a:pPr>
                      <a:r>
                        <a:rPr lang="en-US" sz="1200" b="0" dirty="0">
                          <a:solidFill>
                            <a:schemeClr val="bg1"/>
                          </a:solidFill>
                          <a:effectLst/>
                          <a:latin typeface="Arial" charset="0"/>
                          <a:ea typeface="Arial" charset="0"/>
                          <a:cs typeface="Arial" charset="0"/>
                        </a:rPr>
                        <a:t>Assimilated </a:t>
                      </a:r>
                      <a:r>
                        <a:rPr lang="en-US" sz="1200" b="0" dirty="0" err="1">
                          <a:solidFill>
                            <a:schemeClr val="bg1"/>
                          </a:solidFill>
                          <a:effectLst/>
                          <a:latin typeface="Arial" charset="0"/>
                          <a:ea typeface="Arial" charset="0"/>
                          <a:cs typeface="Arial" charset="0"/>
                        </a:rPr>
                        <a:t>Obs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solidFill>
                            <a:srgbClr val="0070C0"/>
                          </a:solidFill>
                          <a:effectLst/>
                          <a:latin typeface="Arial" charset="0"/>
                          <a:ea typeface="Arial" charset="0"/>
                          <a:cs typeface="Arial" charset="0"/>
                        </a:rPr>
                        <a:t>MODIS DT+DB (DU)</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effectLst/>
                          <a:latin typeface="Arial" charset="0"/>
                          <a:ea typeface="Arial" charset="0"/>
                          <a:cs typeface="Arial" charset="0"/>
                        </a:rPr>
                        <a:t>MODIS DT+DB (ALL)</a:t>
                      </a:r>
                    </a:p>
                  </a:txBody>
                  <a:tcPr marL="68580" marR="68580" marT="0" marB="0" anchor="ctr"/>
                </a:tc>
                <a:tc>
                  <a:txBody>
                    <a:bodyPr/>
                    <a:lstStyle/>
                    <a:p>
                      <a:pPr marL="0" marR="0" algn="ctr">
                        <a:spcBef>
                          <a:spcPts val="0"/>
                        </a:spcBef>
                        <a:spcAft>
                          <a:spcPts val="0"/>
                        </a:spcAft>
                      </a:pPr>
                      <a:r>
                        <a:rPr lang="en-US" sz="1200" dirty="0" smtClean="0">
                          <a:solidFill>
                            <a:srgbClr val="FF0000"/>
                          </a:solidFill>
                          <a:effectLst/>
                          <a:latin typeface="Arial" charset="0"/>
                          <a:ea typeface="Arial" charset="0"/>
                          <a:cs typeface="Arial" charset="0"/>
                        </a:rPr>
                        <a:t>MODIS DT+DB (DU)</a:t>
                      </a:r>
                      <a:endParaRPr lang="en-US" sz="1200" dirty="0">
                        <a:solidFill>
                          <a:srgbClr val="FF0000"/>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tx1"/>
                          </a:solidFill>
                          <a:effectLst/>
                          <a:latin typeface="Arial" charset="0"/>
                          <a:ea typeface="Arial" charset="0"/>
                          <a:cs typeface="Arial" charset="0"/>
                        </a:rPr>
                        <a:t>NA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effectLst/>
                          <a:latin typeface="Arial" charset="0"/>
                          <a:ea typeface="Arial" charset="0"/>
                          <a:cs typeface="Arial" charset="0"/>
                        </a:rPr>
                        <a:t>MODIS DT+DB (ALL)</a:t>
                      </a:r>
                    </a:p>
                  </a:txBody>
                  <a:tcPr marL="68580" marR="68580" marT="0" marB="0" anchor="ctr"/>
                </a:tc>
              </a:tr>
              <a:tr h="618410">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Aerosol</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Species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300"/>
                        </a:spcBef>
                        <a:spcAft>
                          <a:spcPts val="0"/>
                        </a:spcAft>
                      </a:pPr>
                      <a:r>
                        <a:rPr lang="en-US" sz="1200" dirty="0" smtClean="0">
                          <a:effectLst/>
                          <a:latin typeface="Arial" charset="0"/>
                          <a:ea typeface="Arial" charset="0"/>
                          <a:cs typeface="Arial" charset="0"/>
                        </a:rPr>
                        <a:t>DU,</a:t>
                      </a:r>
                      <a:r>
                        <a:rPr lang="en-US" sz="1200" baseline="0" dirty="0" smtClean="0">
                          <a:effectLst/>
                          <a:latin typeface="Arial" charset="0"/>
                          <a:ea typeface="Arial" charset="0"/>
                          <a:cs typeface="Arial" charset="0"/>
                        </a:rPr>
                        <a:t> </a:t>
                      </a:r>
                      <a:r>
                        <a:rPr lang="en-US" sz="1200" dirty="0" smtClean="0">
                          <a:effectLst/>
                          <a:latin typeface="Arial" charset="0"/>
                          <a:ea typeface="Arial" charset="0"/>
                          <a:cs typeface="Arial" charset="0"/>
                        </a:rPr>
                        <a:t>SS,</a:t>
                      </a:r>
                      <a:r>
                        <a:rPr lang="en-US" sz="1200" baseline="0" dirty="0" smtClean="0">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BC, </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POA</a:t>
                      </a:r>
                      <a:r>
                        <a:rPr lang="en-US" sz="1200" baseline="0" dirty="0" smtClean="0">
                          <a:solidFill>
                            <a:srgbClr val="3366FF"/>
                          </a:solidFill>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SOA bio, </a:t>
                      </a: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SOA</a:t>
                      </a:r>
                      <a:r>
                        <a:rPr lang="en-US" sz="1200" baseline="0" dirty="0" smtClean="0">
                          <a:solidFill>
                            <a:srgbClr val="FF0000"/>
                          </a:solidFill>
                          <a:effectLst/>
                          <a:latin typeface="Arial" charset="0"/>
                          <a:ea typeface="Arial" charset="0"/>
                          <a:cs typeface="Arial" charset="0"/>
                        </a:rPr>
                        <a:t> </a:t>
                      </a:r>
                      <a:r>
                        <a:rPr lang="en-US" sz="1200" baseline="0" dirty="0" err="1" smtClean="0">
                          <a:solidFill>
                            <a:srgbClr val="FF0000"/>
                          </a:solidFill>
                          <a:effectLst/>
                          <a:latin typeface="Arial" charset="0"/>
                          <a:ea typeface="Arial" charset="0"/>
                          <a:cs typeface="Arial" charset="0"/>
                        </a:rPr>
                        <a:t>anthro</a:t>
                      </a:r>
                      <a:r>
                        <a:rPr lang="en-US" sz="1200" dirty="0" smtClean="0">
                          <a:solidFill>
                            <a:srgbClr val="3366FF"/>
                          </a:solidFill>
                          <a:effectLst/>
                          <a:latin typeface="Arial" charset="0"/>
                          <a:ea typeface="Arial" charset="0"/>
                          <a:cs typeface="Arial" charset="0"/>
                        </a:rPr>
                        <a:t>,</a:t>
                      </a:r>
                      <a:r>
                        <a:rPr lang="en-US" sz="1200" baseline="0" dirty="0" smtClean="0">
                          <a:solidFill>
                            <a:srgbClr val="3366FF"/>
                          </a:solidFill>
                          <a:effectLst/>
                          <a:latin typeface="Arial" charset="0"/>
                          <a:ea typeface="Arial" charset="0"/>
                          <a:cs typeface="Arial" charset="0"/>
                        </a:rPr>
                        <a:t> </a:t>
                      </a:r>
                      <a:r>
                        <a:rPr lang="en-US" sz="1200" dirty="0" smtClean="0">
                          <a:solidFill>
                            <a:srgbClr val="3366FF"/>
                          </a:solidFill>
                          <a:effectLst/>
                          <a:latin typeface="Arial" charset="0"/>
                          <a:ea typeface="Arial" charset="0"/>
                          <a:cs typeface="Arial" charset="0"/>
                        </a:rPr>
                        <a:t>SU,</a:t>
                      </a:r>
                      <a:r>
                        <a:rPr lang="en-US" sz="1200" baseline="0" dirty="0" smtClean="0">
                          <a:solidFill>
                            <a:srgbClr val="3366FF"/>
                          </a:solidFill>
                          <a:effectLst/>
                          <a:latin typeface="Arial" charset="0"/>
                          <a:ea typeface="Arial" charset="0"/>
                          <a:cs typeface="Arial" charset="0"/>
                        </a:rPr>
                        <a:t> </a:t>
                      </a:r>
                      <a:r>
                        <a:rPr lang="en-US" sz="1200" dirty="0" smtClean="0">
                          <a:solidFill>
                            <a:srgbClr val="FF0000"/>
                          </a:solidFill>
                          <a:effectLst/>
                          <a:latin typeface="Arial" charset="0"/>
                          <a:ea typeface="Arial" charset="0"/>
                          <a:cs typeface="Arial" charset="0"/>
                        </a:rPr>
                        <a:t>NI</a:t>
                      </a:r>
                    </a:p>
                  </a:txBody>
                  <a:tcPr marL="68580" marR="68580" marT="0" marB="0" anchor="ctr"/>
                </a:tc>
                <a:tc>
                  <a:txBody>
                    <a:bodyPr/>
                    <a:lstStyle/>
                    <a:p>
                      <a:pPr marL="0" marR="0" algn="ctr">
                        <a:spcBef>
                          <a:spcPts val="300"/>
                        </a:spcBef>
                        <a:spcAft>
                          <a:spcPts val="0"/>
                        </a:spcAft>
                      </a:pPr>
                      <a:endParaRPr lang="en-US" sz="1200" dirty="0" smtClean="0">
                        <a:effectLst/>
                        <a:latin typeface="Arial" charset="0"/>
                        <a:ea typeface="Arial" charset="0"/>
                        <a:cs typeface="Arial" charset="0"/>
                      </a:endParaRPr>
                    </a:p>
                    <a:p>
                      <a:pPr marL="0" marR="0" algn="ctr">
                        <a:spcBef>
                          <a:spcPts val="300"/>
                        </a:spcBef>
                        <a:spcAft>
                          <a:spcPts val="0"/>
                        </a:spcAft>
                      </a:pPr>
                      <a:r>
                        <a:rPr lang="en-US" sz="1200" dirty="0" smtClean="0">
                          <a:effectLst/>
                          <a:latin typeface="Arial" charset="0"/>
                          <a:ea typeface="Arial" charset="0"/>
                          <a:cs typeface="Arial" charset="0"/>
                        </a:rPr>
                        <a:t>DU</a:t>
                      </a:r>
                    </a:p>
                  </a:txBody>
                  <a:tcPr marL="68580" marR="68580" marT="0" marB="0" anchor="ctr"/>
                </a:tc>
                <a:tc>
                  <a:txBody>
                    <a:bodyPr/>
                    <a:lstStyle/>
                    <a:p>
                      <a:pPr marL="0" marR="0" algn="ctr">
                        <a:spcBef>
                          <a:spcPts val="0"/>
                        </a:spcBef>
                        <a:spcAft>
                          <a:spcPts val="0"/>
                        </a:spcAft>
                      </a:pPr>
                      <a:r>
                        <a:rPr lang="en-US" sz="1200" dirty="0" smtClean="0">
                          <a:solidFill>
                            <a:srgbClr val="000000"/>
                          </a:solidFill>
                          <a:effectLst/>
                          <a:latin typeface="Arial" charset="0"/>
                          <a:ea typeface="Arial" charset="0"/>
                          <a:cs typeface="Arial" charset="0"/>
                        </a:rPr>
                        <a:t>CMAQ (AERO5)</a:t>
                      </a:r>
                      <a:endParaRPr lang="en-US" sz="1200" dirty="0" smtClean="0">
                        <a:solidFill>
                          <a:srgbClr val="FF0000"/>
                        </a:solidFill>
                        <a:effectLst/>
                        <a:latin typeface="Arial" charset="0"/>
                        <a:ea typeface="Arial" charset="0"/>
                        <a:cs typeface="Arial" charset="0"/>
                      </a:endParaRPr>
                    </a:p>
                    <a:p>
                      <a:pPr marL="0" marR="0" algn="ctr">
                        <a:spcBef>
                          <a:spcPts val="0"/>
                        </a:spcBef>
                        <a:spcAft>
                          <a:spcPts val="0"/>
                        </a:spcAft>
                      </a:pPr>
                      <a:r>
                        <a:rPr lang="en-US" sz="1200" dirty="0" smtClean="0">
                          <a:solidFill>
                            <a:srgbClr val="FF0000"/>
                          </a:solidFill>
                          <a:effectLst/>
                          <a:latin typeface="Arial" charset="0"/>
                          <a:ea typeface="Arial" charset="0"/>
                          <a:cs typeface="Arial" charset="0"/>
                        </a:rPr>
                        <a:t>MONARCH</a:t>
                      </a:r>
                      <a:r>
                        <a:rPr lang="en-US" sz="1200" baseline="0" dirty="0" smtClean="0">
                          <a:solidFill>
                            <a:srgbClr val="FF0000"/>
                          </a:solidFill>
                          <a:effectLst/>
                          <a:latin typeface="Arial" charset="0"/>
                          <a:ea typeface="Arial" charset="0"/>
                          <a:cs typeface="Arial" charset="0"/>
                        </a:rPr>
                        <a:t> aerosols</a:t>
                      </a:r>
                      <a:endParaRPr lang="en-US" sz="1200" dirty="0" smtClean="0">
                        <a:solidFill>
                          <a:srgbClr val="FF0000"/>
                        </a:solidFill>
                        <a:effectLst/>
                        <a:latin typeface="Arial" charset="0"/>
                        <a:ea typeface="Arial" charset="0"/>
                        <a:cs typeface="Arial" charset="0"/>
                      </a:endParaRPr>
                    </a:p>
                  </a:txBody>
                  <a:tcPr marL="68580" marR="68580" marT="0" marB="0" anchor="ctr"/>
                </a:tc>
              </a:tr>
              <a:tr h="525318">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Gas phase </a:t>
                      </a:r>
                    </a:p>
                    <a:p>
                      <a:pPr marL="0" marR="0" algn="ctr">
                        <a:spcBef>
                          <a:spcPts val="0"/>
                        </a:spcBef>
                        <a:spcAft>
                          <a:spcPts val="0"/>
                        </a:spcAft>
                      </a:pPr>
                      <a:r>
                        <a:rPr lang="en-US" sz="1200" b="0" dirty="0" smtClean="0">
                          <a:solidFill>
                            <a:schemeClr val="bg1"/>
                          </a:solidFill>
                          <a:effectLst/>
                          <a:latin typeface="Arial" charset="0"/>
                          <a:ea typeface="Arial" charset="0"/>
                          <a:cs typeface="Arial" charset="0"/>
                        </a:rPr>
                        <a:t>chemistry</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CBM-IV</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CB05</a:t>
                      </a:r>
                    </a:p>
                    <a:p>
                      <a:pPr marL="0" marR="0" algn="ctr">
                        <a:spcBef>
                          <a:spcPts val="0"/>
                        </a:spcBef>
                        <a:spcAft>
                          <a:spcPts val="0"/>
                        </a:spcAft>
                      </a:pPr>
                      <a:r>
                        <a:rPr lang="en-US" sz="1200" dirty="0" smtClean="0">
                          <a:solidFill>
                            <a:srgbClr val="3366FF"/>
                          </a:solidFill>
                          <a:effectLst/>
                          <a:latin typeface="Arial" charset="0"/>
                          <a:ea typeface="Arial" charset="0"/>
                          <a:cs typeface="Arial" charset="0"/>
                        </a:rPr>
                        <a:t>ONLINE and</a:t>
                      </a:r>
                      <a:r>
                        <a:rPr lang="en-US" sz="1200" baseline="0" dirty="0" smtClean="0">
                          <a:solidFill>
                            <a:srgbClr val="3366FF"/>
                          </a:solidFill>
                          <a:effectLst/>
                          <a:latin typeface="Arial" charset="0"/>
                          <a:ea typeface="Arial" charset="0"/>
                          <a:cs typeface="Arial" charset="0"/>
                        </a:rPr>
                        <a:t> CLIMATOLOGY</a:t>
                      </a:r>
                      <a:endParaRPr lang="en-US" sz="1200" dirty="0" smtClean="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endParaRPr lang="en-US" sz="1200" dirty="0" smtClean="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tx1"/>
                          </a:solidFill>
                          <a:effectLst/>
                          <a:latin typeface="Arial" charset="0"/>
                          <a:ea typeface="Arial" charset="0"/>
                          <a:cs typeface="Arial" charset="0"/>
                        </a:rPr>
                        <a:t>CB05</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66FF"/>
                          </a:solidFill>
                          <a:effectLst/>
                          <a:latin typeface="Arial" charset="0"/>
                          <a:ea typeface="Arial" charset="0"/>
                          <a:cs typeface="Arial" charset="0"/>
                        </a:rPr>
                        <a:t>CB05</a:t>
                      </a:r>
                    </a:p>
                  </a:txBody>
                  <a:tcPr marL="68580" marR="68580" marT="0" marB="0" anchor="ctr"/>
                </a:tc>
              </a:tr>
              <a:tr h="385315">
                <a:tc>
                  <a:txBody>
                    <a:bodyPr/>
                    <a:lstStyle/>
                    <a:p>
                      <a:pPr marL="0" marR="0" algn="ctr">
                        <a:spcBef>
                          <a:spcPts val="0"/>
                        </a:spcBef>
                        <a:spcAft>
                          <a:spcPts val="0"/>
                        </a:spcAft>
                      </a:pPr>
                      <a:r>
                        <a:rPr lang="en-US" sz="1200" b="0" dirty="0" smtClean="0">
                          <a:solidFill>
                            <a:schemeClr val="bg1"/>
                          </a:solidFill>
                          <a:effectLst/>
                          <a:latin typeface="Arial" charset="0"/>
                          <a:ea typeface="Arial" charset="0"/>
                          <a:cs typeface="Arial" charset="0"/>
                        </a:rPr>
                        <a:t>Emissions</a:t>
                      </a:r>
                      <a:endParaRPr lang="en-US" sz="1200" b="0" dirty="0">
                        <a:solidFill>
                          <a:schemeClr val="bg1"/>
                        </a:solidFill>
                        <a:effectLst/>
                        <a:latin typeface="Arial" charset="0"/>
                        <a:ea typeface="Arial" charset="0"/>
                        <a:cs typeface="Arial"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66FF"/>
                          </a:solidFill>
                          <a:effectLst/>
                          <a:latin typeface="Arial" charset="0"/>
                          <a:ea typeface="Arial" charset="0"/>
                          <a:cs typeface="Arial" charset="0"/>
                        </a:rPr>
                        <a:t>HERMES 3.0 (HTAP</a:t>
                      </a:r>
                      <a:r>
                        <a:rPr lang="en-US" sz="1200" baseline="0" dirty="0" smtClean="0">
                          <a:solidFill>
                            <a:srgbClr val="3366FF"/>
                          </a:solidFill>
                          <a:effectLst/>
                          <a:latin typeface="Arial" charset="0"/>
                          <a:ea typeface="Arial" charset="0"/>
                          <a:cs typeface="Arial" charset="0"/>
                        </a:rPr>
                        <a:t> v2)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FF"/>
                          </a:solidFill>
                          <a:effectLst/>
                          <a:latin typeface="Arial" charset="0"/>
                          <a:ea typeface="Arial" charset="0"/>
                          <a:cs typeface="Arial" charset="0"/>
                        </a:rPr>
                        <a:t>MEGAN ONLINE</a:t>
                      </a:r>
                      <a:endParaRPr lang="en-US" sz="1200" dirty="0" smtClean="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endParaRPr lang="en-US" sz="1200" dirty="0" smtClean="0">
                        <a:solidFill>
                          <a:srgbClr val="3366FF"/>
                        </a:solidFill>
                        <a:effectLst/>
                        <a:latin typeface="Arial" charset="0"/>
                        <a:ea typeface="Arial" charset="0"/>
                        <a:cs typeface="Arial" charset="0"/>
                      </a:endParaRPr>
                    </a:p>
                  </a:txBody>
                  <a:tcPr marL="68580" marR="68580" marT="0" marB="0" anchor="ctr"/>
                </a:tc>
                <a:tc>
                  <a:txBody>
                    <a:bodyPr/>
                    <a:lstStyle/>
                    <a:p>
                      <a:pPr marL="0" marR="0" algn="ctr">
                        <a:spcBef>
                          <a:spcPts val="0"/>
                        </a:spcBef>
                        <a:spcAft>
                          <a:spcPts val="0"/>
                        </a:spcAft>
                      </a:pPr>
                      <a:r>
                        <a:rPr lang="en-US" sz="1200" b="0" dirty="0" smtClean="0">
                          <a:solidFill>
                            <a:schemeClr val="tx1"/>
                          </a:solidFill>
                          <a:effectLst/>
                          <a:latin typeface="Arial" charset="0"/>
                          <a:ea typeface="Arial" charset="0"/>
                          <a:cs typeface="Arial" charset="0"/>
                        </a:rPr>
                        <a:t>EMEP,</a:t>
                      </a:r>
                      <a:r>
                        <a:rPr lang="en-US" sz="1200" b="0" baseline="0" dirty="0" smtClean="0">
                          <a:solidFill>
                            <a:schemeClr val="tx1"/>
                          </a:solidFill>
                          <a:effectLst/>
                          <a:latin typeface="Arial" charset="0"/>
                          <a:ea typeface="Arial" charset="0"/>
                          <a:cs typeface="Arial" charset="0"/>
                        </a:rPr>
                        <a:t> MEGAN / HERMES, MEGAN/ HERMES MEGAN</a:t>
                      </a:r>
                      <a:endParaRPr lang="en-US" sz="1200" b="0" dirty="0" smtClean="0">
                        <a:solidFill>
                          <a:schemeClr val="tx1"/>
                        </a:solidFill>
                        <a:effectLst/>
                        <a:latin typeface="Arial" charset="0"/>
                        <a:ea typeface="Arial" charset="0"/>
                        <a:cs typeface="Arial" charset="0"/>
                      </a:endParaRPr>
                    </a:p>
                  </a:txBody>
                  <a:tcPr marL="68580" marR="68580" marT="0" marB="0" anchor="ctr"/>
                </a:tc>
              </a:tr>
              <a:tr h="385315">
                <a:tc>
                  <a:txBody>
                    <a:bodyPr/>
                    <a:lstStyle/>
                    <a:p>
                      <a:pPr marL="0" marR="0" algn="ctr">
                        <a:spcBef>
                          <a:spcPts val="300"/>
                        </a:spcBef>
                        <a:spcAft>
                          <a:spcPts val="0"/>
                        </a:spcAft>
                      </a:pPr>
                      <a:r>
                        <a:rPr lang="en-US" sz="1200" b="0" dirty="0">
                          <a:solidFill>
                            <a:schemeClr val="bg1"/>
                          </a:solidFill>
                          <a:effectLst/>
                          <a:latin typeface="Arial" charset="0"/>
                          <a:ea typeface="Arial" charset="0"/>
                          <a:cs typeface="Arial" charset="0"/>
                        </a:rPr>
                        <a:t>Bio.  Burn. Emissions</a:t>
                      </a:r>
                    </a:p>
                  </a:txBody>
                  <a:tcPr marL="68580" marR="68580" marT="0" marB="0" anchor="ctr"/>
                </a:tc>
                <a:tc>
                  <a:txBody>
                    <a:bodyPr/>
                    <a:lstStyle/>
                    <a:p>
                      <a:pPr marL="0" marR="0" algn="ctr">
                        <a:spcBef>
                          <a:spcPts val="0"/>
                        </a:spcBef>
                        <a:spcAft>
                          <a:spcPts val="0"/>
                        </a:spcAft>
                      </a:pPr>
                      <a:r>
                        <a:rPr lang="en-US" sz="1200" dirty="0" smtClean="0">
                          <a:solidFill>
                            <a:srgbClr val="3366FF"/>
                          </a:solidFill>
                          <a:effectLst/>
                          <a:latin typeface="Arial" charset="0"/>
                          <a:ea typeface="Arial" charset="0"/>
                          <a:cs typeface="Arial" charset="0"/>
                        </a:rPr>
                        <a:t>GFAS</a:t>
                      </a:r>
                    </a:p>
                    <a:p>
                      <a:pPr marL="0" marR="0" algn="ctr">
                        <a:spcBef>
                          <a:spcPts val="0"/>
                        </a:spcBef>
                        <a:spcAft>
                          <a:spcPts val="0"/>
                        </a:spcAft>
                      </a:pPr>
                      <a:r>
                        <a:rPr lang="en-US" sz="1200" dirty="0" smtClean="0">
                          <a:solidFill>
                            <a:srgbClr val="0070C0"/>
                          </a:solidFill>
                          <a:effectLst/>
                          <a:latin typeface="Arial" charset="0"/>
                          <a:ea typeface="Arial" charset="0"/>
                          <a:cs typeface="Arial" charset="0"/>
                        </a:rPr>
                        <a:t>NRT</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ffectLst/>
                        <a:latin typeface="Arial" charset="0"/>
                        <a:ea typeface="Arial" charset="0"/>
                        <a:cs typeface="Arial"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charset="0"/>
                          <a:ea typeface="Arial" charset="0"/>
                          <a:cs typeface="Arial" charset="0"/>
                        </a:rPr>
                        <a:t>NA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effectLst/>
                          <a:latin typeface="Arial" charset="0"/>
                          <a:ea typeface="Arial" charset="0"/>
                          <a:cs typeface="Arial" charset="0"/>
                        </a:rPr>
                        <a:t>NRT</a:t>
                      </a:r>
                    </a:p>
                  </a:txBody>
                  <a:tcPr marL="68580" marR="68580" marT="0" marB="0" anchor="ctr"/>
                </a:tc>
              </a:tr>
            </a:tbl>
          </a:graphicData>
        </a:graphic>
      </p:graphicFrame>
      <p:sp>
        <p:nvSpPr>
          <p:cNvPr id="7" name="Rectangle 6"/>
          <p:cNvSpPr/>
          <p:nvPr/>
        </p:nvSpPr>
        <p:spPr>
          <a:xfrm>
            <a:off x="424542" y="736106"/>
            <a:ext cx="8719458" cy="369332"/>
          </a:xfrm>
          <a:prstGeom prst="rect">
            <a:avLst/>
          </a:prstGeom>
        </p:spPr>
        <p:txBody>
          <a:bodyPr wrap="square">
            <a:spAutoFit/>
          </a:bodyPr>
          <a:lstStyle/>
          <a:p>
            <a:r>
              <a:rPr lang="en-US" dirty="0">
                <a:solidFill>
                  <a:srgbClr val="000000"/>
                </a:solidFill>
              </a:rPr>
              <a:t>CURRENT FORECASTING</a:t>
            </a:r>
            <a:r>
              <a:rPr lang="en-US" dirty="0">
                <a:solidFill>
                  <a:srgbClr val="FF0000"/>
                </a:solidFill>
              </a:rPr>
              <a:t> </a:t>
            </a:r>
            <a:r>
              <a:rPr lang="en-US" dirty="0">
                <a:solidFill>
                  <a:schemeClr val="tx1">
                    <a:lumMod val="95000"/>
                    <a:lumOff val="5000"/>
                  </a:schemeClr>
                </a:solidFill>
              </a:rPr>
              <a:t>–</a:t>
            </a:r>
            <a:r>
              <a:rPr lang="en-US" dirty="0">
                <a:solidFill>
                  <a:srgbClr val="FF0000"/>
                </a:solidFill>
              </a:rPr>
              <a:t> </a:t>
            </a:r>
            <a:r>
              <a:rPr lang="en-US">
                <a:solidFill>
                  <a:srgbClr val="0000FF"/>
                </a:solidFill>
              </a:rPr>
              <a:t>DEVELOPED/AVAILABLE </a:t>
            </a:r>
            <a:r>
              <a:rPr lang="en-US" smtClean="0">
                <a:solidFill>
                  <a:srgbClr val="0000FF"/>
                </a:solidFill>
              </a:rPr>
              <a:t>– </a:t>
            </a:r>
            <a:r>
              <a:rPr lang="en-US" dirty="0">
                <a:solidFill>
                  <a:srgbClr val="FF0000"/>
                </a:solidFill>
              </a:rPr>
              <a:t>UNDER DEVELOPMENT - </a:t>
            </a:r>
            <a:r>
              <a:rPr lang="en-US" dirty="0">
                <a:solidFill>
                  <a:srgbClr val="008000"/>
                </a:solidFill>
              </a:rPr>
              <a:t>PLANNED</a:t>
            </a:r>
          </a:p>
        </p:txBody>
      </p:sp>
      <p:sp>
        <p:nvSpPr>
          <p:cNvPr id="9" name="TextBox 8"/>
          <p:cNvSpPr txBox="1"/>
          <p:nvPr/>
        </p:nvSpPr>
        <p:spPr>
          <a:xfrm>
            <a:off x="0" y="138415"/>
            <a:ext cx="4803559" cy="523220"/>
          </a:xfrm>
          <a:prstGeom prst="rect">
            <a:avLst/>
          </a:prstGeom>
          <a:noFill/>
        </p:spPr>
        <p:txBody>
          <a:bodyPr wrap="none" rtlCol="0">
            <a:spAutoFit/>
          </a:bodyPr>
          <a:lstStyle/>
          <a:p>
            <a:r>
              <a:rPr lang="en-US" sz="2800" dirty="0" smtClean="0">
                <a:solidFill>
                  <a:schemeClr val="bg1"/>
                </a:solidFill>
              </a:rPr>
              <a:t>BSC Current forecasts and plans</a:t>
            </a:r>
            <a:endParaRPr lang="en-US" sz="2800" dirty="0">
              <a:solidFill>
                <a:schemeClr val="bg1"/>
              </a:solidFill>
            </a:endParaRPr>
          </a:p>
        </p:txBody>
      </p:sp>
    </p:spTree>
    <p:extLst>
      <p:ext uri="{BB962C8B-B14F-4D97-AF65-F5344CB8AC3E}">
        <p14:creationId xmlns:p14="http://schemas.microsoft.com/office/powerpoint/2010/main" val="858157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3"/>
          <p:cNvSpPr/>
          <p:nvPr/>
        </p:nvSpPr>
        <p:spPr>
          <a:xfrm>
            <a:off x="0" y="0"/>
            <a:ext cx="360" cy="360"/>
          </a:xfrm>
          <a:prstGeom prst="line">
            <a:avLst/>
          </a:prstGeom>
          <a:ln>
            <a:solidFill>
              <a:srgbClr val="3465A4"/>
            </a:solidFill>
          </a:ln>
        </p:spPr>
      </p:sp>
      <p:grpSp>
        <p:nvGrpSpPr>
          <p:cNvPr id="24" name="Group 23"/>
          <p:cNvGrpSpPr/>
          <p:nvPr/>
        </p:nvGrpSpPr>
        <p:grpSpPr>
          <a:xfrm>
            <a:off x="35496" y="692696"/>
            <a:ext cx="8964487" cy="1228211"/>
            <a:chOff x="107504" y="544605"/>
            <a:chExt cx="8964487" cy="1228211"/>
          </a:xfrm>
        </p:grpSpPr>
        <p:sp>
          <p:nvSpPr>
            <p:cNvPr id="25" name="TextBox 24"/>
            <p:cNvSpPr txBox="1"/>
            <p:nvPr/>
          </p:nvSpPr>
          <p:spPr>
            <a:xfrm>
              <a:off x="107504" y="544605"/>
              <a:ext cx="1656184" cy="1077218"/>
            </a:xfrm>
            <a:prstGeom prst="rect">
              <a:avLst/>
            </a:prstGeom>
            <a:noFill/>
          </p:spPr>
          <p:txBody>
            <a:bodyPr wrap="square" rtlCol="0">
              <a:spAutoFit/>
            </a:bodyPr>
            <a:lstStyle/>
            <a:p>
              <a:endParaRPr lang="en-US" sz="1600" dirty="0"/>
            </a:p>
            <a:p>
              <a:pPr>
                <a:lnSpc>
                  <a:spcPct val="100000"/>
                </a:lnSpc>
              </a:pPr>
              <a:r>
                <a:rPr lang="en-US" sz="1600" b="1" u="sng" dirty="0" smtClean="0">
                  <a:solidFill>
                    <a:srgbClr val="080808"/>
                  </a:solidFill>
                </a:rPr>
                <a:t>Sectional</a:t>
              </a:r>
              <a:r>
                <a:rPr lang="en-US" sz="1600" dirty="0" smtClean="0">
                  <a:solidFill>
                    <a:srgbClr val="080808"/>
                  </a:solidFill>
                </a:rPr>
                <a:t> </a:t>
              </a:r>
              <a:r>
                <a:rPr lang="en-US" sz="1600" dirty="0" smtClean="0">
                  <a:solidFill>
                    <a:srgbClr val="FF0000"/>
                  </a:solidFill>
                </a:rPr>
                <a:t>      </a:t>
              </a:r>
            </a:p>
            <a:p>
              <a:pPr>
                <a:lnSpc>
                  <a:spcPct val="100000"/>
                </a:lnSpc>
              </a:pPr>
              <a:r>
                <a:rPr lang="en-US" sz="1600" dirty="0">
                  <a:solidFill>
                    <a:srgbClr val="FF0000"/>
                  </a:solidFill>
                </a:rPr>
                <a:t> </a:t>
              </a:r>
              <a:r>
                <a:rPr lang="en-US" sz="1600" dirty="0" smtClean="0">
                  <a:solidFill>
                    <a:srgbClr val="FF0000"/>
                  </a:solidFill>
                </a:rPr>
                <a:t> dust (DU)  </a:t>
              </a:r>
            </a:p>
            <a:p>
              <a:pPr>
                <a:lnSpc>
                  <a:spcPct val="100000"/>
                </a:lnSpc>
              </a:pPr>
              <a:r>
                <a:rPr lang="en-US" sz="1600" dirty="0" smtClean="0">
                  <a:solidFill>
                    <a:srgbClr val="FF0000"/>
                  </a:solidFill>
                </a:rPr>
                <a:t>  sea-salt (SS)</a:t>
              </a:r>
            </a:p>
          </p:txBody>
        </p:sp>
        <p:pic>
          <p:nvPicPr>
            <p:cNvPr id="26" name="Shape 113"/>
            <p:cNvPicPr preferRelativeResize="0"/>
            <p:nvPr/>
          </p:nvPicPr>
          <p:blipFill rotWithShape="1">
            <a:blip r:embed="rId2">
              <a:alphaModFix/>
            </a:blip>
            <a:srcRect t="63823" r="49874" b="12725"/>
            <a:stretch/>
          </p:blipFill>
          <p:spPr>
            <a:xfrm>
              <a:off x="5796136" y="692696"/>
              <a:ext cx="3275855" cy="1038775"/>
            </a:xfrm>
            <a:prstGeom prst="rect">
              <a:avLst/>
            </a:prstGeom>
            <a:noFill/>
            <a:ln>
              <a:noFill/>
            </a:ln>
          </p:spPr>
        </p:pic>
        <p:pic>
          <p:nvPicPr>
            <p:cNvPr id="27" name="Shape 113"/>
            <p:cNvPicPr preferRelativeResize="0"/>
            <p:nvPr/>
          </p:nvPicPr>
          <p:blipFill rotWithShape="1">
            <a:blip r:embed="rId2">
              <a:alphaModFix/>
            </a:blip>
            <a:srcRect t="40804" r="49874" b="36657"/>
            <a:stretch/>
          </p:blipFill>
          <p:spPr>
            <a:xfrm>
              <a:off x="2267744" y="771670"/>
              <a:ext cx="3384376" cy="1001146"/>
            </a:xfrm>
            <a:prstGeom prst="rect">
              <a:avLst/>
            </a:prstGeom>
            <a:noFill/>
            <a:ln>
              <a:noFill/>
            </a:ln>
          </p:spPr>
        </p:pic>
      </p:grpSp>
      <p:grpSp>
        <p:nvGrpSpPr>
          <p:cNvPr id="28" name="Group 27"/>
          <p:cNvGrpSpPr/>
          <p:nvPr/>
        </p:nvGrpSpPr>
        <p:grpSpPr>
          <a:xfrm>
            <a:off x="125760" y="2711311"/>
            <a:ext cx="8910736" cy="2376264"/>
            <a:chOff x="197768" y="2636912"/>
            <a:chExt cx="8910736" cy="2376264"/>
          </a:xfrm>
        </p:grpSpPr>
        <p:sp>
          <p:nvSpPr>
            <p:cNvPr id="29" name="Rectangle 28"/>
            <p:cNvSpPr/>
            <p:nvPr/>
          </p:nvSpPr>
          <p:spPr>
            <a:xfrm>
              <a:off x="197768" y="2704852"/>
              <a:ext cx="6822504" cy="2308324"/>
            </a:xfrm>
            <a:prstGeom prst="rect">
              <a:avLst/>
            </a:prstGeom>
          </p:spPr>
          <p:txBody>
            <a:bodyPr wrap="square">
              <a:spAutoFit/>
            </a:bodyPr>
            <a:lstStyle/>
            <a:p>
              <a:pPr>
                <a:lnSpc>
                  <a:spcPct val="100000"/>
                </a:lnSpc>
              </a:pPr>
              <a:r>
                <a:rPr lang="en-US" sz="1600" dirty="0">
                  <a:solidFill>
                    <a:srgbClr val="FF0000"/>
                  </a:solidFill>
                </a:rPr>
                <a:t>Organic Aerosols (OA)</a:t>
              </a:r>
            </a:p>
            <a:p>
              <a:pPr>
                <a:lnSpc>
                  <a:spcPct val="100000"/>
                </a:lnSpc>
              </a:pPr>
              <a:r>
                <a:rPr lang="en-US" sz="1600" dirty="0">
                  <a:solidFill>
                    <a:srgbClr val="FF0000"/>
                  </a:solidFill>
                  <a:latin typeface="Arial"/>
                </a:rPr>
                <a:t>    </a:t>
              </a:r>
              <a:r>
                <a:rPr lang="en-US" sz="1600" dirty="0">
                  <a:solidFill>
                    <a:srgbClr val="008000"/>
                  </a:solidFill>
                  <a:latin typeface="Arial"/>
                </a:rPr>
                <a:t>Primary Organic Aerosols (POA)</a:t>
              </a:r>
              <a:endParaRPr lang="en-US" sz="1600" dirty="0">
                <a:latin typeface="Arial"/>
              </a:endParaRPr>
            </a:p>
            <a:p>
              <a:pPr>
                <a:lnSpc>
                  <a:spcPct val="100000"/>
                </a:lnSpc>
              </a:pPr>
              <a:r>
                <a:rPr lang="en-US" sz="1600" dirty="0">
                  <a:solidFill>
                    <a:srgbClr val="008000"/>
                  </a:solidFill>
                  <a:latin typeface="Arial"/>
                </a:rPr>
                <a:t>    Secondary organic aerosols (SOA)</a:t>
              </a:r>
            </a:p>
            <a:p>
              <a:pPr>
                <a:lnSpc>
                  <a:spcPct val="100000"/>
                </a:lnSpc>
              </a:pPr>
              <a:r>
                <a:rPr lang="en-US" sz="1600" dirty="0">
                  <a:solidFill>
                    <a:srgbClr val="008000"/>
                  </a:solidFill>
                  <a:latin typeface="Arial"/>
                </a:rPr>
                <a:t>    </a:t>
              </a:r>
              <a:r>
                <a:rPr lang="en-US" sz="1600" dirty="0">
                  <a:solidFill>
                    <a:srgbClr val="0000FF"/>
                  </a:solidFill>
                  <a:latin typeface="Arial"/>
                </a:rPr>
                <a:t>4 gaseous tracers (OH, O3, TERP, ISOP</a:t>
              </a:r>
              <a:r>
                <a:rPr lang="en-US" sz="1600" dirty="0" smtClean="0">
                  <a:solidFill>
                    <a:srgbClr val="0000FF"/>
                  </a:solidFill>
                  <a:latin typeface="Arial"/>
                </a:rPr>
                <a:t>). Online emission (MEGAN)</a:t>
              </a:r>
              <a:endParaRPr lang="en-US" sz="1600" dirty="0">
                <a:solidFill>
                  <a:srgbClr val="0000FF"/>
                </a:solidFill>
                <a:latin typeface="Arial"/>
              </a:endParaRPr>
            </a:p>
            <a:p>
              <a:pPr>
                <a:lnSpc>
                  <a:spcPct val="100000"/>
                </a:lnSpc>
              </a:pPr>
              <a:r>
                <a:rPr lang="en-US" sz="1600" dirty="0">
                  <a:solidFill>
                    <a:srgbClr val="0000FF"/>
                  </a:solidFill>
                  <a:latin typeface="Arial"/>
                </a:rPr>
                <a:t>    4 aerosol-</a:t>
              </a:r>
              <a:r>
                <a:rPr lang="en-US" sz="1600" dirty="0" smtClean="0">
                  <a:solidFill>
                    <a:srgbClr val="0000FF"/>
                  </a:solidFill>
                  <a:latin typeface="Arial"/>
                </a:rPr>
                <a:t>phase hydrophilic </a:t>
              </a:r>
              <a:r>
                <a:rPr lang="en-US" sz="1600" dirty="0">
                  <a:solidFill>
                    <a:srgbClr val="0000FF"/>
                  </a:solidFill>
                  <a:latin typeface="Arial"/>
                </a:rPr>
                <a:t>tracers</a:t>
              </a:r>
            </a:p>
            <a:p>
              <a:r>
                <a:rPr lang="en-US" sz="1600" dirty="0">
                  <a:solidFill>
                    <a:srgbClr val="0000FF"/>
                  </a:solidFill>
                  <a:latin typeface="Arial"/>
                </a:rPr>
                <a:t>    </a:t>
              </a:r>
              <a:r>
                <a:rPr lang="en-US" sz="1600" dirty="0">
                  <a:solidFill>
                    <a:srgbClr val="0000FF"/>
                  </a:solidFill>
                </a:rPr>
                <a:t>2-product scheme of </a:t>
              </a:r>
              <a:r>
                <a:rPr lang="en-US" sz="1600" dirty="0" err="1">
                  <a:solidFill>
                    <a:srgbClr val="0000FF"/>
                  </a:solidFill>
                </a:rPr>
                <a:t>Tsigaridis</a:t>
              </a:r>
              <a:r>
                <a:rPr lang="en-US" sz="1600" dirty="0">
                  <a:solidFill>
                    <a:srgbClr val="0000FF"/>
                  </a:solidFill>
                </a:rPr>
                <a:t> and </a:t>
              </a:r>
              <a:r>
                <a:rPr lang="en-US" sz="1600" dirty="0" err="1">
                  <a:solidFill>
                    <a:srgbClr val="0000FF"/>
                  </a:solidFill>
                </a:rPr>
                <a:t>Kanakidou</a:t>
              </a:r>
              <a:r>
                <a:rPr lang="en-US" sz="1600" dirty="0">
                  <a:solidFill>
                    <a:srgbClr val="0000FF"/>
                  </a:solidFill>
                </a:rPr>
                <a:t> (2007)</a:t>
              </a:r>
              <a:endParaRPr lang="en-US" sz="1600" dirty="0">
                <a:solidFill>
                  <a:srgbClr val="0000FF"/>
                </a:solidFill>
                <a:latin typeface="Arial"/>
              </a:endParaRPr>
            </a:p>
            <a:p>
              <a:pPr>
                <a:lnSpc>
                  <a:spcPct val="100000"/>
                </a:lnSpc>
              </a:pPr>
              <a:r>
                <a:rPr lang="en-US" sz="1600" dirty="0">
                  <a:solidFill>
                    <a:srgbClr val="008000"/>
                  </a:solidFill>
                  <a:latin typeface="Arial"/>
                </a:rPr>
                <a:t>    </a:t>
              </a:r>
              <a:r>
                <a:rPr lang="en-US" sz="1600" dirty="0">
                  <a:solidFill>
                    <a:srgbClr val="0000FF"/>
                  </a:solidFill>
                  <a:latin typeface="Arial"/>
                </a:rPr>
                <a:t>Oxidation by OH and O3 and gas-particle partitioning</a:t>
              </a:r>
            </a:p>
            <a:p>
              <a:pPr>
                <a:lnSpc>
                  <a:spcPct val="100000"/>
                </a:lnSpc>
              </a:pPr>
              <a:r>
                <a:rPr lang="en-US" sz="1600" dirty="0">
                  <a:solidFill>
                    <a:srgbClr val="0000FF"/>
                  </a:solidFill>
                  <a:latin typeface="Arial"/>
                </a:rPr>
                <a:t>    Anthropogenic </a:t>
              </a:r>
              <a:r>
                <a:rPr lang="en-US" sz="1600" dirty="0" smtClean="0">
                  <a:solidFill>
                    <a:srgbClr val="0000FF"/>
                  </a:solidFill>
                </a:rPr>
                <a:t>SOA from Toluene and Xylene under development</a:t>
              </a:r>
              <a:endParaRPr lang="en-US" sz="1600" dirty="0">
                <a:solidFill>
                  <a:srgbClr val="0000FF"/>
                </a:solidFill>
                <a:latin typeface="Arial"/>
              </a:endParaRPr>
            </a:p>
            <a:p>
              <a:pPr>
                <a:lnSpc>
                  <a:spcPct val="100000"/>
                </a:lnSpc>
              </a:pPr>
              <a:endParaRPr lang="en-US" sz="1600" dirty="0">
                <a:latin typeface="Arial"/>
              </a:endParaRPr>
            </a:p>
          </p:txBody>
        </p:sp>
        <p:pic>
          <p:nvPicPr>
            <p:cNvPr id="30" name="Shape 118"/>
            <p:cNvPicPr preferRelativeResize="0"/>
            <p:nvPr/>
          </p:nvPicPr>
          <p:blipFill rotWithShape="1">
            <a:blip r:embed="rId3">
              <a:alphaModFix/>
            </a:blip>
            <a:srcRect l="49493" t="15075" r="4969" b="68020"/>
            <a:stretch/>
          </p:blipFill>
          <p:spPr>
            <a:xfrm>
              <a:off x="4139952" y="2636912"/>
              <a:ext cx="2088232" cy="504056"/>
            </a:xfrm>
            <a:prstGeom prst="rect">
              <a:avLst/>
            </a:prstGeom>
            <a:noFill/>
            <a:ln>
              <a:noFill/>
            </a:ln>
          </p:spPr>
        </p:pic>
        <p:pic>
          <p:nvPicPr>
            <p:cNvPr id="31" name="Shape 113"/>
            <p:cNvPicPr preferRelativeResize="0"/>
            <p:nvPr/>
          </p:nvPicPr>
          <p:blipFill rotWithShape="1">
            <a:blip r:embed="rId2">
              <a:alphaModFix/>
            </a:blip>
            <a:srcRect l="49621" t="32740" b="36152"/>
            <a:stretch/>
          </p:blipFill>
          <p:spPr>
            <a:xfrm>
              <a:off x="6804249" y="3573016"/>
              <a:ext cx="2304255" cy="936104"/>
            </a:xfrm>
            <a:prstGeom prst="rect">
              <a:avLst/>
            </a:prstGeom>
            <a:noFill/>
            <a:ln>
              <a:noFill/>
            </a:ln>
          </p:spPr>
        </p:pic>
      </p:grpSp>
      <p:sp>
        <p:nvSpPr>
          <p:cNvPr id="32" name="TextBox 31"/>
          <p:cNvSpPr txBox="1"/>
          <p:nvPr/>
        </p:nvSpPr>
        <p:spPr>
          <a:xfrm>
            <a:off x="2505364" y="242455"/>
            <a:ext cx="184666" cy="369332"/>
          </a:xfrm>
          <a:prstGeom prst="rect">
            <a:avLst/>
          </a:prstGeom>
          <a:noFill/>
        </p:spPr>
        <p:txBody>
          <a:bodyPr wrap="none" rtlCol="0">
            <a:spAutoFit/>
          </a:bodyPr>
          <a:lstStyle/>
          <a:p>
            <a:endParaRPr lang="en-US"/>
          </a:p>
        </p:txBody>
      </p:sp>
      <p:grpSp>
        <p:nvGrpSpPr>
          <p:cNvPr id="33" name="Group 32"/>
          <p:cNvGrpSpPr/>
          <p:nvPr/>
        </p:nvGrpSpPr>
        <p:grpSpPr>
          <a:xfrm>
            <a:off x="125760" y="5087575"/>
            <a:ext cx="8424936" cy="1323439"/>
            <a:chOff x="251520" y="4697849"/>
            <a:chExt cx="8424936" cy="1323439"/>
          </a:xfrm>
        </p:grpSpPr>
        <p:sp>
          <p:nvSpPr>
            <p:cNvPr id="34" name="Rectangle 33"/>
            <p:cNvSpPr/>
            <p:nvPr/>
          </p:nvSpPr>
          <p:spPr>
            <a:xfrm>
              <a:off x="251520" y="4697849"/>
              <a:ext cx="8424936" cy="1323439"/>
            </a:xfrm>
            <a:prstGeom prst="rect">
              <a:avLst/>
            </a:prstGeom>
          </p:spPr>
          <p:txBody>
            <a:bodyPr wrap="square">
              <a:spAutoFit/>
            </a:bodyPr>
            <a:lstStyle/>
            <a:p>
              <a:pPr>
                <a:lnSpc>
                  <a:spcPct val="100000"/>
                </a:lnSpc>
              </a:pPr>
              <a:r>
                <a:rPr lang="en-US" sz="1600" dirty="0" smtClean="0">
                  <a:solidFill>
                    <a:srgbClr val="FF0000"/>
                  </a:solidFill>
                  <a:latin typeface="Arial"/>
                  <a:ea typeface="ＭＳ Ｐゴシック"/>
                </a:rPr>
                <a:t>Sulfate (SU)</a:t>
              </a:r>
              <a:r>
                <a:rPr lang="en-US" sz="1600" dirty="0">
                  <a:solidFill>
                    <a:srgbClr val="FF0000"/>
                  </a:solidFill>
                  <a:latin typeface="Arial"/>
                  <a:ea typeface="ＭＳ Ｐゴシック"/>
                </a:rPr>
                <a:t>: </a:t>
              </a:r>
              <a:endParaRPr lang="en-US" sz="1600" dirty="0" smtClean="0">
                <a:solidFill>
                  <a:srgbClr val="FF0000"/>
                </a:solidFill>
                <a:latin typeface="Arial"/>
                <a:ea typeface="ＭＳ Ｐゴシック"/>
              </a:endParaRPr>
            </a:p>
            <a:p>
              <a:pPr>
                <a:lnSpc>
                  <a:spcPct val="100000"/>
                </a:lnSpc>
              </a:pPr>
              <a:r>
                <a:rPr lang="en-US" sz="1600" dirty="0" smtClean="0">
                  <a:solidFill>
                    <a:srgbClr val="0000FF"/>
                  </a:solidFill>
                  <a:latin typeface="Arial"/>
                  <a:ea typeface="ＭＳ Ｐゴシック"/>
                </a:rPr>
                <a:t>4 </a:t>
              </a:r>
              <a:r>
                <a:rPr lang="en-US" sz="1600" dirty="0">
                  <a:solidFill>
                    <a:srgbClr val="0000FF"/>
                  </a:solidFill>
                  <a:latin typeface="Arial"/>
                  <a:ea typeface="ＭＳ Ｐゴシック"/>
                </a:rPr>
                <a:t>additional prognostic tracers </a:t>
              </a:r>
              <a:r>
                <a:rPr lang="en-US" sz="1600" dirty="0">
                  <a:solidFill>
                    <a:srgbClr val="000000"/>
                  </a:solidFill>
                  <a:latin typeface="Arial"/>
                  <a:ea typeface="ＭＳ Ｐゴシック"/>
                </a:rPr>
                <a:t>(SO2, DMS, H2O2, H2SO4</a:t>
              </a:r>
              <a:r>
                <a:rPr lang="en-US" sz="1600" dirty="0" smtClean="0">
                  <a:solidFill>
                    <a:srgbClr val="000000"/>
                  </a:solidFill>
                  <a:latin typeface="Arial"/>
                  <a:ea typeface="ＭＳ Ｐゴシック"/>
                </a:rPr>
                <a:t>)</a:t>
              </a:r>
            </a:p>
            <a:p>
              <a:pPr>
                <a:lnSpc>
                  <a:spcPct val="100000"/>
                </a:lnSpc>
              </a:pPr>
              <a:r>
                <a:rPr lang="en-US" sz="1600" dirty="0">
                  <a:solidFill>
                    <a:srgbClr val="000000"/>
                  </a:solidFill>
                  <a:latin typeface="Arial"/>
                  <a:ea typeface="ＭＳ Ｐゴシック"/>
                </a:rPr>
                <a:t>	 </a:t>
              </a:r>
              <a:r>
                <a:rPr lang="en-US" sz="1600" dirty="0" smtClean="0">
                  <a:solidFill>
                    <a:srgbClr val="000000"/>
                  </a:solidFill>
                  <a:latin typeface="Arial"/>
                  <a:ea typeface="ＭＳ Ｐゴシック"/>
                </a:rPr>
                <a:t>        </a:t>
              </a:r>
              <a:r>
                <a:rPr lang="en-US" sz="1600" dirty="0" smtClean="0">
                  <a:solidFill>
                    <a:srgbClr val="0000FF"/>
                  </a:solidFill>
                  <a:latin typeface="Arial"/>
                  <a:ea typeface="ＭＳ Ｐゴシック"/>
                </a:rPr>
                <a:t>3 </a:t>
              </a:r>
              <a:r>
                <a:rPr lang="en-US" sz="1600" dirty="0">
                  <a:solidFill>
                    <a:srgbClr val="0000FF"/>
                  </a:solidFill>
                  <a:latin typeface="Arial"/>
                  <a:ea typeface="ＭＳ Ｐゴシック"/>
                </a:rPr>
                <a:t>online or climatological oxidants </a:t>
              </a:r>
              <a:r>
                <a:rPr lang="en-US" sz="1600" dirty="0">
                  <a:solidFill>
                    <a:srgbClr val="000000"/>
                  </a:solidFill>
                  <a:latin typeface="Arial"/>
                  <a:ea typeface="ＭＳ Ｐゴシック"/>
                </a:rPr>
                <a:t>(OH, O3, HO2</a:t>
              </a:r>
              <a:r>
                <a:rPr lang="en-US" sz="1600" dirty="0" smtClean="0">
                  <a:solidFill>
                    <a:srgbClr val="000000"/>
                  </a:solidFill>
                  <a:latin typeface="Arial"/>
                  <a:ea typeface="ＭＳ Ｐゴシック"/>
                </a:rPr>
                <a:t>) </a:t>
              </a:r>
            </a:p>
            <a:p>
              <a:pPr>
                <a:lnSpc>
                  <a:spcPct val="100000"/>
                </a:lnSpc>
              </a:pPr>
              <a:r>
                <a:rPr lang="en-US" sz="1600" dirty="0">
                  <a:solidFill>
                    <a:srgbClr val="000000"/>
                  </a:solidFill>
                  <a:latin typeface="Arial"/>
                  <a:ea typeface="ＭＳ Ｐゴシック"/>
                </a:rPr>
                <a:t>	 </a:t>
              </a:r>
              <a:r>
                <a:rPr lang="en-US" sz="1600" dirty="0" smtClean="0">
                  <a:solidFill>
                    <a:srgbClr val="000000"/>
                  </a:solidFill>
                  <a:latin typeface="Arial"/>
                  <a:ea typeface="ＭＳ Ｐゴシック"/>
                </a:rPr>
                <a:t>        </a:t>
              </a:r>
              <a:r>
                <a:rPr lang="en-US" sz="1600" dirty="0" smtClean="0">
                  <a:solidFill>
                    <a:srgbClr val="0000FF"/>
                  </a:solidFill>
                  <a:latin typeface="Arial"/>
                  <a:ea typeface="ＭＳ Ｐゴシック"/>
                </a:rPr>
                <a:t>gas</a:t>
              </a:r>
              <a:r>
                <a:rPr lang="en-US" sz="1600" dirty="0">
                  <a:solidFill>
                    <a:srgbClr val="0000FF"/>
                  </a:solidFill>
                  <a:latin typeface="Arial"/>
                  <a:ea typeface="ＭＳ Ｐゴシック"/>
                </a:rPr>
                <a:t>-phase </a:t>
              </a:r>
              <a:r>
                <a:rPr lang="en-US" sz="1600" dirty="0">
                  <a:solidFill>
                    <a:srgbClr val="000000"/>
                  </a:solidFill>
                  <a:latin typeface="Arial"/>
                  <a:ea typeface="ＭＳ Ｐゴシック"/>
                </a:rPr>
                <a:t>oxidation of SO2, DMS and H202 by </a:t>
              </a:r>
              <a:r>
                <a:rPr lang="en-US" sz="1600" dirty="0" smtClean="0">
                  <a:solidFill>
                    <a:srgbClr val="000000"/>
                  </a:solidFill>
                  <a:latin typeface="Arial"/>
                  <a:ea typeface="ＭＳ Ｐゴシック"/>
                </a:rPr>
                <a:t>OH </a:t>
              </a:r>
            </a:p>
            <a:p>
              <a:pPr>
                <a:lnSpc>
                  <a:spcPct val="100000"/>
                </a:lnSpc>
              </a:pPr>
              <a:r>
                <a:rPr lang="en-US" sz="1600" dirty="0" smtClean="0">
                  <a:solidFill>
                    <a:srgbClr val="000000"/>
                  </a:solidFill>
                  <a:latin typeface="Arial"/>
                  <a:ea typeface="ＭＳ Ｐゴシック"/>
                </a:rPr>
                <a:t>                 </a:t>
              </a:r>
              <a:r>
                <a:rPr lang="en-US" sz="1600" dirty="0" smtClean="0">
                  <a:solidFill>
                    <a:srgbClr val="0000FF"/>
                  </a:solidFill>
                  <a:latin typeface="Arial"/>
                  <a:ea typeface="ＭＳ Ｐゴシック"/>
                </a:rPr>
                <a:t>aqueous-phase </a:t>
              </a:r>
              <a:r>
                <a:rPr lang="en-US" sz="1600" dirty="0">
                  <a:solidFill>
                    <a:srgbClr val="000000"/>
                  </a:solidFill>
                  <a:latin typeface="Arial"/>
                  <a:ea typeface="ＭＳ Ｐゴシック"/>
                </a:rPr>
                <a:t>oxidation by H202 and </a:t>
              </a:r>
              <a:r>
                <a:rPr lang="en-US" sz="1600" dirty="0" smtClean="0">
                  <a:solidFill>
                    <a:srgbClr val="000000"/>
                  </a:solidFill>
                  <a:latin typeface="Arial"/>
                  <a:ea typeface="ＭＳ Ｐゴシック"/>
                </a:rPr>
                <a:t>O3</a:t>
              </a:r>
              <a:endParaRPr lang="en-US" sz="1600" dirty="0">
                <a:solidFill>
                  <a:srgbClr val="000000"/>
                </a:solidFill>
                <a:latin typeface="Arial"/>
                <a:ea typeface="ＭＳ Ｐゴシック"/>
              </a:endParaRPr>
            </a:p>
          </p:txBody>
        </p:sp>
        <p:pic>
          <p:nvPicPr>
            <p:cNvPr id="35" name="Shape 113"/>
            <p:cNvPicPr preferRelativeResize="0"/>
            <p:nvPr/>
          </p:nvPicPr>
          <p:blipFill rotWithShape="1">
            <a:blip r:embed="rId2">
              <a:alphaModFix/>
            </a:blip>
            <a:srcRect l="70076" t="83870" r="6867"/>
            <a:stretch/>
          </p:blipFill>
          <p:spPr>
            <a:xfrm>
              <a:off x="7164288" y="5085184"/>
              <a:ext cx="1512168" cy="720080"/>
            </a:xfrm>
            <a:prstGeom prst="rect">
              <a:avLst/>
            </a:prstGeom>
            <a:noFill/>
            <a:ln>
              <a:noFill/>
            </a:ln>
          </p:spPr>
        </p:pic>
      </p:grpSp>
      <p:grpSp>
        <p:nvGrpSpPr>
          <p:cNvPr id="36" name="Group 35"/>
          <p:cNvGrpSpPr/>
          <p:nvPr/>
        </p:nvGrpSpPr>
        <p:grpSpPr>
          <a:xfrm>
            <a:off x="107504" y="1944995"/>
            <a:ext cx="4896544" cy="584776"/>
            <a:chOff x="107504" y="1844824"/>
            <a:chExt cx="4896544" cy="584776"/>
          </a:xfrm>
        </p:grpSpPr>
        <p:pic>
          <p:nvPicPr>
            <p:cNvPr id="37" name="Shape 113"/>
            <p:cNvPicPr preferRelativeResize="0"/>
            <p:nvPr/>
          </p:nvPicPr>
          <p:blipFill rotWithShape="1">
            <a:blip r:embed="rId2">
              <a:alphaModFix/>
            </a:blip>
            <a:srcRect l="49747" t="64808" b="19830"/>
            <a:stretch/>
          </p:blipFill>
          <p:spPr>
            <a:xfrm>
              <a:off x="3347864" y="2060848"/>
              <a:ext cx="1656184" cy="360040"/>
            </a:xfrm>
            <a:prstGeom prst="rect">
              <a:avLst/>
            </a:prstGeom>
            <a:noFill/>
            <a:ln>
              <a:noFill/>
            </a:ln>
          </p:spPr>
        </p:pic>
        <p:sp>
          <p:nvSpPr>
            <p:cNvPr id="38" name="Rectangle 37"/>
            <p:cNvSpPr/>
            <p:nvPr/>
          </p:nvSpPr>
          <p:spPr>
            <a:xfrm>
              <a:off x="107504" y="1844824"/>
              <a:ext cx="2088232" cy="584776"/>
            </a:xfrm>
            <a:prstGeom prst="rect">
              <a:avLst/>
            </a:prstGeom>
          </p:spPr>
          <p:txBody>
            <a:bodyPr wrap="square">
              <a:spAutoFit/>
            </a:bodyPr>
            <a:lstStyle/>
            <a:p>
              <a:pPr>
                <a:lnSpc>
                  <a:spcPct val="100000"/>
                </a:lnSpc>
              </a:pPr>
              <a:r>
                <a:rPr lang="en-US" sz="1600" b="1" u="sng" dirty="0">
                  <a:solidFill>
                    <a:srgbClr val="080808"/>
                  </a:solidFill>
                  <a:latin typeface="Arial"/>
                </a:rPr>
                <a:t>Bulk</a:t>
              </a:r>
            </a:p>
            <a:p>
              <a:pPr>
                <a:lnSpc>
                  <a:spcPct val="100000"/>
                </a:lnSpc>
              </a:pPr>
              <a:r>
                <a:rPr lang="en-US" sz="1600" dirty="0">
                  <a:solidFill>
                    <a:srgbClr val="FF0000"/>
                  </a:solidFill>
                  <a:latin typeface="Arial"/>
                </a:rPr>
                <a:t>  Black Carbon (BC</a:t>
              </a:r>
              <a:r>
                <a:rPr lang="en-US" sz="1600" dirty="0" smtClean="0">
                  <a:solidFill>
                    <a:srgbClr val="FF0000"/>
                  </a:solidFill>
                  <a:latin typeface="Arial"/>
                </a:rPr>
                <a:t>)</a:t>
              </a:r>
              <a:endParaRPr lang="en-US" sz="1600" dirty="0"/>
            </a:p>
          </p:txBody>
        </p:sp>
      </p:grpSp>
      <p:sp>
        <p:nvSpPr>
          <p:cNvPr id="40" name="Título 1"/>
          <p:cNvSpPr txBox="1">
            <a:spLocks/>
          </p:cNvSpPr>
          <p:nvPr/>
        </p:nvSpPr>
        <p:spPr>
          <a:xfrm>
            <a:off x="107504" y="-117673"/>
            <a:ext cx="8928992" cy="792088"/>
          </a:xfrm>
          <a:prstGeom prst="rect">
            <a:avLst/>
          </a:prstGeom>
        </p:spPr>
        <p:txBody>
          <a:bodyPr anchor="b"/>
          <a:lstStyle>
            <a:lvl1pPr algn="l" defTabSz="914400" rtl="0" eaLnBrk="1" latinLnBrk="0" hangingPunct="1">
              <a:spcBef>
                <a:spcPct val="0"/>
              </a:spcBef>
              <a:buNone/>
              <a:defRPr sz="2700" kern="1200">
                <a:solidFill>
                  <a:schemeClr val="bg1"/>
                </a:solidFill>
                <a:latin typeface="+mj-lt"/>
                <a:ea typeface="+mj-ea"/>
                <a:cs typeface="+mj-cs"/>
              </a:defRPr>
            </a:lvl1pPr>
          </a:lstStyle>
          <a:p>
            <a:pPr>
              <a:defRPr/>
            </a:pPr>
            <a:r>
              <a:rPr lang="en-US" sz="2800" smtClean="0">
                <a:latin typeface="Calibri" panose="020F0502020204030204" pitchFamily="34" charset="0"/>
              </a:rPr>
              <a:t>MONARCH: </a:t>
            </a:r>
            <a:r>
              <a:rPr lang="en-US" sz="2800" dirty="0" smtClean="0">
                <a:latin typeface="Calibri" panose="020F0502020204030204" pitchFamily="34" charset="0"/>
              </a:rPr>
              <a:t>Aerosols</a:t>
            </a:r>
            <a:endParaRPr lang="en-US" sz="2400" dirty="0">
              <a:latin typeface="Calibri" panose="020F0502020204030204" pitchFamily="34" charset="0"/>
            </a:endParaRPr>
          </a:p>
        </p:txBody>
      </p:sp>
    </p:spTree>
    <p:extLst>
      <p:ext uri="{BB962C8B-B14F-4D97-AF65-F5344CB8AC3E}">
        <p14:creationId xmlns:p14="http://schemas.microsoft.com/office/powerpoint/2010/main" val="2011516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1" y="49116"/>
            <a:ext cx="6606541" cy="680837"/>
          </a:xfrm>
        </p:spPr>
        <p:txBody>
          <a:bodyPr>
            <a:normAutofit fontScale="90000"/>
          </a:bodyPr>
          <a:lstStyle/>
          <a:p>
            <a:pPr>
              <a:defRPr/>
            </a:pPr>
            <a:r>
              <a:rPr lang="en-US" b="1" dirty="0" smtClean="0">
                <a:solidFill>
                  <a:schemeClr val="bg1"/>
                </a:solidFill>
              </a:rPr>
              <a:t>HERMESv2.0:</a:t>
            </a:r>
            <a:br>
              <a:rPr lang="en-US" b="1" dirty="0" smtClean="0">
                <a:solidFill>
                  <a:schemeClr val="bg1"/>
                </a:solidFill>
              </a:rPr>
            </a:br>
            <a:r>
              <a:rPr lang="en-US" b="1" dirty="0" smtClean="0">
                <a:solidFill>
                  <a:schemeClr val="bg1"/>
                </a:solidFill>
              </a:rPr>
              <a:t>An emission model for Europe and Spain</a:t>
            </a:r>
            <a:endParaRPr lang="en-US"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10" y="1016732"/>
            <a:ext cx="5224030" cy="5328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653136"/>
            <a:ext cx="27432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6084168" y="838200"/>
            <a:ext cx="2580456" cy="1870720"/>
            <a:chOff x="6096000" y="838200"/>
            <a:chExt cx="2743200" cy="1981200"/>
          </a:xfrm>
        </p:grpSpPr>
        <p:pic>
          <p:nvPicPr>
            <p:cNvPr id="1031" name="Picture 7" descr="http://www.bsc.es/int/AQFcv2/EMIS/eu/20150225/BSC-ES_EMISSIONS_NO2_2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38200"/>
              <a:ext cx="27432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7010400" y="1676400"/>
              <a:ext cx="457200" cy="3657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084168" y="2708920"/>
            <a:ext cx="2592288" cy="1944216"/>
            <a:chOff x="6172200" y="2819400"/>
            <a:chExt cx="2743200" cy="1981200"/>
          </a:xfrm>
        </p:grpSpPr>
        <p:pic>
          <p:nvPicPr>
            <p:cNvPr id="1029" name="Picture 5" descr="http://www.bsc.es/int/AQFcv2/EMIS/ip/20150225/BSC-ES_EMISSIONS_NO2_4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819400"/>
              <a:ext cx="27432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772400" y="3276600"/>
              <a:ext cx="4572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25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971"/>
            <a:ext cx="6191348" cy="680868"/>
          </a:xfrm>
        </p:spPr>
        <p:txBody>
          <a:bodyPr>
            <a:normAutofit fontScale="90000"/>
          </a:bodyPr>
          <a:lstStyle/>
          <a:p>
            <a:r>
              <a:rPr lang="en-US" b="1" dirty="0" smtClean="0">
                <a:solidFill>
                  <a:schemeClr val="bg1"/>
                </a:solidFill>
              </a:rPr>
              <a:t>HERMESv3.0: </a:t>
            </a:r>
            <a:br>
              <a:rPr lang="en-US" b="1" dirty="0" smtClean="0">
                <a:solidFill>
                  <a:schemeClr val="bg1"/>
                </a:solidFill>
              </a:rPr>
            </a:br>
            <a:r>
              <a:rPr lang="en-US" b="1" dirty="0" smtClean="0">
                <a:solidFill>
                  <a:schemeClr val="bg1"/>
                </a:solidFill>
              </a:rPr>
              <a:t>A multiscale </a:t>
            </a:r>
            <a:r>
              <a:rPr lang="en-US" b="1" dirty="0">
                <a:solidFill>
                  <a:schemeClr val="bg1"/>
                </a:solidFill>
              </a:rPr>
              <a:t>emission </a:t>
            </a:r>
            <a:r>
              <a:rPr lang="en-US" b="1" dirty="0" smtClean="0">
                <a:solidFill>
                  <a:schemeClr val="bg1"/>
                </a:solidFill>
              </a:rPr>
              <a:t>modeling framework</a:t>
            </a:r>
            <a:endParaRPr lang="en-US" b="1" dirty="0">
              <a:solidFill>
                <a:schemeClr val="bg1"/>
              </a:solidFill>
            </a:endParaRPr>
          </a:p>
        </p:txBody>
      </p:sp>
      <p:grpSp>
        <p:nvGrpSpPr>
          <p:cNvPr id="14" name="Group 13"/>
          <p:cNvGrpSpPr/>
          <p:nvPr/>
        </p:nvGrpSpPr>
        <p:grpSpPr>
          <a:xfrm>
            <a:off x="6772953" y="1784860"/>
            <a:ext cx="2218647" cy="5454140"/>
            <a:chOff x="596302" y="-98170"/>
            <a:chExt cx="2218647" cy="5454140"/>
          </a:xfrm>
          <a:scene3d>
            <a:camera prst="orthographicFront"/>
            <a:lightRig rig="flat" dir="t"/>
          </a:scene3d>
        </p:grpSpPr>
        <p:sp>
          <p:nvSpPr>
            <p:cNvPr id="15" name="Rectangle 14"/>
            <p:cNvSpPr/>
            <p:nvPr/>
          </p:nvSpPr>
          <p:spPr>
            <a:xfrm>
              <a:off x="596302" y="-98170"/>
              <a:ext cx="2218647" cy="5301740"/>
            </a:xfrm>
            <a:prstGeom prst="rect">
              <a:avLst/>
            </a:prstGeom>
            <a:noFill/>
            <a:ln>
              <a:noFill/>
            </a:ln>
            <a:sp3d/>
          </p:spPr>
          <p:style>
            <a:lnRef idx="0">
              <a:scrgbClr r="0" g="0" b="0"/>
            </a:lnRef>
            <a:fillRef idx="3">
              <a:scrgbClr r="0" g="0" b="0"/>
            </a:fillRef>
            <a:effectRef idx="2">
              <a:schemeClr val="dk2">
                <a:hueOff val="0"/>
                <a:satOff val="0"/>
                <a:lumOff val="0"/>
                <a:alphaOff val="0"/>
              </a:schemeClr>
            </a:effectRef>
            <a:fontRef idx="minor">
              <a:schemeClr val="lt1"/>
            </a:fontRef>
          </p:style>
        </p:sp>
        <p:sp>
          <p:nvSpPr>
            <p:cNvPr id="16" name="Rectangle 15"/>
            <p:cNvSpPr/>
            <p:nvPr/>
          </p:nvSpPr>
          <p:spPr>
            <a:xfrm>
              <a:off x="596302" y="402970"/>
              <a:ext cx="2218647" cy="4953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65151" rIns="0" bIns="0" numCol="1" spcCol="1270" anchor="t" anchorCtr="0">
              <a:noAutofit/>
            </a:bodyPr>
            <a:lstStyle/>
            <a:p>
              <a:pPr lvl="0" algn="r" defTabSz="844550">
                <a:lnSpc>
                  <a:spcPct val="90000"/>
                </a:lnSpc>
                <a:spcBef>
                  <a:spcPct val="0"/>
                </a:spcBef>
                <a:spcAft>
                  <a:spcPct val="35000"/>
                </a:spcAft>
              </a:pPr>
              <a:r>
                <a:rPr lang="en-US" kern="1200" dirty="0" smtClean="0"/>
                <a:t>* Vertical profiles:</a:t>
              </a:r>
            </a:p>
            <a:p>
              <a:pPr lvl="0" algn="r" defTabSz="844550">
                <a:lnSpc>
                  <a:spcPct val="90000"/>
                </a:lnSpc>
                <a:spcBef>
                  <a:spcPct val="0"/>
                </a:spcBef>
                <a:spcAft>
                  <a:spcPct val="35000"/>
                </a:spcAft>
              </a:pPr>
              <a:r>
                <a:rPr lang="en-US" dirty="0" smtClean="0"/>
                <a:t>- Point sources, b</a:t>
              </a:r>
              <a:r>
                <a:rPr lang="en-US" kern="1200" dirty="0" smtClean="0"/>
                <a:t>iomass burning, a</a:t>
              </a:r>
              <a:r>
                <a:rPr lang="en-US" dirty="0" smtClean="0"/>
                <a:t>ir traffic</a:t>
              </a:r>
              <a:r>
                <a:rPr lang="en-US" kern="1200" dirty="0" smtClean="0"/>
                <a:t> </a:t>
              </a:r>
            </a:p>
            <a:p>
              <a:pPr lvl="0" algn="r" defTabSz="844550">
                <a:lnSpc>
                  <a:spcPct val="90000"/>
                </a:lnSpc>
                <a:spcBef>
                  <a:spcPct val="0"/>
                </a:spcBef>
                <a:spcAft>
                  <a:spcPct val="35000"/>
                </a:spcAft>
              </a:pPr>
              <a:r>
                <a:rPr lang="en-US" kern="1200" dirty="0" smtClean="0"/>
                <a:t>* Temporal profiles: </a:t>
              </a:r>
              <a:r>
                <a:rPr lang="en-US" dirty="0" smtClean="0"/>
                <a:t>Monthly, weekly and daily factors per sector</a:t>
              </a:r>
            </a:p>
            <a:p>
              <a:pPr lvl="0" algn="r" defTabSz="844550">
                <a:lnSpc>
                  <a:spcPct val="90000"/>
                </a:lnSpc>
                <a:spcBef>
                  <a:spcPct val="0"/>
                </a:spcBef>
                <a:spcAft>
                  <a:spcPct val="35000"/>
                </a:spcAft>
              </a:pPr>
              <a:r>
                <a:rPr lang="en-US" kern="1200" dirty="0" smtClean="0"/>
                <a:t>* VOC and PM2.5 speciation: </a:t>
              </a:r>
              <a:r>
                <a:rPr lang="en-US" dirty="0" smtClean="0"/>
                <a:t>CB05, S</a:t>
              </a:r>
              <a:r>
                <a:rPr lang="en-US" kern="1200" dirty="0" smtClean="0"/>
                <a:t>APRC99, </a:t>
              </a:r>
              <a:r>
                <a:rPr lang="en-US" dirty="0" smtClean="0"/>
                <a:t>AERO5, AERO6</a:t>
              </a:r>
              <a:endParaRPr lang="en-US" kern="1200" dirty="0" smtClean="0"/>
            </a:p>
          </p:txBody>
        </p:sp>
      </p:grpSp>
      <p:sp>
        <p:nvSpPr>
          <p:cNvPr id="20" name="Rectangle 19"/>
          <p:cNvSpPr/>
          <p:nvPr/>
        </p:nvSpPr>
        <p:spPr>
          <a:xfrm>
            <a:off x="-35714" y="771760"/>
            <a:ext cx="9184432" cy="1077218"/>
          </a:xfrm>
          <a:prstGeom prst="rect">
            <a:avLst/>
          </a:prstGeom>
        </p:spPr>
        <p:txBody>
          <a:bodyPr wrap="square">
            <a:spAutoFit/>
          </a:bodyPr>
          <a:lstStyle/>
          <a:p>
            <a:pPr marL="342900" indent="-342900" algn="just">
              <a:buFont typeface="Arial" charset="0"/>
              <a:buChar char="•"/>
            </a:pPr>
            <a:r>
              <a:rPr lang="en-US" sz="1600" dirty="0"/>
              <a:t>A</a:t>
            </a:r>
            <a:r>
              <a:rPr lang="en-US" sz="1600" dirty="0" smtClean="0"/>
              <a:t> </a:t>
            </a:r>
            <a:r>
              <a:rPr lang="en-US" sz="1600" b="1" dirty="0">
                <a:solidFill>
                  <a:srgbClr val="C00000"/>
                </a:solidFill>
              </a:rPr>
              <a:t>stand-alone </a:t>
            </a:r>
            <a:r>
              <a:rPr lang="en-US" sz="1600" b="1" dirty="0" smtClean="0">
                <a:solidFill>
                  <a:srgbClr val="C00000"/>
                </a:solidFill>
              </a:rPr>
              <a:t>tool </a:t>
            </a:r>
            <a:r>
              <a:rPr lang="en-US" sz="1600" dirty="0" smtClean="0"/>
              <a:t>for simulating </a:t>
            </a:r>
            <a:r>
              <a:rPr lang="en-US" sz="1600" b="1" dirty="0" smtClean="0">
                <a:solidFill>
                  <a:srgbClr val="C00000"/>
                </a:solidFill>
              </a:rPr>
              <a:t>emissions</a:t>
            </a:r>
            <a:r>
              <a:rPr lang="en-US" sz="1600" dirty="0" smtClean="0">
                <a:solidFill>
                  <a:srgbClr val="C00000"/>
                </a:solidFill>
              </a:rPr>
              <a:t> </a:t>
            </a:r>
            <a:r>
              <a:rPr lang="en-US" sz="1600" dirty="0" smtClean="0"/>
              <a:t>on a </a:t>
            </a:r>
            <a:r>
              <a:rPr lang="en-US" sz="1600" b="1" dirty="0" smtClean="0">
                <a:solidFill>
                  <a:srgbClr val="C00000"/>
                </a:solidFill>
              </a:rPr>
              <a:t>user-defined grid for global, regional and urban</a:t>
            </a:r>
            <a:r>
              <a:rPr lang="en-US" sz="1600" dirty="0" smtClean="0"/>
              <a:t> air quality models.</a:t>
            </a:r>
          </a:p>
          <a:p>
            <a:pPr marL="342900" indent="-342900" algn="just">
              <a:buFont typeface="Arial" charset="0"/>
              <a:buChar char="•"/>
            </a:pPr>
            <a:r>
              <a:rPr lang="en-US" sz="1600" dirty="0" smtClean="0"/>
              <a:t>Users can </a:t>
            </a:r>
            <a:r>
              <a:rPr lang="en-US" sz="1600" b="1" dirty="0" smtClean="0">
                <a:solidFill>
                  <a:srgbClr val="C00000"/>
                </a:solidFill>
              </a:rPr>
              <a:t>select, combine and scale multiple inventories </a:t>
            </a:r>
            <a:r>
              <a:rPr lang="en-US" sz="1600" dirty="0" smtClean="0"/>
              <a:t>through a flexible configuration file to obtain </a:t>
            </a:r>
            <a:r>
              <a:rPr lang="en-US" sz="1600" b="1" dirty="0" smtClean="0">
                <a:solidFill>
                  <a:srgbClr val="C00000"/>
                </a:solidFill>
              </a:rPr>
              <a:t>hourly gridded emissions</a:t>
            </a:r>
            <a:r>
              <a:rPr lang="en-US" sz="1600" dirty="0" smtClean="0"/>
              <a:t>.</a:t>
            </a:r>
            <a:endParaRPr lang="en-US" sz="1600" dirty="0"/>
          </a:p>
        </p:txBody>
      </p:sp>
      <p:sp>
        <p:nvSpPr>
          <p:cNvPr id="39" name="16 Forma libre"/>
          <p:cNvSpPr/>
          <p:nvPr/>
        </p:nvSpPr>
        <p:spPr>
          <a:xfrm rot="16200000">
            <a:off x="-756611" y="3043906"/>
            <a:ext cx="4569462" cy="2901249"/>
          </a:xfrm>
          <a:custGeom>
            <a:avLst/>
            <a:gdLst>
              <a:gd name="connsiteX0" fmla="*/ 0 w 2978050"/>
              <a:gd name="connsiteY0" fmla="*/ 148903 h 4569461"/>
              <a:gd name="connsiteX1" fmla="*/ 148903 w 2978050"/>
              <a:gd name="connsiteY1" fmla="*/ 0 h 4569461"/>
              <a:gd name="connsiteX2" fmla="*/ 2829148 w 2978050"/>
              <a:gd name="connsiteY2" fmla="*/ 0 h 4569461"/>
              <a:gd name="connsiteX3" fmla="*/ 2978051 w 2978050"/>
              <a:gd name="connsiteY3" fmla="*/ 148903 h 4569461"/>
              <a:gd name="connsiteX4" fmla="*/ 2978050 w 2978050"/>
              <a:gd name="connsiteY4" fmla="*/ 4420559 h 4569461"/>
              <a:gd name="connsiteX5" fmla="*/ 2829147 w 2978050"/>
              <a:gd name="connsiteY5" fmla="*/ 4569462 h 4569461"/>
              <a:gd name="connsiteX6" fmla="*/ 148903 w 2978050"/>
              <a:gd name="connsiteY6" fmla="*/ 4569461 h 4569461"/>
              <a:gd name="connsiteX7" fmla="*/ 0 w 2978050"/>
              <a:gd name="connsiteY7" fmla="*/ 4420558 h 4569461"/>
              <a:gd name="connsiteX8" fmla="*/ 0 w 2978050"/>
              <a:gd name="connsiteY8" fmla="*/ 148903 h 456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8050" h="4569461">
                <a:moveTo>
                  <a:pt x="2881005" y="1"/>
                </a:moveTo>
                <a:cubicBezTo>
                  <a:pt x="2934602" y="1"/>
                  <a:pt x="2978050" y="102292"/>
                  <a:pt x="2978050" y="228475"/>
                </a:cubicBezTo>
                <a:lnTo>
                  <a:pt x="2978050" y="4340988"/>
                </a:lnTo>
                <a:cubicBezTo>
                  <a:pt x="2978050" y="4467171"/>
                  <a:pt x="2934602" y="4569462"/>
                  <a:pt x="2881005" y="4569462"/>
                </a:cubicBezTo>
                <a:cubicBezTo>
                  <a:pt x="1953018" y="4569462"/>
                  <a:pt x="1025031" y="4569460"/>
                  <a:pt x="97044" y="4569460"/>
                </a:cubicBezTo>
                <a:cubicBezTo>
                  <a:pt x="43448" y="4569460"/>
                  <a:pt x="0" y="4467169"/>
                  <a:pt x="0" y="4340986"/>
                </a:cubicBezTo>
                <a:lnTo>
                  <a:pt x="0" y="228475"/>
                </a:lnTo>
                <a:cubicBezTo>
                  <a:pt x="0" y="102292"/>
                  <a:pt x="43448" y="1"/>
                  <a:pt x="97045" y="1"/>
                </a:cubicBezTo>
                <a:lnTo>
                  <a:pt x="2881005" y="1"/>
                </a:lnTo>
                <a:close/>
              </a:path>
            </a:pathLst>
          </a:custGeom>
          <a:solidFill>
            <a:schemeClr val="accent1"/>
          </a:solidFill>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822504" tIns="82296" rIns="106679" bIns="2382441" numCol="1" spcCol="1270" anchor="t" anchorCtr="0">
            <a:noAutofit/>
          </a:bodyPr>
          <a:lstStyle/>
          <a:p>
            <a:pPr lvl="0" algn="r" defTabSz="1066800">
              <a:lnSpc>
                <a:spcPct val="90000"/>
              </a:lnSpc>
              <a:spcBef>
                <a:spcPct val="0"/>
              </a:spcBef>
              <a:spcAft>
                <a:spcPct val="35000"/>
              </a:spcAft>
            </a:pPr>
            <a:endParaRPr lang="en-US" sz="2400" b="1" kern="1200" dirty="0"/>
          </a:p>
        </p:txBody>
      </p:sp>
      <p:sp>
        <p:nvSpPr>
          <p:cNvPr id="40" name="17 Forma libre"/>
          <p:cNvSpPr/>
          <p:nvPr/>
        </p:nvSpPr>
        <p:spPr>
          <a:xfrm>
            <a:off x="229476" y="2271792"/>
            <a:ext cx="2647465" cy="4289751"/>
          </a:xfrm>
          <a:custGeom>
            <a:avLst/>
            <a:gdLst>
              <a:gd name="connsiteX0" fmla="*/ 0 w 2218647"/>
              <a:gd name="connsiteY0" fmla="*/ 0 h 4569461"/>
              <a:gd name="connsiteX1" fmla="*/ 2218647 w 2218647"/>
              <a:gd name="connsiteY1" fmla="*/ 0 h 4569461"/>
              <a:gd name="connsiteX2" fmla="*/ 2218647 w 2218647"/>
              <a:gd name="connsiteY2" fmla="*/ 4569461 h 4569461"/>
              <a:gd name="connsiteX3" fmla="*/ 0 w 2218647"/>
              <a:gd name="connsiteY3" fmla="*/ 4569461 h 4569461"/>
              <a:gd name="connsiteX4" fmla="*/ 0 w 2218647"/>
              <a:gd name="connsiteY4" fmla="*/ 0 h 456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647" h="4569461">
                <a:moveTo>
                  <a:pt x="0" y="0"/>
                </a:moveTo>
                <a:lnTo>
                  <a:pt x="2218647" y="0"/>
                </a:lnTo>
                <a:lnTo>
                  <a:pt x="2218647" y="4569461"/>
                </a:lnTo>
                <a:lnTo>
                  <a:pt x="0" y="4569461"/>
                </a:lnTo>
                <a:lnTo>
                  <a:pt x="0" y="0"/>
                </a:lnTo>
                <a:close/>
              </a:path>
            </a:pathLst>
          </a:custGeom>
          <a:solidFill>
            <a:schemeClr val="accent1"/>
          </a:solidFill>
          <a:ln>
            <a:noFill/>
          </a:ln>
          <a:scene3d>
            <a:camera prst="orthographicFront"/>
            <a:lightRig rig="flat" dir="t"/>
          </a:scene3d>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marL="285750" lvl="0" indent="-285750" defTabSz="800100">
              <a:lnSpc>
                <a:spcPct val="90000"/>
              </a:lnSpc>
              <a:spcBef>
                <a:spcPct val="0"/>
              </a:spcBef>
              <a:spcAft>
                <a:spcPct val="35000"/>
              </a:spcAft>
              <a:buFont typeface="Arial" charset="0"/>
              <a:buChar char="•"/>
            </a:pPr>
            <a:r>
              <a:rPr lang="en-US" sz="1800" kern="1200" dirty="0" smtClean="0"/>
              <a:t>Multiple </a:t>
            </a:r>
            <a:r>
              <a:rPr lang="en-US" sz="1800" b="1" kern="1200" dirty="0" smtClean="0"/>
              <a:t>global and regional emission inventories</a:t>
            </a:r>
            <a:r>
              <a:rPr lang="en-US" sz="1800" kern="1200" dirty="0" smtClean="0"/>
              <a:t> </a:t>
            </a:r>
          </a:p>
          <a:p>
            <a:pPr marL="285750" lvl="0" indent="-285750" defTabSz="800100">
              <a:lnSpc>
                <a:spcPct val="90000"/>
              </a:lnSpc>
              <a:spcBef>
                <a:spcPct val="0"/>
              </a:spcBef>
              <a:spcAft>
                <a:spcPct val="35000"/>
              </a:spcAft>
              <a:buFont typeface="Arial" charset="0"/>
              <a:buChar char="•"/>
            </a:pPr>
            <a:r>
              <a:rPr lang="en-US" sz="1800" b="1" kern="1200" dirty="0" smtClean="0"/>
              <a:t>Online emissions:</a:t>
            </a:r>
          </a:p>
          <a:p>
            <a:pPr marL="285750" lvl="0" indent="-285750" defTabSz="800100">
              <a:lnSpc>
                <a:spcPct val="90000"/>
              </a:lnSpc>
              <a:spcBef>
                <a:spcPct val="0"/>
              </a:spcBef>
              <a:spcAft>
                <a:spcPct val="35000"/>
              </a:spcAft>
              <a:buFontTx/>
              <a:buChar char="-"/>
            </a:pPr>
            <a:r>
              <a:rPr lang="en-US" sz="1800" kern="1200" dirty="0" smtClean="0"/>
              <a:t>Biogenic (MEGAN), lightning, ocean </a:t>
            </a:r>
          </a:p>
          <a:p>
            <a:pPr marL="285750" lvl="0" indent="-285750" defTabSz="800100">
              <a:lnSpc>
                <a:spcPct val="90000"/>
              </a:lnSpc>
              <a:spcBef>
                <a:spcPct val="0"/>
              </a:spcBef>
              <a:spcAft>
                <a:spcPct val="35000"/>
              </a:spcAft>
              <a:buFont typeface="Arial" charset="0"/>
              <a:buChar char="•"/>
            </a:pPr>
            <a:r>
              <a:rPr lang="en-US" sz="1800" kern="1200" dirty="0" smtClean="0"/>
              <a:t>Spanish bottom- up emission inventory (street level emissions)</a:t>
            </a:r>
            <a:endParaRPr lang="en-US" sz="1800" kern="1200" dirty="0"/>
          </a:p>
        </p:txBody>
      </p:sp>
      <p:sp>
        <p:nvSpPr>
          <p:cNvPr id="41" name="18 Forma libre"/>
          <p:cNvSpPr/>
          <p:nvPr/>
        </p:nvSpPr>
        <p:spPr>
          <a:xfrm rot="16200000">
            <a:off x="2257428" y="3005505"/>
            <a:ext cx="4569462" cy="2978051"/>
          </a:xfrm>
          <a:custGeom>
            <a:avLst/>
            <a:gdLst>
              <a:gd name="connsiteX0" fmla="*/ 0 w 2978050"/>
              <a:gd name="connsiteY0" fmla="*/ 148903 h 4569461"/>
              <a:gd name="connsiteX1" fmla="*/ 148903 w 2978050"/>
              <a:gd name="connsiteY1" fmla="*/ 0 h 4569461"/>
              <a:gd name="connsiteX2" fmla="*/ 2829148 w 2978050"/>
              <a:gd name="connsiteY2" fmla="*/ 0 h 4569461"/>
              <a:gd name="connsiteX3" fmla="*/ 2978051 w 2978050"/>
              <a:gd name="connsiteY3" fmla="*/ 148903 h 4569461"/>
              <a:gd name="connsiteX4" fmla="*/ 2978050 w 2978050"/>
              <a:gd name="connsiteY4" fmla="*/ 4420559 h 4569461"/>
              <a:gd name="connsiteX5" fmla="*/ 2829147 w 2978050"/>
              <a:gd name="connsiteY5" fmla="*/ 4569462 h 4569461"/>
              <a:gd name="connsiteX6" fmla="*/ 148903 w 2978050"/>
              <a:gd name="connsiteY6" fmla="*/ 4569461 h 4569461"/>
              <a:gd name="connsiteX7" fmla="*/ 0 w 2978050"/>
              <a:gd name="connsiteY7" fmla="*/ 4420558 h 4569461"/>
              <a:gd name="connsiteX8" fmla="*/ 0 w 2978050"/>
              <a:gd name="connsiteY8" fmla="*/ 148903 h 456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8050" h="4569461">
                <a:moveTo>
                  <a:pt x="2881005" y="1"/>
                </a:moveTo>
                <a:cubicBezTo>
                  <a:pt x="2934602" y="1"/>
                  <a:pt x="2978050" y="102292"/>
                  <a:pt x="2978050" y="228475"/>
                </a:cubicBezTo>
                <a:lnTo>
                  <a:pt x="2978050" y="4340988"/>
                </a:lnTo>
                <a:cubicBezTo>
                  <a:pt x="2978050" y="4467171"/>
                  <a:pt x="2934602" y="4569462"/>
                  <a:pt x="2881005" y="4569462"/>
                </a:cubicBezTo>
                <a:cubicBezTo>
                  <a:pt x="1953018" y="4569462"/>
                  <a:pt x="1025031" y="4569460"/>
                  <a:pt x="97044" y="4569460"/>
                </a:cubicBezTo>
                <a:cubicBezTo>
                  <a:pt x="43448" y="4569460"/>
                  <a:pt x="0" y="4467169"/>
                  <a:pt x="0" y="4340986"/>
                </a:cubicBezTo>
                <a:lnTo>
                  <a:pt x="0" y="228475"/>
                </a:lnTo>
                <a:cubicBezTo>
                  <a:pt x="0" y="102292"/>
                  <a:pt x="43448" y="1"/>
                  <a:pt x="97045" y="1"/>
                </a:cubicBezTo>
                <a:lnTo>
                  <a:pt x="2881005" y="1"/>
                </a:lnTo>
                <a:close/>
              </a:path>
            </a:pathLst>
          </a:custGeom>
          <a:solidFill>
            <a:schemeClr val="accent1"/>
          </a:solidFill>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822504" tIns="82295" rIns="106679" bIns="2382441" numCol="1" spcCol="1270" anchor="t" anchorCtr="0">
            <a:noAutofit/>
          </a:bodyPr>
          <a:lstStyle/>
          <a:p>
            <a:pPr lvl="0" algn="r" defTabSz="1066800">
              <a:lnSpc>
                <a:spcPct val="90000"/>
              </a:lnSpc>
              <a:spcBef>
                <a:spcPct val="0"/>
              </a:spcBef>
              <a:spcAft>
                <a:spcPct val="35000"/>
              </a:spcAft>
            </a:pPr>
            <a:endParaRPr lang="en-US" sz="2400" b="1" kern="1200" dirty="0"/>
          </a:p>
        </p:txBody>
      </p:sp>
      <p:sp>
        <p:nvSpPr>
          <p:cNvPr id="43" name="21 Forma libre"/>
          <p:cNvSpPr/>
          <p:nvPr/>
        </p:nvSpPr>
        <p:spPr>
          <a:xfrm>
            <a:off x="3175354" y="2271792"/>
            <a:ext cx="2769527" cy="4047841"/>
          </a:xfrm>
          <a:custGeom>
            <a:avLst/>
            <a:gdLst>
              <a:gd name="connsiteX0" fmla="*/ 0 w 2218647"/>
              <a:gd name="connsiteY0" fmla="*/ 0 h 4569461"/>
              <a:gd name="connsiteX1" fmla="*/ 2218647 w 2218647"/>
              <a:gd name="connsiteY1" fmla="*/ 0 h 4569461"/>
              <a:gd name="connsiteX2" fmla="*/ 2218647 w 2218647"/>
              <a:gd name="connsiteY2" fmla="*/ 4569461 h 4569461"/>
              <a:gd name="connsiteX3" fmla="*/ 0 w 2218647"/>
              <a:gd name="connsiteY3" fmla="*/ 4569461 h 4569461"/>
              <a:gd name="connsiteX4" fmla="*/ 0 w 2218647"/>
              <a:gd name="connsiteY4" fmla="*/ 0 h 456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647" h="4569461">
                <a:moveTo>
                  <a:pt x="0" y="0"/>
                </a:moveTo>
                <a:lnTo>
                  <a:pt x="2218647" y="0"/>
                </a:lnTo>
                <a:lnTo>
                  <a:pt x="2218647" y="4569461"/>
                </a:lnTo>
                <a:lnTo>
                  <a:pt x="0" y="4569461"/>
                </a:lnTo>
                <a:lnTo>
                  <a:pt x="0" y="0"/>
                </a:lnTo>
                <a:close/>
              </a:path>
            </a:pathLst>
          </a:custGeom>
          <a:solidFill>
            <a:schemeClr val="accent1"/>
          </a:solidFill>
          <a:ln>
            <a:noFill/>
          </a:ln>
          <a:scene3d>
            <a:camera prst="orthographicFront"/>
            <a:lightRig rig="flat" dir="t"/>
          </a:scene3d>
          <a:sp3d/>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marL="285750" lvl="0" indent="-285750" defTabSz="800100">
              <a:lnSpc>
                <a:spcPct val="90000"/>
              </a:lnSpc>
              <a:spcBef>
                <a:spcPct val="0"/>
              </a:spcBef>
              <a:spcAft>
                <a:spcPct val="35000"/>
              </a:spcAft>
              <a:buFont typeface="Arial" charset="0"/>
              <a:buChar char="•"/>
            </a:pPr>
            <a:r>
              <a:rPr lang="en-US" sz="1800" b="1" kern="1200" dirty="0" smtClean="0"/>
              <a:t>User-defined grid:</a:t>
            </a:r>
          </a:p>
          <a:p>
            <a:pPr lvl="0" defTabSz="800100">
              <a:lnSpc>
                <a:spcPct val="90000"/>
              </a:lnSpc>
              <a:spcBef>
                <a:spcPct val="0"/>
              </a:spcBef>
              <a:spcAft>
                <a:spcPct val="35000"/>
              </a:spcAft>
            </a:pPr>
            <a:r>
              <a:rPr lang="en-US" sz="1800" kern="1200" dirty="0" smtClean="0"/>
              <a:t>- Regular </a:t>
            </a:r>
            <a:r>
              <a:rPr lang="en-US" sz="1800" kern="1200" dirty="0" err="1" smtClean="0"/>
              <a:t>lat-lon</a:t>
            </a:r>
            <a:endParaRPr lang="en-US" sz="1800" kern="1200" dirty="0" smtClean="0"/>
          </a:p>
          <a:p>
            <a:pPr lvl="0" defTabSz="800100">
              <a:lnSpc>
                <a:spcPct val="90000"/>
              </a:lnSpc>
              <a:spcBef>
                <a:spcPct val="0"/>
              </a:spcBef>
              <a:spcAft>
                <a:spcPct val="35000"/>
              </a:spcAft>
            </a:pPr>
            <a:r>
              <a:rPr lang="en-US" sz="1800" kern="1200" dirty="0" smtClean="0"/>
              <a:t>- Rotated </a:t>
            </a:r>
            <a:r>
              <a:rPr lang="en-US" sz="1800" kern="1200" dirty="0" err="1" smtClean="0"/>
              <a:t>lat-lon</a:t>
            </a:r>
            <a:endParaRPr lang="en-US" sz="1800" kern="1200" dirty="0" smtClean="0"/>
          </a:p>
          <a:p>
            <a:pPr lvl="0" defTabSz="800100">
              <a:lnSpc>
                <a:spcPct val="90000"/>
              </a:lnSpc>
              <a:spcBef>
                <a:spcPct val="0"/>
              </a:spcBef>
              <a:spcAft>
                <a:spcPct val="35000"/>
              </a:spcAft>
            </a:pPr>
            <a:r>
              <a:rPr lang="en-US" sz="1800" kern="1200" dirty="0" smtClean="0"/>
              <a:t>- LCC</a:t>
            </a:r>
          </a:p>
          <a:p>
            <a:pPr marL="285750" lvl="0" indent="-285750" defTabSz="800100">
              <a:lnSpc>
                <a:spcPct val="90000"/>
              </a:lnSpc>
              <a:spcBef>
                <a:spcPct val="0"/>
              </a:spcBef>
              <a:spcAft>
                <a:spcPct val="35000"/>
              </a:spcAft>
              <a:buFont typeface="Arial" charset="0"/>
              <a:buChar char="•"/>
            </a:pPr>
            <a:r>
              <a:rPr lang="en-US" sz="1800" b="1" kern="1200" dirty="0" smtClean="0"/>
              <a:t>Masking and scaling factors to combine and update emission inventories</a:t>
            </a:r>
          </a:p>
        </p:txBody>
      </p:sp>
      <p:sp>
        <p:nvSpPr>
          <p:cNvPr id="44" name="22 Forma libre"/>
          <p:cNvSpPr/>
          <p:nvPr/>
        </p:nvSpPr>
        <p:spPr>
          <a:xfrm rot="16200000">
            <a:off x="5317435" y="3005505"/>
            <a:ext cx="4569462" cy="2978051"/>
          </a:xfrm>
          <a:custGeom>
            <a:avLst/>
            <a:gdLst>
              <a:gd name="connsiteX0" fmla="*/ 0 w 2978050"/>
              <a:gd name="connsiteY0" fmla="*/ 148903 h 4569461"/>
              <a:gd name="connsiteX1" fmla="*/ 148903 w 2978050"/>
              <a:gd name="connsiteY1" fmla="*/ 0 h 4569461"/>
              <a:gd name="connsiteX2" fmla="*/ 2829148 w 2978050"/>
              <a:gd name="connsiteY2" fmla="*/ 0 h 4569461"/>
              <a:gd name="connsiteX3" fmla="*/ 2978051 w 2978050"/>
              <a:gd name="connsiteY3" fmla="*/ 148903 h 4569461"/>
              <a:gd name="connsiteX4" fmla="*/ 2978050 w 2978050"/>
              <a:gd name="connsiteY4" fmla="*/ 4420559 h 4569461"/>
              <a:gd name="connsiteX5" fmla="*/ 2829147 w 2978050"/>
              <a:gd name="connsiteY5" fmla="*/ 4569462 h 4569461"/>
              <a:gd name="connsiteX6" fmla="*/ 148903 w 2978050"/>
              <a:gd name="connsiteY6" fmla="*/ 4569461 h 4569461"/>
              <a:gd name="connsiteX7" fmla="*/ 0 w 2978050"/>
              <a:gd name="connsiteY7" fmla="*/ 4420558 h 4569461"/>
              <a:gd name="connsiteX8" fmla="*/ 0 w 2978050"/>
              <a:gd name="connsiteY8" fmla="*/ 148903 h 456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8050" h="4569461">
                <a:moveTo>
                  <a:pt x="2881005" y="1"/>
                </a:moveTo>
                <a:cubicBezTo>
                  <a:pt x="2934602" y="1"/>
                  <a:pt x="2978050" y="102292"/>
                  <a:pt x="2978050" y="228475"/>
                </a:cubicBezTo>
                <a:lnTo>
                  <a:pt x="2978050" y="4340988"/>
                </a:lnTo>
                <a:cubicBezTo>
                  <a:pt x="2978050" y="4467171"/>
                  <a:pt x="2934602" y="4569462"/>
                  <a:pt x="2881005" y="4569462"/>
                </a:cubicBezTo>
                <a:cubicBezTo>
                  <a:pt x="1953018" y="4569462"/>
                  <a:pt x="1025031" y="4569460"/>
                  <a:pt x="97044" y="4569460"/>
                </a:cubicBezTo>
                <a:cubicBezTo>
                  <a:pt x="43448" y="4569460"/>
                  <a:pt x="0" y="4467169"/>
                  <a:pt x="0" y="4340986"/>
                </a:cubicBezTo>
                <a:lnTo>
                  <a:pt x="0" y="228475"/>
                </a:lnTo>
                <a:cubicBezTo>
                  <a:pt x="0" y="102292"/>
                  <a:pt x="43448" y="1"/>
                  <a:pt x="97045" y="1"/>
                </a:cubicBezTo>
                <a:lnTo>
                  <a:pt x="2881005" y="1"/>
                </a:lnTo>
                <a:close/>
              </a:path>
            </a:pathLst>
          </a:custGeom>
          <a:solidFill>
            <a:schemeClr val="accent1"/>
          </a:solidFill>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822504" tIns="82295" rIns="106679" bIns="2382441" numCol="1" spcCol="1270" anchor="t" anchorCtr="0">
            <a:noAutofit/>
          </a:bodyPr>
          <a:lstStyle/>
          <a:p>
            <a:pPr lvl="0" algn="r" defTabSz="1066800">
              <a:lnSpc>
                <a:spcPct val="90000"/>
              </a:lnSpc>
              <a:spcBef>
                <a:spcPct val="0"/>
              </a:spcBef>
              <a:spcAft>
                <a:spcPct val="35000"/>
              </a:spcAft>
            </a:pPr>
            <a:endParaRPr lang="en-US" sz="2400" b="1" kern="1200" dirty="0"/>
          </a:p>
        </p:txBody>
      </p:sp>
      <p:pic>
        <p:nvPicPr>
          <p:cNvPr id="46" name="Picture 50" descr="EM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421" y="5396314"/>
            <a:ext cx="822179" cy="276252"/>
          </a:xfrm>
          <a:prstGeom prst="rect">
            <a:avLst/>
          </a:prstGeom>
          <a:solidFill>
            <a:schemeClr val="accent1"/>
          </a:solidFill>
          <a:extLst/>
        </p:spPr>
      </p:pic>
      <p:pic>
        <p:nvPicPr>
          <p:cNvPr id="47" name="Picture 52" descr="TNO-MACC-I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358" y="5893559"/>
            <a:ext cx="953204" cy="222415"/>
          </a:xfrm>
          <a:prstGeom prst="rect">
            <a:avLst/>
          </a:prstGeom>
          <a:solidFill>
            <a:schemeClr val="accent1"/>
          </a:solidFill>
          <a:extLst/>
        </p:spPr>
      </p:pic>
      <p:pic>
        <p:nvPicPr>
          <p:cNvPr id="48" name="Picture 46" descr="MACC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358" y="5396314"/>
            <a:ext cx="825731" cy="379837"/>
          </a:xfrm>
          <a:prstGeom prst="rect">
            <a:avLst/>
          </a:prstGeom>
          <a:solidFill>
            <a:schemeClr val="accent1"/>
          </a:solidFill>
          <a:extLst/>
        </p:spPr>
      </p:pic>
      <p:pic>
        <p:nvPicPr>
          <p:cNvPr id="49" name="Picture 48" descr="EDGARv3.2FT20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85" y="5396314"/>
            <a:ext cx="953204" cy="273461"/>
          </a:xfrm>
          <a:prstGeom prst="rect">
            <a:avLst/>
          </a:prstGeom>
          <a:solidFill>
            <a:schemeClr val="accent1"/>
          </a:solidFill>
          <a:extLst/>
        </p:spPr>
      </p:pic>
      <p:pic>
        <p:nvPicPr>
          <p:cNvPr id="5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485" y="5881577"/>
            <a:ext cx="953203" cy="366823"/>
          </a:xfrm>
          <a:prstGeom prst="rect">
            <a:avLst/>
          </a:prstGeom>
          <a:solidFill>
            <a:schemeClr val="accent1"/>
          </a:solidFill>
          <a:ln>
            <a:noFill/>
          </a:ln>
          <a:extLst/>
        </p:spPr>
      </p:pic>
      <p:pic>
        <p:nvPicPr>
          <p:cNvPr id="51" name="Picture 50"/>
          <p:cNvPicPr>
            <a:picLocks noChangeAspect="1"/>
          </p:cNvPicPr>
          <p:nvPr/>
        </p:nvPicPr>
        <p:blipFill rotWithShape="1">
          <a:blip r:embed="rId8" cstate="print">
            <a:extLst>
              <a:ext uri="{28A0092B-C50C-407E-A947-70E740481C1C}">
                <a14:useLocalDpi xmlns:a14="http://schemas.microsoft.com/office/drawing/2010/main" val="0"/>
              </a:ext>
            </a:extLst>
          </a:blip>
          <a:srcRect l="4306" t="14349" r="4445" b="15631"/>
          <a:stretch/>
        </p:blipFill>
        <p:spPr>
          <a:xfrm>
            <a:off x="3421341" y="4736114"/>
            <a:ext cx="2196371" cy="1096514"/>
          </a:xfrm>
          <a:prstGeom prst="rect">
            <a:avLst/>
          </a:prstGeom>
          <a:solidFill>
            <a:schemeClr val="accent1"/>
          </a:solidFill>
        </p:spPr>
      </p:pic>
      <p:sp>
        <p:nvSpPr>
          <p:cNvPr id="53" name="Rectangle 52"/>
          <p:cNvSpPr/>
          <p:nvPr/>
        </p:nvSpPr>
        <p:spPr>
          <a:xfrm>
            <a:off x="6180147" y="2286000"/>
            <a:ext cx="2811454" cy="4370758"/>
          </a:xfrm>
          <a:prstGeom prst="rect">
            <a:avLst/>
          </a:prstGeom>
          <a:solidFill>
            <a:schemeClr val="accent1"/>
          </a:solidFill>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0" tIns="65151" rIns="0" bIns="0" numCol="1" spcCol="1270" anchor="t" anchorCtr="0">
            <a:noAutofit/>
          </a:bodyPr>
          <a:lstStyle/>
          <a:p>
            <a:pPr marL="285750" lvl="0" indent="-285750" defTabSz="844550">
              <a:lnSpc>
                <a:spcPct val="90000"/>
              </a:lnSpc>
              <a:spcBef>
                <a:spcPct val="0"/>
              </a:spcBef>
              <a:spcAft>
                <a:spcPct val="35000"/>
              </a:spcAft>
              <a:buFont typeface="Arial" charset="0"/>
              <a:buChar char="•"/>
            </a:pPr>
            <a:r>
              <a:rPr lang="en-US" b="1" kern="1200" dirty="0" smtClean="0"/>
              <a:t> Vertical profiles:</a:t>
            </a:r>
          </a:p>
          <a:p>
            <a:pPr lvl="0" defTabSz="844550">
              <a:lnSpc>
                <a:spcPct val="90000"/>
              </a:lnSpc>
              <a:spcBef>
                <a:spcPct val="0"/>
              </a:spcBef>
              <a:spcAft>
                <a:spcPct val="35000"/>
              </a:spcAft>
            </a:pPr>
            <a:r>
              <a:rPr lang="en-US" dirty="0" smtClean="0"/>
              <a:t>- Point sources, b</a:t>
            </a:r>
            <a:r>
              <a:rPr lang="en-US" kern="1200" dirty="0" smtClean="0"/>
              <a:t>iomass burning, a</a:t>
            </a:r>
            <a:r>
              <a:rPr lang="en-US" dirty="0" smtClean="0"/>
              <a:t>ir traffic</a:t>
            </a:r>
            <a:r>
              <a:rPr lang="en-US" kern="1200" dirty="0" smtClean="0"/>
              <a:t> </a:t>
            </a:r>
          </a:p>
          <a:p>
            <a:pPr marL="285750" lvl="0" indent="-285750" defTabSz="844550">
              <a:lnSpc>
                <a:spcPct val="90000"/>
              </a:lnSpc>
              <a:spcBef>
                <a:spcPct val="0"/>
              </a:spcBef>
              <a:spcAft>
                <a:spcPct val="35000"/>
              </a:spcAft>
              <a:buFont typeface="Arial" charset="0"/>
              <a:buChar char="•"/>
            </a:pPr>
            <a:r>
              <a:rPr lang="en-US" b="1" kern="1200" dirty="0" smtClean="0"/>
              <a:t> Temporal profiles: </a:t>
            </a:r>
          </a:p>
          <a:p>
            <a:pPr lvl="0" defTabSz="844550">
              <a:lnSpc>
                <a:spcPct val="90000"/>
              </a:lnSpc>
              <a:spcBef>
                <a:spcPct val="0"/>
              </a:spcBef>
              <a:spcAft>
                <a:spcPct val="35000"/>
              </a:spcAft>
            </a:pPr>
            <a:r>
              <a:rPr lang="en-US" dirty="0" smtClean="0"/>
              <a:t>- Monthly, weekly and daily factors per sector</a:t>
            </a:r>
          </a:p>
          <a:p>
            <a:pPr marL="285750" lvl="0" indent="-285750" defTabSz="844550">
              <a:lnSpc>
                <a:spcPct val="90000"/>
              </a:lnSpc>
              <a:spcBef>
                <a:spcPct val="0"/>
              </a:spcBef>
              <a:spcAft>
                <a:spcPct val="35000"/>
              </a:spcAft>
              <a:buFont typeface="Arial" charset="0"/>
              <a:buChar char="•"/>
            </a:pPr>
            <a:r>
              <a:rPr lang="en-US" b="1" kern="1200" dirty="0" smtClean="0"/>
              <a:t> VOC and PM2.5 speciation</a:t>
            </a:r>
            <a:r>
              <a:rPr lang="en-US" kern="1200" dirty="0" smtClean="0"/>
              <a:t>:</a:t>
            </a:r>
          </a:p>
          <a:p>
            <a:pPr lvl="0" defTabSz="844550">
              <a:lnSpc>
                <a:spcPct val="90000"/>
              </a:lnSpc>
              <a:spcBef>
                <a:spcPct val="0"/>
              </a:spcBef>
              <a:spcAft>
                <a:spcPct val="35000"/>
              </a:spcAft>
            </a:pPr>
            <a:r>
              <a:rPr lang="en-US" dirty="0" smtClean="0"/>
              <a:t>- CB05, S</a:t>
            </a:r>
            <a:r>
              <a:rPr lang="en-US" kern="1200" dirty="0" smtClean="0"/>
              <a:t>APRC99, </a:t>
            </a:r>
            <a:r>
              <a:rPr lang="en-US" dirty="0" smtClean="0"/>
              <a:t>AERO5, AERO6</a:t>
            </a:r>
            <a:endParaRPr lang="en-US" kern="1200" dirty="0" smtClean="0"/>
          </a:p>
        </p:txBody>
      </p:sp>
      <p:sp>
        <p:nvSpPr>
          <p:cNvPr id="54" name="Rectangle 53"/>
          <p:cNvSpPr/>
          <p:nvPr/>
        </p:nvSpPr>
        <p:spPr>
          <a:xfrm>
            <a:off x="2239698" y="5841319"/>
            <a:ext cx="498855" cy="369332"/>
          </a:xfrm>
          <a:prstGeom prst="rect">
            <a:avLst/>
          </a:prstGeom>
          <a:solidFill>
            <a:schemeClr val="accent1"/>
          </a:solidFill>
        </p:spPr>
        <p:txBody>
          <a:bodyPr wrap="none">
            <a:spAutoFit/>
          </a:bodyPr>
          <a:lstStyle/>
          <a:p>
            <a:pPr lvl="0"/>
            <a:r>
              <a:rPr lang="en-US" dirty="0" smtClean="0">
                <a:solidFill>
                  <a:schemeClr val="bg1"/>
                </a:solidFill>
              </a:rPr>
              <a:t>(···)</a:t>
            </a:r>
            <a:endParaRPr lang="en-US" dirty="0">
              <a:solidFill>
                <a:schemeClr val="bg1"/>
              </a:solidFill>
            </a:endParaRPr>
          </a:p>
        </p:txBody>
      </p:sp>
      <p:pic>
        <p:nvPicPr>
          <p:cNvPr id="5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5785" y="5904918"/>
            <a:ext cx="2032000" cy="751840"/>
          </a:xfrm>
          <a:prstGeom prst="rect">
            <a:avLst/>
          </a:prstGeom>
          <a:solidFill>
            <a:schemeClr val="accent1"/>
          </a:solidFill>
          <a:ln>
            <a:noFill/>
          </a:ln>
          <a:extLst/>
        </p:spPr>
      </p:pic>
      <p:pic>
        <p:nvPicPr>
          <p:cNvPr id="5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8138" y="5360478"/>
            <a:ext cx="1907253" cy="1233204"/>
          </a:xfrm>
          <a:prstGeom prst="rect">
            <a:avLst/>
          </a:prstGeom>
          <a:solidFill>
            <a:schemeClr val="accent1"/>
          </a:solidFill>
          <a:ln>
            <a:noFill/>
          </a:ln>
          <a:extLst/>
        </p:spPr>
      </p:pic>
      <p:sp>
        <p:nvSpPr>
          <p:cNvPr id="57" name="3 Rectángulo"/>
          <p:cNvSpPr/>
          <p:nvPr/>
        </p:nvSpPr>
        <p:spPr>
          <a:xfrm>
            <a:off x="167595" y="1896348"/>
            <a:ext cx="2176813" cy="369332"/>
          </a:xfrm>
          <a:prstGeom prst="rect">
            <a:avLst/>
          </a:prstGeom>
          <a:noFill/>
        </p:spPr>
        <p:txBody>
          <a:bodyPr wrap="none">
            <a:spAutoFit/>
          </a:bodyPr>
          <a:lstStyle/>
          <a:p>
            <a:pPr lvl="0" algn="r"/>
            <a:r>
              <a:rPr lang="en-US" b="1" dirty="0"/>
              <a:t>Emission data library</a:t>
            </a:r>
          </a:p>
        </p:txBody>
      </p:sp>
      <p:sp>
        <p:nvSpPr>
          <p:cNvPr id="58" name="6 Rectángulo"/>
          <p:cNvSpPr/>
          <p:nvPr/>
        </p:nvSpPr>
        <p:spPr>
          <a:xfrm>
            <a:off x="3019707" y="1920285"/>
            <a:ext cx="2502480" cy="369332"/>
          </a:xfrm>
          <a:prstGeom prst="rect">
            <a:avLst/>
          </a:prstGeom>
          <a:noFill/>
        </p:spPr>
        <p:txBody>
          <a:bodyPr wrap="none">
            <a:spAutoFit/>
          </a:bodyPr>
          <a:lstStyle/>
          <a:p>
            <a:pPr lvl="0" algn="r"/>
            <a:r>
              <a:rPr lang="en-US" b="1" dirty="0"/>
              <a:t>Conservative </a:t>
            </a:r>
            <a:r>
              <a:rPr lang="en-US" b="1" dirty="0" err="1"/>
              <a:t>regridding</a:t>
            </a:r>
            <a:r>
              <a:rPr lang="en-US" b="1" dirty="0"/>
              <a:t> </a:t>
            </a:r>
          </a:p>
        </p:txBody>
      </p:sp>
      <p:sp>
        <p:nvSpPr>
          <p:cNvPr id="59" name="24 Rectángulo"/>
          <p:cNvSpPr/>
          <p:nvPr/>
        </p:nvSpPr>
        <p:spPr>
          <a:xfrm>
            <a:off x="6096000" y="1906273"/>
            <a:ext cx="2982740" cy="369332"/>
          </a:xfrm>
          <a:prstGeom prst="rect">
            <a:avLst/>
          </a:prstGeom>
          <a:noFill/>
        </p:spPr>
        <p:txBody>
          <a:bodyPr wrap="none">
            <a:spAutoFit/>
          </a:bodyPr>
          <a:lstStyle/>
          <a:p>
            <a:pPr lvl="0" algn="r" defTabSz="1066800">
              <a:spcBef>
                <a:spcPct val="0"/>
              </a:spcBef>
            </a:pPr>
            <a:r>
              <a:rPr lang="en-US" b="1" dirty="0"/>
              <a:t>Vertical, </a:t>
            </a:r>
            <a:r>
              <a:rPr lang="en-US" b="1" dirty="0" smtClean="0"/>
              <a:t>temporal, speciation</a:t>
            </a:r>
            <a:endParaRPr lang="en-US" b="1" dirty="0"/>
          </a:p>
        </p:txBody>
      </p:sp>
      <p:sp>
        <p:nvSpPr>
          <p:cNvPr id="42" name="20 Extracto"/>
          <p:cNvSpPr/>
          <p:nvPr/>
        </p:nvSpPr>
        <p:spPr>
          <a:xfrm rot="5400000">
            <a:off x="2835140" y="6293181"/>
            <a:ext cx="525449" cy="446707"/>
          </a:xfrm>
          <a:prstGeom prst="flowChartExtract">
            <a:avLst/>
          </a:prstGeom>
          <a:solidFill>
            <a:schemeClr val="bg1"/>
          </a:solidFill>
          <a:scene3d>
            <a:camera prst="orthographicFront"/>
            <a:lightRig rig="flat" dir="t"/>
          </a:scene3d>
          <a:sp3d z="190500" extrusionH="12700" prstMaterial="plastic">
            <a:bevelT w="50800" h="50800"/>
          </a:sp3d>
        </p:spPr>
        <p:style>
          <a:lnRef idx="1">
            <a:schemeClr val="dk2">
              <a:hueOff val="0"/>
              <a:satOff val="0"/>
              <a:lumOff val="0"/>
              <a:alphaOff val="0"/>
            </a:schemeClr>
          </a:lnRef>
          <a:fillRef idx="1">
            <a:schemeClr val="lt2">
              <a:hueOff val="0"/>
              <a:satOff val="0"/>
              <a:lumOff val="0"/>
              <a:alphaOff val="0"/>
            </a:schemeClr>
          </a:fillRef>
          <a:effectRef idx="2">
            <a:schemeClr val="lt2">
              <a:hueOff val="0"/>
              <a:satOff val="0"/>
              <a:lumOff val="0"/>
              <a:alphaOff val="0"/>
            </a:schemeClr>
          </a:effectRef>
          <a:fontRef idx="minor">
            <a:schemeClr val="dk1">
              <a:hueOff val="0"/>
              <a:satOff val="0"/>
              <a:lumOff val="0"/>
              <a:alphaOff val="0"/>
            </a:schemeClr>
          </a:fontRef>
        </p:style>
      </p:sp>
      <p:sp>
        <p:nvSpPr>
          <p:cNvPr id="45" name="23 Extracto"/>
          <p:cNvSpPr/>
          <p:nvPr/>
        </p:nvSpPr>
        <p:spPr>
          <a:xfrm rot="5400000">
            <a:off x="5917422" y="6293181"/>
            <a:ext cx="525449" cy="446707"/>
          </a:xfrm>
          <a:prstGeom prst="flowChartExtract">
            <a:avLst/>
          </a:prstGeom>
          <a:solidFill>
            <a:schemeClr val="bg1"/>
          </a:solidFill>
          <a:scene3d>
            <a:camera prst="orthographicFront"/>
            <a:lightRig rig="flat" dir="t"/>
          </a:scene3d>
          <a:sp3d z="190500" extrusionH="12700" prstMaterial="plastic">
            <a:bevelT w="50800" h="50800"/>
          </a:sp3d>
        </p:spPr>
        <p:style>
          <a:lnRef idx="1">
            <a:schemeClr val="dk2">
              <a:hueOff val="0"/>
              <a:satOff val="0"/>
              <a:lumOff val="0"/>
              <a:alphaOff val="0"/>
            </a:schemeClr>
          </a:lnRef>
          <a:fillRef idx="1">
            <a:schemeClr val="lt2">
              <a:hueOff val="0"/>
              <a:satOff val="0"/>
              <a:lumOff val="0"/>
              <a:alphaOff val="0"/>
            </a:schemeClr>
          </a:fillRef>
          <a:effectRef idx="2">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651409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6814618"/>
              </p:ext>
            </p:extLst>
          </p:nvPr>
        </p:nvGraphicFramePr>
        <p:xfrm>
          <a:off x="-18416" y="838200"/>
          <a:ext cx="9162416" cy="5715000"/>
        </p:xfrm>
        <a:graphic>
          <a:graphicData uri="http://schemas.openxmlformats.org/drawingml/2006/table">
            <a:tbl>
              <a:tblPr>
                <a:tableStyleId>{5940675A-B579-460E-94D1-54222C63F5DA}</a:tableStyleId>
              </a:tblPr>
              <a:tblGrid>
                <a:gridCol w="1313816"/>
                <a:gridCol w="1676400"/>
                <a:gridCol w="685800"/>
                <a:gridCol w="1371600"/>
                <a:gridCol w="2984937"/>
                <a:gridCol w="1129863"/>
              </a:tblGrid>
              <a:tr h="232711">
                <a:tc>
                  <a:txBody>
                    <a:bodyPr/>
                    <a:lstStyle/>
                    <a:p>
                      <a:pPr algn="ctr" fontAlgn="b"/>
                      <a:r>
                        <a:rPr lang="en-US" sz="1800" b="1" u="none" strike="noStrike" dirty="0" smtClean="0">
                          <a:effectLst/>
                        </a:rPr>
                        <a:t>EI</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c>
                  <a:txBody>
                    <a:bodyPr/>
                    <a:lstStyle/>
                    <a:p>
                      <a:pPr algn="ctr" fontAlgn="b"/>
                      <a:r>
                        <a:rPr lang="en-US" sz="1800" b="1" u="none" strike="noStrike" dirty="0" smtClean="0">
                          <a:effectLst/>
                        </a:rPr>
                        <a:t>Sector</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c>
                  <a:txBody>
                    <a:bodyPr/>
                    <a:lstStyle/>
                    <a:p>
                      <a:pPr algn="ctr" fontAlgn="b"/>
                      <a:r>
                        <a:rPr lang="en-US" sz="1800" b="1" i="0" u="none" strike="noStrike" dirty="0" smtClean="0">
                          <a:solidFill>
                            <a:srgbClr val="000000"/>
                          </a:solidFill>
                          <a:effectLst/>
                          <a:latin typeface="Calibri"/>
                        </a:rPr>
                        <a:t>Year</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c>
                  <a:txBody>
                    <a:bodyPr/>
                    <a:lstStyle/>
                    <a:p>
                      <a:pPr algn="ctr" fontAlgn="b"/>
                      <a:r>
                        <a:rPr lang="en-US" sz="1800" b="1" u="none" strike="noStrike" dirty="0">
                          <a:effectLst/>
                        </a:rPr>
                        <a:t>P</a:t>
                      </a:r>
                      <a:r>
                        <a:rPr lang="en-US" sz="1800" b="1" u="none" strike="noStrike" dirty="0" smtClean="0">
                          <a:effectLst/>
                        </a:rPr>
                        <a:t>ollutants</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c>
                  <a:txBody>
                    <a:bodyPr/>
                    <a:lstStyle/>
                    <a:p>
                      <a:pPr algn="ctr" fontAlgn="b"/>
                      <a:r>
                        <a:rPr lang="en-US" sz="1800" b="1" u="none" strike="noStrike" dirty="0" smtClean="0">
                          <a:effectLst/>
                        </a:rPr>
                        <a:t>Vertical</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c>
                  <a:txBody>
                    <a:bodyPr/>
                    <a:lstStyle/>
                    <a:p>
                      <a:pPr algn="ctr" fontAlgn="b"/>
                      <a:r>
                        <a:rPr lang="en-US" sz="1800" b="1" u="none" strike="noStrike" dirty="0" smtClean="0">
                          <a:effectLst/>
                        </a:rPr>
                        <a:t>Temporal</a:t>
                      </a:r>
                      <a:endParaRPr lang="en-US" sz="1800" b="1" i="0" u="none" strike="noStrike" dirty="0">
                        <a:solidFill>
                          <a:srgbClr val="000000"/>
                        </a:solidFill>
                        <a:effectLst/>
                        <a:latin typeface="Calibri"/>
                      </a:endParaRPr>
                    </a:p>
                  </a:txBody>
                  <a:tcPr marL="1472" marR="1472" marT="1472" marB="0" anchor="ctr">
                    <a:solidFill>
                      <a:schemeClr val="tx2">
                        <a:lumMod val="20000"/>
                        <a:lumOff val="80000"/>
                      </a:schemeClr>
                    </a:solidFill>
                  </a:tcPr>
                </a:tc>
              </a:tr>
              <a:tr h="695650">
                <a:tc>
                  <a:txBody>
                    <a:bodyPr/>
                    <a:lstStyle/>
                    <a:p>
                      <a:pPr algn="ctr" fontAlgn="b"/>
                      <a:r>
                        <a:rPr lang="en-US" sz="1800" u="none" strike="noStrike" dirty="0" smtClean="0">
                          <a:effectLst/>
                        </a:rPr>
                        <a:t>GFASv1.2</a:t>
                      </a:r>
                    </a:p>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Kaiser et al. (2012)</a:t>
                      </a:r>
                      <a:endParaRPr lang="en-US" sz="1800" u="none" strike="noStrike" dirty="0" smtClean="0">
                        <a:effectLst/>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Biomass burning</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2015</a:t>
                      </a:r>
                    </a:p>
                  </a:txBody>
                  <a:tcPr marL="1472" marR="1472" marT="1472" marB="0" anchor="ctr"/>
                </a:tc>
                <a:tc>
                  <a:txBody>
                    <a:bodyPr/>
                    <a:lstStyle/>
                    <a:p>
                      <a:pPr algn="ctr" fontAlgn="b"/>
                      <a:r>
                        <a:rPr lang="en-US" sz="1800" u="none" strike="noStrike" dirty="0" err="1" smtClean="0">
                          <a:effectLst/>
                        </a:rPr>
                        <a:t>oc</a:t>
                      </a:r>
                      <a:r>
                        <a:rPr lang="en-US" sz="1800" u="none" strike="noStrike" dirty="0" smtClean="0">
                          <a:effectLst/>
                        </a:rPr>
                        <a:t>, </a:t>
                      </a:r>
                      <a:r>
                        <a:rPr lang="en-US" sz="1800" u="none" strike="noStrike" dirty="0" err="1" smtClean="0">
                          <a:effectLst/>
                        </a:rPr>
                        <a:t>bc</a:t>
                      </a:r>
                      <a:r>
                        <a:rPr lang="en-US" sz="1800" u="none" strike="noStrike" baseline="30000" dirty="0" smtClean="0">
                          <a:effectLst/>
                        </a:rPr>
                        <a:t>(*)</a:t>
                      </a:r>
                      <a:r>
                        <a:rPr lang="en-US" sz="1800" u="none" strike="noStrike" dirty="0" smtClean="0">
                          <a:effectLst/>
                        </a:rPr>
                        <a:t>, so2,</a:t>
                      </a:r>
                    </a:p>
                    <a:p>
                      <a:pPr algn="ctr" fontAlgn="b"/>
                      <a:r>
                        <a:rPr lang="en-US" sz="1800" u="none" strike="noStrike" dirty="0" smtClean="0">
                          <a:effectLst/>
                        </a:rPr>
                        <a:t>pm25,c2h6s</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smtClean="0">
                          <a:effectLst/>
                        </a:rPr>
                        <a:t>Plume</a:t>
                      </a:r>
                      <a:r>
                        <a:rPr lang="en-US" sz="1800" u="none" strike="noStrike" baseline="0" dirty="0" smtClean="0">
                          <a:effectLst/>
                        </a:rPr>
                        <a:t> </a:t>
                      </a:r>
                      <a:r>
                        <a:rPr lang="en-US" sz="1800" u="none" strike="noStrike" dirty="0" smtClean="0">
                          <a:effectLst/>
                        </a:rPr>
                        <a:t>top = </a:t>
                      </a:r>
                      <a:r>
                        <a:rPr lang="en-US" sz="1800" u="none" strike="noStrike" dirty="0" err="1" smtClean="0">
                          <a:effectLst/>
                        </a:rPr>
                        <a:t>Sofiev</a:t>
                      </a:r>
                      <a:r>
                        <a:rPr lang="en-US" sz="1800" u="none" strike="noStrike" dirty="0" smtClean="0">
                          <a:effectLst/>
                        </a:rPr>
                        <a:t> et al. (2012)</a:t>
                      </a:r>
                    </a:p>
                    <a:p>
                      <a:pPr algn="ctr" fontAlgn="b"/>
                      <a:r>
                        <a:rPr lang="en-US" sz="1800" u="none" strike="noStrike" dirty="0" smtClean="0">
                          <a:effectLst/>
                        </a:rPr>
                        <a:t>Distribution=50 % top </a:t>
                      </a:r>
                    </a:p>
                    <a:p>
                      <a:pPr algn="ctr" fontAlgn="b"/>
                      <a:r>
                        <a:rPr lang="en-US" sz="1800" u="none" strike="noStrike" dirty="0" smtClean="0">
                          <a:effectLst/>
                        </a:rPr>
                        <a:t>50%</a:t>
                      </a:r>
                      <a:r>
                        <a:rPr lang="en-US" sz="1800" u="none" strike="noStrike" baseline="0" dirty="0" smtClean="0">
                          <a:effectLst/>
                        </a:rPr>
                        <a:t> </a:t>
                      </a:r>
                      <a:r>
                        <a:rPr lang="en-US" sz="1800" u="none" strike="noStrike" dirty="0" smtClean="0">
                          <a:effectLst/>
                        </a:rPr>
                        <a:t>uniform below</a:t>
                      </a:r>
                      <a:endParaRPr lang="en-US" sz="1800" b="0" i="0" u="none" strike="noStrike" dirty="0">
                        <a:solidFill>
                          <a:srgbClr val="000000"/>
                        </a:solidFill>
                        <a:effectLst/>
                        <a:latin typeface="Calibri"/>
                      </a:endParaRPr>
                    </a:p>
                  </a:txBody>
                  <a:tcPr marL="1472" marR="1472" marT="1472" marB="0" anchor="ctr"/>
                </a:tc>
                <a:tc>
                  <a:txBody>
                    <a:bodyPr/>
                    <a:lstStyle/>
                    <a:p>
                      <a:pPr algn="ctr"/>
                      <a:r>
                        <a:rPr lang="en-US" sz="1800" dirty="0" smtClean="0"/>
                        <a:t>Daily</a:t>
                      </a:r>
                      <a:endParaRPr lang="en-US" sz="1800" dirty="0"/>
                    </a:p>
                  </a:txBody>
                  <a:tcPr marL="1472" marR="1472" marT="1472" marB="0" anchor="ctr"/>
                </a:tc>
              </a:tr>
              <a:tr h="576286">
                <a:tc rowSpan="8">
                  <a:txBody>
                    <a:bodyPr/>
                    <a:lstStyle/>
                    <a:p>
                      <a:pPr algn="ctr" fontAlgn="b"/>
                      <a:r>
                        <a:rPr lang="en-US" sz="1800" u="none" strike="noStrike" dirty="0" smtClean="0">
                          <a:effectLst/>
                        </a:rPr>
                        <a:t>HTAPv2.2</a:t>
                      </a:r>
                    </a:p>
                    <a:p>
                      <a:pPr marL="0" marR="0" indent="0" algn="ctr" defTabSz="914400" rtl="0" eaLnBrk="1" fontAlgn="b" latinLnBrk="0" hangingPunct="1">
                        <a:lnSpc>
                          <a:spcPct val="100000"/>
                        </a:lnSpc>
                        <a:spcBef>
                          <a:spcPts val="0"/>
                        </a:spcBef>
                        <a:spcAft>
                          <a:spcPts val="0"/>
                        </a:spcAft>
                        <a:buClrTx/>
                        <a:buSzTx/>
                        <a:buFontTx/>
                        <a:buNone/>
                        <a:tabLst/>
                        <a:defRPr/>
                      </a:pPr>
                      <a:r>
                        <a:rPr lang="en-US" sz="1800" dirty="0" err="1" smtClean="0"/>
                        <a:t>Janssens-Maenhout</a:t>
                      </a:r>
                      <a:r>
                        <a:rPr lang="en-US" sz="1800" dirty="0" smtClean="0"/>
                        <a:t> et al. (2015)</a:t>
                      </a:r>
                      <a:endParaRPr lang="en-US" sz="1800" u="none" strike="noStrike" dirty="0" smtClean="0">
                        <a:effectLst/>
                      </a:endParaRPr>
                    </a:p>
                  </a:txBody>
                  <a:tcPr marL="1472" marR="1472" marT="1472" marB="0" anchor="ctr"/>
                </a:tc>
                <a:tc>
                  <a:txBody>
                    <a:bodyPr/>
                    <a:lstStyle/>
                    <a:p>
                      <a:pPr algn="ctr" fontAlgn="b"/>
                      <a:r>
                        <a:rPr lang="en-US" sz="1800" u="none" strike="noStrike" dirty="0">
                          <a:effectLst/>
                        </a:rPr>
                        <a:t>energy</a:t>
                      </a:r>
                      <a:endParaRPr lang="en-US" sz="1800" b="0" i="0" u="none" strike="noStrike" dirty="0">
                        <a:solidFill>
                          <a:srgbClr val="000000"/>
                        </a:solidFill>
                        <a:effectLst/>
                        <a:latin typeface="Calibri"/>
                      </a:endParaRPr>
                    </a:p>
                  </a:txBody>
                  <a:tcPr marL="1472" marR="1472" marT="1472" marB="0" anchor="ctr"/>
                </a:tc>
                <a:tc rowSpan="9">
                  <a:txBody>
                    <a:bodyPr/>
                    <a:lstStyle/>
                    <a:p>
                      <a:pPr algn="ctr" fontAlgn="b"/>
                      <a:r>
                        <a:rPr lang="en-US" sz="1800" b="0" i="0" u="none" strike="noStrike" dirty="0" smtClean="0">
                          <a:solidFill>
                            <a:srgbClr val="000000"/>
                          </a:solidFill>
                          <a:effectLst/>
                          <a:latin typeface="Calibri"/>
                        </a:rPr>
                        <a:t>2010</a:t>
                      </a:r>
                      <a:endParaRPr lang="en-US" sz="1800" b="0" i="0" u="none" strike="noStrike" dirty="0">
                        <a:solidFill>
                          <a:srgbClr val="000000"/>
                        </a:solidFill>
                        <a:effectLst/>
                        <a:latin typeface="Calibri"/>
                      </a:endParaRPr>
                    </a:p>
                  </a:txBody>
                  <a:tcPr marL="1472" marR="1472" marT="1472" marB="0" anchor="ctr"/>
                </a:tc>
                <a:tc rowSpan="9">
                  <a:txBody>
                    <a:bodyPr/>
                    <a:lstStyle/>
                    <a:p>
                      <a:pPr algn="ctr" fontAlgn="b"/>
                      <a:r>
                        <a:rPr lang="en-US" sz="1800" u="none" strike="noStrike" dirty="0" smtClean="0">
                          <a:effectLst/>
                        </a:rPr>
                        <a:t>oc,bc,so2,</a:t>
                      </a:r>
                    </a:p>
                    <a:p>
                      <a:pPr algn="ctr" fontAlgn="b"/>
                      <a:r>
                        <a:rPr lang="en-US" sz="1800" u="none" strike="noStrike" dirty="0" smtClean="0">
                          <a:effectLst/>
                        </a:rPr>
                        <a:t>pm25,pm10</a:t>
                      </a:r>
                      <a:endParaRPr lang="en-US" sz="1800" b="0" i="0" u="none" strike="noStrike" dirty="0">
                        <a:solidFill>
                          <a:srgbClr val="000000"/>
                        </a:solidFill>
                        <a:effectLst/>
                        <a:latin typeface="+mn-lt"/>
                      </a:endParaRPr>
                    </a:p>
                  </a:txBody>
                  <a:tcPr marL="1472" marR="1472" marT="1472" marB="0" anchor="ctr"/>
                </a:tc>
                <a:tc>
                  <a:txBody>
                    <a:bodyPr/>
                    <a:lstStyle/>
                    <a:p>
                      <a:pPr algn="ctr" fontAlgn="b"/>
                      <a:r>
                        <a:rPr lang="en-US" sz="1800" u="none" strike="noStrike" dirty="0" smtClean="0">
                          <a:solidFill>
                            <a:schemeClr val="tx1"/>
                          </a:solidFill>
                          <a:effectLst/>
                        </a:rPr>
                        <a:t>218-724 m</a:t>
                      </a:r>
                    </a:p>
                    <a:p>
                      <a:pPr algn="ctr" fontAlgn="b"/>
                      <a:r>
                        <a:rPr lang="en-US" sz="1800" u="none" strike="noStrike" dirty="0" smtClean="0">
                          <a:solidFill>
                            <a:schemeClr val="tx1"/>
                          </a:solidFill>
                          <a:effectLst/>
                        </a:rPr>
                        <a:t>(</a:t>
                      </a:r>
                      <a:r>
                        <a:rPr lang="en-US" sz="1800" u="none" strike="noStrike" dirty="0" err="1" smtClean="0">
                          <a:solidFill>
                            <a:schemeClr val="tx1"/>
                          </a:solidFill>
                          <a:effectLst/>
                        </a:rPr>
                        <a:t>Bieser</a:t>
                      </a:r>
                      <a:r>
                        <a:rPr lang="en-US" sz="1800" u="none" strike="noStrike" dirty="0" smtClean="0">
                          <a:solidFill>
                            <a:schemeClr val="tx1"/>
                          </a:solidFill>
                          <a:effectLst/>
                        </a:rPr>
                        <a:t> et al., 2011)</a:t>
                      </a:r>
                      <a:endParaRPr lang="en-US" sz="1800" b="0" i="0" u="none" strike="noStrike" dirty="0">
                        <a:solidFill>
                          <a:schemeClr val="tx1"/>
                        </a:solidFill>
                        <a:effectLst/>
                        <a:latin typeface="Calibri"/>
                      </a:endParaRPr>
                    </a:p>
                  </a:txBody>
                  <a:tcPr marL="1472" marR="1472" marT="1472" marB="0" anchor="ctr"/>
                </a:tc>
                <a:tc rowSpan="4">
                  <a:txBody>
                    <a:bodyPr/>
                    <a:lstStyle/>
                    <a:p>
                      <a:pPr algn="ctr"/>
                      <a:r>
                        <a:rPr lang="en-US" sz="1800" dirty="0" smtClean="0"/>
                        <a:t>Monthly</a:t>
                      </a:r>
                      <a:endParaRPr lang="en-US" sz="1800" dirty="0"/>
                    </a:p>
                  </a:txBody>
                  <a:tcPr marL="1472" marR="1472" marT="1472" marB="0" anchor="ctr"/>
                </a:tc>
              </a:tr>
              <a:tr h="464181">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a:effectLst/>
                        </a:rPr>
                        <a:t>industry</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rPr>
                        <a:t>72-292 m</a:t>
                      </a:r>
                    </a:p>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rPr>
                        <a:t>(</a:t>
                      </a:r>
                      <a:r>
                        <a:rPr lang="en-US" sz="1800" u="none" strike="noStrike" dirty="0" err="1" smtClean="0">
                          <a:solidFill>
                            <a:schemeClr val="tx1"/>
                          </a:solidFill>
                          <a:effectLst/>
                        </a:rPr>
                        <a:t>Bieser</a:t>
                      </a:r>
                      <a:r>
                        <a:rPr lang="en-US" sz="1800" u="none" strike="noStrike" dirty="0" smtClean="0">
                          <a:solidFill>
                            <a:schemeClr val="tx1"/>
                          </a:solidFill>
                          <a:effectLst/>
                        </a:rPr>
                        <a:t> et al., 2011)</a:t>
                      </a:r>
                      <a:endParaRPr lang="en-US" sz="1800" b="0" i="0" u="none" strike="noStrike" dirty="0" smtClean="0">
                        <a:solidFill>
                          <a:schemeClr val="tx1"/>
                        </a:solidFill>
                        <a:effectLst/>
                        <a:latin typeface="+mn-lt"/>
                      </a:endParaRPr>
                    </a:p>
                  </a:txBody>
                  <a:tcPr marL="1472" marR="1472" marT="1472" marB="0" anchor="ctr"/>
                </a:tc>
                <a:tc vMerge="1">
                  <a:txBody>
                    <a:bodyPr/>
                    <a:lstStyle/>
                    <a:p>
                      <a:pPr algn="ctr"/>
                      <a:endParaRPr lang="en-US" sz="1600" dirty="0"/>
                    </a:p>
                  </a:txBody>
                  <a:tcPr marL="1472" marR="1472" marT="1472" marB="0" anchor="ctr"/>
                </a:tc>
              </a:tr>
              <a:tr h="288577">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a:effectLst/>
                        </a:rPr>
                        <a:t>residential</a:t>
                      </a:r>
                      <a:endParaRPr lang="en-US" sz="1800" b="0" i="0" u="none" strike="noStrike">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First layer</a:t>
                      </a:r>
                      <a:endParaRPr lang="en-US" sz="1800" b="0" i="0" u="none" strike="noStrike" dirty="0">
                        <a:solidFill>
                          <a:srgbClr val="000000"/>
                        </a:solidFill>
                        <a:effectLst/>
                        <a:latin typeface="Calibri"/>
                      </a:endParaRPr>
                    </a:p>
                  </a:txBody>
                  <a:tcPr marL="1472" marR="1472" marT="1472" marB="0" anchor="ctr"/>
                </a:tc>
                <a:tc vMerge="1">
                  <a:txBody>
                    <a:bodyPr/>
                    <a:lstStyle/>
                    <a:p>
                      <a:pPr algn="ctr"/>
                      <a:endParaRPr lang="en-US" sz="1600" dirty="0"/>
                    </a:p>
                  </a:txBody>
                  <a:tcPr marL="1472" marR="1472" marT="1472" marB="0" anchor="ctr"/>
                </a:tc>
              </a:tr>
              <a:tr h="288577">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a:effectLst/>
                        </a:rPr>
                        <a:t>transport</a:t>
                      </a:r>
                      <a:endParaRPr lang="en-US" sz="1800" b="0" i="0" u="none" strike="noStrike">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First layer</a:t>
                      </a:r>
                    </a:p>
                  </a:txBody>
                  <a:tcPr marL="1472" marR="1472" marT="1472" marB="0" anchor="ctr"/>
                </a:tc>
                <a:tc vMerge="1">
                  <a:txBody>
                    <a:bodyPr/>
                    <a:lstStyle/>
                    <a:p>
                      <a:pPr algn="ctr"/>
                      <a:endParaRPr lang="en-US" sz="1600" dirty="0"/>
                    </a:p>
                  </a:txBody>
                  <a:tcPr marL="1472" marR="1472" marT="1472" marB="0" anchor="ctr"/>
                </a:tc>
              </a:tr>
              <a:tr h="288577">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err="1">
                          <a:effectLst/>
                        </a:rPr>
                        <a:t>air_lto</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algn="ctr" fontAlgn="b"/>
                      <a:r>
                        <a:rPr lang="en-US" sz="1800" u="none" strike="noStrike" dirty="0" smtClean="0">
                          <a:effectLst/>
                        </a:rPr>
                        <a:t>0 – 1 km</a:t>
                      </a:r>
                      <a:endParaRPr lang="en-US" sz="1800" b="0" i="0" u="none" strike="noStrike" dirty="0">
                        <a:solidFill>
                          <a:srgbClr val="000000"/>
                        </a:solidFill>
                        <a:effectLst/>
                        <a:latin typeface="Calibri"/>
                      </a:endParaRPr>
                    </a:p>
                  </a:txBody>
                  <a:tcPr marL="1472" marR="1472" marT="1472" marB="0" anchor="ctr"/>
                </a:tc>
                <a:tc rowSpan="5">
                  <a:txBody>
                    <a:bodyPr/>
                    <a:lstStyle/>
                    <a:p>
                      <a:pPr algn="ctr"/>
                      <a:r>
                        <a:rPr lang="en-US" sz="1800" dirty="0" smtClean="0"/>
                        <a:t>Yearly</a:t>
                      </a:r>
                      <a:endParaRPr lang="en-US" sz="1800" dirty="0"/>
                    </a:p>
                    <a:p>
                      <a:pPr algn="ctr"/>
                      <a:r>
                        <a:rPr lang="en-US" sz="1800" dirty="0" smtClean="0"/>
                        <a:t>(monthly flat profile)</a:t>
                      </a:r>
                      <a:endParaRPr lang="en-US" sz="1800" dirty="0"/>
                    </a:p>
                  </a:txBody>
                  <a:tcPr marL="1472" marR="1472" marT="1472" marB="0" anchor="ctr"/>
                </a:tc>
              </a:tr>
              <a:tr h="288577">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err="1">
                          <a:effectLst/>
                        </a:rPr>
                        <a:t>air_cds</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algn="ctr" fontAlgn="b"/>
                      <a:r>
                        <a:rPr lang="en-US" sz="1800" u="none" strike="noStrike" dirty="0" smtClean="0">
                          <a:effectLst/>
                        </a:rPr>
                        <a:t>1 – 9 km</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500" b="0" i="0" u="none" strike="noStrike" dirty="0">
                        <a:solidFill>
                          <a:srgbClr val="000000"/>
                        </a:solidFill>
                        <a:effectLst/>
                        <a:latin typeface="+mn-lt"/>
                      </a:endParaRPr>
                    </a:p>
                  </a:txBody>
                  <a:tcPr marL="1472" marR="1472" marT="1472" marB="0" anchor="ctr"/>
                </a:tc>
              </a:tr>
              <a:tr h="288577">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err="1">
                          <a:effectLst/>
                        </a:rPr>
                        <a:t>air_crs</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algn="ctr" fontAlgn="b"/>
                      <a:r>
                        <a:rPr lang="en-US" sz="1800" u="none" strike="noStrike" dirty="0" smtClean="0">
                          <a:effectLst/>
                        </a:rPr>
                        <a:t>9 – 12 km</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500" b="0" i="0" u="none" strike="noStrike" dirty="0">
                        <a:solidFill>
                          <a:srgbClr val="000000"/>
                        </a:solidFill>
                        <a:effectLst/>
                        <a:latin typeface="+mn-lt"/>
                      </a:endParaRPr>
                    </a:p>
                  </a:txBody>
                  <a:tcPr marL="1472" marR="1472" marT="1472" marB="0" anchor="ctr"/>
                </a:tc>
              </a:tr>
              <a:tr h="291293">
                <a:tc vMerge="1">
                  <a:txBody>
                    <a:bodyPr/>
                    <a:lstStyle/>
                    <a:p>
                      <a:pPr algn="ctr" fontAlgn="b"/>
                      <a:endParaRPr lang="en-US" sz="1500" b="0" i="0" u="none" strike="noStrike" dirty="0">
                        <a:solidFill>
                          <a:srgbClr val="000000"/>
                        </a:solidFill>
                        <a:effectLst/>
                        <a:latin typeface="Calibri"/>
                      </a:endParaRPr>
                    </a:p>
                  </a:txBody>
                  <a:tcPr marL="1472" marR="1472" marT="1472" marB="0" anchor="ctr"/>
                </a:tc>
                <a:tc>
                  <a:txBody>
                    <a:bodyPr/>
                    <a:lstStyle/>
                    <a:p>
                      <a:pPr algn="ctr" fontAlgn="b"/>
                      <a:r>
                        <a:rPr lang="en-US" sz="1800" u="none" strike="noStrike" dirty="0">
                          <a:effectLst/>
                        </a:rPr>
                        <a:t>ships</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First layer</a:t>
                      </a:r>
                    </a:p>
                  </a:txBody>
                  <a:tcPr marL="1472" marR="1472" marT="1472" marB="0" anchor="ctr"/>
                </a:tc>
                <a:tc vMerge="1">
                  <a:txBody>
                    <a:bodyPr/>
                    <a:lstStyle/>
                    <a:p>
                      <a:pPr algn="ctr"/>
                      <a:endParaRPr lang="en-US" sz="1600" dirty="0"/>
                    </a:p>
                  </a:txBody>
                  <a:tcPr marL="1472" marR="1472" marT="1472" marB="0" anchor="ctr"/>
                </a:tc>
              </a:tr>
              <a:tr h="464181">
                <a:tc>
                  <a:txBody>
                    <a:bodyPr/>
                    <a:lstStyle/>
                    <a:p>
                      <a:pPr algn="ctr" fontAlgn="b"/>
                      <a:r>
                        <a:rPr lang="en-US" sz="1800" u="none" strike="noStrike" dirty="0" err="1" smtClean="0">
                          <a:effectLst/>
                        </a:rPr>
                        <a:t>Wiedinmyer</a:t>
                      </a:r>
                      <a:r>
                        <a:rPr lang="en-US" sz="1800" u="none" strike="noStrike" dirty="0" smtClean="0">
                          <a:effectLst/>
                        </a:rPr>
                        <a:t> el al. (2014)</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Residential</a:t>
                      </a:r>
                      <a:r>
                        <a:rPr lang="en-US" sz="1800" b="0" i="0" u="none" strike="noStrike" baseline="0" dirty="0" smtClean="0">
                          <a:solidFill>
                            <a:srgbClr val="000000"/>
                          </a:solidFill>
                          <a:effectLst/>
                          <a:latin typeface="Calibri"/>
                        </a:rPr>
                        <a:t> trash burning</a:t>
                      </a:r>
                      <a:endParaRPr lang="en-US" sz="18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Calibri"/>
                      </a:endParaRPr>
                    </a:p>
                  </a:txBody>
                  <a:tcPr marL="1472" marR="1472" marT="1472" marB="0" anchor="ctr"/>
                </a:tc>
                <a:tc vMerge="1">
                  <a:txBody>
                    <a:bodyPr/>
                    <a:lstStyle/>
                    <a:p>
                      <a:pPr algn="ctr" fontAlgn="b"/>
                      <a:endParaRPr lang="en-US" sz="1600" b="0" i="0" u="none" strike="noStrike" dirty="0">
                        <a:solidFill>
                          <a:srgbClr val="000000"/>
                        </a:solidFill>
                        <a:effectLst/>
                        <a:latin typeface="+mn-lt"/>
                      </a:endParaRPr>
                    </a:p>
                  </a:txBody>
                  <a:tcPr marL="1472" marR="1472" marT="147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First layer</a:t>
                      </a:r>
                    </a:p>
                  </a:txBody>
                  <a:tcPr marL="1472" marR="1472" marT="1472" marB="0" anchor="ctr"/>
                </a:tc>
                <a:tc vMerge="1">
                  <a:txBody>
                    <a:bodyPr/>
                    <a:lstStyle/>
                    <a:p>
                      <a:pPr algn="ctr"/>
                      <a:endParaRPr lang="en-US" sz="1600" dirty="0"/>
                    </a:p>
                  </a:txBody>
                  <a:tcPr marL="1472" marR="1472" marT="1472" marB="0" anchor="ctr"/>
                </a:tc>
              </a:tr>
              <a:tr h="695650">
                <a:tc>
                  <a:txBody>
                    <a:bodyPr/>
                    <a:lstStyle/>
                    <a:p>
                      <a:pPr algn="ctr" fontAlgn="b"/>
                      <a:r>
                        <a:rPr lang="en-US" sz="1800" b="0" i="0" u="none" strike="noStrike" dirty="0" smtClean="0">
                          <a:solidFill>
                            <a:srgbClr val="000000"/>
                          </a:solidFill>
                          <a:effectLst/>
                          <a:latin typeface="Calibri"/>
                        </a:rPr>
                        <a:t>MOZART</a:t>
                      </a:r>
                    </a:p>
                    <a:p>
                      <a:pPr algn="ctr" fontAlgn="b"/>
                      <a:r>
                        <a:rPr lang="es-ES" dirty="0" err="1" smtClean="0"/>
                        <a:t>Horowitz</a:t>
                      </a:r>
                      <a:r>
                        <a:rPr lang="es-ES" dirty="0" smtClean="0"/>
                        <a:t> et al.</a:t>
                      </a:r>
                      <a:r>
                        <a:rPr lang="es-ES" baseline="0" dirty="0" smtClean="0"/>
                        <a:t> (2013)</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Ocean</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b="0" i="0" u="none" strike="noStrike" dirty="0" smtClean="0">
                          <a:solidFill>
                            <a:srgbClr val="000000"/>
                          </a:solidFill>
                          <a:effectLst/>
                          <a:latin typeface="Calibri"/>
                        </a:rPr>
                        <a:t>2000</a:t>
                      </a:r>
                      <a:endParaRPr lang="en-US" sz="1800" b="0" i="0" u="none" strike="noStrike" dirty="0">
                        <a:solidFill>
                          <a:srgbClr val="000000"/>
                        </a:solidFill>
                        <a:effectLst/>
                        <a:latin typeface="Calibri"/>
                      </a:endParaRPr>
                    </a:p>
                  </a:txBody>
                  <a:tcPr marL="1472" marR="1472" marT="1472" marB="0" anchor="ctr"/>
                </a:tc>
                <a:tc>
                  <a:txBody>
                    <a:bodyPr/>
                    <a:lstStyle/>
                    <a:p>
                      <a:pPr algn="ctr" fontAlgn="b"/>
                      <a:r>
                        <a:rPr lang="en-US" sz="1800" b="0" i="0" u="none" strike="noStrike" dirty="0" smtClean="0">
                          <a:solidFill>
                            <a:srgbClr val="000000"/>
                          </a:solidFill>
                          <a:effectLst/>
                          <a:latin typeface="+mn-lt"/>
                        </a:rPr>
                        <a:t>c2h6s</a:t>
                      </a:r>
                      <a:endParaRPr lang="en-US" sz="1800" b="0" i="0" u="none" strike="noStrike" dirty="0">
                        <a:solidFill>
                          <a:srgbClr val="000000"/>
                        </a:solidFill>
                        <a:effectLst/>
                        <a:latin typeface="+mn-lt"/>
                      </a:endParaRPr>
                    </a:p>
                  </a:txBody>
                  <a:tcPr marL="1472" marR="1472" marT="1472"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n-lt"/>
                        </a:rPr>
                        <a:t>First layer</a:t>
                      </a:r>
                    </a:p>
                  </a:txBody>
                  <a:tcPr marL="1472" marR="1472" marT="1472" marB="0" anchor="ctr"/>
                </a:tc>
                <a:tc>
                  <a:txBody>
                    <a:bodyPr/>
                    <a:lstStyle/>
                    <a:p>
                      <a:pPr algn="ctr"/>
                      <a:r>
                        <a:rPr lang="en-US" sz="1800" dirty="0" smtClean="0"/>
                        <a:t>Monthly</a:t>
                      </a:r>
                      <a:endParaRPr lang="en-US" sz="1800" dirty="0"/>
                    </a:p>
                  </a:txBody>
                  <a:tcPr marL="1472" marR="1472" marT="1472" marB="0" anchor="ctr"/>
                </a:tc>
              </a:tr>
              <a:tr h="379656">
                <a:tc gridSpan="6">
                  <a:txBody>
                    <a:bodyPr/>
                    <a:lstStyle/>
                    <a:p>
                      <a:pPr algn="l" fontAlgn="b"/>
                      <a:r>
                        <a:rPr lang="en-US" sz="1800" b="0" i="0" u="none" strike="noStrike" baseline="30000" dirty="0" smtClean="0">
                          <a:solidFill>
                            <a:srgbClr val="000000"/>
                          </a:solidFill>
                          <a:effectLst/>
                          <a:latin typeface="Calibri"/>
                        </a:rPr>
                        <a:t>(*)</a:t>
                      </a:r>
                      <a:r>
                        <a:rPr lang="en-US" sz="1800" b="0" i="0" u="none" strike="noStrike" dirty="0" smtClean="0">
                          <a:solidFill>
                            <a:srgbClr val="000000"/>
                          </a:solidFill>
                          <a:effectLst/>
                          <a:latin typeface="Calibri"/>
                        </a:rPr>
                        <a:t> Scaling factors applied: </a:t>
                      </a:r>
                      <a:r>
                        <a:rPr lang="en-US" sz="1800" b="0" i="0" u="none" strike="noStrike" dirty="0" err="1" smtClean="0">
                          <a:solidFill>
                            <a:srgbClr val="000000"/>
                          </a:solidFill>
                          <a:effectLst/>
                          <a:latin typeface="Calibri"/>
                        </a:rPr>
                        <a:t>bc</a:t>
                      </a:r>
                      <a:r>
                        <a:rPr lang="en-US" sz="1800" b="0" i="0" u="none" strike="noStrike" dirty="0" smtClean="0">
                          <a:solidFill>
                            <a:srgbClr val="000000"/>
                          </a:solidFill>
                          <a:effectLst/>
                          <a:latin typeface="Calibri"/>
                        </a:rPr>
                        <a:t> </a:t>
                      </a:r>
                      <a:r>
                        <a:rPr lang="en-US" sz="1800" b="0" i="0" u="none" strike="noStrike" dirty="0" smtClean="0">
                          <a:solidFill>
                            <a:srgbClr val="000000"/>
                          </a:solidFill>
                          <a:effectLst/>
                          <a:latin typeface="Calibri"/>
                          <a:sym typeface="Wingdings" panose="05000000000000000000" pitchFamily="2" charset="2"/>
                        </a:rPr>
                        <a:t> 6.1 and </a:t>
                      </a:r>
                      <a:r>
                        <a:rPr lang="en-US" sz="1800" b="0" i="0" u="none" strike="noStrike" dirty="0" err="1" smtClean="0">
                          <a:solidFill>
                            <a:srgbClr val="000000"/>
                          </a:solidFill>
                          <a:effectLst/>
                          <a:latin typeface="Calibri"/>
                          <a:sym typeface="Wingdings" panose="05000000000000000000" pitchFamily="2" charset="2"/>
                        </a:rPr>
                        <a:t>oc</a:t>
                      </a:r>
                      <a:r>
                        <a:rPr lang="en-US" sz="1800" b="0" i="0" u="none" strike="noStrike" dirty="0" smtClean="0">
                          <a:solidFill>
                            <a:srgbClr val="000000"/>
                          </a:solidFill>
                          <a:effectLst/>
                          <a:latin typeface="Calibri"/>
                          <a:sym typeface="Wingdings" panose="05000000000000000000" pitchFamily="2" charset="2"/>
                        </a:rPr>
                        <a:t>  3.1 (</a:t>
                      </a:r>
                      <a:r>
                        <a:rPr lang="en-US" sz="1800" b="0" i="0" u="none" strike="noStrike" dirty="0" err="1" smtClean="0">
                          <a:solidFill>
                            <a:srgbClr val="000000"/>
                          </a:solidFill>
                          <a:effectLst/>
                          <a:latin typeface="Calibri"/>
                          <a:sym typeface="Wingdings" panose="05000000000000000000" pitchFamily="2" charset="2"/>
                        </a:rPr>
                        <a:t>Rémy</a:t>
                      </a:r>
                      <a:r>
                        <a:rPr lang="en-US" sz="1800" b="0" i="0" u="none" strike="noStrike" dirty="0" smtClean="0">
                          <a:solidFill>
                            <a:srgbClr val="000000"/>
                          </a:solidFill>
                          <a:effectLst/>
                          <a:latin typeface="Calibri"/>
                          <a:sym typeface="Wingdings" panose="05000000000000000000" pitchFamily="2" charset="2"/>
                        </a:rPr>
                        <a:t> et al., 2017)</a:t>
                      </a:r>
                      <a:endParaRPr lang="en-US" sz="1800" b="0" i="0" u="none" strike="noStrike" dirty="0">
                        <a:solidFill>
                          <a:srgbClr val="000000"/>
                        </a:solidFill>
                        <a:effectLst/>
                        <a:latin typeface="Calibri"/>
                      </a:endParaRPr>
                    </a:p>
                  </a:txBody>
                  <a:tcPr marL="1472" marR="1472" marT="1472" marB="0"/>
                </a:tc>
                <a:tc hMerge="1">
                  <a:txBody>
                    <a:bodyPr/>
                    <a:lstStyle/>
                    <a:p>
                      <a:pPr algn="ctr" fontAlgn="b"/>
                      <a:endParaRPr lang="en-US" sz="1800" b="0" i="0" u="none" strike="noStrike" dirty="0">
                        <a:solidFill>
                          <a:srgbClr val="000000"/>
                        </a:solidFill>
                        <a:effectLst/>
                        <a:latin typeface="Calibri"/>
                      </a:endParaRPr>
                    </a:p>
                  </a:txBody>
                  <a:tcPr marL="1472" marR="1472" marT="1472" marB="0" anchor="ctr"/>
                </a:tc>
                <a:tc hMerge="1">
                  <a:txBody>
                    <a:bodyPr/>
                    <a:lstStyle/>
                    <a:p>
                      <a:pPr algn="ctr" fontAlgn="b"/>
                      <a:endParaRPr lang="en-US" sz="1800" b="0" i="0" u="none" strike="noStrike" dirty="0">
                        <a:solidFill>
                          <a:srgbClr val="000000"/>
                        </a:solidFill>
                        <a:effectLst/>
                        <a:latin typeface="Calibri"/>
                      </a:endParaRPr>
                    </a:p>
                  </a:txBody>
                  <a:tcPr marL="1472" marR="1472" marT="1472" marB="0" anchor="ctr"/>
                </a:tc>
                <a:tc hMerge="1">
                  <a:txBody>
                    <a:bodyPr/>
                    <a:lstStyle/>
                    <a:p>
                      <a:pPr algn="ctr" fontAlgn="b"/>
                      <a:endParaRPr lang="en-US" sz="1800" b="0" i="0" u="none" strike="noStrike" dirty="0">
                        <a:solidFill>
                          <a:srgbClr val="000000"/>
                        </a:solidFill>
                        <a:effectLst/>
                        <a:latin typeface="+mn-lt"/>
                      </a:endParaRPr>
                    </a:p>
                  </a:txBody>
                  <a:tcPr marL="1472" marR="1472" marT="1472" marB="0" anchor="ct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0" i="0" u="none" strike="noStrike" dirty="0" smtClean="0">
                        <a:solidFill>
                          <a:srgbClr val="000000"/>
                        </a:solidFill>
                        <a:effectLst/>
                        <a:latin typeface="+mn-lt"/>
                      </a:endParaRPr>
                    </a:p>
                  </a:txBody>
                  <a:tcPr marL="1472" marR="1472" marT="1472" marB="0" anchor="ctr"/>
                </a:tc>
                <a:tc hMerge="1">
                  <a:txBody>
                    <a:bodyPr/>
                    <a:lstStyle/>
                    <a:p>
                      <a:pPr algn="ctr"/>
                      <a:endParaRPr lang="en-US" sz="1800" dirty="0"/>
                    </a:p>
                  </a:txBody>
                  <a:tcPr marL="1472" marR="1472" marT="1472" marB="0" anchor="ctr"/>
                </a:tc>
              </a:tr>
            </a:tbl>
          </a:graphicData>
        </a:graphic>
      </p:graphicFrame>
      <p:sp>
        <p:nvSpPr>
          <p:cNvPr id="6" name="Title 1"/>
          <p:cNvSpPr>
            <a:spLocks noGrp="1"/>
          </p:cNvSpPr>
          <p:nvPr>
            <p:ph type="title"/>
          </p:nvPr>
        </p:nvSpPr>
        <p:spPr>
          <a:xfrm>
            <a:off x="-18416" y="34725"/>
            <a:ext cx="6191348" cy="680868"/>
          </a:xfrm>
        </p:spPr>
        <p:txBody>
          <a:bodyPr>
            <a:normAutofit fontScale="90000"/>
          </a:bodyPr>
          <a:lstStyle/>
          <a:p>
            <a:r>
              <a:rPr lang="en-US" b="1" dirty="0" smtClean="0">
                <a:solidFill>
                  <a:schemeClr val="bg1"/>
                </a:solidFill>
              </a:rPr>
              <a:t>HERMESv3.0 </a:t>
            </a:r>
            <a:br>
              <a:rPr lang="en-US" b="1" dirty="0" smtClean="0">
                <a:solidFill>
                  <a:schemeClr val="bg1"/>
                </a:solidFill>
              </a:rPr>
            </a:br>
            <a:r>
              <a:rPr lang="en-US" b="1" dirty="0" smtClean="0">
                <a:solidFill>
                  <a:schemeClr val="bg1"/>
                </a:solidFill>
              </a:rPr>
              <a:t>Configuration for ICAP</a:t>
            </a:r>
            <a:endParaRPr lang="en-US" b="1" dirty="0">
              <a:solidFill>
                <a:schemeClr val="bg1"/>
              </a:solidFill>
            </a:endParaRPr>
          </a:p>
        </p:txBody>
      </p:sp>
    </p:spTree>
    <p:extLst>
      <p:ext uri="{BB962C8B-B14F-4D97-AF65-F5344CB8AC3E}">
        <p14:creationId xmlns:p14="http://schemas.microsoft.com/office/powerpoint/2010/main" val="366590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3540" y="240220"/>
            <a:ext cx="6191348" cy="680868"/>
          </a:xfrm>
        </p:spPr>
        <p:txBody>
          <a:bodyPr>
            <a:normAutofit/>
          </a:bodyPr>
          <a:lstStyle/>
          <a:p>
            <a:r>
              <a:rPr lang="en-US" b="1" dirty="0" smtClean="0">
                <a:solidFill>
                  <a:schemeClr val="bg1"/>
                </a:solidFill>
              </a:rPr>
              <a:t>Residential waste burning</a:t>
            </a:r>
            <a:endParaRPr lang="en-US" b="1" dirty="0"/>
          </a:p>
        </p:txBody>
      </p:sp>
      <p:grpSp>
        <p:nvGrpSpPr>
          <p:cNvPr id="10" name="Group 9"/>
          <p:cNvGrpSpPr/>
          <p:nvPr/>
        </p:nvGrpSpPr>
        <p:grpSpPr>
          <a:xfrm>
            <a:off x="228600" y="1676400"/>
            <a:ext cx="6438900" cy="3001706"/>
            <a:chOff x="0" y="1552582"/>
            <a:chExt cx="9144001" cy="4314818"/>
          </a:xfrm>
        </p:grpSpPr>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756"/>
              <a:ext cx="9144000" cy="325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5410200"/>
              <a:ext cx="91440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52582"/>
              <a:ext cx="9144000" cy="106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a:xfrm>
            <a:off x="5029200" y="4724400"/>
            <a:ext cx="1734001" cy="276999"/>
          </a:xfrm>
          <a:prstGeom prst="rect">
            <a:avLst/>
          </a:prstGeom>
        </p:spPr>
        <p:txBody>
          <a:bodyPr wrap="none">
            <a:spAutoFit/>
          </a:bodyPr>
          <a:lstStyle/>
          <a:p>
            <a:r>
              <a:rPr lang="en-US" sz="1200" dirty="0" err="1" smtClean="0"/>
              <a:t>Wiedinmyer</a:t>
            </a:r>
            <a:r>
              <a:rPr lang="en-US" sz="1200" dirty="0"/>
              <a:t> </a:t>
            </a:r>
            <a:r>
              <a:rPr lang="en-US" sz="1200" dirty="0" smtClean="0"/>
              <a:t>et al. (2014)</a:t>
            </a:r>
            <a:endParaRPr lang="en-US" sz="1200" dirty="0"/>
          </a:p>
        </p:txBody>
      </p:sp>
      <p:sp>
        <p:nvSpPr>
          <p:cNvPr id="15" name="Rectangle 14"/>
          <p:cNvSpPr/>
          <p:nvPr/>
        </p:nvSpPr>
        <p:spPr>
          <a:xfrm>
            <a:off x="5105400" y="5334124"/>
            <a:ext cx="3926377" cy="923330"/>
          </a:xfrm>
          <a:prstGeom prst="rect">
            <a:avLst/>
          </a:prstGeom>
        </p:spPr>
        <p:txBody>
          <a:bodyPr wrap="square">
            <a:spAutoFit/>
          </a:bodyPr>
          <a:lstStyle/>
          <a:p>
            <a:pPr algn="ctr"/>
            <a:r>
              <a:rPr lang="en-US" b="1" dirty="0" smtClean="0">
                <a:solidFill>
                  <a:srgbClr val="C00000"/>
                </a:solidFill>
              </a:rPr>
              <a:t>For this sector</a:t>
            </a:r>
            <a:r>
              <a:rPr lang="en-US" b="1" dirty="0">
                <a:solidFill>
                  <a:srgbClr val="C00000"/>
                </a:solidFill>
              </a:rPr>
              <a:t>, </a:t>
            </a:r>
            <a:r>
              <a:rPr lang="en-US" b="1" dirty="0" smtClean="0">
                <a:solidFill>
                  <a:srgbClr val="C00000"/>
                </a:solidFill>
              </a:rPr>
              <a:t>PM2.5-BC-OC accounts for 42.7% of total PM2.5.</a:t>
            </a:r>
          </a:p>
          <a:p>
            <a:pPr algn="ctr"/>
            <a:r>
              <a:rPr lang="en-US" b="1" dirty="0" smtClean="0">
                <a:solidFill>
                  <a:srgbClr val="C00000"/>
                </a:solidFill>
              </a:rPr>
              <a:t>All </a:t>
            </a:r>
            <a:r>
              <a:rPr lang="en-US" b="1" dirty="0">
                <a:solidFill>
                  <a:srgbClr val="C00000"/>
                </a:solidFill>
              </a:rPr>
              <a:t>PM2.5-BC-OC is considered </a:t>
            </a:r>
            <a:r>
              <a:rPr lang="en-US" b="1" dirty="0" smtClean="0">
                <a:solidFill>
                  <a:srgbClr val="C00000"/>
                </a:solidFill>
              </a:rPr>
              <a:t>PMFINE</a:t>
            </a:r>
            <a:endParaRPr lang="en-US" b="1" dirty="0">
              <a:solidFill>
                <a:srgbClr val="C00000"/>
              </a:solidFill>
            </a:endParaRPr>
          </a:p>
        </p:txBody>
      </p:sp>
      <p:sp>
        <p:nvSpPr>
          <p:cNvPr id="16" name="Rectangle 15"/>
          <p:cNvSpPr/>
          <p:nvPr/>
        </p:nvSpPr>
        <p:spPr>
          <a:xfrm>
            <a:off x="0" y="890118"/>
            <a:ext cx="9144001" cy="707886"/>
          </a:xfrm>
          <a:prstGeom prst="rect">
            <a:avLst/>
          </a:prstGeom>
        </p:spPr>
        <p:txBody>
          <a:bodyPr wrap="square">
            <a:spAutoFit/>
          </a:bodyPr>
          <a:lstStyle/>
          <a:p>
            <a:pPr marL="342900" indent="-342900">
              <a:buFont typeface="Arial" panose="020B0604020202020204" pitchFamily="34" charset="0"/>
              <a:buChar char="•"/>
            </a:pPr>
            <a:r>
              <a:rPr lang="en-US" sz="2000" b="1" dirty="0" smtClean="0">
                <a:solidFill>
                  <a:srgbClr val="C00000"/>
                </a:solidFill>
              </a:rPr>
              <a:t>Residential waste burning emissions </a:t>
            </a:r>
            <a:r>
              <a:rPr lang="en-US" sz="2000" dirty="0" smtClean="0"/>
              <a:t>have a significant contribution to </a:t>
            </a:r>
            <a:r>
              <a:rPr lang="en-US" sz="2000" b="1" dirty="0" smtClean="0">
                <a:solidFill>
                  <a:srgbClr val="C00000"/>
                </a:solidFill>
              </a:rPr>
              <a:t>global OC</a:t>
            </a:r>
            <a:r>
              <a:rPr lang="en-US" sz="2000" dirty="0" smtClean="0"/>
              <a:t>. These emissions are mainly occurring in </a:t>
            </a:r>
            <a:r>
              <a:rPr lang="en-US" sz="2000" b="1" dirty="0" smtClean="0">
                <a:solidFill>
                  <a:srgbClr val="C00000"/>
                </a:solidFill>
              </a:rPr>
              <a:t>developing and poor countries </a:t>
            </a:r>
            <a:endParaRPr lang="en-US" sz="2000" b="1" dirty="0">
              <a:solidFill>
                <a:srgbClr val="C00000"/>
              </a:solidFill>
            </a:endParaRP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819" t="38131" r="35089" b="17802"/>
          <a:stretch/>
        </p:blipFill>
        <p:spPr bwMode="auto">
          <a:xfrm>
            <a:off x="228600" y="4733578"/>
            <a:ext cx="4809675" cy="212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882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7502</TotalTime>
  <Words>3321</Words>
  <Application>Microsoft Macintosh PowerPoint</Application>
  <PresentationFormat>On-screen Show (4:3)</PresentationFormat>
  <Paragraphs>598</Paragraphs>
  <Slides>37</Slides>
  <Notes>18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1" baseType="lpstr">
      <vt:lpstr>Calibri</vt:lpstr>
      <vt:lpstr>Calibri Light</vt:lpstr>
      <vt:lpstr>DejaVu Sans</vt:lpstr>
      <vt:lpstr>FreeSans</vt:lpstr>
      <vt:lpstr>Liberation Sans</vt:lpstr>
      <vt:lpstr>MS PGothic</vt:lpstr>
      <vt:lpstr>ＭＳ Ｐゴシック</vt:lpstr>
      <vt:lpstr>Times New Roman</vt:lpstr>
      <vt:lpstr>WenQuanYi Micro Hei</vt:lpstr>
      <vt:lpstr>Wingdings</vt:lpstr>
      <vt:lpstr>Arial</vt:lpstr>
      <vt:lpstr>Tema de Office</vt:lpstr>
      <vt:lpstr>19_Office Theme</vt:lpstr>
      <vt:lpstr>Equation</vt:lpstr>
      <vt:lpstr>BSC UPDATE</vt:lpstr>
      <vt:lpstr>Development of MONARCH Multiscale Online Non-hydrostatic AtmospheRe CHemistry model</vt:lpstr>
      <vt:lpstr>PowerPoint Presentation</vt:lpstr>
      <vt:lpstr>PowerPoint Presentation</vt:lpstr>
      <vt:lpstr>PowerPoint Presentation</vt:lpstr>
      <vt:lpstr>HERMESv2.0: An emission model for Europe and Spain</vt:lpstr>
      <vt:lpstr>HERMESv3.0:  A multiscale emission modeling framework</vt:lpstr>
      <vt:lpstr>HERMESv3.0  Configuration for ICAP</vt:lpstr>
      <vt:lpstr>Residential waste burning</vt:lpstr>
      <vt:lpstr>Natural aerosol emissions</vt:lpstr>
      <vt:lpstr>Natural aerosol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assimilation updates at BSC</vt:lpstr>
      <vt:lpstr>PowerPoint Presentation</vt:lpstr>
      <vt:lpstr>Assimilation of MODIS coarse Deep Blue</vt:lpstr>
      <vt:lpstr>ACTRIS-2 project Joint Research Activity on DA</vt:lpstr>
      <vt:lpstr>ACTRIS-2 project Joint Research Activity on DA</vt:lpstr>
      <vt:lpstr>Case Study  ESA Climate Change Initiative</vt:lpstr>
      <vt:lpstr>PowerPoint Presentation</vt:lpstr>
      <vt:lpstr>PowerPoint Presentation</vt:lpstr>
      <vt:lpstr>WMO Dust Regional Centers  </vt:lpstr>
      <vt:lpstr>PowerPoint Presentation</vt:lpstr>
      <vt:lpstr>PowerPoint Presentation</vt:lpstr>
      <vt:lpstr>PowerPoint Presentation</vt:lpstr>
      <vt:lpstr>PowerPoint Presentation</vt:lpstr>
      <vt:lpstr>PowerPoint Presentation</vt:lpstr>
      <vt:lpstr>ICAP-MME vs SDS-WAS: Results 2016</vt:lpstr>
      <vt:lpstr>ICAP-MME vs SDS-WAS: Results 2016</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motor para la ciencia y la ingeniería</dc:title>
  <dc:creator>Cristian</dc:creator>
  <cp:lastModifiedBy>Microsoft Office User</cp:lastModifiedBy>
  <cp:revision>217</cp:revision>
  <cp:lastPrinted>2016-09-08T13:03:29Z</cp:lastPrinted>
  <dcterms:created xsi:type="dcterms:W3CDTF">2016-07-07T10:13:32Z</dcterms:created>
  <dcterms:modified xsi:type="dcterms:W3CDTF">2017-06-30T16:13:13Z</dcterms:modified>
</cp:coreProperties>
</file>