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35" r:id="rId3"/>
    <p:sldId id="368" r:id="rId4"/>
    <p:sldId id="369" r:id="rId5"/>
    <p:sldId id="370" r:id="rId6"/>
    <p:sldId id="371" r:id="rId7"/>
    <p:sldId id="391" r:id="rId8"/>
    <p:sldId id="372" r:id="rId9"/>
    <p:sldId id="386" r:id="rId10"/>
    <p:sldId id="387" r:id="rId11"/>
    <p:sldId id="392" r:id="rId12"/>
    <p:sldId id="373" r:id="rId13"/>
    <p:sldId id="374" r:id="rId14"/>
    <p:sldId id="375" r:id="rId15"/>
    <p:sldId id="376" r:id="rId16"/>
    <p:sldId id="377" r:id="rId17"/>
    <p:sldId id="378" r:id="rId18"/>
    <p:sldId id="379" r:id="rId19"/>
    <p:sldId id="380" r:id="rId20"/>
    <p:sldId id="381" r:id="rId21"/>
    <p:sldId id="390" r:id="rId22"/>
    <p:sldId id="278" r:id="rId23"/>
    <p:sldId id="364" r:id="rId24"/>
    <p:sldId id="388" r:id="rId25"/>
    <p:sldId id="389" r:id="rId26"/>
    <p:sldId id="384" r:id="rId27"/>
    <p:sldId id="385" r:id="rId28"/>
    <p:sldId id="344" r:id="rId29"/>
    <p:sldId id="382" r:id="rId30"/>
    <p:sldId id="383" r:id="rId31"/>
    <p:sldId id="341" r:id="rId32"/>
    <p:sldId id="34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B"/>
    <a:srgbClr val="0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6" autoAdjust="0"/>
  </p:normalViewPr>
  <p:slideViewPr>
    <p:cSldViewPr snapToGrid="0">
      <p:cViewPr>
        <p:scale>
          <a:sx n="70" d="100"/>
          <a:sy n="70" d="100"/>
        </p:scale>
        <p:origin x="1090" y="1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915C6-4CEF-40BF-AD4C-1AD2699BE4E1}" type="datetimeFigureOut">
              <a:rPr lang="fr-BE" smtClean="0"/>
              <a:t>04-05-16</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6C6AA-2D5D-470F-9393-C8E825F3C100}" type="slidenum">
              <a:rPr lang="fr-BE" smtClean="0"/>
              <a:t>‹N°›</a:t>
            </a:fld>
            <a:endParaRPr lang="fr-BE"/>
          </a:p>
        </p:txBody>
      </p:sp>
    </p:spTree>
    <p:extLst>
      <p:ext uri="{BB962C8B-B14F-4D97-AF65-F5344CB8AC3E}">
        <p14:creationId xmlns:p14="http://schemas.microsoft.com/office/powerpoint/2010/main" val="237718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We’re</a:t>
            </a:r>
            <a:r>
              <a:rPr lang="fr-BE" dirty="0" smtClean="0"/>
              <a:t> </a:t>
            </a:r>
            <a:r>
              <a:rPr lang="fr-BE" dirty="0" err="1" smtClean="0"/>
              <a:t>now</a:t>
            </a:r>
            <a:r>
              <a:rPr lang="fr-BE" dirty="0" smtClean="0"/>
              <a:t> </a:t>
            </a:r>
            <a:r>
              <a:rPr lang="fr-BE" dirty="0" err="1" smtClean="0"/>
              <a:t>making</a:t>
            </a:r>
            <a:r>
              <a:rPr lang="fr-BE" dirty="0" smtClean="0"/>
              <a:t> the final sprint to the end of the</a:t>
            </a:r>
            <a:r>
              <a:rPr lang="fr-BE" baseline="0" dirty="0" smtClean="0"/>
              <a:t> meeting and </a:t>
            </a:r>
            <a:r>
              <a:rPr lang="fr-BE" baseline="0" dirty="0" err="1" smtClean="0"/>
              <a:t>I’ve</a:t>
            </a:r>
            <a:r>
              <a:rPr lang="fr-BE" baseline="0" dirty="0" smtClean="0"/>
              <a:t> to </a:t>
            </a:r>
            <a:r>
              <a:rPr lang="fr-BE" baseline="0" dirty="0" err="1" smtClean="0"/>
              <a:t>say</a:t>
            </a:r>
            <a:r>
              <a:rPr lang="fr-BE" baseline="0" dirty="0" smtClean="0"/>
              <a:t> </a:t>
            </a:r>
            <a:r>
              <a:rPr lang="fr-BE" baseline="0" dirty="0" err="1" smtClean="0"/>
              <a:t>I’m</a:t>
            </a:r>
            <a:r>
              <a:rPr lang="fr-BE" baseline="0" dirty="0" smtClean="0"/>
              <a:t> </a:t>
            </a:r>
            <a:r>
              <a:rPr lang="fr-BE" baseline="0" dirty="0" err="1" smtClean="0"/>
              <a:t>quite</a:t>
            </a:r>
            <a:r>
              <a:rPr lang="fr-BE" baseline="0" dirty="0" smtClean="0"/>
              <a:t> </a:t>
            </a:r>
            <a:r>
              <a:rPr lang="fr-BE" baseline="0" dirty="0" err="1" smtClean="0"/>
              <a:t>glad</a:t>
            </a:r>
            <a:r>
              <a:rPr lang="fr-BE" baseline="0" dirty="0" smtClean="0"/>
              <a:t> </a:t>
            </a:r>
            <a:r>
              <a:rPr lang="fr-BE" baseline="0" dirty="0" err="1" smtClean="0"/>
              <a:t>that</a:t>
            </a:r>
            <a:r>
              <a:rPr lang="fr-BE" baseline="0" dirty="0" smtClean="0"/>
              <a:t> </a:t>
            </a:r>
            <a:r>
              <a:rPr lang="fr-BE" baseline="0" dirty="0" err="1" smtClean="0"/>
              <a:t>my</a:t>
            </a:r>
            <a:r>
              <a:rPr lang="fr-BE" baseline="0" dirty="0" smtClean="0"/>
              <a:t> talk </a:t>
            </a:r>
            <a:r>
              <a:rPr lang="fr-BE" baseline="0" dirty="0" err="1" smtClean="0"/>
              <a:t>was</a:t>
            </a:r>
            <a:r>
              <a:rPr lang="fr-BE" baseline="0" dirty="0" smtClean="0"/>
              <a:t> </a:t>
            </a:r>
            <a:r>
              <a:rPr lang="fr-BE" baseline="0" dirty="0" err="1" smtClean="0"/>
              <a:t>scheduled</a:t>
            </a:r>
            <a:r>
              <a:rPr lang="fr-BE" baseline="0" dirty="0" smtClean="0"/>
              <a:t> </a:t>
            </a:r>
            <a:r>
              <a:rPr lang="fr-BE" baseline="0" dirty="0" err="1" smtClean="0"/>
              <a:t>now</a:t>
            </a:r>
            <a:r>
              <a:rPr lang="fr-BE" baseline="0" dirty="0" smtClean="0"/>
              <a:t> </a:t>
            </a:r>
            <a:r>
              <a:rPr lang="fr-BE" baseline="0" dirty="0" err="1" smtClean="0"/>
              <a:t>because</a:t>
            </a:r>
            <a:r>
              <a:rPr lang="fr-BE" baseline="0" dirty="0" smtClean="0"/>
              <a:t> a lot of good </a:t>
            </a:r>
            <a:r>
              <a:rPr lang="fr-BE" baseline="0" dirty="0" err="1" smtClean="0"/>
              <a:t>things</a:t>
            </a:r>
            <a:r>
              <a:rPr lang="fr-BE" baseline="0" dirty="0" smtClean="0"/>
              <a:t> have been </a:t>
            </a:r>
            <a:r>
              <a:rPr lang="fr-BE" baseline="0" dirty="0" err="1" smtClean="0"/>
              <a:t>shown</a:t>
            </a:r>
            <a:r>
              <a:rPr lang="fr-BE" baseline="0" dirty="0" smtClean="0"/>
              <a:t> </a:t>
            </a:r>
            <a:r>
              <a:rPr lang="fr-BE" baseline="0" dirty="0" err="1" smtClean="0"/>
              <a:t>today</a:t>
            </a:r>
            <a:r>
              <a:rPr lang="fr-BE" baseline="0" dirty="0" smtClean="0"/>
              <a:t>, </a:t>
            </a:r>
            <a:r>
              <a:rPr lang="fr-BE" baseline="0" dirty="0" err="1" smtClean="0"/>
              <a:t>yesterday</a:t>
            </a:r>
            <a:r>
              <a:rPr lang="fr-BE" baseline="0" dirty="0" smtClean="0"/>
              <a:t> and Tuesday, </a:t>
            </a:r>
            <a:r>
              <a:rPr lang="fr-BE" baseline="0" dirty="0" err="1" smtClean="0"/>
              <a:t>that</a:t>
            </a:r>
            <a:r>
              <a:rPr lang="fr-BE" baseline="0" dirty="0" smtClean="0"/>
              <a:t> support </a:t>
            </a:r>
            <a:r>
              <a:rPr lang="fr-BE" baseline="0" dirty="0" err="1" smtClean="0"/>
              <a:t>what</a:t>
            </a:r>
            <a:r>
              <a:rPr lang="fr-BE" baseline="0" dirty="0" smtClean="0"/>
              <a:t> </a:t>
            </a:r>
            <a:r>
              <a:rPr lang="fr-BE" baseline="0" dirty="0" err="1" smtClean="0"/>
              <a:t>I’m</a:t>
            </a:r>
            <a:r>
              <a:rPr lang="fr-BE" baseline="0" dirty="0" smtClean="0"/>
              <a:t> </a:t>
            </a:r>
            <a:r>
              <a:rPr lang="fr-BE" baseline="0" dirty="0" err="1" smtClean="0"/>
              <a:t>going</a:t>
            </a:r>
            <a:r>
              <a:rPr lang="fr-BE" baseline="0" dirty="0" smtClean="0"/>
              <a:t> to talk about </a:t>
            </a:r>
            <a:r>
              <a:rPr lang="fr-BE" baseline="0" dirty="0" err="1" smtClean="0"/>
              <a:t>now</a:t>
            </a:r>
            <a:r>
              <a:rPr lang="fr-BE" baseline="0" dirty="0" smtClean="0"/>
              <a:t>.</a:t>
            </a:r>
          </a:p>
          <a:p>
            <a:endParaRPr lang="fr-BE" baseline="0" dirty="0" smtClean="0"/>
          </a:p>
          <a:p>
            <a:r>
              <a:rPr lang="fr-BE" baseline="0" dirty="0" smtClean="0"/>
              <a:t>So I </a:t>
            </a:r>
            <a:r>
              <a:rPr lang="fr-BE" baseline="0" dirty="0" err="1" smtClean="0"/>
              <a:t>though</a:t>
            </a:r>
            <a:r>
              <a:rPr lang="fr-BE" baseline="0" dirty="0" smtClean="0"/>
              <a:t> </a:t>
            </a:r>
            <a:r>
              <a:rPr lang="fr-BE" baseline="0" dirty="0" err="1" smtClean="0"/>
              <a:t>it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a good </a:t>
            </a:r>
            <a:r>
              <a:rPr lang="fr-BE" baseline="0" dirty="0" err="1" smtClean="0"/>
              <a:t>idea</a:t>
            </a:r>
            <a:r>
              <a:rPr lang="fr-BE" baseline="0" dirty="0" smtClean="0"/>
              <a:t> to </a:t>
            </a:r>
            <a:r>
              <a:rPr lang="fr-BE" baseline="0" dirty="0" err="1" smtClean="0"/>
              <a:t>make</a:t>
            </a:r>
            <a:r>
              <a:rPr lang="fr-BE" baseline="0" dirty="0" smtClean="0"/>
              <a:t> a quick, non-exhaustive </a:t>
            </a:r>
            <a:r>
              <a:rPr lang="fr-BE" baseline="0" dirty="0" err="1" smtClean="0"/>
              <a:t>recap</a:t>
            </a:r>
            <a:r>
              <a:rPr lang="fr-BE" baseline="0" dirty="0" smtClean="0"/>
              <a:t> of a few figures and </a:t>
            </a:r>
            <a:r>
              <a:rPr lang="fr-BE" baseline="0" dirty="0" err="1" smtClean="0"/>
              <a:t>ideas</a:t>
            </a:r>
            <a:r>
              <a:rPr lang="fr-BE" baseline="0" dirty="0" smtClean="0"/>
              <a:t> </a:t>
            </a:r>
            <a:r>
              <a:rPr lang="fr-BE" baseline="0" dirty="0" err="1" smtClean="0"/>
              <a:t>that</a:t>
            </a:r>
            <a:r>
              <a:rPr lang="fr-BE" baseline="0" dirty="0" smtClean="0"/>
              <a:t> </a:t>
            </a:r>
            <a:r>
              <a:rPr lang="fr-BE" baseline="0" dirty="0" err="1" smtClean="0"/>
              <a:t>I’ve</a:t>
            </a:r>
            <a:r>
              <a:rPr lang="fr-BE" baseline="0" dirty="0" smtClean="0"/>
              <a:t> been </a:t>
            </a:r>
            <a:r>
              <a:rPr lang="fr-BE" baseline="0" dirty="0" err="1" smtClean="0"/>
              <a:t>discussed</a:t>
            </a:r>
            <a:r>
              <a:rPr lang="fr-BE" baseline="0" dirty="0" smtClean="0"/>
              <a:t> by </a:t>
            </a:r>
            <a:r>
              <a:rPr lang="fr-BE" baseline="0" dirty="0" err="1" smtClean="0"/>
              <a:t>some</a:t>
            </a:r>
            <a:r>
              <a:rPr lang="fr-BE" baseline="0" dirty="0" smtClean="0"/>
              <a:t> of </a:t>
            </a:r>
            <a:r>
              <a:rPr lang="fr-BE" baseline="0" dirty="0" err="1" smtClean="0"/>
              <a:t>you</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a:t>
            </a:fld>
            <a:endParaRPr lang="fr-BE"/>
          </a:p>
        </p:txBody>
      </p:sp>
    </p:spTree>
    <p:extLst>
      <p:ext uri="{BB962C8B-B14F-4D97-AF65-F5344CB8AC3E}">
        <p14:creationId xmlns:p14="http://schemas.microsoft.com/office/powerpoint/2010/main" val="112472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That </a:t>
            </a:r>
            <a:r>
              <a:rPr lang="fr-BE" dirty="0" err="1" smtClean="0"/>
              <a:t>means</a:t>
            </a:r>
            <a:r>
              <a:rPr lang="fr-BE" dirty="0" smtClean="0"/>
              <a:t> if </a:t>
            </a:r>
            <a:r>
              <a:rPr lang="fr-BE" dirty="0" err="1" smtClean="0"/>
              <a:t>you</a:t>
            </a:r>
            <a:r>
              <a:rPr lang="fr-BE" dirty="0" smtClean="0"/>
              <a:t> </a:t>
            </a:r>
            <a:r>
              <a:rPr lang="fr-BE" dirty="0" err="1" smtClean="0"/>
              <a:t>give</a:t>
            </a:r>
            <a:r>
              <a:rPr lang="fr-BE" dirty="0" smtClean="0"/>
              <a:t> me a set of </a:t>
            </a:r>
            <a:r>
              <a:rPr lang="fr-BE" dirty="0" err="1" smtClean="0"/>
              <a:t>forecasts</a:t>
            </a:r>
            <a:r>
              <a:rPr lang="fr-BE" dirty="0" smtClean="0"/>
              <a:t> </a:t>
            </a:r>
            <a:r>
              <a:rPr lang="fr-BE" dirty="0" err="1" smtClean="0"/>
              <a:t>without</a:t>
            </a:r>
            <a:r>
              <a:rPr lang="fr-BE" dirty="0" smtClean="0"/>
              <a:t> </a:t>
            </a:r>
            <a:r>
              <a:rPr lang="fr-BE" dirty="0" err="1" smtClean="0"/>
              <a:t>naming</a:t>
            </a:r>
            <a:r>
              <a:rPr lang="fr-BE" dirty="0" smtClean="0"/>
              <a:t> </a:t>
            </a:r>
            <a:r>
              <a:rPr lang="fr-BE" dirty="0" err="1" smtClean="0"/>
              <a:t>which</a:t>
            </a:r>
            <a:r>
              <a:rPr lang="fr-BE" dirty="0" smtClean="0"/>
              <a:t> </a:t>
            </a:r>
            <a:r>
              <a:rPr lang="fr-BE" dirty="0" err="1" smtClean="0"/>
              <a:t>ones</a:t>
            </a:r>
            <a:r>
              <a:rPr lang="fr-BE" baseline="0" dirty="0" smtClean="0"/>
              <a:t> are the </a:t>
            </a:r>
            <a:r>
              <a:rPr lang="fr-BE" baseline="0" dirty="0" err="1" smtClean="0"/>
              <a:t>models</a:t>
            </a:r>
            <a:r>
              <a:rPr lang="fr-BE" baseline="0" dirty="0" smtClean="0"/>
              <a:t> and </a:t>
            </a:r>
            <a:r>
              <a:rPr lang="fr-BE" baseline="0" dirty="0" err="1" smtClean="0"/>
              <a:t>which</a:t>
            </a:r>
            <a:r>
              <a:rPr lang="fr-BE" baseline="0" dirty="0" smtClean="0"/>
              <a:t> </a:t>
            </a:r>
            <a:r>
              <a:rPr lang="fr-BE" baseline="0" dirty="0" err="1" smtClean="0"/>
              <a:t>ones</a:t>
            </a:r>
            <a:r>
              <a:rPr lang="fr-BE" baseline="0" dirty="0" smtClean="0"/>
              <a:t> are the observations, </a:t>
            </a:r>
            <a:r>
              <a:rPr lang="fr-BE" baseline="0" dirty="0" err="1" smtClean="0"/>
              <a:t>then</a:t>
            </a:r>
            <a:r>
              <a:rPr lang="fr-BE" baseline="0" dirty="0" smtClean="0"/>
              <a:t> I </a:t>
            </a:r>
            <a:r>
              <a:rPr lang="fr-BE" baseline="0" dirty="0" err="1" smtClean="0"/>
              <a:t>could</a:t>
            </a:r>
            <a:r>
              <a:rPr lang="fr-BE" baseline="0" dirty="0" smtClean="0"/>
              <a:t> </a:t>
            </a:r>
            <a:r>
              <a:rPr lang="fr-BE" baseline="0" dirty="0" err="1" smtClean="0"/>
              <a:t>probably</a:t>
            </a:r>
            <a:r>
              <a:rPr lang="fr-BE" baseline="0" dirty="0" smtClean="0"/>
              <a:t>, by </a:t>
            </a:r>
            <a:r>
              <a:rPr lang="fr-BE" baseline="0" dirty="0" err="1" smtClean="0"/>
              <a:t>making</a:t>
            </a:r>
            <a:r>
              <a:rPr lang="fr-BE" baseline="0" dirty="0" smtClean="0"/>
              <a:t> </a:t>
            </a:r>
            <a:r>
              <a:rPr lang="fr-BE" baseline="0" dirty="0" err="1" smtClean="0"/>
              <a:t>such</a:t>
            </a:r>
            <a:r>
              <a:rPr lang="fr-BE" baseline="0" dirty="0" smtClean="0"/>
              <a:t> a matrix, </a:t>
            </a:r>
            <a:r>
              <a:rPr lang="fr-BE" baseline="0" dirty="0" err="1" smtClean="0"/>
              <a:t>segregate</a:t>
            </a:r>
            <a:r>
              <a:rPr lang="fr-BE" baseline="0" dirty="0" smtClean="0"/>
              <a:t> </a:t>
            </a:r>
            <a:r>
              <a:rPr lang="fr-BE" baseline="0" dirty="0" err="1" smtClean="0"/>
              <a:t>ones</a:t>
            </a:r>
            <a:r>
              <a:rPr lang="fr-BE" baseline="0" dirty="0" smtClean="0"/>
              <a:t> </a:t>
            </a:r>
            <a:r>
              <a:rPr lang="fr-BE" baseline="0" dirty="0" err="1" smtClean="0"/>
              <a:t>from</a:t>
            </a:r>
            <a:r>
              <a:rPr lang="fr-BE" baseline="0" dirty="0" smtClean="0"/>
              <a:t> the </a:t>
            </a:r>
            <a:r>
              <a:rPr lang="fr-BE" baseline="0" dirty="0" err="1" smtClean="0"/>
              <a:t>others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11</a:t>
            </a:fld>
            <a:endParaRPr lang="fr-BE"/>
          </a:p>
        </p:txBody>
      </p:sp>
    </p:spTree>
    <p:extLst>
      <p:ext uri="{BB962C8B-B14F-4D97-AF65-F5344CB8AC3E}">
        <p14:creationId xmlns:p14="http://schemas.microsoft.com/office/powerpoint/2010/main" val="70938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We</a:t>
            </a:r>
            <a:r>
              <a:rPr lang="fr-BE" dirty="0" smtClean="0"/>
              <a:t> </a:t>
            </a:r>
            <a:r>
              <a:rPr lang="fr-BE" dirty="0" err="1" smtClean="0"/>
              <a:t>start</a:t>
            </a:r>
            <a:r>
              <a:rPr lang="fr-BE" dirty="0" smtClean="0"/>
              <a:t> by </a:t>
            </a:r>
            <a:r>
              <a:rPr lang="fr-BE" dirty="0" err="1" smtClean="0"/>
              <a:t>considering</a:t>
            </a:r>
            <a:r>
              <a:rPr lang="fr-BE" dirty="0" smtClean="0"/>
              <a:t> </a:t>
            </a:r>
            <a:r>
              <a:rPr lang="fr-BE" dirty="0" err="1" smtClean="0"/>
              <a:t>some</a:t>
            </a:r>
            <a:r>
              <a:rPr lang="fr-BE" dirty="0" smtClean="0"/>
              <a:t> </a:t>
            </a:r>
            <a:r>
              <a:rPr lang="fr-BE" dirty="0" err="1" smtClean="0"/>
              <a:t>true</a:t>
            </a:r>
            <a:r>
              <a:rPr lang="fr-BE" baseline="0" dirty="0" smtClean="0"/>
              <a:t> </a:t>
            </a:r>
            <a:r>
              <a:rPr lang="fr-BE" baseline="0" dirty="0" err="1" smtClean="0"/>
              <a:t>climate</a:t>
            </a:r>
            <a:r>
              <a:rPr lang="fr-BE" baseline="0" dirty="0" smtClean="0"/>
              <a:t> variable. The </a:t>
            </a:r>
            <a:r>
              <a:rPr lang="fr-BE" baseline="0" dirty="0" err="1" smtClean="0"/>
              <a:t>truth</a:t>
            </a:r>
            <a:r>
              <a:rPr lang="fr-BE" baseline="0" dirty="0" smtClean="0"/>
              <a:t> </a:t>
            </a:r>
            <a:r>
              <a:rPr lang="fr-BE" baseline="0" dirty="0" err="1" smtClean="0"/>
              <a:t>is</a:t>
            </a:r>
            <a:r>
              <a:rPr lang="fr-BE" baseline="0" dirty="0" smtClean="0"/>
              <a:t> </a:t>
            </a:r>
            <a:r>
              <a:rPr lang="fr-BE" baseline="0" dirty="0" err="1" smtClean="0"/>
              <a:t>some</a:t>
            </a:r>
            <a:r>
              <a:rPr lang="fr-BE" baseline="0" dirty="0" smtClean="0"/>
              <a:t> </a:t>
            </a:r>
            <a:r>
              <a:rPr lang="fr-BE" baseline="0" dirty="0" err="1" smtClean="0"/>
              <a:t>climate</a:t>
            </a:r>
            <a:r>
              <a:rPr lang="fr-BE" baseline="0" dirty="0" smtClean="0"/>
              <a:t> variable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never</a:t>
            </a:r>
            <a:r>
              <a:rPr lang="fr-BE" baseline="0" dirty="0" smtClean="0"/>
              <a:t> possible to observe </a:t>
            </a:r>
            <a:r>
              <a:rPr lang="fr-BE" baseline="0" dirty="0" err="1" smtClean="0"/>
              <a:t>exactly</a:t>
            </a:r>
            <a:r>
              <a:rPr lang="fr-BE" baseline="0" dirty="0" smtClean="0"/>
              <a:t>. </a:t>
            </a:r>
            <a:r>
              <a:rPr lang="fr-BE" baseline="0" dirty="0" err="1" smtClean="0"/>
              <a:t>Think</a:t>
            </a:r>
            <a:r>
              <a:rPr lang="fr-BE" baseline="0" dirty="0" smtClean="0"/>
              <a:t> for </a:t>
            </a:r>
            <a:r>
              <a:rPr lang="fr-BE" baseline="0" dirty="0" err="1" smtClean="0"/>
              <a:t>example</a:t>
            </a:r>
            <a:r>
              <a:rPr lang="fr-BE" baseline="0" dirty="0" smtClean="0"/>
              <a:t> of the </a:t>
            </a:r>
            <a:r>
              <a:rPr lang="fr-BE" baseline="0" dirty="0" err="1" smtClean="0"/>
              <a:t>Arctic</a:t>
            </a:r>
            <a:r>
              <a:rPr lang="fr-BE" baseline="0" dirty="0" smtClean="0"/>
              <a:t> </a:t>
            </a:r>
            <a:r>
              <a:rPr lang="fr-BE" baseline="0" dirty="0" err="1" smtClean="0"/>
              <a:t>sea</a:t>
            </a:r>
            <a:r>
              <a:rPr lang="fr-BE" baseline="0" dirty="0" smtClean="0"/>
              <a:t> </a:t>
            </a:r>
            <a:r>
              <a:rPr lang="fr-BE" baseline="0" dirty="0" err="1" smtClean="0"/>
              <a:t>ice</a:t>
            </a:r>
            <a:r>
              <a:rPr lang="fr-BE" baseline="0" dirty="0" smtClean="0"/>
              <a:t> volume right </a:t>
            </a:r>
            <a:r>
              <a:rPr lang="fr-BE" baseline="0" dirty="0" err="1" smtClean="0"/>
              <a:t>now</a:t>
            </a:r>
            <a:r>
              <a:rPr lang="fr-BE" baseline="0" dirty="0" smtClean="0"/>
              <a:t>. </a:t>
            </a:r>
            <a:r>
              <a:rPr lang="fr-BE" baseline="0" dirty="0" err="1" smtClean="0"/>
              <a:t>Nobody</a:t>
            </a:r>
            <a:r>
              <a:rPr lang="fr-BE" baseline="0" dirty="0" smtClean="0"/>
              <a:t> in </a:t>
            </a:r>
            <a:r>
              <a:rPr lang="fr-BE" baseline="0" dirty="0" err="1" smtClean="0"/>
              <a:t>this</a:t>
            </a:r>
            <a:r>
              <a:rPr lang="fr-BE" baseline="0" dirty="0" smtClean="0"/>
              <a:t> room </a:t>
            </a:r>
            <a:r>
              <a:rPr lang="fr-BE" baseline="0" dirty="0" err="1" smtClean="0"/>
              <a:t>can</a:t>
            </a:r>
            <a:r>
              <a:rPr lang="fr-BE" baseline="0" dirty="0" smtClean="0"/>
              <a:t> tell us </a:t>
            </a:r>
            <a:r>
              <a:rPr lang="fr-BE" baseline="0" dirty="0" err="1" smtClean="0"/>
              <a:t>exactly</a:t>
            </a:r>
            <a:r>
              <a:rPr lang="fr-BE" baseline="0" dirty="0" smtClean="0"/>
              <a:t>, </a:t>
            </a:r>
            <a:r>
              <a:rPr lang="fr-BE" baseline="0" dirty="0" err="1" smtClean="0"/>
              <a:t>even</a:t>
            </a:r>
            <a:r>
              <a:rPr lang="fr-BE" baseline="0" dirty="0" smtClean="0"/>
              <a:t> </a:t>
            </a:r>
            <a:r>
              <a:rPr lang="fr-BE" baseline="0" dirty="0" err="1" smtClean="0"/>
              <a:t>within</a:t>
            </a:r>
            <a:r>
              <a:rPr lang="fr-BE" baseline="0" dirty="0" smtClean="0"/>
              <a:t> 1%, </a:t>
            </a:r>
            <a:r>
              <a:rPr lang="fr-BE" baseline="0" dirty="0" err="1" smtClean="0"/>
              <a:t>what</a:t>
            </a:r>
            <a:r>
              <a:rPr lang="fr-BE" baseline="0" dirty="0" smtClean="0"/>
              <a:t> </a:t>
            </a:r>
            <a:r>
              <a:rPr lang="fr-BE" baseline="0" dirty="0" err="1" smtClean="0"/>
              <a:t>is</a:t>
            </a:r>
            <a:r>
              <a:rPr lang="fr-BE" baseline="0" dirty="0" smtClean="0"/>
              <a:t> the </a:t>
            </a:r>
            <a:r>
              <a:rPr lang="fr-BE" baseline="0" dirty="0" err="1" smtClean="0"/>
              <a:t>actual</a:t>
            </a:r>
            <a:r>
              <a:rPr lang="fr-BE" baseline="0" dirty="0" smtClean="0"/>
              <a:t> </a:t>
            </a:r>
            <a:r>
              <a:rPr lang="fr-BE" baseline="0" dirty="0" err="1" smtClean="0"/>
              <a:t>sea</a:t>
            </a:r>
            <a:r>
              <a:rPr lang="fr-BE" baseline="0" dirty="0" smtClean="0"/>
              <a:t> </a:t>
            </a:r>
            <a:r>
              <a:rPr lang="fr-BE" baseline="0" dirty="0" err="1" smtClean="0"/>
              <a:t>ice</a:t>
            </a:r>
            <a:r>
              <a:rPr lang="fr-BE" baseline="0" dirty="0" smtClean="0"/>
              <a:t> volume. Or </a:t>
            </a:r>
            <a:r>
              <a:rPr lang="fr-BE" baseline="0" dirty="0" err="1" smtClean="0"/>
              <a:t>even</a:t>
            </a:r>
            <a:r>
              <a:rPr lang="fr-BE" baseline="0" dirty="0" smtClean="0"/>
              <a:t> </a:t>
            </a:r>
            <a:r>
              <a:rPr lang="fr-BE" baseline="0" dirty="0" err="1" smtClean="0"/>
              <a:t>sea</a:t>
            </a:r>
            <a:r>
              <a:rPr lang="fr-BE" baseline="0" dirty="0" smtClean="0"/>
              <a:t> </a:t>
            </a:r>
            <a:r>
              <a:rPr lang="fr-BE" baseline="0" dirty="0" err="1" smtClean="0"/>
              <a:t>ice</a:t>
            </a:r>
            <a:r>
              <a:rPr lang="fr-BE" baseline="0" dirty="0" smtClean="0"/>
              <a:t> </a:t>
            </a:r>
            <a:r>
              <a:rPr lang="fr-BE" baseline="0" dirty="0" err="1" smtClean="0"/>
              <a:t>extent</a:t>
            </a:r>
            <a:r>
              <a:rPr lang="fr-BE" baseline="0" dirty="0" smtClean="0"/>
              <a:t> area, drift (Hiroshi), or </a:t>
            </a:r>
            <a:r>
              <a:rPr lang="fr-BE" baseline="0" dirty="0" err="1" smtClean="0"/>
              <a:t>even</a:t>
            </a:r>
            <a:r>
              <a:rPr lang="fr-BE" baseline="0" dirty="0" smtClean="0"/>
              <a:t> concentration in a </a:t>
            </a:r>
            <a:r>
              <a:rPr lang="fr-BE" baseline="0" dirty="0" err="1" smtClean="0"/>
              <a:t>grid</a:t>
            </a:r>
            <a:r>
              <a:rPr lang="fr-BE" baseline="0" dirty="0" smtClean="0"/>
              <a:t> </a:t>
            </a:r>
            <a:r>
              <a:rPr lang="fr-BE" baseline="0" dirty="0" err="1" smtClean="0"/>
              <a:t>cell</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So </a:t>
            </a:r>
            <a:r>
              <a:rPr lang="fr-BE" baseline="0" dirty="0" err="1" smtClean="0"/>
              <a:t>we</a:t>
            </a:r>
            <a:r>
              <a:rPr lang="fr-BE" baseline="0" dirty="0" smtClean="0"/>
              <a:t> </a:t>
            </a:r>
            <a:r>
              <a:rPr lang="fr-BE" baseline="0" dirty="0" err="1" smtClean="0"/>
              <a:t>can’t</a:t>
            </a:r>
            <a:r>
              <a:rPr lang="fr-BE" baseline="0" dirty="0" smtClean="0"/>
              <a:t> know </a:t>
            </a:r>
            <a:r>
              <a:rPr lang="fr-BE" baseline="0" dirty="0" err="1" smtClean="0"/>
              <a:t>anything</a:t>
            </a:r>
            <a:r>
              <a:rPr lang="fr-BE" baseline="0" dirty="0" smtClean="0"/>
              <a:t> about </a:t>
            </a:r>
            <a:r>
              <a:rPr lang="fr-BE" baseline="0" dirty="0" err="1" smtClean="0"/>
              <a:t>this</a:t>
            </a:r>
            <a:r>
              <a:rPr lang="fr-BE" baseline="0" dirty="0" smtClean="0"/>
              <a:t>, but </a:t>
            </a:r>
            <a:r>
              <a:rPr lang="fr-BE" baseline="0" dirty="0" err="1" smtClean="0"/>
              <a:t>we</a:t>
            </a:r>
            <a:r>
              <a:rPr lang="fr-BE" baseline="0" dirty="0" smtClean="0"/>
              <a:t> have to </a:t>
            </a:r>
            <a:r>
              <a:rPr lang="fr-BE" baseline="0" dirty="0" err="1" smtClean="0"/>
              <a:t>proxies</a:t>
            </a:r>
            <a:endParaRPr lang="fr-BE" dirty="0" smtClean="0"/>
          </a:p>
        </p:txBody>
      </p:sp>
      <p:sp>
        <p:nvSpPr>
          <p:cNvPr id="4" name="Espace réservé du numéro de diapositive 3"/>
          <p:cNvSpPr>
            <a:spLocks noGrp="1"/>
          </p:cNvSpPr>
          <p:nvPr>
            <p:ph type="sldNum" sz="quarter" idx="10"/>
          </p:nvPr>
        </p:nvSpPr>
        <p:spPr/>
        <p:txBody>
          <a:bodyPr/>
          <a:lstStyle/>
          <a:p>
            <a:fld id="{3ED5BDE0-76EB-4862-A4F3-4B9514E28BA3}" type="slidenum">
              <a:rPr lang="en-US" smtClean="0"/>
              <a:t>14</a:t>
            </a:fld>
            <a:endParaRPr lang="en-US"/>
          </a:p>
        </p:txBody>
      </p:sp>
    </p:spTree>
    <p:extLst>
      <p:ext uri="{BB962C8B-B14F-4D97-AF65-F5344CB8AC3E}">
        <p14:creationId xmlns:p14="http://schemas.microsoft.com/office/powerpoint/2010/main" val="344547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Observation</a:t>
            </a:r>
          </a:p>
          <a:p>
            <a:endParaRPr lang="fr-BE" dirty="0" smtClean="0"/>
          </a:p>
          <a:p>
            <a:r>
              <a:rPr lang="fr-BE" dirty="0" smtClean="0"/>
              <a:t>Model</a:t>
            </a:r>
          </a:p>
          <a:p>
            <a:endParaRPr lang="fr-BE" dirty="0" smtClean="0"/>
          </a:p>
          <a:p>
            <a:r>
              <a:rPr lang="fr-BE" dirty="0" err="1" smtClean="0"/>
              <a:t>Discuss</a:t>
            </a:r>
            <a:r>
              <a:rPr lang="fr-BE" dirty="0" smtClean="0"/>
              <a:t>:</a:t>
            </a:r>
            <a:r>
              <a:rPr lang="fr-BE" baseline="0" dirty="0" smtClean="0"/>
              <a:t> The</a:t>
            </a:r>
            <a:r>
              <a:rPr lang="fr-BE" dirty="0" smtClean="0"/>
              <a:t> model </a:t>
            </a:r>
            <a:r>
              <a:rPr lang="fr-BE" dirty="0" err="1" smtClean="0"/>
              <a:t>is</a:t>
            </a:r>
            <a:r>
              <a:rPr lang="fr-BE" dirty="0" smtClean="0"/>
              <a:t> </a:t>
            </a:r>
            <a:r>
              <a:rPr lang="fr-BE" dirty="0" err="1" smtClean="0"/>
              <a:t>that</a:t>
            </a:r>
            <a:r>
              <a:rPr lang="fr-BE" dirty="0" smtClean="0"/>
              <a:t> </a:t>
            </a:r>
            <a:r>
              <a:rPr lang="fr-BE" dirty="0" err="1" smtClean="0"/>
              <a:t>it</a:t>
            </a:r>
            <a:r>
              <a:rPr lang="fr-BE" dirty="0" smtClean="0"/>
              <a:t> </a:t>
            </a:r>
            <a:r>
              <a:rPr lang="fr-BE" dirty="0" err="1" smtClean="0"/>
              <a:t>generalizes</a:t>
            </a:r>
            <a:r>
              <a:rPr lang="fr-BE" dirty="0" smtClean="0"/>
              <a:t> </a:t>
            </a:r>
            <a:r>
              <a:rPr lang="fr-BE" dirty="0" err="1" smtClean="0"/>
              <a:t>existing</a:t>
            </a:r>
            <a:r>
              <a:rPr lang="fr-BE" baseline="0" dirty="0" smtClean="0"/>
              <a:t> </a:t>
            </a:r>
            <a:r>
              <a:rPr lang="fr-BE" baseline="0" dirty="0" err="1" smtClean="0"/>
              <a:t>models</a:t>
            </a:r>
            <a:r>
              <a:rPr lang="fr-BE" baseline="0" dirty="0" smtClean="0"/>
              <a:t> and </a:t>
            </a:r>
            <a:r>
              <a:rPr lang="fr-BE" baseline="0" dirty="0" err="1" smtClean="0"/>
              <a:t>also</a:t>
            </a:r>
            <a:r>
              <a:rPr lang="fr-BE" baseline="0" dirty="0" smtClean="0"/>
              <a:t>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very</a:t>
            </a:r>
            <a:r>
              <a:rPr lang="fr-BE" baseline="0" dirty="0" smtClean="0"/>
              <a:t> simple to </a:t>
            </a:r>
            <a:r>
              <a:rPr lang="fr-BE" baseline="0" dirty="0" err="1" smtClean="0"/>
              <a:t>run</a:t>
            </a:r>
            <a:r>
              <a:rPr lang="fr-BE" baseline="0" dirty="0" smtClean="0"/>
              <a:t> and </a:t>
            </a:r>
            <a:r>
              <a:rPr lang="fr-BE" baseline="0" dirty="0" err="1" smtClean="0"/>
              <a:t>so</a:t>
            </a:r>
            <a:r>
              <a:rPr lang="fr-BE" baseline="0" dirty="0" smtClean="0"/>
              <a:t> tractable to </a:t>
            </a:r>
            <a:r>
              <a:rPr lang="fr-BE" baseline="0" dirty="0" err="1" smtClean="0"/>
              <a:t>make</a:t>
            </a:r>
            <a:r>
              <a:rPr lang="fr-BE" baseline="0" dirty="0" smtClean="0"/>
              <a:t> </a:t>
            </a:r>
            <a:r>
              <a:rPr lang="fr-BE" baseline="0" dirty="0" err="1" smtClean="0"/>
              <a:t>statistical</a:t>
            </a:r>
            <a:r>
              <a:rPr lang="fr-BE" baseline="0" dirty="0" smtClean="0"/>
              <a:t> estimations.</a:t>
            </a:r>
          </a:p>
          <a:p>
            <a:r>
              <a:rPr lang="fr-BE" baseline="0" dirty="0" err="1" smtClean="0"/>
              <a:t>It’s</a:t>
            </a:r>
            <a:r>
              <a:rPr lang="fr-BE" baseline="0" dirty="0" smtClean="0"/>
              <a:t> </a:t>
            </a:r>
            <a:r>
              <a:rPr lang="fr-BE" baseline="0" dirty="0" err="1" smtClean="0"/>
              <a:t>also</a:t>
            </a:r>
            <a:r>
              <a:rPr lang="fr-BE" baseline="0" dirty="0" smtClean="0"/>
              <a:t> </a:t>
            </a:r>
            <a:r>
              <a:rPr lang="fr-BE" baseline="0" dirty="0" err="1" smtClean="0"/>
              <a:t>very</a:t>
            </a:r>
            <a:r>
              <a:rPr lang="fr-BE" baseline="0" dirty="0" smtClean="0"/>
              <a:t> </a:t>
            </a:r>
            <a:r>
              <a:rPr lang="fr-BE" baseline="0" dirty="0" err="1" smtClean="0"/>
              <a:t>handy</a:t>
            </a:r>
            <a:r>
              <a:rPr lang="fr-BE" baseline="0" dirty="0" smtClean="0"/>
              <a:t> to </a:t>
            </a:r>
            <a:r>
              <a:rPr lang="fr-BE" baseline="0" dirty="0" err="1" smtClean="0"/>
              <a:t>make</a:t>
            </a:r>
            <a:r>
              <a:rPr lang="fr-BE" baseline="0" dirty="0" smtClean="0"/>
              <a:t> </a:t>
            </a:r>
            <a:r>
              <a:rPr lang="fr-BE" baseline="0" dirty="0" err="1" smtClean="0"/>
              <a:t>analytical</a:t>
            </a:r>
            <a:r>
              <a:rPr lang="fr-BE" baseline="0" dirty="0" smtClean="0"/>
              <a:t> </a:t>
            </a:r>
            <a:r>
              <a:rPr lang="fr-BE" baseline="0" dirty="0" err="1" smtClean="0"/>
              <a:t>developments</a:t>
            </a:r>
            <a:endParaRPr lang="fr-BE" baseline="0" dirty="0" smtClean="0"/>
          </a:p>
        </p:txBody>
      </p:sp>
      <p:sp>
        <p:nvSpPr>
          <p:cNvPr id="4" name="Espace réservé du numéro de diapositive 3"/>
          <p:cNvSpPr>
            <a:spLocks noGrp="1"/>
          </p:cNvSpPr>
          <p:nvPr>
            <p:ph type="sldNum" sz="quarter" idx="10"/>
          </p:nvPr>
        </p:nvSpPr>
        <p:spPr/>
        <p:txBody>
          <a:bodyPr/>
          <a:lstStyle/>
          <a:p>
            <a:fld id="{3ED5BDE0-76EB-4862-A4F3-4B9514E28BA3}" type="slidenum">
              <a:rPr lang="en-US" smtClean="0"/>
              <a:t>15</a:t>
            </a:fld>
            <a:endParaRPr lang="en-US"/>
          </a:p>
        </p:txBody>
      </p:sp>
    </p:spTree>
    <p:extLst>
      <p:ext uri="{BB962C8B-B14F-4D97-AF65-F5344CB8AC3E}">
        <p14:creationId xmlns:p14="http://schemas.microsoft.com/office/powerpoint/2010/main" val="268475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r>
              <a:rPr lang="fr-BE" dirty="0" smtClean="0"/>
              <a:t>The </a:t>
            </a:r>
            <a:r>
              <a:rPr lang="fr-BE" dirty="0" err="1" smtClean="0"/>
              <a:t>toy</a:t>
            </a:r>
            <a:r>
              <a:rPr lang="fr-BE" baseline="0" dirty="0" smtClean="0"/>
              <a:t> model shows </a:t>
            </a:r>
            <a:r>
              <a:rPr lang="fr-BE" baseline="0" dirty="0" err="1" smtClean="0"/>
              <a:t>that</a:t>
            </a:r>
            <a:r>
              <a:rPr lang="fr-BE" baseline="0" dirty="0" smtClean="0"/>
              <a:t> if </a:t>
            </a:r>
            <a:r>
              <a:rPr lang="fr-BE" baseline="0" dirty="0" err="1" smtClean="0"/>
              <a:t>you</a:t>
            </a:r>
            <a:r>
              <a:rPr lang="fr-BE" baseline="0" dirty="0" smtClean="0"/>
              <a:t> use instruments, </a:t>
            </a:r>
            <a:r>
              <a:rPr lang="fr-BE" baseline="0" dirty="0" err="1" smtClean="0"/>
              <a:t>algorithms</a:t>
            </a:r>
            <a:r>
              <a:rPr lang="fr-BE" baseline="0" dirty="0" smtClean="0"/>
              <a:t>, </a:t>
            </a:r>
            <a:r>
              <a:rPr lang="fr-BE" baseline="0" dirty="0" err="1" smtClean="0"/>
              <a:t>products</a:t>
            </a:r>
            <a:r>
              <a:rPr lang="fr-BE" baseline="0" dirty="0" smtClean="0"/>
              <a:t> </a:t>
            </a:r>
            <a:r>
              <a:rPr lang="fr-BE" baseline="0" dirty="0" err="1" smtClean="0"/>
              <a:t>that</a:t>
            </a:r>
            <a:r>
              <a:rPr lang="fr-BE" baseline="0" dirty="0" smtClean="0"/>
              <a:t> have a </a:t>
            </a:r>
            <a:r>
              <a:rPr lang="fr-BE" baseline="0" dirty="0" err="1" smtClean="0"/>
              <a:t>low</a:t>
            </a:r>
            <a:r>
              <a:rPr lang="fr-BE" baseline="0" dirty="0" smtClean="0"/>
              <a:t> signal-to-noise ratio, </a:t>
            </a:r>
            <a:r>
              <a:rPr lang="fr-BE" baseline="0" dirty="0" err="1" smtClean="0"/>
              <a:t>then</a:t>
            </a:r>
            <a:r>
              <a:rPr lang="fr-BE" baseline="0" dirty="0" smtClean="0"/>
              <a:t> the </a:t>
            </a:r>
            <a:r>
              <a:rPr lang="fr-BE" baseline="0" dirty="0" err="1" smtClean="0"/>
              <a:t>correlation</a:t>
            </a:r>
            <a:r>
              <a:rPr lang="fr-BE" baseline="0" dirty="0" smtClean="0"/>
              <a:t>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get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lower</a:t>
            </a:r>
            <a:r>
              <a:rPr lang="fr-BE" baseline="0" dirty="0" smtClean="0"/>
              <a:t> </a:t>
            </a:r>
            <a:r>
              <a:rPr lang="fr-BE" baseline="0" dirty="0" err="1" smtClean="0"/>
              <a:t>than</a:t>
            </a:r>
            <a:r>
              <a:rPr lang="fr-BE" baseline="0" dirty="0" smtClean="0"/>
              <a:t> </a:t>
            </a:r>
            <a:r>
              <a:rPr lang="fr-BE" baseline="0" dirty="0" err="1" smtClean="0"/>
              <a:t>what</a:t>
            </a:r>
            <a:r>
              <a:rPr lang="fr-BE" baseline="0" dirty="0" smtClean="0"/>
              <a:t> </a:t>
            </a:r>
            <a:r>
              <a:rPr lang="fr-BE" baseline="0" dirty="0" err="1" smtClean="0"/>
              <a:t>you</a:t>
            </a:r>
            <a:r>
              <a:rPr lang="fr-BE" baseline="0" dirty="0" smtClean="0"/>
              <a:t> </a:t>
            </a:r>
            <a:r>
              <a:rPr lang="fr-BE" baseline="0" dirty="0" err="1" smtClean="0"/>
              <a:t>could</a:t>
            </a:r>
            <a:r>
              <a:rPr lang="fr-BE" baseline="0" dirty="0" smtClean="0"/>
              <a:t> </a:t>
            </a:r>
            <a:r>
              <a:rPr lang="fr-BE" baseline="0" dirty="0" err="1" smtClean="0"/>
              <a:t>get</a:t>
            </a:r>
            <a:r>
              <a:rPr lang="fr-BE" baseline="0" dirty="0" smtClean="0"/>
              <a:t> if </a:t>
            </a:r>
            <a:r>
              <a:rPr lang="fr-BE" baseline="0" dirty="0" err="1" smtClean="0"/>
              <a:t>you</a:t>
            </a:r>
            <a:r>
              <a:rPr lang="fr-BE" baseline="0" dirty="0" smtClean="0"/>
              <a:t> </a:t>
            </a:r>
            <a:r>
              <a:rPr lang="fr-BE" baseline="0" dirty="0" err="1" smtClean="0"/>
              <a:t>had</a:t>
            </a:r>
            <a:r>
              <a:rPr lang="fr-BE" baseline="0" dirty="0" smtClean="0"/>
              <a:t> a </a:t>
            </a:r>
            <a:r>
              <a:rPr lang="fr-BE" baseline="0" dirty="0" err="1" smtClean="0"/>
              <a:t>perfect</a:t>
            </a:r>
            <a:r>
              <a:rPr lang="fr-BE" baseline="0" dirty="0" smtClean="0"/>
              <a:t> </a:t>
            </a:r>
            <a:r>
              <a:rPr lang="fr-BE" baseline="0" dirty="0" err="1" smtClean="0"/>
              <a:t>observing</a:t>
            </a:r>
            <a:r>
              <a:rPr lang="fr-BE" baseline="0" dirty="0" smtClean="0"/>
              <a:t> system.</a:t>
            </a:r>
            <a:endParaRPr lang="fr-BE" dirty="0" smtClean="0"/>
          </a:p>
        </p:txBody>
      </p:sp>
      <p:sp>
        <p:nvSpPr>
          <p:cNvPr id="4" name="Slide Number Placeholder 3"/>
          <p:cNvSpPr>
            <a:spLocks noGrp="1"/>
          </p:cNvSpPr>
          <p:nvPr>
            <p:ph type="sldNum" sz="quarter" idx="10"/>
          </p:nvPr>
        </p:nvSpPr>
        <p:spPr/>
        <p:txBody>
          <a:bodyPr/>
          <a:lstStyle/>
          <a:p>
            <a:fld id="{07398AA8-1017-42A5-8EF3-2F82EE8326AF}" type="slidenum">
              <a:rPr lang="en-US" smtClean="0"/>
              <a:t>16</a:t>
            </a:fld>
            <a:endParaRPr lang="en-US"/>
          </a:p>
        </p:txBody>
      </p:sp>
    </p:spTree>
    <p:extLst>
      <p:ext uri="{BB962C8B-B14F-4D97-AF65-F5344CB8AC3E}">
        <p14:creationId xmlns:p14="http://schemas.microsoft.com/office/powerpoint/2010/main" val="263795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17</a:t>
            </a:fld>
            <a:endParaRPr lang="fr-BE"/>
          </a:p>
        </p:txBody>
      </p:sp>
    </p:spTree>
    <p:extLst>
      <p:ext uri="{BB962C8B-B14F-4D97-AF65-F5344CB8AC3E}">
        <p14:creationId xmlns:p14="http://schemas.microsoft.com/office/powerpoint/2010/main" val="759812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Observation</a:t>
            </a:r>
            <a:r>
              <a:rPr lang="fr-BE" baseline="0" dirty="0" smtClean="0"/>
              <a:t> tend to </a:t>
            </a:r>
            <a:r>
              <a:rPr lang="fr-BE" baseline="0" dirty="0" err="1" smtClean="0"/>
              <a:t>underestimate</a:t>
            </a:r>
            <a:r>
              <a:rPr lang="fr-BE" baseline="0" dirty="0" smtClean="0"/>
              <a:t> concentration of </a:t>
            </a:r>
            <a:r>
              <a:rPr lang="fr-BE" baseline="0" dirty="0" err="1" smtClean="0"/>
              <a:t>thin</a:t>
            </a:r>
            <a:r>
              <a:rPr lang="fr-BE" baseline="0" dirty="0" smtClean="0"/>
              <a:t> </a:t>
            </a:r>
            <a:r>
              <a:rPr lang="fr-BE" baseline="0" dirty="0" err="1" smtClean="0"/>
              <a:t>ice</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20</a:t>
            </a:fld>
            <a:endParaRPr lang="fr-BE"/>
          </a:p>
        </p:txBody>
      </p:sp>
    </p:spTree>
    <p:extLst>
      <p:ext uri="{BB962C8B-B14F-4D97-AF65-F5344CB8AC3E}">
        <p14:creationId xmlns:p14="http://schemas.microsoft.com/office/powerpoint/2010/main" val="89767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modellers</a:t>
            </a:r>
            <a:r>
              <a:rPr lang="fr-BE" baseline="0" dirty="0" smtClean="0"/>
              <a:t>: </a:t>
            </a:r>
          </a:p>
          <a:p>
            <a:endParaRPr lang="fr-BE" baseline="0" dirty="0" smtClean="0"/>
          </a:p>
          <a:p>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those</a:t>
            </a:r>
            <a:r>
              <a:rPr lang="fr-BE" baseline="0" dirty="0" smtClean="0"/>
              <a:t> of us </a:t>
            </a:r>
            <a:r>
              <a:rPr lang="fr-BE" baseline="0" dirty="0" err="1" smtClean="0"/>
              <a:t>from</a:t>
            </a:r>
            <a:r>
              <a:rPr lang="fr-BE" baseline="0" dirty="0" smtClean="0"/>
              <a:t> the observation </a:t>
            </a:r>
            <a:r>
              <a:rPr lang="fr-BE" baseline="0" dirty="0" err="1" smtClean="0"/>
              <a:t>community</a:t>
            </a:r>
            <a:r>
              <a:rPr lang="fr-BE" baseline="0" dirty="0" smtClean="0"/>
              <a:t>: </a:t>
            </a:r>
            <a:r>
              <a:rPr lang="fr-BE" baseline="0" dirty="0" err="1" smtClean="0"/>
              <a:t>keep</a:t>
            </a:r>
            <a:r>
              <a:rPr lang="fr-BE" baseline="0" dirty="0" smtClean="0"/>
              <a:t> </a:t>
            </a:r>
            <a:r>
              <a:rPr lang="fr-BE" baseline="0" dirty="0" err="1" smtClean="0"/>
              <a:t>your</a:t>
            </a:r>
            <a:r>
              <a:rPr lang="fr-BE" baseline="0" dirty="0" smtClean="0"/>
              <a:t> efforts! The </a:t>
            </a:r>
            <a:r>
              <a:rPr lang="fr-BE" baseline="0" dirty="0" err="1" smtClean="0"/>
              <a:t>better</a:t>
            </a:r>
            <a:r>
              <a:rPr lang="fr-BE" baseline="0" dirty="0" smtClean="0"/>
              <a:t> data, the </a:t>
            </a:r>
            <a:r>
              <a:rPr lang="fr-BE" baseline="0" dirty="0" err="1" smtClean="0"/>
              <a:t>better</a:t>
            </a:r>
            <a:r>
              <a:rPr lang="fr-BE" baseline="0" dirty="0" smtClean="0"/>
              <a:t> </a:t>
            </a:r>
            <a:r>
              <a:rPr lang="fr-BE" baseline="0" dirty="0" err="1" smtClean="0"/>
              <a:t>models</a:t>
            </a:r>
            <a:r>
              <a:rPr lang="fr-BE" baseline="0" dirty="0" smtClean="0"/>
              <a:t>. </a:t>
            </a:r>
            <a:r>
              <a:rPr lang="fr-BE" baseline="0" dirty="0" err="1" smtClean="0"/>
              <a:t>Also</a:t>
            </a:r>
            <a:r>
              <a:rPr lang="fr-BE" baseline="0" dirty="0" smtClean="0"/>
              <a:t>, </a:t>
            </a:r>
            <a:r>
              <a:rPr lang="fr-BE" baseline="0" dirty="0" err="1" smtClean="0"/>
              <a:t>strive</a:t>
            </a:r>
            <a:r>
              <a:rPr lang="fr-BE" baseline="0" dirty="0" smtClean="0"/>
              <a:t> to </a:t>
            </a:r>
            <a:r>
              <a:rPr lang="fr-BE" baseline="0" dirty="0" err="1" smtClean="0"/>
              <a:t>produce</a:t>
            </a:r>
            <a:r>
              <a:rPr lang="fr-BE" baseline="0" dirty="0" smtClean="0"/>
              <a:t> </a:t>
            </a:r>
            <a:r>
              <a:rPr lang="fr-BE" baseline="0" dirty="0" err="1" smtClean="0"/>
              <a:t>uncertainties</a:t>
            </a:r>
            <a:r>
              <a:rPr lang="fr-BE" baseline="0" dirty="0" smtClean="0"/>
              <a:t> in the </a:t>
            </a:r>
            <a:r>
              <a:rPr lang="fr-BE" baseline="0" dirty="0" err="1" smtClean="0"/>
              <a:t>products</a:t>
            </a:r>
            <a:r>
              <a:rPr lang="fr-BE" baseline="0" dirty="0" smtClean="0"/>
              <a:t>, and </a:t>
            </a:r>
            <a:r>
              <a:rPr lang="fr-BE" baseline="0" dirty="0" err="1" smtClean="0"/>
              <a:t>even</a:t>
            </a:r>
            <a:r>
              <a:rPr lang="fr-BE" baseline="0" dirty="0" smtClean="0"/>
              <a:t> </a:t>
            </a:r>
            <a:r>
              <a:rPr lang="fr-BE" baseline="0" dirty="0" err="1" smtClean="0"/>
              <a:t>better</a:t>
            </a:r>
            <a:r>
              <a:rPr lang="fr-BE" baseline="0" dirty="0" smtClean="0"/>
              <a:t> in the global </a:t>
            </a:r>
            <a:r>
              <a:rPr lang="fr-BE" baseline="0" dirty="0" err="1" smtClean="0"/>
              <a:t>averages</a:t>
            </a:r>
            <a:r>
              <a:rPr lang="fr-BE" baseline="0" dirty="0" smtClean="0"/>
              <a:t>.</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My</a:t>
            </a:r>
            <a:r>
              <a:rPr lang="fr-BE" baseline="0" dirty="0" smtClean="0"/>
              <a:t> </a:t>
            </a:r>
            <a:r>
              <a:rPr lang="fr-BE" baseline="0" dirty="0" err="1" smtClean="0"/>
              <a:t>recommendation</a:t>
            </a:r>
            <a:r>
              <a:rPr lang="fr-BE" baseline="0" dirty="0" smtClean="0"/>
              <a:t> to </a:t>
            </a:r>
            <a:r>
              <a:rPr lang="fr-BE" baseline="0" dirty="0" err="1" smtClean="0"/>
              <a:t>both</a:t>
            </a:r>
            <a:r>
              <a:rPr lang="fr-BE" baseline="0" dirty="0" smtClean="0"/>
              <a:t>: </a:t>
            </a:r>
            <a:r>
              <a:rPr lang="fr-BE" dirty="0" smtClean="0"/>
              <a:t>The </a:t>
            </a:r>
            <a:r>
              <a:rPr lang="fr-BE" dirty="0" err="1" smtClean="0"/>
              <a:t>whole</a:t>
            </a:r>
            <a:r>
              <a:rPr lang="fr-BE" baseline="0" dirty="0" smtClean="0"/>
              <a:t> </a:t>
            </a:r>
            <a:r>
              <a:rPr lang="fr-BE" baseline="0" dirty="0" err="1" smtClean="0"/>
              <a:t>process</a:t>
            </a:r>
            <a:r>
              <a:rPr lang="fr-BE" baseline="0" dirty="0" smtClean="0"/>
              <a:t> of model </a:t>
            </a:r>
            <a:r>
              <a:rPr lang="fr-BE" baseline="0" dirty="0" err="1" smtClean="0"/>
              <a:t>evaluation</a:t>
            </a:r>
            <a:r>
              <a:rPr lang="fr-BE" baseline="0" dirty="0" smtClean="0"/>
              <a:t> has to </a:t>
            </a:r>
            <a:r>
              <a:rPr lang="fr-BE" baseline="0" dirty="0" err="1" smtClean="0"/>
              <a:t>be</a:t>
            </a:r>
            <a:r>
              <a:rPr lang="fr-BE" baseline="0" dirty="0" smtClean="0"/>
              <a:t> </a:t>
            </a:r>
            <a:r>
              <a:rPr lang="fr-BE" baseline="0" dirty="0" err="1" smtClean="0"/>
              <a:t>revisited</a:t>
            </a: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22</a:t>
            </a:fld>
            <a:endParaRPr lang="fr-BE"/>
          </a:p>
        </p:txBody>
      </p:sp>
    </p:spTree>
    <p:extLst>
      <p:ext uri="{BB962C8B-B14F-4D97-AF65-F5344CB8AC3E}">
        <p14:creationId xmlns:p14="http://schemas.microsoft.com/office/powerpoint/2010/main" val="70753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27</a:t>
            </a:fld>
            <a:endParaRPr lang="fr-BE"/>
          </a:p>
        </p:txBody>
      </p:sp>
    </p:spTree>
    <p:extLst>
      <p:ext uri="{BB962C8B-B14F-4D97-AF65-F5344CB8AC3E}">
        <p14:creationId xmlns:p14="http://schemas.microsoft.com/office/powerpoint/2010/main" val="233364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BE" dirty="0" smtClean="0"/>
              <a:t>More </a:t>
            </a:r>
            <a:r>
              <a:rPr lang="fr-BE" dirty="0" err="1" smtClean="0"/>
              <a:t>recent</a:t>
            </a:r>
            <a:endParaRPr lang="fr-BE" dirty="0" smtClean="0"/>
          </a:p>
          <a:p>
            <a:pPr marL="228600" indent="-228600">
              <a:buAutoNum type="arabicParenR"/>
            </a:pPr>
            <a:r>
              <a:rPr lang="fr-BE" dirty="0" err="1" smtClean="0"/>
              <a:t>Tie</a:t>
            </a:r>
            <a:r>
              <a:rPr lang="fr-BE" dirty="0" smtClean="0"/>
              <a:t>-points</a:t>
            </a:r>
          </a:p>
          <a:p>
            <a:pPr marL="228600" indent="-228600">
              <a:buAutoNum type="arabicParenR"/>
            </a:pPr>
            <a:r>
              <a:rPr lang="fr-BE" dirty="0" err="1" smtClean="0"/>
              <a:t>Weather</a:t>
            </a:r>
            <a:r>
              <a:rPr lang="fr-BE" baseline="0" dirty="0" smtClean="0"/>
              <a:t> </a:t>
            </a:r>
            <a:r>
              <a:rPr lang="fr-BE" baseline="0" dirty="0" err="1" smtClean="0"/>
              <a:t>filter</a:t>
            </a:r>
            <a:endParaRPr lang="fr-BE" baseline="0" dirty="0" smtClean="0"/>
          </a:p>
          <a:p>
            <a:pPr marL="228600" indent="-228600">
              <a:buAutoNum type="arabicParenR"/>
            </a:pPr>
            <a:endParaRPr lang="fr-BE" baseline="0" dirty="0" smtClean="0"/>
          </a:p>
          <a:p>
            <a:pPr marL="228600" indent="-228600">
              <a:buAutoNum type="arabicParenR"/>
            </a:pPr>
            <a:r>
              <a:rPr lang="fr-BE" baseline="0" dirty="0" err="1" smtClean="0"/>
              <a:t>Finally</a:t>
            </a:r>
            <a:r>
              <a:rPr lang="fr-BE" baseline="0" dirty="0" smtClean="0"/>
              <a:t> the last </a:t>
            </a:r>
            <a:r>
              <a:rPr lang="fr-BE" baseline="0" dirty="0" err="1" smtClean="0"/>
              <a:t>remarkable</a:t>
            </a:r>
            <a:r>
              <a:rPr lang="fr-BE" baseline="0" dirty="0" smtClean="0"/>
              <a:t> </a:t>
            </a:r>
            <a:r>
              <a:rPr lang="fr-BE" baseline="0" dirty="0" err="1" smtClean="0"/>
              <a:t>thing</a:t>
            </a:r>
            <a:r>
              <a:rPr lang="fr-BE" baseline="0" dirty="0" smtClean="0"/>
              <a:t> to mention </a:t>
            </a:r>
            <a:r>
              <a:rPr lang="fr-BE" baseline="0" dirty="0" err="1" smtClean="0"/>
              <a:t>is</a:t>
            </a:r>
            <a:r>
              <a:rPr lang="fr-BE" baseline="0" dirty="0" smtClean="0"/>
              <a:t> </a:t>
            </a:r>
            <a:r>
              <a:rPr lang="fr-BE" baseline="0" dirty="0" err="1" smtClean="0"/>
              <a:t>that</a:t>
            </a:r>
            <a:r>
              <a:rPr lang="fr-BE" baseline="0" dirty="0" smtClean="0"/>
              <a:t> ESA-CCI, OSI-SAF as far as I know, are </a:t>
            </a:r>
            <a:r>
              <a:rPr lang="fr-BE" baseline="0" dirty="0" err="1" smtClean="0"/>
              <a:t>fully</a:t>
            </a:r>
            <a:r>
              <a:rPr lang="fr-BE" baseline="0" dirty="0" smtClean="0"/>
              <a:t> </a:t>
            </a:r>
            <a:r>
              <a:rPr lang="fr-BE" baseline="0" dirty="0" err="1" smtClean="0"/>
              <a:t>independent</a:t>
            </a:r>
            <a:r>
              <a:rPr lang="fr-BE" baseline="0" dirty="0" smtClean="0"/>
              <a:t> of </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29</a:t>
            </a:fld>
            <a:endParaRPr lang="fr-BE"/>
          </a:p>
        </p:txBody>
      </p:sp>
    </p:spTree>
    <p:extLst>
      <p:ext uri="{BB962C8B-B14F-4D97-AF65-F5344CB8AC3E}">
        <p14:creationId xmlns:p14="http://schemas.microsoft.com/office/powerpoint/2010/main" val="26084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Confirms</a:t>
            </a:r>
            <a:r>
              <a:rPr lang="fr-BE" dirty="0" smtClean="0"/>
              <a:t> a priori </a:t>
            </a:r>
            <a:r>
              <a:rPr lang="fr-BE" dirty="0" err="1" smtClean="0"/>
              <a:t>idea</a:t>
            </a:r>
            <a:r>
              <a:rPr lang="fr-BE" dirty="0" smtClean="0"/>
              <a:t>, </a:t>
            </a:r>
            <a:r>
              <a:rPr lang="fr-BE" dirty="0" err="1" smtClean="0"/>
              <a:t>using</a:t>
            </a:r>
            <a:r>
              <a:rPr lang="fr-BE" baseline="0" dirty="0" smtClean="0"/>
              <a:t> </a:t>
            </a:r>
            <a:r>
              <a:rPr lang="fr-BE" baseline="0" dirty="0" err="1" smtClean="0"/>
              <a:t>totally</a:t>
            </a:r>
            <a:r>
              <a:rPr lang="fr-BE" baseline="0" dirty="0" smtClean="0"/>
              <a:t> </a:t>
            </a:r>
            <a:r>
              <a:rPr lang="fr-BE" baseline="0" dirty="0" err="1" smtClean="0"/>
              <a:t>different</a:t>
            </a:r>
            <a:r>
              <a:rPr lang="fr-BE" baseline="0" dirty="0" smtClean="0"/>
              <a:t> </a:t>
            </a:r>
            <a:r>
              <a:rPr lang="fr-BE" baseline="0" dirty="0" err="1" smtClean="0"/>
              <a:t>method</a:t>
            </a:r>
            <a:r>
              <a:rPr lang="fr-BE" baseline="0" dirty="0" smtClean="0"/>
              <a:t>/</a:t>
            </a:r>
            <a:r>
              <a:rPr lang="fr-BE" baseline="0" dirty="0" err="1" smtClean="0"/>
              <a:t>approach</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30</a:t>
            </a:fld>
            <a:endParaRPr lang="fr-BE"/>
          </a:p>
        </p:txBody>
      </p:sp>
    </p:spTree>
    <p:extLst>
      <p:ext uri="{BB962C8B-B14F-4D97-AF65-F5344CB8AC3E}">
        <p14:creationId xmlns:p14="http://schemas.microsoft.com/office/powerpoint/2010/main" val="83311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This </a:t>
            </a:r>
            <a:endParaRPr lang="fr-BE" baseline="0" dirty="0" smtClean="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2</a:t>
            </a:fld>
            <a:endParaRPr lang="fr-BE"/>
          </a:p>
        </p:txBody>
      </p:sp>
    </p:spTree>
    <p:extLst>
      <p:ext uri="{BB962C8B-B14F-4D97-AF65-F5344CB8AC3E}">
        <p14:creationId xmlns:p14="http://schemas.microsoft.com/office/powerpoint/2010/main" val="137576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That </a:t>
            </a:r>
            <a:r>
              <a:rPr lang="fr-BE" baseline="0" dirty="0" err="1" smtClean="0"/>
              <a:t>from</a:t>
            </a:r>
            <a:r>
              <a:rPr lang="fr-BE" baseline="0" dirty="0" smtClean="0"/>
              <a:t> </a:t>
            </a:r>
            <a:r>
              <a:rPr lang="fr-BE" baseline="0" dirty="0" err="1" smtClean="0"/>
              <a:t>there</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expand</a:t>
            </a:r>
            <a:r>
              <a:rPr lang="fr-BE" baseline="0" dirty="0" smtClean="0"/>
              <a:t> the </a:t>
            </a:r>
            <a:r>
              <a:rPr lang="fr-BE" baseline="0" dirty="0" err="1" smtClean="0"/>
              <a:t>process</a:t>
            </a:r>
            <a:r>
              <a:rPr lang="fr-BE" baseline="0" dirty="0" smtClean="0"/>
              <a:t> of single model </a:t>
            </a:r>
            <a:r>
              <a:rPr lang="fr-BE" baseline="0" dirty="0" err="1" smtClean="0"/>
              <a:t>evaluation</a:t>
            </a:r>
            <a:r>
              <a:rPr lang="fr-BE" baseline="0" dirty="0" smtClean="0"/>
              <a:t> </a:t>
            </a:r>
            <a:r>
              <a:rPr lang="fr-BE" baseline="0" dirty="0" err="1" smtClean="0"/>
              <a:t>into</a:t>
            </a:r>
            <a:r>
              <a:rPr lang="fr-BE" baseline="0" dirty="0" smtClean="0"/>
              <a:t> one</a:t>
            </a:r>
            <a:endParaRPr lang="fr-BE" baseline="0" dirty="0" smtClean="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3</a:t>
            </a:fld>
            <a:endParaRPr lang="fr-BE"/>
          </a:p>
        </p:txBody>
      </p:sp>
    </p:spTree>
    <p:extLst>
      <p:ext uri="{BB962C8B-B14F-4D97-AF65-F5344CB8AC3E}">
        <p14:creationId xmlns:p14="http://schemas.microsoft.com/office/powerpoint/2010/main" val="191300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And </a:t>
            </a:r>
            <a:r>
              <a:rPr lang="fr-BE" baseline="0" dirty="0" err="1" smtClean="0"/>
              <a:t>that</a:t>
            </a:r>
            <a:r>
              <a:rPr lang="fr-BE" baseline="0" dirty="0" smtClean="0"/>
              <a:t>, </a:t>
            </a:r>
            <a:r>
              <a:rPr lang="fr-BE" baseline="0" dirty="0" err="1" smtClean="0"/>
              <a:t>from</a:t>
            </a:r>
            <a:r>
              <a:rPr lang="fr-BE" baseline="0" dirty="0" smtClean="0"/>
              <a:t> </a:t>
            </a:r>
            <a:r>
              <a:rPr lang="fr-BE" baseline="0" dirty="0" err="1" smtClean="0"/>
              <a:t>there</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learn</a:t>
            </a:r>
            <a:r>
              <a:rPr lang="fr-BE" baseline="0" dirty="0" smtClean="0"/>
              <a:t> </a:t>
            </a:r>
            <a:r>
              <a:rPr lang="fr-BE" baseline="0" dirty="0" err="1" smtClean="0"/>
              <a:t>something</a:t>
            </a:r>
            <a:r>
              <a:rPr lang="fr-BE" baseline="0" dirty="0" smtClean="0"/>
              <a:t> about the </a:t>
            </a:r>
            <a:r>
              <a:rPr lang="fr-BE" baseline="0" dirty="0" err="1" smtClean="0"/>
              <a:t>quality</a:t>
            </a:r>
            <a:r>
              <a:rPr lang="fr-BE" baseline="0" dirty="0" smtClean="0"/>
              <a:t> of observations.</a:t>
            </a:r>
            <a:endParaRPr lang="fr-BE" baseline="0" dirty="0" smtClean="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4</a:t>
            </a:fld>
            <a:endParaRPr lang="fr-BE"/>
          </a:p>
        </p:txBody>
      </p:sp>
    </p:spTree>
    <p:extLst>
      <p:ext uri="{BB962C8B-B14F-4D97-AF65-F5344CB8AC3E}">
        <p14:creationId xmlns:p14="http://schemas.microsoft.com/office/powerpoint/2010/main" val="63377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6</a:t>
            </a:fld>
            <a:endParaRPr lang="fr-BE"/>
          </a:p>
        </p:txBody>
      </p:sp>
    </p:spTree>
    <p:extLst>
      <p:ext uri="{BB962C8B-B14F-4D97-AF65-F5344CB8AC3E}">
        <p14:creationId xmlns:p14="http://schemas.microsoft.com/office/powerpoint/2010/main" val="112851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That </a:t>
            </a:r>
            <a:r>
              <a:rPr lang="fr-BE" dirty="0" err="1" smtClean="0"/>
              <a:t>means</a:t>
            </a:r>
            <a:r>
              <a:rPr lang="fr-BE" dirty="0" smtClean="0"/>
              <a:t> if </a:t>
            </a:r>
            <a:r>
              <a:rPr lang="fr-BE" dirty="0" err="1" smtClean="0"/>
              <a:t>you</a:t>
            </a:r>
            <a:r>
              <a:rPr lang="fr-BE" dirty="0" smtClean="0"/>
              <a:t> </a:t>
            </a:r>
            <a:r>
              <a:rPr lang="fr-BE" dirty="0" err="1" smtClean="0"/>
              <a:t>give</a:t>
            </a:r>
            <a:r>
              <a:rPr lang="fr-BE" dirty="0" smtClean="0"/>
              <a:t> me a set of </a:t>
            </a:r>
            <a:r>
              <a:rPr lang="fr-BE" dirty="0" err="1" smtClean="0"/>
              <a:t>forecasts</a:t>
            </a:r>
            <a:r>
              <a:rPr lang="fr-BE" dirty="0" smtClean="0"/>
              <a:t> </a:t>
            </a:r>
            <a:r>
              <a:rPr lang="fr-BE" dirty="0" err="1" smtClean="0"/>
              <a:t>without</a:t>
            </a:r>
            <a:r>
              <a:rPr lang="fr-BE" dirty="0" smtClean="0"/>
              <a:t> </a:t>
            </a:r>
            <a:r>
              <a:rPr lang="fr-BE" dirty="0" err="1" smtClean="0"/>
              <a:t>naming</a:t>
            </a:r>
            <a:r>
              <a:rPr lang="fr-BE" dirty="0" smtClean="0"/>
              <a:t> </a:t>
            </a:r>
            <a:r>
              <a:rPr lang="fr-BE" dirty="0" err="1" smtClean="0"/>
              <a:t>which</a:t>
            </a:r>
            <a:r>
              <a:rPr lang="fr-BE" dirty="0" smtClean="0"/>
              <a:t> </a:t>
            </a:r>
            <a:r>
              <a:rPr lang="fr-BE" dirty="0" err="1" smtClean="0"/>
              <a:t>ones</a:t>
            </a:r>
            <a:r>
              <a:rPr lang="fr-BE" baseline="0" dirty="0" smtClean="0"/>
              <a:t> are the </a:t>
            </a:r>
            <a:r>
              <a:rPr lang="fr-BE" baseline="0" dirty="0" err="1" smtClean="0"/>
              <a:t>models</a:t>
            </a:r>
            <a:r>
              <a:rPr lang="fr-BE" baseline="0" dirty="0" smtClean="0"/>
              <a:t> and </a:t>
            </a:r>
            <a:r>
              <a:rPr lang="fr-BE" baseline="0" dirty="0" err="1" smtClean="0"/>
              <a:t>which</a:t>
            </a:r>
            <a:r>
              <a:rPr lang="fr-BE" baseline="0" dirty="0" smtClean="0"/>
              <a:t> </a:t>
            </a:r>
            <a:r>
              <a:rPr lang="fr-BE" baseline="0" dirty="0" err="1" smtClean="0"/>
              <a:t>ones</a:t>
            </a:r>
            <a:r>
              <a:rPr lang="fr-BE" baseline="0" dirty="0" smtClean="0"/>
              <a:t> are the observations, </a:t>
            </a:r>
            <a:r>
              <a:rPr lang="fr-BE" baseline="0" dirty="0" err="1" smtClean="0"/>
              <a:t>then</a:t>
            </a:r>
            <a:r>
              <a:rPr lang="fr-BE" baseline="0" dirty="0" smtClean="0"/>
              <a:t> I </a:t>
            </a:r>
            <a:r>
              <a:rPr lang="fr-BE" baseline="0" dirty="0" err="1" smtClean="0"/>
              <a:t>could</a:t>
            </a:r>
            <a:r>
              <a:rPr lang="fr-BE" baseline="0" dirty="0" smtClean="0"/>
              <a:t> </a:t>
            </a:r>
            <a:r>
              <a:rPr lang="fr-BE" baseline="0" dirty="0" err="1" smtClean="0"/>
              <a:t>probably</a:t>
            </a:r>
            <a:r>
              <a:rPr lang="fr-BE" baseline="0" dirty="0" smtClean="0"/>
              <a:t>, by </a:t>
            </a:r>
            <a:r>
              <a:rPr lang="fr-BE" baseline="0" dirty="0" err="1" smtClean="0"/>
              <a:t>making</a:t>
            </a:r>
            <a:r>
              <a:rPr lang="fr-BE" baseline="0" dirty="0" smtClean="0"/>
              <a:t> </a:t>
            </a:r>
            <a:r>
              <a:rPr lang="fr-BE" baseline="0" dirty="0" err="1" smtClean="0"/>
              <a:t>such</a:t>
            </a:r>
            <a:r>
              <a:rPr lang="fr-BE" baseline="0" dirty="0" smtClean="0"/>
              <a:t> a matrix, </a:t>
            </a:r>
            <a:r>
              <a:rPr lang="fr-BE" baseline="0" dirty="0" err="1" smtClean="0"/>
              <a:t>segregate</a:t>
            </a:r>
            <a:r>
              <a:rPr lang="fr-BE" baseline="0" dirty="0" smtClean="0"/>
              <a:t> </a:t>
            </a:r>
            <a:r>
              <a:rPr lang="fr-BE" baseline="0" dirty="0" err="1" smtClean="0"/>
              <a:t>ones</a:t>
            </a:r>
            <a:r>
              <a:rPr lang="fr-BE" baseline="0" dirty="0" smtClean="0"/>
              <a:t> </a:t>
            </a:r>
            <a:r>
              <a:rPr lang="fr-BE" baseline="0" dirty="0" err="1" smtClean="0"/>
              <a:t>from</a:t>
            </a:r>
            <a:r>
              <a:rPr lang="fr-BE" baseline="0" dirty="0" smtClean="0"/>
              <a:t> the </a:t>
            </a:r>
            <a:r>
              <a:rPr lang="fr-BE" baseline="0" dirty="0" err="1" smtClean="0"/>
              <a:t>others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7</a:t>
            </a:fld>
            <a:endParaRPr lang="fr-BE"/>
          </a:p>
        </p:txBody>
      </p:sp>
    </p:spTree>
    <p:extLst>
      <p:ext uri="{BB962C8B-B14F-4D97-AF65-F5344CB8AC3E}">
        <p14:creationId xmlns:p14="http://schemas.microsoft.com/office/powerpoint/2010/main" val="341169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That </a:t>
            </a:r>
            <a:r>
              <a:rPr lang="fr-BE" dirty="0" err="1" smtClean="0"/>
              <a:t>means</a:t>
            </a:r>
            <a:r>
              <a:rPr lang="fr-BE" dirty="0" smtClean="0"/>
              <a:t> if </a:t>
            </a:r>
            <a:r>
              <a:rPr lang="fr-BE" dirty="0" err="1" smtClean="0"/>
              <a:t>you</a:t>
            </a:r>
            <a:r>
              <a:rPr lang="fr-BE" dirty="0" smtClean="0"/>
              <a:t> </a:t>
            </a:r>
            <a:r>
              <a:rPr lang="fr-BE" dirty="0" err="1" smtClean="0"/>
              <a:t>give</a:t>
            </a:r>
            <a:r>
              <a:rPr lang="fr-BE" dirty="0" smtClean="0"/>
              <a:t> me a set of </a:t>
            </a:r>
            <a:r>
              <a:rPr lang="fr-BE" dirty="0" err="1" smtClean="0"/>
              <a:t>forecasts</a:t>
            </a:r>
            <a:r>
              <a:rPr lang="fr-BE" dirty="0" smtClean="0"/>
              <a:t> </a:t>
            </a:r>
            <a:r>
              <a:rPr lang="fr-BE" dirty="0" err="1" smtClean="0"/>
              <a:t>without</a:t>
            </a:r>
            <a:r>
              <a:rPr lang="fr-BE" dirty="0" smtClean="0"/>
              <a:t> </a:t>
            </a:r>
            <a:r>
              <a:rPr lang="fr-BE" dirty="0" err="1" smtClean="0"/>
              <a:t>naming</a:t>
            </a:r>
            <a:r>
              <a:rPr lang="fr-BE" dirty="0" smtClean="0"/>
              <a:t> </a:t>
            </a:r>
            <a:r>
              <a:rPr lang="fr-BE" dirty="0" err="1" smtClean="0"/>
              <a:t>which</a:t>
            </a:r>
            <a:r>
              <a:rPr lang="fr-BE" dirty="0" smtClean="0"/>
              <a:t> </a:t>
            </a:r>
            <a:r>
              <a:rPr lang="fr-BE" dirty="0" err="1" smtClean="0"/>
              <a:t>ones</a:t>
            </a:r>
            <a:r>
              <a:rPr lang="fr-BE" baseline="0" dirty="0" smtClean="0"/>
              <a:t> are the </a:t>
            </a:r>
            <a:r>
              <a:rPr lang="fr-BE" baseline="0" dirty="0" err="1" smtClean="0"/>
              <a:t>models</a:t>
            </a:r>
            <a:r>
              <a:rPr lang="fr-BE" baseline="0" dirty="0" smtClean="0"/>
              <a:t> and </a:t>
            </a:r>
            <a:r>
              <a:rPr lang="fr-BE" baseline="0" dirty="0" err="1" smtClean="0"/>
              <a:t>which</a:t>
            </a:r>
            <a:r>
              <a:rPr lang="fr-BE" baseline="0" dirty="0" smtClean="0"/>
              <a:t> </a:t>
            </a:r>
            <a:r>
              <a:rPr lang="fr-BE" baseline="0" dirty="0" err="1" smtClean="0"/>
              <a:t>ones</a:t>
            </a:r>
            <a:r>
              <a:rPr lang="fr-BE" baseline="0" dirty="0" smtClean="0"/>
              <a:t> are the observations, </a:t>
            </a:r>
            <a:r>
              <a:rPr lang="fr-BE" baseline="0" dirty="0" err="1" smtClean="0"/>
              <a:t>then</a:t>
            </a:r>
            <a:r>
              <a:rPr lang="fr-BE" baseline="0" dirty="0" smtClean="0"/>
              <a:t> I </a:t>
            </a:r>
            <a:r>
              <a:rPr lang="fr-BE" baseline="0" dirty="0" err="1" smtClean="0"/>
              <a:t>could</a:t>
            </a:r>
            <a:r>
              <a:rPr lang="fr-BE" baseline="0" dirty="0" smtClean="0"/>
              <a:t> </a:t>
            </a:r>
            <a:r>
              <a:rPr lang="fr-BE" baseline="0" dirty="0" err="1" smtClean="0"/>
              <a:t>probably</a:t>
            </a:r>
            <a:r>
              <a:rPr lang="fr-BE" baseline="0" dirty="0" smtClean="0"/>
              <a:t>, by </a:t>
            </a:r>
            <a:r>
              <a:rPr lang="fr-BE" baseline="0" dirty="0" err="1" smtClean="0"/>
              <a:t>making</a:t>
            </a:r>
            <a:r>
              <a:rPr lang="fr-BE" baseline="0" dirty="0" smtClean="0"/>
              <a:t> </a:t>
            </a:r>
            <a:r>
              <a:rPr lang="fr-BE" baseline="0" dirty="0" err="1" smtClean="0"/>
              <a:t>such</a:t>
            </a:r>
            <a:r>
              <a:rPr lang="fr-BE" baseline="0" dirty="0" smtClean="0"/>
              <a:t> a matrix, </a:t>
            </a:r>
            <a:r>
              <a:rPr lang="fr-BE" baseline="0" dirty="0" err="1" smtClean="0"/>
              <a:t>segregate</a:t>
            </a:r>
            <a:r>
              <a:rPr lang="fr-BE" baseline="0" dirty="0" smtClean="0"/>
              <a:t> </a:t>
            </a:r>
            <a:r>
              <a:rPr lang="fr-BE" baseline="0" dirty="0" err="1" smtClean="0"/>
              <a:t>ones</a:t>
            </a:r>
            <a:r>
              <a:rPr lang="fr-BE" baseline="0" dirty="0" smtClean="0"/>
              <a:t> </a:t>
            </a:r>
            <a:r>
              <a:rPr lang="fr-BE" baseline="0" dirty="0" err="1" smtClean="0"/>
              <a:t>from</a:t>
            </a:r>
            <a:r>
              <a:rPr lang="fr-BE" baseline="0" dirty="0" smtClean="0"/>
              <a:t> the </a:t>
            </a:r>
            <a:r>
              <a:rPr lang="fr-BE" baseline="0" dirty="0" err="1" smtClean="0"/>
              <a:t>others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8</a:t>
            </a:fld>
            <a:endParaRPr lang="fr-BE"/>
          </a:p>
        </p:txBody>
      </p:sp>
    </p:spTree>
    <p:extLst>
      <p:ext uri="{BB962C8B-B14F-4D97-AF65-F5344CB8AC3E}">
        <p14:creationId xmlns:p14="http://schemas.microsoft.com/office/powerpoint/2010/main" val="257597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That </a:t>
            </a:r>
            <a:r>
              <a:rPr lang="fr-BE" dirty="0" err="1" smtClean="0"/>
              <a:t>means</a:t>
            </a:r>
            <a:r>
              <a:rPr lang="fr-BE" dirty="0" smtClean="0"/>
              <a:t> if </a:t>
            </a:r>
            <a:r>
              <a:rPr lang="fr-BE" dirty="0" err="1" smtClean="0"/>
              <a:t>you</a:t>
            </a:r>
            <a:r>
              <a:rPr lang="fr-BE" dirty="0" smtClean="0"/>
              <a:t> </a:t>
            </a:r>
            <a:r>
              <a:rPr lang="fr-BE" dirty="0" err="1" smtClean="0"/>
              <a:t>give</a:t>
            </a:r>
            <a:r>
              <a:rPr lang="fr-BE" dirty="0" smtClean="0"/>
              <a:t> me a set of </a:t>
            </a:r>
            <a:r>
              <a:rPr lang="fr-BE" dirty="0" err="1" smtClean="0"/>
              <a:t>forecasts</a:t>
            </a:r>
            <a:r>
              <a:rPr lang="fr-BE" dirty="0" smtClean="0"/>
              <a:t> </a:t>
            </a:r>
            <a:r>
              <a:rPr lang="fr-BE" dirty="0" err="1" smtClean="0"/>
              <a:t>without</a:t>
            </a:r>
            <a:r>
              <a:rPr lang="fr-BE" dirty="0" smtClean="0"/>
              <a:t> </a:t>
            </a:r>
            <a:r>
              <a:rPr lang="fr-BE" dirty="0" err="1" smtClean="0"/>
              <a:t>naming</a:t>
            </a:r>
            <a:r>
              <a:rPr lang="fr-BE" dirty="0" smtClean="0"/>
              <a:t> </a:t>
            </a:r>
            <a:r>
              <a:rPr lang="fr-BE" dirty="0" err="1" smtClean="0"/>
              <a:t>which</a:t>
            </a:r>
            <a:r>
              <a:rPr lang="fr-BE" dirty="0" smtClean="0"/>
              <a:t> </a:t>
            </a:r>
            <a:r>
              <a:rPr lang="fr-BE" dirty="0" err="1" smtClean="0"/>
              <a:t>ones</a:t>
            </a:r>
            <a:r>
              <a:rPr lang="fr-BE" baseline="0" dirty="0" smtClean="0"/>
              <a:t> are the </a:t>
            </a:r>
            <a:r>
              <a:rPr lang="fr-BE" baseline="0" dirty="0" err="1" smtClean="0"/>
              <a:t>models</a:t>
            </a:r>
            <a:r>
              <a:rPr lang="fr-BE" baseline="0" dirty="0" smtClean="0"/>
              <a:t> and </a:t>
            </a:r>
            <a:r>
              <a:rPr lang="fr-BE" baseline="0" dirty="0" err="1" smtClean="0"/>
              <a:t>which</a:t>
            </a:r>
            <a:r>
              <a:rPr lang="fr-BE" baseline="0" dirty="0" smtClean="0"/>
              <a:t> </a:t>
            </a:r>
            <a:r>
              <a:rPr lang="fr-BE" baseline="0" dirty="0" err="1" smtClean="0"/>
              <a:t>ones</a:t>
            </a:r>
            <a:r>
              <a:rPr lang="fr-BE" baseline="0" dirty="0" smtClean="0"/>
              <a:t> are the observations, </a:t>
            </a:r>
            <a:r>
              <a:rPr lang="fr-BE" baseline="0" dirty="0" err="1" smtClean="0"/>
              <a:t>then</a:t>
            </a:r>
            <a:r>
              <a:rPr lang="fr-BE" baseline="0" dirty="0" smtClean="0"/>
              <a:t> I </a:t>
            </a:r>
            <a:r>
              <a:rPr lang="fr-BE" baseline="0" dirty="0" err="1" smtClean="0"/>
              <a:t>could</a:t>
            </a:r>
            <a:r>
              <a:rPr lang="fr-BE" baseline="0" dirty="0" smtClean="0"/>
              <a:t> </a:t>
            </a:r>
            <a:r>
              <a:rPr lang="fr-BE" baseline="0" dirty="0" err="1" smtClean="0"/>
              <a:t>probably</a:t>
            </a:r>
            <a:r>
              <a:rPr lang="fr-BE" baseline="0" dirty="0" smtClean="0"/>
              <a:t>, by </a:t>
            </a:r>
            <a:r>
              <a:rPr lang="fr-BE" baseline="0" dirty="0" err="1" smtClean="0"/>
              <a:t>making</a:t>
            </a:r>
            <a:r>
              <a:rPr lang="fr-BE" baseline="0" dirty="0" smtClean="0"/>
              <a:t> </a:t>
            </a:r>
            <a:r>
              <a:rPr lang="fr-BE" baseline="0" dirty="0" err="1" smtClean="0"/>
              <a:t>such</a:t>
            </a:r>
            <a:r>
              <a:rPr lang="fr-BE" baseline="0" dirty="0" smtClean="0"/>
              <a:t> a matrix, </a:t>
            </a:r>
            <a:r>
              <a:rPr lang="fr-BE" baseline="0" dirty="0" err="1" smtClean="0"/>
              <a:t>segregate</a:t>
            </a:r>
            <a:r>
              <a:rPr lang="fr-BE" baseline="0" dirty="0" smtClean="0"/>
              <a:t> </a:t>
            </a:r>
            <a:r>
              <a:rPr lang="fr-BE" baseline="0" dirty="0" err="1" smtClean="0"/>
              <a:t>ones</a:t>
            </a:r>
            <a:r>
              <a:rPr lang="fr-BE" baseline="0" dirty="0" smtClean="0"/>
              <a:t> </a:t>
            </a:r>
            <a:r>
              <a:rPr lang="fr-BE" baseline="0" dirty="0" err="1" smtClean="0"/>
              <a:t>from</a:t>
            </a:r>
            <a:r>
              <a:rPr lang="fr-BE" baseline="0" dirty="0" smtClean="0"/>
              <a:t> the </a:t>
            </a:r>
            <a:r>
              <a:rPr lang="fr-BE" baseline="0" dirty="0" err="1" smtClean="0"/>
              <a:t>others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9</a:t>
            </a:fld>
            <a:endParaRPr lang="fr-BE"/>
          </a:p>
        </p:txBody>
      </p:sp>
    </p:spTree>
    <p:extLst>
      <p:ext uri="{BB962C8B-B14F-4D97-AF65-F5344CB8AC3E}">
        <p14:creationId xmlns:p14="http://schemas.microsoft.com/office/powerpoint/2010/main" val="338534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That </a:t>
            </a:r>
            <a:r>
              <a:rPr lang="fr-BE" dirty="0" err="1" smtClean="0"/>
              <a:t>means</a:t>
            </a:r>
            <a:r>
              <a:rPr lang="fr-BE" dirty="0" smtClean="0"/>
              <a:t> if </a:t>
            </a:r>
            <a:r>
              <a:rPr lang="fr-BE" dirty="0" err="1" smtClean="0"/>
              <a:t>you</a:t>
            </a:r>
            <a:r>
              <a:rPr lang="fr-BE" dirty="0" smtClean="0"/>
              <a:t> </a:t>
            </a:r>
            <a:r>
              <a:rPr lang="fr-BE" dirty="0" err="1" smtClean="0"/>
              <a:t>give</a:t>
            </a:r>
            <a:r>
              <a:rPr lang="fr-BE" dirty="0" smtClean="0"/>
              <a:t> me a set of </a:t>
            </a:r>
            <a:r>
              <a:rPr lang="fr-BE" dirty="0" err="1" smtClean="0"/>
              <a:t>forecasts</a:t>
            </a:r>
            <a:r>
              <a:rPr lang="fr-BE" dirty="0" smtClean="0"/>
              <a:t> </a:t>
            </a:r>
            <a:r>
              <a:rPr lang="fr-BE" dirty="0" err="1" smtClean="0"/>
              <a:t>without</a:t>
            </a:r>
            <a:r>
              <a:rPr lang="fr-BE" dirty="0" smtClean="0"/>
              <a:t> </a:t>
            </a:r>
            <a:r>
              <a:rPr lang="fr-BE" dirty="0" err="1" smtClean="0"/>
              <a:t>naming</a:t>
            </a:r>
            <a:r>
              <a:rPr lang="fr-BE" dirty="0" smtClean="0"/>
              <a:t> </a:t>
            </a:r>
            <a:r>
              <a:rPr lang="fr-BE" dirty="0" err="1" smtClean="0"/>
              <a:t>which</a:t>
            </a:r>
            <a:r>
              <a:rPr lang="fr-BE" dirty="0" smtClean="0"/>
              <a:t> </a:t>
            </a:r>
            <a:r>
              <a:rPr lang="fr-BE" dirty="0" err="1" smtClean="0"/>
              <a:t>ones</a:t>
            </a:r>
            <a:r>
              <a:rPr lang="fr-BE" baseline="0" dirty="0" smtClean="0"/>
              <a:t> are the </a:t>
            </a:r>
            <a:r>
              <a:rPr lang="fr-BE" baseline="0" dirty="0" err="1" smtClean="0"/>
              <a:t>models</a:t>
            </a:r>
            <a:r>
              <a:rPr lang="fr-BE" baseline="0" dirty="0" smtClean="0"/>
              <a:t> and </a:t>
            </a:r>
            <a:r>
              <a:rPr lang="fr-BE" baseline="0" dirty="0" err="1" smtClean="0"/>
              <a:t>which</a:t>
            </a:r>
            <a:r>
              <a:rPr lang="fr-BE" baseline="0" dirty="0" smtClean="0"/>
              <a:t> </a:t>
            </a:r>
            <a:r>
              <a:rPr lang="fr-BE" baseline="0" dirty="0" err="1" smtClean="0"/>
              <a:t>ones</a:t>
            </a:r>
            <a:r>
              <a:rPr lang="fr-BE" baseline="0" dirty="0" smtClean="0"/>
              <a:t> are the observations, </a:t>
            </a:r>
            <a:r>
              <a:rPr lang="fr-BE" baseline="0" dirty="0" err="1" smtClean="0"/>
              <a:t>then</a:t>
            </a:r>
            <a:r>
              <a:rPr lang="fr-BE" baseline="0" dirty="0" smtClean="0"/>
              <a:t> I </a:t>
            </a:r>
            <a:r>
              <a:rPr lang="fr-BE" baseline="0" dirty="0" err="1" smtClean="0"/>
              <a:t>could</a:t>
            </a:r>
            <a:r>
              <a:rPr lang="fr-BE" baseline="0" dirty="0" smtClean="0"/>
              <a:t> </a:t>
            </a:r>
            <a:r>
              <a:rPr lang="fr-BE" baseline="0" dirty="0" err="1" smtClean="0"/>
              <a:t>probably</a:t>
            </a:r>
            <a:r>
              <a:rPr lang="fr-BE" baseline="0" dirty="0" smtClean="0"/>
              <a:t>, by </a:t>
            </a:r>
            <a:r>
              <a:rPr lang="fr-BE" baseline="0" dirty="0" err="1" smtClean="0"/>
              <a:t>making</a:t>
            </a:r>
            <a:r>
              <a:rPr lang="fr-BE" baseline="0" dirty="0" smtClean="0"/>
              <a:t> </a:t>
            </a:r>
            <a:r>
              <a:rPr lang="fr-BE" baseline="0" dirty="0" err="1" smtClean="0"/>
              <a:t>such</a:t>
            </a:r>
            <a:r>
              <a:rPr lang="fr-BE" baseline="0" dirty="0" smtClean="0"/>
              <a:t> a matrix, </a:t>
            </a:r>
            <a:r>
              <a:rPr lang="fr-BE" baseline="0" dirty="0" err="1" smtClean="0"/>
              <a:t>segregate</a:t>
            </a:r>
            <a:r>
              <a:rPr lang="fr-BE" baseline="0" dirty="0" smtClean="0"/>
              <a:t> </a:t>
            </a:r>
            <a:r>
              <a:rPr lang="fr-BE" baseline="0" dirty="0" err="1" smtClean="0"/>
              <a:t>ones</a:t>
            </a:r>
            <a:r>
              <a:rPr lang="fr-BE" baseline="0" dirty="0" smtClean="0"/>
              <a:t> </a:t>
            </a:r>
            <a:r>
              <a:rPr lang="fr-BE" baseline="0" dirty="0" err="1" smtClean="0"/>
              <a:t>from</a:t>
            </a:r>
            <a:r>
              <a:rPr lang="fr-BE" baseline="0" dirty="0" smtClean="0"/>
              <a:t> the </a:t>
            </a:r>
            <a:r>
              <a:rPr lang="fr-BE" baseline="0" dirty="0" err="1" smtClean="0"/>
              <a:t>others</a:t>
            </a:r>
            <a:r>
              <a:rPr lang="fr-BE" baseline="0" dirty="0" smtClean="0"/>
              <a:t>.</a:t>
            </a:r>
            <a:endParaRPr lang="fr-BE" dirty="0"/>
          </a:p>
        </p:txBody>
      </p:sp>
      <p:sp>
        <p:nvSpPr>
          <p:cNvPr id="4" name="Espace réservé du numéro de diapositive 3"/>
          <p:cNvSpPr>
            <a:spLocks noGrp="1"/>
          </p:cNvSpPr>
          <p:nvPr>
            <p:ph type="sldNum" sz="quarter" idx="10"/>
          </p:nvPr>
        </p:nvSpPr>
        <p:spPr/>
        <p:txBody>
          <a:bodyPr/>
          <a:lstStyle/>
          <a:p>
            <a:fld id="{1776C6AA-2D5D-470F-9393-C8E825F3C100}" type="slidenum">
              <a:rPr lang="fr-BE" smtClean="0"/>
              <a:t>10</a:t>
            </a:fld>
            <a:endParaRPr lang="fr-BE"/>
          </a:p>
        </p:txBody>
      </p:sp>
    </p:spTree>
    <p:extLst>
      <p:ext uri="{BB962C8B-B14F-4D97-AF65-F5344CB8AC3E}">
        <p14:creationId xmlns:p14="http://schemas.microsoft.com/office/powerpoint/2010/main" val="365402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ctrTitle"/>
          </p:nvPr>
        </p:nvSpPr>
        <p:spPr>
          <a:xfrm>
            <a:off x="1039091" y="2826129"/>
            <a:ext cx="7065818" cy="1470025"/>
          </a:xfrm>
        </p:spPr>
        <p:txBody>
          <a:bodyPr>
            <a:normAutofit fontScale="90000"/>
          </a:bodyPr>
          <a:lstStyle/>
          <a:p>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common</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framework</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for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evaluation</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of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sea</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ice</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forecasts</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verification</a:t>
            </a:r>
            <a:r>
              <a:rPr lang="fr-BE"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sz="40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products</a:t>
            </a:r>
            <a:endParaRPr lang="en-US"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1076142" y="4937504"/>
            <a:ext cx="6885794" cy="1752600"/>
          </a:xfrm>
        </p:spPr>
        <p:txBody>
          <a:bodyPr>
            <a:normAutofit/>
          </a:bodyPr>
          <a:lstStyle/>
          <a:p>
            <a:r>
              <a:rPr lang="fr-BE"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 Massonnet</a:t>
            </a:r>
          </a:p>
          <a:p>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Bellprat</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V.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Guemas</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 J. </a:t>
            </a:r>
            <a:r>
              <a:rPr lang="fr-BE" sz="2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Doblas</a:t>
            </a:r>
            <a:r>
              <a:rPr lang="fr-BE"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-Reyes</a:t>
            </a:r>
            <a:endPar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descr="https://www.bsc.es/media/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77811"/>
            <a:ext cx="2643309" cy="709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pecs-fp7.eu/sites/default/files/320px-SPECS_Logo_transparent_v12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6077811"/>
            <a:ext cx="1524000" cy="709613"/>
          </a:xfrm>
          <a:prstGeom prst="rect">
            <a:avLst/>
          </a:prstGeom>
          <a:solidFill>
            <a:schemeClr val="bg1"/>
          </a:solidFill>
        </p:spPr>
      </p:pic>
      <p:sp>
        <p:nvSpPr>
          <p:cNvPr id="4" name="AutoShape 8" descr="data:image/png;base64,iVBORw0KGgoAAAANSUhEUgAAAcoAAABuCAMAAACQuKOiAAACT1BMVEX8xwcAAAAcQ466FRv/8gD/ygf/zAf/zQf/zwf/////0AfwNUzDxcX8wwD///391WK/EhBuM2jJxUT/8QD3KlAANJKYeATyvwemgwXKoAa1eSfBmAXRpQa1ABzFshffsAbHRDvFuRO2rg/hIknquQa1jwWuiQWpow09MAHFUThuVwN8YgPbrQaxhSGKbQSqq6uWl5jKr2ZkTwPRZjGRcgTOqT2vtbzMMELUlBpdSgNMPAK4nRDBxs2CZwQhGgEuJQHBU16YiRIsIwGpjQDKph+llBTKqk/VjR8AO5Gol2xLOwI6LgLSlCrPmibXiTDcejYWEQHnV0MAYbYmSIxGdaAbFQDrSEepQjHIqxzWwI2nVCzjZz7yIj//4QArYZMAYahnIGrkYqb7bbfMADQwcbD2D1IAftGcZna6QE2YQ2qURygAd9ehOl2hlCdZfI6VlE6zoaS8hIuIilNdd3yVXiKum1mzk6O3Q1jZgSnAL0W6qXyuqJe3bDuuubWsYoeFTH2TijNLep2sESinam/RD0e2CD6YTWORfoHCaHWiRk9mcFhQbXrBXi7SeKamqHoAeFWNmlkAp4wVqHt9lbP/7I/UYlR5hIfajmLZqm28PSR0kbU2Y4yyjJBcT4DevTU4UYZknIuOo51beHGHgWuWoq+aUUvHY3DRrLS4WjEAKpZeHR1dNxdKW4K1byrGuJp7m0mTmzV6bgyRMStXl1zauV6xk0PRz7+DjWjYjZzEV5CreZLXaqIAUb+EZmVYYRyRfleGAy2TOiqDTSCdRipmZFNW4fYcAAAeeElEQVR4nO2dj38bxZXAd3I3u9OVc9e7W7SSpbMsayU5kiwnshxZVmwjx3IS/zYkthOrzdlJTIAGQpqAndSUNknh+HXlaGnL0YQrHIW2Dj8K1wbuaEvvD7v3ZnallS3ZErGpq48eQdJod1Zv57vz5s2bt2tpT4n8w9f/xi5Mqlv5+6997e/2/qWV2F5poKwbaaCsG2mgrBtpoKwbaaCsG2mgrBtpoKwbaaCsG2mgrBtpoKwbaaCsG2mgrBtpoKwbaaCsG9l2lBkv3XYld0AaKLcSmmvJ+XZAzW2XBsothc75Gr3yLyPb3SuHn3lrB7Tcfmmg3FQolej3Lnx7mILsjLbbJw2UlYVKevctXXr8d7/z6rd8t/RdDrOBsqxAZ6R7Tx44cPXqxwfuPPbtj+8c+GT4zkkDv95Z5e9BGig3CNhSA+WaJ5eZm8tmLsA//unw1W7diBm7FWcD5Xqht7rvnBz+5ORVV0aXKZV92Su5DPKVY7mrwweunuw++fGuZNlAuV5ODg9ncpnMlUtzMi/L2au5GGdHjey1TOZwdu7And04bjZQlgo9Gcp5oTfKJ3MGFmVFzf73MzGmIDs587Ihy1Isc/ia/hWcSI3SQFki9MAnOd7j6JWcISvMt9zVmrtzYW1+uQdoyplLuBHeD1/7Sk6lJmmgLBHjZBaMKVWYeiA751tOaZqWCn/t5WZ4D0x6jdzLOlPA7tJs8OSuM7F1j/Jfvv7PdtkcJbg80BlZz+T0zP3HcinNAdIaXr3SwT+d68g9MTPTdURS6NzhAw2UOy8lJO/7x7/9J7tsfq6I0ncE+qLDkf99dgb5ObRT4WRAfOq4yN8Ck3ImN9xAufOyHmWJbIHy4wNh0QOBWDgl3tf8foHS8W6z2Ka15ubuNFDuvGyGcoteKe29k8mauC77D58DhIHmU+Hsi6fgy0DK3yboOl4Mf7L75pYNlCVCP77SKrpg62zocltH65k2f9u5F/3+Zu3FjLM5aW4MxO98NedSi9Qxyge/BEppb84f1lo1cHb8qZQ/dOaX3w+vnZoNxc///mdtuXPN/maHIxXY19YS3HWdso5RHj32my+BUjLc/rg/nGptds2u3Uyl3goEbuT2BQLnr6dWbiT35d49c7mtzdnia4QIvgoxSb5369h7R2tHKbF9a+FT7/zyzI1Z/8rN2bbmj5qzuUdmM6GbN5vDN1JnDp3JhVNe+Ss4j1qlXlH+Rv2Gqn6j+0ugpEbHd27ezD3ySO5X2Wz219lwNhIJhxORXDZyueOj5ss3b2aP7EaSdYtyz33dqnrsvipRUp8tEYvCrDEXAYS5XCYTzuTa2trCuXAmk8llc+F01hn22UhSY9cMmvWLclj9xlvVGVgqqx6vKheZyL4sspt7/7fvt1zzr6RuNA8faPnt+xeAZjh3WLLtSPW4Icm7g2bdojx66+hvuqtCqfRkU2unWrO2AZDG1jLDV1ve/yDXksuFUXItH7z/Qcu1luYOm8NjBIPuDzPBYKU8WRmksInaSvjZXMCWqbmJbyzZp1jTdojKl015lLRYQ/yU+cF2aFEsKmBps7lamyuzPWJORY5WOa+Uj5zbl5xtzbaeM2zfTrZkEGA263J1NDd3dLiyHGlLR08RuNwx/6dAJDDbulbWn2V60Jl0xRivQFVfKJkMGTwGTD3BYNDDP+twHdBYkIuHUnzz8haiXmu+Q31BrpkseZxxp1uuNFCXRQnHNocAagRjlLqDuiQH3Yq51R2iXAWwNCGua7AgHtlnqcW/9XKIeDyuDN1cme2RGkME1Hv+Tx+CfPSRbdijc9ns5Ud+9cebN1dSAQyr49JIat9aNmejJnesfPHny3/+YuWLMlcnlSJESBBOVzZGRCGBq2RsgH+OyICJRBTZKbadYLL4gPZBjpOIKn4mSDxYyWUdTy1/3mVRyi4yZSrUT5yyEiE+qhLiESxZmshcBXhBSaqkIFNqyPzEzG/dQi20QepWymyP1BrtkWOffx6NfP658GZMq2LMZZOXv/jojyuIEuN4jkBr15oz48XUECuVkh3+/MPoh59/WFaNE6TXreu+0GBCQWIk7fH5PAAULhjWTnwx9whJytQgUQWa2+WLxWI+KpNBwwctqPM2g5bl+nGUDK4MZ8yIAfZ4+earhJL0YvdX00SgNBAlifGTZQmCFKMK6ydu3ReNMFQjztXxKUHiRLViWEH3BbnqchJRqtGCMn07ybLmwB2N9/76kS+cIumj54glE81gWZsvX778xR/+cOnS4yBXhgsiEtaNyK+/eCThLnNMBqBUPjYx3JWQkIqJQqqT9MuIklFZJ6PMQulR+OUBKFUK+4RkRNlPQgiBo4R9BiTcielTvJ9vlEooR7G5mRPeCyj7OZYiSqbjZUMZpqBRZqoDvxsUagFKUAsuOFmglENkUBfK9FdQZnukZgMbbgFpC4fRcihdWqlAh0w1gRw6hP8XpBsxHcaabS3h3IaxkrpJ2rpcKbZn1CypCTh3QAk9VSLtRZRmHhEZZBI0lIuj9Jk2DVDKstn4aKvB5JU770oo3b1gBt1kxFtEOeIWZreAUsLLyqri5AYdf9fEhCgl2QP1TZQFZUB/sptQtpgiUDpM0TTrE0cpZP9+8S5QZsyK4Q0olShxFwdQ6KLWOExjJM0AparSKLSUhdKtMgb+kUwGVFUaJTGKKA1oJ+jSiFLxkojFD66GWDnXsRJKD4WxkRDJXUTZDl2sXbEb2CgZNcwfsKNEtRSOkskjeEqIUrYpA3Z/B+9zq9XAGllT0DUroGyNd1zeiPJa9v/gddVE6TUrHt5wTIDH8crQFAybotCPKHQ8QDk1RYhLlSyUg6Ojo4Nx7HtpGE7jjI+VBvPCIIWGzsN4TxWCTV2uJ1REydCniTE7SgajXUItopRkGIr7hAdgQ9mPakUVVagVRbUAJQyiRWVcO2lha0VJYzkufPizUGqpsP87mg3l/zZ1Nl38bOEzYPnQ0wIl2BxeMbvxXACWbrZG/yArRdmPKBPp9BRJUAvlQHt7+2gSUQ4S4bkiSsqCZLAcyrKtV7lXKh4YdWkJSnRe42oRpaS6p0i/bh7fQsnV6pNVrhYfMRAl270o3Ye5uG0oZ2dnm9tWZmdTJsr9T99t6jxz/enFxZdWn1x81kRJRcXDG2+/NO0O9Yyk0Ti1Fw2szzSwjIGRi7KNBlZKk6TZK8HhSJJeFQ2sm/cJceyaDaykwORjHUpJHgVXrIhSkqFjprmbtc7AytzAygnurO5uA0tj6Md0HrT1Si3rzza3nTKzBgBl592F1aamZ+8uLj7d9OlCk4XyANbc37nxXKAZeN+ijDeDszCBUCPgnnK3R3gTZdweNoqtI1Di/lEPbkZTK9SFEVQpd96boMRY43qUVIcJbMRCicdW2wmvUt7tgTHDY7o9tESZ3eP2IEowoCUoHa3+VHNboG1NM1FevLiw8GTnxcXFxU+bPr1oQ4muUBmUknwCrnlqNQOA8PCpCfTEKXMyQhFPEaU1GWHYPFOyhRJbcARtpJO0YwyOKtIgzlXKyGYopY0oOYZ2azLigW/UPjEq2FAWJyMcvWR6sDDDkYQyAxWU2R4RcbsH7wVl6pT/3Y621raO1sJY+dDiwgKQXLjb9GlTFSixnSIxKhse7sjHoOTVdW/CChEYhs89Av6NiTJk+EAESoklYYOFUpJgEoghgjSZChmSAVP+aG0hgkooJTCUpDCvdOqyG4ZxqQSlS6glLkcFp1QiRAA2nqAyoYrKbI/wYPpbb1Ubgy2Hcs3f4m+Bf/6wVvBgLy7cXVhYuNtZHUqY/vWasS0cgGTfqFmwBe5IRETNZCsKBm7PFDamMgi+hYUSewMP3JnhPejt5c97K5SeYuBuQAx14L/wwB0Mw0I9PgYXUFqBOxMlWn43E4G7LZXZHtmz5/btPd3De24/eC8ozRmjhfKNg6svQZe8CxyfrMbAmgH0uNOjiwi6GnPFrXC6HAyBBLGgu9yUxkJCKHXx0Yn6XEHF6zJnq1ASqklBPB6tMZzusp6k4HPBKOeBo8ohy+lkHhflKkjM6+xz6SJ06RVVqE9o5YIK3IpSwxUCtXg4fStltkfAut4SKQRf3sDmBEn/rGVg9y8sLjz9EjiwsOdLVaHk4VzFvp6kFFaFCqtHJYtcGNmRzX1pySJXoZqyPYtcpetnYiVGVuR1VcqoJRfVqqzM9nm0APC9K6p67L2aUK4eNJiiyEx4sCEezMuIXGZE+dBC5/6mThgtO5tWP0OUsqIobHOU2yIUZgPV3Zu7W5aejdi25bDhUAkorxytemXk4MUn3jm/0jo9P3nEJ1AGj18ClP9TmIxgiABw77+7uPDpZ08iyp7lrunp1Pn7n3vi2VW2cyxhJBt0uUerue9+l6BUB/q3rTkQZffRPd3VoZTZkdb8vNY1P++YmMYbtzjKw5cuAMrn/UWUKNAp7y6+dBE/PqVNnpufnJ4Zm56eDnR5dwymkohHSXUBld2BknrJ9t1HzD1Y/q8KlKwnMLk8P65pQ/Pa5AQ4OQKlS/g9HGVgpVO4sKsPL3y6sCgK92sTk9PL09r4ufGuLu1c6/psLWobDqVCnkXpRj5OKXyIouv2tj5QySczyZALX9Gy0QEulcbK6hTho6VSGC9BMVYYC23DbUEN21bZvlX2xOStNK1aagkRyEfOacuTjuXJPHSu+XlNs1Cabs8NLZUKOPJnrmOs56UnF1YxRiBQAsX5rvwRbXxcmxmfCRglx6WxpBMk5Jb4CRm85EyaG92iiKuSoUjEpVP4BsTlE3ZUcbpEM+hxc7UfJggu07uMVjzv8h6sVygi0jkKiljzE1HknZ4ZrmikLygcbkUPRSNRl3C49biVQCInXeLC88QjkaSwRbLTafnDLjzBZNDS9N6HzFpQKvMOx8yy4/4nLu5/22t4eyZbEWWrK9PScunbwNJ1OZDPr6Ty+dTqxacXFxZXH3p68UluYKeXe3zGgYOdF5/4znTXuEPrKemWMIkzxanwAU+IODkrAQRGwAFzPml+47SiMGJHQ+SGYCsRMVyqI8VI9nopP6+0JofExbj1EyKUVfpECdMMqJW/ElFs08aoLNSIWWpgcEGxjjIK5gInnSJzhWH6A8yC00LTXuKsZljYVGpBSXs0R2uzORmR8ckD6PbsQ/N6+lEYLttS+W+dXlo6vZI/37T6UNNqUydGYNHtURVKZdODXQ5pgVLHBOfjkq4bwX48M5yFQ0k3L1Ocg2NJV5zEpSjeExS/kXRvP59+K5gKwruBTqw1XmbG2vCaqGS4KqEM6ZiXMoUhcEAZtykCv+TVzeIAGfXokuFJDDIM/JKQIeueAdIuc5QFNYC6DJdp3CdJsQhfTlXNy4THjgoo8Xq89+hsTTFYNZVyrDRxlB4cKBSBEgRQ+v3vat86u7S0dPZsKv+sWHteeKmw9Mz0K/yrznzgxnKp2oASjSRcG2nolyKgUmxeJ88O4GscKp+GiW+YhyTx7ngyMiC6jU5GzMC1iZJFSaT8YqVUGSUaPJgqjpCQDCiTNkUApdXdEtC1uO1kBtYZkPhAztKkD4ZqUGNKEmoASgzDMx5QDmGwWCX97WA8MCjVXkTJ+kDTe17+qgmlPKYJD7Vz9UwAjKQZIgBZWYH/A/kHnvne0qOXvn0buiXf7dkfWCiVF7XnTJSOG+vcHkRpjv6ESNY6kvWbTjPFQImaGWsiVia7SVzmjR8SQWqdJINkgA9kZtiUjFAyWlPgLmQ2KJUwSOflF4sliFIEB308+GsKI8U1ObyUDOIMkVGhRi+DSi5zXxVpqYAZ9mIDJJa2GVgyIlfUtGqpcWVkX6CA8kXFlhDCkTq+9VjmwtnHcheOO/KrxWQC0StvOkyUWmBindUrooQz98g+0qeCFDMuvFhU0ArF0R9BuKoq4RKIpA5ClyQneJIsVIvzJV+BEgOqasUFws1RYo/GlUanTRHQzYdFHKuLCxy4pGoxUJJQ3SBxtc9Uo5exQVLYMwZWGwO0btIehSMXUeKKtBq956XMGlEyPcjHytXvB6YZpmmZeT34fyr/3eMXLi0df+bS2afynaUoqaGduS5Q+th6S1JEiUlXzHJ7RBNaTk5UkXGDh+E3UyfgY0IMZ4zFeUQbUCpqAhcfBEo2RRhUSZQPGGyBElvXclimTFc5LorJklanYBysK1MOwvgAKBXAhHl7gFImU8XOhqklcFroJiVUVkQJmspwCaTvsVt+ufXK/eeBHDRqR8ep1GxHMpXq6JhNfZT/7qPZFx5beub5pafy/3p/UZ4ap9SrOfLPrZYP3NlQukhI8ZHRaCQSMa0sgEtjEToCpUn0W+GbkXSiDxcNMUcA3BQyogqUktIOO3CUcFBwWqReUv6Wo61QOnm2Vzv+cl/BYiSwGNwMpYujxKQDFxMoSQGQbqKU1MQJWSqixENsomnV8mVQdt6fh364T5Foxt+s7fOHtUCbv1V7JP/w0tKjjz/26NJSyhGw0inxX48sGRigzV9f3RwlZkxwAwvz78IkEQysNR3HHutjaGD5E7u452ctOHGUkjQFZhVRqtayWV8NyZMFlNCvfGBgk2oxEMANLBRxLbk4xwEV2i1YYJU9MkdJ+fI5GthRYk0YgRjP4UJ1DGpDifnTwvDc258dqBWlcuvi+Txa1S6cXpWg7NNSS0vPt8wdXzqdT83Nzw9Nzw9NOMbGNERJDbwDIZ9/Z7+6gWUBJWatKpXcHu4mKjBvUZ3WqiIMTnE+bce5g0CJdH1T7QyO0uuCLa4Bsv7nuGyOUo6RAVbJ7ZF44oJZQ1IHrOkszxygHCVXw8Be6SxkpKuYT1nMQSughF2FpqPlNa1aLIq3q4vB6sspBJkP9PBknBKUrtb8z5dOg3ldelh7d3lobnIO/o2ND/FeCY77u1jTkW/tWQ8TUWLOBzNOYLIHoFSLD3pGlDzTQnbCJAHa2IaSkn4VQ2nQA7FZeK+EPaYAJfSQGMNNwfJhgoooUREVOr+XIkqbIohSpHzA3CFNeUo6C8rQ2cBQ8ORznnwiUHI1eDQB0z4x1R4UGrFnhhZQwtG8XFPPPYYJTJJHj71wtIrJSE8A/Zy847pYryxF2eHS8qeXnj++9PN8YN+8Q2s5N9M1MzbeJVBK9MDB+/PiQT4bJyN9bo8nGOHTZ0CZgJLHU4j2OHkRRhiPEWvnBlaghLFJuJI42jATJXZctHmWcy+XDxNUQhmH3wqBIkHuU0VsiuC8AouYqgzG2+mNuZ39mJHlAiPujnmT4pYQEyVXo5efDekNxmKhQZh+SuVQSpg4yGvcY5hAdMnbe25d2XP7wa1QGucQZOoJa+l5HUr/KS3/8O2fP5XX1rrOaZNDk5o2Mdk1X0AJo+xzDhxmWzdEe8yYWIxxp12I28oZFqJ6zJCalYOBnp95BHaCgIE17TK07ajqtPmi5XKjNg/cpX2KLXAnMguswB2yUCylYGorMXe/8HQ9iMQwrygJVOBzIj1t7UpLUI5wlL1balq1CJQ8kWB465WRgCOw72Ixi2A9yuYVh5bPOwIdjqGWmYmJiemWccfcnFZECR7sG9Oa1rWunxhuFK8uVr90txDRGajPLIJ5dbtCBt7p5RHheN1jeZL8K4+V8MrcbtntKRzdU27CVn5lpDpFJEzxcIdcwZjMT4SyWBAK5iTLpob4YWZ4XNZSAXVbt1RQr4frtqWmVYuwr+/hDexbP4uATd+I+Q5tglKbXWtNpTIt2tAkQHQMTY455lpKUa6qa4ENT5oo3rpXLNHSksjDEPa0uEmyfSop2XIJyqYVVFivrFIRoUvpTdrlleJSeWsVmlYtpuvafUs9tvUN7Mqa1hXbFOU+f07TJic1x9iQNuQYmoBCl6MEZaccCOyCv/W0O5aet1VMt6f7vgeHq3gWgd46vXmvFCi7tJnp6fEL7pnpGW1yfh1K49zyNqyz3qvUL0qRSLAlSmosb90rHePjE0MT4z985Yf8fWgdSvbujmaDVin1i7LqEIFcFcqZsaGuT/79k8mhsZnx8dKxckcz7qqX8h5sIbKj2AYwvFewkPvBbxws7GXtwz8xaz+qCOHfCJHh2LSkDBNTqXhUhZcx4wXDSzZXQmaFn+CbNmm9LxeD3dzAduHN0JPLPcv8fb2B3b0oZVciJLKoo+nC7V/MSPYOtkeDfAlS1p3pwYFESESeoglrn76ETo10IpGIuMB38SQiKH0SfiPExVxpn1wsx5kn7ZXScTPxPZmWvGm88Z5XjAelQlg31C4+KBj+jUSTnsqPGdkMZblH+1aBEuYfjumWoXND5+bmZmbWe7C7GCUGcDEIp0ZtN/XhesgUzgsNkcVBTmAJ83dgWjsi0jmSuFBZyGNRzFshBiVSkKjaR2KsWO5VcQkuYUbQDZJQMXipRK3tTmv2ScxgFeu3NnkqRWrXo9zqgdvUu3WvbJlzjE2MA8qhiYmZIZxXVpGd/hVL+TQtTBSiStBcupb40ku/W1ZVPXjCoMgoJKmq5OTPPcDWxft5MK7DUUZVvOEnouIdoHydE18jRMfVVgVQUiwnSQy38adjxERkSMGbo02UBmyUPCfMawnTScQaGxsgWE13VU4OLUFZxWPwaewYF4FyaCPKDxyO6QnH3KQ2MT7hmJzTxmYcGp980G6s94dj2wHi3qV8r4SmG8UAbKEcIu3CouFohiFybvnwXnneURJ4g7SPDKYFSgWjb1Oqy5aGwiJE3DbSJ4LxirgjiC+My6qIoOOjTmQTJW9XmY6KWJc6QuLiYIBSxAMLaWkbpBTl1n+cQs7gswjD4SFuM70bUb684tBaWmY0bWIMZpUzLXOa44a41Zs/xTCT2x1/qrSCB6vGSbTfyuEpyfbgGSkhcwxjSeKUASXY2BiFfRICJcPVrf6qUVIRROav1I4SI7f8Bl3MWBOLaBZKCWxGvHy3rBWlIYCED3MF94Y3oOx8Ij8zPoSrlHO4WOkZcjj28awyby4jatbU5DsllSYjrJcUsnFKsj14L7Q+QgdNMyirBplKk6CasHqlESFxQBnUDcPgF/CmKKE/9jNcJqNSKUpJ9FcGZbDQWLGAUpKsuwTXS40o6Zz9YS8wWK5HeeHQat4xPTY24dCGNMfY2Ni0I2DuatXcFX8LuhJKqheXkjGg3lcMZyi2jAAK7Ym9EgezPnzgRMHtaZesO0AjfIayKUoFV/C8fLG6FCWL8E9kRDVzWoooWYUnEdWKUon5xY2x/pg48qlSlD/rvHbtjTyY2MmhGf/MUFcL9MwXeadkc7wmvBg7e5thdVIxRKCLR6NxAZS2VXB7G2JyB6IE7xUfICJQjiSTLjfjz5DCtWS+fLM5SjhOWsV7qzeg7IVqsE/S640N8Hu/Cyjl7UGpv3b6m988/cIL8Hr2NX6yvht2lPmLV3/60zvP5R3zQ5Mt8N/QtENrRRXo0GO85n/A6/Fju2C0rAqlhCNf4TM0rzXOQ2fkj7pjksh4NQ2sKh4iik//sSLoW6CEzTFuxNehlJAXm7KW0pQiShqrlHlWG0rj9U6QV1/F19eFM+P7sw3lxYM/+vGPf3Tweh6zeiZ4Xs8+Hjihw7zOq2/Dy9uv7YJuWR1KYBS0kjjxYXXWyAkN66UCpbmbXsxjkat2e8zFWXRWS1GC95VETyjK17oxp6WAUu21P3rMLjWiPHv67NnTr7+Or8dFS1DpcJajzHc8frDp0Mmf/OTkoabO83mwsvhspjFxDDp89gGo+/pxfP3rQYnzDw/mnCgs6KXKKNBSZJlJaf50rU1QMuuWry1Q4jNj+MTRQmkw/DEnmaI4E8E/70r5Q5xwXinjTycqJlnWiLLYtzpftaY3stH8g8evXH/jYNP+f3vlzbeu/eKVV15r6nziuXee+6+QFWWkw2+vvo018XX/Xw1KzIEn7a5gMD6FfUEfJCQJBULSsrQZyqgLxFnFWMkTLvm8zkSZhHpRQvp1ig/RMFOBCVEAJR4yIn66rNTaKx84Dv+O4+vZYkvItPvqQXza5ME33/zFL9588z/xuZOdV2PFGxCxVx4/fRorn35gl/fKdvtpyzBnFOOVLolEXJB+bnVZaZ6OT7isUsGD5RYRNgmUURNln4mykKAkZjgCpXmDWL8LBlolYmX44cPdVHPcHKkYt6vV7bmiK4pxRbzaN1C6NzZ89VrnwUNvHzx0sPPa1W4fta+J01vDexV56Aq8KkOf7Ga3R/Ktu/mTSTG312AmJsWHBXEtGoU9DZ+9om4IKW7CLze8m3kmZgyCl0VNSRzfV4xOwEe+RZc2pPYXpdZ5pSQSI8okL/BkCd3w+Yy9lJbZKnaRytT8S0hllBu1K70o7QkcJZ/siR32zBFp8/eSg9FNDr9Vu9Ua7akXqfel5wbKv2ZpoKwbaaCsG2mgrBtpoKwbaaCsG2mgrBtpoKwbaaCsG2mgrBtpoKwbaaCsG2mgrBtpoKwbaaCsG2mgrBf5f9CifHRuEJxqAAAAAElFTkSuQmCC"/>
          <p:cNvSpPr>
            <a:spLocks noChangeAspect="1" noChangeArrowheads="1"/>
          </p:cNvSpPr>
          <p:nvPr/>
        </p:nvSpPr>
        <p:spPr bwMode="auto">
          <a:xfrm>
            <a:off x="155575" y="-1309688"/>
            <a:ext cx="1135380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5" name="AutoShape 10" descr="data:image/png;base64,iVBORw0KGgoAAAANSUhEUgAAAcoAAABuCAMAAACQuKOiAAACT1BMVEX8xwcAAAAcQ466FRv/8gD/ygf/zAf/zQf/zwf/////0AfwNUzDxcX8wwD///391WK/EhBuM2jJxUT/8QD3KlAANJKYeATyvwemgwXKoAa1eSfBmAXRpQa1ABzFshffsAbHRDvFuRO2rg/hIknquQa1jwWuiQWpow09MAHFUThuVwN8YgPbrQaxhSGKbQSqq6uWl5jKr2ZkTwPRZjGRcgTOqT2vtbzMMELUlBpdSgNMPAK4nRDBxs2CZwQhGgEuJQHBU16YiRIsIwGpjQDKph+llBTKqk/VjR8AO5Gol2xLOwI6LgLSlCrPmibXiTDcejYWEQHnV0MAYbYmSIxGdaAbFQDrSEepQjHIqxzWwI2nVCzjZz7yIj//4QArYZMAYahnIGrkYqb7bbfMADQwcbD2D1IAftGcZna6QE2YQ2qURygAd9ehOl2hlCdZfI6VlE6zoaS8hIuIilNdd3yVXiKum1mzk6O3Q1jZgSnAL0W6qXyuqJe3bDuuubWsYoeFTH2TijNLep2sESinam/RD0e2CD6YTWORfoHCaHWiRk9mcFhQbXrBXi7SeKamqHoAeFWNmlkAp4wVqHt9lbP/7I/UYlR5hIfajmLZqm28PSR0kbU2Y4yyjJBcT4DevTU4UYZknIuOo51beHGHgWuWoq+aUUvHY3DRrLS4WjEAKpZeHR1dNxdKW4K1byrGuJp7m0mTmzV6bgyRMStXl1zauV6xk0PRz7+DjWjYjZzEV5CreZLXaqIAUb+EZmVYYRyRfleGAy2TOiqDTSCdRipmZFNW4fYcAAAeeElEQVR4nO2dj38bxZXAd3I3u9OVc9e7W7SSpbMsayU5kiwnshxZVmwjx3IS/zYkthOrzdlJTIAGQpqAndSUNknh+HXlaGnL0YQrHIW2Dj8K1wbuaEvvD7v3ZnallS3ZErGpq48eQdJod1Zv57vz5s2bt2tpT4n8w9f/xi5Mqlv5+6997e/2/qWV2F5poKwbaaCsG2mgrBtpoKwbaaCsG2mgrBtpoKwbaaCsG2mgrBtpoKwbaaCsG2mgrBtpoKwbaaCsG9l2lBkv3XYld0AaKLcSmmvJ+XZAzW2XBsothc75Gr3yLyPb3SuHn3lrB7Tcfmmg3FQolej3Lnx7mILsjLbbJw2UlYVKevctXXr8d7/z6rd8t/RdDrOBsqxAZ6R7Tx44cPXqxwfuPPbtj+8c+GT4zkkDv95Z5e9BGig3CNhSA+WaJ5eZm8tmLsA//unw1W7diBm7FWcD5Xqht7rvnBz+5ORVV0aXKZV92Su5DPKVY7mrwweunuw++fGuZNlAuV5ODg9ncpnMlUtzMi/L2au5GGdHjey1TOZwdu7And04bjZQlgo9Gcp5oTfKJ3MGFmVFzf73MzGmIDs587Ihy1Isc/ia/hWcSI3SQFki9MAnOd7j6JWcISvMt9zVmrtzYW1+uQdoyplLuBHeD1/7Sk6lJmmgLBHjZBaMKVWYeiA751tOaZqWCn/t5WZ4D0x6jdzLOlPA7tJs8OSuM7F1j/Jfvv7PdtkcJbg80BlZz+T0zP3HcinNAdIaXr3SwT+d68g9MTPTdURS6NzhAw2UOy8lJO/7x7/9J7tsfq6I0ncE+qLDkf99dgb5ObRT4WRAfOq4yN8Ck3ImN9xAufOyHmWJbIHy4wNh0QOBWDgl3tf8foHS8W6z2Ka15ubuNFDuvGyGcoteKe29k8mauC77D58DhIHmU+Hsi6fgy0DK3yboOl4Mf7L75pYNlCVCP77SKrpg62zocltH65k2f9u5F/3+Zu3FjLM5aW4MxO98NedSi9Qxyge/BEppb84f1lo1cHb8qZQ/dOaX3w+vnZoNxc///mdtuXPN/maHIxXY19YS3HWdso5RHj32my+BUjLc/rg/nGptds2u3Uyl3goEbuT2BQLnr6dWbiT35d49c7mtzdnia4QIvgoxSb5369h7R2tHKbF9a+FT7/zyzI1Z/8rN2bbmj5qzuUdmM6GbN5vDN1JnDp3JhVNe+Ss4j1qlXlH+Rv2Gqn6j+0ugpEbHd27ezD3ySO5X2Wz219lwNhIJhxORXDZyueOj5ss3b2aP7EaSdYtyz33dqnrsvipRUp8tEYvCrDEXAYS5XCYTzuTa2trCuXAmk8llc+F01hn22UhSY9cMmvWLclj9xlvVGVgqqx6vKheZyL4sspt7/7fvt1zzr6RuNA8faPnt+xeAZjh3WLLtSPW4Icm7g2bdojx66+hvuqtCqfRkU2unWrO2AZDG1jLDV1ve/yDXksuFUXItH7z/Qcu1luYOm8NjBIPuDzPBYKU8WRmksInaSvjZXMCWqbmJbyzZp1jTdojKl015lLRYQ/yU+cF2aFEsKmBps7lamyuzPWJORY5WOa+Uj5zbl5xtzbaeM2zfTrZkEGA263J1NDd3dLiyHGlLR08RuNwx/6dAJDDbulbWn2V60Jl0xRivQFVfKJkMGTwGTD3BYNDDP+twHdBYkIuHUnzz8haiXmu+Q31BrpkseZxxp1uuNFCXRQnHNocAagRjlLqDuiQH3Yq51R2iXAWwNCGua7AgHtlnqcW/9XKIeDyuDN1cme2RGkME1Hv+Tx+CfPSRbdijc9ns5Ud+9cebN1dSAQyr49JIat9aNmejJnesfPHny3/+YuWLMlcnlSJESBBOVzZGRCGBq2RsgH+OyICJRBTZKbadYLL4gPZBjpOIKn4mSDxYyWUdTy1/3mVRyi4yZSrUT5yyEiE+qhLiESxZmshcBXhBSaqkIFNqyPzEzG/dQi20QepWymyP1BrtkWOffx6NfP658GZMq2LMZZOXv/jojyuIEuN4jkBr15oz48XUECuVkh3+/MPoh59/WFaNE6TXreu+0GBCQWIk7fH5PAAULhjWTnwx9whJytQgUQWa2+WLxWI+KpNBwwctqPM2g5bl+nGUDK4MZ8yIAfZ4+earhJL0YvdX00SgNBAlifGTZQmCFKMK6ydu3ReNMFQjztXxKUHiRLViWEH3BbnqchJRqtGCMn07ybLmwB2N9/76kS+cIumj54glE81gWZsvX778xR/+cOnS4yBXhgsiEtaNyK+/eCThLnNMBqBUPjYx3JWQkIqJQqqT9MuIklFZJ6PMQulR+OUBKFUK+4RkRNlPQgiBo4R9BiTcielTvJ9vlEooR7G5mRPeCyj7OZYiSqbjZUMZpqBRZqoDvxsUagFKUAsuOFmglENkUBfK9FdQZnukZgMbbgFpC4fRcihdWqlAh0w1gRw6hP8XpBsxHcaabS3h3IaxkrpJ2rpcKbZn1CypCTh3QAk9VSLtRZRmHhEZZBI0lIuj9Jk2DVDKstn4aKvB5JU770oo3b1gBt1kxFtEOeIWZreAUsLLyqri5AYdf9fEhCgl2QP1TZQFZUB/sptQtpgiUDpM0TTrE0cpZP9+8S5QZsyK4Q0olShxFwdQ6KLWOExjJM0AparSKLSUhdKtMgb+kUwGVFUaJTGKKA1oJ+jSiFLxkojFD66GWDnXsRJKD4WxkRDJXUTZDl2sXbEb2CgZNcwfsKNEtRSOkskjeEqIUrYpA3Z/B+9zq9XAGllT0DUroGyNd1zeiPJa9v/gddVE6TUrHt5wTIDH8crQFAybotCPKHQ8QDk1RYhLlSyUg6Ojo4Nx7HtpGE7jjI+VBvPCIIWGzsN4TxWCTV2uJ1REydCniTE7SgajXUItopRkGIr7hAdgQ9mPakUVVagVRbUAJQyiRWVcO2lha0VJYzkufPizUGqpsP87mg3l/zZ1Nl38bOEzYPnQ0wIl2BxeMbvxXACWbrZG/yArRdmPKBPp9BRJUAvlQHt7+2gSUQ4S4bkiSsqCZLAcyrKtV7lXKh4YdWkJSnRe42oRpaS6p0i/bh7fQsnV6pNVrhYfMRAl270o3Ye5uG0oZ2dnm9tWZmdTJsr9T99t6jxz/enFxZdWn1x81kRJRcXDG2+/NO0O9Yyk0Ti1Fw2szzSwjIGRi7KNBlZKk6TZK8HhSJJeFQ2sm/cJceyaDaykwORjHUpJHgVXrIhSkqFjprmbtc7AytzAygnurO5uA0tj6Md0HrT1Si3rzza3nTKzBgBl592F1aamZ+8uLj7d9OlCk4XyANbc37nxXKAZeN+ijDeDszCBUCPgnnK3R3gTZdweNoqtI1Di/lEPbkZTK9SFEVQpd96boMRY43qUVIcJbMRCicdW2wmvUt7tgTHDY7o9tESZ3eP2IEowoCUoHa3+VHNboG1NM1FevLiw8GTnxcXFxU+bPr1oQ4muUBmUknwCrnlqNQOA8PCpCfTEKXMyQhFPEaU1GWHYPFOyhRJbcARtpJO0YwyOKtIgzlXKyGYopY0oOYZ2azLigW/UPjEq2FAWJyMcvWR6sDDDkYQyAxWU2R4RcbsH7wVl6pT/3Y621raO1sJY+dDiwgKQXLjb9GlTFSixnSIxKhse7sjHoOTVdW/CChEYhs89Av6NiTJk+EAESoklYYOFUpJgEoghgjSZChmSAVP+aG0hgkooJTCUpDCvdOqyG4ZxqQSlS6glLkcFp1QiRAA2nqAyoYrKbI/wYPpbb1Ubgy2Hcs3f4m+Bf/6wVvBgLy7cXVhYuNtZHUqY/vWasS0cgGTfqFmwBe5IRETNZCsKBm7PFDamMgi+hYUSewMP3JnhPejt5c97K5SeYuBuQAx14L/wwB0Mw0I9PgYXUFqBOxMlWn43E4G7LZXZHtmz5/btPd3De24/eC8ozRmjhfKNg6svQZe8CxyfrMbAmgH0uNOjiwi6GnPFrXC6HAyBBLGgu9yUxkJCKHXx0Yn6XEHF6zJnq1ASqklBPB6tMZzusp6k4HPBKOeBo8ohy+lkHhflKkjM6+xz6SJ06RVVqE9o5YIK3IpSwxUCtXg4fStltkfAut4SKQRf3sDmBEn/rGVg9y8sLjz9EjiwsOdLVaHk4VzFvp6kFFaFCqtHJYtcGNmRzX1pySJXoZqyPYtcpetnYiVGVuR1VcqoJRfVqqzM9nm0APC9K6p67L2aUK4eNJiiyEx4sCEezMuIXGZE+dBC5/6mThgtO5tWP0OUsqIobHOU2yIUZgPV3Zu7W5aejdi25bDhUAkorxytemXk4MUn3jm/0jo9P3nEJ1AGj18ClP9TmIxgiABw77+7uPDpZ08iyp7lrunp1Pn7n3vi2VW2cyxhJBt0uUerue9+l6BUB/q3rTkQZffRPd3VoZTZkdb8vNY1P++YmMYbtzjKw5cuAMrn/UWUKNAp7y6+dBE/PqVNnpufnJ4Zm56eDnR5dwymkohHSXUBld2BknrJ9t1HzD1Y/q8KlKwnMLk8P65pQ/Pa5AQ4OQKlS/g9HGVgpVO4sKsPL3y6sCgK92sTk9PL09r4ufGuLu1c6/psLWobDqVCnkXpRj5OKXyIouv2tj5QySczyZALX9Gy0QEulcbK6hTho6VSGC9BMVYYC23DbUEN21bZvlX2xOStNK1aagkRyEfOacuTjuXJPHSu+XlNs1Cabs8NLZUKOPJnrmOs56UnF1YxRiBQAsX5rvwRbXxcmxmfCRglx6WxpBMk5Jb4CRm85EyaG92iiKuSoUjEpVP4BsTlE3ZUcbpEM+hxc7UfJggu07uMVjzv8h6sVygi0jkKiljzE1HknZ4ZrmikLygcbkUPRSNRl3C49biVQCInXeLC88QjkaSwRbLTafnDLjzBZNDS9N6HzFpQKvMOx8yy4/4nLu5/22t4eyZbEWWrK9PScunbwNJ1OZDPr6Ty+dTqxacXFxZXH3p68UluYKeXe3zGgYOdF5/4znTXuEPrKemWMIkzxanwAU+IODkrAQRGwAFzPml+47SiMGJHQ+SGYCsRMVyqI8VI9nopP6+0JofExbj1EyKUVfpECdMMqJW/ElFs08aoLNSIWWpgcEGxjjIK5gInnSJzhWH6A8yC00LTXuKsZljYVGpBSXs0R2uzORmR8ckD6PbsQ/N6+lEYLttS+W+dXlo6vZI/37T6UNNqUydGYNHtURVKZdODXQ5pgVLHBOfjkq4bwX48M5yFQ0k3L1Ocg2NJV5zEpSjeExS/kXRvP59+K5gKwruBTqw1XmbG2vCaqGS4KqEM6ZiXMoUhcEAZtykCv+TVzeIAGfXokuFJDDIM/JKQIeueAdIuc5QFNYC6DJdp3CdJsQhfTlXNy4THjgoo8Xq89+hsTTFYNZVyrDRxlB4cKBSBEgRQ+v3vat86u7S0dPZsKv+sWHteeKmw9Mz0K/yrznzgxnKp2oASjSRcG2nolyKgUmxeJ88O4GscKp+GiW+YhyTx7ngyMiC6jU5GzMC1iZJFSaT8YqVUGSUaPJgqjpCQDCiTNkUApdXdEtC1uO1kBtYZkPhAztKkD4ZqUGNKEmoASgzDMx5QDmGwWCX97WA8MCjVXkTJ+kDTe17+qgmlPKYJD7Vz9UwAjKQZIgBZWYH/A/kHnvne0qOXvn0buiXf7dkfWCiVF7XnTJSOG+vcHkRpjv6ESNY6kvWbTjPFQImaGWsiVia7SVzmjR8SQWqdJINkgA9kZtiUjFAyWlPgLmQ2KJUwSOflF4sliFIEB308+GsKI8U1ObyUDOIMkVGhRi+DSi5zXxVpqYAZ9mIDJJa2GVgyIlfUtGqpcWVkX6CA8kXFlhDCkTq+9VjmwtnHcheOO/KrxWQC0StvOkyUWmBindUrooQz98g+0qeCFDMuvFhU0ArF0R9BuKoq4RKIpA5ClyQneJIsVIvzJV+BEgOqasUFws1RYo/GlUanTRHQzYdFHKuLCxy4pGoxUJJQ3SBxtc9Uo5exQVLYMwZWGwO0btIehSMXUeKKtBq956XMGlEyPcjHytXvB6YZpmmZeT34fyr/3eMXLi0df+bS2afynaUoqaGduS5Q+th6S1JEiUlXzHJ7RBNaTk5UkXGDh+E3UyfgY0IMZ4zFeUQbUCpqAhcfBEo2RRhUSZQPGGyBElvXclimTFc5LorJklanYBysK1MOwvgAKBXAhHl7gFImU8XOhqklcFroJiVUVkQJmspwCaTvsVt+ufXK/eeBHDRqR8ep1GxHMpXq6JhNfZT/7qPZFx5beub5pafy/3p/UZ4ap9SrOfLPrZYP3NlQukhI8ZHRaCQSMa0sgEtjEToCpUn0W+GbkXSiDxcNMUcA3BQyogqUktIOO3CUcFBwWqReUv6Wo61QOnm2Vzv+cl/BYiSwGNwMpYujxKQDFxMoSQGQbqKU1MQJWSqixENsomnV8mVQdt6fh364T5Foxt+s7fOHtUCbv1V7JP/w0tKjjz/26NJSyhGw0inxX48sGRigzV9f3RwlZkxwAwvz78IkEQysNR3HHutjaGD5E7u452ctOHGUkjQFZhVRqtayWV8NyZMFlNCvfGBgk2oxEMANLBRxLbk4xwEV2i1YYJU9MkdJ+fI5GthRYk0YgRjP4UJ1DGpDifnTwvDc258dqBWlcuvi+Txa1S6cXpWg7NNSS0vPt8wdXzqdT83Nzw9Nzw9NOMbGNERJDbwDIZ9/Z7+6gWUBJWatKpXcHu4mKjBvUZ3WqiIMTnE+bce5g0CJdH1T7QyO0uuCLa4Bsv7nuGyOUo6RAVbJ7ZF44oJZQ1IHrOkszxygHCVXw8Be6SxkpKuYT1nMQSughF2FpqPlNa1aLIq3q4vB6sspBJkP9PBknBKUrtb8z5dOg3ldelh7d3lobnIO/o2ND/FeCY77u1jTkW/tWQ8TUWLOBzNOYLIHoFSLD3pGlDzTQnbCJAHa2IaSkn4VQ2nQA7FZeK+EPaYAJfSQGMNNwfJhgoooUREVOr+XIkqbIohSpHzA3CFNeUo6C8rQ2cBQ8ORznnwiUHI1eDQB0z4x1R4UGrFnhhZQwtG8XFPPPYYJTJJHj71wtIrJSE8A/Zy847pYryxF2eHS8qeXnj++9PN8YN+8Q2s5N9M1MzbeJVBK9MDB+/PiQT4bJyN9bo8nGOHTZ0CZgJLHU4j2OHkRRhiPEWvnBlaghLFJuJI42jATJXZctHmWcy+XDxNUQhmH3wqBIkHuU0VsiuC8AouYqgzG2+mNuZ39mJHlAiPujnmT4pYQEyVXo5efDekNxmKhQZh+SuVQSpg4yGvcY5hAdMnbe25d2XP7wa1QGucQZOoJa+l5HUr/KS3/8O2fP5XX1rrOaZNDk5o2Mdk1X0AJo+xzDhxmWzdEe8yYWIxxp12I28oZFqJ6zJCalYOBnp95BHaCgIE17TK07ajqtPmi5XKjNg/cpX2KLXAnMguswB2yUCylYGorMXe/8HQ9iMQwrygJVOBzIj1t7UpLUI5wlL1balq1CJQ8kWB465WRgCOw72Ixi2A9yuYVh5bPOwIdjqGWmYmJiemWccfcnFZECR7sG9Oa1rWunxhuFK8uVr90txDRGajPLIJ5dbtCBt7p5RHheN1jeZL8K4+V8MrcbtntKRzdU27CVn5lpDpFJEzxcIdcwZjMT4SyWBAK5iTLpob4YWZ4XNZSAXVbt1RQr4frtqWmVYuwr+/hDexbP4uATd+I+Q5tglKbXWtNpTIt2tAkQHQMTY455lpKUa6qa4ENT5oo3rpXLNHSksjDEPa0uEmyfSop2XIJyqYVVFivrFIRoUvpTdrlleJSeWsVmlYtpuvafUs9tvUN7Mqa1hXbFOU+f07TJic1x9iQNuQYmoBCl6MEZaccCOyCv/W0O5aet1VMt6f7vgeHq3gWgd46vXmvFCi7tJnp6fEL7pnpGW1yfh1K49zyNqyz3qvUL0qRSLAlSmosb90rHePjE0MT4z985Yf8fWgdSvbujmaDVin1i7LqEIFcFcqZsaGuT/79k8mhsZnx8dKxckcz7qqX8h5sIbKj2AYwvFewkPvBbxws7GXtwz8xaz+qCOHfCJHh2LSkDBNTqXhUhZcx4wXDSzZXQmaFn+CbNmm9LxeD3dzAduHN0JPLPcv8fb2B3b0oZVciJLKoo+nC7V/MSPYOtkeDfAlS1p3pwYFESESeoglrn76ETo10IpGIuMB38SQiKH0SfiPExVxpn1wsx5kn7ZXScTPxPZmWvGm88Z5XjAelQlg31C4+KBj+jUSTnsqPGdkMZblH+1aBEuYfjumWoXND5+bmZmbWe7C7GCUGcDEIp0ZtN/XhesgUzgsNkcVBTmAJ83dgWjsi0jmSuFBZyGNRzFshBiVSkKjaR2KsWO5VcQkuYUbQDZJQMXipRK3tTmv2ScxgFeu3NnkqRWrXo9zqgdvUu3WvbJlzjE2MA8qhiYmZIZxXVpGd/hVL+TQtTBSiStBcupb40ku/W1ZVPXjCoMgoJKmq5OTPPcDWxft5MK7DUUZVvOEnouIdoHydE18jRMfVVgVQUiwnSQy38adjxERkSMGbo02UBmyUPCfMawnTScQaGxsgWE13VU4OLUFZxWPwaewYF4FyaCPKDxyO6QnH3KQ2MT7hmJzTxmYcGp980G6s94dj2wHi3qV8r4SmG8UAbKEcIu3CouFohiFybvnwXnneURJ4g7SPDKYFSgWjb1Oqy5aGwiJE3DbSJ4LxirgjiC+My6qIoOOjTmQTJW9XmY6KWJc6QuLiYIBSxAMLaWkbpBTl1n+cQs7gswjD4SFuM70bUb684tBaWmY0bWIMZpUzLXOa44a41Zs/xTCT2x1/qrSCB6vGSbTfyuEpyfbgGSkhcwxjSeKUASXY2BiFfRICJcPVrf6qUVIRROav1I4SI7f8Bl3MWBOLaBZKCWxGvHy3rBWlIYCED3MF94Y3oOx8Ij8zPoSrlHO4WOkZcjj28awyby4jatbU5DsllSYjrJcUsnFKsj14L7Q+QgdNMyirBplKk6CasHqlESFxQBnUDcPgF/CmKKE/9jNcJqNSKUpJ9FcGZbDQWLGAUpKsuwTXS40o6Zz9YS8wWK5HeeHQat4xPTY24dCGNMfY2Ni0I2DuatXcFX8LuhJKqheXkjGg3lcMZyi2jAAK7Ym9EgezPnzgRMHtaZesO0AjfIayKUoFV/C8fLG6FCWL8E9kRDVzWoooWYUnEdWKUon5xY2x/pg48qlSlD/rvHbtjTyY2MmhGf/MUFcL9MwXeadkc7wmvBg7e5thdVIxRKCLR6NxAZS2VXB7G2JyB6IE7xUfICJQjiSTLjfjz5DCtWS+fLM5SjhOWsV7qzeg7IVqsE/S640N8Hu/Cyjl7UGpv3b6m988/cIL8Hr2NX6yvht2lPmLV3/60zvP5R3zQ5Mt8N/QtENrRRXo0GO85n/A6/Fju2C0rAqlhCNf4TM0rzXOQ2fkj7pjksh4NQ2sKh4iik//sSLoW6CEzTFuxNehlJAXm7KW0pQiShqrlHlWG0rj9U6QV1/F19eFM+P7sw3lxYM/+vGPf3Tweh6zeiZ4Xs8+Hjihw7zOq2/Dy9uv7YJuWR1KYBS0kjjxYXXWyAkN66UCpbmbXsxjkat2e8zFWXRWS1GC95VETyjK17oxp6WAUu21P3rMLjWiPHv67NnTr7+Or8dFS1DpcJajzHc8frDp0Mmf/OTkoabO83mwsvhspjFxDDp89gGo+/pxfP3rQYnzDw/mnCgs6KXKKNBSZJlJaf50rU1QMuuWry1Q4jNj+MTRQmkw/DEnmaI4E8E/70r5Q5xwXinjTycqJlnWiLLYtzpftaY3stH8g8evXH/jYNP+f3vlzbeu/eKVV15r6nziuXee+6+QFWWkw2+vvo018XX/Xw1KzIEn7a5gMD6FfUEfJCQJBULSsrQZyqgLxFnFWMkTLvm8zkSZhHpRQvp1ig/RMFOBCVEAJR4yIn66rNTaKx84Dv+O4+vZYkvItPvqQXza5ME33/zFL9588z/xuZOdV2PFGxCxVx4/fRorn35gl/fKdvtpyzBnFOOVLolEXJB+bnVZaZ6OT7isUsGD5RYRNgmUURNln4mykKAkZjgCpXmDWL8LBlolYmX44cPdVHPcHKkYt6vV7bmiK4pxRbzaN1C6NzZ89VrnwUNvHzx0sPPa1W4fta+J01vDexV56Aq8KkOf7Ga3R/Ktu/mTSTG312AmJsWHBXEtGoU9DZ+9om4IKW7CLze8m3kmZgyCl0VNSRzfV4xOwEe+RZc2pPYXpdZ5pSQSI8okL/BkCd3w+Yy9lJbZKnaRytT8S0hllBu1K70o7QkcJZ/siR32zBFp8/eSg9FNDr9Vu9Ua7akXqfel5wbKv2ZpoKwbaaCsG2mgrBtpoKwbaaCsG2mgrBtpoKwbaaCsG2mgrBtpoKwbaaCsG2mgrBtpoKwbaaCsG2mgrBf5f9CifHRuEJxqAAAAAElFTkSuQmCC"/>
          <p:cNvSpPr>
            <a:spLocks noChangeAspect="1" noChangeArrowheads="1"/>
          </p:cNvSpPr>
          <p:nvPr/>
        </p:nvSpPr>
        <p:spPr bwMode="auto">
          <a:xfrm>
            <a:off x="307975" y="-1157288"/>
            <a:ext cx="1135380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pic>
        <p:nvPicPr>
          <p:cNvPr id="1036" name="Picture 12" descr="https://upload.wikimedia.org/wikipedia/commons/8/86/Logotipo_del_Ministerio_de_Econom%C3%ADa_y_Competitivid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559" y="6077810"/>
            <a:ext cx="2949041" cy="7096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2304" y="61010"/>
            <a:ext cx="4241292" cy="1200329"/>
          </a:xfrm>
          <a:prstGeom prst="rect">
            <a:avLst/>
          </a:prstGeom>
          <a:noFill/>
        </p:spPr>
        <p:txBody>
          <a:bodyPr wrap="square" rtlCol="0">
            <a:spAutoFit/>
          </a:bodyPr>
          <a:lstStyle/>
          <a:p>
            <a:pPr algn="ct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Polar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Prediction</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Workshop</a:t>
            </a:r>
          </a:p>
          <a:p>
            <a:pPr algn="ct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4-6th of May, 2016</a:t>
            </a:r>
          </a:p>
          <a:p>
            <a:pPr algn="ct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Lamont</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-Doherty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Earth</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Observatory</a:t>
            </a:r>
            <a:r>
              <a:rPr lang="fr-BE"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Columbia </a:t>
            </a:r>
            <a:r>
              <a:rPr lang="fr-BE"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University</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fr-BE"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NY</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1439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4341"/>
          <a:stretch/>
        </p:blipFill>
        <p:spPr>
          <a:xfrm>
            <a:off x="2045151" y="304800"/>
            <a:ext cx="7241961" cy="6927636"/>
          </a:xfrm>
          <a:prstGeom prst="rect">
            <a:avLst/>
          </a:prstGeom>
        </p:spPr>
      </p:pic>
      <p:sp>
        <p:nvSpPr>
          <p:cNvPr id="8" name="Triangle rectangle 7"/>
          <p:cNvSpPr/>
          <p:nvPr/>
        </p:nvSpPr>
        <p:spPr>
          <a:xfrm rot="-10800000">
            <a:off x="2594884" y="355386"/>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riangle rectangle 8"/>
          <p:cNvSpPr/>
          <p:nvPr/>
        </p:nvSpPr>
        <p:spPr>
          <a:xfrm rot="10800000">
            <a:off x="5050699" y="2840729"/>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5" name="ZoneTexte 4"/>
          <p:cNvSpPr txBox="1"/>
          <p:nvPr/>
        </p:nvSpPr>
        <p:spPr>
          <a:xfrm>
            <a:off x="4547112" y="258315"/>
            <a:ext cx="4528972" cy="2062103"/>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The joint </a:t>
            </a:r>
            <a:r>
              <a:rPr lang="fr-BE" sz="2000" dirty="0" err="1" smtClean="0">
                <a:latin typeface="Segoe UI" panose="020B0502040204020203" pitchFamily="34" charset="0"/>
                <a:cs typeface="Segoe UI" panose="020B0502040204020203" pitchFamily="34" charset="0"/>
              </a:rPr>
              <a:t>obs</a:t>
            </a:r>
            <a:r>
              <a:rPr lang="fr-BE" sz="2000" dirty="0" smtClean="0">
                <a:latin typeface="Segoe UI" panose="020B0502040204020203" pitchFamily="34" charset="0"/>
                <a:cs typeface="Segoe UI" panose="020B0502040204020203" pitchFamily="34" charset="0"/>
              </a:rPr>
              <a:t>-model </a:t>
            </a:r>
            <a:r>
              <a:rPr lang="fr-BE" sz="2000" dirty="0" err="1" smtClean="0">
                <a:latin typeface="Segoe UI" panose="020B0502040204020203" pitchFamily="34" charset="0"/>
                <a:cs typeface="Segoe UI" panose="020B0502040204020203" pitchFamily="34" charset="0"/>
              </a:rPr>
              <a:t>correlation</a:t>
            </a:r>
            <a:r>
              <a:rPr lang="fr-BE" sz="2000" dirty="0" smtClean="0">
                <a:latin typeface="Segoe UI" panose="020B0502040204020203" pitchFamily="34" charset="0"/>
                <a:cs typeface="Segoe UI" panose="020B0502040204020203" pitchFamily="34" charset="0"/>
              </a:rPr>
              <a:t> matrix</a:t>
            </a:r>
          </a:p>
          <a:p>
            <a:r>
              <a:rPr lang="fr-BE" dirty="0" smtClean="0">
                <a:latin typeface="Segoe UI" panose="020B0502040204020203" pitchFamily="34" charset="0"/>
                <a:cs typeface="Segoe UI" panose="020B0502040204020203" pitchFamily="34" charset="0"/>
              </a:rPr>
              <a:t> </a:t>
            </a:r>
          </a:p>
          <a:p>
            <a:pPr marL="285750" indent="-285750">
              <a:buFontTx/>
              <a:buChar char="-"/>
            </a:pPr>
            <a:r>
              <a:rPr lang="fr-BE" dirty="0" err="1">
                <a:latin typeface="Segoe UI" panose="020B0502040204020203" pitchFamily="34" charset="0"/>
                <a:cs typeface="Segoe UI" panose="020B0502040204020203" pitchFamily="34" charset="0"/>
              </a:rPr>
              <a:t>h</a:t>
            </a:r>
            <a:r>
              <a:rPr lang="fr-BE" dirty="0" err="1" smtClean="0">
                <a:latin typeface="Segoe UI" panose="020B0502040204020203" pitchFamily="34" charset="0"/>
                <a:cs typeface="Segoe UI" panose="020B0502040204020203" pitchFamily="34" charset="0"/>
              </a:rPr>
              <a:t>ighlights</a:t>
            </a:r>
            <a:r>
              <a:rPr lang="fr-BE" dirty="0" smtClean="0">
                <a:latin typeface="Segoe UI" panose="020B0502040204020203" pitchFamily="34" charset="0"/>
                <a:cs typeface="Segoe UI" panose="020B0502040204020203" pitchFamily="34" charset="0"/>
              </a:rPr>
              <a:t> model-</a:t>
            </a:r>
            <a:r>
              <a:rPr lang="fr-BE" dirty="0" err="1" smtClean="0">
                <a:latin typeface="Segoe UI" panose="020B0502040204020203" pitchFamily="34" charset="0"/>
                <a:cs typeface="Segoe UI" panose="020B0502040204020203" pitchFamily="34" charset="0"/>
              </a:rPr>
              <a:t>dependent</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potential</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predictability</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a:latin typeface="Segoe UI" panose="020B0502040204020203" pitchFamily="34" charset="0"/>
                <a:cs typeface="Segoe UI" panose="020B0502040204020203" pitchFamily="34" charset="0"/>
              </a:rPr>
              <a:t>h</a:t>
            </a:r>
            <a:r>
              <a:rPr lang="fr-BE" dirty="0" err="1" smtClean="0">
                <a:latin typeface="Segoe UI" panose="020B0502040204020203" pitchFamily="34" charset="0"/>
                <a:cs typeface="Segoe UI" panose="020B0502040204020203" pitchFamily="34" charset="0"/>
              </a:rPr>
              <a:t>ighlights</a:t>
            </a:r>
            <a:r>
              <a:rPr lang="fr-BE" dirty="0" smtClean="0">
                <a:latin typeface="Segoe UI" panose="020B0502040204020203" pitchFamily="34" charset="0"/>
                <a:cs typeface="Segoe UI" panose="020B0502040204020203" pitchFamily="34" charset="0"/>
              </a:rPr>
              <a:t> model </a:t>
            </a:r>
            <a:r>
              <a:rPr lang="fr-BE" dirty="0" err="1" smtClean="0">
                <a:latin typeface="Segoe UI" panose="020B0502040204020203" pitchFamily="34" charset="0"/>
                <a:cs typeface="Segoe UI" panose="020B0502040204020203" pitchFamily="34" charset="0"/>
              </a:rPr>
              <a:t>genealogy</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smtClean="0">
                <a:solidFill>
                  <a:schemeClr val="accent6">
                    <a:lumMod val="75000"/>
                  </a:schemeClr>
                </a:solidFill>
                <a:latin typeface="Segoe UI" panose="020B0502040204020203" pitchFamily="34" charset="0"/>
                <a:cs typeface="Segoe UI" panose="020B0502040204020203" pitchFamily="34" charset="0"/>
              </a:rPr>
              <a:t>highlights</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that</a:t>
            </a:r>
            <a:r>
              <a:rPr lang="fr-BE" dirty="0" smtClean="0">
                <a:solidFill>
                  <a:schemeClr val="accent6">
                    <a:lumMod val="75000"/>
                  </a:schemeClr>
                </a:solidFill>
                <a:latin typeface="Segoe UI" panose="020B0502040204020203" pitchFamily="34" charset="0"/>
                <a:cs typeface="Segoe UI" panose="020B0502040204020203" pitchFamily="34" charset="0"/>
              </a:rPr>
              <a:t> observations are </a:t>
            </a:r>
            <a:r>
              <a:rPr lang="fr-BE" dirty="0" err="1" smtClean="0">
                <a:solidFill>
                  <a:schemeClr val="accent6">
                    <a:lumMod val="75000"/>
                  </a:schemeClr>
                </a:solidFill>
                <a:latin typeface="Segoe UI" panose="020B0502040204020203" pitchFamily="34" charset="0"/>
                <a:cs typeface="Segoe UI" panose="020B0502040204020203" pitchFamily="34" charset="0"/>
              </a:rPr>
              <a:t>well</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distinguishable</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from</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models</a:t>
            </a:r>
            <a:endParaRPr lang="fr-BE" dirty="0">
              <a:solidFill>
                <a:schemeClr val="accent6">
                  <a:lumMod val="75000"/>
                </a:schemeClr>
              </a:solidFill>
              <a:latin typeface="Segoe UI" panose="020B0502040204020203" pitchFamily="34" charset="0"/>
              <a:cs typeface="Segoe UI" panose="020B0502040204020203" pitchFamily="34" charset="0"/>
            </a:endParaRPr>
          </a:p>
        </p:txBody>
      </p:sp>
      <p:sp>
        <p:nvSpPr>
          <p:cNvPr id="13" name="Rectangle 12"/>
          <p:cNvSpPr/>
          <p:nvPr/>
        </p:nvSpPr>
        <p:spPr>
          <a:xfrm>
            <a:off x="2914374" y="715516"/>
            <a:ext cx="275140" cy="264198"/>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87180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4341"/>
          <a:stretch/>
        </p:blipFill>
        <p:spPr>
          <a:xfrm>
            <a:off x="2045151" y="304800"/>
            <a:ext cx="7241961" cy="6927636"/>
          </a:xfrm>
          <a:prstGeom prst="rect">
            <a:avLst/>
          </a:prstGeom>
        </p:spPr>
      </p:pic>
      <p:sp>
        <p:nvSpPr>
          <p:cNvPr id="8" name="Triangle rectangle 7"/>
          <p:cNvSpPr/>
          <p:nvPr/>
        </p:nvSpPr>
        <p:spPr>
          <a:xfrm rot="-10800000">
            <a:off x="2594884" y="355386"/>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riangle rectangle 8"/>
          <p:cNvSpPr/>
          <p:nvPr/>
        </p:nvSpPr>
        <p:spPr>
          <a:xfrm rot="10800000">
            <a:off x="5050699" y="2840729"/>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5" name="ZoneTexte 4"/>
          <p:cNvSpPr txBox="1"/>
          <p:nvPr/>
        </p:nvSpPr>
        <p:spPr>
          <a:xfrm>
            <a:off x="4547112" y="258311"/>
            <a:ext cx="4528972" cy="2339102"/>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The joint </a:t>
            </a:r>
            <a:r>
              <a:rPr lang="fr-BE" sz="2000" dirty="0" err="1" smtClean="0">
                <a:latin typeface="Segoe UI" panose="020B0502040204020203" pitchFamily="34" charset="0"/>
                <a:cs typeface="Segoe UI" panose="020B0502040204020203" pitchFamily="34" charset="0"/>
              </a:rPr>
              <a:t>obs</a:t>
            </a:r>
            <a:r>
              <a:rPr lang="fr-BE" sz="2000" dirty="0" smtClean="0">
                <a:latin typeface="Segoe UI" panose="020B0502040204020203" pitchFamily="34" charset="0"/>
                <a:cs typeface="Segoe UI" panose="020B0502040204020203" pitchFamily="34" charset="0"/>
              </a:rPr>
              <a:t>-model </a:t>
            </a:r>
            <a:r>
              <a:rPr lang="fr-BE" sz="2000" dirty="0" err="1" smtClean="0">
                <a:latin typeface="Segoe UI" panose="020B0502040204020203" pitchFamily="34" charset="0"/>
                <a:cs typeface="Segoe UI" panose="020B0502040204020203" pitchFamily="34" charset="0"/>
              </a:rPr>
              <a:t>correlation</a:t>
            </a:r>
            <a:r>
              <a:rPr lang="fr-BE" sz="2000" dirty="0" smtClean="0">
                <a:latin typeface="Segoe UI" panose="020B0502040204020203" pitchFamily="34" charset="0"/>
                <a:cs typeface="Segoe UI" panose="020B0502040204020203" pitchFamily="34" charset="0"/>
              </a:rPr>
              <a:t> matrix</a:t>
            </a:r>
          </a:p>
          <a:p>
            <a:r>
              <a:rPr lang="fr-BE" dirty="0" smtClean="0">
                <a:latin typeface="Segoe UI" panose="020B0502040204020203" pitchFamily="34" charset="0"/>
                <a:cs typeface="Segoe UI" panose="020B0502040204020203" pitchFamily="34" charset="0"/>
              </a:rPr>
              <a:t> </a:t>
            </a:r>
          </a:p>
          <a:p>
            <a:pPr marL="285750" indent="-285750">
              <a:buFontTx/>
              <a:buChar char="-"/>
            </a:pPr>
            <a:r>
              <a:rPr lang="fr-BE" dirty="0" err="1">
                <a:latin typeface="Segoe UI" panose="020B0502040204020203" pitchFamily="34" charset="0"/>
                <a:cs typeface="Segoe UI" panose="020B0502040204020203" pitchFamily="34" charset="0"/>
              </a:rPr>
              <a:t>h</a:t>
            </a:r>
            <a:r>
              <a:rPr lang="fr-BE" dirty="0" err="1" smtClean="0">
                <a:latin typeface="Segoe UI" panose="020B0502040204020203" pitchFamily="34" charset="0"/>
                <a:cs typeface="Segoe UI" panose="020B0502040204020203" pitchFamily="34" charset="0"/>
              </a:rPr>
              <a:t>ighlights</a:t>
            </a:r>
            <a:r>
              <a:rPr lang="fr-BE" dirty="0" smtClean="0">
                <a:latin typeface="Segoe UI" panose="020B0502040204020203" pitchFamily="34" charset="0"/>
                <a:cs typeface="Segoe UI" panose="020B0502040204020203" pitchFamily="34" charset="0"/>
              </a:rPr>
              <a:t> model-</a:t>
            </a:r>
            <a:r>
              <a:rPr lang="fr-BE" dirty="0" err="1" smtClean="0">
                <a:latin typeface="Segoe UI" panose="020B0502040204020203" pitchFamily="34" charset="0"/>
                <a:cs typeface="Segoe UI" panose="020B0502040204020203" pitchFamily="34" charset="0"/>
              </a:rPr>
              <a:t>dependent</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potential</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predictability</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a:latin typeface="Segoe UI" panose="020B0502040204020203" pitchFamily="34" charset="0"/>
                <a:cs typeface="Segoe UI" panose="020B0502040204020203" pitchFamily="34" charset="0"/>
              </a:rPr>
              <a:t>h</a:t>
            </a:r>
            <a:r>
              <a:rPr lang="fr-BE" dirty="0" err="1" smtClean="0">
                <a:latin typeface="Segoe UI" panose="020B0502040204020203" pitchFamily="34" charset="0"/>
                <a:cs typeface="Segoe UI" panose="020B0502040204020203" pitchFamily="34" charset="0"/>
              </a:rPr>
              <a:t>ighlights</a:t>
            </a:r>
            <a:r>
              <a:rPr lang="fr-BE" dirty="0" smtClean="0">
                <a:latin typeface="Segoe UI" panose="020B0502040204020203" pitchFamily="34" charset="0"/>
                <a:cs typeface="Segoe UI" panose="020B0502040204020203" pitchFamily="34" charset="0"/>
              </a:rPr>
              <a:t> model </a:t>
            </a:r>
            <a:r>
              <a:rPr lang="fr-BE" dirty="0" err="1" smtClean="0">
                <a:latin typeface="Segoe UI" panose="020B0502040204020203" pitchFamily="34" charset="0"/>
                <a:cs typeface="Segoe UI" panose="020B0502040204020203" pitchFamily="34" charset="0"/>
              </a:rPr>
              <a:t>genealogy</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smtClean="0">
                <a:latin typeface="Segoe UI" panose="020B0502040204020203" pitchFamily="34" charset="0"/>
                <a:cs typeface="Segoe UI" panose="020B0502040204020203" pitchFamily="34" charset="0"/>
              </a:rPr>
              <a:t>highlights</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that</a:t>
            </a:r>
            <a:r>
              <a:rPr lang="fr-BE" dirty="0" smtClean="0">
                <a:latin typeface="Segoe UI" panose="020B0502040204020203" pitchFamily="34" charset="0"/>
                <a:cs typeface="Segoe UI" panose="020B0502040204020203" pitchFamily="34" charset="0"/>
              </a:rPr>
              <a:t> observations are </a:t>
            </a:r>
            <a:r>
              <a:rPr lang="fr-BE" dirty="0" err="1" smtClean="0">
                <a:latin typeface="Segoe UI" panose="020B0502040204020203" pitchFamily="34" charset="0"/>
                <a:cs typeface="Segoe UI" panose="020B0502040204020203" pitchFamily="34" charset="0"/>
              </a:rPr>
              <a:t>well</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distinguishable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from</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models</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smtClean="0">
                <a:solidFill>
                  <a:schemeClr val="accent6">
                    <a:lumMod val="75000"/>
                  </a:schemeClr>
                </a:solidFill>
                <a:latin typeface="Segoe UI" panose="020B0502040204020203" pitchFamily="34" charset="0"/>
                <a:cs typeface="Segoe UI" panose="020B0502040204020203" pitchFamily="34" charset="0"/>
              </a:rPr>
              <a:t>informs</a:t>
            </a:r>
            <a:r>
              <a:rPr lang="fr-BE" dirty="0" smtClean="0">
                <a:solidFill>
                  <a:schemeClr val="accent6">
                    <a:lumMod val="75000"/>
                  </a:schemeClr>
                </a:solidFill>
                <a:latin typeface="Segoe UI" panose="020B0502040204020203" pitchFamily="34" charset="0"/>
                <a:cs typeface="Segoe UI" panose="020B0502040204020203" pitchFamily="34" charset="0"/>
              </a:rPr>
              <a:t> about </a:t>
            </a:r>
            <a:r>
              <a:rPr lang="fr-BE" dirty="0" err="1" smtClean="0">
                <a:solidFill>
                  <a:schemeClr val="accent6">
                    <a:lumMod val="75000"/>
                  </a:schemeClr>
                </a:solidFill>
                <a:latin typeface="Segoe UI" panose="020B0502040204020203" pitchFamily="34" charset="0"/>
                <a:cs typeface="Segoe UI" panose="020B0502040204020203" pitchFamily="34" charset="0"/>
              </a:rPr>
              <a:t>forecast</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skill</a:t>
            </a:r>
            <a:endParaRPr lang="fr-BE" dirty="0">
              <a:solidFill>
                <a:schemeClr val="accent6">
                  <a:lumMod val="75000"/>
                </a:schemeClr>
              </a:solidFill>
              <a:latin typeface="Segoe UI" panose="020B0502040204020203" pitchFamily="34" charset="0"/>
              <a:cs typeface="Segoe UI" panose="020B0502040204020203" pitchFamily="34" charset="0"/>
            </a:endParaRPr>
          </a:p>
        </p:txBody>
      </p:sp>
      <p:sp>
        <p:nvSpPr>
          <p:cNvPr id="13" name="Rectangle 12"/>
          <p:cNvSpPr/>
          <p:nvPr/>
        </p:nvSpPr>
        <p:spPr>
          <a:xfrm>
            <a:off x="2998885" y="2840729"/>
            <a:ext cx="74515" cy="87528"/>
          </a:xfrm>
          <a:prstGeom prst="rect">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3129514" y="2274673"/>
            <a:ext cx="74515" cy="87528"/>
          </a:xfrm>
          <a:prstGeom prst="rect">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2924370" y="3777343"/>
            <a:ext cx="74515" cy="87528"/>
          </a:xfrm>
          <a:prstGeom prst="rect">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93166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38316" y="2721427"/>
            <a:ext cx="4689130" cy="2308324"/>
          </a:xfrm>
          <a:prstGeom prst="rect">
            <a:avLst/>
          </a:prstGeom>
          <a:noFill/>
        </p:spPr>
        <p:txBody>
          <a:bodyPr wrap="square" rtlCol="0">
            <a:spAutoFit/>
          </a:bodyPr>
          <a:lstStyle/>
          <a:p>
            <a:pPr algn="ctr"/>
            <a:r>
              <a:rPr lang="fr-BE" sz="3600" dirty="0" err="1" smtClean="0">
                <a:solidFill>
                  <a:srgbClr val="FFC000"/>
                </a:solidFill>
                <a:latin typeface="Segoe UI" panose="020B0502040204020203" pitchFamily="34" charset="0"/>
                <a:cs typeface="Segoe UI" panose="020B0502040204020203" pitchFamily="34" charset="0"/>
              </a:rPr>
              <a:t>From</a:t>
            </a:r>
            <a:endParaRPr lang="fr-BE" sz="3600" dirty="0" smtClean="0">
              <a:solidFill>
                <a:srgbClr val="FFC000"/>
              </a:solidFill>
              <a:latin typeface="Segoe UI" panose="020B0502040204020203" pitchFamily="34" charset="0"/>
              <a:cs typeface="Segoe UI" panose="020B0502040204020203" pitchFamily="34" charset="0"/>
            </a:endParaRPr>
          </a:p>
          <a:p>
            <a:pPr algn="ctr"/>
            <a:r>
              <a:rPr lang="fr-BE" sz="3600" dirty="0" smtClean="0">
                <a:solidFill>
                  <a:srgbClr val="FFC000"/>
                </a:solidFill>
                <a:latin typeface="Segoe UI" panose="020B0502040204020203" pitchFamily="34" charset="0"/>
                <a:cs typeface="Segoe UI" panose="020B0502040204020203" pitchFamily="34" charset="0"/>
              </a:rPr>
              <a:t>1-to-1 </a:t>
            </a:r>
            <a:r>
              <a:rPr lang="fr-BE" sz="3600" dirty="0" err="1" smtClean="0">
                <a:solidFill>
                  <a:srgbClr val="FFC000"/>
                </a:solidFill>
                <a:latin typeface="Segoe UI" panose="020B0502040204020203" pitchFamily="34" charset="0"/>
                <a:cs typeface="Segoe UI" panose="020B0502040204020203" pitchFamily="34" charset="0"/>
              </a:rPr>
              <a:t>evaluation</a:t>
            </a:r>
            <a:endParaRPr lang="fr-BE" sz="3600" dirty="0" smtClean="0">
              <a:solidFill>
                <a:srgbClr val="FFC000"/>
              </a:solidFill>
              <a:latin typeface="Segoe UI" panose="020B0502040204020203" pitchFamily="34" charset="0"/>
              <a:cs typeface="Segoe UI" panose="020B0502040204020203" pitchFamily="34" charset="0"/>
            </a:endParaRPr>
          </a:p>
          <a:p>
            <a:pPr algn="ctr"/>
            <a:r>
              <a:rPr lang="fr-BE" sz="3600" dirty="0" smtClean="0">
                <a:solidFill>
                  <a:srgbClr val="FFC000"/>
                </a:solidFill>
                <a:latin typeface="Segoe UI" panose="020B0502040204020203" pitchFamily="34" charset="0"/>
                <a:cs typeface="Segoe UI" panose="020B0502040204020203" pitchFamily="34" charset="0"/>
              </a:rPr>
              <a:t>to</a:t>
            </a:r>
          </a:p>
          <a:p>
            <a:pPr algn="ctr"/>
            <a:r>
              <a:rPr lang="fr-BE" sz="3600" dirty="0" smtClean="0">
                <a:solidFill>
                  <a:srgbClr val="FFC000"/>
                </a:solidFill>
                <a:latin typeface="Segoe UI" panose="020B0502040204020203" pitchFamily="34" charset="0"/>
                <a:cs typeface="Segoe UI" panose="020B0502040204020203" pitchFamily="34" charset="0"/>
              </a:rPr>
              <a:t>N-to-M </a:t>
            </a:r>
            <a:r>
              <a:rPr lang="fr-BE" sz="3600" dirty="0" err="1" smtClean="0">
                <a:solidFill>
                  <a:srgbClr val="FFC000"/>
                </a:solidFill>
                <a:latin typeface="Segoe UI" panose="020B0502040204020203" pitchFamily="34" charset="0"/>
                <a:cs typeface="Segoe UI" panose="020B0502040204020203" pitchFamily="34" charset="0"/>
              </a:rPr>
              <a:t>evaluation</a:t>
            </a:r>
            <a:endParaRPr lang="fr-BE" sz="3600" dirty="0">
              <a:solidFill>
                <a:srgbClr val="FFC000"/>
              </a:solidFill>
              <a:latin typeface="Segoe UI" panose="020B0502040204020203" pitchFamily="34" charset="0"/>
              <a:cs typeface="Segoe UI" panose="020B0502040204020203" pitchFamily="34" charset="0"/>
            </a:endParaRPr>
          </a:p>
        </p:txBody>
      </p:sp>
      <p:sp>
        <p:nvSpPr>
          <p:cNvPr id="5" name="ZoneTexte 4"/>
          <p:cNvSpPr txBox="1"/>
          <p:nvPr/>
        </p:nvSpPr>
        <p:spPr>
          <a:xfrm>
            <a:off x="3461656" y="1556657"/>
            <a:ext cx="2231572" cy="707886"/>
          </a:xfrm>
          <a:prstGeom prst="rect">
            <a:avLst/>
          </a:prstGeom>
          <a:noFill/>
        </p:spPr>
        <p:txBody>
          <a:bodyPr wrap="square" rtlCol="0">
            <a:spAutoFit/>
          </a:bodyPr>
          <a:lstStyle/>
          <a:p>
            <a:pPr algn="ctr"/>
            <a:r>
              <a:rPr lang="fr-BE" sz="4000" b="1" dirty="0" smtClean="0">
                <a:solidFill>
                  <a:schemeClr val="bg1">
                    <a:lumMod val="65000"/>
                  </a:schemeClr>
                </a:solidFill>
                <a:latin typeface="Segoe UI" panose="020B0502040204020203" pitchFamily="34" charset="0"/>
                <a:cs typeface="Segoe UI" panose="020B0502040204020203" pitchFamily="34" charset="0"/>
              </a:rPr>
              <a:t>PART 1</a:t>
            </a:r>
            <a:endParaRPr lang="fr-BE" sz="4000" b="1" dirty="0">
              <a:solidFill>
                <a:schemeClr val="bg1">
                  <a:lumMod val="65000"/>
                </a:schemeClr>
              </a:solidFill>
              <a:latin typeface="Segoe UI" panose="020B0502040204020203" pitchFamily="34" charset="0"/>
              <a:cs typeface="Segoe UI" panose="020B0502040204020203" pitchFamily="34" charset="0"/>
            </a:endParaRPr>
          </a:p>
        </p:txBody>
      </p:sp>
      <p:pic>
        <p:nvPicPr>
          <p:cNvPr id="6" name="Picture 2" descr="https://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16730" y="5353050"/>
            <a:ext cx="8120063" cy="923330"/>
          </a:xfrm>
          <a:prstGeom prst="rect">
            <a:avLst/>
          </a:prstGeom>
          <a:noFill/>
        </p:spPr>
        <p:txBody>
          <a:bodyPr wrap="square" rtlCol="0">
            <a:spAutoFit/>
          </a:bodyPr>
          <a:lstStyle/>
          <a:p>
            <a:pPr algn="ctr"/>
            <a:r>
              <a:rPr lang="fr-BE" b="1" i="1" dirty="0" smtClean="0">
                <a:latin typeface="Segoe UI" panose="020B0502040204020203" pitchFamily="34" charset="0"/>
                <a:cs typeface="Segoe UI" panose="020B0502040204020203" pitchFamily="34" charset="0"/>
              </a:rPr>
              <a:t>Much </a:t>
            </a:r>
            <a:r>
              <a:rPr lang="fr-BE" b="1" i="1" dirty="0" err="1" smtClean="0">
                <a:latin typeface="Segoe UI" panose="020B0502040204020203" pitchFamily="34" charset="0"/>
                <a:cs typeface="Segoe UI" panose="020B0502040204020203" pitchFamily="34" charset="0"/>
              </a:rPr>
              <a:t>can</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be</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learnt</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from</a:t>
            </a:r>
            <a:r>
              <a:rPr lang="fr-BE" b="1" i="1" dirty="0" smtClean="0">
                <a:latin typeface="Segoe UI" panose="020B0502040204020203" pitchFamily="34" charset="0"/>
                <a:cs typeface="Segoe UI" panose="020B0502040204020203" pitchFamily="34" charset="0"/>
              </a:rPr>
              <a:t> the joint observation-model </a:t>
            </a:r>
            <a:r>
              <a:rPr lang="fr-BE" b="1" i="1" dirty="0" err="1" smtClean="0">
                <a:latin typeface="Segoe UI" panose="020B0502040204020203" pitchFamily="34" charset="0"/>
                <a:cs typeface="Segoe UI" panose="020B0502040204020203" pitchFamily="34" charset="0"/>
              </a:rPr>
              <a:t>correlation</a:t>
            </a:r>
            <a:r>
              <a:rPr lang="fr-BE" b="1" i="1" dirty="0" smtClean="0">
                <a:latin typeface="Segoe UI" panose="020B0502040204020203" pitchFamily="34" charset="0"/>
                <a:cs typeface="Segoe UI" panose="020B0502040204020203" pitchFamily="34" charset="0"/>
              </a:rPr>
              <a:t> matrix. </a:t>
            </a:r>
            <a:r>
              <a:rPr lang="fr-BE" b="1" i="1" dirty="0" err="1" smtClean="0">
                <a:latin typeface="Segoe UI" panose="020B0502040204020203" pitchFamily="34" charset="0"/>
                <a:cs typeface="Segoe UI" panose="020B0502040204020203" pitchFamily="34" charset="0"/>
              </a:rPr>
              <a:t>I’m</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contemplating</a:t>
            </a:r>
            <a:r>
              <a:rPr lang="fr-BE" b="1" i="1" dirty="0" smtClean="0">
                <a:latin typeface="Segoe UI" panose="020B0502040204020203" pitchFamily="34" charset="0"/>
                <a:cs typeface="Segoe UI" panose="020B0502040204020203" pitchFamily="34" charset="0"/>
              </a:rPr>
              <a:t> the </a:t>
            </a:r>
            <a:r>
              <a:rPr lang="fr-BE" b="1" i="1" dirty="0" err="1" smtClean="0">
                <a:latin typeface="Segoe UI" panose="020B0502040204020203" pitchFamily="34" charset="0"/>
                <a:cs typeface="Segoe UI" panose="020B0502040204020203" pitchFamily="34" charset="0"/>
              </a:rPr>
              <a:t>idea</a:t>
            </a:r>
            <a:r>
              <a:rPr lang="fr-BE" b="1" i="1" dirty="0" smtClean="0">
                <a:latin typeface="Segoe UI" panose="020B0502040204020203" pitchFamily="34" charset="0"/>
                <a:cs typeface="Segoe UI" panose="020B0502040204020203" pitchFamily="34" charset="0"/>
              </a:rPr>
              <a:t> of </a:t>
            </a:r>
            <a:r>
              <a:rPr lang="fr-BE" b="1" i="1" dirty="0" err="1" smtClean="0">
                <a:latin typeface="Segoe UI" panose="020B0502040204020203" pitchFamily="34" charset="0"/>
                <a:cs typeface="Segoe UI" panose="020B0502040204020203" pitchFamily="34" charset="0"/>
              </a:rPr>
              <a:t>applying</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that</a:t>
            </a:r>
            <a:r>
              <a:rPr lang="fr-BE" b="1" i="1" dirty="0" smtClean="0">
                <a:latin typeface="Segoe UI" panose="020B0502040204020203" pitchFamily="34" charset="0"/>
                <a:cs typeface="Segoe UI" panose="020B0502040204020203" pitchFamily="34" charset="0"/>
              </a:rPr>
              <a:t> to the </a:t>
            </a:r>
            <a:r>
              <a:rPr lang="fr-BE" b="1" i="1" dirty="0" err="1" smtClean="0">
                <a:latin typeface="Segoe UI" panose="020B0502040204020203" pitchFamily="34" charset="0"/>
                <a:cs typeface="Segoe UI" panose="020B0502040204020203" pitchFamily="34" charset="0"/>
              </a:rPr>
              <a:t>Sea</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Ice</a:t>
            </a:r>
            <a:r>
              <a:rPr lang="fr-BE" b="1" i="1" dirty="0" smtClean="0">
                <a:latin typeface="Segoe UI" panose="020B0502040204020203" pitchFamily="34" charset="0"/>
                <a:cs typeface="Segoe UI" panose="020B0502040204020203" pitchFamily="34" charset="0"/>
              </a:rPr>
              <a:t> Outlook. But for </a:t>
            </a:r>
            <a:r>
              <a:rPr lang="fr-BE" b="1" i="1" dirty="0" err="1" smtClean="0">
                <a:latin typeface="Segoe UI" panose="020B0502040204020203" pitchFamily="34" charset="0"/>
                <a:cs typeface="Segoe UI" panose="020B0502040204020203" pitchFamily="34" charset="0"/>
              </a:rPr>
              <a:t>that</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we</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need</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individual</a:t>
            </a:r>
            <a:r>
              <a:rPr lang="fr-BE" b="1" i="1" dirty="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members</a:t>
            </a:r>
            <a:r>
              <a:rPr lang="fr-BE" b="1" i="1" dirty="0" smtClean="0">
                <a:latin typeface="Segoe UI" panose="020B0502040204020203" pitchFamily="34" charset="0"/>
                <a:cs typeface="Segoe UI" panose="020B0502040204020203" pitchFamily="34" charset="0"/>
              </a:rPr>
              <a:t>, not </a:t>
            </a:r>
            <a:r>
              <a:rPr lang="fr-BE" b="1" i="1" dirty="0" err="1" smtClean="0">
                <a:latin typeface="Segoe UI" panose="020B0502040204020203" pitchFamily="34" charset="0"/>
                <a:cs typeface="Segoe UI" panose="020B0502040204020203" pitchFamily="34" charset="0"/>
              </a:rPr>
              <a:t>just</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statistics</a:t>
            </a:r>
            <a:r>
              <a:rPr lang="fr-BE" b="1" i="1" dirty="0" smtClean="0">
                <a:latin typeface="Segoe UI" panose="020B0502040204020203" pitchFamily="34" charset="0"/>
                <a:cs typeface="Segoe UI" panose="020B0502040204020203" pitchFamily="34" charset="0"/>
              </a:rPr>
              <a:t>!</a:t>
            </a:r>
            <a:endParaRPr lang="fr-BE" b="1"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6380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45958" y="2721427"/>
            <a:ext cx="5673847" cy="1200329"/>
          </a:xfrm>
          <a:prstGeom prst="rect">
            <a:avLst/>
          </a:prstGeom>
          <a:noFill/>
        </p:spPr>
        <p:txBody>
          <a:bodyPr wrap="square" rtlCol="0">
            <a:spAutoFit/>
          </a:bodyPr>
          <a:lstStyle/>
          <a:p>
            <a:pPr algn="ct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Better</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observations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yield</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better</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verification</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scores </a:t>
            </a:r>
            <a:endParaRPr lang="fr-BE" sz="3600" dirty="0">
              <a:solidFill>
                <a:schemeClr val="accent5">
                  <a:lumMod val="60000"/>
                  <a:lumOff val="40000"/>
                </a:schemeClr>
              </a:solidFill>
              <a:latin typeface="Segoe UI" panose="020B0502040204020203" pitchFamily="34" charset="0"/>
              <a:cs typeface="Segoe UI" panose="020B0502040204020203" pitchFamily="34" charset="0"/>
            </a:endParaRPr>
          </a:p>
        </p:txBody>
      </p:sp>
      <p:sp>
        <p:nvSpPr>
          <p:cNvPr id="5" name="ZoneTexte 4"/>
          <p:cNvSpPr txBox="1"/>
          <p:nvPr/>
        </p:nvSpPr>
        <p:spPr>
          <a:xfrm>
            <a:off x="3461656" y="1556657"/>
            <a:ext cx="2231572" cy="707886"/>
          </a:xfrm>
          <a:prstGeom prst="rect">
            <a:avLst/>
          </a:prstGeom>
          <a:noFill/>
        </p:spPr>
        <p:txBody>
          <a:bodyPr wrap="square" rtlCol="0">
            <a:spAutoFit/>
          </a:bodyPr>
          <a:lstStyle/>
          <a:p>
            <a:pPr algn="ctr"/>
            <a:r>
              <a:rPr lang="fr-BE" sz="4000" b="1" dirty="0" smtClean="0">
                <a:solidFill>
                  <a:schemeClr val="bg1">
                    <a:lumMod val="65000"/>
                  </a:schemeClr>
                </a:solidFill>
                <a:latin typeface="Segoe UI" panose="020B0502040204020203" pitchFamily="34" charset="0"/>
                <a:cs typeface="Segoe UI" panose="020B0502040204020203" pitchFamily="34" charset="0"/>
              </a:rPr>
              <a:t>PART 2</a:t>
            </a:r>
            <a:endParaRPr lang="fr-BE" sz="4000" b="1" dirty="0">
              <a:solidFill>
                <a:schemeClr val="bg1">
                  <a:lumMod val="65000"/>
                </a:schemeClr>
              </a:solidFill>
              <a:latin typeface="Segoe UI" panose="020B0502040204020203" pitchFamily="34" charset="0"/>
              <a:cs typeface="Segoe UI" panose="020B0502040204020203" pitchFamily="34" charset="0"/>
            </a:endParaRPr>
          </a:p>
        </p:txBody>
      </p:sp>
      <p:pic>
        <p:nvPicPr>
          <p:cNvPr id="6" name="Picture 2" descr="https://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7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413" y="553105"/>
            <a:ext cx="5010150" cy="523220"/>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A signal-plus-noise </a:t>
            </a:r>
            <a:r>
              <a:rPr lang="fr-BE" sz="2800" dirty="0" err="1" smtClean="0">
                <a:latin typeface="Segoe UI" panose="020B0502040204020203" pitchFamily="34" charset="0"/>
                <a:ea typeface="Segoe UI" panose="020B0502040204020203" pitchFamily="34" charset="0"/>
                <a:cs typeface="Segoe UI" panose="020B0502040204020203" pitchFamily="34" charset="0"/>
              </a:rPr>
              <a:t>toy</a:t>
            </a:r>
            <a:r>
              <a:rPr lang="fr-BE" sz="2800" dirty="0" smtClean="0">
                <a:latin typeface="Segoe UI" panose="020B0502040204020203" pitchFamily="34" charset="0"/>
                <a:ea typeface="Segoe UI" panose="020B0502040204020203" pitchFamily="34" charset="0"/>
                <a:cs typeface="Segoe UI" panose="020B0502040204020203" pitchFamily="34" charset="0"/>
              </a:rPr>
              <a:t> model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7" r="55624" b="72128"/>
          <a:stretch/>
        </p:blipFill>
        <p:spPr bwMode="auto">
          <a:xfrm>
            <a:off x="533400" y="2189602"/>
            <a:ext cx="1674564"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15" b="72128"/>
          <a:stretch/>
        </p:blipFill>
        <p:spPr bwMode="auto">
          <a:xfrm>
            <a:off x="3616287" y="2189602"/>
            <a:ext cx="4841913"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757741"/>
            <a:ext cx="1676400" cy="1341120"/>
          </a:xfrm>
          <a:prstGeom prst="rect">
            <a:avLst/>
          </a:prstGeom>
        </p:spPr>
      </p:pic>
      <p:sp>
        <p:nvSpPr>
          <p:cNvPr id="17" name="TextBox 16"/>
          <p:cNvSpPr txBox="1"/>
          <p:nvPr/>
        </p:nvSpPr>
        <p:spPr>
          <a:xfrm>
            <a:off x="1885529" y="1676400"/>
            <a:ext cx="1467271" cy="584775"/>
          </a:xfrm>
          <a:prstGeom prst="rect">
            <a:avLst/>
          </a:prstGeom>
          <a:noFill/>
        </p:spPr>
        <p:txBody>
          <a:bodyPr wrap="square" rtlCol="0">
            <a:spAutoFit/>
          </a:bodyPr>
          <a:lstStyle/>
          <a:p>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Interannual</a:t>
            </a: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variability</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70" y="6488668"/>
            <a:ext cx="8695814"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[Model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from</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Weigel et al., </a:t>
            </a:r>
            <a:r>
              <a:rPr lang="fr-BE"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QJRMS,</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2008.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See</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also</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Siegert</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2015]</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1060392" y="2209800"/>
            <a:ext cx="2901892" cy="338554"/>
          </a:xfrm>
          <a:prstGeom prst="rect">
            <a:avLst/>
          </a:prstGeom>
          <a:noFill/>
        </p:spPr>
        <p:txBody>
          <a:bodyPr wrap="square" rtlCol="0">
            <a:spAutoFit/>
          </a:bodyPr>
          <a:lstStyle/>
          <a:p>
            <a:pPr algn="ct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TRUTH</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1695450" y="2231029"/>
            <a:ext cx="232885" cy="394544"/>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70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553105"/>
            <a:ext cx="5387340" cy="523220"/>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A signal-plus-noise </a:t>
            </a:r>
            <a:r>
              <a:rPr lang="fr-BE" sz="2800" dirty="0" err="1" smtClean="0">
                <a:latin typeface="Segoe UI" panose="020B0502040204020203" pitchFamily="34" charset="0"/>
                <a:ea typeface="Segoe UI" panose="020B0502040204020203" pitchFamily="34" charset="0"/>
                <a:cs typeface="Segoe UI" panose="020B0502040204020203" pitchFamily="34" charset="0"/>
              </a:rPr>
              <a:t>toy</a:t>
            </a:r>
            <a:r>
              <a:rPr lang="fr-BE" sz="2800" dirty="0" smtClean="0">
                <a:latin typeface="Segoe UI" panose="020B0502040204020203" pitchFamily="34" charset="0"/>
                <a:ea typeface="Segoe UI" panose="020B0502040204020203" pitchFamily="34" charset="0"/>
                <a:cs typeface="Segoe UI" panose="020B0502040204020203" pitchFamily="34" charset="0"/>
              </a:rPr>
              <a:t> model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7" r="55624" b="72128"/>
          <a:stretch/>
        </p:blipFill>
        <p:spPr bwMode="auto">
          <a:xfrm>
            <a:off x="533400" y="2189602"/>
            <a:ext cx="1674564"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975" r="65421"/>
          <a:stretch/>
        </p:blipFill>
        <p:spPr bwMode="auto">
          <a:xfrm>
            <a:off x="876300" y="5144258"/>
            <a:ext cx="2819400" cy="44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38311" r="55275" b="34032"/>
          <a:stretch/>
        </p:blipFill>
        <p:spPr bwMode="auto">
          <a:xfrm>
            <a:off x="778831" y="3712684"/>
            <a:ext cx="1938969" cy="47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15" b="72128"/>
          <a:stretch/>
        </p:blipFill>
        <p:spPr bwMode="auto">
          <a:xfrm>
            <a:off x="3616287" y="2189602"/>
            <a:ext cx="4841913" cy="4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03" t="31937" b="34032"/>
          <a:stretch/>
        </p:blipFill>
        <p:spPr bwMode="auto">
          <a:xfrm>
            <a:off x="4123063" y="3581470"/>
            <a:ext cx="3954137" cy="58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276" t="73975" r="-12970"/>
          <a:stretch/>
        </p:blipFill>
        <p:spPr bwMode="auto">
          <a:xfrm>
            <a:off x="4038600" y="5144257"/>
            <a:ext cx="5927073" cy="44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757741"/>
            <a:ext cx="1676400" cy="134112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3227832"/>
            <a:ext cx="1680210" cy="13441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8990" y="5486400"/>
            <a:ext cx="1680210" cy="1344168"/>
          </a:xfrm>
          <a:prstGeom prst="rect">
            <a:avLst/>
          </a:prstGeom>
        </p:spPr>
      </p:pic>
      <p:sp>
        <p:nvSpPr>
          <p:cNvPr id="6" name="TextBox 5"/>
          <p:cNvSpPr txBox="1"/>
          <p:nvPr/>
        </p:nvSpPr>
        <p:spPr>
          <a:xfrm>
            <a:off x="354330" y="5924490"/>
            <a:ext cx="6579870" cy="400110"/>
          </a:xfrm>
          <a:prstGeom prst="rect">
            <a:avLst/>
          </a:prstGeom>
          <a:noFill/>
        </p:spPr>
        <p:txBody>
          <a:bodyPr wrap="square" rtlCol="0">
            <a:spAutoFit/>
          </a:bodyPr>
          <a:lstStyle/>
          <a:p>
            <a:pPr algn="ctr"/>
            <a:r>
              <a:rPr lang="fr-BE" sz="2000" b="1" i="1" dirty="0" smtClean="0">
                <a:latin typeface="Segoe UI" panose="020B0502040204020203" pitchFamily="34" charset="0"/>
                <a:ea typeface="Segoe UI" panose="020B0502040204020203" pitchFamily="34" charset="0"/>
                <a:cs typeface="Segoe UI" panose="020B0502040204020203" pitchFamily="34" charset="0"/>
              </a:rPr>
              <a:t>All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b="1" i="1" dirty="0" smtClean="0">
                <a:latin typeface="Segoe UI" panose="020B0502040204020203" pitchFamily="34" charset="0"/>
                <a:ea typeface="Segoe UI" panose="020B0502040204020203" pitchFamily="34" charset="0"/>
                <a:cs typeface="Segoe UI" panose="020B0502040204020203" pitchFamily="34" charset="0"/>
              </a:rPr>
              <a:t>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terms</a:t>
            </a:r>
            <a:r>
              <a:rPr lang="fr-BE" sz="2000" b="1" i="1" dirty="0" smtClean="0">
                <a:latin typeface="Segoe UI" panose="020B0502040204020203" pitchFamily="34" charset="0"/>
                <a:ea typeface="Segoe UI" panose="020B0502040204020203" pitchFamily="34" charset="0"/>
                <a:cs typeface="Segoe UI" panose="020B0502040204020203" pitchFamily="34" charset="0"/>
              </a:rPr>
              <a:t> are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assumed</a:t>
            </a:r>
            <a:r>
              <a:rPr lang="fr-BE" sz="2000" b="1" i="1" dirty="0" smtClean="0">
                <a:latin typeface="Segoe UI" panose="020B0502040204020203" pitchFamily="34" charset="0"/>
                <a:ea typeface="Segoe UI" panose="020B0502040204020203" pitchFamily="34" charset="0"/>
                <a:cs typeface="Segoe UI" panose="020B0502040204020203" pitchFamily="34" charset="0"/>
              </a:rPr>
              <a:t> to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be</a:t>
            </a:r>
            <a:r>
              <a:rPr lang="fr-BE" sz="2000" b="1" i="1" dirty="0" smtClean="0">
                <a:latin typeface="Segoe UI" panose="020B0502040204020203" pitchFamily="34" charset="0"/>
                <a:ea typeface="Segoe UI" panose="020B0502040204020203" pitchFamily="34" charset="0"/>
                <a:cs typeface="Segoe UI" panose="020B0502040204020203" pitchFamily="34" charset="0"/>
              </a:rPr>
              <a:t> </a:t>
            </a:r>
            <a:r>
              <a:rPr lang="fr-BE" sz="2000" b="1" i="1" dirty="0" err="1" smtClean="0">
                <a:latin typeface="Segoe UI" panose="020B0502040204020203" pitchFamily="34" charset="0"/>
                <a:ea typeface="Segoe UI" panose="020B0502040204020203" pitchFamily="34" charset="0"/>
                <a:cs typeface="Segoe UI" panose="020B0502040204020203" pitchFamily="34" charset="0"/>
              </a:rPr>
              <a:t>uncorrelated</a:t>
            </a:r>
            <a:endParaRPr lang="en-US" sz="2000" b="1" i="1"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1695450" y="2231029"/>
            <a:ext cx="232885" cy="394544"/>
          </a:xfrm>
          <a:prstGeom prst="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p:cNvSpPr/>
          <p:nvPr/>
        </p:nvSpPr>
        <p:spPr>
          <a:xfrm flipH="1">
            <a:off x="662542" y="3657600"/>
            <a:ext cx="251858" cy="1904930"/>
          </a:xfrm>
          <a:prstGeom prst="rightBrace">
            <a:avLst>
              <a:gd name="adj1" fmla="val 5624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2257030" y="3712684"/>
            <a:ext cx="449806" cy="394544"/>
          </a:xfrm>
          <a:prstGeom prst="rect">
            <a:avLst/>
          </a:prstGeom>
          <a:noFill/>
          <a:ln w="28575">
            <a:solidFill>
              <a:srgbClr val="181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92896" y="5191588"/>
            <a:ext cx="1202803" cy="394544"/>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85529" y="1676400"/>
            <a:ext cx="1467271" cy="584775"/>
          </a:xfrm>
          <a:prstGeom prst="rect">
            <a:avLst/>
          </a:prstGeom>
          <a:noFill/>
        </p:spPr>
        <p:txBody>
          <a:bodyPr wrap="square" rtlCol="0">
            <a:spAutoFit/>
          </a:bodyPr>
          <a:lstStyle/>
          <a:p>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Interannual</a:t>
            </a: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rPr>
              <a:t>variability</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2480759" y="3124200"/>
            <a:ext cx="2777041" cy="584775"/>
          </a:xfrm>
          <a:prstGeom prst="rect">
            <a:avLst/>
          </a:prstGeom>
          <a:noFill/>
        </p:spPr>
        <p:txBody>
          <a:bodyPr wrap="square" rtlCol="0">
            <a:spAutoFit/>
          </a:bodyPr>
          <a:lstStyle/>
          <a:p>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Measurement</a:t>
            </a:r>
            <a:r>
              <a:rPr lang="fr-BE" sz="1600" b="1" dirty="0">
                <a:solidFill>
                  <a:srgbClr val="181DEE"/>
                </a:solidFill>
                <a:latin typeface="Segoe UI" panose="020B0502040204020203" pitchFamily="34" charset="0"/>
                <a:ea typeface="Segoe UI" panose="020B0502040204020203" pitchFamily="34" charset="0"/>
                <a:cs typeface="Segoe UI" panose="020B0502040204020203" pitchFamily="34" charset="0"/>
              </a:rPr>
              <a:t> </a:t>
            </a:r>
            <a:r>
              <a:rPr lang="fr-BE" sz="16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and </a:t>
            </a:r>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representativity</a:t>
            </a:r>
            <a:r>
              <a:rPr lang="fr-BE" sz="16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rPr>
              <a:t>error</a:t>
            </a:r>
            <a:endParaRPr lang="en-US" sz="16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2535778" y="4572000"/>
            <a:ext cx="4931822" cy="584775"/>
          </a:xfrm>
          <a:prstGeom prst="rect">
            <a:avLst/>
          </a:prstGeom>
          <a:noFill/>
        </p:spPr>
        <p:txBody>
          <a:bodyPr wrap="square" rtlCol="0">
            <a:spAutoFit/>
          </a:bodyPr>
          <a:lstStyle/>
          <a:p>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Model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forecast</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error</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physics</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initial conditions,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resolution</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irreducible</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error</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 (</a:t>
            </a:r>
            <a:r>
              <a:rPr lang="fr-BE"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rPr>
              <a:t>atmosphere</a:t>
            </a:r>
            <a:r>
              <a:rPr lang="fr-BE" sz="16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a:t>
            </a:r>
            <a:endParaRPr lang="en-US" sz="16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72" y="6488668"/>
            <a:ext cx="7465728" cy="369332"/>
          </a:xfrm>
          <a:prstGeom prst="rect">
            <a:avLst/>
          </a:prstGeom>
          <a:noFill/>
        </p:spPr>
        <p:txBody>
          <a:bodyPr wrap="square" rtlCol="0">
            <a:spAutoFit/>
          </a:bodyPr>
          <a:lstStyle/>
          <a:p>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[Model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from</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Weigel et al., </a:t>
            </a:r>
            <a:r>
              <a:rPr lang="fr-BE" i="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QJRMS</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2008.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See</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also</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BE"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Siegert</a:t>
            </a:r>
            <a:r>
              <a:rPr lang="fr-BE"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et al., 2015]</a:t>
            </a:r>
            <a:endParaRPr lang="en-US" dirty="0" err="1"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1060392" y="2209800"/>
            <a:ext cx="2901892" cy="338554"/>
          </a:xfrm>
          <a:prstGeom prst="rect">
            <a:avLst/>
          </a:prstGeom>
          <a:noFill/>
        </p:spPr>
        <p:txBody>
          <a:bodyPr wrap="square" rtlCol="0">
            <a:spAutoFit/>
          </a:bodyPr>
          <a:lstStyle/>
          <a:p>
            <a:pPr algn="ctr"/>
            <a:r>
              <a:rPr lang="fr-BE" sz="1600" b="1" dirty="0" smtClean="0">
                <a:solidFill>
                  <a:srgbClr val="FF5050"/>
                </a:solidFill>
                <a:latin typeface="Segoe UI" panose="020B0502040204020203" pitchFamily="34" charset="0"/>
                <a:ea typeface="Segoe UI" panose="020B0502040204020203" pitchFamily="34" charset="0"/>
                <a:cs typeface="Segoe UI" panose="020B0502040204020203" pitchFamily="34" charset="0"/>
              </a:rPr>
              <a:t>TRUTH</a:t>
            </a:r>
            <a:endParaRPr lang="en-US" sz="1600" b="1" dirty="0" err="1" smtClean="0">
              <a:solidFill>
                <a:srgbClr val="FF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1181100" y="3740679"/>
            <a:ext cx="2901892" cy="307777"/>
          </a:xfrm>
          <a:prstGeom prst="rect">
            <a:avLst/>
          </a:prstGeom>
          <a:noFill/>
        </p:spPr>
        <p:txBody>
          <a:bodyPr wrap="square" rtlCol="0">
            <a:spAutoFit/>
          </a:bodyPr>
          <a:lstStyle/>
          <a:p>
            <a:pPr algn="ctr"/>
            <a:r>
              <a:rPr lang="fr-BE" sz="1400" b="1" dirty="0" smtClean="0">
                <a:solidFill>
                  <a:srgbClr val="181DEE"/>
                </a:solidFill>
                <a:latin typeface="Segoe UI" panose="020B0502040204020203" pitchFamily="34" charset="0"/>
                <a:ea typeface="Segoe UI" panose="020B0502040204020203" pitchFamily="34" charset="0"/>
                <a:cs typeface="Segoe UI" panose="020B0502040204020203" pitchFamily="34" charset="0"/>
              </a:rPr>
              <a:t>OBS</a:t>
            </a:r>
            <a:endParaRPr lang="en-US" sz="1400" b="1" dirty="0" err="1" smtClean="0">
              <a:solidFill>
                <a:srgbClr val="181DEE"/>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1073092" y="5216723"/>
            <a:ext cx="2901892" cy="307777"/>
          </a:xfrm>
          <a:prstGeom prst="rect">
            <a:avLst/>
          </a:prstGeom>
          <a:noFill/>
        </p:spPr>
        <p:txBody>
          <a:bodyPr wrap="square" rtlCol="0">
            <a:spAutoFit/>
          </a:bodyPr>
          <a:lstStyle/>
          <a:p>
            <a:pPr algn="ctr"/>
            <a:r>
              <a:rPr lang="fr-BE" sz="1400" b="1" dirty="0" smtClean="0">
                <a:solidFill>
                  <a:srgbClr val="006600"/>
                </a:solidFill>
                <a:latin typeface="Segoe UI" panose="020B0502040204020203" pitchFamily="34" charset="0"/>
                <a:ea typeface="Segoe UI" panose="020B0502040204020203" pitchFamily="34" charset="0"/>
                <a:cs typeface="Segoe UI" panose="020B0502040204020203" pitchFamily="34" charset="0"/>
              </a:rPr>
              <a:t>MODEL</a:t>
            </a:r>
            <a:endParaRPr lang="en-US" sz="1400" b="1" dirty="0" err="1" smtClean="0">
              <a:solidFill>
                <a:srgbClr val="0066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397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590800"/>
            <a:ext cx="3124200" cy="105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29" y="2689795"/>
            <a:ext cx="1589371" cy="46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183" y="3853510"/>
            <a:ext cx="5029200" cy="2677656"/>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b="1" dirty="0" err="1" smtClean="0">
                <a:latin typeface="Segoe UI" panose="020B0502040204020203" pitchFamily="34" charset="0"/>
                <a:ea typeface="Segoe UI" panose="020B0502040204020203" pitchFamily="34" charset="0"/>
                <a:cs typeface="Segoe UI" panose="020B0502040204020203" pitchFamily="34" charset="0"/>
              </a:rPr>
              <a:t>increases</a:t>
            </a:r>
            <a:r>
              <a:rPr lang="fr-BE" sz="2800" b="1"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when</a:t>
            </a:r>
            <a:endParaRPr lang="fr-BE" sz="280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Tx/>
              <a:buChar char="-"/>
            </a:pP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Model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explains</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more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variability</a:t>
            </a:r>
            <a:r>
              <a:rPr lang="fr-BE" sz="20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Tx/>
              <a:buChar char="-"/>
            </a:pPr>
            <a:r>
              <a:rPr lang="fr-BE" sz="2000" dirty="0" smtClean="0">
                <a:latin typeface="Segoe UI" panose="020B0502040204020203" pitchFamily="34" charset="0"/>
                <a:ea typeface="Segoe UI" panose="020B0502040204020203" pitchFamily="34" charset="0"/>
                <a:cs typeface="Segoe UI" panose="020B0502040204020203" pitchFamily="34" charset="0"/>
              </a:rPr>
              <a:t>Model </a:t>
            </a:r>
            <a:r>
              <a:rPr lang="fr-BE" sz="2000"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decreases</a:t>
            </a:r>
            <a:r>
              <a:rPr lang="fr-BE" sz="20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150000"/>
              </a:lnSpc>
              <a:buFontTx/>
              <a:buChar char="-"/>
            </a:pP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Climate</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signal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is</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stronger</a:t>
            </a:r>
            <a:r>
              <a:rPr lang="fr-BE" sz="20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marL="342900" indent="-342900">
              <a:lnSpc>
                <a:spcPct val="150000"/>
              </a:lnSpc>
              <a:buFontTx/>
              <a:buChar char="-"/>
            </a:pPr>
            <a:r>
              <a:rPr lang="fr-BE" sz="20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error</a:t>
            </a:r>
            <a:r>
              <a:rPr lang="fr-BE" sz="2000" dirty="0" smtClean="0">
                <a:latin typeface="Segoe UI" panose="020B0502040204020203" pitchFamily="34" charset="0"/>
                <a:ea typeface="Segoe UI" panose="020B0502040204020203" pitchFamily="34" charset="0"/>
                <a:cs typeface="Segoe UI" panose="020B0502040204020203" pitchFamily="34" charset="0"/>
              </a:rPr>
              <a:t> </a:t>
            </a:r>
            <a:r>
              <a:rPr lang="fr-BE" sz="2000" dirty="0" err="1" smtClean="0">
                <a:latin typeface="Segoe UI" panose="020B0502040204020203" pitchFamily="34" charset="0"/>
                <a:ea typeface="Segoe UI" panose="020B0502040204020203" pitchFamily="34" charset="0"/>
                <a:cs typeface="Segoe UI" panose="020B0502040204020203" pitchFamily="34" charset="0"/>
              </a:rPr>
              <a:t>decreases</a:t>
            </a:r>
            <a:r>
              <a:rPr lang="fr-BE" sz="2000" dirty="0" smtClean="0">
                <a:latin typeface="Segoe UI" panose="020B0502040204020203" pitchFamily="34" charset="0"/>
                <a:ea typeface="Segoe UI" panose="020B0502040204020203" pitchFamily="34" charset="0"/>
                <a:cs typeface="Segoe UI" panose="020B0502040204020203" pitchFamily="34" charset="0"/>
              </a:rPr>
              <a:t>.</a:t>
            </a:r>
          </a:p>
          <a:p>
            <a:pPr marL="342900" indent="-342900">
              <a:buFontTx/>
              <a:buChar char="-"/>
            </a:pPr>
            <a:endParaRPr lang="fr-BE" sz="20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247650" y="550843"/>
            <a:ext cx="7692390"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In </a:t>
            </a:r>
            <a:r>
              <a:rPr lang="fr-BE" sz="2800" dirty="0" err="1" smtClean="0">
                <a:latin typeface="Segoe UI" panose="020B0502040204020203" pitchFamily="34" charset="0"/>
                <a:ea typeface="Segoe UI" panose="020B0502040204020203" pitchFamily="34" charset="0"/>
                <a:cs typeface="Segoe UI" panose="020B0502040204020203" pitchFamily="34" charset="0"/>
              </a:rPr>
              <a:t>this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very</a:t>
            </a:r>
            <a:r>
              <a:rPr lang="fr-BE" sz="2800" dirty="0" smtClean="0">
                <a:latin typeface="Segoe UI" panose="020B0502040204020203" pitchFamily="34" charset="0"/>
                <a:ea typeface="Segoe UI" panose="020B0502040204020203" pitchFamily="34" charset="0"/>
                <a:cs typeface="Segoe UI" panose="020B0502040204020203" pitchFamily="34" charset="0"/>
              </a:rPr>
              <a:t> simple </a:t>
            </a:r>
            <a:r>
              <a:rPr lang="fr-BE" sz="2800" dirty="0" err="1" smtClean="0">
                <a:latin typeface="Segoe UI" panose="020B0502040204020203" pitchFamily="34" charset="0"/>
                <a:ea typeface="Segoe UI" panose="020B0502040204020203" pitchFamily="34" charset="0"/>
                <a:cs typeface="Segoe UI" panose="020B0502040204020203" pitchFamily="34" charset="0"/>
              </a:rPr>
              <a:t>paradigm</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error</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also</a:t>
            </a:r>
            <a:r>
              <a:rPr lang="fr-BE" sz="2800" dirty="0" smtClean="0">
                <a:latin typeface="Segoe UI" panose="020B0502040204020203" pitchFamily="34" charset="0"/>
                <a:ea typeface="Segoe UI" panose="020B0502040204020203" pitchFamily="34" charset="0"/>
                <a:cs typeface="Segoe UI" panose="020B0502040204020203" pitchFamily="34" charset="0"/>
              </a:rPr>
              <a:t> a source of </a:t>
            </a:r>
            <a:r>
              <a:rPr lang="fr-BE" sz="2800" dirty="0" err="1" smtClean="0">
                <a:latin typeface="Segoe UI" panose="020B0502040204020203" pitchFamily="34" charset="0"/>
                <a:ea typeface="Segoe UI" panose="020B0502040204020203" pitchFamily="34" charset="0"/>
                <a:cs typeface="Segoe UI" panose="020B0502040204020203" pitchFamily="34" charset="0"/>
              </a:rPr>
              <a:t>low</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skill</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cxnSp>
        <p:nvCxnSpPr>
          <p:cNvPr id="9" name="Elbow Connector 8"/>
          <p:cNvCxnSpPr/>
          <p:nvPr/>
        </p:nvCxnSpPr>
        <p:spPr>
          <a:xfrm>
            <a:off x="3249385" y="5043320"/>
            <a:ext cx="969268" cy="936104"/>
          </a:xfrm>
          <a:prstGeom prst="bentConnector3">
            <a:avLst>
              <a:gd name="adj1" fmla="val 138378"/>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8348" y="3498772"/>
            <a:ext cx="3479088" cy="923330"/>
          </a:xfrm>
          <a:prstGeom prst="rect">
            <a:avLst/>
          </a:prstGeom>
          <a:noFill/>
        </p:spPr>
        <p:txBody>
          <a:bodyPr wrap="square" rtlCol="0">
            <a:spAutoFit/>
          </a:bodyPr>
          <a:lstStyle/>
          <a:p>
            <a:pPr algn="ctr"/>
            <a:r>
              <a:rPr lang="fr-BE" dirty="0" smtClean="0">
                <a:latin typeface="Segoe UI" panose="020B0502040204020203" pitchFamily="34" charset="0"/>
                <a:ea typeface="Segoe UI" panose="020B0502040204020203" pitchFamily="34" charset="0"/>
                <a:cs typeface="Segoe UI" panose="020B0502040204020203" pitchFamily="34" charset="0"/>
              </a:rPr>
              <a:t>If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 are </a:t>
            </a:r>
            <a:r>
              <a:rPr lang="fr-BE" dirty="0" err="1" smtClean="0">
                <a:latin typeface="Segoe UI" panose="020B0502040204020203" pitchFamily="34" charset="0"/>
                <a:ea typeface="Segoe UI" panose="020B0502040204020203" pitchFamily="34" charset="0"/>
                <a:cs typeface="Segoe UI" panose="020B0502040204020203" pitchFamily="34" charset="0"/>
              </a:rPr>
              <a:t>known</a:t>
            </a:r>
            <a:r>
              <a:rPr lang="fr-BE" dirty="0" smtClean="0">
                <a:latin typeface="Segoe UI" panose="020B0502040204020203" pitchFamily="34" charset="0"/>
                <a:ea typeface="Segoe UI" panose="020B0502040204020203" pitchFamily="34" charset="0"/>
                <a:cs typeface="Segoe UI" panose="020B0502040204020203" pitchFamily="34" charset="0"/>
              </a:rPr>
              <a:t>, the </a:t>
            </a:r>
            <a:r>
              <a:rPr lang="fr-BE" dirty="0" err="1" smtClean="0">
                <a:latin typeface="Segoe UI" panose="020B0502040204020203" pitchFamily="34" charset="0"/>
                <a:ea typeface="Segoe UI" panose="020B0502040204020203" pitchFamily="34" charset="0"/>
                <a:cs typeface="Segoe UI" panose="020B0502040204020203" pitchFamily="34" charset="0"/>
              </a:rPr>
              <a:t>dependence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predicted</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4" name="Oval 23"/>
          <p:cNvSpPr/>
          <p:nvPr/>
        </p:nvSpPr>
        <p:spPr>
          <a:xfrm>
            <a:off x="2576969" y="3027096"/>
            <a:ext cx="348123" cy="245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15497" y="2971800"/>
            <a:ext cx="966051" cy="309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ww.bsc.es/media/2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p:nvPr/>
        </p:nvPicPr>
        <p:blipFill rotWithShape="1">
          <a:blip r:embed="rId6" cstate="print">
            <a:extLst>
              <a:ext uri="{28A0092B-C50C-407E-A947-70E740481C1C}">
                <a14:useLocalDpi xmlns:a14="http://schemas.microsoft.com/office/drawing/2010/main" val="0"/>
              </a:ext>
            </a:extLst>
          </a:blip>
          <a:srcRect t="49967"/>
          <a:stretch/>
        </p:blipFill>
        <p:spPr bwMode="auto">
          <a:xfrm>
            <a:off x="5006969" y="4058527"/>
            <a:ext cx="4137031" cy="2267621"/>
          </a:xfrm>
          <a:prstGeom prst="rect">
            <a:avLst/>
          </a:prstGeom>
          <a:noFill/>
          <a:ln>
            <a:noFill/>
          </a:ln>
        </p:spPr>
      </p:pic>
      <p:sp>
        <p:nvSpPr>
          <p:cNvPr id="3" name="Rectangle 2"/>
          <p:cNvSpPr/>
          <p:nvPr/>
        </p:nvSpPr>
        <p:spPr>
          <a:xfrm>
            <a:off x="5573971" y="4207933"/>
            <a:ext cx="575075" cy="165099"/>
          </a:xfrm>
          <a:prstGeom prst="rect">
            <a:avLst/>
          </a:prstGeom>
          <a:solidFill>
            <a:srgbClr val="FF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714067" y="5397500"/>
            <a:ext cx="1413933" cy="245533"/>
          </a:xfrm>
          <a:prstGeom prst="rect">
            <a:avLst/>
          </a:prstGeom>
          <a:solidFill>
            <a:srgbClr val="FF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00477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71" y="1421190"/>
            <a:ext cx="4893129" cy="5436810"/>
          </a:xfrm>
          <a:prstGeom prst="rect">
            <a:avLst/>
          </a:prstGeom>
        </p:spPr>
      </p:pic>
    </p:spTree>
    <p:extLst>
      <p:ext uri="{BB962C8B-B14F-4D97-AF65-F5344CB8AC3E}">
        <p14:creationId xmlns:p14="http://schemas.microsoft.com/office/powerpoint/2010/main" val="3044795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57" y="1966233"/>
            <a:ext cx="7478486" cy="4985657"/>
          </a:xfrm>
          <a:prstGeom prst="rect">
            <a:avLst/>
          </a:prstGeom>
        </p:spPr>
      </p:pic>
      <p:cxnSp>
        <p:nvCxnSpPr>
          <p:cNvPr id="4" name="Connecteur droit avec flèche 3"/>
          <p:cNvCxnSpPr/>
          <p:nvPr/>
        </p:nvCxnSpPr>
        <p:spPr>
          <a:xfrm flipH="1" flipV="1">
            <a:off x="4963887" y="3635831"/>
            <a:ext cx="640302" cy="293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215372" y="3973285"/>
            <a:ext cx="2566795" cy="830997"/>
          </a:xfrm>
          <a:prstGeom prst="rect">
            <a:avLst/>
          </a:prstGeom>
          <a:noFill/>
        </p:spPr>
        <p:txBody>
          <a:bodyPr wrap="square" rtlCol="0">
            <a:spAutoFit/>
          </a:bodyPr>
          <a:lstStyle/>
          <a:p>
            <a:r>
              <a:rPr lang="fr-BE" sz="1600" dirty="0" smtClean="0">
                <a:latin typeface="Segoe UI" panose="020B0502040204020203" pitchFamily="34" charset="0"/>
                <a:cs typeface="Segoe UI" panose="020B0502040204020203" pitchFamily="34" charset="0"/>
              </a:rPr>
              <a:t>On </a:t>
            </a:r>
            <a:r>
              <a:rPr lang="fr-BE" sz="1600" dirty="0" err="1" smtClean="0">
                <a:latin typeface="Segoe UI" panose="020B0502040204020203" pitchFamily="34" charset="0"/>
                <a:cs typeface="Segoe UI" panose="020B0502040204020203" pitchFamily="34" charset="0"/>
              </a:rPr>
              <a:t>average</a:t>
            </a:r>
            <a:r>
              <a:rPr lang="fr-BE" sz="1600" dirty="0" smtClean="0">
                <a:latin typeface="Segoe UI" panose="020B0502040204020203" pitchFamily="34" charset="0"/>
                <a:cs typeface="Segoe UI" panose="020B0502040204020203" pitchFamily="34" charset="0"/>
              </a:rPr>
              <a:t>, OSI-SAF </a:t>
            </a:r>
            <a:r>
              <a:rPr lang="fr-BE" sz="1600" dirty="0" err="1" smtClean="0">
                <a:latin typeface="Segoe UI" panose="020B0502040204020203" pitchFamily="34" charset="0"/>
                <a:cs typeface="Segoe UI" panose="020B0502040204020203" pitchFamily="34" charset="0"/>
              </a:rPr>
              <a:t>gives</a:t>
            </a:r>
            <a:r>
              <a:rPr lang="fr-BE" sz="1600" dirty="0" smtClean="0">
                <a:latin typeface="Segoe UI" panose="020B0502040204020203" pitchFamily="34" charset="0"/>
                <a:cs typeface="Segoe UI" panose="020B0502040204020203" pitchFamily="34" charset="0"/>
              </a:rPr>
              <a:t> an extra 0.15 </a:t>
            </a:r>
            <a:r>
              <a:rPr lang="fr-BE" sz="1600" dirty="0" err="1" smtClean="0">
                <a:latin typeface="Segoe UI" panose="020B0502040204020203" pitchFamily="34" charset="0"/>
                <a:cs typeface="Segoe UI" panose="020B0502040204020203" pitchFamily="34" charset="0"/>
              </a:rPr>
              <a:t>correlation</a:t>
            </a:r>
            <a:r>
              <a:rPr lang="fr-BE" sz="1600" dirty="0" smtClean="0">
                <a:latin typeface="Segoe UI" panose="020B0502040204020203" pitchFamily="34" charset="0"/>
                <a:cs typeface="Segoe UI" panose="020B0502040204020203" pitchFamily="34" charset="0"/>
              </a:rPr>
              <a:t> </a:t>
            </a:r>
            <a:r>
              <a:rPr lang="fr-BE" sz="1600" dirty="0" err="1" smtClean="0">
                <a:latin typeface="Segoe UI" panose="020B0502040204020203" pitchFamily="34" charset="0"/>
                <a:cs typeface="Segoe UI" panose="020B0502040204020203" pitchFamily="34" charset="0"/>
              </a:rPr>
              <a:t>compared</a:t>
            </a:r>
            <a:r>
              <a:rPr lang="fr-BE" sz="1600" dirty="0" smtClean="0">
                <a:latin typeface="Segoe UI" panose="020B0502040204020203" pitchFamily="34" charset="0"/>
                <a:cs typeface="Segoe UI" panose="020B0502040204020203" pitchFamily="34" charset="0"/>
              </a:rPr>
              <a:t> to </a:t>
            </a:r>
            <a:r>
              <a:rPr lang="fr-BE" sz="1600" dirty="0" err="1" smtClean="0">
                <a:latin typeface="Segoe UI" panose="020B0502040204020203" pitchFamily="34" charset="0"/>
                <a:cs typeface="Segoe UI" panose="020B0502040204020203" pitchFamily="34" charset="0"/>
              </a:rPr>
              <a:t>HadISST</a:t>
            </a:r>
            <a:endParaRPr lang="fr-BE" sz="1600" dirty="0">
              <a:latin typeface="Segoe UI" panose="020B0502040204020203" pitchFamily="34" charset="0"/>
              <a:cs typeface="Segoe UI" panose="020B0502040204020203" pitchFamily="34" charset="0"/>
            </a:endParaRPr>
          </a:p>
        </p:txBody>
      </p:sp>
      <p:sp>
        <p:nvSpPr>
          <p:cNvPr id="9" name="ZoneTexte 8"/>
          <p:cNvSpPr txBox="1"/>
          <p:nvPr/>
        </p:nvSpPr>
        <p:spPr>
          <a:xfrm>
            <a:off x="354517" y="250371"/>
            <a:ext cx="6133369"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 on the </a:t>
            </a:r>
            <a:r>
              <a:rPr lang="fr-BE" sz="2800" dirty="0" err="1" smtClean="0">
                <a:latin typeface="Segoe UI" panose="020B0502040204020203" pitchFamily="34" charset="0"/>
                <a:cs typeface="Segoe UI" panose="020B0502040204020203" pitchFamily="34" charset="0"/>
              </a:rPr>
              <a:t>choice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30653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12037"/>
          <a:stretch/>
        </p:blipFill>
        <p:spPr>
          <a:xfrm>
            <a:off x="5842011" y="3840158"/>
            <a:ext cx="2792622" cy="2456475"/>
          </a:xfrm>
          <a:prstGeom prst="rect">
            <a:avLst/>
          </a:prstGeom>
        </p:spPr>
      </p:pic>
      <p:sp>
        <p:nvSpPr>
          <p:cNvPr id="4" name="TextBox 3"/>
          <p:cNvSpPr txBox="1"/>
          <p:nvPr/>
        </p:nvSpPr>
        <p:spPr>
          <a:xfrm>
            <a:off x="252109" y="550843"/>
            <a:ext cx="5508611" cy="954107"/>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Such</a:t>
            </a:r>
            <a:r>
              <a:rPr lang="fr-BE" sz="2800" dirty="0" smtClean="0">
                <a:latin typeface="Segoe UI" panose="020B0502040204020203" pitchFamily="34" charset="0"/>
                <a:ea typeface="Segoe UI" panose="020B0502040204020203" pitchFamily="34" charset="0"/>
                <a:cs typeface="Segoe UI" panose="020B0502040204020203" pitchFamily="34" charset="0"/>
              </a:rPr>
              <a:t> an </a:t>
            </a:r>
            <a:r>
              <a:rPr lang="fr-BE" sz="2800" dirty="0" err="1" smtClean="0">
                <a:latin typeface="Segoe UI" panose="020B0502040204020203" pitchFamily="34" charset="0"/>
                <a:ea typeface="Segoe UI" panose="020B0502040204020203" pitchFamily="34" charset="0"/>
                <a:cs typeface="Segoe UI" panose="020B0502040204020203" pitchFamily="34" charset="0"/>
              </a:rPr>
              <a:t>extreme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result</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is</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unlikely</a:t>
            </a:r>
            <a:r>
              <a:rPr lang="fr-BE" sz="2800" dirty="0" smtClean="0">
                <a:latin typeface="Segoe UI" panose="020B0502040204020203" pitchFamily="34" charset="0"/>
                <a:ea typeface="Segoe UI" panose="020B0502040204020203" pitchFamily="34" charset="0"/>
                <a:cs typeface="Segoe UI" panose="020B0502040204020203" pitchFamily="34" charset="0"/>
              </a:rPr>
              <a:t> to have </a:t>
            </a:r>
            <a:r>
              <a:rPr lang="fr-BE" sz="2800" dirty="0" err="1" smtClean="0">
                <a:latin typeface="Segoe UI" panose="020B0502040204020203" pitchFamily="34" charset="0"/>
                <a:ea typeface="Segoe UI" panose="020B0502040204020203" pitchFamily="34" charset="0"/>
                <a:cs typeface="Segoe UI" panose="020B0502040204020203" pitchFamily="34" charset="0"/>
              </a:rPr>
              <a:t>occurred</a:t>
            </a:r>
            <a:r>
              <a:rPr lang="fr-BE" sz="2800" dirty="0" smtClean="0">
                <a:latin typeface="Segoe UI" panose="020B0502040204020203" pitchFamily="34" charset="0"/>
                <a:ea typeface="Segoe UI" panose="020B0502040204020203" pitchFamily="34" charset="0"/>
                <a:cs typeface="Segoe UI" panose="020B0502040204020203" pitchFamily="34" charset="0"/>
              </a:rPr>
              <a:t> by chance</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1043608" y="1556792"/>
            <a:ext cx="2439941" cy="1200329"/>
          </a:xfrm>
          <a:prstGeom prst="rect">
            <a:avLst/>
          </a:prstGeom>
          <a:noFill/>
        </p:spPr>
        <p:txBody>
          <a:bodyPr wrap="square" rtlCol="0">
            <a:spAutoFit/>
          </a:bodyPr>
          <a:lstStyle/>
          <a:p>
            <a:r>
              <a:rPr lang="fr-BE" sz="2400" dirty="0" smtClean="0">
                <a:latin typeface="Segoe UI" panose="020B0502040204020203" pitchFamily="34" charset="0"/>
                <a:ea typeface="Segoe UI" panose="020B0502040204020203" pitchFamily="34" charset="0"/>
                <a:cs typeface="Segoe UI" panose="020B0502040204020203" pitchFamily="34" charset="0"/>
              </a:rPr>
              <a:t>1. </a:t>
            </a:r>
            <a:r>
              <a:rPr lang="fr-BE" sz="2400" dirty="0" err="1" smtClean="0">
                <a:latin typeface="Segoe UI" panose="020B0502040204020203" pitchFamily="34" charset="0"/>
                <a:ea typeface="Segoe UI" panose="020B0502040204020203" pitchFamily="34" charset="0"/>
                <a:cs typeface="Segoe UI" panose="020B0502040204020203" pitchFamily="34" charset="0"/>
              </a:rPr>
              <a:t>Bootstrapping</a:t>
            </a:r>
            <a:endParaRPr lang="en-US" sz="2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5688123" y="1595735"/>
            <a:ext cx="2952329" cy="461665"/>
          </a:xfrm>
          <a:prstGeom prst="rect">
            <a:avLst/>
          </a:prstGeom>
          <a:noFill/>
        </p:spPr>
        <p:txBody>
          <a:bodyPr wrap="square" rtlCol="0">
            <a:spAutoFit/>
          </a:bodyPr>
          <a:lstStyle/>
          <a:p>
            <a:r>
              <a:rPr lang="fr-BE" sz="2400" dirty="0" smtClean="0">
                <a:latin typeface="Segoe UI" panose="020B0502040204020203" pitchFamily="34" charset="0"/>
                <a:ea typeface="Segoe UI" panose="020B0502040204020203" pitchFamily="34" charset="0"/>
                <a:cs typeface="Segoe UI" panose="020B0502040204020203" pitchFamily="34" charset="0"/>
              </a:rPr>
              <a:t>2. </a:t>
            </a:r>
            <a:r>
              <a:rPr lang="fr-BE" sz="2400" dirty="0" err="1" smtClean="0">
                <a:latin typeface="Segoe UI" panose="020B0502040204020203" pitchFamily="34" charset="0"/>
                <a:ea typeface="Segoe UI" panose="020B0502040204020203" pitchFamily="34" charset="0"/>
                <a:cs typeface="Segoe UI" panose="020B0502040204020203" pitchFamily="34" charset="0"/>
              </a:rPr>
              <a:t>Parametric</a:t>
            </a:r>
            <a:r>
              <a:rPr lang="fr-BE" sz="2400" dirty="0" smtClean="0">
                <a:latin typeface="Segoe UI" panose="020B0502040204020203" pitchFamily="34" charset="0"/>
                <a:ea typeface="Segoe UI" panose="020B0502040204020203" pitchFamily="34" charset="0"/>
                <a:cs typeface="Segoe UI" panose="020B0502040204020203" pitchFamily="34" charset="0"/>
              </a:rPr>
              <a:t> test</a:t>
            </a:r>
            <a:endParaRPr lang="en-US" sz="2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5868144" y="2142904"/>
            <a:ext cx="3240360" cy="646331"/>
          </a:xfrm>
          <a:prstGeom prst="rect">
            <a:avLst/>
          </a:prstGeom>
          <a:noFill/>
        </p:spPr>
        <p:txBody>
          <a:bodyPr wrap="square" rtlCol="0">
            <a:spAutoFit/>
          </a:bodyPr>
          <a:lstStyle/>
          <a:p>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[Steiger et al., 1981]</a:t>
            </a:r>
          </a:p>
          <a:p>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(the test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detects</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changes in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correlation</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in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presence</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of non-</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independent</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fr-BE"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samples</a:t>
            </a:r>
            <a:r>
              <a:rPr lang="fr-BE" sz="12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US" sz="1200" dirty="0" err="1"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87524" y="3912134"/>
            <a:ext cx="3528392" cy="923330"/>
          </a:xfrm>
          <a:prstGeom prst="rect">
            <a:avLst/>
          </a:prstGeom>
          <a:noFill/>
        </p:spPr>
        <p:txBody>
          <a:bodyPr wrap="square" rtlCol="0">
            <a:spAutoFit/>
          </a:bodyPr>
          <a:lstStyle/>
          <a:p>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With</a:t>
            </a:r>
            <a:r>
              <a:rPr lang="fr-BE" dirty="0" smtClean="0">
                <a:latin typeface="Segoe UI" panose="020B0502040204020203" pitchFamily="34" charset="0"/>
                <a:ea typeface="Segoe UI" panose="020B0502040204020203" pitchFamily="34" charset="0"/>
                <a:cs typeface="Segoe UI" panose="020B0502040204020203" pitchFamily="34" charset="0"/>
              </a:rPr>
              <a:t> 10,000 trials, a </a:t>
            </a:r>
            <a:r>
              <a:rPr lang="fr-BE" dirty="0" err="1" smtClean="0">
                <a:latin typeface="Segoe UI" panose="020B0502040204020203" pitchFamily="34" charset="0"/>
                <a:ea typeface="Segoe UI" panose="020B0502040204020203" pitchFamily="34" charset="0"/>
                <a:cs typeface="Segoe UI" panose="020B0502040204020203" pitchFamily="34" charset="0"/>
              </a:rPr>
              <a:t>result</a:t>
            </a:r>
            <a:r>
              <a:rPr lang="fr-BE" dirty="0" smtClean="0">
                <a:latin typeface="Segoe UI" panose="020B0502040204020203" pitchFamily="34" charset="0"/>
                <a:ea typeface="Segoe UI" panose="020B0502040204020203" pitchFamily="34" charset="0"/>
                <a:cs typeface="Segoe UI" panose="020B0502040204020203" pitchFamily="34" charset="0"/>
              </a:rPr>
              <a:t> as </a:t>
            </a:r>
            <a:r>
              <a:rPr lang="fr-BE" dirty="0" err="1" smtClean="0">
                <a:latin typeface="Segoe UI" panose="020B0502040204020203" pitchFamily="34" charset="0"/>
                <a:ea typeface="Segoe UI" panose="020B0502040204020203" pitchFamily="34" charset="0"/>
                <a:cs typeface="Segoe UI" panose="020B0502040204020203" pitchFamily="34" charset="0"/>
              </a:rPr>
              <a:t>extreme</a:t>
            </a:r>
            <a:r>
              <a:rPr lang="fr-BE" dirty="0" smtClean="0">
                <a:latin typeface="Segoe UI" panose="020B0502040204020203" pitchFamily="34" charset="0"/>
                <a:ea typeface="Segoe UI" panose="020B0502040204020203" pitchFamily="34" charset="0"/>
                <a:cs typeface="Segoe UI" panose="020B0502040204020203" pitchFamily="34" charset="0"/>
              </a:rPr>
              <a:t> as the one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have </a:t>
            </a:r>
            <a:r>
              <a:rPr lang="fr-BE" dirty="0" err="1" smtClean="0">
                <a:latin typeface="Segoe UI" panose="020B0502040204020203" pitchFamily="34" charset="0"/>
                <a:ea typeface="Segoe UI" panose="020B0502040204020203" pitchFamily="34" charset="0"/>
                <a:cs typeface="Segoe UI" panose="020B0502040204020203" pitchFamily="34" charset="0"/>
              </a:rPr>
              <a:t>happens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~0.2% </a:t>
            </a:r>
            <a:r>
              <a:rPr lang="fr-BE" dirty="0" smtClean="0">
                <a:latin typeface="Segoe UI" panose="020B0502040204020203" pitchFamily="34" charset="0"/>
                <a:ea typeface="Segoe UI" panose="020B0502040204020203" pitchFamily="34" charset="0"/>
                <a:cs typeface="Segoe UI" panose="020B0502040204020203" pitchFamily="34" charset="0"/>
              </a:rPr>
              <a:t>of the time</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5994158" y="3000197"/>
            <a:ext cx="3149842" cy="738664"/>
          </a:xfrm>
          <a:prstGeom prst="rect">
            <a:avLst/>
          </a:prstGeom>
          <a:solidFill>
            <a:schemeClr val="bg1"/>
          </a:solidFill>
        </p:spPr>
        <p:txBody>
          <a:bodyPr wrap="square" rtlCol="0">
            <a:spAutoFit/>
          </a:bodyPr>
          <a:lstStyle/>
          <a:p>
            <a:r>
              <a:rPr lang="fr-BE" sz="1400" i="1" dirty="0" smtClean="0">
                <a:latin typeface="Segoe UI" panose="020B0502040204020203" pitchFamily="34" charset="0"/>
                <a:ea typeface="Segoe UI" panose="020B0502040204020203" pitchFamily="34" charset="0"/>
                <a:cs typeface="Segoe UI" panose="020B0502040204020203" pitchFamily="34" charset="0"/>
              </a:rPr>
              <a:t>p</a:t>
            </a:r>
            <a:r>
              <a:rPr lang="fr-BE" sz="1400" dirty="0" smtClean="0">
                <a:latin typeface="Segoe UI" panose="020B0502040204020203" pitchFamily="34" charset="0"/>
                <a:ea typeface="Segoe UI" panose="020B0502040204020203" pitchFamily="34" charset="0"/>
                <a:cs typeface="Segoe UI" panose="020B0502040204020203" pitchFamily="34" charset="0"/>
              </a:rPr>
              <a:t>-value of 110 Steiger tests to </a:t>
            </a:r>
            <a:r>
              <a:rPr lang="fr-BE" sz="1400" dirty="0" err="1" smtClean="0">
                <a:latin typeface="Segoe UI" panose="020B0502040204020203" pitchFamily="34" charset="0"/>
                <a:ea typeface="Segoe UI" panose="020B0502040204020203" pitchFamily="34" charset="0"/>
                <a:cs typeface="Segoe UI" panose="020B0502040204020203" pitchFamily="34" charset="0"/>
              </a:rPr>
              <a:t>detect</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increase</a:t>
            </a:r>
            <a:r>
              <a:rPr lang="fr-BE" sz="1400" dirty="0" smtClean="0">
                <a:latin typeface="Segoe UI" panose="020B0502040204020203" pitchFamily="34" charset="0"/>
                <a:ea typeface="Segoe UI" panose="020B0502040204020203" pitchFamily="34" charset="0"/>
                <a:cs typeface="Segoe UI" panose="020B0502040204020203" pitchFamily="34" charset="0"/>
              </a:rPr>
              <a:t> of </a:t>
            </a:r>
            <a:r>
              <a:rPr lang="fr-BE" sz="14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from</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HadISST</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lowest</a:t>
            </a:r>
            <a:r>
              <a:rPr lang="fr-BE" sz="1400" dirty="0" smtClean="0">
                <a:latin typeface="Segoe UI" panose="020B0502040204020203" pitchFamily="34" charset="0"/>
                <a:ea typeface="Segoe UI" panose="020B0502040204020203" pitchFamily="34" charset="0"/>
                <a:cs typeface="Segoe UI" panose="020B0502040204020203" pitchFamily="34" charset="0"/>
              </a:rPr>
              <a:t>) to OSI-SAF (</a:t>
            </a:r>
            <a:r>
              <a:rPr lang="fr-BE" sz="1400" dirty="0" err="1" smtClean="0">
                <a:latin typeface="Segoe UI" panose="020B0502040204020203" pitchFamily="34" charset="0"/>
                <a:ea typeface="Segoe UI" panose="020B0502040204020203" pitchFamily="34" charset="0"/>
                <a:cs typeface="Segoe UI" panose="020B0502040204020203" pitchFamily="34" charset="0"/>
              </a:rPr>
              <a:t>highest</a:t>
            </a:r>
            <a:r>
              <a:rPr lang="fr-BE" sz="1400" dirty="0" smtClean="0">
                <a:latin typeface="Segoe UI" panose="020B0502040204020203" pitchFamily="34" charset="0"/>
                <a:ea typeface="Segoe UI" panose="020B0502040204020203" pitchFamily="34" charset="0"/>
                <a:cs typeface="Segoe UI" panose="020B0502040204020203" pitchFamily="34" charset="0"/>
              </a:rPr>
              <a:t>)</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6071924" y="6072413"/>
            <a:ext cx="2700300" cy="307777"/>
          </a:xfrm>
          <a:prstGeom prst="rect">
            <a:avLst/>
          </a:prstGeom>
          <a:solidFill>
            <a:schemeClr val="bg1"/>
          </a:solidFill>
        </p:spPr>
        <p:txBody>
          <a:bodyPr wrap="square" rtlCol="0">
            <a:spAutoFit/>
          </a:bodyPr>
          <a:lstStyle/>
          <a:p>
            <a:pPr algn="ctr"/>
            <a:r>
              <a:rPr lang="fr-BE" sz="1400" i="1" dirty="0" smtClean="0">
                <a:latin typeface="Segoe UI" panose="020B0502040204020203" pitchFamily="34" charset="0"/>
                <a:ea typeface="Segoe UI" panose="020B0502040204020203" pitchFamily="34" charset="0"/>
                <a:cs typeface="Segoe UI" panose="020B0502040204020203" pitchFamily="34" charset="0"/>
              </a:rPr>
              <a:t>P-</a:t>
            </a:r>
            <a:r>
              <a:rPr lang="fr-BE" sz="1400" dirty="0" smtClean="0">
                <a:latin typeface="Segoe UI" panose="020B0502040204020203" pitchFamily="34" charset="0"/>
                <a:ea typeface="Segoe UI" panose="020B0502040204020203" pitchFamily="34" charset="0"/>
                <a:cs typeface="Segoe UI" panose="020B0502040204020203" pitchFamily="34" charset="0"/>
              </a:rPr>
              <a:t>value [%]</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rot="16200000">
            <a:off x="5450921" y="4553760"/>
            <a:ext cx="782181" cy="307777"/>
          </a:xfrm>
          <a:prstGeom prst="rect">
            <a:avLst/>
          </a:prstGeom>
          <a:solidFill>
            <a:schemeClr val="bg1"/>
          </a:solidFill>
        </p:spPr>
        <p:txBody>
          <a:bodyPr wrap="square" rtlCol="0">
            <a:spAutoFit/>
          </a:bodyPr>
          <a:lstStyle/>
          <a:p>
            <a:pPr algn="ctr"/>
            <a:r>
              <a:rPr lang="fr-BE" sz="1400" dirty="0" smtClean="0">
                <a:latin typeface="Segoe UI" panose="020B0502040204020203" pitchFamily="34" charset="0"/>
                <a:ea typeface="Segoe UI" panose="020B0502040204020203" pitchFamily="34" charset="0"/>
                <a:cs typeface="Segoe UI" panose="020B0502040204020203" pitchFamily="34" charset="0"/>
              </a:rPr>
              <a:t>Count</a:t>
            </a:r>
            <a:endParaRPr lang="en-US" sz="14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7"/>
          <p:cNvSpPr txBox="1"/>
          <p:nvPr/>
        </p:nvSpPr>
        <p:spPr>
          <a:xfrm>
            <a:off x="287524" y="2348880"/>
            <a:ext cx="4491305" cy="1477328"/>
          </a:xfrm>
          <a:prstGeom prst="rect">
            <a:avLst/>
          </a:prstGeom>
          <a:noFill/>
        </p:spPr>
        <p:txBody>
          <a:bodyPr wrap="square" rtlCol="0">
            <a:spAutoFit/>
          </a:bodyPr>
          <a:lstStyle/>
          <a:p>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Synthetic</a:t>
            </a:r>
            <a:r>
              <a:rPr lang="fr-BE" dirty="0" smtClean="0">
                <a:latin typeface="Segoe UI" panose="020B0502040204020203" pitchFamily="34" charset="0"/>
                <a:ea typeface="Segoe UI" panose="020B0502040204020203" pitchFamily="34" charset="0"/>
                <a:cs typeface="Segoe UI" panose="020B0502040204020203" pitchFamily="34" charset="0"/>
              </a:rPr>
              <a:t> data </a:t>
            </a:r>
            <a:r>
              <a:rPr lang="fr-BE" dirty="0" err="1" smtClean="0">
                <a:latin typeface="Segoe UI" panose="020B0502040204020203" pitchFamily="34" charset="0"/>
                <a:ea typeface="Segoe UI" panose="020B0502040204020203" pitchFamily="34" charset="0"/>
                <a:cs typeface="Segoe UI" panose="020B0502040204020203" pitchFamily="34" charset="0"/>
              </a:rPr>
              <a:t>is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generated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the </a:t>
            </a:r>
            <a:r>
              <a:rPr lang="fr-BE" dirty="0" err="1" smtClean="0">
                <a:latin typeface="Segoe UI" panose="020B0502040204020203" pitchFamily="34" charset="0"/>
                <a:ea typeface="Segoe UI" panose="020B0502040204020203" pitchFamily="34" charset="0"/>
                <a:cs typeface="Segoe UI" panose="020B0502040204020203" pitchFamily="34" charset="0"/>
              </a:rPr>
              <a:t>known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sample</a:t>
            </a:r>
            <a:r>
              <a:rPr lang="fr-BE" dirty="0" smtClean="0">
                <a:latin typeface="Segoe UI" panose="020B0502040204020203" pitchFamily="34" charset="0"/>
                <a:ea typeface="Segoe UI" panose="020B0502040204020203" pitchFamily="34" charset="0"/>
                <a:cs typeface="Segoe UI" panose="020B0502040204020203" pitchFamily="34" charset="0"/>
              </a:rPr>
              <a:t> covariance matrix of the data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modify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so</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correlations</a:t>
            </a:r>
            <a:r>
              <a:rPr lang="fr-BE" dirty="0" smtClean="0">
                <a:latin typeface="Segoe UI" panose="020B0502040204020203" pitchFamily="34" charset="0"/>
                <a:ea typeface="Segoe UI" panose="020B0502040204020203" pitchFamily="34" charset="0"/>
                <a:cs typeface="Segoe UI" panose="020B0502040204020203" pitchFamily="34" charset="0"/>
              </a:rPr>
              <a:t> are set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for all observations (</a:t>
            </a:r>
            <a:r>
              <a:rPr lang="fr-BE" dirty="0" err="1" smtClean="0">
                <a:latin typeface="Segoe UI" panose="020B0502040204020203" pitchFamily="34" charset="0"/>
                <a:ea typeface="Segoe UI" panose="020B0502040204020203" pitchFamily="34" charset="0"/>
                <a:cs typeface="Segoe UI" panose="020B0502040204020203" pitchFamily="34" charset="0"/>
              </a:rPr>
              <a:t>our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null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hypothesis</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29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17371" y="4332511"/>
            <a:ext cx="3331029"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Sea</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ice</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forecast</a:t>
            </a:r>
            <a:r>
              <a:rPr lang="fr-BE" sz="4400" b="1" dirty="0" err="1" smtClean="0">
                <a:solidFill>
                  <a:schemeClr val="bg1"/>
                </a:solidFill>
                <a:latin typeface="Segoe UI" panose="020B0502040204020203" pitchFamily="34" charset="0"/>
                <a:cs typeface="Segoe UI" panose="020B0502040204020203" pitchFamily="34" charset="0"/>
              </a:rPr>
              <a:t>s</a:t>
            </a:r>
            <a:endParaRPr lang="fr-BE" sz="4400" b="1" dirty="0">
              <a:solidFill>
                <a:schemeClr val="bg1"/>
              </a:solidFill>
              <a:latin typeface="Segoe UI" panose="020B0502040204020203" pitchFamily="34" charset="0"/>
              <a:cs typeface="Segoe UI" panose="020B0502040204020203" pitchFamily="34" charset="0"/>
            </a:endParaRPr>
          </a:p>
        </p:txBody>
      </p:sp>
      <p:sp>
        <p:nvSpPr>
          <p:cNvPr id="13" name="ZoneTexte 12"/>
          <p:cNvSpPr txBox="1"/>
          <p:nvPr/>
        </p:nvSpPr>
        <p:spPr>
          <a:xfrm>
            <a:off x="2739934" y="1263990"/>
            <a:ext cx="3664132"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Observational</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reference</a:t>
            </a:r>
            <a:r>
              <a:rPr lang="fr-BE" sz="4400" b="1" dirty="0" err="1" smtClean="0">
                <a:solidFill>
                  <a:schemeClr val="bg1"/>
                </a:solidFill>
                <a:latin typeface="Segoe UI" panose="020B0502040204020203" pitchFamily="34" charset="0"/>
                <a:cs typeface="Segoe UI" panose="020B0502040204020203" pitchFamily="34" charset="0"/>
              </a:rPr>
              <a:t>s</a:t>
            </a:r>
            <a:endParaRPr lang="fr-BE" sz="4400" b="1" dirty="0">
              <a:solidFill>
                <a:schemeClr val="bg1"/>
              </a:solidFill>
              <a:latin typeface="Segoe UI" panose="020B0502040204020203" pitchFamily="34" charset="0"/>
              <a:cs typeface="Segoe UI" panose="020B0502040204020203" pitchFamily="34" charset="0"/>
            </a:endParaRPr>
          </a:p>
        </p:txBody>
      </p:sp>
      <p:cxnSp>
        <p:nvCxnSpPr>
          <p:cNvPr id="6" name="Connecteur droit avec flèche 5"/>
          <p:cNvCxnSpPr>
            <a:stCxn id="3" idx="0"/>
          </p:cNvCxnSpPr>
          <p:nvPr/>
        </p:nvCxnSpPr>
        <p:spPr>
          <a:xfrm flipH="1" flipV="1">
            <a:off x="4572000" y="2841171"/>
            <a:ext cx="10886" cy="1491340"/>
          </a:xfrm>
          <a:prstGeom prst="straightConnector1">
            <a:avLst/>
          </a:prstGeom>
          <a:ln w="825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26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6131" y="555171"/>
            <a:ext cx="6992394" cy="954107"/>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Why</a:t>
            </a:r>
            <a:r>
              <a:rPr lang="fr-BE" sz="2800" dirty="0" smtClean="0">
                <a:latin typeface="Segoe UI" panose="020B0502040204020203" pitchFamily="34" charset="0"/>
                <a:cs typeface="Segoe UI" panose="020B0502040204020203" pitchFamily="34" charset="0"/>
              </a:rPr>
              <a:t> do </a:t>
            </a:r>
            <a:r>
              <a:rPr lang="fr-BE" sz="2800" dirty="0" err="1" smtClean="0">
                <a:latin typeface="Segoe UI" panose="020B0502040204020203" pitchFamily="34" charset="0"/>
                <a:cs typeface="Segoe UI" panose="020B0502040204020203" pitchFamily="34" charset="0"/>
              </a:rPr>
              <a:t>models</a:t>
            </a:r>
            <a:r>
              <a:rPr lang="fr-BE" sz="2800" dirty="0" smtClean="0">
                <a:latin typeface="Segoe UI" panose="020B0502040204020203" pitchFamily="34" charset="0"/>
                <a:cs typeface="Segoe UI" panose="020B0502040204020203" pitchFamily="34" charset="0"/>
              </a:rPr>
              <a:t> score </a:t>
            </a:r>
            <a:r>
              <a:rPr lang="fr-BE" sz="2800" dirty="0" err="1" smtClean="0">
                <a:latin typeface="Segoe UI" panose="020B0502040204020203" pitchFamily="34" charset="0"/>
                <a:cs typeface="Segoe UI" panose="020B0502040204020203" pitchFamily="34" charset="0"/>
              </a:rPr>
              <a:t>better</a:t>
            </a:r>
            <a:r>
              <a:rPr lang="fr-BE" sz="2800" dirty="0" smtClean="0">
                <a:latin typeface="Segoe UI" panose="020B0502040204020203" pitchFamily="34" charset="0"/>
                <a:cs typeface="Segoe UI" panose="020B0502040204020203" pitchFamily="34" charset="0"/>
              </a:rPr>
              <a:t> for the </a:t>
            </a:r>
            <a:r>
              <a:rPr lang="fr-BE" sz="2800" dirty="0" err="1" smtClean="0">
                <a:latin typeface="Segoe UI" panose="020B0502040204020203" pitchFamily="34" charset="0"/>
                <a:cs typeface="Segoe UI" panose="020B0502040204020203" pitchFamily="34" charset="0"/>
              </a:rPr>
              <a:t>two</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most</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advanced</a:t>
            </a:r>
            <a:r>
              <a:rPr lang="fr-BE" sz="2800" dirty="0" smtClean="0">
                <a:latin typeface="Segoe UI" panose="020B0502040204020203" pitchFamily="34" charset="0"/>
                <a:cs typeface="Segoe UI" panose="020B0502040204020203" pitchFamily="34" charset="0"/>
              </a:rPr>
              <a:t> and </a:t>
            </a:r>
            <a:r>
              <a:rPr lang="fr-BE" sz="2800" dirty="0" err="1" smtClean="0">
                <a:latin typeface="Segoe UI" panose="020B0502040204020203" pitchFamily="34" charset="0"/>
                <a:cs typeface="Segoe UI" panose="020B0502040204020203" pitchFamily="34" charset="0"/>
              </a:rPr>
              <a:t>recent</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products</a:t>
            </a:r>
            <a:r>
              <a:rPr lang="fr-BE" sz="2800" dirty="0" smtClean="0">
                <a:latin typeface="Segoe UI" panose="020B0502040204020203" pitchFamily="34" charset="0"/>
                <a:cs typeface="Segoe UI" panose="020B0502040204020203" pitchFamily="34" charset="0"/>
              </a:rPr>
              <a:t>?</a:t>
            </a:r>
            <a:endParaRPr lang="fr-BE" sz="2800" dirty="0">
              <a:latin typeface="Segoe UI" panose="020B0502040204020203" pitchFamily="34" charset="0"/>
              <a:cs typeface="Segoe UI" panose="020B0502040204020203" pitchFamily="34" charset="0"/>
            </a:endParaRPr>
          </a:p>
        </p:txBody>
      </p:sp>
      <p:sp>
        <p:nvSpPr>
          <p:cNvPr id="5" name="ZoneTexte 4"/>
          <p:cNvSpPr txBox="1"/>
          <p:nvPr/>
        </p:nvSpPr>
        <p:spPr>
          <a:xfrm>
            <a:off x="516753" y="1878737"/>
            <a:ext cx="6134418" cy="1015663"/>
          </a:xfrm>
          <a:prstGeom prst="rect">
            <a:avLst/>
          </a:prstGeom>
          <a:noFill/>
        </p:spPr>
        <p:txBody>
          <a:bodyPr wrap="square" rtlCol="0">
            <a:spAutoFit/>
          </a:bodyPr>
          <a:lstStyle/>
          <a:p>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simulate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directly</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sea</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ice</a:t>
            </a:r>
            <a:r>
              <a:rPr lang="fr-BE" sz="2000" dirty="0" smtClean="0">
                <a:latin typeface="Segoe UI" panose="020B0502040204020203" pitchFamily="34" charset="0"/>
                <a:cs typeface="Segoe UI" panose="020B0502040204020203" pitchFamily="34" charset="0"/>
              </a:rPr>
              <a:t> concentration and output </a:t>
            </a:r>
            <a:r>
              <a:rPr lang="fr-BE" sz="2000" dirty="0" err="1" smtClean="0">
                <a:latin typeface="Segoe UI" panose="020B0502040204020203" pitchFamily="34" charset="0"/>
                <a:cs typeface="Segoe UI" panose="020B0502040204020203" pitchFamily="34" charset="0"/>
              </a:rPr>
              <a:t>it</a:t>
            </a:r>
            <a:r>
              <a:rPr lang="fr-BE" sz="2000" dirty="0" smtClean="0">
                <a:latin typeface="Segoe UI" panose="020B0502040204020203" pitchFamily="34" charset="0"/>
                <a:cs typeface="Segoe UI" panose="020B0502040204020203" pitchFamily="34" charset="0"/>
              </a:rPr>
              <a:t> as a </a:t>
            </a:r>
            <a:r>
              <a:rPr lang="fr-BE" sz="2000" dirty="0" err="1" smtClean="0">
                <a:latin typeface="Segoe UI" panose="020B0502040204020203" pitchFamily="34" charset="0"/>
                <a:cs typeface="Segoe UI" panose="020B0502040204020203" pitchFamily="34" charset="0"/>
              </a:rPr>
              <a:t>physical</a:t>
            </a:r>
            <a:r>
              <a:rPr lang="fr-BE" sz="2000" dirty="0" smtClean="0">
                <a:latin typeface="Segoe UI" panose="020B0502040204020203" pitchFamily="34" charset="0"/>
                <a:cs typeface="Segoe UI" panose="020B0502040204020203" pitchFamily="34" charset="0"/>
              </a:rPr>
              <a:t> variable; observations </a:t>
            </a:r>
            <a:r>
              <a:rPr lang="fr-BE" sz="2000" dirty="0" err="1" smtClean="0">
                <a:latin typeface="Segoe UI" panose="020B0502040204020203" pitchFamily="34" charset="0"/>
                <a:cs typeface="Segoe UI" panose="020B0502040204020203" pitchFamily="34" charset="0"/>
              </a:rPr>
              <a:t>don’t</a:t>
            </a:r>
            <a:r>
              <a:rPr lang="fr-BE" sz="2000" dirty="0" smtClean="0">
                <a:latin typeface="Segoe UI" panose="020B0502040204020203" pitchFamily="34" charset="0"/>
                <a:cs typeface="Segoe UI" panose="020B0502040204020203" pitchFamily="34" charset="0"/>
              </a:rPr>
              <a:t>.</a:t>
            </a:r>
          </a:p>
          <a:p>
            <a:r>
              <a:rPr lang="fr-BE" sz="2000" dirty="0" err="1" smtClean="0">
                <a:solidFill>
                  <a:schemeClr val="bg1">
                    <a:lumMod val="50000"/>
                  </a:schemeClr>
                </a:solidFill>
                <a:latin typeface="Segoe UI" panose="020B0502040204020203" pitchFamily="34" charset="0"/>
                <a:cs typeface="Segoe UI" panose="020B0502040204020203" pitchFamily="34" charset="0"/>
              </a:rPr>
              <a:t>Models</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can</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be</a:t>
            </a:r>
            <a:r>
              <a:rPr lang="fr-BE" sz="2000" dirty="0" smtClean="0">
                <a:solidFill>
                  <a:schemeClr val="bg1">
                    <a:lumMod val="50000"/>
                  </a:schemeClr>
                </a:solidFill>
                <a:latin typeface="Segoe UI" panose="020B0502040204020203" pitchFamily="34" charset="0"/>
                <a:cs typeface="Segoe UI" panose="020B0502040204020203" pitchFamily="34" charset="0"/>
              </a:rPr>
              <a:t> </a:t>
            </a:r>
            <a:r>
              <a:rPr lang="fr-BE" sz="2000" dirty="0" err="1" smtClean="0">
                <a:solidFill>
                  <a:schemeClr val="bg1">
                    <a:lumMod val="50000"/>
                  </a:schemeClr>
                </a:solidFill>
                <a:latin typeface="Segoe UI" panose="020B0502040204020203" pitchFamily="34" charset="0"/>
                <a:cs typeface="Segoe UI" panose="020B0502040204020203" pitchFamily="34" charset="0"/>
              </a:rPr>
              <a:t>really</a:t>
            </a:r>
            <a:r>
              <a:rPr lang="fr-BE" sz="2000" dirty="0" smtClean="0">
                <a:solidFill>
                  <a:schemeClr val="bg1">
                    <a:lumMod val="50000"/>
                  </a:schemeClr>
                </a:solidFill>
                <a:latin typeface="Segoe UI" panose="020B0502040204020203" pitchFamily="34" charset="0"/>
                <a:cs typeface="Segoe UI" panose="020B0502040204020203" pitchFamily="34" charset="0"/>
              </a:rPr>
              <a:t> good </a:t>
            </a:r>
            <a:r>
              <a:rPr lang="fr-BE" sz="2000" dirty="0" err="1" smtClean="0">
                <a:solidFill>
                  <a:schemeClr val="bg1">
                    <a:lumMod val="50000"/>
                  </a:schemeClr>
                </a:solidFill>
                <a:latin typeface="Segoe UI" panose="020B0502040204020203" pitchFamily="34" charset="0"/>
                <a:cs typeface="Segoe UI" panose="020B0502040204020203" pitchFamily="34" charset="0"/>
              </a:rPr>
              <a:t>references</a:t>
            </a:r>
            <a:r>
              <a:rPr lang="fr-BE" sz="2000" dirty="0" smtClean="0">
                <a:solidFill>
                  <a:schemeClr val="bg1">
                    <a:lumMod val="50000"/>
                  </a:schemeClr>
                </a:solidFill>
                <a:latin typeface="Segoe UI" panose="020B0502040204020203" pitchFamily="34" charset="0"/>
                <a:cs typeface="Segoe UI" panose="020B0502040204020203" pitchFamily="34" charset="0"/>
              </a:rPr>
              <a:t> in </a:t>
            </a:r>
            <a:r>
              <a:rPr lang="fr-BE" sz="2000" dirty="0" err="1" smtClean="0">
                <a:solidFill>
                  <a:schemeClr val="bg1">
                    <a:lumMod val="50000"/>
                  </a:schemeClr>
                </a:solidFill>
                <a:latin typeface="Segoe UI" panose="020B0502040204020203" pitchFamily="34" charset="0"/>
                <a:cs typeface="Segoe UI" panose="020B0502040204020203" pitchFamily="34" charset="0"/>
              </a:rPr>
              <a:t>that</a:t>
            </a:r>
            <a:r>
              <a:rPr lang="fr-BE" sz="2000" dirty="0" smtClean="0">
                <a:solidFill>
                  <a:schemeClr val="bg1">
                    <a:lumMod val="50000"/>
                  </a:schemeClr>
                </a:solidFill>
                <a:latin typeface="Segoe UI" panose="020B0502040204020203" pitchFamily="34" charset="0"/>
                <a:cs typeface="Segoe UI" panose="020B0502040204020203" pitchFamily="34" charset="0"/>
              </a:rPr>
              <a:t> case!</a:t>
            </a:r>
          </a:p>
        </p:txBody>
      </p:sp>
      <p:sp>
        <p:nvSpPr>
          <p:cNvPr id="6" name="ZoneTexte 5"/>
          <p:cNvSpPr txBox="1"/>
          <p:nvPr/>
        </p:nvSpPr>
        <p:spPr>
          <a:xfrm>
            <a:off x="516753" y="3288387"/>
            <a:ext cx="5359410" cy="1015663"/>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Observations have </a:t>
            </a:r>
            <a:r>
              <a:rPr lang="fr-BE" sz="2000" dirty="0" err="1" smtClean="0">
                <a:latin typeface="Segoe UI" panose="020B0502040204020203" pitchFamily="34" charset="0"/>
                <a:cs typeface="Segoe UI" panose="020B0502040204020203" pitchFamily="34" charset="0"/>
              </a:rPr>
              <a:t>deficiencies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that</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don’t</a:t>
            </a:r>
            <a:r>
              <a:rPr lang="fr-BE" sz="2000" dirty="0" smtClean="0">
                <a:latin typeface="Segoe UI" panose="020B0502040204020203" pitchFamily="34" charset="0"/>
                <a:cs typeface="Segoe UI" panose="020B0502040204020203" pitchFamily="34" charset="0"/>
              </a:rPr>
              <a:t> have </a:t>
            </a:r>
            <a:r>
              <a:rPr lang="fr-BE" sz="2000" dirty="0" err="1" smtClean="0">
                <a:latin typeface="Segoe UI" panose="020B0502040204020203" pitchFamily="34" charset="0"/>
                <a:cs typeface="Segoe UI" panose="020B0502040204020203" pitchFamily="34" charset="0"/>
              </a:rPr>
              <a:t>e.g</a:t>
            </a:r>
            <a:r>
              <a:rPr lang="fr-BE" sz="2000" dirty="0" smtClean="0">
                <a:latin typeface="Segoe UI" panose="020B0502040204020203" pitchFamily="34" charset="0"/>
                <a:cs typeface="Segoe UI" panose="020B0502040204020203" pitchFamily="34" charset="0"/>
              </a:rPr>
              <a:t>. concentration of </a:t>
            </a:r>
            <a:r>
              <a:rPr lang="fr-BE" sz="2000" dirty="0" err="1" smtClean="0">
                <a:latin typeface="Segoe UI" panose="020B0502040204020203" pitchFamily="34" charset="0"/>
                <a:cs typeface="Segoe UI" panose="020B0502040204020203" pitchFamily="34" charset="0"/>
              </a:rPr>
              <a:t>thin</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ice</a:t>
            </a:r>
            <a:endParaRPr lang="fr-BE" sz="2000" dirty="0" smtClean="0">
              <a:latin typeface="Segoe UI" panose="020B0502040204020203" pitchFamily="34" charset="0"/>
              <a:cs typeface="Segoe UI" panose="020B0502040204020203" pitchFamily="34" charset="0"/>
            </a:endParaRPr>
          </a:p>
        </p:txBody>
      </p:sp>
      <p:sp>
        <p:nvSpPr>
          <p:cNvPr id="7" name="ZoneTexte 6"/>
          <p:cNvSpPr txBox="1"/>
          <p:nvPr/>
        </p:nvSpPr>
        <p:spPr>
          <a:xfrm>
            <a:off x="516753" y="4319671"/>
            <a:ext cx="4893449" cy="1015663"/>
          </a:xfrm>
          <a:prstGeom prst="rect">
            <a:avLst/>
          </a:prstGeom>
          <a:noFill/>
        </p:spPr>
        <p:txBody>
          <a:bodyPr wrap="square" rtlCol="0">
            <a:spAutoFit/>
          </a:bodyPr>
          <a:lstStyle/>
          <a:p>
            <a:r>
              <a:rPr lang="fr-BE" sz="2000" dirty="0" err="1" smtClean="0">
                <a:latin typeface="Segoe UI" panose="020B0502040204020203" pitchFamily="34" charset="0"/>
                <a:cs typeface="Segoe UI" panose="020B0502040204020203" pitchFamily="34" charset="0"/>
              </a:rPr>
              <a:t>According</a:t>
            </a:r>
            <a:r>
              <a:rPr lang="fr-BE" sz="2000" dirty="0" smtClean="0">
                <a:latin typeface="Segoe UI" panose="020B0502040204020203" pitchFamily="34" charset="0"/>
                <a:cs typeface="Segoe UI" panose="020B0502040204020203" pitchFamily="34" charset="0"/>
              </a:rPr>
              <a:t> to the </a:t>
            </a:r>
            <a:r>
              <a:rPr lang="fr-BE" sz="2000" dirty="0" err="1" smtClean="0">
                <a:latin typeface="Segoe UI" panose="020B0502040204020203" pitchFamily="34" charset="0"/>
                <a:cs typeface="Segoe UI" panose="020B0502040204020203" pitchFamily="34" charset="0"/>
              </a:rPr>
              <a:t>toy</a:t>
            </a:r>
            <a:r>
              <a:rPr lang="fr-BE" sz="2000" dirty="0" smtClean="0">
                <a:latin typeface="Segoe UI" panose="020B0502040204020203" pitchFamily="34" charset="0"/>
                <a:cs typeface="Segoe UI" panose="020B0502040204020203" pitchFamily="34" charset="0"/>
              </a:rPr>
              <a:t> model </a:t>
            </a:r>
            <a:r>
              <a:rPr lang="fr-BE" sz="2000" dirty="0" err="1" smtClean="0">
                <a:latin typeface="Segoe UI" panose="020B0502040204020203" pitchFamily="34" charset="0"/>
                <a:cs typeface="Segoe UI" panose="020B0502040204020203" pitchFamily="34" charset="0"/>
              </a:rPr>
              <a:t>results</a:t>
            </a:r>
            <a:r>
              <a:rPr lang="fr-BE" sz="2000" dirty="0" smtClean="0">
                <a:latin typeface="Segoe UI" panose="020B0502040204020203" pitchFamily="34" charset="0"/>
                <a:cs typeface="Segoe UI" panose="020B0502040204020203" pitchFamily="34" charset="0"/>
              </a:rPr>
              <a:t>, ESA-CCI and OSI-SAF </a:t>
            </a:r>
            <a:r>
              <a:rPr lang="fr-BE" sz="2000" dirty="0" err="1" smtClean="0">
                <a:latin typeface="Segoe UI" panose="020B0502040204020203" pitchFamily="34" charset="0"/>
                <a:cs typeface="Segoe UI" panose="020B0502040204020203" pitchFamily="34" charset="0"/>
              </a:rPr>
              <a:t>should</a:t>
            </a:r>
            <a:r>
              <a:rPr lang="fr-BE" sz="2000" dirty="0" smtClean="0">
                <a:latin typeface="Segoe UI" panose="020B0502040204020203" pitchFamily="34" charset="0"/>
                <a:cs typeface="Segoe UI" panose="020B0502040204020203" pitchFamily="34" charset="0"/>
              </a:rPr>
              <a:t> have </a:t>
            </a:r>
            <a:r>
              <a:rPr lang="fr-BE" sz="2000" dirty="0" err="1" smtClean="0">
                <a:latin typeface="Segoe UI" panose="020B0502040204020203" pitchFamily="34" charset="0"/>
                <a:cs typeface="Segoe UI" panose="020B0502040204020203" pitchFamily="34" charset="0"/>
              </a:rPr>
              <a:t>lower</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errors</a:t>
            </a:r>
            <a:r>
              <a:rPr lang="fr-BE" sz="2000" dirty="0" smtClean="0">
                <a:latin typeface="Segoe UI" panose="020B0502040204020203" pitchFamily="34" charset="0"/>
                <a:cs typeface="Segoe UI" panose="020B0502040204020203" pitchFamily="34" charset="0"/>
              </a:rPr>
              <a:t> (but </a:t>
            </a:r>
            <a:r>
              <a:rPr lang="fr-BE" sz="2000" dirty="0" err="1" smtClean="0">
                <a:latin typeface="Segoe UI" panose="020B0502040204020203" pitchFamily="34" charset="0"/>
                <a:cs typeface="Segoe UI" panose="020B0502040204020203" pitchFamily="34" charset="0"/>
              </a:rPr>
              <a:t>only</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these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two</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provide</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errors</a:t>
            </a:r>
            <a:r>
              <a:rPr lang="fr-BE" sz="2000" dirty="0" smtClean="0">
                <a:latin typeface="Segoe UI" panose="020B0502040204020203" pitchFamily="34" charset="0"/>
                <a:cs typeface="Segoe UI" panose="020B0502040204020203" pitchFamily="34" charset="0"/>
              </a:rPr>
              <a:t>)</a:t>
            </a:r>
          </a:p>
        </p:txBody>
      </p:sp>
      <p:sp>
        <p:nvSpPr>
          <p:cNvPr id="8" name="Rectangle 7"/>
          <p:cNvSpPr/>
          <p:nvPr/>
        </p:nvSpPr>
        <p:spPr>
          <a:xfrm>
            <a:off x="7248525" y="1998889"/>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7353300" y="1937562"/>
            <a:ext cx="1295400" cy="17562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5879646" y="3221380"/>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5984421" y="3101068"/>
            <a:ext cx="1168854" cy="304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7581300" y="3221380"/>
            <a:ext cx="1543050" cy="491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7686075" y="3101068"/>
            <a:ext cx="372075" cy="44767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7627564" y="1505216"/>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Truth</a:t>
            </a:r>
            <a:endParaRPr lang="fr-BE" dirty="0">
              <a:solidFill>
                <a:schemeClr val="bg1">
                  <a:lumMod val="50000"/>
                </a:schemeClr>
              </a:solidFill>
              <a:latin typeface="Segoe UI" panose="020B0502040204020203" pitchFamily="34" charset="0"/>
              <a:cs typeface="Segoe UI" panose="020B0502040204020203" pitchFamily="34" charset="0"/>
            </a:endParaRPr>
          </a:p>
        </p:txBody>
      </p:sp>
      <p:sp>
        <p:nvSpPr>
          <p:cNvPr id="15" name="ZoneTexte 14"/>
          <p:cNvSpPr txBox="1"/>
          <p:nvPr/>
        </p:nvSpPr>
        <p:spPr>
          <a:xfrm>
            <a:off x="6229950" y="2724156"/>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Model</a:t>
            </a:r>
            <a:endParaRPr lang="fr-BE" dirty="0">
              <a:solidFill>
                <a:schemeClr val="bg1">
                  <a:lumMod val="50000"/>
                </a:schemeClr>
              </a:solidFill>
              <a:latin typeface="Segoe UI" panose="020B0502040204020203" pitchFamily="34" charset="0"/>
              <a:cs typeface="Segoe UI" panose="020B0502040204020203" pitchFamily="34" charset="0"/>
            </a:endParaRPr>
          </a:p>
        </p:txBody>
      </p:sp>
      <p:sp>
        <p:nvSpPr>
          <p:cNvPr id="16" name="ZoneTexte 15"/>
          <p:cNvSpPr txBox="1"/>
          <p:nvPr/>
        </p:nvSpPr>
        <p:spPr>
          <a:xfrm>
            <a:off x="7819043" y="2733680"/>
            <a:ext cx="1771050" cy="369332"/>
          </a:xfrm>
          <a:prstGeom prst="rect">
            <a:avLst/>
          </a:prstGeom>
          <a:noFill/>
        </p:spPr>
        <p:txBody>
          <a:bodyPr wrap="square" rtlCol="0">
            <a:spAutoFit/>
          </a:bodyPr>
          <a:lstStyle/>
          <a:p>
            <a:r>
              <a:rPr lang="fr-BE" dirty="0" smtClean="0">
                <a:solidFill>
                  <a:schemeClr val="bg1">
                    <a:lumMod val="50000"/>
                  </a:schemeClr>
                </a:solidFill>
                <a:latin typeface="Segoe UI" panose="020B0502040204020203" pitchFamily="34" charset="0"/>
                <a:cs typeface="Segoe UI" panose="020B0502040204020203" pitchFamily="34" charset="0"/>
              </a:rPr>
              <a:t>Observation</a:t>
            </a:r>
            <a:endParaRPr lang="fr-BE" dirty="0">
              <a:solidFill>
                <a:schemeClr val="bg1">
                  <a:lumMod val="50000"/>
                </a:schemeClr>
              </a:solidFill>
              <a:latin typeface="Segoe UI" panose="020B0502040204020203" pitchFamily="34" charset="0"/>
              <a:cs typeface="Segoe UI" panose="020B0502040204020203" pitchFamily="34" charset="0"/>
            </a:endParaRPr>
          </a:p>
        </p:txBody>
      </p:sp>
      <p:pic>
        <p:nvPicPr>
          <p:cNvPr id="17" name="Image 16"/>
          <p:cNvPicPr>
            <a:picLocks noChangeAspect="1"/>
          </p:cNvPicPr>
          <p:nvPr/>
        </p:nvPicPr>
        <p:blipFill>
          <a:blip r:embed="rId3"/>
          <a:stretch>
            <a:fillRect/>
          </a:stretch>
        </p:blipFill>
        <p:spPr>
          <a:xfrm>
            <a:off x="6461386" y="3967810"/>
            <a:ext cx="2239828" cy="2117712"/>
          </a:xfrm>
          <a:prstGeom prst="rect">
            <a:avLst/>
          </a:prstGeom>
        </p:spPr>
      </p:pic>
      <p:sp>
        <p:nvSpPr>
          <p:cNvPr id="18" name="Rectangle 17"/>
          <p:cNvSpPr/>
          <p:nvPr/>
        </p:nvSpPr>
        <p:spPr>
          <a:xfrm>
            <a:off x="5972175" y="3161330"/>
            <a:ext cx="1295400" cy="17562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p:cNvSpPr/>
          <p:nvPr/>
        </p:nvSpPr>
        <p:spPr>
          <a:xfrm>
            <a:off x="7627745" y="3158925"/>
            <a:ext cx="1295400" cy="17562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516753" y="5577690"/>
            <a:ext cx="5359410" cy="707886"/>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Note: </a:t>
            </a:r>
            <a:r>
              <a:rPr lang="fr-BE" sz="2000" dirty="0" err="1" smtClean="0">
                <a:latin typeface="Segoe UI" panose="020B0502040204020203" pitchFamily="34" charset="0"/>
                <a:cs typeface="Segoe UI" panose="020B0502040204020203" pitchFamily="34" charset="0"/>
              </a:rPr>
              <a:t>remarkably</a:t>
            </a:r>
            <a:r>
              <a:rPr lang="fr-BE" sz="2000" dirty="0" smtClean="0">
                <a:latin typeface="Segoe UI" panose="020B0502040204020203" pitchFamily="34" charset="0"/>
                <a:cs typeface="Segoe UI" panose="020B0502040204020203" pitchFamily="34" charset="0"/>
              </a:rPr>
              <a:t>, the </a:t>
            </a:r>
            <a:r>
              <a:rPr lang="fr-BE" sz="2000" dirty="0" err="1" smtClean="0">
                <a:latin typeface="Segoe UI" panose="020B0502040204020203" pitchFamily="34" charset="0"/>
                <a:cs typeface="Segoe UI" panose="020B0502040204020203" pitchFamily="34" charset="0"/>
              </a:rPr>
              <a:t>models</a:t>
            </a:r>
            <a:r>
              <a:rPr lang="fr-BE" sz="2000" dirty="0" smtClean="0">
                <a:latin typeface="Segoe UI" panose="020B0502040204020203" pitchFamily="34" charset="0"/>
                <a:cs typeface="Segoe UI" panose="020B0502040204020203" pitchFamily="34" charset="0"/>
              </a:rPr>
              <a:t> are </a:t>
            </a:r>
            <a:r>
              <a:rPr lang="fr-BE" sz="2000" dirty="0" err="1" smtClean="0">
                <a:latin typeface="Segoe UI" panose="020B0502040204020203" pitchFamily="34" charset="0"/>
                <a:cs typeface="Segoe UI" panose="020B0502040204020203" pitchFamily="34" charset="0"/>
              </a:rPr>
              <a:t>also</a:t>
            </a:r>
            <a:r>
              <a:rPr lang="fr-BE" sz="2000" dirty="0" smtClean="0">
                <a:latin typeface="Segoe UI" panose="020B0502040204020203" pitchFamily="34" charset="0"/>
                <a:cs typeface="Segoe UI" panose="020B0502040204020203" pitchFamily="34" charset="0"/>
              </a:rPr>
              <a:t> the </a:t>
            </a:r>
            <a:r>
              <a:rPr lang="fr-BE" sz="2000" dirty="0" err="1" smtClean="0">
                <a:latin typeface="Segoe UI" panose="020B0502040204020203" pitchFamily="34" charset="0"/>
                <a:cs typeface="Segoe UI" panose="020B0502040204020203" pitchFamily="34" charset="0"/>
              </a:rPr>
              <a:t>most</a:t>
            </a:r>
            <a:r>
              <a:rPr lang="fr-BE" sz="2000" dirty="0" smtClean="0">
                <a:latin typeface="Segoe UI" panose="020B0502040204020203" pitchFamily="34" charset="0"/>
                <a:cs typeface="Segoe UI" panose="020B0502040204020203" pitchFamily="34" charset="0"/>
              </a:rPr>
              <a:t> </a:t>
            </a:r>
            <a:r>
              <a:rPr lang="fr-BE" sz="2000" dirty="0" err="1" smtClean="0">
                <a:latin typeface="Segoe UI" panose="020B0502040204020203" pitchFamily="34" charset="0"/>
                <a:cs typeface="Segoe UI" panose="020B0502040204020203" pitchFamily="34" charset="0"/>
              </a:rPr>
              <a:t>independent</a:t>
            </a:r>
            <a:r>
              <a:rPr lang="fr-BE" sz="2000" dirty="0" smtClean="0">
                <a:latin typeface="Segoe UI" panose="020B0502040204020203" pitchFamily="34" charset="0"/>
                <a:cs typeface="Segoe UI" panose="020B0502040204020203" pitchFamily="34" charset="0"/>
              </a:rPr>
              <a:t> w.r.t. OSI-SAF and ESA-CCI</a:t>
            </a:r>
          </a:p>
        </p:txBody>
      </p:sp>
    </p:spTree>
    <p:extLst>
      <p:ext uri="{BB962C8B-B14F-4D97-AF65-F5344CB8AC3E}">
        <p14:creationId xmlns:p14="http://schemas.microsoft.com/office/powerpoint/2010/main" val="884998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45958" y="2721427"/>
            <a:ext cx="5673847" cy="1200329"/>
          </a:xfrm>
          <a:prstGeom prst="rect">
            <a:avLst/>
          </a:prstGeom>
          <a:noFill/>
        </p:spPr>
        <p:txBody>
          <a:bodyPr wrap="square" rtlCol="0">
            <a:spAutoFit/>
          </a:bodyPr>
          <a:lstStyle/>
          <a:p>
            <a:pPr algn="ct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Better</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observations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yield</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better</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a:t>
            </a:r>
            <a:r>
              <a:rPr lang="fr-BE" sz="3600" dirty="0" err="1" smtClean="0">
                <a:solidFill>
                  <a:schemeClr val="accent5">
                    <a:lumMod val="60000"/>
                    <a:lumOff val="40000"/>
                  </a:schemeClr>
                </a:solidFill>
                <a:latin typeface="Segoe UI" panose="020B0502040204020203" pitchFamily="34" charset="0"/>
                <a:cs typeface="Segoe UI" panose="020B0502040204020203" pitchFamily="34" charset="0"/>
              </a:rPr>
              <a:t>verification</a:t>
            </a:r>
            <a:r>
              <a:rPr lang="fr-BE" sz="3600" dirty="0" smtClean="0">
                <a:solidFill>
                  <a:schemeClr val="accent5">
                    <a:lumMod val="60000"/>
                    <a:lumOff val="40000"/>
                  </a:schemeClr>
                </a:solidFill>
                <a:latin typeface="Segoe UI" panose="020B0502040204020203" pitchFamily="34" charset="0"/>
                <a:cs typeface="Segoe UI" panose="020B0502040204020203" pitchFamily="34" charset="0"/>
              </a:rPr>
              <a:t> scores </a:t>
            </a:r>
            <a:endParaRPr lang="fr-BE" sz="3600" dirty="0">
              <a:solidFill>
                <a:schemeClr val="accent5">
                  <a:lumMod val="60000"/>
                  <a:lumOff val="40000"/>
                </a:schemeClr>
              </a:solidFill>
              <a:latin typeface="Segoe UI" panose="020B0502040204020203" pitchFamily="34" charset="0"/>
              <a:cs typeface="Segoe UI" panose="020B0502040204020203" pitchFamily="34" charset="0"/>
            </a:endParaRPr>
          </a:p>
        </p:txBody>
      </p:sp>
      <p:sp>
        <p:nvSpPr>
          <p:cNvPr id="5" name="ZoneTexte 4"/>
          <p:cNvSpPr txBox="1"/>
          <p:nvPr/>
        </p:nvSpPr>
        <p:spPr>
          <a:xfrm>
            <a:off x="3461656" y="1556657"/>
            <a:ext cx="2231572" cy="707886"/>
          </a:xfrm>
          <a:prstGeom prst="rect">
            <a:avLst/>
          </a:prstGeom>
          <a:noFill/>
        </p:spPr>
        <p:txBody>
          <a:bodyPr wrap="square" rtlCol="0">
            <a:spAutoFit/>
          </a:bodyPr>
          <a:lstStyle/>
          <a:p>
            <a:pPr algn="ctr"/>
            <a:r>
              <a:rPr lang="fr-BE" sz="4000" b="1" dirty="0" smtClean="0">
                <a:solidFill>
                  <a:schemeClr val="bg1">
                    <a:lumMod val="65000"/>
                  </a:schemeClr>
                </a:solidFill>
                <a:latin typeface="Segoe UI" panose="020B0502040204020203" pitchFamily="34" charset="0"/>
                <a:cs typeface="Segoe UI" panose="020B0502040204020203" pitchFamily="34" charset="0"/>
              </a:rPr>
              <a:t>PART 2</a:t>
            </a:r>
            <a:endParaRPr lang="fr-BE" sz="4000" b="1" dirty="0">
              <a:solidFill>
                <a:schemeClr val="bg1">
                  <a:lumMod val="65000"/>
                </a:schemeClr>
              </a:solidFill>
              <a:latin typeface="Segoe UI" panose="020B0502040204020203" pitchFamily="34" charset="0"/>
              <a:cs typeface="Segoe UI" panose="020B0502040204020203" pitchFamily="34" charset="0"/>
            </a:endParaRPr>
          </a:p>
        </p:txBody>
      </p:sp>
      <p:pic>
        <p:nvPicPr>
          <p:cNvPr id="6" name="Picture 2" descr="https://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85824" y="5353050"/>
            <a:ext cx="7381875" cy="923330"/>
          </a:xfrm>
          <a:prstGeom prst="rect">
            <a:avLst/>
          </a:prstGeom>
          <a:noFill/>
        </p:spPr>
        <p:txBody>
          <a:bodyPr wrap="square" rtlCol="0">
            <a:spAutoFit/>
          </a:bodyPr>
          <a:lstStyle/>
          <a:p>
            <a:pPr algn="ctr"/>
            <a:r>
              <a:rPr lang="fr-BE" b="1" i="1" dirty="0" err="1" smtClean="0">
                <a:latin typeface="Segoe UI" panose="020B0502040204020203" pitchFamily="34" charset="0"/>
                <a:cs typeface="Segoe UI" panose="020B0502040204020203" pitchFamily="34" charset="0"/>
              </a:rPr>
              <a:t>Correlation</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increases</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whenever</a:t>
            </a:r>
            <a:r>
              <a:rPr lang="fr-BE" b="1" i="1" dirty="0" smtClean="0">
                <a:latin typeface="Segoe UI" panose="020B0502040204020203" pitchFamily="34" charset="0"/>
                <a:cs typeface="Segoe UI" panose="020B0502040204020203" pitchFamily="34" charset="0"/>
              </a:rPr>
              <a:t> noise </a:t>
            </a:r>
            <a:r>
              <a:rPr lang="fr-BE" b="1" i="1" dirty="0" err="1" smtClean="0">
                <a:latin typeface="Segoe UI" panose="020B0502040204020203" pitchFamily="34" charset="0"/>
                <a:cs typeface="Segoe UI" panose="020B0502040204020203" pitchFamily="34" charset="0"/>
              </a:rPr>
              <a:t>decreases</a:t>
            </a:r>
            <a:r>
              <a:rPr lang="fr-BE" b="1" i="1" dirty="0" smtClean="0">
                <a:latin typeface="Segoe UI" panose="020B0502040204020203" pitchFamily="34" charset="0"/>
                <a:cs typeface="Segoe UI" panose="020B0502040204020203" pitchFamily="34" charset="0"/>
              </a:rPr>
              <a:t> (in the </a:t>
            </a:r>
            <a:r>
              <a:rPr lang="fr-BE" b="1" i="1" dirty="0" err="1" smtClean="0">
                <a:latin typeface="Segoe UI" panose="020B0502040204020203" pitchFamily="34" charset="0"/>
                <a:cs typeface="Segoe UI" panose="020B0502040204020203" pitchFamily="34" charset="0"/>
              </a:rPr>
              <a:t>models</a:t>
            </a:r>
            <a:r>
              <a:rPr lang="fr-BE" b="1" i="1" dirty="0" smtClean="0">
                <a:latin typeface="Segoe UI" panose="020B0502040204020203" pitchFamily="34" charset="0"/>
                <a:cs typeface="Segoe UI" panose="020B0502040204020203" pitchFamily="34" charset="0"/>
              </a:rPr>
              <a:t> </a:t>
            </a:r>
            <a:r>
              <a:rPr lang="fr-BE" b="1" i="1" u="sng" dirty="0" smtClean="0">
                <a:latin typeface="Segoe UI" panose="020B0502040204020203" pitchFamily="34" charset="0"/>
                <a:cs typeface="Segoe UI" panose="020B0502040204020203" pitchFamily="34" charset="0"/>
              </a:rPr>
              <a:t>and</a:t>
            </a:r>
            <a:r>
              <a:rPr lang="fr-BE" b="1" i="1" dirty="0" smtClean="0">
                <a:latin typeface="Segoe UI" panose="020B0502040204020203" pitchFamily="34" charset="0"/>
                <a:cs typeface="Segoe UI" panose="020B0502040204020203" pitchFamily="34" charset="0"/>
              </a:rPr>
              <a:t> in the observations). </a:t>
            </a:r>
            <a:r>
              <a:rPr lang="fr-BE" b="1" i="1" dirty="0" err="1" smtClean="0">
                <a:latin typeface="Segoe UI" panose="020B0502040204020203" pitchFamily="34" charset="0"/>
                <a:cs typeface="Segoe UI" panose="020B0502040204020203" pitchFamily="34" charset="0"/>
              </a:rPr>
              <a:t>Conventional</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skill</a:t>
            </a:r>
            <a:r>
              <a:rPr lang="fr-BE" b="1" i="1" dirty="0" smtClean="0">
                <a:latin typeface="Segoe UI" panose="020B0502040204020203" pitchFamily="34" charset="0"/>
                <a:cs typeface="Segoe UI" panose="020B0502040204020203" pitchFamily="34" charset="0"/>
              </a:rPr>
              <a:t> scores </a:t>
            </a:r>
            <a:r>
              <a:rPr lang="fr-BE" b="1" i="1" dirty="0" err="1" smtClean="0">
                <a:latin typeface="Segoe UI" panose="020B0502040204020203" pitchFamily="34" charset="0"/>
                <a:cs typeface="Segoe UI" panose="020B0502040204020203" pitchFamily="34" charset="0"/>
              </a:rPr>
              <a:t>can</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therefore</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be</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used</a:t>
            </a:r>
            <a:r>
              <a:rPr lang="fr-BE" b="1" i="1" dirty="0" smtClean="0">
                <a:latin typeface="Segoe UI" panose="020B0502040204020203" pitchFamily="34" charset="0"/>
                <a:cs typeface="Segoe UI" panose="020B0502040204020203" pitchFamily="34" charset="0"/>
              </a:rPr>
              <a:t> to </a:t>
            </a:r>
            <a:r>
              <a:rPr lang="fr-BE" b="1" i="1" dirty="0" err="1" smtClean="0">
                <a:latin typeface="Segoe UI" panose="020B0502040204020203" pitchFamily="34" charset="0"/>
                <a:cs typeface="Segoe UI" panose="020B0502040204020203" pitchFamily="34" charset="0"/>
              </a:rPr>
              <a:t>reveal</a:t>
            </a:r>
            <a:r>
              <a:rPr lang="fr-BE" b="1" i="1" dirty="0" smtClean="0">
                <a:latin typeface="Segoe UI" panose="020B0502040204020203" pitchFamily="34" charset="0"/>
                <a:cs typeface="Segoe UI" panose="020B0502040204020203" pitchFamily="34" charset="0"/>
              </a:rPr>
              <a:t> the </a:t>
            </a:r>
            <a:r>
              <a:rPr lang="fr-BE" b="1" i="1" dirty="0" err="1" smtClean="0">
                <a:latin typeface="Segoe UI" panose="020B0502040204020203" pitchFamily="34" charset="0"/>
                <a:cs typeface="Segoe UI" panose="020B0502040204020203" pitchFamily="34" charset="0"/>
              </a:rPr>
              <a:t>quality</a:t>
            </a:r>
            <a:r>
              <a:rPr lang="fr-BE" b="1" i="1" dirty="0" smtClean="0">
                <a:latin typeface="Segoe UI" panose="020B0502040204020203" pitchFamily="34" charset="0"/>
                <a:cs typeface="Segoe UI" panose="020B0502040204020203" pitchFamily="34" charset="0"/>
              </a:rPr>
              <a:t> of </a:t>
            </a:r>
            <a:r>
              <a:rPr lang="fr-BE" b="1" i="1" dirty="0" err="1" smtClean="0">
                <a:latin typeface="Segoe UI" panose="020B0502040204020203" pitchFamily="34" charset="0"/>
                <a:cs typeface="Segoe UI" panose="020B0502040204020203" pitchFamily="34" charset="0"/>
              </a:rPr>
              <a:t>observational</a:t>
            </a:r>
            <a:r>
              <a:rPr lang="fr-BE" b="1" i="1" dirty="0" smtClean="0">
                <a:latin typeface="Segoe UI" panose="020B0502040204020203" pitchFamily="34" charset="0"/>
                <a:cs typeface="Segoe UI" panose="020B0502040204020203" pitchFamily="34" charset="0"/>
              </a:rPr>
              <a:t> </a:t>
            </a:r>
            <a:r>
              <a:rPr lang="fr-BE" b="1" i="1" dirty="0" err="1" smtClean="0">
                <a:latin typeface="Segoe UI" panose="020B0502040204020203" pitchFamily="34" charset="0"/>
                <a:cs typeface="Segoe UI" panose="020B0502040204020203" pitchFamily="34" charset="0"/>
              </a:rPr>
              <a:t>datasets</a:t>
            </a:r>
            <a:r>
              <a:rPr lang="fr-BE" b="1" i="1" dirty="0" smtClean="0">
                <a:latin typeface="Segoe UI" panose="020B0502040204020203" pitchFamily="34" charset="0"/>
                <a:cs typeface="Segoe UI" panose="020B0502040204020203" pitchFamily="34" charset="0"/>
              </a:rPr>
              <a:t>.</a:t>
            </a:r>
            <a:endParaRPr lang="fr-BE" b="1"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526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5328592" cy="646331"/>
          </a:xfrm>
          <a:prstGeom prst="rect">
            <a:avLst/>
          </a:prstGeom>
          <a:noFill/>
        </p:spPr>
        <p:txBody>
          <a:bodyPr wrap="square" rtlCol="0">
            <a:spAutoFit/>
          </a:bodyPr>
          <a:lstStyle/>
          <a:p>
            <a:r>
              <a:rPr lang="fr-BE" sz="3600" dirty="0" smtClean="0">
                <a:latin typeface="Segoe UI" panose="020B0502040204020203" pitchFamily="34" charset="0"/>
                <a:ea typeface="Segoe UI" panose="020B0502040204020203" pitchFamily="34" charset="0"/>
                <a:cs typeface="Segoe UI" panose="020B0502040204020203" pitchFamily="34" charset="0"/>
              </a:rPr>
              <a:t>Conclusions &amp; </a:t>
            </a:r>
            <a:r>
              <a:rPr lang="fr-BE" sz="3600" dirty="0" err="1">
                <a:latin typeface="Segoe UI" panose="020B0502040204020203" pitchFamily="34" charset="0"/>
                <a:ea typeface="Segoe UI" panose="020B0502040204020203" pitchFamily="34" charset="0"/>
                <a:cs typeface="Segoe UI" panose="020B0502040204020203" pitchFamily="34" charset="0"/>
              </a:rPr>
              <a:t>O</a:t>
            </a:r>
            <a:r>
              <a:rPr lang="fr-BE" sz="3600" dirty="0" err="1" smtClean="0">
                <a:latin typeface="Segoe UI" panose="020B0502040204020203" pitchFamily="34" charset="0"/>
                <a:ea typeface="Segoe UI" panose="020B0502040204020203" pitchFamily="34" charset="0"/>
                <a:cs typeface="Segoe UI" panose="020B0502040204020203" pitchFamily="34" charset="0"/>
              </a:rPr>
              <a:t>utlooks</a:t>
            </a:r>
            <a:endParaRPr lang="en-US" sz="36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39552" y="1196752"/>
            <a:ext cx="8460432" cy="6186309"/>
          </a:xfrm>
          <a:prstGeom prst="rect">
            <a:avLst/>
          </a:prstGeom>
          <a:noFill/>
        </p:spPr>
        <p:txBody>
          <a:bodyPr wrap="square" rtlCol="0">
            <a:spAutoFit/>
          </a:bodyPr>
          <a:lstStyle/>
          <a:p>
            <a:r>
              <a:rPr lang="fr-BE" b="1" dirty="0" err="1" smtClean="0">
                <a:latin typeface="Segoe UI" panose="020B0502040204020203" pitchFamily="34" charset="0"/>
                <a:ea typeface="Segoe UI" panose="020B0502040204020203" pitchFamily="34" charset="0"/>
                <a:cs typeface="Segoe UI" panose="020B0502040204020203" pitchFamily="34" charset="0"/>
              </a:rPr>
              <a:t>Summary</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a:t>
            </a:r>
            <a:r>
              <a:rPr lang="fr-BE" dirty="0" err="1" smtClean="0">
                <a:latin typeface="Segoe UI" panose="020B0502040204020203" pitchFamily="34" charset="0"/>
                <a:ea typeface="Segoe UI" panose="020B0502040204020203" pitchFamily="34" charset="0"/>
                <a:cs typeface="Segoe UI" panose="020B0502040204020203" pitchFamily="34" charset="0"/>
              </a:rPr>
              <a:t>xpand</a:t>
            </a:r>
            <a:r>
              <a:rPr lang="fr-BE" dirty="0" smtClean="0">
                <a:latin typeface="Segoe UI" panose="020B0502040204020203" pitchFamily="34" charset="0"/>
                <a:ea typeface="Segoe UI" panose="020B0502040204020203" pitchFamily="34" charset="0"/>
                <a:cs typeface="Segoe UI" panose="020B0502040204020203" pitchFamily="34" charset="0"/>
              </a:rPr>
              <a:t> the 1-1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problem</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into</a:t>
            </a:r>
            <a:r>
              <a:rPr lang="fr-BE" dirty="0" smtClean="0">
                <a:latin typeface="Segoe UI" panose="020B0502040204020203" pitchFamily="34" charset="0"/>
                <a:ea typeface="Segoe UI" panose="020B0502040204020203" pitchFamily="34" charset="0"/>
                <a:cs typeface="Segoe UI" panose="020B0502040204020203" pitchFamily="34" charset="0"/>
              </a:rPr>
              <a:t> an </a:t>
            </a:r>
            <a:r>
              <a:rPr lang="fr-BE" dirty="0" err="1" smtClean="0">
                <a:latin typeface="Segoe UI" panose="020B0502040204020203" pitchFamily="34" charset="0"/>
                <a:ea typeface="Segoe UI" panose="020B0502040204020203" pitchFamily="34" charset="0"/>
                <a:cs typeface="Segoe UI" panose="020B0502040204020203" pitchFamily="34" charset="0"/>
              </a:rPr>
              <a:t>exercise</a:t>
            </a:r>
            <a:r>
              <a:rPr lang="fr-BE" dirty="0" smtClean="0">
                <a:latin typeface="Segoe UI" panose="020B0502040204020203" pitchFamily="34" charset="0"/>
                <a:ea typeface="Segoe UI" panose="020B0502040204020203" pitchFamily="34" charset="0"/>
                <a:cs typeface="Segoe UI" panose="020B0502040204020203" pitchFamily="34" charset="0"/>
              </a:rPr>
              <a:t> of N-M </a:t>
            </a:r>
            <a:r>
              <a:rPr lang="fr-BE" dirty="0" err="1" smtClean="0">
                <a:latin typeface="Segoe UI" panose="020B0502040204020203" pitchFamily="34" charset="0"/>
                <a:ea typeface="Segoe UI" panose="020B0502040204020203" pitchFamily="34" charset="0"/>
                <a:cs typeface="Segoe UI" panose="020B0502040204020203" pitchFamily="34" charset="0"/>
              </a:rPr>
              <a:t>verification</a:t>
            </a:r>
            <a:r>
              <a:rPr lang="fr-BE" dirty="0" smtClean="0">
                <a:latin typeface="Segoe UI" panose="020B0502040204020203" pitchFamily="34" charset="0"/>
                <a:ea typeface="Segoe UI" panose="020B0502040204020203" pitchFamily="34" charset="0"/>
                <a:cs typeface="Segoe UI" panose="020B0502040204020203" pitchFamily="34" charset="0"/>
              </a:rPr>
              <a:t>. The joint </a:t>
            </a:r>
            <a:r>
              <a:rPr lang="fr-BE"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dirty="0" smtClean="0">
                <a:latin typeface="Segoe UI" panose="020B0502040204020203" pitchFamily="34" charset="0"/>
                <a:ea typeface="Segoe UI" panose="020B0502040204020203" pitchFamily="34" charset="0"/>
                <a:cs typeface="Segoe UI" panose="020B0502040204020203" pitchFamily="34" charset="0"/>
              </a:rPr>
              <a:t> matrix </a:t>
            </a:r>
            <a:r>
              <a:rPr lang="fr-BE" dirty="0" err="1" smtClean="0">
                <a:latin typeface="Segoe UI" panose="020B0502040204020203" pitchFamily="34" charset="0"/>
                <a:ea typeface="Segoe UI" panose="020B0502040204020203" pitchFamily="34" charset="0"/>
                <a:cs typeface="Segoe UI" panose="020B0502040204020203" pitchFamily="34" charset="0"/>
              </a:rPr>
              <a:t>is</a:t>
            </a:r>
            <a:r>
              <a:rPr lang="fr-BE" dirty="0" smtClean="0">
                <a:latin typeface="Segoe UI" panose="020B0502040204020203" pitchFamily="34" charset="0"/>
                <a:ea typeface="Segoe UI" panose="020B0502040204020203" pitchFamily="34" charset="0"/>
                <a:cs typeface="Segoe UI" panose="020B0502040204020203" pitchFamily="34" charset="0"/>
              </a:rPr>
              <a:t> the diagnostic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encapsulates</a:t>
            </a:r>
            <a:r>
              <a:rPr lang="fr-BE" dirty="0" smtClean="0">
                <a:latin typeface="Segoe UI" panose="020B0502040204020203" pitchFamily="34" charset="0"/>
                <a:ea typeface="Segoe UI" panose="020B0502040204020203" pitchFamily="34" charset="0"/>
                <a:cs typeface="Segoe UI" panose="020B0502040204020203" pitchFamily="34" charset="0"/>
              </a:rPr>
              <a:t> all relevant information </a:t>
            </a:r>
            <a:r>
              <a:rPr lang="fr-BE" dirty="0" err="1" smtClean="0">
                <a:latin typeface="Segoe UI" panose="020B0502040204020203" pitchFamily="34" charset="0"/>
                <a:ea typeface="Segoe UI" panose="020B0502040204020203" pitchFamily="34" charset="0"/>
                <a:cs typeface="Segoe UI" panose="020B0502040204020203" pitchFamily="34" charset="0"/>
              </a:rPr>
              <a:t>we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need</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fr-BE" dirty="0" smtClean="0">
              <a:latin typeface="Segoe UI" panose="020B0502040204020203" pitchFamily="34" charset="0"/>
              <a:ea typeface="Segoe UI" panose="020B0502040204020203" pitchFamily="34" charset="0"/>
              <a:cs typeface="Segoe UI" panose="020B0502040204020203" pitchFamily="34" charset="0"/>
            </a:endParaRPr>
          </a:p>
          <a:p>
            <a:endParaRPr lang="fr-BE"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Interpretation</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These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results</a:t>
            </a:r>
            <a:r>
              <a:rPr lang="fr-BE" dirty="0" smtClean="0">
                <a:latin typeface="Segoe UI" panose="020B0502040204020203" pitchFamily="34" charset="0"/>
                <a:ea typeface="Segoe UI" panose="020B0502040204020203" pitchFamily="34" charset="0"/>
                <a:cs typeface="Segoe UI" panose="020B0502040204020203" pitchFamily="34" charset="0"/>
              </a:rPr>
              <a:t> are best </a:t>
            </a:r>
            <a:r>
              <a:rPr lang="fr-BE" dirty="0" err="1" smtClean="0">
                <a:latin typeface="Segoe UI" panose="020B0502040204020203" pitchFamily="34" charset="0"/>
                <a:ea typeface="Segoe UI" panose="020B0502040204020203" pitchFamily="34" charset="0"/>
                <a:cs typeface="Segoe UI" panose="020B0502040204020203" pitchFamily="34" charset="0"/>
              </a:rPr>
              <a:t>understood</a:t>
            </a:r>
            <a:r>
              <a:rPr lang="fr-BE" dirty="0" smtClean="0">
                <a:latin typeface="Segoe UI" panose="020B0502040204020203" pitchFamily="34" charset="0"/>
                <a:ea typeface="Segoe UI" panose="020B0502040204020203" pitchFamily="34" charset="0"/>
                <a:cs typeface="Segoe UI" panose="020B0502040204020203" pitchFamily="34" charset="0"/>
              </a:rPr>
              <a:t> if observations and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are </a:t>
            </a:r>
            <a:r>
              <a:rPr lang="fr-BE" dirty="0" err="1" smtClean="0">
                <a:latin typeface="Segoe UI" panose="020B0502040204020203" pitchFamily="34" charset="0"/>
                <a:ea typeface="Segoe UI" panose="020B0502040204020203" pitchFamily="34" charset="0"/>
                <a:cs typeface="Segoe UI" panose="020B0502040204020203" pitchFamily="34" charset="0"/>
              </a:rPr>
              <a:t>considered</a:t>
            </a:r>
            <a:r>
              <a:rPr lang="fr-BE" dirty="0" smtClean="0">
                <a:latin typeface="Segoe UI" panose="020B0502040204020203" pitchFamily="34" charset="0"/>
                <a:ea typeface="Segoe UI" panose="020B0502040204020203" pitchFamily="34" charset="0"/>
                <a:cs typeface="Segoe UI" panose="020B0502040204020203" pitchFamily="34" charset="0"/>
              </a:rPr>
              <a:t> at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level</a:t>
            </a:r>
            <a:r>
              <a:rPr lang="fr-BE" dirty="0" smtClean="0">
                <a:latin typeface="Segoe UI" panose="020B0502040204020203" pitchFamily="34" charset="0"/>
                <a:ea typeface="Segoe UI" panose="020B0502040204020203" pitchFamily="34" charset="0"/>
                <a:cs typeface="Segoe UI" panose="020B0502040204020203" pitchFamily="34" charset="0"/>
              </a:rPr>
              <a:t> (i.e., observations are not </a:t>
            </a:r>
            <a:r>
              <a:rPr lang="fr-BE" dirty="0" err="1" smtClean="0">
                <a:latin typeface="Segoe UI" panose="020B0502040204020203" pitchFamily="34" charset="0"/>
                <a:ea typeface="Segoe UI" panose="020B0502040204020203" pitchFamily="34" charset="0"/>
                <a:cs typeface="Segoe UI" panose="020B0502040204020203" pitchFamily="34" charset="0"/>
              </a:rPr>
              <a:t>superior</a:t>
            </a:r>
            <a:r>
              <a:rPr lang="fr-BE" dirty="0" smtClean="0">
                <a:latin typeface="Segoe UI" panose="020B0502040204020203" pitchFamily="34" charset="0"/>
                <a:ea typeface="Segoe UI" panose="020B0502040204020203" pitchFamily="34" charset="0"/>
                <a:cs typeface="Segoe UI" panose="020B0502040204020203" pitchFamily="34" charset="0"/>
              </a:rPr>
              <a:t> to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will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systematically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lower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actual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skill</a:t>
            </a:r>
            <a:r>
              <a:rPr lang="fr-BE" dirty="0" smtClean="0">
                <a:latin typeface="Segoe UI" panose="020B0502040204020203" pitchFamily="34" charset="0"/>
                <a:ea typeface="Segoe UI" panose="020B0502040204020203" pitchFamily="34" charset="0"/>
                <a:cs typeface="Segoe UI" panose="020B0502040204020203" pitchFamily="34" charset="0"/>
              </a:rPr>
              <a:t>, in the </a:t>
            </a:r>
            <a:r>
              <a:rPr lang="fr-BE" dirty="0" err="1" smtClean="0">
                <a:latin typeface="Segoe UI" panose="020B0502040204020203" pitchFamily="34" charset="0"/>
                <a:ea typeface="Segoe UI" panose="020B0502040204020203" pitchFamily="34" charset="0"/>
                <a:cs typeface="Segoe UI" panose="020B0502040204020203" pitchFamily="34" charset="0"/>
              </a:rPr>
              <a:t>same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way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that</a:t>
            </a:r>
            <a:r>
              <a:rPr lang="fr-BE" dirty="0" smtClean="0">
                <a:latin typeface="Segoe UI" panose="020B0502040204020203" pitchFamily="34" charset="0"/>
                <a:ea typeface="Segoe UI" panose="020B0502040204020203" pitchFamily="34" charset="0"/>
                <a:cs typeface="Segoe UI" panose="020B0502040204020203" pitchFamily="34" charset="0"/>
              </a:rPr>
              <a:t> model </a:t>
            </a:r>
            <a:r>
              <a:rPr lang="fr-BE" dirty="0" err="1" smtClean="0">
                <a:latin typeface="Segoe UI" panose="020B0502040204020203" pitchFamily="34" charset="0"/>
                <a:ea typeface="Segoe UI" panose="020B0502040204020203" pitchFamily="34" charset="0"/>
                <a:cs typeface="Segoe UI" panose="020B0502040204020203" pitchFamily="34" charset="0"/>
              </a:rPr>
              <a:t>errors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systematically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lower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forecast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skill</a:t>
            </a:r>
            <a:r>
              <a:rPr lang="fr-BE" dirty="0" smtClean="0">
                <a:latin typeface="Segoe UI" panose="020B0502040204020203" pitchFamily="34" charset="0"/>
                <a:ea typeface="Segoe UI" panose="020B0502040204020203" pitchFamily="34" charset="0"/>
                <a:cs typeface="Segoe UI" panose="020B0502040204020203" pitchFamily="34" charset="0"/>
              </a:rPr>
              <a:t>.</a:t>
            </a:r>
          </a:p>
          <a:p>
            <a:endParaRPr lang="fr-BE"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Recommendations</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Models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should</a:t>
            </a:r>
            <a:r>
              <a:rPr lang="fr-BE" dirty="0" smtClean="0">
                <a:latin typeface="Segoe UI" panose="020B0502040204020203" pitchFamily="34" charset="0"/>
                <a:ea typeface="Segoe UI" panose="020B0502040204020203" pitchFamily="34" charset="0"/>
                <a:cs typeface="Segoe UI" panose="020B0502040204020203" pitchFamily="34" charset="0"/>
              </a:rPr>
              <a:t> not </a:t>
            </a:r>
            <a:r>
              <a:rPr lang="fr-BE" dirty="0" err="1" smtClean="0">
                <a:latin typeface="Segoe UI" panose="020B0502040204020203" pitchFamily="34" charset="0"/>
                <a:ea typeface="Segoe UI" panose="020B0502040204020203" pitchFamily="34" charset="0"/>
                <a:cs typeface="Segoe UI" panose="020B0502040204020203" pitchFamily="34" charset="0"/>
              </a:rPr>
              <a:t>always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blamed</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low</a:t>
            </a:r>
            <a:r>
              <a:rPr lang="fr-BE" dirty="0" smtClean="0">
                <a:latin typeface="Segoe UI" panose="020B0502040204020203" pitchFamily="34" charset="0"/>
                <a:ea typeface="Segoe UI" panose="020B0502040204020203" pitchFamily="34" charset="0"/>
                <a:cs typeface="Segoe UI" panose="020B0502040204020203" pitchFamily="34" charset="0"/>
              </a:rPr>
              <a:t> performance. Observations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do </a:t>
            </a:r>
            <a:r>
              <a:rPr lang="fr-BE" dirty="0" err="1" smtClean="0">
                <a:latin typeface="Segoe UI" panose="020B0502040204020203" pitchFamily="34" charset="0"/>
                <a:ea typeface="Segoe UI" panose="020B0502040204020203" pitchFamily="34" charset="0"/>
                <a:cs typeface="Segoe UI" panose="020B0502040204020203" pitchFamily="34" charset="0"/>
              </a:rPr>
              <a:t>this</a:t>
            </a:r>
            <a:r>
              <a:rPr lang="fr-BE" dirty="0" smtClean="0">
                <a:latin typeface="Segoe UI" panose="020B0502040204020203" pitchFamily="34" charset="0"/>
                <a:ea typeface="Segoe UI" panose="020B0502040204020203" pitchFamily="34" charset="0"/>
                <a:cs typeface="Segoe UI" panose="020B0502040204020203" pitchFamily="34" charset="0"/>
              </a:rPr>
              <a:t> job </a:t>
            </a:r>
            <a:r>
              <a:rPr lang="fr-BE" dirty="0" err="1" smtClean="0">
                <a:latin typeface="Segoe UI" panose="020B0502040204020203" pitchFamily="34" charset="0"/>
                <a:ea typeface="Segoe UI" panose="020B0502040204020203" pitchFamily="34" charset="0"/>
                <a:cs typeface="Segoe UI" panose="020B0502040204020203" pitchFamily="34" charset="0"/>
              </a:rPr>
              <a:t>easily</a:t>
            </a:r>
            <a:r>
              <a:rPr lang="fr-BE" dirty="0" smtClean="0">
                <a:latin typeface="Segoe UI" panose="020B0502040204020203" pitchFamily="34" charset="0"/>
                <a:ea typeface="Segoe UI" panose="020B0502040204020203" pitchFamily="34" charset="0"/>
                <a:cs typeface="Segoe UI" panose="020B0502040204020203" pitchFamily="34" charset="0"/>
              </a:rPr>
              <a:t>! This </a:t>
            </a:r>
            <a:r>
              <a:rPr lang="fr-BE" dirty="0" err="1" smtClean="0">
                <a:latin typeface="Segoe UI" panose="020B0502040204020203" pitchFamily="34" charset="0"/>
                <a:ea typeface="Segoe UI" panose="020B0502040204020203" pitchFamily="34" charset="0"/>
                <a:cs typeface="Segoe UI" panose="020B0502040204020203" pitchFamily="34" charset="0"/>
              </a:rPr>
              <a:t>overlooked</a:t>
            </a:r>
            <a:r>
              <a:rPr lang="fr-BE" dirty="0" smtClean="0">
                <a:latin typeface="Segoe UI" panose="020B0502040204020203" pitchFamily="34" charset="0"/>
                <a:ea typeface="Segoe UI" panose="020B0502040204020203" pitchFamily="34" charset="0"/>
                <a:cs typeface="Segoe UI" panose="020B0502040204020203" pitchFamily="34" charset="0"/>
              </a:rPr>
              <a:t> source of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give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differences</a:t>
            </a:r>
            <a:r>
              <a:rPr lang="fr-BE" dirty="0" smtClean="0">
                <a:latin typeface="Segoe UI" panose="020B0502040204020203" pitchFamily="34" charset="0"/>
                <a:ea typeface="Segoe UI" panose="020B0502040204020203" pitchFamily="34" charset="0"/>
                <a:cs typeface="Segoe UI" panose="020B0502040204020203" pitchFamily="34" charset="0"/>
              </a:rPr>
              <a:t> as large as </a:t>
            </a:r>
            <a:r>
              <a:rPr lang="fr-BE" dirty="0" err="1" smtClean="0">
                <a:latin typeface="Segoe UI" panose="020B0502040204020203" pitchFamily="34" charset="0"/>
                <a:ea typeface="Segoe UI" panose="020B0502040204020203" pitchFamily="34" charset="0"/>
                <a:cs typeface="Segoe UI" panose="020B0502040204020203" pitchFamily="34" charset="0"/>
              </a:rPr>
              <a:t>differences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one model version to </a:t>
            </a:r>
            <a:r>
              <a:rPr lang="fr-BE" dirty="0" err="1" smtClean="0">
                <a:latin typeface="Segoe UI" panose="020B0502040204020203" pitchFamily="34" charset="0"/>
                <a:ea typeface="Segoe UI" panose="020B0502040204020203" pitchFamily="34" charset="0"/>
                <a:cs typeface="Segoe UI" panose="020B0502040204020203" pitchFamily="34" charset="0"/>
              </a:rPr>
              <a:t>another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Modellers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should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careful</a:t>
            </a:r>
            <a:r>
              <a:rPr lang="fr-BE" dirty="0" smtClean="0">
                <a:latin typeface="Segoe UI" panose="020B0502040204020203" pitchFamily="34" charset="0"/>
                <a:ea typeface="Segoe UI" panose="020B0502040204020203" pitchFamily="34" charset="0"/>
                <a:cs typeface="Segoe UI" panose="020B0502040204020203" pitchFamily="34" charset="0"/>
              </a:rPr>
              <a:t> in picking </a:t>
            </a:r>
            <a:r>
              <a:rPr lang="fr-BE" dirty="0" err="1" smtClean="0">
                <a:latin typeface="Segoe UI" panose="020B0502040204020203" pitchFamily="34" charset="0"/>
                <a:ea typeface="Segoe UI" panose="020B0502040204020203" pitchFamily="34" charset="0"/>
                <a:cs typeface="Segoe UI" panose="020B0502040204020203" pitchFamily="34" charset="0"/>
              </a:rPr>
              <a:t>their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product</a:t>
            </a:r>
            <a:r>
              <a:rPr lang="fr-BE" dirty="0" smtClean="0">
                <a:latin typeface="Segoe UI" panose="020B0502040204020203" pitchFamily="34" charset="0"/>
                <a:ea typeface="Segoe UI" panose="020B0502040204020203" pitchFamily="34" charset="0"/>
                <a:cs typeface="Segoe UI" panose="020B0502040204020203" pitchFamily="34" charset="0"/>
              </a:rPr>
              <a:t>, or at least use </a:t>
            </a:r>
            <a:r>
              <a:rPr lang="fr-BE" dirty="0" err="1" smtClean="0">
                <a:latin typeface="Segoe UI" panose="020B0502040204020203" pitchFamily="34" charset="0"/>
                <a:ea typeface="Segoe UI" panose="020B0502040204020203" pitchFamily="34" charset="0"/>
                <a:cs typeface="Segoe UI" panose="020B0502040204020203" pitchFamily="34" charset="0"/>
              </a:rPr>
              <a:t>several</a:t>
            </a:r>
            <a:r>
              <a:rPr lang="fr-BE" dirty="0" smtClean="0">
                <a:latin typeface="Segoe UI" panose="020B0502040204020203" pitchFamily="34" charset="0"/>
                <a:ea typeface="Segoe UI" panose="020B0502040204020203" pitchFamily="34" charset="0"/>
                <a:cs typeface="Segoe UI" panose="020B0502040204020203" pitchFamily="34" charset="0"/>
              </a:rPr>
              <a:t> of </a:t>
            </a:r>
            <a:r>
              <a:rPr lang="fr-BE" dirty="0" err="1" smtClean="0">
                <a:latin typeface="Segoe UI" panose="020B0502040204020203" pitchFamily="34" charset="0"/>
                <a:ea typeface="Segoe UI" panose="020B0502040204020203" pitchFamily="34" charset="0"/>
                <a:cs typeface="Segoe UI" panose="020B0502040204020203" pitchFamily="34" charset="0"/>
              </a:rPr>
              <a:t>them</a:t>
            </a:r>
            <a:r>
              <a:rPr lang="fr-BE" dirty="0" smtClean="0">
                <a:latin typeface="Segoe UI" panose="020B0502040204020203" pitchFamily="34" charset="0"/>
                <a:ea typeface="Segoe UI" panose="020B0502040204020203" pitchFamily="34" charset="0"/>
                <a:cs typeface="Segoe UI" panose="020B0502040204020203" pitchFamily="34" charset="0"/>
              </a:rPr>
              <a:t>.</a:t>
            </a:r>
          </a:p>
          <a:p>
            <a:endParaRPr lang="fr-BE" b="1" dirty="0">
              <a:latin typeface="Segoe UI" panose="020B0502040204020203" pitchFamily="34" charset="0"/>
              <a:ea typeface="Segoe UI" panose="020B0502040204020203" pitchFamily="34" charset="0"/>
              <a:cs typeface="Segoe UI" panose="020B0502040204020203" pitchFamily="34" charset="0"/>
            </a:endParaRPr>
          </a:p>
          <a:p>
            <a:r>
              <a:rPr lang="fr-BE" b="1" dirty="0" err="1" smtClean="0">
                <a:latin typeface="Segoe UI" panose="020B0502040204020203" pitchFamily="34" charset="0"/>
                <a:ea typeface="Segoe UI" panose="020B0502040204020203" pitchFamily="34" charset="0"/>
                <a:cs typeface="Segoe UI" panose="020B0502040204020203" pitchFamily="34" charset="0"/>
              </a:rPr>
              <a:t>Outlooks</a:t>
            </a:r>
            <a:r>
              <a:rPr lang="fr-BE" b="1" dirty="0" smtClean="0">
                <a:latin typeface="Segoe UI" panose="020B0502040204020203" pitchFamily="34" charset="0"/>
                <a:ea typeface="Segoe UI" panose="020B0502040204020203" pitchFamily="34" charset="0"/>
                <a:cs typeface="Segoe UI" panose="020B0502040204020203" pitchFamily="34" charset="0"/>
              </a:rPr>
              <a:t> | </a:t>
            </a:r>
            <a:r>
              <a:rPr lang="fr-BE" dirty="0" err="1" smtClean="0">
                <a:latin typeface="Segoe UI" panose="020B0502040204020203" pitchFamily="34" charset="0"/>
                <a:ea typeface="Segoe UI" panose="020B0502040204020203" pitchFamily="34" charset="0"/>
                <a:cs typeface="Segoe UI" panose="020B0502040204020203" pitchFamily="34" charset="0"/>
              </a:rPr>
              <a:t>Quantifying</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propagation over time-</a:t>
            </a:r>
            <a:r>
              <a:rPr lang="fr-BE" dirty="0" err="1" smtClean="0">
                <a:latin typeface="Segoe UI" panose="020B0502040204020203" pitchFamily="34" charset="0"/>
                <a:ea typeface="Segoe UI" panose="020B0502040204020203" pitchFamily="34" charset="0"/>
                <a:cs typeface="Segoe UI" panose="020B0502040204020203" pitchFamily="34" charset="0"/>
              </a:rPr>
              <a:t>averaged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periods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space-averaged</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domains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is</a:t>
            </a:r>
            <a:r>
              <a:rPr lang="fr-BE" dirty="0" smtClean="0">
                <a:latin typeface="Segoe UI" panose="020B0502040204020203" pitchFamily="34" charset="0"/>
                <a:ea typeface="Segoe UI" panose="020B0502040204020203" pitchFamily="34" charset="0"/>
                <a:cs typeface="Segoe UI" panose="020B0502040204020203" pitchFamily="34" charset="0"/>
              </a:rPr>
              <a:t> key to </a:t>
            </a:r>
            <a:r>
              <a:rPr lang="fr-BE" dirty="0" err="1" smtClean="0">
                <a:latin typeface="Segoe UI" panose="020B0502040204020203" pitchFamily="34" charset="0"/>
                <a:ea typeface="Segoe UI" panose="020B0502040204020203" pitchFamily="34" charset="0"/>
                <a:cs typeface="Segoe UI" panose="020B0502040204020203" pitchFamily="34" charset="0"/>
              </a:rPr>
              <a:t>introduce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uncertainty</a:t>
            </a:r>
            <a:r>
              <a:rPr lang="fr-BE" dirty="0" smtClean="0">
                <a:latin typeface="Segoe UI" panose="020B0502040204020203" pitchFamily="34" charset="0"/>
                <a:ea typeface="Segoe UI" panose="020B0502040204020203" pitchFamily="34" charset="0"/>
                <a:cs typeface="Segoe UI" panose="020B0502040204020203" pitchFamily="34" charset="0"/>
              </a:rPr>
              <a:t> in </a:t>
            </a:r>
            <a:r>
              <a:rPr lang="fr-BE" dirty="0" err="1" smtClean="0">
                <a:latin typeface="Segoe UI" panose="020B0502040204020203" pitchFamily="34" charset="0"/>
                <a:ea typeface="Segoe UI" panose="020B0502040204020203" pitchFamily="34" charset="0"/>
                <a:cs typeface="Segoe UI" panose="020B0502040204020203" pitchFamily="34" charset="0"/>
              </a:rPr>
              <a:t>current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metrics</a:t>
            </a:r>
            <a:r>
              <a:rPr lang="fr-BE" dirty="0" smtClean="0">
                <a:latin typeface="Segoe UI" panose="020B0502040204020203" pitchFamily="34" charset="0"/>
                <a:ea typeface="Segoe UI" panose="020B0502040204020203" pitchFamily="34" charset="0"/>
                <a:cs typeface="Segoe UI" panose="020B0502040204020203" pitchFamily="34" charset="0"/>
              </a:rPr>
              <a:t> of performance. </a:t>
            </a:r>
            <a:r>
              <a:rPr lang="fr-BE" dirty="0" err="1" smtClean="0">
                <a:latin typeface="Segoe UI" panose="020B0502040204020203" pitchFamily="34" charset="0"/>
                <a:ea typeface="Segoe UI" panose="020B0502040204020203" pitchFamily="34" charset="0"/>
                <a:cs typeface="Segoe UI" panose="020B0502040204020203" pitchFamily="34" charset="0"/>
              </a:rPr>
              <a:t>Yet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these</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depend</a:t>
            </a:r>
            <a:r>
              <a:rPr lang="fr-BE" dirty="0" smtClean="0">
                <a:latin typeface="Segoe UI" panose="020B0502040204020203" pitchFamily="34" charset="0"/>
                <a:ea typeface="Segoe UI" panose="020B0502040204020203" pitchFamily="34" charset="0"/>
                <a:cs typeface="Segoe UI" panose="020B0502040204020203" pitchFamily="34" charset="0"/>
              </a:rPr>
              <a:t> on </a:t>
            </a:r>
            <a:r>
              <a:rPr lang="fr-BE" dirty="0" err="1" smtClean="0">
                <a:latin typeface="Segoe UI" panose="020B0502040204020203" pitchFamily="34" charset="0"/>
                <a:ea typeface="Segoe UI" panose="020B0502040204020203" pitchFamily="34" charset="0"/>
                <a:cs typeface="Segoe UI" panose="020B0502040204020203" pitchFamily="34" charset="0"/>
              </a:rPr>
              <a:t>many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unknowns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such</a:t>
            </a:r>
            <a:r>
              <a:rPr lang="fr-BE" dirty="0" smtClean="0">
                <a:latin typeface="Segoe UI" panose="020B0502040204020203" pitchFamily="34" charset="0"/>
                <a:ea typeface="Segoe UI" panose="020B0502040204020203" pitchFamily="34" charset="0"/>
                <a:cs typeface="Segoe UI" panose="020B0502040204020203" pitchFamily="34" charset="0"/>
              </a:rPr>
              <a:t> as </a:t>
            </a:r>
            <a:r>
              <a:rPr lang="fr-BE" dirty="0" err="1" smtClean="0">
                <a:latin typeface="Segoe UI" panose="020B0502040204020203" pitchFamily="34" charset="0"/>
                <a:ea typeface="Segoe UI" panose="020B0502040204020203" pitchFamily="34" charset="0"/>
                <a:cs typeface="Segoe UI" panose="020B0502040204020203" pitchFamily="34" charset="0"/>
              </a:rPr>
              <a:t>decorrelation</a:t>
            </a:r>
            <a:r>
              <a:rPr lang="fr-BE" dirty="0" smtClean="0">
                <a:latin typeface="Segoe UI" panose="020B0502040204020203" pitchFamily="34" charset="0"/>
                <a:ea typeface="Segoe UI" panose="020B0502040204020203" pitchFamily="34" charset="0"/>
                <a:cs typeface="Segoe UI" panose="020B0502040204020203" pitchFamily="34" charset="0"/>
              </a:rPr>
              <a:t> time- and </a:t>
            </a:r>
            <a:r>
              <a:rPr lang="fr-BE" dirty="0" err="1" smtClean="0">
                <a:latin typeface="Segoe UI" panose="020B0502040204020203" pitchFamily="34" charset="0"/>
                <a:ea typeface="Segoe UI" panose="020B0502040204020203" pitchFamily="34" charset="0"/>
                <a:cs typeface="Segoe UI" panose="020B0502040204020203" pitchFamily="34" charset="0"/>
              </a:rPr>
              <a:t>space-scales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between</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grid</a:t>
            </a:r>
            <a:r>
              <a:rPr lang="fr-BE" dirty="0" smtClean="0">
                <a:latin typeface="Segoe UI" panose="020B0502040204020203" pitchFamily="34" charset="0"/>
                <a:ea typeface="Segoe UI" panose="020B0502040204020203" pitchFamily="34" charset="0"/>
                <a:cs typeface="Segoe UI" panose="020B0502040204020203" pitchFamily="34" charset="0"/>
              </a:rPr>
              <a:t>-point, </a:t>
            </a:r>
            <a:r>
              <a:rPr lang="fr-BE" dirty="0" err="1" smtClean="0">
                <a:latin typeface="Segoe UI" panose="020B0502040204020203" pitchFamily="34" charset="0"/>
                <a:ea typeface="Segoe UI" panose="020B0502040204020203" pitchFamily="34" charset="0"/>
                <a:cs typeface="Segoe UI" panose="020B0502040204020203" pitchFamily="34" charset="0"/>
              </a:rPr>
              <a:t>daily</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error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statistics</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fr-BE" b="1" dirty="0" smtClean="0">
              <a:latin typeface="Segoe UI" panose="020B0502040204020203" pitchFamily="34" charset="0"/>
              <a:ea typeface="Segoe UI" panose="020B0502040204020203" pitchFamily="34" charset="0"/>
              <a:cs typeface="Segoe UI" panose="020B0502040204020203" pitchFamily="34" charset="0"/>
            </a:endParaRPr>
          </a:p>
          <a:p>
            <a:endParaRPr lang="fr-BE" dirty="0">
              <a:latin typeface="Segoe UI" panose="020B0502040204020203" pitchFamily="34" charset="0"/>
              <a:ea typeface="Segoe UI" panose="020B0502040204020203" pitchFamily="34" charset="0"/>
              <a:cs typeface="Segoe UI" panose="020B0502040204020203" pitchFamily="34" charset="0"/>
            </a:endParaRPr>
          </a:p>
          <a:p>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2357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s01.androidpit.info/a/58/97/nasa-earth-hd-wallpaper-free-5897f0-h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38200" y="500743"/>
            <a:ext cx="4201886" cy="707886"/>
          </a:xfrm>
          <a:prstGeom prst="rect">
            <a:avLst/>
          </a:prstGeom>
          <a:noFill/>
        </p:spPr>
        <p:txBody>
          <a:bodyPr wrap="square" rtlCol="0">
            <a:spAutoFit/>
          </a:bodyPr>
          <a:lstStyle/>
          <a:p>
            <a:r>
              <a:rPr lang="fr-BE" sz="4000" dirty="0" err="1" smtClean="0">
                <a:solidFill>
                  <a:schemeClr val="bg1"/>
                </a:solidFill>
                <a:latin typeface="Segoe UI" panose="020B0502040204020203" pitchFamily="34" charset="0"/>
                <a:cs typeface="Segoe UI" panose="020B0502040204020203" pitchFamily="34" charset="0"/>
              </a:rPr>
              <a:t>Thank</a:t>
            </a:r>
            <a:r>
              <a:rPr lang="fr-BE" sz="4000" dirty="0" smtClean="0">
                <a:solidFill>
                  <a:schemeClr val="bg1"/>
                </a:solidFill>
                <a:latin typeface="Segoe UI" panose="020B0502040204020203" pitchFamily="34" charset="0"/>
                <a:cs typeface="Segoe UI" panose="020B0502040204020203" pitchFamily="34" charset="0"/>
              </a:rPr>
              <a:t> </a:t>
            </a:r>
            <a:r>
              <a:rPr lang="fr-BE" sz="4000" dirty="0" err="1" smtClean="0">
                <a:solidFill>
                  <a:schemeClr val="bg1"/>
                </a:solidFill>
                <a:latin typeface="Segoe UI" panose="020B0502040204020203" pitchFamily="34" charset="0"/>
                <a:cs typeface="Segoe UI" panose="020B0502040204020203" pitchFamily="34" charset="0"/>
              </a:rPr>
              <a:t>you</a:t>
            </a:r>
            <a:r>
              <a:rPr lang="fr-BE" sz="4000" dirty="0" smtClean="0">
                <a:solidFill>
                  <a:schemeClr val="bg1"/>
                </a:solidFill>
                <a:latin typeface="Segoe UI" panose="020B0502040204020203" pitchFamily="34" charset="0"/>
                <a:cs typeface="Segoe UI" panose="020B0502040204020203" pitchFamily="34" charset="0"/>
              </a:rPr>
              <a:t>!</a:t>
            </a:r>
            <a:endParaRPr lang="fr-BE" sz="4000" dirty="0">
              <a:solidFill>
                <a:schemeClr val="bg1"/>
              </a:solidFill>
              <a:latin typeface="Segoe UI" panose="020B0502040204020203" pitchFamily="34" charset="0"/>
              <a:cs typeface="Segoe UI" panose="020B0502040204020203" pitchFamily="34" charset="0"/>
            </a:endParaRPr>
          </a:p>
        </p:txBody>
      </p:sp>
      <p:sp>
        <p:nvSpPr>
          <p:cNvPr id="6" name="ZoneTexte 5"/>
          <p:cNvSpPr txBox="1"/>
          <p:nvPr/>
        </p:nvSpPr>
        <p:spPr>
          <a:xfrm>
            <a:off x="838199" y="1208629"/>
            <a:ext cx="6760029" cy="523220"/>
          </a:xfrm>
          <a:prstGeom prst="rect">
            <a:avLst/>
          </a:prstGeom>
          <a:noFill/>
        </p:spPr>
        <p:txBody>
          <a:bodyPr wrap="square" rtlCol="0">
            <a:spAutoFit/>
          </a:bodyPr>
          <a:lstStyle/>
          <a:p>
            <a:r>
              <a:rPr lang="fr-BE" sz="2800" dirty="0">
                <a:solidFill>
                  <a:schemeClr val="bg1"/>
                </a:solidFill>
                <a:latin typeface="Segoe UI" panose="020B0502040204020203" pitchFamily="34" charset="0"/>
                <a:cs typeface="Segoe UI" panose="020B0502040204020203" pitchFamily="34" charset="0"/>
              </a:rPr>
              <a:t>f</a:t>
            </a:r>
            <a:r>
              <a:rPr lang="fr-BE" sz="2800" dirty="0" smtClean="0">
                <a:solidFill>
                  <a:schemeClr val="bg1"/>
                </a:solidFill>
                <a:latin typeface="Segoe UI" panose="020B0502040204020203" pitchFamily="34" charset="0"/>
                <a:cs typeface="Segoe UI" panose="020B0502040204020203" pitchFamily="34" charset="0"/>
              </a:rPr>
              <a:t>rancois.massonnet@bsc.es</a:t>
            </a:r>
            <a:endParaRPr lang="fr-BE" sz="28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248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5" y="1655536"/>
            <a:ext cx="6505575" cy="4337050"/>
          </a:xfrm>
          <a:prstGeom prst="rect">
            <a:avLst/>
          </a:prstGeom>
        </p:spPr>
      </p:pic>
      <p:sp>
        <p:nvSpPr>
          <p:cNvPr id="2" name="ZoneTexte 1"/>
          <p:cNvSpPr txBox="1"/>
          <p:nvPr/>
        </p:nvSpPr>
        <p:spPr>
          <a:xfrm>
            <a:off x="6800850" y="3419475"/>
            <a:ext cx="714375" cy="338554"/>
          </a:xfrm>
          <a:prstGeom prst="rect">
            <a:avLst/>
          </a:prstGeom>
          <a:noFill/>
        </p:spPr>
        <p:txBody>
          <a:bodyPr wrap="square" rtlCol="0">
            <a:spAutoFit/>
          </a:bodyPr>
          <a:lstStyle/>
          <a:p>
            <a:r>
              <a:rPr lang="fr-BE" sz="1600" dirty="0" smtClean="0">
                <a:solidFill>
                  <a:schemeClr val="tx1">
                    <a:lumMod val="85000"/>
                    <a:lumOff val="15000"/>
                  </a:schemeClr>
                </a:solidFill>
                <a:latin typeface="Arial" panose="020B0604020202020204" pitchFamily="34" charset="0"/>
                <a:cs typeface="Arial" panose="020B0604020202020204" pitchFamily="34" charset="0"/>
              </a:rPr>
              <a:t>CCI</a:t>
            </a:r>
            <a:endParaRPr lang="fr-BE" sz="1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ZoneTexte 4"/>
          <p:cNvSpPr txBox="1"/>
          <p:nvPr/>
        </p:nvSpPr>
        <p:spPr>
          <a:xfrm>
            <a:off x="354517" y="250371"/>
            <a:ext cx="5386967" cy="1815882"/>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scores on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
        <p:nvSpPr>
          <p:cNvPr id="8" name="Rectangle 7"/>
          <p:cNvSpPr/>
          <p:nvPr/>
        </p:nvSpPr>
        <p:spPr>
          <a:xfrm>
            <a:off x="5205348" y="5486399"/>
            <a:ext cx="1128156" cy="304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59955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515" y="1650870"/>
            <a:ext cx="6507000" cy="4338000"/>
          </a:xfrm>
          <a:prstGeom prst="rect">
            <a:avLst/>
          </a:prstGeom>
        </p:spPr>
      </p:pic>
      <p:sp>
        <p:nvSpPr>
          <p:cNvPr id="5" name="ZoneTexte 4"/>
          <p:cNvSpPr txBox="1"/>
          <p:nvPr/>
        </p:nvSpPr>
        <p:spPr>
          <a:xfrm>
            <a:off x="354517" y="250371"/>
            <a:ext cx="5386967" cy="1815882"/>
          </a:xfrm>
          <a:prstGeom prst="rect">
            <a:avLst/>
          </a:prstGeom>
          <a:noFill/>
        </p:spPr>
        <p:txBody>
          <a:bodyPr wrap="square" rtlCol="0">
            <a:spAutoFit/>
          </a:bodyPr>
          <a:lstStyle/>
          <a:p>
            <a:r>
              <a:rPr lang="fr-BE" sz="2800" dirty="0" err="1" smtClean="0">
                <a:latin typeface="Segoe UI" panose="020B0502040204020203" pitchFamily="34" charset="0"/>
                <a:cs typeface="Segoe UI" panose="020B0502040204020203" pitchFamily="34" charset="0"/>
              </a:rPr>
              <a:t>Systematic</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dependence</a:t>
            </a:r>
            <a:r>
              <a:rPr lang="fr-BE" sz="2800" dirty="0" smtClean="0">
                <a:latin typeface="Segoe UI" panose="020B0502040204020203" pitchFamily="34" charset="0"/>
                <a:cs typeface="Segoe UI" panose="020B0502040204020203" pitchFamily="34" charset="0"/>
              </a:rPr>
              <a:t> of </a:t>
            </a:r>
            <a:r>
              <a:rPr lang="fr-BE" sz="2800" dirty="0" err="1" smtClean="0">
                <a:latin typeface="Segoe UI" panose="020B0502040204020203" pitchFamily="34" charset="0"/>
                <a:cs typeface="Segoe UI" panose="020B0502040204020203" pitchFamily="34" charset="0"/>
              </a:rPr>
              <a:t>skill</a:t>
            </a:r>
            <a:r>
              <a:rPr lang="fr-BE" sz="2800" dirty="0" smtClean="0">
                <a:latin typeface="Segoe UI" panose="020B0502040204020203" pitchFamily="34" charset="0"/>
                <a:cs typeface="Segoe UI" panose="020B0502040204020203" pitchFamily="34" charset="0"/>
              </a:rPr>
              <a:t> scores on </a:t>
            </a:r>
            <a:r>
              <a:rPr lang="fr-BE" sz="2800" dirty="0" err="1" smtClean="0">
                <a:latin typeface="Segoe UI" panose="020B0502040204020203" pitchFamily="34" charset="0"/>
                <a:cs typeface="Segoe UI" panose="020B0502040204020203" pitchFamily="34" charset="0"/>
              </a:rPr>
              <a:t>verification</a:t>
            </a:r>
            <a:r>
              <a:rPr lang="fr-BE" sz="2800" dirty="0" smtClean="0">
                <a:latin typeface="Segoe UI" panose="020B0502040204020203" pitchFamily="34" charset="0"/>
                <a:cs typeface="Segoe UI" panose="020B0502040204020203" pitchFamily="34" charset="0"/>
              </a:rPr>
              <a:t> </a:t>
            </a:r>
            <a:r>
              <a:rPr lang="fr-BE" sz="2800" dirty="0" err="1" smtClean="0">
                <a:latin typeface="Segoe UI" panose="020B0502040204020203" pitchFamily="34" charset="0"/>
                <a:cs typeface="Segoe UI" panose="020B0502040204020203" pitchFamily="34" charset="0"/>
              </a:rPr>
              <a:t>product</a:t>
            </a:r>
            <a:endParaRPr lang="fr-BE" sz="2800" dirty="0">
              <a:latin typeface="Segoe UI" panose="020B0502040204020203" pitchFamily="34" charset="0"/>
              <a:cs typeface="Segoe UI" panose="020B0502040204020203" pitchFamily="34" charset="0"/>
            </a:endParaRPr>
          </a:p>
        </p:txBody>
      </p:sp>
      <p:sp>
        <p:nvSpPr>
          <p:cNvPr id="8" name="Rectangle 7"/>
          <p:cNvSpPr/>
          <p:nvPr/>
        </p:nvSpPr>
        <p:spPr>
          <a:xfrm>
            <a:off x="5205348" y="5486399"/>
            <a:ext cx="1128156" cy="3048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rot="2092145">
            <a:off x="5973259" y="2579739"/>
            <a:ext cx="2041617" cy="979289"/>
          </a:xfrm>
          <a:prstGeom prst="rect">
            <a:avLst/>
          </a:prstGeom>
          <a:noFill/>
        </p:spPr>
        <p:txBody>
          <a:bodyPr wrap="square" rtlCol="0">
            <a:spAutoFit/>
          </a:bodyPr>
          <a:lstStyle/>
          <a:p>
            <a:r>
              <a:rPr lang="fr-BE" sz="3200" dirty="0" err="1" smtClean="0">
                <a:solidFill>
                  <a:srgbClr val="FF0000"/>
                </a:solidFill>
              </a:rPr>
              <a:t>detrended</a:t>
            </a:r>
            <a:endParaRPr lang="fr-BE" sz="3200" dirty="0">
              <a:solidFill>
                <a:srgbClr val="FF0000"/>
              </a:solidFill>
            </a:endParaRPr>
          </a:p>
        </p:txBody>
      </p:sp>
    </p:spTree>
    <p:extLst>
      <p:ext uri="{BB962C8B-B14F-4D97-AF65-F5344CB8AC3E}">
        <p14:creationId xmlns:p14="http://schemas.microsoft.com/office/powerpoint/2010/main" val="1155314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72200" cy="6858000"/>
          </a:xfrm>
          <a:prstGeom prst="rect">
            <a:avLst/>
          </a:prstGeom>
        </p:spPr>
      </p:pic>
    </p:spTree>
    <p:extLst>
      <p:ext uri="{BB962C8B-B14F-4D97-AF65-F5344CB8AC3E}">
        <p14:creationId xmlns:p14="http://schemas.microsoft.com/office/powerpoint/2010/main" val="1094896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131966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bwMode="auto">
          <a:xfrm>
            <a:off x="742950" y="699250"/>
            <a:ext cx="7867649" cy="6036609"/>
          </a:xfrm>
          <a:prstGeom prst="rect">
            <a:avLst/>
          </a:prstGeom>
          <a:noFill/>
          <a:ln>
            <a:noFill/>
          </a:ln>
        </p:spPr>
      </p:pic>
    </p:spTree>
    <p:extLst>
      <p:ext uri="{BB962C8B-B14F-4D97-AF65-F5344CB8AC3E}">
        <p14:creationId xmlns:p14="http://schemas.microsoft.com/office/powerpoint/2010/main" val="101322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234204" y="263298"/>
          <a:ext cx="8681195" cy="6139390"/>
        </p:xfrm>
        <a:graphic>
          <a:graphicData uri="http://schemas.openxmlformats.org/drawingml/2006/table">
            <a:tbl>
              <a:tblPr>
                <a:tableStyleId>{5C22544A-7EE6-4342-B048-85BDC9FD1C3A}</a:tableStyleId>
              </a:tblPr>
              <a:tblGrid>
                <a:gridCol w="2158567"/>
                <a:gridCol w="1630657"/>
                <a:gridCol w="1630657"/>
                <a:gridCol w="1630657"/>
                <a:gridCol w="1630657"/>
              </a:tblGrid>
              <a:tr h="263819">
                <a:tc>
                  <a:txBody>
                    <a:bodyPr/>
                    <a:lstStyle/>
                    <a:p>
                      <a:pPr algn="ctr" fontAlgn="b"/>
                      <a:r>
                        <a:rPr lang="fr-BE" sz="1050" u="none" strike="noStrike">
                          <a:effectLst/>
                          <a:latin typeface="Segoe UI" panose="020B0502040204020203" pitchFamily="34" charset="0"/>
                          <a:cs typeface="Segoe UI" panose="020B0502040204020203" pitchFamily="34" charset="0"/>
                        </a:rPr>
                        <a:t>Sea ice concentration observational references</a:t>
                      </a:r>
                      <a:endParaRPr lang="fr-BE" sz="1050" b="1" i="0"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ESA-CCI</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OSI-SAF</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HadISST</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c>
                  <a:txBody>
                    <a:bodyPr/>
                    <a:lstStyle/>
                    <a:p>
                      <a:pPr algn="ctr" fontAlgn="b"/>
                      <a:r>
                        <a:rPr lang="fr-BE" sz="1050" u="none" strike="noStrike">
                          <a:effectLst/>
                          <a:latin typeface="Segoe UI" panose="020B0502040204020203" pitchFamily="34" charset="0"/>
                          <a:cs typeface="Segoe UI" panose="020B0502040204020203" pitchFamily="34" charset="0"/>
                        </a:rPr>
                        <a:t>NSIDC</a:t>
                      </a:r>
                      <a:endParaRPr lang="fr-BE" sz="1050" b="1" i="1" u="none" strike="noStrike">
                        <a:effectLst/>
                        <a:latin typeface="Segoe UI" panose="020B0502040204020203" pitchFamily="34" charset="0"/>
                        <a:cs typeface="Segoe UI" panose="020B0502040204020203" pitchFamily="34" charset="0"/>
                      </a:endParaRPr>
                    </a:p>
                  </a:txBody>
                  <a:tcPr marL="5863" marR="5863" marT="5863" marB="0" anchor="b"/>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Reference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it-IT" sz="1050" u="none" strike="noStrike">
                          <a:effectLst/>
                          <a:latin typeface="Segoe UI" panose="020B0502040204020203" pitchFamily="34" charset="0"/>
                          <a:cs typeface="Segoe UI" panose="020B0502040204020203" pitchFamily="34" charset="0"/>
                        </a:rPr>
                        <a:t>Ivanova et al., 2015 (35)</a:t>
                      </a:r>
                      <a:endParaRPr lang="it-IT"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da-DK" sz="1050" u="none" strike="noStrike">
                          <a:effectLst/>
                          <a:latin typeface="Segoe UI" panose="020B0502040204020203" pitchFamily="34" charset="0"/>
                          <a:cs typeface="Segoe UI" panose="020B0502040204020203" pitchFamily="34" charset="0"/>
                        </a:rPr>
                        <a:t>Eastwood et al., 2015 (36)</a:t>
                      </a:r>
                      <a:endParaRPr lang="da-DK"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Rayner et al., 2003 (33)</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Fetterer and Knowles, 2004 (37)</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Institution</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European Space Agency</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EUMETSAT</a:t>
                      </a:r>
                      <a:endParaRPr lang="fr-BE" sz="1050" b="0" i="0" u="none" strike="noStrike">
                        <a:solidFill>
                          <a:srgbClr val="000000"/>
                        </a:solidFill>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MetOffice (UK)</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National Snow and Ice Data Center</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Webpage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http://esa-cci.nersc.no/</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http://osisaf.met.no/p/ice/ice_conc_reprocessed.html</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http://www.metoffice.gov.uk/hadobs/hadisst/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https://nsidc.org/data/docs/noaa/g02135_seaice_index/</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
                <a:tc>
                  <a:txBody>
                    <a:bodyPr/>
                    <a:lstStyle/>
                    <a:p>
                      <a:pPr algn="ctr" fontAlgn="ctr"/>
                      <a:r>
                        <a:rPr lang="fr-BE" sz="1050" u="none" strike="noStrike">
                          <a:effectLst/>
                          <a:latin typeface="Segoe UI" panose="020B0502040204020203" pitchFamily="34" charset="0"/>
                          <a:cs typeface="Segoe UI" panose="020B0502040204020203" pitchFamily="34" charset="0"/>
                        </a:rPr>
                        <a:t>Period of product availability</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1993-2008</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1978-2015</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1871-present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1978-present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257956">
                <a:tc>
                  <a:txBody>
                    <a:bodyPr/>
                    <a:lstStyle/>
                    <a:p>
                      <a:pPr algn="ctr" fontAlgn="ctr"/>
                      <a:r>
                        <a:rPr lang="fr-BE" sz="1050" u="none" strike="noStrike">
                          <a:effectLst/>
                          <a:latin typeface="Segoe UI" panose="020B0502040204020203" pitchFamily="34" charset="0"/>
                          <a:cs typeface="Segoe UI" panose="020B0502040204020203" pitchFamily="34" charset="0"/>
                        </a:rPr>
                        <a:t>Grid resolution</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25 km x 25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10 km x 10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1.0°x1.0° (~110 km x 110 km near equator)</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nn-NO" sz="1050" u="none" strike="noStrike">
                          <a:effectLst/>
                          <a:latin typeface="Segoe UI" panose="020B0502040204020203" pitchFamily="34" charset="0"/>
                          <a:cs typeface="Segoe UI" panose="020B0502040204020203" pitchFamily="34" charset="0"/>
                        </a:rPr>
                        <a:t>25 km x 25 km</a:t>
                      </a:r>
                      <a:endParaRPr lang="nn-NO"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
                <a:tc>
                  <a:txBody>
                    <a:bodyPr/>
                    <a:lstStyle/>
                    <a:p>
                      <a:pPr algn="ctr" fontAlgn="ctr"/>
                      <a:r>
                        <a:rPr lang="fr-BE" sz="1050" u="none" strike="noStrike">
                          <a:effectLst/>
                          <a:latin typeface="Segoe UI" panose="020B0502040204020203" pitchFamily="34" charset="0"/>
                          <a:cs typeface="Segoe UI" panose="020B0502040204020203" pitchFamily="34" charset="0"/>
                        </a:rPr>
                        <a:t>Grid type</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Equal-Area Scalable Earth</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Polar Stereographic</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Regular</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Polar Stereographic</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644891">
                <a:tc>
                  <a:txBody>
                    <a:bodyPr/>
                    <a:lstStyle/>
                    <a:p>
                      <a:pPr algn="ctr" fontAlgn="ctr"/>
                      <a:r>
                        <a:rPr lang="en-US" sz="1050" u="none" strike="noStrike">
                          <a:effectLst/>
                          <a:latin typeface="Segoe UI" panose="020B0502040204020203" pitchFamily="34" charset="0"/>
                          <a:cs typeface="Segoe UI" panose="020B0502040204020203" pitchFamily="34" charset="0"/>
                        </a:rPr>
                        <a:t>Primary product and technology on which the analysis is based</a:t>
                      </a:r>
                      <a:endParaRPr lang="en-US"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it-IT" sz="1050" u="none" strike="noStrike">
                          <a:effectLst/>
                          <a:latin typeface="Segoe UI" panose="020B0502040204020203" pitchFamily="34" charset="0"/>
                          <a:cs typeface="Segoe UI" panose="020B0502040204020203" pitchFamily="34" charset="0"/>
                        </a:rPr>
                        <a:t>Passive microwave satellite data: SSM/I (1992-2008)</a:t>
                      </a:r>
                      <a:endParaRPr lang="it-IT"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 (1978-1996) + NCEP operational dataset (1997-present)</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fr-BE" sz="1050" u="none" strike="noStrike">
                          <a:effectLst/>
                          <a:latin typeface="Segoe UI" panose="020B0502040204020203" pitchFamily="34" charset="0"/>
                          <a:cs typeface="Segoe UI" panose="020B0502040204020203" pitchFamily="34" charset="0"/>
                        </a:rPr>
                        <a:t>Passive microwave satellite data: SMMR and SSM/I-SSMIS.</a:t>
                      </a:r>
                      <a:endParaRPr lang="fr-BE" sz="1050" b="0" i="0" u="none" strike="noStrike">
                        <a:effectLst/>
                        <a:latin typeface="Segoe UI" panose="020B0502040204020203" pitchFamily="34" charset="0"/>
                        <a:cs typeface="Segoe UI" panose="020B0502040204020203" pitchFamily="34" charset="0"/>
                      </a:endParaRPr>
                    </a:p>
                  </a:txBody>
                  <a:tcPr marL="5863" marR="5863" marT="5863" marB="0" anchor="ctr"/>
                </a:tc>
              </a:tr>
              <a:tr h="1289782">
                <a:tc>
                  <a:txBody>
                    <a:bodyPr/>
                    <a:lstStyle/>
                    <a:p>
                      <a:pPr algn="ctr" fontAlgn="ctr"/>
                      <a:r>
                        <a:rPr lang="fr-BE" sz="1050" u="none" strike="noStrike">
                          <a:effectLst/>
                          <a:latin typeface="Segoe UI" panose="020B0502040204020203" pitchFamily="34" charset="0"/>
                          <a:cs typeface="Segoe UI" panose="020B0502040204020203" pitchFamily="34" charset="0"/>
                        </a:rPr>
                        <a:t>Algorithm of processing</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Same as OSI-SAF algorithm, but improved so that better performance is achieved over thin ice. Atmospheric filter was applied to brightness temperature directly, and not on the spectral gradient ratio as this latter approach was found to eliminate low ice concentrations.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Hybrid: Bootstrap and Bristol. </a:t>
                      </a:r>
                      <a:r>
                        <a:rPr lang="en-US" sz="1050" b="1" u="none" strike="noStrike" dirty="0">
                          <a:effectLst/>
                          <a:latin typeface="Segoe UI" panose="020B0502040204020203" pitchFamily="34" charset="0"/>
                          <a:cs typeface="Segoe UI" panose="020B0502040204020203" pitchFamily="34" charset="0"/>
                        </a:rPr>
                        <a:t>Dynamical tie-points</a:t>
                      </a:r>
                      <a:r>
                        <a:rPr lang="en-US" sz="1050" u="none" strike="noStrike" dirty="0">
                          <a:effectLst/>
                          <a:latin typeface="Segoe UI" panose="020B0502040204020203" pitchFamily="34" charset="0"/>
                          <a:cs typeface="Segoe UI" panose="020B0502040204020203" pitchFamily="34" charset="0"/>
                        </a:rPr>
                        <a:t> are used (calibration parameters are time-dependent). Weather filter was improved from NASA Team algorithm, as it was found that this correction tended to eliminate low ice concentrations.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NASA Team (see NSIDC column)</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NASA Team: </a:t>
                      </a:r>
                      <a:r>
                        <a:rPr lang="en-US" sz="1050" b="1" u="none" strike="noStrike" dirty="0">
                          <a:effectLst/>
                          <a:latin typeface="Segoe UI" panose="020B0502040204020203" pitchFamily="34" charset="0"/>
                          <a:cs typeface="Segoe UI" panose="020B0502040204020203" pitchFamily="34" charset="0"/>
                        </a:rPr>
                        <a:t>Static tie-points</a:t>
                      </a:r>
                      <a:r>
                        <a:rPr lang="en-US" sz="1050" u="none" strike="noStrike" dirty="0">
                          <a:effectLst/>
                          <a:latin typeface="Segoe UI" panose="020B0502040204020203" pitchFamily="34" charset="0"/>
                          <a:cs typeface="Segoe UI" panose="020B0502040204020203" pitchFamily="34" charset="0"/>
                        </a:rPr>
                        <a:t> are used, but different datasets for </a:t>
                      </a:r>
                      <a:r>
                        <a:rPr lang="en-US" sz="1050" u="none" strike="noStrike" dirty="0" err="1">
                          <a:effectLst/>
                          <a:latin typeface="Segoe UI" panose="020B0502040204020203" pitchFamily="34" charset="0"/>
                          <a:cs typeface="Segoe UI" panose="020B0502040204020203" pitchFamily="34" charset="0"/>
                        </a:rPr>
                        <a:t>Northrern</a:t>
                      </a:r>
                      <a:r>
                        <a:rPr lang="en-US" sz="1050" u="none" strike="noStrike" dirty="0">
                          <a:effectLst/>
                          <a:latin typeface="Segoe UI" panose="020B0502040204020203" pitchFamily="34" charset="0"/>
                          <a:cs typeface="Segoe UI" panose="020B0502040204020203" pitchFamily="34" charset="0"/>
                        </a:rPr>
                        <a:t> and Southern Hemispheres. Weather filter was used: SIC set to zero when the spectral gradient ratio (GR) is &gt; 0.07</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r>
              <a:tr h="1037688">
                <a:tc>
                  <a:txBody>
                    <a:bodyPr/>
                    <a:lstStyle/>
                    <a:p>
                      <a:pPr algn="ctr" fontAlgn="ctr"/>
                      <a:r>
                        <a:rPr lang="fr-BE" sz="1050" u="none" strike="noStrike">
                          <a:effectLst/>
                          <a:latin typeface="Segoe UI" panose="020B0502040204020203" pitchFamily="34" charset="0"/>
                          <a:cs typeface="Segoe UI" panose="020B0502040204020203" pitchFamily="34" charset="0"/>
                        </a:rPr>
                        <a:t>Other comments</a:t>
                      </a:r>
                      <a:endParaRPr lang="fr-BE" sz="1050" b="0" i="1"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Only ESA-CCI phase 1 products are considered. Phase 2 products will be developed joinly with EUMETSAT OSI-SAF. </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a:effectLst/>
                          <a:latin typeface="Segoe UI" panose="020B0502040204020203" pitchFamily="34" charset="0"/>
                          <a:cs typeface="Segoe UI" panose="020B0502040204020203" pitchFamily="34" charset="0"/>
                        </a:rPr>
                        <a:t>Version 1.2 of the product was used, i.e. without input data from ESA. The next release of OSI-SAF reprocessed sea ice concentration will include results from the ESA-CCI research project</a:t>
                      </a:r>
                      <a:endParaRPr lang="en-US" sz="1050" b="0" i="0" u="none" strike="noStrike">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The </a:t>
                      </a:r>
                      <a:r>
                        <a:rPr lang="en-US" sz="1050" u="none" strike="noStrike" dirty="0" err="1">
                          <a:effectLst/>
                          <a:latin typeface="Segoe UI" panose="020B0502040204020203" pitchFamily="34" charset="0"/>
                          <a:cs typeface="Segoe UI" panose="020B0502040204020203" pitchFamily="34" charset="0"/>
                        </a:rPr>
                        <a:t>HadISST</a:t>
                      </a:r>
                      <a:r>
                        <a:rPr lang="en-US" sz="1050" u="none" strike="noStrike" dirty="0">
                          <a:effectLst/>
                          <a:latin typeface="Segoe UI" panose="020B0502040204020203" pitchFamily="34" charset="0"/>
                          <a:cs typeface="Segoe UI" panose="020B0502040204020203" pitchFamily="34" charset="0"/>
                        </a:rPr>
                        <a:t> product is updated with NCEP operational analyses from 1997 onwards.</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c>
                  <a:txBody>
                    <a:bodyPr/>
                    <a:lstStyle/>
                    <a:p>
                      <a:pPr algn="ctr" fontAlgn="ctr"/>
                      <a:r>
                        <a:rPr lang="en-US" sz="1050" u="none" strike="noStrike" dirty="0">
                          <a:effectLst/>
                          <a:latin typeface="Segoe UI" panose="020B0502040204020203" pitchFamily="34" charset="0"/>
                          <a:cs typeface="Segoe UI" panose="020B0502040204020203" pitchFamily="34" charset="0"/>
                        </a:rPr>
                        <a:t>We take as monthly sea ice extent the value already processed by NSIDC.</a:t>
                      </a:r>
                      <a:endParaRPr lang="en-US" sz="1050" b="0" i="0" u="none" strike="noStrike" dirty="0">
                        <a:effectLst/>
                        <a:latin typeface="Segoe UI" panose="020B0502040204020203" pitchFamily="34" charset="0"/>
                        <a:cs typeface="Segoe UI" panose="020B0502040204020203" pitchFamily="34" charset="0"/>
                      </a:endParaRPr>
                    </a:p>
                  </a:txBody>
                  <a:tcPr marL="5863" marR="5863" marT="5863" marB="0" anchor="ctr"/>
                </a:tc>
              </a:tr>
            </a:tbl>
          </a:graphicData>
        </a:graphic>
      </p:graphicFrame>
    </p:spTree>
    <p:extLst>
      <p:ext uri="{BB962C8B-B14F-4D97-AF65-F5344CB8AC3E}">
        <p14:creationId xmlns:p14="http://schemas.microsoft.com/office/powerpoint/2010/main" val="289077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17371" y="4332511"/>
            <a:ext cx="3331029"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Sea</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ice</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forecast</a:t>
            </a:r>
            <a:r>
              <a:rPr lang="fr-BE" sz="4400" b="1" dirty="0" err="1" smtClean="0">
                <a:solidFill>
                  <a:srgbClr val="FFC000"/>
                </a:solidFill>
                <a:latin typeface="Segoe UI" panose="020B0502040204020203" pitchFamily="34" charset="0"/>
                <a:cs typeface="Segoe UI" panose="020B0502040204020203" pitchFamily="34" charset="0"/>
              </a:rPr>
              <a:t>s</a:t>
            </a:r>
            <a:endParaRPr lang="fr-BE" sz="4400" b="1" dirty="0">
              <a:solidFill>
                <a:srgbClr val="FFC000"/>
              </a:solidFill>
              <a:latin typeface="Segoe UI" panose="020B0502040204020203" pitchFamily="34" charset="0"/>
              <a:cs typeface="Segoe UI" panose="020B0502040204020203" pitchFamily="34" charset="0"/>
            </a:endParaRPr>
          </a:p>
        </p:txBody>
      </p:sp>
      <p:sp>
        <p:nvSpPr>
          <p:cNvPr id="13" name="ZoneTexte 12"/>
          <p:cNvSpPr txBox="1"/>
          <p:nvPr/>
        </p:nvSpPr>
        <p:spPr>
          <a:xfrm>
            <a:off x="2739934" y="1263990"/>
            <a:ext cx="3664132"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Observational</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reference</a:t>
            </a:r>
            <a:r>
              <a:rPr lang="fr-BE" sz="4400" b="1" dirty="0" err="1" smtClean="0">
                <a:solidFill>
                  <a:srgbClr val="FFC000"/>
                </a:solidFill>
                <a:latin typeface="Segoe UI" panose="020B0502040204020203" pitchFamily="34" charset="0"/>
                <a:cs typeface="Segoe UI" panose="020B0502040204020203" pitchFamily="34" charset="0"/>
              </a:rPr>
              <a:t>s</a:t>
            </a:r>
            <a:endParaRPr lang="fr-BE" sz="4400" b="1" dirty="0">
              <a:solidFill>
                <a:srgbClr val="FFC000"/>
              </a:solidFill>
              <a:latin typeface="Segoe UI" panose="020B0502040204020203" pitchFamily="34" charset="0"/>
              <a:cs typeface="Segoe UI" panose="020B0502040204020203" pitchFamily="34" charset="0"/>
            </a:endParaRPr>
          </a:p>
        </p:txBody>
      </p:sp>
      <p:cxnSp>
        <p:nvCxnSpPr>
          <p:cNvPr id="6" name="Connecteur droit avec flèche 5"/>
          <p:cNvCxnSpPr>
            <a:stCxn id="3" idx="0"/>
          </p:cNvCxnSpPr>
          <p:nvPr/>
        </p:nvCxnSpPr>
        <p:spPr>
          <a:xfrm flipH="1" flipV="1">
            <a:off x="4572000" y="2841171"/>
            <a:ext cx="10886" cy="1491340"/>
          </a:xfrm>
          <a:prstGeom prst="straightConnector1">
            <a:avLst/>
          </a:prstGeom>
          <a:ln w="825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Flèche courbée vers la gauche 6"/>
          <p:cNvSpPr/>
          <p:nvPr/>
        </p:nvSpPr>
        <p:spPr>
          <a:xfrm flipV="1">
            <a:off x="5900059" y="4457074"/>
            <a:ext cx="1132114" cy="1197423"/>
          </a:xfrm>
          <a:prstGeom prst="curvedLeftArrow">
            <a:avLst>
              <a:gd name="adj1" fmla="val 17184"/>
              <a:gd name="adj2" fmla="val 50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Flèche courbée vers la gauche 8"/>
          <p:cNvSpPr/>
          <p:nvPr/>
        </p:nvSpPr>
        <p:spPr>
          <a:xfrm flipV="1">
            <a:off x="6640286" y="1388553"/>
            <a:ext cx="1132114" cy="1197423"/>
          </a:xfrm>
          <a:prstGeom prst="curvedLeftArrow">
            <a:avLst>
              <a:gd name="adj1" fmla="val 17184"/>
              <a:gd name="adj2" fmla="val 50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 name="ZoneTexte 1"/>
          <p:cNvSpPr txBox="1"/>
          <p:nvPr/>
        </p:nvSpPr>
        <p:spPr>
          <a:xfrm>
            <a:off x="6498772" y="2884714"/>
            <a:ext cx="2525485" cy="830997"/>
          </a:xfrm>
          <a:prstGeom prst="rect">
            <a:avLst/>
          </a:prstGeom>
          <a:noFill/>
        </p:spPr>
        <p:txBody>
          <a:bodyPr wrap="square" rtlCol="0">
            <a:spAutoFit/>
          </a:bodyPr>
          <a:lstStyle/>
          <a:p>
            <a:r>
              <a:rPr lang="fr-BE" sz="4800" b="1" dirty="0" smtClean="0">
                <a:solidFill>
                  <a:srgbClr val="FFC000"/>
                </a:solidFill>
                <a:latin typeface="Segoe UI" panose="020B0502040204020203" pitchFamily="34" charset="0"/>
                <a:cs typeface="Segoe UI" panose="020B0502040204020203" pitchFamily="34" charset="0"/>
              </a:rPr>
              <a:t>Part 1</a:t>
            </a:r>
            <a:endParaRPr lang="fr-BE" sz="4800" b="1" dirty="0">
              <a:solidFill>
                <a:srgbClr val="FFC000"/>
              </a:solidFill>
              <a:latin typeface="Segoe UI" panose="020B0502040204020203" pitchFamily="34" charset="0"/>
              <a:cs typeface="Segoe UI" panose="020B0502040204020203" pitchFamily="34" charset="0"/>
            </a:endParaRPr>
          </a:p>
        </p:txBody>
      </p:sp>
      <p:pic>
        <p:nvPicPr>
          <p:cNvPr id="11"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30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61256" y="0"/>
            <a:ext cx="9241973" cy="6564680"/>
          </a:xfrm>
          <a:prstGeom prst="rect">
            <a:avLst/>
          </a:prstGeom>
          <a:ln>
            <a:noFill/>
          </a:ln>
        </p:spPr>
      </p:pic>
      <p:sp>
        <p:nvSpPr>
          <p:cNvPr id="5" name="ZoneTexte 4"/>
          <p:cNvSpPr txBox="1"/>
          <p:nvPr/>
        </p:nvSpPr>
        <p:spPr>
          <a:xfrm>
            <a:off x="5660571" y="6085115"/>
            <a:ext cx="2939143" cy="646331"/>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Courtesy</a:t>
            </a:r>
            <a:r>
              <a:rPr lang="fr-BE" dirty="0" smtClean="0">
                <a:latin typeface="Segoe UI" panose="020B0502040204020203" pitchFamily="34" charset="0"/>
                <a:cs typeface="Segoe UI" panose="020B0502040204020203" pitchFamily="34" charset="0"/>
              </a:rPr>
              <a:t> L. T. Pedersen, </a:t>
            </a:r>
          </a:p>
          <a:p>
            <a:r>
              <a:rPr lang="fr-BE" dirty="0" smtClean="0">
                <a:latin typeface="Segoe UI" panose="020B0502040204020203" pitchFamily="34" charset="0"/>
                <a:cs typeface="Segoe UI" panose="020B0502040204020203" pitchFamily="34" charset="0"/>
              </a:rPr>
              <a:t>N. </a:t>
            </a:r>
            <a:r>
              <a:rPr lang="fr-BE" dirty="0" err="1" smtClean="0">
                <a:latin typeface="Segoe UI" panose="020B0502040204020203" pitchFamily="34" charset="0"/>
                <a:cs typeface="Segoe UI" panose="020B0502040204020203" pitchFamily="34" charset="0"/>
              </a:rPr>
              <a:t>Ivanova</a:t>
            </a:r>
            <a:r>
              <a:rPr lang="fr-BE" dirty="0" smtClean="0">
                <a:latin typeface="Segoe UI" panose="020B0502040204020203" pitchFamily="34" charset="0"/>
                <a:cs typeface="Segoe UI" panose="020B0502040204020203" pitchFamily="34" charset="0"/>
              </a:rPr>
              <a:t> and </a:t>
            </a:r>
            <a:r>
              <a:rPr lang="fr-BE" dirty="0" err="1" smtClean="0">
                <a:latin typeface="Segoe UI" panose="020B0502040204020203" pitchFamily="34" charset="0"/>
                <a:cs typeface="Segoe UI" panose="020B0502040204020203" pitchFamily="34" charset="0"/>
              </a:rPr>
              <a:t>co-authors</a:t>
            </a:r>
            <a:endParaRPr lang="fr-B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74017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13" y="-304800"/>
            <a:ext cx="7630887" cy="7630887"/>
          </a:xfrm>
          <a:prstGeom prst="rect">
            <a:avLst/>
          </a:prstGeom>
        </p:spPr>
      </p:pic>
      <p:sp>
        <p:nvSpPr>
          <p:cNvPr id="3" name="Triangle rectangle 2"/>
          <p:cNvSpPr/>
          <p:nvPr/>
        </p:nvSpPr>
        <p:spPr>
          <a:xfrm rot="10800000">
            <a:off x="2373081" y="127077"/>
            <a:ext cx="6760029" cy="681800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4" name="TextBox 3"/>
          <p:cNvSpPr txBox="1"/>
          <p:nvPr/>
        </p:nvSpPr>
        <p:spPr>
          <a:xfrm>
            <a:off x="4333599" y="392462"/>
            <a:ext cx="5184576" cy="954107"/>
          </a:xfrm>
          <a:prstGeom prst="rect">
            <a:avLst/>
          </a:prstGeom>
          <a:noFill/>
        </p:spPr>
        <p:txBody>
          <a:bodyPr wrap="square" rtlCol="0">
            <a:spAutoFit/>
          </a:bodyPr>
          <a:lstStyle/>
          <a:p>
            <a:r>
              <a:rPr lang="fr-BE" sz="2800" dirty="0" smtClean="0">
                <a:latin typeface="Segoe UI" panose="020B0502040204020203" pitchFamily="34" charset="0"/>
                <a:ea typeface="Segoe UI" panose="020B0502040204020203" pitchFamily="34" charset="0"/>
                <a:cs typeface="Segoe UI" panose="020B0502040204020203" pitchFamily="34" charset="0"/>
              </a:rPr>
              <a:t>Joint </a:t>
            </a:r>
            <a:r>
              <a:rPr lang="fr-BE" sz="2800" dirty="0" err="1" smtClean="0">
                <a:latin typeface="Segoe UI" panose="020B0502040204020203" pitchFamily="34" charset="0"/>
                <a:ea typeface="Segoe UI" panose="020B0502040204020203" pitchFamily="34" charset="0"/>
                <a:cs typeface="Segoe UI" panose="020B0502040204020203" pitchFamily="34" charset="0"/>
              </a:rPr>
              <a:t>correlation</a:t>
            </a:r>
            <a:r>
              <a:rPr lang="fr-BE" sz="2800" dirty="0" smtClean="0">
                <a:latin typeface="Segoe UI" panose="020B0502040204020203" pitchFamily="34" charset="0"/>
                <a:ea typeface="Segoe UI" panose="020B0502040204020203" pitchFamily="34" charset="0"/>
                <a:cs typeface="Segoe UI" panose="020B0502040204020203" pitchFamily="34" charset="0"/>
              </a:rPr>
              <a:t> matrix of observations and </a:t>
            </a:r>
            <a:r>
              <a:rPr lang="fr-BE" sz="2800" dirty="0" err="1" smtClean="0">
                <a:latin typeface="Segoe UI" panose="020B0502040204020203" pitchFamily="34" charset="0"/>
                <a:ea typeface="Segoe UI" panose="020B0502040204020203" pitchFamily="34" charset="0"/>
                <a:cs typeface="Segoe UI" panose="020B0502040204020203" pitchFamily="34" charset="0"/>
              </a:rPr>
              <a:t>forecasts</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6483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60142" y="1460812"/>
            <a:ext cx="7111279" cy="4292288"/>
          </a:xfrm>
          <a:prstGeom prst="rect">
            <a:avLst/>
          </a:prstGeom>
        </p:spPr>
      </p:pic>
    </p:spTree>
    <p:extLst>
      <p:ext uri="{BB962C8B-B14F-4D97-AF65-F5344CB8AC3E}">
        <p14:creationId xmlns:p14="http://schemas.microsoft.com/office/powerpoint/2010/main" val="191145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17371" y="4332511"/>
            <a:ext cx="3331029"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Sea</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ice</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forecast</a:t>
            </a:r>
            <a:r>
              <a:rPr lang="fr-BE" sz="4400" b="1" dirty="0" err="1" smtClean="0">
                <a:solidFill>
                  <a:srgbClr val="FFC000"/>
                </a:solidFill>
                <a:latin typeface="Segoe UI" panose="020B0502040204020203" pitchFamily="34" charset="0"/>
                <a:cs typeface="Segoe UI" panose="020B0502040204020203" pitchFamily="34" charset="0"/>
              </a:rPr>
              <a:t>s</a:t>
            </a:r>
            <a:endParaRPr lang="fr-BE" sz="4400" b="1" dirty="0">
              <a:solidFill>
                <a:srgbClr val="FFC000"/>
              </a:solidFill>
              <a:latin typeface="Segoe UI" panose="020B0502040204020203" pitchFamily="34" charset="0"/>
              <a:cs typeface="Segoe UI" panose="020B0502040204020203" pitchFamily="34" charset="0"/>
            </a:endParaRPr>
          </a:p>
        </p:txBody>
      </p:sp>
      <p:sp>
        <p:nvSpPr>
          <p:cNvPr id="13" name="ZoneTexte 12"/>
          <p:cNvSpPr txBox="1"/>
          <p:nvPr/>
        </p:nvSpPr>
        <p:spPr>
          <a:xfrm>
            <a:off x="2739934" y="1263990"/>
            <a:ext cx="3664132" cy="1446550"/>
          </a:xfrm>
          <a:prstGeom prst="rect">
            <a:avLst/>
          </a:prstGeom>
          <a:noFill/>
        </p:spPr>
        <p:txBody>
          <a:bodyPr wrap="square" rtlCol="0">
            <a:spAutoFit/>
          </a:bodyPr>
          <a:lstStyle/>
          <a:p>
            <a:pPr algn="ct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Observational</a:t>
            </a:r>
            <a:r>
              <a:rPr lang="fr-BE" sz="4400" dirty="0" smtClean="0">
                <a:solidFill>
                  <a:schemeClr val="tx1">
                    <a:lumMod val="65000"/>
                    <a:lumOff val="35000"/>
                  </a:schemeClr>
                </a:solidFill>
                <a:latin typeface="Segoe UI" panose="020B0502040204020203" pitchFamily="34" charset="0"/>
                <a:cs typeface="Segoe UI" panose="020B0502040204020203" pitchFamily="34" charset="0"/>
              </a:rPr>
              <a:t> </a:t>
            </a:r>
            <a:r>
              <a:rPr lang="fr-BE" sz="4400" dirty="0" err="1" smtClean="0">
                <a:solidFill>
                  <a:schemeClr val="tx1">
                    <a:lumMod val="65000"/>
                    <a:lumOff val="35000"/>
                  </a:schemeClr>
                </a:solidFill>
                <a:latin typeface="Segoe UI" panose="020B0502040204020203" pitchFamily="34" charset="0"/>
                <a:cs typeface="Segoe UI" panose="020B0502040204020203" pitchFamily="34" charset="0"/>
              </a:rPr>
              <a:t>reference</a:t>
            </a:r>
            <a:r>
              <a:rPr lang="fr-BE" sz="4400" b="1" dirty="0" err="1" smtClean="0">
                <a:solidFill>
                  <a:srgbClr val="FFC000"/>
                </a:solidFill>
                <a:latin typeface="Segoe UI" panose="020B0502040204020203" pitchFamily="34" charset="0"/>
                <a:cs typeface="Segoe UI" panose="020B0502040204020203" pitchFamily="34" charset="0"/>
              </a:rPr>
              <a:t>s</a:t>
            </a:r>
            <a:endParaRPr lang="fr-BE" sz="4400" b="1" dirty="0">
              <a:solidFill>
                <a:srgbClr val="FFC000"/>
              </a:solidFill>
              <a:latin typeface="Segoe UI" panose="020B0502040204020203" pitchFamily="34" charset="0"/>
              <a:cs typeface="Segoe UI" panose="020B0502040204020203" pitchFamily="34" charset="0"/>
            </a:endParaRPr>
          </a:p>
        </p:txBody>
      </p:sp>
      <p:cxnSp>
        <p:nvCxnSpPr>
          <p:cNvPr id="6" name="Connecteur droit avec flèche 5"/>
          <p:cNvCxnSpPr>
            <a:stCxn id="3" idx="0"/>
          </p:cNvCxnSpPr>
          <p:nvPr/>
        </p:nvCxnSpPr>
        <p:spPr>
          <a:xfrm flipH="1" flipV="1">
            <a:off x="4572000" y="2841171"/>
            <a:ext cx="10886" cy="1491340"/>
          </a:xfrm>
          <a:prstGeom prst="straightConnector1">
            <a:avLst/>
          </a:prstGeom>
          <a:ln w="825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Flèche courbée vers la gauche 6"/>
          <p:cNvSpPr/>
          <p:nvPr/>
        </p:nvSpPr>
        <p:spPr>
          <a:xfrm flipV="1">
            <a:off x="5900059" y="4457074"/>
            <a:ext cx="1132114" cy="1197423"/>
          </a:xfrm>
          <a:prstGeom prst="curvedLeftArrow">
            <a:avLst>
              <a:gd name="adj1" fmla="val 17184"/>
              <a:gd name="adj2" fmla="val 50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Flèche courbée vers la gauche 8"/>
          <p:cNvSpPr/>
          <p:nvPr/>
        </p:nvSpPr>
        <p:spPr>
          <a:xfrm flipV="1">
            <a:off x="6640286" y="1388553"/>
            <a:ext cx="1132114" cy="1197423"/>
          </a:xfrm>
          <a:prstGeom prst="curvedLeftArrow">
            <a:avLst>
              <a:gd name="adj1" fmla="val 17184"/>
              <a:gd name="adj2" fmla="val 50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cxnSp>
        <p:nvCxnSpPr>
          <p:cNvPr id="10" name="Connecteur droit avec flèche 9"/>
          <p:cNvCxnSpPr/>
          <p:nvPr/>
        </p:nvCxnSpPr>
        <p:spPr>
          <a:xfrm flipH="1" flipV="1">
            <a:off x="5138059" y="2841171"/>
            <a:ext cx="10886" cy="1491340"/>
          </a:xfrm>
          <a:prstGeom prst="straightConnector1">
            <a:avLst/>
          </a:prstGeom>
          <a:ln w="8255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498772" y="2884714"/>
            <a:ext cx="2525485" cy="830997"/>
          </a:xfrm>
          <a:prstGeom prst="rect">
            <a:avLst/>
          </a:prstGeom>
          <a:noFill/>
        </p:spPr>
        <p:txBody>
          <a:bodyPr wrap="square" rtlCol="0">
            <a:spAutoFit/>
          </a:bodyPr>
          <a:lstStyle/>
          <a:p>
            <a:r>
              <a:rPr lang="fr-BE" sz="4800" b="1" dirty="0" smtClean="0">
                <a:solidFill>
                  <a:srgbClr val="FFC000"/>
                </a:solidFill>
                <a:latin typeface="Segoe UI" panose="020B0502040204020203" pitchFamily="34" charset="0"/>
                <a:cs typeface="Segoe UI" panose="020B0502040204020203" pitchFamily="34" charset="0"/>
              </a:rPr>
              <a:t>Part 1</a:t>
            </a:r>
            <a:endParaRPr lang="fr-BE" sz="4800" b="1" dirty="0">
              <a:solidFill>
                <a:srgbClr val="FFC000"/>
              </a:solidFill>
              <a:latin typeface="Segoe UI" panose="020B0502040204020203" pitchFamily="34" charset="0"/>
              <a:cs typeface="Segoe UI" panose="020B0502040204020203" pitchFamily="34" charset="0"/>
            </a:endParaRPr>
          </a:p>
        </p:txBody>
      </p:sp>
      <p:sp>
        <p:nvSpPr>
          <p:cNvPr id="12" name="ZoneTexte 11"/>
          <p:cNvSpPr txBox="1"/>
          <p:nvPr/>
        </p:nvSpPr>
        <p:spPr>
          <a:xfrm>
            <a:off x="6498771" y="3575335"/>
            <a:ext cx="2525485" cy="830997"/>
          </a:xfrm>
          <a:prstGeom prst="rect">
            <a:avLst/>
          </a:prstGeom>
          <a:noFill/>
        </p:spPr>
        <p:txBody>
          <a:bodyPr wrap="square" rtlCol="0">
            <a:spAutoFit/>
          </a:bodyPr>
          <a:lstStyle/>
          <a:p>
            <a:r>
              <a:rPr lang="fr-BE" sz="4800" b="1" dirty="0" smtClean="0">
                <a:solidFill>
                  <a:schemeClr val="accent5">
                    <a:lumMod val="60000"/>
                    <a:lumOff val="40000"/>
                  </a:schemeClr>
                </a:solidFill>
                <a:latin typeface="Segoe UI" panose="020B0502040204020203" pitchFamily="34" charset="0"/>
                <a:cs typeface="Segoe UI" panose="020B0502040204020203" pitchFamily="34" charset="0"/>
              </a:rPr>
              <a:t>Part 2</a:t>
            </a:r>
            <a:endParaRPr lang="fr-BE" sz="4800" b="1" dirty="0">
              <a:solidFill>
                <a:schemeClr val="accent5">
                  <a:lumMod val="60000"/>
                  <a:lumOff val="40000"/>
                </a:schemeClr>
              </a:solidFill>
              <a:latin typeface="Segoe UI" panose="020B0502040204020203" pitchFamily="34" charset="0"/>
              <a:cs typeface="Segoe UI" panose="020B0502040204020203" pitchFamily="34" charset="0"/>
            </a:endParaRPr>
          </a:p>
        </p:txBody>
      </p:sp>
      <p:pic>
        <p:nvPicPr>
          <p:cNvPr id="14"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7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38316" y="2721427"/>
            <a:ext cx="4689130" cy="2308324"/>
          </a:xfrm>
          <a:prstGeom prst="rect">
            <a:avLst/>
          </a:prstGeom>
          <a:noFill/>
        </p:spPr>
        <p:txBody>
          <a:bodyPr wrap="square" rtlCol="0">
            <a:spAutoFit/>
          </a:bodyPr>
          <a:lstStyle/>
          <a:p>
            <a:pPr algn="ctr"/>
            <a:r>
              <a:rPr lang="fr-BE" sz="3600" dirty="0" err="1" smtClean="0">
                <a:solidFill>
                  <a:srgbClr val="FFC000"/>
                </a:solidFill>
                <a:latin typeface="Segoe UI" panose="020B0502040204020203" pitchFamily="34" charset="0"/>
                <a:cs typeface="Segoe UI" panose="020B0502040204020203" pitchFamily="34" charset="0"/>
              </a:rPr>
              <a:t>From</a:t>
            </a:r>
            <a:endParaRPr lang="fr-BE" sz="3600" dirty="0" smtClean="0">
              <a:solidFill>
                <a:srgbClr val="FFC000"/>
              </a:solidFill>
              <a:latin typeface="Segoe UI" panose="020B0502040204020203" pitchFamily="34" charset="0"/>
              <a:cs typeface="Segoe UI" panose="020B0502040204020203" pitchFamily="34" charset="0"/>
            </a:endParaRPr>
          </a:p>
          <a:p>
            <a:pPr algn="ctr"/>
            <a:r>
              <a:rPr lang="fr-BE" sz="3600" dirty="0" smtClean="0">
                <a:solidFill>
                  <a:srgbClr val="FFC000"/>
                </a:solidFill>
                <a:latin typeface="Segoe UI" panose="020B0502040204020203" pitchFamily="34" charset="0"/>
                <a:cs typeface="Segoe UI" panose="020B0502040204020203" pitchFamily="34" charset="0"/>
              </a:rPr>
              <a:t>1-to-1 </a:t>
            </a:r>
            <a:r>
              <a:rPr lang="fr-BE" sz="3600" dirty="0" err="1" smtClean="0">
                <a:solidFill>
                  <a:srgbClr val="FFC000"/>
                </a:solidFill>
                <a:latin typeface="Segoe UI" panose="020B0502040204020203" pitchFamily="34" charset="0"/>
                <a:cs typeface="Segoe UI" panose="020B0502040204020203" pitchFamily="34" charset="0"/>
              </a:rPr>
              <a:t>evaluation</a:t>
            </a:r>
            <a:endParaRPr lang="fr-BE" sz="3600" dirty="0" smtClean="0">
              <a:solidFill>
                <a:srgbClr val="FFC000"/>
              </a:solidFill>
              <a:latin typeface="Segoe UI" panose="020B0502040204020203" pitchFamily="34" charset="0"/>
              <a:cs typeface="Segoe UI" panose="020B0502040204020203" pitchFamily="34" charset="0"/>
            </a:endParaRPr>
          </a:p>
          <a:p>
            <a:pPr algn="ctr"/>
            <a:r>
              <a:rPr lang="fr-BE" sz="3600" dirty="0" smtClean="0">
                <a:solidFill>
                  <a:srgbClr val="FFC000"/>
                </a:solidFill>
                <a:latin typeface="Segoe UI" panose="020B0502040204020203" pitchFamily="34" charset="0"/>
                <a:cs typeface="Segoe UI" panose="020B0502040204020203" pitchFamily="34" charset="0"/>
              </a:rPr>
              <a:t>to</a:t>
            </a:r>
          </a:p>
          <a:p>
            <a:pPr algn="ctr"/>
            <a:r>
              <a:rPr lang="fr-BE" sz="3600" dirty="0" smtClean="0">
                <a:solidFill>
                  <a:srgbClr val="FFC000"/>
                </a:solidFill>
                <a:latin typeface="Segoe UI" panose="020B0502040204020203" pitchFamily="34" charset="0"/>
                <a:cs typeface="Segoe UI" panose="020B0502040204020203" pitchFamily="34" charset="0"/>
              </a:rPr>
              <a:t>N-to-M </a:t>
            </a:r>
            <a:r>
              <a:rPr lang="fr-BE" sz="3600" dirty="0" err="1" smtClean="0">
                <a:solidFill>
                  <a:srgbClr val="FFC000"/>
                </a:solidFill>
                <a:latin typeface="Segoe UI" panose="020B0502040204020203" pitchFamily="34" charset="0"/>
                <a:cs typeface="Segoe UI" panose="020B0502040204020203" pitchFamily="34" charset="0"/>
              </a:rPr>
              <a:t>evaluation</a:t>
            </a:r>
            <a:endParaRPr lang="fr-BE" sz="3600" dirty="0">
              <a:solidFill>
                <a:srgbClr val="FFC000"/>
              </a:solidFill>
              <a:latin typeface="Segoe UI" panose="020B0502040204020203" pitchFamily="34" charset="0"/>
              <a:cs typeface="Segoe UI" panose="020B0502040204020203" pitchFamily="34" charset="0"/>
            </a:endParaRPr>
          </a:p>
        </p:txBody>
      </p:sp>
      <p:sp>
        <p:nvSpPr>
          <p:cNvPr id="5" name="ZoneTexte 4"/>
          <p:cNvSpPr txBox="1"/>
          <p:nvPr/>
        </p:nvSpPr>
        <p:spPr>
          <a:xfrm>
            <a:off x="3461656" y="1556657"/>
            <a:ext cx="2231572" cy="707886"/>
          </a:xfrm>
          <a:prstGeom prst="rect">
            <a:avLst/>
          </a:prstGeom>
          <a:noFill/>
        </p:spPr>
        <p:txBody>
          <a:bodyPr wrap="square" rtlCol="0">
            <a:spAutoFit/>
          </a:bodyPr>
          <a:lstStyle/>
          <a:p>
            <a:pPr algn="ctr"/>
            <a:r>
              <a:rPr lang="fr-BE" sz="4000" b="1" dirty="0" smtClean="0">
                <a:solidFill>
                  <a:schemeClr val="bg1">
                    <a:lumMod val="65000"/>
                  </a:schemeClr>
                </a:solidFill>
                <a:latin typeface="Segoe UI" panose="020B0502040204020203" pitchFamily="34" charset="0"/>
                <a:cs typeface="Segoe UI" panose="020B0502040204020203" pitchFamily="34" charset="0"/>
              </a:rPr>
              <a:t>PART 1</a:t>
            </a:r>
            <a:endParaRPr lang="fr-BE" sz="4000" b="1" dirty="0">
              <a:solidFill>
                <a:schemeClr val="bg1">
                  <a:lumMod val="65000"/>
                </a:schemeClr>
              </a:solidFill>
              <a:latin typeface="Segoe UI" panose="020B0502040204020203" pitchFamily="34" charset="0"/>
              <a:cs typeface="Segoe UI" panose="020B0502040204020203" pitchFamily="34" charset="0"/>
            </a:endParaRPr>
          </a:p>
        </p:txBody>
      </p:sp>
      <p:pic>
        <p:nvPicPr>
          <p:cNvPr id="6" name="Picture 2" descr="https://www.bsc.es/media/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06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555748"/>
            <a:ext cx="5184576" cy="954107"/>
          </a:xfrm>
          <a:prstGeom prst="rect">
            <a:avLst/>
          </a:prstGeom>
          <a:noFill/>
        </p:spPr>
        <p:txBody>
          <a:bodyPr wrap="square" rtlCol="0">
            <a:spAutoFit/>
          </a:bodyPr>
          <a:lstStyle/>
          <a:p>
            <a:r>
              <a:rPr lang="fr-BE" sz="2800" dirty="0" err="1" smtClean="0">
                <a:latin typeface="Segoe UI" panose="020B0502040204020203" pitchFamily="34" charset="0"/>
                <a:ea typeface="Segoe UI" panose="020B0502040204020203" pitchFamily="34" charset="0"/>
                <a:cs typeface="Segoe UI" panose="020B0502040204020203" pitchFamily="34" charset="0"/>
              </a:rPr>
              <a:t>Seasonal</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forecasts</a:t>
            </a:r>
            <a:r>
              <a:rPr lang="fr-BE" sz="2800" dirty="0" smtClean="0">
                <a:latin typeface="Segoe UI" panose="020B0502040204020203" pitchFamily="34" charset="0"/>
                <a:ea typeface="Segoe UI" panose="020B0502040204020203" pitchFamily="34" charset="0"/>
                <a:cs typeface="Segoe UI" panose="020B0502040204020203" pitchFamily="34" charset="0"/>
              </a:rPr>
              <a:t> of </a:t>
            </a:r>
            <a:r>
              <a:rPr lang="fr-BE" sz="2800" dirty="0" err="1" smtClean="0">
                <a:latin typeface="Segoe UI" panose="020B0502040204020203" pitchFamily="34" charset="0"/>
                <a:ea typeface="Segoe UI" panose="020B0502040204020203" pitchFamily="34" charset="0"/>
                <a:cs typeface="Segoe UI" panose="020B0502040204020203" pitchFamily="34" charset="0"/>
              </a:rPr>
              <a:t>summer</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Arctic</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sea</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ice</a:t>
            </a:r>
            <a:r>
              <a:rPr lang="fr-BE" sz="2800" dirty="0" smtClean="0">
                <a:latin typeface="Segoe UI" panose="020B0502040204020203" pitchFamily="34" charset="0"/>
                <a:ea typeface="Segoe UI" panose="020B0502040204020203" pitchFamily="34" charset="0"/>
                <a:cs typeface="Segoe UI" panose="020B0502040204020203" pitchFamily="34" charset="0"/>
              </a:rPr>
              <a:t> </a:t>
            </a:r>
            <a:r>
              <a:rPr lang="fr-BE" sz="2800" dirty="0" err="1" smtClean="0">
                <a:latin typeface="Segoe UI" panose="020B0502040204020203" pitchFamily="34" charset="0"/>
                <a:ea typeface="Segoe UI" panose="020B0502040204020203" pitchFamily="34" charset="0"/>
                <a:cs typeface="Segoe UI" panose="020B0502040204020203" pitchFamily="34" charset="0"/>
              </a:rPr>
              <a:t>extent</a:t>
            </a:r>
            <a:endParaRPr lang="en-US" sz="2800"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2112698" y="3124200"/>
            <a:ext cx="5558873" cy="369332"/>
          </a:xfrm>
          <a:prstGeom prst="rect">
            <a:avLst/>
          </a:prstGeom>
          <a:noFill/>
        </p:spPr>
        <p:txBody>
          <a:bodyPr wrap="square" rtlCol="0">
            <a:spAutoFit/>
          </a:bodyPr>
          <a:lstStyle/>
          <a:p>
            <a:pPr algn="ctr"/>
            <a:r>
              <a:rPr lang="fr-BE" dirty="0" smtClean="0">
                <a:latin typeface="Segoe UI" panose="020B0502040204020203" pitchFamily="34" charset="0"/>
                <a:ea typeface="Segoe UI" panose="020B0502040204020203" pitchFamily="34" charset="0"/>
                <a:cs typeface="Segoe UI" panose="020B0502040204020203" pitchFamily="34" charset="0"/>
              </a:rPr>
              <a:t>360 </a:t>
            </a:r>
            <a:r>
              <a:rPr lang="fr-BE" dirty="0" err="1" smtClean="0">
                <a:latin typeface="Segoe UI" panose="020B0502040204020203" pitchFamily="34" charset="0"/>
                <a:ea typeface="Segoe UI" panose="020B0502040204020203" pitchFamily="34" charset="0"/>
                <a:cs typeface="Segoe UI" panose="020B0502040204020203" pitchFamily="34" charset="0"/>
              </a:rPr>
              <a:t>forecasts</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u="sng" dirty="0" smtClean="0">
                <a:latin typeface="Segoe UI" panose="020B0502040204020203" pitchFamily="34" charset="0"/>
                <a:ea typeface="Segoe UI" panose="020B0502040204020203" pitchFamily="34" charset="0"/>
                <a:cs typeface="Segoe UI" panose="020B0502040204020203" pitchFamily="34" charset="0"/>
              </a:rPr>
              <a:t>not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independent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other</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754424" y="5689937"/>
            <a:ext cx="5558873" cy="1015663"/>
          </a:xfrm>
          <a:prstGeom prst="rect">
            <a:avLst/>
          </a:prstGeom>
          <a:noFill/>
        </p:spPr>
        <p:txBody>
          <a:bodyPr wrap="square" rtlCol="0">
            <a:spAutoFit/>
          </a:bodyPr>
          <a:lstStyle/>
          <a:p>
            <a:pPr algn="ctr"/>
            <a:r>
              <a:rPr lang="fr-BE" sz="2400" dirty="0">
                <a:latin typeface="Segoe UI" panose="020B0502040204020203" pitchFamily="34" charset="0"/>
                <a:ea typeface="Segoe UI" panose="020B0502040204020203" pitchFamily="34" charset="0"/>
                <a:cs typeface="Segoe UI" panose="020B0502040204020203" pitchFamily="34" charset="0"/>
              </a:rPr>
              <a:t>4</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observational</a:t>
            </a:r>
            <a:r>
              <a:rPr lang="fr-BE" sz="2400" dirty="0" smtClean="0">
                <a:latin typeface="Segoe UI" panose="020B0502040204020203" pitchFamily="34" charset="0"/>
                <a:ea typeface="Segoe UI" panose="020B0502040204020203" pitchFamily="34" charset="0"/>
                <a:cs typeface="Segoe UI" panose="020B0502040204020203" pitchFamily="34" charset="0"/>
              </a:rPr>
              <a:t> </a:t>
            </a:r>
            <a:r>
              <a:rPr lang="fr-BE" sz="2400" dirty="0" err="1" smtClean="0">
                <a:latin typeface="Segoe UI" panose="020B0502040204020203" pitchFamily="34" charset="0"/>
                <a:ea typeface="Segoe UI" panose="020B0502040204020203" pitchFamily="34" charset="0"/>
                <a:cs typeface="Segoe UI" panose="020B0502040204020203" pitchFamily="34" charset="0"/>
              </a:rPr>
              <a:t>datasets</a:t>
            </a:r>
            <a:r>
              <a:rPr lang="fr-BE" sz="2400" dirty="0" smtClean="0">
                <a:latin typeface="Segoe UI" panose="020B0502040204020203" pitchFamily="34" charset="0"/>
                <a:ea typeface="Segoe UI" panose="020B0502040204020203" pitchFamily="34" charset="0"/>
                <a:cs typeface="Segoe UI" panose="020B0502040204020203" pitchFamily="34" charset="0"/>
              </a:rPr>
              <a:t> for </a:t>
            </a:r>
            <a:r>
              <a:rPr lang="fr-BE" sz="2400" dirty="0" err="1" smtClean="0">
                <a:latin typeface="Segoe UI" panose="020B0502040204020203" pitchFamily="34" charset="0"/>
                <a:ea typeface="Segoe UI" panose="020B0502040204020203" pitchFamily="34" charset="0"/>
                <a:cs typeface="Segoe UI" panose="020B0502040204020203" pitchFamily="34" charset="0"/>
              </a:rPr>
              <a:t>verification</a:t>
            </a:r>
            <a:endParaRPr lang="fr-BE" sz="240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fr-BE" dirty="0" smtClean="0">
              <a:latin typeface="Segoe UI" panose="020B0502040204020203" pitchFamily="34" charset="0"/>
              <a:ea typeface="Segoe UI" panose="020B0502040204020203" pitchFamily="34" charset="0"/>
              <a:cs typeface="Segoe UI" panose="020B0502040204020203" pitchFamily="34" charset="0"/>
            </a:endParaRPr>
          </a:p>
          <a:p>
            <a:pPr algn="ctr"/>
            <a:r>
              <a:rPr lang="fr-BE" dirty="0" smtClean="0">
                <a:latin typeface="Segoe UI" panose="020B0502040204020203" pitchFamily="34" charset="0"/>
                <a:ea typeface="Segoe UI" panose="020B0502040204020203" pitchFamily="34" charset="0"/>
                <a:cs typeface="Segoe UI" panose="020B0502040204020203" pitchFamily="34" charset="0"/>
              </a:rPr>
              <a:t>(</a:t>
            </a:r>
            <a:r>
              <a:rPr lang="fr-BE" u="sng" dirty="0" smtClean="0">
                <a:latin typeface="Segoe UI" panose="020B0502040204020203" pitchFamily="34" charset="0"/>
                <a:ea typeface="Segoe UI" panose="020B0502040204020203" pitchFamily="34" charset="0"/>
                <a:cs typeface="Segoe UI" panose="020B0502040204020203" pitchFamily="34" charset="0"/>
              </a:rPr>
              <a:t>not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independent</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from</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each</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other</a:t>
            </a:r>
            <a:r>
              <a:rPr lang="fr-BE" dirty="0" smtClean="0">
                <a:latin typeface="Segoe UI" panose="020B0502040204020203" pitchFamily="34" charset="0"/>
                <a:ea typeface="Segoe UI" panose="020B0502040204020203" pitchFamily="34" charset="0"/>
                <a:cs typeface="Segoe UI" panose="020B0502040204020203" pitchFamily="34" charset="0"/>
              </a:rPr>
              <a:t> </a:t>
            </a:r>
            <a:r>
              <a:rPr lang="fr-BE" dirty="0" err="1" smtClean="0">
                <a:latin typeface="Segoe UI" panose="020B0502040204020203" pitchFamily="34" charset="0"/>
                <a:ea typeface="Segoe UI" panose="020B0502040204020203" pitchFamily="34" charset="0"/>
                <a:cs typeface="Segoe UI" panose="020B0502040204020203" pitchFamily="34" charset="0"/>
              </a:rPr>
              <a:t>either</a:t>
            </a:r>
            <a:r>
              <a:rPr lang="fr-BE" dirty="0" smtClean="0">
                <a:latin typeface="Segoe UI" panose="020B0502040204020203" pitchFamily="34" charset="0"/>
                <a:ea typeface="Segoe UI" panose="020B0502040204020203" pitchFamily="34" charset="0"/>
                <a:cs typeface="Segoe UI" panose="020B0502040204020203" pitchFamily="34" charset="0"/>
              </a:rPr>
              <a:t>)</a:t>
            </a:r>
            <a:endParaRPr lang="en-US" dirty="0" err="1" smtClean="0">
              <a:latin typeface="Segoe UI" panose="020B0502040204020203" pitchFamily="34" charset="0"/>
              <a:ea typeface="Segoe UI" panose="020B0502040204020203" pitchFamily="34" charset="0"/>
              <a:cs typeface="Segoe UI" panose="020B0502040204020203" pitchFamily="34" charset="0"/>
            </a:endParaRPr>
          </a:p>
        </p:txBody>
      </p:sp>
      <p:sp>
        <p:nvSpPr>
          <p:cNvPr id="2" name="Oval 1"/>
          <p:cNvSpPr/>
          <p:nvPr/>
        </p:nvSpPr>
        <p:spPr>
          <a:xfrm>
            <a:off x="1536598" y="1927348"/>
            <a:ext cx="304800" cy="3048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Oval 7"/>
          <p:cNvSpPr/>
          <p:nvPr/>
        </p:nvSpPr>
        <p:spPr>
          <a:xfrm>
            <a:off x="2257426" y="1927348"/>
            <a:ext cx="304800" cy="3048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9" name="Oval 8"/>
          <p:cNvSpPr/>
          <p:nvPr/>
        </p:nvSpPr>
        <p:spPr>
          <a:xfrm>
            <a:off x="2978254" y="1927348"/>
            <a:ext cx="304800" cy="304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0" name="Oval 9"/>
          <p:cNvSpPr/>
          <p:nvPr/>
        </p:nvSpPr>
        <p:spPr>
          <a:xfrm>
            <a:off x="3699082" y="1927348"/>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1" name="Oval 10"/>
          <p:cNvSpPr/>
          <p:nvPr/>
        </p:nvSpPr>
        <p:spPr>
          <a:xfrm>
            <a:off x="4419910" y="1927348"/>
            <a:ext cx="304800" cy="304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 name="Oval 11"/>
          <p:cNvSpPr/>
          <p:nvPr/>
        </p:nvSpPr>
        <p:spPr>
          <a:xfrm>
            <a:off x="5140738" y="1927348"/>
            <a:ext cx="304800"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 name="Oval 12"/>
          <p:cNvSpPr/>
          <p:nvPr/>
        </p:nvSpPr>
        <p:spPr>
          <a:xfrm>
            <a:off x="5861566" y="1927348"/>
            <a:ext cx="304800" cy="304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4" name="Oval 13"/>
          <p:cNvSpPr/>
          <p:nvPr/>
        </p:nvSpPr>
        <p:spPr>
          <a:xfrm>
            <a:off x="6582394" y="1927348"/>
            <a:ext cx="304800" cy="3048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5" name="Oval 14"/>
          <p:cNvSpPr/>
          <p:nvPr/>
        </p:nvSpPr>
        <p:spPr>
          <a:xfrm>
            <a:off x="7303222" y="1927348"/>
            <a:ext cx="304800" cy="3048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3" name="Oval 2"/>
          <p:cNvSpPr/>
          <p:nvPr/>
        </p:nvSpPr>
        <p:spPr>
          <a:xfrm>
            <a:off x="1487504"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Oval 18"/>
          <p:cNvSpPr/>
          <p:nvPr/>
        </p:nvSpPr>
        <p:spPr>
          <a:xfrm>
            <a:off x="1575992"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Oval 19"/>
          <p:cNvSpPr/>
          <p:nvPr/>
        </p:nvSpPr>
        <p:spPr>
          <a:xfrm>
            <a:off x="1664480"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Oval 20"/>
          <p:cNvSpPr/>
          <p:nvPr/>
        </p:nvSpPr>
        <p:spPr>
          <a:xfrm>
            <a:off x="1752968"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Oval 21"/>
          <p:cNvSpPr/>
          <p:nvPr/>
        </p:nvSpPr>
        <p:spPr>
          <a:xfrm>
            <a:off x="1841456" y="2349938"/>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Oval 22"/>
          <p:cNvSpPr/>
          <p:nvPr/>
        </p:nvSpPr>
        <p:spPr>
          <a:xfrm>
            <a:off x="1488890"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Oval 23"/>
          <p:cNvSpPr/>
          <p:nvPr/>
        </p:nvSpPr>
        <p:spPr>
          <a:xfrm>
            <a:off x="1577378"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Oval 24"/>
          <p:cNvSpPr/>
          <p:nvPr/>
        </p:nvSpPr>
        <p:spPr>
          <a:xfrm>
            <a:off x="1665866"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Oval 25"/>
          <p:cNvSpPr/>
          <p:nvPr/>
        </p:nvSpPr>
        <p:spPr>
          <a:xfrm>
            <a:off x="1754354"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Oval 26"/>
          <p:cNvSpPr/>
          <p:nvPr/>
        </p:nvSpPr>
        <p:spPr>
          <a:xfrm>
            <a:off x="1842844" y="2435663"/>
            <a:ext cx="45719" cy="4571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Oval 59"/>
          <p:cNvSpPr/>
          <p:nvPr/>
        </p:nvSpPr>
        <p:spPr>
          <a:xfrm>
            <a:off x="2209267"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Oval 60"/>
          <p:cNvSpPr/>
          <p:nvPr/>
        </p:nvSpPr>
        <p:spPr>
          <a:xfrm>
            <a:off x="2297755"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Oval 61"/>
          <p:cNvSpPr/>
          <p:nvPr/>
        </p:nvSpPr>
        <p:spPr>
          <a:xfrm>
            <a:off x="2386243"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Oval 62"/>
          <p:cNvSpPr/>
          <p:nvPr/>
        </p:nvSpPr>
        <p:spPr>
          <a:xfrm>
            <a:off x="2474731"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2563219" y="2349938"/>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5" name="Oval 64"/>
          <p:cNvSpPr/>
          <p:nvPr/>
        </p:nvSpPr>
        <p:spPr>
          <a:xfrm>
            <a:off x="2210653"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Oval 65"/>
          <p:cNvSpPr/>
          <p:nvPr/>
        </p:nvSpPr>
        <p:spPr>
          <a:xfrm>
            <a:off x="2299141"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7" name="Oval 66"/>
          <p:cNvSpPr/>
          <p:nvPr/>
        </p:nvSpPr>
        <p:spPr>
          <a:xfrm>
            <a:off x="2387629"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Oval 67"/>
          <p:cNvSpPr/>
          <p:nvPr/>
        </p:nvSpPr>
        <p:spPr>
          <a:xfrm>
            <a:off x="2476117"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9" name="Oval 68"/>
          <p:cNvSpPr/>
          <p:nvPr/>
        </p:nvSpPr>
        <p:spPr>
          <a:xfrm>
            <a:off x="2564607" y="2435663"/>
            <a:ext cx="45719" cy="4571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Oval 69"/>
          <p:cNvSpPr/>
          <p:nvPr/>
        </p:nvSpPr>
        <p:spPr>
          <a:xfrm>
            <a:off x="2929096"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3017584"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3106072"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Oval 72"/>
          <p:cNvSpPr/>
          <p:nvPr/>
        </p:nvSpPr>
        <p:spPr>
          <a:xfrm>
            <a:off x="3194560"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Oval 73"/>
          <p:cNvSpPr/>
          <p:nvPr/>
        </p:nvSpPr>
        <p:spPr>
          <a:xfrm>
            <a:off x="3283048" y="2349938"/>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Oval 74"/>
          <p:cNvSpPr/>
          <p:nvPr/>
        </p:nvSpPr>
        <p:spPr>
          <a:xfrm>
            <a:off x="2930482"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Oval 75"/>
          <p:cNvSpPr/>
          <p:nvPr/>
        </p:nvSpPr>
        <p:spPr>
          <a:xfrm>
            <a:off x="3018970"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7" name="Oval 76"/>
          <p:cNvSpPr/>
          <p:nvPr/>
        </p:nvSpPr>
        <p:spPr>
          <a:xfrm>
            <a:off x="3107458"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8" name="Oval 77"/>
          <p:cNvSpPr/>
          <p:nvPr/>
        </p:nvSpPr>
        <p:spPr>
          <a:xfrm>
            <a:off x="3195946"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9" name="Oval 78"/>
          <p:cNvSpPr/>
          <p:nvPr/>
        </p:nvSpPr>
        <p:spPr>
          <a:xfrm>
            <a:off x="3284436" y="2435663"/>
            <a:ext cx="45719" cy="457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3656524"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1" name="Oval 80"/>
          <p:cNvSpPr/>
          <p:nvPr/>
        </p:nvSpPr>
        <p:spPr>
          <a:xfrm>
            <a:off x="3745012"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2" name="Oval 81"/>
          <p:cNvSpPr/>
          <p:nvPr/>
        </p:nvSpPr>
        <p:spPr>
          <a:xfrm>
            <a:off x="3833500"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3" name="Oval 82"/>
          <p:cNvSpPr/>
          <p:nvPr/>
        </p:nvSpPr>
        <p:spPr>
          <a:xfrm>
            <a:off x="3921988"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4" name="Oval 83"/>
          <p:cNvSpPr/>
          <p:nvPr/>
        </p:nvSpPr>
        <p:spPr>
          <a:xfrm>
            <a:off x="4010476" y="2349937"/>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5" name="Oval 84"/>
          <p:cNvSpPr/>
          <p:nvPr/>
        </p:nvSpPr>
        <p:spPr>
          <a:xfrm>
            <a:off x="3657910"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6" name="Oval 85"/>
          <p:cNvSpPr/>
          <p:nvPr/>
        </p:nvSpPr>
        <p:spPr>
          <a:xfrm>
            <a:off x="3746398"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3834886"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8" name="Oval 87"/>
          <p:cNvSpPr/>
          <p:nvPr/>
        </p:nvSpPr>
        <p:spPr>
          <a:xfrm>
            <a:off x="3923374"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9" name="Oval 88"/>
          <p:cNvSpPr/>
          <p:nvPr/>
        </p:nvSpPr>
        <p:spPr>
          <a:xfrm>
            <a:off x="4011864" y="2435662"/>
            <a:ext cx="45719" cy="4571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0" name="Oval 89"/>
          <p:cNvSpPr/>
          <p:nvPr/>
        </p:nvSpPr>
        <p:spPr>
          <a:xfrm>
            <a:off x="4373240"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Oval 90"/>
          <p:cNvSpPr/>
          <p:nvPr/>
        </p:nvSpPr>
        <p:spPr>
          <a:xfrm>
            <a:off x="4461728"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2" name="Oval 91"/>
          <p:cNvSpPr/>
          <p:nvPr/>
        </p:nvSpPr>
        <p:spPr>
          <a:xfrm>
            <a:off x="4550216"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3" name="Oval 92"/>
          <p:cNvSpPr/>
          <p:nvPr/>
        </p:nvSpPr>
        <p:spPr>
          <a:xfrm>
            <a:off x="4638704"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Oval 93"/>
          <p:cNvSpPr/>
          <p:nvPr/>
        </p:nvSpPr>
        <p:spPr>
          <a:xfrm>
            <a:off x="4727192" y="2350886"/>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5" name="Oval 94"/>
          <p:cNvSpPr/>
          <p:nvPr/>
        </p:nvSpPr>
        <p:spPr>
          <a:xfrm>
            <a:off x="4374626"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6" name="Oval 95"/>
          <p:cNvSpPr/>
          <p:nvPr/>
        </p:nvSpPr>
        <p:spPr>
          <a:xfrm>
            <a:off x="4463114"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7" name="Oval 96"/>
          <p:cNvSpPr/>
          <p:nvPr/>
        </p:nvSpPr>
        <p:spPr>
          <a:xfrm>
            <a:off x="4551602"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Oval 97"/>
          <p:cNvSpPr/>
          <p:nvPr/>
        </p:nvSpPr>
        <p:spPr>
          <a:xfrm>
            <a:off x="4640090"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9" name="Oval 98"/>
          <p:cNvSpPr/>
          <p:nvPr/>
        </p:nvSpPr>
        <p:spPr>
          <a:xfrm>
            <a:off x="4728580" y="2436611"/>
            <a:ext cx="45719" cy="4571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0" name="Oval 99"/>
          <p:cNvSpPr/>
          <p:nvPr/>
        </p:nvSpPr>
        <p:spPr>
          <a:xfrm>
            <a:off x="5100182"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Oval 100"/>
          <p:cNvSpPr/>
          <p:nvPr/>
        </p:nvSpPr>
        <p:spPr>
          <a:xfrm>
            <a:off x="5188670"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2" name="Oval 101"/>
          <p:cNvSpPr/>
          <p:nvPr/>
        </p:nvSpPr>
        <p:spPr>
          <a:xfrm>
            <a:off x="5277158"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Oval 102"/>
          <p:cNvSpPr/>
          <p:nvPr/>
        </p:nvSpPr>
        <p:spPr>
          <a:xfrm>
            <a:off x="5365646"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4" name="Oval 103"/>
          <p:cNvSpPr/>
          <p:nvPr/>
        </p:nvSpPr>
        <p:spPr>
          <a:xfrm>
            <a:off x="5454134" y="2349936"/>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5" name="Oval 104"/>
          <p:cNvSpPr/>
          <p:nvPr/>
        </p:nvSpPr>
        <p:spPr>
          <a:xfrm>
            <a:off x="5101568"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6" name="Oval 105"/>
          <p:cNvSpPr/>
          <p:nvPr/>
        </p:nvSpPr>
        <p:spPr>
          <a:xfrm>
            <a:off x="5190056"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Oval 106"/>
          <p:cNvSpPr/>
          <p:nvPr/>
        </p:nvSpPr>
        <p:spPr>
          <a:xfrm>
            <a:off x="5278544"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Oval 107"/>
          <p:cNvSpPr/>
          <p:nvPr/>
        </p:nvSpPr>
        <p:spPr>
          <a:xfrm>
            <a:off x="5367032"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Oval 108"/>
          <p:cNvSpPr/>
          <p:nvPr/>
        </p:nvSpPr>
        <p:spPr>
          <a:xfrm>
            <a:off x="5455522" y="2435661"/>
            <a:ext cx="45719" cy="4571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Oval 109"/>
          <p:cNvSpPr/>
          <p:nvPr/>
        </p:nvSpPr>
        <p:spPr>
          <a:xfrm>
            <a:off x="5812900"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Oval 110"/>
          <p:cNvSpPr/>
          <p:nvPr/>
        </p:nvSpPr>
        <p:spPr>
          <a:xfrm>
            <a:off x="5901388"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2" name="Oval 111"/>
          <p:cNvSpPr/>
          <p:nvPr/>
        </p:nvSpPr>
        <p:spPr>
          <a:xfrm>
            <a:off x="5989876"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3" name="Oval 112"/>
          <p:cNvSpPr/>
          <p:nvPr/>
        </p:nvSpPr>
        <p:spPr>
          <a:xfrm>
            <a:off x="6078364"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4" name="Oval 113"/>
          <p:cNvSpPr/>
          <p:nvPr/>
        </p:nvSpPr>
        <p:spPr>
          <a:xfrm>
            <a:off x="6166852" y="2350886"/>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5" name="Oval 114"/>
          <p:cNvSpPr/>
          <p:nvPr/>
        </p:nvSpPr>
        <p:spPr>
          <a:xfrm>
            <a:off x="5814286"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Oval 115"/>
          <p:cNvSpPr/>
          <p:nvPr/>
        </p:nvSpPr>
        <p:spPr>
          <a:xfrm>
            <a:off x="5902774"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7" name="Oval 116"/>
          <p:cNvSpPr/>
          <p:nvPr/>
        </p:nvSpPr>
        <p:spPr>
          <a:xfrm>
            <a:off x="5991262"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8" name="Oval 117"/>
          <p:cNvSpPr/>
          <p:nvPr/>
        </p:nvSpPr>
        <p:spPr>
          <a:xfrm>
            <a:off x="6079750"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9" name="Oval 118"/>
          <p:cNvSpPr/>
          <p:nvPr/>
        </p:nvSpPr>
        <p:spPr>
          <a:xfrm>
            <a:off x="6168240" y="2436611"/>
            <a:ext cx="45719" cy="45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0" name="Oval 119"/>
          <p:cNvSpPr/>
          <p:nvPr/>
        </p:nvSpPr>
        <p:spPr>
          <a:xfrm>
            <a:off x="6528934"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1" name="Oval 120"/>
          <p:cNvSpPr/>
          <p:nvPr/>
        </p:nvSpPr>
        <p:spPr>
          <a:xfrm>
            <a:off x="6617422"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2" name="Oval 121"/>
          <p:cNvSpPr/>
          <p:nvPr/>
        </p:nvSpPr>
        <p:spPr>
          <a:xfrm>
            <a:off x="6705910"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3" name="Oval 122"/>
          <p:cNvSpPr/>
          <p:nvPr/>
        </p:nvSpPr>
        <p:spPr>
          <a:xfrm>
            <a:off x="6794398"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4" name="Oval 123"/>
          <p:cNvSpPr/>
          <p:nvPr/>
        </p:nvSpPr>
        <p:spPr>
          <a:xfrm>
            <a:off x="6882886" y="2349935"/>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5" name="Oval 124"/>
          <p:cNvSpPr/>
          <p:nvPr/>
        </p:nvSpPr>
        <p:spPr>
          <a:xfrm>
            <a:off x="6530320"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6" name="Oval 125"/>
          <p:cNvSpPr/>
          <p:nvPr/>
        </p:nvSpPr>
        <p:spPr>
          <a:xfrm>
            <a:off x="6618808"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7" name="Oval 126"/>
          <p:cNvSpPr/>
          <p:nvPr/>
        </p:nvSpPr>
        <p:spPr>
          <a:xfrm>
            <a:off x="6707296"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8" name="Oval 127"/>
          <p:cNvSpPr/>
          <p:nvPr/>
        </p:nvSpPr>
        <p:spPr>
          <a:xfrm>
            <a:off x="6795784"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9" name="Oval 128"/>
          <p:cNvSpPr/>
          <p:nvPr/>
        </p:nvSpPr>
        <p:spPr>
          <a:xfrm>
            <a:off x="6884274" y="2435660"/>
            <a:ext cx="45719" cy="4571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Oval 129"/>
          <p:cNvSpPr/>
          <p:nvPr/>
        </p:nvSpPr>
        <p:spPr>
          <a:xfrm>
            <a:off x="7254836"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1" name="Oval 130"/>
          <p:cNvSpPr/>
          <p:nvPr/>
        </p:nvSpPr>
        <p:spPr>
          <a:xfrm>
            <a:off x="7343324"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2" name="Oval 131"/>
          <p:cNvSpPr/>
          <p:nvPr/>
        </p:nvSpPr>
        <p:spPr>
          <a:xfrm>
            <a:off x="7431812"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3" name="Oval 132"/>
          <p:cNvSpPr/>
          <p:nvPr/>
        </p:nvSpPr>
        <p:spPr>
          <a:xfrm>
            <a:off x="7520300"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Oval 133"/>
          <p:cNvSpPr/>
          <p:nvPr/>
        </p:nvSpPr>
        <p:spPr>
          <a:xfrm>
            <a:off x="7608788" y="2349934"/>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5" name="Oval 134"/>
          <p:cNvSpPr/>
          <p:nvPr/>
        </p:nvSpPr>
        <p:spPr>
          <a:xfrm>
            <a:off x="7256222"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6" name="Oval 135"/>
          <p:cNvSpPr/>
          <p:nvPr/>
        </p:nvSpPr>
        <p:spPr>
          <a:xfrm>
            <a:off x="7344710"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7" name="Oval 136"/>
          <p:cNvSpPr/>
          <p:nvPr/>
        </p:nvSpPr>
        <p:spPr>
          <a:xfrm>
            <a:off x="7433198"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8" name="Oval 137"/>
          <p:cNvSpPr/>
          <p:nvPr/>
        </p:nvSpPr>
        <p:spPr>
          <a:xfrm>
            <a:off x="7521686"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9" name="Oval 138"/>
          <p:cNvSpPr/>
          <p:nvPr/>
        </p:nvSpPr>
        <p:spPr>
          <a:xfrm>
            <a:off x="7610176" y="2435659"/>
            <a:ext cx="45719" cy="4571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32037" y="1924074"/>
            <a:ext cx="960519" cy="307777"/>
          </a:xfrm>
          <a:prstGeom prst="rect">
            <a:avLst/>
          </a:prstGeom>
        </p:spPr>
        <p:txBody>
          <a:bodyPr wrap="none">
            <a:spAutoFit/>
          </a:bodyPr>
          <a:lstStyle/>
          <a:p>
            <a:r>
              <a:rPr lang="fr-BE" sz="1400" dirty="0">
                <a:latin typeface="Segoe UI" panose="020B0502040204020203" pitchFamily="34" charset="0"/>
                <a:ea typeface="Segoe UI" panose="020B0502040204020203" pitchFamily="34" charset="0"/>
                <a:cs typeface="Segoe UI" panose="020B0502040204020203" pitchFamily="34" charset="0"/>
              </a:rPr>
              <a:t>9</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a:latin typeface="Segoe UI" panose="020B0502040204020203" pitchFamily="34" charset="0"/>
                <a:ea typeface="Segoe UI" panose="020B0502040204020203" pitchFamily="34" charset="0"/>
                <a:cs typeface="Segoe UI" panose="020B0502040204020203" pitchFamily="34" charset="0"/>
              </a:rPr>
              <a:t>models</a:t>
            </a:r>
            <a:r>
              <a:rPr lang="fr-BE" sz="1400" dirty="0">
                <a:latin typeface="Segoe UI" panose="020B0502040204020203" pitchFamily="34" charset="0"/>
                <a:ea typeface="Segoe UI" panose="020B0502040204020203" pitchFamily="34" charset="0"/>
                <a:cs typeface="Segoe UI" panose="020B0502040204020203" pitchFamily="34" charset="0"/>
              </a:rPr>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0" name="Rectangle 159"/>
          <p:cNvSpPr/>
          <p:nvPr/>
        </p:nvSpPr>
        <p:spPr>
          <a:xfrm>
            <a:off x="-621" y="2239768"/>
            <a:ext cx="1219821" cy="307777"/>
          </a:xfrm>
          <a:prstGeom prst="rect">
            <a:avLst/>
          </a:prstGeom>
        </p:spPr>
        <p:txBody>
          <a:bodyPr wrap="none">
            <a:spAutoFit/>
          </a:bodyPr>
          <a:lstStyle/>
          <a:p>
            <a:r>
              <a:rPr lang="fr-BE" sz="1400" dirty="0">
                <a:latin typeface="Segoe UI" panose="020B0502040204020203" pitchFamily="34" charset="0"/>
                <a:ea typeface="Segoe UI" panose="020B0502040204020203" pitchFamily="34" charset="0"/>
                <a:cs typeface="Segoe UI" panose="020B0502040204020203" pitchFamily="34" charset="0"/>
              </a:rPr>
              <a:t>10 </a:t>
            </a:r>
            <a:r>
              <a:rPr lang="fr-BE" sz="1400" dirty="0" err="1">
                <a:latin typeface="Segoe UI" panose="020B0502040204020203" pitchFamily="34" charset="0"/>
                <a:ea typeface="Segoe UI" panose="020B0502040204020203" pitchFamily="34" charset="0"/>
                <a:cs typeface="Segoe UI" panose="020B0502040204020203" pitchFamily="34" charset="0"/>
              </a:rPr>
              <a:t>members</a:t>
            </a:r>
            <a:r>
              <a:rPr lang="fr-BE" sz="1400" dirty="0">
                <a:latin typeface="Segoe UI" panose="020B0502040204020203" pitchFamily="34" charset="0"/>
                <a:ea typeface="Segoe UI" panose="020B0502040204020203" pitchFamily="34" charset="0"/>
                <a:cs typeface="Segoe UI" panose="020B0502040204020203" pitchFamily="34" charset="0"/>
              </a:rPr>
              <a:t> </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1" name="Up-Down Arrow 160"/>
          <p:cNvSpPr/>
          <p:nvPr/>
        </p:nvSpPr>
        <p:spPr>
          <a:xfrm>
            <a:off x="4406190" y="3657600"/>
            <a:ext cx="359241" cy="762000"/>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2" name="Rectangle 161"/>
          <p:cNvSpPr/>
          <p:nvPr/>
        </p:nvSpPr>
        <p:spPr>
          <a:xfrm>
            <a:off x="-621" y="2686371"/>
            <a:ext cx="3045962" cy="307777"/>
          </a:xfrm>
          <a:prstGeom prst="rect">
            <a:avLst/>
          </a:prstGeom>
        </p:spPr>
        <p:txBody>
          <a:bodyPr wrap="none">
            <a:spAutoFit/>
          </a:bodyPr>
          <a:lstStyle/>
          <a:p>
            <a:r>
              <a:rPr lang="fr-BE" sz="1400" dirty="0" smtClean="0">
                <a:latin typeface="Segoe UI" panose="020B0502040204020203" pitchFamily="34" charset="0"/>
                <a:ea typeface="Segoe UI" panose="020B0502040204020203" pitchFamily="34" charset="0"/>
                <a:cs typeface="Segoe UI" panose="020B0502040204020203" pitchFamily="34" charset="0"/>
              </a:rPr>
              <a:t>4-month </a:t>
            </a:r>
            <a:r>
              <a:rPr lang="fr-BE" sz="1400" dirty="0" err="1" smtClean="0">
                <a:latin typeface="Segoe UI" panose="020B0502040204020203" pitchFamily="34" charset="0"/>
                <a:ea typeface="Segoe UI" panose="020B0502040204020203" pitchFamily="34" charset="0"/>
                <a:cs typeface="Segoe UI" panose="020B0502040204020203" pitchFamily="34" charset="0"/>
              </a:rPr>
              <a:t>forecasts</a:t>
            </a:r>
            <a:r>
              <a:rPr lang="fr-BE" sz="1400" dirty="0" smtClean="0">
                <a:latin typeface="Segoe UI" panose="020B0502040204020203" pitchFamily="34" charset="0"/>
                <a:ea typeface="Segoe UI" panose="020B0502040204020203" pitchFamily="34" charset="0"/>
                <a:cs typeface="Segoe UI" panose="020B0502040204020203" pitchFamily="34" charset="0"/>
              </a:rPr>
              <a:t> </a:t>
            </a:r>
            <a:r>
              <a:rPr lang="fr-BE" sz="1400" dirty="0" err="1" smtClean="0">
                <a:latin typeface="Segoe UI" panose="020B0502040204020203" pitchFamily="34" charset="0"/>
                <a:ea typeface="Segoe UI" panose="020B0502040204020203" pitchFamily="34" charset="0"/>
                <a:cs typeface="Segoe UI" panose="020B0502040204020203" pitchFamily="34" charset="0"/>
              </a:rPr>
              <a:t>initialized</a:t>
            </a:r>
            <a:r>
              <a:rPr lang="fr-BE" sz="1400" dirty="0" smtClean="0">
                <a:latin typeface="Segoe UI" panose="020B0502040204020203" pitchFamily="34" charset="0"/>
                <a:ea typeface="Segoe UI" panose="020B0502040204020203" pitchFamily="34" charset="0"/>
                <a:cs typeface="Segoe UI" panose="020B0502040204020203" pitchFamily="34" charset="0"/>
              </a:rPr>
              <a:t> in May</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63" name="Oval 162"/>
          <p:cNvSpPr/>
          <p:nvPr/>
        </p:nvSpPr>
        <p:spPr>
          <a:xfrm>
            <a:off x="2595872" y="4953000"/>
            <a:ext cx="531912" cy="531912"/>
          </a:xfrm>
          <a:prstGeom prst="ellipse">
            <a:avLst/>
          </a:prstGeom>
          <a:solidFill>
            <a:srgbClr val="FF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5" name="Oval 164"/>
          <p:cNvSpPr/>
          <p:nvPr/>
        </p:nvSpPr>
        <p:spPr>
          <a:xfrm>
            <a:off x="3736929" y="4953000"/>
            <a:ext cx="531912" cy="53191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6" name="Oval 165"/>
          <p:cNvSpPr/>
          <p:nvPr/>
        </p:nvSpPr>
        <p:spPr>
          <a:xfrm>
            <a:off x="4877986" y="4953000"/>
            <a:ext cx="531912" cy="5319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7" name="Oval 166"/>
          <p:cNvSpPr/>
          <p:nvPr/>
        </p:nvSpPr>
        <p:spPr>
          <a:xfrm>
            <a:off x="6019043" y="4953000"/>
            <a:ext cx="531912" cy="531912"/>
          </a:xfrm>
          <a:prstGeom prst="ellipse">
            <a:avLst/>
          </a:prstGeom>
          <a:solidFill>
            <a:srgbClr val="0C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64" name="TextBox 163"/>
          <p:cNvSpPr txBox="1"/>
          <p:nvPr/>
        </p:nvSpPr>
        <p:spPr>
          <a:xfrm>
            <a:off x="381000" y="3845169"/>
            <a:ext cx="3776192" cy="369332"/>
          </a:xfrm>
          <a:prstGeom prst="rect">
            <a:avLst/>
          </a:prstGeom>
          <a:noFill/>
        </p:spPr>
        <p:txBody>
          <a:bodyPr wrap="square" rtlCol="0">
            <a:spAutoFit/>
          </a:bodyPr>
          <a:lstStyle/>
          <a:p>
            <a:r>
              <a:rPr lang="fr-BE" dirty="0" err="1" smtClean="0">
                <a:latin typeface="Segoe UI" panose="020B0502040204020203" pitchFamily="34" charset="0"/>
                <a:ea typeface="Segoe UI" panose="020B0502040204020203" pitchFamily="34" charset="0"/>
                <a:cs typeface="Segoe UI" panose="020B0502040204020203" pitchFamily="34" charset="0"/>
              </a:rPr>
              <a:t>Period</a:t>
            </a:r>
            <a:r>
              <a:rPr lang="fr-BE" dirty="0" smtClean="0">
                <a:latin typeface="Segoe UI" panose="020B0502040204020203" pitchFamily="34" charset="0"/>
                <a:ea typeface="Segoe UI" panose="020B0502040204020203" pitchFamily="34" charset="0"/>
                <a:cs typeface="Segoe UI" panose="020B0502040204020203" pitchFamily="34" charset="0"/>
              </a:rPr>
              <a:t> for </a:t>
            </a:r>
            <a:r>
              <a:rPr lang="fr-BE" dirty="0" err="1" smtClean="0">
                <a:latin typeface="Segoe UI" panose="020B0502040204020203" pitchFamily="34" charset="0"/>
                <a:ea typeface="Segoe UI" panose="020B0502040204020203" pitchFamily="34" charset="0"/>
                <a:cs typeface="Segoe UI" panose="020B0502040204020203" pitchFamily="34" charset="0"/>
              </a:rPr>
              <a:t>evaluation</a:t>
            </a:r>
            <a:r>
              <a:rPr lang="fr-BE" dirty="0" smtClean="0">
                <a:latin typeface="Segoe UI" panose="020B0502040204020203" pitchFamily="34" charset="0"/>
                <a:ea typeface="Segoe UI" panose="020B0502040204020203" pitchFamily="34" charset="0"/>
                <a:cs typeface="Segoe UI" panose="020B0502040204020203" pitchFamily="34" charset="0"/>
              </a:rPr>
              <a:t>: 1993-2008</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69" name="TextBox 168"/>
          <p:cNvSpPr txBox="1"/>
          <p:nvPr/>
        </p:nvSpPr>
        <p:spPr>
          <a:xfrm>
            <a:off x="2299400" y="4572000"/>
            <a:ext cx="1125208" cy="369332"/>
          </a:xfrm>
          <a:prstGeom prst="rect">
            <a:avLst/>
          </a:prstGeom>
          <a:noFill/>
        </p:spPr>
        <p:txBody>
          <a:bodyPr wrap="square" rtlCol="0">
            <a:spAutoFit/>
          </a:bodyPr>
          <a:lstStyle/>
          <a:p>
            <a:pPr algn="ctr"/>
            <a:r>
              <a:rPr lang="fr-BE"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ESA-CCI</a:t>
            </a:r>
            <a:endParaRPr lang="en-US"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1" name="TextBox 170"/>
          <p:cNvSpPr txBox="1"/>
          <p:nvPr/>
        </p:nvSpPr>
        <p:spPr>
          <a:xfrm>
            <a:off x="3448260" y="4572000"/>
            <a:ext cx="1125208" cy="369332"/>
          </a:xfrm>
          <a:prstGeom prst="rect">
            <a:avLst/>
          </a:prstGeom>
          <a:noFill/>
        </p:spPr>
        <p:txBody>
          <a:bodyPr wrap="square" rtlCol="0">
            <a:spAutoFit/>
          </a:bodyPr>
          <a:lstStyle/>
          <a:p>
            <a:pPr algn="ctr"/>
            <a:r>
              <a:rPr lang="fr-BE"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OSI-SAF</a:t>
            </a:r>
            <a:endParaRPr lang="en-US"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72" name="TextBox 171"/>
          <p:cNvSpPr txBox="1"/>
          <p:nvPr/>
        </p:nvSpPr>
        <p:spPr>
          <a:xfrm>
            <a:off x="4591468" y="4572000"/>
            <a:ext cx="1125208" cy="369332"/>
          </a:xfrm>
          <a:prstGeom prst="rect">
            <a:avLst/>
          </a:prstGeom>
          <a:noFill/>
        </p:spPr>
        <p:txBody>
          <a:bodyPr wrap="square" rtlCol="0">
            <a:spAutoFit/>
          </a:bodyPr>
          <a:lstStyle/>
          <a:p>
            <a:pPr algn="ctr"/>
            <a:r>
              <a:rPr lang="fr-BE"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HadISST</a:t>
            </a:r>
            <a:endParaRPr lang="en-US"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73" name="TextBox 172"/>
          <p:cNvSpPr txBox="1"/>
          <p:nvPr/>
        </p:nvSpPr>
        <p:spPr>
          <a:xfrm>
            <a:off x="5716883" y="4572000"/>
            <a:ext cx="1125208" cy="369332"/>
          </a:xfrm>
          <a:prstGeom prst="rect">
            <a:avLst/>
          </a:prstGeom>
          <a:noFill/>
        </p:spPr>
        <p:txBody>
          <a:bodyPr wrap="square" rtlCol="0">
            <a:spAutoFit/>
          </a:bodyPr>
          <a:lstStyle/>
          <a:p>
            <a:pPr algn="ctr"/>
            <a:r>
              <a:rPr lang="fr-BE" b="1" dirty="0" smtClean="0">
                <a:solidFill>
                  <a:srgbClr val="0C7616"/>
                </a:solidFill>
                <a:latin typeface="Segoe UI" panose="020B0502040204020203" pitchFamily="34" charset="0"/>
                <a:ea typeface="Segoe UI" panose="020B0502040204020203" pitchFamily="34" charset="0"/>
                <a:cs typeface="Segoe UI" panose="020B0502040204020203" pitchFamily="34" charset="0"/>
              </a:rPr>
              <a:t>NSIDC</a:t>
            </a:r>
            <a:endParaRPr lang="en-US" b="1" dirty="0">
              <a:solidFill>
                <a:srgbClr val="0C7616"/>
              </a:solidFill>
              <a:latin typeface="Segoe UI" panose="020B0502040204020203" pitchFamily="34" charset="0"/>
              <a:ea typeface="Segoe UI" panose="020B0502040204020203" pitchFamily="34" charset="0"/>
              <a:cs typeface="Segoe UI" panose="020B0502040204020203" pitchFamily="34" charset="0"/>
            </a:endParaRPr>
          </a:p>
        </p:txBody>
      </p:sp>
      <p:sp>
        <p:nvSpPr>
          <p:cNvPr id="170" name="TextBox 169"/>
          <p:cNvSpPr txBox="1"/>
          <p:nvPr/>
        </p:nvSpPr>
        <p:spPr>
          <a:xfrm>
            <a:off x="1730828" y="1590223"/>
            <a:ext cx="5866012" cy="338554"/>
          </a:xfrm>
          <a:prstGeom prst="rect">
            <a:avLst/>
          </a:prstGeom>
          <a:noFill/>
        </p:spPr>
        <p:txBody>
          <a:bodyPr wrap="square" rtlCol="0">
            <a:spAutoFit/>
          </a:bodyPr>
          <a:lstStyle/>
          <a:p>
            <a:r>
              <a:rPr lang="fr-BE"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CanCM3/4, MPI-ESM-L/M/HR, CNRM, EC-EARTH (3 versions) </a:t>
            </a: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75" name="Picture 2" descr="https://www.bsc.es/media/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9667"/>
            <a:ext cx="1558290" cy="4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64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4341"/>
          <a:stretch/>
        </p:blipFill>
        <p:spPr>
          <a:xfrm>
            <a:off x="2045151" y="304800"/>
            <a:ext cx="7241961" cy="6927636"/>
          </a:xfrm>
          <a:prstGeom prst="rect">
            <a:avLst/>
          </a:prstGeom>
        </p:spPr>
      </p:pic>
      <p:sp>
        <p:nvSpPr>
          <p:cNvPr id="8" name="Triangle rectangle 7"/>
          <p:cNvSpPr/>
          <p:nvPr/>
        </p:nvSpPr>
        <p:spPr>
          <a:xfrm rot="-10800000">
            <a:off x="2594884" y="355386"/>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riangle rectangle 8"/>
          <p:cNvSpPr/>
          <p:nvPr/>
        </p:nvSpPr>
        <p:spPr>
          <a:xfrm rot="10800000">
            <a:off x="5050699" y="2840729"/>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5" name="ZoneTexte 4"/>
          <p:cNvSpPr txBox="1"/>
          <p:nvPr/>
        </p:nvSpPr>
        <p:spPr>
          <a:xfrm>
            <a:off x="4547112" y="258315"/>
            <a:ext cx="4528972" cy="677108"/>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The joint </a:t>
            </a:r>
            <a:r>
              <a:rPr lang="fr-BE" sz="2000" dirty="0" err="1" smtClean="0">
                <a:latin typeface="Segoe UI" panose="020B0502040204020203" pitchFamily="34" charset="0"/>
                <a:cs typeface="Segoe UI" panose="020B0502040204020203" pitchFamily="34" charset="0"/>
              </a:rPr>
              <a:t>obs</a:t>
            </a:r>
            <a:r>
              <a:rPr lang="fr-BE" sz="2000" dirty="0" smtClean="0">
                <a:latin typeface="Segoe UI" panose="020B0502040204020203" pitchFamily="34" charset="0"/>
                <a:cs typeface="Segoe UI" panose="020B0502040204020203" pitchFamily="34" charset="0"/>
              </a:rPr>
              <a:t>-model </a:t>
            </a:r>
            <a:r>
              <a:rPr lang="fr-BE" sz="2000" dirty="0" err="1" smtClean="0">
                <a:latin typeface="Segoe UI" panose="020B0502040204020203" pitchFamily="34" charset="0"/>
                <a:cs typeface="Segoe UI" panose="020B0502040204020203" pitchFamily="34" charset="0"/>
              </a:rPr>
              <a:t>correlation</a:t>
            </a:r>
            <a:r>
              <a:rPr lang="fr-BE" sz="2000" dirty="0" smtClean="0">
                <a:latin typeface="Segoe UI" panose="020B0502040204020203" pitchFamily="34" charset="0"/>
                <a:cs typeface="Segoe UI" panose="020B0502040204020203" pitchFamily="34" charset="0"/>
              </a:rPr>
              <a:t> matrix</a:t>
            </a:r>
          </a:p>
          <a:p>
            <a:r>
              <a:rPr lang="fr-BE" dirty="0" smtClean="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576280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4341"/>
          <a:stretch/>
        </p:blipFill>
        <p:spPr>
          <a:xfrm>
            <a:off x="2045151" y="304800"/>
            <a:ext cx="7241961" cy="6927636"/>
          </a:xfrm>
          <a:prstGeom prst="rect">
            <a:avLst/>
          </a:prstGeom>
        </p:spPr>
      </p:pic>
      <p:sp>
        <p:nvSpPr>
          <p:cNvPr id="8" name="Triangle rectangle 7"/>
          <p:cNvSpPr/>
          <p:nvPr/>
        </p:nvSpPr>
        <p:spPr>
          <a:xfrm rot="-10800000">
            <a:off x="2594884" y="355386"/>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riangle rectangle 8"/>
          <p:cNvSpPr/>
          <p:nvPr/>
        </p:nvSpPr>
        <p:spPr>
          <a:xfrm rot="10800000">
            <a:off x="5050699" y="2840729"/>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5" name="ZoneTexte 4"/>
          <p:cNvSpPr txBox="1"/>
          <p:nvPr/>
        </p:nvSpPr>
        <p:spPr>
          <a:xfrm>
            <a:off x="4547112" y="258314"/>
            <a:ext cx="4528972" cy="1231106"/>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The joint </a:t>
            </a:r>
            <a:r>
              <a:rPr lang="fr-BE" sz="2000" dirty="0" err="1" smtClean="0">
                <a:latin typeface="Segoe UI" panose="020B0502040204020203" pitchFamily="34" charset="0"/>
                <a:cs typeface="Segoe UI" panose="020B0502040204020203" pitchFamily="34" charset="0"/>
              </a:rPr>
              <a:t>obs</a:t>
            </a:r>
            <a:r>
              <a:rPr lang="fr-BE" sz="2000" dirty="0" smtClean="0">
                <a:latin typeface="Segoe UI" panose="020B0502040204020203" pitchFamily="34" charset="0"/>
                <a:cs typeface="Segoe UI" panose="020B0502040204020203" pitchFamily="34" charset="0"/>
              </a:rPr>
              <a:t>-model </a:t>
            </a:r>
            <a:r>
              <a:rPr lang="fr-BE" sz="2000" dirty="0" err="1" smtClean="0">
                <a:latin typeface="Segoe UI" panose="020B0502040204020203" pitchFamily="34" charset="0"/>
                <a:cs typeface="Segoe UI" panose="020B0502040204020203" pitchFamily="34" charset="0"/>
              </a:rPr>
              <a:t>correlation</a:t>
            </a:r>
            <a:r>
              <a:rPr lang="fr-BE" sz="2000" dirty="0" smtClean="0">
                <a:latin typeface="Segoe UI" panose="020B0502040204020203" pitchFamily="34" charset="0"/>
                <a:cs typeface="Segoe UI" panose="020B0502040204020203" pitchFamily="34" charset="0"/>
              </a:rPr>
              <a:t> matrix</a:t>
            </a:r>
          </a:p>
          <a:p>
            <a:r>
              <a:rPr lang="fr-BE" dirty="0" smtClean="0">
                <a:latin typeface="Segoe UI" panose="020B0502040204020203" pitchFamily="34" charset="0"/>
                <a:cs typeface="Segoe UI" panose="020B0502040204020203" pitchFamily="34" charset="0"/>
              </a:rPr>
              <a:t> </a:t>
            </a:r>
          </a:p>
          <a:p>
            <a:pPr marL="285750" indent="-285750">
              <a:buFontTx/>
              <a:buChar char="-"/>
            </a:pPr>
            <a:r>
              <a:rPr lang="fr-BE" dirty="0" err="1">
                <a:solidFill>
                  <a:schemeClr val="accent6">
                    <a:lumMod val="75000"/>
                  </a:schemeClr>
                </a:solidFill>
                <a:latin typeface="Segoe UI" panose="020B0502040204020203" pitchFamily="34" charset="0"/>
                <a:cs typeface="Segoe UI" panose="020B0502040204020203" pitchFamily="34" charset="0"/>
              </a:rPr>
              <a:t>h</a:t>
            </a:r>
            <a:r>
              <a:rPr lang="fr-BE" dirty="0" err="1" smtClean="0">
                <a:solidFill>
                  <a:schemeClr val="accent6">
                    <a:lumMod val="75000"/>
                  </a:schemeClr>
                </a:solidFill>
                <a:latin typeface="Segoe UI" panose="020B0502040204020203" pitchFamily="34" charset="0"/>
                <a:cs typeface="Segoe UI" panose="020B0502040204020203" pitchFamily="34" charset="0"/>
              </a:rPr>
              <a:t>ighlights</a:t>
            </a:r>
            <a:r>
              <a:rPr lang="fr-BE" dirty="0" smtClean="0">
                <a:solidFill>
                  <a:schemeClr val="accent6">
                    <a:lumMod val="75000"/>
                  </a:schemeClr>
                </a:solidFill>
                <a:latin typeface="Segoe UI" panose="020B0502040204020203" pitchFamily="34" charset="0"/>
                <a:cs typeface="Segoe UI" panose="020B0502040204020203" pitchFamily="34" charset="0"/>
              </a:rPr>
              <a:t> model-</a:t>
            </a:r>
            <a:r>
              <a:rPr lang="fr-BE" dirty="0" err="1" smtClean="0">
                <a:solidFill>
                  <a:schemeClr val="accent6">
                    <a:lumMod val="75000"/>
                  </a:schemeClr>
                </a:solidFill>
                <a:latin typeface="Segoe UI" panose="020B0502040204020203" pitchFamily="34" charset="0"/>
                <a:cs typeface="Segoe UI" panose="020B0502040204020203" pitchFamily="34" charset="0"/>
              </a:rPr>
              <a:t>dependent</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potential</a:t>
            </a:r>
            <a:r>
              <a:rPr lang="fr-BE" dirty="0" smtClean="0">
                <a:solidFill>
                  <a:schemeClr val="accent6">
                    <a:lumMod val="75000"/>
                  </a:schemeClr>
                </a:solidFill>
                <a:latin typeface="Segoe UI" panose="020B0502040204020203" pitchFamily="34" charset="0"/>
                <a:cs typeface="Segoe UI" panose="020B0502040204020203" pitchFamily="34" charset="0"/>
              </a:rPr>
              <a:t> </a:t>
            </a:r>
            <a:r>
              <a:rPr lang="fr-BE" dirty="0" err="1" smtClean="0">
                <a:solidFill>
                  <a:schemeClr val="accent6">
                    <a:lumMod val="75000"/>
                  </a:schemeClr>
                </a:solidFill>
                <a:latin typeface="Segoe UI" panose="020B0502040204020203" pitchFamily="34" charset="0"/>
                <a:cs typeface="Segoe UI" panose="020B0502040204020203" pitchFamily="34" charset="0"/>
              </a:rPr>
              <a:t>predictability</a:t>
            </a:r>
            <a:endParaRPr lang="fr-BE" dirty="0" smtClean="0">
              <a:solidFill>
                <a:schemeClr val="accent6">
                  <a:lumMod val="75000"/>
                </a:schemeClr>
              </a:solidFill>
              <a:latin typeface="Segoe UI" panose="020B0502040204020203" pitchFamily="34" charset="0"/>
              <a:cs typeface="Segoe UI" panose="020B0502040204020203" pitchFamily="34" charset="0"/>
            </a:endParaRPr>
          </a:p>
        </p:txBody>
      </p:sp>
      <p:sp>
        <p:nvSpPr>
          <p:cNvPr id="13" name="Triangle rectangle 12"/>
          <p:cNvSpPr/>
          <p:nvPr/>
        </p:nvSpPr>
        <p:spPr>
          <a:xfrm>
            <a:off x="3198495" y="963930"/>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Triangle rectangle 13"/>
          <p:cNvSpPr/>
          <p:nvPr/>
        </p:nvSpPr>
        <p:spPr>
          <a:xfrm>
            <a:off x="3824152" y="1618401"/>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riangle rectangle 14"/>
          <p:cNvSpPr/>
          <p:nvPr/>
        </p:nvSpPr>
        <p:spPr>
          <a:xfrm>
            <a:off x="4450216" y="2245051"/>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riangle rectangle 15"/>
          <p:cNvSpPr/>
          <p:nvPr/>
        </p:nvSpPr>
        <p:spPr>
          <a:xfrm>
            <a:off x="5075873" y="2899522"/>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Triangle rectangle 20"/>
          <p:cNvSpPr/>
          <p:nvPr/>
        </p:nvSpPr>
        <p:spPr>
          <a:xfrm>
            <a:off x="5703536" y="3506414"/>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Triangle rectangle 21"/>
          <p:cNvSpPr/>
          <p:nvPr/>
        </p:nvSpPr>
        <p:spPr>
          <a:xfrm>
            <a:off x="6329193" y="4160885"/>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Triangle rectangle 22"/>
          <p:cNvSpPr/>
          <p:nvPr/>
        </p:nvSpPr>
        <p:spPr>
          <a:xfrm>
            <a:off x="6955257" y="4787535"/>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Triangle rectangle 23"/>
          <p:cNvSpPr/>
          <p:nvPr/>
        </p:nvSpPr>
        <p:spPr>
          <a:xfrm>
            <a:off x="7591800" y="5420234"/>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Triangle rectangle 24"/>
          <p:cNvSpPr/>
          <p:nvPr/>
        </p:nvSpPr>
        <p:spPr>
          <a:xfrm>
            <a:off x="8210654" y="6050710"/>
            <a:ext cx="603885" cy="603885"/>
          </a:xfrm>
          <a:prstGeom prst="rtTriangl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46971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t="4341"/>
          <a:stretch/>
        </p:blipFill>
        <p:spPr>
          <a:xfrm>
            <a:off x="2045151" y="304800"/>
            <a:ext cx="7241961" cy="6927636"/>
          </a:xfrm>
          <a:prstGeom prst="rect">
            <a:avLst/>
          </a:prstGeom>
        </p:spPr>
      </p:pic>
      <p:sp>
        <p:nvSpPr>
          <p:cNvPr id="8" name="Triangle rectangle 7"/>
          <p:cNvSpPr/>
          <p:nvPr/>
        </p:nvSpPr>
        <p:spPr>
          <a:xfrm rot="-10800000">
            <a:off x="2594884" y="355386"/>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riangle rectangle 8"/>
          <p:cNvSpPr/>
          <p:nvPr/>
        </p:nvSpPr>
        <p:spPr>
          <a:xfrm rot="10800000">
            <a:off x="5050699" y="2840729"/>
            <a:ext cx="6640286" cy="66402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21920" y="3777343"/>
            <a:ext cx="198052" cy="2068286"/>
          </a:xfrm>
          <a:prstGeom prst="rect">
            <a:avLst/>
          </a:prstGeom>
          <a:gradFill>
            <a:gsLst>
              <a:gs pos="0">
                <a:schemeClr val="tx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329776" y="3722913"/>
            <a:ext cx="2163051" cy="923330"/>
          </a:xfrm>
          <a:prstGeom prst="rect">
            <a:avLst/>
          </a:prstGeom>
          <a:noFill/>
        </p:spPr>
        <p:txBody>
          <a:bodyPr wrap="square" rtlCol="0">
            <a:spAutoFit/>
          </a:bodyPr>
          <a:lstStyle/>
          <a:p>
            <a:r>
              <a:rPr lang="fr-BE" dirty="0" err="1" smtClean="0">
                <a:latin typeface="Segoe UI" panose="020B0502040204020203" pitchFamily="34" charset="0"/>
                <a:cs typeface="Segoe UI" panose="020B0502040204020203" pitchFamily="34" charset="0"/>
              </a:rPr>
              <a:t>Correlation</a:t>
            </a:r>
            <a:r>
              <a:rPr lang="fr-BE" dirty="0" smtClean="0">
                <a:latin typeface="Segoe UI" panose="020B0502040204020203" pitchFamily="34" charset="0"/>
                <a:cs typeface="Segoe UI" panose="020B0502040204020203" pitchFamily="34" charset="0"/>
              </a:rPr>
              <a:t> of August </a:t>
            </a:r>
            <a:r>
              <a:rPr lang="fr-BE" dirty="0" err="1" smtClean="0">
                <a:latin typeface="Segoe UI" panose="020B0502040204020203" pitchFamily="34" charset="0"/>
                <a:cs typeface="Segoe UI" panose="020B0502040204020203" pitchFamily="34" charset="0"/>
              </a:rPr>
              <a:t>sea</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ice</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extent</a:t>
            </a:r>
            <a:r>
              <a:rPr lang="fr-BE" dirty="0" smtClean="0">
                <a:latin typeface="Segoe UI" panose="020B0502040204020203" pitchFamily="34" charset="0"/>
                <a:cs typeface="Segoe UI" panose="020B0502040204020203" pitchFamily="34" charset="0"/>
              </a:rPr>
              <a:t> (1993-2008)</a:t>
            </a:r>
            <a:endParaRPr lang="fr-BE" dirty="0">
              <a:latin typeface="Segoe UI" panose="020B0502040204020203" pitchFamily="34" charset="0"/>
              <a:cs typeface="Segoe UI" panose="020B0502040204020203" pitchFamily="34" charset="0"/>
            </a:endParaRPr>
          </a:p>
        </p:txBody>
      </p:sp>
      <p:sp>
        <p:nvSpPr>
          <p:cNvPr id="5" name="ZoneTexte 4"/>
          <p:cNvSpPr txBox="1"/>
          <p:nvPr/>
        </p:nvSpPr>
        <p:spPr>
          <a:xfrm>
            <a:off x="4547112" y="258317"/>
            <a:ext cx="4528972" cy="1508105"/>
          </a:xfrm>
          <a:prstGeom prst="rect">
            <a:avLst/>
          </a:prstGeom>
          <a:noFill/>
        </p:spPr>
        <p:txBody>
          <a:bodyPr wrap="square" rtlCol="0">
            <a:spAutoFit/>
          </a:bodyPr>
          <a:lstStyle/>
          <a:p>
            <a:r>
              <a:rPr lang="fr-BE" sz="2000" dirty="0" smtClean="0">
                <a:latin typeface="Segoe UI" panose="020B0502040204020203" pitchFamily="34" charset="0"/>
                <a:cs typeface="Segoe UI" panose="020B0502040204020203" pitchFamily="34" charset="0"/>
              </a:rPr>
              <a:t>The joint </a:t>
            </a:r>
            <a:r>
              <a:rPr lang="fr-BE" sz="2000" dirty="0" err="1" smtClean="0">
                <a:latin typeface="Segoe UI" panose="020B0502040204020203" pitchFamily="34" charset="0"/>
                <a:cs typeface="Segoe UI" panose="020B0502040204020203" pitchFamily="34" charset="0"/>
              </a:rPr>
              <a:t>obs</a:t>
            </a:r>
            <a:r>
              <a:rPr lang="fr-BE" sz="2000" dirty="0" smtClean="0">
                <a:latin typeface="Segoe UI" panose="020B0502040204020203" pitchFamily="34" charset="0"/>
                <a:cs typeface="Segoe UI" panose="020B0502040204020203" pitchFamily="34" charset="0"/>
              </a:rPr>
              <a:t>-model </a:t>
            </a:r>
            <a:r>
              <a:rPr lang="fr-BE" sz="2000" dirty="0" err="1" smtClean="0">
                <a:latin typeface="Segoe UI" panose="020B0502040204020203" pitchFamily="34" charset="0"/>
                <a:cs typeface="Segoe UI" panose="020B0502040204020203" pitchFamily="34" charset="0"/>
              </a:rPr>
              <a:t>correlation</a:t>
            </a:r>
            <a:r>
              <a:rPr lang="fr-BE" sz="2000" dirty="0" smtClean="0">
                <a:latin typeface="Segoe UI" panose="020B0502040204020203" pitchFamily="34" charset="0"/>
                <a:cs typeface="Segoe UI" panose="020B0502040204020203" pitchFamily="34" charset="0"/>
              </a:rPr>
              <a:t> matrix</a:t>
            </a:r>
          </a:p>
          <a:p>
            <a:r>
              <a:rPr lang="fr-BE" dirty="0" smtClean="0">
                <a:latin typeface="Segoe UI" panose="020B0502040204020203" pitchFamily="34" charset="0"/>
                <a:cs typeface="Segoe UI" panose="020B0502040204020203" pitchFamily="34" charset="0"/>
              </a:rPr>
              <a:t> </a:t>
            </a:r>
          </a:p>
          <a:p>
            <a:pPr marL="285750" indent="-285750">
              <a:buFontTx/>
              <a:buChar char="-"/>
            </a:pPr>
            <a:r>
              <a:rPr lang="fr-BE" dirty="0" err="1">
                <a:latin typeface="Segoe UI" panose="020B0502040204020203" pitchFamily="34" charset="0"/>
                <a:cs typeface="Segoe UI" panose="020B0502040204020203" pitchFamily="34" charset="0"/>
              </a:rPr>
              <a:t>h</a:t>
            </a:r>
            <a:r>
              <a:rPr lang="fr-BE" dirty="0" err="1" smtClean="0">
                <a:latin typeface="Segoe UI" panose="020B0502040204020203" pitchFamily="34" charset="0"/>
                <a:cs typeface="Segoe UI" panose="020B0502040204020203" pitchFamily="34" charset="0"/>
              </a:rPr>
              <a:t>ighlights</a:t>
            </a:r>
            <a:r>
              <a:rPr lang="fr-BE" dirty="0" smtClean="0">
                <a:latin typeface="Segoe UI" panose="020B0502040204020203" pitchFamily="34" charset="0"/>
                <a:cs typeface="Segoe UI" panose="020B0502040204020203" pitchFamily="34" charset="0"/>
              </a:rPr>
              <a:t> model-</a:t>
            </a:r>
            <a:r>
              <a:rPr lang="fr-BE" dirty="0" err="1" smtClean="0">
                <a:latin typeface="Segoe UI" panose="020B0502040204020203" pitchFamily="34" charset="0"/>
                <a:cs typeface="Segoe UI" panose="020B0502040204020203" pitchFamily="34" charset="0"/>
              </a:rPr>
              <a:t>dependent</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potential</a:t>
            </a:r>
            <a:r>
              <a:rPr lang="fr-BE" dirty="0" smtClean="0">
                <a:latin typeface="Segoe UI" panose="020B0502040204020203" pitchFamily="34" charset="0"/>
                <a:cs typeface="Segoe UI" panose="020B0502040204020203" pitchFamily="34" charset="0"/>
              </a:rPr>
              <a:t> </a:t>
            </a:r>
            <a:r>
              <a:rPr lang="fr-BE" dirty="0" err="1" smtClean="0">
                <a:latin typeface="Segoe UI" panose="020B0502040204020203" pitchFamily="34" charset="0"/>
                <a:cs typeface="Segoe UI" panose="020B0502040204020203" pitchFamily="34" charset="0"/>
              </a:rPr>
              <a:t>predictability</a:t>
            </a:r>
            <a:endParaRPr lang="fr-BE" dirty="0" smtClean="0">
              <a:latin typeface="Segoe UI" panose="020B0502040204020203" pitchFamily="34" charset="0"/>
              <a:cs typeface="Segoe UI" panose="020B0502040204020203" pitchFamily="34" charset="0"/>
            </a:endParaRPr>
          </a:p>
          <a:p>
            <a:pPr marL="285750" indent="-285750">
              <a:buFontTx/>
              <a:buChar char="-"/>
            </a:pPr>
            <a:r>
              <a:rPr lang="fr-BE" dirty="0" err="1" smtClean="0">
                <a:solidFill>
                  <a:schemeClr val="accent6">
                    <a:lumMod val="75000"/>
                  </a:schemeClr>
                </a:solidFill>
                <a:latin typeface="Segoe UI" panose="020B0502040204020203" pitchFamily="34" charset="0"/>
                <a:cs typeface="Segoe UI" panose="020B0502040204020203" pitchFamily="34" charset="0"/>
              </a:rPr>
              <a:t>highlights</a:t>
            </a:r>
            <a:r>
              <a:rPr lang="fr-BE" dirty="0" smtClean="0">
                <a:solidFill>
                  <a:schemeClr val="accent6">
                    <a:lumMod val="75000"/>
                  </a:schemeClr>
                </a:solidFill>
                <a:latin typeface="Segoe UI" panose="020B0502040204020203" pitchFamily="34" charset="0"/>
                <a:cs typeface="Segoe UI" panose="020B0502040204020203" pitchFamily="34" charset="0"/>
              </a:rPr>
              <a:t> model </a:t>
            </a:r>
            <a:r>
              <a:rPr lang="fr-BE" dirty="0" err="1" smtClean="0">
                <a:solidFill>
                  <a:schemeClr val="accent6">
                    <a:lumMod val="75000"/>
                  </a:schemeClr>
                </a:solidFill>
                <a:latin typeface="Segoe UI" panose="020B0502040204020203" pitchFamily="34" charset="0"/>
                <a:cs typeface="Segoe UI" panose="020B0502040204020203" pitchFamily="34" charset="0"/>
              </a:rPr>
              <a:t>genealogy</a:t>
            </a:r>
            <a:endParaRPr lang="fr-BE" dirty="0" smtClean="0">
              <a:solidFill>
                <a:schemeClr val="accent6">
                  <a:lumMod val="75000"/>
                </a:schemeClr>
              </a:solidFill>
              <a:latin typeface="Segoe UI" panose="020B0502040204020203" pitchFamily="34" charset="0"/>
              <a:cs typeface="Segoe UI" panose="020B0502040204020203" pitchFamily="34" charset="0"/>
            </a:endParaRPr>
          </a:p>
        </p:txBody>
      </p:sp>
      <p:sp>
        <p:nvSpPr>
          <p:cNvPr id="2" name="Rectangle 1"/>
          <p:cNvSpPr/>
          <p:nvPr/>
        </p:nvSpPr>
        <p:spPr>
          <a:xfrm>
            <a:off x="3189513" y="2198915"/>
            <a:ext cx="1240972" cy="4408714"/>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64385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1941</Words>
  <Application>Microsoft Office PowerPoint</Application>
  <PresentationFormat>Affichage à l'écran (4:3)</PresentationFormat>
  <Paragraphs>233</Paragraphs>
  <Slides>32</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Segoe UI</vt:lpstr>
      <vt:lpstr>Office Theme</vt:lpstr>
      <vt:lpstr>A common framework for evaluation of sea ice forecasts and verification products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observations, better forecasts?</dc:title>
  <dc:creator>François Massonnet</dc:creator>
  <cp:lastModifiedBy>François Massonnet</cp:lastModifiedBy>
  <cp:revision>73</cp:revision>
  <dcterms:modified xsi:type="dcterms:W3CDTF">2016-05-05T03:07:32Z</dcterms:modified>
</cp:coreProperties>
</file>