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335" r:id="rId3"/>
    <p:sldId id="368" r:id="rId4"/>
    <p:sldId id="369" r:id="rId5"/>
    <p:sldId id="370" r:id="rId6"/>
    <p:sldId id="371" r:id="rId7"/>
    <p:sldId id="391" r:id="rId8"/>
    <p:sldId id="372" r:id="rId9"/>
    <p:sldId id="386" r:id="rId10"/>
    <p:sldId id="387" r:id="rId11"/>
    <p:sldId id="392" r:id="rId12"/>
    <p:sldId id="373" r:id="rId13"/>
    <p:sldId id="374" r:id="rId14"/>
    <p:sldId id="375" r:id="rId15"/>
    <p:sldId id="376" r:id="rId16"/>
    <p:sldId id="377" r:id="rId17"/>
    <p:sldId id="378" r:id="rId18"/>
    <p:sldId id="379" r:id="rId19"/>
    <p:sldId id="380" r:id="rId20"/>
    <p:sldId id="381" r:id="rId21"/>
    <p:sldId id="390" r:id="rId22"/>
    <p:sldId id="278" r:id="rId23"/>
    <p:sldId id="364" r:id="rId24"/>
    <p:sldId id="388" r:id="rId25"/>
    <p:sldId id="389" r:id="rId26"/>
    <p:sldId id="384" r:id="rId27"/>
    <p:sldId id="385" r:id="rId28"/>
    <p:sldId id="344" r:id="rId29"/>
    <p:sldId id="382" r:id="rId30"/>
    <p:sldId id="383" r:id="rId31"/>
    <p:sldId id="341" r:id="rId32"/>
    <p:sldId id="342"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B"/>
    <a:srgbClr val="00008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606" autoAdjust="0"/>
  </p:normalViewPr>
  <p:slideViewPr>
    <p:cSldViewPr snapToGrid="0">
      <p:cViewPr>
        <p:scale>
          <a:sx n="70" d="100"/>
          <a:sy n="70" d="100"/>
        </p:scale>
        <p:origin x="1090" y="16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915C6-4CEF-40BF-AD4C-1AD2699BE4E1}" type="datetimeFigureOut">
              <a:rPr lang="fr-BE" smtClean="0"/>
              <a:t>04-05-16</a:t>
            </a:fld>
            <a:endParaRPr lang="fr-BE"/>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76C6AA-2D5D-470F-9393-C8E825F3C100}" type="slidenum">
              <a:rPr lang="fr-BE" smtClean="0"/>
              <a:t>‹N°›</a:t>
            </a:fld>
            <a:endParaRPr lang="fr-BE"/>
          </a:p>
        </p:txBody>
      </p:sp>
    </p:spTree>
    <p:extLst>
      <p:ext uri="{BB962C8B-B14F-4D97-AF65-F5344CB8AC3E}">
        <p14:creationId xmlns:p14="http://schemas.microsoft.com/office/powerpoint/2010/main" val="2377181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err="1" smtClean="0"/>
              <a:t>We’re</a:t>
            </a:r>
            <a:r>
              <a:rPr lang="fr-BE" dirty="0" smtClean="0"/>
              <a:t> </a:t>
            </a:r>
            <a:r>
              <a:rPr lang="fr-BE" dirty="0" err="1" smtClean="0"/>
              <a:t>now</a:t>
            </a:r>
            <a:r>
              <a:rPr lang="fr-BE" dirty="0" smtClean="0"/>
              <a:t> </a:t>
            </a:r>
            <a:r>
              <a:rPr lang="fr-BE" dirty="0" err="1" smtClean="0"/>
              <a:t>making</a:t>
            </a:r>
            <a:r>
              <a:rPr lang="fr-BE" dirty="0" smtClean="0"/>
              <a:t> the final sprint to the end of the</a:t>
            </a:r>
            <a:r>
              <a:rPr lang="fr-BE" baseline="0" dirty="0" smtClean="0"/>
              <a:t> meeting and </a:t>
            </a:r>
            <a:r>
              <a:rPr lang="fr-BE" baseline="0" dirty="0" err="1" smtClean="0"/>
              <a:t>I’ve</a:t>
            </a:r>
            <a:r>
              <a:rPr lang="fr-BE" baseline="0" dirty="0" smtClean="0"/>
              <a:t> to </a:t>
            </a:r>
            <a:r>
              <a:rPr lang="fr-BE" baseline="0" dirty="0" err="1" smtClean="0"/>
              <a:t>say</a:t>
            </a:r>
            <a:r>
              <a:rPr lang="fr-BE" baseline="0" dirty="0" smtClean="0"/>
              <a:t> </a:t>
            </a:r>
            <a:r>
              <a:rPr lang="fr-BE" baseline="0" dirty="0" err="1" smtClean="0"/>
              <a:t>I’m</a:t>
            </a:r>
            <a:r>
              <a:rPr lang="fr-BE" baseline="0" dirty="0" smtClean="0"/>
              <a:t> </a:t>
            </a:r>
            <a:r>
              <a:rPr lang="fr-BE" baseline="0" dirty="0" err="1" smtClean="0"/>
              <a:t>quite</a:t>
            </a:r>
            <a:r>
              <a:rPr lang="fr-BE" baseline="0" dirty="0" smtClean="0"/>
              <a:t> </a:t>
            </a:r>
            <a:r>
              <a:rPr lang="fr-BE" baseline="0" dirty="0" err="1" smtClean="0"/>
              <a:t>glad</a:t>
            </a:r>
            <a:r>
              <a:rPr lang="fr-BE" baseline="0" dirty="0" smtClean="0"/>
              <a:t> </a:t>
            </a:r>
            <a:r>
              <a:rPr lang="fr-BE" baseline="0" dirty="0" err="1" smtClean="0"/>
              <a:t>that</a:t>
            </a:r>
            <a:r>
              <a:rPr lang="fr-BE" baseline="0" dirty="0" smtClean="0"/>
              <a:t> </a:t>
            </a:r>
            <a:r>
              <a:rPr lang="fr-BE" baseline="0" dirty="0" err="1" smtClean="0"/>
              <a:t>my</a:t>
            </a:r>
            <a:r>
              <a:rPr lang="fr-BE" baseline="0" dirty="0" smtClean="0"/>
              <a:t> talk </a:t>
            </a:r>
            <a:r>
              <a:rPr lang="fr-BE" baseline="0" dirty="0" err="1" smtClean="0"/>
              <a:t>was</a:t>
            </a:r>
            <a:r>
              <a:rPr lang="fr-BE" baseline="0" dirty="0" smtClean="0"/>
              <a:t> </a:t>
            </a:r>
            <a:r>
              <a:rPr lang="fr-BE" baseline="0" dirty="0" err="1" smtClean="0"/>
              <a:t>scheduled</a:t>
            </a:r>
            <a:r>
              <a:rPr lang="fr-BE" baseline="0" dirty="0" smtClean="0"/>
              <a:t> </a:t>
            </a:r>
            <a:r>
              <a:rPr lang="fr-BE" baseline="0" dirty="0" err="1" smtClean="0"/>
              <a:t>now</a:t>
            </a:r>
            <a:r>
              <a:rPr lang="fr-BE" baseline="0" dirty="0" smtClean="0"/>
              <a:t> </a:t>
            </a:r>
            <a:r>
              <a:rPr lang="fr-BE" baseline="0" dirty="0" err="1" smtClean="0"/>
              <a:t>because</a:t>
            </a:r>
            <a:r>
              <a:rPr lang="fr-BE" baseline="0" dirty="0" smtClean="0"/>
              <a:t> a lot of good </a:t>
            </a:r>
            <a:r>
              <a:rPr lang="fr-BE" baseline="0" dirty="0" err="1" smtClean="0"/>
              <a:t>things</a:t>
            </a:r>
            <a:r>
              <a:rPr lang="fr-BE" baseline="0" dirty="0" smtClean="0"/>
              <a:t> have been </a:t>
            </a:r>
            <a:r>
              <a:rPr lang="fr-BE" baseline="0" dirty="0" err="1" smtClean="0"/>
              <a:t>shown</a:t>
            </a:r>
            <a:r>
              <a:rPr lang="fr-BE" baseline="0" dirty="0" smtClean="0"/>
              <a:t> </a:t>
            </a:r>
            <a:r>
              <a:rPr lang="fr-BE" baseline="0" dirty="0" err="1" smtClean="0"/>
              <a:t>today</a:t>
            </a:r>
            <a:r>
              <a:rPr lang="fr-BE" baseline="0" dirty="0" smtClean="0"/>
              <a:t>, </a:t>
            </a:r>
            <a:r>
              <a:rPr lang="fr-BE" baseline="0" dirty="0" err="1" smtClean="0"/>
              <a:t>yesterday</a:t>
            </a:r>
            <a:r>
              <a:rPr lang="fr-BE" baseline="0" dirty="0" smtClean="0"/>
              <a:t> and Tuesday, </a:t>
            </a:r>
            <a:r>
              <a:rPr lang="fr-BE" baseline="0" dirty="0" err="1" smtClean="0"/>
              <a:t>that</a:t>
            </a:r>
            <a:r>
              <a:rPr lang="fr-BE" baseline="0" dirty="0" smtClean="0"/>
              <a:t> support </a:t>
            </a:r>
            <a:r>
              <a:rPr lang="fr-BE" baseline="0" dirty="0" err="1" smtClean="0"/>
              <a:t>what</a:t>
            </a:r>
            <a:r>
              <a:rPr lang="fr-BE" baseline="0" dirty="0" smtClean="0"/>
              <a:t> </a:t>
            </a:r>
            <a:r>
              <a:rPr lang="fr-BE" baseline="0" dirty="0" err="1" smtClean="0"/>
              <a:t>I’m</a:t>
            </a:r>
            <a:r>
              <a:rPr lang="fr-BE" baseline="0" dirty="0" smtClean="0"/>
              <a:t> </a:t>
            </a:r>
            <a:r>
              <a:rPr lang="fr-BE" baseline="0" dirty="0" err="1" smtClean="0"/>
              <a:t>going</a:t>
            </a:r>
            <a:r>
              <a:rPr lang="fr-BE" baseline="0" dirty="0" smtClean="0"/>
              <a:t> to talk about </a:t>
            </a:r>
            <a:r>
              <a:rPr lang="fr-BE" baseline="0" dirty="0" err="1" smtClean="0"/>
              <a:t>now</a:t>
            </a:r>
            <a:r>
              <a:rPr lang="fr-BE" baseline="0" dirty="0" smtClean="0"/>
              <a:t>.</a:t>
            </a:r>
          </a:p>
          <a:p>
            <a:endParaRPr lang="fr-BE" baseline="0" dirty="0" smtClean="0"/>
          </a:p>
          <a:p>
            <a:r>
              <a:rPr lang="fr-BE" baseline="0" dirty="0" smtClean="0"/>
              <a:t>So I </a:t>
            </a:r>
            <a:r>
              <a:rPr lang="fr-BE" baseline="0" dirty="0" err="1" smtClean="0"/>
              <a:t>though</a:t>
            </a:r>
            <a:r>
              <a:rPr lang="fr-BE" baseline="0" dirty="0" smtClean="0"/>
              <a:t> </a:t>
            </a:r>
            <a:r>
              <a:rPr lang="fr-BE" baseline="0" dirty="0" err="1" smtClean="0"/>
              <a:t>it</a:t>
            </a:r>
            <a:r>
              <a:rPr lang="fr-BE" baseline="0" dirty="0" smtClean="0"/>
              <a:t> </a:t>
            </a:r>
            <a:r>
              <a:rPr lang="fr-BE" baseline="0" dirty="0" err="1" smtClean="0"/>
              <a:t>would</a:t>
            </a:r>
            <a:r>
              <a:rPr lang="fr-BE" baseline="0" dirty="0" smtClean="0"/>
              <a:t> </a:t>
            </a:r>
            <a:r>
              <a:rPr lang="fr-BE" baseline="0" dirty="0" err="1" smtClean="0"/>
              <a:t>be</a:t>
            </a:r>
            <a:r>
              <a:rPr lang="fr-BE" baseline="0" dirty="0" smtClean="0"/>
              <a:t> a good </a:t>
            </a:r>
            <a:r>
              <a:rPr lang="fr-BE" baseline="0" dirty="0" err="1" smtClean="0"/>
              <a:t>idea</a:t>
            </a:r>
            <a:r>
              <a:rPr lang="fr-BE" baseline="0" dirty="0" smtClean="0"/>
              <a:t> to </a:t>
            </a:r>
            <a:r>
              <a:rPr lang="fr-BE" baseline="0" dirty="0" err="1" smtClean="0"/>
              <a:t>make</a:t>
            </a:r>
            <a:r>
              <a:rPr lang="fr-BE" baseline="0" dirty="0" smtClean="0"/>
              <a:t> a quick, non-exhaustive </a:t>
            </a:r>
            <a:r>
              <a:rPr lang="fr-BE" baseline="0" dirty="0" err="1" smtClean="0"/>
              <a:t>recap</a:t>
            </a:r>
            <a:r>
              <a:rPr lang="fr-BE" baseline="0" dirty="0" smtClean="0"/>
              <a:t> of a few figures and </a:t>
            </a:r>
            <a:r>
              <a:rPr lang="fr-BE" baseline="0" dirty="0" err="1" smtClean="0"/>
              <a:t>ideas</a:t>
            </a:r>
            <a:r>
              <a:rPr lang="fr-BE" baseline="0" dirty="0" smtClean="0"/>
              <a:t> </a:t>
            </a:r>
            <a:r>
              <a:rPr lang="fr-BE" baseline="0" dirty="0" err="1" smtClean="0"/>
              <a:t>that</a:t>
            </a:r>
            <a:r>
              <a:rPr lang="fr-BE" baseline="0" dirty="0" smtClean="0"/>
              <a:t> </a:t>
            </a:r>
            <a:r>
              <a:rPr lang="fr-BE" baseline="0" dirty="0" err="1" smtClean="0"/>
              <a:t>I’ve</a:t>
            </a:r>
            <a:r>
              <a:rPr lang="fr-BE" baseline="0" dirty="0" smtClean="0"/>
              <a:t> been </a:t>
            </a:r>
            <a:r>
              <a:rPr lang="fr-BE" baseline="0" dirty="0" err="1" smtClean="0"/>
              <a:t>discussed</a:t>
            </a:r>
            <a:r>
              <a:rPr lang="fr-BE" baseline="0" dirty="0" smtClean="0"/>
              <a:t> by </a:t>
            </a:r>
            <a:r>
              <a:rPr lang="fr-BE" baseline="0" dirty="0" err="1" smtClean="0"/>
              <a:t>some</a:t>
            </a:r>
            <a:r>
              <a:rPr lang="fr-BE" baseline="0" dirty="0" smtClean="0"/>
              <a:t> of </a:t>
            </a:r>
            <a:r>
              <a:rPr lang="fr-BE" baseline="0" dirty="0" err="1" smtClean="0"/>
              <a:t>you</a:t>
            </a:r>
            <a:r>
              <a:rPr lang="fr-BE" baseline="0" dirty="0" smtClean="0"/>
              <a:t>.</a:t>
            </a:r>
          </a:p>
          <a:p>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1</a:t>
            </a:fld>
            <a:endParaRPr lang="fr-BE"/>
          </a:p>
        </p:txBody>
      </p:sp>
    </p:spTree>
    <p:extLst>
      <p:ext uri="{BB962C8B-B14F-4D97-AF65-F5344CB8AC3E}">
        <p14:creationId xmlns:p14="http://schemas.microsoft.com/office/powerpoint/2010/main" val="11247239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That </a:t>
            </a:r>
            <a:r>
              <a:rPr lang="fr-BE" dirty="0" err="1" smtClean="0"/>
              <a:t>means</a:t>
            </a:r>
            <a:r>
              <a:rPr lang="fr-BE" dirty="0" smtClean="0"/>
              <a:t> if </a:t>
            </a:r>
            <a:r>
              <a:rPr lang="fr-BE" dirty="0" err="1" smtClean="0"/>
              <a:t>you</a:t>
            </a:r>
            <a:r>
              <a:rPr lang="fr-BE" dirty="0" smtClean="0"/>
              <a:t> </a:t>
            </a:r>
            <a:r>
              <a:rPr lang="fr-BE" dirty="0" err="1" smtClean="0"/>
              <a:t>give</a:t>
            </a:r>
            <a:r>
              <a:rPr lang="fr-BE" dirty="0" smtClean="0"/>
              <a:t> me a set of </a:t>
            </a:r>
            <a:r>
              <a:rPr lang="fr-BE" dirty="0" err="1" smtClean="0"/>
              <a:t>forecasts</a:t>
            </a:r>
            <a:r>
              <a:rPr lang="fr-BE" dirty="0" smtClean="0"/>
              <a:t> </a:t>
            </a:r>
            <a:r>
              <a:rPr lang="fr-BE" dirty="0" err="1" smtClean="0"/>
              <a:t>without</a:t>
            </a:r>
            <a:r>
              <a:rPr lang="fr-BE" dirty="0" smtClean="0"/>
              <a:t> </a:t>
            </a:r>
            <a:r>
              <a:rPr lang="fr-BE" dirty="0" err="1" smtClean="0"/>
              <a:t>naming</a:t>
            </a:r>
            <a:r>
              <a:rPr lang="fr-BE" dirty="0" smtClean="0"/>
              <a:t> </a:t>
            </a:r>
            <a:r>
              <a:rPr lang="fr-BE" dirty="0" err="1" smtClean="0"/>
              <a:t>which</a:t>
            </a:r>
            <a:r>
              <a:rPr lang="fr-BE" dirty="0" smtClean="0"/>
              <a:t> </a:t>
            </a:r>
            <a:r>
              <a:rPr lang="fr-BE" dirty="0" err="1" smtClean="0"/>
              <a:t>ones</a:t>
            </a:r>
            <a:r>
              <a:rPr lang="fr-BE" baseline="0" dirty="0" smtClean="0"/>
              <a:t> are the </a:t>
            </a:r>
            <a:r>
              <a:rPr lang="fr-BE" baseline="0" dirty="0" err="1" smtClean="0"/>
              <a:t>models</a:t>
            </a:r>
            <a:r>
              <a:rPr lang="fr-BE" baseline="0" dirty="0" smtClean="0"/>
              <a:t> and </a:t>
            </a:r>
            <a:r>
              <a:rPr lang="fr-BE" baseline="0" dirty="0" err="1" smtClean="0"/>
              <a:t>which</a:t>
            </a:r>
            <a:r>
              <a:rPr lang="fr-BE" baseline="0" dirty="0" smtClean="0"/>
              <a:t> </a:t>
            </a:r>
            <a:r>
              <a:rPr lang="fr-BE" baseline="0" dirty="0" err="1" smtClean="0"/>
              <a:t>ones</a:t>
            </a:r>
            <a:r>
              <a:rPr lang="fr-BE" baseline="0" dirty="0" smtClean="0"/>
              <a:t> are the observations, </a:t>
            </a:r>
            <a:r>
              <a:rPr lang="fr-BE" baseline="0" dirty="0" err="1" smtClean="0"/>
              <a:t>then</a:t>
            </a:r>
            <a:r>
              <a:rPr lang="fr-BE" baseline="0" dirty="0" smtClean="0"/>
              <a:t> I </a:t>
            </a:r>
            <a:r>
              <a:rPr lang="fr-BE" baseline="0" dirty="0" err="1" smtClean="0"/>
              <a:t>could</a:t>
            </a:r>
            <a:r>
              <a:rPr lang="fr-BE" baseline="0" dirty="0" smtClean="0"/>
              <a:t> </a:t>
            </a:r>
            <a:r>
              <a:rPr lang="fr-BE" baseline="0" dirty="0" err="1" smtClean="0"/>
              <a:t>probably</a:t>
            </a:r>
            <a:r>
              <a:rPr lang="fr-BE" baseline="0" dirty="0" smtClean="0"/>
              <a:t>, by </a:t>
            </a:r>
            <a:r>
              <a:rPr lang="fr-BE" baseline="0" dirty="0" err="1" smtClean="0"/>
              <a:t>making</a:t>
            </a:r>
            <a:r>
              <a:rPr lang="fr-BE" baseline="0" dirty="0" smtClean="0"/>
              <a:t> </a:t>
            </a:r>
            <a:r>
              <a:rPr lang="fr-BE" baseline="0" dirty="0" err="1" smtClean="0"/>
              <a:t>such</a:t>
            </a:r>
            <a:r>
              <a:rPr lang="fr-BE" baseline="0" dirty="0" smtClean="0"/>
              <a:t> a matrix, </a:t>
            </a:r>
            <a:r>
              <a:rPr lang="fr-BE" baseline="0" dirty="0" err="1" smtClean="0"/>
              <a:t>segregate</a:t>
            </a:r>
            <a:r>
              <a:rPr lang="fr-BE" baseline="0" dirty="0" smtClean="0"/>
              <a:t> </a:t>
            </a:r>
            <a:r>
              <a:rPr lang="fr-BE" baseline="0" dirty="0" err="1" smtClean="0"/>
              <a:t>ones</a:t>
            </a:r>
            <a:r>
              <a:rPr lang="fr-BE" baseline="0" dirty="0" smtClean="0"/>
              <a:t> </a:t>
            </a:r>
            <a:r>
              <a:rPr lang="fr-BE" baseline="0" dirty="0" err="1" smtClean="0"/>
              <a:t>from</a:t>
            </a:r>
            <a:r>
              <a:rPr lang="fr-BE" baseline="0" dirty="0" smtClean="0"/>
              <a:t> the </a:t>
            </a:r>
            <a:r>
              <a:rPr lang="fr-BE" baseline="0" dirty="0" err="1" smtClean="0"/>
              <a:t>others</a:t>
            </a:r>
            <a:r>
              <a:rPr lang="fr-BE" baseline="0" dirty="0" smtClean="0"/>
              <a:t>.</a:t>
            </a:r>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11</a:t>
            </a:fld>
            <a:endParaRPr lang="fr-BE"/>
          </a:p>
        </p:txBody>
      </p:sp>
    </p:spTree>
    <p:extLst>
      <p:ext uri="{BB962C8B-B14F-4D97-AF65-F5344CB8AC3E}">
        <p14:creationId xmlns:p14="http://schemas.microsoft.com/office/powerpoint/2010/main" val="7093834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BE" dirty="0" err="1" smtClean="0"/>
              <a:t>We</a:t>
            </a:r>
            <a:r>
              <a:rPr lang="fr-BE" dirty="0" smtClean="0"/>
              <a:t> </a:t>
            </a:r>
            <a:r>
              <a:rPr lang="fr-BE" dirty="0" err="1" smtClean="0"/>
              <a:t>start</a:t>
            </a:r>
            <a:r>
              <a:rPr lang="fr-BE" dirty="0" smtClean="0"/>
              <a:t> by </a:t>
            </a:r>
            <a:r>
              <a:rPr lang="fr-BE" dirty="0" err="1" smtClean="0"/>
              <a:t>considering</a:t>
            </a:r>
            <a:r>
              <a:rPr lang="fr-BE" dirty="0" smtClean="0"/>
              <a:t> </a:t>
            </a:r>
            <a:r>
              <a:rPr lang="fr-BE" dirty="0" err="1" smtClean="0"/>
              <a:t>some</a:t>
            </a:r>
            <a:r>
              <a:rPr lang="fr-BE" dirty="0" smtClean="0"/>
              <a:t> </a:t>
            </a:r>
            <a:r>
              <a:rPr lang="fr-BE" dirty="0" err="1" smtClean="0"/>
              <a:t>true</a:t>
            </a:r>
            <a:r>
              <a:rPr lang="fr-BE" baseline="0" dirty="0" smtClean="0"/>
              <a:t> </a:t>
            </a:r>
            <a:r>
              <a:rPr lang="fr-BE" baseline="0" dirty="0" err="1" smtClean="0"/>
              <a:t>climate</a:t>
            </a:r>
            <a:r>
              <a:rPr lang="fr-BE" baseline="0" dirty="0" smtClean="0"/>
              <a:t> variable. The </a:t>
            </a:r>
            <a:r>
              <a:rPr lang="fr-BE" baseline="0" dirty="0" err="1" smtClean="0"/>
              <a:t>truth</a:t>
            </a:r>
            <a:r>
              <a:rPr lang="fr-BE" baseline="0" dirty="0" smtClean="0"/>
              <a:t> </a:t>
            </a:r>
            <a:r>
              <a:rPr lang="fr-BE" baseline="0" dirty="0" err="1" smtClean="0"/>
              <a:t>is</a:t>
            </a:r>
            <a:r>
              <a:rPr lang="fr-BE" baseline="0" dirty="0" smtClean="0"/>
              <a:t> </a:t>
            </a:r>
            <a:r>
              <a:rPr lang="fr-BE" baseline="0" dirty="0" err="1" smtClean="0"/>
              <a:t>some</a:t>
            </a:r>
            <a:r>
              <a:rPr lang="fr-BE" baseline="0" dirty="0" smtClean="0"/>
              <a:t> </a:t>
            </a:r>
            <a:r>
              <a:rPr lang="fr-BE" baseline="0" dirty="0" err="1" smtClean="0"/>
              <a:t>climate</a:t>
            </a:r>
            <a:r>
              <a:rPr lang="fr-BE" baseline="0" dirty="0" smtClean="0"/>
              <a:t> variable </a:t>
            </a:r>
            <a:r>
              <a:rPr lang="fr-BE" baseline="0" dirty="0" err="1" smtClean="0"/>
              <a:t>that</a:t>
            </a:r>
            <a:r>
              <a:rPr lang="fr-BE" baseline="0" dirty="0" smtClean="0"/>
              <a:t> </a:t>
            </a:r>
            <a:r>
              <a:rPr lang="fr-BE" baseline="0" dirty="0" err="1" smtClean="0"/>
              <a:t>it</a:t>
            </a:r>
            <a:r>
              <a:rPr lang="fr-BE" baseline="0" dirty="0" smtClean="0"/>
              <a:t> </a:t>
            </a:r>
            <a:r>
              <a:rPr lang="fr-BE" baseline="0" dirty="0" err="1" smtClean="0"/>
              <a:t>will</a:t>
            </a:r>
            <a:r>
              <a:rPr lang="fr-BE" baseline="0" dirty="0" smtClean="0"/>
              <a:t> </a:t>
            </a:r>
            <a:r>
              <a:rPr lang="fr-BE" baseline="0" dirty="0" err="1" smtClean="0"/>
              <a:t>be</a:t>
            </a:r>
            <a:r>
              <a:rPr lang="fr-BE" baseline="0" dirty="0" smtClean="0"/>
              <a:t> </a:t>
            </a:r>
            <a:r>
              <a:rPr lang="fr-BE" baseline="0" dirty="0" err="1" smtClean="0"/>
              <a:t>never</a:t>
            </a:r>
            <a:r>
              <a:rPr lang="fr-BE" baseline="0" dirty="0" smtClean="0"/>
              <a:t> possible to observe </a:t>
            </a:r>
            <a:r>
              <a:rPr lang="fr-BE" baseline="0" dirty="0" err="1" smtClean="0"/>
              <a:t>exactly</a:t>
            </a:r>
            <a:r>
              <a:rPr lang="fr-BE" baseline="0" dirty="0" smtClean="0"/>
              <a:t>. </a:t>
            </a:r>
            <a:r>
              <a:rPr lang="fr-BE" baseline="0" dirty="0" err="1" smtClean="0"/>
              <a:t>Think</a:t>
            </a:r>
            <a:r>
              <a:rPr lang="fr-BE" baseline="0" dirty="0" smtClean="0"/>
              <a:t> for </a:t>
            </a:r>
            <a:r>
              <a:rPr lang="fr-BE" baseline="0" dirty="0" err="1" smtClean="0"/>
              <a:t>example</a:t>
            </a:r>
            <a:r>
              <a:rPr lang="fr-BE" baseline="0" dirty="0" smtClean="0"/>
              <a:t> of the </a:t>
            </a:r>
            <a:r>
              <a:rPr lang="fr-BE" baseline="0" dirty="0" err="1" smtClean="0"/>
              <a:t>Arctic</a:t>
            </a:r>
            <a:r>
              <a:rPr lang="fr-BE" baseline="0" dirty="0" smtClean="0"/>
              <a:t> </a:t>
            </a:r>
            <a:r>
              <a:rPr lang="fr-BE" baseline="0" dirty="0" err="1" smtClean="0"/>
              <a:t>sea</a:t>
            </a:r>
            <a:r>
              <a:rPr lang="fr-BE" baseline="0" dirty="0" smtClean="0"/>
              <a:t> </a:t>
            </a:r>
            <a:r>
              <a:rPr lang="fr-BE" baseline="0" dirty="0" err="1" smtClean="0"/>
              <a:t>ice</a:t>
            </a:r>
            <a:r>
              <a:rPr lang="fr-BE" baseline="0" dirty="0" smtClean="0"/>
              <a:t> volume right </a:t>
            </a:r>
            <a:r>
              <a:rPr lang="fr-BE" baseline="0" dirty="0" err="1" smtClean="0"/>
              <a:t>now</a:t>
            </a:r>
            <a:r>
              <a:rPr lang="fr-BE" baseline="0" dirty="0" smtClean="0"/>
              <a:t>. </a:t>
            </a:r>
            <a:r>
              <a:rPr lang="fr-BE" baseline="0" dirty="0" err="1" smtClean="0"/>
              <a:t>Nobody</a:t>
            </a:r>
            <a:r>
              <a:rPr lang="fr-BE" baseline="0" dirty="0" smtClean="0"/>
              <a:t> in </a:t>
            </a:r>
            <a:r>
              <a:rPr lang="fr-BE" baseline="0" dirty="0" err="1" smtClean="0"/>
              <a:t>this</a:t>
            </a:r>
            <a:r>
              <a:rPr lang="fr-BE" baseline="0" dirty="0" smtClean="0"/>
              <a:t> room </a:t>
            </a:r>
            <a:r>
              <a:rPr lang="fr-BE" baseline="0" dirty="0" err="1" smtClean="0"/>
              <a:t>can</a:t>
            </a:r>
            <a:r>
              <a:rPr lang="fr-BE" baseline="0" dirty="0" smtClean="0"/>
              <a:t> tell us </a:t>
            </a:r>
            <a:r>
              <a:rPr lang="fr-BE" baseline="0" dirty="0" err="1" smtClean="0"/>
              <a:t>exactly</a:t>
            </a:r>
            <a:r>
              <a:rPr lang="fr-BE" baseline="0" dirty="0" smtClean="0"/>
              <a:t>, </a:t>
            </a:r>
            <a:r>
              <a:rPr lang="fr-BE" baseline="0" dirty="0" err="1" smtClean="0"/>
              <a:t>even</a:t>
            </a:r>
            <a:r>
              <a:rPr lang="fr-BE" baseline="0" dirty="0" smtClean="0"/>
              <a:t> </a:t>
            </a:r>
            <a:r>
              <a:rPr lang="fr-BE" baseline="0" dirty="0" err="1" smtClean="0"/>
              <a:t>within</a:t>
            </a:r>
            <a:r>
              <a:rPr lang="fr-BE" baseline="0" dirty="0" smtClean="0"/>
              <a:t> 1%, </a:t>
            </a:r>
            <a:r>
              <a:rPr lang="fr-BE" baseline="0" dirty="0" err="1" smtClean="0"/>
              <a:t>what</a:t>
            </a:r>
            <a:r>
              <a:rPr lang="fr-BE" baseline="0" dirty="0" smtClean="0"/>
              <a:t> </a:t>
            </a:r>
            <a:r>
              <a:rPr lang="fr-BE" baseline="0" dirty="0" err="1" smtClean="0"/>
              <a:t>is</a:t>
            </a:r>
            <a:r>
              <a:rPr lang="fr-BE" baseline="0" dirty="0" smtClean="0"/>
              <a:t> the </a:t>
            </a:r>
            <a:r>
              <a:rPr lang="fr-BE" baseline="0" dirty="0" err="1" smtClean="0"/>
              <a:t>actual</a:t>
            </a:r>
            <a:r>
              <a:rPr lang="fr-BE" baseline="0" dirty="0" smtClean="0"/>
              <a:t> </a:t>
            </a:r>
            <a:r>
              <a:rPr lang="fr-BE" baseline="0" dirty="0" err="1" smtClean="0"/>
              <a:t>sea</a:t>
            </a:r>
            <a:r>
              <a:rPr lang="fr-BE" baseline="0" dirty="0" smtClean="0"/>
              <a:t> </a:t>
            </a:r>
            <a:r>
              <a:rPr lang="fr-BE" baseline="0" dirty="0" err="1" smtClean="0"/>
              <a:t>ice</a:t>
            </a:r>
            <a:r>
              <a:rPr lang="fr-BE" baseline="0" dirty="0" smtClean="0"/>
              <a:t> volume. Or </a:t>
            </a:r>
            <a:r>
              <a:rPr lang="fr-BE" baseline="0" dirty="0" err="1" smtClean="0"/>
              <a:t>even</a:t>
            </a:r>
            <a:r>
              <a:rPr lang="fr-BE" baseline="0" dirty="0" smtClean="0"/>
              <a:t> </a:t>
            </a:r>
            <a:r>
              <a:rPr lang="fr-BE" baseline="0" dirty="0" err="1" smtClean="0"/>
              <a:t>sea</a:t>
            </a:r>
            <a:r>
              <a:rPr lang="fr-BE" baseline="0" dirty="0" smtClean="0"/>
              <a:t> </a:t>
            </a:r>
            <a:r>
              <a:rPr lang="fr-BE" baseline="0" dirty="0" err="1" smtClean="0"/>
              <a:t>ice</a:t>
            </a:r>
            <a:r>
              <a:rPr lang="fr-BE" baseline="0" dirty="0" smtClean="0"/>
              <a:t> </a:t>
            </a:r>
            <a:r>
              <a:rPr lang="fr-BE" baseline="0" dirty="0" err="1" smtClean="0"/>
              <a:t>extent</a:t>
            </a:r>
            <a:r>
              <a:rPr lang="fr-BE" baseline="0" dirty="0" smtClean="0"/>
              <a:t> area, drift (Hiroshi), or </a:t>
            </a:r>
            <a:r>
              <a:rPr lang="fr-BE" baseline="0" dirty="0" err="1" smtClean="0"/>
              <a:t>even</a:t>
            </a:r>
            <a:r>
              <a:rPr lang="fr-BE" baseline="0" dirty="0" smtClean="0"/>
              <a:t> concentration in a </a:t>
            </a:r>
            <a:r>
              <a:rPr lang="fr-BE" baseline="0" dirty="0" err="1" smtClean="0"/>
              <a:t>grid</a:t>
            </a:r>
            <a:r>
              <a:rPr lang="fr-BE" baseline="0" dirty="0" smtClean="0"/>
              <a:t> </a:t>
            </a:r>
            <a:r>
              <a:rPr lang="fr-BE" baseline="0" dirty="0" err="1" smtClean="0"/>
              <a:t>cell</a:t>
            </a:r>
            <a:r>
              <a:rPr lang="fr-BE"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fr-B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BE" baseline="0" dirty="0" smtClean="0"/>
              <a:t>So </a:t>
            </a:r>
            <a:r>
              <a:rPr lang="fr-BE" baseline="0" dirty="0" err="1" smtClean="0"/>
              <a:t>we</a:t>
            </a:r>
            <a:r>
              <a:rPr lang="fr-BE" baseline="0" dirty="0" smtClean="0"/>
              <a:t> </a:t>
            </a:r>
            <a:r>
              <a:rPr lang="fr-BE" baseline="0" dirty="0" err="1" smtClean="0"/>
              <a:t>can’t</a:t>
            </a:r>
            <a:r>
              <a:rPr lang="fr-BE" baseline="0" dirty="0" smtClean="0"/>
              <a:t> know </a:t>
            </a:r>
            <a:r>
              <a:rPr lang="fr-BE" baseline="0" dirty="0" err="1" smtClean="0"/>
              <a:t>anything</a:t>
            </a:r>
            <a:r>
              <a:rPr lang="fr-BE" baseline="0" dirty="0" smtClean="0"/>
              <a:t> about </a:t>
            </a:r>
            <a:r>
              <a:rPr lang="fr-BE" baseline="0" dirty="0" err="1" smtClean="0"/>
              <a:t>this</a:t>
            </a:r>
            <a:r>
              <a:rPr lang="fr-BE" baseline="0" dirty="0" smtClean="0"/>
              <a:t>, but </a:t>
            </a:r>
            <a:r>
              <a:rPr lang="fr-BE" baseline="0" dirty="0" err="1" smtClean="0"/>
              <a:t>we</a:t>
            </a:r>
            <a:r>
              <a:rPr lang="fr-BE" baseline="0" dirty="0" smtClean="0"/>
              <a:t> have to </a:t>
            </a:r>
            <a:r>
              <a:rPr lang="fr-BE" baseline="0" dirty="0" err="1" smtClean="0"/>
              <a:t>proxies</a:t>
            </a:r>
            <a:endParaRPr lang="fr-BE" dirty="0" smtClean="0"/>
          </a:p>
        </p:txBody>
      </p:sp>
      <p:sp>
        <p:nvSpPr>
          <p:cNvPr id="4" name="Espace réservé du numéro de diapositive 3"/>
          <p:cNvSpPr>
            <a:spLocks noGrp="1"/>
          </p:cNvSpPr>
          <p:nvPr>
            <p:ph type="sldNum" sz="quarter" idx="10"/>
          </p:nvPr>
        </p:nvSpPr>
        <p:spPr/>
        <p:txBody>
          <a:bodyPr/>
          <a:lstStyle/>
          <a:p>
            <a:fld id="{3ED5BDE0-76EB-4862-A4F3-4B9514E28BA3}" type="slidenum">
              <a:rPr lang="en-US" smtClean="0"/>
              <a:t>14</a:t>
            </a:fld>
            <a:endParaRPr lang="en-US"/>
          </a:p>
        </p:txBody>
      </p:sp>
    </p:spTree>
    <p:extLst>
      <p:ext uri="{BB962C8B-B14F-4D97-AF65-F5344CB8AC3E}">
        <p14:creationId xmlns:p14="http://schemas.microsoft.com/office/powerpoint/2010/main" val="3445476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Observation</a:t>
            </a:r>
          </a:p>
          <a:p>
            <a:endParaRPr lang="fr-BE" dirty="0" smtClean="0"/>
          </a:p>
          <a:p>
            <a:r>
              <a:rPr lang="fr-BE" dirty="0" smtClean="0"/>
              <a:t>Model</a:t>
            </a:r>
          </a:p>
          <a:p>
            <a:endParaRPr lang="fr-BE" dirty="0" smtClean="0"/>
          </a:p>
          <a:p>
            <a:r>
              <a:rPr lang="fr-BE" dirty="0" err="1" smtClean="0"/>
              <a:t>Discuss</a:t>
            </a:r>
            <a:r>
              <a:rPr lang="fr-BE" dirty="0" smtClean="0"/>
              <a:t>:</a:t>
            </a:r>
            <a:r>
              <a:rPr lang="fr-BE" baseline="0" dirty="0" smtClean="0"/>
              <a:t> The</a:t>
            </a:r>
            <a:r>
              <a:rPr lang="fr-BE" dirty="0" smtClean="0"/>
              <a:t> model </a:t>
            </a:r>
            <a:r>
              <a:rPr lang="fr-BE" dirty="0" err="1" smtClean="0"/>
              <a:t>is</a:t>
            </a:r>
            <a:r>
              <a:rPr lang="fr-BE" dirty="0" smtClean="0"/>
              <a:t> </a:t>
            </a:r>
            <a:r>
              <a:rPr lang="fr-BE" dirty="0" err="1" smtClean="0"/>
              <a:t>that</a:t>
            </a:r>
            <a:r>
              <a:rPr lang="fr-BE" dirty="0" smtClean="0"/>
              <a:t> </a:t>
            </a:r>
            <a:r>
              <a:rPr lang="fr-BE" dirty="0" err="1" smtClean="0"/>
              <a:t>it</a:t>
            </a:r>
            <a:r>
              <a:rPr lang="fr-BE" dirty="0" smtClean="0"/>
              <a:t> </a:t>
            </a:r>
            <a:r>
              <a:rPr lang="fr-BE" dirty="0" err="1" smtClean="0"/>
              <a:t>generalizes</a:t>
            </a:r>
            <a:r>
              <a:rPr lang="fr-BE" dirty="0" smtClean="0"/>
              <a:t> </a:t>
            </a:r>
            <a:r>
              <a:rPr lang="fr-BE" dirty="0" err="1" smtClean="0"/>
              <a:t>existing</a:t>
            </a:r>
            <a:r>
              <a:rPr lang="fr-BE" baseline="0" dirty="0" smtClean="0"/>
              <a:t> </a:t>
            </a:r>
            <a:r>
              <a:rPr lang="fr-BE" baseline="0" dirty="0" err="1" smtClean="0"/>
              <a:t>models</a:t>
            </a:r>
            <a:r>
              <a:rPr lang="fr-BE" baseline="0" dirty="0" smtClean="0"/>
              <a:t> and </a:t>
            </a:r>
            <a:r>
              <a:rPr lang="fr-BE" baseline="0" dirty="0" err="1" smtClean="0"/>
              <a:t>also</a:t>
            </a:r>
            <a:r>
              <a:rPr lang="fr-BE" baseline="0" dirty="0" smtClean="0"/>
              <a:t> </a:t>
            </a:r>
            <a:r>
              <a:rPr lang="fr-BE" baseline="0" dirty="0" err="1" smtClean="0"/>
              <a:t>that</a:t>
            </a:r>
            <a:r>
              <a:rPr lang="fr-BE" baseline="0" dirty="0" smtClean="0"/>
              <a:t> </a:t>
            </a:r>
            <a:r>
              <a:rPr lang="fr-BE" baseline="0" dirty="0" err="1" smtClean="0"/>
              <a:t>it</a:t>
            </a:r>
            <a:r>
              <a:rPr lang="fr-BE" baseline="0" dirty="0" smtClean="0"/>
              <a:t> </a:t>
            </a:r>
            <a:r>
              <a:rPr lang="fr-BE" baseline="0" dirty="0" err="1" smtClean="0"/>
              <a:t>is</a:t>
            </a:r>
            <a:r>
              <a:rPr lang="fr-BE" baseline="0" dirty="0" smtClean="0"/>
              <a:t> </a:t>
            </a:r>
            <a:r>
              <a:rPr lang="fr-BE" baseline="0" dirty="0" err="1" smtClean="0"/>
              <a:t>very</a:t>
            </a:r>
            <a:r>
              <a:rPr lang="fr-BE" baseline="0" dirty="0" smtClean="0"/>
              <a:t> simple to </a:t>
            </a:r>
            <a:r>
              <a:rPr lang="fr-BE" baseline="0" dirty="0" err="1" smtClean="0"/>
              <a:t>run</a:t>
            </a:r>
            <a:r>
              <a:rPr lang="fr-BE" baseline="0" dirty="0" smtClean="0"/>
              <a:t> and </a:t>
            </a:r>
            <a:r>
              <a:rPr lang="fr-BE" baseline="0" dirty="0" err="1" smtClean="0"/>
              <a:t>so</a:t>
            </a:r>
            <a:r>
              <a:rPr lang="fr-BE" baseline="0" dirty="0" smtClean="0"/>
              <a:t> tractable to </a:t>
            </a:r>
            <a:r>
              <a:rPr lang="fr-BE" baseline="0" dirty="0" err="1" smtClean="0"/>
              <a:t>make</a:t>
            </a:r>
            <a:r>
              <a:rPr lang="fr-BE" baseline="0" dirty="0" smtClean="0"/>
              <a:t> </a:t>
            </a:r>
            <a:r>
              <a:rPr lang="fr-BE" baseline="0" dirty="0" err="1" smtClean="0"/>
              <a:t>statistical</a:t>
            </a:r>
            <a:r>
              <a:rPr lang="fr-BE" baseline="0" dirty="0" smtClean="0"/>
              <a:t> estimations.</a:t>
            </a:r>
          </a:p>
          <a:p>
            <a:r>
              <a:rPr lang="fr-BE" baseline="0" dirty="0" err="1" smtClean="0"/>
              <a:t>It’s</a:t>
            </a:r>
            <a:r>
              <a:rPr lang="fr-BE" baseline="0" dirty="0" smtClean="0"/>
              <a:t> </a:t>
            </a:r>
            <a:r>
              <a:rPr lang="fr-BE" baseline="0" dirty="0" err="1" smtClean="0"/>
              <a:t>also</a:t>
            </a:r>
            <a:r>
              <a:rPr lang="fr-BE" baseline="0" dirty="0" smtClean="0"/>
              <a:t> </a:t>
            </a:r>
            <a:r>
              <a:rPr lang="fr-BE" baseline="0" dirty="0" err="1" smtClean="0"/>
              <a:t>very</a:t>
            </a:r>
            <a:r>
              <a:rPr lang="fr-BE" baseline="0" dirty="0" smtClean="0"/>
              <a:t> </a:t>
            </a:r>
            <a:r>
              <a:rPr lang="fr-BE" baseline="0" dirty="0" err="1" smtClean="0"/>
              <a:t>handy</a:t>
            </a:r>
            <a:r>
              <a:rPr lang="fr-BE" baseline="0" dirty="0" smtClean="0"/>
              <a:t> to </a:t>
            </a:r>
            <a:r>
              <a:rPr lang="fr-BE" baseline="0" dirty="0" err="1" smtClean="0"/>
              <a:t>make</a:t>
            </a:r>
            <a:r>
              <a:rPr lang="fr-BE" baseline="0" dirty="0" smtClean="0"/>
              <a:t> </a:t>
            </a:r>
            <a:r>
              <a:rPr lang="fr-BE" baseline="0" dirty="0" err="1" smtClean="0"/>
              <a:t>analytical</a:t>
            </a:r>
            <a:r>
              <a:rPr lang="fr-BE" baseline="0" dirty="0" smtClean="0"/>
              <a:t> </a:t>
            </a:r>
            <a:r>
              <a:rPr lang="fr-BE" baseline="0" dirty="0" err="1" smtClean="0"/>
              <a:t>developments</a:t>
            </a:r>
            <a:endParaRPr lang="fr-BE" baseline="0" dirty="0" smtClean="0"/>
          </a:p>
        </p:txBody>
      </p:sp>
      <p:sp>
        <p:nvSpPr>
          <p:cNvPr id="4" name="Espace réservé du numéro de diapositive 3"/>
          <p:cNvSpPr>
            <a:spLocks noGrp="1"/>
          </p:cNvSpPr>
          <p:nvPr>
            <p:ph type="sldNum" sz="quarter" idx="10"/>
          </p:nvPr>
        </p:nvSpPr>
        <p:spPr/>
        <p:txBody>
          <a:bodyPr/>
          <a:lstStyle/>
          <a:p>
            <a:fld id="{3ED5BDE0-76EB-4862-A4F3-4B9514E28BA3}" type="slidenum">
              <a:rPr lang="en-US" smtClean="0"/>
              <a:t>15</a:t>
            </a:fld>
            <a:endParaRPr lang="en-US"/>
          </a:p>
        </p:txBody>
      </p:sp>
    </p:spTree>
    <p:extLst>
      <p:ext uri="{BB962C8B-B14F-4D97-AF65-F5344CB8AC3E}">
        <p14:creationId xmlns:p14="http://schemas.microsoft.com/office/powerpoint/2010/main" val="26847554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smtClean="0"/>
          </a:p>
          <a:p>
            <a:r>
              <a:rPr lang="fr-BE" dirty="0" smtClean="0"/>
              <a:t>The </a:t>
            </a:r>
            <a:r>
              <a:rPr lang="fr-BE" dirty="0" err="1" smtClean="0"/>
              <a:t>toy</a:t>
            </a:r>
            <a:r>
              <a:rPr lang="fr-BE" baseline="0" dirty="0" smtClean="0"/>
              <a:t> model shows </a:t>
            </a:r>
            <a:r>
              <a:rPr lang="fr-BE" baseline="0" dirty="0" err="1" smtClean="0"/>
              <a:t>that</a:t>
            </a:r>
            <a:r>
              <a:rPr lang="fr-BE" baseline="0" dirty="0" smtClean="0"/>
              <a:t> if </a:t>
            </a:r>
            <a:r>
              <a:rPr lang="fr-BE" baseline="0" dirty="0" err="1" smtClean="0"/>
              <a:t>you</a:t>
            </a:r>
            <a:r>
              <a:rPr lang="fr-BE" baseline="0" dirty="0" smtClean="0"/>
              <a:t> use instruments, </a:t>
            </a:r>
            <a:r>
              <a:rPr lang="fr-BE" baseline="0" dirty="0" err="1" smtClean="0"/>
              <a:t>algorithms</a:t>
            </a:r>
            <a:r>
              <a:rPr lang="fr-BE" baseline="0" dirty="0" smtClean="0"/>
              <a:t>, </a:t>
            </a:r>
            <a:r>
              <a:rPr lang="fr-BE" baseline="0" dirty="0" err="1" smtClean="0"/>
              <a:t>products</a:t>
            </a:r>
            <a:r>
              <a:rPr lang="fr-BE" baseline="0" dirty="0" smtClean="0"/>
              <a:t> </a:t>
            </a:r>
            <a:r>
              <a:rPr lang="fr-BE" baseline="0" dirty="0" err="1" smtClean="0"/>
              <a:t>that</a:t>
            </a:r>
            <a:r>
              <a:rPr lang="fr-BE" baseline="0" dirty="0" smtClean="0"/>
              <a:t> have a </a:t>
            </a:r>
            <a:r>
              <a:rPr lang="fr-BE" baseline="0" dirty="0" err="1" smtClean="0"/>
              <a:t>low</a:t>
            </a:r>
            <a:r>
              <a:rPr lang="fr-BE" baseline="0" dirty="0" smtClean="0"/>
              <a:t> signal-to-noise ratio, </a:t>
            </a:r>
            <a:r>
              <a:rPr lang="fr-BE" baseline="0" dirty="0" err="1" smtClean="0"/>
              <a:t>then</a:t>
            </a:r>
            <a:r>
              <a:rPr lang="fr-BE" baseline="0" dirty="0" smtClean="0"/>
              <a:t> the </a:t>
            </a:r>
            <a:r>
              <a:rPr lang="fr-BE" baseline="0" dirty="0" err="1" smtClean="0"/>
              <a:t>correlation</a:t>
            </a:r>
            <a:r>
              <a:rPr lang="fr-BE" baseline="0" dirty="0" smtClean="0"/>
              <a:t> </a:t>
            </a:r>
            <a:r>
              <a:rPr lang="fr-BE" baseline="0" dirty="0" err="1" smtClean="0"/>
              <a:t>that</a:t>
            </a:r>
            <a:r>
              <a:rPr lang="fr-BE" baseline="0" dirty="0" smtClean="0"/>
              <a:t> </a:t>
            </a:r>
            <a:r>
              <a:rPr lang="fr-BE" baseline="0" dirty="0" err="1" smtClean="0"/>
              <a:t>you</a:t>
            </a:r>
            <a:r>
              <a:rPr lang="fr-BE" baseline="0" dirty="0" smtClean="0"/>
              <a:t> </a:t>
            </a:r>
            <a:r>
              <a:rPr lang="fr-BE" baseline="0" dirty="0" err="1" smtClean="0"/>
              <a:t>will</a:t>
            </a:r>
            <a:r>
              <a:rPr lang="fr-BE" baseline="0" dirty="0" smtClean="0"/>
              <a:t> </a:t>
            </a:r>
            <a:r>
              <a:rPr lang="fr-BE" baseline="0" dirty="0" err="1" smtClean="0"/>
              <a:t>get</a:t>
            </a:r>
            <a:r>
              <a:rPr lang="fr-BE" baseline="0" dirty="0" smtClean="0"/>
              <a:t> </a:t>
            </a:r>
            <a:r>
              <a:rPr lang="fr-BE" baseline="0" dirty="0" err="1" smtClean="0"/>
              <a:t>will</a:t>
            </a:r>
            <a:r>
              <a:rPr lang="fr-BE" baseline="0" dirty="0" smtClean="0"/>
              <a:t> </a:t>
            </a:r>
            <a:r>
              <a:rPr lang="fr-BE" baseline="0" dirty="0" err="1" smtClean="0"/>
              <a:t>be</a:t>
            </a:r>
            <a:r>
              <a:rPr lang="fr-BE" baseline="0" dirty="0" smtClean="0"/>
              <a:t> </a:t>
            </a:r>
            <a:r>
              <a:rPr lang="fr-BE" baseline="0" dirty="0" err="1" smtClean="0"/>
              <a:t>lower</a:t>
            </a:r>
            <a:r>
              <a:rPr lang="fr-BE" baseline="0" dirty="0" smtClean="0"/>
              <a:t> </a:t>
            </a:r>
            <a:r>
              <a:rPr lang="fr-BE" baseline="0" dirty="0" err="1" smtClean="0"/>
              <a:t>than</a:t>
            </a:r>
            <a:r>
              <a:rPr lang="fr-BE" baseline="0" dirty="0" smtClean="0"/>
              <a:t> </a:t>
            </a:r>
            <a:r>
              <a:rPr lang="fr-BE" baseline="0" dirty="0" err="1" smtClean="0"/>
              <a:t>what</a:t>
            </a:r>
            <a:r>
              <a:rPr lang="fr-BE" baseline="0" dirty="0" smtClean="0"/>
              <a:t> </a:t>
            </a:r>
            <a:r>
              <a:rPr lang="fr-BE" baseline="0" dirty="0" err="1" smtClean="0"/>
              <a:t>you</a:t>
            </a:r>
            <a:r>
              <a:rPr lang="fr-BE" baseline="0" dirty="0" smtClean="0"/>
              <a:t> </a:t>
            </a:r>
            <a:r>
              <a:rPr lang="fr-BE" baseline="0" dirty="0" err="1" smtClean="0"/>
              <a:t>could</a:t>
            </a:r>
            <a:r>
              <a:rPr lang="fr-BE" baseline="0" dirty="0" smtClean="0"/>
              <a:t> </a:t>
            </a:r>
            <a:r>
              <a:rPr lang="fr-BE" baseline="0" dirty="0" err="1" smtClean="0"/>
              <a:t>get</a:t>
            </a:r>
            <a:r>
              <a:rPr lang="fr-BE" baseline="0" dirty="0" smtClean="0"/>
              <a:t> if </a:t>
            </a:r>
            <a:r>
              <a:rPr lang="fr-BE" baseline="0" dirty="0" err="1" smtClean="0"/>
              <a:t>you</a:t>
            </a:r>
            <a:r>
              <a:rPr lang="fr-BE" baseline="0" dirty="0" smtClean="0"/>
              <a:t> </a:t>
            </a:r>
            <a:r>
              <a:rPr lang="fr-BE" baseline="0" dirty="0" err="1" smtClean="0"/>
              <a:t>had</a:t>
            </a:r>
            <a:r>
              <a:rPr lang="fr-BE" baseline="0" dirty="0" smtClean="0"/>
              <a:t> a </a:t>
            </a:r>
            <a:r>
              <a:rPr lang="fr-BE" baseline="0" dirty="0" err="1" smtClean="0"/>
              <a:t>perfect</a:t>
            </a:r>
            <a:r>
              <a:rPr lang="fr-BE" baseline="0" dirty="0" smtClean="0"/>
              <a:t> </a:t>
            </a:r>
            <a:r>
              <a:rPr lang="fr-BE" baseline="0" dirty="0" err="1" smtClean="0"/>
              <a:t>observing</a:t>
            </a:r>
            <a:r>
              <a:rPr lang="fr-BE" baseline="0" dirty="0" smtClean="0"/>
              <a:t> system.</a:t>
            </a:r>
            <a:endParaRPr lang="fr-BE" dirty="0" smtClean="0"/>
          </a:p>
        </p:txBody>
      </p:sp>
      <p:sp>
        <p:nvSpPr>
          <p:cNvPr id="4" name="Slide Number Placeholder 3"/>
          <p:cNvSpPr>
            <a:spLocks noGrp="1"/>
          </p:cNvSpPr>
          <p:nvPr>
            <p:ph type="sldNum" sz="quarter" idx="10"/>
          </p:nvPr>
        </p:nvSpPr>
        <p:spPr/>
        <p:txBody>
          <a:bodyPr/>
          <a:lstStyle/>
          <a:p>
            <a:fld id="{07398AA8-1017-42A5-8EF3-2F82EE8326AF}" type="slidenum">
              <a:rPr lang="en-US" smtClean="0"/>
              <a:t>16</a:t>
            </a:fld>
            <a:endParaRPr lang="en-US"/>
          </a:p>
        </p:txBody>
      </p:sp>
    </p:spTree>
    <p:extLst>
      <p:ext uri="{BB962C8B-B14F-4D97-AF65-F5344CB8AC3E}">
        <p14:creationId xmlns:p14="http://schemas.microsoft.com/office/powerpoint/2010/main" val="2637958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17</a:t>
            </a:fld>
            <a:endParaRPr lang="fr-BE"/>
          </a:p>
        </p:txBody>
      </p:sp>
    </p:spTree>
    <p:extLst>
      <p:ext uri="{BB962C8B-B14F-4D97-AF65-F5344CB8AC3E}">
        <p14:creationId xmlns:p14="http://schemas.microsoft.com/office/powerpoint/2010/main" val="7598122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Observation</a:t>
            </a:r>
            <a:r>
              <a:rPr lang="fr-BE" baseline="0" dirty="0" smtClean="0"/>
              <a:t> tend to </a:t>
            </a:r>
            <a:r>
              <a:rPr lang="fr-BE" baseline="0" dirty="0" err="1" smtClean="0"/>
              <a:t>underestimate</a:t>
            </a:r>
            <a:r>
              <a:rPr lang="fr-BE" baseline="0" dirty="0" smtClean="0"/>
              <a:t> concentration of </a:t>
            </a:r>
            <a:r>
              <a:rPr lang="fr-BE" baseline="0" dirty="0" err="1" smtClean="0"/>
              <a:t>thin</a:t>
            </a:r>
            <a:r>
              <a:rPr lang="fr-BE" baseline="0" dirty="0" smtClean="0"/>
              <a:t> </a:t>
            </a:r>
            <a:r>
              <a:rPr lang="fr-BE" baseline="0" dirty="0" err="1" smtClean="0"/>
              <a:t>ice</a:t>
            </a:r>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20</a:t>
            </a:fld>
            <a:endParaRPr lang="fr-BE"/>
          </a:p>
        </p:txBody>
      </p:sp>
    </p:spTree>
    <p:extLst>
      <p:ext uri="{BB962C8B-B14F-4D97-AF65-F5344CB8AC3E}">
        <p14:creationId xmlns:p14="http://schemas.microsoft.com/office/powerpoint/2010/main" val="8976793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aseline="0" dirty="0" smtClean="0"/>
          </a:p>
          <a:p>
            <a:r>
              <a:rPr lang="fr-BE" baseline="0" dirty="0" err="1" smtClean="0"/>
              <a:t>My</a:t>
            </a:r>
            <a:r>
              <a:rPr lang="fr-BE" baseline="0" dirty="0" smtClean="0"/>
              <a:t> </a:t>
            </a:r>
            <a:r>
              <a:rPr lang="fr-BE" baseline="0" dirty="0" err="1" smtClean="0"/>
              <a:t>recommendation</a:t>
            </a:r>
            <a:r>
              <a:rPr lang="fr-BE" baseline="0" dirty="0" smtClean="0"/>
              <a:t> to </a:t>
            </a:r>
            <a:r>
              <a:rPr lang="fr-BE" baseline="0" dirty="0" err="1" smtClean="0"/>
              <a:t>modellers</a:t>
            </a:r>
            <a:r>
              <a:rPr lang="fr-BE" baseline="0" dirty="0" smtClean="0"/>
              <a:t>: </a:t>
            </a:r>
          </a:p>
          <a:p>
            <a:endParaRPr lang="fr-BE" baseline="0" dirty="0" smtClean="0"/>
          </a:p>
          <a:p>
            <a:r>
              <a:rPr lang="fr-BE" baseline="0" dirty="0" err="1" smtClean="0"/>
              <a:t>My</a:t>
            </a:r>
            <a:r>
              <a:rPr lang="fr-BE" baseline="0" dirty="0" smtClean="0"/>
              <a:t> </a:t>
            </a:r>
            <a:r>
              <a:rPr lang="fr-BE" baseline="0" dirty="0" err="1" smtClean="0"/>
              <a:t>recommendation</a:t>
            </a:r>
            <a:r>
              <a:rPr lang="fr-BE" baseline="0" dirty="0" smtClean="0"/>
              <a:t> to </a:t>
            </a:r>
            <a:r>
              <a:rPr lang="fr-BE" baseline="0" dirty="0" err="1" smtClean="0"/>
              <a:t>those</a:t>
            </a:r>
            <a:r>
              <a:rPr lang="fr-BE" baseline="0" dirty="0" smtClean="0"/>
              <a:t> of us </a:t>
            </a:r>
            <a:r>
              <a:rPr lang="fr-BE" baseline="0" dirty="0" err="1" smtClean="0"/>
              <a:t>from</a:t>
            </a:r>
            <a:r>
              <a:rPr lang="fr-BE" baseline="0" dirty="0" smtClean="0"/>
              <a:t> the observation </a:t>
            </a:r>
            <a:r>
              <a:rPr lang="fr-BE" baseline="0" dirty="0" err="1" smtClean="0"/>
              <a:t>community</a:t>
            </a:r>
            <a:r>
              <a:rPr lang="fr-BE" baseline="0" dirty="0" smtClean="0"/>
              <a:t>: </a:t>
            </a:r>
            <a:r>
              <a:rPr lang="fr-BE" baseline="0" dirty="0" err="1" smtClean="0"/>
              <a:t>keep</a:t>
            </a:r>
            <a:r>
              <a:rPr lang="fr-BE" baseline="0" dirty="0" smtClean="0"/>
              <a:t> </a:t>
            </a:r>
            <a:r>
              <a:rPr lang="fr-BE" baseline="0" dirty="0" err="1" smtClean="0"/>
              <a:t>your</a:t>
            </a:r>
            <a:r>
              <a:rPr lang="fr-BE" baseline="0" dirty="0" smtClean="0"/>
              <a:t> efforts! The </a:t>
            </a:r>
            <a:r>
              <a:rPr lang="fr-BE" baseline="0" dirty="0" err="1" smtClean="0"/>
              <a:t>better</a:t>
            </a:r>
            <a:r>
              <a:rPr lang="fr-BE" baseline="0" dirty="0" smtClean="0"/>
              <a:t> data, the </a:t>
            </a:r>
            <a:r>
              <a:rPr lang="fr-BE" baseline="0" dirty="0" err="1" smtClean="0"/>
              <a:t>better</a:t>
            </a:r>
            <a:r>
              <a:rPr lang="fr-BE" baseline="0" dirty="0" smtClean="0"/>
              <a:t> </a:t>
            </a:r>
            <a:r>
              <a:rPr lang="fr-BE" baseline="0" dirty="0" err="1" smtClean="0"/>
              <a:t>models</a:t>
            </a:r>
            <a:r>
              <a:rPr lang="fr-BE" baseline="0" dirty="0" smtClean="0"/>
              <a:t>. </a:t>
            </a:r>
            <a:r>
              <a:rPr lang="fr-BE" baseline="0" dirty="0" err="1" smtClean="0"/>
              <a:t>Also</a:t>
            </a:r>
            <a:r>
              <a:rPr lang="fr-BE" baseline="0" dirty="0" smtClean="0"/>
              <a:t>, </a:t>
            </a:r>
            <a:r>
              <a:rPr lang="fr-BE" baseline="0" dirty="0" err="1" smtClean="0"/>
              <a:t>strive</a:t>
            </a:r>
            <a:r>
              <a:rPr lang="fr-BE" baseline="0" dirty="0" smtClean="0"/>
              <a:t> to </a:t>
            </a:r>
            <a:r>
              <a:rPr lang="fr-BE" baseline="0" dirty="0" err="1" smtClean="0"/>
              <a:t>produce</a:t>
            </a:r>
            <a:r>
              <a:rPr lang="fr-BE" baseline="0" dirty="0" smtClean="0"/>
              <a:t> </a:t>
            </a:r>
            <a:r>
              <a:rPr lang="fr-BE" baseline="0" dirty="0" err="1" smtClean="0"/>
              <a:t>uncertainties</a:t>
            </a:r>
            <a:r>
              <a:rPr lang="fr-BE" baseline="0" dirty="0" smtClean="0"/>
              <a:t> in the </a:t>
            </a:r>
            <a:r>
              <a:rPr lang="fr-BE" baseline="0" dirty="0" err="1" smtClean="0"/>
              <a:t>products</a:t>
            </a:r>
            <a:r>
              <a:rPr lang="fr-BE" baseline="0" dirty="0" smtClean="0"/>
              <a:t>, and </a:t>
            </a:r>
            <a:r>
              <a:rPr lang="fr-BE" baseline="0" dirty="0" err="1" smtClean="0"/>
              <a:t>even</a:t>
            </a:r>
            <a:r>
              <a:rPr lang="fr-BE" baseline="0" dirty="0" smtClean="0"/>
              <a:t> </a:t>
            </a:r>
            <a:r>
              <a:rPr lang="fr-BE" baseline="0" dirty="0" err="1" smtClean="0"/>
              <a:t>better</a:t>
            </a:r>
            <a:r>
              <a:rPr lang="fr-BE" baseline="0" dirty="0" smtClean="0"/>
              <a:t> in the global </a:t>
            </a:r>
            <a:r>
              <a:rPr lang="fr-BE" baseline="0" dirty="0" err="1" smtClean="0"/>
              <a:t>averages</a:t>
            </a:r>
            <a:r>
              <a:rPr lang="fr-BE" baseline="0" dirty="0" smtClean="0"/>
              <a:t>.</a:t>
            </a:r>
          </a:p>
          <a:p>
            <a:endParaRPr lang="fr-B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BE" baseline="0" dirty="0" err="1" smtClean="0"/>
              <a:t>My</a:t>
            </a:r>
            <a:r>
              <a:rPr lang="fr-BE" baseline="0" dirty="0" smtClean="0"/>
              <a:t> </a:t>
            </a:r>
            <a:r>
              <a:rPr lang="fr-BE" baseline="0" dirty="0" err="1" smtClean="0"/>
              <a:t>recommendation</a:t>
            </a:r>
            <a:r>
              <a:rPr lang="fr-BE" baseline="0" dirty="0" smtClean="0"/>
              <a:t> to </a:t>
            </a:r>
            <a:r>
              <a:rPr lang="fr-BE" baseline="0" dirty="0" err="1" smtClean="0"/>
              <a:t>both</a:t>
            </a:r>
            <a:r>
              <a:rPr lang="fr-BE" baseline="0" dirty="0" smtClean="0"/>
              <a:t>: </a:t>
            </a:r>
            <a:r>
              <a:rPr lang="fr-BE" dirty="0" smtClean="0"/>
              <a:t>The </a:t>
            </a:r>
            <a:r>
              <a:rPr lang="fr-BE" dirty="0" err="1" smtClean="0"/>
              <a:t>whole</a:t>
            </a:r>
            <a:r>
              <a:rPr lang="fr-BE" baseline="0" dirty="0" smtClean="0"/>
              <a:t> </a:t>
            </a:r>
            <a:r>
              <a:rPr lang="fr-BE" baseline="0" dirty="0" err="1" smtClean="0"/>
              <a:t>process</a:t>
            </a:r>
            <a:r>
              <a:rPr lang="fr-BE" baseline="0" dirty="0" smtClean="0"/>
              <a:t> of model </a:t>
            </a:r>
            <a:r>
              <a:rPr lang="fr-BE" baseline="0" dirty="0" err="1" smtClean="0"/>
              <a:t>evaluation</a:t>
            </a:r>
            <a:r>
              <a:rPr lang="fr-BE" baseline="0" dirty="0" smtClean="0"/>
              <a:t> has to </a:t>
            </a:r>
            <a:r>
              <a:rPr lang="fr-BE" baseline="0" dirty="0" err="1" smtClean="0"/>
              <a:t>be</a:t>
            </a:r>
            <a:r>
              <a:rPr lang="fr-BE" baseline="0" dirty="0" smtClean="0"/>
              <a:t> </a:t>
            </a:r>
            <a:r>
              <a:rPr lang="fr-BE" baseline="0" dirty="0" err="1" smtClean="0"/>
              <a:t>revisited</a:t>
            </a:r>
            <a:endParaRPr lang="fr-BE" baseline="0" dirty="0" smtClean="0"/>
          </a:p>
          <a:p>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22</a:t>
            </a:fld>
            <a:endParaRPr lang="fr-BE"/>
          </a:p>
        </p:txBody>
      </p:sp>
    </p:spTree>
    <p:extLst>
      <p:ext uri="{BB962C8B-B14F-4D97-AF65-F5344CB8AC3E}">
        <p14:creationId xmlns:p14="http://schemas.microsoft.com/office/powerpoint/2010/main" val="7075361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27</a:t>
            </a:fld>
            <a:endParaRPr lang="fr-BE"/>
          </a:p>
        </p:txBody>
      </p:sp>
    </p:spTree>
    <p:extLst>
      <p:ext uri="{BB962C8B-B14F-4D97-AF65-F5344CB8AC3E}">
        <p14:creationId xmlns:p14="http://schemas.microsoft.com/office/powerpoint/2010/main" val="23336404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228600" indent="-228600">
              <a:buAutoNum type="arabicParenR"/>
            </a:pPr>
            <a:r>
              <a:rPr lang="fr-BE" dirty="0" smtClean="0"/>
              <a:t>More </a:t>
            </a:r>
            <a:r>
              <a:rPr lang="fr-BE" dirty="0" err="1" smtClean="0"/>
              <a:t>recent</a:t>
            </a:r>
            <a:endParaRPr lang="fr-BE" dirty="0" smtClean="0"/>
          </a:p>
          <a:p>
            <a:pPr marL="228600" indent="-228600">
              <a:buAutoNum type="arabicParenR"/>
            </a:pPr>
            <a:r>
              <a:rPr lang="fr-BE" dirty="0" err="1" smtClean="0"/>
              <a:t>Tie</a:t>
            </a:r>
            <a:r>
              <a:rPr lang="fr-BE" dirty="0" smtClean="0"/>
              <a:t>-points</a:t>
            </a:r>
          </a:p>
          <a:p>
            <a:pPr marL="228600" indent="-228600">
              <a:buAutoNum type="arabicParenR"/>
            </a:pPr>
            <a:r>
              <a:rPr lang="fr-BE" dirty="0" err="1" smtClean="0"/>
              <a:t>Weather</a:t>
            </a:r>
            <a:r>
              <a:rPr lang="fr-BE" baseline="0" dirty="0" smtClean="0"/>
              <a:t> </a:t>
            </a:r>
            <a:r>
              <a:rPr lang="fr-BE" baseline="0" dirty="0" err="1" smtClean="0"/>
              <a:t>filter</a:t>
            </a:r>
            <a:endParaRPr lang="fr-BE" baseline="0" dirty="0" smtClean="0"/>
          </a:p>
          <a:p>
            <a:pPr marL="228600" indent="-228600">
              <a:buAutoNum type="arabicParenR"/>
            </a:pPr>
            <a:endParaRPr lang="fr-BE" baseline="0" dirty="0" smtClean="0"/>
          </a:p>
          <a:p>
            <a:pPr marL="228600" indent="-228600">
              <a:buAutoNum type="arabicParenR"/>
            </a:pPr>
            <a:r>
              <a:rPr lang="fr-BE" baseline="0" dirty="0" err="1" smtClean="0"/>
              <a:t>Finally</a:t>
            </a:r>
            <a:r>
              <a:rPr lang="fr-BE" baseline="0" dirty="0" smtClean="0"/>
              <a:t> the last </a:t>
            </a:r>
            <a:r>
              <a:rPr lang="fr-BE" baseline="0" dirty="0" err="1" smtClean="0"/>
              <a:t>remarkable</a:t>
            </a:r>
            <a:r>
              <a:rPr lang="fr-BE" baseline="0" dirty="0" smtClean="0"/>
              <a:t> </a:t>
            </a:r>
            <a:r>
              <a:rPr lang="fr-BE" baseline="0" dirty="0" err="1" smtClean="0"/>
              <a:t>thing</a:t>
            </a:r>
            <a:r>
              <a:rPr lang="fr-BE" baseline="0" dirty="0" smtClean="0"/>
              <a:t> to mention </a:t>
            </a:r>
            <a:r>
              <a:rPr lang="fr-BE" baseline="0" dirty="0" err="1" smtClean="0"/>
              <a:t>is</a:t>
            </a:r>
            <a:r>
              <a:rPr lang="fr-BE" baseline="0" dirty="0" smtClean="0"/>
              <a:t> </a:t>
            </a:r>
            <a:r>
              <a:rPr lang="fr-BE" baseline="0" dirty="0" err="1" smtClean="0"/>
              <a:t>that</a:t>
            </a:r>
            <a:r>
              <a:rPr lang="fr-BE" baseline="0" dirty="0" smtClean="0"/>
              <a:t> ESA-CCI, OSI-SAF as far as I know, are </a:t>
            </a:r>
            <a:r>
              <a:rPr lang="fr-BE" baseline="0" dirty="0" err="1" smtClean="0"/>
              <a:t>fully</a:t>
            </a:r>
            <a:r>
              <a:rPr lang="fr-BE" baseline="0" dirty="0" smtClean="0"/>
              <a:t> </a:t>
            </a:r>
            <a:r>
              <a:rPr lang="fr-BE" baseline="0" dirty="0" err="1" smtClean="0"/>
              <a:t>independent</a:t>
            </a:r>
            <a:r>
              <a:rPr lang="fr-BE" baseline="0" dirty="0" smtClean="0"/>
              <a:t> of </a:t>
            </a:r>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29</a:t>
            </a:fld>
            <a:endParaRPr lang="fr-BE"/>
          </a:p>
        </p:txBody>
      </p:sp>
    </p:spTree>
    <p:extLst>
      <p:ext uri="{BB962C8B-B14F-4D97-AF65-F5344CB8AC3E}">
        <p14:creationId xmlns:p14="http://schemas.microsoft.com/office/powerpoint/2010/main" val="2608420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err="1" smtClean="0"/>
              <a:t>Confirms</a:t>
            </a:r>
            <a:r>
              <a:rPr lang="fr-BE" dirty="0" smtClean="0"/>
              <a:t> a priori </a:t>
            </a:r>
            <a:r>
              <a:rPr lang="fr-BE" dirty="0" err="1" smtClean="0"/>
              <a:t>idea</a:t>
            </a:r>
            <a:r>
              <a:rPr lang="fr-BE" dirty="0" smtClean="0"/>
              <a:t>, </a:t>
            </a:r>
            <a:r>
              <a:rPr lang="fr-BE" dirty="0" err="1" smtClean="0"/>
              <a:t>using</a:t>
            </a:r>
            <a:r>
              <a:rPr lang="fr-BE" baseline="0" dirty="0" smtClean="0"/>
              <a:t> </a:t>
            </a:r>
            <a:r>
              <a:rPr lang="fr-BE" baseline="0" dirty="0" err="1" smtClean="0"/>
              <a:t>totally</a:t>
            </a:r>
            <a:r>
              <a:rPr lang="fr-BE" baseline="0" dirty="0" smtClean="0"/>
              <a:t> </a:t>
            </a:r>
            <a:r>
              <a:rPr lang="fr-BE" baseline="0" dirty="0" err="1" smtClean="0"/>
              <a:t>different</a:t>
            </a:r>
            <a:r>
              <a:rPr lang="fr-BE" baseline="0" dirty="0" smtClean="0"/>
              <a:t> </a:t>
            </a:r>
            <a:r>
              <a:rPr lang="fr-BE" baseline="0" dirty="0" err="1" smtClean="0"/>
              <a:t>method</a:t>
            </a:r>
            <a:r>
              <a:rPr lang="fr-BE" baseline="0" dirty="0" smtClean="0"/>
              <a:t>/</a:t>
            </a:r>
            <a:r>
              <a:rPr lang="fr-BE" baseline="0" dirty="0" err="1" smtClean="0"/>
              <a:t>approach</a:t>
            </a:r>
            <a:r>
              <a:rPr lang="fr-BE" baseline="0" dirty="0" smtClean="0"/>
              <a:t>.</a:t>
            </a:r>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30</a:t>
            </a:fld>
            <a:endParaRPr lang="fr-BE"/>
          </a:p>
        </p:txBody>
      </p:sp>
    </p:spTree>
    <p:extLst>
      <p:ext uri="{BB962C8B-B14F-4D97-AF65-F5344CB8AC3E}">
        <p14:creationId xmlns:p14="http://schemas.microsoft.com/office/powerpoint/2010/main" val="833110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baseline="0" dirty="0" smtClean="0"/>
              <a:t>This </a:t>
            </a:r>
            <a:endParaRPr lang="fr-BE" baseline="0" dirty="0" smtClean="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2</a:t>
            </a:fld>
            <a:endParaRPr lang="fr-BE"/>
          </a:p>
        </p:txBody>
      </p:sp>
    </p:spTree>
    <p:extLst>
      <p:ext uri="{BB962C8B-B14F-4D97-AF65-F5344CB8AC3E}">
        <p14:creationId xmlns:p14="http://schemas.microsoft.com/office/powerpoint/2010/main" val="1375767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baseline="0" dirty="0" smtClean="0"/>
              <a:t>That </a:t>
            </a:r>
            <a:r>
              <a:rPr lang="fr-BE" baseline="0" dirty="0" err="1" smtClean="0"/>
              <a:t>from</a:t>
            </a:r>
            <a:r>
              <a:rPr lang="fr-BE" baseline="0" dirty="0" smtClean="0"/>
              <a:t> </a:t>
            </a:r>
            <a:r>
              <a:rPr lang="fr-BE" baseline="0" dirty="0" err="1" smtClean="0"/>
              <a:t>there</a:t>
            </a:r>
            <a:r>
              <a:rPr lang="fr-BE" baseline="0" dirty="0" smtClean="0"/>
              <a:t>, </a:t>
            </a:r>
            <a:r>
              <a:rPr lang="fr-BE" baseline="0" dirty="0" err="1" smtClean="0"/>
              <a:t>we</a:t>
            </a:r>
            <a:r>
              <a:rPr lang="fr-BE" baseline="0" dirty="0" smtClean="0"/>
              <a:t> </a:t>
            </a:r>
            <a:r>
              <a:rPr lang="fr-BE" baseline="0" dirty="0" err="1" smtClean="0"/>
              <a:t>can</a:t>
            </a:r>
            <a:r>
              <a:rPr lang="fr-BE" baseline="0" dirty="0" smtClean="0"/>
              <a:t> </a:t>
            </a:r>
            <a:r>
              <a:rPr lang="fr-BE" baseline="0" dirty="0" err="1" smtClean="0"/>
              <a:t>expand</a:t>
            </a:r>
            <a:r>
              <a:rPr lang="fr-BE" baseline="0" dirty="0" smtClean="0"/>
              <a:t> the </a:t>
            </a:r>
            <a:r>
              <a:rPr lang="fr-BE" baseline="0" dirty="0" err="1" smtClean="0"/>
              <a:t>process</a:t>
            </a:r>
            <a:r>
              <a:rPr lang="fr-BE" baseline="0" dirty="0" smtClean="0"/>
              <a:t> of single model </a:t>
            </a:r>
            <a:r>
              <a:rPr lang="fr-BE" baseline="0" dirty="0" err="1" smtClean="0"/>
              <a:t>evaluation</a:t>
            </a:r>
            <a:r>
              <a:rPr lang="fr-BE" baseline="0" dirty="0" smtClean="0"/>
              <a:t> </a:t>
            </a:r>
            <a:r>
              <a:rPr lang="fr-BE" baseline="0" dirty="0" err="1" smtClean="0"/>
              <a:t>into</a:t>
            </a:r>
            <a:r>
              <a:rPr lang="fr-BE" baseline="0" dirty="0" smtClean="0"/>
              <a:t> one</a:t>
            </a:r>
            <a:endParaRPr lang="fr-BE" baseline="0" dirty="0" smtClean="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3</a:t>
            </a:fld>
            <a:endParaRPr lang="fr-BE"/>
          </a:p>
        </p:txBody>
      </p:sp>
    </p:spTree>
    <p:extLst>
      <p:ext uri="{BB962C8B-B14F-4D97-AF65-F5344CB8AC3E}">
        <p14:creationId xmlns:p14="http://schemas.microsoft.com/office/powerpoint/2010/main" val="1913008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baseline="0" dirty="0" smtClean="0"/>
              <a:t>And </a:t>
            </a:r>
            <a:r>
              <a:rPr lang="fr-BE" baseline="0" dirty="0" err="1" smtClean="0"/>
              <a:t>that</a:t>
            </a:r>
            <a:r>
              <a:rPr lang="fr-BE" baseline="0" dirty="0" smtClean="0"/>
              <a:t>, </a:t>
            </a:r>
            <a:r>
              <a:rPr lang="fr-BE" baseline="0" dirty="0" err="1" smtClean="0"/>
              <a:t>from</a:t>
            </a:r>
            <a:r>
              <a:rPr lang="fr-BE" baseline="0" dirty="0" smtClean="0"/>
              <a:t> </a:t>
            </a:r>
            <a:r>
              <a:rPr lang="fr-BE" baseline="0" dirty="0" err="1" smtClean="0"/>
              <a:t>there</a:t>
            </a:r>
            <a:r>
              <a:rPr lang="fr-BE" baseline="0" dirty="0" smtClean="0"/>
              <a:t> </a:t>
            </a:r>
            <a:r>
              <a:rPr lang="fr-BE" baseline="0" dirty="0" err="1" smtClean="0"/>
              <a:t>we</a:t>
            </a:r>
            <a:r>
              <a:rPr lang="fr-BE" baseline="0" dirty="0" smtClean="0"/>
              <a:t> </a:t>
            </a:r>
            <a:r>
              <a:rPr lang="fr-BE" baseline="0" dirty="0" err="1" smtClean="0"/>
              <a:t>can</a:t>
            </a:r>
            <a:r>
              <a:rPr lang="fr-BE" baseline="0" dirty="0" smtClean="0"/>
              <a:t> </a:t>
            </a:r>
            <a:r>
              <a:rPr lang="fr-BE" baseline="0" dirty="0" err="1" smtClean="0"/>
              <a:t>learn</a:t>
            </a:r>
            <a:r>
              <a:rPr lang="fr-BE" baseline="0" dirty="0" smtClean="0"/>
              <a:t> </a:t>
            </a:r>
            <a:r>
              <a:rPr lang="fr-BE" baseline="0" dirty="0" err="1" smtClean="0"/>
              <a:t>something</a:t>
            </a:r>
            <a:r>
              <a:rPr lang="fr-BE" baseline="0" dirty="0" smtClean="0"/>
              <a:t> about the </a:t>
            </a:r>
            <a:r>
              <a:rPr lang="fr-BE" baseline="0" dirty="0" err="1" smtClean="0"/>
              <a:t>quality</a:t>
            </a:r>
            <a:r>
              <a:rPr lang="fr-BE" baseline="0" dirty="0" smtClean="0"/>
              <a:t> of observations.</a:t>
            </a:r>
            <a:endParaRPr lang="fr-BE" baseline="0" dirty="0" smtClean="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4</a:t>
            </a:fld>
            <a:endParaRPr lang="fr-BE"/>
          </a:p>
        </p:txBody>
      </p:sp>
    </p:spTree>
    <p:extLst>
      <p:ext uri="{BB962C8B-B14F-4D97-AF65-F5344CB8AC3E}">
        <p14:creationId xmlns:p14="http://schemas.microsoft.com/office/powerpoint/2010/main" val="633770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6</a:t>
            </a:fld>
            <a:endParaRPr lang="fr-BE"/>
          </a:p>
        </p:txBody>
      </p:sp>
    </p:spTree>
    <p:extLst>
      <p:ext uri="{BB962C8B-B14F-4D97-AF65-F5344CB8AC3E}">
        <p14:creationId xmlns:p14="http://schemas.microsoft.com/office/powerpoint/2010/main" val="1128512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That </a:t>
            </a:r>
            <a:r>
              <a:rPr lang="fr-BE" dirty="0" err="1" smtClean="0"/>
              <a:t>means</a:t>
            </a:r>
            <a:r>
              <a:rPr lang="fr-BE" dirty="0" smtClean="0"/>
              <a:t> if </a:t>
            </a:r>
            <a:r>
              <a:rPr lang="fr-BE" dirty="0" err="1" smtClean="0"/>
              <a:t>you</a:t>
            </a:r>
            <a:r>
              <a:rPr lang="fr-BE" dirty="0" smtClean="0"/>
              <a:t> </a:t>
            </a:r>
            <a:r>
              <a:rPr lang="fr-BE" dirty="0" err="1" smtClean="0"/>
              <a:t>give</a:t>
            </a:r>
            <a:r>
              <a:rPr lang="fr-BE" dirty="0" smtClean="0"/>
              <a:t> me a set of </a:t>
            </a:r>
            <a:r>
              <a:rPr lang="fr-BE" dirty="0" err="1" smtClean="0"/>
              <a:t>forecasts</a:t>
            </a:r>
            <a:r>
              <a:rPr lang="fr-BE" dirty="0" smtClean="0"/>
              <a:t> </a:t>
            </a:r>
            <a:r>
              <a:rPr lang="fr-BE" dirty="0" err="1" smtClean="0"/>
              <a:t>without</a:t>
            </a:r>
            <a:r>
              <a:rPr lang="fr-BE" dirty="0" smtClean="0"/>
              <a:t> </a:t>
            </a:r>
            <a:r>
              <a:rPr lang="fr-BE" dirty="0" err="1" smtClean="0"/>
              <a:t>naming</a:t>
            </a:r>
            <a:r>
              <a:rPr lang="fr-BE" dirty="0" smtClean="0"/>
              <a:t> </a:t>
            </a:r>
            <a:r>
              <a:rPr lang="fr-BE" dirty="0" err="1" smtClean="0"/>
              <a:t>which</a:t>
            </a:r>
            <a:r>
              <a:rPr lang="fr-BE" dirty="0" smtClean="0"/>
              <a:t> </a:t>
            </a:r>
            <a:r>
              <a:rPr lang="fr-BE" dirty="0" err="1" smtClean="0"/>
              <a:t>ones</a:t>
            </a:r>
            <a:r>
              <a:rPr lang="fr-BE" baseline="0" dirty="0" smtClean="0"/>
              <a:t> are the </a:t>
            </a:r>
            <a:r>
              <a:rPr lang="fr-BE" baseline="0" dirty="0" err="1" smtClean="0"/>
              <a:t>models</a:t>
            </a:r>
            <a:r>
              <a:rPr lang="fr-BE" baseline="0" dirty="0" smtClean="0"/>
              <a:t> and </a:t>
            </a:r>
            <a:r>
              <a:rPr lang="fr-BE" baseline="0" dirty="0" err="1" smtClean="0"/>
              <a:t>which</a:t>
            </a:r>
            <a:r>
              <a:rPr lang="fr-BE" baseline="0" dirty="0" smtClean="0"/>
              <a:t> </a:t>
            </a:r>
            <a:r>
              <a:rPr lang="fr-BE" baseline="0" dirty="0" err="1" smtClean="0"/>
              <a:t>ones</a:t>
            </a:r>
            <a:r>
              <a:rPr lang="fr-BE" baseline="0" dirty="0" smtClean="0"/>
              <a:t> are the observations, </a:t>
            </a:r>
            <a:r>
              <a:rPr lang="fr-BE" baseline="0" dirty="0" err="1" smtClean="0"/>
              <a:t>then</a:t>
            </a:r>
            <a:r>
              <a:rPr lang="fr-BE" baseline="0" dirty="0" smtClean="0"/>
              <a:t> I </a:t>
            </a:r>
            <a:r>
              <a:rPr lang="fr-BE" baseline="0" dirty="0" err="1" smtClean="0"/>
              <a:t>could</a:t>
            </a:r>
            <a:r>
              <a:rPr lang="fr-BE" baseline="0" dirty="0" smtClean="0"/>
              <a:t> </a:t>
            </a:r>
            <a:r>
              <a:rPr lang="fr-BE" baseline="0" dirty="0" err="1" smtClean="0"/>
              <a:t>probably</a:t>
            </a:r>
            <a:r>
              <a:rPr lang="fr-BE" baseline="0" dirty="0" smtClean="0"/>
              <a:t>, by </a:t>
            </a:r>
            <a:r>
              <a:rPr lang="fr-BE" baseline="0" dirty="0" err="1" smtClean="0"/>
              <a:t>making</a:t>
            </a:r>
            <a:r>
              <a:rPr lang="fr-BE" baseline="0" dirty="0" smtClean="0"/>
              <a:t> </a:t>
            </a:r>
            <a:r>
              <a:rPr lang="fr-BE" baseline="0" dirty="0" err="1" smtClean="0"/>
              <a:t>such</a:t>
            </a:r>
            <a:r>
              <a:rPr lang="fr-BE" baseline="0" dirty="0" smtClean="0"/>
              <a:t> a matrix, </a:t>
            </a:r>
            <a:r>
              <a:rPr lang="fr-BE" baseline="0" dirty="0" err="1" smtClean="0"/>
              <a:t>segregate</a:t>
            </a:r>
            <a:r>
              <a:rPr lang="fr-BE" baseline="0" dirty="0" smtClean="0"/>
              <a:t> </a:t>
            </a:r>
            <a:r>
              <a:rPr lang="fr-BE" baseline="0" dirty="0" err="1" smtClean="0"/>
              <a:t>ones</a:t>
            </a:r>
            <a:r>
              <a:rPr lang="fr-BE" baseline="0" dirty="0" smtClean="0"/>
              <a:t> </a:t>
            </a:r>
            <a:r>
              <a:rPr lang="fr-BE" baseline="0" dirty="0" err="1" smtClean="0"/>
              <a:t>from</a:t>
            </a:r>
            <a:r>
              <a:rPr lang="fr-BE" baseline="0" dirty="0" smtClean="0"/>
              <a:t> the </a:t>
            </a:r>
            <a:r>
              <a:rPr lang="fr-BE" baseline="0" dirty="0" err="1" smtClean="0"/>
              <a:t>others</a:t>
            </a:r>
            <a:r>
              <a:rPr lang="fr-BE" baseline="0" dirty="0" smtClean="0"/>
              <a:t>.</a:t>
            </a:r>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7</a:t>
            </a:fld>
            <a:endParaRPr lang="fr-BE"/>
          </a:p>
        </p:txBody>
      </p:sp>
    </p:spTree>
    <p:extLst>
      <p:ext uri="{BB962C8B-B14F-4D97-AF65-F5344CB8AC3E}">
        <p14:creationId xmlns:p14="http://schemas.microsoft.com/office/powerpoint/2010/main" val="3411691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That </a:t>
            </a:r>
            <a:r>
              <a:rPr lang="fr-BE" dirty="0" err="1" smtClean="0"/>
              <a:t>means</a:t>
            </a:r>
            <a:r>
              <a:rPr lang="fr-BE" dirty="0" smtClean="0"/>
              <a:t> if </a:t>
            </a:r>
            <a:r>
              <a:rPr lang="fr-BE" dirty="0" err="1" smtClean="0"/>
              <a:t>you</a:t>
            </a:r>
            <a:r>
              <a:rPr lang="fr-BE" dirty="0" smtClean="0"/>
              <a:t> </a:t>
            </a:r>
            <a:r>
              <a:rPr lang="fr-BE" dirty="0" err="1" smtClean="0"/>
              <a:t>give</a:t>
            </a:r>
            <a:r>
              <a:rPr lang="fr-BE" dirty="0" smtClean="0"/>
              <a:t> me a set of </a:t>
            </a:r>
            <a:r>
              <a:rPr lang="fr-BE" dirty="0" err="1" smtClean="0"/>
              <a:t>forecasts</a:t>
            </a:r>
            <a:r>
              <a:rPr lang="fr-BE" dirty="0" smtClean="0"/>
              <a:t> </a:t>
            </a:r>
            <a:r>
              <a:rPr lang="fr-BE" dirty="0" err="1" smtClean="0"/>
              <a:t>without</a:t>
            </a:r>
            <a:r>
              <a:rPr lang="fr-BE" dirty="0" smtClean="0"/>
              <a:t> </a:t>
            </a:r>
            <a:r>
              <a:rPr lang="fr-BE" dirty="0" err="1" smtClean="0"/>
              <a:t>naming</a:t>
            </a:r>
            <a:r>
              <a:rPr lang="fr-BE" dirty="0" smtClean="0"/>
              <a:t> </a:t>
            </a:r>
            <a:r>
              <a:rPr lang="fr-BE" dirty="0" err="1" smtClean="0"/>
              <a:t>which</a:t>
            </a:r>
            <a:r>
              <a:rPr lang="fr-BE" dirty="0" smtClean="0"/>
              <a:t> </a:t>
            </a:r>
            <a:r>
              <a:rPr lang="fr-BE" dirty="0" err="1" smtClean="0"/>
              <a:t>ones</a:t>
            </a:r>
            <a:r>
              <a:rPr lang="fr-BE" baseline="0" dirty="0" smtClean="0"/>
              <a:t> are the </a:t>
            </a:r>
            <a:r>
              <a:rPr lang="fr-BE" baseline="0" dirty="0" err="1" smtClean="0"/>
              <a:t>models</a:t>
            </a:r>
            <a:r>
              <a:rPr lang="fr-BE" baseline="0" dirty="0" smtClean="0"/>
              <a:t> and </a:t>
            </a:r>
            <a:r>
              <a:rPr lang="fr-BE" baseline="0" dirty="0" err="1" smtClean="0"/>
              <a:t>which</a:t>
            </a:r>
            <a:r>
              <a:rPr lang="fr-BE" baseline="0" dirty="0" smtClean="0"/>
              <a:t> </a:t>
            </a:r>
            <a:r>
              <a:rPr lang="fr-BE" baseline="0" dirty="0" err="1" smtClean="0"/>
              <a:t>ones</a:t>
            </a:r>
            <a:r>
              <a:rPr lang="fr-BE" baseline="0" dirty="0" smtClean="0"/>
              <a:t> are the observations, </a:t>
            </a:r>
            <a:r>
              <a:rPr lang="fr-BE" baseline="0" dirty="0" err="1" smtClean="0"/>
              <a:t>then</a:t>
            </a:r>
            <a:r>
              <a:rPr lang="fr-BE" baseline="0" dirty="0" smtClean="0"/>
              <a:t> I </a:t>
            </a:r>
            <a:r>
              <a:rPr lang="fr-BE" baseline="0" dirty="0" err="1" smtClean="0"/>
              <a:t>could</a:t>
            </a:r>
            <a:r>
              <a:rPr lang="fr-BE" baseline="0" dirty="0" smtClean="0"/>
              <a:t> </a:t>
            </a:r>
            <a:r>
              <a:rPr lang="fr-BE" baseline="0" dirty="0" err="1" smtClean="0"/>
              <a:t>probably</a:t>
            </a:r>
            <a:r>
              <a:rPr lang="fr-BE" baseline="0" dirty="0" smtClean="0"/>
              <a:t>, by </a:t>
            </a:r>
            <a:r>
              <a:rPr lang="fr-BE" baseline="0" dirty="0" err="1" smtClean="0"/>
              <a:t>making</a:t>
            </a:r>
            <a:r>
              <a:rPr lang="fr-BE" baseline="0" dirty="0" smtClean="0"/>
              <a:t> </a:t>
            </a:r>
            <a:r>
              <a:rPr lang="fr-BE" baseline="0" dirty="0" err="1" smtClean="0"/>
              <a:t>such</a:t>
            </a:r>
            <a:r>
              <a:rPr lang="fr-BE" baseline="0" dirty="0" smtClean="0"/>
              <a:t> a matrix, </a:t>
            </a:r>
            <a:r>
              <a:rPr lang="fr-BE" baseline="0" dirty="0" err="1" smtClean="0"/>
              <a:t>segregate</a:t>
            </a:r>
            <a:r>
              <a:rPr lang="fr-BE" baseline="0" dirty="0" smtClean="0"/>
              <a:t> </a:t>
            </a:r>
            <a:r>
              <a:rPr lang="fr-BE" baseline="0" dirty="0" err="1" smtClean="0"/>
              <a:t>ones</a:t>
            </a:r>
            <a:r>
              <a:rPr lang="fr-BE" baseline="0" dirty="0" smtClean="0"/>
              <a:t> </a:t>
            </a:r>
            <a:r>
              <a:rPr lang="fr-BE" baseline="0" dirty="0" err="1" smtClean="0"/>
              <a:t>from</a:t>
            </a:r>
            <a:r>
              <a:rPr lang="fr-BE" baseline="0" dirty="0" smtClean="0"/>
              <a:t> the </a:t>
            </a:r>
            <a:r>
              <a:rPr lang="fr-BE" baseline="0" dirty="0" err="1" smtClean="0"/>
              <a:t>others</a:t>
            </a:r>
            <a:r>
              <a:rPr lang="fr-BE" baseline="0" dirty="0" smtClean="0"/>
              <a:t>.</a:t>
            </a:r>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8</a:t>
            </a:fld>
            <a:endParaRPr lang="fr-BE"/>
          </a:p>
        </p:txBody>
      </p:sp>
    </p:spTree>
    <p:extLst>
      <p:ext uri="{BB962C8B-B14F-4D97-AF65-F5344CB8AC3E}">
        <p14:creationId xmlns:p14="http://schemas.microsoft.com/office/powerpoint/2010/main" val="25759766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That </a:t>
            </a:r>
            <a:r>
              <a:rPr lang="fr-BE" dirty="0" err="1" smtClean="0"/>
              <a:t>means</a:t>
            </a:r>
            <a:r>
              <a:rPr lang="fr-BE" dirty="0" smtClean="0"/>
              <a:t> if </a:t>
            </a:r>
            <a:r>
              <a:rPr lang="fr-BE" dirty="0" err="1" smtClean="0"/>
              <a:t>you</a:t>
            </a:r>
            <a:r>
              <a:rPr lang="fr-BE" dirty="0" smtClean="0"/>
              <a:t> </a:t>
            </a:r>
            <a:r>
              <a:rPr lang="fr-BE" dirty="0" err="1" smtClean="0"/>
              <a:t>give</a:t>
            </a:r>
            <a:r>
              <a:rPr lang="fr-BE" dirty="0" smtClean="0"/>
              <a:t> me a set of </a:t>
            </a:r>
            <a:r>
              <a:rPr lang="fr-BE" dirty="0" err="1" smtClean="0"/>
              <a:t>forecasts</a:t>
            </a:r>
            <a:r>
              <a:rPr lang="fr-BE" dirty="0" smtClean="0"/>
              <a:t> </a:t>
            </a:r>
            <a:r>
              <a:rPr lang="fr-BE" dirty="0" err="1" smtClean="0"/>
              <a:t>without</a:t>
            </a:r>
            <a:r>
              <a:rPr lang="fr-BE" dirty="0" smtClean="0"/>
              <a:t> </a:t>
            </a:r>
            <a:r>
              <a:rPr lang="fr-BE" dirty="0" err="1" smtClean="0"/>
              <a:t>naming</a:t>
            </a:r>
            <a:r>
              <a:rPr lang="fr-BE" dirty="0" smtClean="0"/>
              <a:t> </a:t>
            </a:r>
            <a:r>
              <a:rPr lang="fr-BE" dirty="0" err="1" smtClean="0"/>
              <a:t>which</a:t>
            </a:r>
            <a:r>
              <a:rPr lang="fr-BE" dirty="0" smtClean="0"/>
              <a:t> </a:t>
            </a:r>
            <a:r>
              <a:rPr lang="fr-BE" dirty="0" err="1" smtClean="0"/>
              <a:t>ones</a:t>
            </a:r>
            <a:r>
              <a:rPr lang="fr-BE" baseline="0" dirty="0" smtClean="0"/>
              <a:t> are the </a:t>
            </a:r>
            <a:r>
              <a:rPr lang="fr-BE" baseline="0" dirty="0" err="1" smtClean="0"/>
              <a:t>models</a:t>
            </a:r>
            <a:r>
              <a:rPr lang="fr-BE" baseline="0" dirty="0" smtClean="0"/>
              <a:t> and </a:t>
            </a:r>
            <a:r>
              <a:rPr lang="fr-BE" baseline="0" dirty="0" err="1" smtClean="0"/>
              <a:t>which</a:t>
            </a:r>
            <a:r>
              <a:rPr lang="fr-BE" baseline="0" dirty="0" smtClean="0"/>
              <a:t> </a:t>
            </a:r>
            <a:r>
              <a:rPr lang="fr-BE" baseline="0" dirty="0" err="1" smtClean="0"/>
              <a:t>ones</a:t>
            </a:r>
            <a:r>
              <a:rPr lang="fr-BE" baseline="0" dirty="0" smtClean="0"/>
              <a:t> are the observations, </a:t>
            </a:r>
            <a:r>
              <a:rPr lang="fr-BE" baseline="0" dirty="0" err="1" smtClean="0"/>
              <a:t>then</a:t>
            </a:r>
            <a:r>
              <a:rPr lang="fr-BE" baseline="0" dirty="0" smtClean="0"/>
              <a:t> I </a:t>
            </a:r>
            <a:r>
              <a:rPr lang="fr-BE" baseline="0" dirty="0" err="1" smtClean="0"/>
              <a:t>could</a:t>
            </a:r>
            <a:r>
              <a:rPr lang="fr-BE" baseline="0" dirty="0" smtClean="0"/>
              <a:t> </a:t>
            </a:r>
            <a:r>
              <a:rPr lang="fr-BE" baseline="0" dirty="0" err="1" smtClean="0"/>
              <a:t>probably</a:t>
            </a:r>
            <a:r>
              <a:rPr lang="fr-BE" baseline="0" dirty="0" smtClean="0"/>
              <a:t>, by </a:t>
            </a:r>
            <a:r>
              <a:rPr lang="fr-BE" baseline="0" dirty="0" err="1" smtClean="0"/>
              <a:t>making</a:t>
            </a:r>
            <a:r>
              <a:rPr lang="fr-BE" baseline="0" dirty="0" smtClean="0"/>
              <a:t> </a:t>
            </a:r>
            <a:r>
              <a:rPr lang="fr-BE" baseline="0" dirty="0" err="1" smtClean="0"/>
              <a:t>such</a:t>
            </a:r>
            <a:r>
              <a:rPr lang="fr-BE" baseline="0" dirty="0" smtClean="0"/>
              <a:t> a matrix, </a:t>
            </a:r>
            <a:r>
              <a:rPr lang="fr-BE" baseline="0" dirty="0" err="1" smtClean="0"/>
              <a:t>segregate</a:t>
            </a:r>
            <a:r>
              <a:rPr lang="fr-BE" baseline="0" dirty="0" smtClean="0"/>
              <a:t> </a:t>
            </a:r>
            <a:r>
              <a:rPr lang="fr-BE" baseline="0" dirty="0" err="1" smtClean="0"/>
              <a:t>ones</a:t>
            </a:r>
            <a:r>
              <a:rPr lang="fr-BE" baseline="0" dirty="0" smtClean="0"/>
              <a:t> </a:t>
            </a:r>
            <a:r>
              <a:rPr lang="fr-BE" baseline="0" dirty="0" err="1" smtClean="0"/>
              <a:t>from</a:t>
            </a:r>
            <a:r>
              <a:rPr lang="fr-BE" baseline="0" dirty="0" smtClean="0"/>
              <a:t> the </a:t>
            </a:r>
            <a:r>
              <a:rPr lang="fr-BE" baseline="0" dirty="0" err="1" smtClean="0"/>
              <a:t>others</a:t>
            </a:r>
            <a:r>
              <a:rPr lang="fr-BE" baseline="0" dirty="0" smtClean="0"/>
              <a:t>.</a:t>
            </a:r>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9</a:t>
            </a:fld>
            <a:endParaRPr lang="fr-BE"/>
          </a:p>
        </p:txBody>
      </p:sp>
    </p:spTree>
    <p:extLst>
      <p:ext uri="{BB962C8B-B14F-4D97-AF65-F5344CB8AC3E}">
        <p14:creationId xmlns:p14="http://schemas.microsoft.com/office/powerpoint/2010/main" val="3385347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That </a:t>
            </a:r>
            <a:r>
              <a:rPr lang="fr-BE" dirty="0" err="1" smtClean="0"/>
              <a:t>means</a:t>
            </a:r>
            <a:r>
              <a:rPr lang="fr-BE" dirty="0" smtClean="0"/>
              <a:t> if </a:t>
            </a:r>
            <a:r>
              <a:rPr lang="fr-BE" dirty="0" err="1" smtClean="0"/>
              <a:t>you</a:t>
            </a:r>
            <a:r>
              <a:rPr lang="fr-BE" dirty="0" smtClean="0"/>
              <a:t> </a:t>
            </a:r>
            <a:r>
              <a:rPr lang="fr-BE" dirty="0" err="1" smtClean="0"/>
              <a:t>give</a:t>
            </a:r>
            <a:r>
              <a:rPr lang="fr-BE" dirty="0" smtClean="0"/>
              <a:t> me a set of </a:t>
            </a:r>
            <a:r>
              <a:rPr lang="fr-BE" dirty="0" err="1" smtClean="0"/>
              <a:t>forecasts</a:t>
            </a:r>
            <a:r>
              <a:rPr lang="fr-BE" dirty="0" smtClean="0"/>
              <a:t> </a:t>
            </a:r>
            <a:r>
              <a:rPr lang="fr-BE" dirty="0" err="1" smtClean="0"/>
              <a:t>without</a:t>
            </a:r>
            <a:r>
              <a:rPr lang="fr-BE" dirty="0" smtClean="0"/>
              <a:t> </a:t>
            </a:r>
            <a:r>
              <a:rPr lang="fr-BE" dirty="0" err="1" smtClean="0"/>
              <a:t>naming</a:t>
            </a:r>
            <a:r>
              <a:rPr lang="fr-BE" dirty="0" smtClean="0"/>
              <a:t> </a:t>
            </a:r>
            <a:r>
              <a:rPr lang="fr-BE" dirty="0" err="1" smtClean="0"/>
              <a:t>which</a:t>
            </a:r>
            <a:r>
              <a:rPr lang="fr-BE" dirty="0" smtClean="0"/>
              <a:t> </a:t>
            </a:r>
            <a:r>
              <a:rPr lang="fr-BE" dirty="0" err="1" smtClean="0"/>
              <a:t>ones</a:t>
            </a:r>
            <a:r>
              <a:rPr lang="fr-BE" baseline="0" dirty="0" smtClean="0"/>
              <a:t> are the </a:t>
            </a:r>
            <a:r>
              <a:rPr lang="fr-BE" baseline="0" dirty="0" err="1" smtClean="0"/>
              <a:t>models</a:t>
            </a:r>
            <a:r>
              <a:rPr lang="fr-BE" baseline="0" dirty="0" smtClean="0"/>
              <a:t> and </a:t>
            </a:r>
            <a:r>
              <a:rPr lang="fr-BE" baseline="0" dirty="0" err="1" smtClean="0"/>
              <a:t>which</a:t>
            </a:r>
            <a:r>
              <a:rPr lang="fr-BE" baseline="0" dirty="0" smtClean="0"/>
              <a:t> </a:t>
            </a:r>
            <a:r>
              <a:rPr lang="fr-BE" baseline="0" dirty="0" err="1" smtClean="0"/>
              <a:t>ones</a:t>
            </a:r>
            <a:r>
              <a:rPr lang="fr-BE" baseline="0" dirty="0" smtClean="0"/>
              <a:t> are the observations, </a:t>
            </a:r>
            <a:r>
              <a:rPr lang="fr-BE" baseline="0" dirty="0" err="1" smtClean="0"/>
              <a:t>then</a:t>
            </a:r>
            <a:r>
              <a:rPr lang="fr-BE" baseline="0" dirty="0" smtClean="0"/>
              <a:t> I </a:t>
            </a:r>
            <a:r>
              <a:rPr lang="fr-BE" baseline="0" dirty="0" err="1" smtClean="0"/>
              <a:t>could</a:t>
            </a:r>
            <a:r>
              <a:rPr lang="fr-BE" baseline="0" dirty="0" smtClean="0"/>
              <a:t> </a:t>
            </a:r>
            <a:r>
              <a:rPr lang="fr-BE" baseline="0" dirty="0" err="1" smtClean="0"/>
              <a:t>probably</a:t>
            </a:r>
            <a:r>
              <a:rPr lang="fr-BE" baseline="0" dirty="0" smtClean="0"/>
              <a:t>, by </a:t>
            </a:r>
            <a:r>
              <a:rPr lang="fr-BE" baseline="0" dirty="0" err="1" smtClean="0"/>
              <a:t>making</a:t>
            </a:r>
            <a:r>
              <a:rPr lang="fr-BE" baseline="0" dirty="0" smtClean="0"/>
              <a:t> </a:t>
            </a:r>
            <a:r>
              <a:rPr lang="fr-BE" baseline="0" dirty="0" err="1" smtClean="0"/>
              <a:t>such</a:t>
            </a:r>
            <a:r>
              <a:rPr lang="fr-BE" baseline="0" dirty="0" smtClean="0"/>
              <a:t> a matrix, </a:t>
            </a:r>
            <a:r>
              <a:rPr lang="fr-BE" baseline="0" dirty="0" err="1" smtClean="0"/>
              <a:t>segregate</a:t>
            </a:r>
            <a:r>
              <a:rPr lang="fr-BE" baseline="0" dirty="0" smtClean="0"/>
              <a:t> </a:t>
            </a:r>
            <a:r>
              <a:rPr lang="fr-BE" baseline="0" dirty="0" err="1" smtClean="0"/>
              <a:t>ones</a:t>
            </a:r>
            <a:r>
              <a:rPr lang="fr-BE" baseline="0" dirty="0" smtClean="0"/>
              <a:t> </a:t>
            </a:r>
            <a:r>
              <a:rPr lang="fr-BE" baseline="0" dirty="0" err="1" smtClean="0"/>
              <a:t>from</a:t>
            </a:r>
            <a:r>
              <a:rPr lang="fr-BE" baseline="0" dirty="0" smtClean="0"/>
              <a:t> the </a:t>
            </a:r>
            <a:r>
              <a:rPr lang="fr-BE" baseline="0" dirty="0" err="1" smtClean="0"/>
              <a:t>others</a:t>
            </a:r>
            <a:r>
              <a:rPr lang="fr-BE" baseline="0" dirty="0" smtClean="0"/>
              <a:t>.</a:t>
            </a:r>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10</a:t>
            </a:fld>
            <a:endParaRPr lang="fr-BE"/>
          </a:p>
        </p:txBody>
      </p:sp>
    </p:spTree>
    <p:extLst>
      <p:ext uri="{BB962C8B-B14F-4D97-AF65-F5344CB8AC3E}">
        <p14:creationId xmlns:p14="http://schemas.microsoft.com/office/powerpoint/2010/main" val="3654028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5.jpe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
        <p:nvSpPr>
          <p:cNvPr id="2" name="Title 1"/>
          <p:cNvSpPr>
            <a:spLocks noGrp="1"/>
          </p:cNvSpPr>
          <p:nvPr>
            <p:ph type="ctrTitle"/>
          </p:nvPr>
        </p:nvSpPr>
        <p:spPr>
          <a:xfrm>
            <a:off x="1039091" y="2826129"/>
            <a:ext cx="7065818" cy="1470025"/>
          </a:xfrm>
        </p:spPr>
        <p:txBody>
          <a:bodyPr>
            <a:normAutofit fontScale="90000"/>
          </a:bodyPr>
          <a:lstStyle/>
          <a:p>
            <a:r>
              <a:rPr lang="fr-BE" sz="4000" b="1"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A </a:t>
            </a:r>
            <a:r>
              <a:rPr lang="fr-BE" sz="4000" b="1"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common</a:t>
            </a:r>
            <a:r>
              <a:rPr lang="fr-BE" sz="4000" b="1"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 </a:t>
            </a:r>
            <a:r>
              <a:rPr lang="fr-BE" sz="4000" b="1"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framework</a:t>
            </a:r>
            <a:r>
              <a:rPr lang="fr-BE" sz="4000" b="1"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 for </a:t>
            </a:r>
            <a:r>
              <a:rPr lang="fr-BE" sz="4000" b="1"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evaluation</a:t>
            </a:r>
            <a:r>
              <a:rPr lang="fr-BE" sz="4000" b="1"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 of </a:t>
            </a:r>
            <a:r>
              <a:rPr lang="fr-BE" sz="4000" b="1"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sea</a:t>
            </a:r>
            <a:r>
              <a:rPr lang="fr-BE" sz="4000" b="1"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 </a:t>
            </a:r>
            <a:r>
              <a:rPr lang="fr-BE" sz="4000" b="1"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ice</a:t>
            </a:r>
            <a:r>
              <a:rPr lang="fr-BE" sz="4000" b="1"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 </a:t>
            </a:r>
            <a:r>
              <a:rPr lang="fr-BE" sz="4000" b="1"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forecasts</a:t>
            </a:r>
            <a:r>
              <a:rPr lang="fr-BE" sz="4000" b="1"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 and </a:t>
            </a:r>
            <a:r>
              <a:rPr lang="fr-BE" sz="4000" b="1"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verification</a:t>
            </a:r>
            <a:r>
              <a:rPr lang="fr-BE" sz="4000" b="1"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 </a:t>
            </a:r>
            <a:r>
              <a:rPr lang="fr-BE" sz="4000" b="1"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products</a:t>
            </a:r>
            <a:endParaRPr lang="en-US" sz="4000" b="1" dirty="0">
              <a:solidFill>
                <a:schemeClr val="bg1"/>
              </a:solidFill>
              <a:latin typeface="Segoe UI" panose="020B0502040204020203" pitchFamily="34" charset="0"/>
              <a:ea typeface="Segoe UI" panose="020B0502040204020203" pitchFamily="34" charset="0"/>
              <a:cs typeface="Segoe UI" panose="020B0502040204020203" pitchFamily="34" charset="0"/>
            </a:endParaRPr>
          </a:p>
        </p:txBody>
      </p:sp>
      <p:sp>
        <p:nvSpPr>
          <p:cNvPr id="3" name="Subtitle 2"/>
          <p:cNvSpPr>
            <a:spLocks noGrp="1"/>
          </p:cNvSpPr>
          <p:nvPr>
            <p:ph type="subTitle" idx="1"/>
          </p:nvPr>
        </p:nvSpPr>
        <p:spPr>
          <a:xfrm>
            <a:off x="1076142" y="4937504"/>
            <a:ext cx="6885794" cy="1752600"/>
          </a:xfrm>
        </p:spPr>
        <p:txBody>
          <a:bodyPr>
            <a:normAutofit/>
          </a:bodyPr>
          <a:lstStyle/>
          <a:p>
            <a:r>
              <a:rPr lang="fr-BE" sz="2800" b="1"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F. Massonnet</a:t>
            </a:r>
          </a:p>
          <a:p>
            <a:r>
              <a:rPr lang="fr-BE" sz="2800"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O. </a:t>
            </a:r>
            <a:r>
              <a:rPr lang="fr-BE" sz="2800"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Bellprat</a:t>
            </a:r>
            <a:r>
              <a:rPr lang="fr-BE" sz="2800"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 V. </a:t>
            </a:r>
            <a:r>
              <a:rPr lang="fr-BE" sz="2800"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Guemas</a:t>
            </a:r>
            <a:r>
              <a:rPr lang="fr-BE" sz="2800"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 F. J. </a:t>
            </a:r>
            <a:r>
              <a:rPr lang="fr-BE" sz="2800"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Doblas</a:t>
            </a:r>
            <a:r>
              <a:rPr lang="fr-BE" sz="2800"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-Reyes</a:t>
            </a:r>
            <a:endParaRPr lang="en-US" sz="2800" dirty="0">
              <a:solidFill>
                <a:schemeClr val="bg1"/>
              </a:solidFill>
              <a:latin typeface="Segoe UI" panose="020B0502040204020203" pitchFamily="34" charset="0"/>
              <a:ea typeface="Segoe UI" panose="020B0502040204020203" pitchFamily="34" charset="0"/>
              <a:cs typeface="Segoe UI" panose="020B0502040204020203" pitchFamily="34" charset="0"/>
            </a:endParaRPr>
          </a:p>
        </p:txBody>
      </p:sp>
      <p:pic>
        <p:nvPicPr>
          <p:cNvPr id="1026" name="Picture 2" descr="https://www.bsc.es/media/28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 y="6077811"/>
            <a:ext cx="2643309" cy="7096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specs-fp7.eu/sites/default/files/320px-SPECS_Logo_transparent_v12_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0475" y="6077811"/>
            <a:ext cx="1524000" cy="709613"/>
          </a:xfrm>
          <a:prstGeom prst="rect">
            <a:avLst/>
          </a:prstGeom>
          <a:solidFill>
            <a:schemeClr val="bg1"/>
          </a:solidFill>
        </p:spPr>
      </p:pic>
      <p:sp>
        <p:nvSpPr>
          <p:cNvPr id="4" name="AutoShape 8" descr="data:image/png;base64,iVBORw0KGgoAAAANSUhEUgAAAcoAAABuCAMAAACQuKOiAAACT1BMVEX8xwcAAAAcQ466FRv/8gD/ygf/zAf/zQf/zwf/////0AfwNUzDxcX8wwD///391WK/EhBuM2jJxUT/8QD3KlAANJKYeATyvwemgwXKoAa1eSfBmAXRpQa1ABzFshffsAbHRDvFuRO2rg/hIknquQa1jwWuiQWpow09MAHFUThuVwN8YgPbrQaxhSGKbQSqq6uWl5jKr2ZkTwPRZjGRcgTOqT2vtbzMMELUlBpdSgNMPAK4nRDBxs2CZwQhGgEuJQHBU16YiRIsIwGpjQDKph+llBTKqk/VjR8AO5Gol2xLOwI6LgLSlCrPmibXiTDcejYWEQHnV0MAYbYmSIxGdaAbFQDrSEepQjHIqxzWwI2nVCzjZz7yIj//4QArYZMAYahnIGrkYqb7bbfMADQwcbD2D1IAftGcZna6QE2YQ2qURygAd9ehOl2hlCdZfI6VlE6zoaS8hIuIilNdd3yVXiKum1mzk6O3Q1jZgSnAL0W6qXyuqJe3bDuuubWsYoeFTH2TijNLep2sESinam/RD0e2CD6YTWORfoHCaHWiRk9mcFhQbXrBXi7SeKamqHoAeFWNmlkAp4wVqHt9lbP/7I/UYlR5hIfajmLZqm28PSR0kbU2Y4yyjJBcT4DevTU4UYZknIuOo51beHGHgWuWoq+aUUvHY3DRrLS4WjEAKpZeHR1dNxdKW4K1byrGuJp7m0mTmzV6bgyRMStXl1zauV6xk0PRz7+DjWjYjZzEV5CreZLXaqIAUb+EZmVYYRyRfleGAy2TOiqDTSCdRipmZFNW4fYcAAAeeElEQVR4nO2dj38bxZXAd3I3u9OVc9e7W7SSpbMsayU5kiwnshxZVmwjx3IS/zYkthOrzdlJTIAGQpqAndSUNknh+HXlaGnL0YQrHIW2Dj8K1wbuaEvvD7v3ZnallS3ZErGpq48eQdJod1Zv57vz5s2bt2tpT4n8w9f/xi5Mqlv5+6997e/2/qWV2F5poKwbaaCsG2mgrBtpoKwbaaCsG2mgrBtpoKwbaaCsG2mgrBtpoKwbaaCsG2mgrBtpoKwbaaCsG9l2lBkv3XYld0AaKLcSmmvJ+XZAzW2XBsothc75Gr3yLyPb3SuHn3lrB7Tcfmmg3FQolej3Lnx7mILsjLbbJw2UlYVKevctXXr8d7/z6rd8t/RdDrOBsqxAZ6R7Tx44cPXqxwfuPPbtj+8c+GT4zkkDv95Z5e9BGig3CNhSA+WaJ5eZm8tmLsA//unw1W7diBm7FWcD5Xqht7rvnBz+5ORVV0aXKZV92Su5DPKVY7mrwweunuw++fGuZNlAuV5ODg9ncpnMlUtzMi/L2au5GGdHjey1TOZwdu7And04bjZQlgo9Gcp5oTfKJ3MGFmVFzf73MzGmIDs587Ihy1Isc/ia/hWcSI3SQFki9MAnOd7j6JWcISvMt9zVmrtzYW1+uQdoyplLuBHeD1/7Sk6lJmmgLBHjZBaMKVWYeiA751tOaZqWCn/t5WZ4D0x6jdzLOlPA7tJs8OSuM7F1j/Jfvv7PdtkcJbg80BlZz+T0zP3HcinNAdIaXr3SwT+d68g9MTPTdURS6NzhAw2UOy8lJO/7x7/9J7tsfq6I0ncE+qLDkf99dgb5ObRT4WRAfOq4yN8Ck3ImN9xAufOyHmWJbIHy4wNh0QOBWDgl3tf8foHS8W6z2Ka15ubuNFDuvGyGcoteKe29k8mauC77D58DhIHmU+Hsi6fgy0DK3yboOl4Mf7L75pYNlCVCP77SKrpg62zocltH65k2f9u5F/3+Zu3FjLM5aW4MxO98NedSi9Qxyge/BEppb84f1lo1cHb8qZQ/dOaX3w+vnZoNxc///mdtuXPN/maHIxXY19YS3HWdso5RHj32my+BUjLc/rg/nGptds2u3Uyl3goEbuT2BQLnr6dWbiT35d49c7mtzdnia4QIvgoxSb5369h7R2tHKbF9a+FT7/zyzI1Z/8rN2bbmj5qzuUdmM6GbN5vDN1JnDp3JhVNe+Ss4j1qlXlH+Rv2Gqn6j+0ugpEbHd27ezD3ySO5X2Wz219lwNhIJhxORXDZyueOj5ss3b2aP7EaSdYtyz33dqnrsvipRUp8tEYvCrDEXAYS5XCYTzuTa2trCuXAmk8llc+F01hn22UhSY9cMmvWLclj9xlvVGVgqqx6vKheZyL4sspt7/7fvt1zzr6RuNA8faPnt+xeAZjh3WLLtSPW4Icm7g2bdojx66+hvuqtCqfRkU2unWrO2AZDG1jLDV1ve/yDXksuFUXItH7z/Qcu1luYOm8NjBIPuDzPBYKU8WRmksInaSvjZXMCWqbmJbyzZp1jTdojKl015lLRYQ/yU+cF2aFEsKmBps7lamyuzPWJORY5WOa+Uj5zbl5xtzbaeM2zfTrZkEGA263J1NDd3dLiyHGlLR08RuNwx/6dAJDDbulbWn2V60Jl0xRivQFVfKJkMGTwGTD3BYNDDP+twHdBYkIuHUnzz8haiXmu+Q31BrpkseZxxp1uuNFCXRQnHNocAagRjlLqDuiQH3Yq51R2iXAWwNCGua7AgHtlnqcW/9XKIeDyuDN1cme2RGkME1Hv+Tx+CfPSRbdijc9ns5Ud+9cebN1dSAQyr49JIat9aNmejJnesfPHny3/+YuWLMlcnlSJESBBOVzZGRCGBq2RsgH+OyICJRBTZKbadYLL4gPZBjpOIKn4mSDxYyWUdTy1/3mVRyi4yZSrUT5yyEiE+qhLiESxZmshcBXhBSaqkIFNqyPzEzG/dQi20QepWymyP1BrtkWOffx6NfP658GZMq2LMZZOXv/jojyuIEuN4jkBr15oz48XUECuVkh3+/MPoh59/WFaNE6TXreu+0GBCQWIk7fH5PAAULhjWTnwx9whJytQgUQWa2+WLxWI+KpNBwwctqPM2g5bl+nGUDK4MZ8yIAfZ4+earhJL0YvdX00SgNBAlifGTZQmCFKMK6ydu3ReNMFQjztXxKUHiRLViWEH3BbnqchJRqtGCMn07ybLmwB2N9/76kS+cIumj54glE81gWZsvX778xR/+cOnS4yBXhgsiEtaNyK+/eCThLnNMBqBUPjYx3JWQkIqJQqqT9MuIklFZJ6PMQulR+OUBKFUK+4RkRNlPQgiBo4R9BiTcielTvJ9vlEooR7G5mRPeCyj7OZYiSqbjZUMZpqBRZqoDvxsUagFKUAsuOFmglENkUBfK9FdQZnukZgMbbgFpC4fRcihdWqlAh0w1gRw6hP8XpBsxHcaabS3h3IaxkrpJ2rpcKbZn1CypCTh3QAk9VSLtRZRmHhEZZBI0lIuj9Jk2DVDKstn4aKvB5JU770oo3b1gBt1kxFtEOeIWZreAUsLLyqri5AYdf9fEhCgl2QP1TZQFZUB/sptQtpgiUDpM0TTrE0cpZP9+8S5QZsyK4Q0olShxFwdQ6KLWOExjJM0AparSKLSUhdKtMgb+kUwGVFUaJTGKKA1oJ+jSiFLxkojFD66GWDnXsRJKD4WxkRDJXUTZDl2sXbEb2CgZNcwfsKNEtRSOkskjeEqIUrYpA3Z/B+9zq9XAGllT0DUroGyNd1zeiPJa9v/gddVE6TUrHt5wTIDH8crQFAybotCPKHQ8QDk1RYhLlSyUg6Ojo4Nx7HtpGE7jjI+VBvPCIIWGzsN4TxWCTV2uJ1REydCniTE7SgajXUItopRkGIr7hAdgQ9mPakUVVagVRbUAJQyiRWVcO2lha0VJYzkufPizUGqpsP87mg3l/zZ1Nl38bOEzYPnQ0wIl2BxeMbvxXACWbrZG/yArRdmPKBPp9BRJUAvlQHt7+2gSUQ4S4bkiSsqCZLAcyrKtV7lXKh4YdWkJSnRe42oRpaS6p0i/bh7fQsnV6pNVrhYfMRAl270o3Ye5uG0oZ2dnm9tWZmdTJsr9T99t6jxz/enFxZdWn1x81kRJRcXDG2+/NO0O9Yyk0Ti1Fw2szzSwjIGRi7KNBlZKk6TZK8HhSJJeFQ2sm/cJceyaDaykwORjHUpJHgVXrIhSkqFjprmbtc7AytzAygnurO5uA0tj6Md0HrT1Si3rzza3nTKzBgBl592F1aamZ+8uLj7d9OlCk4XyANbc37nxXKAZeN+ijDeDszCBUCPgnnK3R3gTZdweNoqtI1Di/lEPbkZTK9SFEVQpd96boMRY43qUVIcJbMRCicdW2wmvUt7tgTHDY7o9tESZ3eP2IEowoCUoHa3+VHNboG1NM1FevLiw8GTnxcXFxU+bPr1oQ4muUBmUknwCrnlqNQOA8PCpCfTEKXMyQhFPEaU1GWHYPFOyhRJbcARtpJO0YwyOKtIgzlXKyGYopY0oOYZ2azLigW/UPjEq2FAWJyMcvWR6sDDDkYQyAxWU2R4RcbsH7wVl6pT/3Y621raO1sJY+dDiwgKQXLjb9GlTFSixnSIxKhse7sjHoOTVdW/CChEYhs89Av6NiTJk+EAESoklYYOFUpJgEoghgjSZChmSAVP+aG0hgkooJTCUpDCvdOqyG4ZxqQSlS6glLkcFp1QiRAA2nqAyoYrKbI/wYPpbb1Ubgy2Hcs3f4m+Bf/6wVvBgLy7cXVhYuNtZHUqY/vWasS0cgGTfqFmwBe5IRETNZCsKBm7PFDamMgi+hYUSewMP3JnhPejt5c97K5SeYuBuQAx14L/wwB0Mw0I9PgYXUFqBOxMlWn43E4G7LZXZHtmz5/btPd3De24/eC8ozRmjhfKNg6svQZe8CxyfrMbAmgH0uNOjiwi6GnPFrXC6HAyBBLGgu9yUxkJCKHXx0Yn6XEHF6zJnq1ASqklBPB6tMZzusp6k4HPBKOeBo8ohy+lkHhflKkjM6+xz6SJ06RVVqE9o5YIK3IpSwxUCtXg4fStltkfAut4SKQRf3sDmBEn/rGVg9y8sLjz9EjiwsOdLVaHk4VzFvp6kFFaFCqtHJYtcGNmRzX1pySJXoZqyPYtcpetnYiVGVuR1VcqoJRfVqqzM9nm0APC9K6p67L2aUK4eNJiiyEx4sCEezMuIXGZE+dBC5/6mThgtO5tWP0OUsqIobHOU2yIUZgPV3Zu7W5aejdi25bDhUAkorxytemXk4MUn3jm/0jo9P3nEJ1AGj18ClP9TmIxgiABw77+7uPDpZ08iyp7lrunp1Pn7n3vi2VW2cyxhJBt0uUerue9+l6BUB/q3rTkQZffRPd3VoZTZkdb8vNY1P++YmMYbtzjKw5cuAMrn/UWUKNAp7y6+dBE/PqVNnpufnJ4Zm56eDnR5dwymkohHSXUBld2BknrJ9t1HzD1Y/q8KlKwnMLk8P65pQ/Pa5AQ4OQKlS/g9HGVgpVO4sKsPL3y6sCgK92sTk9PL09r4ufGuLu1c6/psLWobDqVCnkXpRj5OKXyIouv2tj5QySczyZALX9Gy0QEulcbK6hTho6VSGC9BMVYYC23DbUEN21bZvlX2xOStNK1aagkRyEfOacuTjuXJPHSu+XlNs1Cabs8NLZUKOPJnrmOs56UnF1YxRiBQAsX5rvwRbXxcmxmfCRglx6WxpBMk5Jb4CRm85EyaG92iiKuSoUjEpVP4BsTlE3ZUcbpEM+hxc7UfJggu07uMVjzv8h6sVygi0jkKiljzE1HknZ4ZrmikLygcbkUPRSNRl3C49biVQCInXeLC88QjkaSwRbLTafnDLjzBZNDS9N6HzFpQKvMOx8yy4/4nLu5/22t4eyZbEWWrK9PScunbwNJ1OZDPr6Ty+dTqxacXFxZXH3p68UluYKeXe3zGgYOdF5/4znTXuEPrKemWMIkzxanwAU+IODkrAQRGwAFzPml+47SiMGJHQ+SGYCsRMVyqI8VI9nopP6+0JofExbj1EyKUVfpECdMMqJW/ElFs08aoLNSIWWpgcEGxjjIK5gInnSJzhWH6A8yC00LTXuKsZljYVGpBSXs0R2uzORmR8ckD6PbsQ/N6+lEYLttS+W+dXlo6vZI/37T6UNNqUydGYNHtURVKZdODXQ5pgVLHBOfjkq4bwX48M5yFQ0k3L1Ocg2NJV5zEpSjeExS/kXRvP59+K5gKwruBTqw1XmbG2vCaqGS4KqEM6ZiXMoUhcEAZtykCv+TVzeIAGfXokuFJDDIM/JKQIeueAdIuc5QFNYC6DJdp3CdJsQhfTlXNy4THjgoo8Xq89+hsTTFYNZVyrDRxlB4cKBSBEgRQ+v3vat86u7S0dPZsKv+sWHteeKmw9Mz0K/yrznzgxnKp2oASjSRcG2nolyKgUmxeJ88O4GscKp+GiW+YhyTx7ngyMiC6jU5GzMC1iZJFSaT8YqVUGSUaPJgqjpCQDCiTNkUApdXdEtC1uO1kBtYZkPhAztKkD4ZqUGNKEmoASgzDMx5QDmGwWCX97WA8MCjVXkTJ+kDTe17+qgmlPKYJD7Vz9UwAjKQZIgBZWYH/A/kHnvne0qOXvn0buiXf7dkfWCiVF7XnTJSOG+vcHkRpjv6ESNY6kvWbTjPFQImaGWsiVia7SVzmjR8SQWqdJINkgA9kZtiUjFAyWlPgLmQ2KJUwSOflF4sliFIEB308+GsKI8U1ObyUDOIMkVGhRi+DSi5zXxVpqYAZ9mIDJJa2GVgyIlfUtGqpcWVkX6CA8kXFlhDCkTq+9VjmwtnHcheOO/KrxWQC0StvOkyUWmBindUrooQz98g+0qeCFDMuvFhU0ArF0R9BuKoq4RKIpA5ClyQneJIsVIvzJV+BEgOqasUFws1RYo/GlUanTRHQzYdFHKuLCxy4pGoxUJJQ3SBxtc9Uo5exQVLYMwZWGwO0btIehSMXUeKKtBq956XMGlEyPcjHytXvB6YZpmmZeT34fyr/3eMXLi0df+bS2afynaUoqaGduS5Q+th6S1JEiUlXzHJ7RBNaTk5UkXGDh+E3UyfgY0IMZ4zFeUQbUCpqAhcfBEo2RRhUSZQPGGyBElvXclimTFc5LorJklanYBysK1MOwvgAKBXAhHl7gFImU8XOhqklcFroJiVUVkQJmspwCaTvsVt+ufXK/eeBHDRqR8ep1GxHMpXq6JhNfZT/7qPZFx5beub5pafy/3p/UZ4ap9SrOfLPrZYP3NlQukhI8ZHRaCQSMa0sgEtjEToCpUn0W+GbkXSiDxcNMUcA3BQyogqUktIOO3CUcFBwWqReUv6Wo61QOnm2Vzv+cl/BYiSwGNwMpYujxKQDFxMoSQGQbqKU1MQJWSqixENsomnV8mVQdt6fh364T5Foxt+s7fOHtUCbv1V7JP/w0tKjjz/26NJSyhGw0inxX48sGRigzV9f3RwlZkxwAwvz78IkEQysNR3HHutjaGD5E7u452ctOHGUkjQFZhVRqtayWV8NyZMFlNCvfGBgk2oxEMANLBRxLbk4xwEV2i1YYJU9MkdJ+fI5GthRYk0YgRjP4UJ1DGpDifnTwvDc258dqBWlcuvi+Txa1S6cXpWg7NNSS0vPt8wdXzqdT83Nzw9Nzw9NOMbGNERJDbwDIZ9/Z7+6gWUBJWatKpXcHu4mKjBvUZ3WqiIMTnE+bce5g0CJdH1T7QyO0uuCLa4Bsv7nuGyOUo6RAVbJ7ZF44oJZQ1IHrOkszxygHCVXw8Be6SxkpKuYT1nMQSughF2FpqPlNa1aLIq3q4vB6sspBJkP9PBknBKUrtb8z5dOg3ldelh7d3lobnIO/o2ND/FeCY77u1jTkW/tWQ8TUWLOBzNOYLIHoFSLD3pGlDzTQnbCJAHa2IaSkn4VQ2nQA7FZeK+EPaYAJfSQGMNNwfJhgoooUREVOr+XIkqbIohSpHzA3CFNeUo6C8rQ2cBQ8ORznnwiUHI1eDQB0z4x1R4UGrFnhhZQwtG8XFPPPYYJTJJHj71wtIrJSE8A/Zy847pYryxF2eHS8qeXnj++9PN8YN+8Q2s5N9M1MzbeJVBK9MDB+/PiQT4bJyN9bo8nGOHTZ0CZgJLHU4j2OHkRRhiPEWvnBlaghLFJuJI42jATJXZctHmWcy+XDxNUQhmH3wqBIkHuU0VsiuC8AouYqgzG2+mNuZ39mJHlAiPujnmT4pYQEyVXo5efDekNxmKhQZh+SuVQSpg4yGvcY5hAdMnbe25d2XP7wa1QGucQZOoJa+l5HUr/KS3/8O2fP5XX1rrOaZNDk5o2Mdk1X0AJo+xzDhxmWzdEe8yYWIxxp12I28oZFqJ6zJCalYOBnp95BHaCgIE17TK07ajqtPmi5XKjNg/cpX2KLXAnMguswB2yUCylYGorMXe/8HQ9iMQwrygJVOBzIj1t7UpLUI5wlL1balq1CJQ8kWB465WRgCOw72Ixi2A9yuYVh5bPOwIdjqGWmYmJiemWccfcnFZECR7sG9Oa1rWunxhuFK8uVr90txDRGajPLIJ5dbtCBt7p5RHheN1jeZL8K4+V8MrcbtntKRzdU27CVn5lpDpFJEzxcIdcwZjMT4SyWBAK5iTLpob4YWZ4XNZSAXVbt1RQr4frtqWmVYuwr+/hDexbP4uATd+I+Q5tglKbXWtNpTIt2tAkQHQMTY455lpKUa6qa4ENT5oo3rpXLNHSksjDEPa0uEmyfSop2XIJyqYVVFivrFIRoUvpTdrlleJSeWsVmlYtpuvafUs9tvUN7Mqa1hXbFOU+f07TJic1x9iQNuQYmoBCl6MEZaccCOyCv/W0O5aet1VMt6f7vgeHq3gWgd46vXmvFCi7tJnp6fEL7pnpGW1yfh1K49zyNqyz3qvUL0qRSLAlSmosb90rHePjE0MT4z985Yf8fWgdSvbujmaDVin1i7LqEIFcFcqZsaGuT/79k8mhsZnx8dKxckcz7qqX8h5sIbKj2AYwvFewkPvBbxws7GXtwz8xaz+qCOHfCJHh2LSkDBNTqXhUhZcx4wXDSzZXQmaFn+CbNmm9LxeD3dzAduHN0JPLPcv8fb2B3b0oZVciJLKoo+nC7V/MSPYOtkeDfAlS1p3pwYFESESeoglrn76ETo10IpGIuMB38SQiKH0SfiPExVxpn1wsx5kn7ZXScTPxPZmWvGm88Z5XjAelQlg31C4+KBj+jUSTnsqPGdkMZblH+1aBEuYfjumWoXND5+bmZmbWe7C7GCUGcDEIp0ZtN/XhesgUzgsNkcVBTmAJ83dgWjsi0jmSuFBZyGNRzFshBiVSkKjaR2KsWO5VcQkuYUbQDZJQMXipRK3tTmv2ScxgFeu3NnkqRWrXo9zqgdvUu3WvbJlzjE2MA8qhiYmZIZxXVpGd/hVL+TQtTBSiStBcupb40ku/W1ZVPXjCoMgoJKmq5OTPPcDWxft5MK7DUUZVvOEnouIdoHydE18jRMfVVgVQUiwnSQy38adjxERkSMGbo02UBmyUPCfMawnTScQaGxsgWE13VU4OLUFZxWPwaewYF4FyaCPKDxyO6QnH3KQ2MT7hmJzTxmYcGp980G6s94dj2wHi3qV8r4SmG8UAbKEcIu3CouFohiFybvnwXnneURJ4g7SPDKYFSgWjb1Oqy5aGwiJE3DbSJ4LxirgjiC+My6qIoOOjTmQTJW9XmY6KWJc6QuLiYIBSxAMLaWkbpBTl1n+cQs7gswjD4SFuM70bUb684tBaWmY0bWIMZpUzLXOa44a41Zs/xTCT2x1/qrSCB6vGSbTfyuEpyfbgGSkhcwxjSeKUASXY2BiFfRICJcPVrf6qUVIRROav1I4SI7f8Bl3MWBOLaBZKCWxGvHy3rBWlIYCED3MF94Y3oOx8Ij8zPoSrlHO4WOkZcjj28awyby4jatbU5DsllSYjrJcUsnFKsj14L7Q+QgdNMyirBplKk6CasHqlESFxQBnUDcPgF/CmKKE/9jNcJqNSKUpJ9FcGZbDQWLGAUpKsuwTXS40o6Zz9YS8wWK5HeeHQat4xPTY24dCGNMfY2Ni0I2DuatXcFX8LuhJKqheXkjGg3lcMZyi2jAAK7Ym9EgezPnzgRMHtaZesO0AjfIayKUoFV/C8fLG6FCWL8E9kRDVzWoooWYUnEdWKUon5xY2x/pg48qlSlD/rvHbtjTyY2MmhGf/MUFcL9MwXeadkc7wmvBg7e5thdVIxRKCLR6NxAZS2VXB7G2JyB6IE7xUfICJQjiSTLjfjz5DCtWS+fLM5SjhOWsV7qzeg7IVqsE/S640N8Hu/Cyjl7UGpv3b6m988/cIL8Hr2NX6yvht2lPmLV3/60zvP5R3zQ5Mt8N/QtENrRRXo0GO85n/A6/Fju2C0rAqlhCNf4TM0rzXOQ2fkj7pjksh4NQ2sKh4iik//sSLoW6CEzTFuxNehlJAXm7KW0pQiShqrlHlWG0rj9U6QV1/F19eFM+P7sw3lxYM/+vGPf3Tweh6zeiZ4Xs8+Hjihw7zOq2/Dy9uv7YJuWR1KYBS0kjjxYXXWyAkN66UCpbmbXsxjkat2e8zFWXRWS1GC95VETyjK17oxp6WAUu21P3rMLjWiPHv67NnTr7+Or8dFS1DpcJajzHc8frDp0Mmf/OTkoabO83mwsvhspjFxDDp89gGo+/pxfP3rQYnzDw/mnCgs6KXKKNBSZJlJaf50rU1QMuuWry1Q4jNj+MTRQmkw/DEnmaI4E8E/70r5Q5xwXinjTycqJlnWiLLYtzpftaY3stH8g8evXH/jYNP+f3vlzbeu/eKVV15r6nziuXee+6+QFWWkw2+vvo018XX/Xw1KzIEn7a5gMD6FfUEfJCQJBULSsrQZyqgLxFnFWMkTLvm8zkSZhHpRQvp1ig/RMFOBCVEAJR4yIn66rNTaKx84Dv+O4+vZYkvItPvqQXza5ME33/zFL9588z/xuZOdV2PFGxCxVx4/fRorn35gl/fKdvtpyzBnFOOVLolEXJB+bnVZaZ6OT7isUsGD5RYRNgmUURNln4mykKAkZjgCpXmDWL8LBlolYmX44cPdVHPcHKkYt6vV7bmiK4pxRbzaN1C6NzZ89VrnwUNvHzx0sPPa1W4fta+J01vDexV56Aq8KkOf7Ga3R/Ktu/mTSTG312AmJsWHBXEtGoU9DZ+9om4IKW7CLze8m3kmZgyCl0VNSRzfV4xOwEe+RZc2pPYXpdZ5pSQSI8okL/BkCd3w+Yy9lJbZKnaRytT8S0hllBu1K70o7QkcJZ/siR32zBFp8/eSg9FNDr9Vu9Ua7akXqfel5wbKv2ZpoKwbaaCsG2mgrBtpoKwbaaCsG2mgrBtpoKwbaaCsG2mgrBtpoKwbaaCsG2mgrBtpoKwbaaCsG2mgrBf5f9CifHRuEJxqAAAAAElFTkSuQmCC"/>
          <p:cNvSpPr>
            <a:spLocks noChangeAspect="1" noChangeArrowheads="1"/>
          </p:cNvSpPr>
          <p:nvPr/>
        </p:nvSpPr>
        <p:spPr bwMode="auto">
          <a:xfrm>
            <a:off x="155575" y="-1309688"/>
            <a:ext cx="11353800" cy="27336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5" name="AutoShape 10" descr="data:image/png;base64,iVBORw0KGgoAAAANSUhEUgAAAcoAAABuCAMAAACQuKOiAAACT1BMVEX8xwcAAAAcQ466FRv/8gD/ygf/zAf/zQf/zwf/////0AfwNUzDxcX8wwD///391WK/EhBuM2jJxUT/8QD3KlAANJKYeATyvwemgwXKoAa1eSfBmAXRpQa1ABzFshffsAbHRDvFuRO2rg/hIknquQa1jwWuiQWpow09MAHFUThuVwN8YgPbrQaxhSGKbQSqq6uWl5jKr2ZkTwPRZjGRcgTOqT2vtbzMMELUlBpdSgNMPAK4nRDBxs2CZwQhGgEuJQHBU16YiRIsIwGpjQDKph+llBTKqk/VjR8AO5Gol2xLOwI6LgLSlCrPmibXiTDcejYWEQHnV0MAYbYmSIxGdaAbFQDrSEepQjHIqxzWwI2nVCzjZz7yIj//4QArYZMAYahnIGrkYqb7bbfMADQwcbD2D1IAftGcZna6QE2YQ2qURygAd9ehOl2hlCdZfI6VlE6zoaS8hIuIilNdd3yVXiKum1mzk6O3Q1jZgSnAL0W6qXyuqJe3bDuuubWsYoeFTH2TijNLep2sESinam/RD0e2CD6YTWORfoHCaHWiRk9mcFhQbXrBXi7SeKamqHoAeFWNmlkAp4wVqHt9lbP/7I/UYlR5hIfajmLZqm28PSR0kbU2Y4yyjJBcT4DevTU4UYZknIuOo51beHGHgWuWoq+aUUvHY3DRrLS4WjEAKpZeHR1dNxdKW4K1byrGuJp7m0mTmzV6bgyRMStXl1zauV6xk0PRz7+DjWjYjZzEV5CreZLXaqIAUb+EZmVYYRyRfleGAy2TOiqDTSCdRipmZFNW4fYcAAAeeElEQVR4nO2dj38bxZXAd3I3u9OVc9e7W7SSpbMsayU5kiwnshxZVmwjx3IS/zYkthOrzdlJTIAGQpqAndSUNknh+HXlaGnL0YQrHIW2Dj8K1wbuaEvvD7v3ZnallS3ZErGpq48eQdJod1Zv57vz5s2bt2tpT4n8w9f/xi5Mqlv5+6997e/2/qWV2F5poKwbaaCsG2mgrBtpoKwbaaCsG2mgrBtpoKwbaaCsG2mgrBtpoKwbaaCsG2mgrBtpoKwbaaCsG9l2lBkv3XYld0AaKLcSmmvJ+XZAzW2XBsothc75Gr3yLyPb3SuHn3lrB7Tcfmmg3FQolej3Lnx7mILsjLbbJw2UlYVKevctXXr8d7/z6rd8t/RdDrOBsqxAZ6R7Tx44cPXqxwfuPPbtj+8c+GT4zkkDv95Z5e9BGig3CNhSA+WaJ5eZm8tmLsA//unw1W7diBm7FWcD5Xqht7rvnBz+5ORVV0aXKZV92Su5DPKVY7mrwweunuw++fGuZNlAuV5ODg9ncpnMlUtzMi/L2au5GGdHjey1TOZwdu7And04bjZQlgo9Gcp5oTfKJ3MGFmVFzf73MzGmIDs587Ihy1Isc/ia/hWcSI3SQFki9MAnOd7j6JWcISvMt9zVmrtzYW1+uQdoyplLuBHeD1/7Sk6lJmmgLBHjZBaMKVWYeiA751tOaZqWCn/t5WZ4D0x6jdzLOlPA7tJs8OSuM7F1j/Jfvv7PdtkcJbg80BlZz+T0zP3HcinNAdIaXr3SwT+d68g9MTPTdURS6NzhAw2UOy8lJO/7x7/9J7tsfq6I0ncE+qLDkf99dgb5ObRT4WRAfOq4yN8Ck3ImN9xAufOyHmWJbIHy4wNh0QOBWDgl3tf8foHS8W6z2Ka15ubuNFDuvGyGcoteKe29k8mauC77D58DhIHmU+Hsi6fgy0DK3yboOl4Mf7L75pYNlCVCP77SKrpg62zocltH65k2f9u5F/3+Zu3FjLM5aW4MxO98NedSi9Qxyge/BEppb84f1lo1cHb8qZQ/dOaX3w+vnZoNxc///mdtuXPN/maHIxXY19YS3HWdso5RHj32my+BUjLc/rg/nGptds2u3Uyl3goEbuT2BQLnr6dWbiT35d49c7mtzdnia4QIvgoxSb5369h7R2tHKbF9a+FT7/zyzI1Z/8rN2bbmj5qzuUdmM6GbN5vDN1JnDp3JhVNe+Ss4j1qlXlH+Rv2Gqn6j+0ugpEbHd27ezD3ySO5X2Wz219lwNhIJhxORXDZyueOj5ss3b2aP7EaSdYtyz33dqnrsvipRUp8tEYvCrDEXAYS5XCYTzuTa2trCuXAmk8llc+F01hn22UhSY9cMmvWLclj9xlvVGVgqqx6vKheZyL4sspt7/7fvt1zzr6RuNA8faPnt+xeAZjh3WLLtSPW4Icm7g2bdojx66+hvuqtCqfRkU2unWrO2AZDG1jLDV1ve/yDXksuFUXItH7z/Qcu1luYOm8NjBIPuDzPBYKU8WRmksInaSvjZXMCWqbmJbyzZp1jTdojKl015lLRYQ/yU+cF2aFEsKmBps7lamyuzPWJORY5WOa+Uj5zbl5xtzbaeM2zfTrZkEGA263J1NDd3dLiyHGlLR08RuNwx/6dAJDDbulbWn2V60Jl0xRivQFVfKJkMGTwGTD3BYNDDP+twHdBYkIuHUnzz8haiXmu+Q31BrpkseZxxp1uuNFCXRQnHNocAagRjlLqDuiQH3Yq51R2iXAWwNCGua7AgHtlnqcW/9XKIeDyuDN1cme2RGkME1Hv+Tx+CfPSRbdijc9ns5Ud+9cebN1dSAQyr49JIat9aNmejJnesfPHny3/+YuWLMlcnlSJESBBOVzZGRCGBq2RsgH+OyICJRBTZKbadYLL4gPZBjpOIKn4mSDxYyWUdTy1/3mVRyi4yZSrUT5yyEiE+qhLiESxZmshcBXhBSaqkIFNqyPzEzG/dQi20QepWymyP1BrtkWOffx6NfP658GZMq2LMZZOXv/jojyuIEuN4jkBr15oz48XUECuVkh3+/MPoh59/WFaNE6TXreu+0GBCQWIk7fH5PAAULhjWTnwx9whJytQgUQWa2+WLxWI+KpNBwwctqPM2g5bl+nGUDK4MZ8yIAfZ4+earhJL0YvdX00SgNBAlifGTZQmCFKMK6ydu3ReNMFQjztXxKUHiRLViWEH3BbnqchJRqtGCMn07ybLmwB2N9/76kS+cIumj54glE81gWZsvX778xR/+cOnS4yBXhgsiEtaNyK+/eCThLnNMBqBUPjYx3JWQkIqJQqqT9MuIklFZJ6PMQulR+OUBKFUK+4RkRNlPQgiBo4R9BiTcielTvJ9vlEooR7G5mRPeCyj7OZYiSqbjZUMZpqBRZqoDvxsUagFKUAsuOFmglENkUBfK9FdQZnukZgMbbgFpC4fRcihdWqlAh0w1gRw6hP8XpBsxHcaabS3h3IaxkrpJ2rpcKbZn1CypCTh3QAk9VSLtRZRmHhEZZBI0lIuj9Jk2DVDKstn4aKvB5JU770oo3b1gBt1kxFtEOeIWZreAUsLLyqri5AYdf9fEhCgl2QP1TZQFZUB/sptQtpgiUDpM0TTrE0cpZP9+8S5QZsyK4Q0olShxFwdQ6KLWOExjJM0AparSKLSUhdKtMgb+kUwGVFUaJTGKKA1oJ+jSiFLxkojFD66GWDnXsRJKD4WxkRDJXUTZDl2sXbEb2CgZNcwfsKNEtRSOkskjeEqIUrYpA3Z/B+9zq9XAGllT0DUroGyNd1zeiPJa9v/gddVE6TUrHt5wTIDH8crQFAybotCPKHQ8QDk1RYhLlSyUg6Ojo4Nx7HtpGE7jjI+VBvPCIIWGzsN4TxWCTV2uJ1REydCniTE7SgajXUItopRkGIr7hAdgQ9mPakUVVagVRbUAJQyiRWVcO2lha0VJYzkufPizUGqpsP87mg3l/zZ1Nl38bOEzYPnQ0wIl2BxeMbvxXACWbrZG/yArRdmPKBPp9BRJUAvlQHt7+2gSUQ4S4bkiSsqCZLAcyrKtV7lXKh4YdWkJSnRe42oRpaS6p0i/bh7fQsnV6pNVrhYfMRAl270o3Ye5uG0oZ2dnm9tWZmdTJsr9T99t6jxz/enFxZdWn1x81kRJRcXDG2+/NO0O9Yyk0Ti1Fw2szzSwjIGRi7KNBlZKk6TZK8HhSJJeFQ2sm/cJceyaDaykwORjHUpJHgVXrIhSkqFjprmbtc7AytzAygnurO5uA0tj6Md0HrT1Si3rzza3nTKzBgBl592F1aamZ+8uLj7d9OlCk4XyANbc37nxXKAZeN+ijDeDszCBUCPgnnK3R3gTZdweNoqtI1Di/lEPbkZTK9SFEVQpd96boMRY43qUVIcJbMRCicdW2wmvUt7tgTHDY7o9tESZ3eP2IEowoCUoHa3+VHNboG1NM1FevLiw8GTnxcXFxU+bPr1oQ4muUBmUknwCrnlqNQOA8PCpCfTEKXMyQhFPEaU1GWHYPFOyhRJbcARtpJO0YwyOKtIgzlXKyGYopY0oOYZ2azLigW/UPjEq2FAWJyMcvWR6sDDDkYQyAxWU2R4RcbsH7wVl6pT/3Y621raO1sJY+dDiwgKQXLjb9GlTFSixnSIxKhse7sjHoOTVdW/CChEYhs89Av6NiTJk+EAESoklYYOFUpJgEoghgjSZChmSAVP+aG0hgkooJTCUpDCvdOqyG4ZxqQSlS6glLkcFp1QiRAA2nqAyoYrKbI/wYPpbb1Ubgy2Hcs3f4m+Bf/6wVvBgLy7cXVhYuNtZHUqY/vWasS0cgGTfqFmwBe5IRETNZCsKBm7PFDamMgi+hYUSewMP3JnhPejt5c97K5SeYuBuQAx14L/wwB0Mw0I9PgYXUFqBOxMlWn43E4G7LZXZHtmz5/btPd3De24/eC8ozRmjhfKNg6svQZe8CxyfrMbAmgH0uNOjiwi6GnPFrXC6HAyBBLGgu9yUxkJCKHXx0Yn6XEHF6zJnq1ASqklBPB6tMZzusp6k4HPBKOeBo8ohy+lkHhflKkjM6+xz6SJ06RVVqE9o5YIK3IpSwxUCtXg4fStltkfAut4SKQRf3sDmBEn/rGVg9y8sLjz9EjiwsOdLVaHk4VzFvp6kFFaFCqtHJYtcGNmRzX1pySJXoZqyPYtcpetnYiVGVuR1VcqoJRfVqqzM9nm0APC9K6p67L2aUK4eNJiiyEx4sCEezMuIXGZE+dBC5/6mThgtO5tWP0OUsqIobHOU2yIUZgPV3Zu7W5aejdi25bDhUAkorxytemXk4MUn3jm/0jo9P3nEJ1AGj18ClP9TmIxgiABw77+7uPDpZ08iyp7lrunp1Pn7n3vi2VW2cyxhJBt0uUerue9+l6BUB/q3rTkQZffRPd3VoZTZkdb8vNY1P++YmMYbtzjKw5cuAMrn/UWUKNAp7y6+dBE/PqVNnpufnJ4Zm56eDnR5dwymkohHSXUBld2BknrJ9t1HzD1Y/q8KlKwnMLk8P65pQ/Pa5AQ4OQKlS/g9HGVgpVO4sKsPL3y6sCgK92sTk9PL09r4ufGuLu1c6/psLWobDqVCnkXpRj5OKXyIouv2tj5QySczyZALX9Gy0QEulcbK6hTho6VSGC9BMVYYC23DbUEN21bZvlX2xOStNK1aagkRyEfOacuTjuXJPHSu+XlNs1Cabs8NLZUKOPJnrmOs56UnF1YxRiBQAsX5rvwRbXxcmxmfCRglx6WxpBMk5Jb4CRm85EyaG92iiKuSoUjEpVP4BsTlE3ZUcbpEM+hxc7UfJggu07uMVjzv8h6sVygi0jkKiljzE1HknZ4ZrmikLygcbkUPRSNRl3C49biVQCInXeLC88QjkaSwRbLTafnDLjzBZNDS9N6HzFpQKvMOx8yy4/4nLu5/22t4eyZbEWWrK9PScunbwNJ1OZDPr6Ty+dTqxacXFxZXH3p68UluYKeXe3zGgYOdF5/4znTXuEPrKemWMIkzxanwAU+IODkrAQRGwAFzPml+47SiMGJHQ+SGYCsRMVyqI8VI9nopP6+0JofExbj1EyKUVfpECdMMqJW/ElFs08aoLNSIWWpgcEGxjjIK5gInnSJzhWH6A8yC00LTXuKsZljYVGpBSXs0R2uzORmR8ckD6PbsQ/N6+lEYLttS+W+dXlo6vZI/37T6UNNqUydGYNHtURVKZdODXQ5pgVLHBOfjkq4bwX48M5yFQ0k3L1Ocg2NJV5zEpSjeExS/kXRvP59+K5gKwruBTqw1XmbG2vCaqGS4KqEM6ZiXMoUhcEAZtykCv+TVzeIAGfXokuFJDDIM/JKQIeueAdIuc5QFNYC6DJdp3CdJsQhfTlXNy4THjgoo8Xq89+hsTTFYNZVyrDRxlB4cKBSBEgRQ+v3vat86u7S0dPZsKv+sWHteeKmw9Mz0K/yrznzgxnKp2oASjSRcG2nolyKgUmxeJ88O4GscKp+GiW+YhyTx7ngyMiC6jU5GzMC1iZJFSaT8YqVUGSUaPJgqjpCQDCiTNkUApdXdEtC1uO1kBtYZkPhAztKkD4ZqUGNKEmoASgzDMx5QDmGwWCX97WA8MCjVXkTJ+kDTe17+qgmlPKYJD7Vz9UwAjKQZIgBZWYH/A/kHnvne0qOXvn0buiXf7dkfWCiVF7XnTJSOG+vcHkRpjv6ESNY6kvWbTjPFQImaGWsiVia7SVzmjR8SQWqdJINkgA9kZtiUjFAyWlPgLmQ2KJUwSOflF4sliFIEB308+GsKI8U1ObyUDOIMkVGhRi+DSi5zXxVpqYAZ9mIDJJa2GVgyIlfUtGqpcWVkX6CA8kXFlhDCkTq+9VjmwtnHcheOO/KrxWQC0StvOkyUWmBindUrooQz98g+0qeCFDMuvFhU0ArF0R9BuKoq4RKIpA5ClyQneJIsVIvzJV+BEgOqasUFws1RYo/GlUanTRHQzYdFHKuLCxy4pGoxUJJQ3SBxtc9Uo5exQVLYMwZWGwO0btIehSMXUeKKtBq956XMGlEyPcjHytXvB6YZpmmZeT34fyr/3eMXLi0df+bS2afynaUoqaGduS5Q+th6S1JEiUlXzHJ7RBNaTk5UkXGDh+E3UyfgY0IMZ4zFeUQbUCpqAhcfBEo2RRhUSZQPGGyBElvXclimTFc5LorJklanYBysK1MOwvgAKBXAhHl7gFImU8XOhqklcFroJiVUVkQJmspwCaTvsVt+ufXK/eeBHDRqR8ep1GxHMpXq6JhNfZT/7qPZFx5beub5pafy/3p/UZ4ap9SrOfLPrZYP3NlQukhI8ZHRaCQSMa0sgEtjEToCpUn0W+GbkXSiDxcNMUcA3BQyogqUktIOO3CUcFBwWqReUv6Wo61QOnm2Vzv+cl/BYiSwGNwMpYujxKQDFxMoSQGQbqKU1MQJWSqixENsomnV8mVQdt6fh364T5Foxt+s7fOHtUCbv1V7JP/w0tKjjz/26NJSyhGw0inxX48sGRigzV9f3RwlZkxwAwvz78IkEQysNR3HHutjaGD5E7u452ctOHGUkjQFZhVRqtayWV8NyZMFlNCvfGBgk2oxEMANLBRxLbk4xwEV2i1YYJU9MkdJ+fI5GthRYk0YgRjP4UJ1DGpDifnTwvDc258dqBWlcuvi+Txa1S6cXpWg7NNSS0vPt8wdXzqdT83Nzw9Nzw9NOMbGNERJDbwDIZ9/Z7+6gWUBJWatKpXcHu4mKjBvUZ3WqiIMTnE+bce5g0CJdH1T7QyO0uuCLa4Bsv7nuGyOUo6RAVbJ7ZF44oJZQ1IHrOkszxygHCVXw8Be6SxkpKuYT1nMQSughF2FpqPlNa1aLIq3q4vB6sspBJkP9PBknBKUrtb8z5dOg3ldelh7d3lobnIO/o2ND/FeCY77u1jTkW/tWQ8TUWLOBzNOYLIHoFSLD3pGlDzTQnbCJAHa2IaSkn4VQ2nQA7FZeK+EPaYAJfSQGMNNwfJhgoooUREVOr+XIkqbIohSpHzA3CFNeUo6C8rQ2cBQ8ORznnwiUHI1eDQB0z4x1R4UGrFnhhZQwtG8XFPPPYYJTJJHj71wtIrJSE8A/Zy847pYryxF2eHS8qeXnj++9PN8YN+8Q2s5N9M1MzbeJVBK9MDB+/PiQT4bJyN9bo8nGOHTZ0CZgJLHU4j2OHkRRhiPEWvnBlaghLFJuJI42jATJXZctHmWcy+XDxNUQhmH3wqBIkHuU0VsiuC8AouYqgzG2+mNuZ39mJHlAiPujnmT4pYQEyVXo5efDekNxmKhQZh+SuVQSpg4yGvcY5hAdMnbe25d2XP7wa1QGucQZOoJa+l5HUr/KS3/8O2fP5XX1rrOaZNDk5o2Mdk1X0AJo+xzDhxmWzdEe8yYWIxxp12I28oZFqJ6zJCalYOBnp95BHaCgIE17TK07ajqtPmi5XKjNg/cpX2KLXAnMguswB2yUCylYGorMXe/8HQ9iMQwrygJVOBzIj1t7UpLUI5wlL1balq1CJQ8kWB465WRgCOw72Ixi2A9yuYVh5bPOwIdjqGWmYmJiemWccfcnFZECR7sG9Oa1rWunxhuFK8uVr90txDRGajPLIJ5dbtCBt7p5RHheN1jeZL8K4+V8MrcbtntKRzdU27CVn5lpDpFJEzxcIdcwZjMT4SyWBAK5iTLpob4YWZ4XNZSAXVbt1RQr4frtqWmVYuwr+/hDexbP4uATd+I+Q5tglKbXWtNpTIt2tAkQHQMTY455lpKUa6qa4ENT5oo3rpXLNHSksjDEPa0uEmyfSop2XIJyqYVVFivrFIRoUvpTdrlleJSeWsVmlYtpuvafUs9tvUN7Mqa1hXbFOU+f07TJic1x9iQNuQYmoBCl6MEZaccCOyCv/W0O5aet1VMt6f7vgeHq3gWgd46vXmvFCi7tJnp6fEL7pnpGW1yfh1K49zyNqyz3qvUL0qRSLAlSmosb90rHePjE0MT4z985Yf8fWgdSvbujmaDVin1i7LqEIFcFcqZsaGuT/79k8mhsZnx8dKxckcz7qqX8h5sIbKj2AYwvFewkPvBbxws7GXtwz8xaz+qCOHfCJHh2LSkDBNTqXhUhZcx4wXDSzZXQmaFn+CbNmm9LxeD3dzAduHN0JPLPcv8fb2B3b0oZVciJLKoo+nC7V/MSPYOtkeDfAlS1p3pwYFESESeoglrn76ETo10IpGIuMB38SQiKH0SfiPExVxpn1wsx5kn7ZXScTPxPZmWvGm88Z5XjAelQlg31C4+KBj+jUSTnsqPGdkMZblH+1aBEuYfjumWoXND5+bmZmbWe7C7GCUGcDEIp0ZtN/XhesgUzgsNkcVBTmAJ83dgWjsi0jmSuFBZyGNRzFshBiVSkKjaR2KsWO5VcQkuYUbQDZJQMXipRK3tTmv2ScxgFeu3NnkqRWrXo9zqgdvUu3WvbJlzjE2MA8qhiYmZIZxXVpGd/hVL+TQtTBSiStBcupb40ku/W1ZVPXjCoMgoJKmq5OTPPcDWxft5MK7DUUZVvOEnouIdoHydE18jRMfVVgVQUiwnSQy38adjxERkSMGbo02UBmyUPCfMawnTScQaGxsgWE13VU4OLUFZxWPwaewYF4FyaCPKDxyO6QnH3KQ2MT7hmJzTxmYcGp980G6s94dj2wHi3qV8r4SmG8UAbKEcIu3CouFohiFybvnwXnneURJ4g7SPDKYFSgWjb1Oqy5aGwiJE3DbSJ4LxirgjiC+My6qIoOOjTmQTJW9XmY6KWJc6QuLiYIBSxAMLaWkbpBTl1n+cQs7gswjD4SFuM70bUb684tBaWmY0bWIMZpUzLXOa44a41Zs/xTCT2x1/qrSCB6vGSbTfyuEpyfbgGSkhcwxjSeKUASXY2BiFfRICJcPVrf6qUVIRROav1I4SI7f8Bl3MWBOLaBZKCWxGvHy3rBWlIYCED3MF94Y3oOx8Ij8zPoSrlHO4WOkZcjj28awyby4jatbU5DsllSYjrJcUsnFKsj14L7Q+QgdNMyirBplKk6CasHqlESFxQBnUDcPgF/CmKKE/9jNcJqNSKUpJ9FcGZbDQWLGAUpKsuwTXS40o6Zz9YS8wWK5HeeHQat4xPTY24dCGNMfY2Ni0I2DuatXcFX8LuhJKqheXkjGg3lcMZyi2jAAK7Ym9EgezPnzgRMHtaZesO0AjfIayKUoFV/C8fLG6FCWL8E9kRDVzWoooWYUnEdWKUon5xY2x/pg48qlSlD/rvHbtjTyY2MmhGf/MUFcL9MwXeadkc7wmvBg7e5thdVIxRKCLR6NxAZS2VXB7G2JyB6IE7xUfICJQjiSTLjfjz5DCtWS+fLM5SjhOWsV7qzeg7IVqsE/S640N8Hu/Cyjl7UGpv3b6m988/cIL8Hr2NX6yvht2lPmLV3/60zvP5R3zQ5Mt8N/QtENrRRXo0GO85n/A6/Fju2C0rAqlhCNf4TM0rzXOQ2fkj7pjksh4NQ2sKh4iik//sSLoW6CEzTFuxNehlJAXm7KW0pQiShqrlHlWG0rj9U6QV1/F19eFM+P7sw3lxYM/+vGPf3Tweh6zeiZ4Xs8+Hjihw7zOq2/Dy9uv7YJuWR1KYBS0kjjxYXXWyAkN66UCpbmbXsxjkat2e8zFWXRWS1GC95VETyjK17oxp6WAUu21P3rMLjWiPHv67NnTr7+Or8dFS1DpcJajzHc8frDp0Mmf/OTkoabO83mwsvhspjFxDDp89gGo+/pxfP3rQYnzDw/mnCgs6KXKKNBSZJlJaf50rU1QMuuWry1Q4jNj+MTRQmkw/DEnmaI4E8E/70r5Q5xwXinjTycqJlnWiLLYtzpftaY3stH8g8evXH/jYNP+f3vlzbeu/eKVV15r6nziuXee+6+QFWWkw2+vvo018XX/Xw1KzIEn7a5gMD6FfUEfJCQJBULSsrQZyqgLxFnFWMkTLvm8zkSZhHpRQvp1ig/RMFOBCVEAJR4yIn66rNTaKx84Dv+O4+vZYkvItPvqQXza5ME33/zFL9588z/xuZOdV2PFGxCxVx4/fRorn35gl/fKdvtpyzBnFOOVLolEXJB+bnVZaZ6OT7isUsGD5RYRNgmUURNln4mykKAkZjgCpXmDWL8LBlolYmX44cPdVHPcHKkYt6vV7bmiK4pxRbzaN1C6NzZ89VrnwUNvHzx0sPPa1W4fta+J01vDexV56Aq8KkOf7Ga3R/Ktu/mTSTG312AmJsWHBXEtGoU9DZ+9om4IKW7CLze8m3kmZgyCl0VNSRzfV4xOwEe+RZc2pPYXpdZ5pSQSI8okL/BkCd3w+Yy9lJbZKnaRytT8S0hllBu1K70o7QkcJZ/siR32zBFp8/eSg9FNDr9Vu9Ua7akXqfel5wbKv2ZpoKwbaaCsG2mgrBtpoKwbaaCsG2mgrBtpoKwbaaCsG2mgrBtpoKwbaaCsG2mgrBtpoKwbaaCsG2mgrBf5f9CifHRuEJxqAAAAAElFTkSuQmCC"/>
          <p:cNvSpPr>
            <a:spLocks noChangeAspect="1" noChangeArrowheads="1"/>
          </p:cNvSpPr>
          <p:nvPr/>
        </p:nvSpPr>
        <p:spPr bwMode="auto">
          <a:xfrm>
            <a:off x="307975" y="-1157288"/>
            <a:ext cx="11353800" cy="27336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Segoe UI" panose="020B0502040204020203" pitchFamily="34" charset="0"/>
              <a:ea typeface="Segoe UI" panose="020B0502040204020203" pitchFamily="34" charset="0"/>
              <a:cs typeface="Segoe UI" panose="020B0502040204020203" pitchFamily="34" charset="0"/>
            </a:endParaRPr>
          </a:p>
        </p:txBody>
      </p:sp>
      <p:pic>
        <p:nvPicPr>
          <p:cNvPr id="1036" name="Picture 12" descr="https://upload.wikimedia.org/wikipedia/commons/8/86/Logotipo_del_Ministerio_de_Econom%C3%ADa_y_Competitividad.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42559" y="6077810"/>
            <a:ext cx="2949041" cy="70961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432304" y="61010"/>
            <a:ext cx="4241292" cy="1200329"/>
          </a:xfrm>
          <a:prstGeom prst="rect">
            <a:avLst/>
          </a:prstGeom>
          <a:noFill/>
        </p:spPr>
        <p:txBody>
          <a:bodyPr wrap="square" rtlCol="0">
            <a:spAutoFit/>
          </a:bodyPr>
          <a:lstStyle/>
          <a:p>
            <a:pPr algn="ctr"/>
            <a:r>
              <a:rPr lang="fr-BE"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Polar </a:t>
            </a:r>
            <a:r>
              <a:rPr lang="fr-BE"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Prediction</a:t>
            </a:r>
            <a:r>
              <a:rPr lang="fr-BE"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 Workshop</a:t>
            </a:r>
          </a:p>
          <a:p>
            <a:pPr algn="ctr"/>
            <a:r>
              <a:rPr lang="fr-BE"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4-6th of May, 2016</a:t>
            </a:r>
          </a:p>
          <a:p>
            <a:pPr algn="ctr"/>
            <a:r>
              <a:rPr lang="fr-BE"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Lamont</a:t>
            </a:r>
            <a:r>
              <a:rPr lang="fr-BE"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-Doherty </a:t>
            </a:r>
            <a:r>
              <a:rPr lang="fr-BE"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Earth</a:t>
            </a:r>
            <a:r>
              <a:rPr lang="fr-BE"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Observatory</a:t>
            </a:r>
            <a:r>
              <a:rPr lang="fr-BE" dirty="0">
                <a:solidFill>
                  <a:schemeClr val="bg1"/>
                </a:solidFill>
                <a:latin typeface="Segoe UI" panose="020B0502040204020203" pitchFamily="34" charset="0"/>
                <a:ea typeface="Segoe UI" panose="020B0502040204020203" pitchFamily="34" charset="0"/>
                <a:cs typeface="Segoe UI" panose="020B0502040204020203" pitchFamily="34" charset="0"/>
              </a:rPr>
              <a:t> </a:t>
            </a:r>
            <a:r>
              <a:rPr lang="fr-BE"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 Columbia </a:t>
            </a:r>
            <a:r>
              <a:rPr lang="fr-BE"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University</a:t>
            </a:r>
            <a:r>
              <a:rPr lang="fr-BE"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 </a:t>
            </a:r>
            <a:r>
              <a:rPr lang="fr-BE"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NY</a:t>
            </a:r>
            <a:endParaRPr lang="en-US" dirty="0">
              <a:solidFill>
                <a:schemeClr val="bg1"/>
              </a:solidFill>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4143932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p:cNvPicPr>
            <a:picLocks noChangeAspect="1"/>
          </p:cNvPicPr>
          <p:nvPr/>
        </p:nvPicPr>
        <p:blipFill rotWithShape="1">
          <a:blip r:embed="rId3" cstate="print">
            <a:extLst>
              <a:ext uri="{28A0092B-C50C-407E-A947-70E740481C1C}">
                <a14:useLocalDpi xmlns:a14="http://schemas.microsoft.com/office/drawing/2010/main" val="0"/>
              </a:ext>
            </a:extLst>
          </a:blip>
          <a:srcRect t="4341"/>
          <a:stretch/>
        </p:blipFill>
        <p:spPr>
          <a:xfrm>
            <a:off x="2045151" y="304800"/>
            <a:ext cx="7241961" cy="6927636"/>
          </a:xfrm>
          <a:prstGeom prst="rect">
            <a:avLst/>
          </a:prstGeom>
        </p:spPr>
      </p:pic>
      <p:sp>
        <p:nvSpPr>
          <p:cNvPr id="8" name="Triangle rectangle 7"/>
          <p:cNvSpPr/>
          <p:nvPr/>
        </p:nvSpPr>
        <p:spPr>
          <a:xfrm rot="-10800000">
            <a:off x="2594884" y="355386"/>
            <a:ext cx="6640286" cy="6640286"/>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Triangle rectangle 8"/>
          <p:cNvSpPr/>
          <p:nvPr/>
        </p:nvSpPr>
        <p:spPr>
          <a:xfrm rot="10800000">
            <a:off x="5050699" y="2840729"/>
            <a:ext cx="6640286" cy="6640286"/>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Rectangle 9"/>
          <p:cNvSpPr/>
          <p:nvPr/>
        </p:nvSpPr>
        <p:spPr>
          <a:xfrm>
            <a:off x="121920" y="3777343"/>
            <a:ext cx="198052" cy="2068286"/>
          </a:xfrm>
          <a:prstGeom prst="rect">
            <a:avLst/>
          </a:prstGeom>
          <a:gradFill>
            <a:gsLst>
              <a:gs pos="0">
                <a:schemeClr val="tx1"/>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ZoneTexte 10"/>
          <p:cNvSpPr txBox="1"/>
          <p:nvPr/>
        </p:nvSpPr>
        <p:spPr>
          <a:xfrm>
            <a:off x="329776" y="3722913"/>
            <a:ext cx="2163051" cy="923330"/>
          </a:xfrm>
          <a:prstGeom prst="rect">
            <a:avLst/>
          </a:prstGeom>
          <a:noFill/>
        </p:spPr>
        <p:txBody>
          <a:bodyPr wrap="square" rtlCol="0">
            <a:spAutoFit/>
          </a:bodyPr>
          <a:lstStyle/>
          <a:p>
            <a:r>
              <a:rPr lang="fr-BE" dirty="0" err="1" smtClean="0">
                <a:latin typeface="Segoe UI" panose="020B0502040204020203" pitchFamily="34" charset="0"/>
                <a:cs typeface="Segoe UI" panose="020B0502040204020203" pitchFamily="34" charset="0"/>
              </a:rPr>
              <a:t>Correlation</a:t>
            </a:r>
            <a:r>
              <a:rPr lang="fr-BE" dirty="0" smtClean="0">
                <a:latin typeface="Segoe UI" panose="020B0502040204020203" pitchFamily="34" charset="0"/>
                <a:cs typeface="Segoe UI" panose="020B0502040204020203" pitchFamily="34" charset="0"/>
              </a:rPr>
              <a:t> of August </a:t>
            </a:r>
            <a:r>
              <a:rPr lang="fr-BE" dirty="0" err="1" smtClean="0">
                <a:latin typeface="Segoe UI" panose="020B0502040204020203" pitchFamily="34" charset="0"/>
                <a:cs typeface="Segoe UI" panose="020B0502040204020203" pitchFamily="34" charset="0"/>
              </a:rPr>
              <a:t>sea</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ice</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extent</a:t>
            </a:r>
            <a:r>
              <a:rPr lang="fr-BE" dirty="0" smtClean="0">
                <a:latin typeface="Segoe UI" panose="020B0502040204020203" pitchFamily="34" charset="0"/>
                <a:cs typeface="Segoe UI" panose="020B0502040204020203" pitchFamily="34" charset="0"/>
              </a:rPr>
              <a:t> (1993-2008)</a:t>
            </a:r>
            <a:endParaRPr lang="fr-BE" dirty="0">
              <a:latin typeface="Segoe UI" panose="020B0502040204020203" pitchFamily="34" charset="0"/>
              <a:cs typeface="Segoe UI" panose="020B0502040204020203" pitchFamily="34" charset="0"/>
            </a:endParaRPr>
          </a:p>
        </p:txBody>
      </p:sp>
      <p:sp>
        <p:nvSpPr>
          <p:cNvPr id="5" name="ZoneTexte 4"/>
          <p:cNvSpPr txBox="1"/>
          <p:nvPr/>
        </p:nvSpPr>
        <p:spPr>
          <a:xfrm>
            <a:off x="4547112" y="258315"/>
            <a:ext cx="4528972" cy="2062103"/>
          </a:xfrm>
          <a:prstGeom prst="rect">
            <a:avLst/>
          </a:prstGeom>
          <a:noFill/>
        </p:spPr>
        <p:txBody>
          <a:bodyPr wrap="square" rtlCol="0">
            <a:spAutoFit/>
          </a:bodyPr>
          <a:lstStyle/>
          <a:p>
            <a:r>
              <a:rPr lang="fr-BE" sz="2000" dirty="0" smtClean="0">
                <a:latin typeface="Segoe UI" panose="020B0502040204020203" pitchFamily="34" charset="0"/>
                <a:cs typeface="Segoe UI" panose="020B0502040204020203" pitchFamily="34" charset="0"/>
              </a:rPr>
              <a:t>The joint </a:t>
            </a:r>
            <a:r>
              <a:rPr lang="fr-BE" sz="2000" dirty="0" err="1" smtClean="0">
                <a:latin typeface="Segoe UI" panose="020B0502040204020203" pitchFamily="34" charset="0"/>
                <a:cs typeface="Segoe UI" panose="020B0502040204020203" pitchFamily="34" charset="0"/>
              </a:rPr>
              <a:t>obs</a:t>
            </a:r>
            <a:r>
              <a:rPr lang="fr-BE" sz="2000" dirty="0" smtClean="0">
                <a:latin typeface="Segoe UI" panose="020B0502040204020203" pitchFamily="34" charset="0"/>
                <a:cs typeface="Segoe UI" panose="020B0502040204020203" pitchFamily="34" charset="0"/>
              </a:rPr>
              <a:t>-model </a:t>
            </a:r>
            <a:r>
              <a:rPr lang="fr-BE" sz="2000" dirty="0" err="1" smtClean="0">
                <a:latin typeface="Segoe UI" panose="020B0502040204020203" pitchFamily="34" charset="0"/>
                <a:cs typeface="Segoe UI" panose="020B0502040204020203" pitchFamily="34" charset="0"/>
              </a:rPr>
              <a:t>correlation</a:t>
            </a:r>
            <a:r>
              <a:rPr lang="fr-BE" sz="2000" dirty="0" smtClean="0">
                <a:latin typeface="Segoe UI" panose="020B0502040204020203" pitchFamily="34" charset="0"/>
                <a:cs typeface="Segoe UI" panose="020B0502040204020203" pitchFamily="34" charset="0"/>
              </a:rPr>
              <a:t> matrix</a:t>
            </a:r>
          </a:p>
          <a:p>
            <a:r>
              <a:rPr lang="fr-BE" dirty="0" smtClean="0">
                <a:latin typeface="Segoe UI" panose="020B0502040204020203" pitchFamily="34" charset="0"/>
                <a:cs typeface="Segoe UI" panose="020B0502040204020203" pitchFamily="34" charset="0"/>
              </a:rPr>
              <a:t> </a:t>
            </a:r>
          </a:p>
          <a:p>
            <a:pPr marL="285750" indent="-285750">
              <a:buFontTx/>
              <a:buChar char="-"/>
            </a:pPr>
            <a:r>
              <a:rPr lang="fr-BE" dirty="0" err="1">
                <a:latin typeface="Segoe UI" panose="020B0502040204020203" pitchFamily="34" charset="0"/>
                <a:cs typeface="Segoe UI" panose="020B0502040204020203" pitchFamily="34" charset="0"/>
              </a:rPr>
              <a:t>h</a:t>
            </a:r>
            <a:r>
              <a:rPr lang="fr-BE" dirty="0" err="1" smtClean="0">
                <a:latin typeface="Segoe UI" panose="020B0502040204020203" pitchFamily="34" charset="0"/>
                <a:cs typeface="Segoe UI" panose="020B0502040204020203" pitchFamily="34" charset="0"/>
              </a:rPr>
              <a:t>ighlights</a:t>
            </a:r>
            <a:r>
              <a:rPr lang="fr-BE" dirty="0" smtClean="0">
                <a:latin typeface="Segoe UI" panose="020B0502040204020203" pitchFamily="34" charset="0"/>
                <a:cs typeface="Segoe UI" panose="020B0502040204020203" pitchFamily="34" charset="0"/>
              </a:rPr>
              <a:t> model-</a:t>
            </a:r>
            <a:r>
              <a:rPr lang="fr-BE" dirty="0" err="1" smtClean="0">
                <a:latin typeface="Segoe UI" panose="020B0502040204020203" pitchFamily="34" charset="0"/>
                <a:cs typeface="Segoe UI" panose="020B0502040204020203" pitchFamily="34" charset="0"/>
              </a:rPr>
              <a:t>dependent</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potential</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predictability</a:t>
            </a:r>
            <a:endParaRPr lang="fr-BE" dirty="0" smtClean="0">
              <a:latin typeface="Segoe UI" panose="020B0502040204020203" pitchFamily="34" charset="0"/>
              <a:cs typeface="Segoe UI" panose="020B0502040204020203" pitchFamily="34" charset="0"/>
            </a:endParaRPr>
          </a:p>
          <a:p>
            <a:pPr marL="285750" indent="-285750">
              <a:buFontTx/>
              <a:buChar char="-"/>
            </a:pPr>
            <a:r>
              <a:rPr lang="fr-BE" dirty="0" err="1">
                <a:latin typeface="Segoe UI" panose="020B0502040204020203" pitchFamily="34" charset="0"/>
                <a:cs typeface="Segoe UI" panose="020B0502040204020203" pitchFamily="34" charset="0"/>
              </a:rPr>
              <a:t>h</a:t>
            </a:r>
            <a:r>
              <a:rPr lang="fr-BE" dirty="0" err="1" smtClean="0">
                <a:latin typeface="Segoe UI" panose="020B0502040204020203" pitchFamily="34" charset="0"/>
                <a:cs typeface="Segoe UI" panose="020B0502040204020203" pitchFamily="34" charset="0"/>
              </a:rPr>
              <a:t>ighlights</a:t>
            </a:r>
            <a:r>
              <a:rPr lang="fr-BE" dirty="0" smtClean="0">
                <a:latin typeface="Segoe UI" panose="020B0502040204020203" pitchFamily="34" charset="0"/>
                <a:cs typeface="Segoe UI" panose="020B0502040204020203" pitchFamily="34" charset="0"/>
              </a:rPr>
              <a:t> model </a:t>
            </a:r>
            <a:r>
              <a:rPr lang="fr-BE" dirty="0" err="1" smtClean="0">
                <a:latin typeface="Segoe UI" panose="020B0502040204020203" pitchFamily="34" charset="0"/>
                <a:cs typeface="Segoe UI" panose="020B0502040204020203" pitchFamily="34" charset="0"/>
              </a:rPr>
              <a:t>genealogy</a:t>
            </a:r>
            <a:endParaRPr lang="fr-BE" dirty="0" smtClean="0">
              <a:latin typeface="Segoe UI" panose="020B0502040204020203" pitchFamily="34" charset="0"/>
              <a:cs typeface="Segoe UI" panose="020B0502040204020203" pitchFamily="34" charset="0"/>
            </a:endParaRPr>
          </a:p>
          <a:p>
            <a:pPr marL="285750" indent="-285750">
              <a:buFontTx/>
              <a:buChar char="-"/>
            </a:pPr>
            <a:r>
              <a:rPr lang="fr-BE" dirty="0" err="1" smtClean="0">
                <a:solidFill>
                  <a:schemeClr val="accent6">
                    <a:lumMod val="75000"/>
                  </a:schemeClr>
                </a:solidFill>
                <a:latin typeface="Segoe UI" panose="020B0502040204020203" pitchFamily="34" charset="0"/>
                <a:cs typeface="Segoe UI" panose="020B0502040204020203" pitchFamily="34" charset="0"/>
              </a:rPr>
              <a:t>highlights</a:t>
            </a:r>
            <a:r>
              <a:rPr lang="fr-BE" dirty="0" smtClean="0">
                <a:solidFill>
                  <a:schemeClr val="accent6">
                    <a:lumMod val="75000"/>
                  </a:schemeClr>
                </a:solidFill>
                <a:latin typeface="Segoe UI" panose="020B0502040204020203" pitchFamily="34" charset="0"/>
                <a:cs typeface="Segoe UI" panose="020B0502040204020203" pitchFamily="34" charset="0"/>
              </a:rPr>
              <a:t> </a:t>
            </a:r>
            <a:r>
              <a:rPr lang="fr-BE" dirty="0" err="1" smtClean="0">
                <a:solidFill>
                  <a:schemeClr val="accent6">
                    <a:lumMod val="75000"/>
                  </a:schemeClr>
                </a:solidFill>
                <a:latin typeface="Segoe UI" panose="020B0502040204020203" pitchFamily="34" charset="0"/>
                <a:cs typeface="Segoe UI" panose="020B0502040204020203" pitchFamily="34" charset="0"/>
              </a:rPr>
              <a:t>that</a:t>
            </a:r>
            <a:r>
              <a:rPr lang="fr-BE" dirty="0" smtClean="0">
                <a:solidFill>
                  <a:schemeClr val="accent6">
                    <a:lumMod val="75000"/>
                  </a:schemeClr>
                </a:solidFill>
                <a:latin typeface="Segoe UI" panose="020B0502040204020203" pitchFamily="34" charset="0"/>
                <a:cs typeface="Segoe UI" panose="020B0502040204020203" pitchFamily="34" charset="0"/>
              </a:rPr>
              <a:t> observations are </a:t>
            </a:r>
            <a:r>
              <a:rPr lang="fr-BE" dirty="0" err="1" smtClean="0">
                <a:solidFill>
                  <a:schemeClr val="accent6">
                    <a:lumMod val="75000"/>
                  </a:schemeClr>
                </a:solidFill>
                <a:latin typeface="Segoe UI" panose="020B0502040204020203" pitchFamily="34" charset="0"/>
                <a:cs typeface="Segoe UI" panose="020B0502040204020203" pitchFamily="34" charset="0"/>
              </a:rPr>
              <a:t>well</a:t>
            </a:r>
            <a:r>
              <a:rPr lang="fr-BE" dirty="0" smtClean="0">
                <a:solidFill>
                  <a:schemeClr val="accent6">
                    <a:lumMod val="75000"/>
                  </a:schemeClr>
                </a:solidFill>
                <a:latin typeface="Segoe UI" panose="020B0502040204020203" pitchFamily="34" charset="0"/>
                <a:cs typeface="Segoe UI" panose="020B0502040204020203" pitchFamily="34" charset="0"/>
              </a:rPr>
              <a:t> </a:t>
            </a:r>
            <a:r>
              <a:rPr lang="fr-BE" dirty="0" err="1" smtClean="0">
                <a:solidFill>
                  <a:schemeClr val="accent6">
                    <a:lumMod val="75000"/>
                  </a:schemeClr>
                </a:solidFill>
                <a:latin typeface="Segoe UI" panose="020B0502040204020203" pitchFamily="34" charset="0"/>
                <a:cs typeface="Segoe UI" panose="020B0502040204020203" pitchFamily="34" charset="0"/>
              </a:rPr>
              <a:t>distinguishable</a:t>
            </a:r>
            <a:r>
              <a:rPr lang="fr-BE" dirty="0" smtClean="0">
                <a:solidFill>
                  <a:schemeClr val="accent6">
                    <a:lumMod val="75000"/>
                  </a:schemeClr>
                </a:solidFill>
                <a:latin typeface="Segoe UI" panose="020B0502040204020203" pitchFamily="34" charset="0"/>
                <a:cs typeface="Segoe UI" panose="020B0502040204020203" pitchFamily="34" charset="0"/>
              </a:rPr>
              <a:t> </a:t>
            </a:r>
            <a:r>
              <a:rPr lang="fr-BE" dirty="0" err="1" smtClean="0">
                <a:solidFill>
                  <a:schemeClr val="accent6">
                    <a:lumMod val="75000"/>
                  </a:schemeClr>
                </a:solidFill>
                <a:latin typeface="Segoe UI" panose="020B0502040204020203" pitchFamily="34" charset="0"/>
                <a:cs typeface="Segoe UI" panose="020B0502040204020203" pitchFamily="34" charset="0"/>
              </a:rPr>
              <a:t>from</a:t>
            </a:r>
            <a:r>
              <a:rPr lang="fr-BE" dirty="0" smtClean="0">
                <a:solidFill>
                  <a:schemeClr val="accent6">
                    <a:lumMod val="75000"/>
                  </a:schemeClr>
                </a:solidFill>
                <a:latin typeface="Segoe UI" panose="020B0502040204020203" pitchFamily="34" charset="0"/>
                <a:cs typeface="Segoe UI" panose="020B0502040204020203" pitchFamily="34" charset="0"/>
              </a:rPr>
              <a:t> </a:t>
            </a:r>
            <a:r>
              <a:rPr lang="fr-BE" dirty="0" err="1" smtClean="0">
                <a:solidFill>
                  <a:schemeClr val="accent6">
                    <a:lumMod val="75000"/>
                  </a:schemeClr>
                </a:solidFill>
                <a:latin typeface="Segoe UI" panose="020B0502040204020203" pitchFamily="34" charset="0"/>
                <a:cs typeface="Segoe UI" panose="020B0502040204020203" pitchFamily="34" charset="0"/>
              </a:rPr>
              <a:t>models</a:t>
            </a:r>
            <a:endParaRPr lang="fr-BE" dirty="0">
              <a:solidFill>
                <a:schemeClr val="accent6">
                  <a:lumMod val="75000"/>
                </a:schemeClr>
              </a:solidFill>
              <a:latin typeface="Segoe UI" panose="020B0502040204020203" pitchFamily="34" charset="0"/>
              <a:cs typeface="Segoe UI" panose="020B0502040204020203" pitchFamily="34" charset="0"/>
            </a:endParaRPr>
          </a:p>
        </p:txBody>
      </p:sp>
      <p:sp>
        <p:nvSpPr>
          <p:cNvPr id="13" name="Rectangle 12"/>
          <p:cNvSpPr/>
          <p:nvPr/>
        </p:nvSpPr>
        <p:spPr>
          <a:xfrm>
            <a:off x="2914374" y="715516"/>
            <a:ext cx="275140" cy="264198"/>
          </a:xfrm>
          <a:prstGeom prst="rect">
            <a:avLst/>
          </a:prstGeom>
          <a:noFill/>
          <a:ln w="317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2871809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p:cNvPicPr>
            <a:picLocks noChangeAspect="1"/>
          </p:cNvPicPr>
          <p:nvPr/>
        </p:nvPicPr>
        <p:blipFill rotWithShape="1">
          <a:blip r:embed="rId3" cstate="print">
            <a:extLst>
              <a:ext uri="{28A0092B-C50C-407E-A947-70E740481C1C}">
                <a14:useLocalDpi xmlns:a14="http://schemas.microsoft.com/office/drawing/2010/main" val="0"/>
              </a:ext>
            </a:extLst>
          </a:blip>
          <a:srcRect t="4341"/>
          <a:stretch/>
        </p:blipFill>
        <p:spPr>
          <a:xfrm>
            <a:off x="2045151" y="304800"/>
            <a:ext cx="7241961" cy="6927636"/>
          </a:xfrm>
          <a:prstGeom prst="rect">
            <a:avLst/>
          </a:prstGeom>
        </p:spPr>
      </p:pic>
      <p:sp>
        <p:nvSpPr>
          <p:cNvPr id="8" name="Triangle rectangle 7"/>
          <p:cNvSpPr/>
          <p:nvPr/>
        </p:nvSpPr>
        <p:spPr>
          <a:xfrm rot="-10800000">
            <a:off x="2594884" y="355386"/>
            <a:ext cx="6640286" cy="6640286"/>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Triangle rectangle 8"/>
          <p:cNvSpPr/>
          <p:nvPr/>
        </p:nvSpPr>
        <p:spPr>
          <a:xfrm rot="10800000">
            <a:off x="5050699" y="2840729"/>
            <a:ext cx="6640286" cy="6640286"/>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Rectangle 9"/>
          <p:cNvSpPr/>
          <p:nvPr/>
        </p:nvSpPr>
        <p:spPr>
          <a:xfrm>
            <a:off x="121920" y="3777343"/>
            <a:ext cx="198052" cy="2068286"/>
          </a:xfrm>
          <a:prstGeom prst="rect">
            <a:avLst/>
          </a:prstGeom>
          <a:gradFill>
            <a:gsLst>
              <a:gs pos="0">
                <a:schemeClr val="tx1"/>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ZoneTexte 10"/>
          <p:cNvSpPr txBox="1"/>
          <p:nvPr/>
        </p:nvSpPr>
        <p:spPr>
          <a:xfrm>
            <a:off x="329776" y="3722913"/>
            <a:ext cx="2163051" cy="923330"/>
          </a:xfrm>
          <a:prstGeom prst="rect">
            <a:avLst/>
          </a:prstGeom>
          <a:noFill/>
        </p:spPr>
        <p:txBody>
          <a:bodyPr wrap="square" rtlCol="0">
            <a:spAutoFit/>
          </a:bodyPr>
          <a:lstStyle/>
          <a:p>
            <a:r>
              <a:rPr lang="fr-BE" dirty="0" err="1" smtClean="0">
                <a:latin typeface="Segoe UI" panose="020B0502040204020203" pitchFamily="34" charset="0"/>
                <a:cs typeface="Segoe UI" panose="020B0502040204020203" pitchFamily="34" charset="0"/>
              </a:rPr>
              <a:t>Correlation</a:t>
            </a:r>
            <a:r>
              <a:rPr lang="fr-BE" dirty="0" smtClean="0">
                <a:latin typeface="Segoe UI" panose="020B0502040204020203" pitchFamily="34" charset="0"/>
                <a:cs typeface="Segoe UI" panose="020B0502040204020203" pitchFamily="34" charset="0"/>
              </a:rPr>
              <a:t> of August </a:t>
            </a:r>
            <a:r>
              <a:rPr lang="fr-BE" dirty="0" err="1" smtClean="0">
                <a:latin typeface="Segoe UI" panose="020B0502040204020203" pitchFamily="34" charset="0"/>
                <a:cs typeface="Segoe UI" panose="020B0502040204020203" pitchFamily="34" charset="0"/>
              </a:rPr>
              <a:t>sea</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ice</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extent</a:t>
            </a:r>
            <a:r>
              <a:rPr lang="fr-BE" dirty="0" smtClean="0">
                <a:latin typeface="Segoe UI" panose="020B0502040204020203" pitchFamily="34" charset="0"/>
                <a:cs typeface="Segoe UI" panose="020B0502040204020203" pitchFamily="34" charset="0"/>
              </a:rPr>
              <a:t> (1993-2008)</a:t>
            </a:r>
            <a:endParaRPr lang="fr-BE" dirty="0">
              <a:latin typeface="Segoe UI" panose="020B0502040204020203" pitchFamily="34" charset="0"/>
              <a:cs typeface="Segoe UI" panose="020B0502040204020203" pitchFamily="34" charset="0"/>
            </a:endParaRPr>
          </a:p>
        </p:txBody>
      </p:sp>
      <p:sp>
        <p:nvSpPr>
          <p:cNvPr id="5" name="ZoneTexte 4"/>
          <p:cNvSpPr txBox="1"/>
          <p:nvPr/>
        </p:nvSpPr>
        <p:spPr>
          <a:xfrm>
            <a:off x="4547112" y="258311"/>
            <a:ext cx="4528972" cy="2339102"/>
          </a:xfrm>
          <a:prstGeom prst="rect">
            <a:avLst/>
          </a:prstGeom>
          <a:noFill/>
        </p:spPr>
        <p:txBody>
          <a:bodyPr wrap="square" rtlCol="0">
            <a:spAutoFit/>
          </a:bodyPr>
          <a:lstStyle/>
          <a:p>
            <a:r>
              <a:rPr lang="fr-BE" sz="2000" dirty="0" smtClean="0">
                <a:latin typeface="Segoe UI" panose="020B0502040204020203" pitchFamily="34" charset="0"/>
                <a:cs typeface="Segoe UI" panose="020B0502040204020203" pitchFamily="34" charset="0"/>
              </a:rPr>
              <a:t>The joint </a:t>
            </a:r>
            <a:r>
              <a:rPr lang="fr-BE" sz="2000" dirty="0" err="1" smtClean="0">
                <a:latin typeface="Segoe UI" panose="020B0502040204020203" pitchFamily="34" charset="0"/>
                <a:cs typeface="Segoe UI" panose="020B0502040204020203" pitchFamily="34" charset="0"/>
              </a:rPr>
              <a:t>obs</a:t>
            </a:r>
            <a:r>
              <a:rPr lang="fr-BE" sz="2000" dirty="0" smtClean="0">
                <a:latin typeface="Segoe UI" panose="020B0502040204020203" pitchFamily="34" charset="0"/>
                <a:cs typeface="Segoe UI" panose="020B0502040204020203" pitchFamily="34" charset="0"/>
              </a:rPr>
              <a:t>-model </a:t>
            </a:r>
            <a:r>
              <a:rPr lang="fr-BE" sz="2000" dirty="0" err="1" smtClean="0">
                <a:latin typeface="Segoe UI" panose="020B0502040204020203" pitchFamily="34" charset="0"/>
                <a:cs typeface="Segoe UI" panose="020B0502040204020203" pitchFamily="34" charset="0"/>
              </a:rPr>
              <a:t>correlation</a:t>
            </a:r>
            <a:r>
              <a:rPr lang="fr-BE" sz="2000" dirty="0" smtClean="0">
                <a:latin typeface="Segoe UI" panose="020B0502040204020203" pitchFamily="34" charset="0"/>
                <a:cs typeface="Segoe UI" panose="020B0502040204020203" pitchFamily="34" charset="0"/>
              </a:rPr>
              <a:t> matrix</a:t>
            </a:r>
          </a:p>
          <a:p>
            <a:r>
              <a:rPr lang="fr-BE" dirty="0" smtClean="0">
                <a:latin typeface="Segoe UI" panose="020B0502040204020203" pitchFamily="34" charset="0"/>
                <a:cs typeface="Segoe UI" panose="020B0502040204020203" pitchFamily="34" charset="0"/>
              </a:rPr>
              <a:t> </a:t>
            </a:r>
          </a:p>
          <a:p>
            <a:pPr marL="285750" indent="-285750">
              <a:buFontTx/>
              <a:buChar char="-"/>
            </a:pPr>
            <a:r>
              <a:rPr lang="fr-BE" dirty="0" err="1">
                <a:latin typeface="Segoe UI" panose="020B0502040204020203" pitchFamily="34" charset="0"/>
                <a:cs typeface="Segoe UI" panose="020B0502040204020203" pitchFamily="34" charset="0"/>
              </a:rPr>
              <a:t>h</a:t>
            </a:r>
            <a:r>
              <a:rPr lang="fr-BE" dirty="0" err="1" smtClean="0">
                <a:latin typeface="Segoe UI" panose="020B0502040204020203" pitchFamily="34" charset="0"/>
                <a:cs typeface="Segoe UI" panose="020B0502040204020203" pitchFamily="34" charset="0"/>
              </a:rPr>
              <a:t>ighlights</a:t>
            </a:r>
            <a:r>
              <a:rPr lang="fr-BE" dirty="0" smtClean="0">
                <a:latin typeface="Segoe UI" panose="020B0502040204020203" pitchFamily="34" charset="0"/>
                <a:cs typeface="Segoe UI" panose="020B0502040204020203" pitchFamily="34" charset="0"/>
              </a:rPr>
              <a:t> model-</a:t>
            </a:r>
            <a:r>
              <a:rPr lang="fr-BE" dirty="0" err="1" smtClean="0">
                <a:latin typeface="Segoe UI" panose="020B0502040204020203" pitchFamily="34" charset="0"/>
                <a:cs typeface="Segoe UI" panose="020B0502040204020203" pitchFamily="34" charset="0"/>
              </a:rPr>
              <a:t>dependent</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potential</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predictability</a:t>
            </a:r>
            <a:endParaRPr lang="fr-BE" dirty="0" smtClean="0">
              <a:latin typeface="Segoe UI" panose="020B0502040204020203" pitchFamily="34" charset="0"/>
              <a:cs typeface="Segoe UI" panose="020B0502040204020203" pitchFamily="34" charset="0"/>
            </a:endParaRPr>
          </a:p>
          <a:p>
            <a:pPr marL="285750" indent="-285750">
              <a:buFontTx/>
              <a:buChar char="-"/>
            </a:pPr>
            <a:r>
              <a:rPr lang="fr-BE" dirty="0" err="1">
                <a:latin typeface="Segoe UI" panose="020B0502040204020203" pitchFamily="34" charset="0"/>
                <a:cs typeface="Segoe UI" panose="020B0502040204020203" pitchFamily="34" charset="0"/>
              </a:rPr>
              <a:t>h</a:t>
            </a:r>
            <a:r>
              <a:rPr lang="fr-BE" dirty="0" err="1" smtClean="0">
                <a:latin typeface="Segoe UI" panose="020B0502040204020203" pitchFamily="34" charset="0"/>
                <a:cs typeface="Segoe UI" panose="020B0502040204020203" pitchFamily="34" charset="0"/>
              </a:rPr>
              <a:t>ighlights</a:t>
            </a:r>
            <a:r>
              <a:rPr lang="fr-BE" dirty="0" smtClean="0">
                <a:latin typeface="Segoe UI" panose="020B0502040204020203" pitchFamily="34" charset="0"/>
                <a:cs typeface="Segoe UI" panose="020B0502040204020203" pitchFamily="34" charset="0"/>
              </a:rPr>
              <a:t> model </a:t>
            </a:r>
            <a:r>
              <a:rPr lang="fr-BE" dirty="0" err="1" smtClean="0">
                <a:latin typeface="Segoe UI" panose="020B0502040204020203" pitchFamily="34" charset="0"/>
                <a:cs typeface="Segoe UI" panose="020B0502040204020203" pitchFamily="34" charset="0"/>
              </a:rPr>
              <a:t>genealogy</a:t>
            </a:r>
            <a:endParaRPr lang="fr-BE" dirty="0" smtClean="0">
              <a:latin typeface="Segoe UI" panose="020B0502040204020203" pitchFamily="34" charset="0"/>
              <a:cs typeface="Segoe UI" panose="020B0502040204020203" pitchFamily="34" charset="0"/>
            </a:endParaRPr>
          </a:p>
          <a:p>
            <a:pPr marL="285750" indent="-285750">
              <a:buFontTx/>
              <a:buChar char="-"/>
            </a:pPr>
            <a:r>
              <a:rPr lang="fr-BE" dirty="0" err="1" smtClean="0">
                <a:latin typeface="Segoe UI" panose="020B0502040204020203" pitchFamily="34" charset="0"/>
                <a:cs typeface="Segoe UI" panose="020B0502040204020203" pitchFamily="34" charset="0"/>
              </a:rPr>
              <a:t>highlights</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that</a:t>
            </a:r>
            <a:r>
              <a:rPr lang="fr-BE" dirty="0" smtClean="0">
                <a:latin typeface="Segoe UI" panose="020B0502040204020203" pitchFamily="34" charset="0"/>
                <a:cs typeface="Segoe UI" panose="020B0502040204020203" pitchFamily="34" charset="0"/>
              </a:rPr>
              <a:t> observations are </a:t>
            </a:r>
            <a:r>
              <a:rPr lang="fr-BE" dirty="0" err="1" smtClean="0">
                <a:latin typeface="Segoe UI" panose="020B0502040204020203" pitchFamily="34" charset="0"/>
                <a:cs typeface="Segoe UI" panose="020B0502040204020203" pitchFamily="34" charset="0"/>
              </a:rPr>
              <a:t>well</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distinguishable</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from</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models</a:t>
            </a:r>
            <a:endParaRPr lang="fr-BE" dirty="0" smtClean="0">
              <a:latin typeface="Segoe UI" panose="020B0502040204020203" pitchFamily="34" charset="0"/>
              <a:cs typeface="Segoe UI" panose="020B0502040204020203" pitchFamily="34" charset="0"/>
            </a:endParaRPr>
          </a:p>
          <a:p>
            <a:pPr marL="285750" indent="-285750">
              <a:buFontTx/>
              <a:buChar char="-"/>
            </a:pPr>
            <a:r>
              <a:rPr lang="fr-BE" dirty="0" err="1" smtClean="0">
                <a:solidFill>
                  <a:schemeClr val="accent6">
                    <a:lumMod val="75000"/>
                  </a:schemeClr>
                </a:solidFill>
                <a:latin typeface="Segoe UI" panose="020B0502040204020203" pitchFamily="34" charset="0"/>
                <a:cs typeface="Segoe UI" panose="020B0502040204020203" pitchFamily="34" charset="0"/>
              </a:rPr>
              <a:t>informs</a:t>
            </a:r>
            <a:r>
              <a:rPr lang="fr-BE" dirty="0" smtClean="0">
                <a:solidFill>
                  <a:schemeClr val="accent6">
                    <a:lumMod val="75000"/>
                  </a:schemeClr>
                </a:solidFill>
                <a:latin typeface="Segoe UI" panose="020B0502040204020203" pitchFamily="34" charset="0"/>
                <a:cs typeface="Segoe UI" panose="020B0502040204020203" pitchFamily="34" charset="0"/>
              </a:rPr>
              <a:t> about </a:t>
            </a:r>
            <a:r>
              <a:rPr lang="fr-BE" dirty="0" err="1" smtClean="0">
                <a:solidFill>
                  <a:schemeClr val="accent6">
                    <a:lumMod val="75000"/>
                  </a:schemeClr>
                </a:solidFill>
                <a:latin typeface="Segoe UI" panose="020B0502040204020203" pitchFamily="34" charset="0"/>
                <a:cs typeface="Segoe UI" panose="020B0502040204020203" pitchFamily="34" charset="0"/>
              </a:rPr>
              <a:t>forecast</a:t>
            </a:r>
            <a:r>
              <a:rPr lang="fr-BE" dirty="0" smtClean="0">
                <a:solidFill>
                  <a:schemeClr val="accent6">
                    <a:lumMod val="75000"/>
                  </a:schemeClr>
                </a:solidFill>
                <a:latin typeface="Segoe UI" panose="020B0502040204020203" pitchFamily="34" charset="0"/>
                <a:cs typeface="Segoe UI" panose="020B0502040204020203" pitchFamily="34" charset="0"/>
              </a:rPr>
              <a:t> </a:t>
            </a:r>
            <a:r>
              <a:rPr lang="fr-BE" dirty="0" err="1" smtClean="0">
                <a:solidFill>
                  <a:schemeClr val="accent6">
                    <a:lumMod val="75000"/>
                  </a:schemeClr>
                </a:solidFill>
                <a:latin typeface="Segoe UI" panose="020B0502040204020203" pitchFamily="34" charset="0"/>
                <a:cs typeface="Segoe UI" panose="020B0502040204020203" pitchFamily="34" charset="0"/>
              </a:rPr>
              <a:t>skill</a:t>
            </a:r>
            <a:endParaRPr lang="fr-BE" dirty="0">
              <a:solidFill>
                <a:schemeClr val="accent6">
                  <a:lumMod val="75000"/>
                </a:schemeClr>
              </a:solidFill>
              <a:latin typeface="Segoe UI" panose="020B0502040204020203" pitchFamily="34" charset="0"/>
              <a:cs typeface="Segoe UI" panose="020B0502040204020203" pitchFamily="34" charset="0"/>
            </a:endParaRPr>
          </a:p>
        </p:txBody>
      </p:sp>
      <p:sp>
        <p:nvSpPr>
          <p:cNvPr id="13" name="Rectangle 12"/>
          <p:cNvSpPr/>
          <p:nvPr/>
        </p:nvSpPr>
        <p:spPr>
          <a:xfrm>
            <a:off x="2998885" y="2840729"/>
            <a:ext cx="74515" cy="87528"/>
          </a:xfrm>
          <a:prstGeom prst="rect">
            <a:avLst/>
          </a:prstGeom>
          <a:noFill/>
          <a:ln w="158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4" name="Rectangle 13"/>
          <p:cNvSpPr/>
          <p:nvPr/>
        </p:nvSpPr>
        <p:spPr>
          <a:xfrm>
            <a:off x="3129514" y="2274673"/>
            <a:ext cx="74515" cy="87528"/>
          </a:xfrm>
          <a:prstGeom prst="rect">
            <a:avLst/>
          </a:prstGeom>
          <a:noFill/>
          <a:ln w="158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Rectangle 14"/>
          <p:cNvSpPr/>
          <p:nvPr/>
        </p:nvSpPr>
        <p:spPr>
          <a:xfrm>
            <a:off x="2924370" y="3777343"/>
            <a:ext cx="74515" cy="87528"/>
          </a:xfrm>
          <a:prstGeom prst="rect">
            <a:avLst/>
          </a:prstGeom>
          <a:noFill/>
          <a:ln w="158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5931661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238316" y="2721427"/>
            <a:ext cx="4689130" cy="2308324"/>
          </a:xfrm>
          <a:prstGeom prst="rect">
            <a:avLst/>
          </a:prstGeom>
          <a:noFill/>
        </p:spPr>
        <p:txBody>
          <a:bodyPr wrap="square" rtlCol="0">
            <a:spAutoFit/>
          </a:bodyPr>
          <a:lstStyle/>
          <a:p>
            <a:pPr algn="ctr"/>
            <a:r>
              <a:rPr lang="fr-BE" sz="3600" dirty="0" err="1" smtClean="0">
                <a:solidFill>
                  <a:srgbClr val="FFC000"/>
                </a:solidFill>
                <a:latin typeface="Segoe UI" panose="020B0502040204020203" pitchFamily="34" charset="0"/>
                <a:cs typeface="Segoe UI" panose="020B0502040204020203" pitchFamily="34" charset="0"/>
              </a:rPr>
              <a:t>From</a:t>
            </a:r>
            <a:endParaRPr lang="fr-BE" sz="3600" dirty="0" smtClean="0">
              <a:solidFill>
                <a:srgbClr val="FFC000"/>
              </a:solidFill>
              <a:latin typeface="Segoe UI" panose="020B0502040204020203" pitchFamily="34" charset="0"/>
              <a:cs typeface="Segoe UI" panose="020B0502040204020203" pitchFamily="34" charset="0"/>
            </a:endParaRPr>
          </a:p>
          <a:p>
            <a:pPr algn="ctr"/>
            <a:r>
              <a:rPr lang="fr-BE" sz="3600" dirty="0" smtClean="0">
                <a:solidFill>
                  <a:srgbClr val="FFC000"/>
                </a:solidFill>
                <a:latin typeface="Segoe UI" panose="020B0502040204020203" pitchFamily="34" charset="0"/>
                <a:cs typeface="Segoe UI" panose="020B0502040204020203" pitchFamily="34" charset="0"/>
              </a:rPr>
              <a:t>1-to-1 </a:t>
            </a:r>
            <a:r>
              <a:rPr lang="fr-BE" sz="3600" dirty="0" err="1" smtClean="0">
                <a:solidFill>
                  <a:srgbClr val="FFC000"/>
                </a:solidFill>
                <a:latin typeface="Segoe UI" panose="020B0502040204020203" pitchFamily="34" charset="0"/>
                <a:cs typeface="Segoe UI" panose="020B0502040204020203" pitchFamily="34" charset="0"/>
              </a:rPr>
              <a:t>evaluation</a:t>
            </a:r>
            <a:endParaRPr lang="fr-BE" sz="3600" dirty="0" smtClean="0">
              <a:solidFill>
                <a:srgbClr val="FFC000"/>
              </a:solidFill>
              <a:latin typeface="Segoe UI" panose="020B0502040204020203" pitchFamily="34" charset="0"/>
              <a:cs typeface="Segoe UI" panose="020B0502040204020203" pitchFamily="34" charset="0"/>
            </a:endParaRPr>
          </a:p>
          <a:p>
            <a:pPr algn="ctr"/>
            <a:r>
              <a:rPr lang="fr-BE" sz="3600" dirty="0" smtClean="0">
                <a:solidFill>
                  <a:srgbClr val="FFC000"/>
                </a:solidFill>
                <a:latin typeface="Segoe UI" panose="020B0502040204020203" pitchFamily="34" charset="0"/>
                <a:cs typeface="Segoe UI" panose="020B0502040204020203" pitchFamily="34" charset="0"/>
              </a:rPr>
              <a:t>to</a:t>
            </a:r>
          </a:p>
          <a:p>
            <a:pPr algn="ctr"/>
            <a:r>
              <a:rPr lang="fr-BE" sz="3600" dirty="0" smtClean="0">
                <a:solidFill>
                  <a:srgbClr val="FFC000"/>
                </a:solidFill>
                <a:latin typeface="Segoe UI" panose="020B0502040204020203" pitchFamily="34" charset="0"/>
                <a:cs typeface="Segoe UI" panose="020B0502040204020203" pitchFamily="34" charset="0"/>
              </a:rPr>
              <a:t>N-to-M </a:t>
            </a:r>
            <a:r>
              <a:rPr lang="fr-BE" sz="3600" dirty="0" err="1" smtClean="0">
                <a:solidFill>
                  <a:srgbClr val="FFC000"/>
                </a:solidFill>
                <a:latin typeface="Segoe UI" panose="020B0502040204020203" pitchFamily="34" charset="0"/>
                <a:cs typeface="Segoe UI" panose="020B0502040204020203" pitchFamily="34" charset="0"/>
              </a:rPr>
              <a:t>evaluation</a:t>
            </a:r>
            <a:endParaRPr lang="fr-BE" sz="3600" dirty="0">
              <a:solidFill>
                <a:srgbClr val="FFC000"/>
              </a:solidFill>
              <a:latin typeface="Segoe UI" panose="020B0502040204020203" pitchFamily="34" charset="0"/>
              <a:cs typeface="Segoe UI" panose="020B0502040204020203" pitchFamily="34" charset="0"/>
            </a:endParaRPr>
          </a:p>
        </p:txBody>
      </p:sp>
      <p:sp>
        <p:nvSpPr>
          <p:cNvPr id="5" name="ZoneTexte 4"/>
          <p:cNvSpPr txBox="1"/>
          <p:nvPr/>
        </p:nvSpPr>
        <p:spPr>
          <a:xfrm>
            <a:off x="3461656" y="1556657"/>
            <a:ext cx="2231572" cy="707886"/>
          </a:xfrm>
          <a:prstGeom prst="rect">
            <a:avLst/>
          </a:prstGeom>
          <a:noFill/>
        </p:spPr>
        <p:txBody>
          <a:bodyPr wrap="square" rtlCol="0">
            <a:spAutoFit/>
          </a:bodyPr>
          <a:lstStyle/>
          <a:p>
            <a:pPr algn="ctr"/>
            <a:r>
              <a:rPr lang="fr-BE" sz="4000" b="1" dirty="0" smtClean="0">
                <a:solidFill>
                  <a:schemeClr val="bg1">
                    <a:lumMod val="65000"/>
                  </a:schemeClr>
                </a:solidFill>
                <a:latin typeface="Segoe UI" panose="020B0502040204020203" pitchFamily="34" charset="0"/>
                <a:cs typeface="Segoe UI" panose="020B0502040204020203" pitchFamily="34" charset="0"/>
              </a:rPr>
              <a:t>PART 1</a:t>
            </a:r>
            <a:endParaRPr lang="fr-BE" sz="4000" b="1" dirty="0">
              <a:solidFill>
                <a:schemeClr val="bg1">
                  <a:lumMod val="65000"/>
                </a:schemeClr>
              </a:solidFill>
              <a:latin typeface="Segoe UI" panose="020B0502040204020203" pitchFamily="34" charset="0"/>
              <a:cs typeface="Segoe UI" panose="020B0502040204020203" pitchFamily="34" charset="0"/>
            </a:endParaRPr>
          </a:p>
        </p:txBody>
      </p:sp>
      <p:pic>
        <p:nvPicPr>
          <p:cNvPr id="6" name="Picture 2" descr="https://www.bsc.es/media/28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516730" y="5353050"/>
            <a:ext cx="8120063" cy="923330"/>
          </a:xfrm>
          <a:prstGeom prst="rect">
            <a:avLst/>
          </a:prstGeom>
          <a:noFill/>
        </p:spPr>
        <p:txBody>
          <a:bodyPr wrap="square" rtlCol="0">
            <a:spAutoFit/>
          </a:bodyPr>
          <a:lstStyle/>
          <a:p>
            <a:pPr algn="ctr"/>
            <a:r>
              <a:rPr lang="fr-BE" b="1" i="1" dirty="0" smtClean="0">
                <a:latin typeface="Segoe UI" panose="020B0502040204020203" pitchFamily="34" charset="0"/>
                <a:cs typeface="Segoe UI" panose="020B0502040204020203" pitchFamily="34" charset="0"/>
              </a:rPr>
              <a:t>Much </a:t>
            </a:r>
            <a:r>
              <a:rPr lang="fr-BE" b="1" i="1" dirty="0" err="1" smtClean="0">
                <a:latin typeface="Segoe UI" panose="020B0502040204020203" pitchFamily="34" charset="0"/>
                <a:cs typeface="Segoe UI" panose="020B0502040204020203" pitchFamily="34" charset="0"/>
              </a:rPr>
              <a:t>can</a:t>
            </a:r>
            <a:r>
              <a:rPr lang="fr-BE" b="1" i="1" dirty="0" smtClean="0">
                <a:latin typeface="Segoe UI" panose="020B0502040204020203" pitchFamily="34" charset="0"/>
                <a:cs typeface="Segoe UI" panose="020B0502040204020203" pitchFamily="34" charset="0"/>
              </a:rPr>
              <a:t> </a:t>
            </a:r>
            <a:r>
              <a:rPr lang="fr-BE" b="1" i="1" dirty="0" err="1" smtClean="0">
                <a:latin typeface="Segoe UI" panose="020B0502040204020203" pitchFamily="34" charset="0"/>
                <a:cs typeface="Segoe UI" panose="020B0502040204020203" pitchFamily="34" charset="0"/>
              </a:rPr>
              <a:t>be</a:t>
            </a:r>
            <a:r>
              <a:rPr lang="fr-BE" b="1" i="1" dirty="0" smtClean="0">
                <a:latin typeface="Segoe UI" panose="020B0502040204020203" pitchFamily="34" charset="0"/>
                <a:cs typeface="Segoe UI" panose="020B0502040204020203" pitchFamily="34" charset="0"/>
              </a:rPr>
              <a:t> </a:t>
            </a:r>
            <a:r>
              <a:rPr lang="fr-BE" b="1" i="1" dirty="0" err="1" smtClean="0">
                <a:latin typeface="Segoe UI" panose="020B0502040204020203" pitchFamily="34" charset="0"/>
                <a:cs typeface="Segoe UI" panose="020B0502040204020203" pitchFamily="34" charset="0"/>
              </a:rPr>
              <a:t>learnt</a:t>
            </a:r>
            <a:r>
              <a:rPr lang="fr-BE" b="1" i="1" dirty="0" smtClean="0">
                <a:latin typeface="Segoe UI" panose="020B0502040204020203" pitchFamily="34" charset="0"/>
                <a:cs typeface="Segoe UI" panose="020B0502040204020203" pitchFamily="34" charset="0"/>
              </a:rPr>
              <a:t> </a:t>
            </a:r>
            <a:r>
              <a:rPr lang="fr-BE" b="1" i="1" dirty="0" err="1" smtClean="0">
                <a:latin typeface="Segoe UI" panose="020B0502040204020203" pitchFamily="34" charset="0"/>
                <a:cs typeface="Segoe UI" panose="020B0502040204020203" pitchFamily="34" charset="0"/>
              </a:rPr>
              <a:t>from</a:t>
            </a:r>
            <a:r>
              <a:rPr lang="fr-BE" b="1" i="1" dirty="0" smtClean="0">
                <a:latin typeface="Segoe UI" panose="020B0502040204020203" pitchFamily="34" charset="0"/>
                <a:cs typeface="Segoe UI" panose="020B0502040204020203" pitchFamily="34" charset="0"/>
              </a:rPr>
              <a:t> the joint observation-model </a:t>
            </a:r>
            <a:r>
              <a:rPr lang="fr-BE" b="1" i="1" dirty="0" err="1" smtClean="0">
                <a:latin typeface="Segoe UI" panose="020B0502040204020203" pitchFamily="34" charset="0"/>
                <a:cs typeface="Segoe UI" panose="020B0502040204020203" pitchFamily="34" charset="0"/>
              </a:rPr>
              <a:t>correlation</a:t>
            </a:r>
            <a:r>
              <a:rPr lang="fr-BE" b="1" i="1" dirty="0" smtClean="0">
                <a:latin typeface="Segoe UI" panose="020B0502040204020203" pitchFamily="34" charset="0"/>
                <a:cs typeface="Segoe UI" panose="020B0502040204020203" pitchFamily="34" charset="0"/>
              </a:rPr>
              <a:t> matrix. </a:t>
            </a:r>
            <a:r>
              <a:rPr lang="fr-BE" b="1" i="1" dirty="0" err="1" smtClean="0">
                <a:latin typeface="Segoe UI" panose="020B0502040204020203" pitchFamily="34" charset="0"/>
                <a:cs typeface="Segoe UI" panose="020B0502040204020203" pitchFamily="34" charset="0"/>
              </a:rPr>
              <a:t>I’m</a:t>
            </a:r>
            <a:r>
              <a:rPr lang="fr-BE" b="1" i="1" dirty="0" smtClean="0">
                <a:latin typeface="Segoe UI" panose="020B0502040204020203" pitchFamily="34" charset="0"/>
                <a:cs typeface="Segoe UI" panose="020B0502040204020203" pitchFamily="34" charset="0"/>
              </a:rPr>
              <a:t> </a:t>
            </a:r>
            <a:r>
              <a:rPr lang="fr-BE" b="1" i="1" dirty="0" err="1" smtClean="0">
                <a:latin typeface="Segoe UI" panose="020B0502040204020203" pitchFamily="34" charset="0"/>
                <a:cs typeface="Segoe UI" panose="020B0502040204020203" pitchFamily="34" charset="0"/>
              </a:rPr>
              <a:t>contemplating</a:t>
            </a:r>
            <a:r>
              <a:rPr lang="fr-BE" b="1" i="1" dirty="0" smtClean="0">
                <a:latin typeface="Segoe UI" panose="020B0502040204020203" pitchFamily="34" charset="0"/>
                <a:cs typeface="Segoe UI" panose="020B0502040204020203" pitchFamily="34" charset="0"/>
              </a:rPr>
              <a:t> the </a:t>
            </a:r>
            <a:r>
              <a:rPr lang="fr-BE" b="1" i="1" dirty="0" err="1" smtClean="0">
                <a:latin typeface="Segoe UI" panose="020B0502040204020203" pitchFamily="34" charset="0"/>
                <a:cs typeface="Segoe UI" panose="020B0502040204020203" pitchFamily="34" charset="0"/>
              </a:rPr>
              <a:t>idea</a:t>
            </a:r>
            <a:r>
              <a:rPr lang="fr-BE" b="1" i="1" dirty="0" smtClean="0">
                <a:latin typeface="Segoe UI" panose="020B0502040204020203" pitchFamily="34" charset="0"/>
                <a:cs typeface="Segoe UI" panose="020B0502040204020203" pitchFamily="34" charset="0"/>
              </a:rPr>
              <a:t> of </a:t>
            </a:r>
            <a:r>
              <a:rPr lang="fr-BE" b="1" i="1" dirty="0" err="1" smtClean="0">
                <a:latin typeface="Segoe UI" panose="020B0502040204020203" pitchFamily="34" charset="0"/>
                <a:cs typeface="Segoe UI" panose="020B0502040204020203" pitchFamily="34" charset="0"/>
              </a:rPr>
              <a:t>applying</a:t>
            </a:r>
            <a:r>
              <a:rPr lang="fr-BE" b="1" i="1" dirty="0" smtClean="0">
                <a:latin typeface="Segoe UI" panose="020B0502040204020203" pitchFamily="34" charset="0"/>
                <a:cs typeface="Segoe UI" panose="020B0502040204020203" pitchFamily="34" charset="0"/>
              </a:rPr>
              <a:t> </a:t>
            </a:r>
            <a:r>
              <a:rPr lang="fr-BE" b="1" i="1" dirty="0" err="1" smtClean="0">
                <a:latin typeface="Segoe UI" panose="020B0502040204020203" pitchFamily="34" charset="0"/>
                <a:cs typeface="Segoe UI" panose="020B0502040204020203" pitchFamily="34" charset="0"/>
              </a:rPr>
              <a:t>that</a:t>
            </a:r>
            <a:r>
              <a:rPr lang="fr-BE" b="1" i="1" dirty="0" smtClean="0">
                <a:latin typeface="Segoe UI" panose="020B0502040204020203" pitchFamily="34" charset="0"/>
                <a:cs typeface="Segoe UI" panose="020B0502040204020203" pitchFamily="34" charset="0"/>
              </a:rPr>
              <a:t> to the </a:t>
            </a:r>
            <a:r>
              <a:rPr lang="fr-BE" b="1" i="1" dirty="0" err="1" smtClean="0">
                <a:latin typeface="Segoe UI" panose="020B0502040204020203" pitchFamily="34" charset="0"/>
                <a:cs typeface="Segoe UI" panose="020B0502040204020203" pitchFamily="34" charset="0"/>
              </a:rPr>
              <a:t>Sea</a:t>
            </a:r>
            <a:r>
              <a:rPr lang="fr-BE" b="1" i="1" dirty="0" smtClean="0">
                <a:latin typeface="Segoe UI" panose="020B0502040204020203" pitchFamily="34" charset="0"/>
                <a:cs typeface="Segoe UI" panose="020B0502040204020203" pitchFamily="34" charset="0"/>
              </a:rPr>
              <a:t> </a:t>
            </a:r>
            <a:r>
              <a:rPr lang="fr-BE" b="1" i="1" dirty="0" err="1" smtClean="0">
                <a:latin typeface="Segoe UI" panose="020B0502040204020203" pitchFamily="34" charset="0"/>
                <a:cs typeface="Segoe UI" panose="020B0502040204020203" pitchFamily="34" charset="0"/>
              </a:rPr>
              <a:t>Ice</a:t>
            </a:r>
            <a:r>
              <a:rPr lang="fr-BE" b="1" i="1" dirty="0" smtClean="0">
                <a:latin typeface="Segoe UI" panose="020B0502040204020203" pitchFamily="34" charset="0"/>
                <a:cs typeface="Segoe UI" panose="020B0502040204020203" pitchFamily="34" charset="0"/>
              </a:rPr>
              <a:t> Outlook. But for </a:t>
            </a:r>
            <a:r>
              <a:rPr lang="fr-BE" b="1" i="1" dirty="0" err="1" smtClean="0">
                <a:latin typeface="Segoe UI" panose="020B0502040204020203" pitchFamily="34" charset="0"/>
                <a:cs typeface="Segoe UI" panose="020B0502040204020203" pitchFamily="34" charset="0"/>
              </a:rPr>
              <a:t>that</a:t>
            </a:r>
            <a:r>
              <a:rPr lang="fr-BE" b="1" i="1" dirty="0" smtClean="0">
                <a:latin typeface="Segoe UI" panose="020B0502040204020203" pitchFamily="34" charset="0"/>
                <a:cs typeface="Segoe UI" panose="020B0502040204020203" pitchFamily="34" charset="0"/>
              </a:rPr>
              <a:t> </a:t>
            </a:r>
            <a:r>
              <a:rPr lang="fr-BE" b="1" i="1" dirty="0" err="1" smtClean="0">
                <a:latin typeface="Segoe UI" panose="020B0502040204020203" pitchFamily="34" charset="0"/>
                <a:cs typeface="Segoe UI" panose="020B0502040204020203" pitchFamily="34" charset="0"/>
              </a:rPr>
              <a:t>we</a:t>
            </a:r>
            <a:r>
              <a:rPr lang="fr-BE" b="1" i="1" dirty="0" smtClean="0">
                <a:latin typeface="Segoe UI" panose="020B0502040204020203" pitchFamily="34" charset="0"/>
                <a:cs typeface="Segoe UI" panose="020B0502040204020203" pitchFamily="34" charset="0"/>
              </a:rPr>
              <a:t> </a:t>
            </a:r>
            <a:r>
              <a:rPr lang="fr-BE" b="1" i="1" dirty="0" err="1" smtClean="0">
                <a:latin typeface="Segoe UI" panose="020B0502040204020203" pitchFamily="34" charset="0"/>
                <a:cs typeface="Segoe UI" panose="020B0502040204020203" pitchFamily="34" charset="0"/>
              </a:rPr>
              <a:t>need</a:t>
            </a:r>
            <a:r>
              <a:rPr lang="fr-BE" b="1" i="1" dirty="0" smtClean="0">
                <a:latin typeface="Segoe UI" panose="020B0502040204020203" pitchFamily="34" charset="0"/>
                <a:cs typeface="Segoe UI" panose="020B0502040204020203" pitchFamily="34" charset="0"/>
              </a:rPr>
              <a:t> </a:t>
            </a:r>
            <a:r>
              <a:rPr lang="fr-BE" b="1" i="1" dirty="0" err="1" smtClean="0">
                <a:latin typeface="Segoe UI" panose="020B0502040204020203" pitchFamily="34" charset="0"/>
                <a:cs typeface="Segoe UI" panose="020B0502040204020203" pitchFamily="34" charset="0"/>
              </a:rPr>
              <a:t>individual</a:t>
            </a:r>
            <a:r>
              <a:rPr lang="fr-BE" b="1" i="1" dirty="0">
                <a:latin typeface="Segoe UI" panose="020B0502040204020203" pitchFamily="34" charset="0"/>
                <a:cs typeface="Segoe UI" panose="020B0502040204020203" pitchFamily="34" charset="0"/>
              </a:rPr>
              <a:t> </a:t>
            </a:r>
            <a:r>
              <a:rPr lang="fr-BE" b="1" i="1" dirty="0" err="1" smtClean="0">
                <a:latin typeface="Segoe UI" panose="020B0502040204020203" pitchFamily="34" charset="0"/>
                <a:cs typeface="Segoe UI" panose="020B0502040204020203" pitchFamily="34" charset="0"/>
              </a:rPr>
              <a:t>members</a:t>
            </a:r>
            <a:r>
              <a:rPr lang="fr-BE" b="1" i="1" dirty="0" smtClean="0">
                <a:latin typeface="Segoe UI" panose="020B0502040204020203" pitchFamily="34" charset="0"/>
                <a:cs typeface="Segoe UI" panose="020B0502040204020203" pitchFamily="34" charset="0"/>
              </a:rPr>
              <a:t>, not </a:t>
            </a:r>
            <a:r>
              <a:rPr lang="fr-BE" b="1" i="1" dirty="0" err="1" smtClean="0">
                <a:latin typeface="Segoe UI" panose="020B0502040204020203" pitchFamily="34" charset="0"/>
                <a:cs typeface="Segoe UI" panose="020B0502040204020203" pitchFamily="34" charset="0"/>
              </a:rPr>
              <a:t>just</a:t>
            </a:r>
            <a:r>
              <a:rPr lang="fr-BE" b="1" i="1" dirty="0" smtClean="0">
                <a:latin typeface="Segoe UI" panose="020B0502040204020203" pitchFamily="34" charset="0"/>
                <a:cs typeface="Segoe UI" panose="020B0502040204020203" pitchFamily="34" charset="0"/>
              </a:rPr>
              <a:t> </a:t>
            </a:r>
            <a:r>
              <a:rPr lang="fr-BE" b="1" i="1" dirty="0" err="1" smtClean="0">
                <a:latin typeface="Segoe UI" panose="020B0502040204020203" pitchFamily="34" charset="0"/>
                <a:cs typeface="Segoe UI" panose="020B0502040204020203" pitchFamily="34" charset="0"/>
              </a:rPr>
              <a:t>statistics</a:t>
            </a:r>
            <a:r>
              <a:rPr lang="fr-BE" b="1" i="1" dirty="0" smtClean="0">
                <a:latin typeface="Segoe UI" panose="020B0502040204020203" pitchFamily="34" charset="0"/>
                <a:cs typeface="Segoe UI" panose="020B0502040204020203" pitchFamily="34" charset="0"/>
              </a:rPr>
              <a:t>!</a:t>
            </a:r>
            <a:endParaRPr lang="fr-BE" b="1" i="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7638051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45958" y="2721427"/>
            <a:ext cx="5673847" cy="1200329"/>
          </a:xfrm>
          <a:prstGeom prst="rect">
            <a:avLst/>
          </a:prstGeom>
          <a:noFill/>
        </p:spPr>
        <p:txBody>
          <a:bodyPr wrap="square" rtlCol="0">
            <a:spAutoFit/>
          </a:bodyPr>
          <a:lstStyle/>
          <a:p>
            <a:pPr algn="ctr"/>
            <a:r>
              <a:rPr lang="fr-BE" sz="3600" dirty="0" err="1" smtClean="0">
                <a:solidFill>
                  <a:schemeClr val="accent5">
                    <a:lumMod val="60000"/>
                    <a:lumOff val="40000"/>
                  </a:schemeClr>
                </a:solidFill>
                <a:latin typeface="Segoe UI" panose="020B0502040204020203" pitchFamily="34" charset="0"/>
                <a:cs typeface="Segoe UI" panose="020B0502040204020203" pitchFamily="34" charset="0"/>
              </a:rPr>
              <a:t>Better</a:t>
            </a:r>
            <a:r>
              <a:rPr lang="fr-BE" sz="3600" dirty="0" smtClean="0">
                <a:solidFill>
                  <a:schemeClr val="accent5">
                    <a:lumMod val="60000"/>
                    <a:lumOff val="40000"/>
                  </a:schemeClr>
                </a:solidFill>
                <a:latin typeface="Segoe UI" panose="020B0502040204020203" pitchFamily="34" charset="0"/>
                <a:cs typeface="Segoe UI" panose="020B0502040204020203" pitchFamily="34" charset="0"/>
              </a:rPr>
              <a:t> observations </a:t>
            </a:r>
            <a:r>
              <a:rPr lang="fr-BE" sz="3600" dirty="0" err="1" smtClean="0">
                <a:solidFill>
                  <a:schemeClr val="accent5">
                    <a:lumMod val="60000"/>
                    <a:lumOff val="40000"/>
                  </a:schemeClr>
                </a:solidFill>
                <a:latin typeface="Segoe UI" panose="020B0502040204020203" pitchFamily="34" charset="0"/>
                <a:cs typeface="Segoe UI" panose="020B0502040204020203" pitchFamily="34" charset="0"/>
              </a:rPr>
              <a:t>yield</a:t>
            </a:r>
            <a:r>
              <a:rPr lang="fr-BE" sz="3600" dirty="0" smtClean="0">
                <a:solidFill>
                  <a:schemeClr val="accent5">
                    <a:lumMod val="60000"/>
                    <a:lumOff val="40000"/>
                  </a:schemeClr>
                </a:solidFill>
                <a:latin typeface="Segoe UI" panose="020B0502040204020203" pitchFamily="34" charset="0"/>
                <a:cs typeface="Segoe UI" panose="020B0502040204020203" pitchFamily="34" charset="0"/>
              </a:rPr>
              <a:t> </a:t>
            </a:r>
            <a:r>
              <a:rPr lang="fr-BE" sz="3600" dirty="0" err="1" smtClean="0">
                <a:solidFill>
                  <a:schemeClr val="accent5">
                    <a:lumMod val="60000"/>
                    <a:lumOff val="40000"/>
                  </a:schemeClr>
                </a:solidFill>
                <a:latin typeface="Segoe UI" panose="020B0502040204020203" pitchFamily="34" charset="0"/>
                <a:cs typeface="Segoe UI" panose="020B0502040204020203" pitchFamily="34" charset="0"/>
              </a:rPr>
              <a:t>better</a:t>
            </a:r>
            <a:r>
              <a:rPr lang="fr-BE" sz="3600" dirty="0" smtClean="0">
                <a:solidFill>
                  <a:schemeClr val="accent5">
                    <a:lumMod val="60000"/>
                    <a:lumOff val="40000"/>
                  </a:schemeClr>
                </a:solidFill>
                <a:latin typeface="Segoe UI" panose="020B0502040204020203" pitchFamily="34" charset="0"/>
                <a:cs typeface="Segoe UI" panose="020B0502040204020203" pitchFamily="34" charset="0"/>
              </a:rPr>
              <a:t> </a:t>
            </a:r>
            <a:r>
              <a:rPr lang="fr-BE" sz="3600" dirty="0" err="1" smtClean="0">
                <a:solidFill>
                  <a:schemeClr val="accent5">
                    <a:lumMod val="60000"/>
                    <a:lumOff val="40000"/>
                  </a:schemeClr>
                </a:solidFill>
                <a:latin typeface="Segoe UI" panose="020B0502040204020203" pitchFamily="34" charset="0"/>
                <a:cs typeface="Segoe UI" panose="020B0502040204020203" pitchFamily="34" charset="0"/>
              </a:rPr>
              <a:t>verification</a:t>
            </a:r>
            <a:r>
              <a:rPr lang="fr-BE" sz="3600" dirty="0" smtClean="0">
                <a:solidFill>
                  <a:schemeClr val="accent5">
                    <a:lumMod val="60000"/>
                    <a:lumOff val="40000"/>
                  </a:schemeClr>
                </a:solidFill>
                <a:latin typeface="Segoe UI" panose="020B0502040204020203" pitchFamily="34" charset="0"/>
                <a:cs typeface="Segoe UI" panose="020B0502040204020203" pitchFamily="34" charset="0"/>
              </a:rPr>
              <a:t> scores </a:t>
            </a:r>
            <a:endParaRPr lang="fr-BE" sz="3600" dirty="0">
              <a:solidFill>
                <a:schemeClr val="accent5">
                  <a:lumMod val="60000"/>
                  <a:lumOff val="40000"/>
                </a:schemeClr>
              </a:solidFill>
              <a:latin typeface="Segoe UI" panose="020B0502040204020203" pitchFamily="34" charset="0"/>
              <a:cs typeface="Segoe UI" panose="020B0502040204020203" pitchFamily="34" charset="0"/>
            </a:endParaRPr>
          </a:p>
        </p:txBody>
      </p:sp>
      <p:sp>
        <p:nvSpPr>
          <p:cNvPr id="5" name="ZoneTexte 4"/>
          <p:cNvSpPr txBox="1"/>
          <p:nvPr/>
        </p:nvSpPr>
        <p:spPr>
          <a:xfrm>
            <a:off x="3461656" y="1556657"/>
            <a:ext cx="2231572" cy="707886"/>
          </a:xfrm>
          <a:prstGeom prst="rect">
            <a:avLst/>
          </a:prstGeom>
          <a:noFill/>
        </p:spPr>
        <p:txBody>
          <a:bodyPr wrap="square" rtlCol="0">
            <a:spAutoFit/>
          </a:bodyPr>
          <a:lstStyle/>
          <a:p>
            <a:pPr algn="ctr"/>
            <a:r>
              <a:rPr lang="fr-BE" sz="4000" b="1" dirty="0" smtClean="0">
                <a:solidFill>
                  <a:schemeClr val="bg1">
                    <a:lumMod val="65000"/>
                  </a:schemeClr>
                </a:solidFill>
                <a:latin typeface="Segoe UI" panose="020B0502040204020203" pitchFamily="34" charset="0"/>
                <a:cs typeface="Segoe UI" panose="020B0502040204020203" pitchFamily="34" charset="0"/>
              </a:rPr>
              <a:t>PART 2</a:t>
            </a:r>
            <a:endParaRPr lang="fr-BE" sz="4000" b="1" dirty="0">
              <a:solidFill>
                <a:schemeClr val="bg1">
                  <a:lumMod val="65000"/>
                </a:schemeClr>
              </a:solidFill>
              <a:latin typeface="Segoe UI" panose="020B0502040204020203" pitchFamily="34" charset="0"/>
              <a:cs typeface="Segoe UI" panose="020B0502040204020203" pitchFamily="34" charset="0"/>
            </a:endParaRPr>
          </a:p>
        </p:txBody>
      </p:sp>
      <p:pic>
        <p:nvPicPr>
          <p:cNvPr id="6" name="Picture 2" descr="https://www.bsc.es/media/28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35735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2413" y="553105"/>
            <a:ext cx="5010150" cy="523220"/>
          </a:xfrm>
          <a:prstGeom prst="rect">
            <a:avLst/>
          </a:prstGeom>
          <a:noFill/>
        </p:spPr>
        <p:txBody>
          <a:bodyPr wrap="square" rtlCol="0">
            <a:spAutoFit/>
          </a:bodyPr>
          <a:lstStyle/>
          <a:p>
            <a:r>
              <a:rPr lang="fr-BE" sz="2800" dirty="0" smtClean="0">
                <a:latin typeface="Segoe UI" panose="020B0502040204020203" pitchFamily="34" charset="0"/>
                <a:ea typeface="Segoe UI" panose="020B0502040204020203" pitchFamily="34" charset="0"/>
                <a:cs typeface="Segoe UI" panose="020B0502040204020203" pitchFamily="34" charset="0"/>
              </a:rPr>
              <a:t>A signal-plus-noise </a:t>
            </a:r>
            <a:r>
              <a:rPr lang="fr-BE" sz="2800" dirty="0" err="1" smtClean="0">
                <a:latin typeface="Segoe UI" panose="020B0502040204020203" pitchFamily="34" charset="0"/>
                <a:ea typeface="Segoe UI" panose="020B0502040204020203" pitchFamily="34" charset="0"/>
                <a:cs typeface="Segoe UI" panose="020B0502040204020203" pitchFamily="34" charset="0"/>
              </a:rPr>
              <a:t>toy</a:t>
            </a:r>
            <a:r>
              <a:rPr lang="fr-BE" sz="2800" dirty="0" smtClean="0">
                <a:latin typeface="Segoe UI" panose="020B0502040204020203" pitchFamily="34" charset="0"/>
                <a:ea typeface="Segoe UI" panose="020B0502040204020203" pitchFamily="34" charset="0"/>
                <a:cs typeface="Segoe UI" panose="020B0502040204020203" pitchFamily="34" charset="0"/>
              </a:rPr>
              <a:t> model</a:t>
            </a:r>
            <a:endParaRPr lang="en-US" sz="2800" dirty="0" err="1" smtClean="0">
              <a:latin typeface="Segoe UI" panose="020B0502040204020203" pitchFamily="34" charset="0"/>
              <a:ea typeface="Segoe UI" panose="020B0502040204020203" pitchFamily="34" charset="0"/>
              <a:cs typeface="Segoe UI" panose="020B0502040204020203" pitchFamily="34" charset="0"/>
            </a:endParaRPr>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837" r="55624" b="72128"/>
          <a:stretch/>
        </p:blipFill>
        <p:spPr bwMode="auto">
          <a:xfrm>
            <a:off x="533400" y="2189602"/>
            <a:ext cx="1674564" cy="477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0615" b="72128"/>
          <a:stretch/>
        </p:blipFill>
        <p:spPr bwMode="auto">
          <a:xfrm>
            <a:off x="3616287" y="2189602"/>
            <a:ext cx="4841913" cy="477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9400" y="1757741"/>
            <a:ext cx="1676400" cy="1341120"/>
          </a:xfrm>
          <a:prstGeom prst="rect">
            <a:avLst/>
          </a:prstGeom>
        </p:spPr>
      </p:pic>
      <p:sp>
        <p:nvSpPr>
          <p:cNvPr id="17" name="TextBox 16"/>
          <p:cNvSpPr txBox="1"/>
          <p:nvPr/>
        </p:nvSpPr>
        <p:spPr>
          <a:xfrm>
            <a:off x="1885529" y="1676400"/>
            <a:ext cx="1467271" cy="584775"/>
          </a:xfrm>
          <a:prstGeom prst="rect">
            <a:avLst/>
          </a:prstGeom>
          <a:noFill/>
        </p:spPr>
        <p:txBody>
          <a:bodyPr wrap="square" rtlCol="0">
            <a:spAutoFit/>
          </a:bodyPr>
          <a:lstStyle/>
          <a:p>
            <a:r>
              <a:rPr lang="fr-BE" sz="1600" b="1" dirty="0" err="1" smtClean="0">
                <a:solidFill>
                  <a:srgbClr val="FF5050"/>
                </a:solidFill>
                <a:latin typeface="Segoe UI" panose="020B0502040204020203" pitchFamily="34" charset="0"/>
                <a:ea typeface="Segoe UI" panose="020B0502040204020203" pitchFamily="34" charset="0"/>
                <a:cs typeface="Segoe UI" panose="020B0502040204020203" pitchFamily="34" charset="0"/>
              </a:rPr>
              <a:t>Interannual</a:t>
            </a:r>
            <a:r>
              <a:rPr lang="fr-BE" sz="1600" b="1" dirty="0" smtClean="0">
                <a:solidFill>
                  <a:srgbClr val="FF5050"/>
                </a:solidFill>
                <a:latin typeface="Segoe UI" panose="020B0502040204020203" pitchFamily="34" charset="0"/>
                <a:ea typeface="Segoe UI" panose="020B0502040204020203" pitchFamily="34" charset="0"/>
                <a:cs typeface="Segoe UI" panose="020B0502040204020203" pitchFamily="34" charset="0"/>
              </a:rPr>
              <a:t> </a:t>
            </a:r>
            <a:r>
              <a:rPr lang="fr-BE" sz="1600" b="1" dirty="0" err="1" smtClean="0">
                <a:solidFill>
                  <a:srgbClr val="FF5050"/>
                </a:solidFill>
                <a:latin typeface="Segoe UI" panose="020B0502040204020203" pitchFamily="34" charset="0"/>
                <a:ea typeface="Segoe UI" panose="020B0502040204020203" pitchFamily="34" charset="0"/>
                <a:cs typeface="Segoe UI" panose="020B0502040204020203" pitchFamily="34" charset="0"/>
              </a:rPr>
              <a:t>variability</a:t>
            </a:r>
            <a:endParaRPr lang="en-US" sz="1600" b="1" dirty="0" err="1" smtClean="0">
              <a:solidFill>
                <a:srgbClr val="FF5050"/>
              </a:solidFill>
              <a:latin typeface="Segoe UI" panose="020B0502040204020203" pitchFamily="34" charset="0"/>
              <a:ea typeface="Segoe UI" panose="020B0502040204020203" pitchFamily="34" charset="0"/>
              <a:cs typeface="Segoe UI" panose="020B0502040204020203" pitchFamily="34" charset="0"/>
            </a:endParaRPr>
          </a:p>
        </p:txBody>
      </p:sp>
      <p:sp>
        <p:nvSpPr>
          <p:cNvPr id="23" name="TextBox 22"/>
          <p:cNvSpPr txBox="1"/>
          <p:nvPr/>
        </p:nvSpPr>
        <p:spPr>
          <a:xfrm>
            <a:off x="1870" y="6488668"/>
            <a:ext cx="8695814" cy="369332"/>
          </a:xfrm>
          <a:prstGeom prst="rect">
            <a:avLst/>
          </a:prstGeom>
          <a:noFill/>
        </p:spPr>
        <p:txBody>
          <a:bodyPr wrap="square" rtlCol="0">
            <a:spAutoFit/>
          </a:bodyPr>
          <a:lstStyle/>
          <a:p>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[Model </a:t>
            </a:r>
            <a:r>
              <a:rPr lang="fr-BE"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from</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Weigel et al., </a:t>
            </a:r>
            <a:r>
              <a:rPr lang="fr-BE" i="1"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QJRMS,</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2008. </a:t>
            </a:r>
            <a:r>
              <a:rPr lang="fr-BE"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See</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also</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Siegert</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et al., 2015]</a:t>
            </a:r>
            <a:endParaRPr lang="en-US"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8" name="TextBox 27"/>
          <p:cNvSpPr txBox="1"/>
          <p:nvPr/>
        </p:nvSpPr>
        <p:spPr>
          <a:xfrm>
            <a:off x="-1060392" y="2209800"/>
            <a:ext cx="2901892" cy="338554"/>
          </a:xfrm>
          <a:prstGeom prst="rect">
            <a:avLst/>
          </a:prstGeom>
          <a:noFill/>
        </p:spPr>
        <p:txBody>
          <a:bodyPr wrap="square" rtlCol="0">
            <a:spAutoFit/>
          </a:bodyPr>
          <a:lstStyle/>
          <a:p>
            <a:pPr algn="ctr"/>
            <a:r>
              <a:rPr lang="fr-BE" sz="1600" b="1" dirty="0" smtClean="0">
                <a:solidFill>
                  <a:srgbClr val="FF5050"/>
                </a:solidFill>
                <a:latin typeface="Segoe UI" panose="020B0502040204020203" pitchFamily="34" charset="0"/>
                <a:ea typeface="Segoe UI" panose="020B0502040204020203" pitchFamily="34" charset="0"/>
                <a:cs typeface="Segoe UI" panose="020B0502040204020203" pitchFamily="34" charset="0"/>
              </a:rPr>
              <a:t>TRUTH</a:t>
            </a:r>
            <a:endParaRPr lang="en-US" sz="1600" b="1" dirty="0" err="1" smtClean="0">
              <a:solidFill>
                <a:srgbClr val="FF5050"/>
              </a:solidFill>
              <a:latin typeface="Segoe UI" panose="020B0502040204020203" pitchFamily="34" charset="0"/>
              <a:ea typeface="Segoe UI" panose="020B0502040204020203" pitchFamily="34" charset="0"/>
              <a:cs typeface="Segoe UI" panose="020B0502040204020203" pitchFamily="34" charset="0"/>
            </a:endParaRPr>
          </a:p>
        </p:txBody>
      </p:sp>
      <p:sp>
        <p:nvSpPr>
          <p:cNvPr id="29" name="Rectangle 28"/>
          <p:cNvSpPr/>
          <p:nvPr/>
        </p:nvSpPr>
        <p:spPr>
          <a:xfrm>
            <a:off x="1695450" y="2231029"/>
            <a:ext cx="232885" cy="394544"/>
          </a:xfrm>
          <a:prstGeom prst="rect">
            <a:avLst/>
          </a:prstGeom>
          <a:noFill/>
          <a:ln w="28575">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81705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1460" y="553105"/>
            <a:ext cx="5387340" cy="523220"/>
          </a:xfrm>
          <a:prstGeom prst="rect">
            <a:avLst/>
          </a:prstGeom>
          <a:noFill/>
        </p:spPr>
        <p:txBody>
          <a:bodyPr wrap="square" rtlCol="0">
            <a:spAutoFit/>
          </a:bodyPr>
          <a:lstStyle/>
          <a:p>
            <a:r>
              <a:rPr lang="fr-BE" sz="2800" dirty="0" smtClean="0">
                <a:latin typeface="Segoe UI" panose="020B0502040204020203" pitchFamily="34" charset="0"/>
                <a:ea typeface="Segoe UI" panose="020B0502040204020203" pitchFamily="34" charset="0"/>
                <a:cs typeface="Segoe UI" panose="020B0502040204020203" pitchFamily="34" charset="0"/>
              </a:rPr>
              <a:t>A signal-plus-noise </a:t>
            </a:r>
            <a:r>
              <a:rPr lang="fr-BE" sz="2800" dirty="0" err="1" smtClean="0">
                <a:latin typeface="Segoe UI" panose="020B0502040204020203" pitchFamily="34" charset="0"/>
                <a:ea typeface="Segoe UI" panose="020B0502040204020203" pitchFamily="34" charset="0"/>
                <a:cs typeface="Segoe UI" panose="020B0502040204020203" pitchFamily="34" charset="0"/>
              </a:rPr>
              <a:t>toy</a:t>
            </a:r>
            <a:r>
              <a:rPr lang="fr-BE" sz="2800" dirty="0" smtClean="0">
                <a:latin typeface="Segoe UI" panose="020B0502040204020203" pitchFamily="34" charset="0"/>
                <a:ea typeface="Segoe UI" panose="020B0502040204020203" pitchFamily="34" charset="0"/>
                <a:cs typeface="Segoe UI" panose="020B0502040204020203" pitchFamily="34" charset="0"/>
              </a:rPr>
              <a:t> model</a:t>
            </a:r>
            <a:endParaRPr lang="en-US" sz="2800" dirty="0" err="1" smtClean="0">
              <a:latin typeface="Segoe UI" panose="020B0502040204020203" pitchFamily="34" charset="0"/>
              <a:ea typeface="Segoe UI" panose="020B0502040204020203" pitchFamily="34" charset="0"/>
              <a:cs typeface="Segoe UI" panose="020B0502040204020203" pitchFamily="34" charset="0"/>
            </a:endParaRPr>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837" r="55624" b="72128"/>
          <a:stretch/>
        </p:blipFill>
        <p:spPr bwMode="auto">
          <a:xfrm>
            <a:off x="533400" y="2189602"/>
            <a:ext cx="1674564" cy="477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73975" r="65421"/>
          <a:stretch/>
        </p:blipFill>
        <p:spPr bwMode="auto">
          <a:xfrm>
            <a:off x="876300" y="5144258"/>
            <a:ext cx="2819400" cy="44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0944" t="38311" r="55275" b="34032"/>
          <a:stretch/>
        </p:blipFill>
        <p:spPr bwMode="auto">
          <a:xfrm>
            <a:off x="778831" y="3712684"/>
            <a:ext cx="1938969" cy="4737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0615" b="72128"/>
          <a:stretch/>
        </p:blipFill>
        <p:spPr bwMode="auto">
          <a:xfrm>
            <a:off x="3616287" y="2189602"/>
            <a:ext cx="4841913" cy="477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1503" t="31937" b="34032"/>
          <a:stretch/>
        </p:blipFill>
        <p:spPr bwMode="auto">
          <a:xfrm>
            <a:off x="4123063" y="3581470"/>
            <a:ext cx="3954137" cy="5829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0276" t="73975" r="-12970"/>
          <a:stretch/>
        </p:blipFill>
        <p:spPr bwMode="auto">
          <a:xfrm>
            <a:off x="4038600" y="5144257"/>
            <a:ext cx="5927073" cy="44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9400" y="1757741"/>
            <a:ext cx="1676400" cy="1341120"/>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29400" y="3227832"/>
            <a:ext cx="1680210" cy="1344168"/>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58990" y="5486400"/>
            <a:ext cx="1680210" cy="1344168"/>
          </a:xfrm>
          <a:prstGeom prst="rect">
            <a:avLst/>
          </a:prstGeom>
        </p:spPr>
      </p:pic>
      <p:sp>
        <p:nvSpPr>
          <p:cNvPr id="6" name="TextBox 5"/>
          <p:cNvSpPr txBox="1"/>
          <p:nvPr/>
        </p:nvSpPr>
        <p:spPr>
          <a:xfrm>
            <a:off x="354330" y="5924490"/>
            <a:ext cx="6579870" cy="400110"/>
          </a:xfrm>
          <a:prstGeom prst="rect">
            <a:avLst/>
          </a:prstGeom>
          <a:noFill/>
        </p:spPr>
        <p:txBody>
          <a:bodyPr wrap="square" rtlCol="0">
            <a:spAutoFit/>
          </a:bodyPr>
          <a:lstStyle/>
          <a:p>
            <a:pPr algn="ctr"/>
            <a:r>
              <a:rPr lang="fr-BE" sz="2000" b="1" i="1" dirty="0" smtClean="0">
                <a:latin typeface="Segoe UI" panose="020B0502040204020203" pitchFamily="34" charset="0"/>
                <a:ea typeface="Segoe UI" panose="020B0502040204020203" pitchFamily="34" charset="0"/>
                <a:cs typeface="Segoe UI" panose="020B0502040204020203" pitchFamily="34" charset="0"/>
              </a:rPr>
              <a:t>All </a:t>
            </a:r>
            <a:r>
              <a:rPr lang="fr-BE" sz="2000" b="1" i="1" dirty="0" err="1" smtClean="0">
                <a:latin typeface="Segoe UI" panose="020B0502040204020203" pitchFamily="34" charset="0"/>
                <a:ea typeface="Segoe UI" panose="020B0502040204020203" pitchFamily="34" charset="0"/>
                <a:cs typeface="Segoe UI" panose="020B0502040204020203" pitchFamily="34" charset="0"/>
              </a:rPr>
              <a:t>error</a:t>
            </a:r>
            <a:r>
              <a:rPr lang="fr-BE" sz="2000" b="1" i="1" dirty="0" smtClean="0">
                <a:latin typeface="Segoe UI" panose="020B0502040204020203" pitchFamily="34" charset="0"/>
                <a:ea typeface="Segoe UI" panose="020B0502040204020203" pitchFamily="34" charset="0"/>
                <a:cs typeface="Segoe UI" panose="020B0502040204020203" pitchFamily="34" charset="0"/>
              </a:rPr>
              <a:t> </a:t>
            </a:r>
            <a:r>
              <a:rPr lang="fr-BE" sz="2000" b="1" i="1" dirty="0" err="1" smtClean="0">
                <a:latin typeface="Segoe UI" panose="020B0502040204020203" pitchFamily="34" charset="0"/>
                <a:ea typeface="Segoe UI" panose="020B0502040204020203" pitchFamily="34" charset="0"/>
                <a:cs typeface="Segoe UI" panose="020B0502040204020203" pitchFamily="34" charset="0"/>
              </a:rPr>
              <a:t>terms</a:t>
            </a:r>
            <a:r>
              <a:rPr lang="fr-BE" sz="2000" b="1" i="1" dirty="0" smtClean="0">
                <a:latin typeface="Segoe UI" panose="020B0502040204020203" pitchFamily="34" charset="0"/>
                <a:ea typeface="Segoe UI" panose="020B0502040204020203" pitchFamily="34" charset="0"/>
                <a:cs typeface="Segoe UI" panose="020B0502040204020203" pitchFamily="34" charset="0"/>
              </a:rPr>
              <a:t> are </a:t>
            </a:r>
            <a:r>
              <a:rPr lang="fr-BE" sz="2000" b="1" i="1" dirty="0" err="1" smtClean="0">
                <a:latin typeface="Segoe UI" panose="020B0502040204020203" pitchFamily="34" charset="0"/>
                <a:ea typeface="Segoe UI" panose="020B0502040204020203" pitchFamily="34" charset="0"/>
                <a:cs typeface="Segoe UI" panose="020B0502040204020203" pitchFamily="34" charset="0"/>
              </a:rPr>
              <a:t>assumed</a:t>
            </a:r>
            <a:r>
              <a:rPr lang="fr-BE" sz="2000" b="1" i="1" dirty="0" smtClean="0">
                <a:latin typeface="Segoe UI" panose="020B0502040204020203" pitchFamily="34" charset="0"/>
                <a:ea typeface="Segoe UI" panose="020B0502040204020203" pitchFamily="34" charset="0"/>
                <a:cs typeface="Segoe UI" panose="020B0502040204020203" pitchFamily="34" charset="0"/>
              </a:rPr>
              <a:t> to </a:t>
            </a:r>
            <a:r>
              <a:rPr lang="fr-BE" sz="2000" b="1" i="1" dirty="0" err="1" smtClean="0">
                <a:latin typeface="Segoe UI" panose="020B0502040204020203" pitchFamily="34" charset="0"/>
                <a:ea typeface="Segoe UI" panose="020B0502040204020203" pitchFamily="34" charset="0"/>
                <a:cs typeface="Segoe UI" panose="020B0502040204020203" pitchFamily="34" charset="0"/>
              </a:rPr>
              <a:t>be</a:t>
            </a:r>
            <a:r>
              <a:rPr lang="fr-BE" sz="2000" b="1" i="1" dirty="0" smtClean="0">
                <a:latin typeface="Segoe UI" panose="020B0502040204020203" pitchFamily="34" charset="0"/>
                <a:ea typeface="Segoe UI" panose="020B0502040204020203" pitchFamily="34" charset="0"/>
                <a:cs typeface="Segoe UI" panose="020B0502040204020203" pitchFamily="34" charset="0"/>
              </a:rPr>
              <a:t> </a:t>
            </a:r>
            <a:r>
              <a:rPr lang="fr-BE" sz="2000" b="1" i="1" dirty="0" err="1" smtClean="0">
                <a:latin typeface="Segoe UI" panose="020B0502040204020203" pitchFamily="34" charset="0"/>
                <a:ea typeface="Segoe UI" panose="020B0502040204020203" pitchFamily="34" charset="0"/>
                <a:cs typeface="Segoe UI" panose="020B0502040204020203" pitchFamily="34" charset="0"/>
              </a:rPr>
              <a:t>uncorrelated</a:t>
            </a:r>
            <a:endParaRPr lang="en-US" sz="2000" b="1" i="1"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16" name="Rectangle 15"/>
          <p:cNvSpPr/>
          <p:nvPr/>
        </p:nvSpPr>
        <p:spPr>
          <a:xfrm>
            <a:off x="1695450" y="2231029"/>
            <a:ext cx="232885" cy="394544"/>
          </a:xfrm>
          <a:prstGeom prst="rect">
            <a:avLst/>
          </a:prstGeom>
          <a:noFill/>
          <a:ln w="28575">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Brace 19"/>
          <p:cNvSpPr/>
          <p:nvPr/>
        </p:nvSpPr>
        <p:spPr>
          <a:xfrm flipH="1">
            <a:off x="662542" y="3657600"/>
            <a:ext cx="251858" cy="1904930"/>
          </a:xfrm>
          <a:prstGeom prst="rightBrace">
            <a:avLst>
              <a:gd name="adj1" fmla="val 56249"/>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Rectangle 20"/>
          <p:cNvSpPr/>
          <p:nvPr/>
        </p:nvSpPr>
        <p:spPr>
          <a:xfrm>
            <a:off x="2257030" y="3712684"/>
            <a:ext cx="449806" cy="394544"/>
          </a:xfrm>
          <a:prstGeom prst="rect">
            <a:avLst/>
          </a:prstGeom>
          <a:noFill/>
          <a:ln w="28575">
            <a:solidFill>
              <a:srgbClr val="181D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2492896" y="5191588"/>
            <a:ext cx="1202803" cy="394544"/>
          </a:xfrm>
          <a:prstGeom prst="rect">
            <a:avLst/>
          </a:prstGeom>
          <a:noFill/>
          <a:ln w="28575">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885529" y="1676400"/>
            <a:ext cx="1467271" cy="584775"/>
          </a:xfrm>
          <a:prstGeom prst="rect">
            <a:avLst/>
          </a:prstGeom>
          <a:noFill/>
        </p:spPr>
        <p:txBody>
          <a:bodyPr wrap="square" rtlCol="0">
            <a:spAutoFit/>
          </a:bodyPr>
          <a:lstStyle/>
          <a:p>
            <a:r>
              <a:rPr lang="fr-BE" sz="1600" b="1" dirty="0" err="1" smtClean="0">
                <a:solidFill>
                  <a:srgbClr val="FF5050"/>
                </a:solidFill>
                <a:latin typeface="Segoe UI" panose="020B0502040204020203" pitchFamily="34" charset="0"/>
                <a:ea typeface="Segoe UI" panose="020B0502040204020203" pitchFamily="34" charset="0"/>
                <a:cs typeface="Segoe UI" panose="020B0502040204020203" pitchFamily="34" charset="0"/>
              </a:rPr>
              <a:t>Interannual</a:t>
            </a:r>
            <a:r>
              <a:rPr lang="fr-BE" sz="1600" b="1" dirty="0" smtClean="0">
                <a:solidFill>
                  <a:srgbClr val="FF5050"/>
                </a:solidFill>
                <a:latin typeface="Segoe UI" panose="020B0502040204020203" pitchFamily="34" charset="0"/>
                <a:ea typeface="Segoe UI" panose="020B0502040204020203" pitchFamily="34" charset="0"/>
                <a:cs typeface="Segoe UI" panose="020B0502040204020203" pitchFamily="34" charset="0"/>
              </a:rPr>
              <a:t> </a:t>
            </a:r>
            <a:r>
              <a:rPr lang="fr-BE" sz="1600" b="1" dirty="0" err="1" smtClean="0">
                <a:solidFill>
                  <a:srgbClr val="FF5050"/>
                </a:solidFill>
                <a:latin typeface="Segoe UI" panose="020B0502040204020203" pitchFamily="34" charset="0"/>
                <a:ea typeface="Segoe UI" panose="020B0502040204020203" pitchFamily="34" charset="0"/>
                <a:cs typeface="Segoe UI" panose="020B0502040204020203" pitchFamily="34" charset="0"/>
              </a:rPr>
              <a:t>variability</a:t>
            </a:r>
            <a:endParaRPr lang="en-US" sz="1600" b="1" dirty="0" err="1" smtClean="0">
              <a:solidFill>
                <a:srgbClr val="FF5050"/>
              </a:solidFill>
              <a:latin typeface="Segoe UI" panose="020B0502040204020203" pitchFamily="34" charset="0"/>
              <a:ea typeface="Segoe UI" panose="020B0502040204020203" pitchFamily="34" charset="0"/>
              <a:cs typeface="Segoe UI" panose="020B0502040204020203" pitchFamily="34" charset="0"/>
            </a:endParaRPr>
          </a:p>
        </p:txBody>
      </p:sp>
      <p:sp>
        <p:nvSpPr>
          <p:cNvPr id="24" name="TextBox 23"/>
          <p:cNvSpPr txBox="1"/>
          <p:nvPr/>
        </p:nvSpPr>
        <p:spPr>
          <a:xfrm>
            <a:off x="2480759" y="3124200"/>
            <a:ext cx="2777041" cy="584775"/>
          </a:xfrm>
          <a:prstGeom prst="rect">
            <a:avLst/>
          </a:prstGeom>
          <a:noFill/>
        </p:spPr>
        <p:txBody>
          <a:bodyPr wrap="square" rtlCol="0">
            <a:spAutoFit/>
          </a:bodyPr>
          <a:lstStyle/>
          <a:p>
            <a:r>
              <a:rPr lang="fr-BE" sz="1600" b="1" dirty="0" err="1" smtClean="0">
                <a:solidFill>
                  <a:srgbClr val="181DEE"/>
                </a:solidFill>
                <a:latin typeface="Segoe UI" panose="020B0502040204020203" pitchFamily="34" charset="0"/>
                <a:ea typeface="Segoe UI" panose="020B0502040204020203" pitchFamily="34" charset="0"/>
                <a:cs typeface="Segoe UI" panose="020B0502040204020203" pitchFamily="34" charset="0"/>
              </a:rPr>
              <a:t>Measurement</a:t>
            </a:r>
            <a:r>
              <a:rPr lang="fr-BE" sz="1600" b="1" dirty="0">
                <a:solidFill>
                  <a:srgbClr val="181DEE"/>
                </a:solidFill>
                <a:latin typeface="Segoe UI" panose="020B0502040204020203" pitchFamily="34" charset="0"/>
                <a:ea typeface="Segoe UI" panose="020B0502040204020203" pitchFamily="34" charset="0"/>
                <a:cs typeface="Segoe UI" panose="020B0502040204020203" pitchFamily="34" charset="0"/>
              </a:rPr>
              <a:t> </a:t>
            </a:r>
            <a:r>
              <a:rPr lang="fr-BE" sz="1600" b="1" dirty="0" smtClean="0">
                <a:solidFill>
                  <a:srgbClr val="181DEE"/>
                </a:solidFill>
                <a:latin typeface="Segoe UI" panose="020B0502040204020203" pitchFamily="34" charset="0"/>
                <a:ea typeface="Segoe UI" panose="020B0502040204020203" pitchFamily="34" charset="0"/>
                <a:cs typeface="Segoe UI" panose="020B0502040204020203" pitchFamily="34" charset="0"/>
              </a:rPr>
              <a:t>and </a:t>
            </a:r>
            <a:r>
              <a:rPr lang="fr-BE" sz="1600" b="1" dirty="0" err="1" smtClean="0">
                <a:solidFill>
                  <a:srgbClr val="181DEE"/>
                </a:solidFill>
                <a:latin typeface="Segoe UI" panose="020B0502040204020203" pitchFamily="34" charset="0"/>
                <a:ea typeface="Segoe UI" panose="020B0502040204020203" pitchFamily="34" charset="0"/>
                <a:cs typeface="Segoe UI" panose="020B0502040204020203" pitchFamily="34" charset="0"/>
              </a:rPr>
              <a:t>representativity</a:t>
            </a:r>
            <a:r>
              <a:rPr lang="fr-BE" sz="1600" b="1" dirty="0" smtClean="0">
                <a:solidFill>
                  <a:srgbClr val="181DEE"/>
                </a:solidFill>
                <a:latin typeface="Segoe UI" panose="020B0502040204020203" pitchFamily="34" charset="0"/>
                <a:ea typeface="Segoe UI" panose="020B0502040204020203" pitchFamily="34" charset="0"/>
                <a:cs typeface="Segoe UI" panose="020B0502040204020203" pitchFamily="34" charset="0"/>
              </a:rPr>
              <a:t> </a:t>
            </a:r>
            <a:r>
              <a:rPr lang="fr-BE" sz="1600" b="1" dirty="0" err="1" smtClean="0">
                <a:solidFill>
                  <a:srgbClr val="181DEE"/>
                </a:solidFill>
                <a:latin typeface="Segoe UI" panose="020B0502040204020203" pitchFamily="34" charset="0"/>
                <a:ea typeface="Segoe UI" panose="020B0502040204020203" pitchFamily="34" charset="0"/>
                <a:cs typeface="Segoe UI" panose="020B0502040204020203" pitchFamily="34" charset="0"/>
              </a:rPr>
              <a:t>error</a:t>
            </a:r>
            <a:endParaRPr lang="en-US" sz="1600" b="1" dirty="0" err="1" smtClean="0">
              <a:solidFill>
                <a:srgbClr val="181DEE"/>
              </a:solidFill>
              <a:latin typeface="Segoe UI" panose="020B0502040204020203" pitchFamily="34" charset="0"/>
              <a:ea typeface="Segoe UI" panose="020B0502040204020203" pitchFamily="34" charset="0"/>
              <a:cs typeface="Segoe UI" panose="020B0502040204020203" pitchFamily="34" charset="0"/>
            </a:endParaRPr>
          </a:p>
        </p:txBody>
      </p:sp>
      <p:sp>
        <p:nvSpPr>
          <p:cNvPr id="25" name="TextBox 24"/>
          <p:cNvSpPr txBox="1"/>
          <p:nvPr/>
        </p:nvSpPr>
        <p:spPr>
          <a:xfrm>
            <a:off x="2535778" y="4572000"/>
            <a:ext cx="4931822" cy="584775"/>
          </a:xfrm>
          <a:prstGeom prst="rect">
            <a:avLst/>
          </a:prstGeom>
          <a:noFill/>
        </p:spPr>
        <p:txBody>
          <a:bodyPr wrap="square" rtlCol="0">
            <a:spAutoFit/>
          </a:bodyPr>
          <a:lstStyle/>
          <a:p>
            <a:r>
              <a:rPr lang="fr-BE" sz="1600" b="1" dirty="0" smtClean="0">
                <a:solidFill>
                  <a:srgbClr val="006600"/>
                </a:solidFill>
                <a:latin typeface="Segoe UI" panose="020B0502040204020203" pitchFamily="34" charset="0"/>
                <a:ea typeface="Segoe UI" panose="020B0502040204020203" pitchFamily="34" charset="0"/>
                <a:cs typeface="Segoe UI" panose="020B0502040204020203" pitchFamily="34" charset="0"/>
              </a:rPr>
              <a:t>Model </a:t>
            </a:r>
            <a:r>
              <a:rPr lang="fr-BE" sz="1600" b="1" dirty="0" err="1" smtClean="0">
                <a:solidFill>
                  <a:srgbClr val="006600"/>
                </a:solidFill>
                <a:latin typeface="Segoe UI" panose="020B0502040204020203" pitchFamily="34" charset="0"/>
                <a:ea typeface="Segoe UI" panose="020B0502040204020203" pitchFamily="34" charset="0"/>
                <a:cs typeface="Segoe UI" panose="020B0502040204020203" pitchFamily="34" charset="0"/>
              </a:rPr>
              <a:t>forecast</a:t>
            </a:r>
            <a:r>
              <a:rPr lang="fr-BE" sz="1600" b="1" dirty="0" smtClean="0">
                <a:solidFill>
                  <a:srgbClr val="006600"/>
                </a:solidFill>
                <a:latin typeface="Segoe UI" panose="020B0502040204020203" pitchFamily="34" charset="0"/>
                <a:ea typeface="Segoe UI" panose="020B0502040204020203" pitchFamily="34" charset="0"/>
                <a:cs typeface="Segoe UI" panose="020B0502040204020203" pitchFamily="34" charset="0"/>
              </a:rPr>
              <a:t> </a:t>
            </a:r>
            <a:r>
              <a:rPr lang="fr-BE" sz="1600" b="1" dirty="0" err="1" smtClean="0">
                <a:solidFill>
                  <a:srgbClr val="006600"/>
                </a:solidFill>
                <a:latin typeface="Segoe UI" panose="020B0502040204020203" pitchFamily="34" charset="0"/>
                <a:ea typeface="Segoe UI" panose="020B0502040204020203" pitchFamily="34" charset="0"/>
                <a:cs typeface="Segoe UI" panose="020B0502040204020203" pitchFamily="34" charset="0"/>
              </a:rPr>
              <a:t>error</a:t>
            </a:r>
            <a:r>
              <a:rPr lang="fr-BE" sz="1600" b="1" dirty="0" smtClean="0">
                <a:solidFill>
                  <a:srgbClr val="006600"/>
                </a:solidFill>
                <a:latin typeface="Segoe UI" panose="020B0502040204020203" pitchFamily="34" charset="0"/>
                <a:ea typeface="Segoe UI" panose="020B0502040204020203" pitchFamily="34" charset="0"/>
                <a:cs typeface="Segoe UI" panose="020B0502040204020203" pitchFamily="34" charset="0"/>
              </a:rPr>
              <a:t> (</a:t>
            </a:r>
            <a:r>
              <a:rPr lang="fr-BE" sz="1600" b="1" dirty="0" err="1" smtClean="0">
                <a:solidFill>
                  <a:srgbClr val="006600"/>
                </a:solidFill>
                <a:latin typeface="Segoe UI" panose="020B0502040204020203" pitchFamily="34" charset="0"/>
                <a:ea typeface="Segoe UI" panose="020B0502040204020203" pitchFamily="34" charset="0"/>
                <a:cs typeface="Segoe UI" panose="020B0502040204020203" pitchFamily="34" charset="0"/>
              </a:rPr>
              <a:t>physics</a:t>
            </a:r>
            <a:r>
              <a:rPr lang="fr-BE" sz="1600" b="1" dirty="0" smtClean="0">
                <a:solidFill>
                  <a:srgbClr val="006600"/>
                </a:solidFill>
                <a:latin typeface="Segoe UI" panose="020B0502040204020203" pitchFamily="34" charset="0"/>
                <a:ea typeface="Segoe UI" panose="020B0502040204020203" pitchFamily="34" charset="0"/>
                <a:cs typeface="Segoe UI" panose="020B0502040204020203" pitchFamily="34" charset="0"/>
              </a:rPr>
              <a:t>, initial conditions, </a:t>
            </a:r>
            <a:r>
              <a:rPr lang="fr-BE" sz="1600" b="1" dirty="0" err="1" smtClean="0">
                <a:solidFill>
                  <a:srgbClr val="006600"/>
                </a:solidFill>
                <a:latin typeface="Segoe UI" panose="020B0502040204020203" pitchFamily="34" charset="0"/>
                <a:ea typeface="Segoe UI" panose="020B0502040204020203" pitchFamily="34" charset="0"/>
                <a:cs typeface="Segoe UI" panose="020B0502040204020203" pitchFamily="34" charset="0"/>
              </a:rPr>
              <a:t>resolution</a:t>
            </a:r>
            <a:r>
              <a:rPr lang="fr-BE" sz="1600" b="1" dirty="0" smtClean="0">
                <a:solidFill>
                  <a:srgbClr val="006600"/>
                </a:solidFill>
                <a:latin typeface="Segoe UI" panose="020B0502040204020203" pitchFamily="34" charset="0"/>
                <a:ea typeface="Segoe UI" panose="020B0502040204020203" pitchFamily="34" charset="0"/>
                <a:cs typeface="Segoe UI" panose="020B0502040204020203" pitchFamily="34" charset="0"/>
              </a:rPr>
              <a:t>) + </a:t>
            </a:r>
            <a:r>
              <a:rPr lang="fr-BE" sz="1600" b="1" dirty="0" err="1" smtClean="0">
                <a:solidFill>
                  <a:srgbClr val="006600"/>
                </a:solidFill>
                <a:latin typeface="Segoe UI" panose="020B0502040204020203" pitchFamily="34" charset="0"/>
                <a:ea typeface="Segoe UI" panose="020B0502040204020203" pitchFamily="34" charset="0"/>
                <a:cs typeface="Segoe UI" panose="020B0502040204020203" pitchFamily="34" charset="0"/>
              </a:rPr>
              <a:t>irreducible</a:t>
            </a:r>
            <a:r>
              <a:rPr lang="fr-BE" sz="1600" b="1" dirty="0" smtClean="0">
                <a:solidFill>
                  <a:srgbClr val="006600"/>
                </a:solidFill>
                <a:latin typeface="Segoe UI" panose="020B0502040204020203" pitchFamily="34" charset="0"/>
                <a:ea typeface="Segoe UI" panose="020B0502040204020203" pitchFamily="34" charset="0"/>
                <a:cs typeface="Segoe UI" panose="020B0502040204020203" pitchFamily="34" charset="0"/>
              </a:rPr>
              <a:t> </a:t>
            </a:r>
            <a:r>
              <a:rPr lang="fr-BE" sz="1600" b="1" dirty="0" err="1" smtClean="0">
                <a:solidFill>
                  <a:srgbClr val="006600"/>
                </a:solidFill>
                <a:latin typeface="Segoe UI" panose="020B0502040204020203" pitchFamily="34" charset="0"/>
                <a:ea typeface="Segoe UI" panose="020B0502040204020203" pitchFamily="34" charset="0"/>
                <a:cs typeface="Segoe UI" panose="020B0502040204020203" pitchFamily="34" charset="0"/>
              </a:rPr>
              <a:t>error</a:t>
            </a:r>
            <a:r>
              <a:rPr lang="fr-BE" sz="1600" b="1" dirty="0" smtClean="0">
                <a:solidFill>
                  <a:srgbClr val="006600"/>
                </a:solidFill>
                <a:latin typeface="Segoe UI" panose="020B0502040204020203" pitchFamily="34" charset="0"/>
                <a:ea typeface="Segoe UI" panose="020B0502040204020203" pitchFamily="34" charset="0"/>
                <a:cs typeface="Segoe UI" panose="020B0502040204020203" pitchFamily="34" charset="0"/>
              </a:rPr>
              <a:t> (</a:t>
            </a:r>
            <a:r>
              <a:rPr lang="fr-BE" sz="1600" b="1" dirty="0" err="1" smtClean="0">
                <a:solidFill>
                  <a:srgbClr val="006600"/>
                </a:solidFill>
                <a:latin typeface="Segoe UI" panose="020B0502040204020203" pitchFamily="34" charset="0"/>
                <a:ea typeface="Segoe UI" panose="020B0502040204020203" pitchFamily="34" charset="0"/>
                <a:cs typeface="Segoe UI" panose="020B0502040204020203" pitchFamily="34" charset="0"/>
              </a:rPr>
              <a:t>atmosphere</a:t>
            </a:r>
            <a:r>
              <a:rPr lang="fr-BE" sz="1600" b="1" dirty="0" smtClean="0">
                <a:solidFill>
                  <a:srgbClr val="006600"/>
                </a:solidFill>
                <a:latin typeface="Segoe UI" panose="020B0502040204020203" pitchFamily="34" charset="0"/>
                <a:ea typeface="Segoe UI" panose="020B0502040204020203" pitchFamily="34" charset="0"/>
                <a:cs typeface="Segoe UI" panose="020B0502040204020203" pitchFamily="34" charset="0"/>
              </a:rPr>
              <a:t>)</a:t>
            </a:r>
            <a:endParaRPr lang="en-US" sz="1600" b="1" dirty="0" err="1" smtClean="0">
              <a:solidFill>
                <a:srgbClr val="006600"/>
              </a:solidFill>
              <a:latin typeface="Segoe UI" panose="020B0502040204020203" pitchFamily="34" charset="0"/>
              <a:ea typeface="Segoe UI" panose="020B0502040204020203" pitchFamily="34" charset="0"/>
              <a:cs typeface="Segoe UI" panose="020B0502040204020203" pitchFamily="34" charset="0"/>
            </a:endParaRPr>
          </a:p>
        </p:txBody>
      </p:sp>
      <p:sp>
        <p:nvSpPr>
          <p:cNvPr id="23" name="TextBox 22"/>
          <p:cNvSpPr txBox="1"/>
          <p:nvPr/>
        </p:nvSpPr>
        <p:spPr>
          <a:xfrm>
            <a:off x="1872" y="6488668"/>
            <a:ext cx="7465728" cy="369332"/>
          </a:xfrm>
          <a:prstGeom prst="rect">
            <a:avLst/>
          </a:prstGeom>
          <a:noFill/>
        </p:spPr>
        <p:txBody>
          <a:bodyPr wrap="square" rtlCol="0">
            <a:spAutoFit/>
          </a:bodyPr>
          <a:lstStyle/>
          <a:p>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[Model </a:t>
            </a:r>
            <a:r>
              <a:rPr lang="fr-BE"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from</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Weigel et al., </a:t>
            </a:r>
            <a:r>
              <a:rPr lang="fr-BE" i="1"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QJRMS</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2008. </a:t>
            </a:r>
            <a:r>
              <a:rPr lang="fr-BE"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See</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also</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Siegert</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et al., 2015]</a:t>
            </a:r>
            <a:endParaRPr lang="en-US"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8" name="TextBox 27"/>
          <p:cNvSpPr txBox="1"/>
          <p:nvPr/>
        </p:nvSpPr>
        <p:spPr>
          <a:xfrm>
            <a:off x="-1060392" y="2209800"/>
            <a:ext cx="2901892" cy="338554"/>
          </a:xfrm>
          <a:prstGeom prst="rect">
            <a:avLst/>
          </a:prstGeom>
          <a:noFill/>
        </p:spPr>
        <p:txBody>
          <a:bodyPr wrap="square" rtlCol="0">
            <a:spAutoFit/>
          </a:bodyPr>
          <a:lstStyle/>
          <a:p>
            <a:pPr algn="ctr"/>
            <a:r>
              <a:rPr lang="fr-BE" sz="1600" b="1" dirty="0" smtClean="0">
                <a:solidFill>
                  <a:srgbClr val="FF5050"/>
                </a:solidFill>
                <a:latin typeface="Segoe UI" panose="020B0502040204020203" pitchFamily="34" charset="0"/>
                <a:ea typeface="Segoe UI" panose="020B0502040204020203" pitchFamily="34" charset="0"/>
                <a:cs typeface="Segoe UI" panose="020B0502040204020203" pitchFamily="34" charset="0"/>
              </a:rPr>
              <a:t>TRUTH</a:t>
            </a:r>
            <a:endParaRPr lang="en-US" sz="1600" b="1" dirty="0" err="1" smtClean="0">
              <a:solidFill>
                <a:srgbClr val="FF5050"/>
              </a:solidFill>
              <a:latin typeface="Segoe UI" panose="020B0502040204020203" pitchFamily="34" charset="0"/>
              <a:ea typeface="Segoe UI" panose="020B0502040204020203" pitchFamily="34" charset="0"/>
              <a:cs typeface="Segoe UI" panose="020B0502040204020203" pitchFamily="34" charset="0"/>
            </a:endParaRPr>
          </a:p>
        </p:txBody>
      </p:sp>
      <p:sp>
        <p:nvSpPr>
          <p:cNvPr id="30" name="TextBox 29"/>
          <p:cNvSpPr txBox="1"/>
          <p:nvPr/>
        </p:nvSpPr>
        <p:spPr>
          <a:xfrm>
            <a:off x="-1181100" y="3740679"/>
            <a:ext cx="2901892" cy="307777"/>
          </a:xfrm>
          <a:prstGeom prst="rect">
            <a:avLst/>
          </a:prstGeom>
          <a:noFill/>
        </p:spPr>
        <p:txBody>
          <a:bodyPr wrap="square" rtlCol="0">
            <a:spAutoFit/>
          </a:bodyPr>
          <a:lstStyle/>
          <a:p>
            <a:pPr algn="ctr"/>
            <a:r>
              <a:rPr lang="fr-BE" sz="1400" b="1" dirty="0" smtClean="0">
                <a:solidFill>
                  <a:srgbClr val="181DEE"/>
                </a:solidFill>
                <a:latin typeface="Segoe UI" panose="020B0502040204020203" pitchFamily="34" charset="0"/>
                <a:ea typeface="Segoe UI" panose="020B0502040204020203" pitchFamily="34" charset="0"/>
                <a:cs typeface="Segoe UI" panose="020B0502040204020203" pitchFamily="34" charset="0"/>
              </a:rPr>
              <a:t>OBS</a:t>
            </a:r>
            <a:endParaRPr lang="en-US" sz="1400" b="1" dirty="0" err="1" smtClean="0">
              <a:solidFill>
                <a:srgbClr val="181DEE"/>
              </a:solidFill>
              <a:latin typeface="Segoe UI" panose="020B0502040204020203" pitchFamily="34" charset="0"/>
              <a:ea typeface="Segoe UI" panose="020B0502040204020203" pitchFamily="34" charset="0"/>
              <a:cs typeface="Segoe UI" panose="020B0502040204020203" pitchFamily="34" charset="0"/>
            </a:endParaRPr>
          </a:p>
        </p:txBody>
      </p:sp>
      <p:sp>
        <p:nvSpPr>
          <p:cNvPr id="31" name="TextBox 30"/>
          <p:cNvSpPr txBox="1"/>
          <p:nvPr/>
        </p:nvSpPr>
        <p:spPr>
          <a:xfrm>
            <a:off x="-1073092" y="5216723"/>
            <a:ext cx="2901892" cy="307777"/>
          </a:xfrm>
          <a:prstGeom prst="rect">
            <a:avLst/>
          </a:prstGeom>
          <a:noFill/>
        </p:spPr>
        <p:txBody>
          <a:bodyPr wrap="square" rtlCol="0">
            <a:spAutoFit/>
          </a:bodyPr>
          <a:lstStyle/>
          <a:p>
            <a:pPr algn="ctr"/>
            <a:r>
              <a:rPr lang="fr-BE" sz="1400" b="1" dirty="0" smtClean="0">
                <a:solidFill>
                  <a:srgbClr val="006600"/>
                </a:solidFill>
                <a:latin typeface="Segoe UI" panose="020B0502040204020203" pitchFamily="34" charset="0"/>
                <a:ea typeface="Segoe UI" panose="020B0502040204020203" pitchFamily="34" charset="0"/>
                <a:cs typeface="Segoe UI" panose="020B0502040204020203" pitchFamily="34" charset="0"/>
              </a:rPr>
              <a:t>MODEL</a:t>
            </a:r>
            <a:endParaRPr lang="en-US" sz="1400" b="1" dirty="0" err="1" smtClean="0">
              <a:solidFill>
                <a:srgbClr val="006600"/>
              </a:solidFill>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539796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600" y="2590800"/>
            <a:ext cx="3124200" cy="10580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3229" y="2689795"/>
            <a:ext cx="1589371" cy="466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5183" y="3853510"/>
            <a:ext cx="5029200" cy="2677656"/>
          </a:xfrm>
          <a:prstGeom prst="rect">
            <a:avLst/>
          </a:prstGeom>
          <a:noFill/>
        </p:spPr>
        <p:txBody>
          <a:bodyPr wrap="square" rtlCol="0">
            <a:spAutoFit/>
          </a:bodyPr>
          <a:lstStyle/>
          <a:p>
            <a:r>
              <a:rPr lang="fr-BE" sz="2800" dirty="0" err="1" smtClean="0">
                <a:latin typeface="Segoe UI" panose="020B0502040204020203" pitchFamily="34" charset="0"/>
                <a:ea typeface="Segoe UI" panose="020B0502040204020203" pitchFamily="34" charset="0"/>
                <a:cs typeface="Segoe UI" panose="020B0502040204020203" pitchFamily="34" charset="0"/>
              </a:rPr>
              <a:t>Correlation</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b="1" dirty="0" err="1" smtClean="0">
                <a:latin typeface="Segoe UI" panose="020B0502040204020203" pitchFamily="34" charset="0"/>
                <a:ea typeface="Segoe UI" panose="020B0502040204020203" pitchFamily="34" charset="0"/>
                <a:cs typeface="Segoe UI" panose="020B0502040204020203" pitchFamily="34" charset="0"/>
              </a:rPr>
              <a:t>increases</a:t>
            </a:r>
            <a:r>
              <a:rPr lang="fr-BE" sz="2800" b="1"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when</a:t>
            </a:r>
            <a:endParaRPr lang="fr-BE" sz="2800" dirty="0">
              <a:latin typeface="Segoe UI" panose="020B0502040204020203" pitchFamily="34" charset="0"/>
              <a:ea typeface="Segoe UI" panose="020B0502040204020203" pitchFamily="34" charset="0"/>
              <a:cs typeface="Segoe UI" panose="020B0502040204020203" pitchFamily="34" charset="0"/>
            </a:endParaRPr>
          </a:p>
          <a:p>
            <a:pPr marL="342900" indent="-342900">
              <a:lnSpc>
                <a:spcPct val="150000"/>
              </a:lnSpc>
              <a:buFontTx/>
              <a:buChar char="-"/>
            </a:pPr>
            <a:r>
              <a:rPr lang="fr-BE" sz="20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Model </a:t>
            </a:r>
            <a:r>
              <a:rPr lang="fr-BE" sz="20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explains</a:t>
            </a:r>
            <a:r>
              <a:rPr lang="fr-BE" sz="20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more </a:t>
            </a:r>
            <a:r>
              <a:rPr lang="fr-BE" sz="20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variability</a:t>
            </a:r>
            <a:r>
              <a:rPr lang="fr-BE" sz="2000" dirty="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a:t>
            </a:r>
            <a:endParaRPr lang="fr-BE" sz="20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endParaRPr>
          </a:p>
          <a:p>
            <a:pPr marL="342900" indent="-342900">
              <a:lnSpc>
                <a:spcPct val="150000"/>
              </a:lnSpc>
              <a:buFontTx/>
              <a:buChar char="-"/>
            </a:pPr>
            <a:r>
              <a:rPr lang="fr-BE" sz="2000" dirty="0" smtClean="0">
                <a:latin typeface="Segoe UI" panose="020B0502040204020203" pitchFamily="34" charset="0"/>
                <a:ea typeface="Segoe UI" panose="020B0502040204020203" pitchFamily="34" charset="0"/>
                <a:cs typeface="Segoe UI" panose="020B0502040204020203" pitchFamily="34" charset="0"/>
              </a:rPr>
              <a:t>Model </a:t>
            </a:r>
            <a:r>
              <a:rPr lang="fr-BE" sz="2000" dirty="0" err="1" smtClean="0">
                <a:latin typeface="Segoe UI" panose="020B0502040204020203" pitchFamily="34" charset="0"/>
                <a:ea typeface="Segoe UI" panose="020B0502040204020203" pitchFamily="34" charset="0"/>
                <a:cs typeface="Segoe UI" panose="020B0502040204020203" pitchFamily="34" charset="0"/>
              </a:rPr>
              <a:t>error</a:t>
            </a:r>
            <a:r>
              <a:rPr lang="fr-BE" sz="2000" dirty="0" smtClean="0">
                <a:latin typeface="Segoe UI" panose="020B0502040204020203" pitchFamily="34" charset="0"/>
                <a:ea typeface="Segoe UI" panose="020B0502040204020203" pitchFamily="34" charset="0"/>
                <a:cs typeface="Segoe UI" panose="020B0502040204020203" pitchFamily="34" charset="0"/>
              </a:rPr>
              <a:t> </a:t>
            </a:r>
            <a:r>
              <a:rPr lang="fr-BE" sz="2000" dirty="0" err="1" smtClean="0">
                <a:latin typeface="Segoe UI" panose="020B0502040204020203" pitchFamily="34" charset="0"/>
                <a:ea typeface="Segoe UI" panose="020B0502040204020203" pitchFamily="34" charset="0"/>
                <a:cs typeface="Segoe UI" panose="020B0502040204020203" pitchFamily="34" charset="0"/>
              </a:rPr>
              <a:t>decreases</a:t>
            </a:r>
            <a:r>
              <a:rPr lang="fr-BE" sz="2000" dirty="0" smtClean="0">
                <a:latin typeface="Segoe UI" panose="020B0502040204020203" pitchFamily="34" charset="0"/>
                <a:ea typeface="Segoe UI" panose="020B0502040204020203" pitchFamily="34" charset="0"/>
                <a:cs typeface="Segoe UI" panose="020B0502040204020203" pitchFamily="34" charset="0"/>
              </a:rPr>
              <a:t>,</a:t>
            </a:r>
          </a:p>
          <a:p>
            <a:pPr marL="342900" indent="-342900">
              <a:lnSpc>
                <a:spcPct val="150000"/>
              </a:lnSpc>
              <a:buFontTx/>
              <a:buChar char="-"/>
            </a:pPr>
            <a:r>
              <a:rPr lang="fr-BE" sz="20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Climate</a:t>
            </a:r>
            <a:r>
              <a:rPr lang="fr-BE" sz="20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signal </a:t>
            </a:r>
            <a:r>
              <a:rPr lang="fr-BE" sz="20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is</a:t>
            </a:r>
            <a:r>
              <a:rPr lang="fr-BE" sz="20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fr-BE" sz="20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stronger</a:t>
            </a:r>
            <a:r>
              <a:rPr lang="fr-BE" sz="20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a:t>
            </a:r>
          </a:p>
          <a:p>
            <a:pPr marL="342900" indent="-342900">
              <a:lnSpc>
                <a:spcPct val="150000"/>
              </a:lnSpc>
              <a:buFontTx/>
              <a:buChar char="-"/>
            </a:pPr>
            <a:r>
              <a:rPr lang="fr-BE" sz="2000" dirty="0" err="1" smtClean="0">
                <a:latin typeface="Segoe UI" panose="020B0502040204020203" pitchFamily="34" charset="0"/>
                <a:ea typeface="Segoe UI" panose="020B0502040204020203" pitchFamily="34" charset="0"/>
                <a:cs typeface="Segoe UI" panose="020B0502040204020203" pitchFamily="34" charset="0"/>
              </a:rPr>
              <a:t>Observational</a:t>
            </a:r>
            <a:r>
              <a:rPr lang="fr-BE" sz="2000" dirty="0" smtClean="0">
                <a:latin typeface="Segoe UI" panose="020B0502040204020203" pitchFamily="34" charset="0"/>
                <a:ea typeface="Segoe UI" panose="020B0502040204020203" pitchFamily="34" charset="0"/>
                <a:cs typeface="Segoe UI" panose="020B0502040204020203" pitchFamily="34" charset="0"/>
              </a:rPr>
              <a:t> </a:t>
            </a:r>
            <a:r>
              <a:rPr lang="fr-BE" sz="2000" dirty="0" err="1" smtClean="0">
                <a:latin typeface="Segoe UI" panose="020B0502040204020203" pitchFamily="34" charset="0"/>
                <a:ea typeface="Segoe UI" panose="020B0502040204020203" pitchFamily="34" charset="0"/>
                <a:cs typeface="Segoe UI" panose="020B0502040204020203" pitchFamily="34" charset="0"/>
              </a:rPr>
              <a:t>error</a:t>
            </a:r>
            <a:r>
              <a:rPr lang="fr-BE" sz="2000" dirty="0" smtClean="0">
                <a:latin typeface="Segoe UI" panose="020B0502040204020203" pitchFamily="34" charset="0"/>
                <a:ea typeface="Segoe UI" panose="020B0502040204020203" pitchFamily="34" charset="0"/>
                <a:cs typeface="Segoe UI" panose="020B0502040204020203" pitchFamily="34" charset="0"/>
              </a:rPr>
              <a:t> </a:t>
            </a:r>
            <a:r>
              <a:rPr lang="fr-BE" sz="2000" dirty="0" err="1" smtClean="0">
                <a:latin typeface="Segoe UI" panose="020B0502040204020203" pitchFamily="34" charset="0"/>
                <a:ea typeface="Segoe UI" panose="020B0502040204020203" pitchFamily="34" charset="0"/>
                <a:cs typeface="Segoe UI" panose="020B0502040204020203" pitchFamily="34" charset="0"/>
              </a:rPr>
              <a:t>decreases</a:t>
            </a:r>
            <a:r>
              <a:rPr lang="fr-BE" sz="2000" dirty="0" smtClean="0">
                <a:latin typeface="Segoe UI" panose="020B0502040204020203" pitchFamily="34" charset="0"/>
                <a:ea typeface="Segoe UI" panose="020B0502040204020203" pitchFamily="34" charset="0"/>
                <a:cs typeface="Segoe UI" panose="020B0502040204020203" pitchFamily="34" charset="0"/>
              </a:rPr>
              <a:t>.</a:t>
            </a:r>
          </a:p>
          <a:p>
            <a:pPr marL="342900" indent="-342900">
              <a:buFontTx/>
              <a:buChar char="-"/>
            </a:pPr>
            <a:endParaRPr lang="fr-BE" sz="2000" dirty="0" smtClean="0">
              <a:latin typeface="Segoe UI" panose="020B0502040204020203" pitchFamily="34" charset="0"/>
              <a:ea typeface="Segoe UI" panose="020B0502040204020203" pitchFamily="34" charset="0"/>
              <a:cs typeface="Segoe UI" panose="020B0502040204020203" pitchFamily="34" charset="0"/>
            </a:endParaRPr>
          </a:p>
        </p:txBody>
      </p:sp>
      <p:sp>
        <p:nvSpPr>
          <p:cNvPr id="7" name="TextBox 6"/>
          <p:cNvSpPr txBox="1"/>
          <p:nvPr/>
        </p:nvSpPr>
        <p:spPr>
          <a:xfrm>
            <a:off x="247650" y="550843"/>
            <a:ext cx="7692390" cy="954107"/>
          </a:xfrm>
          <a:prstGeom prst="rect">
            <a:avLst/>
          </a:prstGeom>
          <a:noFill/>
        </p:spPr>
        <p:txBody>
          <a:bodyPr wrap="square" rtlCol="0">
            <a:spAutoFit/>
          </a:bodyPr>
          <a:lstStyle/>
          <a:p>
            <a:r>
              <a:rPr lang="fr-BE" sz="2800" dirty="0" smtClean="0">
                <a:latin typeface="Segoe UI" panose="020B0502040204020203" pitchFamily="34" charset="0"/>
                <a:ea typeface="Segoe UI" panose="020B0502040204020203" pitchFamily="34" charset="0"/>
                <a:cs typeface="Segoe UI" panose="020B0502040204020203" pitchFamily="34" charset="0"/>
              </a:rPr>
              <a:t>In </a:t>
            </a:r>
            <a:r>
              <a:rPr lang="fr-BE" sz="2800" dirty="0" err="1" smtClean="0">
                <a:latin typeface="Segoe UI" panose="020B0502040204020203" pitchFamily="34" charset="0"/>
                <a:ea typeface="Segoe UI" panose="020B0502040204020203" pitchFamily="34" charset="0"/>
                <a:cs typeface="Segoe UI" panose="020B0502040204020203" pitchFamily="34" charset="0"/>
              </a:rPr>
              <a:t>this</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very</a:t>
            </a:r>
            <a:r>
              <a:rPr lang="fr-BE" sz="2800" dirty="0" smtClean="0">
                <a:latin typeface="Segoe UI" panose="020B0502040204020203" pitchFamily="34" charset="0"/>
                <a:ea typeface="Segoe UI" panose="020B0502040204020203" pitchFamily="34" charset="0"/>
                <a:cs typeface="Segoe UI" panose="020B0502040204020203" pitchFamily="34" charset="0"/>
              </a:rPr>
              <a:t> simple </a:t>
            </a:r>
            <a:r>
              <a:rPr lang="fr-BE" sz="2800" dirty="0" err="1" smtClean="0">
                <a:latin typeface="Segoe UI" panose="020B0502040204020203" pitchFamily="34" charset="0"/>
                <a:ea typeface="Segoe UI" panose="020B0502040204020203" pitchFamily="34" charset="0"/>
                <a:cs typeface="Segoe UI" panose="020B0502040204020203" pitchFamily="34" charset="0"/>
              </a:rPr>
              <a:t>paradigm</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observational</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error</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is</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also</a:t>
            </a:r>
            <a:r>
              <a:rPr lang="fr-BE" sz="2800" dirty="0" smtClean="0">
                <a:latin typeface="Segoe UI" panose="020B0502040204020203" pitchFamily="34" charset="0"/>
                <a:ea typeface="Segoe UI" panose="020B0502040204020203" pitchFamily="34" charset="0"/>
                <a:cs typeface="Segoe UI" panose="020B0502040204020203" pitchFamily="34" charset="0"/>
              </a:rPr>
              <a:t> a source of </a:t>
            </a:r>
            <a:r>
              <a:rPr lang="fr-BE" sz="2800" dirty="0" err="1" smtClean="0">
                <a:latin typeface="Segoe UI" panose="020B0502040204020203" pitchFamily="34" charset="0"/>
                <a:ea typeface="Segoe UI" panose="020B0502040204020203" pitchFamily="34" charset="0"/>
                <a:cs typeface="Segoe UI" panose="020B0502040204020203" pitchFamily="34" charset="0"/>
              </a:rPr>
              <a:t>low</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skill</a:t>
            </a:r>
            <a:endParaRPr lang="en-US" sz="2800" dirty="0" err="1" smtClean="0">
              <a:latin typeface="Segoe UI" panose="020B0502040204020203" pitchFamily="34" charset="0"/>
              <a:ea typeface="Segoe UI" panose="020B0502040204020203" pitchFamily="34" charset="0"/>
              <a:cs typeface="Segoe UI" panose="020B0502040204020203" pitchFamily="34" charset="0"/>
            </a:endParaRPr>
          </a:p>
        </p:txBody>
      </p:sp>
      <p:cxnSp>
        <p:nvCxnSpPr>
          <p:cNvPr id="9" name="Elbow Connector 8"/>
          <p:cNvCxnSpPr/>
          <p:nvPr/>
        </p:nvCxnSpPr>
        <p:spPr>
          <a:xfrm>
            <a:off x="3249385" y="5043320"/>
            <a:ext cx="969268" cy="936104"/>
          </a:xfrm>
          <a:prstGeom prst="bentConnector3">
            <a:avLst>
              <a:gd name="adj1" fmla="val 138378"/>
            </a:avLst>
          </a:prstGeom>
          <a:ln w="25400">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5658348" y="3498772"/>
            <a:ext cx="3479088" cy="923330"/>
          </a:xfrm>
          <a:prstGeom prst="rect">
            <a:avLst/>
          </a:prstGeom>
          <a:noFill/>
        </p:spPr>
        <p:txBody>
          <a:bodyPr wrap="square" rtlCol="0">
            <a:spAutoFit/>
          </a:bodyPr>
          <a:lstStyle/>
          <a:p>
            <a:pPr algn="ctr"/>
            <a:r>
              <a:rPr lang="fr-BE" dirty="0" smtClean="0">
                <a:latin typeface="Segoe UI" panose="020B0502040204020203" pitchFamily="34" charset="0"/>
                <a:ea typeface="Segoe UI" panose="020B0502040204020203" pitchFamily="34" charset="0"/>
                <a:cs typeface="Segoe UI" panose="020B0502040204020203" pitchFamily="34" charset="0"/>
              </a:rPr>
              <a:t>If </a:t>
            </a:r>
            <a:r>
              <a:rPr lang="fr-BE" dirty="0" err="1" smtClean="0">
                <a:latin typeface="Segoe UI" panose="020B0502040204020203" pitchFamily="34" charset="0"/>
                <a:ea typeface="Segoe UI" panose="020B0502040204020203" pitchFamily="34" charset="0"/>
                <a:cs typeface="Segoe UI" panose="020B0502040204020203" pitchFamily="34" charset="0"/>
              </a:rPr>
              <a:t>error</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statistics</a:t>
            </a:r>
            <a:r>
              <a:rPr lang="fr-BE" dirty="0" smtClean="0">
                <a:latin typeface="Segoe UI" panose="020B0502040204020203" pitchFamily="34" charset="0"/>
                <a:ea typeface="Segoe UI" panose="020B0502040204020203" pitchFamily="34" charset="0"/>
                <a:cs typeface="Segoe UI" panose="020B0502040204020203" pitchFamily="34" charset="0"/>
              </a:rPr>
              <a:t> are </a:t>
            </a:r>
            <a:r>
              <a:rPr lang="fr-BE" dirty="0" err="1" smtClean="0">
                <a:latin typeface="Segoe UI" panose="020B0502040204020203" pitchFamily="34" charset="0"/>
                <a:ea typeface="Segoe UI" panose="020B0502040204020203" pitchFamily="34" charset="0"/>
                <a:cs typeface="Segoe UI" panose="020B0502040204020203" pitchFamily="34" charset="0"/>
              </a:rPr>
              <a:t>known</a:t>
            </a:r>
            <a:r>
              <a:rPr lang="fr-BE" dirty="0" smtClean="0">
                <a:latin typeface="Segoe UI" panose="020B0502040204020203" pitchFamily="34" charset="0"/>
                <a:ea typeface="Segoe UI" panose="020B0502040204020203" pitchFamily="34" charset="0"/>
                <a:cs typeface="Segoe UI" panose="020B0502040204020203" pitchFamily="34" charset="0"/>
              </a:rPr>
              <a:t>, the </a:t>
            </a:r>
            <a:r>
              <a:rPr lang="fr-BE" dirty="0" err="1" smtClean="0">
                <a:latin typeface="Segoe UI" panose="020B0502040204020203" pitchFamily="34" charset="0"/>
                <a:ea typeface="Segoe UI" panose="020B0502040204020203" pitchFamily="34" charset="0"/>
                <a:cs typeface="Segoe UI" panose="020B0502040204020203" pitchFamily="34" charset="0"/>
              </a:rPr>
              <a:t>dependence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can</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be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predicted</a:t>
            </a:r>
            <a:endParaRPr lang="en-US"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24" name="Oval 23"/>
          <p:cNvSpPr/>
          <p:nvPr/>
        </p:nvSpPr>
        <p:spPr>
          <a:xfrm>
            <a:off x="2576969" y="3027096"/>
            <a:ext cx="348123" cy="24591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3815497" y="2971800"/>
            <a:ext cx="966051" cy="30971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https://www.bsc.es/media/28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p:cNvPicPr/>
          <p:nvPr/>
        </p:nvPicPr>
        <p:blipFill rotWithShape="1">
          <a:blip r:embed="rId6" cstate="print">
            <a:extLst>
              <a:ext uri="{28A0092B-C50C-407E-A947-70E740481C1C}">
                <a14:useLocalDpi xmlns:a14="http://schemas.microsoft.com/office/drawing/2010/main" val="0"/>
              </a:ext>
            </a:extLst>
          </a:blip>
          <a:srcRect t="49967"/>
          <a:stretch/>
        </p:blipFill>
        <p:spPr bwMode="auto">
          <a:xfrm>
            <a:off x="5006969" y="4058527"/>
            <a:ext cx="4137031" cy="2267621"/>
          </a:xfrm>
          <a:prstGeom prst="rect">
            <a:avLst/>
          </a:prstGeom>
          <a:noFill/>
          <a:ln>
            <a:noFill/>
          </a:ln>
        </p:spPr>
      </p:pic>
      <p:sp>
        <p:nvSpPr>
          <p:cNvPr id="3" name="Rectangle 2"/>
          <p:cNvSpPr/>
          <p:nvPr/>
        </p:nvSpPr>
        <p:spPr>
          <a:xfrm>
            <a:off x="5573971" y="4207933"/>
            <a:ext cx="575075" cy="165099"/>
          </a:xfrm>
          <a:prstGeom prst="rect">
            <a:avLst/>
          </a:prstGeom>
          <a:solidFill>
            <a:srgbClr val="FFF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Rectangle 7"/>
          <p:cNvSpPr/>
          <p:nvPr/>
        </p:nvSpPr>
        <p:spPr>
          <a:xfrm>
            <a:off x="6714067" y="5397500"/>
            <a:ext cx="1413933" cy="245533"/>
          </a:xfrm>
          <a:prstGeom prst="rect">
            <a:avLst/>
          </a:prstGeom>
          <a:solidFill>
            <a:srgbClr val="FFF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7004773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98271" y="1421190"/>
            <a:ext cx="4893129" cy="5436810"/>
          </a:xfrm>
          <a:prstGeom prst="rect">
            <a:avLst/>
          </a:prstGeom>
        </p:spPr>
      </p:pic>
    </p:spTree>
    <p:extLst>
      <p:ext uri="{BB962C8B-B14F-4D97-AF65-F5344CB8AC3E}">
        <p14:creationId xmlns:p14="http://schemas.microsoft.com/office/powerpoint/2010/main" val="30447958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4657" y="1966233"/>
            <a:ext cx="7478486" cy="4985657"/>
          </a:xfrm>
          <a:prstGeom prst="rect">
            <a:avLst/>
          </a:prstGeom>
        </p:spPr>
      </p:pic>
      <p:cxnSp>
        <p:nvCxnSpPr>
          <p:cNvPr id="4" name="Connecteur droit avec flèche 3"/>
          <p:cNvCxnSpPr/>
          <p:nvPr/>
        </p:nvCxnSpPr>
        <p:spPr>
          <a:xfrm flipH="1" flipV="1">
            <a:off x="4963887" y="3635831"/>
            <a:ext cx="640302" cy="2939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5215372" y="3973285"/>
            <a:ext cx="2566795" cy="830997"/>
          </a:xfrm>
          <a:prstGeom prst="rect">
            <a:avLst/>
          </a:prstGeom>
          <a:noFill/>
        </p:spPr>
        <p:txBody>
          <a:bodyPr wrap="square" rtlCol="0">
            <a:spAutoFit/>
          </a:bodyPr>
          <a:lstStyle/>
          <a:p>
            <a:r>
              <a:rPr lang="fr-BE" sz="1600" dirty="0" smtClean="0">
                <a:latin typeface="Segoe UI" panose="020B0502040204020203" pitchFamily="34" charset="0"/>
                <a:cs typeface="Segoe UI" panose="020B0502040204020203" pitchFamily="34" charset="0"/>
              </a:rPr>
              <a:t>On </a:t>
            </a:r>
            <a:r>
              <a:rPr lang="fr-BE" sz="1600" dirty="0" err="1" smtClean="0">
                <a:latin typeface="Segoe UI" panose="020B0502040204020203" pitchFamily="34" charset="0"/>
                <a:cs typeface="Segoe UI" panose="020B0502040204020203" pitchFamily="34" charset="0"/>
              </a:rPr>
              <a:t>average</a:t>
            </a:r>
            <a:r>
              <a:rPr lang="fr-BE" sz="1600" dirty="0" smtClean="0">
                <a:latin typeface="Segoe UI" panose="020B0502040204020203" pitchFamily="34" charset="0"/>
                <a:cs typeface="Segoe UI" panose="020B0502040204020203" pitchFamily="34" charset="0"/>
              </a:rPr>
              <a:t>, OSI-SAF </a:t>
            </a:r>
            <a:r>
              <a:rPr lang="fr-BE" sz="1600" dirty="0" err="1" smtClean="0">
                <a:latin typeface="Segoe UI" panose="020B0502040204020203" pitchFamily="34" charset="0"/>
                <a:cs typeface="Segoe UI" panose="020B0502040204020203" pitchFamily="34" charset="0"/>
              </a:rPr>
              <a:t>gives</a:t>
            </a:r>
            <a:r>
              <a:rPr lang="fr-BE" sz="1600" dirty="0" smtClean="0">
                <a:latin typeface="Segoe UI" panose="020B0502040204020203" pitchFamily="34" charset="0"/>
                <a:cs typeface="Segoe UI" panose="020B0502040204020203" pitchFamily="34" charset="0"/>
              </a:rPr>
              <a:t> an extra 0.15 </a:t>
            </a:r>
            <a:r>
              <a:rPr lang="fr-BE" sz="1600" dirty="0" err="1" smtClean="0">
                <a:latin typeface="Segoe UI" panose="020B0502040204020203" pitchFamily="34" charset="0"/>
                <a:cs typeface="Segoe UI" panose="020B0502040204020203" pitchFamily="34" charset="0"/>
              </a:rPr>
              <a:t>correlation</a:t>
            </a:r>
            <a:r>
              <a:rPr lang="fr-BE" sz="1600" dirty="0" smtClean="0">
                <a:latin typeface="Segoe UI" panose="020B0502040204020203" pitchFamily="34" charset="0"/>
                <a:cs typeface="Segoe UI" panose="020B0502040204020203" pitchFamily="34" charset="0"/>
              </a:rPr>
              <a:t> </a:t>
            </a:r>
            <a:r>
              <a:rPr lang="fr-BE" sz="1600" dirty="0" err="1" smtClean="0">
                <a:latin typeface="Segoe UI" panose="020B0502040204020203" pitchFamily="34" charset="0"/>
                <a:cs typeface="Segoe UI" panose="020B0502040204020203" pitchFamily="34" charset="0"/>
              </a:rPr>
              <a:t>compared</a:t>
            </a:r>
            <a:r>
              <a:rPr lang="fr-BE" sz="1600" dirty="0" smtClean="0">
                <a:latin typeface="Segoe UI" panose="020B0502040204020203" pitchFamily="34" charset="0"/>
                <a:cs typeface="Segoe UI" panose="020B0502040204020203" pitchFamily="34" charset="0"/>
              </a:rPr>
              <a:t> to </a:t>
            </a:r>
            <a:r>
              <a:rPr lang="fr-BE" sz="1600" dirty="0" err="1" smtClean="0">
                <a:latin typeface="Segoe UI" panose="020B0502040204020203" pitchFamily="34" charset="0"/>
                <a:cs typeface="Segoe UI" panose="020B0502040204020203" pitchFamily="34" charset="0"/>
              </a:rPr>
              <a:t>HadISST</a:t>
            </a:r>
            <a:endParaRPr lang="fr-BE" sz="1600" dirty="0">
              <a:latin typeface="Segoe UI" panose="020B0502040204020203" pitchFamily="34" charset="0"/>
              <a:cs typeface="Segoe UI" panose="020B0502040204020203" pitchFamily="34" charset="0"/>
            </a:endParaRPr>
          </a:p>
        </p:txBody>
      </p:sp>
      <p:sp>
        <p:nvSpPr>
          <p:cNvPr id="9" name="ZoneTexte 8"/>
          <p:cNvSpPr txBox="1"/>
          <p:nvPr/>
        </p:nvSpPr>
        <p:spPr>
          <a:xfrm>
            <a:off x="354517" y="250371"/>
            <a:ext cx="6133369" cy="954107"/>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Systematic</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dependence</a:t>
            </a:r>
            <a:r>
              <a:rPr lang="fr-BE" sz="2800" dirty="0" smtClean="0">
                <a:latin typeface="Segoe UI" panose="020B0502040204020203" pitchFamily="34" charset="0"/>
                <a:cs typeface="Segoe UI" panose="020B0502040204020203" pitchFamily="34" charset="0"/>
              </a:rPr>
              <a:t> of </a:t>
            </a:r>
            <a:r>
              <a:rPr lang="fr-BE" sz="2800" dirty="0" err="1" smtClean="0">
                <a:latin typeface="Segoe UI" panose="020B0502040204020203" pitchFamily="34" charset="0"/>
                <a:cs typeface="Segoe UI" panose="020B0502040204020203" pitchFamily="34" charset="0"/>
              </a:rPr>
              <a:t>skill</a:t>
            </a:r>
            <a:r>
              <a:rPr lang="fr-BE" sz="2800" dirty="0" smtClean="0">
                <a:latin typeface="Segoe UI" panose="020B0502040204020203" pitchFamily="34" charset="0"/>
                <a:cs typeface="Segoe UI" panose="020B0502040204020203" pitchFamily="34" charset="0"/>
              </a:rPr>
              <a:t> score on the </a:t>
            </a:r>
            <a:r>
              <a:rPr lang="fr-BE" sz="2800" dirty="0" err="1" smtClean="0">
                <a:latin typeface="Segoe UI" panose="020B0502040204020203" pitchFamily="34" charset="0"/>
                <a:cs typeface="Segoe UI" panose="020B0502040204020203" pitchFamily="34" charset="0"/>
              </a:rPr>
              <a:t>choice</a:t>
            </a:r>
            <a:r>
              <a:rPr lang="fr-BE" sz="2800" dirty="0" smtClean="0">
                <a:latin typeface="Segoe UI" panose="020B0502040204020203" pitchFamily="34" charset="0"/>
                <a:cs typeface="Segoe UI" panose="020B0502040204020203" pitchFamily="34" charset="0"/>
              </a:rPr>
              <a:t> of </a:t>
            </a:r>
            <a:r>
              <a:rPr lang="fr-BE" sz="2800" dirty="0" err="1" smtClean="0">
                <a:latin typeface="Segoe UI" panose="020B0502040204020203" pitchFamily="34" charset="0"/>
                <a:cs typeface="Segoe UI" panose="020B0502040204020203" pitchFamily="34" charset="0"/>
              </a:rPr>
              <a:t>verification</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product</a:t>
            </a:r>
            <a:endParaRPr lang="fr-BE" sz="28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3306534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cstate="print">
            <a:extLst>
              <a:ext uri="{28A0092B-C50C-407E-A947-70E740481C1C}">
                <a14:useLocalDpi xmlns:a14="http://schemas.microsoft.com/office/drawing/2010/main" val="0"/>
              </a:ext>
            </a:extLst>
          </a:blip>
          <a:srcRect t="12037"/>
          <a:stretch/>
        </p:blipFill>
        <p:spPr>
          <a:xfrm>
            <a:off x="5842011" y="3840158"/>
            <a:ext cx="2792622" cy="2456475"/>
          </a:xfrm>
          <a:prstGeom prst="rect">
            <a:avLst/>
          </a:prstGeom>
        </p:spPr>
      </p:pic>
      <p:sp>
        <p:nvSpPr>
          <p:cNvPr id="4" name="TextBox 3"/>
          <p:cNvSpPr txBox="1"/>
          <p:nvPr/>
        </p:nvSpPr>
        <p:spPr>
          <a:xfrm>
            <a:off x="252109" y="550843"/>
            <a:ext cx="5508611" cy="954107"/>
          </a:xfrm>
          <a:prstGeom prst="rect">
            <a:avLst/>
          </a:prstGeom>
          <a:noFill/>
        </p:spPr>
        <p:txBody>
          <a:bodyPr wrap="square" rtlCol="0">
            <a:spAutoFit/>
          </a:bodyPr>
          <a:lstStyle/>
          <a:p>
            <a:r>
              <a:rPr lang="fr-BE" sz="2800" dirty="0" err="1" smtClean="0">
                <a:latin typeface="Segoe UI" panose="020B0502040204020203" pitchFamily="34" charset="0"/>
                <a:ea typeface="Segoe UI" panose="020B0502040204020203" pitchFamily="34" charset="0"/>
                <a:cs typeface="Segoe UI" panose="020B0502040204020203" pitchFamily="34" charset="0"/>
              </a:rPr>
              <a:t>Such</a:t>
            </a:r>
            <a:r>
              <a:rPr lang="fr-BE" sz="2800" dirty="0" smtClean="0">
                <a:latin typeface="Segoe UI" panose="020B0502040204020203" pitchFamily="34" charset="0"/>
                <a:ea typeface="Segoe UI" panose="020B0502040204020203" pitchFamily="34" charset="0"/>
                <a:cs typeface="Segoe UI" panose="020B0502040204020203" pitchFamily="34" charset="0"/>
              </a:rPr>
              <a:t> an </a:t>
            </a:r>
            <a:r>
              <a:rPr lang="fr-BE" sz="2800" dirty="0" err="1" smtClean="0">
                <a:latin typeface="Segoe UI" panose="020B0502040204020203" pitchFamily="34" charset="0"/>
                <a:ea typeface="Segoe UI" panose="020B0502040204020203" pitchFamily="34" charset="0"/>
                <a:cs typeface="Segoe UI" panose="020B0502040204020203" pitchFamily="34" charset="0"/>
              </a:rPr>
              <a:t>extreme</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result</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is</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unlikely</a:t>
            </a:r>
            <a:r>
              <a:rPr lang="fr-BE" sz="2800" dirty="0" smtClean="0">
                <a:latin typeface="Segoe UI" panose="020B0502040204020203" pitchFamily="34" charset="0"/>
                <a:ea typeface="Segoe UI" panose="020B0502040204020203" pitchFamily="34" charset="0"/>
                <a:cs typeface="Segoe UI" panose="020B0502040204020203" pitchFamily="34" charset="0"/>
              </a:rPr>
              <a:t> to have </a:t>
            </a:r>
            <a:r>
              <a:rPr lang="fr-BE" sz="2800" dirty="0" err="1" smtClean="0">
                <a:latin typeface="Segoe UI" panose="020B0502040204020203" pitchFamily="34" charset="0"/>
                <a:ea typeface="Segoe UI" panose="020B0502040204020203" pitchFamily="34" charset="0"/>
                <a:cs typeface="Segoe UI" panose="020B0502040204020203" pitchFamily="34" charset="0"/>
              </a:rPr>
              <a:t>occurred</a:t>
            </a:r>
            <a:r>
              <a:rPr lang="fr-BE" sz="2800" dirty="0" smtClean="0">
                <a:latin typeface="Segoe UI" panose="020B0502040204020203" pitchFamily="34" charset="0"/>
                <a:ea typeface="Segoe UI" panose="020B0502040204020203" pitchFamily="34" charset="0"/>
                <a:cs typeface="Segoe UI" panose="020B0502040204020203" pitchFamily="34" charset="0"/>
              </a:rPr>
              <a:t> by chance</a:t>
            </a:r>
            <a:endParaRPr lang="en-US" sz="28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5" name="TextBox 4"/>
          <p:cNvSpPr txBox="1"/>
          <p:nvPr/>
        </p:nvSpPr>
        <p:spPr>
          <a:xfrm>
            <a:off x="1043608" y="1556792"/>
            <a:ext cx="2439941" cy="1200329"/>
          </a:xfrm>
          <a:prstGeom prst="rect">
            <a:avLst/>
          </a:prstGeom>
          <a:noFill/>
        </p:spPr>
        <p:txBody>
          <a:bodyPr wrap="square" rtlCol="0">
            <a:spAutoFit/>
          </a:bodyPr>
          <a:lstStyle/>
          <a:p>
            <a:r>
              <a:rPr lang="fr-BE" sz="2400" dirty="0" smtClean="0">
                <a:latin typeface="Segoe UI" panose="020B0502040204020203" pitchFamily="34" charset="0"/>
                <a:ea typeface="Segoe UI" panose="020B0502040204020203" pitchFamily="34" charset="0"/>
                <a:cs typeface="Segoe UI" panose="020B0502040204020203" pitchFamily="34" charset="0"/>
              </a:rPr>
              <a:t>1. </a:t>
            </a:r>
            <a:r>
              <a:rPr lang="fr-BE" sz="2400" dirty="0" err="1" smtClean="0">
                <a:latin typeface="Segoe UI" panose="020B0502040204020203" pitchFamily="34" charset="0"/>
                <a:ea typeface="Segoe UI" panose="020B0502040204020203" pitchFamily="34" charset="0"/>
                <a:cs typeface="Segoe UI" panose="020B0502040204020203" pitchFamily="34" charset="0"/>
              </a:rPr>
              <a:t>Bootstrapping</a:t>
            </a:r>
            <a:endParaRPr lang="en-US" sz="24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6" name="TextBox 5"/>
          <p:cNvSpPr txBox="1"/>
          <p:nvPr/>
        </p:nvSpPr>
        <p:spPr>
          <a:xfrm>
            <a:off x="5688123" y="1595735"/>
            <a:ext cx="2952329" cy="461665"/>
          </a:xfrm>
          <a:prstGeom prst="rect">
            <a:avLst/>
          </a:prstGeom>
          <a:noFill/>
        </p:spPr>
        <p:txBody>
          <a:bodyPr wrap="square" rtlCol="0">
            <a:spAutoFit/>
          </a:bodyPr>
          <a:lstStyle/>
          <a:p>
            <a:r>
              <a:rPr lang="fr-BE" sz="2400" dirty="0" smtClean="0">
                <a:latin typeface="Segoe UI" panose="020B0502040204020203" pitchFamily="34" charset="0"/>
                <a:ea typeface="Segoe UI" panose="020B0502040204020203" pitchFamily="34" charset="0"/>
                <a:cs typeface="Segoe UI" panose="020B0502040204020203" pitchFamily="34" charset="0"/>
              </a:rPr>
              <a:t>2. </a:t>
            </a:r>
            <a:r>
              <a:rPr lang="fr-BE" sz="2400" dirty="0" err="1" smtClean="0">
                <a:latin typeface="Segoe UI" panose="020B0502040204020203" pitchFamily="34" charset="0"/>
                <a:ea typeface="Segoe UI" panose="020B0502040204020203" pitchFamily="34" charset="0"/>
                <a:cs typeface="Segoe UI" panose="020B0502040204020203" pitchFamily="34" charset="0"/>
              </a:rPr>
              <a:t>Parametric</a:t>
            </a:r>
            <a:r>
              <a:rPr lang="fr-BE" sz="2400" dirty="0" smtClean="0">
                <a:latin typeface="Segoe UI" panose="020B0502040204020203" pitchFamily="34" charset="0"/>
                <a:ea typeface="Segoe UI" panose="020B0502040204020203" pitchFamily="34" charset="0"/>
                <a:cs typeface="Segoe UI" panose="020B0502040204020203" pitchFamily="34" charset="0"/>
              </a:rPr>
              <a:t> test</a:t>
            </a:r>
            <a:endParaRPr lang="en-US" sz="24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7" name="TextBox 6"/>
          <p:cNvSpPr txBox="1"/>
          <p:nvPr/>
        </p:nvSpPr>
        <p:spPr>
          <a:xfrm>
            <a:off x="5868144" y="2142904"/>
            <a:ext cx="3240360" cy="646331"/>
          </a:xfrm>
          <a:prstGeom prst="rect">
            <a:avLst/>
          </a:prstGeom>
          <a:noFill/>
        </p:spPr>
        <p:txBody>
          <a:bodyPr wrap="square" rtlCol="0">
            <a:spAutoFit/>
          </a:bodyPr>
          <a:lstStyle/>
          <a:p>
            <a:r>
              <a:rPr lang="fr-BE" sz="12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[Steiger et al., 1981]</a:t>
            </a:r>
          </a:p>
          <a:p>
            <a:r>
              <a:rPr lang="fr-BE" sz="12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(the test </a:t>
            </a:r>
            <a:r>
              <a:rPr lang="fr-BE" sz="12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detects</a:t>
            </a:r>
            <a:r>
              <a:rPr lang="fr-BE" sz="12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changes in </a:t>
            </a:r>
            <a:r>
              <a:rPr lang="fr-BE" sz="12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correlation</a:t>
            </a:r>
            <a:r>
              <a:rPr lang="fr-BE" sz="12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in </a:t>
            </a:r>
            <a:r>
              <a:rPr lang="fr-BE" sz="12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presence</a:t>
            </a:r>
            <a:r>
              <a:rPr lang="fr-BE" sz="12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of non-</a:t>
            </a:r>
            <a:r>
              <a:rPr lang="fr-BE" sz="12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independent</a:t>
            </a:r>
            <a:r>
              <a:rPr lang="fr-BE" sz="12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fr-BE" sz="12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samples</a:t>
            </a:r>
            <a:r>
              <a:rPr lang="fr-BE" sz="12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a:t>
            </a:r>
            <a:endParaRPr lang="en-US" sz="12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6" name="TextBox 15"/>
          <p:cNvSpPr txBox="1"/>
          <p:nvPr/>
        </p:nvSpPr>
        <p:spPr>
          <a:xfrm>
            <a:off x="287524" y="3912134"/>
            <a:ext cx="3528392" cy="923330"/>
          </a:xfrm>
          <a:prstGeom prst="rect">
            <a:avLst/>
          </a:prstGeom>
          <a:noFill/>
        </p:spPr>
        <p:txBody>
          <a:bodyPr wrap="square" rtlCol="0">
            <a:spAutoFit/>
          </a:bodyPr>
          <a:lstStyle/>
          <a:p>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With</a:t>
            </a:r>
            <a:r>
              <a:rPr lang="fr-BE" dirty="0" smtClean="0">
                <a:latin typeface="Segoe UI" panose="020B0502040204020203" pitchFamily="34" charset="0"/>
                <a:ea typeface="Segoe UI" panose="020B0502040204020203" pitchFamily="34" charset="0"/>
                <a:cs typeface="Segoe UI" panose="020B0502040204020203" pitchFamily="34" charset="0"/>
              </a:rPr>
              <a:t> 10,000 trials, a </a:t>
            </a:r>
            <a:r>
              <a:rPr lang="fr-BE" dirty="0" err="1" smtClean="0">
                <a:latin typeface="Segoe UI" panose="020B0502040204020203" pitchFamily="34" charset="0"/>
                <a:ea typeface="Segoe UI" panose="020B0502040204020203" pitchFamily="34" charset="0"/>
                <a:cs typeface="Segoe UI" panose="020B0502040204020203" pitchFamily="34" charset="0"/>
              </a:rPr>
              <a:t>result</a:t>
            </a:r>
            <a:r>
              <a:rPr lang="fr-BE" dirty="0" smtClean="0">
                <a:latin typeface="Segoe UI" panose="020B0502040204020203" pitchFamily="34" charset="0"/>
                <a:ea typeface="Segoe UI" panose="020B0502040204020203" pitchFamily="34" charset="0"/>
                <a:cs typeface="Segoe UI" panose="020B0502040204020203" pitchFamily="34" charset="0"/>
              </a:rPr>
              <a:t> as </a:t>
            </a:r>
            <a:r>
              <a:rPr lang="fr-BE" dirty="0" err="1" smtClean="0">
                <a:latin typeface="Segoe UI" panose="020B0502040204020203" pitchFamily="34" charset="0"/>
                <a:ea typeface="Segoe UI" panose="020B0502040204020203" pitchFamily="34" charset="0"/>
                <a:cs typeface="Segoe UI" panose="020B0502040204020203" pitchFamily="34" charset="0"/>
              </a:rPr>
              <a:t>extreme</a:t>
            </a:r>
            <a:r>
              <a:rPr lang="fr-BE" dirty="0" smtClean="0">
                <a:latin typeface="Segoe UI" panose="020B0502040204020203" pitchFamily="34" charset="0"/>
                <a:ea typeface="Segoe UI" panose="020B0502040204020203" pitchFamily="34" charset="0"/>
                <a:cs typeface="Segoe UI" panose="020B0502040204020203" pitchFamily="34" charset="0"/>
              </a:rPr>
              <a:t> as the one </a:t>
            </a:r>
            <a:r>
              <a:rPr lang="fr-BE" dirty="0" err="1" smtClean="0">
                <a:latin typeface="Segoe UI" panose="020B0502040204020203" pitchFamily="34" charset="0"/>
                <a:ea typeface="Segoe UI" panose="020B0502040204020203" pitchFamily="34" charset="0"/>
                <a:cs typeface="Segoe UI" panose="020B0502040204020203" pitchFamily="34" charset="0"/>
              </a:rPr>
              <a:t>we</a:t>
            </a:r>
            <a:r>
              <a:rPr lang="fr-BE" dirty="0" smtClean="0">
                <a:latin typeface="Segoe UI" panose="020B0502040204020203" pitchFamily="34" charset="0"/>
                <a:ea typeface="Segoe UI" panose="020B0502040204020203" pitchFamily="34" charset="0"/>
                <a:cs typeface="Segoe UI" panose="020B0502040204020203" pitchFamily="34" charset="0"/>
              </a:rPr>
              <a:t> have </a:t>
            </a:r>
            <a:r>
              <a:rPr lang="fr-BE" dirty="0" err="1" smtClean="0">
                <a:latin typeface="Segoe UI" panose="020B0502040204020203" pitchFamily="34" charset="0"/>
                <a:ea typeface="Segoe UI" panose="020B0502040204020203" pitchFamily="34" charset="0"/>
                <a:cs typeface="Segoe UI" panose="020B0502040204020203" pitchFamily="34" charset="0"/>
              </a:rPr>
              <a:t>happens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smtClean="0">
                <a:solidFill>
                  <a:srgbClr val="FF0000"/>
                </a:solidFill>
                <a:latin typeface="Segoe UI" panose="020B0502040204020203" pitchFamily="34" charset="0"/>
                <a:ea typeface="Segoe UI" panose="020B0502040204020203" pitchFamily="34" charset="0"/>
                <a:cs typeface="Segoe UI" panose="020B0502040204020203" pitchFamily="34" charset="0"/>
              </a:rPr>
              <a:t>~0.2% </a:t>
            </a:r>
            <a:r>
              <a:rPr lang="fr-BE" dirty="0" smtClean="0">
                <a:latin typeface="Segoe UI" panose="020B0502040204020203" pitchFamily="34" charset="0"/>
                <a:ea typeface="Segoe UI" panose="020B0502040204020203" pitchFamily="34" charset="0"/>
                <a:cs typeface="Segoe UI" panose="020B0502040204020203" pitchFamily="34" charset="0"/>
              </a:rPr>
              <a:t>of the time</a:t>
            </a:r>
            <a:endParaRPr lang="en-US"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19" name="TextBox 18"/>
          <p:cNvSpPr txBox="1"/>
          <p:nvPr/>
        </p:nvSpPr>
        <p:spPr>
          <a:xfrm>
            <a:off x="5994158" y="3000197"/>
            <a:ext cx="3149842" cy="738664"/>
          </a:xfrm>
          <a:prstGeom prst="rect">
            <a:avLst/>
          </a:prstGeom>
          <a:solidFill>
            <a:schemeClr val="bg1"/>
          </a:solidFill>
        </p:spPr>
        <p:txBody>
          <a:bodyPr wrap="square" rtlCol="0">
            <a:spAutoFit/>
          </a:bodyPr>
          <a:lstStyle/>
          <a:p>
            <a:r>
              <a:rPr lang="fr-BE" sz="1400" i="1" dirty="0" smtClean="0">
                <a:latin typeface="Segoe UI" panose="020B0502040204020203" pitchFamily="34" charset="0"/>
                <a:ea typeface="Segoe UI" panose="020B0502040204020203" pitchFamily="34" charset="0"/>
                <a:cs typeface="Segoe UI" panose="020B0502040204020203" pitchFamily="34" charset="0"/>
              </a:rPr>
              <a:t>p</a:t>
            </a:r>
            <a:r>
              <a:rPr lang="fr-BE" sz="1400" dirty="0" smtClean="0">
                <a:latin typeface="Segoe UI" panose="020B0502040204020203" pitchFamily="34" charset="0"/>
                <a:ea typeface="Segoe UI" panose="020B0502040204020203" pitchFamily="34" charset="0"/>
                <a:cs typeface="Segoe UI" panose="020B0502040204020203" pitchFamily="34" charset="0"/>
              </a:rPr>
              <a:t>-value of 110 Steiger tests to </a:t>
            </a:r>
            <a:r>
              <a:rPr lang="fr-BE" sz="1400" dirty="0" err="1" smtClean="0">
                <a:latin typeface="Segoe UI" panose="020B0502040204020203" pitchFamily="34" charset="0"/>
                <a:ea typeface="Segoe UI" panose="020B0502040204020203" pitchFamily="34" charset="0"/>
                <a:cs typeface="Segoe UI" panose="020B0502040204020203" pitchFamily="34" charset="0"/>
              </a:rPr>
              <a:t>detect</a:t>
            </a:r>
            <a:r>
              <a:rPr lang="fr-BE" sz="1400" dirty="0" smtClean="0">
                <a:latin typeface="Segoe UI" panose="020B0502040204020203" pitchFamily="34" charset="0"/>
                <a:ea typeface="Segoe UI" panose="020B0502040204020203" pitchFamily="34" charset="0"/>
                <a:cs typeface="Segoe UI" panose="020B0502040204020203" pitchFamily="34" charset="0"/>
              </a:rPr>
              <a:t> </a:t>
            </a:r>
            <a:r>
              <a:rPr lang="fr-BE" sz="1400" dirty="0" err="1" smtClean="0">
                <a:latin typeface="Segoe UI" panose="020B0502040204020203" pitchFamily="34" charset="0"/>
                <a:ea typeface="Segoe UI" panose="020B0502040204020203" pitchFamily="34" charset="0"/>
                <a:cs typeface="Segoe UI" panose="020B0502040204020203" pitchFamily="34" charset="0"/>
              </a:rPr>
              <a:t>increase</a:t>
            </a:r>
            <a:r>
              <a:rPr lang="fr-BE" sz="1400" dirty="0" smtClean="0">
                <a:latin typeface="Segoe UI" panose="020B0502040204020203" pitchFamily="34" charset="0"/>
                <a:ea typeface="Segoe UI" panose="020B0502040204020203" pitchFamily="34" charset="0"/>
                <a:cs typeface="Segoe UI" panose="020B0502040204020203" pitchFamily="34" charset="0"/>
              </a:rPr>
              <a:t> of </a:t>
            </a:r>
            <a:r>
              <a:rPr lang="fr-BE" sz="1400" dirty="0" err="1" smtClean="0">
                <a:latin typeface="Segoe UI" panose="020B0502040204020203" pitchFamily="34" charset="0"/>
                <a:ea typeface="Segoe UI" panose="020B0502040204020203" pitchFamily="34" charset="0"/>
                <a:cs typeface="Segoe UI" panose="020B0502040204020203" pitchFamily="34" charset="0"/>
              </a:rPr>
              <a:t>correlation</a:t>
            </a:r>
            <a:r>
              <a:rPr lang="fr-BE" sz="1400" dirty="0" smtClean="0">
                <a:latin typeface="Segoe UI" panose="020B0502040204020203" pitchFamily="34" charset="0"/>
                <a:ea typeface="Segoe UI" panose="020B0502040204020203" pitchFamily="34" charset="0"/>
                <a:cs typeface="Segoe UI" panose="020B0502040204020203" pitchFamily="34" charset="0"/>
              </a:rPr>
              <a:t> </a:t>
            </a:r>
            <a:r>
              <a:rPr lang="fr-BE" sz="1400" dirty="0" err="1" smtClean="0">
                <a:latin typeface="Segoe UI" panose="020B0502040204020203" pitchFamily="34" charset="0"/>
                <a:ea typeface="Segoe UI" panose="020B0502040204020203" pitchFamily="34" charset="0"/>
                <a:cs typeface="Segoe UI" panose="020B0502040204020203" pitchFamily="34" charset="0"/>
              </a:rPr>
              <a:t>from</a:t>
            </a:r>
            <a:r>
              <a:rPr lang="fr-BE" sz="1400" dirty="0" smtClean="0">
                <a:latin typeface="Segoe UI" panose="020B0502040204020203" pitchFamily="34" charset="0"/>
                <a:ea typeface="Segoe UI" panose="020B0502040204020203" pitchFamily="34" charset="0"/>
                <a:cs typeface="Segoe UI" panose="020B0502040204020203" pitchFamily="34" charset="0"/>
              </a:rPr>
              <a:t> </a:t>
            </a:r>
            <a:r>
              <a:rPr lang="fr-BE" sz="1400" dirty="0" err="1" smtClean="0">
                <a:latin typeface="Segoe UI" panose="020B0502040204020203" pitchFamily="34" charset="0"/>
                <a:ea typeface="Segoe UI" panose="020B0502040204020203" pitchFamily="34" charset="0"/>
                <a:cs typeface="Segoe UI" panose="020B0502040204020203" pitchFamily="34" charset="0"/>
              </a:rPr>
              <a:t>HadISST</a:t>
            </a:r>
            <a:r>
              <a:rPr lang="fr-BE" sz="1400" dirty="0" smtClean="0">
                <a:latin typeface="Segoe UI" panose="020B0502040204020203" pitchFamily="34" charset="0"/>
                <a:ea typeface="Segoe UI" panose="020B0502040204020203" pitchFamily="34" charset="0"/>
                <a:cs typeface="Segoe UI" panose="020B0502040204020203" pitchFamily="34" charset="0"/>
              </a:rPr>
              <a:t> (</a:t>
            </a:r>
            <a:r>
              <a:rPr lang="fr-BE" sz="1400" dirty="0" err="1" smtClean="0">
                <a:latin typeface="Segoe UI" panose="020B0502040204020203" pitchFamily="34" charset="0"/>
                <a:ea typeface="Segoe UI" panose="020B0502040204020203" pitchFamily="34" charset="0"/>
                <a:cs typeface="Segoe UI" panose="020B0502040204020203" pitchFamily="34" charset="0"/>
              </a:rPr>
              <a:t>lowest</a:t>
            </a:r>
            <a:r>
              <a:rPr lang="fr-BE" sz="1400" dirty="0" smtClean="0">
                <a:latin typeface="Segoe UI" panose="020B0502040204020203" pitchFamily="34" charset="0"/>
                <a:ea typeface="Segoe UI" panose="020B0502040204020203" pitchFamily="34" charset="0"/>
                <a:cs typeface="Segoe UI" panose="020B0502040204020203" pitchFamily="34" charset="0"/>
              </a:rPr>
              <a:t>) to OSI-SAF (</a:t>
            </a:r>
            <a:r>
              <a:rPr lang="fr-BE" sz="1400" dirty="0" err="1" smtClean="0">
                <a:latin typeface="Segoe UI" panose="020B0502040204020203" pitchFamily="34" charset="0"/>
                <a:ea typeface="Segoe UI" panose="020B0502040204020203" pitchFamily="34" charset="0"/>
                <a:cs typeface="Segoe UI" panose="020B0502040204020203" pitchFamily="34" charset="0"/>
              </a:rPr>
              <a:t>highest</a:t>
            </a:r>
            <a:r>
              <a:rPr lang="fr-BE" sz="1400" dirty="0" smtClean="0">
                <a:latin typeface="Segoe UI" panose="020B0502040204020203" pitchFamily="34" charset="0"/>
                <a:ea typeface="Segoe UI" panose="020B0502040204020203" pitchFamily="34" charset="0"/>
                <a:cs typeface="Segoe UI" panose="020B0502040204020203" pitchFamily="34" charset="0"/>
              </a:rPr>
              <a:t>)</a:t>
            </a:r>
            <a:endParaRPr lang="en-US" sz="14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20" name="TextBox 19"/>
          <p:cNvSpPr txBox="1"/>
          <p:nvPr/>
        </p:nvSpPr>
        <p:spPr>
          <a:xfrm>
            <a:off x="6071924" y="6072413"/>
            <a:ext cx="2700300" cy="307777"/>
          </a:xfrm>
          <a:prstGeom prst="rect">
            <a:avLst/>
          </a:prstGeom>
          <a:solidFill>
            <a:schemeClr val="bg1"/>
          </a:solidFill>
        </p:spPr>
        <p:txBody>
          <a:bodyPr wrap="square" rtlCol="0">
            <a:spAutoFit/>
          </a:bodyPr>
          <a:lstStyle/>
          <a:p>
            <a:pPr algn="ctr"/>
            <a:r>
              <a:rPr lang="fr-BE" sz="1400" i="1" dirty="0" smtClean="0">
                <a:latin typeface="Segoe UI" panose="020B0502040204020203" pitchFamily="34" charset="0"/>
                <a:ea typeface="Segoe UI" panose="020B0502040204020203" pitchFamily="34" charset="0"/>
                <a:cs typeface="Segoe UI" panose="020B0502040204020203" pitchFamily="34" charset="0"/>
              </a:rPr>
              <a:t>P-</a:t>
            </a:r>
            <a:r>
              <a:rPr lang="fr-BE" sz="1400" dirty="0" smtClean="0">
                <a:latin typeface="Segoe UI" panose="020B0502040204020203" pitchFamily="34" charset="0"/>
                <a:ea typeface="Segoe UI" panose="020B0502040204020203" pitchFamily="34" charset="0"/>
                <a:cs typeface="Segoe UI" panose="020B0502040204020203" pitchFamily="34" charset="0"/>
              </a:rPr>
              <a:t>value [%]</a:t>
            </a:r>
            <a:endParaRPr lang="en-US" sz="14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21" name="TextBox 20"/>
          <p:cNvSpPr txBox="1"/>
          <p:nvPr/>
        </p:nvSpPr>
        <p:spPr>
          <a:xfrm rot="16200000">
            <a:off x="5450921" y="4553760"/>
            <a:ext cx="782181" cy="307777"/>
          </a:xfrm>
          <a:prstGeom prst="rect">
            <a:avLst/>
          </a:prstGeom>
          <a:solidFill>
            <a:schemeClr val="bg1"/>
          </a:solidFill>
        </p:spPr>
        <p:txBody>
          <a:bodyPr wrap="square" rtlCol="0">
            <a:spAutoFit/>
          </a:bodyPr>
          <a:lstStyle/>
          <a:p>
            <a:pPr algn="ctr"/>
            <a:r>
              <a:rPr lang="fr-BE" sz="1400" dirty="0" smtClean="0">
                <a:latin typeface="Segoe UI" panose="020B0502040204020203" pitchFamily="34" charset="0"/>
                <a:ea typeface="Segoe UI" panose="020B0502040204020203" pitchFamily="34" charset="0"/>
                <a:cs typeface="Segoe UI" panose="020B0502040204020203" pitchFamily="34" charset="0"/>
              </a:rPr>
              <a:t>Count</a:t>
            </a:r>
            <a:endParaRPr lang="en-US" sz="14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13" name="TextBox 7"/>
          <p:cNvSpPr txBox="1"/>
          <p:nvPr/>
        </p:nvSpPr>
        <p:spPr>
          <a:xfrm>
            <a:off x="287524" y="2348880"/>
            <a:ext cx="4491305" cy="1477328"/>
          </a:xfrm>
          <a:prstGeom prst="rect">
            <a:avLst/>
          </a:prstGeom>
          <a:noFill/>
        </p:spPr>
        <p:txBody>
          <a:bodyPr wrap="square" rtlCol="0">
            <a:spAutoFit/>
          </a:bodyPr>
          <a:lstStyle/>
          <a:p>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Synthetic</a:t>
            </a:r>
            <a:r>
              <a:rPr lang="fr-BE" dirty="0" smtClean="0">
                <a:latin typeface="Segoe UI" panose="020B0502040204020203" pitchFamily="34" charset="0"/>
                <a:ea typeface="Segoe UI" panose="020B0502040204020203" pitchFamily="34" charset="0"/>
                <a:cs typeface="Segoe UI" panose="020B0502040204020203" pitchFamily="34" charset="0"/>
              </a:rPr>
              <a:t> data </a:t>
            </a:r>
            <a:r>
              <a:rPr lang="fr-BE" dirty="0" err="1" smtClean="0">
                <a:latin typeface="Segoe UI" panose="020B0502040204020203" pitchFamily="34" charset="0"/>
                <a:ea typeface="Segoe UI" panose="020B0502040204020203" pitchFamily="34" charset="0"/>
                <a:cs typeface="Segoe UI" panose="020B0502040204020203" pitchFamily="34" charset="0"/>
              </a:rPr>
              <a:t>is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generated</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from</a:t>
            </a:r>
            <a:r>
              <a:rPr lang="fr-BE" dirty="0" smtClean="0">
                <a:latin typeface="Segoe UI" panose="020B0502040204020203" pitchFamily="34" charset="0"/>
                <a:ea typeface="Segoe UI" panose="020B0502040204020203" pitchFamily="34" charset="0"/>
                <a:cs typeface="Segoe UI" panose="020B0502040204020203" pitchFamily="34" charset="0"/>
              </a:rPr>
              <a:t> the </a:t>
            </a:r>
            <a:r>
              <a:rPr lang="fr-BE" dirty="0" err="1" smtClean="0">
                <a:latin typeface="Segoe UI" panose="020B0502040204020203" pitchFamily="34" charset="0"/>
                <a:ea typeface="Segoe UI" panose="020B0502040204020203" pitchFamily="34" charset="0"/>
                <a:cs typeface="Segoe UI" panose="020B0502040204020203" pitchFamily="34" charset="0"/>
              </a:rPr>
              <a:t>known</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sample</a:t>
            </a:r>
            <a:r>
              <a:rPr lang="fr-BE" dirty="0" smtClean="0">
                <a:latin typeface="Segoe UI" panose="020B0502040204020203" pitchFamily="34" charset="0"/>
                <a:ea typeface="Segoe UI" panose="020B0502040204020203" pitchFamily="34" charset="0"/>
                <a:cs typeface="Segoe UI" panose="020B0502040204020203" pitchFamily="34" charset="0"/>
              </a:rPr>
              <a:t> covariance matrix of the data </a:t>
            </a:r>
            <a:r>
              <a:rPr lang="fr-BE" dirty="0" err="1" smtClean="0">
                <a:latin typeface="Segoe UI" panose="020B0502040204020203" pitchFamily="34" charset="0"/>
                <a:ea typeface="Segoe UI" panose="020B0502040204020203" pitchFamily="34" charset="0"/>
                <a:cs typeface="Segoe UI" panose="020B0502040204020203" pitchFamily="34" charset="0"/>
              </a:rPr>
              <a:t>that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we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modify</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so</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that</a:t>
            </a:r>
            <a:r>
              <a:rPr lang="fr-BE" dirty="0" smtClean="0">
                <a:latin typeface="Segoe UI" panose="020B0502040204020203" pitchFamily="34" charset="0"/>
                <a:ea typeface="Segoe UI" panose="020B0502040204020203" pitchFamily="34" charset="0"/>
                <a:cs typeface="Segoe UI" panose="020B0502040204020203" pitchFamily="34" charset="0"/>
              </a:rPr>
              <a:t>, for </a:t>
            </a:r>
            <a:r>
              <a:rPr lang="fr-BE" dirty="0" err="1" smtClean="0">
                <a:latin typeface="Segoe UI" panose="020B0502040204020203" pitchFamily="34" charset="0"/>
                <a:ea typeface="Segoe UI" panose="020B0502040204020203" pitchFamily="34" charset="0"/>
                <a:cs typeface="Segoe UI" panose="020B0502040204020203" pitchFamily="34" charset="0"/>
              </a:rPr>
              <a:t>each</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forecast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correlations</a:t>
            </a:r>
            <a:r>
              <a:rPr lang="fr-BE" dirty="0" smtClean="0">
                <a:latin typeface="Segoe UI" panose="020B0502040204020203" pitchFamily="34" charset="0"/>
                <a:ea typeface="Segoe UI" panose="020B0502040204020203" pitchFamily="34" charset="0"/>
                <a:cs typeface="Segoe UI" panose="020B0502040204020203" pitchFamily="34" charset="0"/>
              </a:rPr>
              <a:t> are set the </a:t>
            </a:r>
            <a:r>
              <a:rPr lang="fr-BE" dirty="0" err="1" smtClean="0">
                <a:latin typeface="Segoe UI" panose="020B0502040204020203" pitchFamily="34" charset="0"/>
                <a:ea typeface="Segoe UI" panose="020B0502040204020203" pitchFamily="34" charset="0"/>
                <a:cs typeface="Segoe UI" panose="020B0502040204020203" pitchFamily="34" charset="0"/>
              </a:rPr>
              <a:t>same</a:t>
            </a:r>
            <a:r>
              <a:rPr lang="fr-BE" dirty="0" smtClean="0">
                <a:latin typeface="Segoe UI" panose="020B0502040204020203" pitchFamily="34" charset="0"/>
                <a:ea typeface="Segoe UI" panose="020B0502040204020203" pitchFamily="34" charset="0"/>
                <a:cs typeface="Segoe UI" panose="020B0502040204020203" pitchFamily="34" charset="0"/>
              </a:rPr>
              <a:t> for all observations (</a:t>
            </a:r>
            <a:r>
              <a:rPr lang="fr-BE" dirty="0" err="1" smtClean="0">
                <a:latin typeface="Segoe UI" panose="020B0502040204020203" pitchFamily="34" charset="0"/>
                <a:ea typeface="Segoe UI" panose="020B0502040204020203" pitchFamily="34" charset="0"/>
                <a:cs typeface="Segoe UI" panose="020B0502040204020203" pitchFamily="34" charset="0"/>
              </a:rPr>
              <a:t>our</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null</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hypothesis</a:t>
            </a:r>
            <a:r>
              <a:rPr lang="fr-BE" dirty="0" smtClean="0">
                <a:latin typeface="Segoe UI" panose="020B0502040204020203" pitchFamily="34" charset="0"/>
                <a:ea typeface="Segoe UI" panose="020B0502040204020203" pitchFamily="34" charset="0"/>
                <a:cs typeface="Segoe UI" panose="020B0502040204020203" pitchFamily="34" charset="0"/>
              </a:rPr>
              <a:t>)</a:t>
            </a:r>
            <a:endParaRPr lang="en-US" dirty="0" err="1" smtClean="0">
              <a:latin typeface="Segoe UI" panose="020B0502040204020203" pitchFamily="34" charset="0"/>
              <a:ea typeface="Segoe UI" panose="020B0502040204020203" pitchFamily="34" charset="0"/>
              <a:cs typeface="Segoe UI" panose="020B0502040204020203" pitchFamily="34" charset="0"/>
            </a:endParaRPr>
          </a:p>
        </p:txBody>
      </p:sp>
      <p:pic>
        <p:nvPicPr>
          <p:cNvPr id="14" name="Picture 2" descr="https://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84295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17371" y="4332511"/>
            <a:ext cx="3331029" cy="1446550"/>
          </a:xfrm>
          <a:prstGeom prst="rect">
            <a:avLst/>
          </a:prstGeom>
          <a:noFill/>
        </p:spPr>
        <p:txBody>
          <a:bodyPr wrap="square" rtlCol="0">
            <a:spAutoFit/>
          </a:bodyPr>
          <a:lstStyle/>
          <a:p>
            <a:pPr algn="ctr"/>
            <a:r>
              <a:rPr lang="fr-BE" sz="4400" dirty="0" err="1" smtClean="0">
                <a:solidFill>
                  <a:schemeClr val="tx1">
                    <a:lumMod val="65000"/>
                    <a:lumOff val="35000"/>
                  </a:schemeClr>
                </a:solidFill>
                <a:latin typeface="Segoe UI" panose="020B0502040204020203" pitchFamily="34" charset="0"/>
                <a:cs typeface="Segoe UI" panose="020B0502040204020203" pitchFamily="34" charset="0"/>
              </a:rPr>
              <a:t>Sea</a:t>
            </a:r>
            <a:r>
              <a:rPr lang="fr-BE" sz="4400" dirty="0" smtClean="0">
                <a:solidFill>
                  <a:schemeClr val="tx1">
                    <a:lumMod val="65000"/>
                    <a:lumOff val="35000"/>
                  </a:schemeClr>
                </a:solidFill>
                <a:latin typeface="Segoe UI" panose="020B0502040204020203" pitchFamily="34" charset="0"/>
                <a:cs typeface="Segoe UI" panose="020B0502040204020203" pitchFamily="34" charset="0"/>
              </a:rPr>
              <a:t> </a:t>
            </a:r>
            <a:r>
              <a:rPr lang="fr-BE" sz="4400" dirty="0" err="1" smtClean="0">
                <a:solidFill>
                  <a:schemeClr val="tx1">
                    <a:lumMod val="65000"/>
                    <a:lumOff val="35000"/>
                  </a:schemeClr>
                </a:solidFill>
                <a:latin typeface="Segoe UI" panose="020B0502040204020203" pitchFamily="34" charset="0"/>
                <a:cs typeface="Segoe UI" panose="020B0502040204020203" pitchFamily="34" charset="0"/>
              </a:rPr>
              <a:t>ice</a:t>
            </a:r>
            <a:r>
              <a:rPr lang="fr-BE" sz="4400" dirty="0" smtClean="0">
                <a:solidFill>
                  <a:schemeClr val="tx1">
                    <a:lumMod val="65000"/>
                    <a:lumOff val="35000"/>
                  </a:schemeClr>
                </a:solidFill>
                <a:latin typeface="Segoe UI" panose="020B0502040204020203" pitchFamily="34" charset="0"/>
                <a:cs typeface="Segoe UI" panose="020B0502040204020203" pitchFamily="34" charset="0"/>
              </a:rPr>
              <a:t> </a:t>
            </a:r>
            <a:r>
              <a:rPr lang="fr-BE" sz="4400" dirty="0" err="1" smtClean="0">
                <a:solidFill>
                  <a:schemeClr val="tx1">
                    <a:lumMod val="65000"/>
                    <a:lumOff val="35000"/>
                  </a:schemeClr>
                </a:solidFill>
                <a:latin typeface="Segoe UI" panose="020B0502040204020203" pitchFamily="34" charset="0"/>
                <a:cs typeface="Segoe UI" panose="020B0502040204020203" pitchFamily="34" charset="0"/>
              </a:rPr>
              <a:t>forecast</a:t>
            </a:r>
            <a:r>
              <a:rPr lang="fr-BE" sz="4400" b="1" dirty="0" err="1" smtClean="0">
                <a:solidFill>
                  <a:schemeClr val="bg1"/>
                </a:solidFill>
                <a:latin typeface="Segoe UI" panose="020B0502040204020203" pitchFamily="34" charset="0"/>
                <a:cs typeface="Segoe UI" panose="020B0502040204020203" pitchFamily="34" charset="0"/>
              </a:rPr>
              <a:t>s</a:t>
            </a:r>
            <a:endParaRPr lang="fr-BE" sz="4400" b="1" dirty="0">
              <a:solidFill>
                <a:schemeClr val="bg1"/>
              </a:solidFill>
              <a:latin typeface="Segoe UI" panose="020B0502040204020203" pitchFamily="34" charset="0"/>
              <a:cs typeface="Segoe UI" panose="020B0502040204020203" pitchFamily="34" charset="0"/>
            </a:endParaRPr>
          </a:p>
        </p:txBody>
      </p:sp>
      <p:sp>
        <p:nvSpPr>
          <p:cNvPr id="13" name="ZoneTexte 12"/>
          <p:cNvSpPr txBox="1"/>
          <p:nvPr/>
        </p:nvSpPr>
        <p:spPr>
          <a:xfrm>
            <a:off x="2739934" y="1263990"/>
            <a:ext cx="3664132" cy="1446550"/>
          </a:xfrm>
          <a:prstGeom prst="rect">
            <a:avLst/>
          </a:prstGeom>
          <a:noFill/>
        </p:spPr>
        <p:txBody>
          <a:bodyPr wrap="square" rtlCol="0">
            <a:spAutoFit/>
          </a:bodyPr>
          <a:lstStyle/>
          <a:p>
            <a:pPr algn="ctr"/>
            <a:r>
              <a:rPr lang="fr-BE" sz="4400" dirty="0" err="1" smtClean="0">
                <a:solidFill>
                  <a:schemeClr val="tx1">
                    <a:lumMod val="65000"/>
                    <a:lumOff val="35000"/>
                  </a:schemeClr>
                </a:solidFill>
                <a:latin typeface="Segoe UI" panose="020B0502040204020203" pitchFamily="34" charset="0"/>
                <a:cs typeface="Segoe UI" panose="020B0502040204020203" pitchFamily="34" charset="0"/>
              </a:rPr>
              <a:t>Observational</a:t>
            </a:r>
            <a:r>
              <a:rPr lang="fr-BE" sz="4400" dirty="0" smtClean="0">
                <a:solidFill>
                  <a:schemeClr val="tx1">
                    <a:lumMod val="65000"/>
                    <a:lumOff val="35000"/>
                  </a:schemeClr>
                </a:solidFill>
                <a:latin typeface="Segoe UI" panose="020B0502040204020203" pitchFamily="34" charset="0"/>
                <a:cs typeface="Segoe UI" panose="020B0502040204020203" pitchFamily="34" charset="0"/>
              </a:rPr>
              <a:t> </a:t>
            </a:r>
            <a:r>
              <a:rPr lang="fr-BE" sz="4400" dirty="0" err="1" smtClean="0">
                <a:solidFill>
                  <a:schemeClr val="tx1">
                    <a:lumMod val="65000"/>
                    <a:lumOff val="35000"/>
                  </a:schemeClr>
                </a:solidFill>
                <a:latin typeface="Segoe UI" panose="020B0502040204020203" pitchFamily="34" charset="0"/>
                <a:cs typeface="Segoe UI" panose="020B0502040204020203" pitchFamily="34" charset="0"/>
              </a:rPr>
              <a:t>reference</a:t>
            </a:r>
            <a:r>
              <a:rPr lang="fr-BE" sz="4400" b="1" dirty="0" err="1" smtClean="0">
                <a:solidFill>
                  <a:schemeClr val="bg1"/>
                </a:solidFill>
                <a:latin typeface="Segoe UI" panose="020B0502040204020203" pitchFamily="34" charset="0"/>
                <a:cs typeface="Segoe UI" panose="020B0502040204020203" pitchFamily="34" charset="0"/>
              </a:rPr>
              <a:t>s</a:t>
            </a:r>
            <a:endParaRPr lang="fr-BE" sz="4400" b="1" dirty="0">
              <a:solidFill>
                <a:schemeClr val="bg1"/>
              </a:solidFill>
              <a:latin typeface="Segoe UI" panose="020B0502040204020203" pitchFamily="34" charset="0"/>
              <a:cs typeface="Segoe UI" panose="020B0502040204020203" pitchFamily="34" charset="0"/>
            </a:endParaRPr>
          </a:p>
        </p:txBody>
      </p:sp>
      <p:cxnSp>
        <p:nvCxnSpPr>
          <p:cNvPr id="6" name="Connecteur droit avec flèche 5"/>
          <p:cNvCxnSpPr>
            <a:stCxn id="3" idx="0"/>
          </p:cNvCxnSpPr>
          <p:nvPr/>
        </p:nvCxnSpPr>
        <p:spPr>
          <a:xfrm flipH="1" flipV="1">
            <a:off x="4572000" y="2841171"/>
            <a:ext cx="10886" cy="1491340"/>
          </a:xfrm>
          <a:prstGeom prst="straightConnector1">
            <a:avLst/>
          </a:prstGeom>
          <a:ln w="825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2" descr="https://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17264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56131" y="555171"/>
            <a:ext cx="6992394" cy="954107"/>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Why</a:t>
            </a:r>
            <a:r>
              <a:rPr lang="fr-BE" sz="2800" dirty="0" smtClean="0">
                <a:latin typeface="Segoe UI" panose="020B0502040204020203" pitchFamily="34" charset="0"/>
                <a:cs typeface="Segoe UI" panose="020B0502040204020203" pitchFamily="34" charset="0"/>
              </a:rPr>
              <a:t> do </a:t>
            </a:r>
            <a:r>
              <a:rPr lang="fr-BE" sz="2800" dirty="0" err="1" smtClean="0">
                <a:latin typeface="Segoe UI" panose="020B0502040204020203" pitchFamily="34" charset="0"/>
                <a:cs typeface="Segoe UI" panose="020B0502040204020203" pitchFamily="34" charset="0"/>
              </a:rPr>
              <a:t>models</a:t>
            </a:r>
            <a:r>
              <a:rPr lang="fr-BE" sz="2800" dirty="0" smtClean="0">
                <a:latin typeface="Segoe UI" panose="020B0502040204020203" pitchFamily="34" charset="0"/>
                <a:cs typeface="Segoe UI" panose="020B0502040204020203" pitchFamily="34" charset="0"/>
              </a:rPr>
              <a:t> score </a:t>
            </a:r>
            <a:r>
              <a:rPr lang="fr-BE" sz="2800" dirty="0" err="1" smtClean="0">
                <a:latin typeface="Segoe UI" panose="020B0502040204020203" pitchFamily="34" charset="0"/>
                <a:cs typeface="Segoe UI" panose="020B0502040204020203" pitchFamily="34" charset="0"/>
              </a:rPr>
              <a:t>better</a:t>
            </a:r>
            <a:r>
              <a:rPr lang="fr-BE" sz="2800" dirty="0" smtClean="0">
                <a:latin typeface="Segoe UI" panose="020B0502040204020203" pitchFamily="34" charset="0"/>
                <a:cs typeface="Segoe UI" panose="020B0502040204020203" pitchFamily="34" charset="0"/>
              </a:rPr>
              <a:t> for the </a:t>
            </a:r>
            <a:r>
              <a:rPr lang="fr-BE" sz="2800" dirty="0" err="1" smtClean="0">
                <a:latin typeface="Segoe UI" panose="020B0502040204020203" pitchFamily="34" charset="0"/>
                <a:cs typeface="Segoe UI" panose="020B0502040204020203" pitchFamily="34" charset="0"/>
              </a:rPr>
              <a:t>two</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most</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advanced</a:t>
            </a:r>
            <a:r>
              <a:rPr lang="fr-BE" sz="2800" dirty="0" smtClean="0">
                <a:latin typeface="Segoe UI" panose="020B0502040204020203" pitchFamily="34" charset="0"/>
                <a:cs typeface="Segoe UI" panose="020B0502040204020203" pitchFamily="34" charset="0"/>
              </a:rPr>
              <a:t> and </a:t>
            </a:r>
            <a:r>
              <a:rPr lang="fr-BE" sz="2800" dirty="0" err="1" smtClean="0">
                <a:latin typeface="Segoe UI" panose="020B0502040204020203" pitchFamily="34" charset="0"/>
                <a:cs typeface="Segoe UI" panose="020B0502040204020203" pitchFamily="34" charset="0"/>
              </a:rPr>
              <a:t>recent</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products</a:t>
            </a:r>
            <a:r>
              <a:rPr lang="fr-BE" sz="2800" dirty="0" smtClean="0">
                <a:latin typeface="Segoe UI" panose="020B0502040204020203" pitchFamily="34" charset="0"/>
                <a:cs typeface="Segoe UI" panose="020B0502040204020203" pitchFamily="34" charset="0"/>
              </a:rPr>
              <a:t>?</a:t>
            </a:r>
            <a:endParaRPr lang="fr-BE" sz="2800" dirty="0">
              <a:latin typeface="Segoe UI" panose="020B0502040204020203" pitchFamily="34" charset="0"/>
              <a:cs typeface="Segoe UI" panose="020B0502040204020203" pitchFamily="34" charset="0"/>
            </a:endParaRPr>
          </a:p>
        </p:txBody>
      </p:sp>
      <p:sp>
        <p:nvSpPr>
          <p:cNvPr id="5" name="ZoneTexte 4"/>
          <p:cNvSpPr txBox="1"/>
          <p:nvPr/>
        </p:nvSpPr>
        <p:spPr>
          <a:xfrm>
            <a:off x="516753" y="1878737"/>
            <a:ext cx="6134418" cy="1015663"/>
          </a:xfrm>
          <a:prstGeom prst="rect">
            <a:avLst/>
          </a:prstGeom>
          <a:noFill/>
        </p:spPr>
        <p:txBody>
          <a:bodyPr wrap="square" rtlCol="0">
            <a:spAutoFit/>
          </a:bodyPr>
          <a:lstStyle/>
          <a:p>
            <a:r>
              <a:rPr lang="fr-BE" sz="2000" dirty="0" err="1" smtClean="0">
                <a:latin typeface="Segoe UI" panose="020B0502040204020203" pitchFamily="34" charset="0"/>
                <a:cs typeface="Segoe UI" panose="020B0502040204020203" pitchFamily="34" charset="0"/>
              </a:rPr>
              <a:t>Models</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simulate</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directly</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sea</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ice</a:t>
            </a:r>
            <a:r>
              <a:rPr lang="fr-BE" sz="2000" dirty="0" smtClean="0">
                <a:latin typeface="Segoe UI" panose="020B0502040204020203" pitchFamily="34" charset="0"/>
                <a:cs typeface="Segoe UI" panose="020B0502040204020203" pitchFamily="34" charset="0"/>
              </a:rPr>
              <a:t> concentration and output </a:t>
            </a:r>
            <a:r>
              <a:rPr lang="fr-BE" sz="2000" dirty="0" err="1" smtClean="0">
                <a:latin typeface="Segoe UI" panose="020B0502040204020203" pitchFamily="34" charset="0"/>
                <a:cs typeface="Segoe UI" panose="020B0502040204020203" pitchFamily="34" charset="0"/>
              </a:rPr>
              <a:t>it</a:t>
            </a:r>
            <a:r>
              <a:rPr lang="fr-BE" sz="2000" dirty="0" smtClean="0">
                <a:latin typeface="Segoe UI" panose="020B0502040204020203" pitchFamily="34" charset="0"/>
                <a:cs typeface="Segoe UI" panose="020B0502040204020203" pitchFamily="34" charset="0"/>
              </a:rPr>
              <a:t> as a </a:t>
            </a:r>
            <a:r>
              <a:rPr lang="fr-BE" sz="2000" dirty="0" err="1" smtClean="0">
                <a:latin typeface="Segoe UI" panose="020B0502040204020203" pitchFamily="34" charset="0"/>
                <a:cs typeface="Segoe UI" panose="020B0502040204020203" pitchFamily="34" charset="0"/>
              </a:rPr>
              <a:t>physical</a:t>
            </a:r>
            <a:r>
              <a:rPr lang="fr-BE" sz="2000" dirty="0" smtClean="0">
                <a:latin typeface="Segoe UI" panose="020B0502040204020203" pitchFamily="34" charset="0"/>
                <a:cs typeface="Segoe UI" panose="020B0502040204020203" pitchFamily="34" charset="0"/>
              </a:rPr>
              <a:t> variable; observations </a:t>
            </a:r>
            <a:r>
              <a:rPr lang="fr-BE" sz="2000" dirty="0" err="1" smtClean="0">
                <a:latin typeface="Segoe UI" panose="020B0502040204020203" pitchFamily="34" charset="0"/>
                <a:cs typeface="Segoe UI" panose="020B0502040204020203" pitchFamily="34" charset="0"/>
              </a:rPr>
              <a:t>don’t</a:t>
            </a:r>
            <a:r>
              <a:rPr lang="fr-BE" sz="2000" dirty="0" smtClean="0">
                <a:latin typeface="Segoe UI" panose="020B0502040204020203" pitchFamily="34" charset="0"/>
                <a:cs typeface="Segoe UI" panose="020B0502040204020203" pitchFamily="34" charset="0"/>
              </a:rPr>
              <a:t>.</a:t>
            </a:r>
          </a:p>
          <a:p>
            <a:r>
              <a:rPr lang="fr-BE" sz="2000" dirty="0" err="1" smtClean="0">
                <a:solidFill>
                  <a:schemeClr val="bg1">
                    <a:lumMod val="50000"/>
                  </a:schemeClr>
                </a:solidFill>
                <a:latin typeface="Segoe UI" panose="020B0502040204020203" pitchFamily="34" charset="0"/>
                <a:cs typeface="Segoe UI" panose="020B0502040204020203" pitchFamily="34" charset="0"/>
              </a:rPr>
              <a:t>Models</a:t>
            </a:r>
            <a:r>
              <a:rPr lang="fr-BE" sz="2000" dirty="0" smtClean="0">
                <a:solidFill>
                  <a:schemeClr val="bg1">
                    <a:lumMod val="50000"/>
                  </a:schemeClr>
                </a:solidFill>
                <a:latin typeface="Segoe UI" panose="020B0502040204020203" pitchFamily="34" charset="0"/>
                <a:cs typeface="Segoe UI" panose="020B0502040204020203" pitchFamily="34" charset="0"/>
              </a:rPr>
              <a:t> </a:t>
            </a:r>
            <a:r>
              <a:rPr lang="fr-BE" sz="2000" dirty="0" err="1" smtClean="0">
                <a:solidFill>
                  <a:schemeClr val="bg1">
                    <a:lumMod val="50000"/>
                  </a:schemeClr>
                </a:solidFill>
                <a:latin typeface="Segoe UI" panose="020B0502040204020203" pitchFamily="34" charset="0"/>
                <a:cs typeface="Segoe UI" panose="020B0502040204020203" pitchFamily="34" charset="0"/>
              </a:rPr>
              <a:t>can</a:t>
            </a:r>
            <a:r>
              <a:rPr lang="fr-BE" sz="2000" dirty="0" smtClean="0">
                <a:solidFill>
                  <a:schemeClr val="bg1">
                    <a:lumMod val="50000"/>
                  </a:schemeClr>
                </a:solidFill>
                <a:latin typeface="Segoe UI" panose="020B0502040204020203" pitchFamily="34" charset="0"/>
                <a:cs typeface="Segoe UI" panose="020B0502040204020203" pitchFamily="34" charset="0"/>
              </a:rPr>
              <a:t> </a:t>
            </a:r>
            <a:r>
              <a:rPr lang="fr-BE" sz="2000" dirty="0" err="1" smtClean="0">
                <a:solidFill>
                  <a:schemeClr val="bg1">
                    <a:lumMod val="50000"/>
                  </a:schemeClr>
                </a:solidFill>
                <a:latin typeface="Segoe UI" panose="020B0502040204020203" pitchFamily="34" charset="0"/>
                <a:cs typeface="Segoe UI" panose="020B0502040204020203" pitchFamily="34" charset="0"/>
              </a:rPr>
              <a:t>be</a:t>
            </a:r>
            <a:r>
              <a:rPr lang="fr-BE" sz="2000" dirty="0" smtClean="0">
                <a:solidFill>
                  <a:schemeClr val="bg1">
                    <a:lumMod val="50000"/>
                  </a:schemeClr>
                </a:solidFill>
                <a:latin typeface="Segoe UI" panose="020B0502040204020203" pitchFamily="34" charset="0"/>
                <a:cs typeface="Segoe UI" panose="020B0502040204020203" pitchFamily="34" charset="0"/>
              </a:rPr>
              <a:t> </a:t>
            </a:r>
            <a:r>
              <a:rPr lang="fr-BE" sz="2000" dirty="0" err="1" smtClean="0">
                <a:solidFill>
                  <a:schemeClr val="bg1">
                    <a:lumMod val="50000"/>
                  </a:schemeClr>
                </a:solidFill>
                <a:latin typeface="Segoe UI" panose="020B0502040204020203" pitchFamily="34" charset="0"/>
                <a:cs typeface="Segoe UI" panose="020B0502040204020203" pitchFamily="34" charset="0"/>
              </a:rPr>
              <a:t>really</a:t>
            </a:r>
            <a:r>
              <a:rPr lang="fr-BE" sz="2000" dirty="0" smtClean="0">
                <a:solidFill>
                  <a:schemeClr val="bg1">
                    <a:lumMod val="50000"/>
                  </a:schemeClr>
                </a:solidFill>
                <a:latin typeface="Segoe UI" panose="020B0502040204020203" pitchFamily="34" charset="0"/>
                <a:cs typeface="Segoe UI" panose="020B0502040204020203" pitchFamily="34" charset="0"/>
              </a:rPr>
              <a:t> good </a:t>
            </a:r>
            <a:r>
              <a:rPr lang="fr-BE" sz="2000" dirty="0" err="1" smtClean="0">
                <a:solidFill>
                  <a:schemeClr val="bg1">
                    <a:lumMod val="50000"/>
                  </a:schemeClr>
                </a:solidFill>
                <a:latin typeface="Segoe UI" panose="020B0502040204020203" pitchFamily="34" charset="0"/>
                <a:cs typeface="Segoe UI" panose="020B0502040204020203" pitchFamily="34" charset="0"/>
              </a:rPr>
              <a:t>references</a:t>
            </a:r>
            <a:r>
              <a:rPr lang="fr-BE" sz="2000" dirty="0" smtClean="0">
                <a:solidFill>
                  <a:schemeClr val="bg1">
                    <a:lumMod val="50000"/>
                  </a:schemeClr>
                </a:solidFill>
                <a:latin typeface="Segoe UI" panose="020B0502040204020203" pitchFamily="34" charset="0"/>
                <a:cs typeface="Segoe UI" panose="020B0502040204020203" pitchFamily="34" charset="0"/>
              </a:rPr>
              <a:t> in </a:t>
            </a:r>
            <a:r>
              <a:rPr lang="fr-BE" sz="2000" dirty="0" err="1" smtClean="0">
                <a:solidFill>
                  <a:schemeClr val="bg1">
                    <a:lumMod val="50000"/>
                  </a:schemeClr>
                </a:solidFill>
                <a:latin typeface="Segoe UI" panose="020B0502040204020203" pitchFamily="34" charset="0"/>
                <a:cs typeface="Segoe UI" panose="020B0502040204020203" pitchFamily="34" charset="0"/>
              </a:rPr>
              <a:t>that</a:t>
            </a:r>
            <a:r>
              <a:rPr lang="fr-BE" sz="2000" dirty="0" smtClean="0">
                <a:solidFill>
                  <a:schemeClr val="bg1">
                    <a:lumMod val="50000"/>
                  </a:schemeClr>
                </a:solidFill>
                <a:latin typeface="Segoe UI" panose="020B0502040204020203" pitchFamily="34" charset="0"/>
                <a:cs typeface="Segoe UI" panose="020B0502040204020203" pitchFamily="34" charset="0"/>
              </a:rPr>
              <a:t> case!</a:t>
            </a:r>
          </a:p>
        </p:txBody>
      </p:sp>
      <p:sp>
        <p:nvSpPr>
          <p:cNvPr id="6" name="ZoneTexte 5"/>
          <p:cNvSpPr txBox="1"/>
          <p:nvPr/>
        </p:nvSpPr>
        <p:spPr>
          <a:xfrm>
            <a:off x="516753" y="3288387"/>
            <a:ext cx="5359410" cy="1015663"/>
          </a:xfrm>
          <a:prstGeom prst="rect">
            <a:avLst/>
          </a:prstGeom>
          <a:noFill/>
        </p:spPr>
        <p:txBody>
          <a:bodyPr wrap="square" rtlCol="0">
            <a:spAutoFit/>
          </a:bodyPr>
          <a:lstStyle/>
          <a:p>
            <a:r>
              <a:rPr lang="fr-BE" sz="2000" dirty="0" smtClean="0">
                <a:latin typeface="Segoe UI" panose="020B0502040204020203" pitchFamily="34" charset="0"/>
                <a:cs typeface="Segoe UI" panose="020B0502040204020203" pitchFamily="34" charset="0"/>
              </a:rPr>
              <a:t>Observations have </a:t>
            </a:r>
            <a:r>
              <a:rPr lang="fr-BE" sz="2000" dirty="0" err="1" smtClean="0">
                <a:latin typeface="Segoe UI" panose="020B0502040204020203" pitchFamily="34" charset="0"/>
                <a:cs typeface="Segoe UI" panose="020B0502040204020203" pitchFamily="34" charset="0"/>
              </a:rPr>
              <a:t>deficiencies</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that</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models</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don’t</a:t>
            </a:r>
            <a:r>
              <a:rPr lang="fr-BE" sz="2000" dirty="0" smtClean="0">
                <a:latin typeface="Segoe UI" panose="020B0502040204020203" pitchFamily="34" charset="0"/>
                <a:cs typeface="Segoe UI" panose="020B0502040204020203" pitchFamily="34" charset="0"/>
              </a:rPr>
              <a:t> have </a:t>
            </a:r>
            <a:r>
              <a:rPr lang="fr-BE" sz="2000" dirty="0" err="1" smtClean="0">
                <a:latin typeface="Segoe UI" panose="020B0502040204020203" pitchFamily="34" charset="0"/>
                <a:cs typeface="Segoe UI" panose="020B0502040204020203" pitchFamily="34" charset="0"/>
              </a:rPr>
              <a:t>e.g</a:t>
            </a:r>
            <a:r>
              <a:rPr lang="fr-BE" sz="2000" dirty="0" smtClean="0">
                <a:latin typeface="Segoe UI" panose="020B0502040204020203" pitchFamily="34" charset="0"/>
                <a:cs typeface="Segoe UI" panose="020B0502040204020203" pitchFamily="34" charset="0"/>
              </a:rPr>
              <a:t>. concentration of </a:t>
            </a:r>
            <a:r>
              <a:rPr lang="fr-BE" sz="2000" dirty="0" err="1" smtClean="0">
                <a:latin typeface="Segoe UI" panose="020B0502040204020203" pitchFamily="34" charset="0"/>
                <a:cs typeface="Segoe UI" panose="020B0502040204020203" pitchFamily="34" charset="0"/>
              </a:rPr>
              <a:t>thin</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ice</a:t>
            </a:r>
            <a:endParaRPr lang="fr-BE" sz="2000" dirty="0" smtClean="0">
              <a:latin typeface="Segoe UI" panose="020B0502040204020203" pitchFamily="34" charset="0"/>
              <a:cs typeface="Segoe UI" panose="020B0502040204020203" pitchFamily="34" charset="0"/>
            </a:endParaRPr>
          </a:p>
        </p:txBody>
      </p:sp>
      <p:sp>
        <p:nvSpPr>
          <p:cNvPr id="7" name="ZoneTexte 6"/>
          <p:cNvSpPr txBox="1"/>
          <p:nvPr/>
        </p:nvSpPr>
        <p:spPr>
          <a:xfrm>
            <a:off x="516753" y="4319671"/>
            <a:ext cx="4893449" cy="1015663"/>
          </a:xfrm>
          <a:prstGeom prst="rect">
            <a:avLst/>
          </a:prstGeom>
          <a:noFill/>
        </p:spPr>
        <p:txBody>
          <a:bodyPr wrap="square" rtlCol="0">
            <a:spAutoFit/>
          </a:bodyPr>
          <a:lstStyle/>
          <a:p>
            <a:r>
              <a:rPr lang="fr-BE" sz="2000" dirty="0" err="1" smtClean="0">
                <a:latin typeface="Segoe UI" panose="020B0502040204020203" pitchFamily="34" charset="0"/>
                <a:cs typeface="Segoe UI" panose="020B0502040204020203" pitchFamily="34" charset="0"/>
              </a:rPr>
              <a:t>According</a:t>
            </a:r>
            <a:r>
              <a:rPr lang="fr-BE" sz="2000" dirty="0" smtClean="0">
                <a:latin typeface="Segoe UI" panose="020B0502040204020203" pitchFamily="34" charset="0"/>
                <a:cs typeface="Segoe UI" panose="020B0502040204020203" pitchFamily="34" charset="0"/>
              </a:rPr>
              <a:t> to the </a:t>
            </a:r>
            <a:r>
              <a:rPr lang="fr-BE" sz="2000" dirty="0" err="1" smtClean="0">
                <a:latin typeface="Segoe UI" panose="020B0502040204020203" pitchFamily="34" charset="0"/>
                <a:cs typeface="Segoe UI" panose="020B0502040204020203" pitchFamily="34" charset="0"/>
              </a:rPr>
              <a:t>toy</a:t>
            </a:r>
            <a:r>
              <a:rPr lang="fr-BE" sz="2000" dirty="0" smtClean="0">
                <a:latin typeface="Segoe UI" panose="020B0502040204020203" pitchFamily="34" charset="0"/>
                <a:cs typeface="Segoe UI" panose="020B0502040204020203" pitchFamily="34" charset="0"/>
              </a:rPr>
              <a:t> model </a:t>
            </a:r>
            <a:r>
              <a:rPr lang="fr-BE" sz="2000" dirty="0" err="1" smtClean="0">
                <a:latin typeface="Segoe UI" panose="020B0502040204020203" pitchFamily="34" charset="0"/>
                <a:cs typeface="Segoe UI" panose="020B0502040204020203" pitchFamily="34" charset="0"/>
              </a:rPr>
              <a:t>results</a:t>
            </a:r>
            <a:r>
              <a:rPr lang="fr-BE" sz="2000" dirty="0" smtClean="0">
                <a:latin typeface="Segoe UI" panose="020B0502040204020203" pitchFamily="34" charset="0"/>
                <a:cs typeface="Segoe UI" panose="020B0502040204020203" pitchFamily="34" charset="0"/>
              </a:rPr>
              <a:t>, ESA-CCI and OSI-SAF </a:t>
            </a:r>
            <a:r>
              <a:rPr lang="fr-BE" sz="2000" dirty="0" err="1" smtClean="0">
                <a:latin typeface="Segoe UI" panose="020B0502040204020203" pitchFamily="34" charset="0"/>
                <a:cs typeface="Segoe UI" panose="020B0502040204020203" pitchFamily="34" charset="0"/>
              </a:rPr>
              <a:t>should</a:t>
            </a:r>
            <a:r>
              <a:rPr lang="fr-BE" sz="2000" dirty="0" smtClean="0">
                <a:latin typeface="Segoe UI" panose="020B0502040204020203" pitchFamily="34" charset="0"/>
                <a:cs typeface="Segoe UI" panose="020B0502040204020203" pitchFamily="34" charset="0"/>
              </a:rPr>
              <a:t> have </a:t>
            </a:r>
            <a:r>
              <a:rPr lang="fr-BE" sz="2000" dirty="0" err="1" smtClean="0">
                <a:latin typeface="Segoe UI" panose="020B0502040204020203" pitchFamily="34" charset="0"/>
                <a:cs typeface="Segoe UI" panose="020B0502040204020203" pitchFamily="34" charset="0"/>
              </a:rPr>
              <a:t>lower</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errors</a:t>
            </a:r>
            <a:r>
              <a:rPr lang="fr-BE" sz="2000" dirty="0" smtClean="0">
                <a:latin typeface="Segoe UI" panose="020B0502040204020203" pitchFamily="34" charset="0"/>
                <a:cs typeface="Segoe UI" panose="020B0502040204020203" pitchFamily="34" charset="0"/>
              </a:rPr>
              <a:t> (but </a:t>
            </a:r>
            <a:r>
              <a:rPr lang="fr-BE" sz="2000" dirty="0" err="1" smtClean="0">
                <a:latin typeface="Segoe UI" panose="020B0502040204020203" pitchFamily="34" charset="0"/>
                <a:cs typeface="Segoe UI" panose="020B0502040204020203" pitchFamily="34" charset="0"/>
              </a:rPr>
              <a:t>only</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these</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two</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provide</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errors</a:t>
            </a:r>
            <a:r>
              <a:rPr lang="fr-BE" sz="2000" dirty="0" smtClean="0">
                <a:latin typeface="Segoe UI" panose="020B0502040204020203" pitchFamily="34" charset="0"/>
                <a:cs typeface="Segoe UI" panose="020B0502040204020203" pitchFamily="34" charset="0"/>
              </a:rPr>
              <a:t>)</a:t>
            </a:r>
          </a:p>
        </p:txBody>
      </p:sp>
      <p:sp>
        <p:nvSpPr>
          <p:cNvPr id="8" name="Rectangle 7"/>
          <p:cNvSpPr/>
          <p:nvPr/>
        </p:nvSpPr>
        <p:spPr>
          <a:xfrm>
            <a:off x="7248525" y="1998889"/>
            <a:ext cx="1543050" cy="4912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Rectangle 8"/>
          <p:cNvSpPr/>
          <p:nvPr/>
        </p:nvSpPr>
        <p:spPr>
          <a:xfrm>
            <a:off x="7353300" y="1937562"/>
            <a:ext cx="1295400" cy="175627"/>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Rectangle 9"/>
          <p:cNvSpPr/>
          <p:nvPr/>
        </p:nvSpPr>
        <p:spPr>
          <a:xfrm>
            <a:off x="5879646" y="3221380"/>
            <a:ext cx="1543050" cy="4912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Rectangle 10"/>
          <p:cNvSpPr/>
          <p:nvPr/>
        </p:nvSpPr>
        <p:spPr>
          <a:xfrm>
            <a:off x="5984421" y="3101068"/>
            <a:ext cx="1168854" cy="304799"/>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Rectangle 11"/>
          <p:cNvSpPr/>
          <p:nvPr/>
        </p:nvSpPr>
        <p:spPr>
          <a:xfrm>
            <a:off x="7581300" y="3221380"/>
            <a:ext cx="1543050" cy="4912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3" name="Rectangle 12"/>
          <p:cNvSpPr/>
          <p:nvPr/>
        </p:nvSpPr>
        <p:spPr>
          <a:xfrm>
            <a:off x="7686075" y="3101068"/>
            <a:ext cx="372075" cy="447674"/>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 name="ZoneTexte 2"/>
          <p:cNvSpPr txBox="1"/>
          <p:nvPr/>
        </p:nvSpPr>
        <p:spPr>
          <a:xfrm>
            <a:off x="7627564" y="1505216"/>
            <a:ext cx="1771050" cy="369332"/>
          </a:xfrm>
          <a:prstGeom prst="rect">
            <a:avLst/>
          </a:prstGeom>
          <a:noFill/>
        </p:spPr>
        <p:txBody>
          <a:bodyPr wrap="square" rtlCol="0">
            <a:spAutoFit/>
          </a:bodyPr>
          <a:lstStyle/>
          <a:p>
            <a:r>
              <a:rPr lang="fr-BE" dirty="0" smtClean="0">
                <a:solidFill>
                  <a:schemeClr val="bg1">
                    <a:lumMod val="50000"/>
                  </a:schemeClr>
                </a:solidFill>
                <a:latin typeface="Segoe UI" panose="020B0502040204020203" pitchFamily="34" charset="0"/>
                <a:cs typeface="Segoe UI" panose="020B0502040204020203" pitchFamily="34" charset="0"/>
              </a:rPr>
              <a:t>Truth</a:t>
            </a:r>
            <a:endParaRPr lang="fr-BE" dirty="0">
              <a:solidFill>
                <a:schemeClr val="bg1">
                  <a:lumMod val="50000"/>
                </a:schemeClr>
              </a:solidFill>
              <a:latin typeface="Segoe UI" panose="020B0502040204020203" pitchFamily="34" charset="0"/>
              <a:cs typeface="Segoe UI" panose="020B0502040204020203" pitchFamily="34" charset="0"/>
            </a:endParaRPr>
          </a:p>
        </p:txBody>
      </p:sp>
      <p:sp>
        <p:nvSpPr>
          <p:cNvPr id="15" name="ZoneTexte 14"/>
          <p:cNvSpPr txBox="1"/>
          <p:nvPr/>
        </p:nvSpPr>
        <p:spPr>
          <a:xfrm>
            <a:off x="6229950" y="2724156"/>
            <a:ext cx="1771050" cy="369332"/>
          </a:xfrm>
          <a:prstGeom prst="rect">
            <a:avLst/>
          </a:prstGeom>
          <a:noFill/>
        </p:spPr>
        <p:txBody>
          <a:bodyPr wrap="square" rtlCol="0">
            <a:spAutoFit/>
          </a:bodyPr>
          <a:lstStyle/>
          <a:p>
            <a:r>
              <a:rPr lang="fr-BE" dirty="0" smtClean="0">
                <a:solidFill>
                  <a:schemeClr val="bg1">
                    <a:lumMod val="50000"/>
                  </a:schemeClr>
                </a:solidFill>
                <a:latin typeface="Segoe UI" panose="020B0502040204020203" pitchFamily="34" charset="0"/>
                <a:cs typeface="Segoe UI" panose="020B0502040204020203" pitchFamily="34" charset="0"/>
              </a:rPr>
              <a:t>Model</a:t>
            </a:r>
            <a:endParaRPr lang="fr-BE" dirty="0">
              <a:solidFill>
                <a:schemeClr val="bg1">
                  <a:lumMod val="50000"/>
                </a:schemeClr>
              </a:solidFill>
              <a:latin typeface="Segoe UI" panose="020B0502040204020203" pitchFamily="34" charset="0"/>
              <a:cs typeface="Segoe UI" panose="020B0502040204020203" pitchFamily="34" charset="0"/>
            </a:endParaRPr>
          </a:p>
        </p:txBody>
      </p:sp>
      <p:sp>
        <p:nvSpPr>
          <p:cNvPr id="16" name="ZoneTexte 15"/>
          <p:cNvSpPr txBox="1"/>
          <p:nvPr/>
        </p:nvSpPr>
        <p:spPr>
          <a:xfrm>
            <a:off x="7819043" y="2733680"/>
            <a:ext cx="1771050" cy="369332"/>
          </a:xfrm>
          <a:prstGeom prst="rect">
            <a:avLst/>
          </a:prstGeom>
          <a:noFill/>
        </p:spPr>
        <p:txBody>
          <a:bodyPr wrap="square" rtlCol="0">
            <a:spAutoFit/>
          </a:bodyPr>
          <a:lstStyle/>
          <a:p>
            <a:r>
              <a:rPr lang="fr-BE" dirty="0" smtClean="0">
                <a:solidFill>
                  <a:schemeClr val="bg1">
                    <a:lumMod val="50000"/>
                  </a:schemeClr>
                </a:solidFill>
                <a:latin typeface="Segoe UI" panose="020B0502040204020203" pitchFamily="34" charset="0"/>
                <a:cs typeface="Segoe UI" panose="020B0502040204020203" pitchFamily="34" charset="0"/>
              </a:rPr>
              <a:t>Observation</a:t>
            </a:r>
            <a:endParaRPr lang="fr-BE" dirty="0">
              <a:solidFill>
                <a:schemeClr val="bg1">
                  <a:lumMod val="50000"/>
                </a:schemeClr>
              </a:solidFill>
              <a:latin typeface="Segoe UI" panose="020B0502040204020203" pitchFamily="34" charset="0"/>
              <a:cs typeface="Segoe UI" panose="020B0502040204020203" pitchFamily="34" charset="0"/>
            </a:endParaRPr>
          </a:p>
        </p:txBody>
      </p:sp>
      <p:pic>
        <p:nvPicPr>
          <p:cNvPr id="17" name="Image 16"/>
          <p:cNvPicPr>
            <a:picLocks noChangeAspect="1"/>
          </p:cNvPicPr>
          <p:nvPr/>
        </p:nvPicPr>
        <p:blipFill>
          <a:blip r:embed="rId3"/>
          <a:stretch>
            <a:fillRect/>
          </a:stretch>
        </p:blipFill>
        <p:spPr>
          <a:xfrm>
            <a:off x="6461386" y="3967810"/>
            <a:ext cx="2239828" cy="2117712"/>
          </a:xfrm>
          <a:prstGeom prst="rect">
            <a:avLst/>
          </a:prstGeom>
        </p:spPr>
      </p:pic>
      <p:sp>
        <p:nvSpPr>
          <p:cNvPr id="18" name="Rectangle 17"/>
          <p:cNvSpPr/>
          <p:nvPr/>
        </p:nvSpPr>
        <p:spPr>
          <a:xfrm>
            <a:off x="5972175" y="3161330"/>
            <a:ext cx="1295400" cy="175627"/>
          </a:xfrm>
          <a:prstGeom prst="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Rectangle 18"/>
          <p:cNvSpPr/>
          <p:nvPr/>
        </p:nvSpPr>
        <p:spPr>
          <a:xfrm>
            <a:off x="7627745" y="3158925"/>
            <a:ext cx="1295400" cy="175627"/>
          </a:xfrm>
          <a:prstGeom prst="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0" name="ZoneTexte 19"/>
          <p:cNvSpPr txBox="1"/>
          <p:nvPr/>
        </p:nvSpPr>
        <p:spPr>
          <a:xfrm>
            <a:off x="516753" y="5577690"/>
            <a:ext cx="5359410" cy="707886"/>
          </a:xfrm>
          <a:prstGeom prst="rect">
            <a:avLst/>
          </a:prstGeom>
          <a:noFill/>
        </p:spPr>
        <p:txBody>
          <a:bodyPr wrap="square" rtlCol="0">
            <a:spAutoFit/>
          </a:bodyPr>
          <a:lstStyle/>
          <a:p>
            <a:r>
              <a:rPr lang="fr-BE" sz="2000" dirty="0" smtClean="0">
                <a:latin typeface="Segoe UI" panose="020B0502040204020203" pitchFamily="34" charset="0"/>
                <a:cs typeface="Segoe UI" panose="020B0502040204020203" pitchFamily="34" charset="0"/>
              </a:rPr>
              <a:t>Note: </a:t>
            </a:r>
            <a:r>
              <a:rPr lang="fr-BE" sz="2000" dirty="0" err="1" smtClean="0">
                <a:latin typeface="Segoe UI" panose="020B0502040204020203" pitchFamily="34" charset="0"/>
                <a:cs typeface="Segoe UI" panose="020B0502040204020203" pitchFamily="34" charset="0"/>
              </a:rPr>
              <a:t>remarkably</a:t>
            </a:r>
            <a:r>
              <a:rPr lang="fr-BE" sz="2000" dirty="0" smtClean="0">
                <a:latin typeface="Segoe UI" panose="020B0502040204020203" pitchFamily="34" charset="0"/>
                <a:cs typeface="Segoe UI" panose="020B0502040204020203" pitchFamily="34" charset="0"/>
              </a:rPr>
              <a:t>, the </a:t>
            </a:r>
            <a:r>
              <a:rPr lang="fr-BE" sz="2000" dirty="0" err="1" smtClean="0">
                <a:latin typeface="Segoe UI" panose="020B0502040204020203" pitchFamily="34" charset="0"/>
                <a:cs typeface="Segoe UI" panose="020B0502040204020203" pitchFamily="34" charset="0"/>
              </a:rPr>
              <a:t>models</a:t>
            </a:r>
            <a:r>
              <a:rPr lang="fr-BE" sz="2000" dirty="0" smtClean="0">
                <a:latin typeface="Segoe UI" panose="020B0502040204020203" pitchFamily="34" charset="0"/>
                <a:cs typeface="Segoe UI" panose="020B0502040204020203" pitchFamily="34" charset="0"/>
              </a:rPr>
              <a:t> are </a:t>
            </a:r>
            <a:r>
              <a:rPr lang="fr-BE" sz="2000" dirty="0" err="1" smtClean="0">
                <a:latin typeface="Segoe UI" panose="020B0502040204020203" pitchFamily="34" charset="0"/>
                <a:cs typeface="Segoe UI" panose="020B0502040204020203" pitchFamily="34" charset="0"/>
              </a:rPr>
              <a:t>also</a:t>
            </a:r>
            <a:r>
              <a:rPr lang="fr-BE" sz="2000" dirty="0" smtClean="0">
                <a:latin typeface="Segoe UI" panose="020B0502040204020203" pitchFamily="34" charset="0"/>
                <a:cs typeface="Segoe UI" panose="020B0502040204020203" pitchFamily="34" charset="0"/>
              </a:rPr>
              <a:t> the </a:t>
            </a:r>
            <a:r>
              <a:rPr lang="fr-BE" sz="2000" dirty="0" err="1" smtClean="0">
                <a:latin typeface="Segoe UI" panose="020B0502040204020203" pitchFamily="34" charset="0"/>
                <a:cs typeface="Segoe UI" panose="020B0502040204020203" pitchFamily="34" charset="0"/>
              </a:rPr>
              <a:t>most</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independent</a:t>
            </a:r>
            <a:r>
              <a:rPr lang="fr-BE" sz="2000" dirty="0" smtClean="0">
                <a:latin typeface="Segoe UI" panose="020B0502040204020203" pitchFamily="34" charset="0"/>
                <a:cs typeface="Segoe UI" panose="020B0502040204020203" pitchFamily="34" charset="0"/>
              </a:rPr>
              <a:t> w.r.t. OSI-SAF and ESA-CCI</a:t>
            </a:r>
          </a:p>
        </p:txBody>
      </p:sp>
    </p:spTree>
    <p:extLst>
      <p:ext uri="{BB962C8B-B14F-4D97-AF65-F5344CB8AC3E}">
        <p14:creationId xmlns:p14="http://schemas.microsoft.com/office/powerpoint/2010/main" val="8849982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45958" y="2721427"/>
            <a:ext cx="5673847" cy="1200329"/>
          </a:xfrm>
          <a:prstGeom prst="rect">
            <a:avLst/>
          </a:prstGeom>
          <a:noFill/>
        </p:spPr>
        <p:txBody>
          <a:bodyPr wrap="square" rtlCol="0">
            <a:spAutoFit/>
          </a:bodyPr>
          <a:lstStyle/>
          <a:p>
            <a:pPr algn="ctr"/>
            <a:r>
              <a:rPr lang="fr-BE" sz="3600" dirty="0" err="1" smtClean="0">
                <a:solidFill>
                  <a:schemeClr val="accent5">
                    <a:lumMod val="60000"/>
                    <a:lumOff val="40000"/>
                  </a:schemeClr>
                </a:solidFill>
                <a:latin typeface="Segoe UI" panose="020B0502040204020203" pitchFamily="34" charset="0"/>
                <a:cs typeface="Segoe UI" panose="020B0502040204020203" pitchFamily="34" charset="0"/>
              </a:rPr>
              <a:t>Better</a:t>
            </a:r>
            <a:r>
              <a:rPr lang="fr-BE" sz="3600" dirty="0" smtClean="0">
                <a:solidFill>
                  <a:schemeClr val="accent5">
                    <a:lumMod val="60000"/>
                    <a:lumOff val="40000"/>
                  </a:schemeClr>
                </a:solidFill>
                <a:latin typeface="Segoe UI" panose="020B0502040204020203" pitchFamily="34" charset="0"/>
                <a:cs typeface="Segoe UI" panose="020B0502040204020203" pitchFamily="34" charset="0"/>
              </a:rPr>
              <a:t> observations </a:t>
            </a:r>
            <a:r>
              <a:rPr lang="fr-BE" sz="3600" dirty="0" err="1" smtClean="0">
                <a:solidFill>
                  <a:schemeClr val="accent5">
                    <a:lumMod val="60000"/>
                    <a:lumOff val="40000"/>
                  </a:schemeClr>
                </a:solidFill>
                <a:latin typeface="Segoe UI" panose="020B0502040204020203" pitchFamily="34" charset="0"/>
                <a:cs typeface="Segoe UI" panose="020B0502040204020203" pitchFamily="34" charset="0"/>
              </a:rPr>
              <a:t>yield</a:t>
            </a:r>
            <a:r>
              <a:rPr lang="fr-BE" sz="3600" dirty="0" smtClean="0">
                <a:solidFill>
                  <a:schemeClr val="accent5">
                    <a:lumMod val="60000"/>
                    <a:lumOff val="40000"/>
                  </a:schemeClr>
                </a:solidFill>
                <a:latin typeface="Segoe UI" panose="020B0502040204020203" pitchFamily="34" charset="0"/>
                <a:cs typeface="Segoe UI" panose="020B0502040204020203" pitchFamily="34" charset="0"/>
              </a:rPr>
              <a:t> </a:t>
            </a:r>
            <a:r>
              <a:rPr lang="fr-BE" sz="3600" dirty="0" err="1" smtClean="0">
                <a:solidFill>
                  <a:schemeClr val="accent5">
                    <a:lumMod val="60000"/>
                    <a:lumOff val="40000"/>
                  </a:schemeClr>
                </a:solidFill>
                <a:latin typeface="Segoe UI" panose="020B0502040204020203" pitchFamily="34" charset="0"/>
                <a:cs typeface="Segoe UI" panose="020B0502040204020203" pitchFamily="34" charset="0"/>
              </a:rPr>
              <a:t>better</a:t>
            </a:r>
            <a:r>
              <a:rPr lang="fr-BE" sz="3600" dirty="0" smtClean="0">
                <a:solidFill>
                  <a:schemeClr val="accent5">
                    <a:lumMod val="60000"/>
                    <a:lumOff val="40000"/>
                  </a:schemeClr>
                </a:solidFill>
                <a:latin typeface="Segoe UI" panose="020B0502040204020203" pitchFamily="34" charset="0"/>
                <a:cs typeface="Segoe UI" panose="020B0502040204020203" pitchFamily="34" charset="0"/>
              </a:rPr>
              <a:t> </a:t>
            </a:r>
            <a:r>
              <a:rPr lang="fr-BE" sz="3600" dirty="0" err="1" smtClean="0">
                <a:solidFill>
                  <a:schemeClr val="accent5">
                    <a:lumMod val="60000"/>
                    <a:lumOff val="40000"/>
                  </a:schemeClr>
                </a:solidFill>
                <a:latin typeface="Segoe UI" panose="020B0502040204020203" pitchFamily="34" charset="0"/>
                <a:cs typeface="Segoe UI" panose="020B0502040204020203" pitchFamily="34" charset="0"/>
              </a:rPr>
              <a:t>verification</a:t>
            </a:r>
            <a:r>
              <a:rPr lang="fr-BE" sz="3600" dirty="0" smtClean="0">
                <a:solidFill>
                  <a:schemeClr val="accent5">
                    <a:lumMod val="60000"/>
                    <a:lumOff val="40000"/>
                  </a:schemeClr>
                </a:solidFill>
                <a:latin typeface="Segoe UI" panose="020B0502040204020203" pitchFamily="34" charset="0"/>
                <a:cs typeface="Segoe UI" panose="020B0502040204020203" pitchFamily="34" charset="0"/>
              </a:rPr>
              <a:t> scores </a:t>
            </a:r>
            <a:endParaRPr lang="fr-BE" sz="3600" dirty="0">
              <a:solidFill>
                <a:schemeClr val="accent5">
                  <a:lumMod val="60000"/>
                  <a:lumOff val="40000"/>
                </a:schemeClr>
              </a:solidFill>
              <a:latin typeface="Segoe UI" panose="020B0502040204020203" pitchFamily="34" charset="0"/>
              <a:cs typeface="Segoe UI" panose="020B0502040204020203" pitchFamily="34" charset="0"/>
            </a:endParaRPr>
          </a:p>
        </p:txBody>
      </p:sp>
      <p:sp>
        <p:nvSpPr>
          <p:cNvPr id="5" name="ZoneTexte 4"/>
          <p:cNvSpPr txBox="1"/>
          <p:nvPr/>
        </p:nvSpPr>
        <p:spPr>
          <a:xfrm>
            <a:off x="3461656" y="1556657"/>
            <a:ext cx="2231572" cy="707886"/>
          </a:xfrm>
          <a:prstGeom prst="rect">
            <a:avLst/>
          </a:prstGeom>
          <a:noFill/>
        </p:spPr>
        <p:txBody>
          <a:bodyPr wrap="square" rtlCol="0">
            <a:spAutoFit/>
          </a:bodyPr>
          <a:lstStyle/>
          <a:p>
            <a:pPr algn="ctr"/>
            <a:r>
              <a:rPr lang="fr-BE" sz="4000" b="1" dirty="0" smtClean="0">
                <a:solidFill>
                  <a:schemeClr val="bg1">
                    <a:lumMod val="65000"/>
                  </a:schemeClr>
                </a:solidFill>
                <a:latin typeface="Segoe UI" panose="020B0502040204020203" pitchFamily="34" charset="0"/>
                <a:cs typeface="Segoe UI" panose="020B0502040204020203" pitchFamily="34" charset="0"/>
              </a:rPr>
              <a:t>PART 2</a:t>
            </a:r>
            <a:endParaRPr lang="fr-BE" sz="4000" b="1" dirty="0">
              <a:solidFill>
                <a:schemeClr val="bg1">
                  <a:lumMod val="65000"/>
                </a:schemeClr>
              </a:solidFill>
              <a:latin typeface="Segoe UI" panose="020B0502040204020203" pitchFamily="34" charset="0"/>
              <a:cs typeface="Segoe UI" panose="020B0502040204020203" pitchFamily="34" charset="0"/>
            </a:endParaRPr>
          </a:p>
        </p:txBody>
      </p:sp>
      <p:pic>
        <p:nvPicPr>
          <p:cNvPr id="6" name="Picture 2" descr="https://www.bsc.es/media/28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885824" y="5353050"/>
            <a:ext cx="7381875" cy="923330"/>
          </a:xfrm>
          <a:prstGeom prst="rect">
            <a:avLst/>
          </a:prstGeom>
          <a:noFill/>
        </p:spPr>
        <p:txBody>
          <a:bodyPr wrap="square" rtlCol="0">
            <a:spAutoFit/>
          </a:bodyPr>
          <a:lstStyle/>
          <a:p>
            <a:pPr algn="ctr"/>
            <a:r>
              <a:rPr lang="fr-BE" b="1" i="1" dirty="0" err="1" smtClean="0">
                <a:latin typeface="Segoe UI" panose="020B0502040204020203" pitchFamily="34" charset="0"/>
                <a:cs typeface="Segoe UI" panose="020B0502040204020203" pitchFamily="34" charset="0"/>
              </a:rPr>
              <a:t>Correlation</a:t>
            </a:r>
            <a:r>
              <a:rPr lang="fr-BE" b="1" i="1" dirty="0" smtClean="0">
                <a:latin typeface="Segoe UI" panose="020B0502040204020203" pitchFamily="34" charset="0"/>
                <a:cs typeface="Segoe UI" panose="020B0502040204020203" pitchFamily="34" charset="0"/>
              </a:rPr>
              <a:t> </a:t>
            </a:r>
            <a:r>
              <a:rPr lang="fr-BE" b="1" i="1" dirty="0" err="1" smtClean="0">
                <a:latin typeface="Segoe UI" panose="020B0502040204020203" pitchFamily="34" charset="0"/>
                <a:cs typeface="Segoe UI" panose="020B0502040204020203" pitchFamily="34" charset="0"/>
              </a:rPr>
              <a:t>increases</a:t>
            </a:r>
            <a:r>
              <a:rPr lang="fr-BE" b="1" i="1" dirty="0" smtClean="0">
                <a:latin typeface="Segoe UI" panose="020B0502040204020203" pitchFamily="34" charset="0"/>
                <a:cs typeface="Segoe UI" panose="020B0502040204020203" pitchFamily="34" charset="0"/>
              </a:rPr>
              <a:t> </a:t>
            </a:r>
            <a:r>
              <a:rPr lang="fr-BE" b="1" i="1" dirty="0" err="1" smtClean="0">
                <a:latin typeface="Segoe UI" panose="020B0502040204020203" pitchFamily="34" charset="0"/>
                <a:cs typeface="Segoe UI" panose="020B0502040204020203" pitchFamily="34" charset="0"/>
              </a:rPr>
              <a:t>whenever</a:t>
            </a:r>
            <a:r>
              <a:rPr lang="fr-BE" b="1" i="1" dirty="0" smtClean="0">
                <a:latin typeface="Segoe UI" panose="020B0502040204020203" pitchFamily="34" charset="0"/>
                <a:cs typeface="Segoe UI" panose="020B0502040204020203" pitchFamily="34" charset="0"/>
              </a:rPr>
              <a:t> noise </a:t>
            </a:r>
            <a:r>
              <a:rPr lang="fr-BE" b="1" i="1" dirty="0" err="1" smtClean="0">
                <a:latin typeface="Segoe UI" panose="020B0502040204020203" pitchFamily="34" charset="0"/>
                <a:cs typeface="Segoe UI" panose="020B0502040204020203" pitchFamily="34" charset="0"/>
              </a:rPr>
              <a:t>decreases</a:t>
            </a:r>
            <a:r>
              <a:rPr lang="fr-BE" b="1" i="1" dirty="0" smtClean="0">
                <a:latin typeface="Segoe UI" panose="020B0502040204020203" pitchFamily="34" charset="0"/>
                <a:cs typeface="Segoe UI" panose="020B0502040204020203" pitchFamily="34" charset="0"/>
              </a:rPr>
              <a:t> (in the </a:t>
            </a:r>
            <a:r>
              <a:rPr lang="fr-BE" b="1" i="1" dirty="0" err="1" smtClean="0">
                <a:latin typeface="Segoe UI" panose="020B0502040204020203" pitchFamily="34" charset="0"/>
                <a:cs typeface="Segoe UI" panose="020B0502040204020203" pitchFamily="34" charset="0"/>
              </a:rPr>
              <a:t>models</a:t>
            </a:r>
            <a:r>
              <a:rPr lang="fr-BE" b="1" i="1" dirty="0" smtClean="0">
                <a:latin typeface="Segoe UI" panose="020B0502040204020203" pitchFamily="34" charset="0"/>
                <a:cs typeface="Segoe UI" panose="020B0502040204020203" pitchFamily="34" charset="0"/>
              </a:rPr>
              <a:t> </a:t>
            </a:r>
            <a:r>
              <a:rPr lang="fr-BE" b="1" i="1" u="sng" dirty="0" smtClean="0">
                <a:latin typeface="Segoe UI" panose="020B0502040204020203" pitchFamily="34" charset="0"/>
                <a:cs typeface="Segoe UI" panose="020B0502040204020203" pitchFamily="34" charset="0"/>
              </a:rPr>
              <a:t>and</a:t>
            </a:r>
            <a:r>
              <a:rPr lang="fr-BE" b="1" i="1" dirty="0" smtClean="0">
                <a:latin typeface="Segoe UI" panose="020B0502040204020203" pitchFamily="34" charset="0"/>
                <a:cs typeface="Segoe UI" panose="020B0502040204020203" pitchFamily="34" charset="0"/>
              </a:rPr>
              <a:t> in the observations). </a:t>
            </a:r>
            <a:r>
              <a:rPr lang="fr-BE" b="1" i="1" dirty="0" err="1" smtClean="0">
                <a:latin typeface="Segoe UI" panose="020B0502040204020203" pitchFamily="34" charset="0"/>
                <a:cs typeface="Segoe UI" panose="020B0502040204020203" pitchFamily="34" charset="0"/>
              </a:rPr>
              <a:t>Conventional</a:t>
            </a:r>
            <a:r>
              <a:rPr lang="fr-BE" b="1" i="1" dirty="0" smtClean="0">
                <a:latin typeface="Segoe UI" panose="020B0502040204020203" pitchFamily="34" charset="0"/>
                <a:cs typeface="Segoe UI" panose="020B0502040204020203" pitchFamily="34" charset="0"/>
              </a:rPr>
              <a:t> </a:t>
            </a:r>
            <a:r>
              <a:rPr lang="fr-BE" b="1" i="1" dirty="0" err="1" smtClean="0">
                <a:latin typeface="Segoe UI" panose="020B0502040204020203" pitchFamily="34" charset="0"/>
                <a:cs typeface="Segoe UI" panose="020B0502040204020203" pitchFamily="34" charset="0"/>
              </a:rPr>
              <a:t>skill</a:t>
            </a:r>
            <a:r>
              <a:rPr lang="fr-BE" b="1" i="1" dirty="0" smtClean="0">
                <a:latin typeface="Segoe UI" panose="020B0502040204020203" pitchFamily="34" charset="0"/>
                <a:cs typeface="Segoe UI" panose="020B0502040204020203" pitchFamily="34" charset="0"/>
              </a:rPr>
              <a:t> scores </a:t>
            </a:r>
            <a:r>
              <a:rPr lang="fr-BE" b="1" i="1" dirty="0" err="1" smtClean="0">
                <a:latin typeface="Segoe UI" panose="020B0502040204020203" pitchFamily="34" charset="0"/>
                <a:cs typeface="Segoe UI" panose="020B0502040204020203" pitchFamily="34" charset="0"/>
              </a:rPr>
              <a:t>can</a:t>
            </a:r>
            <a:r>
              <a:rPr lang="fr-BE" b="1" i="1" dirty="0" smtClean="0">
                <a:latin typeface="Segoe UI" panose="020B0502040204020203" pitchFamily="34" charset="0"/>
                <a:cs typeface="Segoe UI" panose="020B0502040204020203" pitchFamily="34" charset="0"/>
              </a:rPr>
              <a:t> </a:t>
            </a:r>
            <a:r>
              <a:rPr lang="fr-BE" b="1" i="1" dirty="0" err="1" smtClean="0">
                <a:latin typeface="Segoe UI" panose="020B0502040204020203" pitchFamily="34" charset="0"/>
                <a:cs typeface="Segoe UI" panose="020B0502040204020203" pitchFamily="34" charset="0"/>
              </a:rPr>
              <a:t>therefore</a:t>
            </a:r>
            <a:r>
              <a:rPr lang="fr-BE" b="1" i="1" dirty="0" smtClean="0">
                <a:latin typeface="Segoe UI" panose="020B0502040204020203" pitchFamily="34" charset="0"/>
                <a:cs typeface="Segoe UI" panose="020B0502040204020203" pitchFamily="34" charset="0"/>
              </a:rPr>
              <a:t> </a:t>
            </a:r>
            <a:r>
              <a:rPr lang="fr-BE" b="1" i="1" dirty="0" err="1" smtClean="0">
                <a:latin typeface="Segoe UI" panose="020B0502040204020203" pitchFamily="34" charset="0"/>
                <a:cs typeface="Segoe UI" panose="020B0502040204020203" pitchFamily="34" charset="0"/>
              </a:rPr>
              <a:t>be</a:t>
            </a:r>
            <a:r>
              <a:rPr lang="fr-BE" b="1" i="1" dirty="0" smtClean="0">
                <a:latin typeface="Segoe UI" panose="020B0502040204020203" pitchFamily="34" charset="0"/>
                <a:cs typeface="Segoe UI" panose="020B0502040204020203" pitchFamily="34" charset="0"/>
              </a:rPr>
              <a:t> </a:t>
            </a:r>
            <a:r>
              <a:rPr lang="fr-BE" b="1" i="1" dirty="0" err="1" smtClean="0">
                <a:latin typeface="Segoe UI" panose="020B0502040204020203" pitchFamily="34" charset="0"/>
                <a:cs typeface="Segoe UI" panose="020B0502040204020203" pitchFamily="34" charset="0"/>
              </a:rPr>
              <a:t>used</a:t>
            </a:r>
            <a:r>
              <a:rPr lang="fr-BE" b="1" i="1" dirty="0" smtClean="0">
                <a:latin typeface="Segoe UI" panose="020B0502040204020203" pitchFamily="34" charset="0"/>
                <a:cs typeface="Segoe UI" panose="020B0502040204020203" pitchFamily="34" charset="0"/>
              </a:rPr>
              <a:t> to </a:t>
            </a:r>
            <a:r>
              <a:rPr lang="fr-BE" b="1" i="1" dirty="0" err="1" smtClean="0">
                <a:latin typeface="Segoe UI" panose="020B0502040204020203" pitchFamily="34" charset="0"/>
                <a:cs typeface="Segoe UI" panose="020B0502040204020203" pitchFamily="34" charset="0"/>
              </a:rPr>
              <a:t>reveal</a:t>
            </a:r>
            <a:r>
              <a:rPr lang="fr-BE" b="1" i="1" dirty="0" smtClean="0">
                <a:latin typeface="Segoe UI" panose="020B0502040204020203" pitchFamily="34" charset="0"/>
                <a:cs typeface="Segoe UI" panose="020B0502040204020203" pitchFamily="34" charset="0"/>
              </a:rPr>
              <a:t> the </a:t>
            </a:r>
            <a:r>
              <a:rPr lang="fr-BE" b="1" i="1" dirty="0" err="1" smtClean="0">
                <a:latin typeface="Segoe UI" panose="020B0502040204020203" pitchFamily="34" charset="0"/>
                <a:cs typeface="Segoe UI" panose="020B0502040204020203" pitchFamily="34" charset="0"/>
              </a:rPr>
              <a:t>quality</a:t>
            </a:r>
            <a:r>
              <a:rPr lang="fr-BE" b="1" i="1" dirty="0" smtClean="0">
                <a:latin typeface="Segoe UI" panose="020B0502040204020203" pitchFamily="34" charset="0"/>
                <a:cs typeface="Segoe UI" panose="020B0502040204020203" pitchFamily="34" charset="0"/>
              </a:rPr>
              <a:t> of </a:t>
            </a:r>
            <a:r>
              <a:rPr lang="fr-BE" b="1" i="1" dirty="0" err="1" smtClean="0">
                <a:latin typeface="Segoe UI" panose="020B0502040204020203" pitchFamily="34" charset="0"/>
                <a:cs typeface="Segoe UI" panose="020B0502040204020203" pitchFamily="34" charset="0"/>
              </a:rPr>
              <a:t>observational</a:t>
            </a:r>
            <a:r>
              <a:rPr lang="fr-BE" b="1" i="1" dirty="0" smtClean="0">
                <a:latin typeface="Segoe UI" panose="020B0502040204020203" pitchFamily="34" charset="0"/>
                <a:cs typeface="Segoe UI" panose="020B0502040204020203" pitchFamily="34" charset="0"/>
              </a:rPr>
              <a:t> </a:t>
            </a:r>
            <a:r>
              <a:rPr lang="fr-BE" b="1" i="1" dirty="0" err="1" smtClean="0">
                <a:latin typeface="Segoe UI" panose="020B0502040204020203" pitchFamily="34" charset="0"/>
                <a:cs typeface="Segoe UI" panose="020B0502040204020203" pitchFamily="34" charset="0"/>
              </a:rPr>
              <a:t>datasets</a:t>
            </a:r>
            <a:r>
              <a:rPr lang="fr-BE" b="1" i="1" dirty="0" smtClean="0">
                <a:latin typeface="Segoe UI" panose="020B0502040204020203" pitchFamily="34" charset="0"/>
                <a:cs typeface="Segoe UI" panose="020B0502040204020203" pitchFamily="34" charset="0"/>
              </a:rPr>
              <a:t>.</a:t>
            </a:r>
            <a:endParaRPr lang="fr-BE" b="1" i="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265264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332656"/>
            <a:ext cx="5328592" cy="646331"/>
          </a:xfrm>
          <a:prstGeom prst="rect">
            <a:avLst/>
          </a:prstGeom>
          <a:noFill/>
        </p:spPr>
        <p:txBody>
          <a:bodyPr wrap="square" rtlCol="0">
            <a:spAutoFit/>
          </a:bodyPr>
          <a:lstStyle/>
          <a:p>
            <a:r>
              <a:rPr lang="fr-BE" sz="3600" dirty="0" smtClean="0">
                <a:latin typeface="Segoe UI" panose="020B0502040204020203" pitchFamily="34" charset="0"/>
                <a:ea typeface="Segoe UI" panose="020B0502040204020203" pitchFamily="34" charset="0"/>
                <a:cs typeface="Segoe UI" panose="020B0502040204020203" pitchFamily="34" charset="0"/>
              </a:rPr>
              <a:t>Conclusions &amp; </a:t>
            </a:r>
            <a:r>
              <a:rPr lang="fr-BE" sz="3600" dirty="0" err="1">
                <a:latin typeface="Segoe UI" panose="020B0502040204020203" pitchFamily="34" charset="0"/>
                <a:ea typeface="Segoe UI" panose="020B0502040204020203" pitchFamily="34" charset="0"/>
                <a:cs typeface="Segoe UI" panose="020B0502040204020203" pitchFamily="34" charset="0"/>
              </a:rPr>
              <a:t>O</a:t>
            </a:r>
            <a:r>
              <a:rPr lang="fr-BE" sz="3600" dirty="0" err="1" smtClean="0">
                <a:latin typeface="Segoe UI" panose="020B0502040204020203" pitchFamily="34" charset="0"/>
                <a:ea typeface="Segoe UI" panose="020B0502040204020203" pitchFamily="34" charset="0"/>
                <a:cs typeface="Segoe UI" panose="020B0502040204020203" pitchFamily="34" charset="0"/>
              </a:rPr>
              <a:t>utlooks</a:t>
            </a:r>
            <a:endParaRPr lang="en-US" sz="36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3" name="TextBox 2"/>
          <p:cNvSpPr txBox="1"/>
          <p:nvPr/>
        </p:nvSpPr>
        <p:spPr>
          <a:xfrm>
            <a:off x="539552" y="1196752"/>
            <a:ext cx="8460432" cy="6186309"/>
          </a:xfrm>
          <a:prstGeom prst="rect">
            <a:avLst/>
          </a:prstGeom>
          <a:noFill/>
        </p:spPr>
        <p:txBody>
          <a:bodyPr wrap="square" rtlCol="0">
            <a:spAutoFit/>
          </a:bodyPr>
          <a:lstStyle/>
          <a:p>
            <a:r>
              <a:rPr lang="fr-BE" b="1" dirty="0" err="1" smtClean="0">
                <a:latin typeface="Segoe UI" panose="020B0502040204020203" pitchFamily="34" charset="0"/>
                <a:ea typeface="Segoe UI" panose="020B0502040204020203" pitchFamily="34" charset="0"/>
                <a:cs typeface="Segoe UI" panose="020B0502040204020203" pitchFamily="34" charset="0"/>
              </a:rPr>
              <a:t>Summary</a:t>
            </a:r>
            <a:r>
              <a:rPr lang="fr-BE" b="1" dirty="0" smtClean="0">
                <a:latin typeface="Segoe UI" panose="020B0502040204020203" pitchFamily="34" charset="0"/>
                <a:ea typeface="Segoe UI" panose="020B0502040204020203" pitchFamily="34" charset="0"/>
                <a:cs typeface="Segoe UI" panose="020B0502040204020203" pitchFamily="34" charset="0"/>
              </a:rPr>
              <a:t> | </a:t>
            </a:r>
            <a:r>
              <a:rPr lang="fr-BE" dirty="0" err="1" smtClean="0">
                <a:latin typeface="Segoe UI" panose="020B0502040204020203" pitchFamily="34" charset="0"/>
                <a:ea typeface="Segoe UI" panose="020B0502040204020203" pitchFamily="34" charset="0"/>
                <a:cs typeface="Segoe UI" panose="020B0502040204020203" pitchFamily="34" charset="0"/>
              </a:rPr>
              <a:t>We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e</a:t>
            </a:r>
            <a:r>
              <a:rPr lang="fr-BE" dirty="0" err="1" smtClean="0">
                <a:latin typeface="Segoe UI" panose="020B0502040204020203" pitchFamily="34" charset="0"/>
                <a:ea typeface="Segoe UI" panose="020B0502040204020203" pitchFamily="34" charset="0"/>
                <a:cs typeface="Segoe UI" panose="020B0502040204020203" pitchFamily="34" charset="0"/>
              </a:rPr>
              <a:t>xpand</a:t>
            </a:r>
            <a:r>
              <a:rPr lang="fr-BE" dirty="0" smtClean="0">
                <a:latin typeface="Segoe UI" panose="020B0502040204020203" pitchFamily="34" charset="0"/>
                <a:ea typeface="Segoe UI" panose="020B0502040204020203" pitchFamily="34" charset="0"/>
                <a:cs typeface="Segoe UI" panose="020B0502040204020203" pitchFamily="34" charset="0"/>
              </a:rPr>
              <a:t> the 1-1 </a:t>
            </a:r>
            <a:r>
              <a:rPr lang="fr-BE" dirty="0" err="1" smtClean="0">
                <a:latin typeface="Segoe UI" panose="020B0502040204020203" pitchFamily="34" charset="0"/>
                <a:ea typeface="Segoe UI" panose="020B0502040204020203" pitchFamily="34" charset="0"/>
                <a:cs typeface="Segoe UI" panose="020B0502040204020203" pitchFamily="34" charset="0"/>
              </a:rPr>
              <a:t>forecast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verification</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problem</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into</a:t>
            </a:r>
            <a:r>
              <a:rPr lang="fr-BE" dirty="0" smtClean="0">
                <a:latin typeface="Segoe UI" panose="020B0502040204020203" pitchFamily="34" charset="0"/>
                <a:ea typeface="Segoe UI" panose="020B0502040204020203" pitchFamily="34" charset="0"/>
                <a:cs typeface="Segoe UI" panose="020B0502040204020203" pitchFamily="34" charset="0"/>
              </a:rPr>
              <a:t> an </a:t>
            </a:r>
            <a:r>
              <a:rPr lang="fr-BE" dirty="0" err="1" smtClean="0">
                <a:latin typeface="Segoe UI" panose="020B0502040204020203" pitchFamily="34" charset="0"/>
                <a:ea typeface="Segoe UI" panose="020B0502040204020203" pitchFamily="34" charset="0"/>
                <a:cs typeface="Segoe UI" panose="020B0502040204020203" pitchFamily="34" charset="0"/>
              </a:rPr>
              <a:t>exercise</a:t>
            </a:r>
            <a:r>
              <a:rPr lang="fr-BE" dirty="0" smtClean="0">
                <a:latin typeface="Segoe UI" panose="020B0502040204020203" pitchFamily="34" charset="0"/>
                <a:ea typeface="Segoe UI" panose="020B0502040204020203" pitchFamily="34" charset="0"/>
                <a:cs typeface="Segoe UI" panose="020B0502040204020203" pitchFamily="34" charset="0"/>
              </a:rPr>
              <a:t> of N-M </a:t>
            </a:r>
            <a:r>
              <a:rPr lang="fr-BE" dirty="0" err="1" smtClean="0">
                <a:latin typeface="Segoe UI" panose="020B0502040204020203" pitchFamily="34" charset="0"/>
                <a:ea typeface="Segoe UI" panose="020B0502040204020203" pitchFamily="34" charset="0"/>
                <a:cs typeface="Segoe UI" panose="020B0502040204020203" pitchFamily="34" charset="0"/>
              </a:rPr>
              <a:t>verification</a:t>
            </a:r>
            <a:r>
              <a:rPr lang="fr-BE" dirty="0" smtClean="0">
                <a:latin typeface="Segoe UI" panose="020B0502040204020203" pitchFamily="34" charset="0"/>
                <a:ea typeface="Segoe UI" panose="020B0502040204020203" pitchFamily="34" charset="0"/>
                <a:cs typeface="Segoe UI" panose="020B0502040204020203" pitchFamily="34" charset="0"/>
              </a:rPr>
              <a:t>. The joint </a:t>
            </a:r>
            <a:r>
              <a:rPr lang="fr-BE" dirty="0" err="1" smtClean="0">
                <a:latin typeface="Segoe UI" panose="020B0502040204020203" pitchFamily="34" charset="0"/>
                <a:ea typeface="Segoe UI" panose="020B0502040204020203" pitchFamily="34" charset="0"/>
                <a:cs typeface="Segoe UI" panose="020B0502040204020203" pitchFamily="34" charset="0"/>
              </a:rPr>
              <a:t>correlation</a:t>
            </a:r>
            <a:r>
              <a:rPr lang="fr-BE" dirty="0" smtClean="0">
                <a:latin typeface="Segoe UI" panose="020B0502040204020203" pitchFamily="34" charset="0"/>
                <a:ea typeface="Segoe UI" panose="020B0502040204020203" pitchFamily="34" charset="0"/>
                <a:cs typeface="Segoe UI" panose="020B0502040204020203" pitchFamily="34" charset="0"/>
              </a:rPr>
              <a:t> matrix </a:t>
            </a:r>
            <a:r>
              <a:rPr lang="fr-BE" dirty="0" err="1" smtClean="0">
                <a:latin typeface="Segoe UI" panose="020B0502040204020203" pitchFamily="34" charset="0"/>
                <a:ea typeface="Segoe UI" panose="020B0502040204020203" pitchFamily="34" charset="0"/>
                <a:cs typeface="Segoe UI" panose="020B0502040204020203" pitchFamily="34" charset="0"/>
              </a:rPr>
              <a:t>is</a:t>
            </a:r>
            <a:r>
              <a:rPr lang="fr-BE" dirty="0" smtClean="0">
                <a:latin typeface="Segoe UI" panose="020B0502040204020203" pitchFamily="34" charset="0"/>
                <a:ea typeface="Segoe UI" panose="020B0502040204020203" pitchFamily="34" charset="0"/>
                <a:cs typeface="Segoe UI" panose="020B0502040204020203" pitchFamily="34" charset="0"/>
              </a:rPr>
              <a:t> the diagnostic </a:t>
            </a:r>
            <a:r>
              <a:rPr lang="fr-BE" dirty="0" err="1" smtClean="0">
                <a:latin typeface="Segoe UI" panose="020B0502040204020203" pitchFamily="34" charset="0"/>
                <a:ea typeface="Segoe UI" panose="020B0502040204020203" pitchFamily="34" charset="0"/>
                <a:cs typeface="Segoe UI" panose="020B0502040204020203" pitchFamily="34" charset="0"/>
              </a:rPr>
              <a:t>that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encapsulates</a:t>
            </a:r>
            <a:r>
              <a:rPr lang="fr-BE" dirty="0" smtClean="0">
                <a:latin typeface="Segoe UI" panose="020B0502040204020203" pitchFamily="34" charset="0"/>
                <a:ea typeface="Segoe UI" panose="020B0502040204020203" pitchFamily="34" charset="0"/>
                <a:cs typeface="Segoe UI" panose="020B0502040204020203" pitchFamily="34" charset="0"/>
              </a:rPr>
              <a:t> all relevant information </a:t>
            </a:r>
            <a:r>
              <a:rPr lang="fr-BE" dirty="0" err="1" smtClean="0">
                <a:latin typeface="Segoe UI" panose="020B0502040204020203" pitchFamily="34" charset="0"/>
                <a:ea typeface="Segoe UI" panose="020B0502040204020203" pitchFamily="34" charset="0"/>
                <a:cs typeface="Segoe UI" panose="020B0502040204020203" pitchFamily="34" charset="0"/>
              </a:rPr>
              <a:t>we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need</a:t>
            </a:r>
            <a:r>
              <a:rPr lang="fr-BE" dirty="0" smtClean="0">
                <a:latin typeface="Segoe UI" panose="020B0502040204020203" pitchFamily="34" charset="0"/>
                <a:ea typeface="Segoe UI" panose="020B0502040204020203" pitchFamily="34" charset="0"/>
                <a:cs typeface="Segoe UI" panose="020B0502040204020203" pitchFamily="34" charset="0"/>
              </a:rPr>
              <a:t>.</a:t>
            </a:r>
            <a:endParaRPr lang="fr-BE" dirty="0" smtClean="0">
              <a:latin typeface="Segoe UI" panose="020B0502040204020203" pitchFamily="34" charset="0"/>
              <a:ea typeface="Segoe UI" panose="020B0502040204020203" pitchFamily="34" charset="0"/>
              <a:cs typeface="Segoe UI" panose="020B0502040204020203" pitchFamily="34" charset="0"/>
            </a:endParaRPr>
          </a:p>
          <a:p>
            <a:endParaRPr lang="fr-BE" dirty="0">
              <a:latin typeface="Segoe UI" panose="020B0502040204020203" pitchFamily="34" charset="0"/>
              <a:ea typeface="Segoe UI" panose="020B0502040204020203" pitchFamily="34" charset="0"/>
              <a:cs typeface="Segoe UI" panose="020B0502040204020203" pitchFamily="34" charset="0"/>
            </a:endParaRPr>
          </a:p>
          <a:p>
            <a:r>
              <a:rPr lang="fr-BE" b="1" dirty="0" err="1" smtClean="0">
                <a:latin typeface="Segoe UI" panose="020B0502040204020203" pitchFamily="34" charset="0"/>
                <a:ea typeface="Segoe UI" panose="020B0502040204020203" pitchFamily="34" charset="0"/>
                <a:cs typeface="Segoe UI" panose="020B0502040204020203" pitchFamily="34" charset="0"/>
              </a:rPr>
              <a:t>Interpretation</a:t>
            </a:r>
            <a:r>
              <a:rPr lang="fr-BE" b="1" dirty="0" smtClean="0">
                <a:latin typeface="Segoe UI" panose="020B0502040204020203" pitchFamily="34" charset="0"/>
                <a:ea typeface="Segoe UI" panose="020B0502040204020203" pitchFamily="34" charset="0"/>
                <a:cs typeface="Segoe UI" panose="020B0502040204020203" pitchFamily="34" charset="0"/>
              </a:rPr>
              <a:t> | </a:t>
            </a:r>
            <a:r>
              <a:rPr lang="fr-BE" dirty="0" err="1" smtClean="0">
                <a:latin typeface="Segoe UI" panose="020B0502040204020203" pitchFamily="34" charset="0"/>
                <a:ea typeface="Segoe UI" panose="020B0502040204020203" pitchFamily="34" charset="0"/>
                <a:cs typeface="Segoe UI" panose="020B0502040204020203" pitchFamily="34" charset="0"/>
              </a:rPr>
              <a:t>These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results</a:t>
            </a:r>
            <a:r>
              <a:rPr lang="fr-BE" dirty="0" smtClean="0">
                <a:latin typeface="Segoe UI" panose="020B0502040204020203" pitchFamily="34" charset="0"/>
                <a:ea typeface="Segoe UI" panose="020B0502040204020203" pitchFamily="34" charset="0"/>
                <a:cs typeface="Segoe UI" panose="020B0502040204020203" pitchFamily="34" charset="0"/>
              </a:rPr>
              <a:t> are best </a:t>
            </a:r>
            <a:r>
              <a:rPr lang="fr-BE" dirty="0" err="1" smtClean="0">
                <a:latin typeface="Segoe UI" panose="020B0502040204020203" pitchFamily="34" charset="0"/>
                <a:ea typeface="Segoe UI" panose="020B0502040204020203" pitchFamily="34" charset="0"/>
                <a:cs typeface="Segoe UI" panose="020B0502040204020203" pitchFamily="34" charset="0"/>
              </a:rPr>
              <a:t>understood</a:t>
            </a:r>
            <a:r>
              <a:rPr lang="fr-BE" dirty="0" smtClean="0">
                <a:latin typeface="Segoe UI" panose="020B0502040204020203" pitchFamily="34" charset="0"/>
                <a:ea typeface="Segoe UI" panose="020B0502040204020203" pitchFamily="34" charset="0"/>
                <a:cs typeface="Segoe UI" panose="020B0502040204020203" pitchFamily="34" charset="0"/>
              </a:rPr>
              <a:t> if observations and </a:t>
            </a:r>
            <a:r>
              <a:rPr lang="fr-BE" dirty="0" err="1" smtClean="0">
                <a:latin typeface="Segoe UI" panose="020B0502040204020203" pitchFamily="34" charset="0"/>
                <a:ea typeface="Segoe UI" panose="020B0502040204020203" pitchFamily="34" charset="0"/>
                <a:cs typeface="Segoe UI" panose="020B0502040204020203" pitchFamily="34" charset="0"/>
              </a:rPr>
              <a:t>models</a:t>
            </a:r>
            <a:r>
              <a:rPr lang="fr-BE" dirty="0" smtClean="0">
                <a:latin typeface="Segoe UI" panose="020B0502040204020203" pitchFamily="34" charset="0"/>
                <a:ea typeface="Segoe UI" panose="020B0502040204020203" pitchFamily="34" charset="0"/>
                <a:cs typeface="Segoe UI" panose="020B0502040204020203" pitchFamily="34" charset="0"/>
              </a:rPr>
              <a:t> are </a:t>
            </a:r>
            <a:r>
              <a:rPr lang="fr-BE" dirty="0" err="1" smtClean="0">
                <a:latin typeface="Segoe UI" panose="020B0502040204020203" pitchFamily="34" charset="0"/>
                <a:ea typeface="Segoe UI" panose="020B0502040204020203" pitchFamily="34" charset="0"/>
                <a:cs typeface="Segoe UI" panose="020B0502040204020203" pitchFamily="34" charset="0"/>
              </a:rPr>
              <a:t>considered</a:t>
            </a:r>
            <a:r>
              <a:rPr lang="fr-BE" dirty="0" smtClean="0">
                <a:latin typeface="Segoe UI" panose="020B0502040204020203" pitchFamily="34" charset="0"/>
                <a:ea typeface="Segoe UI" panose="020B0502040204020203" pitchFamily="34" charset="0"/>
                <a:cs typeface="Segoe UI" panose="020B0502040204020203" pitchFamily="34" charset="0"/>
              </a:rPr>
              <a:t> at the </a:t>
            </a:r>
            <a:r>
              <a:rPr lang="fr-BE" dirty="0" err="1" smtClean="0">
                <a:latin typeface="Segoe UI" panose="020B0502040204020203" pitchFamily="34" charset="0"/>
                <a:ea typeface="Segoe UI" panose="020B0502040204020203" pitchFamily="34" charset="0"/>
                <a:cs typeface="Segoe UI" panose="020B0502040204020203" pitchFamily="34" charset="0"/>
              </a:rPr>
              <a:t>same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level</a:t>
            </a:r>
            <a:r>
              <a:rPr lang="fr-BE" dirty="0" smtClean="0">
                <a:latin typeface="Segoe UI" panose="020B0502040204020203" pitchFamily="34" charset="0"/>
                <a:ea typeface="Segoe UI" panose="020B0502040204020203" pitchFamily="34" charset="0"/>
                <a:cs typeface="Segoe UI" panose="020B0502040204020203" pitchFamily="34" charset="0"/>
              </a:rPr>
              <a:t> (i.e., observations are not </a:t>
            </a:r>
            <a:r>
              <a:rPr lang="fr-BE" dirty="0" err="1" smtClean="0">
                <a:latin typeface="Segoe UI" panose="020B0502040204020203" pitchFamily="34" charset="0"/>
                <a:ea typeface="Segoe UI" panose="020B0502040204020203" pitchFamily="34" charset="0"/>
                <a:cs typeface="Segoe UI" panose="020B0502040204020203" pitchFamily="34" charset="0"/>
              </a:rPr>
              <a:t>superior</a:t>
            </a:r>
            <a:r>
              <a:rPr lang="fr-BE" dirty="0" smtClean="0">
                <a:latin typeface="Segoe UI" panose="020B0502040204020203" pitchFamily="34" charset="0"/>
                <a:ea typeface="Segoe UI" panose="020B0502040204020203" pitchFamily="34" charset="0"/>
                <a:cs typeface="Segoe UI" panose="020B0502040204020203" pitchFamily="34" charset="0"/>
              </a:rPr>
              <a:t> to </a:t>
            </a:r>
            <a:r>
              <a:rPr lang="fr-BE" dirty="0" err="1" smtClean="0">
                <a:latin typeface="Segoe UI" panose="020B0502040204020203" pitchFamily="34" charset="0"/>
                <a:ea typeface="Segoe UI" panose="020B0502040204020203" pitchFamily="34" charset="0"/>
                <a:cs typeface="Segoe UI" panose="020B0502040204020203" pitchFamily="34" charset="0"/>
              </a:rPr>
              <a:t>models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Observational</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errors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will</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systematically</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lower</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actual</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forecast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skill</a:t>
            </a:r>
            <a:r>
              <a:rPr lang="fr-BE" dirty="0" smtClean="0">
                <a:latin typeface="Segoe UI" panose="020B0502040204020203" pitchFamily="34" charset="0"/>
                <a:ea typeface="Segoe UI" panose="020B0502040204020203" pitchFamily="34" charset="0"/>
                <a:cs typeface="Segoe UI" panose="020B0502040204020203" pitchFamily="34" charset="0"/>
              </a:rPr>
              <a:t>, in the </a:t>
            </a:r>
            <a:r>
              <a:rPr lang="fr-BE" dirty="0" err="1" smtClean="0">
                <a:latin typeface="Segoe UI" panose="020B0502040204020203" pitchFamily="34" charset="0"/>
                <a:ea typeface="Segoe UI" panose="020B0502040204020203" pitchFamily="34" charset="0"/>
                <a:cs typeface="Segoe UI" panose="020B0502040204020203" pitchFamily="34" charset="0"/>
              </a:rPr>
              <a:t>same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way</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that</a:t>
            </a:r>
            <a:r>
              <a:rPr lang="fr-BE" dirty="0" smtClean="0">
                <a:latin typeface="Segoe UI" panose="020B0502040204020203" pitchFamily="34" charset="0"/>
                <a:ea typeface="Segoe UI" panose="020B0502040204020203" pitchFamily="34" charset="0"/>
                <a:cs typeface="Segoe UI" panose="020B0502040204020203" pitchFamily="34" charset="0"/>
              </a:rPr>
              <a:t> model </a:t>
            </a:r>
            <a:r>
              <a:rPr lang="fr-BE" dirty="0" err="1" smtClean="0">
                <a:latin typeface="Segoe UI" panose="020B0502040204020203" pitchFamily="34" charset="0"/>
                <a:ea typeface="Segoe UI" panose="020B0502040204020203" pitchFamily="34" charset="0"/>
                <a:cs typeface="Segoe UI" panose="020B0502040204020203" pitchFamily="34" charset="0"/>
              </a:rPr>
              <a:t>errors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systematically</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lower</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forecast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skill</a:t>
            </a:r>
            <a:r>
              <a:rPr lang="fr-BE" dirty="0" smtClean="0">
                <a:latin typeface="Segoe UI" panose="020B0502040204020203" pitchFamily="34" charset="0"/>
                <a:ea typeface="Segoe UI" panose="020B0502040204020203" pitchFamily="34" charset="0"/>
                <a:cs typeface="Segoe UI" panose="020B0502040204020203" pitchFamily="34" charset="0"/>
              </a:rPr>
              <a:t>.</a:t>
            </a:r>
          </a:p>
          <a:p>
            <a:endParaRPr lang="fr-BE" dirty="0">
              <a:latin typeface="Segoe UI" panose="020B0502040204020203" pitchFamily="34" charset="0"/>
              <a:ea typeface="Segoe UI" panose="020B0502040204020203" pitchFamily="34" charset="0"/>
              <a:cs typeface="Segoe UI" panose="020B0502040204020203" pitchFamily="34" charset="0"/>
            </a:endParaRPr>
          </a:p>
          <a:p>
            <a:r>
              <a:rPr lang="fr-BE" b="1" dirty="0" err="1" smtClean="0">
                <a:latin typeface="Segoe UI" panose="020B0502040204020203" pitchFamily="34" charset="0"/>
                <a:ea typeface="Segoe UI" panose="020B0502040204020203" pitchFamily="34" charset="0"/>
                <a:cs typeface="Segoe UI" panose="020B0502040204020203" pitchFamily="34" charset="0"/>
              </a:rPr>
              <a:t>Recommendations</a:t>
            </a:r>
            <a:r>
              <a:rPr lang="fr-BE" b="1" dirty="0" smtClean="0">
                <a:latin typeface="Segoe UI" panose="020B0502040204020203" pitchFamily="34" charset="0"/>
                <a:ea typeface="Segoe UI" panose="020B0502040204020203" pitchFamily="34" charset="0"/>
                <a:cs typeface="Segoe UI" panose="020B0502040204020203" pitchFamily="34" charset="0"/>
              </a:rPr>
              <a:t> | </a:t>
            </a:r>
            <a:r>
              <a:rPr lang="fr-BE" dirty="0" err="1" smtClean="0">
                <a:latin typeface="Segoe UI" panose="020B0502040204020203" pitchFamily="34" charset="0"/>
                <a:ea typeface="Segoe UI" panose="020B0502040204020203" pitchFamily="34" charset="0"/>
                <a:cs typeface="Segoe UI" panose="020B0502040204020203" pitchFamily="34" charset="0"/>
              </a:rPr>
              <a:t>Models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should</a:t>
            </a:r>
            <a:r>
              <a:rPr lang="fr-BE" dirty="0" smtClean="0">
                <a:latin typeface="Segoe UI" panose="020B0502040204020203" pitchFamily="34" charset="0"/>
                <a:ea typeface="Segoe UI" panose="020B0502040204020203" pitchFamily="34" charset="0"/>
                <a:cs typeface="Segoe UI" panose="020B0502040204020203" pitchFamily="34" charset="0"/>
              </a:rPr>
              <a:t> not </a:t>
            </a:r>
            <a:r>
              <a:rPr lang="fr-BE" dirty="0" err="1" smtClean="0">
                <a:latin typeface="Segoe UI" panose="020B0502040204020203" pitchFamily="34" charset="0"/>
                <a:ea typeface="Segoe UI" panose="020B0502040204020203" pitchFamily="34" charset="0"/>
                <a:cs typeface="Segoe UI" panose="020B0502040204020203" pitchFamily="34" charset="0"/>
              </a:rPr>
              <a:t>always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be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blamed</a:t>
            </a:r>
            <a:r>
              <a:rPr lang="fr-BE" dirty="0" smtClean="0">
                <a:latin typeface="Segoe UI" panose="020B0502040204020203" pitchFamily="34" charset="0"/>
                <a:ea typeface="Segoe UI" panose="020B0502040204020203" pitchFamily="34" charset="0"/>
                <a:cs typeface="Segoe UI" panose="020B0502040204020203" pitchFamily="34" charset="0"/>
              </a:rPr>
              <a:t> for </a:t>
            </a:r>
            <a:r>
              <a:rPr lang="fr-BE" dirty="0" err="1" smtClean="0">
                <a:latin typeface="Segoe UI" panose="020B0502040204020203" pitchFamily="34" charset="0"/>
                <a:ea typeface="Segoe UI" panose="020B0502040204020203" pitchFamily="34" charset="0"/>
                <a:cs typeface="Segoe UI" panose="020B0502040204020203" pitchFamily="34" charset="0"/>
              </a:rPr>
              <a:t>low</a:t>
            </a:r>
            <a:r>
              <a:rPr lang="fr-BE" dirty="0" smtClean="0">
                <a:latin typeface="Segoe UI" panose="020B0502040204020203" pitchFamily="34" charset="0"/>
                <a:ea typeface="Segoe UI" panose="020B0502040204020203" pitchFamily="34" charset="0"/>
                <a:cs typeface="Segoe UI" panose="020B0502040204020203" pitchFamily="34" charset="0"/>
              </a:rPr>
              <a:t> performance. Observations </a:t>
            </a:r>
            <a:r>
              <a:rPr lang="fr-BE" dirty="0" err="1" smtClean="0">
                <a:latin typeface="Segoe UI" panose="020B0502040204020203" pitchFamily="34" charset="0"/>
                <a:ea typeface="Segoe UI" panose="020B0502040204020203" pitchFamily="34" charset="0"/>
                <a:cs typeface="Segoe UI" panose="020B0502040204020203" pitchFamily="34" charset="0"/>
              </a:rPr>
              <a:t>can</a:t>
            </a:r>
            <a:r>
              <a:rPr lang="fr-BE" dirty="0" smtClean="0">
                <a:latin typeface="Segoe UI" panose="020B0502040204020203" pitchFamily="34" charset="0"/>
                <a:ea typeface="Segoe UI" panose="020B0502040204020203" pitchFamily="34" charset="0"/>
                <a:cs typeface="Segoe UI" panose="020B0502040204020203" pitchFamily="34" charset="0"/>
              </a:rPr>
              <a:t> do </a:t>
            </a:r>
            <a:r>
              <a:rPr lang="fr-BE" dirty="0" err="1" smtClean="0">
                <a:latin typeface="Segoe UI" panose="020B0502040204020203" pitchFamily="34" charset="0"/>
                <a:ea typeface="Segoe UI" panose="020B0502040204020203" pitchFamily="34" charset="0"/>
                <a:cs typeface="Segoe UI" panose="020B0502040204020203" pitchFamily="34" charset="0"/>
              </a:rPr>
              <a:t>this</a:t>
            </a:r>
            <a:r>
              <a:rPr lang="fr-BE" dirty="0" smtClean="0">
                <a:latin typeface="Segoe UI" panose="020B0502040204020203" pitchFamily="34" charset="0"/>
                <a:ea typeface="Segoe UI" panose="020B0502040204020203" pitchFamily="34" charset="0"/>
                <a:cs typeface="Segoe UI" panose="020B0502040204020203" pitchFamily="34" charset="0"/>
              </a:rPr>
              <a:t> job </a:t>
            </a:r>
            <a:r>
              <a:rPr lang="fr-BE" dirty="0" err="1" smtClean="0">
                <a:latin typeface="Segoe UI" panose="020B0502040204020203" pitchFamily="34" charset="0"/>
                <a:ea typeface="Segoe UI" panose="020B0502040204020203" pitchFamily="34" charset="0"/>
                <a:cs typeface="Segoe UI" panose="020B0502040204020203" pitchFamily="34" charset="0"/>
              </a:rPr>
              <a:t>easily</a:t>
            </a:r>
            <a:r>
              <a:rPr lang="fr-BE" dirty="0" smtClean="0">
                <a:latin typeface="Segoe UI" panose="020B0502040204020203" pitchFamily="34" charset="0"/>
                <a:ea typeface="Segoe UI" panose="020B0502040204020203" pitchFamily="34" charset="0"/>
                <a:cs typeface="Segoe UI" panose="020B0502040204020203" pitchFamily="34" charset="0"/>
              </a:rPr>
              <a:t>! This </a:t>
            </a:r>
            <a:r>
              <a:rPr lang="fr-BE" dirty="0" err="1" smtClean="0">
                <a:latin typeface="Segoe UI" panose="020B0502040204020203" pitchFamily="34" charset="0"/>
                <a:ea typeface="Segoe UI" panose="020B0502040204020203" pitchFamily="34" charset="0"/>
                <a:cs typeface="Segoe UI" panose="020B0502040204020203" pitchFamily="34" charset="0"/>
              </a:rPr>
              <a:t>overlooked</a:t>
            </a:r>
            <a:r>
              <a:rPr lang="fr-BE" dirty="0" smtClean="0">
                <a:latin typeface="Segoe UI" panose="020B0502040204020203" pitchFamily="34" charset="0"/>
                <a:ea typeface="Segoe UI" panose="020B0502040204020203" pitchFamily="34" charset="0"/>
                <a:cs typeface="Segoe UI" panose="020B0502040204020203" pitchFamily="34" charset="0"/>
              </a:rPr>
              <a:t> source of </a:t>
            </a:r>
            <a:r>
              <a:rPr lang="fr-BE" dirty="0" err="1" smtClean="0">
                <a:latin typeface="Segoe UI" panose="020B0502040204020203" pitchFamily="34" charset="0"/>
                <a:ea typeface="Segoe UI" panose="020B0502040204020203" pitchFamily="34" charset="0"/>
                <a:cs typeface="Segoe UI" panose="020B0502040204020203" pitchFamily="34" charset="0"/>
              </a:rPr>
              <a:t>error</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can</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give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differences</a:t>
            </a:r>
            <a:r>
              <a:rPr lang="fr-BE" dirty="0" smtClean="0">
                <a:latin typeface="Segoe UI" panose="020B0502040204020203" pitchFamily="34" charset="0"/>
                <a:ea typeface="Segoe UI" panose="020B0502040204020203" pitchFamily="34" charset="0"/>
                <a:cs typeface="Segoe UI" panose="020B0502040204020203" pitchFamily="34" charset="0"/>
              </a:rPr>
              <a:t> as large as </a:t>
            </a:r>
            <a:r>
              <a:rPr lang="fr-BE" dirty="0" err="1" smtClean="0">
                <a:latin typeface="Segoe UI" panose="020B0502040204020203" pitchFamily="34" charset="0"/>
                <a:ea typeface="Segoe UI" panose="020B0502040204020203" pitchFamily="34" charset="0"/>
                <a:cs typeface="Segoe UI" panose="020B0502040204020203" pitchFamily="34" charset="0"/>
              </a:rPr>
              <a:t>differences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from</a:t>
            </a:r>
            <a:r>
              <a:rPr lang="fr-BE" dirty="0" smtClean="0">
                <a:latin typeface="Segoe UI" panose="020B0502040204020203" pitchFamily="34" charset="0"/>
                <a:ea typeface="Segoe UI" panose="020B0502040204020203" pitchFamily="34" charset="0"/>
                <a:cs typeface="Segoe UI" panose="020B0502040204020203" pitchFamily="34" charset="0"/>
              </a:rPr>
              <a:t> one model version to </a:t>
            </a:r>
            <a:r>
              <a:rPr lang="fr-BE" dirty="0" err="1" smtClean="0">
                <a:latin typeface="Segoe UI" panose="020B0502040204020203" pitchFamily="34" charset="0"/>
                <a:ea typeface="Segoe UI" panose="020B0502040204020203" pitchFamily="34" charset="0"/>
                <a:cs typeface="Segoe UI" panose="020B0502040204020203" pitchFamily="34" charset="0"/>
              </a:rPr>
              <a:t>another</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Modellers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should</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be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careful</a:t>
            </a:r>
            <a:r>
              <a:rPr lang="fr-BE" dirty="0" smtClean="0">
                <a:latin typeface="Segoe UI" panose="020B0502040204020203" pitchFamily="34" charset="0"/>
                <a:ea typeface="Segoe UI" panose="020B0502040204020203" pitchFamily="34" charset="0"/>
                <a:cs typeface="Segoe UI" panose="020B0502040204020203" pitchFamily="34" charset="0"/>
              </a:rPr>
              <a:t> in picking </a:t>
            </a:r>
            <a:r>
              <a:rPr lang="fr-BE" dirty="0" err="1" smtClean="0">
                <a:latin typeface="Segoe UI" panose="020B0502040204020203" pitchFamily="34" charset="0"/>
                <a:ea typeface="Segoe UI" panose="020B0502040204020203" pitchFamily="34" charset="0"/>
                <a:cs typeface="Segoe UI" panose="020B0502040204020203" pitchFamily="34" charset="0"/>
              </a:rPr>
              <a:t>their</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observational</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product</a:t>
            </a:r>
            <a:r>
              <a:rPr lang="fr-BE" dirty="0" smtClean="0">
                <a:latin typeface="Segoe UI" panose="020B0502040204020203" pitchFamily="34" charset="0"/>
                <a:ea typeface="Segoe UI" panose="020B0502040204020203" pitchFamily="34" charset="0"/>
                <a:cs typeface="Segoe UI" panose="020B0502040204020203" pitchFamily="34" charset="0"/>
              </a:rPr>
              <a:t>, or at least use </a:t>
            </a:r>
            <a:r>
              <a:rPr lang="fr-BE" dirty="0" err="1" smtClean="0">
                <a:latin typeface="Segoe UI" panose="020B0502040204020203" pitchFamily="34" charset="0"/>
                <a:ea typeface="Segoe UI" panose="020B0502040204020203" pitchFamily="34" charset="0"/>
                <a:cs typeface="Segoe UI" panose="020B0502040204020203" pitchFamily="34" charset="0"/>
              </a:rPr>
              <a:t>several</a:t>
            </a:r>
            <a:r>
              <a:rPr lang="fr-BE" dirty="0" smtClean="0">
                <a:latin typeface="Segoe UI" panose="020B0502040204020203" pitchFamily="34" charset="0"/>
                <a:ea typeface="Segoe UI" panose="020B0502040204020203" pitchFamily="34" charset="0"/>
                <a:cs typeface="Segoe UI" panose="020B0502040204020203" pitchFamily="34" charset="0"/>
              </a:rPr>
              <a:t> of </a:t>
            </a:r>
            <a:r>
              <a:rPr lang="fr-BE" dirty="0" err="1" smtClean="0">
                <a:latin typeface="Segoe UI" panose="020B0502040204020203" pitchFamily="34" charset="0"/>
                <a:ea typeface="Segoe UI" panose="020B0502040204020203" pitchFamily="34" charset="0"/>
                <a:cs typeface="Segoe UI" panose="020B0502040204020203" pitchFamily="34" charset="0"/>
              </a:rPr>
              <a:t>them</a:t>
            </a:r>
            <a:r>
              <a:rPr lang="fr-BE" dirty="0" smtClean="0">
                <a:latin typeface="Segoe UI" panose="020B0502040204020203" pitchFamily="34" charset="0"/>
                <a:ea typeface="Segoe UI" panose="020B0502040204020203" pitchFamily="34" charset="0"/>
                <a:cs typeface="Segoe UI" panose="020B0502040204020203" pitchFamily="34" charset="0"/>
              </a:rPr>
              <a:t>.</a:t>
            </a:r>
          </a:p>
          <a:p>
            <a:endParaRPr lang="fr-BE" b="1" dirty="0">
              <a:latin typeface="Segoe UI" panose="020B0502040204020203" pitchFamily="34" charset="0"/>
              <a:ea typeface="Segoe UI" panose="020B0502040204020203" pitchFamily="34" charset="0"/>
              <a:cs typeface="Segoe UI" panose="020B0502040204020203" pitchFamily="34" charset="0"/>
            </a:endParaRPr>
          </a:p>
          <a:p>
            <a:r>
              <a:rPr lang="fr-BE" b="1" dirty="0" err="1" smtClean="0">
                <a:latin typeface="Segoe UI" panose="020B0502040204020203" pitchFamily="34" charset="0"/>
                <a:ea typeface="Segoe UI" panose="020B0502040204020203" pitchFamily="34" charset="0"/>
                <a:cs typeface="Segoe UI" panose="020B0502040204020203" pitchFamily="34" charset="0"/>
              </a:rPr>
              <a:t>Outlooks</a:t>
            </a:r>
            <a:r>
              <a:rPr lang="fr-BE" b="1" dirty="0" smtClean="0">
                <a:latin typeface="Segoe UI" panose="020B0502040204020203" pitchFamily="34" charset="0"/>
                <a:ea typeface="Segoe UI" panose="020B0502040204020203" pitchFamily="34" charset="0"/>
                <a:cs typeface="Segoe UI" panose="020B0502040204020203" pitchFamily="34" charset="0"/>
              </a:rPr>
              <a:t> | </a:t>
            </a:r>
            <a:r>
              <a:rPr lang="fr-BE" dirty="0" err="1" smtClean="0">
                <a:latin typeface="Segoe UI" panose="020B0502040204020203" pitchFamily="34" charset="0"/>
                <a:ea typeface="Segoe UI" panose="020B0502040204020203" pitchFamily="34" charset="0"/>
                <a:cs typeface="Segoe UI" panose="020B0502040204020203" pitchFamily="34" charset="0"/>
              </a:rPr>
              <a:t>Quantifying</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observational</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error</a:t>
            </a:r>
            <a:r>
              <a:rPr lang="fr-BE" dirty="0" smtClean="0">
                <a:latin typeface="Segoe UI" panose="020B0502040204020203" pitchFamily="34" charset="0"/>
                <a:ea typeface="Segoe UI" panose="020B0502040204020203" pitchFamily="34" charset="0"/>
                <a:cs typeface="Segoe UI" panose="020B0502040204020203" pitchFamily="34" charset="0"/>
              </a:rPr>
              <a:t> propagation over time-</a:t>
            </a:r>
            <a:r>
              <a:rPr lang="fr-BE" dirty="0" err="1" smtClean="0">
                <a:latin typeface="Segoe UI" panose="020B0502040204020203" pitchFamily="34" charset="0"/>
                <a:ea typeface="Segoe UI" panose="020B0502040204020203" pitchFamily="34" charset="0"/>
                <a:cs typeface="Segoe UI" panose="020B0502040204020203" pitchFamily="34" charset="0"/>
              </a:rPr>
              <a:t>averaged</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periods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space-averaged</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domains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is</a:t>
            </a:r>
            <a:r>
              <a:rPr lang="fr-BE" dirty="0" smtClean="0">
                <a:latin typeface="Segoe UI" panose="020B0502040204020203" pitchFamily="34" charset="0"/>
                <a:ea typeface="Segoe UI" panose="020B0502040204020203" pitchFamily="34" charset="0"/>
                <a:cs typeface="Segoe UI" panose="020B0502040204020203" pitchFamily="34" charset="0"/>
              </a:rPr>
              <a:t> key to </a:t>
            </a:r>
            <a:r>
              <a:rPr lang="fr-BE" dirty="0" err="1" smtClean="0">
                <a:latin typeface="Segoe UI" panose="020B0502040204020203" pitchFamily="34" charset="0"/>
                <a:ea typeface="Segoe UI" panose="020B0502040204020203" pitchFamily="34" charset="0"/>
                <a:cs typeface="Segoe UI" panose="020B0502040204020203" pitchFamily="34" charset="0"/>
              </a:rPr>
              <a:t>introduce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observational</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uncertainty</a:t>
            </a:r>
            <a:r>
              <a:rPr lang="fr-BE" dirty="0" smtClean="0">
                <a:latin typeface="Segoe UI" panose="020B0502040204020203" pitchFamily="34" charset="0"/>
                <a:ea typeface="Segoe UI" panose="020B0502040204020203" pitchFamily="34" charset="0"/>
                <a:cs typeface="Segoe UI" panose="020B0502040204020203" pitchFamily="34" charset="0"/>
              </a:rPr>
              <a:t> in </a:t>
            </a:r>
            <a:r>
              <a:rPr lang="fr-BE" dirty="0" err="1" smtClean="0">
                <a:latin typeface="Segoe UI" panose="020B0502040204020203" pitchFamily="34" charset="0"/>
                <a:ea typeface="Segoe UI" panose="020B0502040204020203" pitchFamily="34" charset="0"/>
                <a:cs typeface="Segoe UI" panose="020B0502040204020203" pitchFamily="34" charset="0"/>
              </a:rPr>
              <a:t>current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metrics</a:t>
            </a:r>
            <a:r>
              <a:rPr lang="fr-BE" dirty="0" smtClean="0">
                <a:latin typeface="Segoe UI" panose="020B0502040204020203" pitchFamily="34" charset="0"/>
                <a:ea typeface="Segoe UI" panose="020B0502040204020203" pitchFamily="34" charset="0"/>
                <a:cs typeface="Segoe UI" panose="020B0502040204020203" pitchFamily="34" charset="0"/>
              </a:rPr>
              <a:t> of performance. </a:t>
            </a:r>
            <a:r>
              <a:rPr lang="fr-BE" dirty="0" err="1" smtClean="0">
                <a:latin typeface="Segoe UI" panose="020B0502040204020203" pitchFamily="34" charset="0"/>
                <a:ea typeface="Segoe UI" panose="020B0502040204020203" pitchFamily="34" charset="0"/>
                <a:cs typeface="Segoe UI" panose="020B0502040204020203" pitchFamily="34" charset="0"/>
              </a:rPr>
              <a:t>Yet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these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error</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statistics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depend</a:t>
            </a:r>
            <a:r>
              <a:rPr lang="fr-BE" dirty="0" smtClean="0">
                <a:latin typeface="Segoe UI" panose="020B0502040204020203" pitchFamily="34" charset="0"/>
                <a:ea typeface="Segoe UI" panose="020B0502040204020203" pitchFamily="34" charset="0"/>
                <a:cs typeface="Segoe UI" panose="020B0502040204020203" pitchFamily="34" charset="0"/>
              </a:rPr>
              <a:t> on </a:t>
            </a:r>
            <a:r>
              <a:rPr lang="fr-BE" dirty="0" err="1" smtClean="0">
                <a:latin typeface="Segoe UI" panose="020B0502040204020203" pitchFamily="34" charset="0"/>
                <a:ea typeface="Segoe UI" panose="020B0502040204020203" pitchFamily="34" charset="0"/>
                <a:cs typeface="Segoe UI" panose="020B0502040204020203" pitchFamily="34" charset="0"/>
              </a:rPr>
              <a:t>many</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unknowns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such</a:t>
            </a:r>
            <a:r>
              <a:rPr lang="fr-BE" dirty="0" smtClean="0">
                <a:latin typeface="Segoe UI" panose="020B0502040204020203" pitchFamily="34" charset="0"/>
                <a:ea typeface="Segoe UI" panose="020B0502040204020203" pitchFamily="34" charset="0"/>
                <a:cs typeface="Segoe UI" panose="020B0502040204020203" pitchFamily="34" charset="0"/>
              </a:rPr>
              <a:t> as </a:t>
            </a:r>
            <a:r>
              <a:rPr lang="fr-BE" dirty="0" err="1" smtClean="0">
                <a:latin typeface="Segoe UI" panose="020B0502040204020203" pitchFamily="34" charset="0"/>
                <a:ea typeface="Segoe UI" panose="020B0502040204020203" pitchFamily="34" charset="0"/>
                <a:cs typeface="Segoe UI" panose="020B0502040204020203" pitchFamily="34" charset="0"/>
              </a:rPr>
              <a:t>decorrelation</a:t>
            </a:r>
            <a:r>
              <a:rPr lang="fr-BE" dirty="0" smtClean="0">
                <a:latin typeface="Segoe UI" panose="020B0502040204020203" pitchFamily="34" charset="0"/>
                <a:ea typeface="Segoe UI" panose="020B0502040204020203" pitchFamily="34" charset="0"/>
                <a:cs typeface="Segoe UI" panose="020B0502040204020203" pitchFamily="34" charset="0"/>
              </a:rPr>
              <a:t> time- and </a:t>
            </a:r>
            <a:r>
              <a:rPr lang="fr-BE" dirty="0" err="1" smtClean="0">
                <a:latin typeface="Segoe UI" panose="020B0502040204020203" pitchFamily="34" charset="0"/>
                <a:ea typeface="Segoe UI" panose="020B0502040204020203" pitchFamily="34" charset="0"/>
                <a:cs typeface="Segoe UI" panose="020B0502040204020203" pitchFamily="34" charset="0"/>
              </a:rPr>
              <a:t>space-scales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between</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grid</a:t>
            </a:r>
            <a:r>
              <a:rPr lang="fr-BE" dirty="0" smtClean="0">
                <a:latin typeface="Segoe UI" panose="020B0502040204020203" pitchFamily="34" charset="0"/>
                <a:ea typeface="Segoe UI" panose="020B0502040204020203" pitchFamily="34" charset="0"/>
                <a:cs typeface="Segoe UI" panose="020B0502040204020203" pitchFamily="34" charset="0"/>
              </a:rPr>
              <a:t>-point, </a:t>
            </a:r>
            <a:r>
              <a:rPr lang="fr-BE" dirty="0" err="1" smtClean="0">
                <a:latin typeface="Segoe UI" panose="020B0502040204020203" pitchFamily="34" charset="0"/>
                <a:ea typeface="Segoe UI" panose="020B0502040204020203" pitchFamily="34" charset="0"/>
                <a:cs typeface="Segoe UI" panose="020B0502040204020203" pitchFamily="34" charset="0"/>
              </a:rPr>
              <a:t>daily</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error</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statistics</a:t>
            </a:r>
            <a:r>
              <a:rPr lang="fr-BE" dirty="0" smtClean="0">
                <a:latin typeface="Segoe UI" panose="020B0502040204020203" pitchFamily="34" charset="0"/>
                <a:ea typeface="Segoe UI" panose="020B0502040204020203" pitchFamily="34" charset="0"/>
                <a:cs typeface="Segoe UI" panose="020B0502040204020203" pitchFamily="34" charset="0"/>
              </a:rPr>
              <a:t>.</a:t>
            </a:r>
            <a:endParaRPr lang="fr-BE" b="1" dirty="0" smtClean="0">
              <a:latin typeface="Segoe UI" panose="020B0502040204020203" pitchFamily="34" charset="0"/>
              <a:ea typeface="Segoe UI" panose="020B0502040204020203" pitchFamily="34" charset="0"/>
              <a:cs typeface="Segoe UI" panose="020B0502040204020203" pitchFamily="34" charset="0"/>
            </a:endParaRPr>
          </a:p>
          <a:p>
            <a:endParaRPr lang="fr-BE" dirty="0">
              <a:latin typeface="Segoe UI" panose="020B0502040204020203" pitchFamily="34" charset="0"/>
              <a:ea typeface="Segoe UI" panose="020B0502040204020203" pitchFamily="34" charset="0"/>
              <a:cs typeface="Segoe UI" panose="020B0502040204020203" pitchFamily="34" charset="0"/>
            </a:endParaRPr>
          </a:p>
          <a:p>
            <a:endParaRPr lang="en-US" dirty="0" err="1" smtClean="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323574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fs01.androidpit.info/a/58/97/nasa-earth-hd-wallpaper-free-5897f0-h9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838200" y="500743"/>
            <a:ext cx="4201886" cy="707886"/>
          </a:xfrm>
          <a:prstGeom prst="rect">
            <a:avLst/>
          </a:prstGeom>
          <a:noFill/>
        </p:spPr>
        <p:txBody>
          <a:bodyPr wrap="square" rtlCol="0">
            <a:spAutoFit/>
          </a:bodyPr>
          <a:lstStyle/>
          <a:p>
            <a:r>
              <a:rPr lang="fr-BE" sz="4000" dirty="0" err="1" smtClean="0">
                <a:solidFill>
                  <a:schemeClr val="bg1"/>
                </a:solidFill>
                <a:latin typeface="Segoe UI" panose="020B0502040204020203" pitchFamily="34" charset="0"/>
                <a:cs typeface="Segoe UI" panose="020B0502040204020203" pitchFamily="34" charset="0"/>
              </a:rPr>
              <a:t>Thank</a:t>
            </a:r>
            <a:r>
              <a:rPr lang="fr-BE" sz="4000" dirty="0" smtClean="0">
                <a:solidFill>
                  <a:schemeClr val="bg1"/>
                </a:solidFill>
                <a:latin typeface="Segoe UI" panose="020B0502040204020203" pitchFamily="34" charset="0"/>
                <a:cs typeface="Segoe UI" panose="020B0502040204020203" pitchFamily="34" charset="0"/>
              </a:rPr>
              <a:t> </a:t>
            </a:r>
            <a:r>
              <a:rPr lang="fr-BE" sz="4000" dirty="0" err="1" smtClean="0">
                <a:solidFill>
                  <a:schemeClr val="bg1"/>
                </a:solidFill>
                <a:latin typeface="Segoe UI" panose="020B0502040204020203" pitchFamily="34" charset="0"/>
                <a:cs typeface="Segoe UI" panose="020B0502040204020203" pitchFamily="34" charset="0"/>
              </a:rPr>
              <a:t>you</a:t>
            </a:r>
            <a:r>
              <a:rPr lang="fr-BE" sz="4000" dirty="0" smtClean="0">
                <a:solidFill>
                  <a:schemeClr val="bg1"/>
                </a:solidFill>
                <a:latin typeface="Segoe UI" panose="020B0502040204020203" pitchFamily="34" charset="0"/>
                <a:cs typeface="Segoe UI" panose="020B0502040204020203" pitchFamily="34" charset="0"/>
              </a:rPr>
              <a:t>!</a:t>
            </a:r>
            <a:endParaRPr lang="fr-BE" sz="4000" dirty="0">
              <a:solidFill>
                <a:schemeClr val="bg1"/>
              </a:solidFill>
              <a:latin typeface="Segoe UI" panose="020B0502040204020203" pitchFamily="34" charset="0"/>
              <a:cs typeface="Segoe UI" panose="020B0502040204020203" pitchFamily="34" charset="0"/>
            </a:endParaRPr>
          </a:p>
        </p:txBody>
      </p:sp>
      <p:sp>
        <p:nvSpPr>
          <p:cNvPr id="6" name="ZoneTexte 5"/>
          <p:cNvSpPr txBox="1"/>
          <p:nvPr/>
        </p:nvSpPr>
        <p:spPr>
          <a:xfrm>
            <a:off x="838199" y="1208629"/>
            <a:ext cx="6760029" cy="523220"/>
          </a:xfrm>
          <a:prstGeom prst="rect">
            <a:avLst/>
          </a:prstGeom>
          <a:noFill/>
        </p:spPr>
        <p:txBody>
          <a:bodyPr wrap="square" rtlCol="0">
            <a:spAutoFit/>
          </a:bodyPr>
          <a:lstStyle/>
          <a:p>
            <a:r>
              <a:rPr lang="fr-BE" sz="2800" dirty="0">
                <a:solidFill>
                  <a:schemeClr val="bg1"/>
                </a:solidFill>
                <a:latin typeface="Segoe UI" panose="020B0502040204020203" pitchFamily="34" charset="0"/>
                <a:cs typeface="Segoe UI" panose="020B0502040204020203" pitchFamily="34" charset="0"/>
              </a:rPr>
              <a:t>f</a:t>
            </a:r>
            <a:r>
              <a:rPr lang="fr-BE" sz="2800" dirty="0" smtClean="0">
                <a:solidFill>
                  <a:schemeClr val="bg1"/>
                </a:solidFill>
                <a:latin typeface="Segoe UI" panose="020B0502040204020203" pitchFamily="34" charset="0"/>
                <a:cs typeface="Segoe UI" panose="020B0502040204020203" pitchFamily="34" charset="0"/>
              </a:rPr>
              <a:t>rancois.massonnet@bsc.es</a:t>
            </a:r>
            <a:endParaRPr lang="fr-BE" sz="28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224826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5875" y="1655536"/>
            <a:ext cx="6505575" cy="4337050"/>
          </a:xfrm>
          <a:prstGeom prst="rect">
            <a:avLst/>
          </a:prstGeom>
        </p:spPr>
      </p:pic>
      <p:sp>
        <p:nvSpPr>
          <p:cNvPr id="2" name="ZoneTexte 1"/>
          <p:cNvSpPr txBox="1"/>
          <p:nvPr/>
        </p:nvSpPr>
        <p:spPr>
          <a:xfrm>
            <a:off x="6800850" y="3419475"/>
            <a:ext cx="714375" cy="338554"/>
          </a:xfrm>
          <a:prstGeom prst="rect">
            <a:avLst/>
          </a:prstGeom>
          <a:noFill/>
        </p:spPr>
        <p:txBody>
          <a:bodyPr wrap="square" rtlCol="0">
            <a:spAutoFit/>
          </a:bodyPr>
          <a:lstStyle/>
          <a:p>
            <a:r>
              <a:rPr lang="fr-BE" sz="1600" dirty="0" smtClean="0">
                <a:solidFill>
                  <a:schemeClr val="tx1">
                    <a:lumMod val="85000"/>
                    <a:lumOff val="15000"/>
                  </a:schemeClr>
                </a:solidFill>
                <a:latin typeface="Arial" panose="020B0604020202020204" pitchFamily="34" charset="0"/>
                <a:cs typeface="Arial" panose="020B0604020202020204" pitchFamily="34" charset="0"/>
              </a:rPr>
              <a:t>CCI</a:t>
            </a:r>
            <a:endParaRPr lang="fr-BE" sz="16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5" name="ZoneTexte 4"/>
          <p:cNvSpPr txBox="1"/>
          <p:nvPr/>
        </p:nvSpPr>
        <p:spPr>
          <a:xfrm>
            <a:off x="354517" y="250371"/>
            <a:ext cx="5386967" cy="1815882"/>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Systematic</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dependence</a:t>
            </a:r>
            <a:r>
              <a:rPr lang="fr-BE" sz="2800" dirty="0" smtClean="0">
                <a:latin typeface="Segoe UI" panose="020B0502040204020203" pitchFamily="34" charset="0"/>
                <a:cs typeface="Segoe UI" panose="020B0502040204020203" pitchFamily="34" charset="0"/>
              </a:rPr>
              <a:t> of </a:t>
            </a:r>
            <a:r>
              <a:rPr lang="fr-BE" sz="2800" dirty="0" err="1" smtClean="0">
                <a:latin typeface="Segoe UI" panose="020B0502040204020203" pitchFamily="34" charset="0"/>
                <a:cs typeface="Segoe UI" panose="020B0502040204020203" pitchFamily="34" charset="0"/>
              </a:rPr>
              <a:t>skill</a:t>
            </a:r>
            <a:r>
              <a:rPr lang="fr-BE" sz="2800" dirty="0" smtClean="0">
                <a:latin typeface="Segoe UI" panose="020B0502040204020203" pitchFamily="34" charset="0"/>
                <a:cs typeface="Segoe UI" panose="020B0502040204020203" pitchFamily="34" charset="0"/>
              </a:rPr>
              <a:t> scores on </a:t>
            </a:r>
            <a:r>
              <a:rPr lang="fr-BE" sz="2800" dirty="0" err="1" smtClean="0">
                <a:latin typeface="Segoe UI" panose="020B0502040204020203" pitchFamily="34" charset="0"/>
                <a:cs typeface="Segoe UI" panose="020B0502040204020203" pitchFamily="34" charset="0"/>
              </a:rPr>
              <a:t>verification</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product</a:t>
            </a:r>
            <a:endParaRPr lang="fr-BE" sz="2800" dirty="0">
              <a:latin typeface="Segoe UI" panose="020B0502040204020203" pitchFamily="34" charset="0"/>
              <a:cs typeface="Segoe UI" panose="020B0502040204020203" pitchFamily="34" charset="0"/>
            </a:endParaRPr>
          </a:p>
        </p:txBody>
      </p:sp>
      <p:sp>
        <p:nvSpPr>
          <p:cNvPr id="8" name="Rectangle 7"/>
          <p:cNvSpPr/>
          <p:nvPr/>
        </p:nvSpPr>
        <p:spPr>
          <a:xfrm>
            <a:off x="5205348" y="5486399"/>
            <a:ext cx="1128156" cy="304800"/>
          </a:xfrm>
          <a:prstGeom prst="rect">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2599555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4515" y="1650870"/>
            <a:ext cx="6507000" cy="4338000"/>
          </a:xfrm>
          <a:prstGeom prst="rect">
            <a:avLst/>
          </a:prstGeom>
        </p:spPr>
      </p:pic>
      <p:sp>
        <p:nvSpPr>
          <p:cNvPr id="5" name="ZoneTexte 4"/>
          <p:cNvSpPr txBox="1"/>
          <p:nvPr/>
        </p:nvSpPr>
        <p:spPr>
          <a:xfrm>
            <a:off x="354517" y="250371"/>
            <a:ext cx="5386967" cy="1815882"/>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Systematic</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dependence</a:t>
            </a:r>
            <a:r>
              <a:rPr lang="fr-BE" sz="2800" dirty="0" smtClean="0">
                <a:latin typeface="Segoe UI" panose="020B0502040204020203" pitchFamily="34" charset="0"/>
                <a:cs typeface="Segoe UI" panose="020B0502040204020203" pitchFamily="34" charset="0"/>
              </a:rPr>
              <a:t> of </a:t>
            </a:r>
            <a:r>
              <a:rPr lang="fr-BE" sz="2800" dirty="0" err="1" smtClean="0">
                <a:latin typeface="Segoe UI" panose="020B0502040204020203" pitchFamily="34" charset="0"/>
                <a:cs typeface="Segoe UI" panose="020B0502040204020203" pitchFamily="34" charset="0"/>
              </a:rPr>
              <a:t>skill</a:t>
            </a:r>
            <a:r>
              <a:rPr lang="fr-BE" sz="2800" dirty="0" smtClean="0">
                <a:latin typeface="Segoe UI" panose="020B0502040204020203" pitchFamily="34" charset="0"/>
                <a:cs typeface="Segoe UI" panose="020B0502040204020203" pitchFamily="34" charset="0"/>
              </a:rPr>
              <a:t> scores on </a:t>
            </a:r>
            <a:r>
              <a:rPr lang="fr-BE" sz="2800" dirty="0" err="1" smtClean="0">
                <a:latin typeface="Segoe UI" panose="020B0502040204020203" pitchFamily="34" charset="0"/>
                <a:cs typeface="Segoe UI" panose="020B0502040204020203" pitchFamily="34" charset="0"/>
              </a:rPr>
              <a:t>verification</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product</a:t>
            </a:r>
            <a:endParaRPr lang="fr-BE" sz="2800" dirty="0">
              <a:latin typeface="Segoe UI" panose="020B0502040204020203" pitchFamily="34" charset="0"/>
              <a:cs typeface="Segoe UI" panose="020B0502040204020203" pitchFamily="34" charset="0"/>
            </a:endParaRPr>
          </a:p>
        </p:txBody>
      </p:sp>
      <p:sp>
        <p:nvSpPr>
          <p:cNvPr id="8" name="Rectangle 7"/>
          <p:cNvSpPr/>
          <p:nvPr/>
        </p:nvSpPr>
        <p:spPr>
          <a:xfrm>
            <a:off x="5205348" y="5486399"/>
            <a:ext cx="1128156" cy="304800"/>
          </a:xfrm>
          <a:prstGeom prst="rect">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ZoneTexte 5"/>
          <p:cNvSpPr txBox="1"/>
          <p:nvPr/>
        </p:nvSpPr>
        <p:spPr>
          <a:xfrm rot="2092145">
            <a:off x="5973259" y="2579739"/>
            <a:ext cx="2041617" cy="979289"/>
          </a:xfrm>
          <a:prstGeom prst="rect">
            <a:avLst/>
          </a:prstGeom>
          <a:noFill/>
        </p:spPr>
        <p:txBody>
          <a:bodyPr wrap="square" rtlCol="0">
            <a:spAutoFit/>
          </a:bodyPr>
          <a:lstStyle/>
          <a:p>
            <a:r>
              <a:rPr lang="fr-BE" sz="3200" dirty="0" err="1" smtClean="0">
                <a:solidFill>
                  <a:srgbClr val="FF0000"/>
                </a:solidFill>
              </a:rPr>
              <a:t>detrended</a:t>
            </a:r>
            <a:endParaRPr lang="fr-BE" sz="3200" dirty="0">
              <a:solidFill>
                <a:srgbClr val="FF0000"/>
              </a:solidFill>
            </a:endParaRPr>
          </a:p>
        </p:txBody>
      </p:sp>
    </p:spTree>
    <p:extLst>
      <p:ext uri="{BB962C8B-B14F-4D97-AF65-F5344CB8AC3E}">
        <p14:creationId xmlns:p14="http://schemas.microsoft.com/office/powerpoint/2010/main" val="11553147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5900" y="0"/>
            <a:ext cx="6172200" cy="6858000"/>
          </a:xfrm>
          <a:prstGeom prst="rect">
            <a:avLst/>
          </a:prstGeom>
        </p:spPr>
      </p:pic>
    </p:spTree>
    <p:extLst>
      <p:ext uri="{BB962C8B-B14F-4D97-AF65-F5344CB8AC3E}">
        <p14:creationId xmlns:p14="http://schemas.microsoft.com/office/powerpoint/2010/main" val="10948963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val="41319665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cstate="print">
            <a:extLst>
              <a:ext uri="{28A0092B-C50C-407E-A947-70E740481C1C}">
                <a14:useLocalDpi xmlns:a14="http://schemas.microsoft.com/office/drawing/2010/main" val="0"/>
              </a:ext>
            </a:extLst>
          </a:blip>
          <a:stretch>
            <a:fillRect/>
          </a:stretch>
        </p:blipFill>
        <p:spPr bwMode="auto">
          <a:xfrm>
            <a:off x="742950" y="699250"/>
            <a:ext cx="7867649" cy="6036609"/>
          </a:xfrm>
          <a:prstGeom prst="rect">
            <a:avLst/>
          </a:prstGeom>
          <a:noFill/>
          <a:ln>
            <a:noFill/>
          </a:ln>
        </p:spPr>
      </p:pic>
    </p:spTree>
    <p:extLst>
      <p:ext uri="{BB962C8B-B14F-4D97-AF65-F5344CB8AC3E}">
        <p14:creationId xmlns:p14="http://schemas.microsoft.com/office/powerpoint/2010/main" val="1013226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nvPr>
        </p:nvGraphicFramePr>
        <p:xfrm>
          <a:off x="234204" y="263298"/>
          <a:ext cx="8681195" cy="6139390"/>
        </p:xfrm>
        <a:graphic>
          <a:graphicData uri="http://schemas.openxmlformats.org/drawingml/2006/table">
            <a:tbl>
              <a:tblPr>
                <a:tableStyleId>{5C22544A-7EE6-4342-B048-85BDC9FD1C3A}</a:tableStyleId>
              </a:tblPr>
              <a:tblGrid>
                <a:gridCol w="2158567"/>
                <a:gridCol w="1630657"/>
                <a:gridCol w="1630657"/>
                <a:gridCol w="1630657"/>
                <a:gridCol w="1630657"/>
              </a:tblGrid>
              <a:tr h="263819">
                <a:tc>
                  <a:txBody>
                    <a:bodyPr/>
                    <a:lstStyle/>
                    <a:p>
                      <a:pPr algn="ctr" fontAlgn="b"/>
                      <a:r>
                        <a:rPr lang="fr-BE" sz="1050" u="none" strike="noStrike">
                          <a:effectLst/>
                          <a:latin typeface="Segoe UI" panose="020B0502040204020203" pitchFamily="34" charset="0"/>
                          <a:cs typeface="Segoe UI" panose="020B0502040204020203" pitchFamily="34" charset="0"/>
                        </a:rPr>
                        <a:t>Sea ice concentration observational references</a:t>
                      </a:r>
                      <a:endParaRPr lang="fr-BE" sz="1050" b="1" i="0" u="none" strike="noStrike">
                        <a:effectLst/>
                        <a:latin typeface="Segoe UI" panose="020B0502040204020203" pitchFamily="34" charset="0"/>
                        <a:cs typeface="Segoe UI" panose="020B0502040204020203" pitchFamily="34" charset="0"/>
                      </a:endParaRPr>
                    </a:p>
                  </a:txBody>
                  <a:tcPr marL="5863" marR="5863" marT="5863" marB="0" anchor="b"/>
                </a:tc>
                <a:tc>
                  <a:txBody>
                    <a:bodyPr/>
                    <a:lstStyle/>
                    <a:p>
                      <a:pPr algn="ctr" fontAlgn="b"/>
                      <a:r>
                        <a:rPr lang="fr-BE" sz="1050" u="none" strike="noStrike">
                          <a:effectLst/>
                          <a:latin typeface="Segoe UI" panose="020B0502040204020203" pitchFamily="34" charset="0"/>
                          <a:cs typeface="Segoe UI" panose="020B0502040204020203" pitchFamily="34" charset="0"/>
                        </a:rPr>
                        <a:t>ESA-CCI</a:t>
                      </a:r>
                      <a:endParaRPr lang="fr-BE" sz="1050" b="1" i="1" u="none" strike="noStrike">
                        <a:effectLst/>
                        <a:latin typeface="Segoe UI" panose="020B0502040204020203" pitchFamily="34" charset="0"/>
                        <a:cs typeface="Segoe UI" panose="020B0502040204020203" pitchFamily="34" charset="0"/>
                      </a:endParaRPr>
                    </a:p>
                  </a:txBody>
                  <a:tcPr marL="5863" marR="5863" marT="5863" marB="0" anchor="b"/>
                </a:tc>
                <a:tc>
                  <a:txBody>
                    <a:bodyPr/>
                    <a:lstStyle/>
                    <a:p>
                      <a:pPr algn="ctr" fontAlgn="b"/>
                      <a:r>
                        <a:rPr lang="fr-BE" sz="1050" u="none" strike="noStrike">
                          <a:effectLst/>
                          <a:latin typeface="Segoe UI" panose="020B0502040204020203" pitchFamily="34" charset="0"/>
                          <a:cs typeface="Segoe UI" panose="020B0502040204020203" pitchFamily="34" charset="0"/>
                        </a:rPr>
                        <a:t>OSI-SAF</a:t>
                      </a:r>
                      <a:endParaRPr lang="fr-BE" sz="1050" b="1" i="1" u="none" strike="noStrike">
                        <a:effectLst/>
                        <a:latin typeface="Segoe UI" panose="020B0502040204020203" pitchFamily="34" charset="0"/>
                        <a:cs typeface="Segoe UI" panose="020B0502040204020203" pitchFamily="34" charset="0"/>
                      </a:endParaRPr>
                    </a:p>
                  </a:txBody>
                  <a:tcPr marL="5863" marR="5863" marT="5863" marB="0" anchor="b"/>
                </a:tc>
                <a:tc>
                  <a:txBody>
                    <a:bodyPr/>
                    <a:lstStyle/>
                    <a:p>
                      <a:pPr algn="ctr" fontAlgn="b"/>
                      <a:r>
                        <a:rPr lang="fr-BE" sz="1050" u="none" strike="noStrike">
                          <a:effectLst/>
                          <a:latin typeface="Segoe UI" panose="020B0502040204020203" pitchFamily="34" charset="0"/>
                          <a:cs typeface="Segoe UI" panose="020B0502040204020203" pitchFamily="34" charset="0"/>
                        </a:rPr>
                        <a:t>HadISST</a:t>
                      </a:r>
                      <a:endParaRPr lang="fr-BE" sz="1050" b="1" i="1" u="none" strike="noStrike">
                        <a:effectLst/>
                        <a:latin typeface="Segoe UI" panose="020B0502040204020203" pitchFamily="34" charset="0"/>
                        <a:cs typeface="Segoe UI" panose="020B0502040204020203" pitchFamily="34" charset="0"/>
                      </a:endParaRPr>
                    </a:p>
                  </a:txBody>
                  <a:tcPr marL="5863" marR="5863" marT="5863" marB="0" anchor="b"/>
                </a:tc>
                <a:tc>
                  <a:txBody>
                    <a:bodyPr/>
                    <a:lstStyle/>
                    <a:p>
                      <a:pPr algn="ctr" fontAlgn="b"/>
                      <a:r>
                        <a:rPr lang="fr-BE" sz="1050" u="none" strike="noStrike">
                          <a:effectLst/>
                          <a:latin typeface="Segoe UI" panose="020B0502040204020203" pitchFamily="34" charset="0"/>
                          <a:cs typeface="Segoe UI" panose="020B0502040204020203" pitchFamily="34" charset="0"/>
                        </a:rPr>
                        <a:t>NSIDC</a:t>
                      </a:r>
                      <a:endParaRPr lang="fr-BE" sz="1050" b="1" i="1" u="none" strike="noStrike">
                        <a:effectLst/>
                        <a:latin typeface="Segoe UI" panose="020B0502040204020203" pitchFamily="34" charset="0"/>
                        <a:cs typeface="Segoe UI" panose="020B0502040204020203" pitchFamily="34" charset="0"/>
                      </a:endParaRPr>
                    </a:p>
                  </a:txBody>
                  <a:tcPr marL="5863" marR="5863" marT="5863" marB="0" anchor="b"/>
                </a:tc>
              </a:tr>
              <a:tr h="257956">
                <a:tc>
                  <a:txBody>
                    <a:bodyPr/>
                    <a:lstStyle/>
                    <a:p>
                      <a:pPr algn="ctr" fontAlgn="ctr"/>
                      <a:r>
                        <a:rPr lang="fr-BE" sz="1050" u="none" strike="noStrike">
                          <a:effectLst/>
                          <a:latin typeface="Segoe UI" panose="020B0502040204020203" pitchFamily="34" charset="0"/>
                          <a:cs typeface="Segoe UI" panose="020B0502040204020203" pitchFamily="34" charset="0"/>
                        </a:rPr>
                        <a:t>Reference</a:t>
                      </a:r>
                      <a:endParaRPr lang="fr-BE" sz="1050" b="0" i="1"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it-IT" sz="1050" u="none" strike="noStrike">
                          <a:effectLst/>
                          <a:latin typeface="Segoe UI" panose="020B0502040204020203" pitchFamily="34" charset="0"/>
                          <a:cs typeface="Segoe UI" panose="020B0502040204020203" pitchFamily="34" charset="0"/>
                        </a:rPr>
                        <a:t>Ivanova et al., 2015 (35)</a:t>
                      </a:r>
                      <a:endParaRPr lang="it-IT"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da-DK" sz="1050" u="none" strike="noStrike">
                          <a:effectLst/>
                          <a:latin typeface="Segoe UI" panose="020B0502040204020203" pitchFamily="34" charset="0"/>
                          <a:cs typeface="Segoe UI" panose="020B0502040204020203" pitchFamily="34" charset="0"/>
                        </a:rPr>
                        <a:t>Eastwood et al., 2015 (36)</a:t>
                      </a:r>
                      <a:endParaRPr lang="da-DK" sz="1050" b="0" i="1"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Rayner et al., 2003 (33)</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a:effectLst/>
                          <a:latin typeface="Segoe UI" panose="020B0502040204020203" pitchFamily="34" charset="0"/>
                          <a:cs typeface="Segoe UI" panose="020B0502040204020203" pitchFamily="34" charset="0"/>
                        </a:rPr>
                        <a:t>Fetterer and Knowles, 2004 (37)</a:t>
                      </a:r>
                      <a:endParaRPr lang="en-US" sz="1050" b="0" i="0" u="none" strike="noStrike">
                        <a:effectLst/>
                        <a:latin typeface="Segoe UI" panose="020B0502040204020203" pitchFamily="34" charset="0"/>
                        <a:cs typeface="Segoe UI" panose="020B0502040204020203" pitchFamily="34" charset="0"/>
                      </a:endParaRPr>
                    </a:p>
                  </a:txBody>
                  <a:tcPr marL="5863" marR="5863" marT="5863" marB="0" anchor="ctr"/>
                </a:tc>
              </a:tr>
              <a:tr h="257956">
                <a:tc>
                  <a:txBody>
                    <a:bodyPr/>
                    <a:lstStyle/>
                    <a:p>
                      <a:pPr algn="ctr" fontAlgn="ctr"/>
                      <a:r>
                        <a:rPr lang="fr-BE" sz="1050" u="none" strike="noStrike">
                          <a:effectLst/>
                          <a:latin typeface="Segoe UI" panose="020B0502040204020203" pitchFamily="34" charset="0"/>
                          <a:cs typeface="Segoe UI" panose="020B0502040204020203" pitchFamily="34" charset="0"/>
                        </a:rPr>
                        <a:t>Institution</a:t>
                      </a:r>
                      <a:endParaRPr lang="fr-BE" sz="1050" b="0" i="1"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European Space Agency</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EUMETSAT</a:t>
                      </a:r>
                      <a:endParaRPr lang="fr-BE" sz="1050" b="0" i="0" u="none" strike="noStrike">
                        <a:solidFill>
                          <a:srgbClr val="000000"/>
                        </a:solidFill>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MetOffice (UK)</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a:effectLst/>
                          <a:latin typeface="Segoe UI" panose="020B0502040204020203" pitchFamily="34" charset="0"/>
                          <a:cs typeface="Segoe UI" panose="020B0502040204020203" pitchFamily="34" charset="0"/>
                        </a:rPr>
                        <a:t>National Snow and Ice Data Center</a:t>
                      </a:r>
                      <a:endParaRPr lang="en-US" sz="1050" b="0" i="0" u="none" strike="noStrike">
                        <a:effectLst/>
                        <a:latin typeface="Segoe UI" panose="020B0502040204020203" pitchFamily="34" charset="0"/>
                        <a:cs typeface="Segoe UI" panose="020B0502040204020203" pitchFamily="34" charset="0"/>
                      </a:endParaRPr>
                    </a:p>
                  </a:txBody>
                  <a:tcPr marL="5863" marR="5863" marT="5863" marB="0" anchor="ctr"/>
                </a:tc>
              </a:tr>
              <a:tr h="257956">
                <a:tc>
                  <a:txBody>
                    <a:bodyPr/>
                    <a:lstStyle/>
                    <a:p>
                      <a:pPr algn="ctr" fontAlgn="ctr"/>
                      <a:r>
                        <a:rPr lang="fr-BE" sz="1050" u="none" strike="noStrike">
                          <a:effectLst/>
                          <a:latin typeface="Segoe UI" panose="020B0502040204020203" pitchFamily="34" charset="0"/>
                          <a:cs typeface="Segoe UI" panose="020B0502040204020203" pitchFamily="34" charset="0"/>
                        </a:rPr>
                        <a:t>Webpage</a:t>
                      </a:r>
                      <a:endParaRPr lang="fr-BE" sz="1050" b="0" i="1"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http://esa-cci.nersc.no/</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http://osisaf.met.no/p/ice/ice_conc_reprocessed.html</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http://www.metoffice.gov.uk/hadobs/hadisst/</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https://nsidc.org/data/docs/noaa/g02135_seaice_index/</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r>
              <a:tr h="128978">
                <a:tc>
                  <a:txBody>
                    <a:bodyPr/>
                    <a:lstStyle/>
                    <a:p>
                      <a:pPr algn="ctr" fontAlgn="ctr"/>
                      <a:r>
                        <a:rPr lang="fr-BE" sz="1050" u="none" strike="noStrike">
                          <a:effectLst/>
                          <a:latin typeface="Segoe UI" panose="020B0502040204020203" pitchFamily="34" charset="0"/>
                          <a:cs typeface="Segoe UI" panose="020B0502040204020203" pitchFamily="34" charset="0"/>
                        </a:rPr>
                        <a:t>Period of product availability</a:t>
                      </a:r>
                      <a:endParaRPr lang="fr-BE" sz="1050" b="0" i="1"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1993-2008</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1978-2015</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1871-present</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1978-present</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r>
              <a:tr h="257956">
                <a:tc>
                  <a:txBody>
                    <a:bodyPr/>
                    <a:lstStyle/>
                    <a:p>
                      <a:pPr algn="ctr" fontAlgn="ctr"/>
                      <a:r>
                        <a:rPr lang="fr-BE" sz="1050" u="none" strike="noStrike">
                          <a:effectLst/>
                          <a:latin typeface="Segoe UI" panose="020B0502040204020203" pitchFamily="34" charset="0"/>
                          <a:cs typeface="Segoe UI" panose="020B0502040204020203" pitchFamily="34" charset="0"/>
                        </a:rPr>
                        <a:t>Grid resolution</a:t>
                      </a:r>
                      <a:endParaRPr lang="fr-BE" sz="1050" b="0" i="1"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nn-NO" sz="1050" u="none" strike="noStrike">
                          <a:effectLst/>
                          <a:latin typeface="Segoe UI" panose="020B0502040204020203" pitchFamily="34" charset="0"/>
                          <a:cs typeface="Segoe UI" panose="020B0502040204020203" pitchFamily="34" charset="0"/>
                        </a:rPr>
                        <a:t>25 km x 25 km</a:t>
                      </a:r>
                      <a:endParaRPr lang="nn-NO"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nn-NO" sz="1050" u="none" strike="noStrike">
                          <a:effectLst/>
                          <a:latin typeface="Segoe UI" panose="020B0502040204020203" pitchFamily="34" charset="0"/>
                          <a:cs typeface="Segoe UI" panose="020B0502040204020203" pitchFamily="34" charset="0"/>
                        </a:rPr>
                        <a:t>10 km x 10 km</a:t>
                      </a:r>
                      <a:endParaRPr lang="nn-NO"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a:effectLst/>
                          <a:latin typeface="Segoe UI" panose="020B0502040204020203" pitchFamily="34" charset="0"/>
                          <a:cs typeface="Segoe UI" panose="020B0502040204020203" pitchFamily="34" charset="0"/>
                        </a:rPr>
                        <a:t>1.0°x1.0° (~110 km x 110 km near equator)</a:t>
                      </a:r>
                      <a:endParaRPr lang="en-US"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nn-NO" sz="1050" u="none" strike="noStrike">
                          <a:effectLst/>
                          <a:latin typeface="Segoe UI" panose="020B0502040204020203" pitchFamily="34" charset="0"/>
                          <a:cs typeface="Segoe UI" panose="020B0502040204020203" pitchFamily="34" charset="0"/>
                        </a:rPr>
                        <a:t>25 km x 25 km</a:t>
                      </a:r>
                      <a:endParaRPr lang="nn-NO" sz="1050" b="0" i="0" u="none" strike="noStrike">
                        <a:effectLst/>
                        <a:latin typeface="Segoe UI" panose="020B0502040204020203" pitchFamily="34" charset="0"/>
                        <a:cs typeface="Segoe UI" panose="020B0502040204020203" pitchFamily="34" charset="0"/>
                      </a:endParaRPr>
                    </a:p>
                  </a:txBody>
                  <a:tcPr marL="5863" marR="5863" marT="5863" marB="0" anchor="ctr"/>
                </a:tc>
              </a:tr>
              <a:tr h="128978">
                <a:tc>
                  <a:txBody>
                    <a:bodyPr/>
                    <a:lstStyle/>
                    <a:p>
                      <a:pPr algn="ctr" fontAlgn="ctr"/>
                      <a:r>
                        <a:rPr lang="fr-BE" sz="1050" u="none" strike="noStrike">
                          <a:effectLst/>
                          <a:latin typeface="Segoe UI" panose="020B0502040204020203" pitchFamily="34" charset="0"/>
                          <a:cs typeface="Segoe UI" panose="020B0502040204020203" pitchFamily="34" charset="0"/>
                        </a:rPr>
                        <a:t>Grid type</a:t>
                      </a:r>
                      <a:endParaRPr lang="fr-BE" sz="1050" b="0" i="1"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Equal-Area Scalable Earth</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Polar Stereographic</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Regular</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Polar Stereographic</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r>
              <a:tr h="644891">
                <a:tc>
                  <a:txBody>
                    <a:bodyPr/>
                    <a:lstStyle/>
                    <a:p>
                      <a:pPr algn="ctr" fontAlgn="ctr"/>
                      <a:r>
                        <a:rPr lang="en-US" sz="1050" u="none" strike="noStrike">
                          <a:effectLst/>
                          <a:latin typeface="Segoe UI" panose="020B0502040204020203" pitchFamily="34" charset="0"/>
                          <a:cs typeface="Segoe UI" panose="020B0502040204020203" pitchFamily="34" charset="0"/>
                        </a:rPr>
                        <a:t>Primary product and technology on which the analysis is based</a:t>
                      </a:r>
                      <a:endParaRPr lang="en-US" sz="1050" b="0" i="1"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it-IT" sz="1050" u="none" strike="noStrike">
                          <a:effectLst/>
                          <a:latin typeface="Segoe UI" panose="020B0502040204020203" pitchFamily="34" charset="0"/>
                          <a:cs typeface="Segoe UI" panose="020B0502040204020203" pitchFamily="34" charset="0"/>
                        </a:rPr>
                        <a:t>Passive microwave satellite data: SSM/I (1992-2008)</a:t>
                      </a:r>
                      <a:endParaRPr lang="it-IT"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Passive microwave satellite data: SMMR and SSM/I-SSMIS.</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Passive microwave satellite data: SMMR and SSM/I-SSMIS (1978-1996) + NCEP operational dataset (1997-present)</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Passive microwave satellite data: SMMR and SSM/I-SSMIS.</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r>
              <a:tr h="1289782">
                <a:tc>
                  <a:txBody>
                    <a:bodyPr/>
                    <a:lstStyle/>
                    <a:p>
                      <a:pPr algn="ctr" fontAlgn="ctr"/>
                      <a:r>
                        <a:rPr lang="fr-BE" sz="1050" u="none" strike="noStrike">
                          <a:effectLst/>
                          <a:latin typeface="Segoe UI" panose="020B0502040204020203" pitchFamily="34" charset="0"/>
                          <a:cs typeface="Segoe UI" panose="020B0502040204020203" pitchFamily="34" charset="0"/>
                        </a:rPr>
                        <a:t>Algorithm of processing</a:t>
                      </a:r>
                      <a:endParaRPr lang="fr-BE" sz="1050" b="0" i="1"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dirty="0">
                          <a:effectLst/>
                          <a:latin typeface="Segoe UI" panose="020B0502040204020203" pitchFamily="34" charset="0"/>
                          <a:cs typeface="Segoe UI" panose="020B0502040204020203" pitchFamily="34" charset="0"/>
                        </a:rPr>
                        <a:t>Same as OSI-SAF algorithm, but improved so that better performance is achieved over thin ice. Atmospheric filter was applied to brightness temperature directly, and not on the spectral gradient ratio as this latter approach was found to eliminate low ice concentrations.</a:t>
                      </a:r>
                      <a:endParaRPr lang="en-US" sz="1050" b="0" i="0" u="none" strike="noStrike" dirty="0">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dirty="0">
                          <a:effectLst/>
                          <a:latin typeface="Segoe UI" panose="020B0502040204020203" pitchFamily="34" charset="0"/>
                          <a:cs typeface="Segoe UI" panose="020B0502040204020203" pitchFamily="34" charset="0"/>
                        </a:rPr>
                        <a:t>Hybrid: Bootstrap and Bristol. </a:t>
                      </a:r>
                      <a:r>
                        <a:rPr lang="en-US" sz="1050" b="1" u="none" strike="noStrike" dirty="0">
                          <a:effectLst/>
                          <a:latin typeface="Segoe UI" panose="020B0502040204020203" pitchFamily="34" charset="0"/>
                          <a:cs typeface="Segoe UI" panose="020B0502040204020203" pitchFamily="34" charset="0"/>
                        </a:rPr>
                        <a:t>Dynamical tie-points</a:t>
                      </a:r>
                      <a:r>
                        <a:rPr lang="en-US" sz="1050" u="none" strike="noStrike" dirty="0">
                          <a:effectLst/>
                          <a:latin typeface="Segoe UI" panose="020B0502040204020203" pitchFamily="34" charset="0"/>
                          <a:cs typeface="Segoe UI" panose="020B0502040204020203" pitchFamily="34" charset="0"/>
                        </a:rPr>
                        <a:t> are used (calibration parameters are time-dependent). Weather filter was improved from NASA Team algorithm, as it was found that this correction tended to eliminate low ice concentrations.</a:t>
                      </a:r>
                      <a:endParaRPr lang="en-US" sz="1050" b="0" i="0" u="none" strike="noStrike" dirty="0">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a:effectLst/>
                          <a:latin typeface="Segoe UI" panose="020B0502040204020203" pitchFamily="34" charset="0"/>
                          <a:cs typeface="Segoe UI" panose="020B0502040204020203" pitchFamily="34" charset="0"/>
                        </a:rPr>
                        <a:t>NASA Team (see NSIDC column)</a:t>
                      </a:r>
                      <a:endParaRPr lang="en-US"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dirty="0">
                          <a:effectLst/>
                          <a:latin typeface="Segoe UI" panose="020B0502040204020203" pitchFamily="34" charset="0"/>
                          <a:cs typeface="Segoe UI" panose="020B0502040204020203" pitchFamily="34" charset="0"/>
                        </a:rPr>
                        <a:t>NASA Team: </a:t>
                      </a:r>
                      <a:r>
                        <a:rPr lang="en-US" sz="1050" b="1" u="none" strike="noStrike" dirty="0">
                          <a:effectLst/>
                          <a:latin typeface="Segoe UI" panose="020B0502040204020203" pitchFamily="34" charset="0"/>
                          <a:cs typeface="Segoe UI" panose="020B0502040204020203" pitchFamily="34" charset="0"/>
                        </a:rPr>
                        <a:t>Static tie-points</a:t>
                      </a:r>
                      <a:r>
                        <a:rPr lang="en-US" sz="1050" u="none" strike="noStrike" dirty="0">
                          <a:effectLst/>
                          <a:latin typeface="Segoe UI" panose="020B0502040204020203" pitchFamily="34" charset="0"/>
                          <a:cs typeface="Segoe UI" panose="020B0502040204020203" pitchFamily="34" charset="0"/>
                        </a:rPr>
                        <a:t> are used, but different datasets for </a:t>
                      </a:r>
                      <a:r>
                        <a:rPr lang="en-US" sz="1050" u="none" strike="noStrike" dirty="0" err="1">
                          <a:effectLst/>
                          <a:latin typeface="Segoe UI" panose="020B0502040204020203" pitchFamily="34" charset="0"/>
                          <a:cs typeface="Segoe UI" panose="020B0502040204020203" pitchFamily="34" charset="0"/>
                        </a:rPr>
                        <a:t>Northrern</a:t>
                      </a:r>
                      <a:r>
                        <a:rPr lang="en-US" sz="1050" u="none" strike="noStrike" dirty="0">
                          <a:effectLst/>
                          <a:latin typeface="Segoe UI" panose="020B0502040204020203" pitchFamily="34" charset="0"/>
                          <a:cs typeface="Segoe UI" panose="020B0502040204020203" pitchFamily="34" charset="0"/>
                        </a:rPr>
                        <a:t> and Southern Hemispheres. Weather filter was used: SIC set to zero when the spectral gradient ratio (GR) is &gt; 0.07</a:t>
                      </a:r>
                      <a:endParaRPr lang="en-US" sz="1050" b="0" i="0" u="none" strike="noStrike" dirty="0">
                        <a:effectLst/>
                        <a:latin typeface="Segoe UI" panose="020B0502040204020203" pitchFamily="34" charset="0"/>
                        <a:cs typeface="Segoe UI" panose="020B0502040204020203" pitchFamily="34" charset="0"/>
                      </a:endParaRPr>
                    </a:p>
                  </a:txBody>
                  <a:tcPr marL="5863" marR="5863" marT="5863" marB="0" anchor="ctr"/>
                </a:tc>
              </a:tr>
              <a:tr h="1037688">
                <a:tc>
                  <a:txBody>
                    <a:bodyPr/>
                    <a:lstStyle/>
                    <a:p>
                      <a:pPr algn="ctr" fontAlgn="ctr"/>
                      <a:r>
                        <a:rPr lang="fr-BE" sz="1050" u="none" strike="noStrike">
                          <a:effectLst/>
                          <a:latin typeface="Segoe UI" panose="020B0502040204020203" pitchFamily="34" charset="0"/>
                          <a:cs typeface="Segoe UI" panose="020B0502040204020203" pitchFamily="34" charset="0"/>
                        </a:rPr>
                        <a:t>Other comments</a:t>
                      </a:r>
                      <a:endParaRPr lang="fr-BE" sz="1050" b="0" i="1"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a:effectLst/>
                          <a:latin typeface="Segoe UI" panose="020B0502040204020203" pitchFamily="34" charset="0"/>
                          <a:cs typeface="Segoe UI" panose="020B0502040204020203" pitchFamily="34" charset="0"/>
                        </a:rPr>
                        <a:t>Only ESA-CCI phase 1 products are considered. Phase 2 products will be developed joinly with EUMETSAT OSI-SAF. </a:t>
                      </a:r>
                      <a:endParaRPr lang="en-US"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a:effectLst/>
                          <a:latin typeface="Segoe UI" panose="020B0502040204020203" pitchFamily="34" charset="0"/>
                          <a:cs typeface="Segoe UI" panose="020B0502040204020203" pitchFamily="34" charset="0"/>
                        </a:rPr>
                        <a:t>Version 1.2 of the product was used, i.e. without input data from ESA. The next release of OSI-SAF reprocessed sea ice concentration will include results from the ESA-CCI research project</a:t>
                      </a:r>
                      <a:endParaRPr lang="en-US"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dirty="0">
                          <a:effectLst/>
                          <a:latin typeface="Segoe UI" panose="020B0502040204020203" pitchFamily="34" charset="0"/>
                          <a:cs typeface="Segoe UI" panose="020B0502040204020203" pitchFamily="34" charset="0"/>
                        </a:rPr>
                        <a:t>The </a:t>
                      </a:r>
                      <a:r>
                        <a:rPr lang="en-US" sz="1050" u="none" strike="noStrike" dirty="0" err="1">
                          <a:effectLst/>
                          <a:latin typeface="Segoe UI" panose="020B0502040204020203" pitchFamily="34" charset="0"/>
                          <a:cs typeface="Segoe UI" panose="020B0502040204020203" pitchFamily="34" charset="0"/>
                        </a:rPr>
                        <a:t>HadISST</a:t>
                      </a:r>
                      <a:r>
                        <a:rPr lang="en-US" sz="1050" u="none" strike="noStrike" dirty="0">
                          <a:effectLst/>
                          <a:latin typeface="Segoe UI" panose="020B0502040204020203" pitchFamily="34" charset="0"/>
                          <a:cs typeface="Segoe UI" panose="020B0502040204020203" pitchFamily="34" charset="0"/>
                        </a:rPr>
                        <a:t> product is updated with NCEP operational analyses from 1997 onwards.</a:t>
                      </a:r>
                      <a:endParaRPr lang="en-US" sz="1050" b="0" i="0" u="none" strike="noStrike" dirty="0">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dirty="0">
                          <a:effectLst/>
                          <a:latin typeface="Segoe UI" panose="020B0502040204020203" pitchFamily="34" charset="0"/>
                          <a:cs typeface="Segoe UI" panose="020B0502040204020203" pitchFamily="34" charset="0"/>
                        </a:rPr>
                        <a:t>We take as monthly sea ice extent the value already processed by NSIDC.</a:t>
                      </a:r>
                      <a:endParaRPr lang="en-US" sz="1050" b="0" i="0" u="none" strike="noStrike" dirty="0">
                        <a:effectLst/>
                        <a:latin typeface="Segoe UI" panose="020B0502040204020203" pitchFamily="34" charset="0"/>
                        <a:cs typeface="Segoe UI" panose="020B0502040204020203" pitchFamily="34" charset="0"/>
                      </a:endParaRPr>
                    </a:p>
                  </a:txBody>
                  <a:tcPr marL="5863" marR="5863" marT="5863" marB="0" anchor="ctr"/>
                </a:tc>
              </a:tr>
            </a:tbl>
          </a:graphicData>
        </a:graphic>
      </p:graphicFrame>
    </p:spTree>
    <p:extLst>
      <p:ext uri="{BB962C8B-B14F-4D97-AF65-F5344CB8AC3E}">
        <p14:creationId xmlns:p14="http://schemas.microsoft.com/office/powerpoint/2010/main" val="28907727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17371" y="4332511"/>
            <a:ext cx="3331029" cy="1446550"/>
          </a:xfrm>
          <a:prstGeom prst="rect">
            <a:avLst/>
          </a:prstGeom>
          <a:noFill/>
        </p:spPr>
        <p:txBody>
          <a:bodyPr wrap="square" rtlCol="0">
            <a:spAutoFit/>
          </a:bodyPr>
          <a:lstStyle/>
          <a:p>
            <a:pPr algn="ctr"/>
            <a:r>
              <a:rPr lang="fr-BE" sz="4400" dirty="0" err="1" smtClean="0">
                <a:solidFill>
                  <a:schemeClr val="tx1">
                    <a:lumMod val="65000"/>
                    <a:lumOff val="35000"/>
                  </a:schemeClr>
                </a:solidFill>
                <a:latin typeface="Segoe UI" panose="020B0502040204020203" pitchFamily="34" charset="0"/>
                <a:cs typeface="Segoe UI" panose="020B0502040204020203" pitchFamily="34" charset="0"/>
              </a:rPr>
              <a:t>Sea</a:t>
            </a:r>
            <a:r>
              <a:rPr lang="fr-BE" sz="4400" dirty="0" smtClean="0">
                <a:solidFill>
                  <a:schemeClr val="tx1">
                    <a:lumMod val="65000"/>
                    <a:lumOff val="35000"/>
                  </a:schemeClr>
                </a:solidFill>
                <a:latin typeface="Segoe UI" panose="020B0502040204020203" pitchFamily="34" charset="0"/>
                <a:cs typeface="Segoe UI" panose="020B0502040204020203" pitchFamily="34" charset="0"/>
              </a:rPr>
              <a:t> </a:t>
            </a:r>
            <a:r>
              <a:rPr lang="fr-BE" sz="4400" dirty="0" err="1" smtClean="0">
                <a:solidFill>
                  <a:schemeClr val="tx1">
                    <a:lumMod val="65000"/>
                    <a:lumOff val="35000"/>
                  </a:schemeClr>
                </a:solidFill>
                <a:latin typeface="Segoe UI" panose="020B0502040204020203" pitchFamily="34" charset="0"/>
                <a:cs typeface="Segoe UI" panose="020B0502040204020203" pitchFamily="34" charset="0"/>
              </a:rPr>
              <a:t>ice</a:t>
            </a:r>
            <a:r>
              <a:rPr lang="fr-BE" sz="4400" dirty="0" smtClean="0">
                <a:solidFill>
                  <a:schemeClr val="tx1">
                    <a:lumMod val="65000"/>
                    <a:lumOff val="35000"/>
                  </a:schemeClr>
                </a:solidFill>
                <a:latin typeface="Segoe UI" panose="020B0502040204020203" pitchFamily="34" charset="0"/>
                <a:cs typeface="Segoe UI" panose="020B0502040204020203" pitchFamily="34" charset="0"/>
              </a:rPr>
              <a:t> </a:t>
            </a:r>
            <a:r>
              <a:rPr lang="fr-BE" sz="4400" dirty="0" err="1" smtClean="0">
                <a:solidFill>
                  <a:schemeClr val="tx1">
                    <a:lumMod val="65000"/>
                    <a:lumOff val="35000"/>
                  </a:schemeClr>
                </a:solidFill>
                <a:latin typeface="Segoe UI" panose="020B0502040204020203" pitchFamily="34" charset="0"/>
                <a:cs typeface="Segoe UI" panose="020B0502040204020203" pitchFamily="34" charset="0"/>
              </a:rPr>
              <a:t>forecast</a:t>
            </a:r>
            <a:r>
              <a:rPr lang="fr-BE" sz="4400" b="1" dirty="0" err="1" smtClean="0">
                <a:solidFill>
                  <a:srgbClr val="FFC000"/>
                </a:solidFill>
                <a:latin typeface="Segoe UI" panose="020B0502040204020203" pitchFamily="34" charset="0"/>
                <a:cs typeface="Segoe UI" panose="020B0502040204020203" pitchFamily="34" charset="0"/>
              </a:rPr>
              <a:t>s</a:t>
            </a:r>
            <a:endParaRPr lang="fr-BE" sz="4400" b="1" dirty="0">
              <a:solidFill>
                <a:srgbClr val="FFC000"/>
              </a:solidFill>
              <a:latin typeface="Segoe UI" panose="020B0502040204020203" pitchFamily="34" charset="0"/>
              <a:cs typeface="Segoe UI" panose="020B0502040204020203" pitchFamily="34" charset="0"/>
            </a:endParaRPr>
          </a:p>
        </p:txBody>
      </p:sp>
      <p:sp>
        <p:nvSpPr>
          <p:cNvPr id="13" name="ZoneTexte 12"/>
          <p:cNvSpPr txBox="1"/>
          <p:nvPr/>
        </p:nvSpPr>
        <p:spPr>
          <a:xfrm>
            <a:off x="2739934" y="1263990"/>
            <a:ext cx="3664132" cy="1446550"/>
          </a:xfrm>
          <a:prstGeom prst="rect">
            <a:avLst/>
          </a:prstGeom>
          <a:noFill/>
        </p:spPr>
        <p:txBody>
          <a:bodyPr wrap="square" rtlCol="0">
            <a:spAutoFit/>
          </a:bodyPr>
          <a:lstStyle/>
          <a:p>
            <a:pPr algn="ctr"/>
            <a:r>
              <a:rPr lang="fr-BE" sz="4400" dirty="0" err="1" smtClean="0">
                <a:solidFill>
                  <a:schemeClr val="tx1">
                    <a:lumMod val="65000"/>
                    <a:lumOff val="35000"/>
                  </a:schemeClr>
                </a:solidFill>
                <a:latin typeface="Segoe UI" panose="020B0502040204020203" pitchFamily="34" charset="0"/>
                <a:cs typeface="Segoe UI" panose="020B0502040204020203" pitchFamily="34" charset="0"/>
              </a:rPr>
              <a:t>Observational</a:t>
            </a:r>
            <a:r>
              <a:rPr lang="fr-BE" sz="4400" dirty="0" smtClean="0">
                <a:solidFill>
                  <a:schemeClr val="tx1">
                    <a:lumMod val="65000"/>
                    <a:lumOff val="35000"/>
                  </a:schemeClr>
                </a:solidFill>
                <a:latin typeface="Segoe UI" panose="020B0502040204020203" pitchFamily="34" charset="0"/>
                <a:cs typeface="Segoe UI" panose="020B0502040204020203" pitchFamily="34" charset="0"/>
              </a:rPr>
              <a:t> </a:t>
            </a:r>
            <a:r>
              <a:rPr lang="fr-BE" sz="4400" dirty="0" err="1" smtClean="0">
                <a:solidFill>
                  <a:schemeClr val="tx1">
                    <a:lumMod val="65000"/>
                    <a:lumOff val="35000"/>
                  </a:schemeClr>
                </a:solidFill>
                <a:latin typeface="Segoe UI" panose="020B0502040204020203" pitchFamily="34" charset="0"/>
                <a:cs typeface="Segoe UI" panose="020B0502040204020203" pitchFamily="34" charset="0"/>
              </a:rPr>
              <a:t>reference</a:t>
            </a:r>
            <a:r>
              <a:rPr lang="fr-BE" sz="4400" b="1" dirty="0" err="1" smtClean="0">
                <a:solidFill>
                  <a:srgbClr val="FFC000"/>
                </a:solidFill>
                <a:latin typeface="Segoe UI" panose="020B0502040204020203" pitchFamily="34" charset="0"/>
                <a:cs typeface="Segoe UI" panose="020B0502040204020203" pitchFamily="34" charset="0"/>
              </a:rPr>
              <a:t>s</a:t>
            </a:r>
            <a:endParaRPr lang="fr-BE" sz="4400" b="1" dirty="0">
              <a:solidFill>
                <a:srgbClr val="FFC000"/>
              </a:solidFill>
              <a:latin typeface="Segoe UI" panose="020B0502040204020203" pitchFamily="34" charset="0"/>
              <a:cs typeface="Segoe UI" panose="020B0502040204020203" pitchFamily="34" charset="0"/>
            </a:endParaRPr>
          </a:p>
        </p:txBody>
      </p:sp>
      <p:cxnSp>
        <p:nvCxnSpPr>
          <p:cNvPr id="6" name="Connecteur droit avec flèche 5"/>
          <p:cNvCxnSpPr>
            <a:stCxn id="3" idx="0"/>
          </p:cNvCxnSpPr>
          <p:nvPr/>
        </p:nvCxnSpPr>
        <p:spPr>
          <a:xfrm flipH="1" flipV="1">
            <a:off x="4572000" y="2841171"/>
            <a:ext cx="10886" cy="1491340"/>
          </a:xfrm>
          <a:prstGeom prst="straightConnector1">
            <a:avLst/>
          </a:prstGeom>
          <a:ln w="825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Flèche courbée vers la gauche 6"/>
          <p:cNvSpPr/>
          <p:nvPr/>
        </p:nvSpPr>
        <p:spPr>
          <a:xfrm flipV="1">
            <a:off x="5900059" y="4457074"/>
            <a:ext cx="1132114" cy="1197423"/>
          </a:xfrm>
          <a:prstGeom prst="curvedLeftArrow">
            <a:avLst>
              <a:gd name="adj1" fmla="val 17184"/>
              <a:gd name="adj2" fmla="val 50000"/>
              <a:gd name="adj3" fmla="val 25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9" name="Flèche courbée vers la gauche 8"/>
          <p:cNvSpPr/>
          <p:nvPr/>
        </p:nvSpPr>
        <p:spPr>
          <a:xfrm flipV="1">
            <a:off x="6640286" y="1388553"/>
            <a:ext cx="1132114" cy="1197423"/>
          </a:xfrm>
          <a:prstGeom prst="curvedLeftArrow">
            <a:avLst>
              <a:gd name="adj1" fmla="val 17184"/>
              <a:gd name="adj2" fmla="val 50000"/>
              <a:gd name="adj3" fmla="val 25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 name="ZoneTexte 1"/>
          <p:cNvSpPr txBox="1"/>
          <p:nvPr/>
        </p:nvSpPr>
        <p:spPr>
          <a:xfrm>
            <a:off x="6498772" y="2884714"/>
            <a:ext cx="2525485" cy="830997"/>
          </a:xfrm>
          <a:prstGeom prst="rect">
            <a:avLst/>
          </a:prstGeom>
          <a:noFill/>
        </p:spPr>
        <p:txBody>
          <a:bodyPr wrap="square" rtlCol="0">
            <a:spAutoFit/>
          </a:bodyPr>
          <a:lstStyle/>
          <a:p>
            <a:r>
              <a:rPr lang="fr-BE" sz="4800" b="1" dirty="0" smtClean="0">
                <a:solidFill>
                  <a:srgbClr val="FFC000"/>
                </a:solidFill>
                <a:latin typeface="Segoe UI" panose="020B0502040204020203" pitchFamily="34" charset="0"/>
                <a:cs typeface="Segoe UI" panose="020B0502040204020203" pitchFamily="34" charset="0"/>
              </a:rPr>
              <a:t>Part 1</a:t>
            </a:r>
            <a:endParaRPr lang="fr-BE" sz="4800" b="1" dirty="0">
              <a:solidFill>
                <a:srgbClr val="FFC000"/>
              </a:solidFill>
              <a:latin typeface="Segoe UI" panose="020B0502040204020203" pitchFamily="34" charset="0"/>
              <a:cs typeface="Segoe UI" panose="020B0502040204020203" pitchFamily="34" charset="0"/>
            </a:endParaRPr>
          </a:p>
        </p:txBody>
      </p:sp>
      <p:pic>
        <p:nvPicPr>
          <p:cNvPr id="11" name="Picture 2" descr="https://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90302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261256" y="0"/>
            <a:ext cx="9241973" cy="6564680"/>
          </a:xfrm>
          <a:prstGeom prst="rect">
            <a:avLst/>
          </a:prstGeom>
          <a:ln>
            <a:noFill/>
          </a:ln>
        </p:spPr>
      </p:pic>
      <p:sp>
        <p:nvSpPr>
          <p:cNvPr id="5" name="ZoneTexte 4"/>
          <p:cNvSpPr txBox="1"/>
          <p:nvPr/>
        </p:nvSpPr>
        <p:spPr>
          <a:xfrm>
            <a:off x="5660571" y="6085115"/>
            <a:ext cx="2939143" cy="646331"/>
          </a:xfrm>
          <a:prstGeom prst="rect">
            <a:avLst/>
          </a:prstGeom>
          <a:noFill/>
        </p:spPr>
        <p:txBody>
          <a:bodyPr wrap="square" rtlCol="0">
            <a:spAutoFit/>
          </a:bodyPr>
          <a:lstStyle/>
          <a:p>
            <a:r>
              <a:rPr lang="fr-BE" dirty="0" err="1" smtClean="0">
                <a:latin typeface="Segoe UI" panose="020B0502040204020203" pitchFamily="34" charset="0"/>
                <a:cs typeface="Segoe UI" panose="020B0502040204020203" pitchFamily="34" charset="0"/>
              </a:rPr>
              <a:t>Courtesy</a:t>
            </a:r>
            <a:r>
              <a:rPr lang="fr-BE" dirty="0" smtClean="0">
                <a:latin typeface="Segoe UI" panose="020B0502040204020203" pitchFamily="34" charset="0"/>
                <a:cs typeface="Segoe UI" panose="020B0502040204020203" pitchFamily="34" charset="0"/>
              </a:rPr>
              <a:t> L. T. Pedersen, </a:t>
            </a:r>
          </a:p>
          <a:p>
            <a:r>
              <a:rPr lang="fr-BE" dirty="0" smtClean="0">
                <a:latin typeface="Segoe UI" panose="020B0502040204020203" pitchFamily="34" charset="0"/>
                <a:cs typeface="Segoe UI" panose="020B0502040204020203" pitchFamily="34" charset="0"/>
              </a:rPr>
              <a:t>N. </a:t>
            </a:r>
            <a:r>
              <a:rPr lang="fr-BE" dirty="0" err="1" smtClean="0">
                <a:latin typeface="Segoe UI" panose="020B0502040204020203" pitchFamily="34" charset="0"/>
                <a:cs typeface="Segoe UI" panose="020B0502040204020203" pitchFamily="34" charset="0"/>
              </a:rPr>
              <a:t>Ivanova</a:t>
            </a:r>
            <a:r>
              <a:rPr lang="fr-BE" dirty="0" smtClean="0">
                <a:latin typeface="Segoe UI" panose="020B0502040204020203" pitchFamily="34" charset="0"/>
                <a:cs typeface="Segoe UI" panose="020B0502040204020203" pitchFamily="34" charset="0"/>
              </a:rPr>
              <a:t> and </a:t>
            </a:r>
            <a:r>
              <a:rPr lang="fr-BE" dirty="0" err="1" smtClean="0">
                <a:latin typeface="Segoe UI" panose="020B0502040204020203" pitchFamily="34" charset="0"/>
                <a:cs typeface="Segoe UI" panose="020B0502040204020203" pitchFamily="34" charset="0"/>
              </a:rPr>
              <a:t>co-authors</a:t>
            </a:r>
            <a:endParaRPr lang="fr-BE"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6740174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1713" y="-304800"/>
            <a:ext cx="7630887" cy="7630887"/>
          </a:xfrm>
          <a:prstGeom prst="rect">
            <a:avLst/>
          </a:prstGeom>
        </p:spPr>
      </p:pic>
      <p:sp>
        <p:nvSpPr>
          <p:cNvPr id="3" name="Triangle rectangle 2"/>
          <p:cNvSpPr/>
          <p:nvPr/>
        </p:nvSpPr>
        <p:spPr>
          <a:xfrm rot="10800000">
            <a:off x="2373081" y="127077"/>
            <a:ext cx="6760029" cy="6818007"/>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Rectangle 5"/>
          <p:cNvSpPr/>
          <p:nvPr/>
        </p:nvSpPr>
        <p:spPr>
          <a:xfrm>
            <a:off x="121920" y="3777343"/>
            <a:ext cx="198052" cy="2068286"/>
          </a:xfrm>
          <a:prstGeom prst="rect">
            <a:avLst/>
          </a:prstGeom>
          <a:gradFill>
            <a:gsLst>
              <a:gs pos="0">
                <a:schemeClr val="tx1"/>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p:cNvSpPr txBox="1"/>
          <p:nvPr/>
        </p:nvSpPr>
        <p:spPr>
          <a:xfrm>
            <a:off x="329776" y="3722913"/>
            <a:ext cx="2163051" cy="923330"/>
          </a:xfrm>
          <a:prstGeom prst="rect">
            <a:avLst/>
          </a:prstGeom>
          <a:noFill/>
        </p:spPr>
        <p:txBody>
          <a:bodyPr wrap="square" rtlCol="0">
            <a:spAutoFit/>
          </a:bodyPr>
          <a:lstStyle/>
          <a:p>
            <a:r>
              <a:rPr lang="fr-BE" dirty="0" err="1" smtClean="0">
                <a:latin typeface="Segoe UI" panose="020B0502040204020203" pitchFamily="34" charset="0"/>
                <a:cs typeface="Segoe UI" panose="020B0502040204020203" pitchFamily="34" charset="0"/>
              </a:rPr>
              <a:t>Correlation</a:t>
            </a:r>
            <a:r>
              <a:rPr lang="fr-BE" dirty="0" smtClean="0">
                <a:latin typeface="Segoe UI" panose="020B0502040204020203" pitchFamily="34" charset="0"/>
                <a:cs typeface="Segoe UI" panose="020B0502040204020203" pitchFamily="34" charset="0"/>
              </a:rPr>
              <a:t> of August </a:t>
            </a:r>
            <a:r>
              <a:rPr lang="fr-BE" dirty="0" err="1" smtClean="0">
                <a:latin typeface="Segoe UI" panose="020B0502040204020203" pitchFamily="34" charset="0"/>
                <a:cs typeface="Segoe UI" panose="020B0502040204020203" pitchFamily="34" charset="0"/>
              </a:rPr>
              <a:t>sea</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ice</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extent</a:t>
            </a:r>
            <a:r>
              <a:rPr lang="fr-BE" dirty="0" smtClean="0">
                <a:latin typeface="Segoe UI" panose="020B0502040204020203" pitchFamily="34" charset="0"/>
                <a:cs typeface="Segoe UI" panose="020B0502040204020203" pitchFamily="34" charset="0"/>
              </a:rPr>
              <a:t> (1993-2008)</a:t>
            </a:r>
            <a:endParaRPr lang="fr-BE" dirty="0">
              <a:latin typeface="Segoe UI" panose="020B0502040204020203" pitchFamily="34" charset="0"/>
              <a:cs typeface="Segoe UI" panose="020B0502040204020203" pitchFamily="34" charset="0"/>
            </a:endParaRPr>
          </a:p>
        </p:txBody>
      </p:sp>
      <p:sp>
        <p:nvSpPr>
          <p:cNvPr id="4" name="TextBox 3"/>
          <p:cNvSpPr txBox="1"/>
          <p:nvPr/>
        </p:nvSpPr>
        <p:spPr>
          <a:xfrm>
            <a:off x="4333599" y="392462"/>
            <a:ext cx="5184576" cy="954107"/>
          </a:xfrm>
          <a:prstGeom prst="rect">
            <a:avLst/>
          </a:prstGeom>
          <a:noFill/>
        </p:spPr>
        <p:txBody>
          <a:bodyPr wrap="square" rtlCol="0">
            <a:spAutoFit/>
          </a:bodyPr>
          <a:lstStyle/>
          <a:p>
            <a:r>
              <a:rPr lang="fr-BE" sz="2800" dirty="0" smtClean="0">
                <a:latin typeface="Segoe UI" panose="020B0502040204020203" pitchFamily="34" charset="0"/>
                <a:ea typeface="Segoe UI" panose="020B0502040204020203" pitchFamily="34" charset="0"/>
                <a:cs typeface="Segoe UI" panose="020B0502040204020203" pitchFamily="34" charset="0"/>
              </a:rPr>
              <a:t>Joint </a:t>
            </a:r>
            <a:r>
              <a:rPr lang="fr-BE" sz="2800" dirty="0" err="1" smtClean="0">
                <a:latin typeface="Segoe UI" panose="020B0502040204020203" pitchFamily="34" charset="0"/>
                <a:ea typeface="Segoe UI" panose="020B0502040204020203" pitchFamily="34" charset="0"/>
                <a:cs typeface="Segoe UI" panose="020B0502040204020203" pitchFamily="34" charset="0"/>
              </a:rPr>
              <a:t>correlation</a:t>
            </a:r>
            <a:r>
              <a:rPr lang="fr-BE" sz="2800" dirty="0" smtClean="0">
                <a:latin typeface="Segoe UI" panose="020B0502040204020203" pitchFamily="34" charset="0"/>
                <a:ea typeface="Segoe UI" panose="020B0502040204020203" pitchFamily="34" charset="0"/>
                <a:cs typeface="Segoe UI" panose="020B0502040204020203" pitchFamily="34" charset="0"/>
              </a:rPr>
              <a:t> matrix of observations and </a:t>
            </a:r>
            <a:r>
              <a:rPr lang="fr-BE" sz="2800" dirty="0" err="1" smtClean="0">
                <a:latin typeface="Segoe UI" panose="020B0502040204020203" pitchFamily="34" charset="0"/>
                <a:ea typeface="Segoe UI" panose="020B0502040204020203" pitchFamily="34" charset="0"/>
                <a:cs typeface="Segoe UI" panose="020B0502040204020203" pitchFamily="34" charset="0"/>
              </a:rPr>
              <a:t>forecasts</a:t>
            </a:r>
            <a:endParaRPr lang="en-US" sz="2800" dirty="0" err="1" smtClean="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4364837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060142" y="1460812"/>
            <a:ext cx="7111279" cy="4292288"/>
          </a:xfrm>
          <a:prstGeom prst="rect">
            <a:avLst/>
          </a:prstGeom>
        </p:spPr>
      </p:pic>
    </p:spTree>
    <p:extLst>
      <p:ext uri="{BB962C8B-B14F-4D97-AF65-F5344CB8AC3E}">
        <p14:creationId xmlns:p14="http://schemas.microsoft.com/office/powerpoint/2010/main" val="19114533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17371" y="4332511"/>
            <a:ext cx="3331029" cy="1446550"/>
          </a:xfrm>
          <a:prstGeom prst="rect">
            <a:avLst/>
          </a:prstGeom>
          <a:noFill/>
        </p:spPr>
        <p:txBody>
          <a:bodyPr wrap="square" rtlCol="0">
            <a:spAutoFit/>
          </a:bodyPr>
          <a:lstStyle/>
          <a:p>
            <a:pPr algn="ctr"/>
            <a:r>
              <a:rPr lang="fr-BE" sz="4400" dirty="0" err="1" smtClean="0">
                <a:solidFill>
                  <a:schemeClr val="tx1">
                    <a:lumMod val="65000"/>
                    <a:lumOff val="35000"/>
                  </a:schemeClr>
                </a:solidFill>
                <a:latin typeface="Segoe UI" panose="020B0502040204020203" pitchFamily="34" charset="0"/>
                <a:cs typeface="Segoe UI" panose="020B0502040204020203" pitchFamily="34" charset="0"/>
              </a:rPr>
              <a:t>Sea</a:t>
            </a:r>
            <a:r>
              <a:rPr lang="fr-BE" sz="4400" dirty="0" smtClean="0">
                <a:solidFill>
                  <a:schemeClr val="tx1">
                    <a:lumMod val="65000"/>
                    <a:lumOff val="35000"/>
                  </a:schemeClr>
                </a:solidFill>
                <a:latin typeface="Segoe UI" panose="020B0502040204020203" pitchFamily="34" charset="0"/>
                <a:cs typeface="Segoe UI" panose="020B0502040204020203" pitchFamily="34" charset="0"/>
              </a:rPr>
              <a:t> </a:t>
            </a:r>
            <a:r>
              <a:rPr lang="fr-BE" sz="4400" dirty="0" err="1" smtClean="0">
                <a:solidFill>
                  <a:schemeClr val="tx1">
                    <a:lumMod val="65000"/>
                    <a:lumOff val="35000"/>
                  </a:schemeClr>
                </a:solidFill>
                <a:latin typeface="Segoe UI" panose="020B0502040204020203" pitchFamily="34" charset="0"/>
                <a:cs typeface="Segoe UI" panose="020B0502040204020203" pitchFamily="34" charset="0"/>
              </a:rPr>
              <a:t>ice</a:t>
            </a:r>
            <a:r>
              <a:rPr lang="fr-BE" sz="4400" dirty="0" smtClean="0">
                <a:solidFill>
                  <a:schemeClr val="tx1">
                    <a:lumMod val="65000"/>
                    <a:lumOff val="35000"/>
                  </a:schemeClr>
                </a:solidFill>
                <a:latin typeface="Segoe UI" panose="020B0502040204020203" pitchFamily="34" charset="0"/>
                <a:cs typeface="Segoe UI" panose="020B0502040204020203" pitchFamily="34" charset="0"/>
              </a:rPr>
              <a:t> </a:t>
            </a:r>
            <a:r>
              <a:rPr lang="fr-BE" sz="4400" dirty="0" err="1" smtClean="0">
                <a:solidFill>
                  <a:schemeClr val="tx1">
                    <a:lumMod val="65000"/>
                    <a:lumOff val="35000"/>
                  </a:schemeClr>
                </a:solidFill>
                <a:latin typeface="Segoe UI" panose="020B0502040204020203" pitchFamily="34" charset="0"/>
                <a:cs typeface="Segoe UI" panose="020B0502040204020203" pitchFamily="34" charset="0"/>
              </a:rPr>
              <a:t>forecast</a:t>
            </a:r>
            <a:r>
              <a:rPr lang="fr-BE" sz="4400" b="1" dirty="0" err="1" smtClean="0">
                <a:solidFill>
                  <a:srgbClr val="FFC000"/>
                </a:solidFill>
                <a:latin typeface="Segoe UI" panose="020B0502040204020203" pitchFamily="34" charset="0"/>
                <a:cs typeface="Segoe UI" panose="020B0502040204020203" pitchFamily="34" charset="0"/>
              </a:rPr>
              <a:t>s</a:t>
            </a:r>
            <a:endParaRPr lang="fr-BE" sz="4400" b="1" dirty="0">
              <a:solidFill>
                <a:srgbClr val="FFC000"/>
              </a:solidFill>
              <a:latin typeface="Segoe UI" panose="020B0502040204020203" pitchFamily="34" charset="0"/>
              <a:cs typeface="Segoe UI" panose="020B0502040204020203" pitchFamily="34" charset="0"/>
            </a:endParaRPr>
          </a:p>
        </p:txBody>
      </p:sp>
      <p:sp>
        <p:nvSpPr>
          <p:cNvPr id="13" name="ZoneTexte 12"/>
          <p:cNvSpPr txBox="1"/>
          <p:nvPr/>
        </p:nvSpPr>
        <p:spPr>
          <a:xfrm>
            <a:off x="2739934" y="1263990"/>
            <a:ext cx="3664132" cy="1446550"/>
          </a:xfrm>
          <a:prstGeom prst="rect">
            <a:avLst/>
          </a:prstGeom>
          <a:noFill/>
        </p:spPr>
        <p:txBody>
          <a:bodyPr wrap="square" rtlCol="0">
            <a:spAutoFit/>
          </a:bodyPr>
          <a:lstStyle/>
          <a:p>
            <a:pPr algn="ctr"/>
            <a:r>
              <a:rPr lang="fr-BE" sz="4400" dirty="0" err="1" smtClean="0">
                <a:solidFill>
                  <a:schemeClr val="tx1">
                    <a:lumMod val="65000"/>
                    <a:lumOff val="35000"/>
                  </a:schemeClr>
                </a:solidFill>
                <a:latin typeface="Segoe UI" panose="020B0502040204020203" pitchFamily="34" charset="0"/>
                <a:cs typeface="Segoe UI" panose="020B0502040204020203" pitchFamily="34" charset="0"/>
              </a:rPr>
              <a:t>Observational</a:t>
            </a:r>
            <a:r>
              <a:rPr lang="fr-BE" sz="4400" dirty="0" smtClean="0">
                <a:solidFill>
                  <a:schemeClr val="tx1">
                    <a:lumMod val="65000"/>
                    <a:lumOff val="35000"/>
                  </a:schemeClr>
                </a:solidFill>
                <a:latin typeface="Segoe UI" panose="020B0502040204020203" pitchFamily="34" charset="0"/>
                <a:cs typeface="Segoe UI" panose="020B0502040204020203" pitchFamily="34" charset="0"/>
              </a:rPr>
              <a:t> </a:t>
            </a:r>
            <a:r>
              <a:rPr lang="fr-BE" sz="4400" dirty="0" err="1" smtClean="0">
                <a:solidFill>
                  <a:schemeClr val="tx1">
                    <a:lumMod val="65000"/>
                    <a:lumOff val="35000"/>
                  </a:schemeClr>
                </a:solidFill>
                <a:latin typeface="Segoe UI" panose="020B0502040204020203" pitchFamily="34" charset="0"/>
                <a:cs typeface="Segoe UI" panose="020B0502040204020203" pitchFamily="34" charset="0"/>
              </a:rPr>
              <a:t>reference</a:t>
            </a:r>
            <a:r>
              <a:rPr lang="fr-BE" sz="4400" b="1" dirty="0" err="1" smtClean="0">
                <a:solidFill>
                  <a:srgbClr val="FFC000"/>
                </a:solidFill>
                <a:latin typeface="Segoe UI" panose="020B0502040204020203" pitchFamily="34" charset="0"/>
                <a:cs typeface="Segoe UI" panose="020B0502040204020203" pitchFamily="34" charset="0"/>
              </a:rPr>
              <a:t>s</a:t>
            </a:r>
            <a:endParaRPr lang="fr-BE" sz="4400" b="1" dirty="0">
              <a:solidFill>
                <a:srgbClr val="FFC000"/>
              </a:solidFill>
              <a:latin typeface="Segoe UI" panose="020B0502040204020203" pitchFamily="34" charset="0"/>
              <a:cs typeface="Segoe UI" panose="020B0502040204020203" pitchFamily="34" charset="0"/>
            </a:endParaRPr>
          </a:p>
        </p:txBody>
      </p:sp>
      <p:cxnSp>
        <p:nvCxnSpPr>
          <p:cNvPr id="6" name="Connecteur droit avec flèche 5"/>
          <p:cNvCxnSpPr>
            <a:stCxn id="3" idx="0"/>
          </p:cNvCxnSpPr>
          <p:nvPr/>
        </p:nvCxnSpPr>
        <p:spPr>
          <a:xfrm flipH="1" flipV="1">
            <a:off x="4572000" y="2841171"/>
            <a:ext cx="10886" cy="1491340"/>
          </a:xfrm>
          <a:prstGeom prst="straightConnector1">
            <a:avLst/>
          </a:prstGeom>
          <a:ln w="825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Flèche courbée vers la gauche 6"/>
          <p:cNvSpPr/>
          <p:nvPr/>
        </p:nvSpPr>
        <p:spPr>
          <a:xfrm flipV="1">
            <a:off x="5900059" y="4457074"/>
            <a:ext cx="1132114" cy="1197423"/>
          </a:xfrm>
          <a:prstGeom prst="curvedLeftArrow">
            <a:avLst>
              <a:gd name="adj1" fmla="val 17184"/>
              <a:gd name="adj2" fmla="val 50000"/>
              <a:gd name="adj3" fmla="val 25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9" name="Flèche courbée vers la gauche 8"/>
          <p:cNvSpPr/>
          <p:nvPr/>
        </p:nvSpPr>
        <p:spPr>
          <a:xfrm flipV="1">
            <a:off x="6640286" y="1388553"/>
            <a:ext cx="1132114" cy="1197423"/>
          </a:xfrm>
          <a:prstGeom prst="curvedLeftArrow">
            <a:avLst>
              <a:gd name="adj1" fmla="val 17184"/>
              <a:gd name="adj2" fmla="val 50000"/>
              <a:gd name="adj3" fmla="val 25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cxnSp>
        <p:nvCxnSpPr>
          <p:cNvPr id="10" name="Connecteur droit avec flèche 9"/>
          <p:cNvCxnSpPr/>
          <p:nvPr/>
        </p:nvCxnSpPr>
        <p:spPr>
          <a:xfrm flipH="1" flipV="1">
            <a:off x="5138059" y="2841171"/>
            <a:ext cx="10886" cy="1491340"/>
          </a:xfrm>
          <a:prstGeom prst="straightConnector1">
            <a:avLst/>
          </a:prstGeom>
          <a:ln w="82550">
            <a:solidFill>
              <a:schemeClr val="accent5">
                <a:lumMod val="60000"/>
                <a:lumOff val="40000"/>
              </a:schemeClr>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1" name="ZoneTexte 10"/>
          <p:cNvSpPr txBox="1"/>
          <p:nvPr/>
        </p:nvSpPr>
        <p:spPr>
          <a:xfrm>
            <a:off x="6498772" y="2884714"/>
            <a:ext cx="2525485" cy="830997"/>
          </a:xfrm>
          <a:prstGeom prst="rect">
            <a:avLst/>
          </a:prstGeom>
          <a:noFill/>
        </p:spPr>
        <p:txBody>
          <a:bodyPr wrap="square" rtlCol="0">
            <a:spAutoFit/>
          </a:bodyPr>
          <a:lstStyle/>
          <a:p>
            <a:r>
              <a:rPr lang="fr-BE" sz="4800" b="1" dirty="0" smtClean="0">
                <a:solidFill>
                  <a:srgbClr val="FFC000"/>
                </a:solidFill>
                <a:latin typeface="Segoe UI" panose="020B0502040204020203" pitchFamily="34" charset="0"/>
                <a:cs typeface="Segoe UI" panose="020B0502040204020203" pitchFamily="34" charset="0"/>
              </a:rPr>
              <a:t>Part 1</a:t>
            </a:r>
            <a:endParaRPr lang="fr-BE" sz="4800" b="1" dirty="0">
              <a:solidFill>
                <a:srgbClr val="FFC000"/>
              </a:solidFill>
              <a:latin typeface="Segoe UI" panose="020B0502040204020203" pitchFamily="34" charset="0"/>
              <a:cs typeface="Segoe UI" panose="020B0502040204020203" pitchFamily="34" charset="0"/>
            </a:endParaRPr>
          </a:p>
        </p:txBody>
      </p:sp>
      <p:sp>
        <p:nvSpPr>
          <p:cNvPr id="12" name="ZoneTexte 11"/>
          <p:cNvSpPr txBox="1"/>
          <p:nvPr/>
        </p:nvSpPr>
        <p:spPr>
          <a:xfrm>
            <a:off x="6498771" y="3575335"/>
            <a:ext cx="2525485" cy="830997"/>
          </a:xfrm>
          <a:prstGeom prst="rect">
            <a:avLst/>
          </a:prstGeom>
          <a:noFill/>
        </p:spPr>
        <p:txBody>
          <a:bodyPr wrap="square" rtlCol="0">
            <a:spAutoFit/>
          </a:bodyPr>
          <a:lstStyle/>
          <a:p>
            <a:r>
              <a:rPr lang="fr-BE" sz="4800" b="1" dirty="0" smtClean="0">
                <a:solidFill>
                  <a:schemeClr val="accent5">
                    <a:lumMod val="60000"/>
                    <a:lumOff val="40000"/>
                  </a:schemeClr>
                </a:solidFill>
                <a:latin typeface="Segoe UI" panose="020B0502040204020203" pitchFamily="34" charset="0"/>
                <a:cs typeface="Segoe UI" panose="020B0502040204020203" pitchFamily="34" charset="0"/>
              </a:rPr>
              <a:t>Part 2</a:t>
            </a:r>
            <a:endParaRPr lang="fr-BE" sz="4800" b="1" dirty="0">
              <a:solidFill>
                <a:schemeClr val="accent5">
                  <a:lumMod val="60000"/>
                  <a:lumOff val="40000"/>
                </a:schemeClr>
              </a:solidFill>
              <a:latin typeface="Segoe UI" panose="020B0502040204020203" pitchFamily="34" charset="0"/>
              <a:cs typeface="Segoe UI" panose="020B0502040204020203" pitchFamily="34" charset="0"/>
            </a:endParaRPr>
          </a:p>
        </p:txBody>
      </p:sp>
      <p:pic>
        <p:nvPicPr>
          <p:cNvPr id="14" name="Picture 2" descr="https://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0722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238316" y="2721427"/>
            <a:ext cx="4689130" cy="2308324"/>
          </a:xfrm>
          <a:prstGeom prst="rect">
            <a:avLst/>
          </a:prstGeom>
          <a:noFill/>
        </p:spPr>
        <p:txBody>
          <a:bodyPr wrap="square" rtlCol="0">
            <a:spAutoFit/>
          </a:bodyPr>
          <a:lstStyle/>
          <a:p>
            <a:pPr algn="ctr"/>
            <a:r>
              <a:rPr lang="fr-BE" sz="3600" dirty="0" err="1" smtClean="0">
                <a:solidFill>
                  <a:srgbClr val="FFC000"/>
                </a:solidFill>
                <a:latin typeface="Segoe UI" panose="020B0502040204020203" pitchFamily="34" charset="0"/>
                <a:cs typeface="Segoe UI" panose="020B0502040204020203" pitchFamily="34" charset="0"/>
              </a:rPr>
              <a:t>From</a:t>
            </a:r>
            <a:endParaRPr lang="fr-BE" sz="3600" dirty="0" smtClean="0">
              <a:solidFill>
                <a:srgbClr val="FFC000"/>
              </a:solidFill>
              <a:latin typeface="Segoe UI" panose="020B0502040204020203" pitchFamily="34" charset="0"/>
              <a:cs typeface="Segoe UI" panose="020B0502040204020203" pitchFamily="34" charset="0"/>
            </a:endParaRPr>
          </a:p>
          <a:p>
            <a:pPr algn="ctr"/>
            <a:r>
              <a:rPr lang="fr-BE" sz="3600" dirty="0" smtClean="0">
                <a:solidFill>
                  <a:srgbClr val="FFC000"/>
                </a:solidFill>
                <a:latin typeface="Segoe UI" panose="020B0502040204020203" pitchFamily="34" charset="0"/>
                <a:cs typeface="Segoe UI" panose="020B0502040204020203" pitchFamily="34" charset="0"/>
              </a:rPr>
              <a:t>1-to-1 </a:t>
            </a:r>
            <a:r>
              <a:rPr lang="fr-BE" sz="3600" dirty="0" err="1" smtClean="0">
                <a:solidFill>
                  <a:srgbClr val="FFC000"/>
                </a:solidFill>
                <a:latin typeface="Segoe UI" panose="020B0502040204020203" pitchFamily="34" charset="0"/>
                <a:cs typeface="Segoe UI" panose="020B0502040204020203" pitchFamily="34" charset="0"/>
              </a:rPr>
              <a:t>evaluation</a:t>
            </a:r>
            <a:endParaRPr lang="fr-BE" sz="3600" dirty="0" smtClean="0">
              <a:solidFill>
                <a:srgbClr val="FFC000"/>
              </a:solidFill>
              <a:latin typeface="Segoe UI" panose="020B0502040204020203" pitchFamily="34" charset="0"/>
              <a:cs typeface="Segoe UI" panose="020B0502040204020203" pitchFamily="34" charset="0"/>
            </a:endParaRPr>
          </a:p>
          <a:p>
            <a:pPr algn="ctr"/>
            <a:r>
              <a:rPr lang="fr-BE" sz="3600" dirty="0" smtClean="0">
                <a:solidFill>
                  <a:srgbClr val="FFC000"/>
                </a:solidFill>
                <a:latin typeface="Segoe UI" panose="020B0502040204020203" pitchFamily="34" charset="0"/>
                <a:cs typeface="Segoe UI" panose="020B0502040204020203" pitchFamily="34" charset="0"/>
              </a:rPr>
              <a:t>to</a:t>
            </a:r>
          </a:p>
          <a:p>
            <a:pPr algn="ctr"/>
            <a:r>
              <a:rPr lang="fr-BE" sz="3600" dirty="0" smtClean="0">
                <a:solidFill>
                  <a:srgbClr val="FFC000"/>
                </a:solidFill>
                <a:latin typeface="Segoe UI" panose="020B0502040204020203" pitchFamily="34" charset="0"/>
                <a:cs typeface="Segoe UI" panose="020B0502040204020203" pitchFamily="34" charset="0"/>
              </a:rPr>
              <a:t>N-to-M </a:t>
            </a:r>
            <a:r>
              <a:rPr lang="fr-BE" sz="3600" dirty="0" err="1" smtClean="0">
                <a:solidFill>
                  <a:srgbClr val="FFC000"/>
                </a:solidFill>
                <a:latin typeface="Segoe UI" panose="020B0502040204020203" pitchFamily="34" charset="0"/>
                <a:cs typeface="Segoe UI" panose="020B0502040204020203" pitchFamily="34" charset="0"/>
              </a:rPr>
              <a:t>evaluation</a:t>
            </a:r>
            <a:endParaRPr lang="fr-BE" sz="3600" dirty="0">
              <a:solidFill>
                <a:srgbClr val="FFC000"/>
              </a:solidFill>
              <a:latin typeface="Segoe UI" panose="020B0502040204020203" pitchFamily="34" charset="0"/>
              <a:cs typeface="Segoe UI" panose="020B0502040204020203" pitchFamily="34" charset="0"/>
            </a:endParaRPr>
          </a:p>
        </p:txBody>
      </p:sp>
      <p:sp>
        <p:nvSpPr>
          <p:cNvPr id="5" name="ZoneTexte 4"/>
          <p:cNvSpPr txBox="1"/>
          <p:nvPr/>
        </p:nvSpPr>
        <p:spPr>
          <a:xfrm>
            <a:off x="3461656" y="1556657"/>
            <a:ext cx="2231572" cy="707886"/>
          </a:xfrm>
          <a:prstGeom prst="rect">
            <a:avLst/>
          </a:prstGeom>
          <a:noFill/>
        </p:spPr>
        <p:txBody>
          <a:bodyPr wrap="square" rtlCol="0">
            <a:spAutoFit/>
          </a:bodyPr>
          <a:lstStyle/>
          <a:p>
            <a:pPr algn="ctr"/>
            <a:r>
              <a:rPr lang="fr-BE" sz="4000" b="1" dirty="0" smtClean="0">
                <a:solidFill>
                  <a:schemeClr val="bg1">
                    <a:lumMod val="65000"/>
                  </a:schemeClr>
                </a:solidFill>
                <a:latin typeface="Segoe UI" panose="020B0502040204020203" pitchFamily="34" charset="0"/>
                <a:cs typeface="Segoe UI" panose="020B0502040204020203" pitchFamily="34" charset="0"/>
              </a:rPr>
              <a:t>PART 1</a:t>
            </a:r>
            <a:endParaRPr lang="fr-BE" sz="4000" b="1" dirty="0">
              <a:solidFill>
                <a:schemeClr val="bg1">
                  <a:lumMod val="65000"/>
                </a:schemeClr>
              </a:solidFill>
              <a:latin typeface="Segoe UI" panose="020B0502040204020203" pitchFamily="34" charset="0"/>
              <a:cs typeface="Segoe UI" panose="020B0502040204020203" pitchFamily="34" charset="0"/>
            </a:endParaRPr>
          </a:p>
        </p:txBody>
      </p:sp>
      <p:pic>
        <p:nvPicPr>
          <p:cNvPr id="6" name="Picture 2" descr="https://www.bsc.es/media/28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0677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460" y="555748"/>
            <a:ext cx="5184576" cy="954107"/>
          </a:xfrm>
          <a:prstGeom prst="rect">
            <a:avLst/>
          </a:prstGeom>
          <a:noFill/>
        </p:spPr>
        <p:txBody>
          <a:bodyPr wrap="square" rtlCol="0">
            <a:spAutoFit/>
          </a:bodyPr>
          <a:lstStyle/>
          <a:p>
            <a:r>
              <a:rPr lang="fr-BE" sz="2800" dirty="0" err="1" smtClean="0">
                <a:latin typeface="Segoe UI" panose="020B0502040204020203" pitchFamily="34" charset="0"/>
                <a:ea typeface="Segoe UI" panose="020B0502040204020203" pitchFamily="34" charset="0"/>
                <a:cs typeface="Segoe UI" panose="020B0502040204020203" pitchFamily="34" charset="0"/>
              </a:rPr>
              <a:t>Seasonal</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forecasts</a:t>
            </a:r>
            <a:r>
              <a:rPr lang="fr-BE" sz="2800" dirty="0" smtClean="0">
                <a:latin typeface="Segoe UI" panose="020B0502040204020203" pitchFamily="34" charset="0"/>
                <a:ea typeface="Segoe UI" panose="020B0502040204020203" pitchFamily="34" charset="0"/>
                <a:cs typeface="Segoe UI" panose="020B0502040204020203" pitchFamily="34" charset="0"/>
              </a:rPr>
              <a:t> of </a:t>
            </a:r>
            <a:r>
              <a:rPr lang="fr-BE" sz="2800" dirty="0" err="1" smtClean="0">
                <a:latin typeface="Segoe UI" panose="020B0502040204020203" pitchFamily="34" charset="0"/>
                <a:ea typeface="Segoe UI" panose="020B0502040204020203" pitchFamily="34" charset="0"/>
                <a:cs typeface="Segoe UI" panose="020B0502040204020203" pitchFamily="34" charset="0"/>
              </a:rPr>
              <a:t>summer</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Arctic</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sea</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ice</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extent</a:t>
            </a:r>
            <a:endParaRPr lang="en-US" sz="28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6" name="TextBox 5"/>
          <p:cNvSpPr txBox="1"/>
          <p:nvPr/>
        </p:nvSpPr>
        <p:spPr>
          <a:xfrm>
            <a:off x="2112698" y="3124200"/>
            <a:ext cx="5558873" cy="369332"/>
          </a:xfrm>
          <a:prstGeom prst="rect">
            <a:avLst/>
          </a:prstGeom>
          <a:noFill/>
        </p:spPr>
        <p:txBody>
          <a:bodyPr wrap="square" rtlCol="0">
            <a:spAutoFit/>
          </a:bodyPr>
          <a:lstStyle/>
          <a:p>
            <a:pPr algn="ctr"/>
            <a:r>
              <a:rPr lang="fr-BE" dirty="0" smtClean="0">
                <a:latin typeface="Segoe UI" panose="020B0502040204020203" pitchFamily="34" charset="0"/>
                <a:ea typeface="Segoe UI" panose="020B0502040204020203" pitchFamily="34" charset="0"/>
                <a:cs typeface="Segoe UI" panose="020B0502040204020203" pitchFamily="34" charset="0"/>
              </a:rPr>
              <a:t>360 </a:t>
            </a:r>
            <a:r>
              <a:rPr lang="fr-BE" dirty="0" err="1" smtClean="0">
                <a:latin typeface="Segoe UI" panose="020B0502040204020203" pitchFamily="34" charset="0"/>
                <a:ea typeface="Segoe UI" panose="020B0502040204020203" pitchFamily="34" charset="0"/>
                <a:cs typeface="Segoe UI" panose="020B0502040204020203" pitchFamily="34" charset="0"/>
              </a:rPr>
              <a:t>forecasts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u="sng" dirty="0" smtClean="0">
                <a:latin typeface="Segoe UI" panose="020B0502040204020203" pitchFamily="34" charset="0"/>
                <a:ea typeface="Segoe UI" panose="020B0502040204020203" pitchFamily="34" charset="0"/>
                <a:cs typeface="Segoe UI" panose="020B0502040204020203" pitchFamily="34" charset="0"/>
              </a:rPr>
              <a:t>not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independent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from</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each</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other</a:t>
            </a:r>
            <a:r>
              <a:rPr lang="fr-BE" dirty="0" smtClean="0">
                <a:latin typeface="Segoe UI" panose="020B0502040204020203" pitchFamily="34" charset="0"/>
                <a:ea typeface="Segoe UI" panose="020B0502040204020203" pitchFamily="34" charset="0"/>
                <a:cs typeface="Segoe UI" panose="020B0502040204020203" pitchFamily="34" charset="0"/>
              </a:rPr>
              <a:t>)</a:t>
            </a:r>
            <a:endParaRPr lang="en-US"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7" name="TextBox 6"/>
          <p:cNvSpPr txBox="1"/>
          <p:nvPr/>
        </p:nvSpPr>
        <p:spPr>
          <a:xfrm>
            <a:off x="1754424" y="5689937"/>
            <a:ext cx="5558873" cy="1015663"/>
          </a:xfrm>
          <a:prstGeom prst="rect">
            <a:avLst/>
          </a:prstGeom>
          <a:noFill/>
        </p:spPr>
        <p:txBody>
          <a:bodyPr wrap="square" rtlCol="0">
            <a:spAutoFit/>
          </a:bodyPr>
          <a:lstStyle/>
          <a:p>
            <a:pPr algn="ctr"/>
            <a:r>
              <a:rPr lang="fr-BE" sz="2400" dirty="0">
                <a:latin typeface="Segoe UI" panose="020B0502040204020203" pitchFamily="34" charset="0"/>
                <a:ea typeface="Segoe UI" panose="020B0502040204020203" pitchFamily="34" charset="0"/>
                <a:cs typeface="Segoe UI" panose="020B0502040204020203" pitchFamily="34" charset="0"/>
              </a:rPr>
              <a:t>4</a:t>
            </a:r>
            <a:r>
              <a:rPr lang="fr-BE" sz="2400" dirty="0" smtClean="0">
                <a:latin typeface="Segoe UI" panose="020B0502040204020203" pitchFamily="34" charset="0"/>
                <a:ea typeface="Segoe UI" panose="020B0502040204020203" pitchFamily="34" charset="0"/>
                <a:cs typeface="Segoe UI" panose="020B0502040204020203" pitchFamily="34" charset="0"/>
              </a:rPr>
              <a:t> </a:t>
            </a:r>
            <a:r>
              <a:rPr lang="fr-BE" sz="2400" dirty="0" err="1" smtClean="0">
                <a:latin typeface="Segoe UI" panose="020B0502040204020203" pitchFamily="34" charset="0"/>
                <a:ea typeface="Segoe UI" panose="020B0502040204020203" pitchFamily="34" charset="0"/>
                <a:cs typeface="Segoe UI" panose="020B0502040204020203" pitchFamily="34" charset="0"/>
              </a:rPr>
              <a:t>observational</a:t>
            </a:r>
            <a:r>
              <a:rPr lang="fr-BE" sz="2400" dirty="0" smtClean="0">
                <a:latin typeface="Segoe UI" panose="020B0502040204020203" pitchFamily="34" charset="0"/>
                <a:ea typeface="Segoe UI" panose="020B0502040204020203" pitchFamily="34" charset="0"/>
                <a:cs typeface="Segoe UI" panose="020B0502040204020203" pitchFamily="34" charset="0"/>
              </a:rPr>
              <a:t> </a:t>
            </a:r>
            <a:r>
              <a:rPr lang="fr-BE" sz="2400" dirty="0" err="1" smtClean="0">
                <a:latin typeface="Segoe UI" panose="020B0502040204020203" pitchFamily="34" charset="0"/>
                <a:ea typeface="Segoe UI" panose="020B0502040204020203" pitchFamily="34" charset="0"/>
                <a:cs typeface="Segoe UI" panose="020B0502040204020203" pitchFamily="34" charset="0"/>
              </a:rPr>
              <a:t>datasets</a:t>
            </a:r>
            <a:r>
              <a:rPr lang="fr-BE" sz="2400" dirty="0" smtClean="0">
                <a:latin typeface="Segoe UI" panose="020B0502040204020203" pitchFamily="34" charset="0"/>
                <a:ea typeface="Segoe UI" panose="020B0502040204020203" pitchFamily="34" charset="0"/>
                <a:cs typeface="Segoe UI" panose="020B0502040204020203" pitchFamily="34" charset="0"/>
              </a:rPr>
              <a:t> for </a:t>
            </a:r>
            <a:r>
              <a:rPr lang="fr-BE" sz="2400" dirty="0" err="1" smtClean="0">
                <a:latin typeface="Segoe UI" panose="020B0502040204020203" pitchFamily="34" charset="0"/>
                <a:ea typeface="Segoe UI" panose="020B0502040204020203" pitchFamily="34" charset="0"/>
                <a:cs typeface="Segoe UI" panose="020B0502040204020203" pitchFamily="34" charset="0"/>
              </a:rPr>
              <a:t>verification</a:t>
            </a:r>
            <a:endParaRPr lang="fr-BE" sz="2400" dirty="0" smtClean="0">
              <a:latin typeface="Segoe UI" panose="020B0502040204020203" pitchFamily="34" charset="0"/>
              <a:ea typeface="Segoe UI" panose="020B0502040204020203" pitchFamily="34" charset="0"/>
              <a:cs typeface="Segoe UI" panose="020B0502040204020203" pitchFamily="34" charset="0"/>
            </a:endParaRPr>
          </a:p>
          <a:p>
            <a:pPr algn="ctr"/>
            <a:endParaRPr lang="fr-BE" dirty="0" smtClean="0">
              <a:latin typeface="Segoe UI" panose="020B0502040204020203" pitchFamily="34" charset="0"/>
              <a:ea typeface="Segoe UI" panose="020B0502040204020203" pitchFamily="34" charset="0"/>
              <a:cs typeface="Segoe UI" panose="020B0502040204020203" pitchFamily="34" charset="0"/>
            </a:endParaRPr>
          </a:p>
          <a:p>
            <a:pPr algn="ctr"/>
            <a:r>
              <a:rPr lang="fr-BE" dirty="0" smtClean="0">
                <a:latin typeface="Segoe UI" panose="020B0502040204020203" pitchFamily="34" charset="0"/>
                <a:ea typeface="Segoe UI" panose="020B0502040204020203" pitchFamily="34" charset="0"/>
                <a:cs typeface="Segoe UI" panose="020B0502040204020203" pitchFamily="34" charset="0"/>
              </a:rPr>
              <a:t>(</a:t>
            </a:r>
            <a:r>
              <a:rPr lang="fr-BE" u="sng" dirty="0" smtClean="0">
                <a:latin typeface="Segoe UI" panose="020B0502040204020203" pitchFamily="34" charset="0"/>
                <a:ea typeface="Segoe UI" panose="020B0502040204020203" pitchFamily="34" charset="0"/>
                <a:cs typeface="Segoe UI" panose="020B0502040204020203" pitchFamily="34" charset="0"/>
              </a:rPr>
              <a:t>not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independent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from</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each</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other</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either</a:t>
            </a:r>
            <a:r>
              <a:rPr lang="fr-BE" dirty="0" smtClean="0">
                <a:latin typeface="Segoe UI" panose="020B0502040204020203" pitchFamily="34" charset="0"/>
                <a:ea typeface="Segoe UI" panose="020B0502040204020203" pitchFamily="34" charset="0"/>
                <a:cs typeface="Segoe UI" panose="020B0502040204020203" pitchFamily="34" charset="0"/>
              </a:rPr>
              <a:t>)</a:t>
            </a:r>
            <a:endParaRPr lang="en-US"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2" name="Oval 1"/>
          <p:cNvSpPr/>
          <p:nvPr/>
        </p:nvSpPr>
        <p:spPr>
          <a:xfrm>
            <a:off x="1536598" y="1927348"/>
            <a:ext cx="304800" cy="3048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 name="Oval 7"/>
          <p:cNvSpPr/>
          <p:nvPr/>
        </p:nvSpPr>
        <p:spPr>
          <a:xfrm>
            <a:off x="2257426" y="1927348"/>
            <a:ext cx="304800" cy="304800"/>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9" name="Oval 8"/>
          <p:cNvSpPr/>
          <p:nvPr/>
        </p:nvSpPr>
        <p:spPr>
          <a:xfrm>
            <a:off x="2978254" y="1927348"/>
            <a:ext cx="304800" cy="304800"/>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0" name="Oval 9"/>
          <p:cNvSpPr/>
          <p:nvPr/>
        </p:nvSpPr>
        <p:spPr>
          <a:xfrm>
            <a:off x="3699082" y="1927348"/>
            <a:ext cx="304800" cy="304800"/>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1" name="Oval 10"/>
          <p:cNvSpPr/>
          <p:nvPr/>
        </p:nvSpPr>
        <p:spPr>
          <a:xfrm>
            <a:off x="4419910" y="1927348"/>
            <a:ext cx="304800" cy="304800"/>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2" name="Oval 11"/>
          <p:cNvSpPr/>
          <p:nvPr/>
        </p:nvSpPr>
        <p:spPr>
          <a:xfrm>
            <a:off x="5140738" y="1927348"/>
            <a:ext cx="304800" cy="30480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3" name="Oval 12"/>
          <p:cNvSpPr/>
          <p:nvPr/>
        </p:nvSpPr>
        <p:spPr>
          <a:xfrm>
            <a:off x="5861566" y="1927348"/>
            <a:ext cx="304800" cy="30480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4" name="Oval 13"/>
          <p:cNvSpPr/>
          <p:nvPr/>
        </p:nvSpPr>
        <p:spPr>
          <a:xfrm>
            <a:off x="6582394" y="1927348"/>
            <a:ext cx="304800" cy="304800"/>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5" name="Oval 14"/>
          <p:cNvSpPr/>
          <p:nvPr/>
        </p:nvSpPr>
        <p:spPr>
          <a:xfrm>
            <a:off x="7303222" y="1927348"/>
            <a:ext cx="304800" cy="304800"/>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3" name="Oval 2"/>
          <p:cNvSpPr/>
          <p:nvPr/>
        </p:nvSpPr>
        <p:spPr>
          <a:xfrm>
            <a:off x="1487504" y="2349938"/>
            <a:ext cx="45719" cy="4571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9" name="Oval 18"/>
          <p:cNvSpPr/>
          <p:nvPr/>
        </p:nvSpPr>
        <p:spPr>
          <a:xfrm>
            <a:off x="1575992" y="2349938"/>
            <a:ext cx="45719" cy="4571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0" name="Oval 19"/>
          <p:cNvSpPr/>
          <p:nvPr/>
        </p:nvSpPr>
        <p:spPr>
          <a:xfrm>
            <a:off x="1664480" y="2349938"/>
            <a:ext cx="45719" cy="4571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1" name="Oval 20"/>
          <p:cNvSpPr/>
          <p:nvPr/>
        </p:nvSpPr>
        <p:spPr>
          <a:xfrm>
            <a:off x="1752968" y="2349938"/>
            <a:ext cx="45719" cy="4571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2" name="Oval 21"/>
          <p:cNvSpPr/>
          <p:nvPr/>
        </p:nvSpPr>
        <p:spPr>
          <a:xfrm>
            <a:off x="1841456" y="2349938"/>
            <a:ext cx="45719" cy="4571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3" name="Oval 22"/>
          <p:cNvSpPr/>
          <p:nvPr/>
        </p:nvSpPr>
        <p:spPr>
          <a:xfrm>
            <a:off x="1488890" y="2435663"/>
            <a:ext cx="45719" cy="4571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4" name="Oval 23"/>
          <p:cNvSpPr/>
          <p:nvPr/>
        </p:nvSpPr>
        <p:spPr>
          <a:xfrm>
            <a:off x="1577378" y="2435663"/>
            <a:ext cx="45719" cy="4571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5" name="Oval 24"/>
          <p:cNvSpPr/>
          <p:nvPr/>
        </p:nvSpPr>
        <p:spPr>
          <a:xfrm>
            <a:off x="1665866" y="2435663"/>
            <a:ext cx="45719" cy="4571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6" name="Oval 25"/>
          <p:cNvSpPr/>
          <p:nvPr/>
        </p:nvSpPr>
        <p:spPr>
          <a:xfrm>
            <a:off x="1754354" y="2435663"/>
            <a:ext cx="45719" cy="4571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7" name="Oval 26"/>
          <p:cNvSpPr/>
          <p:nvPr/>
        </p:nvSpPr>
        <p:spPr>
          <a:xfrm>
            <a:off x="1842844" y="2435663"/>
            <a:ext cx="45719" cy="4571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0" name="Oval 59"/>
          <p:cNvSpPr/>
          <p:nvPr/>
        </p:nvSpPr>
        <p:spPr>
          <a:xfrm>
            <a:off x="2209267" y="2349938"/>
            <a:ext cx="45719" cy="45719"/>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1" name="Oval 60"/>
          <p:cNvSpPr/>
          <p:nvPr/>
        </p:nvSpPr>
        <p:spPr>
          <a:xfrm>
            <a:off x="2297755" y="2349938"/>
            <a:ext cx="45719" cy="45719"/>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2" name="Oval 61"/>
          <p:cNvSpPr/>
          <p:nvPr/>
        </p:nvSpPr>
        <p:spPr>
          <a:xfrm>
            <a:off x="2386243" y="2349938"/>
            <a:ext cx="45719" cy="45719"/>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3" name="Oval 62"/>
          <p:cNvSpPr/>
          <p:nvPr/>
        </p:nvSpPr>
        <p:spPr>
          <a:xfrm>
            <a:off x="2474731" y="2349938"/>
            <a:ext cx="45719" cy="45719"/>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4" name="Oval 63"/>
          <p:cNvSpPr/>
          <p:nvPr/>
        </p:nvSpPr>
        <p:spPr>
          <a:xfrm>
            <a:off x="2563219" y="2349938"/>
            <a:ext cx="45719" cy="45719"/>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5" name="Oval 64"/>
          <p:cNvSpPr/>
          <p:nvPr/>
        </p:nvSpPr>
        <p:spPr>
          <a:xfrm>
            <a:off x="2210653" y="2435663"/>
            <a:ext cx="45719" cy="45719"/>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6" name="Oval 65"/>
          <p:cNvSpPr/>
          <p:nvPr/>
        </p:nvSpPr>
        <p:spPr>
          <a:xfrm>
            <a:off x="2299141" y="2435663"/>
            <a:ext cx="45719" cy="45719"/>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7" name="Oval 66"/>
          <p:cNvSpPr/>
          <p:nvPr/>
        </p:nvSpPr>
        <p:spPr>
          <a:xfrm>
            <a:off x="2387629" y="2435663"/>
            <a:ext cx="45719" cy="45719"/>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8" name="Oval 67"/>
          <p:cNvSpPr/>
          <p:nvPr/>
        </p:nvSpPr>
        <p:spPr>
          <a:xfrm>
            <a:off x="2476117" y="2435663"/>
            <a:ext cx="45719" cy="45719"/>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9" name="Oval 68"/>
          <p:cNvSpPr/>
          <p:nvPr/>
        </p:nvSpPr>
        <p:spPr>
          <a:xfrm>
            <a:off x="2564607" y="2435663"/>
            <a:ext cx="45719" cy="45719"/>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0" name="Oval 69"/>
          <p:cNvSpPr/>
          <p:nvPr/>
        </p:nvSpPr>
        <p:spPr>
          <a:xfrm>
            <a:off x="2929096" y="2349938"/>
            <a:ext cx="45719" cy="4571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1" name="Oval 70"/>
          <p:cNvSpPr/>
          <p:nvPr/>
        </p:nvSpPr>
        <p:spPr>
          <a:xfrm>
            <a:off x="3017584" y="2349938"/>
            <a:ext cx="45719" cy="4571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2" name="Oval 71"/>
          <p:cNvSpPr/>
          <p:nvPr/>
        </p:nvSpPr>
        <p:spPr>
          <a:xfrm>
            <a:off x="3106072" y="2349938"/>
            <a:ext cx="45719" cy="4571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3" name="Oval 72"/>
          <p:cNvSpPr/>
          <p:nvPr/>
        </p:nvSpPr>
        <p:spPr>
          <a:xfrm>
            <a:off x="3194560" y="2349938"/>
            <a:ext cx="45719" cy="4571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4" name="Oval 73"/>
          <p:cNvSpPr/>
          <p:nvPr/>
        </p:nvSpPr>
        <p:spPr>
          <a:xfrm>
            <a:off x="3283048" y="2349938"/>
            <a:ext cx="45719" cy="4571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5" name="Oval 74"/>
          <p:cNvSpPr/>
          <p:nvPr/>
        </p:nvSpPr>
        <p:spPr>
          <a:xfrm>
            <a:off x="2930482" y="2435663"/>
            <a:ext cx="45719" cy="4571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6" name="Oval 75"/>
          <p:cNvSpPr/>
          <p:nvPr/>
        </p:nvSpPr>
        <p:spPr>
          <a:xfrm>
            <a:off x="3018970" y="2435663"/>
            <a:ext cx="45719" cy="4571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7" name="Oval 76"/>
          <p:cNvSpPr/>
          <p:nvPr/>
        </p:nvSpPr>
        <p:spPr>
          <a:xfrm>
            <a:off x="3107458" y="2435663"/>
            <a:ext cx="45719" cy="4571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8" name="Oval 77"/>
          <p:cNvSpPr/>
          <p:nvPr/>
        </p:nvSpPr>
        <p:spPr>
          <a:xfrm>
            <a:off x="3195946" y="2435663"/>
            <a:ext cx="45719" cy="4571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9" name="Oval 78"/>
          <p:cNvSpPr/>
          <p:nvPr/>
        </p:nvSpPr>
        <p:spPr>
          <a:xfrm>
            <a:off x="3284436" y="2435663"/>
            <a:ext cx="45719" cy="4571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0" name="Oval 79"/>
          <p:cNvSpPr/>
          <p:nvPr/>
        </p:nvSpPr>
        <p:spPr>
          <a:xfrm>
            <a:off x="3656524" y="2349937"/>
            <a:ext cx="45719" cy="4571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1" name="Oval 80"/>
          <p:cNvSpPr/>
          <p:nvPr/>
        </p:nvSpPr>
        <p:spPr>
          <a:xfrm>
            <a:off x="3745012" y="2349937"/>
            <a:ext cx="45719" cy="4571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2" name="Oval 81"/>
          <p:cNvSpPr/>
          <p:nvPr/>
        </p:nvSpPr>
        <p:spPr>
          <a:xfrm>
            <a:off x="3833500" y="2349937"/>
            <a:ext cx="45719" cy="4571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3" name="Oval 82"/>
          <p:cNvSpPr/>
          <p:nvPr/>
        </p:nvSpPr>
        <p:spPr>
          <a:xfrm>
            <a:off x="3921988" y="2349937"/>
            <a:ext cx="45719" cy="4571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4" name="Oval 83"/>
          <p:cNvSpPr/>
          <p:nvPr/>
        </p:nvSpPr>
        <p:spPr>
          <a:xfrm>
            <a:off x="4010476" y="2349937"/>
            <a:ext cx="45719" cy="4571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5" name="Oval 84"/>
          <p:cNvSpPr/>
          <p:nvPr/>
        </p:nvSpPr>
        <p:spPr>
          <a:xfrm>
            <a:off x="3657910" y="2435662"/>
            <a:ext cx="45719" cy="4571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6" name="Oval 85"/>
          <p:cNvSpPr/>
          <p:nvPr/>
        </p:nvSpPr>
        <p:spPr>
          <a:xfrm>
            <a:off x="3746398" y="2435662"/>
            <a:ext cx="45719" cy="4571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7" name="Oval 86"/>
          <p:cNvSpPr/>
          <p:nvPr/>
        </p:nvSpPr>
        <p:spPr>
          <a:xfrm>
            <a:off x="3834886" y="2435662"/>
            <a:ext cx="45719" cy="4571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8" name="Oval 87"/>
          <p:cNvSpPr/>
          <p:nvPr/>
        </p:nvSpPr>
        <p:spPr>
          <a:xfrm>
            <a:off x="3923374" y="2435662"/>
            <a:ext cx="45719" cy="4571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9" name="Oval 88"/>
          <p:cNvSpPr/>
          <p:nvPr/>
        </p:nvSpPr>
        <p:spPr>
          <a:xfrm>
            <a:off x="4011864" y="2435662"/>
            <a:ext cx="45719" cy="4571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0" name="Oval 89"/>
          <p:cNvSpPr/>
          <p:nvPr/>
        </p:nvSpPr>
        <p:spPr>
          <a:xfrm>
            <a:off x="4373240" y="2350886"/>
            <a:ext cx="45719" cy="4571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1" name="Oval 90"/>
          <p:cNvSpPr/>
          <p:nvPr/>
        </p:nvSpPr>
        <p:spPr>
          <a:xfrm>
            <a:off x="4461728" y="2350886"/>
            <a:ext cx="45719" cy="4571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2" name="Oval 91"/>
          <p:cNvSpPr/>
          <p:nvPr/>
        </p:nvSpPr>
        <p:spPr>
          <a:xfrm>
            <a:off x="4550216" y="2350886"/>
            <a:ext cx="45719" cy="4571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3" name="Oval 92"/>
          <p:cNvSpPr/>
          <p:nvPr/>
        </p:nvSpPr>
        <p:spPr>
          <a:xfrm>
            <a:off x="4638704" y="2350886"/>
            <a:ext cx="45719" cy="4571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4" name="Oval 93"/>
          <p:cNvSpPr/>
          <p:nvPr/>
        </p:nvSpPr>
        <p:spPr>
          <a:xfrm>
            <a:off x="4727192" y="2350886"/>
            <a:ext cx="45719" cy="4571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5" name="Oval 94"/>
          <p:cNvSpPr/>
          <p:nvPr/>
        </p:nvSpPr>
        <p:spPr>
          <a:xfrm>
            <a:off x="4374626" y="2436611"/>
            <a:ext cx="45719" cy="4571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6" name="Oval 95"/>
          <p:cNvSpPr/>
          <p:nvPr/>
        </p:nvSpPr>
        <p:spPr>
          <a:xfrm>
            <a:off x="4463114" y="2436611"/>
            <a:ext cx="45719" cy="4571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7" name="Oval 96"/>
          <p:cNvSpPr/>
          <p:nvPr/>
        </p:nvSpPr>
        <p:spPr>
          <a:xfrm>
            <a:off x="4551602" y="2436611"/>
            <a:ext cx="45719" cy="4571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8" name="Oval 97"/>
          <p:cNvSpPr/>
          <p:nvPr/>
        </p:nvSpPr>
        <p:spPr>
          <a:xfrm>
            <a:off x="4640090" y="2436611"/>
            <a:ext cx="45719" cy="4571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9" name="Oval 98"/>
          <p:cNvSpPr/>
          <p:nvPr/>
        </p:nvSpPr>
        <p:spPr>
          <a:xfrm>
            <a:off x="4728580" y="2436611"/>
            <a:ext cx="45719" cy="4571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0" name="Oval 99"/>
          <p:cNvSpPr/>
          <p:nvPr/>
        </p:nvSpPr>
        <p:spPr>
          <a:xfrm>
            <a:off x="5100182" y="2349936"/>
            <a:ext cx="45719" cy="4571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1" name="Oval 100"/>
          <p:cNvSpPr/>
          <p:nvPr/>
        </p:nvSpPr>
        <p:spPr>
          <a:xfrm>
            <a:off x="5188670" y="2349936"/>
            <a:ext cx="45719" cy="4571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2" name="Oval 101"/>
          <p:cNvSpPr/>
          <p:nvPr/>
        </p:nvSpPr>
        <p:spPr>
          <a:xfrm>
            <a:off x="5277158" y="2349936"/>
            <a:ext cx="45719" cy="4571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3" name="Oval 102"/>
          <p:cNvSpPr/>
          <p:nvPr/>
        </p:nvSpPr>
        <p:spPr>
          <a:xfrm>
            <a:off x="5365646" y="2349936"/>
            <a:ext cx="45719" cy="4571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4" name="Oval 103"/>
          <p:cNvSpPr/>
          <p:nvPr/>
        </p:nvSpPr>
        <p:spPr>
          <a:xfrm>
            <a:off x="5454134" y="2349936"/>
            <a:ext cx="45719" cy="4571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5" name="Oval 104"/>
          <p:cNvSpPr/>
          <p:nvPr/>
        </p:nvSpPr>
        <p:spPr>
          <a:xfrm>
            <a:off x="5101568" y="2435661"/>
            <a:ext cx="45719" cy="4571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6" name="Oval 105"/>
          <p:cNvSpPr/>
          <p:nvPr/>
        </p:nvSpPr>
        <p:spPr>
          <a:xfrm>
            <a:off x="5190056" y="2435661"/>
            <a:ext cx="45719" cy="4571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7" name="Oval 106"/>
          <p:cNvSpPr/>
          <p:nvPr/>
        </p:nvSpPr>
        <p:spPr>
          <a:xfrm>
            <a:off x="5278544" y="2435661"/>
            <a:ext cx="45719" cy="4571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8" name="Oval 107"/>
          <p:cNvSpPr/>
          <p:nvPr/>
        </p:nvSpPr>
        <p:spPr>
          <a:xfrm>
            <a:off x="5367032" y="2435661"/>
            <a:ext cx="45719" cy="4571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9" name="Oval 108"/>
          <p:cNvSpPr/>
          <p:nvPr/>
        </p:nvSpPr>
        <p:spPr>
          <a:xfrm>
            <a:off x="5455522" y="2435661"/>
            <a:ext cx="45719" cy="4571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0" name="Oval 109"/>
          <p:cNvSpPr/>
          <p:nvPr/>
        </p:nvSpPr>
        <p:spPr>
          <a:xfrm>
            <a:off x="5812900" y="2350886"/>
            <a:ext cx="45719" cy="4571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1" name="Oval 110"/>
          <p:cNvSpPr/>
          <p:nvPr/>
        </p:nvSpPr>
        <p:spPr>
          <a:xfrm>
            <a:off x="5901388" y="2350886"/>
            <a:ext cx="45719" cy="4571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2" name="Oval 111"/>
          <p:cNvSpPr/>
          <p:nvPr/>
        </p:nvSpPr>
        <p:spPr>
          <a:xfrm>
            <a:off x="5989876" y="2350886"/>
            <a:ext cx="45719" cy="4571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3" name="Oval 112"/>
          <p:cNvSpPr/>
          <p:nvPr/>
        </p:nvSpPr>
        <p:spPr>
          <a:xfrm>
            <a:off x="6078364" y="2350886"/>
            <a:ext cx="45719" cy="4571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4" name="Oval 113"/>
          <p:cNvSpPr/>
          <p:nvPr/>
        </p:nvSpPr>
        <p:spPr>
          <a:xfrm>
            <a:off x="6166852" y="2350886"/>
            <a:ext cx="45719" cy="4571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5" name="Oval 114"/>
          <p:cNvSpPr/>
          <p:nvPr/>
        </p:nvSpPr>
        <p:spPr>
          <a:xfrm>
            <a:off x="5814286" y="2436611"/>
            <a:ext cx="45719" cy="4571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6" name="Oval 115"/>
          <p:cNvSpPr/>
          <p:nvPr/>
        </p:nvSpPr>
        <p:spPr>
          <a:xfrm>
            <a:off x="5902774" y="2436611"/>
            <a:ext cx="45719" cy="4571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7" name="Oval 116"/>
          <p:cNvSpPr/>
          <p:nvPr/>
        </p:nvSpPr>
        <p:spPr>
          <a:xfrm>
            <a:off x="5991262" y="2436611"/>
            <a:ext cx="45719" cy="4571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8" name="Oval 117"/>
          <p:cNvSpPr/>
          <p:nvPr/>
        </p:nvSpPr>
        <p:spPr>
          <a:xfrm>
            <a:off x="6079750" y="2436611"/>
            <a:ext cx="45719" cy="4571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9" name="Oval 118"/>
          <p:cNvSpPr/>
          <p:nvPr/>
        </p:nvSpPr>
        <p:spPr>
          <a:xfrm>
            <a:off x="6168240" y="2436611"/>
            <a:ext cx="45719" cy="4571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20" name="Oval 119"/>
          <p:cNvSpPr/>
          <p:nvPr/>
        </p:nvSpPr>
        <p:spPr>
          <a:xfrm>
            <a:off x="6528934" y="2349935"/>
            <a:ext cx="45719" cy="45719"/>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21" name="Oval 120"/>
          <p:cNvSpPr/>
          <p:nvPr/>
        </p:nvSpPr>
        <p:spPr>
          <a:xfrm>
            <a:off x="6617422" y="2349935"/>
            <a:ext cx="45719" cy="45719"/>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22" name="Oval 121"/>
          <p:cNvSpPr/>
          <p:nvPr/>
        </p:nvSpPr>
        <p:spPr>
          <a:xfrm>
            <a:off x="6705910" y="2349935"/>
            <a:ext cx="45719" cy="45719"/>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23" name="Oval 122"/>
          <p:cNvSpPr/>
          <p:nvPr/>
        </p:nvSpPr>
        <p:spPr>
          <a:xfrm>
            <a:off x="6794398" y="2349935"/>
            <a:ext cx="45719" cy="45719"/>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24" name="Oval 123"/>
          <p:cNvSpPr/>
          <p:nvPr/>
        </p:nvSpPr>
        <p:spPr>
          <a:xfrm>
            <a:off x="6882886" y="2349935"/>
            <a:ext cx="45719" cy="45719"/>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25" name="Oval 124"/>
          <p:cNvSpPr/>
          <p:nvPr/>
        </p:nvSpPr>
        <p:spPr>
          <a:xfrm>
            <a:off x="6530320" y="2435660"/>
            <a:ext cx="45719" cy="45719"/>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26" name="Oval 125"/>
          <p:cNvSpPr/>
          <p:nvPr/>
        </p:nvSpPr>
        <p:spPr>
          <a:xfrm>
            <a:off x="6618808" y="2435660"/>
            <a:ext cx="45719" cy="45719"/>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27" name="Oval 126"/>
          <p:cNvSpPr/>
          <p:nvPr/>
        </p:nvSpPr>
        <p:spPr>
          <a:xfrm>
            <a:off x="6707296" y="2435660"/>
            <a:ext cx="45719" cy="45719"/>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28" name="Oval 127"/>
          <p:cNvSpPr/>
          <p:nvPr/>
        </p:nvSpPr>
        <p:spPr>
          <a:xfrm>
            <a:off x="6795784" y="2435660"/>
            <a:ext cx="45719" cy="45719"/>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29" name="Oval 128"/>
          <p:cNvSpPr/>
          <p:nvPr/>
        </p:nvSpPr>
        <p:spPr>
          <a:xfrm>
            <a:off x="6884274" y="2435660"/>
            <a:ext cx="45719" cy="45719"/>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30" name="Oval 129"/>
          <p:cNvSpPr/>
          <p:nvPr/>
        </p:nvSpPr>
        <p:spPr>
          <a:xfrm>
            <a:off x="7254836" y="2349934"/>
            <a:ext cx="45719" cy="45719"/>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31" name="Oval 130"/>
          <p:cNvSpPr/>
          <p:nvPr/>
        </p:nvSpPr>
        <p:spPr>
          <a:xfrm>
            <a:off x="7343324" y="2349934"/>
            <a:ext cx="45719" cy="45719"/>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32" name="Oval 131"/>
          <p:cNvSpPr/>
          <p:nvPr/>
        </p:nvSpPr>
        <p:spPr>
          <a:xfrm>
            <a:off x="7431812" y="2349934"/>
            <a:ext cx="45719" cy="45719"/>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33" name="Oval 132"/>
          <p:cNvSpPr/>
          <p:nvPr/>
        </p:nvSpPr>
        <p:spPr>
          <a:xfrm>
            <a:off x="7520300" y="2349934"/>
            <a:ext cx="45719" cy="45719"/>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34" name="Oval 133"/>
          <p:cNvSpPr/>
          <p:nvPr/>
        </p:nvSpPr>
        <p:spPr>
          <a:xfrm>
            <a:off x="7608788" y="2349934"/>
            <a:ext cx="45719" cy="45719"/>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35" name="Oval 134"/>
          <p:cNvSpPr/>
          <p:nvPr/>
        </p:nvSpPr>
        <p:spPr>
          <a:xfrm>
            <a:off x="7256222" y="2435659"/>
            <a:ext cx="45719" cy="45719"/>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36" name="Oval 135"/>
          <p:cNvSpPr/>
          <p:nvPr/>
        </p:nvSpPr>
        <p:spPr>
          <a:xfrm>
            <a:off x="7344710" y="2435659"/>
            <a:ext cx="45719" cy="45719"/>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37" name="Oval 136"/>
          <p:cNvSpPr/>
          <p:nvPr/>
        </p:nvSpPr>
        <p:spPr>
          <a:xfrm>
            <a:off x="7433198" y="2435659"/>
            <a:ext cx="45719" cy="45719"/>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38" name="Oval 137"/>
          <p:cNvSpPr/>
          <p:nvPr/>
        </p:nvSpPr>
        <p:spPr>
          <a:xfrm>
            <a:off x="7521686" y="2435659"/>
            <a:ext cx="45719" cy="45719"/>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39" name="Oval 138"/>
          <p:cNvSpPr/>
          <p:nvPr/>
        </p:nvSpPr>
        <p:spPr>
          <a:xfrm>
            <a:off x="7610176" y="2435659"/>
            <a:ext cx="45719" cy="45719"/>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5" name="Rectangle 4"/>
          <p:cNvSpPr/>
          <p:nvPr/>
        </p:nvSpPr>
        <p:spPr>
          <a:xfrm>
            <a:off x="32037" y="1924074"/>
            <a:ext cx="960519" cy="307777"/>
          </a:xfrm>
          <a:prstGeom prst="rect">
            <a:avLst/>
          </a:prstGeom>
        </p:spPr>
        <p:txBody>
          <a:bodyPr wrap="none">
            <a:spAutoFit/>
          </a:bodyPr>
          <a:lstStyle/>
          <a:p>
            <a:r>
              <a:rPr lang="fr-BE" sz="1400" dirty="0">
                <a:latin typeface="Segoe UI" panose="020B0502040204020203" pitchFamily="34" charset="0"/>
                <a:ea typeface="Segoe UI" panose="020B0502040204020203" pitchFamily="34" charset="0"/>
                <a:cs typeface="Segoe UI" panose="020B0502040204020203" pitchFamily="34" charset="0"/>
              </a:rPr>
              <a:t>9</a:t>
            </a:r>
            <a:r>
              <a:rPr lang="fr-BE" sz="1400" dirty="0" smtClean="0">
                <a:latin typeface="Segoe UI" panose="020B0502040204020203" pitchFamily="34" charset="0"/>
                <a:ea typeface="Segoe UI" panose="020B0502040204020203" pitchFamily="34" charset="0"/>
                <a:cs typeface="Segoe UI" panose="020B0502040204020203" pitchFamily="34" charset="0"/>
              </a:rPr>
              <a:t> </a:t>
            </a:r>
            <a:r>
              <a:rPr lang="fr-BE" sz="1400" dirty="0" err="1">
                <a:latin typeface="Segoe UI" panose="020B0502040204020203" pitchFamily="34" charset="0"/>
                <a:ea typeface="Segoe UI" panose="020B0502040204020203" pitchFamily="34" charset="0"/>
                <a:cs typeface="Segoe UI" panose="020B0502040204020203" pitchFamily="34" charset="0"/>
              </a:rPr>
              <a:t>models</a:t>
            </a:r>
            <a:r>
              <a:rPr lang="fr-BE" sz="1400" dirty="0">
                <a:latin typeface="Segoe UI" panose="020B0502040204020203" pitchFamily="34" charset="0"/>
                <a:ea typeface="Segoe UI" panose="020B0502040204020203" pitchFamily="34" charset="0"/>
                <a:cs typeface="Segoe UI" panose="020B0502040204020203" pitchFamily="34" charset="0"/>
              </a:rPr>
              <a:t> </a:t>
            </a:r>
            <a:endParaRPr lang="en-US" sz="1400" dirty="0">
              <a:latin typeface="Segoe UI" panose="020B0502040204020203" pitchFamily="34" charset="0"/>
              <a:ea typeface="Segoe UI" panose="020B0502040204020203" pitchFamily="34" charset="0"/>
              <a:cs typeface="Segoe UI" panose="020B0502040204020203" pitchFamily="34" charset="0"/>
            </a:endParaRPr>
          </a:p>
        </p:txBody>
      </p:sp>
      <p:sp>
        <p:nvSpPr>
          <p:cNvPr id="160" name="Rectangle 159"/>
          <p:cNvSpPr/>
          <p:nvPr/>
        </p:nvSpPr>
        <p:spPr>
          <a:xfrm>
            <a:off x="-621" y="2239768"/>
            <a:ext cx="1219821" cy="307777"/>
          </a:xfrm>
          <a:prstGeom prst="rect">
            <a:avLst/>
          </a:prstGeom>
        </p:spPr>
        <p:txBody>
          <a:bodyPr wrap="none">
            <a:spAutoFit/>
          </a:bodyPr>
          <a:lstStyle/>
          <a:p>
            <a:r>
              <a:rPr lang="fr-BE" sz="1400" dirty="0">
                <a:latin typeface="Segoe UI" panose="020B0502040204020203" pitchFamily="34" charset="0"/>
                <a:ea typeface="Segoe UI" panose="020B0502040204020203" pitchFamily="34" charset="0"/>
                <a:cs typeface="Segoe UI" panose="020B0502040204020203" pitchFamily="34" charset="0"/>
              </a:rPr>
              <a:t>10 </a:t>
            </a:r>
            <a:r>
              <a:rPr lang="fr-BE" sz="1400" dirty="0" err="1">
                <a:latin typeface="Segoe UI" panose="020B0502040204020203" pitchFamily="34" charset="0"/>
                <a:ea typeface="Segoe UI" panose="020B0502040204020203" pitchFamily="34" charset="0"/>
                <a:cs typeface="Segoe UI" panose="020B0502040204020203" pitchFamily="34" charset="0"/>
              </a:rPr>
              <a:t>members</a:t>
            </a:r>
            <a:r>
              <a:rPr lang="fr-BE" sz="1400" dirty="0">
                <a:latin typeface="Segoe UI" panose="020B0502040204020203" pitchFamily="34" charset="0"/>
                <a:ea typeface="Segoe UI" panose="020B0502040204020203" pitchFamily="34" charset="0"/>
                <a:cs typeface="Segoe UI" panose="020B0502040204020203" pitchFamily="34" charset="0"/>
              </a:rPr>
              <a:t> </a:t>
            </a:r>
            <a:endParaRPr lang="en-US" sz="1400" dirty="0">
              <a:latin typeface="Segoe UI" panose="020B0502040204020203" pitchFamily="34" charset="0"/>
              <a:ea typeface="Segoe UI" panose="020B0502040204020203" pitchFamily="34" charset="0"/>
              <a:cs typeface="Segoe UI" panose="020B0502040204020203" pitchFamily="34" charset="0"/>
            </a:endParaRPr>
          </a:p>
        </p:txBody>
      </p:sp>
      <p:sp>
        <p:nvSpPr>
          <p:cNvPr id="161" name="Up-Down Arrow 160"/>
          <p:cNvSpPr/>
          <p:nvPr/>
        </p:nvSpPr>
        <p:spPr>
          <a:xfrm>
            <a:off x="4406190" y="3657600"/>
            <a:ext cx="359241" cy="762000"/>
          </a:xfrm>
          <a:prstGeom prst="upDown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62" name="Rectangle 161"/>
          <p:cNvSpPr/>
          <p:nvPr/>
        </p:nvSpPr>
        <p:spPr>
          <a:xfrm>
            <a:off x="-621" y="2686371"/>
            <a:ext cx="3045962" cy="307777"/>
          </a:xfrm>
          <a:prstGeom prst="rect">
            <a:avLst/>
          </a:prstGeom>
        </p:spPr>
        <p:txBody>
          <a:bodyPr wrap="none">
            <a:spAutoFit/>
          </a:bodyPr>
          <a:lstStyle/>
          <a:p>
            <a:r>
              <a:rPr lang="fr-BE" sz="1400" dirty="0" smtClean="0">
                <a:latin typeface="Segoe UI" panose="020B0502040204020203" pitchFamily="34" charset="0"/>
                <a:ea typeface="Segoe UI" panose="020B0502040204020203" pitchFamily="34" charset="0"/>
                <a:cs typeface="Segoe UI" panose="020B0502040204020203" pitchFamily="34" charset="0"/>
              </a:rPr>
              <a:t>4-month </a:t>
            </a:r>
            <a:r>
              <a:rPr lang="fr-BE" sz="1400" dirty="0" err="1" smtClean="0">
                <a:latin typeface="Segoe UI" panose="020B0502040204020203" pitchFamily="34" charset="0"/>
                <a:ea typeface="Segoe UI" panose="020B0502040204020203" pitchFamily="34" charset="0"/>
                <a:cs typeface="Segoe UI" panose="020B0502040204020203" pitchFamily="34" charset="0"/>
              </a:rPr>
              <a:t>forecasts</a:t>
            </a:r>
            <a:r>
              <a:rPr lang="fr-BE" sz="1400" dirty="0" smtClean="0">
                <a:latin typeface="Segoe UI" panose="020B0502040204020203" pitchFamily="34" charset="0"/>
                <a:ea typeface="Segoe UI" panose="020B0502040204020203" pitchFamily="34" charset="0"/>
                <a:cs typeface="Segoe UI" panose="020B0502040204020203" pitchFamily="34" charset="0"/>
              </a:rPr>
              <a:t> </a:t>
            </a:r>
            <a:r>
              <a:rPr lang="fr-BE" sz="1400" dirty="0" err="1" smtClean="0">
                <a:latin typeface="Segoe UI" panose="020B0502040204020203" pitchFamily="34" charset="0"/>
                <a:ea typeface="Segoe UI" panose="020B0502040204020203" pitchFamily="34" charset="0"/>
                <a:cs typeface="Segoe UI" panose="020B0502040204020203" pitchFamily="34" charset="0"/>
              </a:rPr>
              <a:t>initialized</a:t>
            </a:r>
            <a:r>
              <a:rPr lang="fr-BE" sz="1400" dirty="0" smtClean="0">
                <a:latin typeface="Segoe UI" panose="020B0502040204020203" pitchFamily="34" charset="0"/>
                <a:ea typeface="Segoe UI" panose="020B0502040204020203" pitchFamily="34" charset="0"/>
                <a:cs typeface="Segoe UI" panose="020B0502040204020203" pitchFamily="34" charset="0"/>
              </a:rPr>
              <a:t> in May</a:t>
            </a:r>
            <a:endParaRPr lang="en-US" sz="1400" dirty="0">
              <a:latin typeface="Segoe UI" panose="020B0502040204020203" pitchFamily="34" charset="0"/>
              <a:ea typeface="Segoe UI" panose="020B0502040204020203" pitchFamily="34" charset="0"/>
              <a:cs typeface="Segoe UI" panose="020B0502040204020203" pitchFamily="34" charset="0"/>
            </a:endParaRPr>
          </a:p>
        </p:txBody>
      </p:sp>
      <p:sp>
        <p:nvSpPr>
          <p:cNvPr id="163" name="Oval 162"/>
          <p:cNvSpPr/>
          <p:nvPr/>
        </p:nvSpPr>
        <p:spPr>
          <a:xfrm>
            <a:off x="2595872" y="4953000"/>
            <a:ext cx="531912" cy="531912"/>
          </a:xfrm>
          <a:prstGeom prst="ellipse">
            <a:avLst/>
          </a:prstGeom>
          <a:solidFill>
            <a:srgbClr val="FF0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65" name="Oval 164"/>
          <p:cNvSpPr/>
          <p:nvPr/>
        </p:nvSpPr>
        <p:spPr>
          <a:xfrm>
            <a:off x="3736929" y="4953000"/>
            <a:ext cx="531912" cy="531912"/>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66" name="Oval 165"/>
          <p:cNvSpPr/>
          <p:nvPr/>
        </p:nvSpPr>
        <p:spPr>
          <a:xfrm>
            <a:off x="4877986" y="4953000"/>
            <a:ext cx="531912" cy="531912"/>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67" name="Oval 166"/>
          <p:cNvSpPr/>
          <p:nvPr/>
        </p:nvSpPr>
        <p:spPr>
          <a:xfrm>
            <a:off x="6019043" y="4953000"/>
            <a:ext cx="531912" cy="531912"/>
          </a:xfrm>
          <a:prstGeom prst="ellipse">
            <a:avLst/>
          </a:prstGeom>
          <a:solidFill>
            <a:srgbClr val="0C7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64" name="TextBox 163"/>
          <p:cNvSpPr txBox="1"/>
          <p:nvPr/>
        </p:nvSpPr>
        <p:spPr>
          <a:xfrm>
            <a:off x="381000" y="3845169"/>
            <a:ext cx="3776192" cy="369332"/>
          </a:xfrm>
          <a:prstGeom prst="rect">
            <a:avLst/>
          </a:prstGeom>
          <a:noFill/>
        </p:spPr>
        <p:txBody>
          <a:bodyPr wrap="square" rtlCol="0">
            <a:spAutoFit/>
          </a:bodyPr>
          <a:lstStyle/>
          <a:p>
            <a:r>
              <a:rPr lang="fr-BE" dirty="0" err="1" smtClean="0">
                <a:latin typeface="Segoe UI" panose="020B0502040204020203" pitchFamily="34" charset="0"/>
                <a:ea typeface="Segoe UI" panose="020B0502040204020203" pitchFamily="34" charset="0"/>
                <a:cs typeface="Segoe UI" panose="020B0502040204020203" pitchFamily="34" charset="0"/>
              </a:rPr>
              <a:t>Period</a:t>
            </a:r>
            <a:r>
              <a:rPr lang="fr-BE" dirty="0" smtClean="0">
                <a:latin typeface="Segoe UI" panose="020B0502040204020203" pitchFamily="34" charset="0"/>
                <a:ea typeface="Segoe UI" panose="020B0502040204020203" pitchFamily="34" charset="0"/>
                <a:cs typeface="Segoe UI" panose="020B0502040204020203" pitchFamily="34" charset="0"/>
              </a:rPr>
              <a:t> for </a:t>
            </a:r>
            <a:r>
              <a:rPr lang="fr-BE" dirty="0" err="1" smtClean="0">
                <a:latin typeface="Segoe UI" panose="020B0502040204020203" pitchFamily="34" charset="0"/>
                <a:ea typeface="Segoe UI" panose="020B0502040204020203" pitchFamily="34" charset="0"/>
                <a:cs typeface="Segoe UI" panose="020B0502040204020203" pitchFamily="34" charset="0"/>
              </a:rPr>
              <a:t>evaluation</a:t>
            </a:r>
            <a:r>
              <a:rPr lang="fr-BE" dirty="0" smtClean="0">
                <a:latin typeface="Segoe UI" panose="020B0502040204020203" pitchFamily="34" charset="0"/>
                <a:ea typeface="Segoe UI" panose="020B0502040204020203" pitchFamily="34" charset="0"/>
                <a:cs typeface="Segoe UI" panose="020B0502040204020203" pitchFamily="34" charset="0"/>
              </a:rPr>
              <a:t>: 1993-2008</a:t>
            </a:r>
            <a:endParaRPr lang="en-US" dirty="0">
              <a:latin typeface="Segoe UI" panose="020B0502040204020203" pitchFamily="34" charset="0"/>
              <a:ea typeface="Segoe UI" panose="020B0502040204020203" pitchFamily="34" charset="0"/>
              <a:cs typeface="Segoe UI" panose="020B0502040204020203" pitchFamily="34" charset="0"/>
            </a:endParaRPr>
          </a:p>
        </p:txBody>
      </p:sp>
      <p:sp>
        <p:nvSpPr>
          <p:cNvPr id="169" name="TextBox 168"/>
          <p:cNvSpPr txBox="1"/>
          <p:nvPr/>
        </p:nvSpPr>
        <p:spPr>
          <a:xfrm>
            <a:off x="2299400" y="4572000"/>
            <a:ext cx="1125208" cy="369332"/>
          </a:xfrm>
          <a:prstGeom prst="rect">
            <a:avLst/>
          </a:prstGeom>
          <a:noFill/>
        </p:spPr>
        <p:txBody>
          <a:bodyPr wrap="square" rtlCol="0">
            <a:spAutoFit/>
          </a:bodyPr>
          <a:lstStyle/>
          <a:p>
            <a:pPr algn="ctr"/>
            <a:r>
              <a:rPr lang="fr-BE" b="1" dirty="0" smtClean="0">
                <a:solidFill>
                  <a:srgbClr val="FF0000"/>
                </a:solidFill>
                <a:latin typeface="Segoe UI" panose="020B0502040204020203" pitchFamily="34" charset="0"/>
                <a:ea typeface="Segoe UI" panose="020B0502040204020203" pitchFamily="34" charset="0"/>
                <a:cs typeface="Segoe UI" panose="020B0502040204020203" pitchFamily="34" charset="0"/>
              </a:rPr>
              <a:t>ESA-CCI</a:t>
            </a:r>
            <a:endParaRPr lang="en-US" b="1"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sp>
        <p:nvSpPr>
          <p:cNvPr id="171" name="TextBox 170"/>
          <p:cNvSpPr txBox="1"/>
          <p:nvPr/>
        </p:nvSpPr>
        <p:spPr>
          <a:xfrm>
            <a:off x="3448260" y="4572000"/>
            <a:ext cx="1125208" cy="369332"/>
          </a:xfrm>
          <a:prstGeom prst="rect">
            <a:avLst/>
          </a:prstGeom>
          <a:noFill/>
        </p:spPr>
        <p:txBody>
          <a:bodyPr wrap="square" rtlCol="0">
            <a:spAutoFit/>
          </a:bodyPr>
          <a:lstStyle/>
          <a:p>
            <a:pPr algn="ctr"/>
            <a:r>
              <a:rPr lang="fr-BE" b="1" dirty="0" smtClean="0">
                <a:solidFill>
                  <a:srgbClr val="002060"/>
                </a:solidFill>
                <a:latin typeface="Segoe UI" panose="020B0502040204020203" pitchFamily="34" charset="0"/>
                <a:ea typeface="Segoe UI" panose="020B0502040204020203" pitchFamily="34" charset="0"/>
                <a:cs typeface="Segoe UI" panose="020B0502040204020203" pitchFamily="34" charset="0"/>
              </a:rPr>
              <a:t>OSI-SAF</a:t>
            </a:r>
            <a:endParaRPr lang="en-US" b="1" dirty="0">
              <a:solidFill>
                <a:srgbClr val="002060"/>
              </a:solidFill>
              <a:latin typeface="Segoe UI" panose="020B0502040204020203" pitchFamily="34" charset="0"/>
              <a:ea typeface="Segoe UI" panose="020B0502040204020203" pitchFamily="34" charset="0"/>
              <a:cs typeface="Segoe UI" panose="020B0502040204020203" pitchFamily="34" charset="0"/>
            </a:endParaRPr>
          </a:p>
        </p:txBody>
      </p:sp>
      <p:sp>
        <p:nvSpPr>
          <p:cNvPr id="172" name="TextBox 171"/>
          <p:cNvSpPr txBox="1"/>
          <p:nvPr/>
        </p:nvSpPr>
        <p:spPr>
          <a:xfrm>
            <a:off x="4591468" y="4572000"/>
            <a:ext cx="1125208" cy="369332"/>
          </a:xfrm>
          <a:prstGeom prst="rect">
            <a:avLst/>
          </a:prstGeom>
          <a:noFill/>
        </p:spPr>
        <p:txBody>
          <a:bodyPr wrap="square" rtlCol="0">
            <a:spAutoFit/>
          </a:bodyPr>
          <a:lstStyle/>
          <a:p>
            <a:pPr algn="ctr"/>
            <a:r>
              <a:rPr lang="fr-BE"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HadISST</a:t>
            </a:r>
            <a:endParaRPr lang="en-US" b="1" dirty="0">
              <a:solidFill>
                <a:srgbClr val="0070C0"/>
              </a:solidFill>
              <a:latin typeface="Segoe UI" panose="020B0502040204020203" pitchFamily="34" charset="0"/>
              <a:ea typeface="Segoe UI" panose="020B0502040204020203" pitchFamily="34" charset="0"/>
              <a:cs typeface="Segoe UI" panose="020B0502040204020203" pitchFamily="34" charset="0"/>
            </a:endParaRPr>
          </a:p>
        </p:txBody>
      </p:sp>
      <p:sp>
        <p:nvSpPr>
          <p:cNvPr id="173" name="TextBox 172"/>
          <p:cNvSpPr txBox="1"/>
          <p:nvPr/>
        </p:nvSpPr>
        <p:spPr>
          <a:xfrm>
            <a:off x="5716883" y="4572000"/>
            <a:ext cx="1125208" cy="369332"/>
          </a:xfrm>
          <a:prstGeom prst="rect">
            <a:avLst/>
          </a:prstGeom>
          <a:noFill/>
        </p:spPr>
        <p:txBody>
          <a:bodyPr wrap="square" rtlCol="0">
            <a:spAutoFit/>
          </a:bodyPr>
          <a:lstStyle/>
          <a:p>
            <a:pPr algn="ctr"/>
            <a:r>
              <a:rPr lang="fr-BE" b="1" dirty="0" smtClean="0">
                <a:solidFill>
                  <a:srgbClr val="0C7616"/>
                </a:solidFill>
                <a:latin typeface="Segoe UI" panose="020B0502040204020203" pitchFamily="34" charset="0"/>
                <a:ea typeface="Segoe UI" panose="020B0502040204020203" pitchFamily="34" charset="0"/>
                <a:cs typeface="Segoe UI" panose="020B0502040204020203" pitchFamily="34" charset="0"/>
              </a:rPr>
              <a:t>NSIDC</a:t>
            </a:r>
            <a:endParaRPr lang="en-US" b="1" dirty="0">
              <a:solidFill>
                <a:srgbClr val="0C7616"/>
              </a:solidFill>
              <a:latin typeface="Segoe UI" panose="020B0502040204020203" pitchFamily="34" charset="0"/>
              <a:ea typeface="Segoe UI" panose="020B0502040204020203" pitchFamily="34" charset="0"/>
              <a:cs typeface="Segoe UI" panose="020B0502040204020203" pitchFamily="34" charset="0"/>
            </a:endParaRPr>
          </a:p>
        </p:txBody>
      </p:sp>
      <p:sp>
        <p:nvSpPr>
          <p:cNvPr id="170" name="TextBox 169"/>
          <p:cNvSpPr txBox="1"/>
          <p:nvPr/>
        </p:nvSpPr>
        <p:spPr>
          <a:xfrm>
            <a:off x="1730828" y="1590223"/>
            <a:ext cx="5866012" cy="338554"/>
          </a:xfrm>
          <a:prstGeom prst="rect">
            <a:avLst/>
          </a:prstGeom>
          <a:noFill/>
        </p:spPr>
        <p:txBody>
          <a:bodyPr wrap="square" rtlCol="0">
            <a:spAutoFit/>
          </a:bodyPr>
          <a:lstStyle/>
          <a:p>
            <a:r>
              <a:rPr lang="fr-BE" sz="1600" dirty="0" smtClean="0">
                <a:solidFill>
                  <a:schemeClr val="tx1">
                    <a:lumMod val="50000"/>
                    <a:lumOff val="50000"/>
                  </a:schemeClr>
                </a:solidFill>
                <a:latin typeface="Segoe UI" panose="020B0502040204020203" pitchFamily="34" charset="0"/>
                <a:ea typeface="Segoe UI" panose="020B0502040204020203" pitchFamily="34" charset="0"/>
                <a:cs typeface="Segoe UI" panose="020B0502040204020203" pitchFamily="34" charset="0"/>
              </a:rPr>
              <a:t>CanCM3/4, MPI-ESM-L/M/HR, CNRM, EC-EARTH (3 versions) </a:t>
            </a:r>
            <a:endParaRPr lang="en-US" sz="1600" dirty="0">
              <a:solidFill>
                <a:schemeClr val="tx1">
                  <a:lumMod val="50000"/>
                  <a:lumOff val="50000"/>
                </a:schemeClr>
              </a:solidFill>
              <a:latin typeface="Segoe UI" panose="020B0502040204020203" pitchFamily="34" charset="0"/>
              <a:ea typeface="Segoe UI" panose="020B0502040204020203" pitchFamily="34" charset="0"/>
              <a:cs typeface="Segoe UI" panose="020B0502040204020203" pitchFamily="34" charset="0"/>
            </a:endParaRPr>
          </a:p>
        </p:txBody>
      </p:sp>
      <p:pic>
        <p:nvPicPr>
          <p:cNvPr id="175" name="Picture 2" descr="https://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71642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p:cNvPicPr>
            <a:picLocks noChangeAspect="1"/>
          </p:cNvPicPr>
          <p:nvPr/>
        </p:nvPicPr>
        <p:blipFill rotWithShape="1">
          <a:blip r:embed="rId3" cstate="print">
            <a:extLst>
              <a:ext uri="{28A0092B-C50C-407E-A947-70E740481C1C}">
                <a14:useLocalDpi xmlns:a14="http://schemas.microsoft.com/office/drawing/2010/main" val="0"/>
              </a:ext>
            </a:extLst>
          </a:blip>
          <a:srcRect t="4341"/>
          <a:stretch/>
        </p:blipFill>
        <p:spPr>
          <a:xfrm>
            <a:off x="2045151" y="304800"/>
            <a:ext cx="7241961" cy="6927636"/>
          </a:xfrm>
          <a:prstGeom prst="rect">
            <a:avLst/>
          </a:prstGeom>
        </p:spPr>
      </p:pic>
      <p:sp>
        <p:nvSpPr>
          <p:cNvPr id="8" name="Triangle rectangle 7"/>
          <p:cNvSpPr/>
          <p:nvPr/>
        </p:nvSpPr>
        <p:spPr>
          <a:xfrm rot="-10800000">
            <a:off x="2594884" y="355386"/>
            <a:ext cx="6640286" cy="6640286"/>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Triangle rectangle 8"/>
          <p:cNvSpPr/>
          <p:nvPr/>
        </p:nvSpPr>
        <p:spPr>
          <a:xfrm rot="10800000">
            <a:off x="5050699" y="2840729"/>
            <a:ext cx="6640286" cy="6640286"/>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Rectangle 9"/>
          <p:cNvSpPr/>
          <p:nvPr/>
        </p:nvSpPr>
        <p:spPr>
          <a:xfrm>
            <a:off x="121920" y="3777343"/>
            <a:ext cx="198052" cy="2068286"/>
          </a:xfrm>
          <a:prstGeom prst="rect">
            <a:avLst/>
          </a:prstGeom>
          <a:gradFill>
            <a:gsLst>
              <a:gs pos="0">
                <a:schemeClr val="tx1"/>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ZoneTexte 10"/>
          <p:cNvSpPr txBox="1"/>
          <p:nvPr/>
        </p:nvSpPr>
        <p:spPr>
          <a:xfrm>
            <a:off x="329776" y="3722913"/>
            <a:ext cx="2163051" cy="923330"/>
          </a:xfrm>
          <a:prstGeom prst="rect">
            <a:avLst/>
          </a:prstGeom>
          <a:noFill/>
        </p:spPr>
        <p:txBody>
          <a:bodyPr wrap="square" rtlCol="0">
            <a:spAutoFit/>
          </a:bodyPr>
          <a:lstStyle/>
          <a:p>
            <a:r>
              <a:rPr lang="fr-BE" dirty="0" err="1" smtClean="0">
                <a:latin typeface="Segoe UI" panose="020B0502040204020203" pitchFamily="34" charset="0"/>
                <a:cs typeface="Segoe UI" panose="020B0502040204020203" pitchFamily="34" charset="0"/>
              </a:rPr>
              <a:t>Correlation</a:t>
            </a:r>
            <a:r>
              <a:rPr lang="fr-BE" dirty="0" smtClean="0">
                <a:latin typeface="Segoe UI" panose="020B0502040204020203" pitchFamily="34" charset="0"/>
                <a:cs typeface="Segoe UI" panose="020B0502040204020203" pitchFamily="34" charset="0"/>
              </a:rPr>
              <a:t> of August </a:t>
            </a:r>
            <a:r>
              <a:rPr lang="fr-BE" dirty="0" err="1" smtClean="0">
                <a:latin typeface="Segoe UI" panose="020B0502040204020203" pitchFamily="34" charset="0"/>
                <a:cs typeface="Segoe UI" panose="020B0502040204020203" pitchFamily="34" charset="0"/>
              </a:rPr>
              <a:t>sea</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ice</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extent</a:t>
            </a:r>
            <a:r>
              <a:rPr lang="fr-BE" dirty="0" smtClean="0">
                <a:latin typeface="Segoe UI" panose="020B0502040204020203" pitchFamily="34" charset="0"/>
                <a:cs typeface="Segoe UI" panose="020B0502040204020203" pitchFamily="34" charset="0"/>
              </a:rPr>
              <a:t> (1993-2008)</a:t>
            </a:r>
            <a:endParaRPr lang="fr-BE" dirty="0">
              <a:latin typeface="Segoe UI" panose="020B0502040204020203" pitchFamily="34" charset="0"/>
              <a:cs typeface="Segoe UI" panose="020B0502040204020203" pitchFamily="34" charset="0"/>
            </a:endParaRPr>
          </a:p>
        </p:txBody>
      </p:sp>
      <p:sp>
        <p:nvSpPr>
          <p:cNvPr id="5" name="ZoneTexte 4"/>
          <p:cNvSpPr txBox="1"/>
          <p:nvPr/>
        </p:nvSpPr>
        <p:spPr>
          <a:xfrm>
            <a:off x="4547112" y="258315"/>
            <a:ext cx="4528972" cy="677108"/>
          </a:xfrm>
          <a:prstGeom prst="rect">
            <a:avLst/>
          </a:prstGeom>
          <a:noFill/>
        </p:spPr>
        <p:txBody>
          <a:bodyPr wrap="square" rtlCol="0">
            <a:spAutoFit/>
          </a:bodyPr>
          <a:lstStyle/>
          <a:p>
            <a:r>
              <a:rPr lang="fr-BE" sz="2000" dirty="0" smtClean="0">
                <a:latin typeface="Segoe UI" panose="020B0502040204020203" pitchFamily="34" charset="0"/>
                <a:cs typeface="Segoe UI" panose="020B0502040204020203" pitchFamily="34" charset="0"/>
              </a:rPr>
              <a:t>The joint </a:t>
            </a:r>
            <a:r>
              <a:rPr lang="fr-BE" sz="2000" dirty="0" err="1" smtClean="0">
                <a:latin typeface="Segoe UI" panose="020B0502040204020203" pitchFamily="34" charset="0"/>
                <a:cs typeface="Segoe UI" panose="020B0502040204020203" pitchFamily="34" charset="0"/>
              </a:rPr>
              <a:t>obs</a:t>
            </a:r>
            <a:r>
              <a:rPr lang="fr-BE" sz="2000" dirty="0" smtClean="0">
                <a:latin typeface="Segoe UI" panose="020B0502040204020203" pitchFamily="34" charset="0"/>
                <a:cs typeface="Segoe UI" panose="020B0502040204020203" pitchFamily="34" charset="0"/>
              </a:rPr>
              <a:t>-model </a:t>
            </a:r>
            <a:r>
              <a:rPr lang="fr-BE" sz="2000" dirty="0" err="1" smtClean="0">
                <a:latin typeface="Segoe UI" panose="020B0502040204020203" pitchFamily="34" charset="0"/>
                <a:cs typeface="Segoe UI" panose="020B0502040204020203" pitchFamily="34" charset="0"/>
              </a:rPr>
              <a:t>correlation</a:t>
            </a:r>
            <a:r>
              <a:rPr lang="fr-BE" sz="2000" dirty="0" smtClean="0">
                <a:latin typeface="Segoe UI" panose="020B0502040204020203" pitchFamily="34" charset="0"/>
                <a:cs typeface="Segoe UI" panose="020B0502040204020203" pitchFamily="34" charset="0"/>
              </a:rPr>
              <a:t> matrix</a:t>
            </a:r>
          </a:p>
          <a:p>
            <a:r>
              <a:rPr lang="fr-BE" dirty="0" smtClean="0">
                <a:latin typeface="Segoe UI" panose="020B0502040204020203" pitchFamily="34" charset="0"/>
                <a:cs typeface="Segoe UI" panose="020B0502040204020203" pitchFamily="34" charset="0"/>
              </a:rPr>
              <a:t> </a:t>
            </a:r>
          </a:p>
        </p:txBody>
      </p:sp>
    </p:spTree>
    <p:extLst>
      <p:ext uri="{BB962C8B-B14F-4D97-AF65-F5344CB8AC3E}">
        <p14:creationId xmlns:p14="http://schemas.microsoft.com/office/powerpoint/2010/main" val="25762806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p:cNvPicPr>
            <a:picLocks noChangeAspect="1"/>
          </p:cNvPicPr>
          <p:nvPr/>
        </p:nvPicPr>
        <p:blipFill rotWithShape="1">
          <a:blip r:embed="rId3" cstate="print">
            <a:extLst>
              <a:ext uri="{28A0092B-C50C-407E-A947-70E740481C1C}">
                <a14:useLocalDpi xmlns:a14="http://schemas.microsoft.com/office/drawing/2010/main" val="0"/>
              </a:ext>
            </a:extLst>
          </a:blip>
          <a:srcRect t="4341"/>
          <a:stretch/>
        </p:blipFill>
        <p:spPr>
          <a:xfrm>
            <a:off x="2045151" y="304800"/>
            <a:ext cx="7241961" cy="6927636"/>
          </a:xfrm>
          <a:prstGeom prst="rect">
            <a:avLst/>
          </a:prstGeom>
        </p:spPr>
      </p:pic>
      <p:sp>
        <p:nvSpPr>
          <p:cNvPr id="8" name="Triangle rectangle 7"/>
          <p:cNvSpPr/>
          <p:nvPr/>
        </p:nvSpPr>
        <p:spPr>
          <a:xfrm rot="-10800000">
            <a:off x="2594884" y="355386"/>
            <a:ext cx="6640286" cy="6640286"/>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Triangle rectangle 8"/>
          <p:cNvSpPr/>
          <p:nvPr/>
        </p:nvSpPr>
        <p:spPr>
          <a:xfrm rot="10800000">
            <a:off x="5050699" y="2840729"/>
            <a:ext cx="6640286" cy="6640286"/>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Rectangle 9"/>
          <p:cNvSpPr/>
          <p:nvPr/>
        </p:nvSpPr>
        <p:spPr>
          <a:xfrm>
            <a:off x="121920" y="3777343"/>
            <a:ext cx="198052" cy="2068286"/>
          </a:xfrm>
          <a:prstGeom prst="rect">
            <a:avLst/>
          </a:prstGeom>
          <a:gradFill>
            <a:gsLst>
              <a:gs pos="0">
                <a:schemeClr val="tx1"/>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ZoneTexte 10"/>
          <p:cNvSpPr txBox="1"/>
          <p:nvPr/>
        </p:nvSpPr>
        <p:spPr>
          <a:xfrm>
            <a:off x="329776" y="3722913"/>
            <a:ext cx="2163051" cy="923330"/>
          </a:xfrm>
          <a:prstGeom prst="rect">
            <a:avLst/>
          </a:prstGeom>
          <a:noFill/>
        </p:spPr>
        <p:txBody>
          <a:bodyPr wrap="square" rtlCol="0">
            <a:spAutoFit/>
          </a:bodyPr>
          <a:lstStyle/>
          <a:p>
            <a:r>
              <a:rPr lang="fr-BE" dirty="0" err="1" smtClean="0">
                <a:latin typeface="Segoe UI" panose="020B0502040204020203" pitchFamily="34" charset="0"/>
                <a:cs typeface="Segoe UI" panose="020B0502040204020203" pitchFamily="34" charset="0"/>
              </a:rPr>
              <a:t>Correlation</a:t>
            </a:r>
            <a:r>
              <a:rPr lang="fr-BE" dirty="0" smtClean="0">
                <a:latin typeface="Segoe UI" panose="020B0502040204020203" pitchFamily="34" charset="0"/>
                <a:cs typeface="Segoe UI" panose="020B0502040204020203" pitchFamily="34" charset="0"/>
              </a:rPr>
              <a:t> of August </a:t>
            </a:r>
            <a:r>
              <a:rPr lang="fr-BE" dirty="0" err="1" smtClean="0">
                <a:latin typeface="Segoe UI" panose="020B0502040204020203" pitchFamily="34" charset="0"/>
                <a:cs typeface="Segoe UI" panose="020B0502040204020203" pitchFamily="34" charset="0"/>
              </a:rPr>
              <a:t>sea</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ice</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extent</a:t>
            </a:r>
            <a:r>
              <a:rPr lang="fr-BE" dirty="0" smtClean="0">
                <a:latin typeface="Segoe UI" panose="020B0502040204020203" pitchFamily="34" charset="0"/>
                <a:cs typeface="Segoe UI" panose="020B0502040204020203" pitchFamily="34" charset="0"/>
              </a:rPr>
              <a:t> (1993-2008)</a:t>
            </a:r>
            <a:endParaRPr lang="fr-BE" dirty="0">
              <a:latin typeface="Segoe UI" panose="020B0502040204020203" pitchFamily="34" charset="0"/>
              <a:cs typeface="Segoe UI" panose="020B0502040204020203" pitchFamily="34" charset="0"/>
            </a:endParaRPr>
          </a:p>
        </p:txBody>
      </p:sp>
      <p:sp>
        <p:nvSpPr>
          <p:cNvPr id="5" name="ZoneTexte 4"/>
          <p:cNvSpPr txBox="1"/>
          <p:nvPr/>
        </p:nvSpPr>
        <p:spPr>
          <a:xfrm>
            <a:off x="4547112" y="258314"/>
            <a:ext cx="4528972" cy="1231106"/>
          </a:xfrm>
          <a:prstGeom prst="rect">
            <a:avLst/>
          </a:prstGeom>
          <a:noFill/>
        </p:spPr>
        <p:txBody>
          <a:bodyPr wrap="square" rtlCol="0">
            <a:spAutoFit/>
          </a:bodyPr>
          <a:lstStyle/>
          <a:p>
            <a:r>
              <a:rPr lang="fr-BE" sz="2000" dirty="0" smtClean="0">
                <a:latin typeface="Segoe UI" panose="020B0502040204020203" pitchFamily="34" charset="0"/>
                <a:cs typeface="Segoe UI" panose="020B0502040204020203" pitchFamily="34" charset="0"/>
              </a:rPr>
              <a:t>The joint </a:t>
            </a:r>
            <a:r>
              <a:rPr lang="fr-BE" sz="2000" dirty="0" err="1" smtClean="0">
                <a:latin typeface="Segoe UI" panose="020B0502040204020203" pitchFamily="34" charset="0"/>
                <a:cs typeface="Segoe UI" panose="020B0502040204020203" pitchFamily="34" charset="0"/>
              </a:rPr>
              <a:t>obs</a:t>
            </a:r>
            <a:r>
              <a:rPr lang="fr-BE" sz="2000" dirty="0" smtClean="0">
                <a:latin typeface="Segoe UI" panose="020B0502040204020203" pitchFamily="34" charset="0"/>
                <a:cs typeface="Segoe UI" panose="020B0502040204020203" pitchFamily="34" charset="0"/>
              </a:rPr>
              <a:t>-model </a:t>
            </a:r>
            <a:r>
              <a:rPr lang="fr-BE" sz="2000" dirty="0" err="1" smtClean="0">
                <a:latin typeface="Segoe UI" panose="020B0502040204020203" pitchFamily="34" charset="0"/>
                <a:cs typeface="Segoe UI" panose="020B0502040204020203" pitchFamily="34" charset="0"/>
              </a:rPr>
              <a:t>correlation</a:t>
            </a:r>
            <a:r>
              <a:rPr lang="fr-BE" sz="2000" dirty="0" smtClean="0">
                <a:latin typeface="Segoe UI" panose="020B0502040204020203" pitchFamily="34" charset="0"/>
                <a:cs typeface="Segoe UI" panose="020B0502040204020203" pitchFamily="34" charset="0"/>
              </a:rPr>
              <a:t> matrix</a:t>
            </a:r>
          </a:p>
          <a:p>
            <a:r>
              <a:rPr lang="fr-BE" dirty="0" smtClean="0">
                <a:latin typeface="Segoe UI" panose="020B0502040204020203" pitchFamily="34" charset="0"/>
                <a:cs typeface="Segoe UI" panose="020B0502040204020203" pitchFamily="34" charset="0"/>
              </a:rPr>
              <a:t> </a:t>
            </a:r>
          </a:p>
          <a:p>
            <a:pPr marL="285750" indent="-285750">
              <a:buFontTx/>
              <a:buChar char="-"/>
            </a:pPr>
            <a:r>
              <a:rPr lang="fr-BE" dirty="0" err="1">
                <a:solidFill>
                  <a:schemeClr val="accent6">
                    <a:lumMod val="75000"/>
                  </a:schemeClr>
                </a:solidFill>
                <a:latin typeface="Segoe UI" panose="020B0502040204020203" pitchFamily="34" charset="0"/>
                <a:cs typeface="Segoe UI" panose="020B0502040204020203" pitchFamily="34" charset="0"/>
              </a:rPr>
              <a:t>h</a:t>
            </a:r>
            <a:r>
              <a:rPr lang="fr-BE" dirty="0" err="1" smtClean="0">
                <a:solidFill>
                  <a:schemeClr val="accent6">
                    <a:lumMod val="75000"/>
                  </a:schemeClr>
                </a:solidFill>
                <a:latin typeface="Segoe UI" panose="020B0502040204020203" pitchFamily="34" charset="0"/>
                <a:cs typeface="Segoe UI" panose="020B0502040204020203" pitchFamily="34" charset="0"/>
              </a:rPr>
              <a:t>ighlights</a:t>
            </a:r>
            <a:r>
              <a:rPr lang="fr-BE" dirty="0" smtClean="0">
                <a:solidFill>
                  <a:schemeClr val="accent6">
                    <a:lumMod val="75000"/>
                  </a:schemeClr>
                </a:solidFill>
                <a:latin typeface="Segoe UI" panose="020B0502040204020203" pitchFamily="34" charset="0"/>
                <a:cs typeface="Segoe UI" panose="020B0502040204020203" pitchFamily="34" charset="0"/>
              </a:rPr>
              <a:t> model-</a:t>
            </a:r>
            <a:r>
              <a:rPr lang="fr-BE" dirty="0" err="1" smtClean="0">
                <a:solidFill>
                  <a:schemeClr val="accent6">
                    <a:lumMod val="75000"/>
                  </a:schemeClr>
                </a:solidFill>
                <a:latin typeface="Segoe UI" panose="020B0502040204020203" pitchFamily="34" charset="0"/>
                <a:cs typeface="Segoe UI" panose="020B0502040204020203" pitchFamily="34" charset="0"/>
              </a:rPr>
              <a:t>dependent</a:t>
            </a:r>
            <a:r>
              <a:rPr lang="fr-BE" dirty="0" smtClean="0">
                <a:solidFill>
                  <a:schemeClr val="accent6">
                    <a:lumMod val="75000"/>
                  </a:schemeClr>
                </a:solidFill>
                <a:latin typeface="Segoe UI" panose="020B0502040204020203" pitchFamily="34" charset="0"/>
                <a:cs typeface="Segoe UI" panose="020B0502040204020203" pitchFamily="34" charset="0"/>
              </a:rPr>
              <a:t> </a:t>
            </a:r>
            <a:r>
              <a:rPr lang="fr-BE" dirty="0" err="1" smtClean="0">
                <a:solidFill>
                  <a:schemeClr val="accent6">
                    <a:lumMod val="75000"/>
                  </a:schemeClr>
                </a:solidFill>
                <a:latin typeface="Segoe UI" panose="020B0502040204020203" pitchFamily="34" charset="0"/>
                <a:cs typeface="Segoe UI" panose="020B0502040204020203" pitchFamily="34" charset="0"/>
              </a:rPr>
              <a:t>potential</a:t>
            </a:r>
            <a:r>
              <a:rPr lang="fr-BE" dirty="0" smtClean="0">
                <a:solidFill>
                  <a:schemeClr val="accent6">
                    <a:lumMod val="75000"/>
                  </a:schemeClr>
                </a:solidFill>
                <a:latin typeface="Segoe UI" panose="020B0502040204020203" pitchFamily="34" charset="0"/>
                <a:cs typeface="Segoe UI" panose="020B0502040204020203" pitchFamily="34" charset="0"/>
              </a:rPr>
              <a:t> </a:t>
            </a:r>
            <a:r>
              <a:rPr lang="fr-BE" dirty="0" err="1" smtClean="0">
                <a:solidFill>
                  <a:schemeClr val="accent6">
                    <a:lumMod val="75000"/>
                  </a:schemeClr>
                </a:solidFill>
                <a:latin typeface="Segoe UI" panose="020B0502040204020203" pitchFamily="34" charset="0"/>
                <a:cs typeface="Segoe UI" panose="020B0502040204020203" pitchFamily="34" charset="0"/>
              </a:rPr>
              <a:t>predictability</a:t>
            </a:r>
            <a:endParaRPr lang="fr-BE" dirty="0" smtClean="0">
              <a:solidFill>
                <a:schemeClr val="accent6">
                  <a:lumMod val="75000"/>
                </a:schemeClr>
              </a:solidFill>
              <a:latin typeface="Segoe UI" panose="020B0502040204020203" pitchFamily="34" charset="0"/>
              <a:cs typeface="Segoe UI" panose="020B0502040204020203" pitchFamily="34" charset="0"/>
            </a:endParaRPr>
          </a:p>
        </p:txBody>
      </p:sp>
      <p:sp>
        <p:nvSpPr>
          <p:cNvPr id="13" name="Triangle rectangle 12"/>
          <p:cNvSpPr/>
          <p:nvPr/>
        </p:nvSpPr>
        <p:spPr>
          <a:xfrm>
            <a:off x="3198495" y="963930"/>
            <a:ext cx="603885" cy="603885"/>
          </a:xfrm>
          <a:prstGeom prst="rtTriangle">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4" name="Triangle rectangle 13"/>
          <p:cNvSpPr/>
          <p:nvPr/>
        </p:nvSpPr>
        <p:spPr>
          <a:xfrm>
            <a:off x="3824152" y="1618401"/>
            <a:ext cx="603885" cy="603885"/>
          </a:xfrm>
          <a:prstGeom prst="rtTriangle">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Triangle rectangle 14"/>
          <p:cNvSpPr/>
          <p:nvPr/>
        </p:nvSpPr>
        <p:spPr>
          <a:xfrm>
            <a:off x="4450216" y="2245051"/>
            <a:ext cx="603885" cy="603885"/>
          </a:xfrm>
          <a:prstGeom prst="rtTriangle">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Triangle rectangle 15"/>
          <p:cNvSpPr/>
          <p:nvPr/>
        </p:nvSpPr>
        <p:spPr>
          <a:xfrm>
            <a:off x="5075873" y="2899522"/>
            <a:ext cx="603885" cy="603885"/>
          </a:xfrm>
          <a:prstGeom prst="rtTriangle">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Triangle rectangle 20"/>
          <p:cNvSpPr/>
          <p:nvPr/>
        </p:nvSpPr>
        <p:spPr>
          <a:xfrm>
            <a:off x="5703536" y="3506414"/>
            <a:ext cx="603885" cy="603885"/>
          </a:xfrm>
          <a:prstGeom prst="rtTriangle">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Triangle rectangle 21"/>
          <p:cNvSpPr/>
          <p:nvPr/>
        </p:nvSpPr>
        <p:spPr>
          <a:xfrm>
            <a:off x="6329193" y="4160885"/>
            <a:ext cx="603885" cy="603885"/>
          </a:xfrm>
          <a:prstGeom prst="rtTriangle">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3" name="Triangle rectangle 22"/>
          <p:cNvSpPr/>
          <p:nvPr/>
        </p:nvSpPr>
        <p:spPr>
          <a:xfrm>
            <a:off x="6955257" y="4787535"/>
            <a:ext cx="603885" cy="603885"/>
          </a:xfrm>
          <a:prstGeom prst="rtTriangle">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4" name="Triangle rectangle 23"/>
          <p:cNvSpPr/>
          <p:nvPr/>
        </p:nvSpPr>
        <p:spPr>
          <a:xfrm>
            <a:off x="7591800" y="5420234"/>
            <a:ext cx="603885" cy="603885"/>
          </a:xfrm>
          <a:prstGeom prst="rtTriangle">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5" name="Triangle rectangle 24"/>
          <p:cNvSpPr/>
          <p:nvPr/>
        </p:nvSpPr>
        <p:spPr>
          <a:xfrm>
            <a:off x="8210654" y="6050710"/>
            <a:ext cx="603885" cy="603885"/>
          </a:xfrm>
          <a:prstGeom prst="rtTriangle">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4469714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p:cNvPicPr>
            <a:picLocks noChangeAspect="1"/>
          </p:cNvPicPr>
          <p:nvPr/>
        </p:nvPicPr>
        <p:blipFill rotWithShape="1">
          <a:blip r:embed="rId3" cstate="print">
            <a:extLst>
              <a:ext uri="{28A0092B-C50C-407E-A947-70E740481C1C}">
                <a14:useLocalDpi xmlns:a14="http://schemas.microsoft.com/office/drawing/2010/main" val="0"/>
              </a:ext>
            </a:extLst>
          </a:blip>
          <a:srcRect t="4341"/>
          <a:stretch/>
        </p:blipFill>
        <p:spPr>
          <a:xfrm>
            <a:off x="2045151" y="304800"/>
            <a:ext cx="7241961" cy="6927636"/>
          </a:xfrm>
          <a:prstGeom prst="rect">
            <a:avLst/>
          </a:prstGeom>
        </p:spPr>
      </p:pic>
      <p:sp>
        <p:nvSpPr>
          <p:cNvPr id="8" name="Triangle rectangle 7"/>
          <p:cNvSpPr/>
          <p:nvPr/>
        </p:nvSpPr>
        <p:spPr>
          <a:xfrm rot="-10800000">
            <a:off x="2594884" y="355386"/>
            <a:ext cx="6640286" cy="6640286"/>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Triangle rectangle 8"/>
          <p:cNvSpPr/>
          <p:nvPr/>
        </p:nvSpPr>
        <p:spPr>
          <a:xfrm rot="10800000">
            <a:off x="5050699" y="2840729"/>
            <a:ext cx="6640286" cy="6640286"/>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Rectangle 9"/>
          <p:cNvSpPr/>
          <p:nvPr/>
        </p:nvSpPr>
        <p:spPr>
          <a:xfrm>
            <a:off x="121920" y="3777343"/>
            <a:ext cx="198052" cy="2068286"/>
          </a:xfrm>
          <a:prstGeom prst="rect">
            <a:avLst/>
          </a:prstGeom>
          <a:gradFill>
            <a:gsLst>
              <a:gs pos="0">
                <a:schemeClr val="tx1"/>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ZoneTexte 10"/>
          <p:cNvSpPr txBox="1"/>
          <p:nvPr/>
        </p:nvSpPr>
        <p:spPr>
          <a:xfrm>
            <a:off x="329776" y="3722913"/>
            <a:ext cx="2163051" cy="923330"/>
          </a:xfrm>
          <a:prstGeom prst="rect">
            <a:avLst/>
          </a:prstGeom>
          <a:noFill/>
        </p:spPr>
        <p:txBody>
          <a:bodyPr wrap="square" rtlCol="0">
            <a:spAutoFit/>
          </a:bodyPr>
          <a:lstStyle/>
          <a:p>
            <a:r>
              <a:rPr lang="fr-BE" dirty="0" err="1" smtClean="0">
                <a:latin typeface="Segoe UI" panose="020B0502040204020203" pitchFamily="34" charset="0"/>
                <a:cs typeface="Segoe UI" panose="020B0502040204020203" pitchFamily="34" charset="0"/>
              </a:rPr>
              <a:t>Correlation</a:t>
            </a:r>
            <a:r>
              <a:rPr lang="fr-BE" dirty="0" smtClean="0">
                <a:latin typeface="Segoe UI" panose="020B0502040204020203" pitchFamily="34" charset="0"/>
                <a:cs typeface="Segoe UI" panose="020B0502040204020203" pitchFamily="34" charset="0"/>
              </a:rPr>
              <a:t> of August </a:t>
            </a:r>
            <a:r>
              <a:rPr lang="fr-BE" dirty="0" err="1" smtClean="0">
                <a:latin typeface="Segoe UI" panose="020B0502040204020203" pitchFamily="34" charset="0"/>
                <a:cs typeface="Segoe UI" panose="020B0502040204020203" pitchFamily="34" charset="0"/>
              </a:rPr>
              <a:t>sea</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ice</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extent</a:t>
            </a:r>
            <a:r>
              <a:rPr lang="fr-BE" dirty="0" smtClean="0">
                <a:latin typeface="Segoe UI" panose="020B0502040204020203" pitchFamily="34" charset="0"/>
                <a:cs typeface="Segoe UI" panose="020B0502040204020203" pitchFamily="34" charset="0"/>
              </a:rPr>
              <a:t> (1993-2008)</a:t>
            </a:r>
            <a:endParaRPr lang="fr-BE" dirty="0">
              <a:latin typeface="Segoe UI" panose="020B0502040204020203" pitchFamily="34" charset="0"/>
              <a:cs typeface="Segoe UI" panose="020B0502040204020203" pitchFamily="34" charset="0"/>
            </a:endParaRPr>
          </a:p>
        </p:txBody>
      </p:sp>
      <p:sp>
        <p:nvSpPr>
          <p:cNvPr id="5" name="ZoneTexte 4"/>
          <p:cNvSpPr txBox="1"/>
          <p:nvPr/>
        </p:nvSpPr>
        <p:spPr>
          <a:xfrm>
            <a:off x="4547112" y="258317"/>
            <a:ext cx="4528972" cy="1508105"/>
          </a:xfrm>
          <a:prstGeom prst="rect">
            <a:avLst/>
          </a:prstGeom>
          <a:noFill/>
        </p:spPr>
        <p:txBody>
          <a:bodyPr wrap="square" rtlCol="0">
            <a:spAutoFit/>
          </a:bodyPr>
          <a:lstStyle/>
          <a:p>
            <a:r>
              <a:rPr lang="fr-BE" sz="2000" dirty="0" smtClean="0">
                <a:latin typeface="Segoe UI" panose="020B0502040204020203" pitchFamily="34" charset="0"/>
                <a:cs typeface="Segoe UI" panose="020B0502040204020203" pitchFamily="34" charset="0"/>
              </a:rPr>
              <a:t>The joint </a:t>
            </a:r>
            <a:r>
              <a:rPr lang="fr-BE" sz="2000" dirty="0" err="1" smtClean="0">
                <a:latin typeface="Segoe UI" panose="020B0502040204020203" pitchFamily="34" charset="0"/>
                <a:cs typeface="Segoe UI" panose="020B0502040204020203" pitchFamily="34" charset="0"/>
              </a:rPr>
              <a:t>obs</a:t>
            </a:r>
            <a:r>
              <a:rPr lang="fr-BE" sz="2000" dirty="0" smtClean="0">
                <a:latin typeface="Segoe UI" panose="020B0502040204020203" pitchFamily="34" charset="0"/>
                <a:cs typeface="Segoe UI" panose="020B0502040204020203" pitchFamily="34" charset="0"/>
              </a:rPr>
              <a:t>-model </a:t>
            </a:r>
            <a:r>
              <a:rPr lang="fr-BE" sz="2000" dirty="0" err="1" smtClean="0">
                <a:latin typeface="Segoe UI" panose="020B0502040204020203" pitchFamily="34" charset="0"/>
                <a:cs typeface="Segoe UI" panose="020B0502040204020203" pitchFamily="34" charset="0"/>
              </a:rPr>
              <a:t>correlation</a:t>
            </a:r>
            <a:r>
              <a:rPr lang="fr-BE" sz="2000" dirty="0" smtClean="0">
                <a:latin typeface="Segoe UI" panose="020B0502040204020203" pitchFamily="34" charset="0"/>
                <a:cs typeface="Segoe UI" panose="020B0502040204020203" pitchFamily="34" charset="0"/>
              </a:rPr>
              <a:t> matrix</a:t>
            </a:r>
          </a:p>
          <a:p>
            <a:r>
              <a:rPr lang="fr-BE" dirty="0" smtClean="0">
                <a:latin typeface="Segoe UI" panose="020B0502040204020203" pitchFamily="34" charset="0"/>
                <a:cs typeface="Segoe UI" panose="020B0502040204020203" pitchFamily="34" charset="0"/>
              </a:rPr>
              <a:t> </a:t>
            </a:r>
          </a:p>
          <a:p>
            <a:pPr marL="285750" indent="-285750">
              <a:buFontTx/>
              <a:buChar char="-"/>
            </a:pPr>
            <a:r>
              <a:rPr lang="fr-BE" dirty="0" err="1">
                <a:latin typeface="Segoe UI" panose="020B0502040204020203" pitchFamily="34" charset="0"/>
                <a:cs typeface="Segoe UI" panose="020B0502040204020203" pitchFamily="34" charset="0"/>
              </a:rPr>
              <a:t>h</a:t>
            </a:r>
            <a:r>
              <a:rPr lang="fr-BE" dirty="0" err="1" smtClean="0">
                <a:latin typeface="Segoe UI" panose="020B0502040204020203" pitchFamily="34" charset="0"/>
                <a:cs typeface="Segoe UI" panose="020B0502040204020203" pitchFamily="34" charset="0"/>
              </a:rPr>
              <a:t>ighlights</a:t>
            </a:r>
            <a:r>
              <a:rPr lang="fr-BE" dirty="0" smtClean="0">
                <a:latin typeface="Segoe UI" panose="020B0502040204020203" pitchFamily="34" charset="0"/>
                <a:cs typeface="Segoe UI" panose="020B0502040204020203" pitchFamily="34" charset="0"/>
              </a:rPr>
              <a:t> model-</a:t>
            </a:r>
            <a:r>
              <a:rPr lang="fr-BE" dirty="0" err="1" smtClean="0">
                <a:latin typeface="Segoe UI" panose="020B0502040204020203" pitchFamily="34" charset="0"/>
                <a:cs typeface="Segoe UI" panose="020B0502040204020203" pitchFamily="34" charset="0"/>
              </a:rPr>
              <a:t>dependent</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potential</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predictability</a:t>
            </a:r>
            <a:endParaRPr lang="fr-BE" dirty="0" smtClean="0">
              <a:latin typeface="Segoe UI" panose="020B0502040204020203" pitchFamily="34" charset="0"/>
              <a:cs typeface="Segoe UI" panose="020B0502040204020203" pitchFamily="34" charset="0"/>
            </a:endParaRPr>
          </a:p>
          <a:p>
            <a:pPr marL="285750" indent="-285750">
              <a:buFontTx/>
              <a:buChar char="-"/>
            </a:pPr>
            <a:r>
              <a:rPr lang="fr-BE" dirty="0" err="1" smtClean="0">
                <a:solidFill>
                  <a:schemeClr val="accent6">
                    <a:lumMod val="75000"/>
                  </a:schemeClr>
                </a:solidFill>
                <a:latin typeface="Segoe UI" panose="020B0502040204020203" pitchFamily="34" charset="0"/>
                <a:cs typeface="Segoe UI" panose="020B0502040204020203" pitchFamily="34" charset="0"/>
              </a:rPr>
              <a:t>highlights</a:t>
            </a:r>
            <a:r>
              <a:rPr lang="fr-BE" dirty="0" smtClean="0">
                <a:solidFill>
                  <a:schemeClr val="accent6">
                    <a:lumMod val="75000"/>
                  </a:schemeClr>
                </a:solidFill>
                <a:latin typeface="Segoe UI" panose="020B0502040204020203" pitchFamily="34" charset="0"/>
                <a:cs typeface="Segoe UI" panose="020B0502040204020203" pitchFamily="34" charset="0"/>
              </a:rPr>
              <a:t> model </a:t>
            </a:r>
            <a:r>
              <a:rPr lang="fr-BE" dirty="0" err="1" smtClean="0">
                <a:solidFill>
                  <a:schemeClr val="accent6">
                    <a:lumMod val="75000"/>
                  </a:schemeClr>
                </a:solidFill>
                <a:latin typeface="Segoe UI" panose="020B0502040204020203" pitchFamily="34" charset="0"/>
                <a:cs typeface="Segoe UI" panose="020B0502040204020203" pitchFamily="34" charset="0"/>
              </a:rPr>
              <a:t>genealogy</a:t>
            </a:r>
            <a:endParaRPr lang="fr-BE" dirty="0" smtClean="0">
              <a:solidFill>
                <a:schemeClr val="accent6">
                  <a:lumMod val="75000"/>
                </a:schemeClr>
              </a:solidFill>
              <a:latin typeface="Segoe UI" panose="020B0502040204020203" pitchFamily="34" charset="0"/>
              <a:cs typeface="Segoe UI" panose="020B0502040204020203" pitchFamily="34" charset="0"/>
            </a:endParaRPr>
          </a:p>
        </p:txBody>
      </p:sp>
      <p:sp>
        <p:nvSpPr>
          <p:cNvPr id="2" name="Rectangle 1"/>
          <p:cNvSpPr/>
          <p:nvPr/>
        </p:nvSpPr>
        <p:spPr>
          <a:xfrm>
            <a:off x="3189513" y="2198915"/>
            <a:ext cx="1240972" cy="4408714"/>
          </a:xfrm>
          <a:prstGeom prst="rect">
            <a:avLst/>
          </a:prstGeom>
          <a:noFill/>
          <a:ln w="317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5643856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1071</TotalTime>
  <Words>1941</Words>
  <Application>Microsoft Office PowerPoint</Application>
  <PresentationFormat>Affichage à l'écran (4:3)</PresentationFormat>
  <Paragraphs>233</Paragraphs>
  <Slides>32</Slides>
  <Notes>19</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32</vt:i4>
      </vt:variant>
    </vt:vector>
  </HeadingPairs>
  <TitlesOfParts>
    <vt:vector size="36" baseType="lpstr">
      <vt:lpstr>Arial</vt:lpstr>
      <vt:lpstr>Calibri</vt:lpstr>
      <vt:lpstr>Segoe UI</vt:lpstr>
      <vt:lpstr>Office Theme</vt:lpstr>
      <vt:lpstr>A common framework for evaluation of sea ice forecasts and verification products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Better observations, better forecasts?</dc:title>
  <dc:creator>François Massonnet</dc:creator>
  <cp:lastModifiedBy>François Massonnet</cp:lastModifiedBy>
  <cp:revision>73</cp:revision>
  <dcterms:modified xsi:type="dcterms:W3CDTF">2016-05-05T03:07:32Z</dcterms:modified>
</cp:coreProperties>
</file>