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28.png" ContentType="image/png"/>
  <Override PartName="/ppt/media/image38.jpeg" ContentType="image/jpeg"/>
  <Override PartName="/ppt/media/image27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0.png" ContentType="image/png"/>
  <Override PartName="/ppt/media/image1.jpeg" ContentType="image/jpeg"/>
  <Override PartName="/ppt/media/image47.png" ContentType="image/png"/>
  <Override PartName="/ppt/media/image3.png" ContentType="image/png"/>
  <Override PartName="/ppt/media/image33.png" ContentType="image/png"/>
  <Override PartName="/ppt/media/image8.png" ContentType="image/png"/>
  <Override PartName="/ppt/media/image13.png" ContentType="image/png"/>
  <Override PartName="/ppt/media/image34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35.png" ContentType="image/png"/>
  <Override PartName="/ppt/media/image50.png" ContentType="image/png"/>
  <Override PartName="/ppt/media/image5.jpeg" ContentType="image/jpeg"/>
  <Override PartName="/ppt/media/image31.png" ContentType="image/png"/>
  <Override PartName="/ppt/media/image29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49.png" ContentType="image/png"/>
  <Override PartName="/ppt/media/image12.png" ContentType="image/png"/>
  <Override PartName="/ppt/media/image37.png" ContentType="image/png"/>
  <Override PartName="/ppt/media/image7.png" ContentType="image/png"/>
  <Override PartName="/ppt/media/image25.jpeg" ContentType="image/jpeg"/>
  <Override PartName="/ppt/media/image2.png" ContentType="image/png"/>
  <Override PartName="/ppt/media/image32.png" ContentType="image/png"/>
  <Override PartName="/ppt/media/image6.png" ContentType="image/png"/>
  <Override PartName="/ppt/media/image36.png" ContentType="image/png"/>
  <Override PartName="/ppt/media/image26.jpeg" ContentType="image/jpeg"/>
  <Override PartName="/ppt/media/image42.png" ContentType="image/png"/>
  <Override PartName="/ppt/media/image40.png" ContentType="image/png"/>
  <Override PartName="/ppt/media/image4.jpeg" ContentType="image/jpeg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ángulo 9"/>
          <p:cNvSpPr/>
          <p:nvPr/>
        </p:nvSpPr>
        <p:spPr>
          <a:xfrm>
            <a:off x="4064040" y="6095520"/>
            <a:ext cx="8118720" cy="478080"/>
          </a:xfrm>
          <a:prstGeom prst="rect">
            <a:avLst/>
          </a:prstGeom>
          <a:solidFill>
            <a:srgbClr val="ffffff">
              <a:alpha val="75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Rectángulo 10"/>
          <p:cNvSpPr/>
          <p:nvPr/>
        </p:nvSpPr>
        <p:spPr>
          <a:xfrm>
            <a:off x="0" y="6095520"/>
            <a:ext cx="4054680" cy="478080"/>
          </a:xfrm>
          <a:prstGeom prst="rect">
            <a:avLst/>
          </a:prstGeom>
          <a:solidFill>
            <a:srgbClr val="004890">
              <a:alpha val="50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</a:t>
            </a:r>
            <a:r>
              <a:rPr b="0" lang="en-GB" sz="4400" spc="-1" strike="noStrike">
                <a:latin typeface="Arial"/>
              </a:rPr>
              <a:t>edit the </a:t>
            </a:r>
            <a:r>
              <a:rPr b="0" lang="en-GB" sz="4400" spc="-1" strike="noStrike">
                <a:latin typeface="Arial"/>
              </a:rPr>
              <a:t>title </a:t>
            </a:r>
            <a:r>
              <a:rPr b="0" lang="en-GB" sz="4400" spc="-1" strike="noStrike">
                <a:latin typeface="Arial"/>
              </a:rPr>
              <a:t>text </a:t>
            </a:r>
            <a:r>
              <a:rPr b="0" lang="en-GB" sz="4400" spc="-1" strike="noStrike">
                <a:latin typeface="Arial"/>
              </a:rPr>
              <a:t>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1" descr="Logotipo&#10;&#10;El contenido generado por IA puede ser incorrecto."/>
          <p:cNvPicPr/>
          <p:nvPr/>
        </p:nvPicPr>
        <p:blipFill>
          <a:blip r:embed="rId2"/>
          <a:stretch/>
        </p:blipFill>
        <p:spPr>
          <a:xfrm>
            <a:off x="306720" y="6239520"/>
            <a:ext cx="1405800" cy="43848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</a:t>
            </a:r>
            <a:r>
              <a:rPr b="0" lang="en-GB" sz="4400" spc="-1" strike="noStrike">
                <a:latin typeface="Arial"/>
              </a:rPr>
              <a:t>edit the </a:t>
            </a:r>
            <a:r>
              <a:rPr b="0" lang="en-GB" sz="4400" spc="-1" strike="noStrike">
                <a:latin typeface="Arial"/>
              </a:rPr>
              <a:t>title </a:t>
            </a:r>
            <a:r>
              <a:rPr b="0" lang="en-GB" sz="4400" spc="-1" strike="noStrike">
                <a:latin typeface="Arial"/>
              </a:rPr>
              <a:t>text </a:t>
            </a:r>
            <a:r>
              <a:rPr b="0" lang="en-GB" sz="4400" spc="-1" strike="noStrike">
                <a:latin typeface="Arial"/>
              </a:rPr>
              <a:t>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1" descr="Logotipo&#10;&#10;El contenido generado por IA puede ser incorrecto."/>
          <p:cNvPicPr/>
          <p:nvPr/>
        </p:nvPicPr>
        <p:blipFill>
          <a:blip r:embed="rId2"/>
          <a:stretch/>
        </p:blipFill>
        <p:spPr>
          <a:xfrm>
            <a:off x="306720" y="6239520"/>
            <a:ext cx="1405800" cy="43848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</a:t>
            </a:r>
            <a:r>
              <a:rPr b="0" lang="en-GB" sz="4400" spc="-1" strike="noStrike">
                <a:latin typeface="Arial"/>
              </a:rPr>
              <a:t>to edit </a:t>
            </a:r>
            <a:r>
              <a:rPr b="0" lang="en-GB" sz="4400" spc="-1" strike="noStrike">
                <a:latin typeface="Arial"/>
              </a:rPr>
              <a:t>the </a:t>
            </a:r>
            <a:r>
              <a:rPr b="0" lang="en-GB" sz="4400" spc="-1" strike="noStrike">
                <a:latin typeface="Arial"/>
              </a:rPr>
              <a:t>title </a:t>
            </a:r>
            <a:r>
              <a:rPr b="0" lang="en-GB" sz="4400" spc="-1" strike="noStrike">
                <a:latin typeface="Arial"/>
              </a:rPr>
              <a:t>text </a:t>
            </a:r>
            <a:r>
              <a:rPr b="0" lang="en-GB" sz="4400" spc="-1" strike="noStrike">
                <a:latin typeface="Arial"/>
              </a:rPr>
              <a:t>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ángulo 9"/>
          <p:cNvSpPr/>
          <p:nvPr/>
        </p:nvSpPr>
        <p:spPr>
          <a:xfrm>
            <a:off x="4064040" y="6095520"/>
            <a:ext cx="8118720" cy="478080"/>
          </a:xfrm>
          <a:prstGeom prst="rect">
            <a:avLst/>
          </a:prstGeom>
          <a:solidFill>
            <a:srgbClr val="ffffff">
              <a:alpha val="75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Rectángulo 12"/>
          <p:cNvSpPr/>
          <p:nvPr/>
        </p:nvSpPr>
        <p:spPr>
          <a:xfrm>
            <a:off x="0" y="6095520"/>
            <a:ext cx="4054680" cy="478080"/>
          </a:xfrm>
          <a:prstGeom prst="rect">
            <a:avLst/>
          </a:prstGeom>
          <a:solidFill>
            <a:srgbClr val="004890">
              <a:alpha val="50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</a:t>
            </a:r>
            <a:r>
              <a:rPr b="0" lang="en-GB" sz="4400" spc="-1" strike="noStrike">
                <a:latin typeface="Arial"/>
              </a:rPr>
              <a:t>to edit </a:t>
            </a:r>
            <a:r>
              <a:rPr b="0" lang="en-GB" sz="4400" spc="-1" strike="noStrike">
                <a:latin typeface="Arial"/>
              </a:rPr>
              <a:t>the </a:t>
            </a:r>
            <a:r>
              <a:rPr b="0" lang="en-GB" sz="4400" spc="-1" strike="noStrike">
                <a:latin typeface="Arial"/>
              </a:rPr>
              <a:t>title </a:t>
            </a:r>
            <a:r>
              <a:rPr b="0" lang="en-GB" sz="4400" spc="-1" strike="noStrike">
                <a:latin typeface="Arial"/>
              </a:rPr>
              <a:t>text </a:t>
            </a:r>
            <a:r>
              <a:rPr b="0" lang="en-GB" sz="4400" spc="-1" strike="noStrike">
                <a:latin typeface="Arial"/>
              </a:rPr>
              <a:t>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</a:t>
            </a:r>
            <a:r>
              <a:rPr b="0" lang="en-GB" sz="3200" spc="-1" strike="noStrike">
                <a:latin typeface="Arial"/>
              </a:rPr>
              <a:t>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/>
          </p:nvPr>
        </p:nvSpPr>
        <p:spPr>
          <a:xfrm>
            <a:off x="4964040" y="6095520"/>
            <a:ext cx="6693120" cy="47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latin typeface="Arial"/>
              </a:rPr>
              <a:t>Vienna, 1st May 2025 – AS3.28 – Air Pollution Modeling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title"/>
          </p:nvPr>
        </p:nvSpPr>
        <p:spPr>
          <a:xfrm>
            <a:off x="4964040" y="1631880"/>
            <a:ext cx="6693120" cy="298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004890"/>
                </a:solidFill>
                <a:latin typeface="Calibri"/>
              </a:rPr>
              <a:t>Emulating tropospheric chemistry with </a:t>
            </a:r>
            <a:r>
              <a:rPr b="1" lang="es-ES" sz="4000" spc="-1" strike="noStrike">
                <a:solidFill>
                  <a:srgbClr val="004890"/>
                </a:solidFill>
                <a:latin typeface="Calibri"/>
              </a:rPr>
              <a:t>physics-informed machine learning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ubTitle"/>
          </p:nvPr>
        </p:nvSpPr>
        <p:spPr>
          <a:xfrm>
            <a:off x="4964040" y="4762440"/>
            <a:ext cx="6693120" cy="107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100" spc="-1" strike="noStrike" u="sng">
                <a:uFillTx/>
                <a:latin typeface="Arial"/>
              </a:rPr>
              <a:t>Alessio Melli</a:t>
            </a:r>
            <a:r>
              <a:rPr b="0" lang="en-GB" sz="2100" spc="-1" strike="noStrike">
                <a:latin typeface="Arial"/>
              </a:rPr>
              <a:t>*, Camille Mouchel-Vallon*, Isidre Mas Magre*, Hervé Petetin*, and </a:t>
            </a:r>
            <a:r>
              <a:rPr b="0" lang="en-GB" sz="2100" spc="-1" strike="noStrike">
                <a:latin typeface="Arial"/>
              </a:rPr>
              <a:t>Oriol Jorba Casellas*</a:t>
            </a:r>
            <a:endParaRPr b="0" lang="en-GB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GB" sz="1400" spc="-1" strike="noStrike">
                <a:latin typeface="Arial"/>
              </a:rPr>
              <a:t>* Barcelona Supercomputing Center, Barcelona (Spain)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25800" y="6095520"/>
            <a:ext cx="3246120" cy="47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latin typeface="Arial"/>
              </a:rPr>
              <a:t>EGU25-5628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Imagen 1" descr=""/>
          <p:cNvPicPr/>
          <p:nvPr/>
        </p:nvPicPr>
        <p:blipFill>
          <a:blip r:embed="rId1"/>
          <a:stretch/>
        </p:blipFill>
        <p:spPr>
          <a:xfrm>
            <a:off x="0" y="0"/>
            <a:ext cx="12182760" cy="6848640"/>
          </a:xfrm>
          <a:prstGeom prst="rect">
            <a:avLst/>
          </a:prstGeom>
          <a:ln w="0">
            <a:noFill/>
          </a:ln>
        </p:spPr>
      </p:pic>
      <p:sp>
        <p:nvSpPr>
          <p:cNvPr id="537" name="Marcador de contenido 1"/>
          <p:cNvSpPr/>
          <p:nvPr/>
        </p:nvSpPr>
        <p:spPr>
          <a:xfrm>
            <a:off x="1122840" y="1872000"/>
            <a:ext cx="9945360" cy="2878920"/>
          </a:xfrm>
          <a:prstGeom prst="rect">
            <a:avLst/>
          </a:prstGeom>
          <a:solidFill>
            <a:srgbClr val="ffffff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80000" tIns="180000" bIns="180000" anchor="ctr">
            <a:normAutofit/>
          </a:bodyPr>
          <a:p>
            <a:pPr marL="216000" indent="-2160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Next steps</a:t>
            </a:r>
            <a:endParaRPr b="0" lang="en-GB" sz="26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Significant data reduction: optimize dataset generation </a:t>
            </a:r>
            <a:endParaRPr b="0" lang="en-GB" sz="26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Data pre-processing: how to handle properly different concentration ranges </a:t>
            </a:r>
            <a:endParaRPr b="0" lang="en-GB" sz="26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Generalizability: assess out-of-distribution performance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538" name="PlaceHolder 6"/>
          <p:cNvSpPr/>
          <p:nvPr/>
        </p:nvSpPr>
        <p:spPr>
          <a:xfrm>
            <a:off x="603720" y="616680"/>
            <a:ext cx="1097532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Thanks for your kind attention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539" name="Imagen 4" descr="Imagen que contiene Interfaz de usuario gráfica&#10;&#10;El contenido generado por IA puede ser incorrecto."/>
          <p:cNvPicPr/>
          <p:nvPr/>
        </p:nvPicPr>
        <p:blipFill>
          <a:blip r:embed="rId2"/>
          <a:stretch/>
        </p:blipFill>
        <p:spPr>
          <a:xfrm>
            <a:off x="185040" y="6013080"/>
            <a:ext cx="4144680" cy="801720"/>
          </a:xfrm>
          <a:prstGeom prst="rect">
            <a:avLst/>
          </a:prstGeom>
          <a:ln w="0">
            <a:noFill/>
          </a:ln>
        </p:spPr>
      </p:pic>
      <p:sp>
        <p:nvSpPr>
          <p:cNvPr id="540" name=""/>
          <p:cNvSpPr/>
          <p:nvPr/>
        </p:nvSpPr>
        <p:spPr>
          <a:xfrm>
            <a:off x="144000" y="5292000"/>
            <a:ext cx="417492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1200" spc="-1" strike="noStrike">
                <a:solidFill>
                  <a:srgbClr val="000000"/>
                </a:solidFill>
                <a:latin typeface="Aptos Display"/>
                <a:ea typeface="DejaVu Sans"/>
              </a:rPr>
              <a:t>EACH</a:t>
            </a:r>
            <a:r>
              <a:rPr b="0" lang="es-ES" sz="1200" spc="-1" strike="noStrike">
                <a:solidFill>
                  <a:srgbClr val="000000"/>
                </a:solidFill>
                <a:latin typeface="Aptos Display"/>
                <a:ea typeface="DejaVu Sans"/>
              </a:rPr>
              <a:t>: </a:t>
            </a:r>
            <a:r>
              <a:rPr b="0" lang="es-ES" sz="1200" spc="-1" strike="noStrike">
                <a:solidFill>
                  <a:srgbClr val="000000"/>
                </a:solidFill>
                <a:latin typeface="Aptos"/>
                <a:ea typeface="DejaVu Sans"/>
              </a:rPr>
              <a:t>This research has been supported by the Grant PCI2024-155075-2 funded by MICIU/AEI /10.13039/501100011033  and Cofunded by the European Union (EACH Project).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541" name="Imagen 5" descr="Dibujo con letras&#10;&#10;El contenido generado por IA puede ser incorrecto."/>
          <p:cNvPicPr/>
          <p:nvPr/>
        </p:nvPicPr>
        <p:blipFill>
          <a:blip r:embed="rId3"/>
          <a:stretch/>
        </p:blipFill>
        <p:spPr>
          <a:xfrm>
            <a:off x="5989680" y="6119640"/>
            <a:ext cx="1334520" cy="593280"/>
          </a:xfrm>
          <a:prstGeom prst="rect">
            <a:avLst/>
          </a:prstGeom>
          <a:ln w="0">
            <a:noFill/>
          </a:ln>
        </p:spPr>
      </p:pic>
      <p:pic>
        <p:nvPicPr>
          <p:cNvPr id="542" name="Imagen 2" descr="Texto&#10;&#10;El contenido generado por IA puede ser incorrecto."/>
          <p:cNvPicPr/>
          <p:nvPr/>
        </p:nvPicPr>
        <p:blipFill>
          <a:blip r:embed="rId4"/>
          <a:stretch/>
        </p:blipFill>
        <p:spPr>
          <a:xfrm>
            <a:off x="7371360" y="6174360"/>
            <a:ext cx="2001600" cy="499320"/>
          </a:xfrm>
          <a:prstGeom prst="rect">
            <a:avLst/>
          </a:prstGeom>
          <a:ln w="0">
            <a:noFill/>
          </a:ln>
        </p:spPr>
      </p:pic>
      <p:pic>
        <p:nvPicPr>
          <p:cNvPr id="543" name="Imagen 9" descr="Interfaz de usuario gráfica, Texto&#10;&#10;El contenido generado por IA puede ser incorrecto."/>
          <p:cNvPicPr/>
          <p:nvPr/>
        </p:nvPicPr>
        <p:blipFill>
          <a:blip r:embed="rId5"/>
          <a:stretch/>
        </p:blipFill>
        <p:spPr>
          <a:xfrm>
            <a:off x="4434840" y="5440680"/>
            <a:ext cx="2563920" cy="614160"/>
          </a:xfrm>
          <a:prstGeom prst="rect">
            <a:avLst/>
          </a:prstGeom>
          <a:ln w="0">
            <a:noFill/>
          </a:ln>
        </p:spPr>
      </p:pic>
      <p:pic>
        <p:nvPicPr>
          <p:cNvPr id="544" name="Imagen 13" descr="Logotipo&#10;&#10;El contenido generado por IA puede ser incorrecto."/>
          <p:cNvPicPr/>
          <p:nvPr/>
        </p:nvPicPr>
        <p:blipFill>
          <a:blip r:embed="rId6"/>
          <a:stretch/>
        </p:blipFill>
        <p:spPr>
          <a:xfrm>
            <a:off x="4490280" y="6023880"/>
            <a:ext cx="1411920" cy="794160"/>
          </a:xfrm>
          <a:prstGeom prst="rect">
            <a:avLst/>
          </a:prstGeom>
          <a:ln w="0">
            <a:noFill/>
          </a:ln>
        </p:spPr>
      </p:pic>
      <p:pic>
        <p:nvPicPr>
          <p:cNvPr id="545" name="Imagen 17" descr="Texto&#10;&#10;El contenido generado por IA puede ser incorrecto."/>
          <p:cNvPicPr/>
          <p:nvPr/>
        </p:nvPicPr>
        <p:blipFill>
          <a:blip r:embed="rId7"/>
          <a:stretch/>
        </p:blipFill>
        <p:spPr>
          <a:xfrm>
            <a:off x="7000200" y="5440680"/>
            <a:ext cx="2517840" cy="632520"/>
          </a:xfrm>
          <a:prstGeom prst="rect">
            <a:avLst/>
          </a:prstGeom>
          <a:ln w="0">
            <a:noFill/>
          </a:ln>
        </p:spPr>
      </p:pic>
      <p:sp>
        <p:nvSpPr>
          <p:cNvPr id="546" name=""/>
          <p:cNvSpPr/>
          <p:nvPr/>
        </p:nvSpPr>
        <p:spPr>
          <a:xfrm>
            <a:off x="9478440" y="5292000"/>
            <a:ext cx="2698920" cy="16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1200" spc="-1" strike="noStrike">
                <a:solidFill>
                  <a:srgbClr val="000000"/>
                </a:solidFill>
                <a:latin typeface="Aptos Display"/>
                <a:ea typeface="DejaVu Sans"/>
              </a:rPr>
              <a:t>RESPIRE</a:t>
            </a:r>
            <a:r>
              <a:rPr b="0" lang="es-ES" sz="1200" spc="-1" strike="noStrike">
                <a:solidFill>
                  <a:srgbClr val="000000"/>
                </a:solidFill>
                <a:latin typeface="Aptos Display"/>
                <a:ea typeface="DejaVu Sans"/>
              </a:rPr>
              <a:t>: We acknowledge the RESPIRE project, which  is part of the Recovery, Transformation and Resilience Plan (Plan de Recuperación, Transformación y Resiliencia, PRTyR) funded by the European Commission to repair the harm caused by the Covid-19 crisis.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" descr=""/>
          <p:cNvPicPr/>
          <p:nvPr/>
        </p:nvPicPr>
        <p:blipFill>
          <a:blip r:embed="rId1"/>
          <a:srcRect l="0" t="12971" r="0" b="0"/>
          <a:stretch/>
        </p:blipFill>
        <p:spPr>
          <a:xfrm>
            <a:off x="0" y="1199880"/>
            <a:ext cx="12190680" cy="2869200"/>
          </a:xfrm>
          <a:prstGeom prst="rect">
            <a:avLst/>
          </a:prstGeom>
          <a:ln w="0">
            <a:noFill/>
          </a:ln>
        </p:spPr>
      </p:pic>
      <p:pic>
        <p:nvPicPr>
          <p:cNvPr id="548" name="" descr=""/>
          <p:cNvPicPr/>
          <p:nvPr/>
        </p:nvPicPr>
        <p:blipFill>
          <a:blip r:embed="rId2"/>
          <a:srcRect l="0" t="13524" r="0" b="0"/>
          <a:stretch/>
        </p:blipFill>
        <p:spPr>
          <a:xfrm>
            <a:off x="0" y="4062240"/>
            <a:ext cx="12190680" cy="2850120"/>
          </a:xfrm>
          <a:prstGeom prst="rect">
            <a:avLst/>
          </a:prstGeom>
          <a:ln w="0">
            <a:noFill/>
          </a:ln>
        </p:spPr>
      </p:pic>
      <p:sp>
        <p:nvSpPr>
          <p:cNvPr id="549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50" name=""/>
          <p:cNvSpPr/>
          <p:nvPr/>
        </p:nvSpPr>
        <p:spPr>
          <a:xfrm>
            <a:off x="628560" y="1229040"/>
            <a:ext cx="487800" cy="262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551" name=""/>
          <p:cNvSpPr/>
          <p:nvPr/>
        </p:nvSpPr>
        <p:spPr>
          <a:xfrm>
            <a:off x="576000" y="1384920"/>
            <a:ext cx="185760" cy="36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PlaceHolder 8"/>
          <p:cNvSpPr/>
          <p:nvPr/>
        </p:nvSpPr>
        <p:spPr>
          <a:xfrm>
            <a:off x="360" y="256320"/>
            <a:ext cx="1218276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  <a:ea typeface="DejaVu Sans"/>
              </a:rPr>
              <a:t>	</a:t>
            </a:r>
            <a:r>
              <a:rPr b="1" lang="es-ES" sz="4000" spc="-1" strike="noStrike">
                <a:solidFill>
                  <a:srgbClr val="124484"/>
                </a:solidFill>
                <a:latin typeface="Calibri"/>
                <a:ea typeface="DejaVu Sans"/>
              </a:rPr>
              <a:t>Baseline model: performance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53" name=""/>
          <p:cNvSpPr/>
          <p:nvPr/>
        </p:nvSpPr>
        <p:spPr>
          <a:xfrm>
            <a:off x="9936000" y="144000"/>
            <a:ext cx="2122560" cy="1042560"/>
          </a:xfrm>
          <a:prstGeom prst="rect">
            <a:avLst/>
          </a:prstGeom>
          <a:solidFill>
            <a:srgbClr val="ffffff"/>
          </a:solidFill>
          <a:ln w="36000">
            <a:solidFill>
              <a:srgbClr val="69696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x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: ground truth 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: model output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600" spc="-1" strike="noStrike">
                <a:solidFill>
                  <a:srgbClr val="0000ff"/>
                </a:solidFill>
                <a:latin typeface="Arial"/>
                <a:ea typeface="DejaVu Sans"/>
              </a:rPr>
              <a:t>1:1 line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600" spc="-1" strike="noStrike">
                <a:solidFill>
                  <a:srgbClr val="ff69b4"/>
                </a:solidFill>
                <a:latin typeface="Arial"/>
                <a:ea typeface="DejaVu Sans"/>
              </a:rPr>
              <a:t>linear regression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554" name="Rectangle 6"/>
          <p:cNvSpPr/>
          <p:nvPr/>
        </p:nvSpPr>
        <p:spPr>
          <a:xfrm>
            <a:off x="746640" y="942480"/>
            <a:ext cx="235872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test set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55" name=""/>
          <p:cNvSpPr/>
          <p:nvPr/>
        </p:nvSpPr>
        <p:spPr>
          <a:xfrm>
            <a:off x="108000" y="1140840"/>
            <a:ext cx="416520" cy="450720"/>
          </a:xfrm>
          <a:prstGeom prst="rect">
            <a:avLst/>
          </a:prstGeom>
          <a:solidFill>
            <a:srgbClr val="ff69b4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∆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556" name=""/>
          <p:cNvSpPr/>
          <p:nvPr/>
        </p:nvSpPr>
        <p:spPr>
          <a:xfrm>
            <a:off x="664560" y="3965040"/>
            <a:ext cx="487800" cy="262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∆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557" name=""/>
          <p:cNvSpPr/>
          <p:nvPr/>
        </p:nvSpPr>
        <p:spPr>
          <a:xfrm>
            <a:off x="576000" y="4120920"/>
            <a:ext cx="185760" cy="36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"/>
          <p:cNvSpPr/>
          <p:nvPr/>
        </p:nvSpPr>
        <p:spPr>
          <a:xfrm>
            <a:off x="108000" y="3876840"/>
            <a:ext cx="416520" cy="450720"/>
          </a:xfrm>
          <a:prstGeom prst="rect">
            <a:avLst/>
          </a:prstGeom>
          <a:solidFill>
            <a:srgbClr val="ff8000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Baseline model: effect of dataset size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60" name="Rectangle 10"/>
          <p:cNvSpPr/>
          <p:nvPr/>
        </p:nvSpPr>
        <p:spPr>
          <a:xfrm>
            <a:off x="170640" y="2342880"/>
            <a:ext cx="235872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test set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61" name=""/>
          <p:cNvSpPr/>
          <p:nvPr/>
        </p:nvSpPr>
        <p:spPr>
          <a:xfrm>
            <a:off x="8386560" y="1476000"/>
            <a:ext cx="2803320" cy="856800"/>
          </a:xfrm>
          <a:prstGeom prst="rect">
            <a:avLst/>
          </a:prstGeom>
          <a:solidFill>
            <a:srgbClr val="008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train,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eval,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test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242,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80,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200k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62" name=""/>
          <p:cNvSpPr/>
          <p:nvPr/>
        </p:nvSpPr>
        <p:spPr>
          <a:xfrm>
            <a:off x="4841280" y="1368000"/>
            <a:ext cx="2803320" cy="856800"/>
          </a:xfrm>
          <a:prstGeom prst="rect">
            <a:avLst/>
          </a:prstGeom>
          <a:solidFill>
            <a:srgbClr val="ffa5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train,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eval,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test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24k,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8k,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200k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63" name=""/>
          <p:cNvSpPr/>
          <p:nvPr/>
        </p:nvSpPr>
        <p:spPr>
          <a:xfrm>
            <a:off x="1368000" y="1224000"/>
            <a:ext cx="2803320" cy="856800"/>
          </a:xfrm>
          <a:prstGeom prst="rect">
            <a:avLst/>
          </a:prstGeom>
          <a:solidFill>
            <a:srgbClr val="0000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train,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eval,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test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500k,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300k,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200k</a:t>
            </a:r>
            <a:endParaRPr b="0" lang="en-GB" sz="2400" spc="-1" strike="noStrike">
              <a:latin typeface="Arial"/>
            </a:endParaRPr>
          </a:p>
        </p:txBody>
      </p:sp>
      <p:grpSp>
        <p:nvGrpSpPr>
          <p:cNvPr id="564" name=""/>
          <p:cNvGrpSpPr/>
          <p:nvPr/>
        </p:nvGrpSpPr>
        <p:grpSpPr>
          <a:xfrm>
            <a:off x="2988000" y="5868000"/>
            <a:ext cx="6602040" cy="896040"/>
            <a:chOff x="2988000" y="5868000"/>
            <a:chExt cx="6602040" cy="896040"/>
          </a:xfrm>
        </p:grpSpPr>
        <p:sp>
          <p:nvSpPr>
            <p:cNvPr id="565" name=""/>
            <p:cNvSpPr/>
            <p:nvPr/>
          </p:nvSpPr>
          <p:spPr>
            <a:xfrm>
              <a:off x="2988000" y="5868000"/>
              <a:ext cx="6602040" cy="896040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"/>
            <p:cNvSpPr/>
            <p:nvPr/>
          </p:nvSpPr>
          <p:spPr>
            <a:xfrm>
              <a:off x="3528000" y="5891400"/>
              <a:ext cx="5536800" cy="765360"/>
            </a:xfrm>
            <a:prstGeom prst="rect">
              <a:avLst/>
            </a:prstGeom>
            <a:solidFill>
              <a:srgbClr val="c0c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en-GB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Inefficient training or careless dataset generation?</a:t>
              </a:r>
              <a:endParaRPr b="0" lang="en-GB" sz="2400" spc="-1" strike="noStrike">
                <a:latin typeface="Arial"/>
              </a:endParaRPr>
            </a:p>
          </p:txBody>
        </p:sp>
      </p:grpSp>
      <p:sp>
        <p:nvSpPr>
          <p:cNvPr id="567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568" name="" descr=""/>
          <p:cNvPicPr/>
          <p:nvPr/>
        </p:nvPicPr>
        <p:blipFill>
          <a:blip r:embed="rId1"/>
          <a:srcRect l="0" t="17315" r="0" b="0"/>
          <a:stretch/>
        </p:blipFill>
        <p:spPr>
          <a:xfrm>
            <a:off x="487800" y="2693160"/>
            <a:ext cx="11243160" cy="3164400"/>
          </a:xfrm>
          <a:prstGeom prst="rect">
            <a:avLst/>
          </a:prstGeom>
          <a:ln w="0">
            <a:noFill/>
          </a:ln>
        </p:spPr>
      </p:pic>
      <p:grpSp>
        <p:nvGrpSpPr>
          <p:cNvPr id="569" name=""/>
          <p:cNvGrpSpPr/>
          <p:nvPr/>
        </p:nvGrpSpPr>
        <p:grpSpPr>
          <a:xfrm>
            <a:off x="10944000" y="2376000"/>
            <a:ext cx="1244880" cy="596160"/>
            <a:chOff x="10944000" y="2376000"/>
            <a:chExt cx="1244880" cy="596160"/>
          </a:xfrm>
        </p:grpSpPr>
        <p:sp>
          <p:nvSpPr>
            <p:cNvPr id="570" name=""/>
            <p:cNvSpPr/>
            <p:nvPr/>
          </p:nvSpPr>
          <p:spPr>
            <a:xfrm>
              <a:off x="10944000" y="2726280"/>
              <a:ext cx="353880" cy="173880"/>
            </a:xfrm>
            <a:prstGeom prst="rect">
              <a:avLst/>
            </a:prstGeom>
            <a:blipFill rotWithShape="0">
              <a:blip r:embed="rId2"/>
              <a:srcRect/>
              <a:tile/>
            </a:blip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"/>
            <p:cNvSpPr/>
            <p:nvPr/>
          </p:nvSpPr>
          <p:spPr>
            <a:xfrm>
              <a:off x="10944000" y="2454840"/>
              <a:ext cx="353880" cy="1890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"/>
            <p:cNvSpPr/>
            <p:nvPr/>
          </p:nvSpPr>
          <p:spPr>
            <a:xfrm>
              <a:off x="11340000" y="2376000"/>
              <a:ext cx="848880" cy="59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∆</a:t>
              </a:r>
              <a:r>
                <a:rPr b="0" i="1" lang="en-GB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    c</a:t>
              </a:r>
              <a:endParaRPr b="0" lang="en-GB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∆</a:t>
              </a:r>
              <a:r>
                <a:rPr b="0" i="1" lang="en-GB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</a:t>
              </a: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11733120" y="2589120"/>
              <a:ext cx="180000" cy="36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4" name=""/>
          <p:cNvSpPr/>
          <p:nvPr/>
        </p:nvSpPr>
        <p:spPr>
          <a:xfrm>
            <a:off x="4172400" y="1453680"/>
            <a:ext cx="61056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÷20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75" name=""/>
          <p:cNvSpPr/>
          <p:nvPr/>
        </p:nvSpPr>
        <p:spPr>
          <a:xfrm>
            <a:off x="4309560" y="1764000"/>
            <a:ext cx="435240" cy="36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"/>
          <p:cNvSpPr/>
          <p:nvPr/>
        </p:nvSpPr>
        <p:spPr>
          <a:xfrm>
            <a:off x="7645680" y="1598760"/>
            <a:ext cx="72252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÷100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77" name=""/>
          <p:cNvSpPr/>
          <p:nvPr/>
        </p:nvSpPr>
        <p:spPr>
          <a:xfrm>
            <a:off x="7829280" y="1909080"/>
            <a:ext cx="435240" cy="36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"/>
          <p:cNvGrpSpPr/>
          <p:nvPr/>
        </p:nvGrpSpPr>
        <p:grpSpPr>
          <a:xfrm>
            <a:off x="429480" y="1440000"/>
            <a:ext cx="11263320" cy="3774240"/>
            <a:chOff x="429480" y="1440000"/>
            <a:chExt cx="11263320" cy="3774240"/>
          </a:xfrm>
        </p:grpSpPr>
        <p:sp>
          <p:nvSpPr>
            <p:cNvPr id="579" name=""/>
            <p:cNvSpPr/>
            <p:nvPr/>
          </p:nvSpPr>
          <p:spPr>
            <a:xfrm>
              <a:off x="429480" y="3348000"/>
              <a:ext cx="11263320" cy="1866240"/>
            </a:xfrm>
            <a:prstGeom prst="rect">
              <a:avLst/>
            </a:prstGeom>
            <a:solidFill>
              <a:srgbClr val="e0c2cd"/>
            </a:solidFill>
            <a:ln w="0">
              <a:solidFill>
                <a:srgbClr val="2a6099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"/>
            <p:cNvSpPr/>
            <p:nvPr/>
          </p:nvSpPr>
          <p:spPr>
            <a:xfrm>
              <a:off x="429480" y="1440000"/>
              <a:ext cx="11263320" cy="1866240"/>
            </a:xfrm>
            <a:prstGeom prst="rect">
              <a:avLst/>
            </a:prstGeom>
            <a:solidFill>
              <a:srgbClr val="dee6ef"/>
            </a:solidFill>
            <a:ln w="0">
              <a:solidFill>
                <a:srgbClr val="2a6099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"/>
            <p:cNvSpPr/>
            <p:nvPr/>
          </p:nvSpPr>
          <p:spPr>
            <a:xfrm>
              <a:off x="9900000" y="1440000"/>
              <a:ext cx="1792800" cy="76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en-GB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applicationoriented</a:t>
              </a:r>
              <a:endParaRPr b="0" lang="en-GB" sz="2400" spc="-1" strike="noStrike">
                <a:latin typeface="Arial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9900000" y="3348000"/>
              <a:ext cx="1792800" cy="76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en-GB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ML oriented</a:t>
              </a:r>
              <a:endParaRPr b="0" lang="en-GB" sz="2400" spc="-1" strike="noStrike">
                <a:latin typeface="Arial"/>
              </a:endParaRPr>
            </a:p>
          </p:txBody>
        </p:sp>
      </p:grpSp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3800" cy="113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Goals of this study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3800" cy="396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Implement baseline ML model in CTM: </a:t>
            </a:r>
            <a:r>
              <a:rPr b="0" i="1" lang="en-GB" sz="2800" spc="-1" strike="noStrike">
                <a:latin typeface="Arial"/>
              </a:rPr>
              <a:t>fast inference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Find efficient dataset size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Retain physical consistency, and </a:t>
            </a:r>
            <a:r>
              <a:rPr b="0" i="1" lang="en-GB" sz="2800" spc="-1" strike="noStrike">
                <a:latin typeface="Arial"/>
              </a:rPr>
              <a:t>possibly</a:t>
            </a:r>
            <a:r>
              <a:rPr b="0" lang="en-GB" sz="2800" spc="-1" strike="noStrike">
                <a:latin typeface="Arial"/>
              </a:rPr>
              <a:t> interpretability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Apply soft physics constraints to the loss function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Exploring architectures: mech-MLP </a:t>
            </a:r>
            <a:r>
              <a:rPr b="0" i="1" lang="en-GB" sz="2800" spc="-1" strike="noStrike">
                <a:latin typeface="Arial"/>
              </a:rPr>
              <a:t>vs</a:t>
            </a:r>
            <a:r>
              <a:rPr b="0" lang="en-GB" sz="2800" spc="-1" strike="noStrike">
                <a:latin typeface="Arial"/>
              </a:rPr>
              <a:t> fc-MLP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  <a:ea typeface="Noto Sans CJK SC"/>
              </a:rPr>
              <a:t>Data transformations: definition of targets, feature normalization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Baseline model: HP tuning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86" name="Rectangle 16"/>
          <p:cNvSpPr/>
          <p:nvPr/>
        </p:nvSpPr>
        <p:spPr>
          <a:xfrm>
            <a:off x="2880000" y="1055520"/>
            <a:ext cx="5843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32040" anchor="t">
            <a:noAutofit/>
          </a:bodyPr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587" name="" descr=""/>
          <p:cNvPicPr/>
          <p:nvPr/>
        </p:nvPicPr>
        <p:blipFill>
          <a:blip r:embed="rId1"/>
          <a:srcRect l="0" t="19910" r="0" b="49869"/>
          <a:stretch/>
        </p:blipFill>
        <p:spPr>
          <a:xfrm>
            <a:off x="3154680" y="1548000"/>
            <a:ext cx="8429400" cy="4744080"/>
          </a:xfrm>
          <a:prstGeom prst="rect">
            <a:avLst/>
          </a:prstGeom>
          <a:ln w="0">
            <a:noFill/>
          </a:ln>
        </p:spPr>
      </p:pic>
      <p:sp>
        <p:nvSpPr>
          <p:cNvPr id="588" name=""/>
          <p:cNvSpPr/>
          <p:nvPr/>
        </p:nvSpPr>
        <p:spPr>
          <a:xfrm>
            <a:off x="180000" y="2916000"/>
            <a:ext cx="3592080" cy="31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Train, eval, test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600k, 200k, 200k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Train, eval, test (reduced)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6k, 2k, 200k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Train, eval, test (very-reduced)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0.06k, 0.02k, 200k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  <a:ea typeface="Noto Sans CJK SC"/>
              </a:rPr>
              <a:t>Baseline model: HP tuning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90" name="Rectangle 2"/>
          <p:cNvSpPr/>
          <p:nvPr/>
        </p:nvSpPr>
        <p:spPr>
          <a:xfrm>
            <a:off x="2787840" y="1008360"/>
            <a:ext cx="5843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32040" anchor="t">
            <a:noAutofit/>
          </a:bodyPr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POLLU mechanism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91" name=""/>
          <p:cNvSpPr/>
          <p:nvPr/>
        </p:nvSpPr>
        <p:spPr>
          <a:xfrm>
            <a:off x="180000" y="2916360"/>
            <a:ext cx="3592080" cy="31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Train, eval, test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600k, 200k, 200k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Train, eval, test (reduced)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6k, 2k, 200k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Train, eval, test (very-reduced)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0.06k, 0.02k, 200k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592" name="" descr=""/>
          <p:cNvPicPr/>
          <p:nvPr/>
        </p:nvPicPr>
        <p:blipFill>
          <a:blip r:embed="rId1"/>
          <a:srcRect l="0" t="19920" r="0" b="49900"/>
          <a:stretch/>
        </p:blipFill>
        <p:spPr>
          <a:xfrm>
            <a:off x="3457440" y="1574280"/>
            <a:ext cx="8396640" cy="472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Imagen 7" descr=""/>
          <p:cNvPicPr/>
          <p:nvPr/>
        </p:nvPicPr>
        <p:blipFill>
          <a:blip r:embed="rId1"/>
          <a:stretch/>
        </p:blipFill>
        <p:spPr>
          <a:xfrm>
            <a:off x="0" y="0"/>
            <a:ext cx="12182760" cy="6848640"/>
          </a:xfrm>
          <a:prstGeom prst="rect">
            <a:avLst/>
          </a:prstGeom>
          <a:ln w="0">
            <a:noFill/>
          </a:ln>
        </p:spPr>
      </p:pic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Hints?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95" name="Marcador de contenido 2"/>
          <p:cNvSpPr/>
          <p:nvPr/>
        </p:nvSpPr>
        <p:spPr>
          <a:xfrm>
            <a:off x="2379240" y="1607040"/>
            <a:ext cx="7424280" cy="4026960"/>
          </a:xfrm>
          <a:prstGeom prst="rect">
            <a:avLst/>
          </a:prstGeom>
          <a:solidFill>
            <a:srgbClr val="ffffff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80000" tIns="180000" bIns="180000" anchor="ctr">
            <a:norm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Insights from the shape of phase space </a:t>
            </a:r>
            <a:endParaRPr b="0" lang="en-GB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Angles in point-cloud representation</a:t>
            </a:r>
            <a:endParaRPr b="0" lang="en-GB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Weighting the loss function</a:t>
            </a:r>
            <a:endParaRPr b="0" lang="en-GB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[0,1]/Z-score normalization of the dataset </a:t>
            </a:r>
            <a:endParaRPr b="0" lang="en-GB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5"/>
          <p:cNvSpPr/>
          <p:nvPr/>
        </p:nvSpPr>
        <p:spPr>
          <a:xfrm>
            <a:off x="603720" y="3028680"/>
            <a:ext cx="1097532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Thanks for your kind attention</a:t>
            </a:r>
            <a:endParaRPr b="0" lang="en-GB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98" name="Rectangle 8"/>
          <p:cNvSpPr/>
          <p:nvPr/>
        </p:nvSpPr>
        <p:spPr>
          <a:xfrm>
            <a:off x="2880000" y="3042360"/>
            <a:ext cx="5843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32040" anchor="t">
            <a:noAutofit/>
          </a:bodyPr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99" name="Rectangle 9"/>
          <p:cNvSpPr/>
          <p:nvPr/>
        </p:nvSpPr>
        <p:spPr>
          <a:xfrm>
            <a:off x="2787840" y="1404360"/>
            <a:ext cx="5843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32040" anchor="t">
            <a:noAutofit/>
          </a:bodyPr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POLLU mechanism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600" name=""/>
          <p:cNvSpPr/>
          <p:nvPr/>
        </p:nvSpPr>
        <p:spPr>
          <a:xfrm>
            <a:off x="1105200" y="215496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"/>
          <p:cNvSpPr/>
          <p:nvPr/>
        </p:nvSpPr>
        <p:spPr>
          <a:xfrm>
            <a:off x="1105200" y="235692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"/>
          <p:cNvSpPr/>
          <p:nvPr/>
        </p:nvSpPr>
        <p:spPr>
          <a:xfrm>
            <a:off x="1105200" y="269352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"/>
          <p:cNvSpPr/>
          <p:nvPr/>
        </p:nvSpPr>
        <p:spPr>
          <a:xfrm>
            <a:off x="1845720" y="215496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"/>
          <p:cNvSpPr/>
          <p:nvPr/>
        </p:nvSpPr>
        <p:spPr>
          <a:xfrm>
            <a:off x="1845720" y="235692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"/>
          <p:cNvSpPr/>
          <p:nvPr/>
        </p:nvSpPr>
        <p:spPr>
          <a:xfrm>
            <a:off x="1845720" y="269352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"/>
          <p:cNvSpPr/>
          <p:nvPr/>
        </p:nvSpPr>
        <p:spPr>
          <a:xfrm>
            <a:off x="1374480" y="242424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"/>
          <p:cNvSpPr/>
          <p:nvPr/>
        </p:nvSpPr>
        <p:spPr>
          <a:xfrm>
            <a:off x="1374480" y="257220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"/>
          <p:cNvSpPr/>
          <p:nvPr/>
        </p:nvSpPr>
        <p:spPr>
          <a:xfrm>
            <a:off x="1374480" y="272052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"/>
          <p:cNvSpPr/>
          <p:nvPr/>
        </p:nvSpPr>
        <p:spPr>
          <a:xfrm>
            <a:off x="1374480" y="198000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"/>
          <p:cNvSpPr/>
          <p:nvPr/>
        </p:nvSpPr>
        <p:spPr>
          <a:xfrm>
            <a:off x="1374480" y="212796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"/>
          <p:cNvSpPr/>
          <p:nvPr/>
        </p:nvSpPr>
        <p:spPr>
          <a:xfrm>
            <a:off x="1374480" y="227628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"/>
          <p:cNvSpPr/>
          <p:nvPr/>
        </p:nvSpPr>
        <p:spPr>
          <a:xfrm>
            <a:off x="1374480" y="286848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"/>
          <p:cNvSpPr/>
          <p:nvPr/>
        </p:nvSpPr>
        <p:spPr>
          <a:xfrm>
            <a:off x="1589760" y="242424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"/>
          <p:cNvSpPr/>
          <p:nvPr/>
        </p:nvSpPr>
        <p:spPr>
          <a:xfrm>
            <a:off x="1589760" y="257220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"/>
          <p:cNvSpPr/>
          <p:nvPr/>
        </p:nvSpPr>
        <p:spPr>
          <a:xfrm>
            <a:off x="1589760" y="272052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"/>
          <p:cNvSpPr/>
          <p:nvPr/>
        </p:nvSpPr>
        <p:spPr>
          <a:xfrm>
            <a:off x="1590120" y="198000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"/>
          <p:cNvSpPr/>
          <p:nvPr/>
        </p:nvSpPr>
        <p:spPr>
          <a:xfrm>
            <a:off x="1590120" y="212796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"/>
          <p:cNvSpPr/>
          <p:nvPr/>
        </p:nvSpPr>
        <p:spPr>
          <a:xfrm>
            <a:off x="1590120" y="227628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"/>
          <p:cNvSpPr/>
          <p:nvPr/>
        </p:nvSpPr>
        <p:spPr>
          <a:xfrm>
            <a:off x="1589760" y="286848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"/>
          <p:cNvSpPr/>
          <p:nvPr/>
        </p:nvSpPr>
        <p:spPr>
          <a:xfrm flipV="1">
            <a:off x="1239840" y="2037960"/>
            <a:ext cx="12636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"/>
          <p:cNvSpPr/>
          <p:nvPr/>
        </p:nvSpPr>
        <p:spPr>
          <a:xfrm flipV="1">
            <a:off x="1239840" y="2185920"/>
            <a:ext cx="12636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"/>
          <p:cNvSpPr/>
          <p:nvPr/>
        </p:nvSpPr>
        <p:spPr>
          <a:xfrm>
            <a:off x="1239840" y="2222280"/>
            <a:ext cx="12636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"/>
          <p:cNvSpPr/>
          <p:nvPr/>
        </p:nvSpPr>
        <p:spPr>
          <a:xfrm>
            <a:off x="1239840" y="2222280"/>
            <a:ext cx="12636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"/>
          <p:cNvSpPr/>
          <p:nvPr/>
        </p:nvSpPr>
        <p:spPr>
          <a:xfrm>
            <a:off x="1239840" y="2222280"/>
            <a:ext cx="12636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"/>
          <p:cNvSpPr/>
          <p:nvPr/>
        </p:nvSpPr>
        <p:spPr>
          <a:xfrm>
            <a:off x="1239840" y="2222280"/>
            <a:ext cx="12636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"/>
          <p:cNvSpPr/>
          <p:nvPr/>
        </p:nvSpPr>
        <p:spPr>
          <a:xfrm>
            <a:off x="1239840" y="2222280"/>
            <a:ext cx="12636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"/>
          <p:cNvSpPr/>
          <p:nvPr/>
        </p:nvSpPr>
        <p:spPr>
          <a:xfrm flipV="1">
            <a:off x="1239840" y="2037960"/>
            <a:ext cx="126360" cy="3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"/>
          <p:cNvSpPr/>
          <p:nvPr/>
        </p:nvSpPr>
        <p:spPr>
          <a:xfrm flipV="1">
            <a:off x="1239840" y="2185920"/>
            <a:ext cx="126360" cy="22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"/>
          <p:cNvSpPr/>
          <p:nvPr/>
        </p:nvSpPr>
        <p:spPr>
          <a:xfrm flipV="1">
            <a:off x="1239840" y="2334240"/>
            <a:ext cx="126360" cy="7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"/>
          <p:cNvSpPr/>
          <p:nvPr/>
        </p:nvSpPr>
        <p:spPr>
          <a:xfrm>
            <a:off x="1239840" y="2424240"/>
            <a:ext cx="126360" cy="5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"/>
          <p:cNvSpPr/>
          <p:nvPr/>
        </p:nvSpPr>
        <p:spPr>
          <a:xfrm>
            <a:off x="1239840" y="2424240"/>
            <a:ext cx="126360" cy="20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"/>
          <p:cNvSpPr/>
          <p:nvPr/>
        </p:nvSpPr>
        <p:spPr>
          <a:xfrm>
            <a:off x="1239840" y="2424240"/>
            <a:ext cx="126360" cy="35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"/>
          <p:cNvSpPr/>
          <p:nvPr/>
        </p:nvSpPr>
        <p:spPr>
          <a:xfrm>
            <a:off x="1239840" y="2424240"/>
            <a:ext cx="12636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"/>
          <p:cNvSpPr/>
          <p:nvPr/>
        </p:nvSpPr>
        <p:spPr>
          <a:xfrm flipV="1">
            <a:off x="1239840" y="2037960"/>
            <a:ext cx="12636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"/>
          <p:cNvSpPr/>
          <p:nvPr/>
        </p:nvSpPr>
        <p:spPr>
          <a:xfrm flipV="1">
            <a:off x="1239840" y="2185920"/>
            <a:ext cx="12636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"/>
          <p:cNvSpPr/>
          <p:nvPr/>
        </p:nvSpPr>
        <p:spPr>
          <a:xfrm flipV="1">
            <a:off x="1239840" y="2334240"/>
            <a:ext cx="12636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"/>
          <p:cNvSpPr/>
          <p:nvPr/>
        </p:nvSpPr>
        <p:spPr>
          <a:xfrm flipV="1">
            <a:off x="1239840" y="2482200"/>
            <a:ext cx="12636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"/>
          <p:cNvSpPr/>
          <p:nvPr/>
        </p:nvSpPr>
        <p:spPr>
          <a:xfrm flipV="1">
            <a:off x="1239840" y="2630160"/>
            <a:ext cx="12636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"/>
          <p:cNvSpPr/>
          <p:nvPr/>
        </p:nvSpPr>
        <p:spPr>
          <a:xfrm>
            <a:off x="1239840" y="2760840"/>
            <a:ext cx="12636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"/>
          <p:cNvSpPr/>
          <p:nvPr/>
        </p:nvSpPr>
        <p:spPr>
          <a:xfrm>
            <a:off x="1239840" y="2760840"/>
            <a:ext cx="12636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"/>
          <p:cNvSpPr/>
          <p:nvPr/>
        </p:nvSpPr>
        <p:spPr>
          <a:xfrm>
            <a:off x="1509480" y="204732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"/>
          <p:cNvSpPr/>
          <p:nvPr/>
        </p:nvSpPr>
        <p:spPr>
          <a:xfrm>
            <a:off x="1509480" y="204732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"/>
          <p:cNvSpPr/>
          <p:nvPr/>
        </p:nvSpPr>
        <p:spPr>
          <a:xfrm>
            <a:off x="1509480" y="204732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"/>
          <p:cNvSpPr/>
          <p:nvPr/>
        </p:nvSpPr>
        <p:spPr>
          <a:xfrm>
            <a:off x="1509480" y="204732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"/>
          <p:cNvSpPr/>
          <p:nvPr/>
        </p:nvSpPr>
        <p:spPr>
          <a:xfrm>
            <a:off x="1509480" y="2047320"/>
            <a:ext cx="7200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"/>
          <p:cNvSpPr/>
          <p:nvPr/>
        </p:nvSpPr>
        <p:spPr>
          <a:xfrm>
            <a:off x="1509480" y="2047320"/>
            <a:ext cx="7200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"/>
          <p:cNvSpPr/>
          <p:nvPr/>
        </p:nvSpPr>
        <p:spPr>
          <a:xfrm>
            <a:off x="1509480" y="2047320"/>
            <a:ext cx="72000" cy="88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"/>
          <p:cNvSpPr/>
          <p:nvPr/>
        </p:nvSpPr>
        <p:spPr>
          <a:xfrm flipV="1">
            <a:off x="1509480" y="203796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"/>
          <p:cNvSpPr/>
          <p:nvPr/>
        </p:nvSpPr>
        <p:spPr>
          <a:xfrm>
            <a:off x="1509480" y="219528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"/>
          <p:cNvSpPr/>
          <p:nvPr/>
        </p:nvSpPr>
        <p:spPr>
          <a:xfrm>
            <a:off x="1509480" y="219528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"/>
          <p:cNvSpPr/>
          <p:nvPr/>
        </p:nvSpPr>
        <p:spPr>
          <a:xfrm>
            <a:off x="1509480" y="2195280"/>
            <a:ext cx="7200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"/>
          <p:cNvSpPr/>
          <p:nvPr/>
        </p:nvSpPr>
        <p:spPr>
          <a:xfrm>
            <a:off x="1509480" y="219528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"/>
          <p:cNvSpPr/>
          <p:nvPr/>
        </p:nvSpPr>
        <p:spPr>
          <a:xfrm>
            <a:off x="1509480" y="2195280"/>
            <a:ext cx="7200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"/>
          <p:cNvSpPr/>
          <p:nvPr/>
        </p:nvSpPr>
        <p:spPr>
          <a:xfrm>
            <a:off x="1509480" y="2195280"/>
            <a:ext cx="7200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"/>
          <p:cNvSpPr/>
          <p:nvPr/>
        </p:nvSpPr>
        <p:spPr>
          <a:xfrm flipV="1">
            <a:off x="1509480" y="20379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"/>
          <p:cNvSpPr/>
          <p:nvPr/>
        </p:nvSpPr>
        <p:spPr>
          <a:xfrm flipV="1">
            <a:off x="1509480" y="218592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"/>
          <p:cNvSpPr/>
          <p:nvPr/>
        </p:nvSpPr>
        <p:spPr>
          <a:xfrm>
            <a:off x="1509480" y="234360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"/>
          <p:cNvSpPr/>
          <p:nvPr/>
        </p:nvSpPr>
        <p:spPr>
          <a:xfrm>
            <a:off x="1509480" y="2343600"/>
            <a:ext cx="7200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"/>
          <p:cNvSpPr/>
          <p:nvPr/>
        </p:nvSpPr>
        <p:spPr>
          <a:xfrm>
            <a:off x="1509480" y="2343600"/>
            <a:ext cx="7200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"/>
          <p:cNvSpPr/>
          <p:nvPr/>
        </p:nvSpPr>
        <p:spPr>
          <a:xfrm>
            <a:off x="1509480" y="234360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"/>
          <p:cNvSpPr/>
          <p:nvPr/>
        </p:nvSpPr>
        <p:spPr>
          <a:xfrm>
            <a:off x="1509480" y="2343600"/>
            <a:ext cx="7200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"/>
          <p:cNvSpPr/>
          <p:nvPr/>
        </p:nvSpPr>
        <p:spPr>
          <a:xfrm flipV="1">
            <a:off x="1509120" y="203796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"/>
          <p:cNvSpPr/>
          <p:nvPr/>
        </p:nvSpPr>
        <p:spPr>
          <a:xfrm flipV="1">
            <a:off x="1509120" y="2185920"/>
            <a:ext cx="7272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"/>
          <p:cNvSpPr/>
          <p:nvPr/>
        </p:nvSpPr>
        <p:spPr>
          <a:xfrm flipV="1">
            <a:off x="1509120" y="2334240"/>
            <a:ext cx="7272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"/>
          <p:cNvSpPr/>
          <p:nvPr/>
        </p:nvSpPr>
        <p:spPr>
          <a:xfrm>
            <a:off x="1509120" y="249156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"/>
          <p:cNvSpPr/>
          <p:nvPr/>
        </p:nvSpPr>
        <p:spPr>
          <a:xfrm>
            <a:off x="1509120" y="249156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"/>
          <p:cNvSpPr/>
          <p:nvPr/>
        </p:nvSpPr>
        <p:spPr>
          <a:xfrm>
            <a:off x="1509120" y="24915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"/>
          <p:cNvSpPr/>
          <p:nvPr/>
        </p:nvSpPr>
        <p:spPr>
          <a:xfrm>
            <a:off x="1509120" y="2491560"/>
            <a:ext cx="7236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"/>
          <p:cNvSpPr/>
          <p:nvPr/>
        </p:nvSpPr>
        <p:spPr>
          <a:xfrm flipV="1">
            <a:off x="1509120" y="2037960"/>
            <a:ext cx="7272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"/>
          <p:cNvSpPr/>
          <p:nvPr/>
        </p:nvSpPr>
        <p:spPr>
          <a:xfrm flipV="1">
            <a:off x="1509120" y="218592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"/>
          <p:cNvSpPr/>
          <p:nvPr/>
        </p:nvSpPr>
        <p:spPr>
          <a:xfrm flipV="1">
            <a:off x="1509120" y="2334240"/>
            <a:ext cx="7272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"/>
          <p:cNvSpPr/>
          <p:nvPr/>
        </p:nvSpPr>
        <p:spPr>
          <a:xfrm flipV="1">
            <a:off x="1509120" y="248220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"/>
          <p:cNvSpPr/>
          <p:nvPr/>
        </p:nvSpPr>
        <p:spPr>
          <a:xfrm>
            <a:off x="1509120" y="263952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"/>
          <p:cNvSpPr/>
          <p:nvPr/>
        </p:nvSpPr>
        <p:spPr>
          <a:xfrm>
            <a:off x="1509120" y="263952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"/>
          <p:cNvSpPr/>
          <p:nvPr/>
        </p:nvSpPr>
        <p:spPr>
          <a:xfrm>
            <a:off x="1509120" y="263952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"/>
          <p:cNvSpPr/>
          <p:nvPr/>
        </p:nvSpPr>
        <p:spPr>
          <a:xfrm flipV="1">
            <a:off x="1509120" y="2037960"/>
            <a:ext cx="7272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"/>
          <p:cNvSpPr/>
          <p:nvPr/>
        </p:nvSpPr>
        <p:spPr>
          <a:xfrm flipV="1">
            <a:off x="1509120" y="2185920"/>
            <a:ext cx="7272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"/>
          <p:cNvSpPr/>
          <p:nvPr/>
        </p:nvSpPr>
        <p:spPr>
          <a:xfrm flipV="1">
            <a:off x="1509120" y="233424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"/>
          <p:cNvSpPr/>
          <p:nvPr/>
        </p:nvSpPr>
        <p:spPr>
          <a:xfrm flipV="1">
            <a:off x="1509120" y="263016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"/>
          <p:cNvSpPr/>
          <p:nvPr/>
        </p:nvSpPr>
        <p:spPr>
          <a:xfrm>
            <a:off x="1509120" y="278784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"/>
          <p:cNvSpPr/>
          <p:nvPr/>
        </p:nvSpPr>
        <p:spPr>
          <a:xfrm flipV="1">
            <a:off x="1509120" y="248220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"/>
          <p:cNvSpPr/>
          <p:nvPr/>
        </p:nvSpPr>
        <p:spPr>
          <a:xfrm>
            <a:off x="1509120" y="278784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"/>
          <p:cNvSpPr/>
          <p:nvPr/>
        </p:nvSpPr>
        <p:spPr>
          <a:xfrm>
            <a:off x="1509120" y="293580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"/>
          <p:cNvSpPr/>
          <p:nvPr/>
        </p:nvSpPr>
        <p:spPr>
          <a:xfrm flipV="1">
            <a:off x="1509120" y="277848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"/>
          <p:cNvSpPr/>
          <p:nvPr/>
        </p:nvSpPr>
        <p:spPr>
          <a:xfrm flipV="1">
            <a:off x="1509120" y="2482200"/>
            <a:ext cx="7236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"/>
          <p:cNvSpPr/>
          <p:nvPr/>
        </p:nvSpPr>
        <p:spPr>
          <a:xfrm flipV="1">
            <a:off x="1509120" y="2334240"/>
            <a:ext cx="7272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"/>
          <p:cNvSpPr/>
          <p:nvPr/>
        </p:nvSpPr>
        <p:spPr>
          <a:xfrm flipV="1">
            <a:off x="1509120" y="2185920"/>
            <a:ext cx="7272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"/>
          <p:cNvSpPr/>
          <p:nvPr/>
        </p:nvSpPr>
        <p:spPr>
          <a:xfrm flipV="1">
            <a:off x="1509120" y="2037960"/>
            <a:ext cx="72720" cy="88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"/>
          <p:cNvSpPr/>
          <p:nvPr/>
        </p:nvSpPr>
        <p:spPr>
          <a:xfrm flipV="1">
            <a:off x="1509120" y="26301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"/>
          <p:cNvSpPr/>
          <p:nvPr/>
        </p:nvSpPr>
        <p:spPr>
          <a:xfrm>
            <a:off x="1724400" y="2047320"/>
            <a:ext cx="11304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"/>
          <p:cNvSpPr/>
          <p:nvPr/>
        </p:nvSpPr>
        <p:spPr>
          <a:xfrm>
            <a:off x="1724400" y="2047320"/>
            <a:ext cx="113040" cy="3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"/>
          <p:cNvSpPr/>
          <p:nvPr/>
        </p:nvSpPr>
        <p:spPr>
          <a:xfrm>
            <a:off x="1724400" y="2047320"/>
            <a:ext cx="11304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"/>
          <p:cNvSpPr/>
          <p:nvPr/>
        </p:nvSpPr>
        <p:spPr>
          <a:xfrm>
            <a:off x="1724400" y="2195280"/>
            <a:ext cx="11304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"/>
          <p:cNvSpPr/>
          <p:nvPr/>
        </p:nvSpPr>
        <p:spPr>
          <a:xfrm>
            <a:off x="1724400" y="2195280"/>
            <a:ext cx="113040" cy="22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"/>
          <p:cNvSpPr/>
          <p:nvPr/>
        </p:nvSpPr>
        <p:spPr>
          <a:xfrm>
            <a:off x="1724400" y="2195280"/>
            <a:ext cx="11304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"/>
          <p:cNvSpPr/>
          <p:nvPr/>
        </p:nvSpPr>
        <p:spPr>
          <a:xfrm flipV="1">
            <a:off x="1724400" y="2212920"/>
            <a:ext cx="11304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"/>
          <p:cNvSpPr/>
          <p:nvPr/>
        </p:nvSpPr>
        <p:spPr>
          <a:xfrm>
            <a:off x="1724400" y="2343600"/>
            <a:ext cx="113040" cy="7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"/>
          <p:cNvSpPr/>
          <p:nvPr/>
        </p:nvSpPr>
        <p:spPr>
          <a:xfrm>
            <a:off x="1724400" y="2343600"/>
            <a:ext cx="11304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"/>
          <p:cNvSpPr/>
          <p:nvPr/>
        </p:nvSpPr>
        <p:spPr>
          <a:xfrm flipV="1">
            <a:off x="1724400" y="2212920"/>
            <a:ext cx="11304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"/>
          <p:cNvSpPr/>
          <p:nvPr/>
        </p:nvSpPr>
        <p:spPr>
          <a:xfrm flipV="1">
            <a:off x="1724400" y="2414880"/>
            <a:ext cx="113040" cy="5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"/>
          <p:cNvSpPr/>
          <p:nvPr/>
        </p:nvSpPr>
        <p:spPr>
          <a:xfrm>
            <a:off x="1724400" y="2491560"/>
            <a:ext cx="11304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"/>
          <p:cNvSpPr/>
          <p:nvPr/>
        </p:nvSpPr>
        <p:spPr>
          <a:xfrm flipV="1">
            <a:off x="1724400" y="2212920"/>
            <a:ext cx="11304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"/>
          <p:cNvSpPr/>
          <p:nvPr/>
        </p:nvSpPr>
        <p:spPr>
          <a:xfrm flipV="1">
            <a:off x="1724400" y="2414880"/>
            <a:ext cx="113040" cy="20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"/>
          <p:cNvSpPr/>
          <p:nvPr/>
        </p:nvSpPr>
        <p:spPr>
          <a:xfrm>
            <a:off x="1724400" y="2639520"/>
            <a:ext cx="11304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"/>
          <p:cNvSpPr/>
          <p:nvPr/>
        </p:nvSpPr>
        <p:spPr>
          <a:xfrm flipV="1">
            <a:off x="1724400" y="2212920"/>
            <a:ext cx="11304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"/>
          <p:cNvSpPr/>
          <p:nvPr/>
        </p:nvSpPr>
        <p:spPr>
          <a:xfrm flipV="1">
            <a:off x="1724400" y="2414880"/>
            <a:ext cx="113040" cy="35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"/>
          <p:cNvSpPr/>
          <p:nvPr/>
        </p:nvSpPr>
        <p:spPr>
          <a:xfrm flipV="1">
            <a:off x="1724400" y="2751480"/>
            <a:ext cx="11304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"/>
          <p:cNvSpPr/>
          <p:nvPr/>
        </p:nvSpPr>
        <p:spPr>
          <a:xfrm flipV="1">
            <a:off x="1724400" y="2212920"/>
            <a:ext cx="11304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"/>
          <p:cNvSpPr/>
          <p:nvPr/>
        </p:nvSpPr>
        <p:spPr>
          <a:xfrm flipV="1">
            <a:off x="1724400" y="2414880"/>
            <a:ext cx="11304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"/>
          <p:cNvSpPr/>
          <p:nvPr/>
        </p:nvSpPr>
        <p:spPr>
          <a:xfrm flipV="1">
            <a:off x="1724400" y="2751480"/>
            <a:ext cx="11304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"/>
          <p:cNvSpPr/>
          <p:nvPr/>
        </p:nvSpPr>
        <p:spPr>
          <a:xfrm>
            <a:off x="1105200" y="323496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"/>
          <p:cNvSpPr/>
          <p:nvPr/>
        </p:nvSpPr>
        <p:spPr>
          <a:xfrm>
            <a:off x="1105200" y="343692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"/>
          <p:cNvSpPr/>
          <p:nvPr/>
        </p:nvSpPr>
        <p:spPr>
          <a:xfrm>
            <a:off x="1105200" y="377352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"/>
          <p:cNvSpPr/>
          <p:nvPr/>
        </p:nvSpPr>
        <p:spPr>
          <a:xfrm>
            <a:off x="1845720" y="323496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"/>
          <p:cNvSpPr/>
          <p:nvPr/>
        </p:nvSpPr>
        <p:spPr>
          <a:xfrm>
            <a:off x="1845720" y="343692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"/>
          <p:cNvSpPr/>
          <p:nvPr/>
        </p:nvSpPr>
        <p:spPr>
          <a:xfrm>
            <a:off x="1845720" y="377352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"/>
          <p:cNvSpPr/>
          <p:nvPr/>
        </p:nvSpPr>
        <p:spPr>
          <a:xfrm>
            <a:off x="1374480" y="350424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"/>
          <p:cNvSpPr/>
          <p:nvPr/>
        </p:nvSpPr>
        <p:spPr>
          <a:xfrm>
            <a:off x="1374480" y="365220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"/>
          <p:cNvSpPr/>
          <p:nvPr/>
        </p:nvSpPr>
        <p:spPr>
          <a:xfrm>
            <a:off x="1374480" y="380052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"/>
          <p:cNvSpPr/>
          <p:nvPr/>
        </p:nvSpPr>
        <p:spPr>
          <a:xfrm>
            <a:off x="1374480" y="306000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"/>
          <p:cNvSpPr/>
          <p:nvPr/>
        </p:nvSpPr>
        <p:spPr>
          <a:xfrm>
            <a:off x="1374480" y="320796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"/>
          <p:cNvSpPr/>
          <p:nvPr/>
        </p:nvSpPr>
        <p:spPr>
          <a:xfrm>
            <a:off x="1374480" y="335628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"/>
          <p:cNvSpPr/>
          <p:nvPr/>
        </p:nvSpPr>
        <p:spPr>
          <a:xfrm>
            <a:off x="1374480" y="394848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"/>
          <p:cNvSpPr/>
          <p:nvPr/>
        </p:nvSpPr>
        <p:spPr>
          <a:xfrm>
            <a:off x="1589760" y="350424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"/>
          <p:cNvSpPr/>
          <p:nvPr/>
        </p:nvSpPr>
        <p:spPr>
          <a:xfrm>
            <a:off x="1589760" y="365220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"/>
          <p:cNvSpPr/>
          <p:nvPr/>
        </p:nvSpPr>
        <p:spPr>
          <a:xfrm>
            <a:off x="1589760" y="380052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"/>
          <p:cNvSpPr/>
          <p:nvPr/>
        </p:nvSpPr>
        <p:spPr>
          <a:xfrm>
            <a:off x="1590120" y="306000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"/>
          <p:cNvSpPr/>
          <p:nvPr/>
        </p:nvSpPr>
        <p:spPr>
          <a:xfrm>
            <a:off x="1590120" y="320796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"/>
          <p:cNvSpPr/>
          <p:nvPr/>
        </p:nvSpPr>
        <p:spPr>
          <a:xfrm>
            <a:off x="1590120" y="335628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0" name=""/>
          <p:cNvSpPr/>
          <p:nvPr/>
        </p:nvSpPr>
        <p:spPr>
          <a:xfrm>
            <a:off x="1589760" y="394848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"/>
          <p:cNvSpPr/>
          <p:nvPr/>
        </p:nvSpPr>
        <p:spPr>
          <a:xfrm flipV="1">
            <a:off x="1239840" y="3117960"/>
            <a:ext cx="12636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"/>
          <p:cNvSpPr/>
          <p:nvPr/>
        </p:nvSpPr>
        <p:spPr>
          <a:xfrm flipV="1">
            <a:off x="1239840" y="3265920"/>
            <a:ext cx="12636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"/>
          <p:cNvSpPr/>
          <p:nvPr/>
        </p:nvSpPr>
        <p:spPr>
          <a:xfrm>
            <a:off x="1239840" y="3302280"/>
            <a:ext cx="12636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"/>
          <p:cNvSpPr/>
          <p:nvPr/>
        </p:nvSpPr>
        <p:spPr>
          <a:xfrm>
            <a:off x="1239840" y="3302280"/>
            <a:ext cx="12636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"/>
          <p:cNvSpPr/>
          <p:nvPr/>
        </p:nvSpPr>
        <p:spPr>
          <a:xfrm>
            <a:off x="1239840" y="3302280"/>
            <a:ext cx="12636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"/>
          <p:cNvSpPr/>
          <p:nvPr/>
        </p:nvSpPr>
        <p:spPr>
          <a:xfrm>
            <a:off x="1239840" y="3302280"/>
            <a:ext cx="12636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"/>
          <p:cNvSpPr/>
          <p:nvPr/>
        </p:nvSpPr>
        <p:spPr>
          <a:xfrm>
            <a:off x="1239840" y="3302280"/>
            <a:ext cx="12636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"/>
          <p:cNvSpPr/>
          <p:nvPr/>
        </p:nvSpPr>
        <p:spPr>
          <a:xfrm flipV="1">
            <a:off x="1239840" y="3117960"/>
            <a:ext cx="126360" cy="3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"/>
          <p:cNvSpPr/>
          <p:nvPr/>
        </p:nvSpPr>
        <p:spPr>
          <a:xfrm flipV="1">
            <a:off x="1239840" y="3265920"/>
            <a:ext cx="126360" cy="22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"/>
          <p:cNvSpPr/>
          <p:nvPr/>
        </p:nvSpPr>
        <p:spPr>
          <a:xfrm flipV="1">
            <a:off x="1239840" y="3414240"/>
            <a:ext cx="126360" cy="7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"/>
          <p:cNvSpPr/>
          <p:nvPr/>
        </p:nvSpPr>
        <p:spPr>
          <a:xfrm>
            <a:off x="1239840" y="3504240"/>
            <a:ext cx="126360" cy="5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2" name=""/>
          <p:cNvSpPr/>
          <p:nvPr/>
        </p:nvSpPr>
        <p:spPr>
          <a:xfrm>
            <a:off x="1239840" y="3504240"/>
            <a:ext cx="126360" cy="20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"/>
          <p:cNvSpPr/>
          <p:nvPr/>
        </p:nvSpPr>
        <p:spPr>
          <a:xfrm>
            <a:off x="1239840" y="3504240"/>
            <a:ext cx="126360" cy="35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4" name=""/>
          <p:cNvSpPr/>
          <p:nvPr/>
        </p:nvSpPr>
        <p:spPr>
          <a:xfrm>
            <a:off x="1239840" y="3504240"/>
            <a:ext cx="12636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"/>
          <p:cNvSpPr/>
          <p:nvPr/>
        </p:nvSpPr>
        <p:spPr>
          <a:xfrm flipV="1">
            <a:off x="1239840" y="3117960"/>
            <a:ext cx="12636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"/>
          <p:cNvSpPr/>
          <p:nvPr/>
        </p:nvSpPr>
        <p:spPr>
          <a:xfrm flipV="1">
            <a:off x="1239840" y="3265920"/>
            <a:ext cx="12636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7" name=""/>
          <p:cNvSpPr/>
          <p:nvPr/>
        </p:nvSpPr>
        <p:spPr>
          <a:xfrm flipV="1">
            <a:off x="1239840" y="3414240"/>
            <a:ext cx="12636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8" name=""/>
          <p:cNvSpPr/>
          <p:nvPr/>
        </p:nvSpPr>
        <p:spPr>
          <a:xfrm flipV="1">
            <a:off x="1239840" y="3562200"/>
            <a:ext cx="12636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"/>
          <p:cNvSpPr/>
          <p:nvPr/>
        </p:nvSpPr>
        <p:spPr>
          <a:xfrm flipV="1">
            <a:off x="1239840" y="3710160"/>
            <a:ext cx="12636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0" name=""/>
          <p:cNvSpPr/>
          <p:nvPr/>
        </p:nvSpPr>
        <p:spPr>
          <a:xfrm>
            <a:off x="1239840" y="3840840"/>
            <a:ext cx="12636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"/>
          <p:cNvSpPr/>
          <p:nvPr/>
        </p:nvSpPr>
        <p:spPr>
          <a:xfrm>
            <a:off x="1239840" y="3840840"/>
            <a:ext cx="12636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"/>
          <p:cNvSpPr/>
          <p:nvPr/>
        </p:nvSpPr>
        <p:spPr>
          <a:xfrm>
            <a:off x="1509480" y="312732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"/>
          <p:cNvSpPr/>
          <p:nvPr/>
        </p:nvSpPr>
        <p:spPr>
          <a:xfrm>
            <a:off x="1509480" y="312732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4" name=""/>
          <p:cNvSpPr/>
          <p:nvPr/>
        </p:nvSpPr>
        <p:spPr>
          <a:xfrm>
            <a:off x="1509480" y="312732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5" name=""/>
          <p:cNvSpPr/>
          <p:nvPr/>
        </p:nvSpPr>
        <p:spPr>
          <a:xfrm>
            <a:off x="1509480" y="312732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"/>
          <p:cNvSpPr/>
          <p:nvPr/>
        </p:nvSpPr>
        <p:spPr>
          <a:xfrm>
            <a:off x="1509480" y="3127320"/>
            <a:ext cx="7200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"/>
          <p:cNvSpPr/>
          <p:nvPr/>
        </p:nvSpPr>
        <p:spPr>
          <a:xfrm>
            <a:off x="1509480" y="3127320"/>
            <a:ext cx="7200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8" name=""/>
          <p:cNvSpPr/>
          <p:nvPr/>
        </p:nvSpPr>
        <p:spPr>
          <a:xfrm>
            <a:off x="1509480" y="3127320"/>
            <a:ext cx="72000" cy="88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"/>
          <p:cNvSpPr/>
          <p:nvPr/>
        </p:nvSpPr>
        <p:spPr>
          <a:xfrm flipV="1">
            <a:off x="1509480" y="311796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"/>
          <p:cNvSpPr/>
          <p:nvPr/>
        </p:nvSpPr>
        <p:spPr>
          <a:xfrm>
            <a:off x="1509480" y="327528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"/>
          <p:cNvSpPr/>
          <p:nvPr/>
        </p:nvSpPr>
        <p:spPr>
          <a:xfrm>
            <a:off x="1509480" y="327528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"/>
          <p:cNvSpPr/>
          <p:nvPr/>
        </p:nvSpPr>
        <p:spPr>
          <a:xfrm>
            <a:off x="1509480" y="3275280"/>
            <a:ext cx="7200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"/>
          <p:cNvSpPr/>
          <p:nvPr/>
        </p:nvSpPr>
        <p:spPr>
          <a:xfrm>
            <a:off x="1509480" y="327528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"/>
          <p:cNvSpPr/>
          <p:nvPr/>
        </p:nvSpPr>
        <p:spPr>
          <a:xfrm>
            <a:off x="1509480" y="3275280"/>
            <a:ext cx="7200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"/>
          <p:cNvSpPr/>
          <p:nvPr/>
        </p:nvSpPr>
        <p:spPr>
          <a:xfrm>
            <a:off x="1509480" y="3275280"/>
            <a:ext cx="7200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"/>
          <p:cNvSpPr/>
          <p:nvPr/>
        </p:nvSpPr>
        <p:spPr>
          <a:xfrm flipV="1">
            <a:off x="1509480" y="31179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"/>
          <p:cNvSpPr/>
          <p:nvPr/>
        </p:nvSpPr>
        <p:spPr>
          <a:xfrm flipV="1">
            <a:off x="1509480" y="326592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"/>
          <p:cNvSpPr/>
          <p:nvPr/>
        </p:nvSpPr>
        <p:spPr>
          <a:xfrm>
            <a:off x="1509480" y="342360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"/>
          <p:cNvSpPr/>
          <p:nvPr/>
        </p:nvSpPr>
        <p:spPr>
          <a:xfrm>
            <a:off x="1509480" y="3423600"/>
            <a:ext cx="7200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"/>
          <p:cNvSpPr/>
          <p:nvPr/>
        </p:nvSpPr>
        <p:spPr>
          <a:xfrm>
            <a:off x="1509480" y="3423600"/>
            <a:ext cx="7200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1" name=""/>
          <p:cNvSpPr/>
          <p:nvPr/>
        </p:nvSpPr>
        <p:spPr>
          <a:xfrm>
            <a:off x="1509480" y="342360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"/>
          <p:cNvSpPr/>
          <p:nvPr/>
        </p:nvSpPr>
        <p:spPr>
          <a:xfrm>
            <a:off x="1509480" y="3423600"/>
            <a:ext cx="7200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3" name=""/>
          <p:cNvSpPr/>
          <p:nvPr/>
        </p:nvSpPr>
        <p:spPr>
          <a:xfrm flipV="1">
            <a:off x="1509120" y="311796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"/>
          <p:cNvSpPr/>
          <p:nvPr/>
        </p:nvSpPr>
        <p:spPr>
          <a:xfrm flipV="1">
            <a:off x="1509120" y="3265920"/>
            <a:ext cx="7272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"/>
          <p:cNvSpPr/>
          <p:nvPr/>
        </p:nvSpPr>
        <p:spPr>
          <a:xfrm flipV="1">
            <a:off x="1509120" y="3414240"/>
            <a:ext cx="7272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"/>
          <p:cNvSpPr/>
          <p:nvPr/>
        </p:nvSpPr>
        <p:spPr>
          <a:xfrm>
            <a:off x="1509120" y="357156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"/>
          <p:cNvSpPr/>
          <p:nvPr/>
        </p:nvSpPr>
        <p:spPr>
          <a:xfrm>
            <a:off x="1509120" y="357156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"/>
          <p:cNvSpPr/>
          <p:nvPr/>
        </p:nvSpPr>
        <p:spPr>
          <a:xfrm>
            <a:off x="1509120" y="35715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"/>
          <p:cNvSpPr/>
          <p:nvPr/>
        </p:nvSpPr>
        <p:spPr>
          <a:xfrm>
            <a:off x="1509120" y="3571560"/>
            <a:ext cx="7236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0" name=""/>
          <p:cNvSpPr/>
          <p:nvPr/>
        </p:nvSpPr>
        <p:spPr>
          <a:xfrm flipV="1">
            <a:off x="1509120" y="3117960"/>
            <a:ext cx="7272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"/>
          <p:cNvSpPr/>
          <p:nvPr/>
        </p:nvSpPr>
        <p:spPr>
          <a:xfrm flipV="1">
            <a:off x="1509120" y="326592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2" name=""/>
          <p:cNvSpPr/>
          <p:nvPr/>
        </p:nvSpPr>
        <p:spPr>
          <a:xfrm flipV="1">
            <a:off x="1509120" y="3414240"/>
            <a:ext cx="7272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"/>
          <p:cNvSpPr/>
          <p:nvPr/>
        </p:nvSpPr>
        <p:spPr>
          <a:xfrm flipV="1">
            <a:off x="1509120" y="356220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4" name=""/>
          <p:cNvSpPr/>
          <p:nvPr/>
        </p:nvSpPr>
        <p:spPr>
          <a:xfrm>
            <a:off x="1509120" y="371952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5" name=""/>
          <p:cNvSpPr/>
          <p:nvPr/>
        </p:nvSpPr>
        <p:spPr>
          <a:xfrm>
            <a:off x="1509120" y="371952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"/>
          <p:cNvSpPr/>
          <p:nvPr/>
        </p:nvSpPr>
        <p:spPr>
          <a:xfrm>
            <a:off x="1509120" y="371952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"/>
          <p:cNvSpPr/>
          <p:nvPr/>
        </p:nvSpPr>
        <p:spPr>
          <a:xfrm flipV="1">
            <a:off x="1509120" y="3117960"/>
            <a:ext cx="7272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"/>
          <p:cNvSpPr/>
          <p:nvPr/>
        </p:nvSpPr>
        <p:spPr>
          <a:xfrm flipV="1">
            <a:off x="1509120" y="3265920"/>
            <a:ext cx="7272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"/>
          <p:cNvSpPr/>
          <p:nvPr/>
        </p:nvSpPr>
        <p:spPr>
          <a:xfrm flipV="1">
            <a:off x="1509120" y="341424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"/>
          <p:cNvSpPr/>
          <p:nvPr/>
        </p:nvSpPr>
        <p:spPr>
          <a:xfrm flipV="1">
            <a:off x="1509120" y="371016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"/>
          <p:cNvSpPr/>
          <p:nvPr/>
        </p:nvSpPr>
        <p:spPr>
          <a:xfrm>
            <a:off x="1509120" y="386784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"/>
          <p:cNvSpPr/>
          <p:nvPr/>
        </p:nvSpPr>
        <p:spPr>
          <a:xfrm flipV="1">
            <a:off x="1509120" y="356220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"/>
          <p:cNvSpPr/>
          <p:nvPr/>
        </p:nvSpPr>
        <p:spPr>
          <a:xfrm>
            <a:off x="1509120" y="386784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"/>
          <p:cNvSpPr/>
          <p:nvPr/>
        </p:nvSpPr>
        <p:spPr>
          <a:xfrm>
            <a:off x="1509120" y="401580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"/>
          <p:cNvSpPr/>
          <p:nvPr/>
        </p:nvSpPr>
        <p:spPr>
          <a:xfrm flipV="1">
            <a:off x="1509120" y="385848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"/>
          <p:cNvSpPr/>
          <p:nvPr/>
        </p:nvSpPr>
        <p:spPr>
          <a:xfrm flipV="1">
            <a:off x="1509120" y="3562200"/>
            <a:ext cx="7236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"/>
          <p:cNvSpPr/>
          <p:nvPr/>
        </p:nvSpPr>
        <p:spPr>
          <a:xfrm flipV="1">
            <a:off x="1509120" y="3414240"/>
            <a:ext cx="7272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"/>
          <p:cNvSpPr/>
          <p:nvPr/>
        </p:nvSpPr>
        <p:spPr>
          <a:xfrm flipV="1">
            <a:off x="1509120" y="3265920"/>
            <a:ext cx="7272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"/>
          <p:cNvSpPr/>
          <p:nvPr/>
        </p:nvSpPr>
        <p:spPr>
          <a:xfrm flipV="1">
            <a:off x="1509120" y="3117960"/>
            <a:ext cx="72720" cy="88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"/>
          <p:cNvSpPr/>
          <p:nvPr/>
        </p:nvSpPr>
        <p:spPr>
          <a:xfrm flipV="1">
            <a:off x="1509120" y="37101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"/>
          <p:cNvSpPr/>
          <p:nvPr/>
        </p:nvSpPr>
        <p:spPr>
          <a:xfrm>
            <a:off x="1724400" y="3127320"/>
            <a:ext cx="11304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"/>
          <p:cNvSpPr/>
          <p:nvPr/>
        </p:nvSpPr>
        <p:spPr>
          <a:xfrm>
            <a:off x="1724400" y="3127320"/>
            <a:ext cx="113040" cy="3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"/>
          <p:cNvSpPr/>
          <p:nvPr/>
        </p:nvSpPr>
        <p:spPr>
          <a:xfrm>
            <a:off x="1724400" y="3127320"/>
            <a:ext cx="11304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"/>
          <p:cNvSpPr/>
          <p:nvPr/>
        </p:nvSpPr>
        <p:spPr>
          <a:xfrm>
            <a:off x="1724400" y="3275280"/>
            <a:ext cx="11304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"/>
          <p:cNvSpPr/>
          <p:nvPr/>
        </p:nvSpPr>
        <p:spPr>
          <a:xfrm>
            <a:off x="1724400" y="3275280"/>
            <a:ext cx="113040" cy="22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6" name=""/>
          <p:cNvSpPr/>
          <p:nvPr/>
        </p:nvSpPr>
        <p:spPr>
          <a:xfrm>
            <a:off x="1724400" y="3275280"/>
            <a:ext cx="11304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"/>
          <p:cNvSpPr/>
          <p:nvPr/>
        </p:nvSpPr>
        <p:spPr>
          <a:xfrm flipV="1">
            <a:off x="1724400" y="3292920"/>
            <a:ext cx="11304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8" name=""/>
          <p:cNvSpPr/>
          <p:nvPr/>
        </p:nvSpPr>
        <p:spPr>
          <a:xfrm>
            <a:off x="1724400" y="3423600"/>
            <a:ext cx="113040" cy="7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"/>
          <p:cNvSpPr/>
          <p:nvPr/>
        </p:nvSpPr>
        <p:spPr>
          <a:xfrm>
            <a:off x="1724400" y="3423600"/>
            <a:ext cx="11304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0" name=""/>
          <p:cNvSpPr/>
          <p:nvPr/>
        </p:nvSpPr>
        <p:spPr>
          <a:xfrm flipV="1">
            <a:off x="1724400" y="3292920"/>
            <a:ext cx="11304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"/>
          <p:cNvSpPr/>
          <p:nvPr/>
        </p:nvSpPr>
        <p:spPr>
          <a:xfrm flipV="1">
            <a:off x="1724400" y="3494880"/>
            <a:ext cx="113040" cy="5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2" name=""/>
          <p:cNvSpPr/>
          <p:nvPr/>
        </p:nvSpPr>
        <p:spPr>
          <a:xfrm>
            <a:off x="1724400" y="3571560"/>
            <a:ext cx="11304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3" name=""/>
          <p:cNvSpPr/>
          <p:nvPr/>
        </p:nvSpPr>
        <p:spPr>
          <a:xfrm flipV="1">
            <a:off x="1724400" y="3292920"/>
            <a:ext cx="11304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4" name=""/>
          <p:cNvSpPr/>
          <p:nvPr/>
        </p:nvSpPr>
        <p:spPr>
          <a:xfrm flipV="1">
            <a:off x="1724400" y="3494880"/>
            <a:ext cx="113040" cy="20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"/>
          <p:cNvSpPr/>
          <p:nvPr/>
        </p:nvSpPr>
        <p:spPr>
          <a:xfrm>
            <a:off x="1724400" y="3719520"/>
            <a:ext cx="11304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"/>
          <p:cNvSpPr/>
          <p:nvPr/>
        </p:nvSpPr>
        <p:spPr>
          <a:xfrm flipV="1">
            <a:off x="1724400" y="3292920"/>
            <a:ext cx="11304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"/>
          <p:cNvSpPr/>
          <p:nvPr/>
        </p:nvSpPr>
        <p:spPr>
          <a:xfrm flipV="1">
            <a:off x="1724400" y="3494880"/>
            <a:ext cx="113040" cy="35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"/>
          <p:cNvSpPr/>
          <p:nvPr/>
        </p:nvSpPr>
        <p:spPr>
          <a:xfrm flipV="1">
            <a:off x="1724400" y="3831480"/>
            <a:ext cx="11304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"/>
          <p:cNvSpPr/>
          <p:nvPr/>
        </p:nvSpPr>
        <p:spPr>
          <a:xfrm flipV="1">
            <a:off x="1724400" y="3292920"/>
            <a:ext cx="11304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"/>
          <p:cNvSpPr/>
          <p:nvPr/>
        </p:nvSpPr>
        <p:spPr>
          <a:xfrm flipV="1">
            <a:off x="1724400" y="3494880"/>
            <a:ext cx="11304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"/>
          <p:cNvSpPr/>
          <p:nvPr/>
        </p:nvSpPr>
        <p:spPr>
          <a:xfrm flipV="1">
            <a:off x="1724400" y="3831480"/>
            <a:ext cx="11304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"/>
          <p:cNvSpPr/>
          <p:nvPr/>
        </p:nvSpPr>
        <p:spPr>
          <a:xfrm>
            <a:off x="1105200" y="431496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"/>
          <p:cNvSpPr/>
          <p:nvPr/>
        </p:nvSpPr>
        <p:spPr>
          <a:xfrm>
            <a:off x="1105200" y="451692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"/>
          <p:cNvSpPr/>
          <p:nvPr/>
        </p:nvSpPr>
        <p:spPr>
          <a:xfrm>
            <a:off x="1105200" y="485352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5" name=""/>
          <p:cNvSpPr/>
          <p:nvPr/>
        </p:nvSpPr>
        <p:spPr>
          <a:xfrm>
            <a:off x="1845720" y="431496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"/>
          <p:cNvSpPr/>
          <p:nvPr/>
        </p:nvSpPr>
        <p:spPr>
          <a:xfrm>
            <a:off x="1845720" y="4516920"/>
            <a:ext cx="126000" cy="12600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7" name=""/>
          <p:cNvSpPr/>
          <p:nvPr/>
        </p:nvSpPr>
        <p:spPr>
          <a:xfrm>
            <a:off x="1845720" y="4853520"/>
            <a:ext cx="126000" cy="12600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"/>
          <p:cNvSpPr/>
          <p:nvPr/>
        </p:nvSpPr>
        <p:spPr>
          <a:xfrm>
            <a:off x="1374480" y="458424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9" name=""/>
          <p:cNvSpPr/>
          <p:nvPr/>
        </p:nvSpPr>
        <p:spPr>
          <a:xfrm>
            <a:off x="1374480" y="473220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"/>
          <p:cNvSpPr/>
          <p:nvPr/>
        </p:nvSpPr>
        <p:spPr>
          <a:xfrm>
            <a:off x="1374480" y="488052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1" name=""/>
          <p:cNvSpPr/>
          <p:nvPr/>
        </p:nvSpPr>
        <p:spPr>
          <a:xfrm>
            <a:off x="1374480" y="414000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"/>
          <p:cNvSpPr/>
          <p:nvPr/>
        </p:nvSpPr>
        <p:spPr>
          <a:xfrm>
            <a:off x="1374480" y="428796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"/>
          <p:cNvSpPr/>
          <p:nvPr/>
        </p:nvSpPr>
        <p:spPr>
          <a:xfrm>
            <a:off x="1374480" y="4436280"/>
            <a:ext cx="12636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"/>
          <p:cNvSpPr/>
          <p:nvPr/>
        </p:nvSpPr>
        <p:spPr>
          <a:xfrm>
            <a:off x="1374480" y="502848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"/>
          <p:cNvSpPr/>
          <p:nvPr/>
        </p:nvSpPr>
        <p:spPr>
          <a:xfrm>
            <a:off x="1589760" y="458424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6" name=""/>
          <p:cNvSpPr/>
          <p:nvPr/>
        </p:nvSpPr>
        <p:spPr>
          <a:xfrm>
            <a:off x="1589760" y="473220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7" name=""/>
          <p:cNvSpPr/>
          <p:nvPr/>
        </p:nvSpPr>
        <p:spPr>
          <a:xfrm>
            <a:off x="1589760" y="488052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8" name=""/>
          <p:cNvSpPr/>
          <p:nvPr/>
        </p:nvSpPr>
        <p:spPr>
          <a:xfrm>
            <a:off x="1590120" y="414000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"/>
          <p:cNvSpPr/>
          <p:nvPr/>
        </p:nvSpPr>
        <p:spPr>
          <a:xfrm>
            <a:off x="1590120" y="428796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0" name=""/>
          <p:cNvSpPr/>
          <p:nvPr/>
        </p:nvSpPr>
        <p:spPr>
          <a:xfrm>
            <a:off x="1590120" y="4436280"/>
            <a:ext cx="12564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1" name=""/>
          <p:cNvSpPr/>
          <p:nvPr/>
        </p:nvSpPr>
        <p:spPr>
          <a:xfrm>
            <a:off x="1589760" y="5028480"/>
            <a:ext cx="126000" cy="12600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2" name=""/>
          <p:cNvSpPr/>
          <p:nvPr/>
        </p:nvSpPr>
        <p:spPr>
          <a:xfrm flipV="1">
            <a:off x="1239840" y="4197960"/>
            <a:ext cx="12636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"/>
          <p:cNvSpPr/>
          <p:nvPr/>
        </p:nvSpPr>
        <p:spPr>
          <a:xfrm flipV="1">
            <a:off x="1239840" y="4345920"/>
            <a:ext cx="12636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"/>
          <p:cNvSpPr/>
          <p:nvPr/>
        </p:nvSpPr>
        <p:spPr>
          <a:xfrm>
            <a:off x="1239840" y="4382280"/>
            <a:ext cx="12636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"/>
          <p:cNvSpPr/>
          <p:nvPr/>
        </p:nvSpPr>
        <p:spPr>
          <a:xfrm>
            <a:off x="1239840" y="4382280"/>
            <a:ext cx="12636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6" name=""/>
          <p:cNvSpPr/>
          <p:nvPr/>
        </p:nvSpPr>
        <p:spPr>
          <a:xfrm>
            <a:off x="1239840" y="4382280"/>
            <a:ext cx="12636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7" name=""/>
          <p:cNvSpPr/>
          <p:nvPr/>
        </p:nvSpPr>
        <p:spPr>
          <a:xfrm>
            <a:off x="1239840" y="4382280"/>
            <a:ext cx="12636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8" name=""/>
          <p:cNvSpPr/>
          <p:nvPr/>
        </p:nvSpPr>
        <p:spPr>
          <a:xfrm>
            <a:off x="1239840" y="4382280"/>
            <a:ext cx="12636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9" name=""/>
          <p:cNvSpPr/>
          <p:nvPr/>
        </p:nvSpPr>
        <p:spPr>
          <a:xfrm flipV="1">
            <a:off x="1239840" y="4197960"/>
            <a:ext cx="126360" cy="3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0" name=""/>
          <p:cNvSpPr/>
          <p:nvPr/>
        </p:nvSpPr>
        <p:spPr>
          <a:xfrm flipV="1">
            <a:off x="1239840" y="4345920"/>
            <a:ext cx="126360" cy="22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"/>
          <p:cNvSpPr/>
          <p:nvPr/>
        </p:nvSpPr>
        <p:spPr>
          <a:xfrm flipV="1">
            <a:off x="1239840" y="4494240"/>
            <a:ext cx="126360" cy="7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2" name=""/>
          <p:cNvSpPr/>
          <p:nvPr/>
        </p:nvSpPr>
        <p:spPr>
          <a:xfrm>
            <a:off x="1239840" y="4584240"/>
            <a:ext cx="126360" cy="5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"/>
          <p:cNvSpPr/>
          <p:nvPr/>
        </p:nvSpPr>
        <p:spPr>
          <a:xfrm>
            <a:off x="1239840" y="4584240"/>
            <a:ext cx="126360" cy="20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4" name=""/>
          <p:cNvSpPr/>
          <p:nvPr/>
        </p:nvSpPr>
        <p:spPr>
          <a:xfrm>
            <a:off x="1239840" y="4584240"/>
            <a:ext cx="126360" cy="35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"/>
          <p:cNvSpPr/>
          <p:nvPr/>
        </p:nvSpPr>
        <p:spPr>
          <a:xfrm>
            <a:off x="1239840" y="4584240"/>
            <a:ext cx="12636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"/>
          <p:cNvSpPr/>
          <p:nvPr/>
        </p:nvSpPr>
        <p:spPr>
          <a:xfrm flipV="1">
            <a:off x="1239840" y="4197960"/>
            <a:ext cx="12636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"/>
          <p:cNvSpPr/>
          <p:nvPr/>
        </p:nvSpPr>
        <p:spPr>
          <a:xfrm flipV="1">
            <a:off x="1239840" y="4345920"/>
            <a:ext cx="12636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"/>
          <p:cNvSpPr/>
          <p:nvPr/>
        </p:nvSpPr>
        <p:spPr>
          <a:xfrm flipV="1">
            <a:off x="1239840" y="4494240"/>
            <a:ext cx="12636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"/>
          <p:cNvSpPr/>
          <p:nvPr/>
        </p:nvSpPr>
        <p:spPr>
          <a:xfrm flipV="1">
            <a:off x="1239840" y="4642200"/>
            <a:ext cx="12636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0" name=""/>
          <p:cNvSpPr/>
          <p:nvPr/>
        </p:nvSpPr>
        <p:spPr>
          <a:xfrm flipV="1">
            <a:off x="1239840" y="4790160"/>
            <a:ext cx="12636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"/>
          <p:cNvSpPr/>
          <p:nvPr/>
        </p:nvSpPr>
        <p:spPr>
          <a:xfrm>
            <a:off x="1239840" y="4920840"/>
            <a:ext cx="12636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"/>
          <p:cNvSpPr/>
          <p:nvPr/>
        </p:nvSpPr>
        <p:spPr>
          <a:xfrm>
            <a:off x="1239840" y="4920840"/>
            <a:ext cx="12636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"/>
          <p:cNvSpPr/>
          <p:nvPr/>
        </p:nvSpPr>
        <p:spPr>
          <a:xfrm>
            <a:off x="1509480" y="420732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4" name=""/>
          <p:cNvSpPr/>
          <p:nvPr/>
        </p:nvSpPr>
        <p:spPr>
          <a:xfrm>
            <a:off x="1509480" y="420732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"/>
          <p:cNvSpPr/>
          <p:nvPr/>
        </p:nvSpPr>
        <p:spPr>
          <a:xfrm>
            <a:off x="1509480" y="420732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"/>
          <p:cNvSpPr/>
          <p:nvPr/>
        </p:nvSpPr>
        <p:spPr>
          <a:xfrm>
            <a:off x="1509480" y="420732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"/>
          <p:cNvSpPr/>
          <p:nvPr/>
        </p:nvSpPr>
        <p:spPr>
          <a:xfrm>
            <a:off x="1509480" y="4207320"/>
            <a:ext cx="7200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8" name=""/>
          <p:cNvSpPr/>
          <p:nvPr/>
        </p:nvSpPr>
        <p:spPr>
          <a:xfrm>
            <a:off x="1509480" y="4207320"/>
            <a:ext cx="7200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9" name=""/>
          <p:cNvSpPr/>
          <p:nvPr/>
        </p:nvSpPr>
        <p:spPr>
          <a:xfrm>
            <a:off x="1509480" y="4207320"/>
            <a:ext cx="72000" cy="88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0" name=""/>
          <p:cNvSpPr/>
          <p:nvPr/>
        </p:nvSpPr>
        <p:spPr>
          <a:xfrm flipV="1">
            <a:off x="1509480" y="419796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1" name=""/>
          <p:cNvSpPr/>
          <p:nvPr/>
        </p:nvSpPr>
        <p:spPr>
          <a:xfrm>
            <a:off x="1509480" y="435528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2" name=""/>
          <p:cNvSpPr/>
          <p:nvPr/>
        </p:nvSpPr>
        <p:spPr>
          <a:xfrm>
            <a:off x="1509480" y="435528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3" name=""/>
          <p:cNvSpPr/>
          <p:nvPr/>
        </p:nvSpPr>
        <p:spPr>
          <a:xfrm>
            <a:off x="1509480" y="4355280"/>
            <a:ext cx="7200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"/>
          <p:cNvSpPr/>
          <p:nvPr/>
        </p:nvSpPr>
        <p:spPr>
          <a:xfrm>
            <a:off x="1509480" y="435528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5" name=""/>
          <p:cNvSpPr/>
          <p:nvPr/>
        </p:nvSpPr>
        <p:spPr>
          <a:xfrm>
            <a:off x="1509480" y="4355280"/>
            <a:ext cx="7200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6" name=""/>
          <p:cNvSpPr/>
          <p:nvPr/>
        </p:nvSpPr>
        <p:spPr>
          <a:xfrm>
            <a:off x="1509480" y="4355280"/>
            <a:ext cx="7200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7" name=""/>
          <p:cNvSpPr/>
          <p:nvPr/>
        </p:nvSpPr>
        <p:spPr>
          <a:xfrm flipV="1">
            <a:off x="1509480" y="41979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"/>
          <p:cNvSpPr/>
          <p:nvPr/>
        </p:nvSpPr>
        <p:spPr>
          <a:xfrm flipV="1">
            <a:off x="1509480" y="434592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9" name=""/>
          <p:cNvSpPr/>
          <p:nvPr/>
        </p:nvSpPr>
        <p:spPr>
          <a:xfrm>
            <a:off x="1509480" y="450360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0" name=""/>
          <p:cNvSpPr/>
          <p:nvPr/>
        </p:nvSpPr>
        <p:spPr>
          <a:xfrm>
            <a:off x="1509480" y="4503600"/>
            <a:ext cx="7200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1" name=""/>
          <p:cNvSpPr/>
          <p:nvPr/>
        </p:nvSpPr>
        <p:spPr>
          <a:xfrm>
            <a:off x="1509480" y="4503600"/>
            <a:ext cx="7200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2" name=""/>
          <p:cNvSpPr/>
          <p:nvPr/>
        </p:nvSpPr>
        <p:spPr>
          <a:xfrm>
            <a:off x="1509480" y="4503600"/>
            <a:ext cx="7200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3" name=""/>
          <p:cNvSpPr/>
          <p:nvPr/>
        </p:nvSpPr>
        <p:spPr>
          <a:xfrm>
            <a:off x="1509480" y="4503600"/>
            <a:ext cx="7200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4" name=""/>
          <p:cNvSpPr/>
          <p:nvPr/>
        </p:nvSpPr>
        <p:spPr>
          <a:xfrm flipV="1">
            <a:off x="1509120" y="419796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5" name=""/>
          <p:cNvSpPr/>
          <p:nvPr/>
        </p:nvSpPr>
        <p:spPr>
          <a:xfrm flipV="1">
            <a:off x="1509120" y="4345920"/>
            <a:ext cx="7272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6" name=""/>
          <p:cNvSpPr/>
          <p:nvPr/>
        </p:nvSpPr>
        <p:spPr>
          <a:xfrm flipV="1">
            <a:off x="1509120" y="4494240"/>
            <a:ext cx="7272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7" name=""/>
          <p:cNvSpPr/>
          <p:nvPr/>
        </p:nvSpPr>
        <p:spPr>
          <a:xfrm>
            <a:off x="1509120" y="465156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8" name=""/>
          <p:cNvSpPr/>
          <p:nvPr/>
        </p:nvSpPr>
        <p:spPr>
          <a:xfrm>
            <a:off x="1509120" y="465156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9" name=""/>
          <p:cNvSpPr/>
          <p:nvPr/>
        </p:nvSpPr>
        <p:spPr>
          <a:xfrm>
            <a:off x="1509120" y="46515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0" name=""/>
          <p:cNvSpPr/>
          <p:nvPr/>
        </p:nvSpPr>
        <p:spPr>
          <a:xfrm>
            <a:off x="1509120" y="4651560"/>
            <a:ext cx="7236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1" name=""/>
          <p:cNvSpPr/>
          <p:nvPr/>
        </p:nvSpPr>
        <p:spPr>
          <a:xfrm flipV="1">
            <a:off x="1509120" y="4197960"/>
            <a:ext cx="7272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2" name=""/>
          <p:cNvSpPr/>
          <p:nvPr/>
        </p:nvSpPr>
        <p:spPr>
          <a:xfrm flipV="1">
            <a:off x="1509120" y="434592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3" name=""/>
          <p:cNvSpPr/>
          <p:nvPr/>
        </p:nvSpPr>
        <p:spPr>
          <a:xfrm flipV="1">
            <a:off x="1509120" y="4494240"/>
            <a:ext cx="7272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4" name=""/>
          <p:cNvSpPr/>
          <p:nvPr/>
        </p:nvSpPr>
        <p:spPr>
          <a:xfrm flipV="1">
            <a:off x="1509120" y="464220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5" name=""/>
          <p:cNvSpPr/>
          <p:nvPr/>
        </p:nvSpPr>
        <p:spPr>
          <a:xfrm>
            <a:off x="1509120" y="479952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6" name=""/>
          <p:cNvSpPr/>
          <p:nvPr/>
        </p:nvSpPr>
        <p:spPr>
          <a:xfrm>
            <a:off x="1509120" y="479952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7" name=""/>
          <p:cNvSpPr/>
          <p:nvPr/>
        </p:nvSpPr>
        <p:spPr>
          <a:xfrm>
            <a:off x="1509120" y="479952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"/>
          <p:cNvSpPr/>
          <p:nvPr/>
        </p:nvSpPr>
        <p:spPr>
          <a:xfrm flipV="1">
            <a:off x="1509120" y="4197960"/>
            <a:ext cx="7272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9" name=""/>
          <p:cNvSpPr/>
          <p:nvPr/>
        </p:nvSpPr>
        <p:spPr>
          <a:xfrm flipV="1">
            <a:off x="1509120" y="4345920"/>
            <a:ext cx="7272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0" name=""/>
          <p:cNvSpPr/>
          <p:nvPr/>
        </p:nvSpPr>
        <p:spPr>
          <a:xfrm flipV="1">
            <a:off x="1509120" y="4494240"/>
            <a:ext cx="7272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1" name=""/>
          <p:cNvSpPr/>
          <p:nvPr/>
        </p:nvSpPr>
        <p:spPr>
          <a:xfrm flipV="1">
            <a:off x="1509120" y="4790160"/>
            <a:ext cx="72360" cy="1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2" name=""/>
          <p:cNvSpPr/>
          <p:nvPr/>
        </p:nvSpPr>
        <p:spPr>
          <a:xfrm>
            <a:off x="1509120" y="494784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3" name=""/>
          <p:cNvSpPr/>
          <p:nvPr/>
        </p:nvSpPr>
        <p:spPr>
          <a:xfrm flipV="1">
            <a:off x="1509120" y="464220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"/>
          <p:cNvSpPr/>
          <p:nvPr/>
        </p:nvSpPr>
        <p:spPr>
          <a:xfrm>
            <a:off x="1509120" y="494784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5" name=""/>
          <p:cNvSpPr/>
          <p:nvPr/>
        </p:nvSpPr>
        <p:spPr>
          <a:xfrm>
            <a:off x="1509120" y="5095800"/>
            <a:ext cx="7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6" name=""/>
          <p:cNvSpPr/>
          <p:nvPr/>
        </p:nvSpPr>
        <p:spPr>
          <a:xfrm flipV="1">
            <a:off x="1509120" y="4938480"/>
            <a:ext cx="72360" cy="1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"/>
          <p:cNvSpPr/>
          <p:nvPr/>
        </p:nvSpPr>
        <p:spPr>
          <a:xfrm flipV="1">
            <a:off x="1509120" y="4642200"/>
            <a:ext cx="72360" cy="43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"/>
          <p:cNvSpPr/>
          <p:nvPr/>
        </p:nvSpPr>
        <p:spPr>
          <a:xfrm flipV="1">
            <a:off x="1509120" y="4494240"/>
            <a:ext cx="72720" cy="5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9" name=""/>
          <p:cNvSpPr/>
          <p:nvPr/>
        </p:nvSpPr>
        <p:spPr>
          <a:xfrm flipV="1">
            <a:off x="1509120" y="4345920"/>
            <a:ext cx="7272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0" name=""/>
          <p:cNvSpPr/>
          <p:nvPr/>
        </p:nvSpPr>
        <p:spPr>
          <a:xfrm flipV="1">
            <a:off x="1509120" y="4197960"/>
            <a:ext cx="72720" cy="88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1" name=""/>
          <p:cNvSpPr/>
          <p:nvPr/>
        </p:nvSpPr>
        <p:spPr>
          <a:xfrm flipV="1">
            <a:off x="1509120" y="4790160"/>
            <a:ext cx="72360" cy="28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"/>
          <p:cNvSpPr/>
          <p:nvPr/>
        </p:nvSpPr>
        <p:spPr>
          <a:xfrm>
            <a:off x="1724400" y="4207320"/>
            <a:ext cx="11304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3" name=""/>
          <p:cNvSpPr/>
          <p:nvPr/>
        </p:nvSpPr>
        <p:spPr>
          <a:xfrm>
            <a:off x="1724400" y="4207320"/>
            <a:ext cx="113040" cy="3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4" name=""/>
          <p:cNvSpPr/>
          <p:nvPr/>
        </p:nvSpPr>
        <p:spPr>
          <a:xfrm>
            <a:off x="1724400" y="4207320"/>
            <a:ext cx="11304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5" name=""/>
          <p:cNvSpPr/>
          <p:nvPr/>
        </p:nvSpPr>
        <p:spPr>
          <a:xfrm>
            <a:off x="1724400" y="4355280"/>
            <a:ext cx="11304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6" name=""/>
          <p:cNvSpPr/>
          <p:nvPr/>
        </p:nvSpPr>
        <p:spPr>
          <a:xfrm>
            <a:off x="1724400" y="4355280"/>
            <a:ext cx="113040" cy="22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7" name=""/>
          <p:cNvSpPr/>
          <p:nvPr/>
        </p:nvSpPr>
        <p:spPr>
          <a:xfrm>
            <a:off x="1724400" y="4355280"/>
            <a:ext cx="11304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8" name=""/>
          <p:cNvSpPr/>
          <p:nvPr/>
        </p:nvSpPr>
        <p:spPr>
          <a:xfrm flipV="1">
            <a:off x="1724400" y="4372920"/>
            <a:ext cx="11304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9" name=""/>
          <p:cNvSpPr/>
          <p:nvPr/>
        </p:nvSpPr>
        <p:spPr>
          <a:xfrm>
            <a:off x="1724400" y="4503600"/>
            <a:ext cx="113040" cy="7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0" name=""/>
          <p:cNvSpPr/>
          <p:nvPr/>
        </p:nvSpPr>
        <p:spPr>
          <a:xfrm>
            <a:off x="1724400" y="4503600"/>
            <a:ext cx="11304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1" name=""/>
          <p:cNvSpPr/>
          <p:nvPr/>
        </p:nvSpPr>
        <p:spPr>
          <a:xfrm flipV="1">
            <a:off x="1724400" y="4372920"/>
            <a:ext cx="11304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"/>
          <p:cNvSpPr/>
          <p:nvPr/>
        </p:nvSpPr>
        <p:spPr>
          <a:xfrm flipV="1">
            <a:off x="1724400" y="4574880"/>
            <a:ext cx="113040" cy="5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3" name=""/>
          <p:cNvSpPr/>
          <p:nvPr/>
        </p:nvSpPr>
        <p:spPr>
          <a:xfrm>
            <a:off x="1724400" y="4651560"/>
            <a:ext cx="11304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4" name=""/>
          <p:cNvSpPr/>
          <p:nvPr/>
        </p:nvSpPr>
        <p:spPr>
          <a:xfrm flipV="1">
            <a:off x="1724400" y="4372920"/>
            <a:ext cx="113040" cy="40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5" name=""/>
          <p:cNvSpPr/>
          <p:nvPr/>
        </p:nvSpPr>
        <p:spPr>
          <a:xfrm flipV="1">
            <a:off x="1724400" y="4574880"/>
            <a:ext cx="113040" cy="20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"/>
          <p:cNvSpPr/>
          <p:nvPr/>
        </p:nvSpPr>
        <p:spPr>
          <a:xfrm>
            <a:off x="1724400" y="4799520"/>
            <a:ext cx="113040" cy="11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"/>
          <p:cNvSpPr/>
          <p:nvPr/>
        </p:nvSpPr>
        <p:spPr>
          <a:xfrm flipV="1">
            <a:off x="1724400" y="4372920"/>
            <a:ext cx="113040" cy="5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"/>
          <p:cNvSpPr/>
          <p:nvPr/>
        </p:nvSpPr>
        <p:spPr>
          <a:xfrm flipV="1">
            <a:off x="1724400" y="4574880"/>
            <a:ext cx="113040" cy="35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9" name=""/>
          <p:cNvSpPr/>
          <p:nvPr/>
        </p:nvSpPr>
        <p:spPr>
          <a:xfrm flipV="1">
            <a:off x="1724400" y="4911480"/>
            <a:ext cx="11304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0" name=""/>
          <p:cNvSpPr/>
          <p:nvPr/>
        </p:nvSpPr>
        <p:spPr>
          <a:xfrm flipV="1">
            <a:off x="1724400" y="4372920"/>
            <a:ext cx="113040" cy="70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1" name=""/>
          <p:cNvSpPr/>
          <p:nvPr/>
        </p:nvSpPr>
        <p:spPr>
          <a:xfrm flipV="1">
            <a:off x="1724400" y="4574880"/>
            <a:ext cx="11304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"/>
          <p:cNvSpPr/>
          <p:nvPr/>
        </p:nvSpPr>
        <p:spPr>
          <a:xfrm flipV="1">
            <a:off x="1724400" y="4911480"/>
            <a:ext cx="11304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/>
          </p:cNvSpPr>
          <p:nvPr>
            <p:ph type="title"/>
          </p:nvPr>
        </p:nvSpPr>
        <p:spPr>
          <a:xfrm>
            <a:off x="4964040" y="1631880"/>
            <a:ext cx="6693120" cy="298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34" name="PlaceHolder 2"/>
          <p:cNvSpPr>
            <a:spLocks noGrp="1"/>
          </p:cNvSpPr>
          <p:nvPr>
            <p:ph type="subTitle"/>
          </p:nvPr>
        </p:nvSpPr>
        <p:spPr>
          <a:xfrm>
            <a:off x="4964040" y="4900320"/>
            <a:ext cx="6693120" cy="81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935" name="PlaceHolder 3"/>
          <p:cNvSpPr>
            <a:spLocks noGrp="1"/>
          </p:cNvSpPr>
          <p:nvPr>
            <p:ph/>
          </p:nvPr>
        </p:nvSpPr>
        <p:spPr>
          <a:xfrm>
            <a:off x="4964040" y="6095520"/>
            <a:ext cx="6693120" cy="47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"/>
          <p:cNvSpPr/>
          <p:nvPr/>
        </p:nvSpPr>
        <p:spPr>
          <a:xfrm>
            <a:off x="8709480" y="2772000"/>
            <a:ext cx="1906920" cy="3560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offline training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3800" cy="113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Goals of this study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4268520"/>
            <a:ext cx="9826560" cy="199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Implement baseline ML model in CTM: </a:t>
            </a:r>
            <a:r>
              <a:rPr b="0" i="1" lang="en-GB" sz="2800" spc="-1" strike="noStrike">
                <a:latin typeface="Arial"/>
              </a:rPr>
              <a:t>fast inference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Gather insight from the use of smallest black box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3780000" y="1225800"/>
            <a:ext cx="4496400" cy="2766240"/>
          </a:xfrm>
          <a:prstGeom prst="rect">
            <a:avLst/>
          </a:prstGeom>
          <a:solidFill>
            <a:srgbClr val="fff5ce"/>
          </a:solidFill>
          <a:ln w="0">
            <a:solidFill>
              <a:srgbClr val="2a6099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"/>
          <p:cNvSpPr/>
          <p:nvPr/>
        </p:nvSpPr>
        <p:spPr>
          <a:xfrm>
            <a:off x="4336560" y="2772000"/>
            <a:ext cx="1904040" cy="356040"/>
          </a:xfrm>
          <a:prstGeom prst="rect">
            <a:avLst/>
          </a:prstGeom>
          <a:solidFill>
            <a:srgbClr val="dee6ef"/>
          </a:solidFill>
          <a:ln w="0">
            <a:solidFill>
              <a:srgbClr val="2a609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sngStrike">
                <a:solidFill>
                  <a:srgbClr val="000000"/>
                </a:solidFill>
                <a:latin typeface="Arial"/>
                <a:ea typeface="DejaVu Sans"/>
              </a:rPr>
              <a:t>chemistry solver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3449880" y="1249200"/>
            <a:ext cx="5144040" cy="130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chemistry transport model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using</a:t>
            </a:r>
            <a:endParaRPr b="0" lang="en-GB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operator splitting approach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5109480" y="2124000"/>
            <a:ext cx="2086560" cy="356040"/>
          </a:xfrm>
          <a:prstGeom prst="rect">
            <a:avLst/>
          </a:prstGeom>
          <a:solidFill>
            <a:srgbClr val="dee6ef"/>
          </a:solidFill>
          <a:ln w="0">
            <a:solidFill>
              <a:srgbClr val="2a609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5109480" y="3420000"/>
            <a:ext cx="2086560" cy="356040"/>
          </a:xfrm>
          <a:prstGeom prst="rect">
            <a:avLst/>
          </a:prstGeom>
          <a:solidFill>
            <a:srgbClr val="dee6ef"/>
          </a:solidFill>
          <a:ln w="0">
            <a:solidFill>
              <a:srgbClr val="2a609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5292000" y="2448000"/>
            <a:ext cx="360" cy="36000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"/>
          <p:cNvSpPr/>
          <p:nvPr/>
        </p:nvSpPr>
        <p:spPr>
          <a:xfrm>
            <a:off x="5292000" y="3114720"/>
            <a:ext cx="360" cy="36000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"/>
          <p:cNvSpPr/>
          <p:nvPr/>
        </p:nvSpPr>
        <p:spPr>
          <a:xfrm>
            <a:off x="6333480" y="2772000"/>
            <a:ext cx="2086560" cy="356040"/>
          </a:xfrm>
          <a:prstGeom prst="rect">
            <a:avLst/>
          </a:prstGeom>
          <a:solidFill>
            <a:srgbClr val="66cdaa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ML inference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 flipH="1">
            <a:off x="7164000" y="3117960"/>
            <a:ext cx="260280" cy="34740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"/>
          <p:cNvSpPr/>
          <p:nvPr/>
        </p:nvSpPr>
        <p:spPr>
          <a:xfrm>
            <a:off x="7165080" y="2455920"/>
            <a:ext cx="259920" cy="34740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"/>
          <p:cNvSpPr/>
          <p:nvPr/>
        </p:nvSpPr>
        <p:spPr>
          <a:xfrm>
            <a:off x="1184400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 flipH="1">
            <a:off x="8532720" y="2967120"/>
            <a:ext cx="323280" cy="36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"/>
          <p:cNvSpPr/>
          <p:nvPr/>
        </p:nvSpPr>
        <p:spPr>
          <a:xfrm>
            <a:off x="1113120" y="5436000"/>
            <a:ext cx="9965160" cy="503280"/>
          </a:xfrm>
          <a:prstGeom prst="rect">
            <a:avLst/>
          </a:prstGeom>
          <a:solidFill>
            <a:srgbClr val="ffdbb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aiming to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retain physical consistency, and </a:t>
            </a:r>
            <a:r>
              <a:rPr b="0" i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possibly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interpretability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Data generation with CAMP boxmodel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937" name="" descr=""/>
          <p:cNvPicPr/>
          <p:nvPr/>
        </p:nvPicPr>
        <p:blipFill>
          <a:blip r:embed="rId1"/>
          <a:stretch/>
        </p:blipFill>
        <p:spPr>
          <a:xfrm>
            <a:off x="2451600" y="1188000"/>
            <a:ext cx="2219760" cy="1600560"/>
          </a:xfrm>
          <a:prstGeom prst="rect">
            <a:avLst/>
          </a:prstGeom>
          <a:ln w="0">
            <a:noFill/>
          </a:ln>
        </p:spPr>
      </p:pic>
      <p:pic>
        <p:nvPicPr>
          <p:cNvPr id="938" name="" descr=""/>
          <p:cNvPicPr/>
          <p:nvPr/>
        </p:nvPicPr>
        <p:blipFill>
          <a:blip r:embed="rId2"/>
          <a:stretch/>
        </p:blipFill>
        <p:spPr>
          <a:xfrm>
            <a:off x="9468000" y="3555000"/>
            <a:ext cx="2286360" cy="324360"/>
          </a:xfrm>
          <a:prstGeom prst="rect">
            <a:avLst/>
          </a:prstGeom>
          <a:ln w="0">
            <a:noFill/>
          </a:ln>
        </p:spPr>
      </p:pic>
      <p:pic>
        <p:nvPicPr>
          <p:cNvPr id="939" name="" descr=""/>
          <p:cNvPicPr/>
          <p:nvPr/>
        </p:nvPicPr>
        <p:blipFill>
          <a:blip r:embed="rId3"/>
          <a:stretch/>
        </p:blipFill>
        <p:spPr>
          <a:xfrm>
            <a:off x="2160000" y="4662000"/>
            <a:ext cx="6925320" cy="1629360"/>
          </a:xfrm>
          <a:prstGeom prst="rect">
            <a:avLst/>
          </a:prstGeom>
          <a:ln w="0">
            <a:noFill/>
          </a:ln>
        </p:spPr>
      </p:pic>
      <p:pic>
        <p:nvPicPr>
          <p:cNvPr id="940" name="" descr=""/>
          <p:cNvPicPr/>
          <p:nvPr/>
        </p:nvPicPr>
        <p:blipFill>
          <a:blip r:embed="rId4"/>
          <a:stretch/>
        </p:blipFill>
        <p:spPr>
          <a:xfrm>
            <a:off x="9468000" y="5220000"/>
            <a:ext cx="2019960" cy="324360"/>
          </a:xfrm>
          <a:prstGeom prst="rect">
            <a:avLst/>
          </a:prstGeom>
          <a:ln w="0">
            <a:noFill/>
          </a:ln>
        </p:spPr>
      </p:pic>
      <p:pic>
        <p:nvPicPr>
          <p:cNvPr id="941" name="" descr=""/>
          <p:cNvPicPr/>
          <p:nvPr/>
        </p:nvPicPr>
        <p:blipFill>
          <a:blip r:embed="rId5"/>
          <a:stretch/>
        </p:blipFill>
        <p:spPr>
          <a:xfrm>
            <a:off x="2319120" y="2998800"/>
            <a:ext cx="2496240" cy="1600560"/>
          </a:xfrm>
          <a:prstGeom prst="rect">
            <a:avLst/>
          </a:prstGeom>
          <a:ln w="0">
            <a:noFill/>
          </a:ln>
        </p:spPr>
      </p:pic>
      <p:sp>
        <p:nvSpPr>
          <p:cNvPr id="942" name=""/>
          <p:cNvSpPr/>
          <p:nvPr/>
        </p:nvSpPr>
        <p:spPr>
          <a:xfrm>
            <a:off x="1080000" y="5220000"/>
            <a:ext cx="531360" cy="531360"/>
          </a:xfrm>
          <a:prstGeom prst="rect">
            <a:avLst/>
          </a:prstGeom>
          <a:solidFill>
            <a:srgbClr val="ff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43" name=""/>
          <p:cNvSpPr/>
          <p:nvPr/>
        </p:nvSpPr>
        <p:spPr>
          <a:xfrm>
            <a:off x="1116000" y="3492000"/>
            <a:ext cx="531360" cy="531360"/>
          </a:xfrm>
          <a:prstGeom prst="rect">
            <a:avLst/>
          </a:prstGeom>
          <a:solidFill>
            <a:srgbClr val="ff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44" name=""/>
          <p:cNvSpPr/>
          <p:nvPr/>
        </p:nvSpPr>
        <p:spPr>
          <a:xfrm>
            <a:off x="900360" y="1692000"/>
            <a:ext cx="107136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45" name=""/>
          <p:cNvSpPr/>
          <p:nvPr/>
        </p:nvSpPr>
        <p:spPr>
          <a:xfrm>
            <a:off x="6660000" y="1440000"/>
            <a:ext cx="521172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For both mechanisms: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~ 1e6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Simulations run for 1h, using only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= 60s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" descr=""/>
          <p:cNvPicPr/>
          <p:nvPr/>
        </p:nvPicPr>
        <p:blipFill>
          <a:blip r:embed="rId1"/>
          <a:stretch/>
        </p:blipFill>
        <p:spPr>
          <a:xfrm>
            <a:off x="8811360" y="3355560"/>
            <a:ext cx="3277080" cy="3332880"/>
          </a:xfrm>
          <a:prstGeom prst="rect">
            <a:avLst/>
          </a:prstGeom>
          <a:ln w="0">
            <a:noFill/>
          </a:ln>
        </p:spPr>
      </p:pic>
      <p:sp>
        <p:nvSpPr>
          <p:cNvPr id="947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Data exploration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948" name="" descr=""/>
          <p:cNvPicPr/>
          <p:nvPr/>
        </p:nvPicPr>
        <p:blipFill>
          <a:blip r:embed="rId2"/>
          <a:stretch/>
        </p:blipFill>
        <p:spPr>
          <a:xfrm>
            <a:off x="672480" y="1108080"/>
            <a:ext cx="2019960" cy="324360"/>
          </a:xfrm>
          <a:prstGeom prst="rect">
            <a:avLst/>
          </a:prstGeom>
          <a:ln w="0">
            <a:noFill/>
          </a:ln>
        </p:spPr>
      </p:pic>
      <p:pic>
        <p:nvPicPr>
          <p:cNvPr id="949" name="" descr=""/>
          <p:cNvPicPr/>
          <p:nvPr/>
        </p:nvPicPr>
        <p:blipFill>
          <a:blip r:embed="rId3"/>
          <a:stretch/>
        </p:blipFill>
        <p:spPr>
          <a:xfrm>
            <a:off x="33120" y="1795680"/>
            <a:ext cx="8979480" cy="2954160"/>
          </a:xfrm>
          <a:prstGeom prst="rect">
            <a:avLst/>
          </a:prstGeom>
          <a:ln w="0">
            <a:noFill/>
          </a:ln>
        </p:spPr>
      </p:pic>
      <p:sp>
        <p:nvSpPr>
          <p:cNvPr id="950" name="Rectangle 3"/>
          <p:cNvSpPr/>
          <p:nvPr/>
        </p:nvSpPr>
        <p:spPr>
          <a:xfrm>
            <a:off x="2880000" y="4878360"/>
            <a:ext cx="5843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32040" anchor="t">
            <a:noAutofit/>
          </a:bodyPr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951" name=""/>
          <p:cNvSpPr/>
          <p:nvPr/>
        </p:nvSpPr>
        <p:spPr>
          <a:xfrm>
            <a:off x="3960000" y="828000"/>
            <a:ext cx="701244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Surrogate of phase space using a subset of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~ 10k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x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concentration (ppm),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concentration change (ppm,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=60s)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952" name="" descr=""/>
          <p:cNvPicPr/>
          <p:nvPr/>
        </p:nvPicPr>
        <p:blipFill>
          <a:blip r:embed="rId4"/>
          <a:stretch/>
        </p:blipFill>
        <p:spPr>
          <a:xfrm>
            <a:off x="6840000" y="6300000"/>
            <a:ext cx="2286360" cy="32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Data exploration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954" name="" descr=""/>
          <p:cNvPicPr/>
          <p:nvPr/>
        </p:nvPicPr>
        <p:blipFill>
          <a:blip r:embed="rId1"/>
          <a:stretch/>
        </p:blipFill>
        <p:spPr>
          <a:xfrm>
            <a:off x="672480" y="1108080"/>
            <a:ext cx="2019960" cy="324360"/>
          </a:xfrm>
          <a:prstGeom prst="rect">
            <a:avLst/>
          </a:prstGeom>
          <a:ln w="0">
            <a:noFill/>
          </a:ln>
        </p:spPr>
      </p:pic>
      <p:sp>
        <p:nvSpPr>
          <p:cNvPr id="955" name="Rectangle 13"/>
          <p:cNvSpPr/>
          <p:nvPr/>
        </p:nvSpPr>
        <p:spPr>
          <a:xfrm>
            <a:off x="540000" y="5940000"/>
            <a:ext cx="5843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32040" anchor="t">
            <a:noAutofit/>
          </a:bodyPr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POLLU mechanism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956" name="" descr=""/>
          <p:cNvPicPr/>
          <p:nvPr/>
        </p:nvPicPr>
        <p:blipFill>
          <a:blip r:embed="rId2"/>
          <a:srcRect l="0" t="42657" r="0" b="0"/>
          <a:stretch/>
        </p:blipFill>
        <p:spPr>
          <a:xfrm>
            <a:off x="6218640" y="1764000"/>
            <a:ext cx="5581800" cy="4980960"/>
          </a:xfrm>
          <a:prstGeom prst="rect">
            <a:avLst/>
          </a:prstGeom>
          <a:ln w="0">
            <a:noFill/>
          </a:ln>
        </p:spPr>
      </p:pic>
      <p:pic>
        <p:nvPicPr>
          <p:cNvPr id="957" name="" descr=""/>
          <p:cNvPicPr/>
          <p:nvPr/>
        </p:nvPicPr>
        <p:blipFill>
          <a:blip r:embed="rId3"/>
          <a:srcRect l="0" t="0" r="0" b="56915"/>
          <a:stretch/>
        </p:blipFill>
        <p:spPr>
          <a:xfrm>
            <a:off x="108360" y="1800720"/>
            <a:ext cx="5614920" cy="3757320"/>
          </a:xfrm>
          <a:prstGeom prst="rect">
            <a:avLst/>
          </a:prstGeom>
          <a:ln w="0">
            <a:noFill/>
          </a:ln>
        </p:spPr>
      </p:pic>
      <p:sp>
        <p:nvSpPr>
          <p:cNvPr id="958" name=""/>
          <p:cNvSpPr/>
          <p:nvPr/>
        </p:nvSpPr>
        <p:spPr>
          <a:xfrm>
            <a:off x="3960000" y="828000"/>
            <a:ext cx="701244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Surrogate of phase space using a subset of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~ 10k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x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concentration (ppm),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concentration change (ppm,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=60s)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Case studies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3200400" y="1678320"/>
            <a:ext cx="5783760" cy="954360"/>
          </a:xfrm>
          <a:prstGeom prst="rect">
            <a:avLst/>
          </a:prstGeom>
          <a:ln w="0">
            <a:noFill/>
          </a:ln>
        </p:spPr>
      </p:pic>
      <p:sp>
        <p:nvSpPr>
          <p:cNvPr id="218" name=""/>
          <p:cNvSpPr/>
          <p:nvPr/>
        </p:nvSpPr>
        <p:spPr>
          <a:xfrm>
            <a:off x="2045880" y="5436000"/>
            <a:ext cx="8092800" cy="807480"/>
          </a:xfrm>
          <a:prstGeom prst="rect">
            <a:avLst/>
          </a:prstGeom>
          <a:solidFill>
            <a:srgbClr val="dedce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e.g.,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Carbon bond 5 (59 species, 156 reactions) [2]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2073600" y="5436000"/>
            <a:ext cx="4939560" cy="7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...complex chemistry will follow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9612000" y="3888000"/>
            <a:ext cx="1792800" cy="1072800"/>
          </a:xfrm>
          <a:prstGeom prst="rect">
            <a:avLst/>
          </a:prstGeom>
          <a:solidFill>
            <a:srgbClr val="ffffff"/>
          </a:solidFill>
          <a:ln w="36000">
            <a:solidFill>
              <a:srgbClr val="bf004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stiff system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dep.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photolysis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21" name="Rectangle 1"/>
          <p:cNvSpPr/>
          <p:nvPr/>
        </p:nvSpPr>
        <p:spPr>
          <a:xfrm>
            <a:off x="1910880" y="3096360"/>
            <a:ext cx="8363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POLLU mechanism</a:t>
            </a: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20 species, 25 reactions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[1]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22" name="Rectangle 4"/>
          <p:cNvSpPr/>
          <p:nvPr/>
        </p:nvSpPr>
        <p:spPr>
          <a:xfrm>
            <a:off x="4782960" y="1152360"/>
            <a:ext cx="26071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1160280" y="3668040"/>
            <a:ext cx="7920360" cy="1481760"/>
          </a:xfrm>
          <a:prstGeom prst="rect">
            <a:avLst/>
          </a:prstGeom>
          <a:ln w="0">
            <a:noFill/>
          </a:ln>
        </p:spPr>
      </p:pic>
      <p:sp>
        <p:nvSpPr>
          <p:cNvPr id="224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4860000" y="6337800"/>
            <a:ext cx="6657480" cy="4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[1] Verwer, Jan G. </a:t>
            </a: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SIAM Journal on Scientific Computing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 15.5 (1994): 1243-1250 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[2] Yarwood, Greg, </a:t>
            </a: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et al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Final report to the US EPA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, RT-0400675 8 (2005): 13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Baseline model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27" name="Rectangle 5"/>
          <p:cNvSpPr/>
          <p:nvPr/>
        </p:nvSpPr>
        <p:spPr>
          <a:xfrm>
            <a:off x="1856160" y="1224000"/>
            <a:ext cx="84758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32040" anchor="t">
            <a:noAutofit/>
          </a:bodyPr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Simple neural network:</a:t>
            </a:r>
            <a:endParaRPr b="0" lang="en-GB" sz="2400" spc="-1" strike="noStrike">
              <a:latin typeface="Arial"/>
            </a:endParaRPr>
          </a:p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fully connected multilayer perceptron</a:t>
            </a:r>
            <a:endParaRPr b="0" lang="en-GB" sz="2400" spc="-1" strike="noStrike">
              <a:latin typeface="Arial"/>
            </a:endParaRPr>
          </a:p>
        </p:txBody>
      </p:sp>
      <p:grpSp>
        <p:nvGrpSpPr>
          <p:cNvPr id="228" name=""/>
          <p:cNvGrpSpPr/>
          <p:nvPr/>
        </p:nvGrpSpPr>
        <p:grpSpPr>
          <a:xfrm>
            <a:off x="2232000" y="2520360"/>
            <a:ext cx="2331360" cy="2727360"/>
            <a:chOff x="2232000" y="2520360"/>
            <a:chExt cx="2331360" cy="2727360"/>
          </a:xfrm>
        </p:grpSpPr>
        <p:sp>
          <p:nvSpPr>
            <p:cNvPr id="229" name=""/>
            <p:cNvSpPr/>
            <p:nvPr/>
          </p:nvSpPr>
          <p:spPr>
            <a:xfrm>
              <a:off x="2232000" y="2988360"/>
              <a:ext cx="351360" cy="351360"/>
            </a:xfrm>
            <a:prstGeom prst="ellipse">
              <a:avLst/>
            </a:prstGeom>
            <a:solidFill>
              <a:srgbClr val="00a933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"/>
            <p:cNvSpPr/>
            <p:nvPr/>
          </p:nvSpPr>
          <p:spPr>
            <a:xfrm>
              <a:off x="2232000" y="3528360"/>
              <a:ext cx="351360" cy="351360"/>
            </a:xfrm>
            <a:prstGeom prst="ellipse">
              <a:avLst/>
            </a:prstGeom>
            <a:solidFill>
              <a:srgbClr val="00a933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"/>
            <p:cNvSpPr/>
            <p:nvPr/>
          </p:nvSpPr>
          <p:spPr>
            <a:xfrm>
              <a:off x="2232000" y="4428360"/>
              <a:ext cx="351360" cy="351360"/>
            </a:xfrm>
            <a:prstGeom prst="ellipse">
              <a:avLst/>
            </a:prstGeom>
            <a:solidFill>
              <a:srgbClr val="00a933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"/>
            <p:cNvSpPr/>
            <p:nvPr/>
          </p:nvSpPr>
          <p:spPr>
            <a:xfrm>
              <a:off x="4212000" y="2988360"/>
              <a:ext cx="351360" cy="351360"/>
            </a:xfrm>
            <a:prstGeom prst="ellipse">
              <a:avLst/>
            </a:prstGeom>
            <a:solidFill>
              <a:srgbClr val="00a933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"/>
            <p:cNvSpPr/>
            <p:nvPr/>
          </p:nvSpPr>
          <p:spPr>
            <a:xfrm>
              <a:off x="4212000" y="3528360"/>
              <a:ext cx="351360" cy="351360"/>
            </a:xfrm>
            <a:prstGeom prst="ellipse">
              <a:avLst/>
            </a:prstGeom>
            <a:solidFill>
              <a:srgbClr val="00a933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"/>
            <p:cNvSpPr/>
            <p:nvPr/>
          </p:nvSpPr>
          <p:spPr>
            <a:xfrm>
              <a:off x="4212000" y="4428360"/>
              <a:ext cx="351360" cy="351360"/>
            </a:xfrm>
            <a:prstGeom prst="ellipse">
              <a:avLst/>
            </a:prstGeom>
            <a:solidFill>
              <a:srgbClr val="00a933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"/>
            <p:cNvSpPr/>
            <p:nvPr/>
          </p:nvSpPr>
          <p:spPr>
            <a:xfrm>
              <a:off x="2952000" y="3708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"/>
            <p:cNvSpPr/>
            <p:nvPr/>
          </p:nvSpPr>
          <p:spPr>
            <a:xfrm>
              <a:off x="2952000" y="4104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"/>
            <p:cNvSpPr/>
            <p:nvPr/>
          </p:nvSpPr>
          <p:spPr>
            <a:xfrm>
              <a:off x="2952000" y="4500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"/>
            <p:cNvSpPr/>
            <p:nvPr/>
          </p:nvSpPr>
          <p:spPr>
            <a:xfrm>
              <a:off x="2952360" y="2520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"/>
            <p:cNvSpPr/>
            <p:nvPr/>
          </p:nvSpPr>
          <p:spPr>
            <a:xfrm>
              <a:off x="2952360" y="2916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"/>
            <p:cNvSpPr/>
            <p:nvPr/>
          </p:nvSpPr>
          <p:spPr>
            <a:xfrm>
              <a:off x="2952360" y="3312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"/>
            <p:cNvSpPr/>
            <p:nvPr/>
          </p:nvSpPr>
          <p:spPr>
            <a:xfrm>
              <a:off x="2952000" y="4896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"/>
            <p:cNvSpPr/>
            <p:nvPr/>
          </p:nvSpPr>
          <p:spPr>
            <a:xfrm>
              <a:off x="3528000" y="3708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"/>
            <p:cNvSpPr/>
            <p:nvPr/>
          </p:nvSpPr>
          <p:spPr>
            <a:xfrm>
              <a:off x="3528000" y="4104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"/>
            <p:cNvSpPr/>
            <p:nvPr/>
          </p:nvSpPr>
          <p:spPr>
            <a:xfrm>
              <a:off x="3528000" y="4500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"/>
            <p:cNvSpPr/>
            <p:nvPr/>
          </p:nvSpPr>
          <p:spPr>
            <a:xfrm>
              <a:off x="3528360" y="2520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"/>
            <p:cNvSpPr/>
            <p:nvPr/>
          </p:nvSpPr>
          <p:spPr>
            <a:xfrm>
              <a:off x="3528360" y="2916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"/>
            <p:cNvSpPr/>
            <p:nvPr/>
          </p:nvSpPr>
          <p:spPr>
            <a:xfrm>
              <a:off x="3528360" y="3312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"/>
            <p:cNvSpPr/>
            <p:nvPr/>
          </p:nvSpPr>
          <p:spPr>
            <a:xfrm>
              <a:off x="3528000" y="4896360"/>
              <a:ext cx="351360" cy="35136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"/>
            <p:cNvSpPr/>
            <p:nvPr/>
          </p:nvSpPr>
          <p:spPr>
            <a:xfrm flipV="1">
              <a:off x="2592000" y="2691000"/>
              <a:ext cx="3520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"/>
            <p:cNvSpPr/>
            <p:nvPr/>
          </p:nvSpPr>
          <p:spPr>
            <a:xfrm flipV="1">
              <a:off x="2592000" y="3087000"/>
              <a:ext cx="352080" cy="6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"/>
            <p:cNvSpPr/>
            <p:nvPr/>
          </p:nvSpPr>
          <p:spPr>
            <a:xfrm>
              <a:off x="2592000" y="3168360"/>
              <a:ext cx="352080" cy="31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"/>
            <p:cNvSpPr/>
            <p:nvPr/>
          </p:nvSpPr>
          <p:spPr>
            <a:xfrm>
              <a:off x="2592000" y="3168360"/>
              <a:ext cx="351720" cy="71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"/>
            <p:cNvSpPr/>
            <p:nvPr/>
          </p:nvSpPr>
          <p:spPr>
            <a:xfrm>
              <a:off x="2592000" y="3168360"/>
              <a:ext cx="351720" cy="110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"/>
            <p:cNvSpPr/>
            <p:nvPr/>
          </p:nvSpPr>
          <p:spPr>
            <a:xfrm>
              <a:off x="2592000" y="3168360"/>
              <a:ext cx="351720" cy="150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"/>
            <p:cNvSpPr/>
            <p:nvPr/>
          </p:nvSpPr>
          <p:spPr>
            <a:xfrm>
              <a:off x="2592000" y="3168360"/>
              <a:ext cx="351720" cy="189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"/>
            <p:cNvSpPr/>
            <p:nvPr/>
          </p:nvSpPr>
          <p:spPr>
            <a:xfrm flipV="1">
              <a:off x="2592000" y="2691000"/>
              <a:ext cx="352080" cy="99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"/>
            <p:cNvSpPr/>
            <p:nvPr/>
          </p:nvSpPr>
          <p:spPr>
            <a:xfrm flipV="1">
              <a:off x="2592000" y="3087000"/>
              <a:ext cx="352080" cy="60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"/>
            <p:cNvSpPr/>
            <p:nvPr/>
          </p:nvSpPr>
          <p:spPr>
            <a:xfrm flipV="1">
              <a:off x="2592000" y="3483000"/>
              <a:ext cx="352080" cy="20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"/>
            <p:cNvSpPr/>
            <p:nvPr/>
          </p:nvSpPr>
          <p:spPr>
            <a:xfrm>
              <a:off x="2592000" y="3708360"/>
              <a:ext cx="351720" cy="17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"/>
            <p:cNvSpPr/>
            <p:nvPr/>
          </p:nvSpPr>
          <p:spPr>
            <a:xfrm>
              <a:off x="2592000" y="3708360"/>
              <a:ext cx="351720" cy="56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"/>
            <p:cNvSpPr/>
            <p:nvPr/>
          </p:nvSpPr>
          <p:spPr>
            <a:xfrm>
              <a:off x="2592000" y="3708360"/>
              <a:ext cx="351720" cy="96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"/>
            <p:cNvSpPr/>
            <p:nvPr/>
          </p:nvSpPr>
          <p:spPr>
            <a:xfrm>
              <a:off x="2592000" y="3708360"/>
              <a:ext cx="351720" cy="13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"/>
            <p:cNvSpPr/>
            <p:nvPr/>
          </p:nvSpPr>
          <p:spPr>
            <a:xfrm flipV="1">
              <a:off x="2592000" y="2691000"/>
              <a:ext cx="352080" cy="189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"/>
            <p:cNvSpPr/>
            <p:nvPr/>
          </p:nvSpPr>
          <p:spPr>
            <a:xfrm flipV="1">
              <a:off x="2592000" y="3087000"/>
              <a:ext cx="352080" cy="150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"/>
            <p:cNvSpPr/>
            <p:nvPr/>
          </p:nvSpPr>
          <p:spPr>
            <a:xfrm flipV="1">
              <a:off x="2592000" y="3483000"/>
              <a:ext cx="352080" cy="110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"/>
            <p:cNvSpPr/>
            <p:nvPr/>
          </p:nvSpPr>
          <p:spPr>
            <a:xfrm flipV="1">
              <a:off x="2592000" y="3879000"/>
              <a:ext cx="351720" cy="71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"/>
            <p:cNvSpPr/>
            <p:nvPr/>
          </p:nvSpPr>
          <p:spPr>
            <a:xfrm flipV="1">
              <a:off x="2592000" y="4275000"/>
              <a:ext cx="351720" cy="31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"/>
            <p:cNvSpPr/>
            <p:nvPr/>
          </p:nvSpPr>
          <p:spPr>
            <a:xfrm>
              <a:off x="2592000" y="4608360"/>
              <a:ext cx="351720" cy="6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"/>
            <p:cNvSpPr/>
            <p:nvPr/>
          </p:nvSpPr>
          <p:spPr>
            <a:xfrm>
              <a:off x="2592000" y="4608360"/>
              <a:ext cx="35172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"/>
            <p:cNvSpPr/>
            <p:nvPr/>
          </p:nvSpPr>
          <p:spPr>
            <a:xfrm>
              <a:off x="3312360" y="2700360"/>
              <a:ext cx="207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"/>
            <p:cNvSpPr/>
            <p:nvPr/>
          </p:nvSpPr>
          <p:spPr>
            <a:xfrm>
              <a:off x="3312360" y="270036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"/>
            <p:cNvSpPr/>
            <p:nvPr/>
          </p:nvSpPr>
          <p:spPr>
            <a:xfrm>
              <a:off x="3312360" y="2700360"/>
              <a:ext cx="20772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"/>
            <p:cNvSpPr/>
            <p:nvPr/>
          </p:nvSpPr>
          <p:spPr>
            <a:xfrm>
              <a:off x="3312360" y="2700360"/>
              <a:ext cx="207360" cy="117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"/>
            <p:cNvSpPr/>
            <p:nvPr/>
          </p:nvSpPr>
          <p:spPr>
            <a:xfrm>
              <a:off x="3312360" y="2700360"/>
              <a:ext cx="207360" cy="157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"/>
            <p:cNvSpPr/>
            <p:nvPr/>
          </p:nvSpPr>
          <p:spPr>
            <a:xfrm>
              <a:off x="3312360" y="2700360"/>
              <a:ext cx="207360" cy="197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"/>
            <p:cNvSpPr/>
            <p:nvPr/>
          </p:nvSpPr>
          <p:spPr>
            <a:xfrm>
              <a:off x="3312360" y="2700360"/>
              <a:ext cx="207360" cy="236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"/>
            <p:cNvSpPr/>
            <p:nvPr/>
          </p:nvSpPr>
          <p:spPr>
            <a:xfrm flipV="1">
              <a:off x="3312360" y="269100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"/>
            <p:cNvSpPr/>
            <p:nvPr/>
          </p:nvSpPr>
          <p:spPr>
            <a:xfrm>
              <a:off x="3312360" y="3096360"/>
              <a:ext cx="207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"/>
            <p:cNvSpPr/>
            <p:nvPr/>
          </p:nvSpPr>
          <p:spPr>
            <a:xfrm>
              <a:off x="3312360" y="309636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"/>
            <p:cNvSpPr/>
            <p:nvPr/>
          </p:nvSpPr>
          <p:spPr>
            <a:xfrm>
              <a:off x="3312360" y="3096360"/>
              <a:ext cx="20736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"/>
            <p:cNvSpPr/>
            <p:nvPr/>
          </p:nvSpPr>
          <p:spPr>
            <a:xfrm>
              <a:off x="3312360" y="3096360"/>
              <a:ext cx="207360" cy="117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"/>
            <p:cNvSpPr/>
            <p:nvPr/>
          </p:nvSpPr>
          <p:spPr>
            <a:xfrm>
              <a:off x="3312360" y="3096360"/>
              <a:ext cx="207360" cy="157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"/>
            <p:cNvSpPr/>
            <p:nvPr/>
          </p:nvSpPr>
          <p:spPr>
            <a:xfrm>
              <a:off x="3312360" y="3096360"/>
              <a:ext cx="207360" cy="197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"/>
            <p:cNvSpPr/>
            <p:nvPr/>
          </p:nvSpPr>
          <p:spPr>
            <a:xfrm flipV="1">
              <a:off x="3312360" y="2691000"/>
              <a:ext cx="20772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"/>
            <p:cNvSpPr/>
            <p:nvPr/>
          </p:nvSpPr>
          <p:spPr>
            <a:xfrm flipV="1">
              <a:off x="3312360" y="308700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"/>
            <p:cNvSpPr/>
            <p:nvPr/>
          </p:nvSpPr>
          <p:spPr>
            <a:xfrm>
              <a:off x="3312360" y="3492360"/>
              <a:ext cx="207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"/>
            <p:cNvSpPr/>
            <p:nvPr/>
          </p:nvSpPr>
          <p:spPr>
            <a:xfrm>
              <a:off x="3312360" y="3492360"/>
              <a:ext cx="20736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"/>
            <p:cNvSpPr/>
            <p:nvPr/>
          </p:nvSpPr>
          <p:spPr>
            <a:xfrm>
              <a:off x="3312360" y="3492360"/>
              <a:ext cx="20736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"/>
            <p:cNvSpPr/>
            <p:nvPr/>
          </p:nvSpPr>
          <p:spPr>
            <a:xfrm>
              <a:off x="3312360" y="3492360"/>
              <a:ext cx="207360" cy="117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"/>
            <p:cNvSpPr/>
            <p:nvPr/>
          </p:nvSpPr>
          <p:spPr>
            <a:xfrm>
              <a:off x="3312360" y="3492360"/>
              <a:ext cx="207360" cy="157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"/>
            <p:cNvSpPr/>
            <p:nvPr/>
          </p:nvSpPr>
          <p:spPr>
            <a:xfrm flipV="1">
              <a:off x="3312000" y="2691000"/>
              <a:ext cx="208080" cy="117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"/>
            <p:cNvSpPr/>
            <p:nvPr/>
          </p:nvSpPr>
          <p:spPr>
            <a:xfrm flipV="1">
              <a:off x="3312000" y="3087000"/>
              <a:ext cx="20808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"/>
            <p:cNvSpPr/>
            <p:nvPr/>
          </p:nvSpPr>
          <p:spPr>
            <a:xfrm flipV="1">
              <a:off x="3312000" y="3483000"/>
              <a:ext cx="20808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"/>
            <p:cNvSpPr/>
            <p:nvPr/>
          </p:nvSpPr>
          <p:spPr>
            <a:xfrm>
              <a:off x="3312000" y="3888360"/>
              <a:ext cx="207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"/>
            <p:cNvSpPr/>
            <p:nvPr/>
          </p:nvSpPr>
          <p:spPr>
            <a:xfrm>
              <a:off x="3312000" y="388836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"/>
            <p:cNvSpPr/>
            <p:nvPr/>
          </p:nvSpPr>
          <p:spPr>
            <a:xfrm>
              <a:off x="3312000" y="3888360"/>
              <a:ext cx="20772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"/>
            <p:cNvSpPr/>
            <p:nvPr/>
          </p:nvSpPr>
          <p:spPr>
            <a:xfrm>
              <a:off x="3312000" y="3888360"/>
              <a:ext cx="207720" cy="117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"/>
            <p:cNvSpPr/>
            <p:nvPr/>
          </p:nvSpPr>
          <p:spPr>
            <a:xfrm flipV="1">
              <a:off x="3312000" y="2691000"/>
              <a:ext cx="208080" cy="157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"/>
            <p:cNvSpPr/>
            <p:nvPr/>
          </p:nvSpPr>
          <p:spPr>
            <a:xfrm flipV="1">
              <a:off x="3312000" y="3087000"/>
              <a:ext cx="208080" cy="117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"/>
            <p:cNvSpPr/>
            <p:nvPr/>
          </p:nvSpPr>
          <p:spPr>
            <a:xfrm flipV="1">
              <a:off x="3312000" y="3483000"/>
              <a:ext cx="20808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"/>
            <p:cNvSpPr/>
            <p:nvPr/>
          </p:nvSpPr>
          <p:spPr>
            <a:xfrm flipV="1">
              <a:off x="3312000" y="387900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"/>
            <p:cNvSpPr/>
            <p:nvPr/>
          </p:nvSpPr>
          <p:spPr>
            <a:xfrm>
              <a:off x="3312000" y="4284360"/>
              <a:ext cx="207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"/>
            <p:cNvSpPr/>
            <p:nvPr/>
          </p:nvSpPr>
          <p:spPr>
            <a:xfrm>
              <a:off x="3312000" y="428436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"/>
            <p:cNvSpPr/>
            <p:nvPr/>
          </p:nvSpPr>
          <p:spPr>
            <a:xfrm>
              <a:off x="3312000" y="4284360"/>
              <a:ext cx="20772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"/>
            <p:cNvSpPr/>
            <p:nvPr/>
          </p:nvSpPr>
          <p:spPr>
            <a:xfrm flipV="1">
              <a:off x="3312000" y="2691000"/>
              <a:ext cx="208080" cy="197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"/>
            <p:cNvSpPr/>
            <p:nvPr/>
          </p:nvSpPr>
          <p:spPr>
            <a:xfrm flipV="1">
              <a:off x="3312000" y="3087000"/>
              <a:ext cx="208080" cy="157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"/>
            <p:cNvSpPr/>
            <p:nvPr/>
          </p:nvSpPr>
          <p:spPr>
            <a:xfrm flipV="1">
              <a:off x="3312000" y="3483000"/>
              <a:ext cx="208080" cy="117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"/>
            <p:cNvSpPr/>
            <p:nvPr/>
          </p:nvSpPr>
          <p:spPr>
            <a:xfrm flipV="1">
              <a:off x="3312000" y="427500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"/>
            <p:cNvSpPr/>
            <p:nvPr/>
          </p:nvSpPr>
          <p:spPr>
            <a:xfrm>
              <a:off x="3312000" y="4680360"/>
              <a:ext cx="207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"/>
            <p:cNvSpPr/>
            <p:nvPr/>
          </p:nvSpPr>
          <p:spPr>
            <a:xfrm flipV="1">
              <a:off x="3312000" y="3879000"/>
              <a:ext cx="20772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"/>
            <p:cNvSpPr/>
            <p:nvPr/>
          </p:nvSpPr>
          <p:spPr>
            <a:xfrm>
              <a:off x="3312000" y="468036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" name=""/>
            <p:cNvSpPr/>
            <p:nvPr/>
          </p:nvSpPr>
          <p:spPr>
            <a:xfrm>
              <a:off x="3312000" y="5076360"/>
              <a:ext cx="207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" name=""/>
            <p:cNvSpPr/>
            <p:nvPr/>
          </p:nvSpPr>
          <p:spPr>
            <a:xfrm flipV="1">
              <a:off x="3312000" y="4671000"/>
              <a:ext cx="207720" cy="38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" name=""/>
            <p:cNvSpPr/>
            <p:nvPr/>
          </p:nvSpPr>
          <p:spPr>
            <a:xfrm flipV="1">
              <a:off x="3312000" y="3879000"/>
              <a:ext cx="207720" cy="117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"/>
            <p:cNvSpPr/>
            <p:nvPr/>
          </p:nvSpPr>
          <p:spPr>
            <a:xfrm flipV="1">
              <a:off x="3312000" y="3483000"/>
              <a:ext cx="208080" cy="157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"/>
            <p:cNvSpPr/>
            <p:nvPr/>
          </p:nvSpPr>
          <p:spPr>
            <a:xfrm flipV="1">
              <a:off x="3312000" y="3087000"/>
              <a:ext cx="208080" cy="197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"/>
            <p:cNvSpPr/>
            <p:nvPr/>
          </p:nvSpPr>
          <p:spPr>
            <a:xfrm flipV="1">
              <a:off x="3312000" y="2691000"/>
              <a:ext cx="208080" cy="236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"/>
            <p:cNvSpPr/>
            <p:nvPr/>
          </p:nvSpPr>
          <p:spPr>
            <a:xfrm flipV="1">
              <a:off x="3312000" y="4275000"/>
              <a:ext cx="207720" cy="78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"/>
            <p:cNvSpPr/>
            <p:nvPr/>
          </p:nvSpPr>
          <p:spPr>
            <a:xfrm>
              <a:off x="3888360" y="2700360"/>
              <a:ext cx="31536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"/>
            <p:cNvSpPr/>
            <p:nvPr/>
          </p:nvSpPr>
          <p:spPr>
            <a:xfrm>
              <a:off x="3888360" y="2700360"/>
              <a:ext cx="315360" cy="99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"/>
            <p:cNvSpPr/>
            <p:nvPr/>
          </p:nvSpPr>
          <p:spPr>
            <a:xfrm>
              <a:off x="3888360" y="2700360"/>
              <a:ext cx="315360" cy="189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"/>
            <p:cNvSpPr/>
            <p:nvPr/>
          </p:nvSpPr>
          <p:spPr>
            <a:xfrm>
              <a:off x="3888360" y="3096360"/>
              <a:ext cx="315360" cy="6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"/>
            <p:cNvSpPr/>
            <p:nvPr/>
          </p:nvSpPr>
          <p:spPr>
            <a:xfrm>
              <a:off x="3888360" y="3096360"/>
              <a:ext cx="315360" cy="60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"/>
            <p:cNvSpPr/>
            <p:nvPr/>
          </p:nvSpPr>
          <p:spPr>
            <a:xfrm>
              <a:off x="3888360" y="3096360"/>
              <a:ext cx="315360" cy="150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"/>
            <p:cNvSpPr/>
            <p:nvPr/>
          </p:nvSpPr>
          <p:spPr>
            <a:xfrm flipV="1">
              <a:off x="3888360" y="3159000"/>
              <a:ext cx="315360" cy="31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"/>
            <p:cNvSpPr/>
            <p:nvPr/>
          </p:nvSpPr>
          <p:spPr>
            <a:xfrm>
              <a:off x="3888360" y="3492360"/>
              <a:ext cx="315360" cy="20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"/>
            <p:cNvSpPr/>
            <p:nvPr/>
          </p:nvSpPr>
          <p:spPr>
            <a:xfrm>
              <a:off x="3888360" y="3492360"/>
              <a:ext cx="315360" cy="110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" name=""/>
            <p:cNvSpPr/>
            <p:nvPr/>
          </p:nvSpPr>
          <p:spPr>
            <a:xfrm flipV="1">
              <a:off x="3888000" y="3159000"/>
              <a:ext cx="315720" cy="71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"/>
            <p:cNvSpPr/>
            <p:nvPr/>
          </p:nvSpPr>
          <p:spPr>
            <a:xfrm flipV="1">
              <a:off x="3888000" y="3699000"/>
              <a:ext cx="315720" cy="17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"/>
            <p:cNvSpPr/>
            <p:nvPr/>
          </p:nvSpPr>
          <p:spPr>
            <a:xfrm>
              <a:off x="3888000" y="3888360"/>
              <a:ext cx="315720" cy="71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"/>
            <p:cNvSpPr/>
            <p:nvPr/>
          </p:nvSpPr>
          <p:spPr>
            <a:xfrm flipV="1">
              <a:off x="3888000" y="3159000"/>
              <a:ext cx="315720" cy="110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"/>
            <p:cNvSpPr/>
            <p:nvPr/>
          </p:nvSpPr>
          <p:spPr>
            <a:xfrm flipV="1">
              <a:off x="3888000" y="3699000"/>
              <a:ext cx="315720" cy="56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"/>
            <p:cNvSpPr/>
            <p:nvPr/>
          </p:nvSpPr>
          <p:spPr>
            <a:xfrm>
              <a:off x="3888000" y="4284360"/>
              <a:ext cx="315720" cy="31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"/>
            <p:cNvSpPr/>
            <p:nvPr/>
          </p:nvSpPr>
          <p:spPr>
            <a:xfrm flipV="1">
              <a:off x="3888000" y="3159000"/>
              <a:ext cx="315720" cy="150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"/>
            <p:cNvSpPr/>
            <p:nvPr/>
          </p:nvSpPr>
          <p:spPr>
            <a:xfrm flipV="1">
              <a:off x="3888000" y="3699000"/>
              <a:ext cx="315720" cy="96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"/>
            <p:cNvSpPr/>
            <p:nvPr/>
          </p:nvSpPr>
          <p:spPr>
            <a:xfrm flipV="1">
              <a:off x="3888000" y="4599000"/>
              <a:ext cx="315720" cy="63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"/>
            <p:cNvSpPr/>
            <p:nvPr/>
          </p:nvSpPr>
          <p:spPr>
            <a:xfrm flipV="1">
              <a:off x="3888000" y="3159000"/>
              <a:ext cx="315720" cy="189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"/>
            <p:cNvSpPr/>
            <p:nvPr/>
          </p:nvSpPr>
          <p:spPr>
            <a:xfrm flipV="1">
              <a:off x="3888000" y="3699000"/>
              <a:ext cx="315720" cy="13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"/>
            <p:cNvSpPr/>
            <p:nvPr/>
          </p:nvSpPr>
          <p:spPr>
            <a:xfrm flipV="1">
              <a:off x="3888000" y="4599000"/>
              <a:ext cx="31572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0" name=""/>
          <p:cNvSpPr/>
          <p:nvPr/>
        </p:nvSpPr>
        <p:spPr>
          <a:xfrm>
            <a:off x="1080000" y="3541680"/>
            <a:ext cx="103716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features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4716000" y="3542040"/>
            <a:ext cx="104148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features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342" name="" descr=""/>
          <p:cNvPicPr/>
          <p:nvPr/>
        </p:nvPicPr>
        <p:blipFill>
          <a:blip r:embed="rId1"/>
          <a:stretch/>
        </p:blipFill>
        <p:spPr>
          <a:xfrm>
            <a:off x="2388600" y="3937680"/>
            <a:ext cx="72000" cy="433800"/>
          </a:xfrm>
          <a:prstGeom prst="rect">
            <a:avLst/>
          </a:prstGeom>
          <a:ln w="0">
            <a:noFill/>
          </a:ln>
        </p:spPr>
      </p:pic>
      <p:pic>
        <p:nvPicPr>
          <p:cNvPr id="343" name="" descr=""/>
          <p:cNvPicPr/>
          <p:nvPr/>
        </p:nvPicPr>
        <p:blipFill>
          <a:blip r:embed="rId2"/>
          <a:stretch/>
        </p:blipFill>
        <p:spPr>
          <a:xfrm>
            <a:off x="4352400" y="3937680"/>
            <a:ext cx="72000" cy="433800"/>
          </a:xfrm>
          <a:prstGeom prst="rect">
            <a:avLst/>
          </a:prstGeom>
          <a:ln w="0">
            <a:noFill/>
          </a:ln>
        </p:spPr>
      </p:pic>
      <p:sp>
        <p:nvSpPr>
          <p:cNvPr id="344" name=""/>
          <p:cNvSpPr/>
          <p:nvPr/>
        </p:nvSpPr>
        <p:spPr>
          <a:xfrm>
            <a:off x="6606000" y="2700000"/>
            <a:ext cx="5091480" cy="2697480"/>
          </a:xfrm>
          <a:prstGeom prst="rect">
            <a:avLst/>
          </a:prstGeom>
          <a:solidFill>
            <a:srgbClr val="ffdbb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"/>
          <p:cNvSpPr/>
          <p:nvPr/>
        </p:nvSpPr>
        <p:spPr>
          <a:xfrm>
            <a:off x="6606000" y="2723400"/>
            <a:ext cx="5091480" cy="177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small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hyperparameter tuning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on limited search space*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identify best configuration 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using 80% of dataset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test the tuned model on 20%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8388000" y="5377680"/>
            <a:ext cx="3380040" cy="11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*: optimizer hyperparameters</a:t>
            </a:r>
            <a:endParaRPr b="0" lang="en-GB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# neurons per layer</a:t>
            </a:r>
            <a:endParaRPr b="0" lang="en-GB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# hidden layers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9140400" y="4644000"/>
            <a:ext cx="3600" cy="30960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"/>
          <p:cNvSpPr/>
          <p:nvPr/>
        </p:nvSpPr>
        <p:spPr>
          <a:xfrm>
            <a:off x="9144000" y="3564000"/>
            <a:ext cx="3600" cy="309600"/>
          </a:xfrm>
          <a:prstGeom prst="line">
            <a:avLst/>
          </a:prstGeom>
          <a:ln w="18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"/>
          <p:cNvSpPr/>
          <p:nvPr/>
        </p:nvSpPr>
        <p:spPr>
          <a:xfrm>
            <a:off x="8786880" y="2599200"/>
            <a:ext cx="1797480" cy="422640"/>
          </a:xfrm>
          <a:prstGeom prst="rect">
            <a:avLst/>
          </a:prstGeom>
          <a:solidFill>
            <a:srgbClr val="ffffff"/>
          </a:solidFill>
          <a:ln w="3600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Data generation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352" name="" descr=""/>
          <p:cNvPicPr/>
          <p:nvPr/>
        </p:nvPicPr>
        <p:blipFill>
          <a:blip r:embed="rId1"/>
          <a:stretch/>
        </p:blipFill>
        <p:spPr>
          <a:xfrm>
            <a:off x="372960" y="1164960"/>
            <a:ext cx="4659840" cy="4659840"/>
          </a:xfrm>
          <a:prstGeom prst="rect">
            <a:avLst/>
          </a:prstGeom>
          <a:ln w="0">
            <a:noFill/>
          </a:ln>
        </p:spPr>
      </p:pic>
      <p:sp>
        <p:nvSpPr>
          <p:cNvPr id="353" name=""/>
          <p:cNvSpPr/>
          <p:nvPr/>
        </p:nvSpPr>
        <p:spPr>
          <a:xfrm>
            <a:off x="4968000" y="1404000"/>
            <a:ext cx="532800" cy="348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127622"/>
                </a:solidFill>
                <a:latin typeface="Arial"/>
                <a:ea typeface="DejaVu Sans"/>
              </a:rPr>
              <a:t>B</a:t>
            </a:r>
            <a:br>
              <a:rPr sz="2400"/>
            </a:br>
            <a:r>
              <a:rPr b="0" lang="en-GB" sz="2400" spc="-1" strike="noStrike">
                <a:solidFill>
                  <a:srgbClr val="0000ff"/>
                </a:solidFill>
                <a:latin typeface="Arial"/>
                <a:ea typeface="DejaVu Sans"/>
              </a:rPr>
              <a:t>C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1163520" y="1607400"/>
            <a:ext cx="557280" cy="23094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55" name=""/>
          <p:cNvGrpSpPr/>
          <p:nvPr/>
        </p:nvGrpSpPr>
        <p:grpSpPr>
          <a:xfrm>
            <a:off x="5666400" y="1008000"/>
            <a:ext cx="1526400" cy="5032800"/>
            <a:chOff x="5666400" y="1008000"/>
            <a:chExt cx="1526400" cy="5032800"/>
          </a:xfrm>
        </p:grpSpPr>
        <p:pic>
          <p:nvPicPr>
            <p:cNvPr id="356" name="" descr=""/>
            <p:cNvPicPr/>
            <p:nvPr/>
          </p:nvPicPr>
          <p:blipFill>
            <a:blip r:embed="rId2"/>
            <a:srcRect l="5422" t="7428" r="61550" b="0"/>
            <a:stretch/>
          </p:blipFill>
          <p:spPr>
            <a:xfrm>
              <a:off x="5666400" y="1728000"/>
              <a:ext cx="1526400" cy="4312800"/>
            </a:xfrm>
            <a:prstGeom prst="rect">
              <a:avLst/>
            </a:prstGeom>
            <a:ln w="36000">
              <a:solidFill>
                <a:srgbClr val="000000"/>
              </a:solidFill>
              <a:round/>
            </a:ln>
          </p:spPr>
        </p:pic>
        <p:sp>
          <p:nvSpPr>
            <p:cNvPr id="357" name=""/>
            <p:cNvSpPr/>
            <p:nvPr/>
          </p:nvSpPr>
          <p:spPr>
            <a:xfrm>
              <a:off x="6314040" y="1632600"/>
              <a:ext cx="360" cy="3360240"/>
            </a:xfrm>
            <a:prstGeom prst="line">
              <a:avLst/>
            </a:prstGeom>
            <a:ln w="36000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" name=""/>
            <p:cNvSpPr/>
            <p:nvPr/>
          </p:nvSpPr>
          <p:spPr>
            <a:xfrm>
              <a:off x="6693480" y="1319760"/>
              <a:ext cx="360" cy="3684240"/>
            </a:xfrm>
            <a:prstGeom prst="line">
              <a:avLst/>
            </a:prstGeom>
            <a:ln w="36000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"/>
            <p:cNvSpPr/>
            <p:nvPr/>
          </p:nvSpPr>
          <p:spPr>
            <a:xfrm>
              <a:off x="6228000" y="2013120"/>
              <a:ext cx="172800" cy="172800"/>
            </a:xfrm>
            <a:prstGeom prst="ellipse">
              <a:avLst/>
            </a:prstGeom>
            <a:solidFill>
              <a:srgbClr val="0000c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"/>
            <p:cNvSpPr/>
            <p:nvPr/>
          </p:nvSpPr>
          <p:spPr>
            <a:xfrm>
              <a:off x="6612840" y="1980000"/>
              <a:ext cx="172800" cy="172800"/>
            </a:xfrm>
            <a:prstGeom prst="ellipse">
              <a:avLst/>
            </a:prstGeom>
            <a:solidFill>
              <a:srgbClr val="0000c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"/>
            <p:cNvSpPr/>
            <p:nvPr/>
          </p:nvSpPr>
          <p:spPr>
            <a:xfrm>
              <a:off x="6228360" y="3154320"/>
              <a:ext cx="172800" cy="172800"/>
            </a:xfrm>
            <a:prstGeom prst="ellipse">
              <a:avLst/>
            </a:prstGeom>
            <a:solidFill>
              <a:srgbClr val="008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"/>
            <p:cNvSpPr/>
            <p:nvPr/>
          </p:nvSpPr>
          <p:spPr>
            <a:xfrm>
              <a:off x="6613200" y="3157200"/>
              <a:ext cx="172800" cy="172800"/>
            </a:xfrm>
            <a:prstGeom prst="ellipse">
              <a:avLst/>
            </a:prstGeom>
            <a:solidFill>
              <a:srgbClr val="008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"/>
            <p:cNvSpPr/>
            <p:nvPr/>
          </p:nvSpPr>
          <p:spPr>
            <a:xfrm>
              <a:off x="6228720" y="4303800"/>
              <a:ext cx="172800" cy="1728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"/>
            <p:cNvSpPr/>
            <p:nvPr/>
          </p:nvSpPr>
          <p:spPr>
            <a:xfrm>
              <a:off x="6613560" y="4364640"/>
              <a:ext cx="172800" cy="1728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5" name="" descr=""/>
            <p:cNvPicPr/>
            <p:nvPr/>
          </p:nvPicPr>
          <p:blipFill>
            <a:blip r:embed="rId3"/>
            <a:stretch/>
          </p:blipFill>
          <p:spPr>
            <a:xfrm>
              <a:off x="6053040" y="1332000"/>
              <a:ext cx="497160" cy="26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6" name="" descr=""/>
            <p:cNvPicPr/>
            <p:nvPr/>
          </p:nvPicPr>
          <p:blipFill>
            <a:blip r:embed="rId4"/>
            <a:stretch/>
          </p:blipFill>
          <p:spPr>
            <a:xfrm>
              <a:off x="6372000" y="1008000"/>
              <a:ext cx="630720" cy="268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67" name="" descr=""/>
          <p:cNvPicPr/>
          <p:nvPr/>
        </p:nvPicPr>
        <p:blipFill>
          <a:blip r:embed="rId5"/>
          <a:stretch/>
        </p:blipFill>
        <p:spPr>
          <a:xfrm>
            <a:off x="7380000" y="1764000"/>
            <a:ext cx="2507040" cy="268560"/>
          </a:xfrm>
          <a:prstGeom prst="rect">
            <a:avLst/>
          </a:prstGeom>
          <a:ln w="0">
            <a:noFill/>
          </a:ln>
        </p:spPr>
      </p:pic>
      <p:pic>
        <p:nvPicPr>
          <p:cNvPr id="368" name="" descr=""/>
          <p:cNvPicPr/>
          <p:nvPr/>
        </p:nvPicPr>
        <p:blipFill>
          <a:blip r:embed="rId6"/>
          <a:stretch/>
        </p:blipFill>
        <p:spPr>
          <a:xfrm>
            <a:off x="7380000" y="2100240"/>
            <a:ext cx="1354680" cy="268560"/>
          </a:xfrm>
          <a:prstGeom prst="rect">
            <a:avLst/>
          </a:prstGeom>
          <a:ln w="0">
            <a:noFill/>
          </a:ln>
        </p:spPr>
      </p:pic>
      <p:sp>
        <p:nvSpPr>
          <p:cNvPr id="369" name=""/>
          <p:cNvSpPr/>
          <p:nvPr/>
        </p:nvSpPr>
        <p:spPr>
          <a:xfrm>
            <a:off x="7848000" y="3240000"/>
            <a:ext cx="3592800" cy="2300040"/>
          </a:xfrm>
          <a:prstGeom prst="rect">
            <a:avLst/>
          </a:prstGeom>
          <a:solidFill>
            <a:srgbClr val="dde8cb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predict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predict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370" name=""/>
          <p:cNvSpPr/>
          <p:nvPr/>
        </p:nvSpPr>
        <p:spPr>
          <a:xfrm>
            <a:off x="7867440" y="3312000"/>
            <a:ext cx="3556800" cy="423000"/>
          </a:xfrm>
          <a:prstGeom prst="rect">
            <a:avLst/>
          </a:prstGeom>
          <a:solidFill>
            <a:srgbClr val="dde8c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dataset design choice: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9996840" y="4694040"/>
            <a:ext cx="495720" cy="505080"/>
          </a:xfrm>
          <a:prstGeom prst="rect">
            <a:avLst/>
          </a:prstGeom>
          <a:solidFill>
            <a:srgbClr val="ff69b4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∆</a:t>
            </a:r>
            <a:r>
              <a:rPr b="0" i="1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9996840" y="3935160"/>
            <a:ext cx="487800" cy="505080"/>
          </a:xfrm>
          <a:prstGeom prst="rect">
            <a:avLst/>
          </a:prstGeom>
          <a:solidFill>
            <a:srgbClr val="ff7f50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373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7"/>
          <a:srcRect l="44389" t="0" r="0" b="0"/>
          <a:stretch/>
        </p:blipFill>
        <p:spPr>
          <a:xfrm>
            <a:off x="8744400" y="2682360"/>
            <a:ext cx="1695960" cy="31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" descr=""/>
          <p:cNvPicPr/>
          <p:nvPr/>
        </p:nvPicPr>
        <p:blipFill>
          <a:blip r:embed="rId1"/>
          <a:srcRect l="0" t="12598" r="0" b="0"/>
          <a:stretch/>
        </p:blipFill>
        <p:spPr>
          <a:xfrm>
            <a:off x="0" y="1439640"/>
            <a:ext cx="12190680" cy="2881440"/>
          </a:xfrm>
          <a:prstGeom prst="rect">
            <a:avLst/>
          </a:prstGeom>
          <a:ln w="0">
            <a:noFill/>
          </a:ln>
        </p:spPr>
      </p:pic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	</a:t>
            </a: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Baseline model: performance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10260000" y="108000"/>
            <a:ext cx="1798560" cy="1006920"/>
          </a:xfrm>
          <a:prstGeom prst="rect">
            <a:avLst/>
          </a:prstGeom>
          <a:solidFill>
            <a:srgbClr val="ffffff"/>
          </a:solidFill>
          <a:ln w="36000">
            <a:solidFill>
              <a:srgbClr val="69696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x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: ground truth 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: model output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ff"/>
                </a:solidFill>
                <a:latin typeface="Arial"/>
                <a:ea typeface="DejaVu Sans"/>
              </a:rPr>
              <a:t>1:1 line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ff69b4"/>
                </a:solidFill>
                <a:latin typeface="Arial"/>
                <a:ea typeface="DejaVu Sans"/>
              </a:rPr>
              <a:t>linear regression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>
            <a:off x="72000" y="1304280"/>
            <a:ext cx="416520" cy="466560"/>
          </a:xfrm>
          <a:prstGeom prst="rect">
            <a:avLst/>
          </a:prstGeom>
          <a:solidFill>
            <a:srgbClr val="ff7f50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80" name="Rectangle 11"/>
          <p:cNvSpPr/>
          <p:nvPr/>
        </p:nvSpPr>
        <p:spPr>
          <a:xfrm>
            <a:off x="746640" y="1120680"/>
            <a:ext cx="235872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test set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81" name=""/>
          <p:cNvSpPr/>
          <p:nvPr/>
        </p:nvSpPr>
        <p:spPr>
          <a:xfrm>
            <a:off x="2582280" y="4464000"/>
            <a:ext cx="7026840" cy="575280"/>
          </a:xfrm>
          <a:prstGeom prst="rect">
            <a:avLst/>
          </a:prstGeom>
          <a:solidFill>
            <a:srgbClr val="ffdbb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~1 million parameters to capture the system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82" name="Rectangle 14"/>
          <p:cNvSpPr/>
          <p:nvPr/>
        </p:nvSpPr>
        <p:spPr>
          <a:xfrm>
            <a:off x="3583440" y="5622480"/>
            <a:ext cx="184932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POLLU mechanism</a:t>
            </a:r>
            <a:endParaRPr b="0" lang="en-GB" sz="1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no performance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2"/>
          <a:srcRect l="0" t="16661" r="67521" b="69688"/>
          <a:stretch/>
        </p:blipFill>
        <p:spPr>
          <a:xfrm>
            <a:off x="5523480" y="5065560"/>
            <a:ext cx="2144160" cy="171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" descr=""/>
          <p:cNvPicPr/>
          <p:nvPr/>
        </p:nvPicPr>
        <p:blipFill>
          <a:blip r:embed="rId1"/>
          <a:srcRect l="0" t="12613" r="0" b="0"/>
          <a:stretch/>
        </p:blipFill>
        <p:spPr>
          <a:xfrm>
            <a:off x="360" y="1440360"/>
            <a:ext cx="12190680" cy="2881080"/>
          </a:xfrm>
          <a:prstGeom prst="rect">
            <a:avLst/>
          </a:prstGeom>
          <a:ln w="0">
            <a:noFill/>
          </a:ln>
        </p:spPr>
      </p:pic>
      <p:sp>
        <p:nvSpPr>
          <p:cNvPr id="385" name=""/>
          <p:cNvSpPr/>
          <p:nvPr/>
        </p:nvSpPr>
        <p:spPr>
          <a:xfrm>
            <a:off x="73440" y="1312200"/>
            <a:ext cx="416520" cy="450720"/>
          </a:xfrm>
          <a:prstGeom prst="rect">
            <a:avLst/>
          </a:prstGeom>
          <a:solidFill>
            <a:srgbClr val="ff69b4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∆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	</a:t>
            </a: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Baseline model: performance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87" name=""/>
          <p:cNvSpPr/>
          <p:nvPr/>
        </p:nvSpPr>
        <p:spPr>
          <a:xfrm>
            <a:off x="10260000" y="108000"/>
            <a:ext cx="1798560" cy="1006920"/>
          </a:xfrm>
          <a:prstGeom prst="rect">
            <a:avLst/>
          </a:prstGeom>
          <a:solidFill>
            <a:srgbClr val="ffffff"/>
          </a:solidFill>
          <a:ln w="36000">
            <a:solidFill>
              <a:srgbClr val="69696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x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: ground truth 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: model output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ff"/>
                </a:solidFill>
                <a:latin typeface="Arial"/>
                <a:ea typeface="DejaVu Sans"/>
              </a:rPr>
              <a:t>1:1 line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ff69b4"/>
                </a:solidFill>
                <a:latin typeface="Arial"/>
                <a:ea typeface="DejaVu Sans"/>
              </a:rPr>
              <a:t>linear regression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89" name="Rectangle 15"/>
          <p:cNvSpPr/>
          <p:nvPr/>
        </p:nvSpPr>
        <p:spPr>
          <a:xfrm>
            <a:off x="746640" y="1120680"/>
            <a:ext cx="235872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test set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>
            <a:off x="360000" y="4452480"/>
            <a:ext cx="11519640" cy="595080"/>
          </a:xfrm>
          <a:prstGeom prst="rect">
            <a:avLst/>
          </a:prstGeom>
          <a:solidFill>
            <a:srgbClr val="eeeeee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model struggles for low concentration changes: customizing the loss function?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391" name="" descr=""/>
          <p:cNvPicPr/>
          <p:nvPr/>
        </p:nvPicPr>
        <p:blipFill>
          <a:blip r:embed="rId2"/>
          <a:srcRect l="1284" t="16744" r="67604" b="69410"/>
          <a:stretch/>
        </p:blipFill>
        <p:spPr>
          <a:xfrm>
            <a:off x="5555160" y="5062680"/>
            <a:ext cx="2081880" cy="1770840"/>
          </a:xfrm>
          <a:prstGeom prst="rect">
            <a:avLst/>
          </a:prstGeom>
          <a:ln w="0">
            <a:noFill/>
          </a:ln>
        </p:spPr>
      </p:pic>
      <p:sp>
        <p:nvSpPr>
          <p:cNvPr id="392" name="Rectangle 17"/>
          <p:cNvSpPr/>
          <p:nvPr/>
        </p:nvSpPr>
        <p:spPr>
          <a:xfrm>
            <a:off x="3581640" y="5623200"/>
            <a:ext cx="184932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POLLU mechanism</a:t>
            </a:r>
            <a:endParaRPr b="0" lang="en-GB" sz="1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no performance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Baseline model + soft constraints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94" name="Rectangle 7"/>
          <p:cNvSpPr/>
          <p:nvPr/>
        </p:nvSpPr>
        <p:spPr>
          <a:xfrm>
            <a:off x="1024560" y="1260000"/>
            <a:ext cx="101422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32040" anchor="t">
            <a:noAutofit/>
          </a:bodyPr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1. penalty for </a:t>
            </a: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weighted sum of concentration changes ≠ 0</a:t>
            </a:r>
            <a:endParaRPr b="0" lang="en-GB" sz="2400" spc="-1" strike="noStrike">
              <a:latin typeface="Arial"/>
            </a:endParaRPr>
          </a:p>
          <a:p>
            <a:pPr marL="3168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2. penalty for</a:t>
            </a:r>
            <a:r>
              <a:rPr b="1" lang="en-US" sz="2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 final concentration values &lt; 0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95" name=""/>
          <p:cNvSpPr/>
          <p:nvPr/>
        </p:nvSpPr>
        <p:spPr>
          <a:xfrm>
            <a:off x="8930520" y="5233680"/>
            <a:ext cx="3128040" cy="88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search space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GB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optimizer hyperparameters</a:t>
            </a:r>
            <a:endParaRPr b="0" lang="en-GB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constraints’ weights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96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97" name=""/>
          <p:cNvSpPr/>
          <p:nvPr/>
        </p:nvSpPr>
        <p:spPr>
          <a:xfrm>
            <a:off x="4140000" y="3168360"/>
            <a:ext cx="351360" cy="35136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"/>
          <p:cNvSpPr/>
          <p:nvPr/>
        </p:nvSpPr>
        <p:spPr>
          <a:xfrm>
            <a:off x="4140000" y="3708360"/>
            <a:ext cx="351360" cy="35136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"/>
          <p:cNvSpPr/>
          <p:nvPr/>
        </p:nvSpPr>
        <p:spPr>
          <a:xfrm>
            <a:off x="4140000" y="4608360"/>
            <a:ext cx="351360" cy="35136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"/>
          <p:cNvSpPr/>
          <p:nvPr/>
        </p:nvSpPr>
        <p:spPr>
          <a:xfrm>
            <a:off x="6120000" y="3168360"/>
            <a:ext cx="351360" cy="35136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"/>
          <p:cNvSpPr/>
          <p:nvPr/>
        </p:nvSpPr>
        <p:spPr>
          <a:xfrm>
            <a:off x="6120000" y="3708360"/>
            <a:ext cx="351360" cy="35136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"/>
          <p:cNvSpPr/>
          <p:nvPr/>
        </p:nvSpPr>
        <p:spPr>
          <a:xfrm>
            <a:off x="6120000" y="4608360"/>
            <a:ext cx="351360" cy="351360"/>
          </a:xfrm>
          <a:prstGeom prst="ellipse">
            <a:avLst/>
          </a:pr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"/>
          <p:cNvSpPr/>
          <p:nvPr/>
        </p:nvSpPr>
        <p:spPr>
          <a:xfrm>
            <a:off x="4860000" y="3888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"/>
          <p:cNvSpPr/>
          <p:nvPr/>
        </p:nvSpPr>
        <p:spPr>
          <a:xfrm>
            <a:off x="4860000" y="4284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"/>
          <p:cNvSpPr/>
          <p:nvPr/>
        </p:nvSpPr>
        <p:spPr>
          <a:xfrm>
            <a:off x="4860000" y="4680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"/>
          <p:cNvSpPr/>
          <p:nvPr/>
        </p:nvSpPr>
        <p:spPr>
          <a:xfrm>
            <a:off x="4860360" y="2700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"/>
          <p:cNvSpPr/>
          <p:nvPr/>
        </p:nvSpPr>
        <p:spPr>
          <a:xfrm>
            <a:off x="4860360" y="3096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"/>
          <p:cNvSpPr/>
          <p:nvPr/>
        </p:nvSpPr>
        <p:spPr>
          <a:xfrm>
            <a:off x="4860360" y="3492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"/>
          <p:cNvSpPr/>
          <p:nvPr/>
        </p:nvSpPr>
        <p:spPr>
          <a:xfrm>
            <a:off x="4860000" y="5076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"/>
          <p:cNvSpPr/>
          <p:nvPr/>
        </p:nvSpPr>
        <p:spPr>
          <a:xfrm>
            <a:off x="5436000" y="3888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"/>
          <p:cNvSpPr/>
          <p:nvPr/>
        </p:nvSpPr>
        <p:spPr>
          <a:xfrm>
            <a:off x="5436000" y="4284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"/>
          <p:cNvSpPr/>
          <p:nvPr/>
        </p:nvSpPr>
        <p:spPr>
          <a:xfrm>
            <a:off x="5436000" y="4680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"/>
          <p:cNvSpPr/>
          <p:nvPr/>
        </p:nvSpPr>
        <p:spPr>
          <a:xfrm>
            <a:off x="5436360" y="2700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"/>
          <p:cNvSpPr/>
          <p:nvPr/>
        </p:nvSpPr>
        <p:spPr>
          <a:xfrm>
            <a:off x="5436360" y="3096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"/>
          <p:cNvSpPr/>
          <p:nvPr/>
        </p:nvSpPr>
        <p:spPr>
          <a:xfrm>
            <a:off x="5436360" y="3492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"/>
          <p:cNvSpPr/>
          <p:nvPr/>
        </p:nvSpPr>
        <p:spPr>
          <a:xfrm>
            <a:off x="5436000" y="5076360"/>
            <a:ext cx="351360" cy="351360"/>
          </a:xfrm>
          <a:prstGeom prst="ellipse">
            <a:avLst/>
          </a:prstGeom>
          <a:solidFill>
            <a:srgbClr val="9999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"/>
          <p:cNvSpPr/>
          <p:nvPr/>
        </p:nvSpPr>
        <p:spPr>
          <a:xfrm flipV="1">
            <a:off x="4500000" y="2871000"/>
            <a:ext cx="3520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"/>
          <p:cNvSpPr/>
          <p:nvPr/>
        </p:nvSpPr>
        <p:spPr>
          <a:xfrm flipV="1">
            <a:off x="4500000" y="3267000"/>
            <a:ext cx="352080" cy="6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"/>
          <p:cNvSpPr/>
          <p:nvPr/>
        </p:nvSpPr>
        <p:spPr>
          <a:xfrm>
            <a:off x="4500000" y="3348360"/>
            <a:ext cx="352080" cy="31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"/>
          <p:cNvSpPr/>
          <p:nvPr/>
        </p:nvSpPr>
        <p:spPr>
          <a:xfrm>
            <a:off x="4500000" y="3348360"/>
            <a:ext cx="351720" cy="71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"/>
          <p:cNvSpPr/>
          <p:nvPr/>
        </p:nvSpPr>
        <p:spPr>
          <a:xfrm>
            <a:off x="4500000" y="3348360"/>
            <a:ext cx="351720" cy="110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"/>
          <p:cNvSpPr/>
          <p:nvPr/>
        </p:nvSpPr>
        <p:spPr>
          <a:xfrm>
            <a:off x="4500000" y="3348360"/>
            <a:ext cx="351720" cy="15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"/>
          <p:cNvSpPr/>
          <p:nvPr/>
        </p:nvSpPr>
        <p:spPr>
          <a:xfrm>
            <a:off x="4500000" y="3348360"/>
            <a:ext cx="351720" cy="189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"/>
          <p:cNvSpPr/>
          <p:nvPr/>
        </p:nvSpPr>
        <p:spPr>
          <a:xfrm flipV="1">
            <a:off x="4500000" y="2871000"/>
            <a:ext cx="352080" cy="99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"/>
          <p:cNvSpPr/>
          <p:nvPr/>
        </p:nvSpPr>
        <p:spPr>
          <a:xfrm flipV="1">
            <a:off x="4500000" y="3267000"/>
            <a:ext cx="352080" cy="6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"/>
          <p:cNvSpPr/>
          <p:nvPr/>
        </p:nvSpPr>
        <p:spPr>
          <a:xfrm flipV="1">
            <a:off x="4500000" y="3663000"/>
            <a:ext cx="352080" cy="20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"/>
          <p:cNvSpPr/>
          <p:nvPr/>
        </p:nvSpPr>
        <p:spPr>
          <a:xfrm>
            <a:off x="4500000" y="3888360"/>
            <a:ext cx="351720" cy="17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"/>
          <p:cNvSpPr/>
          <p:nvPr/>
        </p:nvSpPr>
        <p:spPr>
          <a:xfrm>
            <a:off x="4500000" y="3888360"/>
            <a:ext cx="351720" cy="56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"/>
          <p:cNvSpPr/>
          <p:nvPr/>
        </p:nvSpPr>
        <p:spPr>
          <a:xfrm>
            <a:off x="4500000" y="3888360"/>
            <a:ext cx="351720" cy="96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"/>
          <p:cNvSpPr/>
          <p:nvPr/>
        </p:nvSpPr>
        <p:spPr>
          <a:xfrm>
            <a:off x="4500000" y="3888360"/>
            <a:ext cx="351720" cy="13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"/>
          <p:cNvSpPr/>
          <p:nvPr/>
        </p:nvSpPr>
        <p:spPr>
          <a:xfrm flipV="1">
            <a:off x="4500000" y="2871000"/>
            <a:ext cx="352080" cy="189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"/>
          <p:cNvSpPr/>
          <p:nvPr/>
        </p:nvSpPr>
        <p:spPr>
          <a:xfrm flipV="1">
            <a:off x="4500000" y="3267000"/>
            <a:ext cx="352080" cy="15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"/>
          <p:cNvSpPr/>
          <p:nvPr/>
        </p:nvSpPr>
        <p:spPr>
          <a:xfrm flipV="1">
            <a:off x="4500000" y="3663000"/>
            <a:ext cx="352080" cy="110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"/>
          <p:cNvSpPr/>
          <p:nvPr/>
        </p:nvSpPr>
        <p:spPr>
          <a:xfrm flipV="1">
            <a:off x="4500000" y="4059000"/>
            <a:ext cx="351720" cy="71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"/>
          <p:cNvSpPr/>
          <p:nvPr/>
        </p:nvSpPr>
        <p:spPr>
          <a:xfrm flipV="1">
            <a:off x="4500000" y="4455000"/>
            <a:ext cx="351720" cy="31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"/>
          <p:cNvSpPr/>
          <p:nvPr/>
        </p:nvSpPr>
        <p:spPr>
          <a:xfrm>
            <a:off x="4500000" y="4788360"/>
            <a:ext cx="351720" cy="6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"/>
          <p:cNvSpPr/>
          <p:nvPr/>
        </p:nvSpPr>
        <p:spPr>
          <a:xfrm>
            <a:off x="4500000" y="4788360"/>
            <a:ext cx="3517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"/>
          <p:cNvSpPr/>
          <p:nvPr/>
        </p:nvSpPr>
        <p:spPr>
          <a:xfrm>
            <a:off x="5220360" y="2880360"/>
            <a:ext cx="20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"/>
          <p:cNvSpPr/>
          <p:nvPr/>
        </p:nvSpPr>
        <p:spPr>
          <a:xfrm>
            <a:off x="5220360" y="288036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"/>
          <p:cNvSpPr/>
          <p:nvPr/>
        </p:nvSpPr>
        <p:spPr>
          <a:xfrm>
            <a:off x="5220360" y="2880360"/>
            <a:ext cx="20772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"/>
          <p:cNvSpPr/>
          <p:nvPr/>
        </p:nvSpPr>
        <p:spPr>
          <a:xfrm>
            <a:off x="5220360" y="2880360"/>
            <a:ext cx="207360" cy="117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"/>
          <p:cNvSpPr/>
          <p:nvPr/>
        </p:nvSpPr>
        <p:spPr>
          <a:xfrm>
            <a:off x="5220360" y="2880360"/>
            <a:ext cx="207360" cy="157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"/>
          <p:cNvSpPr/>
          <p:nvPr/>
        </p:nvSpPr>
        <p:spPr>
          <a:xfrm>
            <a:off x="5220360" y="2880360"/>
            <a:ext cx="207360" cy="197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"/>
          <p:cNvSpPr/>
          <p:nvPr/>
        </p:nvSpPr>
        <p:spPr>
          <a:xfrm>
            <a:off x="5220360" y="2880360"/>
            <a:ext cx="207360" cy="236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"/>
          <p:cNvSpPr/>
          <p:nvPr/>
        </p:nvSpPr>
        <p:spPr>
          <a:xfrm flipV="1">
            <a:off x="5220360" y="287100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"/>
          <p:cNvSpPr/>
          <p:nvPr/>
        </p:nvSpPr>
        <p:spPr>
          <a:xfrm>
            <a:off x="5220360" y="3276360"/>
            <a:ext cx="20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"/>
          <p:cNvSpPr/>
          <p:nvPr/>
        </p:nvSpPr>
        <p:spPr>
          <a:xfrm>
            <a:off x="5220360" y="327636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"/>
          <p:cNvSpPr/>
          <p:nvPr/>
        </p:nvSpPr>
        <p:spPr>
          <a:xfrm>
            <a:off x="5220360" y="3276360"/>
            <a:ext cx="20736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"/>
          <p:cNvSpPr/>
          <p:nvPr/>
        </p:nvSpPr>
        <p:spPr>
          <a:xfrm>
            <a:off x="5220360" y="3276360"/>
            <a:ext cx="207360" cy="117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"/>
          <p:cNvSpPr/>
          <p:nvPr/>
        </p:nvSpPr>
        <p:spPr>
          <a:xfrm>
            <a:off x="5220360" y="3276360"/>
            <a:ext cx="207360" cy="157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"/>
          <p:cNvSpPr/>
          <p:nvPr/>
        </p:nvSpPr>
        <p:spPr>
          <a:xfrm>
            <a:off x="5220360" y="3276360"/>
            <a:ext cx="207360" cy="197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"/>
          <p:cNvSpPr/>
          <p:nvPr/>
        </p:nvSpPr>
        <p:spPr>
          <a:xfrm flipV="1">
            <a:off x="5220360" y="2871000"/>
            <a:ext cx="20772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"/>
          <p:cNvSpPr/>
          <p:nvPr/>
        </p:nvSpPr>
        <p:spPr>
          <a:xfrm flipV="1">
            <a:off x="5220360" y="326700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"/>
          <p:cNvSpPr/>
          <p:nvPr/>
        </p:nvSpPr>
        <p:spPr>
          <a:xfrm>
            <a:off x="5220360" y="3672360"/>
            <a:ext cx="20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"/>
          <p:cNvSpPr/>
          <p:nvPr/>
        </p:nvSpPr>
        <p:spPr>
          <a:xfrm>
            <a:off x="5220360" y="3672360"/>
            <a:ext cx="20736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"/>
          <p:cNvSpPr/>
          <p:nvPr/>
        </p:nvSpPr>
        <p:spPr>
          <a:xfrm>
            <a:off x="5220360" y="3672360"/>
            <a:ext cx="20736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"/>
          <p:cNvSpPr/>
          <p:nvPr/>
        </p:nvSpPr>
        <p:spPr>
          <a:xfrm>
            <a:off x="5220360" y="3672360"/>
            <a:ext cx="207360" cy="117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"/>
          <p:cNvSpPr/>
          <p:nvPr/>
        </p:nvSpPr>
        <p:spPr>
          <a:xfrm>
            <a:off x="5220360" y="3672360"/>
            <a:ext cx="207360" cy="157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"/>
          <p:cNvSpPr/>
          <p:nvPr/>
        </p:nvSpPr>
        <p:spPr>
          <a:xfrm flipV="1">
            <a:off x="5220000" y="2871000"/>
            <a:ext cx="208080" cy="117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"/>
          <p:cNvSpPr/>
          <p:nvPr/>
        </p:nvSpPr>
        <p:spPr>
          <a:xfrm flipV="1">
            <a:off x="5220000" y="3267000"/>
            <a:ext cx="20808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"/>
          <p:cNvSpPr/>
          <p:nvPr/>
        </p:nvSpPr>
        <p:spPr>
          <a:xfrm flipV="1">
            <a:off x="5220000" y="3663000"/>
            <a:ext cx="20808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"/>
          <p:cNvSpPr/>
          <p:nvPr/>
        </p:nvSpPr>
        <p:spPr>
          <a:xfrm>
            <a:off x="5220000" y="4068360"/>
            <a:ext cx="20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"/>
          <p:cNvSpPr/>
          <p:nvPr/>
        </p:nvSpPr>
        <p:spPr>
          <a:xfrm>
            <a:off x="5220000" y="406836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"/>
          <p:cNvSpPr/>
          <p:nvPr/>
        </p:nvSpPr>
        <p:spPr>
          <a:xfrm>
            <a:off x="5220000" y="4068360"/>
            <a:ext cx="20772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"/>
          <p:cNvSpPr/>
          <p:nvPr/>
        </p:nvSpPr>
        <p:spPr>
          <a:xfrm>
            <a:off x="5220000" y="4068360"/>
            <a:ext cx="207720" cy="117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"/>
          <p:cNvSpPr/>
          <p:nvPr/>
        </p:nvSpPr>
        <p:spPr>
          <a:xfrm flipV="1">
            <a:off x="5220000" y="2871000"/>
            <a:ext cx="208080" cy="157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"/>
          <p:cNvSpPr/>
          <p:nvPr/>
        </p:nvSpPr>
        <p:spPr>
          <a:xfrm flipV="1">
            <a:off x="5220000" y="3267000"/>
            <a:ext cx="208080" cy="117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"/>
          <p:cNvSpPr/>
          <p:nvPr/>
        </p:nvSpPr>
        <p:spPr>
          <a:xfrm flipV="1">
            <a:off x="5220000" y="3663000"/>
            <a:ext cx="20808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"/>
          <p:cNvSpPr/>
          <p:nvPr/>
        </p:nvSpPr>
        <p:spPr>
          <a:xfrm flipV="1">
            <a:off x="5220000" y="405900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"/>
          <p:cNvSpPr/>
          <p:nvPr/>
        </p:nvSpPr>
        <p:spPr>
          <a:xfrm>
            <a:off x="5220000" y="4464360"/>
            <a:ext cx="20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"/>
          <p:cNvSpPr/>
          <p:nvPr/>
        </p:nvSpPr>
        <p:spPr>
          <a:xfrm>
            <a:off x="5220000" y="446436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"/>
          <p:cNvSpPr/>
          <p:nvPr/>
        </p:nvSpPr>
        <p:spPr>
          <a:xfrm>
            <a:off x="5220000" y="4464360"/>
            <a:ext cx="20772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"/>
          <p:cNvSpPr/>
          <p:nvPr/>
        </p:nvSpPr>
        <p:spPr>
          <a:xfrm flipV="1">
            <a:off x="5220000" y="2871000"/>
            <a:ext cx="208080" cy="197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"/>
          <p:cNvSpPr/>
          <p:nvPr/>
        </p:nvSpPr>
        <p:spPr>
          <a:xfrm flipV="1">
            <a:off x="5220000" y="3267000"/>
            <a:ext cx="208080" cy="157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"/>
          <p:cNvSpPr/>
          <p:nvPr/>
        </p:nvSpPr>
        <p:spPr>
          <a:xfrm flipV="1">
            <a:off x="5220000" y="3663000"/>
            <a:ext cx="208080" cy="117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"/>
          <p:cNvSpPr/>
          <p:nvPr/>
        </p:nvSpPr>
        <p:spPr>
          <a:xfrm flipV="1">
            <a:off x="5220000" y="445500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"/>
          <p:cNvSpPr/>
          <p:nvPr/>
        </p:nvSpPr>
        <p:spPr>
          <a:xfrm>
            <a:off x="5220000" y="4860360"/>
            <a:ext cx="20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"/>
          <p:cNvSpPr/>
          <p:nvPr/>
        </p:nvSpPr>
        <p:spPr>
          <a:xfrm flipV="1">
            <a:off x="5220000" y="4059000"/>
            <a:ext cx="20772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"/>
          <p:cNvSpPr/>
          <p:nvPr/>
        </p:nvSpPr>
        <p:spPr>
          <a:xfrm>
            <a:off x="5220000" y="486036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"/>
          <p:cNvSpPr/>
          <p:nvPr/>
        </p:nvSpPr>
        <p:spPr>
          <a:xfrm>
            <a:off x="5220000" y="5256360"/>
            <a:ext cx="20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"/>
          <p:cNvSpPr/>
          <p:nvPr/>
        </p:nvSpPr>
        <p:spPr>
          <a:xfrm flipV="1">
            <a:off x="5220000" y="4851000"/>
            <a:ext cx="20772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"/>
          <p:cNvSpPr/>
          <p:nvPr/>
        </p:nvSpPr>
        <p:spPr>
          <a:xfrm flipV="1">
            <a:off x="5220000" y="4059000"/>
            <a:ext cx="207720" cy="117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"/>
          <p:cNvSpPr/>
          <p:nvPr/>
        </p:nvSpPr>
        <p:spPr>
          <a:xfrm flipV="1">
            <a:off x="5220000" y="3663000"/>
            <a:ext cx="208080" cy="157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"/>
          <p:cNvSpPr/>
          <p:nvPr/>
        </p:nvSpPr>
        <p:spPr>
          <a:xfrm flipV="1">
            <a:off x="5220000" y="3267000"/>
            <a:ext cx="208080" cy="197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"/>
          <p:cNvSpPr/>
          <p:nvPr/>
        </p:nvSpPr>
        <p:spPr>
          <a:xfrm flipV="1">
            <a:off x="5220000" y="2871000"/>
            <a:ext cx="208080" cy="236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"/>
          <p:cNvSpPr/>
          <p:nvPr/>
        </p:nvSpPr>
        <p:spPr>
          <a:xfrm flipV="1">
            <a:off x="5220000" y="4455000"/>
            <a:ext cx="20772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"/>
          <p:cNvSpPr/>
          <p:nvPr/>
        </p:nvSpPr>
        <p:spPr>
          <a:xfrm>
            <a:off x="5796360" y="2880360"/>
            <a:ext cx="3153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"/>
          <p:cNvSpPr/>
          <p:nvPr/>
        </p:nvSpPr>
        <p:spPr>
          <a:xfrm>
            <a:off x="5796360" y="2880360"/>
            <a:ext cx="315360" cy="99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"/>
          <p:cNvSpPr/>
          <p:nvPr/>
        </p:nvSpPr>
        <p:spPr>
          <a:xfrm>
            <a:off x="5796360" y="2880360"/>
            <a:ext cx="315360" cy="189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"/>
          <p:cNvSpPr/>
          <p:nvPr/>
        </p:nvSpPr>
        <p:spPr>
          <a:xfrm>
            <a:off x="5796360" y="3276360"/>
            <a:ext cx="315360" cy="6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"/>
          <p:cNvSpPr/>
          <p:nvPr/>
        </p:nvSpPr>
        <p:spPr>
          <a:xfrm>
            <a:off x="5796360" y="3276360"/>
            <a:ext cx="315360" cy="6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"/>
          <p:cNvSpPr/>
          <p:nvPr/>
        </p:nvSpPr>
        <p:spPr>
          <a:xfrm>
            <a:off x="5796360" y="3276360"/>
            <a:ext cx="315360" cy="15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"/>
          <p:cNvSpPr/>
          <p:nvPr/>
        </p:nvSpPr>
        <p:spPr>
          <a:xfrm flipV="1">
            <a:off x="5796360" y="3339000"/>
            <a:ext cx="315360" cy="31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"/>
          <p:cNvSpPr/>
          <p:nvPr/>
        </p:nvSpPr>
        <p:spPr>
          <a:xfrm>
            <a:off x="5796360" y="3672360"/>
            <a:ext cx="315360" cy="20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"/>
          <p:cNvSpPr/>
          <p:nvPr/>
        </p:nvSpPr>
        <p:spPr>
          <a:xfrm>
            <a:off x="5796360" y="3672360"/>
            <a:ext cx="315360" cy="110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"/>
          <p:cNvSpPr/>
          <p:nvPr/>
        </p:nvSpPr>
        <p:spPr>
          <a:xfrm flipV="1">
            <a:off x="5796000" y="3339000"/>
            <a:ext cx="315720" cy="71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"/>
          <p:cNvSpPr/>
          <p:nvPr/>
        </p:nvSpPr>
        <p:spPr>
          <a:xfrm flipV="1">
            <a:off x="5796000" y="3879000"/>
            <a:ext cx="315720" cy="17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"/>
          <p:cNvSpPr/>
          <p:nvPr/>
        </p:nvSpPr>
        <p:spPr>
          <a:xfrm>
            <a:off x="5796000" y="4068360"/>
            <a:ext cx="315720" cy="71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"/>
          <p:cNvSpPr/>
          <p:nvPr/>
        </p:nvSpPr>
        <p:spPr>
          <a:xfrm flipV="1">
            <a:off x="5796000" y="3339000"/>
            <a:ext cx="315720" cy="110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"/>
          <p:cNvSpPr/>
          <p:nvPr/>
        </p:nvSpPr>
        <p:spPr>
          <a:xfrm flipV="1">
            <a:off x="5796000" y="3879000"/>
            <a:ext cx="315720" cy="56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"/>
          <p:cNvSpPr/>
          <p:nvPr/>
        </p:nvSpPr>
        <p:spPr>
          <a:xfrm>
            <a:off x="5796000" y="4464360"/>
            <a:ext cx="315720" cy="31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"/>
          <p:cNvSpPr/>
          <p:nvPr/>
        </p:nvSpPr>
        <p:spPr>
          <a:xfrm flipV="1">
            <a:off x="5796000" y="3339000"/>
            <a:ext cx="315720" cy="15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"/>
          <p:cNvSpPr/>
          <p:nvPr/>
        </p:nvSpPr>
        <p:spPr>
          <a:xfrm flipV="1">
            <a:off x="5796000" y="3879000"/>
            <a:ext cx="315720" cy="96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"/>
          <p:cNvSpPr/>
          <p:nvPr/>
        </p:nvSpPr>
        <p:spPr>
          <a:xfrm flipV="1">
            <a:off x="5796000" y="4779000"/>
            <a:ext cx="315720" cy="6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"/>
          <p:cNvSpPr/>
          <p:nvPr/>
        </p:nvSpPr>
        <p:spPr>
          <a:xfrm flipV="1">
            <a:off x="5796000" y="3339000"/>
            <a:ext cx="315720" cy="189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"/>
          <p:cNvSpPr/>
          <p:nvPr/>
        </p:nvSpPr>
        <p:spPr>
          <a:xfrm flipV="1">
            <a:off x="5796000" y="3879000"/>
            <a:ext cx="315720" cy="13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"/>
          <p:cNvSpPr/>
          <p:nvPr/>
        </p:nvSpPr>
        <p:spPr>
          <a:xfrm flipV="1">
            <a:off x="5796000" y="4779000"/>
            <a:ext cx="3157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"/>
          <p:cNvSpPr/>
          <p:nvPr/>
        </p:nvSpPr>
        <p:spPr>
          <a:xfrm>
            <a:off x="2988000" y="3721680"/>
            <a:ext cx="103716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features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509" name="" descr=""/>
          <p:cNvPicPr/>
          <p:nvPr/>
        </p:nvPicPr>
        <p:blipFill>
          <a:blip r:embed="rId1"/>
          <a:stretch/>
        </p:blipFill>
        <p:spPr>
          <a:xfrm>
            <a:off x="4296600" y="4117680"/>
            <a:ext cx="72000" cy="433800"/>
          </a:xfrm>
          <a:prstGeom prst="rect">
            <a:avLst/>
          </a:prstGeom>
          <a:ln w="0">
            <a:noFill/>
          </a:ln>
        </p:spPr>
      </p:pic>
      <p:pic>
        <p:nvPicPr>
          <p:cNvPr id="510" name="" descr=""/>
          <p:cNvPicPr/>
          <p:nvPr/>
        </p:nvPicPr>
        <p:blipFill>
          <a:blip r:embed="rId2"/>
          <a:stretch/>
        </p:blipFill>
        <p:spPr>
          <a:xfrm>
            <a:off x="6260400" y="4117680"/>
            <a:ext cx="72000" cy="433800"/>
          </a:xfrm>
          <a:prstGeom prst="rect">
            <a:avLst/>
          </a:prstGeom>
          <a:ln w="0">
            <a:noFill/>
          </a:ln>
        </p:spPr>
      </p:pic>
      <p:sp>
        <p:nvSpPr>
          <p:cNvPr id="511" name=""/>
          <p:cNvSpPr/>
          <p:nvPr/>
        </p:nvSpPr>
        <p:spPr>
          <a:xfrm>
            <a:off x="6603120" y="2766600"/>
            <a:ext cx="2395440" cy="2266560"/>
          </a:xfrm>
          <a:prstGeom prst="rect">
            <a:avLst/>
          </a:prstGeom>
          <a:solidFill>
            <a:srgbClr val="eeeeee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loss determination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12" name=""/>
          <p:cNvSpPr/>
          <p:nvPr/>
        </p:nvSpPr>
        <p:spPr>
          <a:xfrm>
            <a:off x="6804360" y="3600360"/>
            <a:ext cx="351360" cy="351360"/>
          </a:xfrm>
          <a:prstGeom prst="ellipse">
            <a:avLst/>
          </a:prstGeom>
          <a:solidFill>
            <a:srgbClr val="ff1493"/>
          </a:solidFill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"/>
          <p:cNvSpPr/>
          <p:nvPr/>
        </p:nvSpPr>
        <p:spPr>
          <a:xfrm>
            <a:off x="6804360" y="4140360"/>
            <a:ext cx="351360" cy="351360"/>
          </a:xfrm>
          <a:prstGeom prst="ellipse">
            <a:avLst/>
          </a:prstGeom>
          <a:solidFill>
            <a:srgbClr val="ff1493"/>
          </a:solidFill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514" name=""/>
          <p:cNvSpPr/>
          <p:nvPr/>
        </p:nvSpPr>
        <p:spPr>
          <a:xfrm>
            <a:off x="6472800" y="3344760"/>
            <a:ext cx="330480" cy="43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"/>
          <p:cNvSpPr/>
          <p:nvPr/>
        </p:nvSpPr>
        <p:spPr>
          <a:xfrm flipV="1">
            <a:off x="6472800" y="3775320"/>
            <a:ext cx="330480" cy="10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"/>
          <p:cNvSpPr/>
          <p:nvPr/>
        </p:nvSpPr>
        <p:spPr>
          <a:xfrm flipV="1">
            <a:off x="6472800" y="4315320"/>
            <a:ext cx="330480" cy="46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"/>
          <p:cNvSpPr/>
          <p:nvPr/>
        </p:nvSpPr>
        <p:spPr>
          <a:xfrm>
            <a:off x="6472800" y="3344760"/>
            <a:ext cx="330480" cy="97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"/>
          <p:cNvSpPr/>
          <p:nvPr/>
        </p:nvSpPr>
        <p:spPr>
          <a:xfrm>
            <a:off x="6472800" y="3884760"/>
            <a:ext cx="330480" cy="43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"/>
          <p:cNvSpPr/>
          <p:nvPr/>
        </p:nvSpPr>
        <p:spPr>
          <a:xfrm flipV="1">
            <a:off x="6472800" y="3775320"/>
            <a:ext cx="330480" cy="100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"/>
          <p:cNvSpPr/>
          <p:nvPr/>
        </p:nvSpPr>
        <p:spPr>
          <a:xfrm>
            <a:off x="5785200" y="4970880"/>
            <a:ext cx="103716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features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21" name=""/>
          <p:cNvSpPr/>
          <p:nvPr/>
        </p:nvSpPr>
        <p:spPr>
          <a:xfrm>
            <a:off x="6705000" y="2520000"/>
            <a:ext cx="1618560" cy="85104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molar weights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&amp;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stoichiometry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22" name=""/>
          <p:cNvSpPr/>
          <p:nvPr/>
        </p:nvSpPr>
        <p:spPr>
          <a:xfrm flipH="1">
            <a:off x="6979320" y="3372480"/>
            <a:ext cx="533160" cy="22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"/>
          <p:cNvSpPr/>
          <p:nvPr/>
        </p:nvSpPr>
        <p:spPr>
          <a:xfrm flipH="1">
            <a:off x="6979320" y="3372480"/>
            <a:ext cx="533160" cy="76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"/>
          <p:cNvSpPr/>
          <p:nvPr/>
        </p:nvSpPr>
        <p:spPr>
          <a:xfrm>
            <a:off x="7642800" y="4029480"/>
            <a:ext cx="1035720" cy="67932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weights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ɑ, β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25" name=""/>
          <p:cNvSpPr/>
          <p:nvPr/>
        </p:nvSpPr>
        <p:spPr>
          <a:xfrm>
            <a:off x="6980760" y="3953160"/>
            <a:ext cx="660960" cy="41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"/>
          <p:cNvSpPr/>
          <p:nvPr/>
        </p:nvSpPr>
        <p:spPr>
          <a:xfrm flipV="1">
            <a:off x="6980760" y="4368240"/>
            <a:ext cx="660960" cy="12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"/>
          <p:cNvSpPr/>
          <p:nvPr/>
        </p:nvSpPr>
        <p:spPr>
          <a:xfrm>
            <a:off x="171360" y="3804840"/>
            <a:ext cx="11519280" cy="2935080"/>
          </a:xfrm>
          <a:prstGeom prst="rect">
            <a:avLst/>
          </a:prstGeom>
          <a:solidFill>
            <a:srgbClr val="ffffff"/>
          </a:solidFill>
          <a:ln w="18000">
            <a:solidFill>
              <a:srgbClr val="ff69b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with soft constraints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528" name="" descr=""/>
          <p:cNvPicPr/>
          <p:nvPr/>
        </p:nvPicPr>
        <p:blipFill>
          <a:blip r:embed="rId1"/>
          <a:srcRect l="0" t="12613" r="0" b="0"/>
          <a:stretch/>
        </p:blipFill>
        <p:spPr>
          <a:xfrm>
            <a:off x="1065600" y="1289160"/>
            <a:ext cx="10060200" cy="2377440"/>
          </a:xfrm>
          <a:prstGeom prst="rect">
            <a:avLst/>
          </a:prstGeom>
          <a:ln w="0">
            <a:noFill/>
          </a:ln>
        </p:spPr>
      </p:pic>
      <p:pic>
        <p:nvPicPr>
          <p:cNvPr id="529" name="" descr=""/>
          <p:cNvPicPr/>
          <p:nvPr/>
        </p:nvPicPr>
        <p:blipFill>
          <a:blip r:embed="rId2"/>
          <a:srcRect l="0" t="13267" r="0" b="0"/>
          <a:stretch/>
        </p:blipFill>
        <p:spPr>
          <a:xfrm>
            <a:off x="651600" y="4136400"/>
            <a:ext cx="10887840" cy="2524320"/>
          </a:xfrm>
          <a:prstGeom prst="rect">
            <a:avLst/>
          </a:prstGeom>
          <a:ln w="0">
            <a:noFill/>
          </a:ln>
        </p:spPr>
      </p:pic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0" y="255960"/>
            <a:ext cx="12182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	</a:t>
            </a:r>
            <a:r>
              <a:rPr b="1" lang="es-ES" sz="4000" spc="-1" strike="noStrike">
                <a:solidFill>
                  <a:srgbClr val="124484"/>
                </a:solidFill>
                <a:latin typeface="Calibri"/>
              </a:rPr>
              <a:t>Soft constraints: performance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31" name=""/>
          <p:cNvSpPr/>
          <p:nvPr/>
        </p:nvSpPr>
        <p:spPr>
          <a:xfrm>
            <a:off x="11844360" y="6444000"/>
            <a:ext cx="3031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32" name="Rectangle 12"/>
          <p:cNvSpPr/>
          <p:nvPr/>
        </p:nvSpPr>
        <p:spPr>
          <a:xfrm>
            <a:off x="746640" y="940680"/>
            <a:ext cx="235872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toy mechanism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test set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33" name=""/>
          <p:cNvSpPr/>
          <p:nvPr/>
        </p:nvSpPr>
        <p:spPr>
          <a:xfrm>
            <a:off x="108000" y="3732840"/>
            <a:ext cx="416520" cy="450720"/>
          </a:xfrm>
          <a:prstGeom prst="rect">
            <a:avLst/>
          </a:prstGeom>
          <a:solidFill>
            <a:srgbClr val="ff69b4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∆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534" name=""/>
          <p:cNvSpPr/>
          <p:nvPr/>
        </p:nvSpPr>
        <p:spPr>
          <a:xfrm>
            <a:off x="10260000" y="108000"/>
            <a:ext cx="1798560" cy="1006920"/>
          </a:xfrm>
          <a:prstGeom prst="rect">
            <a:avLst/>
          </a:prstGeom>
          <a:solidFill>
            <a:srgbClr val="ffffff"/>
          </a:solidFill>
          <a:ln w="36000">
            <a:solidFill>
              <a:srgbClr val="69696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x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: ground truth 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: model output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ff"/>
                </a:solidFill>
                <a:latin typeface="Arial"/>
                <a:ea typeface="DejaVu Sans"/>
              </a:rPr>
              <a:t>1:1 line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ff69b4"/>
                </a:solidFill>
                <a:latin typeface="Arial"/>
                <a:ea typeface="DejaVu Sans"/>
              </a:rPr>
              <a:t>linear regression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35" name=""/>
          <p:cNvSpPr/>
          <p:nvPr/>
        </p:nvSpPr>
        <p:spPr>
          <a:xfrm>
            <a:off x="108000" y="1024200"/>
            <a:ext cx="416520" cy="450720"/>
          </a:xfrm>
          <a:prstGeom prst="rect">
            <a:avLst/>
          </a:prstGeom>
          <a:solidFill>
            <a:srgbClr val="ff69b4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∆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5562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2019-06-06T09:57:11Z</dcterms:created>
  <dc:creator>Gemma Ribas</dc:creator>
  <dc:description/>
  <dc:language>en-GB</dc:language>
  <cp:lastModifiedBy/>
  <dcterms:modified xsi:type="dcterms:W3CDTF">2025-04-29T22:16:24Z</dcterms:modified>
  <cp:revision>198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Panorámica</vt:lpwstr>
  </property>
  <property fmtid="{D5CDD505-2E9C-101B-9397-08002B2CF9AE}" pid="4" name="Slides">
    <vt:r8>7</vt:r8>
  </property>
</Properties>
</file>