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handoutMasterIdLst>
    <p:handoutMasterId r:id="rId17"/>
  </p:handoutMasterIdLst>
  <p:sldIdLst>
    <p:sldId id="276" r:id="rId2"/>
    <p:sldId id="610" r:id="rId3"/>
    <p:sldId id="5105" r:id="rId4"/>
    <p:sldId id="316" r:id="rId5"/>
    <p:sldId id="259" r:id="rId6"/>
    <p:sldId id="256" r:id="rId7"/>
    <p:sldId id="272" r:id="rId8"/>
    <p:sldId id="257" r:id="rId9"/>
    <p:sldId id="273" r:id="rId10"/>
    <p:sldId id="274" r:id="rId11"/>
    <p:sldId id="5106" r:id="rId12"/>
    <p:sldId id="277" r:id="rId13"/>
    <p:sldId id="275" r:id="rId14"/>
    <p:sldId id="260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547" userDrawn="1">
          <p15:clr>
            <a:srgbClr val="FBAE40"/>
          </p15:clr>
        </p15:guide>
        <p15:guide id="3" pos="5133" userDrawn="1">
          <p15:clr>
            <a:srgbClr val="FBAE40"/>
          </p15:clr>
        </p15:guide>
        <p15:guide id="4" orient="horz" pos="1434" userDrawn="1">
          <p15:clr>
            <a:srgbClr val="FBAE40"/>
          </p15:clr>
        </p15:guide>
        <p15:guide id="5" orient="horz" pos="2908" userDrawn="1">
          <p15:clr>
            <a:srgbClr val="FBAE40"/>
          </p15:clr>
        </p15:guide>
        <p15:guide id="6" pos="25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m Serradel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484"/>
    <a:srgbClr val="203864"/>
    <a:srgbClr val="E9EBF5"/>
    <a:srgbClr val="00238C"/>
    <a:srgbClr val="090C3D"/>
    <a:srgbClr val="0C5ACC"/>
    <a:srgbClr val="001D7A"/>
    <a:srgbClr val="00208A"/>
    <a:srgbClr val="0005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948" y="54"/>
      </p:cViewPr>
      <p:guideLst>
        <p:guide pos="2547"/>
        <p:guide pos="5133"/>
        <p:guide orient="horz" pos="1434"/>
        <p:guide orient="horz" pos="2908"/>
        <p:guide pos="257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2928" y="96"/>
      </p:cViewPr>
      <p:guideLst/>
    </p:cSldViewPr>
  </p:notesViewPr>
  <p:gridSpacing cx="120000" cy="12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F00F2-8E3E-4EF9-ABA6-FD0A0C1B3085}" type="datetimeFigureOut">
              <a:rPr lang="es-ES" smtClean="0"/>
              <a:t>22/05/2023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A8D5D-EC9E-40FC-98EC-CD281E4E88A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7699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18D8-5603-4694-B5BD-D5E571E10EBB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839D8-D11B-4CA1-B069-DDC0B64093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200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 userDrawn="1"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762500"/>
            <a:ext cx="6702593" cy="1085850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Name</a:t>
            </a:r>
            <a:endParaRPr lang="es-ES" dirty="0"/>
          </a:p>
          <a:p>
            <a:r>
              <a:rPr lang="es-ES" dirty="0"/>
              <a:t>Position</a:t>
            </a:r>
          </a:p>
        </p:txBody>
      </p:sp>
      <p:sp>
        <p:nvSpPr>
          <p:cNvPr id="8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325968" y="6095686"/>
            <a:ext cx="3255433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9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6231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/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2"/>
          <p:cNvSpPr>
            <a:spLocks noGrp="1"/>
          </p:cNvSpPr>
          <p:nvPr>
            <p:ph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91756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595618" y="1569411"/>
            <a:ext cx="10996916" cy="45662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57275"/>
            <a:ext cx="12192000" cy="5127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817291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658" y="3028528"/>
            <a:ext cx="10984684" cy="800945"/>
          </a:xfrm>
        </p:spPr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7924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900141"/>
            <a:ext cx="6702593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/>
              <a:t>YourEmail@bsc.es</a:t>
            </a:r>
          </a:p>
        </p:txBody>
      </p:sp>
    </p:spTree>
    <p:extLst>
      <p:ext uri="{BB962C8B-B14F-4D97-AF65-F5344CB8AC3E}">
        <p14:creationId xmlns:p14="http://schemas.microsoft.com/office/powerpoint/2010/main" val="2415161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5144E-A263-A0E4-459C-240A8578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8F248-B305-F3BA-B4F2-8480B38BD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1AC41-F6CB-05CC-9649-CEAFCFD30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E93B-0749-4C17-BEA7-B97D5DE42F91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4DCB3-930C-61AB-9290-1A96F5906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175B1-F8FF-F699-8753-4ACFB4D47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5C9B-5674-4455-A066-58396DF49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752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94241-E552-EEC3-F294-B2A859332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11EB4-48BD-A80F-90F6-EDFF0615C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1421F-4324-7079-EC14-7D34D8A93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E93B-0749-4C17-BEA7-B97D5DE42F91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A280E-92C7-38BB-FB1B-1E2FD31EE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AFA78-A39D-64DB-31D1-1597D204A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B5C9B-5674-4455-A066-58396DF498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91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16396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4" r:id="rId2"/>
    <p:sldLayoutId id="2147483677" r:id="rId3"/>
    <p:sldLayoutId id="2147483675" r:id="rId4"/>
    <p:sldLayoutId id="2147483673" r:id="rId5"/>
    <p:sldLayoutId id="2147483678" r:id="rId6"/>
    <p:sldLayoutId id="2147483679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 baseline="0">
          <a:solidFill>
            <a:srgbClr val="12448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crm.2023.100513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GB" altLang="es-ES" spc="-1" dirty="0"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Earth Sciences Department</a:t>
            </a:r>
            <a:br>
              <a:rPr lang="en-GB" altLang="es-ES" spc="-1" dirty="0"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</a:br>
            <a:endParaRPr lang="en-GB" altLang="es-ES" sz="2800" spc="-1" dirty="0">
              <a:uFill>
                <a:solidFill>
                  <a:srgbClr val="FFFFFF"/>
                </a:solidFill>
              </a:uFill>
              <a:ea typeface="ＭＳ Ｐゴシック" pitchFamily="34" charset="-128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19 May 2023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503" y="6240778"/>
            <a:ext cx="1480821" cy="612072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8A437B65-5EE7-5190-B4C0-D6631F9568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245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A89CAAE-9D59-5992-01DB-92899BAC3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654" y="6220712"/>
            <a:ext cx="685564" cy="458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270337-D0D0-EA44-BEF4-456E6E77760D}"/>
              </a:ext>
            </a:extLst>
          </p:cNvPr>
          <p:cNvSpPr txBox="1"/>
          <p:nvPr/>
        </p:nvSpPr>
        <p:spPr>
          <a:xfrm>
            <a:off x="7252138" y="6258827"/>
            <a:ext cx="39775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/>
              <a:t>This work has received funding from the EU-</a:t>
            </a:r>
            <a:r>
              <a:rPr lang="en-US" sz="1050" dirty="0" err="1"/>
              <a:t>PolarNet</a:t>
            </a:r>
            <a:r>
              <a:rPr lang="en-US" sz="1050" dirty="0"/>
              <a:t> 2 (grant agreement no. 101003766) service contracts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8E597E-AD4F-0D72-03EA-33A8F03D4EB1}"/>
              </a:ext>
            </a:extLst>
          </p:cNvPr>
          <p:cNvSpPr txBox="1"/>
          <p:nvPr/>
        </p:nvSpPr>
        <p:spPr>
          <a:xfrm>
            <a:off x="695170" y="535222"/>
            <a:ext cx="8966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8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Co-producing climate services with reindeer herders in Finnish Lapland</a:t>
            </a:r>
          </a:p>
        </p:txBody>
      </p:sp>
      <p:pic>
        <p:nvPicPr>
          <p:cNvPr id="19" name="Picture 18" descr="A blue circle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94D34D22-F698-F20C-9712-898ACBE3D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737" y="178446"/>
            <a:ext cx="1609834" cy="835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C7809C-D8DF-6000-BBC4-7AB87302A16F}"/>
              </a:ext>
            </a:extLst>
          </p:cNvPr>
          <p:cNvSpPr txBox="1"/>
          <p:nvPr/>
        </p:nvSpPr>
        <p:spPr>
          <a:xfrm>
            <a:off x="760535" y="6170889"/>
            <a:ext cx="64916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Terrado et al. </a:t>
            </a:r>
            <a:r>
              <a:rPr lang="en-US" sz="1300" b="1" dirty="0"/>
              <a:t>Climate change adaptation stories: co-exploring climate predictions with Arctic reindeer herders</a:t>
            </a:r>
            <a:r>
              <a:rPr lang="en-US" sz="1300" dirty="0"/>
              <a:t>.  Submitted to Science of the Total Environment</a:t>
            </a:r>
            <a:endParaRPr lang="en-DE" sz="13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B462E7-6FE4-CB1F-8852-CC6626C0E85F}"/>
              </a:ext>
            </a:extLst>
          </p:cNvPr>
          <p:cNvSpPr txBox="1"/>
          <p:nvPr/>
        </p:nvSpPr>
        <p:spPr>
          <a:xfrm>
            <a:off x="7560112" y="1793157"/>
            <a:ext cx="40102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GB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Involvement of reindeer herders </a:t>
            </a:r>
            <a:r>
              <a:rPr lang="en-GB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various cooperatives, one of them co-leading the project together with BSC</a:t>
            </a:r>
          </a:p>
          <a:p>
            <a:pPr lvl="0"/>
            <a:endParaRPr lang="en-GB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Explore how </a:t>
            </a:r>
            <a:r>
              <a:rPr lang="en-GB" sz="1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sz="1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limate change adaptation stories</a:t>
            </a:r>
            <a:r>
              <a:rPr lang="en-GB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help assess the usability of climate predictions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Seasonal and sub-seasonal c</a:t>
            </a:r>
            <a:r>
              <a:rPr lang="en-GB" sz="1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limate predictions</a:t>
            </a:r>
            <a:r>
              <a:rPr lang="en-GB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can help anticipate harvest time, </a:t>
            </a:r>
            <a:r>
              <a:rPr lang="en-GB" sz="15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backwinter</a:t>
            </a:r>
            <a:r>
              <a:rPr lang="en-GB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insect harassment, supporting herders’ decision-making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Co-produced climate services can enhance the </a:t>
            </a:r>
            <a:r>
              <a:rPr lang="en-GB" sz="1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resilience of Polar regions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54D166-3A6A-7AD6-EFAB-545A0493F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70" y="984441"/>
            <a:ext cx="6395258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40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58E597E-AD4F-0D72-03EA-33A8F03D4EB1}"/>
              </a:ext>
            </a:extLst>
          </p:cNvPr>
          <p:cNvSpPr txBox="1"/>
          <p:nvPr/>
        </p:nvSpPr>
        <p:spPr>
          <a:xfrm>
            <a:off x="915888" y="328108"/>
            <a:ext cx="8966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8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Anticipating </a:t>
            </a:r>
            <a:r>
              <a:rPr lang="en-US" sz="2000" b="1" dirty="0" err="1">
                <a:solidFill>
                  <a:srgbClr val="18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backwinter</a:t>
            </a:r>
            <a:endParaRPr lang="en-GB" sz="2000" b="1" dirty="0">
              <a:solidFill>
                <a:srgbClr val="18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3E9E805-EB31-7DD9-D911-25B4AE136A36}"/>
              </a:ext>
            </a:extLst>
          </p:cNvPr>
          <p:cNvGrpSpPr/>
          <p:nvPr/>
        </p:nvGrpSpPr>
        <p:grpSpPr>
          <a:xfrm>
            <a:off x="216293" y="4277290"/>
            <a:ext cx="4312055" cy="2580710"/>
            <a:chOff x="740018" y="1016143"/>
            <a:chExt cx="4312055" cy="2580710"/>
          </a:xfrm>
        </p:grpSpPr>
        <p:sp>
          <p:nvSpPr>
            <p:cNvPr id="45" name="Google Shape;265;p11">
              <a:extLst>
                <a:ext uri="{FF2B5EF4-FFF2-40B4-BE49-F238E27FC236}">
                  <a16:creationId xmlns:a16="http://schemas.microsoft.com/office/drawing/2014/main" id="{563C6B9E-823A-2B21-B808-87210A281775}"/>
                </a:ext>
              </a:extLst>
            </p:cNvPr>
            <p:cNvSpPr/>
            <p:nvPr/>
          </p:nvSpPr>
          <p:spPr>
            <a:xfrm>
              <a:off x="740018" y="1080347"/>
              <a:ext cx="4312055" cy="2411270"/>
            </a:xfrm>
            <a:prstGeom prst="roundRect">
              <a:avLst>
                <a:gd name="adj" fmla="val 10000"/>
              </a:avLst>
            </a:prstGeom>
            <a:solidFill>
              <a:srgbClr val="C1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66;p11">
              <a:extLst>
                <a:ext uri="{FF2B5EF4-FFF2-40B4-BE49-F238E27FC236}">
                  <a16:creationId xmlns:a16="http://schemas.microsoft.com/office/drawing/2014/main" id="{E49BD0AB-338F-6B83-F69A-8A946E6B130D}"/>
                </a:ext>
              </a:extLst>
            </p:cNvPr>
            <p:cNvSpPr/>
            <p:nvPr/>
          </p:nvSpPr>
          <p:spPr>
            <a:xfrm>
              <a:off x="925817" y="1186527"/>
              <a:ext cx="522721" cy="522721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68;p11">
              <a:extLst>
                <a:ext uri="{FF2B5EF4-FFF2-40B4-BE49-F238E27FC236}">
                  <a16:creationId xmlns:a16="http://schemas.microsoft.com/office/drawing/2014/main" id="{64AFB6D7-ACCE-1C87-B158-530AFEB89063}"/>
                </a:ext>
              </a:extLst>
            </p:cNvPr>
            <p:cNvSpPr txBox="1"/>
            <p:nvPr/>
          </p:nvSpPr>
          <p:spPr>
            <a:xfrm>
              <a:off x="1539965" y="1016143"/>
              <a:ext cx="3214341" cy="258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575" tIns="100575" rIns="100575" bIns="100575" anchor="ctr" anchorCtr="0">
              <a:noAutofit/>
            </a:bodyPr>
            <a:lstStyle/>
            <a:p>
              <a:pPr>
                <a:buClr>
                  <a:schemeClr val="dk1"/>
                </a:buClr>
                <a:buSzPts val="1600"/>
              </a:pPr>
              <a:r>
                <a:rPr lang="en-US" sz="16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Backwinter</a:t>
              </a:r>
              <a:r>
                <a:rPr lang="en-US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</a:t>
              </a:r>
              <a:r>
                <a:rPr lang="en-US" sz="1600" i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takatalvi</a:t>
              </a:r>
              <a:r>
                <a:rPr lang="en-US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 refers to a situation when it is very cold in spring/summer when the calves are just born. </a:t>
              </a:r>
              <a:endPara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Clr>
                  <a:schemeClr val="dk1"/>
                </a:buClr>
                <a:buSzPts val="1600"/>
              </a:pP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This can affect calves’ development and survival. Knowing in advance about </a:t>
              </a:r>
              <a:r>
                <a:rPr lang="en-GB" sz="16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backwinter</a:t>
              </a: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can help herders decide if they keep reindeer for longer in fences to be fed</a:t>
              </a: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8E524B-4AEF-449A-10CE-858080DCB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52" y="746963"/>
            <a:ext cx="11077392" cy="3298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D398C7-6DE0-1647-0156-2E590BB00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348" y="3584164"/>
            <a:ext cx="7395089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802D96B-7AE0-8582-B569-6E68AFEA4FD2}"/>
              </a:ext>
            </a:extLst>
          </p:cNvPr>
          <p:cNvSpPr txBox="1"/>
          <p:nvPr/>
        </p:nvSpPr>
        <p:spPr>
          <a:xfrm>
            <a:off x="695169" y="535222"/>
            <a:ext cx="11053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8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 about ‘Innovative community engagement for building effective resilience and Arctic Ocean pollution-control governance in the context of climate change’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32379A-8173-1389-D368-9D43D20CDE94}"/>
              </a:ext>
            </a:extLst>
          </p:cNvPr>
          <p:cNvSpPr txBox="1"/>
          <p:nvPr/>
        </p:nvSpPr>
        <p:spPr>
          <a:xfrm>
            <a:off x="324119" y="1228587"/>
            <a:ext cx="6333520" cy="473970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>
              <a:defRPr lang="es-ES"/>
            </a:defPPr>
            <a:lvl1pPr defTabSz="1219170">
              <a:buClr>
                <a:srgbClr val="000000"/>
              </a:buClr>
              <a:defRPr sz="2000" kern="0">
                <a:solidFill>
                  <a:srgbClr val="464749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Objectives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Assess pollution in combination with chronic climate-induced stressors on ecosystems and communities in the European Arctic’s land-ocean continuum using a </a:t>
            </a:r>
            <a:r>
              <a:rPr lang="en-GB" dirty="0" err="1"/>
              <a:t>OneHealth</a:t>
            </a:r>
            <a:r>
              <a:rPr lang="en-GB" dirty="0"/>
              <a:t>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Develop strategies for enhancing community-led resilience and pollution-control governance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Regional case studies: </a:t>
            </a:r>
          </a:p>
          <a:p>
            <a:pPr lvl="1"/>
            <a:r>
              <a:rPr lang="en-GB" sz="2000" kern="0" dirty="0">
                <a:solidFill>
                  <a:srgbClr val="464749"/>
                </a:solidFill>
                <a:latin typeface="Arial"/>
                <a:cs typeface="Arial"/>
              </a:rPr>
              <a:t>- Western Svalbard</a:t>
            </a:r>
          </a:p>
          <a:p>
            <a:pPr lvl="1"/>
            <a:r>
              <a:rPr lang="en-GB" sz="2000" kern="0" dirty="0">
                <a:solidFill>
                  <a:srgbClr val="464749"/>
                </a:solidFill>
                <a:latin typeface="Arial"/>
                <a:cs typeface="Arial"/>
              </a:rPr>
              <a:t>- Northern Greenland</a:t>
            </a:r>
          </a:p>
          <a:p>
            <a:pPr lvl="1"/>
            <a:r>
              <a:rPr lang="en-GB" sz="2000" kern="0" dirty="0">
                <a:solidFill>
                  <a:srgbClr val="464749"/>
                </a:solidFill>
                <a:latin typeface="Arial"/>
                <a:cs typeface="Arial"/>
              </a:rPr>
              <a:t>- Northern Iceland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Multi-stakeholder and gender-based approaches to assess impacts, risks and vulnerabilities on Indigenous and local communities to co-create scenarios of change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EDC1A3-3B57-9B31-4C79-D387231E33DE}"/>
              </a:ext>
            </a:extLst>
          </p:cNvPr>
          <p:cNvGrpSpPr/>
          <p:nvPr/>
        </p:nvGrpSpPr>
        <p:grpSpPr>
          <a:xfrm>
            <a:off x="6430611" y="1883302"/>
            <a:ext cx="5390618" cy="4696329"/>
            <a:chOff x="6633811" y="1883302"/>
            <a:chExt cx="5390618" cy="46963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B86F1B-A31E-393D-7B13-285DED687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33811" y="1883302"/>
              <a:ext cx="5318002" cy="4696329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8A3B1FC-B5C7-E9BA-4A44-3323D78C444C}"/>
                </a:ext>
              </a:extLst>
            </p:cNvPr>
            <p:cNvSpPr/>
            <p:nvPr/>
          </p:nvSpPr>
          <p:spPr>
            <a:xfrm>
              <a:off x="9019160" y="3708400"/>
              <a:ext cx="792000" cy="792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36C3E4-63D3-6E20-9EC3-78D51E66E73C}"/>
                </a:ext>
              </a:extLst>
            </p:cNvPr>
            <p:cNvSpPr txBox="1"/>
            <p:nvPr/>
          </p:nvSpPr>
          <p:spPr>
            <a:xfrm>
              <a:off x="8844944" y="3812550"/>
              <a:ext cx="11404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183773"/>
                  </a:solidFill>
                </a:rPr>
                <a:t>Zero pollution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441B015-5DF9-0596-6264-9AA795D3FB6F}"/>
                </a:ext>
              </a:extLst>
            </p:cNvPr>
            <p:cNvSpPr/>
            <p:nvPr/>
          </p:nvSpPr>
          <p:spPr>
            <a:xfrm>
              <a:off x="11040999" y="3635825"/>
              <a:ext cx="792000" cy="792480"/>
            </a:xfrm>
            <a:prstGeom prst="ellipse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8C3DD66-367E-D215-2B07-65A6E16317DA}"/>
                </a:ext>
              </a:extLst>
            </p:cNvPr>
            <p:cNvSpPr/>
            <p:nvPr/>
          </p:nvSpPr>
          <p:spPr>
            <a:xfrm>
              <a:off x="9069960" y="5637648"/>
              <a:ext cx="792000" cy="792480"/>
            </a:xfrm>
            <a:prstGeom prst="ellipse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8429A8A-3931-1749-BB8E-B18328CAB73D}"/>
                </a:ext>
              </a:extLst>
            </p:cNvPr>
            <p:cNvSpPr/>
            <p:nvPr/>
          </p:nvSpPr>
          <p:spPr>
            <a:xfrm>
              <a:off x="7042025" y="3625665"/>
              <a:ext cx="792000" cy="792480"/>
            </a:xfrm>
            <a:prstGeom prst="ellipse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AC172D7-1839-E475-D4CE-7FE6E85B5988}"/>
                </a:ext>
              </a:extLst>
            </p:cNvPr>
            <p:cNvSpPr txBox="1"/>
            <p:nvPr/>
          </p:nvSpPr>
          <p:spPr>
            <a:xfrm>
              <a:off x="10883997" y="3868016"/>
              <a:ext cx="11404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Engage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D68898E-D8CA-EEB7-A247-D596F1A34C17}"/>
                </a:ext>
              </a:extLst>
            </p:cNvPr>
            <p:cNvSpPr txBox="1"/>
            <p:nvPr/>
          </p:nvSpPr>
          <p:spPr>
            <a:xfrm>
              <a:off x="8895744" y="5879999"/>
              <a:ext cx="11404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Involve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7272CE-86F4-9D37-23B2-5FDFE13348E8}"/>
                </a:ext>
              </a:extLst>
            </p:cNvPr>
            <p:cNvSpPr txBox="1"/>
            <p:nvPr/>
          </p:nvSpPr>
          <p:spPr>
            <a:xfrm>
              <a:off x="6839950" y="3878176"/>
              <a:ext cx="11404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Empower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7924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260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981201" y="3009801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>
                <a:solidFill>
                  <a:srgbClr val="124484"/>
                </a:solidFill>
                <a:latin typeface="Calibri" panose="020F0502020204030204"/>
              </a:rPr>
              <a:t>(Sample divider)</a:t>
            </a:r>
          </a:p>
        </p:txBody>
      </p:sp>
    </p:spTree>
    <p:extLst>
      <p:ext uri="{BB962C8B-B14F-4D97-AF65-F5344CB8AC3E}">
        <p14:creationId xmlns:p14="http://schemas.microsoft.com/office/powerpoint/2010/main" val="1874004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3"/>
          <p:cNvSpPr/>
          <p:nvPr/>
        </p:nvSpPr>
        <p:spPr>
          <a:xfrm>
            <a:off x="4156526" y="5283106"/>
            <a:ext cx="65571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3888" indent="-2160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~150 people</a:t>
            </a:r>
          </a:p>
          <a:p>
            <a:pPr marL="623888" indent="-2160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Funding from EC, Copernicus, private sector, ESA, Spanish and regional governments</a:t>
            </a:r>
          </a:p>
          <a:p>
            <a:pPr marL="623888" indent="-2160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Four ICREA, close link to local universities</a:t>
            </a:r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 Sciences Department</a:t>
            </a:r>
            <a:endParaRPr lang="es-ES" dirty="0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227549" y="792566"/>
            <a:ext cx="11795637" cy="53186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s-ES" dirty="0">
                <a:solidFill>
                  <a:srgbClr val="FF0000"/>
                </a:solidFill>
                <a:latin typeface="Calibri" pitchFamily="34" charset="0"/>
              </a:rPr>
              <a:t>Environmental modelling and forecasting </a:t>
            </a:r>
            <a:r>
              <a:rPr lang="en-US" altLang="es-ES" dirty="0">
                <a:solidFill>
                  <a:srgbClr val="414141"/>
                </a:solidFill>
                <a:latin typeface="Calibri" pitchFamily="34" charset="0"/>
              </a:rPr>
              <a:t>using process-based and artificial intelligence models, with a particular focus on </a:t>
            </a:r>
            <a:r>
              <a:rPr lang="en-US" altLang="es-ES" dirty="0">
                <a:solidFill>
                  <a:srgbClr val="FF0000"/>
                </a:solidFill>
                <a:latin typeface="Calibri" pitchFamily="34" charset="0"/>
              </a:rPr>
              <a:t>weather, climate and air quality</a:t>
            </a:r>
            <a:r>
              <a:rPr lang="en-US" altLang="es-ES" dirty="0">
                <a:solidFill>
                  <a:srgbClr val="414141"/>
                </a:solidFill>
                <a:latin typeface="Calibri" pitchFamily="34" charset="0"/>
              </a:rPr>
              <a:t>. </a:t>
            </a:r>
            <a:r>
              <a:rPr lang="en-GB" dirty="0">
                <a:solidFill>
                  <a:srgbClr val="414141"/>
                </a:solidFill>
                <a:latin typeface="Calibri" pitchFamily="34" charset="0"/>
              </a:rPr>
              <a:t>This includes </a:t>
            </a:r>
            <a:r>
              <a:rPr lang="en-GB" dirty="0">
                <a:solidFill>
                  <a:srgbClr val="FF0000"/>
                </a:solidFill>
                <a:latin typeface="Calibri" pitchFamily="34" charset="0"/>
              </a:rPr>
              <a:t>transferring solutions</a:t>
            </a:r>
            <a:r>
              <a:rPr lang="en-GB" dirty="0">
                <a:solidFill>
                  <a:srgbClr val="414141"/>
                </a:solidFill>
                <a:latin typeface="Calibri" pitchFamily="34" charset="0"/>
              </a:rPr>
              <a:t> to support the main societal environmental challenges through data applications </a:t>
            </a:r>
            <a:endParaRPr lang="en-US" altLang="es-ES" dirty="0">
              <a:solidFill>
                <a:srgbClr val="414141"/>
              </a:solidFill>
              <a:latin typeface="Calibri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47790" y="3220560"/>
            <a:ext cx="2452687" cy="2453495"/>
          </a:xfrm>
          <a:prstGeom prst="ellips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45188" y="2123988"/>
            <a:ext cx="2452687" cy="2451944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128674" y="1866133"/>
            <a:ext cx="2452687" cy="2451944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131033" y="2276475"/>
            <a:ext cx="2452688" cy="2453495"/>
          </a:xfrm>
          <a:prstGeom prst="ellipse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TextBox 30"/>
          <p:cNvSpPr txBox="1">
            <a:spLocks noChangeArrowheads="1"/>
          </p:cNvSpPr>
          <p:nvPr/>
        </p:nvSpPr>
        <p:spPr bwMode="auto">
          <a:xfrm>
            <a:off x="1292227" y="4081297"/>
            <a:ext cx="2562225" cy="831273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Computational Earth Sciences</a:t>
            </a:r>
          </a:p>
        </p:txBody>
      </p:sp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3272185" y="2871517"/>
            <a:ext cx="2058987" cy="830997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Climate Prediction</a:t>
            </a:r>
          </a:p>
        </p:txBody>
      </p:sp>
      <p:sp>
        <p:nvSpPr>
          <p:cNvPr id="12" name="TextBox 30"/>
          <p:cNvSpPr txBox="1">
            <a:spLocks noChangeArrowheads="1"/>
          </p:cNvSpPr>
          <p:nvPr/>
        </p:nvSpPr>
        <p:spPr bwMode="auto">
          <a:xfrm>
            <a:off x="5219155" y="2629171"/>
            <a:ext cx="2239963" cy="830997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Atmospheric Composition</a:t>
            </a:r>
          </a:p>
        </p:txBody>
      </p:sp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7381858" y="3151170"/>
            <a:ext cx="1951038" cy="831273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Earth  System Services</a:t>
            </a:r>
          </a:p>
        </p:txBody>
      </p:sp>
      <p:cxnSp>
        <p:nvCxnSpPr>
          <p:cNvPr id="14" name="Conector recto 11"/>
          <p:cNvCxnSpPr/>
          <p:nvPr/>
        </p:nvCxnSpPr>
        <p:spPr>
          <a:xfrm>
            <a:off x="4254500" y="5887318"/>
            <a:ext cx="361950" cy="0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9"/>
          <p:cNvCxnSpPr/>
          <p:nvPr/>
        </p:nvCxnSpPr>
        <p:spPr>
          <a:xfrm>
            <a:off x="4249739" y="5535899"/>
            <a:ext cx="363537" cy="0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8"/>
          <p:cNvCxnSpPr/>
          <p:nvPr/>
        </p:nvCxnSpPr>
        <p:spPr>
          <a:xfrm flipH="1">
            <a:off x="4249739" y="5269458"/>
            <a:ext cx="4761" cy="1328290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11"/>
          <p:cNvCxnSpPr/>
          <p:nvPr/>
        </p:nvCxnSpPr>
        <p:spPr>
          <a:xfrm>
            <a:off x="4232726" y="6597067"/>
            <a:ext cx="361950" cy="0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2D0B70-AEC1-E343-A9B5-D70EC97455E8}"/>
              </a:ext>
            </a:extLst>
          </p:cNvPr>
          <p:cNvGrpSpPr/>
          <p:nvPr/>
        </p:nvGrpSpPr>
        <p:grpSpPr>
          <a:xfrm>
            <a:off x="8798246" y="3297923"/>
            <a:ext cx="2452688" cy="2453495"/>
            <a:chOff x="8798246" y="3297923"/>
            <a:chExt cx="2452688" cy="245349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6CAD25-9909-6942-BCFB-5DA36C0B5DD3}"/>
                </a:ext>
              </a:extLst>
            </p:cNvPr>
            <p:cNvSpPr/>
            <p:nvPr/>
          </p:nvSpPr>
          <p:spPr>
            <a:xfrm>
              <a:off x="8798246" y="3297923"/>
              <a:ext cx="2452688" cy="2453495"/>
            </a:xfrm>
            <a:prstGeom prst="ellipse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5D17F4-0FF8-824B-9ACB-35C1DE655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514" y="3306594"/>
              <a:ext cx="2436152" cy="2436152"/>
            </a:xfrm>
            <a:prstGeom prst="rect">
              <a:avLst/>
            </a:prstGeom>
          </p:spPr>
        </p:pic>
      </p:grpSp>
      <p:sp>
        <p:nvSpPr>
          <p:cNvPr id="24" name="TextBox 30">
            <a:extLst>
              <a:ext uri="{FF2B5EF4-FFF2-40B4-BE49-F238E27FC236}">
                <a16:creationId xmlns:a16="http://schemas.microsoft.com/office/drawing/2014/main" id="{26E2D968-2C9D-E84C-8E5C-1C6C0F653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617" y="3847142"/>
            <a:ext cx="1951038" cy="1200329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Global</a:t>
            </a:r>
          </a:p>
          <a:p>
            <a:pPr algn="ctr" eaLnBrk="1" hangingPunct="1">
              <a:defRPr/>
            </a:pPr>
            <a:r>
              <a:rPr lang="en-US" altLang="ca-ES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Health</a:t>
            </a:r>
          </a:p>
          <a:p>
            <a:pPr algn="ctr" eaLnBrk="1" hangingPunct="1">
              <a:defRPr/>
            </a:pPr>
            <a:r>
              <a:rPr lang="en-US" altLang="ca-ES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Resilience</a:t>
            </a:r>
          </a:p>
        </p:txBody>
      </p:sp>
    </p:spTree>
    <p:extLst>
      <p:ext uri="{BB962C8B-B14F-4D97-AF65-F5344CB8AC3E}">
        <p14:creationId xmlns:p14="http://schemas.microsoft.com/office/powerpoint/2010/main" val="3417486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Climate</a:t>
            </a:r>
            <a:r>
              <a:rPr lang="es-ES" dirty="0"/>
              <a:t> </a:t>
            </a:r>
            <a:r>
              <a:rPr lang="es-ES" dirty="0" err="1"/>
              <a:t>modelling</a:t>
            </a:r>
            <a:endParaRPr lang="es-ES" dirty="0"/>
          </a:p>
        </p:txBody>
      </p:sp>
      <p:sp>
        <p:nvSpPr>
          <p:cNvPr id="5" name="Rectángulo 7">
            <a:extLst>
              <a:ext uri="{FF2B5EF4-FFF2-40B4-BE49-F238E27FC236}">
                <a16:creationId xmlns:a16="http://schemas.microsoft.com/office/drawing/2014/main" id="{182B84EA-247E-4754-B3D5-ED730B775589}"/>
              </a:ext>
            </a:extLst>
          </p:cNvPr>
          <p:cNvSpPr/>
          <p:nvPr/>
        </p:nvSpPr>
        <p:spPr>
          <a:xfrm>
            <a:off x="270943" y="866596"/>
            <a:ext cx="11672525" cy="4923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2400" kern="0">
                <a:solidFill>
                  <a:srgbClr val="464749"/>
                </a:solidFill>
                <a:latin typeface="Arial"/>
                <a:cs typeface="Arial"/>
              </a:rPr>
              <a:t>Climate models are a fundamental tool to predict the future climate evolution.</a:t>
            </a:r>
          </a:p>
        </p:txBody>
      </p:sp>
      <p:pic>
        <p:nvPicPr>
          <p:cNvPr id="6" name="UltraHighResolution_OceanAndAtmosphere_with_intro.mp4">
            <a:hlinkClick r:id="" action="ppaction://media"/>
            <a:extLst>
              <a:ext uri="{FF2B5EF4-FFF2-40B4-BE49-F238E27FC236}">
                <a16:creationId xmlns:a16="http://schemas.microsoft.com/office/drawing/2014/main" id="{FAC622D8-22EF-CE82-79B6-12E438E9AA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1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6019" y="2398642"/>
            <a:ext cx="7598655" cy="4274243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B675100-828A-1A24-87E3-A7C064B279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2" y="1356392"/>
            <a:ext cx="3795634" cy="4673840"/>
          </a:xfrm>
          <a:prstGeom prst="rect">
            <a:avLst/>
          </a:prstGeom>
        </p:spPr>
      </p:pic>
      <p:sp>
        <p:nvSpPr>
          <p:cNvPr id="7" name="CuadroTexto 12">
            <a:extLst>
              <a:ext uri="{FF2B5EF4-FFF2-40B4-BE49-F238E27FC236}">
                <a16:creationId xmlns:a16="http://schemas.microsoft.com/office/drawing/2014/main" id="{3E8A7F1B-4835-C08D-96EA-117B2A6722A7}"/>
              </a:ext>
            </a:extLst>
          </p:cNvPr>
          <p:cNvSpPr txBox="1"/>
          <p:nvPr/>
        </p:nvSpPr>
        <p:spPr>
          <a:xfrm>
            <a:off x="2058042" y="6030232"/>
            <a:ext cx="209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AR6 WGI Figure TS.4</a:t>
            </a:r>
          </a:p>
        </p:txBody>
      </p:sp>
    </p:spTree>
    <p:extLst>
      <p:ext uri="{BB962C8B-B14F-4D97-AF65-F5344CB8AC3E}">
        <p14:creationId xmlns:p14="http://schemas.microsoft.com/office/powerpoint/2010/main" val="336061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climate modelling</a:t>
            </a:r>
            <a:endParaRPr lang="es-ES" dirty="0"/>
          </a:p>
        </p:txBody>
      </p:sp>
      <p:grpSp>
        <p:nvGrpSpPr>
          <p:cNvPr id="6" name="Google Shape;68;p1"/>
          <p:cNvGrpSpPr/>
          <p:nvPr/>
        </p:nvGrpSpPr>
        <p:grpSpPr>
          <a:xfrm>
            <a:off x="3720495" y="1762621"/>
            <a:ext cx="4705489" cy="4410256"/>
            <a:chOff x="2218785" y="1382298"/>
            <a:chExt cx="4706431" cy="4410256"/>
          </a:xfrm>
        </p:grpSpPr>
        <p:grpSp>
          <p:nvGrpSpPr>
            <p:cNvPr id="7" name="Google Shape;69;p1"/>
            <p:cNvGrpSpPr/>
            <p:nvPr/>
          </p:nvGrpSpPr>
          <p:grpSpPr>
            <a:xfrm>
              <a:off x="2218785" y="1382298"/>
              <a:ext cx="4706431" cy="4410256"/>
              <a:chOff x="5105400" y="2536825"/>
              <a:chExt cx="3001963" cy="2813051"/>
            </a:xfrm>
          </p:grpSpPr>
          <p:sp>
            <p:nvSpPr>
              <p:cNvPr id="14" name="Google Shape;70;p1"/>
              <p:cNvSpPr/>
              <p:nvPr/>
            </p:nvSpPr>
            <p:spPr>
              <a:xfrm>
                <a:off x="7390295" y="3243632"/>
                <a:ext cx="717068" cy="1149321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559" extrusionOk="0">
                    <a:moveTo>
                      <a:pt x="81" y="0"/>
                    </a:moveTo>
                    <a:cubicBezTo>
                      <a:pt x="552" y="439"/>
                      <a:pt x="0" y="2246"/>
                      <a:pt x="458" y="2495"/>
                    </a:cubicBezTo>
                    <a:cubicBezTo>
                      <a:pt x="577" y="2559"/>
                      <a:pt x="731" y="2515"/>
                      <a:pt x="790" y="2401"/>
                    </a:cubicBezTo>
                    <a:lnTo>
                      <a:pt x="1569" y="900"/>
                    </a:lnTo>
                    <a:cubicBezTo>
                      <a:pt x="1598" y="845"/>
                      <a:pt x="1577" y="777"/>
                      <a:pt x="1522" y="749"/>
                    </a:cubicBezTo>
                    <a:lnTo>
                      <a:pt x="81" y="0"/>
                    </a:lnTo>
                  </a:path>
                </a:pathLst>
              </a:custGeom>
              <a:solidFill>
                <a:srgbClr val="7E9445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>
                  <a:solidFill>
                    <a:schemeClr val="dk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71;p1"/>
              <p:cNvSpPr/>
              <p:nvPr/>
            </p:nvSpPr>
            <p:spPr>
              <a:xfrm>
                <a:off x="7134054" y="3202115"/>
                <a:ext cx="973309" cy="1090589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431" extrusionOk="0">
                    <a:moveTo>
                      <a:pt x="1390" y="2431"/>
                    </a:moveTo>
                    <a:cubicBezTo>
                      <a:pt x="1523" y="1801"/>
                      <a:pt x="0" y="672"/>
                      <a:pt x="263" y="174"/>
                    </a:cubicBezTo>
                    <a:cubicBezTo>
                      <a:pt x="326" y="54"/>
                      <a:pt x="474" y="0"/>
                      <a:pt x="588" y="60"/>
                    </a:cubicBezTo>
                    <a:cubicBezTo>
                      <a:pt x="964" y="255"/>
                      <a:pt x="2089" y="839"/>
                      <a:pt x="2089" y="839"/>
                    </a:cubicBezTo>
                    <a:cubicBezTo>
                      <a:pt x="2144" y="868"/>
                      <a:pt x="2167" y="935"/>
                      <a:pt x="2138" y="990"/>
                    </a:cubicBezTo>
                    <a:lnTo>
                      <a:pt x="1390" y="2431"/>
                    </a:lnTo>
                  </a:path>
                </a:pathLst>
              </a:custGeom>
              <a:solidFill>
                <a:srgbClr val="A2B96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>
                  <a:solidFill>
                    <a:schemeClr val="dk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72;p1"/>
              <p:cNvSpPr/>
              <p:nvPr/>
            </p:nvSpPr>
            <p:spPr>
              <a:xfrm>
                <a:off x="6633727" y="4577249"/>
                <a:ext cx="991539" cy="772627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1720" extrusionOk="0">
                    <a:moveTo>
                      <a:pt x="2207" y="0"/>
                    </a:moveTo>
                    <a:cubicBezTo>
                      <a:pt x="1968" y="597"/>
                      <a:pt x="84" y="735"/>
                      <a:pt x="18" y="1252"/>
                    </a:cubicBezTo>
                    <a:cubicBezTo>
                      <a:pt x="0" y="1387"/>
                      <a:pt x="97" y="1514"/>
                      <a:pt x="225" y="1528"/>
                    </a:cubicBezTo>
                    <a:lnTo>
                      <a:pt x="1906" y="1713"/>
                    </a:lnTo>
                    <a:cubicBezTo>
                      <a:pt x="1967" y="1720"/>
                      <a:pt x="2023" y="1675"/>
                      <a:pt x="2030" y="1614"/>
                    </a:cubicBezTo>
                    <a:lnTo>
                      <a:pt x="2207" y="0"/>
                    </a:lnTo>
                  </a:path>
                </a:pathLst>
              </a:custGeom>
              <a:solidFill>
                <a:srgbClr val="C96F0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>
                  <a:solidFill>
                    <a:schemeClr val="dk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73;p1"/>
              <p:cNvSpPr/>
              <p:nvPr/>
            </p:nvSpPr>
            <p:spPr>
              <a:xfrm>
                <a:off x="6766405" y="4399029"/>
                <a:ext cx="868989" cy="950847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115" extrusionOk="0">
                    <a:moveTo>
                      <a:pt x="0" y="1931"/>
                    </a:moveTo>
                    <a:cubicBezTo>
                      <a:pt x="635" y="1827"/>
                      <a:pt x="1139" y="0"/>
                      <a:pt x="1698" y="64"/>
                    </a:cubicBezTo>
                    <a:cubicBezTo>
                      <a:pt x="1833" y="80"/>
                      <a:pt x="1936" y="198"/>
                      <a:pt x="1922" y="327"/>
                    </a:cubicBezTo>
                    <a:cubicBezTo>
                      <a:pt x="1876" y="747"/>
                      <a:pt x="1737" y="2008"/>
                      <a:pt x="1737" y="2008"/>
                    </a:cubicBezTo>
                    <a:cubicBezTo>
                      <a:pt x="1730" y="2069"/>
                      <a:pt x="1675" y="2115"/>
                      <a:pt x="1613" y="2108"/>
                    </a:cubicBezTo>
                    <a:lnTo>
                      <a:pt x="0" y="1931"/>
                    </a:lnTo>
                    <a:close/>
                  </a:path>
                </a:pathLst>
              </a:custGeom>
              <a:solidFill>
                <a:srgbClr val="F7931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>
                  <a:solidFill>
                    <a:schemeClr val="dk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74;p1"/>
              <p:cNvSpPr/>
              <p:nvPr/>
            </p:nvSpPr>
            <p:spPr>
              <a:xfrm>
                <a:off x="5566227" y="4402066"/>
                <a:ext cx="879117" cy="944772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2102" extrusionOk="0">
                    <a:moveTo>
                      <a:pt x="1955" y="1900"/>
                    </a:moveTo>
                    <a:cubicBezTo>
                      <a:pt x="1319" y="1803"/>
                      <a:pt x="755" y="0"/>
                      <a:pt x="237" y="53"/>
                    </a:cubicBezTo>
                    <a:cubicBezTo>
                      <a:pt x="102" y="67"/>
                      <a:pt x="0" y="190"/>
                      <a:pt x="16" y="318"/>
                    </a:cubicBezTo>
                    <a:lnTo>
                      <a:pt x="218" y="1997"/>
                    </a:lnTo>
                    <a:cubicBezTo>
                      <a:pt x="226" y="2058"/>
                      <a:pt x="282" y="2102"/>
                      <a:pt x="343" y="2095"/>
                    </a:cubicBezTo>
                    <a:lnTo>
                      <a:pt x="1955" y="1900"/>
                    </a:lnTo>
                    <a:close/>
                  </a:path>
                </a:pathLst>
              </a:custGeom>
              <a:solidFill>
                <a:srgbClr val="91241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>
                  <a:solidFill>
                    <a:schemeClr val="dk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75;p1"/>
              <p:cNvSpPr/>
              <p:nvPr/>
            </p:nvSpPr>
            <p:spPr>
              <a:xfrm>
                <a:off x="5577369" y="4577249"/>
                <a:ext cx="996603" cy="769589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717" extrusionOk="0">
                    <a:moveTo>
                      <a:pt x="0" y="0"/>
                    </a:moveTo>
                    <a:cubicBezTo>
                      <a:pt x="246" y="595"/>
                      <a:pt x="2140" y="670"/>
                      <a:pt x="2204" y="1229"/>
                    </a:cubicBezTo>
                    <a:cubicBezTo>
                      <a:pt x="2220" y="1364"/>
                      <a:pt x="2128" y="1491"/>
                      <a:pt x="2000" y="1507"/>
                    </a:cubicBezTo>
                    <a:cubicBezTo>
                      <a:pt x="1580" y="1558"/>
                      <a:pt x="321" y="1710"/>
                      <a:pt x="321" y="1710"/>
                    </a:cubicBezTo>
                    <a:cubicBezTo>
                      <a:pt x="259" y="1717"/>
                      <a:pt x="202" y="1673"/>
                      <a:pt x="194" y="1612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C1301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>
                  <a:solidFill>
                    <a:schemeClr val="dk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76;p1"/>
              <p:cNvSpPr/>
              <p:nvPr/>
            </p:nvSpPr>
            <p:spPr>
              <a:xfrm>
                <a:off x="5105400" y="3191989"/>
                <a:ext cx="956091" cy="1098690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2446" extrusionOk="0">
                    <a:moveTo>
                      <a:pt x="802" y="2446"/>
                    </a:moveTo>
                    <a:cubicBezTo>
                      <a:pt x="659" y="1819"/>
                      <a:pt x="2130" y="633"/>
                      <a:pt x="1890" y="170"/>
                    </a:cubicBezTo>
                    <a:cubicBezTo>
                      <a:pt x="1828" y="50"/>
                      <a:pt x="1676" y="0"/>
                      <a:pt x="1563" y="62"/>
                    </a:cubicBezTo>
                    <a:lnTo>
                      <a:pt x="75" y="866"/>
                    </a:lnTo>
                    <a:cubicBezTo>
                      <a:pt x="21" y="896"/>
                      <a:pt x="0" y="964"/>
                      <a:pt x="30" y="1018"/>
                    </a:cubicBezTo>
                    <a:lnTo>
                      <a:pt x="802" y="2446"/>
                    </a:lnTo>
                  </a:path>
                </a:pathLst>
              </a:custGeom>
              <a:solidFill>
                <a:srgbClr val="0D6B91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>
                  <a:solidFill>
                    <a:schemeClr val="dk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77;p1"/>
              <p:cNvSpPr/>
              <p:nvPr/>
            </p:nvSpPr>
            <p:spPr>
              <a:xfrm>
                <a:off x="5105400" y="3233506"/>
                <a:ext cx="747452" cy="1152359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2566" extrusionOk="0">
                    <a:moveTo>
                      <a:pt x="1503" y="0"/>
                    </a:moveTo>
                    <a:cubicBezTo>
                      <a:pt x="1040" y="447"/>
                      <a:pt x="1664" y="2237"/>
                      <a:pt x="1167" y="2502"/>
                    </a:cubicBezTo>
                    <a:cubicBezTo>
                      <a:pt x="1048" y="2566"/>
                      <a:pt x="895" y="2527"/>
                      <a:pt x="834" y="2413"/>
                    </a:cubicBezTo>
                    <a:cubicBezTo>
                      <a:pt x="633" y="2042"/>
                      <a:pt x="29" y="926"/>
                      <a:pt x="29" y="926"/>
                    </a:cubicBezTo>
                    <a:cubicBezTo>
                      <a:pt x="0" y="871"/>
                      <a:pt x="20" y="802"/>
                      <a:pt x="75" y="772"/>
                    </a:cubicBezTo>
                    <a:lnTo>
                      <a:pt x="1503" y="0"/>
                    </a:lnTo>
                    <a:close/>
                  </a:path>
                </a:pathLst>
              </a:custGeom>
              <a:solidFill>
                <a:srgbClr val="4CC1E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>
                  <a:solidFill>
                    <a:schemeClr val="dk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78;p1"/>
              <p:cNvSpPr/>
              <p:nvPr/>
            </p:nvSpPr>
            <p:spPr>
              <a:xfrm>
                <a:off x="6048324" y="2536825"/>
                <a:ext cx="1165742" cy="872876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1946" extrusionOk="0">
                    <a:moveTo>
                      <a:pt x="0" y="1191"/>
                    </a:moveTo>
                    <a:cubicBezTo>
                      <a:pt x="560" y="875"/>
                      <a:pt x="2116" y="1946"/>
                      <a:pt x="2492" y="1584"/>
                    </a:cubicBezTo>
                    <a:cubicBezTo>
                      <a:pt x="2589" y="1490"/>
                      <a:pt x="2593" y="1330"/>
                      <a:pt x="2502" y="1239"/>
                    </a:cubicBezTo>
                    <a:lnTo>
                      <a:pt x="1306" y="43"/>
                    </a:lnTo>
                    <a:cubicBezTo>
                      <a:pt x="1263" y="0"/>
                      <a:pt x="1191" y="0"/>
                      <a:pt x="1148" y="43"/>
                    </a:cubicBezTo>
                    <a:lnTo>
                      <a:pt x="0" y="1191"/>
                    </a:lnTo>
                  </a:path>
                </a:pathLst>
              </a:custGeom>
              <a:solidFill>
                <a:srgbClr val="063951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>
                  <a:solidFill>
                    <a:schemeClr val="dk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79;p1"/>
              <p:cNvSpPr/>
              <p:nvPr/>
            </p:nvSpPr>
            <p:spPr>
              <a:xfrm>
                <a:off x="5984517" y="2536825"/>
                <a:ext cx="1165742" cy="89009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985" extrusionOk="0">
                    <a:moveTo>
                      <a:pt x="2594" y="1190"/>
                    </a:moveTo>
                    <a:cubicBezTo>
                      <a:pt x="2033" y="873"/>
                      <a:pt x="498" y="1985"/>
                      <a:pt x="102" y="1584"/>
                    </a:cubicBezTo>
                    <a:cubicBezTo>
                      <a:pt x="7" y="1488"/>
                      <a:pt x="0" y="1330"/>
                      <a:pt x="91" y="1239"/>
                    </a:cubicBezTo>
                    <a:lnTo>
                      <a:pt x="1287" y="43"/>
                    </a:lnTo>
                    <a:cubicBezTo>
                      <a:pt x="1331" y="0"/>
                      <a:pt x="1404" y="0"/>
                      <a:pt x="1447" y="43"/>
                    </a:cubicBezTo>
                    <a:lnTo>
                      <a:pt x="2594" y="1190"/>
                    </a:lnTo>
                    <a:close/>
                  </a:path>
                </a:pathLst>
              </a:custGeom>
              <a:solidFill>
                <a:srgbClr val="3A5C8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>
                  <a:solidFill>
                    <a:schemeClr val="dk1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8" name="Google Shape;80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728481" y="2743990"/>
              <a:ext cx="539798" cy="2667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81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6063769" y="3057581"/>
              <a:ext cx="623418" cy="5174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82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95682" y="1646390"/>
              <a:ext cx="493143" cy="50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3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38315" y="2994862"/>
              <a:ext cx="504000" cy="50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84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380168" y="5033251"/>
              <a:ext cx="612000" cy="5458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85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54299" y="5096608"/>
              <a:ext cx="529955" cy="5487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Google Shape;86;p1"/>
          <p:cNvSpPr txBox="1"/>
          <p:nvPr/>
        </p:nvSpPr>
        <p:spPr>
          <a:xfrm>
            <a:off x="8425728" y="2435495"/>
            <a:ext cx="21351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E9445"/>
              </a:buClr>
              <a:buSzPts val="2000"/>
              <a:buFont typeface="Calibri"/>
              <a:buNone/>
            </a:pPr>
            <a:r>
              <a:rPr lang="en" sz="2000" b="1" i="0" u="none" dirty="0">
                <a:solidFill>
                  <a:srgbClr val="7E9445"/>
                </a:solidFill>
                <a:ea typeface="Calibri"/>
                <a:cs typeface="Calibri"/>
                <a:sym typeface="Calibri"/>
              </a:rPr>
              <a:t>Biogeochemistry</a:t>
            </a:r>
            <a:endParaRPr sz="2000" dirty="0"/>
          </a:p>
        </p:txBody>
      </p:sp>
      <p:sp>
        <p:nvSpPr>
          <p:cNvPr id="29" name="Google Shape;87;p1"/>
          <p:cNvSpPr txBox="1"/>
          <p:nvPr/>
        </p:nvSpPr>
        <p:spPr>
          <a:xfrm rot="5400000">
            <a:off x="6104685" y="3942248"/>
            <a:ext cx="19209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2000" b="0" i="0" u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ESM components</a:t>
            </a:r>
            <a:endParaRPr sz="2000" dirty="0"/>
          </a:p>
        </p:txBody>
      </p:sp>
      <p:sp>
        <p:nvSpPr>
          <p:cNvPr id="30" name="Google Shape;88;p1"/>
          <p:cNvSpPr txBox="1"/>
          <p:nvPr/>
        </p:nvSpPr>
        <p:spPr>
          <a:xfrm>
            <a:off x="7843167" y="4780232"/>
            <a:ext cx="26415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31F"/>
              </a:buClr>
              <a:buSzPts val="2000"/>
              <a:buFont typeface="Calibri"/>
              <a:buNone/>
            </a:pPr>
            <a:r>
              <a:rPr lang="en" sz="2000" b="1" i="0" u="none">
                <a:solidFill>
                  <a:srgbClr val="F7931F"/>
                </a:solidFill>
                <a:ea typeface="Calibri"/>
                <a:cs typeface="Calibri"/>
                <a:sym typeface="Calibri"/>
              </a:rPr>
              <a:t>Climate Mechanisms</a:t>
            </a:r>
            <a:endParaRPr sz="2000"/>
          </a:p>
        </p:txBody>
      </p:sp>
      <p:sp>
        <p:nvSpPr>
          <p:cNvPr id="31" name="Google Shape;89;p1"/>
          <p:cNvSpPr txBox="1"/>
          <p:nvPr/>
        </p:nvSpPr>
        <p:spPr>
          <a:xfrm>
            <a:off x="2180554" y="2435795"/>
            <a:ext cx="14334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A1D9"/>
              </a:buClr>
              <a:buSzPts val="2000"/>
              <a:buFont typeface="Calibri"/>
              <a:buNone/>
            </a:pPr>
            <a:r>
              <a:rPr lang="en" sz="2000" b="1" dirty="0">
                <a:solidFill>
                  <a:srgbClr val="13A1D9"/>
                </a:solidFill>
                <a:ea typeface="Calibri"/>
                <a:cs typeface="Calibri"/>
                <a:sym typeface="Calibri"/>
              </a:rPr>
              <a:t>Cryosphere</a:t>
            </a:r>
            <a:endParaRPr sz="2000" dirty="0"/>
          </a:p>
        </p:txBody>
      </p:sp>
      <p:sp>
        <p:nvSpPr>
          <p:cNvPr id="32" name="Google Shape;90;p1"/>
          <p:cNvSpPr txBox="1"/>
          <p:nvPr/>
        </p:nvSpPr>
        <p:spPr>
          <a:xfrm>
            <a:off x="2137692" y="4780232"/>
            <a:ext cx="2202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3018"/>
              </a:buClr>
              <a:buSzPts val="2000"/>
              <a:buFont typeface="Calibri"/>
              <a:buNone/>
            </a:pPr>
            <a:r>
              <a:rPr lang="en" sz="2000" b="1" i="0" u="none" dirty="0">
                <a:solidFill>
                  <a:srgbClr val="C13018"/>
                </a:solidFill>
                <a:ea typeface="Calibri"/>
                <a:cs typeface="Calibri"/>
                <a:sym typeface="Calibri"/>
              </a:rPr>
              <a:t>Climate Extremes</a:t>
            </a:r>
            <a:endParaRPr sz="2000" dirty="0"/>
          </a:p>
        </p:txBody>
      </p:sp>
      <p:sp>
        <p:nvSpPr>
          <p:cNvPr id="33" name="Google Shape;92;p1"/>
          <p:cNvSpPr txBox="1"/>
          <p:nvPr/>
        </p:nvSpPr>
        <p:spPr>
          <a:xfrm>
            <a:off x="4873076" y="2845192"/>
            <a:ext cx="2409031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2000" i="0" u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Climate modelling</a:t>
            </a:r>
            <a:endParaRPr sz="2000" dirty="0"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000" b="1" i="0" u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93;p1"/>
          <p:cNvSpPr txBox="1"/>
          <p:nvPr/>
        </p:nvSpPr>
        <p:spPr>
          <a:xfrm>
            <a:off x="7843167" y="5237601"/>
            <a:ext cx="3167100" cy="11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r>
              <a:rPr lang="en" sz="1600" b="0" i="0" u="none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Interbasin teleconnections</a:t>
            </a:r>
            <a:endParaRPr sz="1600"/>
          </a:p>
          <a:p>
            <a:pPr marL="0" marR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>
              <a:solidFill>
                <a:srgbClr val="595959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r>
              <a:rPr lang="en" sz="1600" b="0" i="0" u="none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Bias-development</a:t>
            </a:r>
            <a:endParaRPr sz="1600"/>
          </a:p>
          <a:p>
            <a:pPr marL="0" marR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>
              <a:solidFill>
                <a:srgbClr val="595959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r>
              <a:rPr lang="en" sz="1600" b="0" i="0" u="none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Initial shocks</a:t>
            </a:r>
            <a:endParaRPr sz="1600"/>
          </a:p>
          <a:p>
            <a:pPr marL="0" marR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>
              <a:solidFill>
                <a:srgbClr val="595959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r>
              <a:rPr lang="en" sz="1600" b="0" i="0" u="none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Sensitivity studies</a:t>
            </a:r>
            <a:endParaRPr sz="1600"/>
          </a:p>
        </p:txBody>
      </p:sp>
      <p:sp>
        <p:nvSpPr>
          <p:cNvPr id="35" name="Google Shape;94;p1"/>
          <p:cNvSpPr txBox="1"/>
          <p:nvPr/>
        </p:nvSpPr>
        <p:spPr>
          <a:xfrm>
            <a:off x="1704304" y="2937314"/>
            <a:ext cx="19257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r>
              <a:rPr lang="en" sz="1600" b="0" i="0" u="none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Predictability</a:t>
            </a:r>
            <a:endParaRPr sz="1600"/>
          </a:p>
          <a:p>
            <a:pPr marL="0" marR="0" lvl="0" indent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>
              <a:solidFill>
                <a:srgbClr val="595959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r>
              <a:rPr lang="en" sz="1600" b="0" i="0" u="none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Feedbacks</a:t>
            </a:r>
            <a:endParaRPr sz="1600"/>
          </a:p>
          <a:p>
            <a:pPr marL="0" marR="0" lvl="0" indent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>
              <a:solidFill>
                <a:srgbClr val="595959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r>
              <a:rPr lang="en" sz="1600" b="0" i="0" u="none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Remote Impacts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595959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96;p1"/>
          <p:cNvSpPr txBox="1"/>
          <p:nvPr/>
        </p:nvSpPr>
        <p:spPr>
          <a:xfrm>
            <a:off x="6263604" y="1351401"/>
            <a:ext cx="28305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r>
              <a:rPr lang="en" sz="1600" b="0" i="0" u="none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Initialization/Assimilation</a:t>
            </a:r>
            <a:endParaRPr sz="1600"/>
          </a:p>
          <a:p>
            <a:pPr marL="0" marR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>
              <a:solidFill>
                <a:srgbClr val="595959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r>
              <a:rPr lang="en" sz="1600" b="0" i="0" u="none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Perfect model analyses</a:t>
            </a:r>
            <a:endParaRPr sz="1600"/>
          </a:p>
        </p:txBody>
      </p:sp>
      <p:pic>
        <p:nvPicPr>
          <p:cNvPr id="37" name="Google Shape;97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17454" y="3445314"/>
            <a:ext cx="1439862" cy="143986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98;p1"/>
          <p:cNvSpPr txBox="1"/>
          <p:nvPr/>
        </p:nvSpPr>
        <p:spPr>
          <a:xfrm>
            <a:off x="3755354" y="4934659"/>
            <a:ext cx="457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2000" b="0" i="0" u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Role of resolution</a:t>
            </a:r>
            <a:endParaRPr sz="2000" dirty="0"/>
          </a:p>
        </p:txBody>
      </p:sp>
      <p:sp>
        <p:nvSpPr>
          <p:cNvPr id="39" name="Google Shape;99;p1"/>
          <p:cNvSpPr txBox="1"/>
          <p:nvPr/>
        </p:nvSpPr>
        <p:spPr>
          <a:xfrm rot="-5400000">
            <a:off x="4122992" y="3768162"/>
            <a:ext cx="16852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2000" b="0" i="0" u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Model biases</a:t>
            </a:r>
            <a:endParaRPr sz="2000" dirty="0"/>
          </a:p>
        </p:txBody>
      </p:sp>
      <p:sp>
        <p:nvSpPr>
          <p:cNvPr id="40" name="Google Shape;100;p1"/>
          <p:cNvSpPr txBox="1"/>
          <p:nvPr/>
        </p:nvSpPr>
        <p:spPr>
          <a:xfrm>
            <a:off x="8425716" y="2937314"/>
            <a:ext cx="2641500" cy="142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just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r>
              <a:rPr lang="en" sz="1600" b="0" i="0" u="none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Marine ecosystems</a:t>
            </a:r>
            <a:endParaRPr sz="1600" dirty="0"/>
          </a:p>
          <a:p>
            <a:pPr marL="0" marR="0" lvl="0" indent="0" algn="just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dirty="0">
              <a:solidFill>
                <a:srgbClr val="595959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r>
              <a:rPr lang="en" sz="1600" b="0" i="0" u="none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Carbon cycle</a:t>
            </a:r>
            <a:endParaRPr sz="1600" dirty="0"/>
          </a:p>
          <a:p>
            <a:pPr marL="0" marR="0" lvl="0" indent="0" algn="just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dirty="0">
              <a:solidFill>
                <a:srgbClr val="595959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r>
              <a:rPr lang="en" sz="1600" b="0" i="0" u="none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Wildfires</a:t>
            </a:r>
            <a:endParaRPr sz="1600" dirty="0"/>
          </a:p>
          <a:p>
            <a:pPr marL="0" marR="0" lvl="0" indent="0" algn="just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dirty="0">
              <a:solidFill>
                <a:srgbClr val="595959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r>
              <a:rPr lang="en" sz="1600" b="0" i="0" u="none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Predictability</a:t>
            </a:r>
            <a:endParaRPr sz="1600" b="0" i="0" u="none" dirty="0">
              <a:solidFill>
                <a:srgbClr val="595959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endParaRPr sz="1600" dirty="0">
              <a:solidFill>
                <a:srgbClr val="595959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r>
              <a:rPr lang="en" sz="1600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Climate change mitigation</a:t>
            </a:r>
            <a:endParaRPr sz="1600" dirty="0">
              <a:solidFill>
                <a:srgbClr val="595959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01;p1"/>
          <p:cNvSpPr txBox="1"/>
          <p:nvPr/>
        </p:nvSpPr>
        <p:spPr>
          <a:xfrm>
            <a:off x="1361405" y="1351401"/>
            <a:ext cx="45720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r>
              <a:rPr lang="en" sz="1600" b="0" i="0" u="none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Real time predictions</a:t>
            </a:r>
            <a:endParaRPr sz="1600"/>
          </a:p>
          <a:p>
            <a:pPr marL="0" marR="0" lvl="0" indent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>
              <a:solidFill>
                <a:srgbClr val="595959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Calibri"/>
              <a:buNone/>
            </a:pPr>
            <a:r>
              <a:rPr lang="en" sz="1600" b="0" i="0" u="none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Retrospective predictions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93709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Polar2MidLat </a:t>
            </a:r>
            <a:r>
              <a:rPr lang="es-ES" dirty="0" err="1"/>
              <a:t>project</a:t>
            </a: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1077B9-12C8-57BA-5031-9574A58F23E5}"/>
              </a:ext>
            </a:extLst>
          </p:cNvPr>
          <p:cNvSpPr txBox="1"/>
          <p:nvPr/>
        </p:nvSpPr>
        <p:spPr>
          <a:xfrm>
            <a:off x="452711" y="841131"/>
            <a:ext cx="5741612" cy="504748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>
              <a:defRPr lang="es-ES"/>
            </a:defPPr>
            <a:lvl1pPr defTabSz="1219170">
              <a:buClr>
                <a:srgbClr val="000000"/>
              </a:buClr>
              <a:defRPr sz="2400" kern="0">
                <a:solidFill>
                  <a:srgbClr val="464749"/>
                </a:solidFill>
                <a:latin typeface="Arial"/>
                <a:cs typeface="Arial"/>
              </a:defRPr>
            </a:lvl1pPr>
          </a:lstStyle>
          <a:p>
            <a:r>
              <a:rPr lang="en-GB" sz="2000" dirty="0"/>
              <a:t>Marie-</a:t>
            </a:r>
            <a:r>
              <a:rPr lang="en-GB" sz="2000" dirty="0" err="1"/>
              <a:t>Skłodowska</a:t>
            </a:r>
            <a:r>
              <a:rPr lang="en-GB" sz="2000" dirty="0"/>
              <a:t>-Curie postdoctoral fellowship (Feb2023-Jan2025)</a:t>
            </a:r>
          </a:p>
          <a:p>
            <a:endParaRPr lang="en-GB" sz="2000" dirty="0"/>
          </a:p>
          <a:p>
            <a:r>
              <a:rPr lang="en-GB" sz="2000" dirty="0"/>
              <a:t>Objectives: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Improve our understanding of the physical processes responsible for the interactions between the polar regions and midlatitudes, especially for cold air outbreaks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Identify the effects of the rapid climate change within the Arctic on mid-latitudes (Europe, Asia, North America)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Characterize the modulation of climate variability around Antarctica on the Southern Hemisphere climate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Assess the potential future changes under the continued global warming conditions</a:t>
            </a:r>
          </a:p>
        </p:txBody>
      </p:sp>
      <p:pic>
        <p:nvPicPr>
          <p:cNvPr id="35" name="Imagen 34" descr="Interfaz de usuario gráfica, Diagrama&#10;&#10;Descripción generada automáticamente">
            <a:extLst>
              <a:ext uri="{FF2B5EF4-FFF2-40B4-BE49-F238E27FC236}">
                <a16:creationId xmlns:a16="http://schemas.microsoft.com/office/drawing/2014/main" id="{01B8CE1E-C35B-DC99-E947-5283E08291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8" t="11326" r="4113" b="10251"/>
          <a:stretch/>
        </p:blipFill>
        <p:spPr>
          <a:xfrm>
            <a:off x="6499122" y="1116255"/>
            <a:ext cx="5053585" cy="2627672"/>
          </a:xfrm>
          <a:prstGeom prst="rect">
            <a:avLst/>
          </a:prstGeom>
        </p:spPr>
      </p:pic>
      <p:grpSp>
        <p:nvGrpSpPr>
          <p:cNvPr id="40" name="Grupo 39">
            <a:extLst>
              <a:ext uri="{FF2B5EF4-FFF2-40B4-BE49-F238E27FC236}">
                <a16:creationId xmlns:a16="http://schemas.microsoft.com/office/drawing/2014/main" id="{AD56B667-0AF5-920B-1D7B-5DFADC6F3A95}"/>
              </a:ext>
            </a:extLst>
          </p:cNvPr>
          <p:cNvGrpSpPr/>
          <p:nvPr/>
        </p:nvGrpSpPr>
        <p:grpSpPr>
          <a:xfrm>
            <a:off x="7285704" y="4146597"/>
            <a:ext cx="3947266" cy="2439236"/>
            <a:chOff x="7059562" y="3713977"/>
            <a:chExt cx="3947266" cy="2439236"/>
          </a:xfrm>
        </p:grpSpPr>
        <p:pic>
          <p:nvPicPr>
            <p:cNvPr id="37" name="Imagen 36" descr="Gráfico, Gráfico de líneas&#10;&#10;Descripción generada automáticamente">
              <a:extLst>
                <a:ext uri="{FF2B5EF4-FFF2-40B4-BE49-F238E27FC236}">
                  <a16:creationId xmlns:a16="http://schemas.microsoft.com/office/drawing/2014/main" id="{31FE50CB-9281-913E-882A-CA8FF7991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53" b="67580"/>
            <a:stretch/>
          </p:blipFill>
          <p:spPr>
            <a:xfrm>
              <a:off x="7059562" y="3713977"/>
              <a:ext cx="3947266" cy="2207546"/>
            </a:xfrm>
            <a:prstGeom prst="rect">
              <a:avLst/>
            </a:prstGeom>
          </p:spPr>
        </p:pic>
        <p:pic>
          <p:nvPicPr>
            <p:cNvPr id="39" name="Imagen 38" descr="Gráfico, Gráfico de líneas&#10;&#10;Descripción generada automáticamente">
              <a:extLst>
                <a:ext uri="{FF2B5EF4-FFF2-40B4-BE49-F238E27FC236}">
                  <a16:creationId xmlns:a16="http://schemas.microsoft.com/office/drawing/2014/main" id="{DBD63B70-203D-424E-C235-A0CB90AE66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96" t="96597"/>
            <a:stretch/>
          </p:blipFill>
          <p:spPr>
            <a:xfrm>
              <a:off x="8042792" y="5921523"/>
              <a:ext cx="2747731" cy="231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9022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2136B8-74C9-CE88-A2DD-CF1611D93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2210" y="197269"/>
            <a:ext cx="2133008" cy="825844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368363D-EFA8-4F57-6A2C-7AAB5D117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9654" y="6220712"/>
            <a:ext cx="685564" cy="4588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91AF65-931A-037C-3C57-06CA89E07501}"/>
              </a:ext>
            </a:extLst>
          </p:cNvPr>
          <p:cNvSpPr txBox="1"/>
          <p:nvPr/>
        </p:nvSpPr>
        <p:spPr>
          <a:xfrm>
            <a:off x="6012012" y="6248667"/>
            <a:ext cx="52176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dirty="0"/>
              <a:t>This project (APPLICATE) has received funding from the European Union’s Horizon 2020 research and innovation programme under grant agreement No 727862</a:t>
            </a:r>
            <a:endParaRPr lang="en-DE" sz="1050" dirty="0"/>
          </a:p>
        </p:txBody>
      </p:sp>
      <p:pic>
        <p:nvPicPr>
          <p:cNvPr id="12" name="Picture 11" descr="A diagram of a general approach&#10;&#10;Description automatically generated with low confidence">
            <a:extLst>
              <a:ext uri="{FF2B5EF4-FFF2-40B4-BE49-F238E27FC236}">
                <a16:creationId xmlns:a16="http://schemas.microsoft.com/office/drawing/2014/main" id="{5FF38BE5-ED88-6E0C-45DE-7F53F4C87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56" y="1561464"/>
            <a:ext cx="5193855" cy="5077196"/>
          </a:xfrm>
          <a:prstGeom prst="rect">
            <a:avLst/>
          </a:prstGeom>
        </p:spPr>
      </p:pic>
      <p:pic>
        <p:nvPicPr>
          <p:cNvPr id="14" name="Picture 13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F25BA95F-8992-9BB4-227C-4685288F0B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8" b="19946"/>
          <a:stretch/>
        </p:blipFill>
        <p:spPr>
          <a:xfrm>
            <a:off x="6292623" y="1939170"/>
            <a:ext cx="5538065" cy="25413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78D965-5194-3EFF-AFB7-F0E5F4EA2B00}"/>
              </a:ext>
            </a:extLst>
          </p:cNvPr>
          <p:cNvSpPr txBox="1"/>
          <p:nvPr/>
        </p:nvSpPr>
        <p:spPr>
          <a:xfrm>
            <a:off x="6292623" y="4508515"/>
            <a:ext cx="58192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group of relevant international stakeholders was established and regularly consulted, including representatives from: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scientific community and international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organisations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public and private sectors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society at large including, the general public and local communities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461EB8-7163-F65A-A5BC-8B0CD60B13F4}"/>
              </a:ext>
            </a:extLst>
          </p:cNvPr>
          <p:cNvSpPr txBox="1"/>
          <p:nvPr/>
        </p:nvSpPr>
        <p:spPr>
          <a:xfrm>
            <a:off x="6201183" y="147947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rgbClr val="18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lang="es-ES" b="1" dirty="0">
                <a:solidFill>
                  <a:srgbClr val="18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18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endParaRPr lang="en-GB" b="1" dirty="0">
              <a:solidFill>
                <a:srgbClr val="18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5C9B99-9681-5FA5-8A3E-401E66385D40}"/>
              </a:ext>
            </a:extLst>
          </p:cNvPr>
          <p:cNvSpPr txBox="1"/>
          <p:nvPr/>
        </p:nvSpPr>
        <p:spPr>
          <a:xfrm>
            <a:off x="451330" y="370492"/>
            <a:ext cx="8966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8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Prediction in Polar regions and beyond: modelling, observing system design and </a:t>
            </a:r>
            <a:r>
              <a:rPr lang="en-US" sz="2000" b="1" dirty="0" err="1">
                <a:solidFill>
                  <a:srgbClr val="18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LInkages</a:t>
            </a:r>
            <a:r>
              <a:rPr lang="en-US" sz="2000" b="1" dirty="0">
                <a:solidFill>
                  <a:srgbClr val="18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associated with a Changing Arctic </a:t>
            </a:r>
            <a:r>
              <a:rPr lang="en-US" sz="2000" b="1" dirty="0" err="1">
                <a:solidFill>
                  <a:srgbClr val="18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endParaRPr lang="en-GB" sz="2000" b="1" dirty="0">
              <a:solidFill>
                <a:srgbClr val="18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96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368363D-EFA8-4F57-6A2C-7AAB5D117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654" y="6139432"/>
            <a:ext cx="685564" cy="4588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BB1EF0-6A8E-B444-AC31-1DEF5ADB5768}"/>
              </a:ext>
            </a:extLst>
          </p:cNvPr>
          <p:cNvSpPr txBox="1"/>
          <p:nvPr/>
        </p:nvSpPr>
        <p:spPr>
          <a:xfrm>
            <a:off x="2826047" y="6122631"/>
            <a:ext cx="58309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Terrado et al. (2023) </a:t>
            </a:r>
            <a:r>
              <a:rPr lang="en-US" sz="1300" b="1" dirty="0"/>
              <a:t>Good practice for knowledge co-development through climate related case studies</a:t>
            </a:r>
            <a:r>
              <a:rPr lang="en-US" sz="1300" dirty="0"/>
              <a:t>. </a:t>
            </a:r>
            <a:r>
              <a:rPr lang="en-GB" sz="1300" dirty="0">
                <a:hlinkClick r:id="rId3" tooltip="Persistent link using digital object identifier"/>
              </a:rPr>
              <a:t>https://doi.org/10.1016/j.crm.2023.100513</a:t>
            </a:r>
            <a:endParaRPr lang="en-DE" sz="13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8A9F65-B974-69D5-832B-52DD35C18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2210" y="197269"/>
            <a:ext cx="2133008" cy="8258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DB2E4-F625-5634-30D8-E3064B8F098E}"/>
              </a:ext>
            </a:extLst>
          </p:cNvPr>
          <p:cNvSpPr txBox="1"/>
          <p:nvPr/>
        </p:nvSpPr>
        <p:spPr>
          <a:xfrm>
            <a:off x="451330" y="544797"/>
            <a:ext cx="8966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8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co-development through climate-related case studies</a:t>
            </a:r>
            <a:endParaRPr lang="en-GB" sz="2000" b="1" dirty="0">
              <a:solidFill>
                <a:srgbClr val="18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E849E5-CD2F-9234-7F05-7EE9FC05B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51000"/>
            <a:ext cx="1219200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11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A89CAAE-9D59-5992-01DB-92899BAC3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654" y="6220712"/>
            <a:ext cx="685564" cy="458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270337-D0D0-EA44-BEF4-456E6E77760D}"/>
              </a:ext>
            </a:extLst>
          </p:cNvPr>
          <p:cNvSpPr txBox="1"/>
          <p:nvPr/>
        </p:nvSpPr>
        <p:spPr>
          <a:xfrm>
            <a:off x="6012012" y="6258827"/>
            <a:ext cx="52176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dirty="0"/>
              <a:t>This project (APPLICATE) has received funding from the European Union’s Horizon 2020 research and innovation programme under grant agreement No 727862</a:t>
            </a:r>
            <a:endParaRPr lang="en-DE" sz="10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DC193A-2D7F-8375-7BC7-55530970F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2210" y="197269"/>
            <a:ext cx="2133008" cy="825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8E597E-AD4F-0D72-03EA-33A8F03D4EB1}"/>
              </a:ext>
            </a:extLst>
          </p:cNvPr>
          <p:cNvSpPr txBox="1"/>
          <p:nvPr/>
        </p:nvSpPr>
        <p:spPr>
          <a:xfrm>
            <a:off x="695170" y="535222"/>
            <a:ext cx="8966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8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 affecting the Arctic and mid-latitudes</a:t>
            </a:r>
            <a:endParaRPr lang="en-GB" sz="2000" b="1" dirty="0">
              <a:solidFill>
                <a:srgbClr val="18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o 17">
            <a:extLst>
              <a:ext uri="{FF2B5EF4-FFF2-40B4-BE49-F238E27FC236}">
                <a16:creationId xmlns:a16="http://schemas.microsoft.com/office/drawing/2014/main" id="{0002C94D-2495-D3F7-80BD-B0A71101FF0F}"/>
              </a:ext>
            </a:extLst>
          </p:cNvPr>
          <p:cNvGrpSpPr>
            <a:grpSpLocks noChangeAspect="1"/>
          </p:cNvGrpSpPr>
          <p:nvPr/>
        </p:nvGrpSpPr>
        <p:grpSpPr>
          <a:xfrm>
            <a:off x="6571697" y="1452931"/>
            <a:ext cx="4657957" cy="4680000"/>
            <a:chOff x="1299719" y="1594060"/>
            <a:chExt cx="4848204" cy="4871150"/>
          </a:xfrm>
        </p:grpSpPr>
        <p:grpSp>
          <p:nvGrpSpPr>
            <p:cNvPr id="14" name="Grupo 6">
              <a:extLst>
                <a:ext uri="{FF2B5EF4-FFF2-40B4-BE49-F238E27FC236}">
                  <a16:creationId xmlns:a16="http://schemas.microsoft.com/office/drawing/2014/main" id="{B3BA1706-7E88-A3C5-39F3-793352C1C317}"/>
                </a:ext>
              </a:extLst>
            </p:cNvPr>
            <p:cNvGrpSpPr/>
            <p:nvPr/>
          </p:nvGrpSpPr>
          <p:grpSpPr>
            <a:xfrm>
              <a:off x="1299719" y="2024515"/>
              <a:ext cx="4848204" cy="4440695"/>
              <a:chOff x="1299719" y="1915655"/>
              <a:chExt cx="4848204" cy="4440695"/>
            </a:xfrm>
          </p:grpSpPr>
          <p:pic>
            <p:nvPicPr>
              <p:cNvPr id="16" name="Imagen 9">
                <a:extLst>
                  <a:ext uri="{FF2B5EF4-FFF2-40B4-BE49-F238E27FC236}">
                    <a16:creationId xmlns:a16="http://schemas.microsoft.com/office/drawing/2014/main" id="{E8B0E11A-EC36-7AA7-797B-31E378F694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0778" t="17579" r="48722" b="6025"/>
              <a:stretch/>
            </p:blipFill>
            <p:spPr>
              <a:xfrm>
                <a:off x="1299719" y="1915655"/>
                <a:ext cx="2810646" cy="3960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7" name="Imagen 10">
                <a:extLst>
                  <a:ext uri="{FF2B5EF4-FFF2-40B4-BE49-F238E27FC236}">
                    <a16:creationId xmlns:a16="http://schemas.microsoft.com/office/drawing/2014/main" id="{C7BF1053-2655-C6FF-39EB-3884408641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0889" t="17556" r="48722" b="5901"/>
              <a:stretch/>
            </p:blipFill>
            <p:spPr>
              <a:xfrm>
                <a:off x="3352929" y="2396350"/>
                <a:ext cx="2794994" cy="3960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15" name="Subtítulo 7">
              <a:extLst>
                <a:ext uri="{FF2B5EF4-FFF2-40B4-BE49-F238E27FC236}">
                  <a16:creationId xmlns:a16="http://schemas.microsoft.com/office/drawing/2014/main" id="{DF934D73-E11B-74C4-68A3-248B03882ECF}"/>
                </a:ext>
              </a:extLst>
            </p:cNvPr>
            <p:cNvSpPr txBox="1">
              <a:spLocks/>
            </p:cNvSpPr>
            <p:nvPr/>
          </p:nvSpPr>
          <p:spPr>
            <a:xfrm>
              <a:off x="1299719" y="1594060"/>
              <a:ext cx="3348481" cy="449522"/>
            </a:xfrm>
            <a:prstGeom prst="rect">
              <a:avLst/>
            </a:prstGeom>
          </p:spPr>
          <p:txBody>
            <a:bodyPr vert="horz" lIns="0" tIns="0" rIns="91440" bIns="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t-PT" dirty="0">
                  <a:solidFill>
                    <a:srgbClr val="002369"/>
                  </a:solidFill>
                  <a:latin typeface="Arial" panose="020B0604020202020204" pitchFamily="34" charset="0"/>
                  <a:ea typeface="Roboto" pitchFamily="2" charset="0"/>
                  <a:cs typeface="Arial" panose="020B0604020202020204" pitchFamily="34" charset="0"/>
                </a:rPr>
                <a:t>Energy case studies</a:t>
              </a:r>
            </a:p>
          </p:txBody>
        </p:sp>
      </p:grpSp>
      <p:grpSp>
        <p:nvGrpSpPr>
          <p:cNvPr id="9" name="Grupo 18">
            <a:extLst>
              <a:ext uri="{FF2B5EF4-FFF2-40B4-BE49-F238E27FC236}">
                <a16:creationId xmlns:a16="http://schemas.microsoft.com/office/drawing/2014/main" id="{3816A712-3856-BE8C-79CA-5C19C6E18FC4}"/>
              </a:ext>
            </a:extLst>
          </p:cNvPr>
          <p:cNvGrpSpPr>
            <a:grpSpLocks noChangeAspect="1"/>
          </p:cNvGrpSpPr>
          <p:nvPr/>
        </p:nvGrpSpPr>
        <p:grpSpPr>
          <a:xfrm>
            <a:off x="962346" y="1428796"/>
            <a:ext cx="4596043" cy="4680000"/>
            <a:chOff x="7076622" y="1580391"/>
            <a:chExt cx="4797187" cy="4884819"/>
          </a:xfrm>
        </p:grpSpPr>
        <p:grpSp>
          <p:nvGrpSpPr>
            <p:cNvPr id="10" name="Grupo 14">
              <a:extLst>
                <a:ext uri="{FF2B5EF4-FFF2-40B4-BE49-F238E27FC236}">
                  <a16:creationId xmlns:a16="http://schemas.microsoft.com/office/drawing/2014/main" id="{4A124928-5C5B-6BFC-5399-65D983BD1E9B}"/>
                </a:ext>
              </a:extLst>
            </p:cNvPr>
            <p:cNvGrpSpPr/>
            <p:nvPr/>
          </p:nvGrpSpPr>
          <p:grpSpPr>
            <a:xfrm>
              <a:off x="7076622" y="2024515"/>
              <a:ext cx="4797187" cy="4440695"/>
              <a:chOff x="7076622" y="1915655"/>
              <a:chExt cx="4797187" cy="4440695"/>
            </a:xfrm>
          </p:grpSpPr>
          <p:pic>
            <p:nvPicPr>
              <p:cNvPr id="12" name="Imagen 12">
                <a:extLst>
                  <a:ext uri="{FF2B5EF4-FFF2-40B4-BE49-F238E27FC236}">
                    <a16:creationId xmlns:a16="http://schemas.microsoft.com/office/drawing/2014/main" id="{173ED86E-5542-7BBC-BBA1-910FDFEE24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0722" t="17655" r="48834" b="5704"/>
              <a:stretch/>
            </p:blipFill>
            <p:spPr>
              <a:xfrm>
                <a:off x="7076622" y="1915655"/>
                <a:ext cx="2796494" cy="3960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3" name="Imagen 13">
                <a:extLst>
                  <a:ext uri="{FF2B5EF4-FFF2-40B4-BE49-F238E27FC236}">
                    <a16:creationId xmlns:a16="http://schemas.microsoft.com/office/drawing/2014/main" id="{F0613C70-CA3B-A0A6-3096-C74696EA5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2604" t="17561" r="47005" b="5772"/>
              <a:stretch/>
            </p:blipFill>
            <p:spPr>
              <a:xfrm>
                <a:off x="9083157" y="2396350"/>
                <a:ext cx="2790652" cy="3960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11" name="Subtítulo 7">
              <a:extLst>
                <a:ext uri="{FF2B5EF4-FFF2-40B4-BE49-F238E27FC236}">
                  <a16:creationId xmlns:a16="http://schemas.microsoft.com/office/drawing/2014/main" id="{796D927D-D714-E0EE-F5C0-4C7C44B9E16A}"/>
                </a:ext>
              </a:extLst>
            </p:cNvPr>
            <p:cNvSpPr txBox="1">
              <a:spLocks/>
            </p:cNvSpPr>
            <p:nvPr/>
          </p:nvSpPr>
          <p:spPr>
            <a:xfrm>
              <a:off x="7076622" y="1580391"/>
              <a:ext cx="4277178" cy="449522"/>
            </a:xfrm>
            <a:prstGeom prst="rect">
              <a:avLst/>
            </a:prstGeom>
          </p:spPr>
          <p:txBody>
            <a:bodyPr vert="horz" lIns="0" tIns="0" rIns="91440" bIns="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t-PT" dirty="0">
                  <a:solidFill>
                    <a:srgbClr val="002369"/>
                  </a:solidFill>
                  <a:latin typeface="Arial" panose="020B0604020202020204" pitchFamily="34" charset="0"/>
                  <a:ea typeface="Roboto" pitchFamily="2" charset="0"/>
                  <a:cs typeface="Arial" panose="020B0604020202020204" pitchFamily="34" charset="0"/>
                </a:rPr>
                <a:t>Risk management case studies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0720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A89CAAE-9D59-5992-01DB-92899BAC3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654" y="6220712"/>
            <a:ext cx="685564" cy="458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270337-D0D0-EA44-BEF4-456E6E77760D}"/>
              </a:ext>
            </a:extLst>
          </p:cNvPr>
          <p:cNvSpPr txBox="1"/>
          <p:nvPr/>
        </p:nvSpPr>
        <p:spPr>
          <a:xfrm>
            <a:off x="6012012" y="6258827"/>
            <a:ext cx="52176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/>
              <a:t>This work has received funding from the EU-</a:t>
            </a:r>
            <a:r>
              <a:rPr lang="en-US" sz="1050" dirty="0" err="1"/>
              <a:t>PolarNet</a:t>
            </a:r>
            <a:r>
              <a:rPr lang="en-US" sz="1050" dirty="0"/>
              <a:t> 2 (grant agreement no. 101003766) service contracts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8E597E-AD4F-0D72-03EA-33A8F03D4EB1}"/>
              </a:ext>
            </a:extLst>
          </p:cNvPr>
          <p:cNvSpPr txBox="1"/>
          <p:nvPr/>
        </p:nvSpPr>
        <p:spPr>
          <a:xfrm>
            <a:off x="695170" y="535222"/>
            <a:ext cx="8966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837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Co-producing climate services with reindeer herders in Finnish Lapland</a:t>
            </a:r>
          </a:p>
        </p:txBody>
      </p:sp>
      <p:pic>
        <p:nvPicPr>
          <p:cNvPr id="19" name="Picture 18" descr="A blue circle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94D34D22-F698-F20C-9712-898ACBE3D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737" y="178446"/>
            <a:ext cx="1609834" cy="8356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9B6446-3258-BD27-C0D8-DB2927B216C2}"/>
              </a:ext>
            </a:extLst>
          </p:cNvPr>
          <p:cNvSpPr txBox="1"/>
          <p:nvPr/>
        </p:nvSpPr>
        <p:spPr>
          <a:xfrm>
            <a:off x="829835" y="1718916"/>
            <a:ext cx="5090843" cy="3959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GB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Objectives: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5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Co-produce knowledge </a:t>
            </a:r>
            <a:r>
              <a:rPr lang="en-GB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benefits </a:t>
            </a:r>
            <a:r>
              <a:rPr lang="en-GB" sz="15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adaptation and decision-making of Arctic reindeer herding communities in the context of climate change </a:t>
            </a:r>
            <a:r>
              <a:rPr lang="en-GB" sz="15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through co-development of a case study</a:t>
            </a:r>
            <a:endParaRPr lang="es-ES" sz="1500" b="1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5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Co-explore how (climatic) </a:t>
            </a:r>
            <a:r>
              <a:rPr lang="en-GB" sz="15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scientific knowledge </a:t>
            </a:r>
            <a:r>
              <a:rPr lang="en-GB" sz="15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 complement the </a:t>
            </a:r>
            <a:r>
              <a:rPr lang="en-GB" sz="15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traditional knowledge </a:t>
            </a:r>
            <a:r>
              <a:rPr lang="en-GB" sz="15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reindeer herders</a:t>
            </a:r>
            <a:endParaRPr lang="es-ES" sz="1500" b="1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5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 a </a:t>
            </a:r>
            <a:r>
              <a:rPr lang="en-GB" sz="15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proof-of-concept</a:t>
            </a:r>
            <a:r>
              <a:rPr lang="en-GB" sz="15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a climate service for </a:t>
            </a:r>
            <a:r>
              <a:rPr lang="en-GB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herder</a:t>
            </a:r>
            <a:r>
              <a:rPr lang="en-GB" sz="15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in Finnish Lapland as a first step towards a future operationalisation of the service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0943B9-E510-9AB7-B36A-B01319DFC9BF}"/>
              </a:ext>
            </a:extLst>
          </p:cNvPr>
          <p:cNvSpPr txBox="1"/>
          <p:nvPr/>
        </p:nvSpPr>
        <p:spPr>
          <a:xfrm>
            <a:off x="9879726" y="5859433"/>
            <a:ext cx="13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Credit</a:t>
            </a:r>
            <a:r>
              <a:rPr lang="es-ES" sz="1200" dirty="0"/>
              <a:t>: </a:t>
            </a:r>
            <a:r>
              <a:rPr lang="es-ES" sz="1200" dirty="0" err="1"/>
              <a:t>Joonas</a:t>
            </a:r>
            <a:r>
              <a:rPr lang="es-ES" sz="1200" dirty="0"/>
              <a:t> </a:t>
            </a:r>
            <a:r>
              <a:rPr lang="es-ES" sz="1200" dirty="0" err="1"/>
              <a:t>Vola</a:t>
            </a:r>
            <a:endParaRPr lang="en-GB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8A8364-2545-C195-02A7-F24C3668F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324" y="1780391"/>
            <a:ext cx="4858933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10142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8295</TotalTime>
  <Words>751</Words>
  <Application>Microsoft Office PowerPoint</Application>
  <PresentationFormat>Widescreen</PresentationFormat>
  <Paragraphs>110</Paragraphs>
  <Slides>14</Slides>
  <Notes>0</Notes>
  <HiddenSlides>5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Symbol</vt:lpstr>
      <vt:lpstr>Diseño personalizado</vt:lpstr>
      <vt:lpstr>Earth Sciences Department </vt:lpstr>
      <vt:lpstr>Earth Sciences Department</vt:lpstr>
      <vt:lpstr>Climate modelling</vt:lpstr>
      <vt:lpstr>Global climate modelling</vt:lpstr>
      <vt:lpstr>Polar2MidLat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Gemma Ribas</dc:creator>
  <cp:lastModifiedBy>Francisco J Doblas Reyes</cp:lastModifiedBy>
  <cp:revision>232</cp:revision>
  <dcterms:created xsi:type="dcterms:W3CDTF">2019-06-06T09:57:11Z</dcterms:created>
  <dcterms:modified xsi:type="dcterms:W3CDTF">2023-05-22T20:05:39Z</dcterms:modified>
</cp:coreProperties>
</file>