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p:sldMasterIdLst>
    <p:sldMasterId id="2147483648" r:id="rId1"/>
    <p:sldMasterId id="2147483687" r:id="rId2"/>
    <p:sldMasterId id="2147483700" r:id="rId3"/>
    <p:sldMasterId id="2147483752" r:id="rId4"/>
    <p:sldMasterId id="2147483804" r:id="rId5"/>
    <p:sldMasterId id="2147483916" r:id="rId6"/>
    <p:sldMasterId id="2147483929" r:id="rId7"/>
    <p:sldMasterId id="2147483954" r:id="rId8"/>
    <p:sldMasterId id="2147483961" r:id="rId9"/>
    <p:sldMasterId id="2147483974" r:id="rId10"/>
    <p:sldMasterId id="2147483987" r:id="rId11"/>
    <p:sldMasterId id="2147484001" r:id="rId12"/>
  </p:sldMasterIdLst>
  <p:notesMasterIdLst>
    <p:notesMasterId r:id="rId82"/>
  </p:notesMasterIdLst>
  <p:handoutMasterIdLst>
    <p:handoutMasterId r:id="rId83"/>
  </p:handoutMasterIdLst>
  <p:sldIdLst>
    <p:sldId id="431" r:id="rId13"/>
    <p:sldId id="429" r:id="rId14"/>
    <p:sldId id="422" r:id="rId15"/>
    <p:sldId id="405" r:id="rId16"/>
    <p:sldId id="369" r:id="rId17"/>
    <p:sldId id="371" r:id="rId18"/>
    <p:sldId id="373" r:id="rId19"/>
    <p:sldId id="386" r:id="rId20"/>
    <p:sldId id="424" r:id="rId21"/>
    <p:sldId id="377" r:id="rId22"/>
    <p:sldId id="383" r:id="rId23"/>
    <p:sldId id="425" r:id="rId24"/>
    <p:sldId id="384" r:id="rId25"/>
    <p:sldId id="385" r:id="rId26"/>
    <p:sldId id="378" r:id="rId27"/>
    <p:sldId id="379" r:id="rId28"/>
    <p:sldId id="361" r:id="rId29"/>
    <p:sldId id="453" r:id="rId30"/>
    <p:sldId id="365" r:id="rId31"/>
    <p:sldId id="367" r:id="rId32"/>
    <p:sldId id="388" r:id="rId33"/>
    <p:sldId id="389" r:id="rId34"/>
    <p:sldId id="443" r:id="rId35"/>
    <p:sldId id="409" r:id="rId36"/>
    <p:sldId id="440" r:id="rId37"/>
    <p:sldId id="410" r:id="rId38"/>
    <p:sldId id="455" r:id="rId39"/>
    <p:sldId id="437" r:id="rId40"/>
    <p:sldId id="438" r:id="rId41"/>
    <p:sldId id="439" r:id="rId42"/>
    <p:sldId id="454" r:id="rId43"/>
    <p:sldId id="411" r:id="rId44"/>
    <p:sldId id="412" r:id="rId45"/>
    <p:sldId id="441" r:id="rId46"/>
    <p:sldId id="426" r:id="rId47"/>
    <p:sldId id="427" r:id="rId48"/>
    <p:sldId id="428" r:id="rId49"/>
    <p:sldId id="417" r:id="rId50"/>
    <p:sldId id="419" r:id="rId51"/>
    <p:sldId id="442" r:id="rId52"/>
    <p:sldId id="456" r:id="rId53"/>
    <p:sldId id="457" r:id="rId54"/>
    <p:sldId id="432" r:id="rId55"/>
    <p:sldId id="433" r:id="rId56"/>
    <p:sldId id="434" r:id="rId57"/>
    <p:sldId id="406" r:id="rId58"/>
    <p:sldId id="397" r:id="rId59"/>
    <p:sldId id="398" r:id="rId60"/>
    <p:sldId id="396" r:id="rId61"/>
    <p:sldId id="399" r:id="rId62"/>
    <p:sldId id="404" r:id="rId63"/>
    <p:sldId id="418" r:id="rId64"/>
    <p:sldId id="444" r:id="rId65"/>
    <p:sldId id="445" r:id="rId66"/>
    <p:sldId id="264" r:id="rId67"/>
    <p:sldId id="267" r:id="rId68"/>
    <p:sldId id="423" r:id="rId69"/>
    <p:sldId id="286" r:id="rId70"/>
    <p:sldId id="328" r:id="rId71"/>
    <p:sldId id="335" r:id="rId72"/>
    <p:sldId id="336" r:id="rId73"/>
    <p:sldId id="338" r:id="rId74"/>
    <p:sldId id="446" r:id="rId75"/>
    <p:sldId id="447" r:id="rId76"/>
    <p:sldId id="448" r:id="rId77"/>
    <p:sldId id="449" r:id="rId78"/>
    <p:sldId id="450" r:id="rId79"/>
    <p:sldId id="451" r:id="rId80"/>
    <p:sldId id="452" r:id="rId8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66FF33"/>
    <a:srgbClr val="19A088"/>
    <a:srgbClr val="000000"/>
    <a:srgbClr val="F5D527"/>
    <a:srgbClr val="CC3366"/>
    <a:srgbClr val="00499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8" autoAdjust="0"/>
    <p:restoredTop sz="92332" autoAdjust="0"/>
  </p:normalViewPr>
  <p:slideViewPr>
    <p:cSldViewPr snapToGrid="0">
      <p:cViewPr>
        <p:scale>
          <a:sx n="100" d="100"/>
          <a:sy n="100" d="100"/>
        </p:scale>
        <p:origin x="-1144" y="-8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 Target="slides/slide1.xml"/><Relationship Id="rId14" Type="http://schemas.openxmlformats.org/officeDocument/2006/relationships/slide" Target="slides/slide2.xml"/><Relationship Id="rId15" Type="http://schemas.openxmlformats.org/officeDocument/2006/relationships/slide" Target="slides/slide3.xml"/><Relationship Id="rId16" Type="http://schemas.openxmlformats.org/officeDocument/2006/relationships/slide" Target="slides/slide4.xml"/><Relationship Id="rId17" Type="http://schemas.openxmlformats.org/officeDocument/2006/relationships/slide" Target="slides/slide5.xml"/><Relationship Id="rId18" Type="http://schemas.openxmlformats.org/officeDocument/2006/relationships/slide" Target="slides/slide6.xml"/><Relationship Id="rId19" Type="http://schemas.openxmlformats.org/officeDocument/2006/relationships/slide" Target="slides/slide7.xml"/><Relationship Id="rId30" Type="http://schemas.openxmlformats.org/officeDocument/2006/relationships/slide" Target="slides/slide18.xml"/><Relationship Id="rId31" Type="http://schemas.openxmlformats.org/officeDocument/2006/relationships/slide" Target="slides/slide19.xml"/><Relationship Id="rId32" Type="http://schemas.openxmlformats.org/officeDocument/2006/relationships/slide" Target="slides/slide20.xml"/><Relationship Id="rId33" Type="http://schemas.openxmlformats.org/officeDocument/2006/relationships/slide" Target="slides/slide21.xml"/><Relationship Id="rId34" Type="http://schemas.openxmlformats.org/officeDocument/2006/relationships/slide" Target="slides/slide22.xml"/><Relationship Id="rId35" Type="http://schemas.openxmlformats.org/officeDocument/2006/relationships/slide" Target="slides/slide23.xml"/><Relationship Id="rId36" Type="http://schemas.openxmlformats.org/officeDocument/2006/relationships/slide" Target="slides/slide24.xml"/><Relationship Id="rId37" Type="http://schemas.openxmlformats.org/officeDocument/2006/relationships/slide" Target="slides/slide25.xml"/><Relationship Id="rId38" Type="http://schemas.openxmlformats.org/officeDocument/2006/relationships/slide" Target="slides/slide26.xml"/><Relationship Id="rId39" Type="http://schemas.openxmlformats.org/officeDocument/2006/relationships/slide" Target="slides/slide27.xml"/><Relationship Id="rId50" Type="http://schemas.openxmlformats.org/officeDocument/2006/relationships/slide" Target="slides/slide38.xml"/><Relationship Id="rId51" Type="http://schemas.openxmlformats.org/officeDocument/2006/relationships/slide" Target="slides/slide39.xml"/><Relationship Id="rId52" Type="http://schemas.openxmlformats.org/officeDocument/2006/relationships/slide" Target="slides/slide40.xml"/><Relationship Id="rId53" Type="http://schemas.openxmlformats.org/officeDocument/2006/relationships/slide" Target="slides/slide41.xml"/><Relationship Id="rId54" Type="http://schemas.openxmlformats.org/officeDocument/2006/relationships/slide" Target="slides/slide42.xml"/><Relationship Id="rId55" Type="http://schemas.openxmlformats.org/officeDocument/2006/relationships/slide" Target="slides/slide43.xml"/><Relationship Id="rId56" Type="http://schemas.openxmlformats.org/officeDocument/2006/relationships/slide" Target="slides/slide44.xml"/><Relationship Id="rId57" Type="http://schemas.openxmlformats.org/officeDocument/2006/relationships/slide" Target="slides/slide45.xml"/><Relationship Id="rId58" Type="http://schemas.openxmlformats.org/officeDocument/2006/relationships/slide" Target="slides/slide46.xml"/><Relationship Id="rId59" Type="http://schemas.openxmlformats.org/officeDocument/2006/relationships/slide" Target="slides/slide47.xml"/><Relationship Id="rId70" Type="http://schemas.openxmlformats.org/officeDocument/2006/relationships/slide" Target="slides/slide58.xml"/><Relationship Id="rId71" Type="http://schemas.openxmlformats.org/officeDocument/2006/relationships/slide" Target="slides/slide59.xml"/><Relationship Id="rId72" Type="http://schemas.openxmlformats.org/officeDocument/2006/relationships/slide" Target="slides/slide60.xml"/><Relationship Id="rId73" Type="http://schemas.openxmlformats.org/officeDocument/2006/relationships/slide" Target="slides/slide61.xml"/><Relationship Id="rId74" Type="http://schemas.openxmlformats.org/officeDocument/2006/relationships/slide" Target="slides/slide62.xml"/><Relationship Id="rId75" Type="http://schemas.openxmlformats.org/officeDocument/2006/relationships/slide" Target="slides/slide63.xml"/><Relationship Id="rId76" Type="http://schemas.openxmlformats.org/officeDocument/2006/relationships/slide" Target="slides/slide64.xml"/><Relationship Id="rId77" Type="http://schemas.openxmlformats.org/officeDocument/2006/relationships/slide" Target="slides/slide65.xml"/><Relationship Id="rId78" Type="http://schemas.openxmlformats.org/officeDocument/2006/relationships/slide" Target="slides/slide66.xml"/><Relationship Id="rId79" Type="http://schemas.openxmlformats.org/officeDocument/2006/relationships/slide" Target="slides/slide67.xml"/><Relationship Id="rId20" Type="http://schemas.openxmlformats.org/officeDocument/2006/relationships/slide" Target="slides/slide8.xml"/><Relationship Id="rId21" Type="http://schemas.openxmlformats.org/officeDocument/2006/relationships/slide" Target="slides/slide9.xml"/><Relationship Id="rId22" Type="http://schemas.openxmlformats.org/officeDocument/2006/relationships/slide" Target="slides/slide10.xml"/><Relationship Id="rId23" Type="http://schemas.openxmlformats.org/officeDocument/2006/relationships/slide" Target="slides/slide11.xml"/><Relationship Id="rId24" Type="http://schemas.openxmlformats.org/officeDocument/2006/relationships/slide" Target="slides/slide12.xml"/><Relationship Id="rId25" Type="http://schemas.openxmlformats.org/officeDocument/2006/relationships/slide" Target="slides/slide13.xml"/><Relationship Id="rId26" Type="http://schemas.openxmlformats.org/officeDocument/2006/relationships/slide" Target="slides/slide14.xml"/><Relationship Id="rId27" Type="http://schemas.openxmlformats.org/officeDocument/2006/relationships/slide" Target="slides/slide15.xml"/><Relationship Id="rId28" Type="http://schemas.openxmlformats.org/officeDocument/2006/relationships/slide" Target="slides/slide16.xml"/><Relationship Id="rId29" Type="http://schemas.openxmlformats.org/officeDocument/2006/relationships/slide" Target="slides/slide17.xml"/><Relationship Id="rId40" Type="http://schemas.openxmlformats.org/officeDocument/2006/relationships/slide" Target="slides/slide28.xml"/><Relationship Id="rId41" Type="http://schemas.openxmlformats.org/officeDocument/2006/relationships/slide" Target="slides/slide29.xml"/><Relationship Id="rId42" Type="http://schemas.openxmlformats.org/officeDocument/2006/relationships/slide" Target="slides/slide30.xml"/><Relationship Id="rId43" Type="http://schemas.openxmlformats.org/officeDocument/2006/relationships/slide" Target="slides/slide31.xml"/><Relationship Id="rId44" Type="http://schemas.openxmlformats.org/officeDocument/2006/relationships/slide" Target="slides/slide32.xml"/><Relationship Id="rId45" Type="http://schemas.openxmlformats.org/officeDocument/2006/relationships/slide" Target="slides/slide33.xml"/><Relationship Id="rId46" Type="http://schemas.openxmlformats.org/officeDocument/2006/relationships/slide" Target="slides/slide34.xml"/><Relationship Id="rId47" Type="http://schemas.openxmlformats.org/officeDocument/2006/relationships/slide" Target="slides/slide35.xml"/><Relationship Id="rId48" Type="http://schemas.openxmlformats.org/officeDocument/2006/relationships/slide" Target="slides/slide36.xml"/><Relationship Id="rId49" Type="http://schemas.openxmlformats.org/officeDocument/2006/relationships/slide" Target="slides/slide37.xml"/><Relationship Id="rId60" Type="http://schemas.openxmlformats.org/officeDocument/2006/relationships/slide" Target="slides/slide48.xml"/><Relationship Id="rId61" Type="http://schemas.openxmlformats.org/officeDocument/2006/relationships/slide" Target="slides/slide49.xml"/><Relationship Id="rId62" Type="http://schemas.openxmlformats.org/officeDocument/2006/relationships/slide" Target="slides/slide50.xml"/><Relationship Id="rId63" Type="http://schemas.openxmlformats.org/officeDocument/2006/relationships/slide" Target="slides/slide51.xml"/><Relationship Id="rId64" Type="http://schemas.openxmlformats.org/officeDocument/2006/relationships/slide" Target="slides/slide52.xml"/><Relationship Id="rId65" Type="http://schemas.openxmlformats.org/officeDocument/2006/relationships/slide" Target="slides/slide53.xml"/><Relationship Id="rId66" Type="http://schemas.openxmlformats.org/officeDocument/2006/relationships/slide" Target="slides/slide54.xml"/><Relationship Id="rId67" Type="http://schemas.openxmlformats.org/officeDocument/2006/relationships/slide" Target="slides/slide55.xml"/><Relationship Id="rId68" Type="http://schemas.openxmlformats.org/officeDocument/2006/relationships/slide" Target="slides/slide56.xml"/><Relationship Id="rId69" Type="http://schemas.openxmlformats.org/officeDocument/2006/relationships/slide" Target="slides/slide57.xml"/><Relationship Id="rId80" Type="http://schemas.openxmlformats.org/officeDocument/2006/relationships/slide" Target="slides/slide68.xml"/><Relationship Id="rId81" Type="http://schemas.openxmlformats.org/officeDocument/2006/relationships/slide" Target="slides/slide69.xml"/><Relationship Id="rId82" Type="http://schemas.openxmlformats.org/officeDocument/2006/relationships/notesMaster" Target="notesMasters/notesMaster1.xml"/><Relationship Id="rId83" Type="http://schemas.openxmlformats.org/officeDocument/2006/relationships/handoutMaster" Target="handoutMasters/handoutMaster1.xml"/><Relationship Id="rId84" Type="http://schemas.openxmlformats.org/officeDocument/2006/relationships/printerSettings" Target="printerSettings/printerSettings1.bin"/><Relationship Id="rId85" Type="http://schemas.openxmlformats.org/officeDocument/2006/relationships/presProps" Target="presProps.xml"/><Relationship Id="rId86" Type="http://schemas.openxmlformats.org/officeDocument/2006/relationships/viewProps" Target="viewProps.xml"/><Relationship Id="rId87" Type="http://schemas.openxmlformats.org/officeDocument/2006/relationships/theme" Target="theme/theme1.xml"/><Relationship Id="rId8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s-ES" smtClean="0"/>
              <a:t>&lt;header&gt;</a:t>
            </a:r>
            <a:endParaRPr lang="es-ES"/>
          </a:p>
        </p:txBody>
      </p:sp>
      <p:sp>
        <p:nvSpPr>
          <p:cNvPr id="3" name="Marcador de fech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r>
              <a:rPr lang="en-US" smtClean="0"/>
              <a:t>&lt;date/time&gt;</a:t>
            </a:r>
            <a:endParaRPr lang="es-ES"/>
          </a:p>
        </p:txBody>
      </p:sp>
      <p:sp>
        <p:nvSpPr>
          <p:cNvPr id="4" name="Marcador de pie de pá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3B8E467-67BD-284A-B87D-25E64F0BD882}" type="slidenum">
              <a:rPr lang="es-ES" smtClean="0"/>
              <a:t>‹Nr.›</a:t>
            </a:fld>
            <a:endParaRPr lang="es-ES"/>
          </a:p>
        </p:txBody>
      </p:sp>
    </p:spTree>
    <p:extLst>
      <p:ext uri="{BB962C8B-B14F-4D97-AF65-F5344CB8AC3E}">
        <p14:creationId xmlns:p14="http://schemas.microsoft.com/office/powerpoint/2010/main" val="227974577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25" name="PlaceHolder 1"/>
          <p:cNvSpPr>
            <a:spLocks noGrp="1"/>
          </p:cNvSpPr>
          <p:nvPr>
            <p:ph type="body"/>
          </p:nvPr>
        </p:nvSpPr>
        <p:spPr>
          <a:xfrm>
            <a:off x="777240" y="4777560"/>
            <a:ext cx="6217560" cy="4525920"/>
          </a:xfrm>
          <a:prstGeom prst="rect">
            <a:avLst/>
          </a:prstGeom>
        </p:spPr>
        <p:txBody>
          <a:bodyPr lIns="0" tIns="0" rIns="0" bIns="0"/>
          <a:lstStyle/>
          <a:p>
            <a:r>
              <a:rPr lang="en-US" sz="2000" b="0" strike="noStrike" spc="-1">
                <a:solidFill>
                  <a:srgbClr val="000000"/>
                </a:solidFill>
                <a:uFill>
                  <a:solidFill>
                    <a:srgbClr val="FFFFFF"/>
                  </a:solidFill>
                </a:uFill>
                <a:latin typeface="Arial"/>
              </a:rPr>
              <a:t>Click to edit the notes format</a:t>
            </a:r>
          </a:p>
        </p:txBody>
      </p:sp>
      <p:sp>
        <p:nvSpPr>
          <p:cNvPr id="826" name="PlaceHolder 2"/>
          <p:cNvSpPr>
            <a:spLocks noGrp="1"/>
          </p:cNvSpPr>
          <p:nvPr>
            <p:ph type="hdr"/>
          </p:nvPr>
        </p:nvSpPr>
        <p:spPr>
          <a:xfrm>
            <a:off x="0" y="0"/>
            <a:ext cx="3372840" cy="502560"/>
          </a:xfrm>
          <a:prstGeom prst="rect">
            <a:avLst/>
          </a:prstGeom>
        </p:spPr>
        <p:txBody>
          <a:bodyPr lIns="0" tIns="0" rIns="0" bIns="0"/>
          <a:lstStyle/>
          <a:p>
            <a:r>
              <a:rPr lang="en-US" sz="1400" b="0" strike="noStrike" spc="-1">
                <a:solidFill>
                  <a:srgbClr val="000000"/>
                </a:solidFill>
                <a:uFill>
                  <a:solidFill>
                    <a:srgbClr val="FFFFFF"/>
                  </a:solidFill>
                </a:uFill>
                <a:latin typeface="Times New Roman"/>
              </a:rPr>
              <a:t>&lt;header&gt;</a:t>
            </a:r>
          </a:p>
        </p:txBody>
      </p:sp>
      <p:sp>
        <p:nvSpPr>
          <p:cNvPr id="827" name="PlaceHolder 3"/>
          <p:cNvSpPr>
            <a:spLocks noGrp="1"/>
          </p:cNvSpPr>
          <p:nvPr>
            <p:ph type="dt"/>
          </p:nvPr>
        </p:nvSpPr>
        <p:spPr>
          <a:xfrm>
            <a:off x="4399200" y="0"/>
            <a:ext cx="3372840" cy="502560"/>
          </a:xfrm>
          <a:prstGeom prst="rect">
            <a:avLst/>
          </a:prstGeom>
        </p:spPr>
        <p:txBody>
          <a:bodyPr lIns="0" tIns="0" rIns="0" bIns="0"/>
          <a:lstStyle/>
          <a:p>
            <a:pPr algn="r"/>
            <a:r>
              <a:rPr lang="en-US" sz="1400" b="0" strike="noStrike" spc="-1" smtClean="0">
                <a:solidFill>
                  <a:srgbClr val="000000"/>
                </a:solidFill>
                <a:uFill>
                  <a:solidFill>
                    <a:srgbClr val="FFFFFF"/>
                  </a:solidFill>
                </a:uFill>
                <a:latin typeface="Times New Roman"/>
              </a:rPr>
              <a:t>&lt;date/time&gt;</a:t>
            </a:r>
            <a:endParaRPr lang="en-US" sz="1400" b="0" strike="noStrike" spc="-1">
              <a:solidFill>
                <a:srgbClr val="000000"/>
              </a:solidFill>
              <a:uFill>
                <a:solidFill>
                  <a:srgbClr val="FFFFFF"/>
                </a:solidFill>
              </a:uFill>
              <a:latin typeface="Times New Roman"/>
            </a:endParaRPr>
          </a:p>
        </p:txBody>
      </p:sp>
      <p:sp>
        <p:nvSpPr>
          <p:cNvPr id="828" name="PlaceHolder 4"/>
          <p:cNvSpPr>
            <a:spLocks noGrp="1"/>
          </p:cNvSpPr>
          <p:nvPr>
            <p:ph type="ftr"/>
          </p:nvPr>
        </p:nvSpPr>
        <p:spPr>
          <a:xfrm>
            <a:off x="0" y="9555480"/>
            <a:ext cx="3372840" cy="502560"/>
          </a:xfrm>
          <a:prstGeom prst="rect">
            <a:avLst/>
          </a:prstGeom>
        </p:spPr>
        <p:txBody>
          <a:bodyPr lIns="0" tIns="0" rIns="0" bIns="0" anchor="b"/>
          <a:lstStyle/>
          <a:p>
            <a:r>
              <a:rPr lang="en-US" sz="1400" b="0" strike="noStrike" spc="-1">
                <a:solidFill>
                  <a:srgbClr val="000000"/>
                </a:solidFill>
                <a:uFill>
                  <a:solidFill>
                    <a:srgbClr val="FFFFFF"/>
                  </a:solidFill>
                </a:uFill>
                <a:latin typeface="Times New Roman"/>
              </a:rPr>
              <a:t>&lt;footer&gt;</a:t>
            </a:r>
          </a:p>
        </p:txBody>
      </p:sp>
      <p:sp>
        <p:nvSpPr>
          <p:cNvPr id="829" name="PlaceHolder 5"/>
          <p:cNvSpPr>
            <a:spLocks noGrp="1"/>
          </p:cNvSpPr>
          <p:nvPr>
            <p:ph type="sldNum"/>
          </p:nvPr>
        </p:nvSpPr>
        <p:spPr>
          <a:xfrm>
            <a:off x="4399200" y="9555480"/>
            <a:ext cx="3372840" cy="502560"/>
          </a:xfrm>
          <a:prstGeom prst="rect">
            <a:avLst/>
          </a:prstGeom>
        </p:spPr>
        <p:txBody>
          <a:bodyPr lIns="0" tIns="0" rIns="0" bIns="0" anchor="b"/>
          <a:lstStyle/>
          <a:p>
            <a:pPr algn="r"/>
            <a:fld id="{0AFC5F2B-3938-4D37-BD45-5055FA0B8D7D}" type="slidenum">
              <a:rPr lang="en-US" sz="1400" b="0" strike="noStrike" spc="-1">
                <a:solidFill>
                  <a:srgbClr val="000000"/>
                </a:solidFill>
                <a:uFill>
                  <a:solidFill>
                    <a:srgbClr val="FFFFFF"/>
                  </a:solidFill>
                </a:uFill>
                <a:latin typeface="Times New Roman"/>
              </a:rPr>
              <a:pPr algn="r"/>
              <a:t>‹Nr.›</a:t>
            </a:fld>
            <a:endParaRPr lang="en-US" sz="14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154222488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7595849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2 Marcador de notas"/>
          <p:cNvSpPr>
            <a:spLocks noGrp="1"/>
          </p:cNvSpPr>
          <p:nvPr>
            <p:ph type="body" idx="1"/>
          </p:nvPr>
        </p:nvSpPr>
        <p:spPr/>
        <p:txBody>
          <a:bodyPr/>
          <a:lstStyle/>
          <a:p>
            <a:r>
              <a:rPr lang="es-ES" dirty="0" err="1" smtClean="0"/>
              <a:t>Differences</a:t>
            </a:r>
            <a:r>
              <a:rPr lang="es-ES" baseline="0" dirty="0" smtClean="0"/>
              <a:t> </a:t>
            </a:r>
            <a:r>
              <a:rPr lang="es-ES" baseline="0" dirty="0" err="1" smtClean="0"/>
              <a:t>between</a:t>
            </a:r>
            <a:r>
              <a:rPr lang="es-ES" baseline="0" dirty="0" smtClean="0"/>
              <a:t> </a:t>
            </a:r>
            <a:r>
              <a:rPr lang="es-ES" baseline="0" dirty="0" err="1" smtClean="0"/>
              <a:t>weather</a:t>
            </a:r>
            <a:r>
              <a:rPr lang="es-ES" baseline="0" dirty="0" smtClean="0"/>
              <a:t> and </a:t>
            </a:r>
            <a:r>
              <a:rPr lang="es-ES" baseline="0" dirty="0" err="1" smtClean="0"/>
              <a:t>climate</a:t>
            </a:r>
            <a:endParaRPr lang="es-ES" baseline="0" dirty="0" smtClean="0"/>
          </a:p>
          <a:p>
            <a:endParaRPr lang="es-ES" baseline="0" dirty="0" smtClean="0"/>
          </a:p>
          <a:p>
            <a:r>
              <a:rPr lang="es-ES" baseline="0" dirty="0" err="1" smtClean="0"/>
              <a:t>Weather</a:t>
            </a:r>
            <a:r>
              <a:rPr lang="es-ES" baseline="0" dirty="0" smtClean="0"/>
              <a:t> up </a:t>
            </a:r>
            <a:r>
              <a:rPr lang="es-ES" baseline="0" dirty="0" err="1" smtClean="0"/>
              <a:t>to</a:t>
            </a:r>
            <a:r>
              <a:rPr lang="es-ES" baseline="0" dirty="0" smtClean="0"/>
              <a:t> 10 </a:t>
            </a:r>
            <a:r>
              <a:rPr lang="es-ES" baseline="0" dirty="0" err="1" smtClean="0"/>
              <a:t>days</a:t>
            </a:r>
            <a:r>
              <a:rPr lang="es-ES" baseline="0" dirty="0" smtClean="0"/>
              <a:t> </a:t>
            </a:r>
            <a:r>
              <a:rPr lang="es-ES" baseline="0" dirty="0" err="1" smtClean="0"/>
              <a:t>but</a:t>
            </a:r>
            <a:r>
              <a:rPr lang="es-ES" baseline="0" dirty="0" smtClean="0"/>
              <a:t> </a:t>
            </a:r>
            <a:r>
              <a:rPr lang="es-ES" baseline="0" dirty="0" err="1" smtClean="0"/>
              <a:t>climate</a:t>
            </a:r>
            <a:r>
              <a:rPr lang="es-ES" baseline="0" dirty="0" smtClean="0"/>
              <a:t> </a:t>
            </a:r>
            <a:r>
              <a:rPr lang="es-ES" baseline="0" dirty="0" err="1" smtClean="0"/>
              <a:t>could</a:t>
            </a:r>
            <a:r>
              <a:rPr lang="es-ES" baseline="0" dirty="0" smtClean="0"/>
              <a:t> up </a:t>
            </a:r>
            <a:r>
              <a:rPr lang="es-ES" baseline="0" dirty="0" err="1" smtClean="0"/>
              <a:t>to</a:t>
            </a:r>
            <a:r>
              <a:rPr lang="es-ES" baseline="0" dirty="0" smtClean="0"/>
              <a:t> </a:t>
            </a:r>
            <a:r>
              <a:rPr lang="es-ES" baseline="0" dirty="0" err="1" smtClean="0"/>
              <a:t>decades</a:t>
            </a:r>
            <a:r>
              <a:rPr lang="es-ES" baseline="0" dirty="0" smtClean="0"/>
              <a:t>  </a:t>
            </a:r>
            <a:r>
              <a:rPr lang="es-ES" baseline="0" dirty="0" err="1" smtClean="0"/>
              <a:t>why</a:t>
            </a:r>
            <a:r>
              <a:rPr lang="es-ES" baseline="0" dirty="0" smtClean="0"/>
              <a:t> </a:t>
            </a:r>
            <a:r>
              <a:rPr lang="es-ES" baseline="0" dirty="0" err="1" smtClean="0"/>
              <a:t>is</a:t>
            </a:r>
            <a:r>
              <a:rPr lang="es-ES" baseline="0" dirty="0" smtClean="0"/>
              <a:t> </a:t>
            </a:r>
            <a:r>
              <a:rPr lang="es-ES" baseline="0" dirty="0" err="1" smtClean="0"/>
              <a:t>this</a:t>
            </a:r>
            <a:r>
              <a:rPr lang="es-ES" baseline="0" dirty="0" smtClean="0"/>
              <a:t> </a:t>
            </a:r>
            <a:r>
              <a:rPr lang="es-ES" baseline="0" dirty="0" err="1" smtClean="0"/>
              <a:t>possible</a:t>
            </a:r>
            <a:endParaRPr lang="es-ES" baseline="0" dirty="0" smtClean="0"/>
          </a:p>
          <a:p>
            <a:endParaRPr lang="es-ES" baseline="0" dirty="0" smtClean="0"/>
          </a:p>
          <a:p>
            <a:r>
              <a:rPr lang="es-ES" baseline="0" dirty="0" err="1" smtClean="0"/>
              <a:t>Weather</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atmosphearic</a:t>
            </a:r>
            <a:r>
              <a:rPr lang="es-ES" baseline="0" dirty="0" smtClean="0"/>
              <a:t> </a:t>
            </a:r>
            <a:r>
              <a:rPr lang="es-ES" baseline="0" dirty="0" err="1" smtClean="0"/>
              <a:t>processes</a:t>
            </a:r>
            <a:r>
              <a:rPr lang="es-ES" baseline="0" dirty="0" smtClean="0"/>
              <a:t> and </a:t>
            </a:r>
            <a:r>
              <a:rPr lang="es-ES" baseline="0" dirty="0" err="1" smtClean="0"/>
              <a:t>persistence</a:t>
            </a:r>
            <a:endParaRPr lang="es-ES" baseline="0" dirty="0" smtClean="0"/>
          </a:p>
          <a:p>
            <a:endParaRPr lang="es-ES" baseline="0" dirty="0" smtClean="0"/>
          </a:p>
          <a:p>
            <a:r>
              <a:rPr lang="es-ES" baseline="0" dirty="0" err="1" smtClean="0"/>
              <a:t>Climate</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other</a:t>
            </a:r>
            <a:r>
              <a:rPr lang="es-ES" baseline="0" dirty="0" smtClean="0"/>
              <a:t> </a:t>
            </a:r>
            <a:r>
              <a:rPr lang="es-ES" baseline="0" dirty="0" err="1" smtClean="0"/>
              <a:t>processes</a:t>
            </a:r>
            <a:r>
              <a:rPr lang="es-ES" baseline="0" dirty="0" smtClean="0"/>
              <a:t> </a:t>
            </a:r>
            <a:r>
              <a:rPr lang="es-ES" baseline="0" dirty="0" err="1" smtClean="0"/>
              <a:t>such</a:t>
            </a:r>
            <a:r>
              <a:rPr lang="es-ES" baseline="0" dirty="0" smtClean="0"/>
              <a:t> as… </a:t>
            </a:r>
            <a:r>
              <a:rPr lang="es-ES" baseline="0" dirty="0" err="1" smtClean="0"/>
              <a:t>climate</a:t>
            </a:r>
            <a:r>
              <a:rPr lang="es-ES" baseline="0" dirty="0" smtClean="0"/>
              <a:t> </a:t>
            </a:r>
            <a:r>
              <a:rPr lang="es-ES" baseline="0" dirty="0" err="1" smtClean="0"/>
              <a:t>prediction</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the</a:t>
            </a:r>
            <a:r>
              <a:rPr lang="es-ES" baseline="0" dirty="0" smtClean="0"/>
              <a:t> </a:t>
            </a:r>
            <a:r>
              <a:rPr lang="es-ES" baseline="0" dirty="0" err="1" smtClean="0"/>
              <a:t>correct</a:t>
            </a:r>
            <a:r>
              <a:rPr lang="es-ES" baseline="0" dirty="0" smtClean="0"/>
              <a:t> </a:t>
            </a:r>
            <a:r>
              <a:rPr lang="es-ES" baseline="0" dirty="0" err="1" smtClean="0"/>
              <a:t>simulation</a:t>
            </a:r>
            <a:r>
              <a:rPr lang="es-ES" baseline="0" dirty="0" smtClean="0"/>
              <a:t> of </a:t>
            </a:r>
            <a:r>
              <a:rPr lang="es-ES" baseline="0" dirty="0" err="1" smtClean="0"/>
              <a:t>these</a:t>
            </a:r>
            <a:r>
              <a:rPr lang="es-ES" baseline="0" dirty="0" smtClean="0"/>
              <a:t> </a:t>
            </a:r>
            <a:r>
              <a:rPr lang="es-ES" baseline="0" dirty="0" err="1" smtClean="0"/>
              <a:t>processes</a:t>
            </a:r>
            <a:endParaRPr lang="es-ES" baseline="0" dirty="0" smtClean="0"/>
          </a:p>
          <a:p>
            <a:endParaRPr lang="es-ES" baseline="0" dirty="0" smtClean="0"/>
          </a:p>
          <a:p>
            <a:r>
              <a:rPr lang="es-ES" baseline="0" dirty="0" smtClean="0"/>
              <a:t>Javi GS. </a:t>
            </a:r>
            <a:r>
              <a:rPr lang="es-ES" baseline="0" dirty="0" err="1" smtClean="0"/>
              <a:t>add</a:t>
            </a:r>
            <a:r>
              <a:rPr lang="es-ES" baseline="0" dirty="0" smtClean="0"/>
              <a:t> more</a:t>
            </a:r>
          </a:p>
          <a:p>
            <a:endParaRPr lang="es-ES" baseline="0" dirty="0" smtClean="0"/>
          </a:p>
          <a:p>
            <a:endParaRPr lang="es-ES" baseline="0" dirty="0" smtClean="0"/>
          </a:p>
        </p:txBody>
      </p:sp>
    </p:spTree>
    <p:extLst>
      <p:ext uri="{BB962C8B-B14F-4D97-AF65-F5344CB8AC3E}">
        <p14:creationId xmlns:p14="http://schemas.microsoft.com/office/powerpoint/2010/main" val="590268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2 Marcador de notas"/>
          <p:cNvSpPr>
            <a:spLocks noGrp="1"/>
          </p:cNvSpPr>
          <p:nvPr>
            <p:ph type="body" idx="1"/>
          </p:nvPr>
        </p:nvSpPr>
        <p:spPr/>
        <p:txBody>
          <a:bodyPr/>
          <a:lstStyle/>
          <a:p>
            <a:r>
              <a:rPr lang="es-ES" dirty="0" err="1" smtClean="0"/>
              <a:t>Differences</a:t>
            </a:r>
            <a:r>
              <a:rPr lang="es-ES" baseline="0" dirty="0" smtClean="0"/>
              <a:t> </a:t>
            </a:r>
            <a:r>
              <a:rPr lang="es-ES" baseline="0" dirty="0" err="1" smtClean="0"/>
              <a:t>between</a:t>
            </a:r>
            <a:r>
              <a:rPr lang="es-ES" baseline="0" dirty="0" smtClean="0"/>
              <a:t> </a:t>
            </a:r>
            <a:r>
              <a:rPr lang="es-ES" baseline="0" dirty="0" err="1" smtClean="0"/>
              <a:t>weather</a:t>
            </a:r>
            <a:r>
              <a:rPr lang="es-ES" baseline="0" dirty="0" smtClean="0"/>
              <a:t> and </a:t>
            </a:r>
            <a:r>
              <a:rPr lang="es-ES" baseline="0" dirty="0" err="1" smtClean="0"/>
              <a:t>climate</a:t>
            </a:r>
            <a:endParaRPr lang="es-ES" baseline="0" dirty="0" smtClean="0"/>
          </a:p>
          <a:p>
            <a:endParaRPr lang="es-ES" baseline="0" dirty="0" smtClean="0"/>
          </a:p>
          <a:p>
            <a:r>
              <a:rPr lang="es-ES" baseline="0" dirty="0" err="1" smtClean="0"/>
              <a:t>Weather</a:t>
            </a:r>
            <a:r>
              <a:rPr lang="es-ES" baseline="0" dirty="0" smtClean="0"/>
              <a:t> up </a:t>
            </a:r>
            <a:r>
              <a:rPr lang="es-ES" baseline="0" dirty="0" err="1" smtClean="0"/>
              <a:t>to</a:t>
            </a:r>
            <a:r>
              <a:rPr lang="es-ES" baseline="0" dirty="0" smtClean="0"/>
              <a:t> 10 </a:t>
            </a:r>
            <a:r>
              <a:rPr lang="es-ES" baseline="0" dirty="0" err="1" smtClean="0"/>
              <a:t>days</a:t>
            </a:r>
            <a:r>
              <a:rPr lang="es-ES" baseline="0" dirty="0" smtClean="0"/>
              <a:t> </a:t>
            </a:r>
            <a:r>
              <a:rPr lang="es-ES" baseline="0" dirty="0" err="1" smtClean="0"/>
              <a:t>but</a:t>
            </a:r>
            <a:r>
              <a:rPr lang="es-ES" baseline="0" dirty="0" smtClean="0"/>
              <a:t> </a:t>
            </a:r>
            <a:r>
              <a:rPr lang="es-ES" baseline="0" dirty="0" err="1" smtClean="0"/>
              <a:t>climate</a:t>
            </a:r>
            <a:r>
              <a:rPr lang="es-ES" baseline="0" dirty="0" smtClean="0"/>
              <a:t> </a:t>
            </a:r>
            <a:r>
              <a:rPr lang="es-ES" baseline="0" dirty="0" err="1" smtClean="0"/>
              <a:t>could</a:t>
            </a:r>
            <a:r>
              <a:rPr lang="es-ES" baseline="0" dirty="0" smtClean="0"/>
              <a:t> up </a:t>
            </a:r>
            <a:r>
              <a:rPr lang="es-ES" baseline="0" dirty="0" err="1" smtClean="0"/>
              <a:t>to</a:t>
            </a:r>
            <a:r>
              <a:rPr lang="es-ES" baseline="0" dirty="0" smtClean="0"/>
              <a:t> </a:t>
            </a:r>
            <a:r>
              <a:rPr lang="es-ES" baseline="0" dirty="0" err="1" smtClean="0"/>
              <a:t>decades</a:t>
            </a:r>
            <a:r>
              <a:rPr lang="es-ES" baseline="0" dirty="0" smtClean="0"/>
              <a:t>  </a:t>
            </a:r>
            <a:r>
              <a:rPr lang="es-ES" baseline="0" dirty="0" err="1" smtClean="0"/>
              <a:t>why</a:t>
            </a:r>
            <a:r>
              <a:rPr lang="es-ES" baseline="0" dirty="0" smtClean="0"/>
              <a:t> </a:t>
            </a:r>
            <a:r>
              <a:rPr lang="es-ES" baseline="0" dirty="0" err="1" smtClean="0"/>
              <a:t>is</a:t>
            </a:r>
            <a:r>
              <a:rPr lang="es-ES" baseline="0" dirty="0" smtClean="0"/>
              <a:t> </a:t>
            </a:r>
            <a:r>
              <a:rPr lang="es-ES" baseline="0" dirty="0" err="1" smtClean="0"/>
              <a:t>this</a:t>
            </a:r>
            <a:r>
              <a:rPr lang="es-ES" baseline="0" dirty="0" smtClean="0"/>
              <a:t> </a:t>
            </a:r>
            <a:r>
              <a:rPr lang="es-ES" baseline="0" dirty="0" err="1" smtClean="0"/>
              <a:t>possible</a:t>
            </a:r>
            <a:endParaRPr lang="es-ES" baseline="0" dirty="0" smtClean="0"/>
          </a:p>
          <a:p>
            <a:endParaRPr lang="es-ES" baseline="0" dirty="0" smtClean="0"/>
          </a:p>
          <a:p>
            <a:r>
              <a:rPr lang="es-ES" baseline="0" dirty="0" err="1" smtClean="0"/>
              <a:t>Weather</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atmosphearic</a:t>
            </a:r>
            <a:r>
              <a:rPr lang="es-ES" baseline="0" dirty="0" smtClean="0"/>
              <a:t> </a:t>
            </a:r>
            <a:r>
              <a:rPr lang="es-ES" baseline="0" dirty="0" err="1" smtClean="0"/>
              <a:t>processes</a:t>
            </a:r>
            <a:r>
              <a:rPr lang="es-ES" baseline="0" dirty="0" smtClean="0"/>
              <a:t> and </a:t>
            </a:r>
            <a:r>
              <a:rPr lang="es-ES" baseline="0" dirty="0" err="1" smtClean="0"/>
              <a:t>persistence</a:t>
            </a:r>
            <a:endParaRPr lang="es-ES" baseline="0" dirty="0" smtClean="0"/>
          </a:p>
          <a:p>
            <a:endParaRPr lang="es-ES" baseline="0" dirty="0" smtClean="0"/>
          </a:p>
          <a:p>
            <a:r>
              <a:rPr lang="es-ES" baseline="0" dirty="0" err="1" smtClean="0"/>
              <a:t>Climate</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other</a:t>
            </a:r>
            <a:r>
              <a:rPr lang="es-ES" baseline="0" dirty="0" smtClean="0"/>
              <a:t> </a:t>
            </a:r>
            <a:r>
              <a:rPr lang="es-ES" baseline="0" dirty="0" err="1" smtClean="0"/>
              <a:t>processes</a:t>
            </a:r>
            <a:r>
              <a:rPr lang="es-ES" baseline="0" dirty="0" smtClean="0"/>
              <a:t> </a:t>
            </a:r>
            <a:r>
              <a:rPr lang="es-ES" baseline="0" dirty="0" err="1" smtClean="0"/>
              <a:t>such</a:t>
            </a:r>
            <a:r>
              <a:rPr lang="es-ES" baseline="0" dirty="0" smtClean="0"/>
              <a:t> as… </a:t>
            </a:r>
            <a:r>
              <a:rPr lang="es-ES" baseline="0" dirty="0" err="1" smtClean="0"/>
              <a:t>climate</a:t>
            </a:r>
            <a:r>
              <a:rPr lang="es-ES" baseline="0" dirty="0" smtClean="0"/>
              <a:t> </a:t>
            </a:r>
            <a:r>
              <a:rPr lang="es-ES" baseline="0" dirty="0" err="1" smtClean="0"/>
              <a:t>prediction</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the</a:t>
            </a:r>
            <a:r>
              <a:rPr lang="es-ES" baseline="0" dirty="0" smtClean="0"/>
              <a:t> </a:t>
            </a:r>
            <a:r>
              <a:rPr lang="es-ES" baseline="0" dirty="0" err="1" smtClean="0"/>
              <a:t>correct</a:t>
            </a:r>
            <a:r>
              <a:rPr lang="es-ES" baseline="0" dirty="0" smtClean="0"/>
              <a:t> </a:t>
            </a:r>
            <a:r>
              <a:rPr lang="es-ES" baseline="0" dirty="0" err="1" smtClean="0"/>
              <a:t>simulation</a:t>
            </a:r>
            <a:r>
              <a:rPr lang="es-ES" baseline="0" dirty="0" smtClean="0"/>
              <a:t> of </a:t>
            </a:r>
            <a:r>
              <a:rPr lang="es-ES" baseline="0" dirty="0" err="1" smtClean="0"/>
              <a:t>these</a:t>
            </a:r>
            <a:r>
              <a:rPr lang="es-ES" baseline="0" dirty="0" smtClean="0"/>
              <a:t> </a:t>
            </a:r>
            <a:r>
              <a:rPr lang="es-ES" baseline="0" dirty="0" err="1" smtClean="0"/>
              <a:t>processes</a:t>
            </a:r>
            <a:endParaRPr lang="es-ES" baseline="0" dirty="0" smtClean="0"/>
          </a:p>
          <a:p>
            <a:endParaRPr lang="es-ES" baseline="0" dirty="0" smtClean="0"/>
          </a:p>
          <a:p>
            <a:r>
              <a:rPr lang="es-ES" baseline="0" dirty="0" smtClean="0"/>
              <a:t>Javi GS. </a:t>
            </a:r>
            <a:r>
              <a:rPr lang="es-ES" baseline="0" dirty="0" err="1" smtClean="0"/>
              <a:t>add</a:t>
            </a:r>
            <a:r>
              <a:rPr lang="es-ES" baseline="0" dirty="0" smtClean="0"/>
              <a:t> more</a:t>
            </a:r>
          </a:p>
          <a:p>
            <a:endParaRPr lang="es-ES" baseline="0" dirty="0" smtClean="0"/>
          </a:p>
          <a:p>
            <a:endParaRPr lang="es-ES" baseline="0" dirty="0" smtClean="0"/>
          </a:p>
        </p:txBody>
      </p:sp>
    </p:spTree>
    <p:extLst>
      <p:ext uri="{BB962C8B-B14F-4D97-AF65-F5344CB8AC3E}">
        <p14:creationId xmlns:p14="http://schemas.microsoft.com/office/powerpoint/2010/main" val="590268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8" name="PlaceHolder 1"/>
          <p:cNvSpPr>
            <a:spLocks noGrp="1"/>
          </p:cNvSpPr>
          <p:nvPr>
            <p:ph type="body"/>
          </p:nvPr>
        </p:nvSpPr>
        <p:spPr>
          <a:xfrm>
            <a:off x="685800" y="4400640"/>
            <a:ext cx="5486040" cy="3600000"/>
          </a:xfrm>
          <a:prstGeom prst="rect">
            <a:avLst/>
          </a:prstGeom>
        </p:spPr>
        <p:txBody>
          <a:bodyPr/>
          <a:lstStyle/>
          <a:p>
            <a:r>
              <a:rPr lang="en-US" sz="2000" b="0" strike="noStrike" spc="-1">
                <a:solidFill>
                  <a:srgbClr val="000000"/>
                </a:solidFill>
                <a:uFill>
                  <a:solidFill>
                    <a:srgbClr val="FFFFFF"/>
                  </a:solidFill>
                </a:uFill>
                <a:latin typeface="Arial"/>
                <a:ea typeface="ＭＳ Ｐゴシック"/>
              </a:rPr>
              <a:t>EC-EARTH3.2 new generation</a:t>
            </a:r>
            <a:endParaRPr lang="en-US" sz="2000" b="0" strike="noStrike" spc="-1">
              <a:solidFill>
                <a:srgbClr val="000000"/>
              </a:solidFill>
              <a:uFill>
                <a:solidFill>
                  <a:srgbClr val="FFFFFF"/>
                </a:solidFill>
              </a:uFill>
              <a:latin typeface="Arial"/>
            </a:endParaRPr>
          </a:p>
        </p:txBody>
      </p:sp>
      <p:sp>
        <p:nvSpPr>
          <p:cNvPr id="1549" name="TextShape 2"/>
          <p:cNvSpPr txBox="1"/>
          <p:nvPr/>
        </p:nvSpPr>
        <p:spPr>
          <a:xfrm>
            <a:off x="3884760" y="8685360"/>
            <a:ext cx="2971440" cy="458280"/>
          </a:xfrm>
          <a:prstGeom prst="rect">
            <a:avLst/>
          </a:prstGeom>
          <a:noFill/>
          <a:ln>
            <a:noFill/>
          </a:ln>
        </p:spPr>
        <p:txBody>
          <a:bodyPr anchor="b"/>
          <a:lstStyle/>
          <a:p>
            <a:pPr algn="r"/>
            <a:fld id="{0C0EE040-6DFB-44AD-8CAB-B540B0AF3D50}" type="slidenum">
              <a:rPr lang="en-US" sz="1200" spc="-1">
                <a:solidFill>
                  <a:srgbClr val="000000"/>
                </a:solidFill>
                <a:uFill>
                  <a:solidFill>
                    <a:srgbClr val="FFFFFF"/>
                  </a:solidFill>
                </a:uFill>
                <a:latin typeface="Arial"/>
                <a:ea typeface="ＭＳ Ｐゴシック"/>
              </a:rPr>
              <a:pPr algn="r"/>
              <a:t>14</a:t>
            </a:fld>
            <a:endParaRPr lang="en-US" sz="1200"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680739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8" name="PlaceHolder 1"/>
          <p:cNvSpPr>
            <a:spLocks noGrp="1"/>
          </p:cNvSpPr>
          <p:nvPr>
            <p:ph type="body"/>
          </p:nvPr>
        </p:nvSpPr>
        <p:spPr>
          <a:xfrm>
            <a:off x="685800" y="4400640"/>
            <a:ext cx="5486040" cy="3600000"/>
          </a:xfrm>
          <a:prstGeom prst="rect">
            <a:avLst/>
          </a:prstGeom>
        </p:spPr>
        <p:txBody>
          <a:bodyPr/>
          <a:lstStyle/>
          <a:p>
            <a:r>
              <a:rPr lang="en-US" sz="2000" b="0" strike="noStrike" spc="-1">
                <a:solidFill>
                  <a:srgbClr val="000000"/>
                </a:solidFill>
                <a:uFill>
                  <a:solidFill>
                    <a:srgbClr val="FFFFFF"/>
                  </a:solidFill>
                </a:uFill>
                <a:latin typeface="Arial"/>
                <a:ea typeface="ＭＳ Ｐゴシック"/>
              </a:rPr>
              <a:t>EC-EARTH3.2 new generation</a:t>
            </a:r>
            <a:endParaRPr lang="en-US" sz="2000" b="0" strike="noStrike" spc="-1">
              <a:solidFill>
                <a:srgbClr val="000000"/>
              </a:solidFill>
              <a:uFill>
                <a:solidFill>
                  <a:srgbClr val="FFFFFF"/>
                </a:solidFill>
              </a:uFill>
              <a:latin typeface="Arial"/>
            </a:endParaRPr>
          </a:p>
        </p:txBody>
      </p:sp>
      <p:sp>
        <p:nvSpPr>
          <p:cNvPr id="1549" name="TextShape 2"/>
          <p:cNvSpPr txBox="1"/>
          <p:nvPr/>
        </p:nvSpPr>
        <p:spPr>
          <a:xfrm>
            <a:off x="3884760" y="8685360"/>
            <a:ext cx="2971440" cy="458280"/>
          </a:xfrm>
          <a:prstGeom prst="rect">
            <a:avLst/>
          </a:prstGeom>
          <a:noFill/>
          <a:ln>
            <a:noFill/>
          </a:ln>
        </p:spPr>
        <p:txBody>
          <a:bodyPr anchor="b"/>
          <a:lstStyle/>
          <a:p>
            <a:pPr algn="r"/>
            <a:fld id="{0C0EE040-6DFB-44AD-8CAB-B540B0AF3D50}" type="slidenum">
              <a:rPr lang="en-US" sz="1200" spc="-1">
                <a:solidFill>
                  <a:srgbClr val="000000"/>
                </a:solidFill>
                <a:uFill>
                  <a:solidFill>
                    <a:srgbClr val="FFFFFF"/>
                  </a:solidFill>
                </a:uFill>
                <a:latin typeface="Arial"/>
                <a:ea typeface="ＭＳ Ｐゴシック"/>
              </a:rPr>
              <a:pPr algn="r"/>
              <a:t>15</a:t>
            </a:fld>
            <a:endParaRPr lang="en-US" sz="1200"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680739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1143000" y="685800"/>
            <a:ext cx="4572000" cy="3429000"/>
          </a:xfrm>
          <a:prstGeom prst="rect">
            <a:avLst/>
          </a:prstGeom>
          <a:noFill/>
          <a:extLst>
            <a:ext uri="{FAA26D3D-D897-4be2-8F04-BA451C77F1D7}">
              <ma14:placeholderFlag xmlns:ma14="http://schemas.microsoft.com/office/mac/drawingml/2011/main" val="1"/>
            </a:ext>
          </a:extLst>
        </p:spPr>
      </p:sp>
      <p:sp>
        <p:nvSpPr>
          <p:cNvPr id="54275" name="Notes Placeholder 2"/>
          <p:cNvSpPr>
            <a:spLocks noGrp="1"/>
          </p:cNvSpPr>
          <p:nvPr>
            <p:ph type="body" idx="1"/>
          </p:nvPr>
        </p:nvSpPr>
        <p:spPr>
          <a:noFill/>
          <a:extLst>
            <a:ext uri="{FAA26D3D-D897-4be2-8F04-BA451C77F1D7}">
              <ma14:placeholderFlag xmlns:ma14="http://schemas.microsoft.com/office/mac/drawingml/2011/main" val="1"/>
            </a:ext>
          </a:extLst>
        </p:spPr>
        <p:txBody>
          <a:bodyPr/>
          <a:lstStyle/>
          <a:p>
            <a:endParaRPr lang="es-ES">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xfrm>
            <a:off x="1143000" y="685800"/>
            <a:ext cx="4572000" cy="3429000"/>
          </a:xfrm>
          <a:prstGeom prst="rect">
            <a:avLst/>
          </a:prstGeom>
          <a:noFill/>
          <a:extLst>
            <a:ext uri="{FAA26D3D-D897-4be2-8F04-BA451C77F1D7}">
              <ma14:placeholderFlag xmlns:ma14="http://schemas.microsoft.com/office/mac/drawingml/2011/main" val="1"/>
            </a:ext>
          </a:extLst>
        </p:spPr>
      </p:sp>
      <p:sp>
        <p:nvSpPr>
          <p:cNvPr id="56323" name="Notes Placeholder 2"/>
          <p:cNvSpPr>
            <a:spLocks noGrp="1"/>
          </p:cNvSpPr>
          <p:nvPr>
            <p:ph type="body" idx="1"/>
          </p:nvPr>
        </p:nvSpPr>
        <p:spPr>
          <a:noFill/>
          <a:extLst>
            <a:ext uri="{FAA26D3D-D897-4be2-8F04-BA451C77F1D7}">
              <ma14:placeholderFlag xmlns:ma14="http://schemas.microsoft.com/office/mac/drawingml/2011/main" val="1"/>
            </a:ext>
          </a:extLst>
        </p:spPr>
        <p:txBody>
          <a:bodyPr/>
          <a:lstStyle/>
          <a:p>
            <a:endParaRPr lang="es-ES">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2" name="PlaceHolder 1"/>
          <p:cNvSpPr>
            <a:spLocks noGrp="1"/>
          </p:cNvSpPr>
          <p:nvPr>
            <p:ph type="body"/>
          </p:nvPr>
        </p:nvSpPr>
        <p:spPr>
          <a:xfrm>
            <a:off x="685800" y="4400640"/>
            <a:ext cx="5486040" cy="3600000"/>
          </a:xfrm>
          <a:prstGeom prst="rect">
            <a:avLst/>
          </a:prstGeom>
        </p:spPr>
        <p:txBody>
          <a:bodyPr/>
          <a:lstStyle/>
          <a:p>
            <a:endParaRPr lang="en-US" sz="2000" b="0" strike="noStrike" spc="-1">
              <a:solidFill>
                <a:srgbClr val="000000"/>
              </a:solidFill>
              <a:uFill>
                <a:solidFill>
                  <a:srgbClr val="FFFFFF"/>
                </a:solidFill>
              </a:uFill>
              <a:latin typeface="Arial"/>
            </a:endParaRPr>
          </a:p>
        </p:txBody>
      </p:sp>
      <p:sp>
        <p:nvSpPr>
          <p:cNvPr id="1553" name="TextShape 2"/>
          <p:cNvSpPr txBox="1"/>
          <p:nvPr/>
        </p:nvSpPr>
        <p:spPr>
          <a:xfrm>
            <a:off x="3884760" y="8685360"/>
            <a:ext cx="2971440" cy="458280"/>
          </a:xfrm>
          <a:prstGeom prst="rect">
            <a:avLst/>
          </a:prstGeom>
          <a:noFill/>
          <a:ln>
            <a:noFill/>
          </a:ln>
        </p:spPr>
        <p:txBody>
          <a:bodyPr anchor="b"/>
          <a:lstStyle/>
          <a:p>
            <a:pPr algn="r"/>
            <a:fld id="{B8E9F622-3C1C-4A87-BB1A-239A2DA31222}" type="slidenum">
              <a:rPr lang="en-US" sz="1200" spc="-1">
                <a:solidFill>
                  <a:srgbClr val="000000"/>
                </a:solidFill>
                <a:uFill>
                  <a:solidFill>
                    <a:srgbClr val="FFFFFF"/>
                  </a:solidFill>
                </a:uFill>
                <a:latin typeface="Arial"/>
                <a:ea typeface="ＭＳ Ｐゴシック"/>
              </a:rPr>
              <a:pPr algn="r"/>
              <a:t>20</a:t>
            </a:fld>
            <a:endParaRPr lang="en-US" sz="1200" spc="-1">
              <a:solidFill>
                <a:srgbClr val="000000"/>
              </a:solidFill>
              <a:uFill>
                <a:solidFill>
                  <a:srgbClr val="FFFFFF"/>
                </a:solidFill>
              </a:uFill>
              <a:latin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2" name="PlaceHolder 1"/>
          <p:cNvSpPr>
            <a:spLocks noGrp="1"/>
          </p:cNvSpPr>
          <p:nvPr>
            <p:ph type="body"/>
          </p:nvPr>
        </p:nvSpPr>
        <p:spPr>
          <a:xfrm>
            <a:off x="685800" y="4400640"/>
            <a:ext cx="5486040" cy="3600000"/>
          </a:xfrm>
          <a:prstGeom prst="rect">
            <a:avLst/>
          </a:prstGeom>
        </p:spPr>
        <p:txBody>
          <a:bodyPr/>
          <a:lstStyle/>
          <a:p>
            <a:endParaRPr lang="en-US" sz="2000" b="0" strike="noStrike" spc="-1">
              <a:solidFill>
                <a:srgbClr val="000000"/>
              </a:solidFill>
              <a:uFill>
                <a:solidFill>
                  <a:srgbClr val="FFFFFF"/>
                </a:solidFill>
              </a:uFill>
              <a:latin typeface="Arial"/>
            </a:endParaRPr>
          </a:p>
        </p:txBody>
      </p:sp>
      <p:sp>
        <p:nvSpPr>
          <p:cNvPr id="1553" name="TextShape 2"/>
          <p:cNvSpPr txBox="1"/>
          <p:nvPr/>
        </p:nvSpPr>
        <p:spPr>
          <a:xfrm>
            <a:off x="3884760" y="8685360"/>
            <a:ext cx="2971440" cy="458280"/>
          </a:xfrm>
          <a:prstGeom prst="rect">
            <a:avLst/>
          </a:prstGeom>
          <a:noFill/>
          <a:ln>
            <a:noFill/>
          </a:ln>
        </p:spPr>
        <p:txBody>
          <a:bodyPr anchor="b"/>
          <a:lstStyle/>
          <a:p>
            <a:pPr algn="r"/>
            <a:fld id="{B8E9F622-3C1C-4A87-BB1A-239A2DA31222}" type="slidenum">
              <a:rPr lang="en-US" sz="1200" spc="-1">
                <a:solidFill>
                  <a:srgbClr val="000000"/>
                </a:solidFill>
                <a:uFill>
                  <a:solidFill>
                    <a:srgbClr val="FFFFFF"/>
                  </a:solidFill>
                </a:uFill>
                <a:latin typeface="Arial"/>
                <a:ea typeface="ＭＳ Ｐゴシック"/>
              </a:rPr>
              <a:pPr algn="r"/>
              <a:t>21</a:t>
            </a:fld>
            <a:endParaRPr lang="en-US" sz="1200" spc="-1">
              <a:solidFill>
                <a:srgbClr val="000000"/>
              </a:solidFill>
              <a:uFill>
                <a:solidFill>
                  <a:srgbClr val="FFFFFF"/>
                </a:solidFill>
              </a:uFill>
              <a:latin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2" name="PlaceHolder 1"/>
          <p:cNvSpPr>
            <a:spLocks noGrp="1"/>
          </p:cNvSpPr>
          <p:nvPr>
            <p:ph type="body"/>
          </p:nvPr>
        </p:nvSpPr>
        <p:spPr>
          <a:xfrm>
            <a:off x="685800" y="4400640"/>
            <a:ext cx="5486040" cy="3600000"/>
          </a:xfrm>
          <a:prstGeom prst="rect">
            <a:avLst/>
          </a:prstGeo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000" b="0" strike="noStrike" spc="-1" dirty="0">
              <a:solidFill>
                <a:srgbClr val="000000"/>
              </a:solidFill>
              <a:uFill>
                <a:solidFill>
                  <a:srgbClr val="FFFFFF"/>
                </a:solidFill>
              </a:uFill>
              <a:latin typeface="Arial"/>
            </a:endParaRPr>
          </a:p>
        </p:txBody>
      </p:sp>
      <p:sp>
        <p:nvSpPr>
          <p:cNvPr id="1553" name="TextShape 2"/>
          <p:cNvSpPr txBox="1"/>
          <p:nvPr/>
        </p:nvSpPr>
        <p:spPr>
          <a:xfrm>
            <a:off x="3884760" y="8685360"/>
            <a:ext cx="2971440" cy="458280"/>
          </a:xfrm>
          <a:prstGeom prst="rect">
            <a:avLst/>
          </a:prstGeom>
          <a:noFill/>
          <a:ln>
            <a:noFill/>
          </a:ln>
        </p:spPr>
        <p:txBody>
          <a:bodyPr anchor="b"/>
          <a:lstStyle/>
          <a:p>
            <a:pPr algn="r"/>
            <a:fld id="{B8E9F622-3C1C-4A87-BB1A-239A2DA31222}" type="slidenum">
              <a:rPr lang="en-US" sz="1200" spc="-1">
                <a:solidFill>
                  <a:srgbClr val="000000"/>
                </a:solidFill>
                <a:uFill>
                  <a:solidFill>
                    <a:srgbClr val="FFFFFF"/>
                  </a:solidFill>
                </a:uFill>
                <a:latin typeface="Arial"/>
                <a:ea typeface="ＭＳ Ｐゴシック"/>
              </a:rPr>
              <a:pPr algn="r"/>
              <a:t>22</a:t>
            </a:fld>
            <a:endParaRPr lang="en-US" sz="1200" spc="-1">
              <a:solidFill>
                <a:srgbClr val="000000"/>
              </a:solidFill>
              <a:uFill>
                <a:solidFill>
                  <a:srgbClr val="FFFFFF"/>
                </a:solidFill>
              </a:uFill>
              <a:latin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 name="PlaceHolder 1"/>
          <p:cNvSpPr>
            <a:spLocks noGrp="1"/>
          </p:cNvSpPr>
          <p:nvPr>
            <p:ph type="body"/>
          </p:nvPr>
        </p:nvSpPr>
        <p:spPr>
          <a:xfrm>
            <a:off x="685800" y="4400640"/>
            <a:ext cx="5486040" cy="3600000"/>
          </a:xfrm>
          <a:prstGeom prst="rect">
            <a:avLst/>
          </a:prstGeom>
        </p:spPr>
        <p:txBody>
          <a:bodyPr/>
          <a:lstStyle/>
          <a:p>
            <a:r>
              <a:rPr lang="en-US" sz="2000" b="0" strike="noStrike" spc="-1">
                <a:solidFill>
                  <a:srgbClr val="000000"/>
                </a:solidFill>
                <a:uFill>
                  <a:solidFill>
                    <a:srgbClr val="FFFFFF"/>
                  </a:solidFill>
                </a:uFill>
                <a:latin typeface="Arial"/>
                <a:ea typeface="ＭＳ Ｐゴシック"/>
              </a:rPr>
              <a:t>Near surface temperature anomalies during the 2010 summer (heat wave).</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Shown for the observations on the left and predictions initialized from a climatology of land surface conditions in the middle and realistic land surface conditions on the right.</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Temperatures values for the obs and odd-ratios for the model</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Odd-ratios = (% of ensemble members capturing the event) / (% of members missing the event)</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Initialization of land surface allows to capture the heat wave.</a:t>
            </a:r>
            <a:endParaRPr lang="en-US" sz="2000" b="0" strike="noStrike" spc="-1">
              <a:solidFill>
                <a:srgbClr val="000000"/>
              </a:solidFill>
              <a:uFill>
                <a:solidFill>
                  <a:srgbClr val="FFFFFF"/>
                </a:solidFill>
              </a:uFill>
              <a:latin typeface="Arial"/>
            </a:endParaRPr>
          </a:p>
        </p:txBody>
      </p:sp>
      <p:sp>
        <p:nvSpPr>
          <p:cNvPr id="1551" name="TextShape 2"/>
          <p:cNvSpPr txBox="1"/>
          <p:nvPr/>
        </p:nvSpPr>
        <p:spPr>
          <a:xfrm>
            <a:off x="3884760" y="8685360"/>
            <a:ext cx="2971440" cy="458280"/>
          </a:xfrm>
          <a:prstGeom prst="rect">
            <a:avLst/>
          </a:prstGeom>
          <a:noFill/>
          <a:ln>
            <a:noFill/>
          </a:ln>
        </p:spPr>
        <p:txBody>
          <a:bodyPr anchor="b"/>
          <a:lstStyle/>
          <a:p>
            <a:pPr algn="r">
              <a:lnSpc>
                <a:spcPct val="100000"/>
              </a:lnSpc>
            </a:pPr>
            <a:fld id="{C512A306-6B46-4615-B1B9-62687DBFCFA9}" type="slidenum">
              <a:rPr lang="en-US" sz="1200" b="0" strike="noStrike" spc="-1">
                <a:solidFill>
                  <a:srgbClr val="000000"/>
                </a:solidFill>
                <a:uFill>
                  <a:solidFill>
                    <a:srgbClr val="FFFFFF"/>
                  </a:solidFill>
                </a:uFill>
                <a:latin typeface="Arial"/>
                <a:ea typeface="ＭＳ Ｐゴシック"/>
              </a:rPr>
              <a:pPr algn="r">
                <a:lnSpc>
                  <a:spcPct val="100000"/>
                </a:lnSpc>
              </a:pPr>
              <a:t>23</a:t>
            </a:fld>
            <a:endParaRPr lang="en-US" sz="1200" b="0" strike="noStrike" spc="-1">
              <a:solidFill>
                <a:srgbClr val="000000"/>
              </a:solidFill>
              <a:uFill>
                <a:solidFill>
                  <a:srgbClr val="FFFFFF"/>
                </a:solidFill>
              </a:uFill>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4" name="PlaceHolder 1"/>
          <p:cNvSpPr>
            <a:spLocks noGrp="1"/>
          </p:cNvSpPr>
          <p:nvPr>
            <p:ph type="body"/>
          </p:nvPr>
        </p:nvSpPr>
        <p:spPr>
          <a:xfrm>
            <a:off x="685800" y="4400640"/>
            <a:ext cx="5486040" cy="3600000"/>
          </a:xfrm>
          <a:prstGeom prst="rect">
            <a:avLst/>
          </a:prstGeom>
        </p:spPr>
        <p:txBody>
          <a:bodyPr/>
          <a:lstStyle/>
          <a:p>
            <a:r>
              <a:rPr lang="en-US" sz="2000" b="0" strike="noStrike" spc="-1" dirty="0" smtClean="0">
                <a:solidFill>
                  <a:srgbClr val="000000"/>
                </a:solidFill>
                <a:uFill>
                  <a:solidFill>
                    <a:srgbClr val="FFFFFF"/>
                  </a:solidFill>
                </a:uFill>
                <a:latin typeface="Arial"/>
                <a:ea typeface="ＭＳ Ｐゴシック"/>
              </a:rPr>
              <a:t>The computational power of MN4 is huge. It is in the top20 in the world</a:t>
            </a:r>
            <a:r>
              <a:rPr lang="en-US" sz="2000" b="0" strike="noStrike" spc="-1" baseline="0" dirty="0" smtClean="0">
                <a:solidFill>
                  <a:srgbClr val="000000"/>
                </a:solidFill>
                <a:uFill>
                  <a:solidFill>
                    <a:srgbClr val="FFFFFF"/>
                  </a:solidFill>
                </a:uFill>
                <a:latin typeface="Arial"/>
                <a:ea typeface="ＭＳ Ｐゴシック"/>
              </a:rPr>
              <a:t> and top5 in Europe, it is the biggest one in Spain.</a:t>
            </a:r>
          </a:p>
          <a:p>
            <a:endParaRPr lang="en-US" sz="2000" b="0" strike="noStrike" spc="-1" baseline="0" dirty="0" smtClean="0">
              <a:solidFill>
                <a:srgbClr val="000000"/>
              </a:solidFill>
              <a:uFill>
                <a:solidFill>
                  <a:srgbClr val="FFFFFF"/>
                </a:solidFill>
              </a:uFill>
              <a:latin typeface="Arial"/>
              <a:ea typeface="ＭＳ Ｐゴシック"/>
            </a:endParaRPr>
          </a:p>
          <a:p>
            <a:r>
              <a:rPr lang="en-US" sz="2000" b="0" strike="noStrike" spc="-1" baseline="0" dirty="0" smtClean="0">
                <a:solidFill>
                  <a:srgbClr val="000000"/>
                </a:solidFill>
                <a:uFill>
                  <a:solidFill>
                    <a:srgbClr val="FFFFFF"/>
                  </a:solidFill>
                </a:uFill>
                <a:latin typeface="Arial"/>
                <a:ea typeface="ＭＳ Ｐゴシック"/>
              </a:rPr>
              <a:t>It is </a:t>
            </a:r>
            <a:r>
              <a:rPr lang="en-US" sz="2000" b="0" strike="noStrike" spc="-1" baseline="0" dirty="0" err="1" smtClean="0">
                <a:solidFill>
                  <a:srgbClr val="000000"/>
                </a:solidFill>
                <a:uFill>
                  <a:solidFill>
                    <a:srgbClr val="FFFFFF"/>
                  </a:solidFill>
                </a:uFill>
                <a:latin typeface="Arial"/>
                <a:ea typeface="ＭＳ Ｐゴシック"/>
              </a:rPr>
              <a:t>excluvely</a:t>
            </a:r>
            <a:r>
              <a:rPr lang="en-US" sz="2000" b="0" strike="noStrike" spc="-1" baseline="0" dirty="0" smtClean="0">
                <a:solidFill>
                  <a:srgbClr val="000000"/>
                </a:solidFill>
                <a:uFill>
                  <a:solidFill>
                    <a:srgbClr val="FFFFFF"/>
                  </a:solidFill>
                </a:uFill>
                <a:latin typeface="Arial"/>
                <a:ea typeface="ＭＳ Ｐゴシック"/>
              </a:rPr>
              <a:t> for scientific work, 80% for European projects, 16% for Spanish projects and the rest for BSC work.</a:t>
            </a:r>
            <a:endParaRPr lang="en-US" sz="2000" b="0" strike="noStrike" spc="-1" dirty="0">
              <a:solidFill>
                <a:srgbClr val="000000"/>
              </a:solidFill>
              <a:uFill>
                <a:solidFill>
                  <a:srgbClr val="FFFFFF"/>
                </a:solidFill>
              </a:uFill>
              <a:latin typeface="Arial"/>
            </a:endParaRPr>
          </a:p>
        </p:txBody>
      </p:sp>
      <p:sp>
        <p:nvSpPr>
          <p:cNvPr id="1535" name="TextShape 2"/>
          <p:cNvSpPr txBox="1"/>
          <p:nvPr/>
        </p:nvSpPr>
        <p:spPr>
          <a:xfrm>
            <a:off x="3884760" y="8685360"/>
            <a:ext cx="2971440" cy="458280"/>
          </a:xfrm>
          <a:prstGeom prst="rect">
            <a:avLst/>
          </a:prstGeom>
          <a:noFill/>
          <a:ln>
            <a:noFill/>
          </a:ln>
        </p:spPr>
        <p:txBody>
          <a:bodyPr anchor="b"/>
          <a:lstStyle/>
          <a:p>
            <a:pPr algn="r"/>
            <a:fld id="{B7CF9F40-AD2D-4C24-9A61-0DC88BBD5AB9}" type="slidenum">
              <a:rPr lang="en-US" sz="1200" spc="-1">
                <a:solidFill>
                  <a:srgbClr val="000000"/>
                </a:solidFill>
                <a:uFill>
                  <a:solidFill>
                    <a:srgbClr val="FFFFFF"/>
                  </a:solidFill>
                </a:uFill>
                <a:latin typeface="Arial"/>
                <a:ea typeface="ＭＳ Ｐゴシック"/>
              </a:rPr>
              <a:pPr algn="r"/>
              <a:t>1</a:t>
            </a:fld>
            <a:endParaRPr lang="en-US" sz="1200"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0470753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 name="PlaceHolder 1"/>
          <p:cNvSpPr>
            <a:spLocks noGrp="1"/>
          </p:cNvSpPr>
          <p:nvPr>
            <p:ph type="body"/>
          </p:nvPr>
        </p:nvSpPr>
        <p:spPr>
          <a:xfrm>
            <a:off x="685800" y="4400640"/>
            <a:ext cx="5486040" cy="3600000"/>
          </a:xfrm>
          <a:prstGeom prst="rect">
            <a:avLst/>
          </a:prstGeom>
        </p:spPr>
        <p:txBody>
          <a:bodyPr/>
          <a:lstStyle/>
          <a:p>
            <a:r>
              <a:rPr lang="en-US" sz="2000" b="0" strike="noStrike" spc="-1">
                <a:solidFill>
                  <a:srgbClr val="000000"/>
                </a:solidFill>
                <a:uFill>
                  <a:solidFill>
                    <a:srgbClr val="FFFFFF"/>
                  </a:solidFill>
                </a:uFill>
                <a:latin typeface="Arial"/>
                <a:ea typeface="ＭＳ Ｐゴシック"/>
              </a:rPr>
              <a:t>Near surface temperature anomalies during the 2010 summer (heat wave).</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Shown for the observations on the left and predictions initialized from a climatology of land surface conditions in the middle and realistic land surface conditions on the right.</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Temperatures values for the obs and odd-ratios for the model</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Odd-ratios = (% of ensemble members capturing the event) / (% of members missing the event)</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Initialization of land surface allows to capture the heat wave.</a:t>
            </a:r>
            <a:endParaRPr lang="en-US" sz="2000" b="0" strike="noStrike" spc="-1">
              <a:solidFill>
                <a:srgbClr val="000000"/>
              </a:solidFill>
              <a:uFill>
                <a:solidFill>
                  <a:srgbClr val="FFFFFF"/>
                </a:solidFill>
              </a:uFill>
              <a:latin typeface="Arial"/>
            </a:endParaRPr>
          </a:p>
        </p:txBody>
      </p:sp>
      <p:sp>
        <p:nvSpPr>
          <p:cNvPr id="1551" name="TextShape 2"/>
          <p:cNvSpPr txBox="1"/>
          <p:nvPr/>
        </p:nvSpPr>
        <p:spPr>
          <a:xfrm>
            <a:off x="3884760" y="8685360"/>
            <a:ext cx="2971440" cy="458280"/>
          </a:xfrm>
          <a:prstGeom prst="rect">
            <a:avLst/>
          </a:prstGeom>
          <a:noFill/>
          <a:ln>
            <a:noFill/>
          </a:ln>
        </p:spPr>
        <p:txBody>
          <a:bodyPr anchor="b"/>
          <a:lstStyle/>
          <a:p>
            <a:pPr algn="r">
              <a:lnSpc>
                <a:spcPct val="100000"/>
              </a:lnSpc>
            </a:pPr>
            <a:fld id="{C512A306-6B46-4615-B1B9-62687DBFCFA9}" type="slidenum">
              <a:rPr lang="en-US" sz="1200" b="0" strike="noStrike" spc="-1">
                <a:solidFill>
                  <a:srgbClr val="000000"/>
                </a:solidFill>
                <a:uFill>
                  <a:solidFill>
                    <a:srgbClr val="FFFFFF"/>
                  </a:solidFill>
                </a:uFill>
                <a:latin typeface="Arial"/>
                <a:ea typeface="ＭＳ Ｐゴシック"/>
              </a:rPr>
              <a:pPr algn="r">
                <a:lnSpc>
                  <a:spcPct val="100000"/>
                </a:lnSpc>
              </a:pPr>
              <a:t>24</a:t>
            </a:fld>
            <a:endParaRPr lang="en-US" sz="1200" b="0" strike="noStrike" spc="-1">
              <a:solidFill>
                <a:srgbClr val="000000"/>
              </a:solidFill>
              <a:uFill>
                <a:solidFill>
                  <a:srgbClr val="FFFFFF"/>
                </a:solidFill>
              </a:uFill>
              <a:latin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 name="PlaceHolder 1"/>
          <p:cNvSpPr>
            <a:spLocks noGrp="1"/>
          </p:cNvSpPr>
          <p:nvPr>
            <p:ph type="body"/>
          </p:nvPr>
        </p:nvSpPr>
        <p:spPr>
          <a:xfrm>
            <a:off x="685800" y="4400640"/>
            <a:ext cx="5486040" cy="3600000"/>
          </a:xfrm>
          <a:prstGeom prst="rect">
            <a:avLst/>
          </a:prstGeom>
        </p:spPr>
        <p:txBody>
          <a:bodyPr/>
          <a:lstStyle/>
          <a:p>
            <a:r>
              <a:rPr lang="en-US" sz="2000" b="0" strike="noStrike" spc="-1">
                <a:solidFill>
                  <a:srgbClr val="000000"/>
                </a:solidFill>
                <a:uFill>
                  <a:solidFill>
                    <a:srgbClr val="FFFFFF"/>
                  </a:solidFill>
                </a:uFill>
                <a:latin typeface="Arial"/>
                <a:ea typeface="ＭＳ Ｐゴシック"/>
              </a:rPr>
              <a:t>Near surface temperature anomalies during the 2010 summer (heat wave).</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Shown for the observations on the left and predictions initialized from a climatology of land surface conditions in the middle and realistic land surface conditions on the right.</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Temperatures values for the obs and odd-ratios for the model</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Odd-ratios = (% of ensemble members capturing the event) / (% of members missing the event)</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Initialization of land surface allows to capture the heat wave.</a:t>
            </a:r>
            <a:endParaRPr lang="en-US" sz="2000" b="0" strike="noStrike" spc="-1">
              <a:solidFill>
                <a:srgbClr val="000000"/>
              </a:solidFill>
              <a:uFill>
                <a:solidFill>
                  <a:srgbClr val="FFFFFF"/>
                </a:solidFill>
              </a:uFill>
              <a:latin typeface="Arial"/>
            </a:endParaRPr>
          </a:p>
        </p:txBody>
      </p:sp>
      <p:sp>
        <p:nvSpPr>
          <p:cNvPr id="1551" name="TextShape 2"/>
          <p:cNvSpPr txBox="1"/>
          <p:nvPr/>
        </p:nvSpPr>
        <p:spPr>
          <a:xfrm>
            <a:off x="3884760" y="8685360"/>
            <a:ext cx="2971440" cy="458280"/>
          </a:xfrm>
          <a:prstGeom prst="rect">
            <a:avLst/>
          </a:prstGeom>
          <a:noFill/>
          <a:ln>
            <a:noFill/>
          </a:ln>
        </p:spPr>
        <p:txBody>
          <a:bodyPr anchor="b"/>
          <a:lstStyle/>
          <a:p>
            <a:pPr algn="r">
              <a:lnSpc>
                <a:spcPct val="100000"/>
              </a:lnSpc>
            </a:pPr>
            <a:fld id="{C512A306-6B46-4615-B1B9-62687DBFCFA9}" type="slidenum">
              <a:rPr lang="en-US" sz="1200" b="0" strike="noStrike" spc="-1">
                <a:solidFill>
                  <a:srgbClr val="000000"/>
                </a:solidFill>
                <a:uFill>
                  <a:solidFill>
                    <a:srgbClr val="FFFFFF"/>
                  </a:solidFill>
                </a:uFill>
                <a:latin typeface="Arial"/>
                <a:ea typeface="ＭＳ Ｐゴシック"/>
              </a:rPr>
              <a:pPr algn="r">
                <a:lnSpc>
                  <a:spcPct val="100000"/>
                </a:lnSpc>
              </a:pPr>
              <a:t>25</a:t>
            </a:fld>
            <a:endParaRPr lang="en-US" sz="1200" b="0" strike="noStrike" spc="-1">
              <a:solidFill>
                <a:srgbClr val="000000"/>
              </a:solidFill>
              <a:uFill>
                <a:solidFill>
                  <a:srgbClr val="FFFFFF"/>
                </a:solidFill>
              </a:uFill>
              <a:latin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 name="PlaceHolder 1"/>
          <p:cNvSpPr>
            <a:spLocks noGrp="1"/>
          </p:cNvSpPr>
          <p:nvPr>
            <p:ph type="body"/>
          </p:nvPr>
        </p:nvSpPr>
        <p:spPr>
          <a:xfrm>
            <a:off x="685800" y="4400640"/>
            <a:ext cx="5486040" cy="3600000"/>
          </a:xfrm>
          <a:prstGeom prst="rect">
            <a:avLst/>
          </a:prstGeom>
        </p:spPr>
        <p:txBody>
          <a:bodyPr/>
          <a:lstStyle/>
          <a:p>
            <a:r>
              <a:rPr lang="en-US" sz="2000" b="0" strike="noStrike" spc="-1">
                <a:solidFill>
                  <a:srgbClr val="000000"/>
                </a:solidFill>
                <a:uFill>
                  <a:solidFill>
                    <a:srgbClr val="FFFFFF"/>
                  </a:solidFill>
                </a:uFill>
                <a:latin typeface="Arial"/>
                <a:ea typeface="ＭＳ Ｐゴシック"/>
              </a:rPr>
              <a:t>Near surface temperature anomalies during the 2010 summer (heat wave).</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Shown for the observations on the left and predictions initialized from a climatology of land surface conditions in the middle and realistic land surface conditions on the right.</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Temperatures values for the obs and odd-ratios for the model</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Odd-ratios = (% of ensemble members capturing the event) / (% of members missing the event)</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Initialization of land surface allows to capture the heat wave.</a:t>
            </a:r>
            <a:endParaRPr lang="en-US" sz="2000" b="0" strike="noStrike" spc="-1">
              <a:solidFill>
                <a:srgbClr val="000000"/>
              </a:solidFill>
              <a:uFill>
                <a:solidFill>
                  <a:srgbClr val="FFFFFF"/>
                </a:solidFill>
              </a:uFill>
              <a:latin typeface="Arial"/>
            </a:endParaRPr>
          </a:p>
        </p:txBody>
      </p:sp>
      <p:sp>
        <p:nvSpPr>
          <p:cNvPr id="1551" name="TextShape 2"/>
          <p:cNvSpPr txBox="1"/>
          <p:nvPr/>
        </p:nvSpPr>
        <p:spPr>
          <a:xfrm>
            <a:off x="3884760" y="8685360"/>
            <a:ext cx="2971440" cy="458280"/>
          </a:xfrm>
          <a:prstGeom prst="rect">
            <a:avLst/>
          </a:prstGeom>
          <a:noFill/>
          <a:ln>
            <a:noFill/>
          </a:ln>
        </p:spPr>
        <p:txBody>
          <a:bodyPr anchor="b"/>
          <a:lstStyle/>
          <a:p>
            <a:pPr algn="r">
              <a:lnSpc>
                <a:spcPct val="100000"/>
              </a:lnSpc>
            </a:pPr>
            <a:fld id="{C512A306-6B46-4615-B1B9-62687DBFCFA9}" type="slidenum">
              <a:rPr lang="en-US" sz="1200" b="0" strike="noStrike" spc="-1">
                <a:solidFill>
                  <a:srgbClr val="000000"/>
                </a:solidFill>
                <a:uFill>
                  <a:solidFill>
                    <a:srgbClr val="FFFFFF"/>
                  </a:solidFill>
                </a:uFill>
                <a:latin typeface="Arial"/>
                <a:ea typeface="ＭＳ Ｐゴシック"/>
              </a:rPr>
              <a:pPr algn="r">
                <a:lnSpc>
                  <a:spcPct val="100000"/>
                </a:lnSpc>
              </a:pPr>
              <a:t>26</a:t>
            </a:fld>
            <a:endParaRPr lang="en-US" sz="1200" b="0" strike="noStrike" spc="-1">
              <a:solidFill>
                <a:srgbClr val="000000"/>
              </a:solidFill>
              <a:uFill>
                <a:solidFill>
                  <a:srgbClr val="FFFFFF"/>
                </a:solidFill>
              </a:uFill>
              <a:latin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 name="PlaceHolder 1"/>
          <p:cNvSpPr>
            <a:spLocks noGrp="1"/>
          </p:cNvSpPr>
          <p:nvPr>
            <p:ph type="body"/>
          </p:nvPr>
        </p:nvSpPr>
        <p:spPr>
          <a:xfrm>
            <a:off x="685800" y="4400640"/>
            <a:ext cx="5486040" cy="3600000"/>
          </a:xfrm>
          <a:prstGeom prst="rect">
            <a:avLst/>
          </a:prstGeom>
        </p:spPr>
        <p:txBody>
          <a:bodyPr/>
          <a:lstStyle/>
          <a:p>
            <a:r>
              <a:rPr lang="en-US" sz="2000" b="0" strike="noStrike" spc="-1">
                <a:solidFill>
                  <a:srgbClr val="000000"/>
                </a:solidFill>
                <a:uFill>
                  <a:solidFill>
                    <a:srgbClr val="FFFFFF"/>
                  </a:solidFill>
                </a:uFill>
                <a:latin typeface="Arial"/>
                <a:ea typeface="ＭＳ Ｐゴシック"/>
              </a:rPr>
              <a:t>Near surface temperature anomalies during the 2010 summer (heat wave).</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Shown for the observations on the left and predictions initialized from a climatology of land surface conditions in the middle and realistic land surface conditions on the right.</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Temperatures values for the obs and odd-ratios for the model</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Odd-ratios = (% of ensemble members capturing the event) / (% of members missing the event)</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Initialization of land surface allows to capture the heat wave.</a:t>
            </a:r>
            <a:endParaRPr lang="en-US" sz="2000" b="0" strike="noStrike" spc="-1">
              <a:solidFill>
                <a:srgbClr val="000000"/>
              </a:solidFill>
              <a:uFill>
                <a:solidFill>
                  <a:srgbClr val="FFFFFF"/>
                </a:solidFill>
              </a:uFill>
              <a:latin typeface="Arial"/>
            </a:endParaRPr>
          </a:p>
        </p:txBody>
      </p:sp>
      <p:sp>
        <p:nvSpPr>
          <p:cNvPr id="1551" name="TextShape 2"/>
          <p:cNvSpPr txBox="1"/>
          <p:nvPr/>
        </p:nvSpPr>
        <p:spPr>
          <a:xfrm>
            <a:off x="3884760" y="8685360"/>
            <a:ext cx="2971440" cy="458280"/>
          </a:xfrm>
          <a:prstGeom prst="rect">
            <a:avLst/>
          </a:prstGeom>
          <a:noFill/>
          <a:ln>
            <a:noFill/>
          </a:ln>
        </p:spPr>
        <p:txBody>
          <a:bodyPr anchor="b"/>
          <a:lstStyle/>
          <a:p>
            <a:pPr algn="r">
              <a:lnSpc>
                <a:spcPct val="100000"/>
              </a:lnSpc>
            </a:pPr>
            <a:fld id="{C512A306-6B46-4615-B1B9-62687DBFCFA9}" type="slidenum">
              <a:rPr lang="en-US" sz="1200" b="0" strike="noStrike" spc="-1">
                <a:solidFill>
                  <a:srgbClr val="000000"/>
                </a:solidFill>
                <a:uFill>
                  <a:solidFill>
                    <a:srgbClr val="FFFFFF"/>
                  </a:solidFill>
                </a:uFill>
                <a:latin typeface="Arial"/>
                <a:ea typeface="ＭＳ Ｐゴシック"/>
              </a:rPr>
              <a:pPr algn="r">
                <a:lnSpc>
                  <a:spcPct val="100000"/>
                </a:lnSpc>
              </a:pPr>
              <a:t>27</a:t>
            </a:fld>
            <a:endParaRPr lang="en-US" sz="1200" b="0" strike="noStrike" spc="-1">
              <a:solidFill>
                <a:srgbClr val="000000"/>
              </a:solidFill>
              <a:uFill>
                <a:solidFill>
                  <a:srgbClr val="FFFFFF"/>
                </a:solidFill>
              </a:uFill>
              <a:latin typeface="Times New Roman"/>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 name="PlaceHolder 1"/>
          <p:cNvSpPr>
            <a:spLocks noGrp="1"/>
          </p:cNvSpPr>
          <p:nvPr>
            <p:ph type="body"/>
          </p:nvPr>
        </p:nvSpPr>
        <p:spPr>
          <a:xfrm>
            <a:off x="685800" y="4400640"/>
            <a:ext cx="5486040" cy="3600000"/>
          </a:xfrm>
          <a:prstGeom prst="rect">
            <a:avLst/>
          </a:prstGeom>
        </p:spPr>
        <p:txBody>
          <a:bodyPr/>
          <a:lstStyle/>
          <a:p>
            <a:r>
              <a:rPr lang="es-ES" sz="1200" kern="1200" dirty="0" err="1" smtClean="0">
                <a:solidFill>
                  <a:schemeClr val="tx1"/>
                </a:solidFill>
                <a:effectLst/>
                <a:latin typeface="+mn-lt"/>
                <a:ea typeface="+mn-ea"/>
                <a:cs typeface="+mn-cs"/>
              </a:rPr>
              <a:t>ODDs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ratio </a:t>
            </a:r>
            <a:r>
              <a:rPr lang="es-ES" sz="1200" kern="1200" dirty="0" err="1" smtClean="0">
                <a:solidFill>
                  <a:schemeClr val="tx1"/>
                </a:solidFill>
                <a:effectLst/>
                <a:latin typeface="+mn-lt"/>
                <a:ea typeface="+mn-ea"/>
                <a:cs typeface="+mn-cs"/>
              </a:rPr>
              <a:t>between</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probability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for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anomalies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to</a:t>
            </a:r>
            <a:r>
              <a:rPr lang="es-ES" sz="1200" kern="1200" dirty="0" smtClean="0">
                <a:solidFill>
                  <a:schemeClr val="tx1"/>
                </a:solidFill>
                <a:effectLst/>
                <a:latin typeface="+mn-lt"/>
                <a:ea typeface="+mn-ea"/>
                <a:cs typeface="+mn-cs"/>
              </a:rPr>
              <a:t> be in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lower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quintile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interquintile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range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or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upper</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quintile</a:t>
            </a:r>
            <a:r>
              <a:rPr lang="es-ES" sz="1200" kern="1200" dirty="0" smtClean="0">
                <a:solidFill>
                  <a:schemeClr val="tx1"/>
                </a:solidFill>
                <a:effectLst/>
                <a:latin typeface="+mn-lt"/>
                <a:ea typeface="+mn-ea"/>
                <a:cs typeface="+mn-cs"/>
              </a:rPr>
              <a:t> and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climatological</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probability</a:t>
            </a:r>
            <a:r>
              <a:rPr lang="es-ES" sz="1200" kern="1200" dirty="0" smtClean="0">
                <a:solidFill>
                  <a:schemeClr val="tx1"/>
                </a:solidFill>
                <a:effectLst/>
                <a:latin typeface="+mn-lt"/>
                <a:ea typeface="+mn-ea"/>
                <a:cs typeface="+mn-cs"/>
              </a:rPr>
              <a:t> of </a:t>
            </a:r>
            <a:r>
              <a:rPr lang="es-ES" sz="1200" kern="1200" dirty="0" err="1" smtClean="0">
                <a:solidFill>
                  <a:schemeClr val="tx1"/>
                </a:solidFill>
                <a:effectLst/>
                <a:latin typeface="+mn-lt"/>
                <a:ea typeface="+mn-ea"/>
                <a:cs typeface="+mn-cs"/>
              </a:rPr>
              <a:t>these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three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categories</a:t>
            </a:r>
            <a:r>
              <a:rPr lang="es-ES" sz="1200" kern="1200" dirty="0" smtClean="0">
                <a:solidFill>
                  <a:schemeClr val="tx1"/>
                </a:solidFill>
                <a:effectLst/>
                <a:latin typeface="+mn-lt"/>
                <a:ea typeface="+mn-ea"/>
                <a:cs typeface="+mn-cs"/>
              </a:rPr>
              <a:t> (20%, 60%, and 20%, </a:t>
            </a:r>
            <a:r>
              <a:rPr lang="es-ES" sz="1200" kern="1200" dirty="0" err="1" smtClean="0">
                <a:solidFill>
                  <a:schemeClr val="tx1"/>
                </a:solidFill>
                <a:effectLst/>
                <a:latin typeface="+mn-lt"/>
                <a:ea typeface="+mn-ea"/>
                <a:cs typeface="+mn-cs"/>
              </a:rPr>
              <a:t>respectively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Each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grid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point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is</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colored</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with</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category</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corresponding</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to</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the</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highest</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odds</a:t>
            </a:r>
            <a:r>
              <a:rPr lang="es-ES" sz="1200" kern="1200" dirty="0" smtClean="0">
                <a:solidFill>
                  <a:schemeClr val="tx1"/>
                </a:solidFill>
                <a:effectLst/>
                <a:latin typeface="+mn-lt"/>
                <a:ea typeface="+mn-ea"/>
                <a:cs typeface="+mn-cs"/>
              </a:rPr>
              <a:t> ratio. </a:t>
            </a:r>
            <a:endParaRPr lang="es-ES" sz="2400" dirty="0"/>
          </a:p>
        </p:txBody>
      </p:sp>
      <p:sp>
        <p:nvSpPr>
          <p:cNvPr id="1551" name="TextShape 2"/>
          <p:cNvSpPr txBox="1"/>
          <p:nvPr/>
        </p:nvSpPr>
        <p:spPr>
          <a:xfrm>
            <a:off x="3884760" y="8685360"/>
            <a:ext cx="2971440" cy="458280"/>
          </a:xfrm>
          <a:prstGeom prst="rect">
            <a:avLst/>
          </a:prstGeom>
          <a:noFill/>
          <a:ln>
            <a:noFill/>
          </a:ln>
        </p:spPr>
        <p:txBody>
          <a:bodyPr anchor="b"/>
          <a:lstStyle/>
          <a:p>
            <a:pPr algn="r">
              <a:lnSpc>
                <a:spcPct val="100000"/>
              </a:lnSpc>
            </a:pPr>
            <a:fld id="{C512A306-6B46-4615-B1B9-62687DBFCFA9}" type="slidenum">
              <a:rPr lang="en-US" sz="1200" b="0" strike="noStrike" spc="-1">
                <a:solidFill>
                  <a:srgbClr val="000000"/>
                </a:solidFill>
                <a:uFill>
                  <a:solidFill>
                    <a:srgbClr val="FFFFFF"/>
                  </a:solidFill>
                </a:uFill>
                <a:latin typeface="Arial"/>
                <a:ea typeface="ＭＳ Ｐゴシック"/>
              </a:rPr>
              <a:pPr algn="r">
                <a:lnSpc>
                  <a:spcPct val="100000"/>
                </a:lnSpc>
              </a:pPr>
              <a:t>28</a:t>
            </a:fld>
            <a:endParaRPr lang="en-US" sz="1200" b="0" strike="noStrike" spc="-1">
              <a:solidFill>
                <a:srgbClr val="000000"/>
              </a:solidFill>
              <a:uFill>
                <a:solidFill>
                  <a:srgbClr val="FFFFFF"/>
                </a:solidFill>
              </a:uFill>
              <a:latin typeface="Times New Roman"/>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 name="PlaceHolder 1"/>
          <p:cNvSpPr>
            <a:spLocks noGrp="1"/>
          </p:cNvSpPr>
          <p:nvPr>
            <p:ph type="body"/>
          </p:nvPr>
        </p:nvSpPr>
        <p:spPr>
          <a:xfrm>
            <a:off x="685800" y="4400640"/>
            <a:ext cx="5486040" cy="3600000"/>
          </a:xfrm>
          <a:prstGeom prst="rect">
            <a:avLst/>
          </a:prstGeo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400" b="0" strike="noStrike" spc="-1" dirty="0">
              <a:solidFill>
                <a:srgbClr val="000000"/>
              </a:solidFill>
              <a:uFill>
                <a:solidFill>
                  <a:srgbClr val="FFFFFF"/>
                </a:solidFill>
              </a:uFill>
              <a:latin typeface="Arial"/>
            </a:endParaRPr>
          </a:p>
        </p:txBody>
      </p:sp>
      <p:sp>
        <p:nvSpPr>
          <p:cNvPr id="1551" name="TextShape 2"/>
          <p:cNvSpPr txBox="1"/>
          <p:nvPr/>
        </p:nvSpPr>
        <p:spPr>
          <a:xfrm>
            <a:off x="3884760" y="8685360"/>
            <a:ext cx="2971440" cy="458280"/>
          </a:xfrm>
          <a:prstGeom prst="rect">
            <a:avLst/>
          </a:prstGeom>
          <a:noFill/>
          <a:ln>
            <a:noFill/>
          </a:ln>
        </p:spPr>
        <p:txBody>
          <a:bodyPr anchor="b"/>
          <a:lstStyle/>
          <a:p>
            <a:pPr algn="r">
              <a:lnSpc>
                <a:spcPct val="100000"/>
              </a:lnSpc>
            </a:pPr>
            <a:fld id="{C512A306-6B46-4615-B1B9-62687DBFCFA9}" type="slidenum">
              <a:rPr lang="en-US" sz="1200" b="0" strike="noStrike" spc="-1">
                <a:solidFill>
                  <a:srgbClr val="000000"/>
                </a:solidFill>
                <a:uFill>
                  <a:solidFill>
                    <a:srgbClr val="FFFFFF"/>
                  </a:solidFill>
                </a:uFill>
                <a:latin typeface="Arial"/>
                <a:ea typeface="ＭＳ Ｐゴシック"/>
              </a:rPr>
              <a:pPr algn="r">
                <a:lnSpc>
                  <a:spcPct val="100000"/>
                </a:lnSpc>
              </a:pPr>
              <a:t>29</a:t>
            </a:fld>
            <a:endParaRPr lang="en-US" sz="1200" b="0" strike="noStrike" spc="-1">
              <a:solidFill>
                <a:srgbClr val="000000"/>
              </a:solidFill>
              <a:uFill>
                <a:solidFill>
                  <a:srgbClr val="FFFFFF"/>
                </a:solidFill>
              </a:uFill>
              <a:latin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 name="PlaceHolder 1"/>
          <p:cNvSpPr>
            <a:spLocks noGrp="1"/>
          </p:cNvSpPr>
          <p:nvPr>
            <p:ph type="body"/>
          </p:nvPr>
        </p:nvSpPr>
        <p:spPr>
          <a:xfrm>
            <a:off x="685800" y="4400640"/>
            <a:ext cx="5486040" cy="3600000"/>
          </a:xfrm>
          <a:prstGeom prst="rect">
            <a:avLst/>
          </a:prstGeom>
        </p:spPr>
        <p:txBody>
          <a:bodyPr/>
          <a:lstStyle/>
          <a:p>
            <a:r>
              <a:rPr lang="en-US" sz="2000" b="0" strike="noStrike" spc="-1">
                <a:solidFill>
                  <a:srgbClr val="000000"/>
                </a:solidFill>
                <a:uFill>
                  <a:solidFill>
                    <a:srgbClr val="FFFFFF"/>
                  </a:solidFill>
                </a:uFill>
                <a:latin typeface="Arial"/>
                <a:ea typeface="ＭＳ Ｐゴシック"/>
              </a:rPr>
              <a:t>Near surface temperature anomalies during the 2010 summer (heat wave).</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Shown for the observations on the left and predictions initialized from a climatology of land surface conditions in the middle and realistic land surface conditions on the right.</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Temperatures values for the obs and odd-ratios for the model</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Odd-ratios = (% of ensemble members capturing the event) / (% of members missing the event)</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Initialization of land surface allows to capture the heat wave.</a:t>
            </a:r>
            <a:endParaRPr lang="en-US" sz="2000" b="0" strike="noStrike" spc="-1">
              <a:solidFill>
                <a:srgbClr val="000000"/>
              </a:solidFill>
              <a:uFill>
                <a:solidFill>
                  <a:srgbClr val="FFFFFF"/>
                </a:solidFill>
              </a:uFill>
              <a:latin typeface="Arial"/>
            </a:endParaRPr>
          </a:p>
        </p:txBody>
      </p:sp>
      <p:sp>
        <p:nvSpPr>
          <p:cNvPr id="1551" name="TextShape 2"/>
          <p:cNvSpPr txBox="1"/>
          <p:nvPr/>
        </p:nvSpPr>
        <p:spPr>
          <a:xfrm>
            <a:off x="3884760" y="8685360"/>
            <a:ext cx="2971440" cy="458280"/>
          </a:xfrm>
          <a:prstGeom prst="rect">
            <a:avLst/>
          </a:prstGeom>
          <a:noFill/>
          <a:ln>
            <a:noFill/>
          </a:ln>
        </p:spPr>
        <p:txBody>
          <a:bodyPr anchor="b"/>
          <a:lstStyle/>
          <a:p>
            <a:pPr algn="r">
              <a:lnSpc>
                <a:spcPct val="100000"/>
              </a:lnSpc>
            </a:pPr>
            <a:fld id="{C512A306-6B46-4615-B1B9-62687DBFCFA9}" type="slidenum">
              <a:rPr lang="en-US" sz="1200" b="0" strike="noStrike" spc="-1">
                <a:solidFill>
                  <a:srgbClr val="000000"/>
                </a:solidFill>
                <a:uFill>
                  <a:solidFill>
                    <a:srgbClr val="FFFFFF"/>
                  </a:solidFill>
                </a:uFill>
                <a:latin typeface="Arial"/>
                <a:ea typeface="ＭＳ Ｐゴシック"/>
              </a:rPr>
              <a:pPr algn="r">
                <a:lnSpc>
                  <a:spcPct val="100000"/>
                </a:lnSpc>
              </a:pPr>
              <a:t>30</a:t>
            </a:fld>
            <a:endParaRPr lang="en-US" sz="1200" b="0" strike="noStrike" spc="-1">
              <a:solidFill>
                <a:srgbClr val="000000"/>
              </a:solidFill>
              <a:uFill>
                <a:solidFill>
                  <a:srgbClr val="FFFFFF"/>
                </a:solidFill>
              </a:uFill>
              <a:latin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 name="PlaceHolder 1"/>
          <p:cNvSpPr>
            <a:spLocks noGrp="1"/>
          </p:cNvSpPr>
          <p:nvPr>
            <p:ph type="body"/>
          </p:nvPr>
        </p:nvSpPr>
        <p:spPr>
          <a:xfrm>
            <a:off x="685800" y="4400640"/>
            <a:ext cx="5486040" cy="3600000"/>
          </a:xfrm>
          <a:prstGeom prst="rect">
            <a:avLst/>
          </a:prstGeom>
        </p:spPr>
        <p:txBody>
          <a:bodyPr/>
          <a:lstStyle/>
          <a:p>
            <a:r>
              <a:rPr lang="en-US" sz="2000" b="0" strike="noStrike" spc="-1">
                <a:solidFill>
                  <a:srgbClr val="000000"/>
                </a:solidFill>
                <a:uFill>
                  <a:solidFill>
                    <a:srgbClr val="FFFFFF"/>
                  </a:solidFill>
                </a:uFill>
                <a:latin typeface="Arial"/>
                <a:ea typeface="ＭＳ Ｐゴシック"/>
              </a:rPr>
              <a:t>Near surface temperature anomalies during the 2010 summer (heat wave).</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Shown for the observations on the left and predictions initialized from a climatology of land surface conditions in the middle and realistic land surface conditions on the right.</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Temperatures values for the obs and odd-ratios for the model</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Odd-ratios = (% of ensemble members capturing the event) / (% of members missing the event)</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Initialization of land surface allows to capture the heat wave.</a:t>
            </a:r>
            <a:endParaRPr lang="en-US" sz="2000" b="0" strike="noStrike" spc="-1">
              <a:solidFill>
                <a:srgbClr val="000000"/>
              </a:solidFill>
              <a:uFill>
                <a:solidFill>
                  <a:srgbClr val="FFFFFF"/>
                </a:solidFill>
              </a:uFill>
              <a:latin typeface="Arial"/>
            </a:endParaRPr>
          </a:p>
        </p:txBody>
      </p:sp>
      <p:sp>
        <p:nvSpPr>
          <p:cNvPr id="1551" name="TextShape 2"/>
          <p:cNvSpPr txBox="1"/>
          <p:nvPr/>
        </p:nvSpPr>
        <p:spPr>
          <a:xfrm>
            <a:off x="3884760" y="8685360"/>
            <a:ext cx="2971440" cy="458280"/>
          </a:xfrm>
          <a:prstGeom prst="rect">
            <a:avLst/>
          </a:prstGeom>
          <a:noFill/>
          <a:ln>
            <a:noFill/>
          </a:ln>
        </p:spPr>
        <p:txBody>
          <a:bodyPr anchor="b"/>
          <a:lstStyle/>
          <a:p>
            <a:pPr algn="r">
              <a:lnSpc>
                <a:spcPct val="100000"/>
              </a:lnSpc>
            </a:pPr>
            <a:fld id="{C512A306-6B46-4615-B1B9-62687DBFCFA9}" type="slidenum">
              <a:rPr lang="en-US" sz="1200" b="0" strike="noStrike" spc="-1">
                <a:solidFill>
                  <a:srgbClr val="000000"/>
                </a:solidFill>
                <a:uFill>
                  <a:solidFill>
                    <a:srgbClr val="FFFFFF"/>
                  </a:solidFill>
                </a:uFill>
                <a:latin typeface="Arial"/>
                <a:ea typeface="ＭＳ Ｐゴシック"/>
              </a:rPr>
              <a:pPr algn="r">
                <a:lnSpc>
                  <a:spcPct val="100000"/>
                </a:lnSpc>
              </a:pPr>
              <a:t>31</a:t>
            </a:fld>
            <a:endParaRPr lang="en-US" sz="1200" b="0" strike="noStrike" spc="-1">
              <a:solidFill>
                <a:srgbClr val="000000"/>
              </a:solidFill>
              <a:uFill>
                <a:solidFill>
                  <a:srgbClr val="FFFFFF"/>
                </a:solidFill>
              </a:uFill>
              <a:latin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 name="PlaceHolder 1"/>
          <p:cNvSpPr>
            <a:spLocks noGrp="1"/>
          </p:cNvSpPr>
          <p:nvPr>
            <p:ph type="body"/>
          </p:nvPr>
        </p:nvSpPr>
        <p:spPr>
          <a:xfrm>
            <a:off x="685800" y="4400640"/>
            <a:ext cx="5486040" cy="3600000"/>
          </a:xfrm>
          <a:prstGeom prst="rect">
            <a:avLst/>
          </a:prstGeom>
        </p:spPr>
        <p:txBody>
          <a:bodyPr/>
          <a:lstStyle/>
          <a:p>
            <a:r>
              <a:rPr lang="en-US" sz="2000" b="0" strike="noStrike" spc="-1">
                <a:solidFill>
                  <a:srgbClr val="000000"/>
                </a:solidFill>
                <a:uFill>
                  <a:solidFill>
                    <a:srgbClr val="FFFFFF"/>
                  </a:solidFill>
                </a:uFill>
                <a:latin typeface="Arial"/>
                <a:ea typeface="ＭＳ Ｐゴシック"/>
              </a:rPr>
              <a:t>Near surface temperature anomalies during the 2010 summer (heat wave).</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Shown for the observations on the left and predictions initialized from a climatology of land surface conditions in the middle and realistic land surface conditions on the right.</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Temperatures values for the obs and odd-ratios for the model</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Odd-ratios = (% of ensemble members capturing the event) / (% of members missing the event)</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Initialization of land surface allows to capture the heat wave.</a:t>
            </a:r>
            <a:endParaRPr lang="en-US" sz="2000" b="0" strike="noStrike" spc="-1">
              <a:solidFill>
                <a:srgbClr val="000000"/>
              </a:solidFill>
              <a:uFill>
                <a:solidFill>
                  <a:srgbClr val="FFFFFF"/>
                </a:solidFill>
              </a:uFill>
              <a:latin typeface="Arial"/>
            </a:endParaRPr>
          </a:p>
        </p:txBody>
      </p:sp>
      <p:sp>
        <p:nvSpPr>
          <p:cNvPr id="1551" name="TextShape 2"/>
          <p:cNvSpPr txBox="1"/>
          <p:nvPr/>
        </p:nvSpPr>
        <p:spPr>
          <a:xfrm>
            <a:off x="3884760" y="8685360"/>
            <a:ext cx="2971440" cy="458280"/>
          </a:xfrm>
          <a:prstGeom prst="rect">
            <a:avLst/>
          </a:prstGeom>
          <a:noFill/>
          <a:ln>
            <a:noFill/>
          </a:ln>
        </p:spPr>
        <p:txBody>
          <a:bodyPr anchor="b"/>
          <a:lstStyle/>
          <a:p>
            <a:pPr algn="r">
              <a:lnSpc>
                <a:spcPct val="100000"/>
              </a:lnSpc>
            </a:pPr>
            <a:fld id="{C512A306-6B46-4615-B1B9-62687DBFCFA9}" type="slidenum">
              <a:rPr lang="en-US" sz="1200" b="0" strike="noStrike" spc="-1">
                <a:solidFill>
                  <a:srgbClr val="000000"/>
                </a:solidFill>
                <a:uFill>
                  <a:solidFill>
                    <a:srgbClr val="FFFFFF"/>
                  </a:solidFill>
                </a:uFill>
                <a:latin typeface="Arial"/>
                <a:ea typeface="ＭＳ Ｐゴシック"/>
              </a:rPr>
              <a:pPr algn="r">
                <a:lnSpc>
                  <a:spcPct val="100000"/>
                </a:lnSpc>
              </a:pPr>
              <a:t>32</a:t>
            </a:fld>
            <a:endParaRPr lang="en-US" sz="1200" b="0" strike="noStrike" spc="-1">
              <a:solidFill>
                <a:srgbClr val="000000"/>
              </a:solidFill>
              <a:uFill>
                <a:solidFill>
                  <a:srgbClr val="FFFFFF"/>
                </a:solidFill>
              </a:uFill>
              <a:latin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 name="PlaceHolder 1"/>
          <p:cNvSpPr>
            <a:spLocks noGrp="1"/>
          </p:cNvSpPr>
          <p:nvPr>
            <p:ph type="body"/>
          </p:nvPr>
        </p:nvSpPr>
        <p:spPr>
          <a:xfrm>
            <a:off x="685800" y="4400640"/>
            <a:ext cx="5486040" cy="3600000"/>
          </a:xfrm>
          <a:prstGeom prst="rect">
            <a:avLst/>
          </a:prstGeom>
        </p:spPr>
        <p:txBody>
          <a:bodyPr/>
          <a:lstStyle/>
          <a:p>
            <a:r>
              <a:rPr lang="en-US" sz="2000" b="0" strike="noStrike" spc="-1">
                <a:solidFill>
                  <a:srgbClr val="000000"/>
                </a:solidFill>
                <a:uFill>
                  <a:solidFill>
                    <a:srgbClr val="FFFFFF"/>
                  </a:solidFill>
                </a:uFill>
                <a:latin typeface="Arial"/>
                <a:ea typeface="ＭＳ Ｐゴシック"/>
              </a:rPr>
              <a:t>Near surface temperature anomalies during the 2010 summer (heat wave).</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Shown for the observations on the left and predictions initialized from a climatology of land surface conditions in the middle and realistic land surface conditions on the right.</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Temperatures values for the obs and odd-ratios for the model</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Odd-ratios = (% of ensemble members capturing the event) / (% of members missing the event)</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Initialization of land surface allows to capture the heat wave.</a:t>
            </a:r>
            <a:endParaRPr lang="en-US" sz="2000" b="0" strike="noStrike" spc="-1">
              <a:solidFill>
                <a:srgbClr val="000000"/>
              </a:solidFill>
              <a:uFill>
                <a:solidFill>
                  <a:srgbClr val="FFFFFF"/>
                </a:solidFill>
              </a:uFill>
              <a:latin typeface="Arial"/>
            </a:endParaRPr>
          </a:p>
        </p:txBody>
      </p:sp>
      <p:sp>
        <p:nvSpPr>
          <p:cNvPr id="1551" name="TextShape 2"/>
          <p:cNvSpPr txBox="1"/>
          <p:nvPr/>
        </p:nvSpPr>
        <p:spPr>
          <a:xfrm>
            <a:off x="3884760" y="8685360"/>
            <a:ext cx="2971440" cy="458280"/>
          </a:xfrm>
          <a:prstGeom prst="rect">
            <a:avLst/>
          </a:prstGeom>
          <a:noFill/>
          <a:ln>
            <a:noFill/>
          </a:ln>
        </p:spPr>
        <p:txBody>
          <a:bodyPr anchor="b"/>
          <a:lstStyle/>
          <a:p>
            <a:pPr algn="r">
              <a:lnSpc>
                <a:spcPct val="100000"/>
              </a:lnSpc>
            </a:pPr>
            <a:fld id="{C512A306-6B46-4615-B1B9-62687DBFCFA9}" type="slidenum">
              <a:rPr lang="en-US" sz="1200" b="0" strike="noStrike" spc="-1">
                <a:solidFill>
                  <a:srgbClr val="000000"/>
                </a:solidFill>
                <a:uFill>
                  <a:solidFill>
                    <a:srgbClr val="FFFFFF"/>
                  </a:solidFill>
                </a:uFill>
                <a:latin typeface="Arial"/>
                <a:ea typeface="ＭＳ Ｐゴシック"/>
              </a:rPr>
              <a:pPr algn="r">
                <a:lnSpc>
                  <a:spcPct val="100000"/>
                </a:lnSpc>
              </a:pPr>
              <a:t>33</a:t>
            </a:fld>
            <a:endParaRPr lang="en-US" sz="1200" b="0" strike="noStrike" spc="-1">
              <a:solidFill>
                <a:srgbClr val="000000"/>
              </a:solidFill>
              <a:uFill>
                <a:solidFill>
                  <a:srgbClr val="FFFFFF"/>
                </a:solidFill>
              </a:uFill>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8" name="PlaceHolder 1"/>
          <p:cNvSpPr>
            <a:spLocks noGrp="1"/>
          </p:cNvSpPr>
          <p:nvPr>
            <p:ph type="body"/>
          </p:nvPr>
        </p:nvSpPr>
        <p:spPr>
          <a:xfrm>
            <a:off x="685800" y="4400640"/>
            <a:ext cx="5486040" cy="3600000"/>
          </a:xfrm>
          <a:prstGeom prst="rect">
            <a:avLst/>
          </a:prstGeom>
        </p:spPr>
        <p:txBody>
          <a:bodyPr/>
          <a:lstStyle/>
          <a:p>
            <a:r>
              <a:rPr lang="en-US" sz="2000" b="0" strike="noStrike" spc="-1">
                <a:solidFill>
                  <a:srgbClr val="000000"/>
                </a:solidFill>
                <a:uFill>
                  <a:solidFill>
                    <a:srgbClr val="FFFFFF"/>
                  </a:solidFill>
                </a:uFill>
                <a:latin typeface="Arial"/>
              </a:rPr>
              <a:t>Mission BSC scientific departments Missió departaments científics bsc	</a:t>
            </a:r>
          </a:p>
        </p:txBody>
      </p:sp>
      <p:sp>
        <p:nvSpPr>
          <p:cNvPr id="1539" name="TextShape 2"/>
          <p:cNvSpPr txBox="1"/>
          <p:nvPr/>
        </p:nvSpPr>
        <p:spPr>
          <a:xfrm>
            <a:off x="3884760" y="8685360"/>
            <a:ext cx="2971440" cy="458280"/>
          </a:xfrm>
          <a:prstGeom prst="rect">
            <a:avLst/>
          </a:prstGeom>
          <a:noFill/>
          <a:ln>
            <a:noFill/>
          </a:ln>
        </p:spPr>
        <p:txBody>
          <a:bodyPr anchor="b"/>
          <a:lstStyle/>
          <a:p>
            <a:pPr algn="r">
              <a:lnSpc>
                <a:spcPct val="100000"/>
              </a:lnSpc>
            </a:pPr>
            <a:fld id="{1A5B2A94-EB42-45D6-8A19-9A331F62274C}" type="slidenum">
              <a:rPr lang="en-US" sz="1200" b="0" strike="noStrike" spc="-1">
                <a:solidFill>
                  <a:srgbClr val="000000"/>
                </a:solidFill>
                <a:uFill>
                  <a:solidFill>
                    <a:srgbClr val="FFFFFF"/>
                  </a:solidFill>
                </a:uFill>
                <a:latin typeface="+mn-lt"/>
                <a:ea typeface="+mn-ea"/>
              </a:rPr>
              <a:pPr algn="r">
                <a:lnSpc>
                  <a:spcPct val="100000"/>
                </a:lnSpc>
              </a:pPr>
              <a:t>2</a:t>
            </a:fld>
            <a:endParaRPr lang="en-US" sz="12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2929488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2" name="PlaceHolder 1"/>
          <p:cNvSpPr>
            <a:spLocks noGrp="1"/>
          </p:cNvSpPr>
          <p:nvPr>
            <p:ph type="body"/>
          </p:nvPr>
        </p:nvSpPr>
        <p:spPr>
          <a:xfrm>
            <a:off x="685800" y="4400640"/>
            <a:ext cx="5486040" cy="3600000"/>
          </a:xfrm>
          <a:prstGeom prst="rect">
            <a:avLst/>
          </a:prstGeom>
        </p:spPr>
        <p:txBody>
          <a:bodyPr/>
          <a:lstStyle/>
          <a:p>
            <a:endParaRPr lang="en-US" sz="2000" b="0" strike="noStrike" spc="-1">
              <a:solidFill>
                <a:srgbClr val="000000"/>
              </a:solidFill>
              <a:uFill>
                <a:solidFill>
                  <a:srgbClr val="FFFFFF"/>
                </a:solidFill>
              </a:uFill>
              <a:latin typeface="Arial"/>
            </a:endParaRPr>
          </a:p>
        </p:txBody>
      </p:sp>
      <p:sp>
        <p:nvSpPr>
          <p:cNvPr id="1553" name="TextShape 2"/>
          <p:cNvSpPr txBox="1"/>
          <p:nvPr/>
        </p:nvSpPr>
        <p:spPr>
          <a:xfrm>
            <a:off x="3884760" y="8685360"/>
            <a:ext cx="2971440" cy="458280"/>
          </a:xfrm>
          <a:prstGeom prst="rect">
            <a:avLst/>
          </a:prstGeom>
          <a:noFill/>
          <a:ln>
            <a:noFill/>
          </a:ln>
        </p:spPr>
        <p:txBody>
          <a:bodyPr anchor="b"/>
          <a:lstStyle/>
          <a:p>
            <a:pPr algn="r"/>
            <a:fld id="{B8E9F622-3C1C-4A87-BB1A-239A2DA31222}" type="slidenum">
              <a:rPr lang="en-US" sz="1200" spc="-1">
                <a:solidFill>
                  <a:srgbClr val="000000"/>
                </a:solidFill>
                <a:uFill>
                  <a:solidFill>
                    <a:srgbClr val="FFFFFF"/>
                  </a:solidFill>
                </a:uFill>
                <a:latin typeface="Arial"/>
                <a:ea typeface="ＭＳ Ｐゴシック"/>
              </a:rPr>
              <a:pPr algn="r"/>
              <a:t>34</a:t>
            </a:fld>
            <a:endParaRPr lang="en-US" sz="1200" spc="-1">
              <a:solidFill>
                <a:srgbClr val="000000"/>
              </a:solidFill>
              <a:uFill>
                <a:solidFill>
                  <a:srgbClr val="FFFFFF"/>
                </a:solidFill>
              </a:uFill>
              <a:latin typeface="Times New Roman"/>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2" name="PlaceHolder 1"/>
          <p:cNvSpPr>
            <a:spLocks noGrp="1"/>
          </p:cNvSpPr>
          <p:nvPr>
            <p:ph type="body"/>
          </p:nvPr>
        </p:nvSpPr>
        <p:spPr>
          <a:xfrm>
            <a:off x="685800" y="4400640"/>
            <a:ext cx="5486040" cy="3600000"/>
          </a:xfrm>
          <a:prstGeom prst="rect">
            <a:avLst/>
          </a:prstGeom>
        </p:spPr>
        <p:txBody>
          <a:bodyPr/>
          <a:lstStyle/>
          <a:p>
            <a:endParaRPr lang="en-US" sz="2000" b="0" strike="noStrike" spc="-1">
              <a:solidFill>
                <a:srgbClr val="000000"/>
              </a:solidFill>
              <a:uFill>
                <a:solidFill>
                  <a:srgbClr val="FFFFFF"/>
                </a:solidFill>
              </a:uFill>
              <a:latin typeface="Arial"/>
            </a:endParaRPr>
          </a:p>
        </p:txBody>
      </p:sp>
      <p:sp>
        <p:nvSpPr>
          <p:cNvPr id="1553" name="TextShape 2"/>
          <p:cNvSpPr txBox="1"/>
          <p:nvPr/>
        </p:nvSpPr>
        <p:spPr>
          <a:xfrm>
            <a:off x="3884760" y="8685360"/>
            <a:ext cx="2971440" cy="458280"/>
          </a:xfrm>
          <a:prstGeom prst="rect">
            <a:avLst/>
          </a:prstGeom>
          <a:noFill/>
          <a:ln>
            <a:noFill/>
          </a:ln>
        </p:spPr>
        <p:txBody>
          <a:bodyPr anchor="b"/>
          <a:lstStyle/>
          <a:p>
            <a:pPr algn="r"/>
            <a:fld id="{B8E9F622-3C1C-4A87-BB1A-239A2DA31222}" type="slidenum">
              <a:rPr lang="en-US" sz="1200" spc="-1">
                <a:solidFill>
                  <a:srgbClr val="000000"/>
                </a:solidFill>
                <a:uFill>
                  <a:solidFill>
                    <a:srgbClr val="FFFFFF"/>
                  </a:solidFill>
                </a:uFill>
                <a:latin typeface="Arial"/>
                <a:ea typeface="ＭＳ Ｐゴシック"/>
              </a:rPr>
              <a:pPr algn="r"/>
              <a:t>35</a:t>
            </a:fld>
            <a:endParaRPr lang="en-US" sz="1200" spc="-1">
              <a:solidFill>
                <a:srgbClr val="000000"/>
              </a:solidFill>
              <a:uFill>
                <a:solidFill>
                  <a:srgbClr val="FFFFFF"/>
                </a:solidFill>
              </a:uFill>
              <a:latin typeface="Times New Roman"/>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2" name="PlaceHolder 1"/>
          <p:cNvSpPr>
            <a:spLocks noGrp="1"/>
          </p:cNvSpPr>
          <p:nvPr>
            <p:ph type="body"/>
          </p:nvPr>
        </p:nvSpPr>
        <p:spPr>
          <a:xfrm>
            <a:off x="685800" y="4400640"/>
            <a:ext cx="5486040" cy="3600000"/>
          </a:xfrm>
          <a:prstGeom prst="rect">
            <a:avLst/>
          </a:prstGeom>
        </p:spPr>
        <p:txBody>
          <a:bodyPr/>
          <a:lstStyle/>
          <a:p>
            <a:endParaRPr lang="en-US" sz="2000" b="0" strike="noStrike" spc="-1">
              <a:solidFill>
                <a:srgbClr val="000000"/>
              </a:solidFill>
              <a:uFill>
                <a:solidFill>
                  <a:srgbClr val="FFFFFF"/>
                </a:solidFill>
              </a:uFill>
              <a:latin typeface="Arial"/>
            </a:endParaRPr>
          </a:p>
        </p:txBody>
      </p:sp>
      <p:sp>
        <p:nvSpPr>
          <p:cNvPr id="1553" name="TextShape 2"/>
          <p:cNvSpPr txBox="1"/>
          <p:nvPr/>
        </p:nvSpPr>
        <p:spPr>
          <a:xfrm>
            <a:off x="3884760" y="8685360"/>
            <a:ext cx="2971440" cy="458280"/>
          </a:xfrm>
          <a:prstGeom prst="rect">
            <a:avLst/>
          </a:prstGeom>
          <a:noFill/>
          <a:ln>
            <a:noFill/>
          </a:ln>
        </p:spPr>
        <p:txBody>
          <a:bodyPr anchor="b"/>
          <a:lstStyle/>
          <a:p>
            <a:pPr algn="r"/>
            <a:fld id="{B8E9F622-3C1C-4A87-BB1A-239A2DA31222}" type="slidenum">
              <a:rPr lang="en-US" sz="1200" spc="-1">
                <a:solidFill>
                  <a:srgbClr val="000000"/>
                </a:solidFill>
                <a:uFill>
                  <a:solidFill>
                    <a:srgbClr val="FFFFFF"/>
                  </a:solidFill>
                </a:uFill>
                <a:latin typeface="Arial"/>
                <a:ea typeface="ＭＳ Ｐゴシック"/>
              </a:rPr>
              <a:pPr algn="r"/>
              <a:t>36</a:t>
            </a:fld>
            <a:endParaRPr lang="en-US" sz="1200" spc="-1">
              <a:solidFill>
                <a:srgbClr val="000000"/>
              </a:solidFill>
              <a:uFill>
                <a:solidFill>
                  <a:srgbClr val="FFFFFF"/>
                </a:solidFill>
              </a:uFill>
              <a:latin typeface="Times New Roman"/>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 name="PlaceHolder 1"/>
          <p:cNvSpPr>
            <a:spLocks noGrp="1"/>
          </p:cNvSpPr>
          <p:nvPr>
            <p:ph type="body"/>
          </p:nvPr>
        </p:nvSpPr>
        <p:spPr>
          <a:xfrm>
            <a:off x="685800" y="4400640"/>
            <a:ext cx="5486040" cy="3600000"/>
          </a:xfrm>
          <a:prstGeom prst="rect">
            <a:avLst/>
          </a:prstGeom>
        </p:spPr>
        <p:txBody>
          <a:bodyPr/>
          <a:lstStyle/>
          <a:p>
            <a:r>
              <a:rPr lang="en-US" sz="2000" b="0" strike="noStrike" spc="-1">
                <a:solidFill>
                  <a:srgbClr val="000000"/>
                </a:solidFill>
                <a:uFill>
                  <a:solidFill>
                    <a:srgbClr val="FFFFFF"/>
                  </a:solidFill>
                </a:uFill>
                <a:latin typeface="Arial"/>
                <a:ea typeface="ＭＳ Ｐゴシック"/>
              </a:rPr>
              <a:t>Near surface temperature anomalies during the 2010 summer (heat wave).</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Shown for the observations on the left and predictions initialized from a climatology of land surface conditions in the middle and realistic land surface conditions on the right.</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Temperatures values for the obs and odd-ratios for the model</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Odd-ratios = (% of ensemble members capturing the event) / (% of members missing the event)</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Initialization of land surface allows to capture the heat wave.</a:t>
            </a:r>
            <a:endParaRPr lang="en-US" sz="2000" b="0" strike="noStrike" spc="-1">
              <a:solidFill>
                <a:srgbClr val="000000"/>
              </a:solidFill>
              <a:uFill>
                <a:solidFill>
                  <a:srgbClr val="FFFFFF"/>
                </a:solidFill>
              </a:uFill>
              <a:latin typeface="Arial"/>
            </a:endParaRPr>
          </a:p>
        </p:txBody>
      </p:sp>
      <p:sp>
        <p:nvSpPr>
          <p:cNvPr id="1551" name="TextShape 2"/>
          <p:cNvSpPr txBox="1"/>
          <p:nvPr/>
        </p:nvSpPr>
        <p:spPr>
          <a:xfrm>
            <a:off x="3884760" y="8685360"/>
            <a:ext cx="2971440" cy="458280"/>
          </a:xfrm>
          <a:prstGeom prst="rect">
            <a:avLst/>
          </a:prstGeom>
          <a:noFill/>
          <a:ln>
            <a:noFill/>
          </a:ln>
        </p:spPr>
        <p:txBody>
          <a:bodyPr anchor="b"/>
          <a:lstStyle/>
          <a:p>
            <a:pPr algn="r"/>
            <a:fld id="{C512A306-6B46-4615-B1B9-62687DBFCFA9}" type="slidenum">
              <a:rPr lang="en-US" sz="1200" spc="-1">
                <a:solidFill>
                  <a:srgbClr val="000000"/>
                </a:solidFill>
                <a:uFill>
                  <a:solidFill>
                    <a:srgbClr val="FFFFFF"/>
                  </a:solidFill>
                </a:uFill>
                <a:latin typeface="Arial"/>
                <a:ea typeface="ＭＳ Ｐゴシック"/>
              </a:rPr>
              <a:pPr algn="r"/>
              <a:t>39</a:t>
            </a:fld>
            <a:endParaRPr lang="en-US" sz="1200" spc="-1">
              <a:solidFill>
                <a:srgbClr val="000000"/>
              </a:solidFill>
              <a:uFill>
                <a:solidFill>
                  <a:srgbClr val="FFFFFF"/>
                </a:solidFill>
              </a:uFill>
              <a:latin typeface="Times New Roman"/>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 name="PlaceHolder 1"/>
          <p:cNvSpPr>
            <a:spLocks noGrp="1"/>
          </p:cNvSpPr>
          <p:nvPr>
            <p:ph type="body"/>
          </p:nvPr>
        </p:nvSpPr>
        <p:spPr>
          <a:xfrm>
            <a:off x="685800" y="4400640"/>
            <a:ext cx="5486040" cy="3600000"/>
          </a:xfrm>
          <a:prstGeom prst="rect">
            <a:avLst/>
          </a:prstGeom>
        </p:spPr>
        <p:txBody>
          <a:bodyPr/>
          <a:lstStyle/>
          <a:p>
            <a:r>
              <a:rPr lang="en-US" sz="2000" b="0" strike="noStrike" spc="-1">
                <a:solidFill>
                  <a:srgbClr val="000000"/>
                </a:solidFill>
                <a:uFill>
                  <a:solidFill>
                    <a:srgbClr val="FFFFFF"/>
                  </a:solidFill>
                </a:uFill>
                <a:latin typeface="Arial"/>
                <a:ea typeface="ＭＳ Ｐゴシック"/>
              </a:rPr>
              <a:t>Near surface temperature anomalies during the 2010 summer (heat wave).</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Shown for the observations on the left and predictions initialized from a climatology of land surface conditions in the middle and realistic land surface conditions on the right.</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Temperatures values for the obs and odd-ratios for the model</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Odd-ratios = (% of ensemble members capturing the event) / (% of members missing the event)</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Initialization of land surface allows to capture the heat wave.</a:t>
            </a:r>
            <a:endParaRPr lang="en-US" sz="2000" b="0" strike="noStrike" spc="-1">
              <a:solidFill>
                <a:srgbClr val="000000"/>
              </a:solidFill>
              <a:uFill>
                <a:solidFill>
                  <a:srgbClr val="FFFFFF"/>
                </a:solidFill>
              </a:uFill>
              <a:latin typeface="Arial"/>
            </a:endParaRPr>
          </a:p>
        </p:txBody>
      </p:sp>
      <p:sp>
        <p:nvSpPr>
          <p:cNvPr id="1551" name="TextShape 2"/>
          <p:cNvSpPr txBox="1"/>
          <p:nvPr/>
        </p:nvSpPr>
        <p:spPr>
          <a:xfrm>
            <a:off x="3884760" y="8685360"/>
            <a:ext cx="2971440" cy="458280"/>
          </a:xfrm>
          <a:prstGeom prst="rect">
            <a:avLst/>
          </a:prstGeom>
          <a:noFill/>
          <a:ln>
            <a:noFill/>
          </a:ln>
        </p:spPr>
        <p:txBody>
          <a:bodyPr anchor="b"/>
          <a:lstStyle/>
          <a:p>
            <a:pPr algn="r">
              <a:lnSpc>
                <a:spcPct val="100000"/>
              </a:lnSpc>
            </a:pPr>
            <a:fld id="{C512A306-6B46-4615-B1B9-62687DBFCFA9}" type="slidenum">
              <a:rPr lang="en-US" sz="1200" b="0" strike="noStrike" spc="-1">
                <a:solidFill>
                  <a:srgbClr val="000000"/>
                </a:solidFill>
                <a:uFill>
                  <a:solidFill>
                    <a:srgbClr val="FFFFFF"/>
                  </a:solidFill>
                </a:uFill>
                <a:latin typeface="Arial"/>
                <a:ea typeface="ＭＳ Ｐゴシック"/>
              </a:rPr>
              <a:pPr algn="r">
                <a:lnSpc>
                  <a:spcPct val="100000"/>
                </a:lnSpc>
              </a:pPr>
              <a:t>40</a:t>
            </a:fld>
            <a:endParaRPr lang="en-US" sz="1200" b="0" strike="noStrike" spc="-1">
              <a:solidFill>
                <a:srgbClr val="000000"/>
              </a:solidFill>
              <a:uFill>
                <a:solidFill>
                  <a:srgbClr val="FFFFFF"/>
                </a:solidFill>
              </a:uFill>
              <a:latin typeface="Times New Roman"/>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 name="PlaceHolder 1"/>
          <p:cNvSpPr>
            <a:spLocks noGrp="1"/>
          </p:cNvSpPr>
          <p:nvPr>
            <p:ph type="body"/>
          </p:nvPr>
        </p:nvSpPr>
        <p:spPr>
          <a:xfrm>
            <a:off x="685800" y="4400640"/>
            <a:ext cx="5486040" cy="3600000"/>
          </a:xfrm>
          <a:prstGeom prst="rect">
            <a:avLst/>
          </a:prstGeom>
        </p:spPr>
        <p:txBody>
          <a:bodyPr/>
          <a:lstStyle/>
          <a:p>
            <a:r>
              <a:rPr lang="en-US" sz="2000" b="0" strike="noStrike" spc="-1">
                <a:solidFill>
                  <a:srgbClr val="000000"/>
                </a:solidFill>
                <a:uFill>
                  <a:solidFill>
                    <a:srgbClr val="FFFFFF"/>
                  </a:solidFill>
                </a:uFill>
                <a:latin typeface="Arial"/>
                <a:ea typeface="ＭＳ Ｐゴシック"/>
              </a:rPr>
              <a:t>Near surface temperature anomalies during the 2010 summer (heat wave).</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Shown for the observations on the left and predictions initialized from a climatology of land surface conditions in the middle and realistic land surface conditions on the right.</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Temperatures values for the obs and odd-ratios for the model</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Odd-ratios = (% of ensemble members capturing the event) / (% of members missing the event)</a:t>
            </a:r>
            <a:endParaRPr lang="en-US" sz="2000" b="0" strike="noStrike" spc="-1">
              <a:solidFill>
                <a:srgbClr val="000000"/>
              </a:solidFill>
              <a:uFill>
                <a:solidFill>
                  <a:srgbClr val="FFFFFF"/>
                </a:solidFill>
              </a:uFill>
              <a:latin typeface="Arial"/>
            </a:endParaRPr>
          </a:p>
          <a:p>
            <a:r>
              <a:rPr lang="en-US" sz="2000" b="0" strike="noStrike" spc="-1">
                <a:solidFill>
                  <a:srgbClr val="000000"/>
                </a:solidFill>
                <a:uFill>
                  <a:solidFill>
                    <a:srgbClr val="FFFFFF"/>
                  </a:solidFill>
                </a:uFill>
                <a:latin typeface="Arial"/>
                <a:ea typeface="ＭＳ Ｐゴシック"/>
              </a:rPr>
              <a:t>Initialization of land surface allows to capture the heat wave.</a:t>
            </a:r>
            <a:endParaRPr lang="en-US" sz="2000" b="0" strike="noStrike" spc="-1">
              <a:solidFill>
                <a:srgbClr val="000000"/>
              </a:solidFill>
              <a:uFill>
                <a:solidFill>
                  <a:srgbClr val="FFFFFF"/>
                </a:solidFill>
              </a:uFill>
              <a:latin typeface="Arial"/>
            </a:endParaRPr>
          </a:p>
        </p:txBody>
      </p:sp>
      <p:sp>
        <p:nvSpPr>
          <p:cNvPr id="1551" name="TextShape 2"/>
          <p:cNvSpPr txBox="1"/>
          <p:nvPr/>
        </p:nvSpPr>
        <p:spPr>
          <a:xfrm>
            <a:off x="3884760" y="8685360"/>
            <a:ext cx="2971440" cy="458280"/>
          </a:xfrm>
          <a:prstGeom prst="rect">
            <a:avLst/>
          </a:prstGeom>
          <a:noFill/>
          <a:ln>
            <a:noFill/>
          </a:ln>
        </p:spPr>
        <p:txBody>
          <a:bodyPr anchor="b"/>
          <a:lstStyle/>
          <a:p>
            <a:pPr algn="r">
              <a:lnSpc>
                <a:spcPct val="100000"/>
              </a:lnSpc>
            </a:pPr>
            <a:fld id="{C512A306-6B46-4615-B1B9-62687DBFCFA9}" type="slidenum">
              <a:rPr lang="en-US" sz="1200" b="0" strike="noStrike" spc="-1">
                <a:solidFill>
                  <a:srgbClr val="000000"/>
                </a:solidFill>
                <a:uFill>
                  <a:solidFill>
                    <a:srgbClr val="FFFFFF"/>
                  </a:solidFill>
                </a:uFill>
                <a:latin typeface="Arial"/>
                <a:ea typeface="ＭＳ Ｐゴシック"/>
              </a:rPr>
              <a:pPr algn="r">
                <a:lnSpc>
                  <a:spcPct val="100000"/>
                </a:lnSpc>
              </a:pPr>
              <a:t>41</a:t>
            </a:fld>
            <a:endParaRPr lang="en-US" sz="1200" b="0" strike="noStrike" spc="-1">
              <a:solidFill>
                <a:srgbClr val="000000"/>
              </a:solidFill>
              <a:uFill>
                <a:solidFill>
                  <a:srgbClr val="FFFFFF"/>
                </a:solidFill>
              </a:uFill>
              <a:latin typeface="Times New Roman"/>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7" name="Shape 187"/>
          <p:cNvSpPr txBox="1">
            <a:spLocks noGrp="1"/>
          </p:cNvSpPr>
          <p:nvPr>
            <p:ph type="body" idx="1"/>
          </p:nvPr>
        </p:nvSpPr>
        <p:spPr>
          <a:xfrm>
            <a:off x="685800" y="4343400"/>
            <a:ext cx="5486360" cy="411481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167276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a:xfrm>
            <a:off x="1143000" y="685800"/>
            <a:ext cx="4572000" cy="3429000"/>
          </a:xfrm>
          <a:prstGeom prst="rect">
            <a:avLst/>
          </a:prstGeom>
          <a:noFill/>
          <a:extLst>
            <a:ext uri="{FAA26D3D-D897-4be2-8F04-BA451C77F1D7}">
              <ma14:placeholderFlag xmlns:ma14="http://schemas.microsoft.com/office/mac/drawingml/2011/main" val="1"/>
            </a:ext>
          </a:extLst>
        </p:spPr>
      </p:sp>
      <p:sp>
        <p:nvSpPr>
          <p:cNvPr id="21506" name="Notes Placeholder 2"/>
          <p:cNvSpPr>
            <a:spLocks noGrp="1"/>
          </p:cNvSpPr>
          <p:nvPr>
            <p:ph type="body" idx="1"/>
          </p:nvPr>
        </p:nvSpPr>
        <p:spPr>
          <a:noFill/>
        </p:spPr>
        <p:txBody>
          <a:bodyPr/>
          <a:lstStyle/>
          <a:p>
            <a:r>
              <a:rPr lang="es-ES">
                <a:latin typeface="Calibri" charset="0"/>
              </a:rPr>
              <a:t>temperatura y precipitación: a partir de estas dos variables definimos unos indicadores climáticos vitivinícolas que la gente del vino está acostumbrada a utilizar. Por ejemplo el índicie Winkler te hace la integral de todas las temperaturas en las que esta temperatura es mayor que un determinado umbral, esta integral total anual la comparan con unas tabla que tienen en las que saben cada especie que temperatura total necesita como mínimo.</a:t>
            </a:r>
          </a:p>
          <a:p>
            <a:endParaRPr lang="es-ES">
              <a:latin typeface="Calibri" charset="0"/>
            </a:endParaRPr>
          </a:p>
          <a:p>
            <a:r>
              <a:rPr lang="es-ES">
                <a:latin typeface="Calibri" charset="0"/>
              </a:rPr>
              <a:t>Viñas del Vero (Aragón): unos meses antes de la cosecha (en Junio aprox.) tienen que decidir si con su cosecha tienen suficiente o necesitan comprar más vino a otros pequeños productores.</a:t>
            </a:r>
            <a:endParaRPr lang="en-US">
              <a:latin typeface="Calibri"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7" name="Shape 187"/>
          <p:cNvSpPr txBox="1">
            <a:spLocks noGrp="1"/>
          </p:cNvSpPr>
          <p:nvPr>
            <p:ph type="body" idx="1"/>
          </p:nvPr>
        </p:nvSpPr>
        <p:spPr>
          <a:xfrm>
            <a:off x="685800" y="4343400"/>
            <a:ext cx="5486360" cy="411481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167276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a:prstGeom prst="rect">
            <a:avLst/>
          </a:prstGeom>
        </p:spPr>
      </p:sp>
      <p:sp>
        <p:nvSpPr>
          <p:cNvPr id="3" name="Marcador de notas 2"/>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2507392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2 Marcador de notas"/>
          <p:cNvSpPr>
            <a:spLocks noGrp="1"/>
          </p:cNvSpPr>
          <p:nvPr>
            <p:ph type="body" idx="1"/>
          </p:nvPr>
        </p:nvSpPr>
        <p:spPr/>
        <p:txBody>
          <a:bodyPr/>
          <a:lstStyle/>
          <a:p>
            <a:r>
              <a:rPr lang="es-ES" dirty="0" err="1" smtClean="0"/>
              <a:t>Differences</a:t>
            </a:r>
            <a:r>
              <a:rPr lang="es-ES" baseline="0" dirty="0" smtClean="0"/>
              <a:t> </a:t>
            </a:r>
            <a:r>
              <a:rPr lang="es-ES" baseline="0" dirty="0" err="1" smtClean="0"/>
              <a:t>between</a:t>
            </a:r>
            <a:r>
              <a:rPr lang="es-ES" baseline="0" dirty="0" smtClean="0"/>
              <a:t> </a:t>
            </a:r>
            <a:r>
              <a:rPr lang="es-ES" baseline="0" dirty="0" err="1" smtClean="0"/>
              <a:t>weather</a:t>
            </a:r>
            <a:r>
              <a:rPr lang="es-ES" baseline="0" dirty="0" smtClean="0"/>
              <a:t> and </a:t>
            </a:r>
            <a:r>
              <a:rPr lang="es-ES" baseline="0" dirty="0" err="1" smtClean="0"/>
              <a:t>climate</a:t>
            </a:r>
            <a:endParaRPr lang="es-ES" baseline="0" dirty="0" smtClean="0"/>
          </a:p>
          <a:p>
            <a:endParaRPr lang="es-ES" baseline="0" dirty="0" smtClean="0"/>
          </a:p>
          <a:p>
            <a:r>
              <a:rPr lang="es-ES" baseline="0" dirty="0" err="1" smtClean="0"/>
              <a:t>Weather</a:t>
            </a:r>
            <a:r>
              <a:rPr lang="es-ES" baseline="0" dirty="0" smtClean="0"/>
              <a:t> up </a:t>
            </a:r>
            <a:r>
              <a:rPr lang="es-ES" baseline="0" dirty="0" err="1" smtClean="0"/>
              <a:t>to</a:t>
            </a:r>
            <a:r>
              <a:rPr lang="es-ES" baseline="0" dirty="0" smtClean="0"/>
              <a:t> 10 </a:t>
            </a:r>
            <a:r>
              <a:rPr lang="es-ES" baseline="0" dirty="0" err="1" smtClean="0"/>
              <a:t>days</a:t>
            </a:r>
            <a:r>
              <a:rPr lang="es-ES" baseline="0" dirty="0" smtClean="0"/>
              <a:t> </a:t>
            </a:r>
            <a:r>
              <a:rPr lang="es-ES" baseline="0" dirty="0" err="1" smtClean="0"/>
              <a:t>but</a:t>
            </a:r>
            <a:r>
              <a:rPr lang="es-ES" baseline="0" dirty="0" smtClean="0"/>
              <a:t> </a:t>
            </a:r>
            <a:r>
              <a:rPr lang="es-ES" baseline="0" dirty="0" err="1" smtClean="0"/>
              <a:t>climate</a:t>
            </a:r>
            <a:r>
              <a:rPr lang="es-ES" baseline="0" dirty="0" smtClean="0"/>
              <a:t> </a:t>
            </a:r>
            <a:r>
              <a:rPr lang="es-ES" baseline="0" dirty="0" err="1" smtClean="0"/>
              <a:t>could</a:t>
            </a:r>
            <a:r>
              <a:rPr lang="es-ES" baseline="0" dirty="0" smtClean="0"/>
              <a:t> up </a:t>
            </a:r>
            <a:r>
              <a:rPr lang="es-ES" baseline="0" dirty="0" err="1" smtClean="0"/>
              <a:t>to</a:t>
            </a:r>
            <a:r>
              <a:rPr lang="es-ES" baseline="0" dirty="0" smtClean="0"/>
              <a:t> </a:t>
            </a:r>
            <a:r>
              <a:rPr lang="es-ES" baseline="0" dirty="0" err="1" smtClean="0"/>
              <a:t>decades</a:t>
            </a:r>
            <a:r>
              <a:rPr lang="es-ES" baseline="0" dirty="0" smtClean="0"/>
              <a:t>  </a:t>
            </a:r>
            <a:r>
              <a:rPr lang="es-ES" baseline="0" dirty="0" err="1" smtClean="0"/>
              <a:t>why</a:t>
            </a:r>
            <a:r>
              <a:rPr lang="es-ES" baseline="0" dirty="0" smtClean="0"/>
              <a:t> </a:t>
            </a:r>
            <a:r>
              <a:rPr lang="es-ES" baseline="0" dirty="0" err="1" smtClean="0"/>
              <a:t>is</a:t>
            </a:r>
            <a:r>
              <a:rPr lang="es-ES" baseline="0" dirty="0" smtClean="0"/>
              <a:t> </a:t>
            </a:r>
            <a:r>
              <a:rPr lang="es-ES" baseline="0" dirty="0" err="1" smtClean="0"/>
              <a:t>this</a:t>
            </a:r>
            <a:r>
              <a:rPr lang="es-ES" baseline="0" dirty="0" smtClean="0"/>
              <a:t> </a:t>
            </a:r>
            <a:r>
              <a:rPr lang="es-ES" baseline="0" dirty="0" err="1" smtClean="0"/>
              <a:t>possible</a:t>
            </a:r>
            <a:endParaRPr lang="es-ES" baseline="0" dirty="0" smtClean="0"/>
          </a:p>
          <a:p>
            <a:endParaRPr lang="es-ES" baseline="0" dirty="0" smtClean="0"/>
          </a:p>
          <a:p>
            <a:r>
              <a:rPr lang="es-ES" baseline="0" dirty="0" err="1" smtClean="0"/>
              <a:t>Weather</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atmosphearic</a:t>
            </a:r>
            <a:r>
              <a:rPr lang="es-ES" baseline="0" dirty="0" smtClean="0"/>
              <a:t> </a:t>
            </a:r>
            <a:r>
              <a:rPr lang="es-ES" baseline="0" dirty="0" err="1" smtClean="0"/>
              <a:t>processes</a:t>
            </a:r>
            <a:r>
              <a:rPr lang="es-ES" baseline="0" dirty="0" smtClean="0"/>
              <a:t> and </a:t>
            </a:r>
            <a:r>
              <a:rPr lang="es-ES" baseline="0" dirty="0" err="1" smtClean="0"/>
              <a:t>persistence</a:t>
            </a:r>
            <a:endParaRPr lang="es-ES" baseline="0" dirty="0" smtClean="0"/>
          </a:p>
          <a:p>
            <a:endParaRPr lang="es-ES" baseline="0" dirty="0" smtClean="0"/>
          </a:p>
          <a:p>
            <a:r>
              <a:rPr lang="es-ES" baseline="0" dirty="0" err="1" smtClean="0"/>
              <a:t>Climate</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other</a:t>
            </a:r>
            <a:r>
              <a:rPr lang="es-ES" baseline="0" dirty="0" smtClean="0"/>
              <a:t> </a:t>
            </a:r>
            <a:r>
              <a:rPr lang="es-ES" baseline="0" dirty="0" err="1" smtClean="0"/>
              <a:t>processes</a:t>
            </a:r>
            <a:r>
              <a:rPr lang="es-ES" baseline="0" dirty="0" smtClean="0"/>
              <a:t> </a:t>
            </a:r>
            <a:r>
              <a:rPr lang="es-ES" baseline="0" dirty="0" err="1" smtClean="0"/>
              <a:t>such</a:t>
            </a:r>
            <a:r>
              <a:rPr lang="es-ES" baseline="0" dirty="0" smtClean="0"/>
              <a:t> as… </a:t>
            </a:r>
            <a:r>
              <a:rPr lang="es-ES" baseline="0" dirty="0" err="1" smtClean="0"/>
              <a:t>climate</a:t>
            </a:r>
            <a:r>
              <a:rPr lang="es-ES" baseline="0" dirty="0" smtClean="0"/>
              <a:t> </a:t>
            </a:r>
            <a:r>
              <a:rPr lang="es-ES" baseline="0" dirty="0" err="1" smtClean="0"/>
              <a:t>prediction</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the</a:t>
            </a:r>
            <a:r>
              <a:rPr lang="es-ES" baseline="0" dirty="0" smtClean="0"/>
              <a:t> </a:t>
            </a:r>
            <a:r>
              <a:rPr lang="es-ES" baseline="0" dirty="0" err="1" smtClean="0"/>
              <a:t>correct</a:t>
            </a:r>
            <a:r>
              <a:rPr lang="es-ES" baseline="0" dirty="0" smtClean="0"/>
              <a:t> </a:t>
            </a:r>
            <a:r>
              <a:rPr lang="es-ES" baseline="0" dirty="0" err="1" smtClean="0"/>
              <a:t>simulation</a:t>
            </a:r>
            <a:r>
              <a:rPr lang="es-ES" baseline="0" dirty="0" smtClean="0"/>
              <a:t> of </a:t>
            </a:r>
            <a:r>
              <a:rPr lang="es-ES" baseline="0" dirty="0" err="1" smtClean="0"/>
              <a:t>these</a:t>
            </a:r>
            <a:r>
              <a:rPr lang="es-ES" baseline="0" dirty="0" smtClean="0"/>
              <a:t> </a:t>
            </a:r>
            <a:r>
              <a:rPr lang="es-ES" baseline="0" dirty="0" err="1" smtClean="0"/>
              <a:t>processes</a:t>
            </a:r>
            <a:endParaRPr lang="es-ES" baseline="0" dirty="0" smtClean="0"/>
          </a:p>
          <a:p>
            <a:endParaRPr lang="es-ES" baseline="0" dirty="0" smtClean="0"/>
          </a:p>
          <a:p>
            <a:r>
              <a:rPr lang="es-ES" baseline="0" dirty="0" smtClean="0"/>
              <a:t>Javi GS. </a:t>
            </a:r>
            <a:r>
              <a:rPr lang="es-ES" baseline="0" dirty="0" err="1" smtClean="0"/>
              <a:t>add</a:t>
            </a:r>
            <a:r>
              <a:rPr lang="es-ES" baseline="0" dirty="0" smtClean="0"/>
              <a:t> more</a:t>
            </a:r>
          </a:p>
          <a:p>
            <a:endParaRPr lang="es-ES" baseline="0" dirty="0" smtClean="0"/>
          </a:p>
          <a:p>
            <a:endParaRPr lang="es-ES" baseline="0" dirty="0" smtClean="0"/>
          </a:p>
        </p:txBody>
      </p:sp>
    </p:spTree>
    <p:extLst>
      <p:ext uri="{BB962C8B-B14F-4D97-AF65-F5344CB8AC3E}">
        <p14:creationId xmlns:p14="http://schemas.microsoft.com/office/powerpoint/2010/main" val="5902685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2" name="PlaceHolder 1"/>
          <p:cNvSpPr>
            <a:spLocks noGrp="1"/>
          </p:cNvSpPr>
          <p:nvPr>
            <p:ph type="body"/>
          </p:nvPr>
        </p:nvSpPr>
        <p:spPr>
          <a:xfrm>
            <a:off x="685800" y="4400640"/>
            <a:ext cx="5486040" cy="3600000"/>
          </a:xfrm>
          <a:prstGeom prst="rect">
            <a:avLst/>
          </a:prstGeom>
        </p:spPr>
        <p:txBody>
          <a:bodyPr/>
          <a:lstStyle/>
          <a:p>
            <a:r>
              <a:rPr lang="en-US" sz="2000" b="0" strike="noStrike" spc="-1" dirty="0" smtClean="0">
                <a:solidFill>
                  <a:srgbClr val="000000"/>
                </a:solidFill>
                <a:uFill>
                  <a:solidFill>
                    <a:srgbClr val="FFFFFF"/>
                  </a:solidFill>
                </a:uFill>
                <a:latin typeface="+mn-lt"/>
              </a:rPr>
              <a:t>The computational group is divided into three times:</a:t>
            </a:r>
          </a:p>
          <a:p>
            <a:endParaRPr lang="en-US" sz="2000" b="0" strike="noStrike" spc="-1" dirty="0" smtClean="0">
              <a:solidFill>
                <a:srgbClr val="000000"/>
              </a:solidFill>
              <a:uFill>
                <a:solidFill>
                  <a:srgbClr val="FFFFFF"/>
                </a:solidFill>
              </a:uFill>
              <a:latin typeface="+mn-lt"/>
            </a:endParaRPr>
          </a:p>
          <a:p>
            <a:r>
              <a:rPr lang="en-US" sz="2000" b="0" strike="noStrike" spc="-1" dirty="0" smtClean="0">
                <a:solidFill>
                  <a:srgbClr val="000000"/>
                </a:solidFill>
                <a:uFill>
                  <a:solidFill>
                    <a:srgbClr val="FFFFFF"/>
                  </a:solidFill>
                </a:uFill>
                <a:latin typeface="+mn-lt"/>
              </a:rPr>
              <a:t>To</a:t>
            </a:r>
            <a:r>
              <a:rPr lang="en-US" sz="2000" b="0" strike="noStrike" spc="-1" baseline="0" dirty="0" smtClean="0">
                <a:solidFill>
                  <a:srgbClr val="000000"/>
                </a:solidFill>
                <a:uFill>
                  <a:solidFill>
                    <a:srgbClr val="FFFFFF"/>
                  </a:solidFill>
                </a:uFill>
                <a:latin typeface="+mn-lt"/>
              </a:rPr>
              <a:t> provide High Performance Computing services and research new methods and optimizations</a:t>
            </a:r>
          </a:p>
          <a:p>
            <a:r>
              <a:rPr lang="en-US" sz="2000" b="0" strike="noStrike" spc="-1" baseline="0" dirty="0" smtClean="0">
                <a:solidFill>
                  <a:srgbClr val="000000"/>
                </a:solidFill>
                <a:uFill>
                  <a:solidFill>
                    <a:srgbClr val="FFFFFF"/>
                  </a:solidFill>
                </a:uFill>
                <a:latin typeface="+mn-lt"/>
              </a:rPr>
              <a:t>To develop and support the models that scientists are using </a:t>
            </a:r>
          </a:p>
          <a:p>
            <a:r>
              <a:rPr lang="en-US" sz="2000" b="0" strike="noStrike" spc="-1" baseline="0" dirty="0" smtClean="0">
                <a:solidFill>
                  <a:srgbClr val="000000"/>
                </a:solidFill>
                <a:uFill>
                  <a:solidFill>
                    <a:srgbClr val="FFFFFF"/>
                  </a:solidFill>
                </a:uFill>
                <a:latin typeface="+mn-lt"/>
              </a:rPr>
              <a:t>To take care of all data used/generated by the models</a:t>
            </a:r>
            <a:endParaRPr lang="en-US" sz="2000" b="0" strike="noStrike" spc="-1" dirty="0" smtClean="0">
              <a:solidFill>
                <a:srgbClr val="000000"/>
              </a:solidFill>
              <a:uFill>
                <a:solidFill>
                  <a:srgbClr val="FFFFFF"/>
                </a:solidFill>
              </a:uFill>
              <a:latin typeface="+mn-lt"/>
            </a:endParaRPr>
          </a:p>
          <a:p>
            <a:endParaRPr lang="en-US" sz="2000" b="0" strike="noStrike" spc="-1" dirty="0">
              <a:solidFill>
                <a:srgbClr val="000000"/>
              </a:solidFill>
              <a:uFill>
                <a:solidFill>
                  <a:srgbClr val="FFFFFF"/>
                </a:solidFill>
              </a:uFill>
              <a:latin typeface="Arial"/>
            </a:endParaRPr>
          </a:p>
        </p:txBody>
      </p:sp>
      <p:sp>
        <p:nvSpPr>
          <p:cNvPr id="1543" name="TextShape 2"/>
          <p:cNvSpPr txBox="1"/>
          <p:nvPr/>
        </p:nvSpPr>
        <p:spPr>
          <a:xfrm>
            <a:off x="3884760" y="8685360"/>
            <a:ext cx="2971440" cy="458280"/>
          </a:xfrm>
          <a:prstGeom prst="rect">
            <a:avLst/>
          </a:prstGeom>
          <a:noFill/>
          <a:ln>
            <a:noFill/>
          </a:ln>
        </p:spPr>
        <p:txBody>
          <a:bodyPr anchor="b"/>
          <a:lstStyle/>
          <a:p>
            <a:pPr algn="r"/>
            <a:fld id="{B86FB98C-135A-412F-82AB-2388DB3A3D97}" type="slidenum">
              <a:rPr lang="en-US" sz="1200" spc="-1">
                <a:solidFill>
                  <a:srgbClr val="000000"/>
                </a:solidFill>
                <a:uFill>
                  <a:solidFill>
                    <a:srgbClr val="FFFFFF"/>
                  </a:solidFill>
                </a:uFill>
                <a:latin typeface="Arial"/>
                <a:ea typeface="ＭＳ Ｐゴシック"/>
              </a:rPr>
              <a:pPr algn="r"/>
              <a:t>46</a:t>
            </a:fld>
            <a:endParaRPr lang="en-US" sz="1200"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40750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0" name="PlaceHolder 1"/>
          <p:cNvSpPr>
            <a:spLocks noGrp="1"/>
          </p:cNvSpPr>
          <p:nvPr>
            <p:ph type="body"/>
          </p:nvPr>
        </p:nvSpPr>
        <p:spPr>
          <a:xfrm>
            <a:off x="685800" y="4400640"/>
            <a:ext cx="5486040" cy="3600000"/>
          </a:xfrm>
          <a:prstGeom prst="rect">
            <a:avLst/>
          </a:prstGeom>
        </p:spPr>
        <p:txBody>
          <a:bodyPr/>
          <a:lstStyle/>
          <a:p>
            <a:pPr>
              <a:lnSpc>
                <a:spcPct val="100000"/>
              </a:lnSpc>
            </a:pPr>
            <a:endParaRPr lang="en-US" sz="1200" b="0" strike="noStrike" spc="-1" dirty="0">
              <a:solidFill>
                <a:srgbClr val="000000"/>
              </a:solidFill>
              <a:uFill>
                <a:solidFill>
                  <a:srgbClr val="FFFFFF"/>
                </a:solidFill>
              </a:uFill>
              <a:latin typeface="Arial"/>
            </a:endParaRPr>
          </a:p>
        </p:txBody>
      </p:sp>
      <p:sp>
        <p:nvSpPr>
          <p:cNvPr id="1561" name="TextShape 2"/>
          <p:cNvSpPr txBox="1"/>
          <p:nvPr/>
        </p:nvSpPr>
        <p:spPr>
          <a:xfrm>
            <a:off x="3884760" y="8685360"/>
            <a:ext cx="2971440" cy="458280"/>
          </a:xfrm>
          <a:prstGeom prst="rect">
            <a:avLst/>
          </a:prstGeom>
          <a:noFill/>
          <a:ln>
            <a:noFill/>
          </a:ln>
        </p:spPr>
        <p:txBody>
          <a:bodyPr anchor="b"/>
          <a:lstStyle/>
          <a:p>
            <a:pPr algn="r">
              <a:lnSpc>
                <a:spcPct val="100000"/>
              </a:lnSpc>
            </a:pPr>
            <a:fld id="{A2913D0D-6A92-4957-B5A8-569DC0FCBAFF}" type="slidenum">
              <a:rPr lang="en-US" sz="1200" b="0" strike="noStrike" spc="-1">
                <a:solidFill>
                  <a:srgbClr val="000000"/>
                </a:solidFill>
                <a:uFill>
                  <a:solidFill>
                    <a:srgbClr val="FFFFFF"/>
                  </a:solidFill>
                </a:uFill>
                <a:latin typeface="+mn-lt"/>
                <a:ea typeface="+mn-ea"/>
              </a:rPr>
              <a:pPr algn="r">
                <a:lnSpc>
                  <a:spcPct val="100000"/>
                </a:lnSpc>
              </a:pPr>
              <a:t>48</a:t>
            </a:fld>
            <a:endParaRPr lang="en-US" sz="12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7184629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GB" dirty="0" smtClean="0"/>
              <a:t>ESS group</a:t>
            </a:r>
            <a:r>
              <a:rPr lang="en-GB" baseline="0" dirty="0" smtClean="0"/>
              <a:t> makes research focused on three big topics: climate services, air quality services and knowledge and technology transfer.</a:t>
            </a:r>
          </a:p>
          <a:p>
            <a:r>
              <a:rPr lang="en-GB" baseline="0" dirty="0" smtClean="0"/>
              <a:t>Within Climate and air quality services, their research is focused on the development of products that fulfil the needs of an specific user. In the case of climate services, the products are based on climatic information, being the agriculture and wind energy sectors the main target. In the case of air quality services, the main research lines are focused on urban development and mineral dust.</a:t>
            </a:r>
          </a:p>
          <a:p>
            <a:r>
              <a:rPr lang="en-GB" baseline="0" dirty="0" smtClean="0"/>
              <a:t>Within Knowledge and technology transfer, their research is focused on design and visualisation of the products within a service and on dissemination and communication materials that enable the user to learn about the science behind the service developed. </a:t>
            </a:r>
          </a:p>
          <a:p>
            <a:r>
              <a:rPr lang="en-GB" baseline="0" dirty="0" smtClean="0"/>
              <a:t>(An example of a service for each of the above mentioned sectors is found in the forthcoming slides)</a:t>
            </a:r>
          </a:p>
        </p:txBody>
      </p:sp>
    </p:spTree>
    <p:extLst>
      <p:ext uri="{BB962C8B-B14F-4D97-AF65-F5344CB8AC3E}">
        <p14:creationId xmlns:p14="http://schemas.microsoft.com/office/powerpoint/2010/main" val="15021874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4" name="PlaceHolder 1"/>
          <p:cNvSpPr>
            <a:spLocks noGrp="1"/>
          </p:cNvSpPr>
          <p:nvPr>
            <p:ph type="body"/>
          </p:nvPr>
        </p:nvSpPr>
        <p:spPr>
          <a:xfrm>
            <a:off x="685800" y="4400640"/>
            <a:ext cx="5486040" cy="3600000"/>
          </a:xfrm>
          <a:prstGeom prst="rect">
            <a:avLst/>
          </a:prstGeom>
        </p:spPr>
        <p:txBody>
          <a:bodyPr/>
          <a:lstStyle/>
          <a:p>
            <a:r>
              <a:rPr lang="en-US" sz="2000" b="0" strike="noStrike" spc="-1" dirty="0">
                <a:solidFill>
                  <a:srgbClr val="000000"/>
                </a:solidFill>
                <a:uFill>
                  <a:solidFill>
                    <a:srgbClr val="FFFFFF"/>
                  </a:solidFill>
                </a:uFill>
                <a:latin typeface="Arial"/>
                <a:ea typeface="ＭＳ Ｐゴシック"/>
              </a:rPr>
              <a:t>working towards </a:t>
            </a:r>
            <a:r>
              <a:rPr lang="en-US" sz="2000" b="0" strike="noStrike" spc="-1" dirty="0" smtClean="0">
                <a:solidFill>
                  <a:srgbClr val="000000"/>
                </a:solidFill>
                <a:uFill>
                  <a:solidFill>
                    <a:srgbClr val="FFFFFF"/>
                  </a:solidFill>
                </a:uFill>
                <a:latin typeface="Arial"/>
                <a:ea typeface="ＭＳ Ｐゴシック"/>
              </a:rPr>
              <a:t>representing </a:t>
            </a:r>
            <a:r>
              <a:rPr lang="en-US" sz="2000" b="0" strike="noStrike" spc="-1" dirty="0">
                <a:solidFill>
                  <a:srgbClr val="000000"/>
                </a:solidFill>
                <a:uFill>
                  <a:solidFill>
                    <a:srgbClr val="FFFFFF"/>
                  </a:solidFill>
                </a:uFill>
                <a:latin typeface="Arial"/>
                <a:ea typeface="ＭＳ Ｐゴシック"/>
              </a:rPr>
              <a:t>atmospheric-chemistry (TM5) and biochemistry in the ocean (PISCES</a:t>
            </a:r>
            <a:r>
              <a:rPr lang="en-US" sz="2000" b="0" strike="noStrike" spc="-1" dirty="0" smtClean="0">
                <a:solidFill>
                  <a:srgbClr val="000000"/>
                </a:solidFill>
                <a:uFill>
                  <a:solidFill>
                    <a:srgbClr val="FFFFFF"/>
                  </a:solidFill>
                </a:uFill>
                <a:latin typeface="Arial"/>
                <a:ea typeface="ＭＳ Ｐゴシック"/>
              </a:rPr>
              <a:t>)</a:t>
            </a:r>
          </a:p>
          <a:p>
            <a:endParaRPr lang="en-US" sz="2000" b="0" strike="noStrike" spc="-1" dirty="0" smtClean="0">
              <a:solidFill>
                <a:srgbClr val="000000"/>
              </a:solidFill>
              <a:uFill>
                <a:solidFill>
                  <a:srgbClr val="FFFFFF"/>
                </a:solidFill>
              </a:uFill>
              <a:latin typeface="Arial"/>
              <a:ea typeface="ＭＳ Ｐゴシック"/>
            </a:endParaRPr>
          </a:p>
          <a:p>
            <a:r>
              <a:rPr lang="en-US" sz="2000" b="0" strike="noStrike" spc="-1" dirty="0" err="1" smtClean="0">
                <a:solidFill>
                  <a:srgbClr val="000000"/>
                </a:solidFill>
                <a:uFill>
                  <a:solidFill>
                    <a:srgbClr val="FFFFFF"/>
                  </a:solidFill>
                </a:uFill>
                <a:latin typeface="Arial"/>
                <a:ea typeface="ＭＳ Ｐゴシック"/>
              </a:rPr>
              <a:t>Javi</a:t>
            </a:r>
            <a:r>
              <a:rPr lang="en-US" sz="2000" b="0" strike="noStrike" spc="-1" dirty="0" smtClean="0">
                <a:solidFill>
                  <a:srgbClr val="000000"/>
                </a:solidFill>
                <a:uFill>
                  <a:solidFill>
                    <a:srgbClr val="FFFFFF"/>
                  </a:solidFill>
                </a:uFill>
                <a:latin typeface="Arial"/>
                <a:ea typeface="ＭＳ Ｐゴシック"/>
              </a:rPr>
              <a:t> GS to elaborate</a:t>
            </a:r>
            <a:r>
              <a:rPr lang="en-US" sz="2000" b="0" strike="noStrike" spc="-1" baseline="0" dirty="0" smtClean="0">
                <a:solidFill>
                  <a:srgbClr val="000000"/>
                </a:solidFill>
                <a:uFill>
                  <a:solidFill>
                    <a:srgbClr val="FFFFFF"/>
                  </a:solidFill>
                </a:uFill>
                <a:latin typeface="Arial"/>
                <a:ea typeface="ＭＳ Ｐゴシック"/>
              </a:rPr>
              <a:t> a bit the title</a:t>
            </a:r>
            <a:endParaRPr lang="en-US" sz="2000" b="0" strike="noStrike" spc="-1" dirty="0">
              <a:solidFill>
                <a:srgbClr val="000000"/>
              </a:solidFill>
              <a:uFill>
                <a:solidFill>
                  <a:srgbClr val="FFFFFF"/>
                </a:solidFill>
              </a:uFill>
              <a:latin typeface="Arial"/>
            </a:endParaRPr>
          </a:p>
        </p:txBody>
      </p:sp>
      <p:sp>
        <p:nvSpPr>
          <p:cNvPr id="1555" name="TextShape 2"/>
          <p:cNvSpPr txBox="1"/>
          <p:nvPr/>
        </p:nvSpPr>
        <p:spPr>
          <a:xfrm>
            <a:off x="3884760" y="8685360"/>
            <a:ext cx="2971440" cy="458280"/>
          </a:xfrm>
          <a:prstGeom prst="rect">
            <a:avLst/>
          </a:prstGeom>
          <a:noFill/>
          <a:ln>
            <a:noFill/>
          </a:ln>
        </p:spPr>
        <p:txBody>
          <a:bodyPr anchor="b"/>
          <a:lstStyle/>
          <a:p>
            <a:pPr algn="r">
              <a:lnSpc>
                <a:spcPct val="100000"/>
              </a:lnSpc>
            </a:pPr>
            <a:fld id="{17C228CA-E7AB-457F-9A1E-D066FE2E8B15}" type="slidenum">
              <a:rPr lang="en-US" sz="1200" b="0" strike="noStrike" spc="-1">
                <a:solidFill>
                  <a:srgbClr val="000000"/>
                </a:solidFill>
                <a:uFill>
                  <a:solidFill>
                    <a:srgbClr val="FFFFFF"/>
                  </a:solidFill>
                </a:uFill>
                <a:latin typeface="Arial"/>
                <a:ea typeface="ＭＳ Ｐゴシック"/>
              </a:rPr>
              <a:pPr algn="r">
                <a:lnSpc>
                  <a:spcPct val="100000"/>
                </a:lnSpc>
              </a:pPr>
              <a:t>52</a:t>
            </a:fld>
            <a:endParaRPr lang="en-US" sz="12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0532680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4" name="PlaceHolder 1"/>
          <p:cNvSpPr>
            <a:spLocks noGrp="1"/>
          </p:cNvSpPr>
          <p:nvPr>
            <p:ph type="body"/>
          </p:nvPr>
        </p:nvSpPr>
        <p:spPr>
          <a:xfrm>
            <a:off x="685800" y="4400640"/>
            <a:ext cx="5486040" cy="3600000"/>
          </a:xfrm>
          <a:prstGeom prst="rect">
            <a:avLst/>
          </a:prstGeom>
        </p:spPr>
        <p:txBody>
          <a:bodyPr/>
          <a:lstStyle/>
          <a:p>
            <a:r>
              <a:rPr lang="en-US" sz="2000" b="0" strike="noStrike" spc="-1" dirty="0">
                <a:solidFill>
                  <a:srgbClr val="000000"/>
                </a:solidFill>
                <a:uFill>
                  <a:solidFill>
                    <a:srgbClr val="FFFFFF"/>
                  </a:solidFill>
                </a:uFill>
                <a:latin typeface="Arial"/>
                <a:ea typeface="ＭＳ Ｐゴシック"/>
              </a:rPr>
              <a:t>working towards </a:t>
            </a:r>
            <a:r>
              <a:rPr lang="en-US" sz="2000" b="0" strike="noStrike" spc="-1" dirty="0" smtClean="0">
                <a:solidFill>
                  <a:srgbClr val="000000"/>
                </a:solidFill>
                <a:uFill>
                  <a:solidFill>
                    <a:srgbClr val="FFFFFF"/>
                  </a:solidFill>
                </a:uFill>
                <a:latin typeface="Arial"/>
                <a:ea typeface="ＭＳ Ｐゴシック"/>
              </a:rPr>
              <a:t>representing </a:t>
            </a:r>
            <a:r>
              <a:rPr lang="en-US" sz="2000" b="0" strike="noStrike" spc="-1" dirty="0">
                <a:solidFill>
                  <a:srgbClr val="000000"/>
                </a:solidFill>
                <a:uFill>
                  <a:solidFill>
                    <a:srgbClr val="FFFFFF"/>
                  </a:solidFill>
                </a:uFill>
                <a:latin typeface="Arial"/>
                <a:ea typeface="ＭＳ Ｐゴシック"/>
              </a:rPr>
              <a:t>atmospheric-chemistry (TM5) and biochemistry in the ocean (PISCES</a:t>
            </a:r>
            <a:r>
              <a:rPr lang="en-US" sz="2000" b="0" strike="noStrike" spc="-1" dirty="0" smtClean="0">
                <a:solidFill>
                  <a:srgbClr val="000000"/>
                </a:solidFill>
                <a:uFill>
                  <a:solidFill>
                    <a:srgbClr val="FFFFFF"/>
                  </a:solidFill>
                </a:uFill>
                <a:latin typeface="Arial"/>
                <a:ea typeface="ＭＳ Ｐゴシック"/>
              </a:rPr>
              <a:t>)</a:t>
            </a:r>
          </a:p>
          <a:p>
            <a:endParaRPr lang="en-US" sz="2000" b="0" strike="noStrike" spc="-1" dirty="0" smtClean="0">
              <a:solidFill>
                <a:srgbClr val="000000"/>
              </a:solidFill>
              <a:uFill>
                <a:solidFill>
                  <a:srgbClr val="FFFFFF"/>
                </a:solidFill>
              </a:uFill>
              <a:latin typeface="Arial"/>
              <a:ea typeface="ＭＳ Ｐゴシック"/>
            </a:endParaRPr>
          </a:p>
          <a:p>
            <a:r>
              <a:rPr lang="en-US" sz="2000" b="0" strike="noStrike" spc="-1" dirty="0" err="1" smtClean="0">
                <a:solidFill>
                  <a:srgbClr val="000000"/>
                </a:solidFill>
                <a:uFill>
                  <a:solidFill>
                    <a:srgbClr val="FFFFFF"/>
                  </a:solidFill>
                </a:uFill>
                <a:latin typeface="Arial"/>
                <a:ea typeface="ＭＳ Ｐゴシック"/>
              </a:rPr>
              <a:t>Javi</a:t>
            </a:r>
            <a:r>
              <a:rPr lang="en-US" sz="2000" b="0" strike="noStrike" spc="-1" dirty="0" smtClean="0">
                <a:solidFill>
                  <a:srgbClr val="000000"/>
                </a:solidFill>
                <a:uFill>
                  <a:solidFill>
                    <a:srgbClr val="FFFFFF"/>
                  </a:solidFill>
                </a:uFill>
                <a:latin typeface="Arial"/>
                <a:ea typeface="ＭＳ Ｐゴシック"/>
              </a:rPr>
              <a:t> GS to elaborate</a:t>
            </a:r>
            <a:r>
              <a:rPr lang="en-US" sz="2000" b="0" strike="noStrike" spc="-1" baseline="0" dirty="0" smtClean="0">
                <a:solidFill>
                  <a:srgbClr val="000000"/>
                </a:solidFill>
                <a:uFill>
                  <a:solidFill>
                    <a:srgbClr val="FFFFFF"/>
                  </a:solidFill>
                </a:uFill>
                <a:latin typeface="Arial"/>
                <a:ea typeface="ＭＳ Ｐゴシック"/>
              </a:rPr>
              <a:t> a bit the title</a:t>
            </a:r>
            <a:endParaRPr lang="en-US" sz="2000" b="0" strike="noStrike" spc="-1" dirty="0">
              <a:solidFill>
                <a:srgbClr val="000000"/>
              </a:solidFill>
              <a:uFill>
                <a:solidFill>
                  <a:srgbClr val="FFFFFF"/>
                </a:solidFill>
              </a:uFill>
              <a:latin typeface="Arial"/>
            </a:endParaRPr>
          </a:p>
        </p:txBody>
      </p:sp>
      <p:sp>
        <p:nvSpPr>
          <p:cNvPr id="1555" name="TextShape 2"/>
          <p:cNvSpPr txBox="1"/>
          <p:nvPr/>
        </p:nvSpPr>
        <p:spPr>
          <a:xfrm>
            <a:off x="3884760" y="8685360"/>
            <a:ext cx="2971440" cy="458280"/>
          </a:xfrm>
          <a:prstGeom prst="rect">
            <a:avLst/>
          </a:prstGeom>
          <a:noFill/>
          <a:ln>
            <a:noFill/>
          </a:ln>
        </p:spPr>
        <p:txBody>
          <a:bodyPr anchor="b"/>
          <a:lstStyle/>
          <a:p>
            <a:pPr algn="r">
              <a:lnSpc>
                <a:spcPct val="100000"/>
              </a:lnSpc>
            </a:pPr>
            <a:fld id="{17C228CA-E7AB-457F-9A1E-D066FE2E8B15}" type="slidenum">
              <a:rPr lang="en-US" sz="1200" b="0" strike="noStrike" spc="-1">
                <a:solidFill>
                  <a:srgbClr val="000000"/>
                </a:solidFill>
                <a:uFill>
                  <a:solidFill>
                    <a:srgbClr val="FFFFFF"/>
                  </a:solidFill>
                </a:uFill>
                <a:latin typeface="Arial"/>
                <a:ea typeface="ＭＳ Ｐゴシック"/>
              </a:rPr>
              <a:pPr algn="r">
                <a:lnSpc>
                  <a:spcPct val="100000"/>
                </a:lnSpc>
              </a:pPr>
              <a:t>53</a:t>
            </a:fld>
            <a:endParaRPr lang="en-US" sz="1200" b="0" strike="noStrike" spc="-1">
              <a:solidFill>
                <a:srgbClr val="000000"/>
              </a:solidFill>
              <a:uFill>
                <a:solidFill>
                  <a:srgbClr val="FFFFFF"/>
                </a:solidFill>
              </a:uFill>
              <a:latin typeface="Times New Roman"/>
            </a:endParaRPr>
          </a:p>
        </p:txBody>
      </p:sp>
    </p:spTree>
    <p:extLst>
      <p:ext uri="{BB962C8B-B14F-4D97-AF65-F5344CB8AC3E}">
        <p14:creationId xmlns:p14="http://schemas.microsoft.com/office/powerpoint/2010/main" val="30532680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2 Marcador de notas"/>
          <p:cNvSpPr>
            <a:spLocks noGrp="1"/>
          </p:cNvSpPr>
          <p:nvPr>
            <p:ph type="body" idx="1"/>
          </p:nvPr>
        </p:nvSpPr>
        <p:spPr/>
        <p:txBody>
          <a:bodyPr/>
          <a:lstStyle/>
          <a:p>
            <a:r>
              <a:rPr lang="es-ES" dirty="0" err="1" smtClean="0"/>
              <a:t>Possible</a:t>
            </a:r>
            <a:r>
              <a:rPr lang="es-ES" dirty="0" smtClean="0"/>
              <a:t> </a:t>
            </a:r>
            <a:r>
              <a:rPr lang="es-ES" dirty="0" err="1" smtClean="0"/>
              <a:t>example</a:t>
            </a:r>
            <a:r>
              <a:rPr lang="es-ES" dirty="0" smtClean="0"/>
              <a:t>: Javi</a:t>
            </a:r>
            <a:r>
              <a:rPr lang="es-ES" baseline="0" dirty="0" smtClean="0"/>
              <a:t> GS</a:t>
            </a:r>
            <a:endParaRPr lang="es-ES" dirty="0"/>
          </a:p>
        </p:txBody>
      </p:sp>
    </p:spTree>
    <p:extLst>
      <p:ext uri="{BB962C8B-B14F-4D97-AF65-F5344CB8AC3E}">
        <p14:creationId xmlns:p14="http://schemas.microsoft.com/office/powerpoint/2010/main" val="29066794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2 Marcador de notas"/>
          <p:cNvSpPr>
            <a:spLocks noGrp="1"/>
          </p:cNvSpPr>
          <p:nvPr>
            <p:ph type="body" idx="1"/>
          </p:nvPr>
        </p:nvSpPr>
        <p:spPr/>
        <p:txBody>
          <a:bodyPr/>
          <a:lstStyle/>
          <a:p>
            <a:r>
              <a:rPr lang="es-ES" dirty="0" err="1" smtClean="0"/>
              <a:t>Prediction</a:t>
            </a:r>
            <a:r>
              <a:rPr lang="es-ES" dirty="0" smtClean="0"/>
              <a:t> </a:t>
            </a:r>
            <a:r>
              <a:rPr lang="es-ES" dirty="0" err="1" smtClean="0"/>
              <a:t>starts</a:t>
            </a:r>
            <a:r>
              <a:rPr lang="es-ES" baseline="0" dirty="0" smtClean="0"/>
              <a:t> </a:t>
            </a:r>
            <a:r>
              <a:rPr lang="es-ES" baseline="0" dirty="0" err="1" smtClean="0"/>
              <a:t>from</a:t>
            </a:r>
            <a:r>
              <a:rPr lang="es-ES" baseline="0" dirty="0" smtClean="0"/>
              <a:t> </a:t>
            </a:r>
            <a:r>
              <a:rPr lang="es-ES" baseline="0" dirty="0" err="1" smtClean="0"/>
              <a:t>initial</a:t>
            </a:r>
            <a:r>
              <a:rPr lang="es-ES" baseline="0" dirty="0" smtClean="0"/>
              <a:t> </a:t>
            </a:r>
            <a:r>
              <a:rPr lang="es-ES" baseline="0" dirty="0" err="1" smtClean="0"/>
              <a:t>conditions</a:t>
            </a:r>
            <a:r>
              <a:rPr lang="es-ES" baseline="0" dirty="0" smtClean="0"/>
              <a:t> and </a:t>
            </a:r>
            <a:r>
              <a:rPr lang="es-ES" baseline="0" dirty="0" err="1" smtClean="0"/>
              <a:t>projection</a:t>
            </a:r>
            <a:r>
              <a:rPr lang="es-ES" baseline="0" dirty="0" smtClean="0"/>
              <a:t> </a:t>
            </a:r>
            <a:r>
              <a:rPr lang="es-ES" baseline="0" dirty="0" err="1" smtClean="0"/>
              <a:t>not</a:t>
            </a:r>
            <a:r>
              <a:rPr lang="es-ES" baseline="0" dirty="0" smtClean="0"/>
              <a:t> </a:t>
            </a:r>
            <a:r>
              <a:rPr lang="en-US" baseline="0" noProof="0" dirty="0" smtClean="0"/>
              <a:t>(from scenarios with less certainty)</a:t>
            </a:r>
          </a:p>
          <a:p>
            <a:endParaRPr lang="en-US" baseline="0" noProof="0" dirty="0" smtClean="0"/>
          </a:p>
          <a:p>
            <a:r>
              <a:rPr lang="en-US" baseline="0" noProof="0" dirty="0" err="1" smtClean="0"/>
              <a:t>Javi</a:t>
            </a:r>
            <a:r>
              <a:rPr lang="en-US" baseline="0" noProof="0" dirty="0" smtClean="0"/>
              <a:t> GS and </a:t>
            </a:r>
            <a:r>
              <a:rPr lang="en-US" baseline="0" noProof="0" dirty="0" err="1" smtClean="0"/>
              <a:t>Nube</a:t>
            </a:r>
            <a:r>
              <a:rPr lang="en-US" baseline="0" noProof="0" dirty="0" smtClean="0"/>
              <a:t> add</a:t>
            </a:r>
            <a:endParaRPr lang="es-ES" dirty="0"/>
          </a:p>
        </p:txBody>
      </p:sp>
    </p:spTree>
    <p:extLst>
      <p:ext uri="{BB962C8B-B14F-4D97-AF65-F5344CB8AC3E}">
        <p14:creationId xmlns:p14="http://schemas.microsoft.com/office/powerpoint/2010/main" val="24681013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Marcador de notas 2"/>
          <p:cNvSpPr>
            <a:spLocks noGrp="1"/>
          </p:cNvSpPr>
          <p:nvPr>
            <p:ph type="body" idx="1"/>
          </p:nvPr>
        </p:nvSpPr>
        <p:spPr/>
        <p:txBody>
          <a:bodyPr/>
          <a:lstStyle/>
          <a:p>
            <a:endParaRPr lang="es-ES"/>
          </a:p>
        </p:txBody>
      </p:sp>
    </p:spTree>
    <p:extLst>
      <p:ext uri="{BB962C8B-B14F-4D97-AF65-F5344CB8AC3E}">
        <p14:creationId xmlns:p14="http://schemas.microsoft.com/office/powerpoint/2010/main" val="30840865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GB" dirty="0" smtClean="0"/>
              <a:t>This is possible because we have increased the complexity of our models: Increasing the resolution, including more and more coupled components, using more</a:t>
            </a:r>
            <a:r>
              <a:rPr lang="en-GB" baseline="0" dirty="0" smtClean="0"/>
              <a:t> and more observations for data assimilation, removing parametrization…</a:t>
            </a:r>
            <a:endParaRPr lang="en-GB" dirty="0"/>
          </a:p>
        </p:txBody>
      </p:sp>
    </p:spTree>
    <p:extLst>
      <p:ext uri="{BB962C8B-B14F-4D97-AF65-F5344CB8AC3E}">
        <p14:creationId xmlns:p14="http://schemas.microsoft.com/office/powerpoint/2010/main" val="31721513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GB" dirty="0" smtClean="0"/>
              <a:t>Another</a:t>
            </a:r>
            <a:r>
              <a:rPr lang="en-GB" baseline="0" dirty="0" smtClean="0"/>
              <a:t> example of what ESS group does for renewable energy sector.</a:t>
            </a:r>
          </a:p>
          <a:p>
            <a:r>
              <a:rPr lang="en-GB" baseline="0" dirty="0" smtClean="0"/>
              <a:t>ESS group has developed a prototype for the wind sector, in which the seasonal predictions of wind speed for the next season are shown for the whole globe. The user can chose a point of their interest and see how the observed wind was for this point in the past and also the wind predictions for the next season with the probability of wind being above normal , normal or below normal conditions relative to the past observations. In this prototype, is also shown the skill associated to the wind seasonal predictions, which is very important to the users because it informs them how the predictions done in the past relative to the real observations. Only in those regions where the skill is positive the wind predictions are shown.</a:t>
            </a:r>
          </a:p>
          <a:p>
            <a:endParaRPr lang="en-GB" baseline="0" dirty="0" smtClean="0"/>
          </a:p>
          <a:p>
            <a:r>
              <a:rPr lang="en-GB" baseline="0" dirty="0" smtClean="0"/>
              <a:t>ESS group coordinate and European H2020 project called S2S4E which main aim is to provide an operational service with predictions for the next weeks and months for the renewable energy sector (solar, wind, hydropower and demand). </a:t>
            </a:r>
            <a:endParaRPr lang="en-GB" dirty="0"/>
          </a:p>
        </p:txBody>
      </p:sp>
    </p:spTree>
    <p:extLst>
      <p:ext uri="{BB962C8B-B14F-4D97-AF65-F5344CB8AC3E}">
        <p14:creationId xmlns:p14="http://schemas.microsoft.com/office/powerpoint/2010/main" val="1685064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2 Marcador de notas"/>
          <p:cNvSpPr>
            <a:spLocks noGrp="1"/>
          </p:cNvSpPr>
          <p:nvPr>
            <p:ph type="body" idx="1"/>
          </p:nvPr>
        </p:nvSpPr>
        <p:spPr/>
        <p:txBody>
          <a:bodyPr/>
          <a:lstStyle/>
          <a:p>
            <a:r>
              <a:rPr lang="es-ES" dirty="0" err="1" smtClean="0"/>
              <a:t>Differences</a:t>
            </a:r>
            <a:r>
              <a:rPr lang="es-ES" baseline="0" dirty="0" smtClean="0"/>
              <a:t> </a:t>
            </a:r>
            <a:r>
              <a:rPr lang="es-ES" baseline="0" dirty="0" err="1" smtClean="0"/>
              <a:t>between</a:t>
            </a:r>
            <a:r>
              <a:rPr lang="es-ES" baseline="0" dirty="0" smtClean="0"/>
              <a:t> </a:t>
            </a:r>
            <a:r>
              <a:rPr lang="es-ES" baseline="0" dirty="0" err="1" smtClean="0"/>
              <a:t>weather</a:t>
            </a:r>
            <a:r>
              <a:rPr lang="es-ES" baseline="0" dirty="0" smtClean="0"/>
              <a:t> and </a:t>
            </a:r>
            <a:r>
              <a:rPr lang="es-ES" baseline="0" dirty="0" err="1" smtClean="0"/>
              <a:t>climate</a:t>
            </a:r>
            <a:endParaRPr lang="es-ES" baseline="0" dirty="0" smtClean="0"/>
          </a:p>
          <a:p>
            <a:endParaRPr lang="es-ES" baseline="0" dirty="0" smtClean="0"/>
          </a:p>
          <a:p>
            <a:r>
              <a:rPr lang="es-ES" baseline="0" dirty="0" err="1" smtClean="0"/>
              <a:t>Weather</a:t>
            </a:r>
            <a:r>
              <a:rPr lang="es-ES" baseline="0" dirty="0" smtClean="0"/>
              <a:t> up </a:t>
            </a:r>
            <a:r>
              <a:rPr lang="es-ES" baseline="0" dirty="0" err="1" smtClean="0"/>
              <a:t>to</a:t>
            </a:r>
            <a:r>
              <a:rPr lang="es-ES" baseline="0" dirty="0" smtClean="0"/>
              <a:t> 10 </a:t>
            </a:r>
            <a:r>
              <a:rPr lang="es-ES" baseline="0" dirty="0" err="1" smtClean="0"/>
              <a:t>days</a:t>
            </a:r>
            <a:r>
              <a:rPr lang="es-ES" baseline="0" dirty="0" smtClean="0"/>
              <a:t> </a:t>
            </a:r>
            <a:r>
              <a:rPr lang="es-ES" baseline="0" dirty="0" err="1" smtClean="0"/>
              <a:t>but</a:t>
            </a:r>
            <a:r>
              <a:rPr lang="es-ES" baseline="0" dirty="0" smtClean="0"/>
              <a:t> </a:t>
            </a:r>
            <a:r>
              <a:rPr lang="es-ES" baseline="0" dirty="0" err="1" smtClean="0"/>
              <a:t>climate</a:t>
            </a:r>
            <a:r>
              <a:rPr lang="es-ES" baseline="0" dirty="0" smtClean="0"/>
              <a:t> </a:t>
            </a:r>
            <a:r>
              <a:rPr lang="es-ES" baseline="0" dirty="0" err="1" smtClean="0"/>
              <a:t>could</a:t>
            </a:r>
            <a:r>
              <a:rPr lang="es-ES" baseline="0" dirty="0" smtClean="0"/>
              <a:t> up </a:t>
            </a:r>
            <a:r>
              <a:rPr lang="es-ES" baseline="0" dirty="0" err="1" smtClean="0"/>
              <a:t>to</a:t>
            </a:r>
            <a:r>
              <a:rPr lang="es-ES" baseline="0" dirty="0" smtClean="0"/>
              <a:t> </a:t>
            </a:r>
            <a:r>
              <a:rPr lang="es-ES" baseline="0" dirty="0" err="1" smtClean="0"/>
              <a:t>decades</a:t>
            </a:r>
            <a:r>
              <a:rPr lang="es-ES" baseline="0" dirty="0" smtClean="0"/>
              <a:t>  </a:t>
            </a:r>
            <a:r>
              <a:rPr lang="es-ES" baseline="0" dirty="0" err="1" smtClean="0"/>
              <a:t>why</a:t>
            </a:r>
            <a:r>
              <a:rPr lang="es-ES" baseline="0" dirty="0" smtClean="0"/>
              <a:t> </a:t>
            </a:r>
            <a:r>
              <a:rPr lang="es-ES" baseline="0" dirty="0" err="1" smtClean="0"/>
              <a:t>is</a:t>
            </a:r>
            <a:r>
              <a:rPr lang="es-ES" baseline="0" dirty="0" smtClean="0"/>
              <a:t> </a:t>
            </a:r>
            <a:r>
              <a:rPr lang="es-ES" baseline="0" dirty="0" err="1" smtClean="0"/>
              <a:t>this</a:t>
            </a:r>
            <a:r>
              <a:rPr lang="es-ES" baseline="0" dirty="0" smtClean="0"/>
              <a:t> </a:t>
            </a:r>
            <a:r>
              <a:rPr lang="es-ES" baseline="0" dirty="0" err="1" smtClean="0"/>
              <a:t>possible</a:t>
            </a:r>
            <a:endParaRPr lang="es-ES" baseline="0" dirty="0" smtClean="0"/>
          </a:p>
          <a:p>
            <a:endParaRPr lang="es-ES" baseline="0" dirty="0" smtClean="0"/>
          </a:p>
          <a:p>
            <a:r>
              <a:rPr lang="es-ES" baseline="0" dirty="0" err="1" smtClean="0"/>
              <a:t>Weather</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atmosphearic</a:t>
            </a:r>
            <a:r>
              <a:rPr lang="es-ES" baseline="0" dirty="0" smtClean="0"/>
              <a:t> </a:t>
            </a:r>
            <a:r>
              <a:rPr lang="es-ES" baseline="0" dirty="0" err="1" smtClean="0"/>
              <a:t>processes</a:t>
            </a:r>
            <a:r>
              <a:rPr lang="es-ES" baseline="0" dirty="0" smtClean="0"/>
              <a:t> and </a:t>
            </a:r>
            <a:r>
              <a:rPr lang="es-ES" baseline="0" dirty="0" err="1" smtClean="0"/>
              <a:t>persistence</a:t>
            </a:r>
            <a:endParaRPr lang="es-ES" baseline="0" dirty="0" smtClean="0"/>
          </a:p>
          <a:p>
            <a:endParaRPr lang="es-ES" baseline="0" dirty="0" smtClean="0"/>
          </a:p>
          <a:p>
            <a:r>
              <a:rPr lang="es-ES" baseline="0" dirty="0" err="1" smtClean="0"/>
              <a:t>Climate</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other</a:t>
            </a:r>
            <a:r>
              <a:rPr lang="es-ES" baseline="0" dirty="0" smtClean="0"/>
              <a:t> </a:t>
            </a:r>
            <a:r>
              <a:rPr lang="es-ES" baseline="0" dirty="0" err="1" smtClean="0"/>
              <a:t>processes</a:t>
            </a:r>
            <a:r>
              <a:rPr lang="es-ES" baseline="0" dirty="0" smtClean="0"/>
              <a:t> </a:t>
            </a:r>
            <a:r>
              <a:rPr lang="es-ES" baseline="0" dirty="0" err="1" smtClean="0"/>
              <a:t>such</a:t>
            </a:r>
            <a:r>
              <a:rPr lang="es-ES" baseline="0" dirty="0" smtClean="0"/>
              <a:t> as… </a:t>
            </a:r>
            <a:r>
              <a:rPr lang="es-ES" baseline="0" dirty="0" err="1" smtClean="0"/>
              <a:t>climate</a:t>
            </a:r>
            <a:r>
              <a:rPr lang="es-ES" baseline="0" dirty="0" smtClean="0"/>
              <a:t> </a:t>
            </a:r>
            <a:r>
              <a:rPr lang="es-ES" baseline="0" dirty="0" err="1" smtClean="0"/>
              <a:t>prediction</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the</a:t>
            </a:r>
            <a:r>
              <a:rPr lang="es-ES" baseline="0" dirty="0" smtClean="0"/>
              <a:t> </a:t>
            </a:r>
            <a:r>
              <a:rPr lang="es-ES" baseline="0" dirty="0" err="1" smtClean="0"/>
              <a:t>correct</a:t>
            </a:r>
            <a:r>
              <a:rPr lang="es-ES" baseline="0" dirty="0" smtClean="0"/>
              <a:t> </a:t>
            </a:r>
            <a:r>
              <a:rPr lang="es-ES" baseline="0" dirty="0" err="1" smtClean="0"/>
              <a:t>simulation</a:t>
            </a:r>
            <a:r>
              <a:rPr lang="es-ES" baseline="0" dirty="0" smtClean="0"/>
              <a:t> of </a:t>
            </a:r>
            <a:r>
              <a:rPr lang="es-ES" baseline="0" dirty="0" err="1" smtClean="0"/>
              <a:t>these</a:t>
            </a:r>
            <a:r>
              <a:rPr lang="es-ES" baseline="0" dirty="0" smtClean="0"/>
              <a:t> </a:t>
            </a:r>
            <a:r>
              <a:rPr lang="es-ES" baseline="0" dirty="0" err="1" smtClean="0"/>
              <a:t>processes</a:t>
            </a:r>
            <a:endParaRPr lang="es-ES" baseline="0" dirty="0" smtClean="0"/>
          </a:p>
          <a:p>
            <a:endParaRPr lang="es-ES" baseline="0" dirty="0" smtClean="0"/>
          </a:p>
          <a:p>
            <a:r>
              <a:rPr lang="es-ES" baseline="0" dirty="0" smtClean="0"/>
              <a:t>Javi GS. </a:t>
            </a:r>
            <a:r>
              <a:rPr lang="es-ES" baseline="0" dirty="0" err="1" smtClean="0"/>
              <a:t>add</a:t>
            </a:r>
            <a:r>
              <a:rPr lang="es-ES" baseline="0" dirty="0" smtClean="0"/>
              <a:t> more</a:t>
            </a:r>
          </a:p>
          <a:p>
            <a:endParaRPr lang="es-ES" baseline="0" dirty="0" smtClean="0"/>
          </a:p>
          <a:p>
            <a:endParaRPr lang="es-ES" baseline="0" dirty="0" smtClean="0"/>
          </a:p>
        </p:txBody>
      </p:sp>
    </p:spTree>
    <p:extLst>
      <p:ext uri="{BB962C8B-B14F-4D97-AF65-F5344CB8AC3E}">
        <p14:creationId xmlns:p14="http://schemas.microsoft.com/office/powerpoint/2010/main" val="5902685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GB" dirty="0" smtClean="0"/>
              <a:t>One</a:t>
            </a:r>
            <a:r>
              <a:rPr lang="en-GB" baseline="0" dirty="0" smtClean="0"/>
              <a:t> important service currently provided by the ESS group is the CALIOPE air quality predictions.</a:t>
            </a:r>
          </a:p>
          <a:p>
            <a:r>
              <a:rPr lang="en-GB" baseline="0" dirty="0" smtClean="0"/>
              <a:t>These predictions are provided in an operational way, which means that every day a new prediction for the forthcoming days is provided. The user can chose if they want the predictions for all Europe, Iberian Peninsula or some specific region. </a:t>
            </a:r>
          </a:p>
          <a:p>
            <a:r>
              <a:rPr lang="en-GB" baseline="0" dirty="0" smtClean="0"/>
              <a:t>The user can get these predictions via CALIOPE webpage or mobile/tablet application for it.</a:t>
            </a:r>
          </a:p>
          <a:p>
            <a:r>
              <a:rPr lang="en-GB" baseline="0" dirty="0" smtClean="0"/>
              <a:t>This service is highly used during episodes of high concentration of pollutants in bit cities, such as Madrid or Barcelona. In those cases, all </a:t>
            </a:r>
            <a:r>
              <a:rPr lang="en-GB" baseline="0" dirty="0" err="1" smtClean="0"/>
              <a:t>tv</a:t>
            </a:r>
            <a:r>
              <a:rPr lang="en-GB" baseline="0" dirty="0" smtClean="0"/>
              <a:t> channels used these predictions to evaluate the episodes.</a:t>
            </a:r>
            <a:endParaRPr lang="en-GB" dirty="0"/>
          </a:p>
        </p:txBody>
      </p:sp>
    </p:spTree>
    <p:extLst>
      <p:ext uri="{BB962C8B-B14F-4D97-AF65-F5344CB8AC3E}">
        <p14:creationId xmlns:p14="http://schemas.microsoft.com/office/powerpoint/2010/main" val="14960143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2 Marcador de notas"/>
          <p:cNvSpPr>
            <a:spLocks noGrp="1"/>
          </p:cNvSpPr>
          <p:nvPr>
            <p:ph type="body" idx="1"/>
          </p:nvPr>
        </p:nvSpPr>
        <p:spPr/>
        <p:txBody>
          <a:bodyPr/>
          <a:lstStyle/>
          <a:p>
            <a:r>
              <a:rPr lang="es-ES" dirty="0" err="1" smtClean="0"/>
              <a:t>Here</a:t>
            </a:r>
            <a:r>
              <a:rPr lang="es-ES" baseline="0" dirty="0" smtClean="0"/>
              <a:t> </a:t>
            </a:r>
            <a:r>
              <a:rPr lang="es-ES" baseline="0" dirty="0" err="1" smtClean="0"/>
              <a:t>the</a:t>
            </a:r>
            <a:r>
              <a:rPr lang="es-ES" baseline="0" dirty="0" smtClean="0"/>
              <a:t> </a:t>
            </a:r>
            <a:r>
              <a:rPr lang="es-ES" baseline="0" dirty="0" err="1" smtClean="0"/>
              <a:t>funny</a:t>
            </a:r>
            <a:r>
              <a:rPr lang="es-ES" baseline="0" dirty="0" smtClean="0"/>
              <a:t> </a:t>
            </a:r>
            <a:r>
              <a:rPr lang="es-ES" baseline="0" dirty="0" err="1" smtClean="0"/>
              <a:t>stories</a:t>
            </a:r>
            <a:r>
              <a:rPr lang="es-ES" baseline="0" dirty="0" smtClean="0"/>
              <a:t> </a:t>
            </a:r>
            <a:r>
              <a:rPr lang="es-ES" baseline="0" dirty="0" err="1" smtClean="0"/>
              <a:t>start</a:t>
            </a:r>
            <a:r>
              <a:rPr lang="es-ES" baseline="0" dirty="0" smtClean="0"/>
              <a:t>.</a:t>
            </a:r>
          </a:p>
          <a:p>
            <a:endParaRPr lang="es-ES" baseline="0" dirty="0" smtClean="0"/>
          </a:p>
          <a:p>
            <a:r>
              <a:rPr lang="es-ES" baseline="0" dirty="0" err="1" smtClean="0"/>
              <a:t>Within</a:t>
            </a:r>
            <a:r>
              <a:rPr lang="es-ES" baseline="0" dirty="0" smtClean="0"/>
              <a:t> </a:t>
            </a:r>
            <a:r>
              <a:rPr lang="es-ES" baseline="0" dirty="0" err="1" smtClean="0"/>
              <a:t>services</a:t>
            </a:r>
            <a:r>
              <a:rPr lang="es-ES" baseline="0" dirty="0" smtClean="0"/>
              <a:t>, </a:t>
            </a:r>
            <a:r>
              <a:rPr lang="es-ES" baseline="0" dirty="0" err="1" smtClean="0"/>
              <a:t>we</a:t>
            </a:r>
            <a:r>
              <a:rPr lang="es-ES" baseline="0" dirty="0" smtClean="0"/>
              <a:t> </a:t>
            </a:r>
            <a:r>
              <a:rPr lang="es-ES" baseline="0" dirty="0" err="1" smtClean="0"/>
              <a:t>have</a:t>
            </a:r>
            <a:r>
              <a:rPr lang="es-ES" baseline="0" dirty="0" smtClean="0"/>
              <a:t> </a:t>
            </a:r>
            <a:r>
              <a:rPr lang="es-ES" baseline="0" dirty="0" err="1" smtClean="0"/>
              <a:t>work</a:t>
            </a:r>
            <a:r>
              <a:rPr lang="es-ES" baseline="0" dirty="0" smtClean="0"/>
              <a:t> </a:t>
            </a:r>
            <a:r>
              <a:rPr lang="es-ES" baseline="0" dirty="0" err="1" smtClean="0"/>
              <a:t>with</a:t>
            </a:r>
            <a:r>
              <a:rPr lang="es-ES" baseline="0" dirty="0" smtClean="0"/>
              <a:t> </a:t>
            </a:r>
            <a:r>
              <a:rPr lang="es-ES" baseline="0" dirty="0" err="1" smtClean="0"/>
              <a:t>insurances</a:t>
            </a:r>
            <a:r>
              <a:rPr lang="es-ES" baseline="0" dirty="0" smtClean="0"/>
              <a:t> </a:t>
            </a:r>
            <a:r>
              <a:rPr lang="es-ES" baseline="0" dirty="0" err="1" smtClean="0"/>
              <a:t>companies</a:t>
            </a:r>
            <a:r>
              <a:rPr lang="es-ES" baseline="0" dirty="0" smtClean="0"/>
              <a:t> and </a:t>
            </a:r>
            <a:r>
              <a:rPr lang="es-ES" baseline="0" dirty="0" err="1" smtClean="0"/>
              <a:t>developed</a:t>
            </a:r>
            <a:r>
              <a:rPr lang="es-ES" baseline="0" dirty="0" smtClean="0"/>
              <a:t> a </a:t>
            </a:r>
            <a:r>
              <a:rPr lang="es-ES" baseline="0" dirty="0" err="1" smtClean="0"/>
              <a:t>webpage</a:t>
            </a:r>
            <a:r>
              <a:rPr lang="es-ES" baseline="0" dirty="0" smtClean="0"/>
              <a:t> </a:t>
            </a:r>
            <a:r>
              <a:rPr lang="es-ES" baseline="0" dirty="0" err="1" smtClean="0"/>
              <a:t>with</a:t>
            </a:r>
            <a:r>
              <a:rPr lang="es-ES" baseline="0" dirty="0" smtClean="0"/>
              <a:t> </a:t>
            </a:r>
            <a:r>
              <a:rPr lang="es-ES" baseline="0" dirty="0" err="1" smtClean="0"/>
              <a:t>the</a:t>
            </a:r>
            <a:r>
              <a:rPr lang="es-ES" baseline="0" dirty="0" smtClean="0"/>
              <a:t> </a:t>
            </a:r>
            <a:r>
              <a:rPr lang="es-ES" baseline="0" dirty="0" err="1" smtClean="0"/>
              <a:t>information</a:t>
            </a:r>
            <a:r>
              <a:rPr lang="es-ES" baseline="0" dirty="0" smtClean="0"/>
              <a:t> of </a:t>
            </a:r>
            <a:r>
              <a:rPr lang="es-ES" baseline="0" dirty="0" err="1" smtClean="0"/>
              <a:t>the</a:t>
            </a:r>
            <a:r>
              <a:rPr lang="es-ES" baseline="0" dirty="0" smtClean="0"/>
              <a:t> </a:t>
            </a:r>
            <a:r>
              <a:rPr lang="es-ES" baseline="0" dirty="0" err="1" smtClean="0"/>
              <a:t>seasonal</a:t>
            </a:r>
            <a:r>
              <a:rPr lang="es-ES" baseline="0" dirty="0" smtClean="0"/>
              <a:t> </a:t>
            </a:r>
            <a:r>
              <a:rPr lang="es-ES" baseline="0" dirty="0" err="1" smtClean="0"/>
              <a:t>predictions</a:t>
            </a:r>
            <a:r>
              <a:rPr lang="es-ES" baseline="0" dirty="0" smtClean="0"/>
              <a:t> </a:t>
            </a:r>
            <a:r>
              <a:rPr lang="es-ES" baseline="0" dirty="0" err="1" smtClean="0"/>
              <a:t>for</a:t>
            </a:r>
            <a:r>
              <a:rPr lang="es-ES" baseline="0" dirty="0" smtClean="0"/>
              <a:t> </a:t>
            </a:r>
            <a:r>
              <a:rPr lang="es-ES" baseline="0" dirty="0" err="1" smtClean="0"/>
              <a:t>the</a:t>
            </a:r>
            <a:r>
              <a:rPr lang="es-ES" baseline="0" dirty="0" smtClean="0"/>
              <a:t> </a:t>
            </a:r>
            <a:r>
              <a:rPr lang="es-ES" baseline="0" dirty="0" err="1" smtClean="0"/>
              <a:t>next</a:t>
            </a:r>
            <a:r>
              <a:rPr lang="es-ES" baseline="0" dirty="0" smtClean="0"/>
              <a:t> </a:t>
            </a:r>
            <a:r>
              <a:rPr lang="es-ES" baseline="0" dirty="0" err="1" smtClean="0"/>
              <a:t>hurricane</a:t>
            </a:r>
            <a:r>
              <a:rPr lang="es-ES" baseline="0" dirty="0" smtClean="0"/>
              <a:t> </a:t>
            </a:r>
            <a:r>
              <a:rPr lang="es-ES" baseline="0" dirty="0" err="1" smtClean="0"/>
              <a:t>season</a:t>
            </a:r>
            <a:r>
              <a:rPr lang="es-ES" baseline="0" dirty="0" smtClean="0"/>
              <a:t>. </a:t>
            </a:r>
            <a:r>
              <a:rPr lang="es-ES" baseline="0" dirty="0" err="1" smtClean="0"/>
              <a:t>This</a:t>
            </a:r>
            <a:r>
              <a:rPr lang="es-ES" baseline="0" dirty="0" smtClean="0"/>
              <a:t> </a:t>
            </a:r>
            <a:r>
              <a:rPr lang="es-ES" baseline="0" dirty="0" err="1" smtClean="0"/>
              <a:t>webpage</a:t>
            </a:r>
            <a:r>
              <a:rPr lang="es-ES" baseline="0" dirty="0" smtClean="0"/>
              <a:t> </a:t>
            </a:r>
            <a:r>
              <a:rPr lang="es-ES" baseline="0" dirty="0" err="1" smtClean="0"/>
              <a:t>allow</a:t>
            </a:r>
            <a:r>
              <a:rPr lang="es-ES" baseline="0" dirty="0" smtClean="0"/>
              <a:t> </a:t>
            </a:r>
            <a:r>
              <a:rPr lang="es-ES" baseline="0" dirty="0" err="1" smtClean="0"/>
              <a:t>the</a:t>
            </a:r>
            <a:r>
              <a:rPr lang="es-ES" baseline="0" dirty="0" smtClean="0"/>
              <a:t> </a:t>
            </a:r>
            <a:r>
              <a:rPr lang="es-ES" baseline="0" dirty="0" err="1" smtClean="0"/>
              <a:t>user</a:t>
            </a:r>
            <a:r>
              <a:rPr lang="es-ES" baseline="0" dirty="0" smtClean="0"/>
              <a:t> to compare </a:t>
            </a:r>
            <a:r>
              <a:rPr lang="es-ES" baseline="0" dirty="0" err="1" smtClean="0"/>
              <a:t>the</a:t>
            </a:r>
            <a:r>
              <a:rPr lang="es-ES" baseline="0" dirty="0" smtClean="0"/>
              <a:t> </a:t>
            </a:r>
            <a:r>
              <a:rPr lang="es-ES" baseline="0" dirty="0" err="1" smtClean="0"/>
              <a:t>number</a:t>
            </a:r>
            <a:r>
              <a:rPr lang="es-ES" baseline="0" dirty="0" smtClean="0"/>
              <a:t> of </a:t>
            </a:r>
            <a:r>
              <a:rPr lang="es-ES" baseline="0" dirty="0" err="1" smtClean="0"/>
              <a:t>hurricanes</a:t>
            </a:r>
            <a:r>
              <a:rPr lang="es-ES" baseline="0" dirty="0" smtClean="0"/>
              <a:t> </a:t>
            </a:r>
            <a:r>
              <a:rPr lang="es-ES" baseline="0" dirty="0" err="1" smtClean="0"/>
              <a:t>that</a:t>
            </a:r>
            <a:r>
              <a:rPr lang="es-ES" baseline="0" dirty="0" smtClean="0"/>
              <a:t> </a:t>
            </a:r>
            <a:r>
              <a:rPr lang="es-ES" baseline="0" dirty="0" err="1" smtClean="0"/>
              <a:t>have</a:t>
            </a:r>
            <a:r>
              <a:rPr lang="es-ES" baseline="0" dirty="0" smtClean="0"/>
              <a:t> </a:t>
            </a:r>
            <a:r>
              <a:rPr lang="es-ES" baseline="0" dirty="0" err="1" smtClean="0"/>
              <a:t>been</a:t>
            </a:r>
            <a:r>
              <a:rPr lang="es-ES" baseline="0" dirty="0" smtClean="0"/>
              <a:t> </a:t>
            </a:r>
            <a:r>
              <a:rPr lang="es-ES" baseline="0" dirty="0" err="1" smtClean="0"/>
              <a:t>predicted</a:t>
            </a:r>
            <a:r>
              <a:rPr lang="es-ES" baseline="0" dirty="0" smtClean="0"/>
              <a:t> </a:t>
            </a:r>
            <a:r>
              <a:rPr lang="es-ES" baseline="0" dirty="0" err="1" smtClean="0"/>
              <a:t>with</a:t>
            </a:r>
            <a:r>
              <a:rPr lang="es-ES" baseline="0" dirty="0" smtClean="0"/>
              <a:t> </a:t>
            </a:r>
            <a:r>
              <a:rPr lang="es-ES" baseline="0" dirty="0" err="1" smtClean="0"/>
              <a:t>different</a:t>
            </a:r>
            <a:r>
              <a:rPr lang="es-ES" baseline="0" dirty="0" smtClean="0"/>
              <a:t> </a:t>
            </a:r>
            <a:r>
              <a:rPr lang="es-ES" baseline="0" dirty="0" err="1" smtClean="0"/>
              <a:t>predictions</a:t>
            </a:r>
            <a:r>
              <a:rPr lang="es-ES" baseline="0" dirty="0" smtClean="0"/>
              <a:t> </a:t>
            </a:r>
            <a:r>
              <a:rPr lang="es-ES" baseline="0" dirty="0" err="1" smtClean="0"/>
              <a:t>systems</a:t>
            </a:r>
            <a:r>
              <a:rPr lang="es-ES" baseline="0" dirty="0" smtClean="0"/>
              <a:t> and </a:t>
            </a:r>
            <a:r>
              <a:rPr lang="es-ES" baseline="0" dirty="0" err="1" smtClean="0"/>
              <a:t>by</a:t>
            </a:r>
            <a:r>
              <a:rPr lang="es-ES" baseline="0" dirty="0" smtClean="0"/>
              <a:t> </a:t>
            </a:r>
            <a:r>
              <a:rPr lang="es-ES" baseline="0" dirty="0" err="1" smtClean="0"/>
              <a:t>different</a:t>
            </a:r>
            <a:r>
              <a:rPr lang="es-ES" baseline="0" dirty="0" smtClean="0"/>
              <a:t> </a:t>
            </a:r>
            <a:r>
              <a:rPr lang="es-ES" baseline="0" dirty="0" err="1" smtClean="0"/>
              <a:t>institutions</a:t>
            </a:r>
            <a:r>
              <a:rPr lang="es-ES" baseline="0" dirty="0" smtClean="0"/>
              <a:t> </a:t>
            </a:r>
            <a:r>
              <a:rPr lang="es-ES" baseline="0" dirty="0" err="1" smtClean="0"/>
              <a:t>along</a:t>
            </a:r>
            <a:r>
              <a:rPr lang="es-ES" baseline="0" dirty="0" smtClean="0"/>
              <a:t> </a:t>
            </a:r>
            <a:r>
              <a:rPr lang="es-ES" baseline="0" dirty="0" err="1" smtClean="0"/>
              <a:t>the</a:t>
            </a:r>
            <a:r>
              <a:rPr lang="es-ES" baseline="0" dirty="0" smtClean="0"/>
              <a:t> </a:t>
            </a:r>
            <a:r>
              <a:rPr lang="es-ES" baseline="0" dirty="0" err="1" smtClean="0"/>
              <a:t>world</a:t>
            </a:r>
            <a:r>
              <a:rPr lang="es-ES" baseline="0" dirty="0" smtClean="0"/>
              <a:t>.</a:t>
            </a:r>
          </a:p>
        </p:txBody>
      </p:sp>
    </p:spTree>
    <p:extLst>
      <p:ext uri="{BB962C8B-B14F-4D97-AF65-F5344CB8AC3E}">
        <p14:creationId xmlns:p14="http://schemas.microsoft.com/office/powerpoint/2010/main" val="12540706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xfrm>
            <a:off x="1143000" y="685800"/>
            <a:ext cx="4572000" cy="3429000"/>
          </a:xfrm>
          <a:prstGeom prst="rect">
            <a:avLst/>
          </a:prstGeom>
          <a:noFill/>
          <a:extLst>
            <a:ext uri="{FAA26D3D-D897-4be2-8F04-BA451C77F1D7}">
              <ma14:placeholderFlag xmlns:ma14="http://schemas.microsoft.com/office/mac/drawingml/2011/main" val="1"/>
            </a:ext>
          </a:extLst>
        </p:spPr>
      </p:sp>
      <p:sp>
        <p:nvSpPr>
          <p:cNvPr id="51203" name="Notes Placeholder 2"/>
          <p:cNvSpPr>
            <a:spLocks noGrp="1"/>
          </p:cNvSpPr>
          <p:nvPr>
            <p:ph type="body" idx="1"/>
          </p:nvPr>
        </p:nvSpPr>
        <p:spPr>
          <a:noFill/>
          <a:extLst>
            <a:ext uri="{FAA26D3D-D897-4be2-8F04-BA451C77F1D7}">
              <ma14:placeholderFlag xmlns:ma14="http://schemas.microsoft.com/office/mac/drawingml/2011/main" val="1"/>
            </a:ext>
          </a:extLst>
        </p:spPr>
        <p:txBody>
          <a:bodyPr/>
          <a:lstStyle/>
          <a:p>
            <a:endParaRPr lang="es-ES">
              <a:latin typeface="Calibri"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xfrm>
            <a:off x="1143000" y="685800"/>
            <a:ext cx="4572000" cy="3429000"/>
          </a:xfrm>
          <a:prstGeom prst="rect">
            <a:avLst/>
          </a:prstGeom>
          <a:noFill/>
          <a:extLst>
            <a:ext uri="{FAA26D3D-D897-4be2-8F04-BA451C77F1D7}">
              <ma14:placeholderFlag xmlns:ma14="http://schemas.microsoft.com/office/mac/drawingml/2011/main" val="1"/>
            </a:ext>
          </a:extLst>
        </p:spPr>
      </p:sp>
      <p:sp>
        <p:nvSpPr>
          <p:cNvPr id="52227" name="Notes Placeholder 2"/>
          <p:cNvSpPr>
            <a:spLocks noGrp="1"/>
          </p:cNvSpPr>
          <p:nvPr>
            <p:ph type="body" idx="1"/>
          </p:nvPr>
        </p:nvSpPr>
        <p:spPr>
          <a:noFill/>
          <a:extLst>
            <a:ext uri="{FAA26D3D-D897-4be2-8F04-BA451C77F1D7}">
              <ma14:placeholderFlag xmlns:ma14="http://schemas.microsoft.com/office/mac/drawingml/2011/main" val="1"/>
            </a:ext>
          </a:extLst>
        </p:spPr>
        <p:txBody>
          <a:bodyPr/>
          <a:lstStyle/>
          <a:p>
            <a:endParaRPr lang="es-ES">
              <a:latin typeface="Calibri"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xfrm>
            <a:off x="1143000" y="685800"/>
            <a:ext cx="4572000" cy="3429000"/>
          </a:xfrm>
          <a:prstGeom prst="rect">
            <a:avLst/>
          </a:prstGeom>
          <a:noFill/>
          <a:extLst>
            <a:ext uri="{FAA26D3D-D897-4be2-8F04-BA451C77F1D7}">
              <ma14:placeholderFlag xmlns:ma14="http://schemas.microsoft.com/office/mac/drawingml/2011/main" val="1"/>
            </a:ext>
          </a:extLst>
        </p:spPr>
      </p:sp>
      <p:sp>
        <p:nvSpPr>
          <p:cNvPr id="53251" name="Notes Placeholder 2"/>
          <p:cNvSpPr>
            <a:spLocks noGrp="1"/>
          </p:cNvSpPr>
          <p:nvPr>
            <p:ph type="body" idx="1"/>
          </p:nvPr>
        </p:nvSpPr>
        <p:spPr>
          <a:noFill/>
          <a:extLst>
            <a:ext uri="{FAA26D3D-D897-4be2-8F04-BA451C77F1D7}">
              <ma14:placeholderFlag xmlns:ma14="http://schemas.microsoft.com/office/mac/drawingml/2011/main" val="1"/>
            </a:ext>
          </a:extLst>
        </p:spPr>
        <p:txBody>
          <a:bodyPr/>
          <a:lstStyle/>
          <a:p>
            <a:endParaRPr lang="es-ES">
              <a:latin typeface="Calibri"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1143000" y="685800"/>
            <a:ext cx="4572000" cy="3429000"/>
          </a:xfrm>
          <a:prstGeom prst="rect">
            <a:avLst/>
          </a:prstGeom>
          <a:noFill/>
          <a:extLst>
            <a:ext uri="{FAA26D3D-D897-4be2-8F04-BA451C77F1D7}">
              <ma14:placeholderFlag xmlns:ma14="http://schemas.microsoft.com/office/mac/drawingml/2011/main" val="1"/>
            </a:ext>
          </a:extLst>
        </p:spPr>
      </p:sp>
      <p:sp>
        <p:nvSpPr>
          <p:cNvPr id="54275" name="Notes Placeholder 2"/>
          <p:cNvSpPr>
            <a:spLocks noGrp="1"/>
          </p:cNvSpPr>
          <p:nvPr>
            <p:ph type="body" idx="1"/>
          </p:nvPr>
        </p:nvSpPr>
        <p:spPr>
          <a:noFill/>
          <a:extLst>
            <a:ext uri="{FAA26D3D-D897-4be2-8F04-BA451C77F1D7}">
              <ma14:placeholderFlag xmlns:ma14="http://schemas.microsoft.com/office/mac/drawingml/2011/main" val="1"/>
            </a:ext>
          </a:extLst>
        </p:spPr>
        <p:txBody>
          <a:bodyPr/>
          <a:lstStyle/>
          <a:p>
            <a:endParaRPr lang="es-ES">
              <a:latin typeface="Calibri"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xfrm>
            <a:off x="1143000" y="685800"/>
            <a:ext cx="4572000" cy="3429000"/>
          </a:xfrm>
          <a:prstGeom prst="rect">
            <a:avLst/>
          </a:prstGeom>
          <a:noFill/>
          <a:extLst>
            <a:ext uri="{FAA26D3D-D897-4be2-8F04-BA451C77F1D7}">
              <ma14:placeholderFlag xmlns:ma14="http://schemas.microsoft.com/office/mac/drawingml/2011/main" val="1"/>
            </a:ext>
          </a:extLst>
        </p:spPr>
      </p:sp>
      <p:sp>
        <p:nvSpPr>
          <p:cNvPr id="55299" name="Notes Placeholder 2"/>
          <p:cNvSpPr>
            <a:spLocks noGrp="1"/>
          </p:cNvSpPr>
          <p:nvPr>
            <p:ph type="body" idx="1"/>
          </p:nvPr>
        </p:nvSpPr>
        <p:spPr>
          <a:noFill/>
          <a:extLst>
            <a:ext uri="{FAA26D3D-D897-4be2-8F04-BA451C77F1D7}">
              <ma14:placeholderFlag xmlns:ma14="http://schemas.microsoft.com/office/mac/drawingml/2011/main" val="1"/>
            </a:ext>
          </a:extLst>
        </p:spPr>
        <p:txBody>
          <a:bodyPr/>
          <a:lstStyle/>
          <a:p>
            <a:endParaRPr lang="es-ES">
              <a:latin typeface="Calibri"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xfrm>
            <a:off x="1143000" y="685800"/>
            <a:ext cx="4572000" cy="3429000"/>
          </a:xfrm>
          <a:prstGeom prst="rect">
            <a:avLst/>
          </a:prstGeom>
          <a:noFill/>
          <a:extLst>
            <a:ext uri="{FAA26D3D-D897-4be2-8F04-BA451C77F1D7}">
              <ma14:placeholderFlag xmlns:ma14="http://schemas.microsoft.com/office/mac/drawingml/2011/main" val="1"/>
            </a:ext>
          </a:extLst>
        </p:spPr>
      </p:sp>
      <p:sp>
        <p:nvSpPr>
          <p:cNvPr id="56323" name="Notes Placeholder 2"/>
          <p:cNvSpPr>
            <a:spLocks noGrp="1"/>
          </p:cNvSpPr>
          <p:nvPr>
            <p:ph type="body" idx="1"/>
          </p:nvPr>
        </p:nvSpPr>
        <p:spPr>
          <a:noFill/>
          <a:extLst>
            <a:ext uri="{FAA26D3D-D897-4be2-8F04-BA451C77F1D7}">
              <ma14:placeholderFlag xmlns:ma14="http://schemas.microsoft.com/office/mac/drawingml/2011/main" val="1"/>
            </a:ext>
          </a:extLst>
        </p:spPr>
        <p:txBody>
          <a:bodyPr/>
          <a:lstStyle/>
          <a:p>
            <a:endParaRPr lang="es-ES">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2 Marcador de notas"/>
          <p:cNvSpPr>
            <a:spLocks noGrp="1"/>
          </p:cNvSpPr>
          <p:nvPr>
            <p:ph type="body" idx="1"/>
          </p:nvPr>
        </p:nvSpPr>
        <p:spPr/>
        <p:txBody>
          <a:bodyPr/>
          <a:lstStyle/>
          <a:p>
            <a:r>
              <a:rPr lang="es-ES" dirty="0" err="1" smtClean="0"/>
              <a:t>Differences</a:t>
            </a:r>
            <a:r>
              <a:rPr lang="es-ES" baseline="0" dirty="0" smtClean="0"/>
              <a:t> </a:t>
            </a:r>
            <a:r>
              <a:rPr lang="es-ES" baseline="0" dirty="0" err="1" smtClean="0"/>
              <a:t>between</a:t>
            </a:r>
            <a:r>
              <a:rPr lang="es-ES" baseline="0" dirty="0" smtClean="0"/>
              <a:t> </a:t>
            </a:r>
            <a:r>
              <a:rPr lang="es-ES" baseline="0" dirty="0" err="1" smtClean="0"/>
              <a:t>weather</a:t>
            </a:r>
            <a:r>
              <a:rPr lang="es-ES" baseline="0" dirty="0" smtClean="0"/>
              <a:t> and </a:t>
            </a:r>
            <a:r>
              <a:rPr lang="es-ES" baseline="0" dirty="0" err="1" smtClean="0"/>
              <a:t>climate</a:t>
            </a:r>
            <a:endParaRPr lang="es-ES" baseline="0" dirty="0" smtClean="0"/>
          </a:p>
          <a:p>
            <a:endParaRPr lang="es-ES" baseline="0" dirty="0" smtClean="0"/>
          </a:p>
          <a:p>
            <a:r>
              <a:rPr lang="es-ES" baseline="0" dirty="0" err="1" smtClean="0"/>
              <a:t>Weather</a:t>
            </a:r>
            <a:r>
              <a:rPr lang="es-ES" baseline="0" dirty="0" smtClean="0"/>
              <a:t> up </a:t>
            </a:r>
            <a:r>
              <a:rPr lang="es-ES" baseline="0" dirty="0" err="1" smtClean="0"/>
              <a:t>to</a:t>
            </a:r>
            <a:r>
              <a:rPr lang="es-ES" baseline="0" dirty="0" smtClean="0"/>
              <a:t> 10 </a:t>
            </a:r>
            <a:r>
              <a:rPr lang="es-ES" baseline="0" dirty="0" err="1" smtClean="0"/>
              <a:t>days</a:t>
            </a:r>
            <a:r>
              <a:rPr lang="es-ES" baseline="0" dirty="0" smtClean="0"/>
              <a:t> </a:t>
            </a:r>
            <a:r>
              <a:rPr lang="es-ES" baseline="0" dirty="0" err="1" smtClean="0"/>
              <a:t>but</a:t>
            </a:r>
            <a:r>
              <a:rPr lang="es-ES" baseline="0" dirty="0" smtClean="0"/>
              <a:t> </a:t>
            </a:r>
            <a:r>
              <a:rPr lang="es-ES" baseline="0" dirty="0" err="1" smtClean="0"/>
              <a:t>climate</a:t>
            </a:r>
            <a:r>
              <a:rPr lang="es-ES" baseline="0" dirty="0" smtClean="0"/>
              <a:t> </a:t>
            </a:r>
            <a:r>
              <a:rPr lang="es-ES" baseline="0" dirty="0" err="1" smtClean="0"/>
              <a:t>could</a:t>
            </a:r>
            <a:r>
              <a:rPr lang="es-ES" baseline="0" dirty="0" smtClean="0"/>
              <a:t> up </a:t>
            </a:r>
            <a:r>
              <a:rPr lang="es-ES" baseline="0" dirty="0" err="1" smtClean="0"/>
              <a:t>to</a:t>
            </a:r>
            <a:r>
              <a:rPr lang="es-ES" baseline="0" dirty="0" smtClean="0"/>
              <a:t> </a:t>
            </a:r>
            <a:r>
              <a:rPr lang="es-ES" baseline="0" dirty="0" err="1" smtClean="0"/>
              <a:t>decades</a:t>
            </a:r>
            <a:r>
              <a:rPr lang="es-ES" baseline="0" dirty="0" smtClean="0"/>
              <a:t>  </a:t>
            </a:r>
            <a:r>
              <a:rPr lang="es-ES" baseline="0" dirty="0" err="1" smtClean="0"/>
              <a:t>why</a:t>
            </a:r>
            <a:r>
              <a:rPr lang="es-ES" baseline="0" dirty="0" smtClean="0"/>
              <a:t> </a:t>
            </a:r>
            <a:r>
              <a:rPr lang="es-ES" baseline="0" dirty="0" err="1" smtClean="0"/>
              <a:t>is</a:t>
            </a:r>
            <a:r>
              <a:rPr lang="es-ES" baseline="0" dirty="0" smtClean="0"/>
              <a:t> </a:t>
            </a:r>
            <a:r>
              <a:rPr lang="es-ES" baseline="0" dirty="0" err="1" smtClean="0"/>
              <a:t>this</a:t>
            </a:r>
            <a:r>
              <a:rPr lang="es-ES" baseline="0" dirty="0" smtClean="0"/>
              <a:t> </a:t>
            </a:r>
            <a:r>
              <a:rPr lang="es-ES" baseline="0" dirty="0" err="1" smtClean="0"/>
              <a:t>possible</a:t>
            </a:r>
            <a:endParaRPr lang="es-ES" baseline="0" dirty="0" smtClean="0"/>
          </a:p>
          <a:p>
            <a:endParaRPr lang="es-ES" baseline="0" dirty="0" smtClean="0"/>
          </a:p>
          <a:p>
            <a:r>
              <a:rPr lang="es-ES" baseline="0" dirty="0" err="1" smtClean="0"/>
              <a:t>Weather</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atmosphearic</a:t>
            </a:r>
            <a:r>
              <a:rPr lang="es-ES" baseline="0" dirty="0" smtClean="0"/>
              <a:t> </a:t>
            </a:r>
            <a:r>
              <a:rPr lang="es-ES" baseline="0" dirty="0" err="1" smtClean="0"/>
              <a:t>processes</a:t>
            </a:r>
            <a:r>
              <a:rPr lang="es-ES" baseline="0" dirty="0" smtClean="0"/>
              <a:t> and </a:t>
            </a:r>
            <a:r>
              <a:rPr lang="es-ES" baseline="0" dirty="0" err="1" smtClean="0"/>
              <a:t>persistence</a:t>
            </a:r>
            <a:endParaRPr lang="es-ES" baseline="0" dirty="0" smtClean="0"/>
          </a:p>
          <a:p>
            <a:endParaRPr lang="es-ES" baseline="0" dirty="0" smtClean="0"/>
          </a:p>
          <a:p>
            <a:r>
              <a:rPr lang="es-ES" baseline="0" dirty="0" err="1" smtClean="0"/>
              <a:t>Climate</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other</a:t>
            </a:r>
            <a:r>
              <a:rPr lang="es-ES" baseline="0" dirty="0" smtClean="0"/>
              <a:t> </a:t>
            </a:r>
            <a:r>
              <a:rPr lang="es-ES" baseline="0" dirty="0" err="1" smtClean="0"/>
              <a:t>processes</a:t>
            </a:r>
            <a:r>
              <a:rPr lang="es-ES" baseline="0" dirty="0" smtClean="0"/>
              <a:t> </a:t>
            </a:r>
            <a:r>
              <a:rPr lang="es-ES" baseline="0" dirty="0" err="1" smtClean="0"/>
              <a:t>such</a:t>
            </a:r>
            <a:r>
              <a:rPr lang="es-ES" baseline="0" dirty="0" smtClean="0"/>
              <a:t> as… </a:t>
            </a:r>
            <a:r>
              <a:rPr lang="es-ES" baseline="0" dirty="0" err="1" smtClean="0"/>
              <a:t>climate</a:t>
            </a:r>
            <a:r>
              <a:rPr lang="es-ES" baseline="0" dirty="0" smtClean="0"/>
              <a:t> </a:t>
            </a:r>
            <a:r>
              <a:rPr lang="es-ES" baseline="0" dirty="0" err="1" smtClean="0"/>
              <a:t>prediction</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the</a:t>
            </a:r>
            <a:r>
              <a:rPr lang="es-ES" baseline="0" dirty="0" smtClean="0"/>
              <a:t> </a:t>
            </a:r>
            <a:r>
              <a:rPr lang="es-ES" baseline="0" dirty="0" err="1" smtClean="0"/>
              <a:t>correct</a:t>
            </a:r>
            <a:r>
              <a:rPr lang="es-ES" baseline="0" dirty="0" smtClean="0"/>
              <a:t> </a:t>
            </a:r>
            <a:r>
              <a:rPr lang="es-ES" baseline="0" dirty="0" err="1" smtClean="0"/>
              <a:t>simulation</a:t>
            </a:r>
            <a:r>
              <a:rPr lang="es-ES" baseline="0" dirty="0" smtClean="0"/>
              <a:t> of </a:t>
            </a:r>
            <a:r>
              <a:rPr lang="es-ES" baseline="0" dirty="0" err="1" smtClean="0"/>
              <a:t>these</a:t>
            </a:r>
            <a:r>
              <a:rPr lang="es-ES" baseline="0" dirty="0" smtClean="0"/>
              <a:t> </a:t>
            </a:r>
            <a:r>
              <a:rPr lang="es-ES" baseline="0" dirty="0" err="1" smtClean="0"/>
              <a:t>processes</a:t>
            </a:r>
            <a:endParaRPr lang="es-ES" baseline="0" dirty="0" smtClean="0"/>
          </a:p>
          <a:p>
            <a:endParaRPr lang="es-ES" baseline="0" dirty="0" smtClean="0"/>
          </a:p>
          <a:p>
            <a:r>
              <a:rPr lang="es-ES" baseline="0" dirty="0" smtClean="0"/>
              <a:t>Javi GS. </a:t>
            </a:r>
            <a:r>
              <a:rPr lang="es-ES" baseline="0" dirty="0" err="1" smtClean="0"/>
              <a:t>add</a:t>
            </a:r>
            <a:r>
              <a:rPr lang="es-ES" baseline="0" dirty="0" smtClean="0"/>
              <a:t> more</a:t>
            </a:r>
          </a:p>
          <a:p>
            <a:endParaRPr lang="es-ES" baseline="0" dirty="0" smtClean="0"/>
          </a:p>
          <a:p>
            <a:endParaRPr lang="es-ES" baseline="0" dirty="0" smtClean="0"/>
          </a:p>
        </p:txBody>
      </p:sp>
    </p:spTree>
    <p:extLst>
      <p:ext uri="{BB962C8B-B14F-4D97-AF65-F5344CB8AC3E}">
        <p14:creationId xmlns:p14="http://schemas.microsoft.com/office/powerpoint/2010/main" val="590268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2 Marcador de notas"/>
          <p:cNvSpPr>
            <a:spLocks noGrp="1"/>
          </p:cNvSpPr>
          <p:nvPr>
            <p:ph type="body" idx="1"/>
          </p:nvPr>
        </p:nvSpPr>
        <p:spPr/>
        <p:txBody>
          <a:bodyPr/>
          <a:lstStyle/>
          <a:p>
            <a:r>
              <a:rPr lang="es-ES" dirty="0" err="1" smtClean="0"/>
              <a:t>Differences</a:t>
            </a:r>
            <a:r>
              <a:rPr lang="es-ES" baseline="0" dirty="0" smtClean="0"/>
              <a:t> </a:t>
            </a:r>
            <a:r>
              <a:rPr lang="es-ES" baseline="0" dirty="0" err="1" smtClean="0"/>
              <a:t>between</a:t>
            </a:r>
            <a:r>
              <a:rPr lang="es-ES" baseline="0" dirty="0" smtClean="0"/>
              <a:t> </a:t>
            </a:r>
            <a:r>
              <a:rPr lang="es-ES" baseline="0" dirty="0" err="1" smtClean="0"/>
              <a:t>weather</a:t>
            </a:r>
            <a:r>
              <a:rPr lang="es-ES" baseline="0" dirty="0" smtClean="0"/>
              <a:t> and </a:t>
            </a:r>
            <a:r>
              <a:rPr lang="es-ES" baseline="0" dirty="0" err="1" smtClean="0"/>
              <a:t>climate</a:t>
            </a:r>
            <a:endParaRPr lang="es-ES" baseline="0" dirty="0" smtClean="0"/>
          </a:p>
          <a:p>
            <a:endParaRPr lang="es-ES" baseline="0" dirty="0" smtClean="0"/>
          </a:p>
          <a:p>
            <a:r>
              <a:rPr lang="es-ES" baseline="0" dirty="0" err="1" smtClean="0"/>
              <a:t>Weather</a:t>
            </a:r>
            <a:r>
              <a:rPr lang="es-ES" baseline="0" dirty="0" smtClean="0"/>
              <a:t> up </a:t>
            </a:r>
            <a:r>
              <a:rPr lang="es-ES" baseline="0" dirty="0" err="1" smtClean="0"/>
              <a:t>to</a:t>
            </a:r>
            <a:r>
              <a:rPr lang="es-ES" baseline="0" dirty="0" smtClean="0"/>
              <a:t> 10 </a:t>
            </a:r>
            <a:r>
              <a:rPr lang="es-ES" baseline="0" dirty="0" err="1" smtClean="0"/>
              <a:t>days</a:t>
            </a:r>
            <a:r>
              <a:rPr lang="es-ES" baseline="0" dirty="0" smtClean="0"/>
              <a:t> </a:t>
            </a:r>
            <a:r>
              <a:rPr lang="es-ES" baseline="0" dirty="0" err="1" smtClean="0"/>
              <a:t>but</a:t>
            </a:r>
            <a:r>
              <a:rPr lang="es-ES" baseline="0" dirty="0" smtClean="0"/>
              <a:t> </a:t>
            </a:r>
            <a:r>
              <a:rPr lang="es-ES" baseline="0" dirty="0" err="1" smtClean="0"/>
              <a:t>climate</a:t>
            </a:r>
            <a:r>
              <a:rPr lang="es-ES" baseline="0" dirty="0" smtClean="0"/>
              <a:t> </a:t>
            </a:r>
            <a:r>
              <a:rPr lang="es-ES" baseline="0" dirty="0" err="1" smtClean="0"/>
              <a:t>could</a:t>
            </a:r>
            <a:r>
              <a:rPr lang="es-ES" baseline="0" dirty="0" smtClean="0"/>
              <a:t> up </a:t>
            </a:r>
            <a:r>
              <a:rPr lang="es-ES" baseline="0" dirty="0" err="1" smtClean="0"/>
              <a:t>to</a:t>
            </a:r>
            <a:r>
              <a:rPr lang="es-ES" baseline="0" dirty="0" smtClean="0"/>
              <a:t> </a:t>
            </a:r>
            <a:r>
              <a:rPr lang="es-ES" baseline="0" dirty="0" err="1" smtClean="0"/>
              <a:t>decades</a:t>
            </a:r>
            <a:r>
              <a:rPr lang="es-ES" baseline="0" dirty="0" smtClean="0"/>
              <a:t>  </a:t>
            </a:r>
            <a:r>
              <a:rPr lang="es-ES" baseline="0" dirty="0" err="1" smtClean="0"/>
              <a:t>why</a:t>
            </a:r>
            <a:r>
              <a:rPr lang="es-ES" baseline="0" dirty="0" smtClean="0"/>
              <a:t> </a:t>
            </a:r>
            <a:r>
              <a:rPr lang="es-ES" baseline="0" dirty="0" err="1" smtClean="0"/>
              <a:t>is</a:t>
            </a:r>
            <a:r>
              <a:rPr lang="es-ES" baseline="0" dirty="0" smtClean="0"/>
              <a:t> </a:t>
            </a:r>
            <a:r>
              <a:rPr lang="es-ES" baseline="0" dirty="0" err="1" smtClean="0"/>
              <a:t>this</a:t>
            </a:r>
            <a:r>
              <a:rPr lang="es-ES" baseline="0" dirty="0" smtClean="0"/>
              <a:t> </a:t>
            </a:r>
            <a:r>
              <a:rPr lang="es-ES" baseline="0" dirty="0" err="1" smtClean="0"/>
              <a:t>possible</a:t>
            </a:r>
            <a:endParaRPr lang="es-ES" baseline="0" dirty="0" smtClean="0"/>
          </a:p>
          <a:p>
            <a:endParaRPr lang="es-ES" baseline="0" dirty="0" smtClean="0"/>
          </a:p>
          <a:p>
            <a:r>
              <a:rPr lang="es-ES" baseline="0" dirty="0" err="1" smtClean="0"/>
              <a:t>Weather</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atmosphearic</a:t>
            </a:r>
            <a:r>
              <a:rPr lang="es-ES" baseline="0" dirty="0" smtClean="0"/>
              <a:t> </a:t>
            </a:r>
            <a:r>
              <a:rPr lang="es-ES" baseline="0" dirty="0" err="1" smtClean="0"/>
              <a:t>processes</a:t>
            </a:r>
            <a:r>
              <a:rPr lang="es-ES" baseline="0" dirty="0" smtClean="0"/>
              <a:t> and </a:t>
            </a:r>
            <a:r>
              <a:rPr lang="es-ES" baseline="0" dirty="0" err="1" smtClean="0"/>
              <a:t>persistence</a:t>
            </a:r>
            <a:endParaRPr lang="es-ES" baseline="0" dirty="0" smtClean="0"/>
          </a:p>
          <a:p>
            <a:endParaRPr lang="es-ES" baseline="0" dirty="0" smtClean="0"/>
          </a:p>
          <a:p>
            <a:r>
              <a:rPr lang="es-ES" baseline="0" dirty="0" err="1" smtClean="0"/>
              <a:t>Climate</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other</a:t>
            </a:r>
            <a:r>
              <a:rPr lang="es-ES" baseline="0" dirty="0" smtClean="0"/>
              <a:t> </a:t>
            </a:r>
            <a:r>
              <a:rPr lang="es-ES" baseline="0" dirty="0" err="1" smtClean="0"/>
              <a:t>processes</a:t>
            </a:r>
            <a:r>
              <a:rPr lang="es-ES" baseline="0" dirty="0" smtClean="0"/>
              <a:t> </a:t>
            </a:r>
            <a:r>
              <a:rPr lang="es-ES" baseline="0" dirty="0" err="1" smtClean="0"/>
              <a:t>such</a:t>
            </a:r>
            <a:r>
              <a:rPr lang="es-ES" baseline="0" dirty="0" smtClean="0"/>
              <a:t> as… </a:t>
            </a:r>
            <a:r>
              <a:rPr lang="es-ES" baseline="0" dirty="0" err="1" smtClean="0"/>
              <a:t>climate</a:t>
            </a:r>
            <a:r>
              <a:rPr lang="es-ES" baseline="0" dirty="0" smtClean="0"/>
              <a:t> </a:t>
            </a:r>
            <a:r>
              <a:rPr lang="es-ES" baseline="0" dirty="0" err="1" smtClean="0"/>
              <a:t>prediction</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the</a:t>
            </a:r>
            <a:r>
              <a:rPr lang="es-ES" baseline="0" dirty="0" smtClean="0"/>
              <a:t> </a:t>
            </a:r>
            <a:r>
              <a:rPr lang="es-ES" baseline="0" dirty="0" err="1" smtClean="0"/>
              <a:t>correct</a:t>
            </a:r>
            <a:r>
              <a:rPr lang="es-ES" baseline="0" dirty="0" smtClean="0"/>
              <a:t> </a:t>
            </a:r>
            <a:r>
              <a:rPr lang="es-ES" baseline="0" dirty="0" err="1" smtClean="0"/>
              <a:t>simulation</a:t>
            </a:r>
            <a:r>
              <a:rPr lang="es-ES" baseline="0" dirty="0" smtClean="0"/>
              <a:t> of </a:t>
            </a:r>
            <a:r>
              <a:rPr lang="es-ES" baseline="0" dirty="0" err="1" smtClean="0"/>
              <a:t>these</a:t>
            </a:r>
            <a:r>
              <a:rPr lang="es-ES" baseline="0" dirty="0" smtClean="0"/>
              <a:t> </a:t>
            </a:r>
            <a:r>
              <a:rPr lang="es-ES" baseline="0" dirty="0" err="1" smtClean="0"/>
              <a:t>processes</a:t>
            </a:r>
            <a:endParaRPr lang="es-ES" baseline="0" dirty="0" smtClean="0"/>
          </a:p>
          <a:p>
            <a:endParaRPr lang="es-ES" baseline="0" dirty="0" smtClean="0"/>
          </a:p>
          <a:p>
            <a:r>
              <a:rPr lang="es-ES" baseline="0" dirty="0" smtClean="0"/>
              <a:t>Javi GS. </a:t>
            </a:r>
            <a:r>
              <a:rPr lang="es-ES" baseline="0" dirty="0" err="1" smtClean="0"/>
              <a:t>add</a:t>
            </a:r>
            <a:r>
              <a:rPr lang="es-ES" baseline="0" dirty="0" smtClean="0"/>
              <a:t> more</a:t>
            </a:r>
          </a:p>
          <a:p>
            <a:endParaRPr lang="es-ES" baseline="0" dirty="0" smtClean="0"/>
          </a:p>
          <a:p>
            <a:endParaRPr lang="es-ES" baseline="0" dirty="0" smtClean="0"/>
          </a:p>
        </p:txBody>
      </p:sp>
    </p:spTree>
    <p:extLst>
      <p:ext uri="{BB962C8B-B14F-4D97-AF65-F5344CB8AC3E}">
        <p14:creationId xmlns:p14="http://schemas.microsoft.com/office/powerpoint/2010/main" val="590268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2 Marcador de notas"/>
          <p:cNvSpPr>
            <a:spLocks noGrp="1"/>
          </p:cNvSpPr>
          <p:nvPr>
            <p:ph type="body" idx="1"/>
          </p:nvPr>
        </p:nvSpPr>
        <p:spPr/>
        <p:txBody>
          <a:bodyPr/>
          <a:lstStyle/>
          <a:p>
            <a:r>
              <a:rPr lang="es-ES" b="1" baseline="0" dirty="0" err="1" smtClean="0">
                <a:solidFill>
                  <a:srgbClr val="FF0000"/>
                </a:solidFill>
              </a:rPr>
              <a:t>You</a:t>
            </a:r>
            <a:r>
              <a:rPr lang="es-ES" b="1" baseline="0" dirty="0" smtClean="0">
                <a:solidFill>
                  <a:srgbClr val="FF0000"/>
                </a:solidFill>
              </a:rPr>
              <a:t> </a:t>
            </a:r>
            <a:r>
              <a:rPr lang="es-ES" b="1" baseline="0" dirty="0" err="1" smtClean="0">
                <a:solidFill>
                  <a:srgbClr val="FF0000"/>
                </a:solidFill>
              </a:rPr>
              <a:t>should</a:t>
            </a:r>
            <a:r>
              <a:rPr lang="es-ES" b="1" baseline="0" dirty="0" smtClean="0">
                <a:solidFill>
                  <a:srgbClr val="FF0000"/>
                </a:solidFill>
              </a:rPr>
              <a:t> </a:t>
            </a:r>
            <a:r>
              <a:rPr lang="es-ES" b="1" baseline="0" dirty="0" err="1" smtClean="0">
                <a:solidFill>
                  <a:srgbClr val="FF0000"/>
                </a:solidFill>
              </a:rPr>
              <a:t>find</a:t>
            </a:r>
            <a:r>
              <a:rPr lang="es-ES" b="1" baseline="0" dirty="0" smtClean="0">
                <a:solidFill>
                  <a:srgbClr val="FF0000"/>
                </a:solidFill>
              </a:rPr>
              <a:t> a </a:t>
            </a:r>
            <a:r>
              <a:rPr lang="es-ES" b="1" baseline="0" dirty="0" err="1" smtClean="0">
                <a:solidFill>
                  <a:srgbClr val="FF0000"/>
                </a:solidFill>
              </a:rPr>
              <a:t>better</a:t>
            </a:r>
            <a:r>
              <a:rPr lang="es-ES" b="1" baseline="0" dirty="0" smtClean="0">
                <a:solidFill>
                  <a:srgbClr val="FF0000"/>
                </a:solidFill>
              </a:rPr>
              <a:t> </a:t>
            </a:r>
            <a:r>
              <a:rPr lang="es-ES" b="1" baseline="0" dirty="0" err="1" smtClean="0">
                <a:solidFill>
                  <a:srgbClr val="FF0000"/>
                </a:solidFill>
              </a:rPr>
              <a:t>plot</a:t>
            </a:r>
            <a:r>
              <a:rPr lang="es-ES" b="1" baseline="0" dirty="0" smtClean="0">
                <a:solidFill>
                  <a:srgbClr val="FF0000"/>
                </a:solidFill>
              </a:rPr>
              <a:t> </a:t>
            </a:r>
            <a:r>
              <a:rPr lang="es-ES" b="1" baseline="0" dirty="0" err="1" smtClean="0">
                <a:solidFill>
                  <a:srgbClr val="FF0000"/>
                </a:solidFill>
              </a:rPr>
              <a:t>to</a:t>
            </a:r>
            <a:r>
              <a:rPr lang="es-ES" b="1" baseline="0" dirty="0" smtClean="0">
                <a:solidFill>
                  <a:srgbClr val="FF0000"/>
                </a:solidFill>
              </a:rPr>
              <a:t> describe </a:t>
            </a:r>
            <a:r>
              <a:rPr lang="es-ES" b="1" baseline="0" dirty="0" err="1" smtClean="0">
                <a:solidFill>
                  <a:srgbClr val="FF0000"/>
                </a:solidFill>
              </a:rPr>
              <a:t>the</a:t>
            </a:r>
            <a:r>
              <a:rPr lang="es-ES" b="1" baseline="0" dirty="0" smtClean="0">
                <a:solidFill>
                  <a:srgbClr val="FF0000"/>
                </a:solidFill>
              </a:rPr>
              <a:t> </a:t>
            </a:r>
            <a:r>
              <a:rPr lang="es-ES" b="1" baseline="0" dirty="0" err="1" smtClean="0">
                <a:solidFill>
                  <a:srgbClr val="FF0000"/>
                </a:solidFill>
              </a:rPr>
              <a:t>melt-to-freeze</a:t>
            </a:r>
            <a:r>
              <a:rPr lang="es-ES" b="1" baseline="0" dirty="0" smtClean="0">
                <a:solidFill>
                  <a:srgbClr val="FF0000"/>
                </a:solidFill>
              </a:rPr>
              <a:t> and </a:t>
            </a:r>
            <a:r>
              <a:rPr lang="es-ES" b="1" baseline="0" dirty="0" err="1" smtClean="0">
                <a:solidFill>
                  <a:srgbClr val="FF0000"/>
                </a:solidFill>
              </a:rPr>
              <a:t>melt-to-melt</a:t>
            </a:r>
            <a:r>
              <a:rPr lang="es-ES" b="1" baseline="0" dirty="0" smtClean="0">
                <a:solidFill>
                  <a:srgbClr val="FF0000"/>
                </a:solidFill>
              </a:rPr>
              <a:t> re-</a:t>
            </a:r>
            <a:r>
              <a:rPr lang="es-ES" b="1" baseline="0" dirty="0" err="1" smtClean="0">
                <a:solidFill>
                  <a:srgbClr val="FF0000"/>
                </a:solidFill>
              </a:rPr>
              <a:t>emergence</a:t>
            </a:r>
            <a:r>
              <a:rPr lang="es-ES" b="1" baseline="0" dirty="0" smtClean="0">
                <a:solidFill>
                  <a:srgbClr val="FF0000"/>
                </a:solidFill>
              </a:rPr>
              <a:t> </a:t>
            </a:r>
            <a:r>
              <a:rPr lang="es-ES" b="1" baseline="0" dirty="0" err="1" smtClean="0">
                <a:solidFill>
                  <a:srgbClr val="FF0000"/>
                </a:solidFill>
              </a:rPr>
              <a:t>mechanisms</a:t>
            </a:r>
            <a:endParaRPr lang="es-ES" b="1" baseline="0" dirty="0" smtClean="0">
              <a:solidFill>
                <a:srgbClr val="FF0000"/>
              </a:solidFill>
            </a:endParaRPr>
          </a:p>
          <a:p>
            <a:endParaRPr lang="es-ES" baseline="0" dirty="0" smtClean="0"/>
          </a:p>
          <a:p>
            <a:r>
              <a:rPr lang="es-ES" baseline="0" dirty="0" err="1" smtClean="0"/>
              <a:t>Weather</a:t>
            </a:r>
            <a:r>
              <a:rPr lang="es-ES" baseline="0" dirty="0" smtClean="0"/>
              <a:t> up </a:t>
            </a:r>
            <a:r>
              <a:rPr lang="es-ES" baseline="0" dirty="0" err="1" smtClean="0"/>
              <a:t>to</a:t>
            </a:r>
            <a:r>
              <a:rPr lang="es-ES" baseline="0" dirty="0" smtClean="0"/>
              <a:t> 10 </a:t>
            </a:r>
            <a:r>
              <a:rPr lang="es-ES" baseline="0" dirty="0" err="1" smtClean="0"/>
              <a:t>days</a:t>
            </a:r>
            <a:r>
              <a:rPr lang="es-ES" baseline="0" dirty="0" smtClean="0"/>
              <a:t> </a:t>
            </a:r>
            <a:r>
              <a:rPr lang="es-ES" baseline="0" dirty="0" err="1" smtClean="0"/>
              <a:t>but</a:t>
            </a:r>
            <a:r>
              <a:rPr lang="es-ES" baseline="0" dirty="0" smtClean="0"/>
              <a:t> </a:t>
            </a:r>
            <a:r>
              <a:rPr lang="es-ES" baseline="0" dirty="0" err="1" smtClean="0"/>
              <a:t>climate</a:t>
            </a:r>
            <a:r>
              <a:rPr lang="es-ES" baseline="0" dirty="0" smtClean="0"/>
              <a:t> </a:t>
            </a:r>
            <a:r>
              <a:rPr lang="es-ES" baseline="0" dirty="0" err="1" smtClean="0"/>
              <a:t>could</a:t>
            </a:r>
            <a:r>
              <a:rPr lang="es-ES" baseline="0" dirty="0" smtClean="0"/>
              <a:t> up </a:t>
            </a:r>
            <a:r>
              <a:rPr lang="es-ES" baseline="0" dirty="0" err="1" smtClean="0"/>
              <a:t>to</a:t>
            </a:r>
            <a:r>
              <a:rPr lang="es-ES" baseline="0" dirty="0" smtClean="0"/>
              <a:t> </a:t>
            </a:r>
            <a:r>
              <a:rPr lang="es-ES" baseline="0" dirty="0" err="1" smtClean="0"/>
              <a:t>decades</a:t>
            </a:r>
            <a:r>
              <a:rPr lang="es-ES" baseline="0" dirty="0" smtClean="0"/>
              <a:t>  </a:t>
            </a:r>
            <a:r>
              <a:rPr lang="es-ES" baseline="0" dirty="0" err="1" smtClean="0"/>
              <a:t>why</a:t>
            </a:r>
            <a:r>
              <a:rPr lang="es-ES" baseline="0" dirty="0" smtClean="0"/>
              <a:t> </a:t>
            </a:r>
            <a:r>
              <a:rPr lang="es-ES" baseline="0" dirty="0" err="1" smtClean="0"/>
              <a:t>is</a:t>
            </a:r>
            <a:r>
              <a:rPr lang="es-ES" baseline="0" dirty="0" smtClean="0"/>
              <a:t> </a:t>
            </a:r>
            <a:r>
              <a:rPr lang="es-ES" baseline="0" dirty="0" err="1" smtClean="0"/>
              <a:t>this</a:t>
            </a:r>
            <a:r>
              <a:rPr lang="es-ES" baseline="0" dirty="0" smtClean="0"/>
              <a:t> </a:t>
            </a:r>
            <a:r>
              <a:rPr lang="es-ES" baseline="0" dirty="0" err="1" smtClean="0"/>
              <a:t>possible</a:t>
            </a:r>
            <a:endParaRPr lang="es-ES" baseline="0" dirty="0" smtClean="0"/>
          </a:p>
          <a:p>
            <a:endParaRPr lang="es-ES" baseline="0" dirty="0" smtClean="0"/>
          </a:p>
          <a:p>
            <a:r>
              <a:rPr lang="es-ES" baseline="0" dirty="0" err="1" smtClean="0"/>
              <a:t>Weather</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atmosphearic</a:t>
            </a:r>
            <a:r>
              <a:rPr lang="es-ES" baseline="0" dirty="0" smtClean="0"/>
              <a:t> </a:t>
            </a:r>
            <a:r>
              <a:rPr lang="es-ES" baseline="0" dirty="0" err="1" smtClean="0"/>
              <a:t>processes</a:t>
            </a:r>
            <a:r>
              <a:rPr lang="es-ES" baseline="0" dirty="0" smtClean="0"/>
              <a:t> and </a:t>
            </a:r>
            <a:r>
              <a:rPr lang="es-ES" baseline="0" dirty="0" err="1" smtClean="0"/>
              <a:t>persistence</a:t>
            </a:r>
            <a:endParaRPr lang="es-ES" baseline="0" dirty="0" smtClean="0"/>
          </a:p>
          <a:p>
            <a:endParaRPr lang="es-ES" baseline="0" dirty="0" smtClean="0"/>
          </a:p>
          <a:p>
            <a:r>
              <a:rPr lang="es-ES" baseline="0" dirty="0" err="1" smtClean="0"/>
              <a:t>Climate</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other</a:t>
            </a:r>
            <a:r>
              <a:rPr lang="es-ES" baseline="0" dirty="0" smtClean="0"/>
              <a:t> </a:t>
            </a:r>
            <a:r>
              <a:rPr lang="es-ES" baseline="0" dirty="0" err="1" smtClean="0"/>
              <a:t>processes</a:t>
            </a:r>
            <a:r>
              <a:rPr lang="es-ES" baseline="0" dirty="0" smtClean="0"/>
              <a:t> </a:t>
            </a:r>
            <a:r>
              <a:rPr lang="es-ES" baseline="0" dirty="0" err="1" smtClean="0"/>
              <a:t>such</a:t>
            </a:r>
            <a:r>
              <a:rPr lang="es-ES" baseline="0" dirty="0" smtClean="0"/>
              <a:t> as… </a:t>
            </a:r>
            <a:r>
              <a:rPr lang="es-ES" baseline="0" dirty="0" err="1" smtClean="0"/>
              <a:t>climate</a:t>
            </a:r>
            <a:r>
              <a:rPr lang="es-ES" baseline="0" dirty="0" smtClean="0"/>
              <a:t> </a:t>
            </a:r>
            <a:r>
              <a:rPr lang="es-ES" baseline="0" dirty="0" err="1" smtClean="0"/>
              <a:t>prediction</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the</a:t>
            </a:r>
            <a:r>
              <a:rPr lang="es-ES" baseline="0" dirty="0" smtClean="0"/>
              <a:t> </a:t>
            </a:r>
            <a:r>
              <a:rPr lang="es-ES" baseline="0" dirty="0" err="1" smtClean="0"/>
              <a:t>correct</a:t>
            </a:r>
            <a:r>
              <a:rPr lang="es-ES" baseline="0" dirty="0" smtClean="0"/>
              <a:t> </a:t>
            </a:r>
            <a:r>
              <a:rPr lang="es-ES" baseline="0" dirty="0" err="1" smtClean="0"/>
              <a:t>simulation</a:t>
            </a:r>
            <a:r>
              <a:rPr lang="es-ES" baseline="0" dirty="0" smtClean="0"/>
              <a:t> of </a:t>
            </a:r>
            <a:r>
              <a:rPr lang="es-ES" baseline="0" dirty="0" err="1" smtClean="0"/>
              <a:t>these</a:t>
            </a:r>
            <a:r>
              <a:rPr lang="es-ES" baseline="0" dirty="0" smtClean="0"/>
              <a:t> </a:t>
            </a:r>
            <a:r>
              <a:rPr lang="es-ES" baseline="0" dirty="0" err="1" smtClean="0"/>
              <a:t>processes</a:t>
            </a:r>
            <a:endParaRPr lang="es-ES" baseline="0" dirty="0" smtClean="0"/>
          </a:p>
          <a:p>
            <a:endParaRPr lang="es-ES" baseline="0" dirty="0" smtClean="0"/>
          </a:p>
          <a:p>
            <a:r>
              <a:rPr lang="es-ES" baseline="0" dirty="0" smtClean="0"/>
              <a:t>Javi GS. </a:t>
            </a:r>
            <a:r>
              <a:rPr lang="es-ES" baseline="0" dirty="0" err="1" smtClean="0"/>
              <a:t>add</a:t>
            </a:r>
            <a:r>
              <a:rPr lang="es-ES" baseline="0" dirty="0" smtClean="0"/>
              <a:t> more</a:t>
            </a:r>
          </a:p>
          <a:p>
            <a:endParaRPr lang="es-ES" baseline="0" dirty="0" smtClean="0"/>
          </a:p>
          <a:p>
            <a:endParaRPr lang="es-ES" baseline="0" dirty="0" smtClean="0"/>
          </a:p>
        </p:txBody>
      </p:sp>
    </p:spTree>
    <p:extLst>
      <p:ext uri="{BB962C8B-B14F-4D97-AF65-F5344CB8AC3E}">
        <p14:creationId xmlns:p14="http://schemas.microsoft.com/office/powerpoint/2010/main" val="590268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2 Marcador de notas"/>
          <p:cNvSpPr>
            <a:spLocks noGrp="1"/>
          </p:cNvSpPr>
          <p:nvPr>
            <p:ph type="body" idx="1"/>
          </p:nvPr>
        </p:nvSpPr>
        <p:spPr/>
        <p:txBody>
          <a:bodyPr/>
          <a:lstStyle/>
          <a:p>
            <a:r>
              <a:rPr lang="es-ES" b="1" baseline="0" dirty="0" err="1" smtClean="0">
                <a:solidFill>
                  <a:srgbClr val="FF0000"/>
                </a:solidFill>
              </a:rPr>
              <a:t>You</a:t>
            </a:r>
            <a:r>
              <a:rPr lang="es-ES" b="1" baseline="0" dirty="0" smtClean="0">
                <a:solidFill>
                  <a:srgbClr val="FF0000"/>
                </a:solidFill>
              </a:rPr>
              <a:t> </a:t>
            </a:r>
            <a:r>
              <a:rPr lang="es-ES" b="1" baseline="0" dirty="0" err="1" smtClean="0">
                <a:solidFill>
                  <a:srgbClr val="FF0000"/>
                </a:solidFill>
              </a:rPr>
              <a:t>should</a:t>
            </a:r>
            <a:r>
              <a:rPr lang="es-ES" b="1" baseline="0" dirty="0" smtClean="0">
                <a:solidFill>
                  <a:srgbClr val="FF0000"/>
                </a:solidFill>
              </a:rPr>
              <a:t> </a:t>
            </a:r>
            <a:r>
              <a:rPr lang="es-ES" b="1" baseline="0" dirty="0" err="1" smtClean="0">
                <a:solidFill>
                  <a:srgbClr val="FF0000"/>
                </a:solidFill>
              </a:rPr>
              <a:t>find</a:t>
            </a:r>
            <a:r>
              <a:rPr lang="es-ES" b="1" baseline="0" dirty="0" smtClean="0">
                <a:solidFill>
                  <a:srgbClr val="FF0000"/>
                </a:solidFill>
              </a:rPr>
              <a:t> a </a:t>
            </a:r>
            <a:r>
              <a:rPr lang="es-ES" b="1" baseline="0" dirty="0" err="1" smtClean="0">
                <a:solidFill>
                  <a:srgbClr val="FF0000"/>
                </a:solidFill>
              </a:rPr>
              <a:t>better</a:t>
            </a:r>
            <a:r>
              <a:rPr lang="es-ES" b="1" baseline="0" dirty="0" smtClean="0">
                <a:solidFill>
                  <a:srgbClr val="FF0000"/>
                </a:solidFill>
              </a:rPr>
              <a:t> </a:t>
            </a:r>
            <a:r>
              <a:rPr lang="es-ES" b="1" baseline="0" dirty="0" err="1" smtClean="0">
                <a:solidFill>
                  <a:srgbClr val="FF0000"/>
                </a:solidFill>
              </a:rPr>
              <a:t>plot</a:t>
            </a:r>
            <a:r>
              <a:rPr lang="es-ES" b="1" baseline="0" dirty="0" smtClean="0">
                <a:solidFill>
                  <a:srgbClr val="FF0000"/>
                </a:solidFill>
              </a:rPr>
              <a:t> </a:t>
            </a:r>
            <a:r>
              <a:rPr lang="es-ES" b="1" baseline="0" dirty="0" err="1" smtClean="0">
                <a:solidFill>
                  <a:srgbClr val="FF0000"/>
                </a:solidFill>
              </a:rPr>
              <a:t>to</a:t>
            </a:r>
            <a:r>
              <a:rPr lang="es-ES" b="1" baseline="0" dirty="0" smtClean="0">
                <a:solidFill>
                  <a:srgbClr val="FF0000"/>
                </a:solidFill>
              </a:rPr>
              <a:t> describe </a:t>
            </a:r>
            <a:r>
              <a:rPr lang="es-ES" b="1" baseline="0" dirty="0" err="1" smtClean="0">
                <a:solidFill>
                  <a:srgbClr val="FF0000"/>
                </a:solidFill>
              </a:rPr>
              <a:t>the</a:t>
            </a:r>
            <a:r>
              <a:rPr lang="es-ES" b="1" baseline="0" dirty="0" smtClean="0">
                <a:solidFill>
                  <a:srgbClr val="FF0000"/>
                </a:solidFill>
              </a:rPr>
              <a:t> </a:t>
            </a:r>
            <a:r>
              <a:rPr lang="es-ES" b="1" baseline="0" dirty="0" err="1" smtClean="0">
                <a:solidFill>
                  <a:srgbClr val="FF0000"/>
                </a:solidFill>
              </a:rPr>
              <a:t>melt-to-freeze</a:t>
            </a:r>
            <a:r>
              <a:rPr lang="es-ES" b="1" baseline="0" dirty="0" smtClean="0">
                <a:solidFill>
                  <a:srgbClr val="FF0000"/>
                </a:solidFill>
              </a:rPr>
              <a:t> and </a:t>
            </a:r>
            <a:r>
              <a:rPr lang="es-ES" b="1" baseline="0" dirty="0" err="1" smtClean="0">
                <a:solidFill>
                  <a:srgbClr val="FF0000"/>
                </a:solidFill>
              </a:rPr>
              <a:t>melt-to-melt</a:t>
            </a:r>
            <a:r>
              <a:rPr lang="es-ES" b="1" baseline="0" dirty="0" smtClean="0">
                <a:solidFill>
                  <a:srgbClr val="FF0000"/>
                </a:solidFill>
              </a:rPr>
              <a:t> re-</a:t>
            </a:r>
            <a:r>
              <a:rPr lang="es-ES" b="1" baseline="0" dirty="0" err="1" smtClean="0">
                <a:solidFill>
                  <a:srgbClr val="FF0000"/>
                </a:solidFill>
              </a:rPr>
              <a:t>emergence</a:t>
            </a:r>
            <a:r>
              <a:rPr lang="es-ES" b="1" baseline="0" dirty="0" smtClean="0">
                <a:solidFill>
                  <a:srgbClr val="FF0000"/>
                </a:solidFill>
              </a:rPr>
              <a:t> </a:t>
            </a:r>
            <a:r>
              <a:rPr lang="es-ES" b="1" baseline="0" dirty="0" err="1" smtClean="0">
                <a:solidFill>
                  <a:srgbClr val="FF0000"/>
                </a:solidFill>
              </a:rPr>
              <a:t>mechanisms</a:t>
            </a:r>
            <a:endParaRPr lang="es-ES" b="1" baseline="0" dirty="0" smtClean="0">
              <a:solidFill>
                <a:srgbClr val="FF0000"/>
              </a:solidFill>
            </a:endParaRPr>
          </a:p>
          <a:p>
            <a:endParaRPr lang="es-ES" baseline="0" dirty="0" smtClean="0"/>
          </a:p>
          <a:p>
            <a:r>
              <a:rPr lang="es-ES" baseline="0" dirty="0" err="1" smtClean="0"/>
              <a:t>Weather</a:t>
            </a:r>
            <a:r>
              <a:rPr lang="es-ES" baseline="0" dirty="0" smtClean="0"/>
              <a:t> up </a:t>
            </a:r>
            <a:r>
              <a:rPr lang="es-ES" baseline="0" dirty="0" err="1" smtClean="0"/>
              <a:t>to</a:t>
            </a:r>
            <a:r>
              <a:rPr lang="es-ES" baseline="0" dirty="0" smtClean="0"/>
              <a:t> 10 </a:t>
            </a:r>
            <a:r>
              <a:rPr lang="es-ES" baseline="0" dirty="0" err="1" smtClean="0"/>
              <a:t>days</a:t>
            </a:r>
            <a:r>
              <a:rPr lang="es-ES" baseline="0" dirty="0" smtClean="0"/>
              <a:t> </a:t>
            </a:r>
            <a:r>
              <a:rPr lang="es-ES" baseline="0" dirty="0" err="1" smtClean="0"/>
              <a:t>but</a:t>
            </a:r>
            <a:r>
              <a:rPr lang="es-ES" baseline="0" dirty="0" smtClean="0"/>
              <a:t> </a:t>
            </a:r>
            <a:r>
              <a:rPr lang="es-ES" baseline="0" dirty="0" err="1" smtClean="0"/>
              <a:t>climate</a:t>
            </a:r>
            <a:r>
              <a:rPr lang="es-ES" baseline="0" dirty="0" smtClean="0"/>
              <a:t> </a:t>
            </a:r>
            <a:r>
              <a:rPr lang="es-ES" baseline="0" dirty="0" err="1" smtClean="0"/>
              <a:t>could</a:t>
            </a:r>
            <a:r>
              <a:rPr lang="es-ES" baseline="0" dirty="0" smtClean="0"/>
              <a:t> up </a:t>
            </a:r>
            <a:r>
              <a:rPr lang="es-ES" baseline="0" dirty="0" err="1" smtClean="0"/>
              <a:t>to</a:t>
            </a:r>
            <a:r>
              <a:rPr lang="es-ES" baseline="0" dirty="0" smtClean="0"/>
              <a:t> </a:t>
            </a:r>
            <a:r>
              <a:rPr lang="es-ES" baseline="0" dirty="0" err="1" smtClean="0"/>
              <a:t>decades</a:t>
            </a:r>
            <a:r>
              <a:rPr lang="es-ES" baseline="0" dirty="0" smtClean="0"/>
              <a:t>  </a:t>
            </a:r>
            <a:r>
              <a:rPr lang="es-ES" baseline="0" dirty="0" err="1" smtClean="0"/>
              <a:t>why</a:t>
            </a:r>
            <a:r>
              <a:rPr lang="es-ES" baseline="0" dirty="0" smtClean="0"/>
              <a:t> </a:t>
            </a:r>
            <a:r>
              <a:rPr lang="es-ES" baseline="0" dirty="0" err="1" smtClean="0"/>
              <a:t>is</a:t>
            </a:r>
            <a:r>
              <a:rPr lang="es-ES" baseline="0" dirty="0" smtClean="0"/>
              <a:t> </a:t>
            </a:r>
            <a:r>
              <a:rPr lang="es-ES" baseline="0" dirty="0" err="1" smtClean="0"/>
              <a:t>this</a:t>
            </a:r>
            <a:r>
              <a:rPr lang="es-ES" baseline="0" dirty="0" smtClean="0"/>
              <a:t> </a:t>
            </a:r>
            <a:r>
              <a:rPr lang="es-ES" baseline="0" dirty="0" err="1" smtClean="0"/>
              <a:t>possible</a:t>
            </a:r>
            <a:endParaRPr lang="es-ES" baseline="0" dirty="0" smtClean="0"/>
          </a:p>
          <a:p>
            <a:endParaRPr lang="es-ES" baseline="0" dirty="0" smtClean="0"/>
          </a:p>
          <a:p>
            <a:r>
              <a:rPr lang="es-ES" baseline="0" dirty="0" err="1" smtClean="0"/>
              <a:t>Weather</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atmosphearic</a:t>
            </a:r>
            <a:r>
              <a:rPr lang="es-ES" baseline="0" dirty="0" smtClean="0"/>
              <a:t> </a:t>
            </a:r>
            <a:r>
              <a:rPr lang="es-ES" baseline="0" dirty="0" err="1" smtClean="0"/>
              <a:t>processes</a:t>
            </a:r>
            <a:r>
              <a:rPr lang="es-ES" baseline="0" dirty="0" smtClean="0"/>
              <a:t> and </a:t>
            </a:r>
            <a:r>
              <a:rPr lang="es-ES" baseline="0" dirty="0" err="1" smtClean="0"/>
              <a:t>persistence</a:t>
            </a:r>
            <a:endParaRPr lang="es-ES" baseline="0" dirty="0" smtClean="0"/>
          </a:p>
          <a:p>
            <a:endParaRPr lang="es-ES" baseline="0" dirty="0" smtClean="0"/>
          </a:p>
          <a:p>
            <a:r>
              <a:rPr lang="es-ES" baseline="0" dirty="0" err="1" smtClean="0"/>
              <a:t>Climate</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other</a:t>
            </a:r>
            <a:r>
              <a:rPr lang="es-ES" baseline="0" dirty="0" smtClean="0"/>
              <a:t> </a:t>
            </a:r>
            <a:r>
              <a:rPr lang="es-ES" baseline="0" dirty="0" err="1" smtClean="0"/>
              <a:t>processes</a:t>
            </a:r>
            <a:r>
              <a:rPr lang="es-ES" baseline="0" dirty="0" smtClean="0"/>
              <a:t> </a:t>
            </a:r>
            <a:r>
              <a:rPr lang="es-ES" baseline="0" dirty="0" err="1" smtClean="0"/>
              <a:t>such</a:t>
            </a:r>
            <a:r>
              <a:rPr lang="es-ES" baseline="0" dirty="0" smtClean="0"/>
              <a:t> as… </a:t>
            </a:r>
            <a:r>
              <a:rPr lang="es-ES" baseline="0" dirty="0" err="1" smtClean="0"/>
              <a:t>climate</a:t>
            </a:r>
            <a:r>
              <a:rPr lang="es-ES" baseline="0" dirty="0" smtClean="0"/>
              <a:t> </a:t>
            </a:r>
            <a:r>
              <a:rPr lang="es-ES" baseline="0" dirty="0" err="1" smtClean="0"/>
              <a:t>prediction</a:t>
            </a:r>
            <a:r>
              <a:rPr lang="es-ES" baseline="0" dirty="0" smtClean="0"/>
              <a:t> </a:t>
            </a:r>
            <a:r>
              <a:rPr lang="es-ES" baseline="0" dirty="0" err="1" smtClean="0"/>
              <a:t>depend</a:t>
            </a:r>
            <a:r>
              <a:rPr lang="es-ES" baseline="0" dirty="0" smtClean="0"/>
              <a:t> </a:t>
            </a:r>
            <a:r>
              <a:rPr lang="es-ES" baseline="0" dirty="0" err="1" smtClean="0"/>
              <a:t>on</a:t>
            </a:r>
            <a:r>
              <a:rPr lang="es-ES" baseline="0" dirty="0" smtClean="0"/>
              <a:t> </a:t>
            </a:r>
            <a:r>
              <a:rPr lang="es-ES" baseline="0" dirty="0" err="1" smtClean="0"/>
              <a:t>the</a:t>
            </a:r>
            <a:r>
              <a:rPr lang="es-ES" baseline="0" dirty="0" smtClean="0"/>
              <a:t> </a:t>
            </a:r>
            <a:r>
              <a:rPr lang="es-ES" baseline="0" dirty="0" err="1" smtClean="0"/>
              <a:t>correct</a:t>
            </a:r>
            <a:r>
              <a:rPr lang="es-ES" baseline="0" dirty="0" smtClean="0"/>
              <a:t> </a:t>
            </a:r>
            <a:r>
              <a:rPr lang="es-ES" baseline="0" dirty="0" err="1" smtClean="0"/>
              <a:t>simulation</a:t>
            </a:r>
            <a:r>
              <a:rPr lang="es-ES" baseline="0" dirty="0" smtClean="0"/>
              <a:t> of </a:t>
            </a:r>
            <a:r>
              <a:rPr lang="es-ES" baseline="0" dirty="0" err="1" smtClean="0"/>
              <a:t>these</a:t>
            </a:r>
            <a:r>
              <a:rPr lang="es-ES" baseline="0" dirty="0" smtClean="0"/>
              <a:t> </a:t>
            </a:r>
            <a:r>
              <a:rPr lang="es-ES" baseline="0" dirty="0" err="1" smtClean="0"/>
              <a:t>processes</a:t>
            </a:r>
            <a:endParaRPr lang="es-ES" baseline="0" dirty="0" smtClean="0"/>
          </a:p>
          <a:p>
            <a:endParaRPr lang="es-ES" baseline="0" dirty="0" smtClean="0"/>
          </a:p>
          <a:p>
            <a:r>
              <a:rPr lang="es-ES" baseline="0" dirty="0" smtClean="0"/>
              <a:t>Javi GS. </a:t>
            </a:r>
            <a:r>
              <a:rPr lang="es-ES" baseline="0" dirty="0" err="1" smtClean="0"/>
              <a:t>add</a:t>
            </a:r>
            <a:r>
              <a:rPr lang="es-ES" baseline="0" dirty="0" smtClean="0"/>
              <a:t> more</a:t>
            </a:r>
          </a:p>
          <a:p>
            <a:endParaRPr lang="es-ES" baseline="0" dirty="0" smtClean="0"/>
          </a:p>
          <a:p>
            <a:endParaRPr lang="es-ES" baseline="0" dirty="0" smtClean="0"/>
          </a:p>
        </p:txBody>
      </p:sp>
    </p:spTree>
    <p:extLst>
      <p:ext uri="{BB962C8B-B14F-4D97-AF65-F5344CB8AC3E}">
        <p14:creationId xmlns:p14="http://schemas.microsoft.com/office/powerpoint/2010/main" val="590268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8.png"/><Relationship Id="rId1" Type="http://schemas.openxmlformats.org/officeDocument/2006/relationships/slideMaster" Target="../slideMasters/slideMaster12.xml"/><Relationship Id="rId2" Type="http://schemas.openxmlformats.org/officeDocument/2006/relationships/image" Target="../media/image7.jpe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jpe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2.jpe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2.xml"/><Relationship Id="rId2" Type="http://schemas.openxmlformats.org/officeDocument/2006/relationships/image" Target="../media/image2.jpe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2.xml"/><Relationship Id="rId2" Type="http://schemas.openxmlformats.org/officeDocument/2006/relationships/image" Target="../media/image2.jpe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8.png"/><Relationship Id="rId1" Type="http://schemas.openxmlformats.org/officeDocument/2006/relationships/slideMaster" Target="../slideMasters/slideMaster12.xml"/><Relationship Id="rId2" Type="http://schemas.openxmlformats.org/officeDocument/2006/relationships/image" Target="../media/image7.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8.png"/><Relationship Id="rId1" Type="http://schemas.openxmlformats.org/officeDocument/2006/relationships/slideMaster" Target="../slideMasters/slideMaster7.xml"/><Relationship Id="rId2" Type="http://schemas.openxmlformats.org/officeDocument/2006/relationships/image" Target="../media/image7.jpe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8.png"/><Relationship Id="rId1" Type="http://schemas.openxmlformats.org/officeDocument/2006/relationships/slideMaster" Target="../slideMasters/slideMaster7.xml"/><Relationship Id="rId2" Type="http://schemas.openxmlformats.org/officeDocument/2006/relationships/image" Target="../media/image7.jpe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jpe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jpe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9.jpe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9.jpe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27" name="PlaceHolder 2"/>
          <p:cNvSpPr>
            <a:spLocks noGrp="1"/>
          </p:cNvSpPr>
          <p:nvPr>
            <p:ph type="body"/>
          </p:nvPr>
        </p:nvSpPr>
        <p:spPr>
          <a:xfrm>
            <a:off x="244440" y="6095880"/>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28" name="PlaceHolder 3"/>
          <p:cNvSpPr>
            <a:spLocks noGrp="1"/>
          </p:cNvSpPr>
          <p:nvPr>
            <p:ph type="body"/>
          </p:nvPr>
        </p:nvSpPr>
        <p:spPr>
          <a:xfrm>
            <a:off x="244440" y="6350401"/>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54"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5" name="PlaceHolder 3"/>
          <p:cNvSpPr>
            <a:spLocks noGrp="1"/>
          </p:cNvSpPr>
          <p:nvPr>
            <p:ph type="body"/>
          </p:nvPr>
        </p:nvSpPr>
        <p:spPr>
          <a:xfrm>
            <a:off x="244440" y="635040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6" name="PlaceHolder 4"/>
          <p:cNvSpPr>
            <a:spLocks noGrp="1"/>
          </p:cNvSpPr>
          <p:nvPr>
            <p:ph type="body"/>
          </p:nvPr>
        </p:nvSpPr>
        <p:spPr>
          <a:xfrm>
            <a:off x="149580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3093537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58" name="PlaceHolder 2"/>
          <p:cNvSpPr>
            <a:spLocks noGrp="1"/>
          </p:cNvSpPr>
          <p:nvPr>
            <p:ph type="body"/>
          </p:nvPr>
        </p:nvSpPr>
        <p:spPr>
          <a:xfrm>
            <a:off x="24444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9"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60" name="PlaceHolder 4"/>
          <p:cNvSpPr>
            <a:spLocks noGrp="1"/>
          </p:cNvSpPr>
          <p:nvPr>
            <p:ph type="body"/>
          </p:nvPr>
        </p:nvSpPr>
        <p:spPr>
          <a:xfrm>
            <a:off x="1495800" y="635040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266458557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62"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63"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64" name="PlaceHolder 4"/>
          <p:cNvSpPr>
            <a:spLocks noGrp="1"/>
          </p:cNvSpPr>
          <p:nvPr>
            <p:ph type="body"/>
          </p:nvPr>
        </p:nvSpPr>
        <p:spPr>
          <a:xfrm>
            <a:off x="244440" y="6350400"/>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10522723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66" name="PlaceHolder 2"/>
          <p:cNvSpPr>
            <a:spLocks noGrp="1"/>
          </p:cNvSpPr>
          <p:nvPr>
            <p:ph type="body"/>
          </p:nvPr>
        </p:nvSpPr>
        <p:spPr>
          <a:xfrm>
            <a:off x="244440" y="6095880"/>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67" name="PlaceHolder 3"/>
          <p:cNvSpPr>
            <a:spLocks noGrp="1"/>
          </p:cNvSpPr>
          <p:nvPr>
            <p:ph type="body"/>
          </p:nvPr>
        </p:nvSpPr>
        <p:spPr>
          <a:xfrm>
            <a:off x="244440" y="6350400"/>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169648591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69"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70"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71" name="PlaceHolder 4"/>
          <p:cNvSpPr>
            <a:spLocks noGrp="1"/>
          </p:cNvSpPr>
          <p:nvPr>
            <p:ph type="body"/>
          </p:nvPr>
        </p:nvSpPr>
        <p:spPr>
          <a:xfrm>
            <a:off x="1495800" y="635040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72" name="PlaceHolder 5"/>
          <p:cNvSpPr>
            <a:spLocks noGrp="1"/>
          </p:cNvSpPr>
          <p:nvPr>
            <p:ph type="body"/>
          </p:nvPr>
        </p:nvSpPr>
        <p:spPr>
          <a:xfrm>
            <a:off x="244440" y="635040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342194647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74" name="PlaceHolder 2"/>
          <p:cNvSpPr>
            <a:spLocks noGrp="1"/>
          </p:cNvSpPr>
          <p:nvPr>
            <p:ph type="body"/>
          </p:nvPr>
        </p:nvSpPr>
        <p:spPr>
          <a:xfrm>
            <a:off x="24444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75" name="PlaceHolder 3"/>
          <p:cNvSpPr>
            <a:spLocks noGrp="1"/>
          </p:cNvSpPr>
          <p:nvPr>
            <p:ph type="body"/>
          </p:nvPr>
        </p:nvSpPr>
        <p:spPr>
          <a:xfrm>
            <a:off x="106992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76" name="PlaceHolder 4"/>
          <p:cNvSpPr>
            <a:spLocks noGrp="1"/>
          </p:cNvSpPr>
          <p:nvPr>
            <p:ph type="body"/>
          </p:nvPr>
        </p:nvSpPr>
        <p:spPr>
          <a:xfrm>
            <a:off x="189540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77" name="PlaceHolder 5"/>
          <p:cNvSpPr>
            <a:spLocks noGrp="1"/>
          </p:cNvSpPr>
          <p:nvPr>
            <p:ph type="body"/>
          </p:nvPr>
        </p:nvSpPr>
        <p:spPr>
          <a:xfrm>
            <a:off x="1895400" y="635040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78" name="PlaceHolder 6"/>
          <p:cNvSpPr>
            <a:spLocks noGrp="1"/>
          </p:cNvSpPr>
          <p:nvPr>
            <p:ph type="body"/>
          </p:nvPr>
        </p:nvSpPr>
        <p:spPr>
          <a:xfrm>
            <a:off x="1069920" y="635040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79" name="PlaceHolder 7"/>
          <p:cNvSpPr>
            <a:spLocks noGrp="1"/>
          </p:cNvSpPr>
          <p:nvPr>
            <p:ph type="body"/>
          </p:nvPr>
        </p:nvSpPr>
        <p:spPr>
          <a:xfrm>
            <a:off x="244440" y="635040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107190212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277311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3"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84" name="PlaceHolder 2"/>
          <p:cNvSpPr>
            <a:spLocks noGrp="1"/>
          </p:cNvSpPr>
          <p:nvPr>
            <p:ph type="subTitle"/>
          </p:nvPr>
        </p:nvSpPr>
        <p:spPr>
          <a:xfrm>
            <a:off x="244440" y="5886720"/>
            <a:ext cx="2441160" cy="90540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53934571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86" name="PlaceHolder 2"/>
          <p:cNvSpPr>
            <a:spLocks noGrp="1"/>
          </p:cNvSpPr>
          <p:nvPr>
            <p:ph type="body"/>
          </p:nvPr>
        </p:nvSpPr>
        <p:spPr>
          <a:xfrm>
            <a:off x="244440" y="6095880"/>
            <a:ext cx="244116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427218921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88" name="PlaceHolder 2"/>
          <p:cNvSpPr>
            <a:spLocks noGrp="1"/>
          </p:cNvSpPr>
          <p:nvPr>
            <p:ph type="body"/>
          </p:nvPr>
        </p:nvSpPr>
        <p:spPr>
          <a:xfrm>
            <a:off x="24444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89" name="PlaceHolder 3"/>
          <p:cNvSpPr>
            <a:spLocks noGrp="1"/>
          </p:cNvSpPr>
          <p:nvPr>
            <p:ph type="body"/>
          </p:nvPr>
        </p:nvSpPr>
        <p:spPr>
          <a:xfrm>
            <a:off x="149580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2848060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0"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1"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2" name="PlaceHolder 4"/>
          <p:cNvSpPr>
            <a:spLocks noGrp="1"/>
          </p:cNvSpPr>
          <p:nvPr>
            <p:ph type="body"/>
          </p:nvPr>
        </p:nvSpPr>
        <p:spPr>
          <a:xfrm>
            <a:off x="149580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3" name="PlaceHolder 5"/>
          <p:cNvSpPr>
            <a:spLocks noGrp="1"/>
          </p:cNvSpPr>
          <p:nvPr>
            <p:ph type="body"/>
          </p:nvPr>
        </p:nvSpPr>
        <p:spPr>
          <a:xfrm>
            <a:off x="24444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0"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139439958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1" name="PlaceHolder 1"/>
          <p:cNvSpPr>
            <a:spLocks noGrp="1"/>
          </p:cNvSpPr>
          <p:nvPr>
            <p:ph type="subTitle"/>
          </p:nvPr>
        </p:nvSpPr>
        <p:spPr>
          <a:xfrm>
            <a:off x="3722760" y="1724040"/>
            <a:ext cx="5026680" cy="1371600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29308348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93"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94" name="PlaceHolder 3"/>
          <p:cNvSpPr>
            <a:spLocks noGrp="1"/>
          </p:cNvSpPr>
          <p:nvPr>
            <p:ph type="body"/>
          </p:nvPr>
        </p:nvSpPr>
        <p:spPr>
          <a:xfrm>
            <a:off x="244440" y="635040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95" name="PlaceHolder 4"/>
          <p:cNvSpPr>
            <a:spLocks noGrp="1"/>
          </p:cNvSpPr>
          <p:nvPr>
            <p:ph type="body"/>
          </p:nvPr>
        </p:nvSpPr>
        <p:spPr>
          <a:xfrm>
            <a:off x="149580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32327213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97" name="PlaceHolder 2"/>
          <p:cNvSpPr>
            <a:spLocks noGrp="1"/>
          </p:cNvSpPr>
          <p:nvPr>
            <p:ph type="body"/>
          </p:nvPr>
        </p:nvSpPr>
        <p:spPr>
          <a:xfrm>
            <a:off x="24444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98"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99" name="PlaceHolder 4"/>
          <p:cNvSpPr>
            <a:spLocks noGrp="1"/>
          </p:cNvSpPr>
          <p:nvPr>
            <p:ph type="body"/>
          </p:nvPr>
        </p:nvSpPr>
        <p:spPr>
          <a:xfrm>
            <a:off x="1495800" y="635040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358315355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01"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02"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03" name="PlaceHolder 4"/>
          <p:cNvSpPr>
            <a:spLocks noGrp="1"/>
          </p:cNvSpPr>
          <p:nvPr>
            <p:ph type="body"/>
          </p:nvPr>
        </p:nvSpPr>
        <p:spPr>
          <a:xfrm>
            <a:off x="244440" y="6350400"/>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57156530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05" name="PlaceHolder 2"/>
          <p:cNvSpPr>
            <a:spLocks noGrp="1"/>
          </p:cNvSpPr>
          <p:nvPr>
            <p:ph type="body"/>
          </p:nvPr>
        </p:nvSpPr>
        <p:spPr>
          <a:xfrm>
            <a:off x="244440" y="6095880"/>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06" name="PlaceHolder 3"/>
          <p:cNvSpPr>
            <a:spLocks noGrp="1"/>
          </p:cNvSpPr>
          <p:nvPr>
            <p:ph type="body"/>
          </p:nvPr>
        </p:nvSpPr>
        <p:spPr>
          <a:xfrm>
            <a:off x="244440" y="6350400"/>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131026325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08"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09"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10" name="PlaceHolder 4"/>
          <p:cNvSpPr>
            <a:spLocks noGrp="1"/>
          </p:cNvSpPr>
          <p:nvPr>
            <p:ph type="body"/>
          </p:nvPr>
        </p:nvSpPr>
        <p:spPr>
          <a:xfrm>
            <a:off x="1495800" y="635040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11" name="PlaceHolder 5"/>
          <p:cNvSpPr>
            <a:spLocks noGrp="1"/>
          </p:cNvSpPr>
          <p:nvPr>
            <p:ph type="body"/>
          </p:nvPr>
        </p:nvSpPr>
        <p:spPr>
          <a:xfrm>
            <a:off x="244440" y="635040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316183249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13" name="PlaceHolder 2"/>
          <p:cNvSpPr>
            <a:spLocks noGrp="1"/>
          </p:cNvSpPr>
          <p:nvPr>
            <p:ph type="body"/>
          </p:nvPr>
        </p:nvSpPr>
        <p:spPr>
          <a:xfrm>
            <a:off x="24444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14" name="PlaceHolder 3"/>
          <p:cNvSpPr>
            <a:spLocks noGrp="1"/>
          </p:cNvSpPr>
          <p:nvPr>
            <p:ph type="body"/>
          </p:nvPr>
        </p:nvSpPr>
        <p:spPr>
          <a:xfrm>
            <a:off x="106992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15" name="PlaceHolder 4"/>
          <p:cNvSpPr>
            <a:spLocks noGrp="1"/>
          </p:cNvSpPr>
          <p:nvPr>
            <p:ph type="body"/>
          </p:nvPr>
        </p:nvSpPr>
        <p:spPr>
          <a:xfrm>
            <a:off x="189540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16" name="PlaceHolder 5"/>
          <p:cNvSpPr>
            <a:spLocks noGrp="1"/>
          </p:cNvSpPr>
          <p:nvPr>
            <p:ph type="body"/>
          </p:nvPr>
        </p:nvSpPr>
        <p:spPr>
          <a:xfrm>
            <a:off x="1895400" y="635040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17" name="PlaceHolder 6"/>
          <p:cNvSpPr>
            <a:spLocks noGrp="1"/>
          </p:cNvSpPr>
          <p:nvPr>
            <p:ph type="body"/>
          </p:nvPr>
        </p:nvSpPr>
        <p:spPr>
          <a:xfrm>
            <a:off x="1069920" y="635040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18" name="PlaceHolder 7"/>
          <p:cNvSpPr>
            <a:spLocks noGrp="1"/>
          </p:cNvSpPr>
          <p:nvPr>
            <p:ph type="body"/>
          </p:nvPr>
        </p:nvSpPr>
        <p:spPr>
          <a:xfrm>
            <a:off x="244440" y="635040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368209575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747551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97"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498" name="PlaceHolder 2"/>
          <p:cNvSpPr>
            <a:spLocks noGrp="1"/>
          </p:cNvSpPr>
          <p:nvPr>
            <p:ph type="subTitle"/>
          </p:nvPr>
        </p:nvSpPr>
        <p:spPr>
          <a:xfrm>
            <a:off x="244440" y="5886720"/>
            <a:ext cx="2441160" cy="90540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694762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5" name="PlaceHolder 2"/>
          <p:cNvSpPr>
            <a:spLocks noGrp="1"/>
          </p:cNvSpPr>
          <p:nvPr>
            <p:ph type="body"/>
          </p:nvPr>
        </p:nvSpPr>
        <p:spPr>
          <a:xfrm>
            <a:off x="24444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6" name="PlaceHolder 3"/>
          <p:cNvSpPr>
            <a:spLocks noGrp="1"/>
          </p:cNvSpPr>
          <p:nvPr>
            <p:ph type="body"/>
          </p:nvPr>
        </p:nvSpPr>
        <p:spPr>
          <a:xfrm>
            <a:off x="106992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7" name="PlaceHolder 4"/>
          <p:cNvSpPr>
            <a:spLocks noGrp="1"/>
          </p:cNvSpPr>
          <p:nvPr>
            <p:ph type="body"/>
          </p:nvPr>
        </p:nvSpPr>
        <p:spPr>
          <a:xfrm>
            <a:off x="189540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8" name="PlaceHolder 5"/>
          <p:cNvSpPr>
            <a:spLocks noGrp="1"/>
          </p:cNvSpPr>
          <p:nvPr>
            <p:ph type="body"/>
          </p:nvPr>
        </p:nvSpPr>
        <p:spPr>
          <a:xfrm>
            <a:off x="1895400" y="6350401"/>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9" name="PlaceHolder 6"/>
          <p:cNvSpPr>
            <a:spLocks noGrp="1"/>
          </p:cNvSpPr>
          <p:nvPr>
            <p:ph type="body"/>
          </p:nvPr>
        </p:nvSpPr>
        <p:spPr>
          <a:xfrm>
            <a:off x="1069920" y="6350401"/>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40" name="PlaceHolder 7"/>
          <p:cNvSpPr>
            <a:spLocks noGrp="1"/>
          </p:cNvSpPr>
          <p:nvPr>
            <p:ph type="body"/>
          </p:nvPr>
        </p:nvSpPr>
        <p:spPr>
          <a:xfrm>
            <a:off x="244440" y="6350401"/>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99"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500" name="PlaceHolder 2"/>
          <p:cNvSpPr>
            <a:spLocks noGrp="1"/>
          </p:cNvSpPr>
          <p:nvPr>
            <p:ph type="body"/>
          </p:nvPr>
        </p:nvSpPr>
        <p:spPr>
          <a:xfrm>
            <a:off x="244440" y="6095880"/>
            <a:ext cx="244116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361418742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1"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502" name="PlaceHolder 2"/>
          <p:cNvSpPr>
            <a:spLocks noGrp="1"/>
          </p:cNvSpPr>
          <p:nvPr>
            <p:ph type="body"/>
          </p:nvPr>
        </p:nvSpPr>
        <p:spPr>
          <a:xfrm>
            <a:off x="24444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03" name="PlaceHolder 3"/>
          <p:cNvSpPr>
            <a:spLocks noGrp="1"/>
          </p:cNvSpPr>
          <p:nvPr>
            <p:ph type="body"/>
          </p:nvPr>
        </p:nvSpPr>
        <p:spPr>
          <a:xfrm>
            <a:off x="149580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186816849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04"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281125280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05" name="PlaceHolder 1"/>
          <p:cNvSpPr>
            <a:spLocks noGrp="1"/>
          </p:cNvSpPr>
          <p:nvPr>
            <p:ph type="subTitle"/>
          </p:nvPr>
        </p:nvSpPr>
        <p:spPr>
          <a:xfrm>
            <a:off x="3722760" y="1724040"/>
            <a:ext cx="5026680" cy="1371600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420681046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06"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507"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08" name="PlaceHolder 3"/>
          <p:cNvSpPr>
            <a:spLocks noGrp="1"/>
          </p:cNvSpPr>
          <p:nvPr>
            <p:ph type="body"/>
          </p:nvPr>
        </p:nvSpPr>
        <p:spPr>
          <a:xfrm>
            <a:off x="24444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09" name="PlaceHolder 4"/>
          <p:cNvSpPr>
            <a:spLocks noGrp="1"/>
          </p:cNvSpPr>
          <p:nvPr>
            <p:ph type="body"/>
          </p:nvPr>
        </p:nvSpPr>
        <p:spPr>
          <a:xfrm>
            <a:off x="149580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409388378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10"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511" name="PlaceHolder 2"/>
          <p:cNvSpPr>
            <a:spLocks noGrp="1"/>
          </p:cNvSpPr>
          <p:nvPr>
            <p:ph type="body"/>
          </p:nvPr>
        </p:nvSpPr>
        <p:spPr>
          <a:xfrm>
            <a:off x="24444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12"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13" name="PlaceHolder 4"/>
          <p:cNvSpPr>
            <a:spLocks noGrp="1"/>
          </p:cNvSpPr>
          <p:nvPr>
            <p:ph type="body"/>
          </p:nvPr>
        </p:nvSpPr>
        <p:spPr>
          <a:xfrm>
            <a:off x="149580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348626810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14"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515"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16"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17" name="PlaceHolder 4"/>
          <p:cNvSpPr>
            <a:spLocks noGrp="1"/>
          </p:cNvSpPr>
          <p:nvPr>
            <p:ph type="body"/>
          </p:nvPr>
        </p:nvSpPr>
        <p:spPr>
          <a:xfrm>
            <a:off x="244440" y="6350401"/>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34904655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518"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519" name="PlaceHolder 2"/>
          <p:cNvSpPr>
            <a:spLocks noGrp="1"/>
          </p:cNvSpPr>
          <p:nvPr>
            <p:ph type="body"/>
          </p:nvPr>
        </p:nvSpPr>
        <p:spPr>
          <a:xfrm>
            <a:off x="244440" y="6095880"/>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20" name="PlaceHolder 3"/>
          <p:cNvSpPr>
            <a:spLocks noGrp="1"/>
          </p:cNvSpPr>
          <p:nvPr>
            <p:ph type="body"/>
          </p:nvPr>
        </p:nvSpPr>
        <p:spPr>
          <a:xfrm>
            <a:off x="244440" y="6350401"/>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197535367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521"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522"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23"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24" name="PlaceHolder 4"/>
          <p:cNvSpPr>
            <a:spLocks noGrp="1"/>
          </p:cNvSpPr>
          <p:nvPr>
            <p:ph type="body"/>
          </p:nvPr>
        </p:nvSpPr>
        <p:spPr>
          <a:xfrm>
            <a:off x="149580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25" name="PlaceHolder 5"/>
          <p:cNvSpPr>
            <a:spLocks noGrp="1"/>
          </p:cNvSpPr>
          <p:nvPr>
            <p:ph type="body"/>
          </p:nvPr>
        </p:nvSpPr>
        <p:spPr>
          <a:xfrm>
            <a:off x="24444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114695003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526"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527" name="PlaceHolder 2"/>
          <p:cNvSpPr>
            <a:spLocks noGrp="1"/>
          </p:cNvSpPr>
          <p:nvPr>
            <p:ph type="body"/>
          </p:nvPr>
        </p:nvSpPr>
        <p:spPr>
          <a:xfrm>
            <a:off x="24444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28" name="PlaceHolder 3"/>
          <p:cNvSpPr>
            <a:spLocks noGrp="1"/>
          </p:cNvSpPr>
          <p:nvPr>
            <p:ph type="body"/>
          </p:nvPr>
        </p:nvSpPr>
        <p:spPr>
          <a:xfrm>
            <a:off x="106992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29" name="PlaceHolder 4"/>
          <p:cNvSpPr>
            <a:spLocks noGrp="1"/>
          </p:cNvSpPr>
          <p:nvPr>
            <p:ph type="body"/>
          </p:nvPr>
        </p:nvSpPr>
        <p:spPr>
          <a:xfrm>
            <a:off x="189540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30" name="PlaceHolder 5"/>
          <p:cNvSpPr>
            <a:spLocks noGrp="1"/>
          </p:cNvSpPr>
          <p:nvPr>
            <p:ph type="body"/>
          </p:nvPr>
        </p:nvSpPr>
        <p:spPr>
          <a:xfrm>
            <a:off x="1895400" y="6350401"/>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31" name="PlaceHolder 6"/>
          <p:cNvSpPr>
            <a:spLocks noGrp="1"/>
          </p:cNvSpPr>
          <p:nvPr>
            <p:ph type="body"/>
          </p:nvPr>
        </p:nvSpPr>
        <p:spPr>
          <a:xfrm>
            <a:off x="1069920" y="6350401"/>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32" name="PlaceHolder 7"/>
          <p:cNvSpPr>
            <a:spLocks noGrp="1"/>
          </p:cNvSpPr>
          <p:nvPr>
            <p:ph type="body"/>
          </p:nvPr>
        </p:nvSpPr>
        <p:spPr>
          <a:xfrm>
            <a:off x="244440" y="6350401"/>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13759347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ransition slide1">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91"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Shape 3"/>
          <p:cNvSpPr txBox="1">
            <a:spLocks noChangeAspect="1" noChangeArrowheads="1"/>
          </p:cNvSpPr>
          <p:nvPr userDrawn="1"/>
        </p:nvSpPr>
        <p:spPr bwMode="auto">
          <a:xfrm>
            <a:off x="76200" y="178353"/>
            <a:ext cx="1600200" cy="48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defRPr/>
            </a:pPr>
            <a:r>
              <a:rPr lang="es-ES" altLang="en-US" sz="1800" dirty="0" smtClean="0">
                <a:solidFill>
                  <a:srgbClr val="FFFFFF"/>
                </a:solidFill>
                <a:ea typeface="+mn-ea"/>
                <a:cs typeface="+mn-cs"/>
              </a:rPr>
              <a:t>www.bsc.es</a:t>
            </a:r>
            <a:endParaRPr lang="en-US" altLang="en-US" sz="1800" dirty="0" smtClean="0">
              <a:latin typeface="Calibri" pitchFamily="34" charset="0"/>
              <a:ea typeface="+mn-ea"/>
              <a:cs typeface="+mn-cs"/>
            </a:endParaRPr>
          </a:p>
        </p:txBody>
      </p:sp>
      <p:pic>
        <p:nvPicPr>
          <p:cNvPr id="5" name="Picture 11" descr="C:\Users\lbermude\Documents\Laura\PWP BSC\img_ok\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92728" y="181455"/>
            <a:ext cx="3306763" cy="969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5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885113" y="172148"/>
            <a:ext cx="830262" cy="42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8 Título"/>
          <p:cNvSpPr>
            <a:spLocks noGrp="1" noChangeAspect="1"/>
          </p:cNvSpPr>
          <p:nvPr>
            <p:ph type="title"/>
          </p:nvPr>
        </p:nvSpPr>
        <p:spPr>
          <a:xfrm>
            <a:off x="457200" y="3103715"/>
            <a:ext cx="8229600" cy="650570"/>
          </a:xfrm>
          <a:prstGeom prst="rect">
            <a:avLst/>
          </a:prstGeom>
        </p:spPr>
        <p:txBody>
          <a:bodyPr/>
          <a:lstStyle>
            <a:lvl1pPr>
              <a:defRPr sz="3200" baseline="0">
                <a:solidFill>
                  <a:schemeClr val="accent1"/>
                </a:solidFill>
              </a:defRPr>
            </a:lvl1pPr>
          </a:lstStyle>
          <a:p>
            <a:r>
              <a:rPr lang="es-ES" dirty="0" smtClean="0"/>
              <a:t>Haga clic para modificar el estilo de título del patrón</a:t>
            </a:r>
            <a:endParaRPr lang="es-ES" dirty="0"/>
          </a:p>
        </p:txBody>
      </p:sp>
    </p:spTree>
    <p:extLst>
      <p:ext uri="{BB962C8B-B14F-4D97-AF65-F5344CB8AC3E}">
        <p14:creationId xmlns:p14="http://schemas.microsoft.com/office/powerpoint/2010/main" val="385488448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Coincidencia de elementos">
  <p:cSld name="Coincidencia de elementos">
    <p:spTree>
      <p:nvGrpSpPr>
        <p:cNvPr id="1" name="Shape 16"/>
        <p:cNvGrpSpPr/>
        <p:nvPr/>
      </p:nvGrpSpPr>
      <p:grpSpPr>
        <a:xfrm>
          <a:off x="0" y="0"/>
          <a:ext cx="0" cy="0"/>
          <a:chOff x="0" y="0"/>
          <a:chExt cx="0" cy="0"/>
        </a:xfrm>
      </p:grpSpPr>
      <p:sp>
        <p:nvSpPr>
          <p:cNvPr id="17" name="Shape 17"/>
          <p:cNvSpPr>
            <a:spLocks noGrp="1"/>
          </p:cNvSpPr>
          <p:nvPr>
            <p:ph type="body" idx="1"/>
          </p:nvPr>
        </p:nvSpPr>
        <p:spPr>
          <a:xfrm>
            <a:off x="914400" y="2057401"/>
            <a:ext cx="2971800" cy="457200"/>
          </a:xfrm>
          <a:prstGeom prst="roundRect">
            <a:avLst>
              <a:gd name="adj" fmla="val 16667"/>
            </a:avLst>
          </a:prstGeom>
          <a:gradFill>
            <a:gsLst>
              <a:gs pos="0">
                <a:srgbClr val="992D2B"/>
              </a:gs>
              <a:gs pos="80000">
                <a:srgbClr val="C93D39"/>
              </a:gs>
              <a:gs pos="100000">
                <a:srgbClr val="CD3A36"/>
              </a:gs>
            </a:gsLst>
            <a:lin ang="16200000" scaled="0"/>
          </a:gradFill>
          <a:ln w="9525" cap="flat" cmpd="sng">
            <a:solidFill>
              <a:srgbClr val="BD4B48"/>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lstStyle>
            <a:lvl1pPr marL="457200" marR="0" lvl="0" indent="-22860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 name="Shape 18"/>
          <p:cNvSpPr>
            <a:spLocks noGrp="1"/>
          </p:cNvSpPr>
          <p:nvPr>
            <p:ph type="body" idx="2"/>
          </p:nvPr>
        </p:nvSpPr>
        <p:spPr>
          <a:xfrm>
            <a:off x="914400" y="2971801"/>
            <a:ext cx="2971800" cy="457200"/>
          </a:xfrm>
          <a:prstGeom prst="roundRect">
            <a:avLst>
              <a:gd name="adj" fmla="val 16667"/>
            </a:avLst>
          </a:prstGeom>
          <a:gradFill>
            <a:gsLst>
              <a:gs pos="0">
                <a:srgbClr val="992D2B"/>
              </a:gs>
              <a:gs pos="80000">
                <a:srgbClr val="C93D39"/>
              </a:gs>
              <a:gs pos="100000">
                <a:srgbClr val="CD3A36"/>
              </a:gs>
            </a:gsLst>
            <a:lin ang="16200000" scaled="0"/>
          </a:gradFill>
          <a:ln w="9525" cap="flat" cmpd="sng">
            <a:solidFill>
              <a:srgbClr val="BD4B48"/>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lstStyle>
            <a:lvl1pPr marL="457200" marR="0" lvl="0" indent="-22860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 name="Shape 19"/>
          <p:cNvSpPr>
            <a:spLocks noGrp="1"/>
          </p:cNvSpPr>
          <p:nvPr>
            <p:ph type="body" idx="3"/>
          </p:nvPr>
        </p:nvSpPr>
        <p:spPr>
          <a:xfrm>
            <a:off x="914400" y="3886201"/>
            <a:ext cx="2971800" cy="457200"/>
          </a:xfrm>
          <a:prstGeom prst="roundRect">
            <a:avLst>
              <a:gd name="adj" fmla="val 16667"/>
            </a:avLst>
          </a:prstGeom>
          <a:gradFill>
            <a:gsLst>
              <a:gs pos="0">
                <a:srgbClr val="992D2B"/>
              </a:gs>
              <a:gs pos="80000">
                <a:srgbClr val="C93D39"/>
              </a:gs>
              <a:gs pos="100000">
                <a:srgbClr val="CD3A36"/>
              </a:gs>
            </a:gsLst>
            <a:lin ang="16200000" scaled="0"/>
          </a:gradFill>
          <a:ln w="9525" cap="flat" cmpd="sng">
            <a:solidFill>
              <a:srgbClr val="BD4B48"/>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lstStyle>
            <a:lvl1pPr marL="457200" marR="0" lvl="0" indent="-22860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 name="Shape 20"/>
          <p:cNvSpPr>
            <a:spLocks noGrp="1"/>
          </p:cNvSpPr>
          <p:nvPr>
            <p:ph type="body" idx="4"/>
          </p:nvPr>
        </p:nvSpPr>
        <p:spPr>
          <a:xfrm>
            <a:off x="914400" y="4800601"/>
            <a:ext cx="2971800" cy="457200"/>
          </a:xfrm>
          <a:prstGeom prst="roundRect">
            <a:avLst>
              <a:gd name="adj" fmla="val 16667"/>
            </a:avLst>
          </a:prstGeom>
          <a:gradFill>
            <a:gsLst>
              <a:gs pos="0">
                <a:srgbClr val="992D2B"/>
              </a:gs>
              <a:gs pos="80000">
                <a:srgbClr val="C93D39"/>
              </a:gs>
              <a:gs pos="100000">
                <a:srgbClr val="CD3A36"/>
              </a:gs>
            </a:gsLst>
            <a:lin ang="16200000" scaled="0"/>
          </a:gradFill>
          <a:ln w="9525" cap="flat" cmpd="sng">
            <a:solidFill>
              <a:srgbClr val="BD4B48"/>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lstStyle>
            <a:lvl1pPr marL="457200" marR="0" lvl="0" indent="-22860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 name="Shape 21"/>
          <p:cNvSpPr>
            <a:spLocks noGrp="1"/>
          </p:cNvSpPr>
          <p:nvPr>
            <p:ph type="body" idx="5"/>
          </p:nvPr>
        </p:nvSpPr>
        <p:spPr>
          <a:xfrm>
            <a:off x="914400" y="5715001"/>
            <a:ext cx="2971800" cy="457200"/>
          </a:xfrm>
          <a:prstGeom prst="roundRect">
            <a:avLst>
              <a:gd name="adj" fmla="val 16667"/>
            </a:avLst>
          </a:prstGeom>
          <a:gradFill>
            <a:gsLst>
              <a:gs pos="0">
                <a:srgbClr val="992D2B"/>
              </a:gs>
              <a:gs pos="80000">
                <a:srgbClr val="C93D39"/>
              </a:gs>
              <a:gs pos="100000">
                <a:srgbClr val="CD3A36"/>
              </a:gs>
            </a:gsLst>
            <a:lin ang="16200000" scaled="0"/>
          </a:gradFill>
          <a:ln w="9525" cap="flat" cmpd="sng">
            <a:solidFill>
              <a:srgbClr val="BD4B48"/>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lstStyle>
            <a:lvl1pPr marL="457200" marR="0" lvl="0" indent="-22860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 name="Shape 22"/>
          <p:cNvSpPr>
            <a:spLocks noGrp="1"/>
          </p:cNvSpPr>
          <p:nvPr>
            <p:ph type="body" idx="6"/>
          </p:nvPr>
        </p:nvSpPr>
        <p:spPr>
          <a:xfrm>
            <a:off x="4800600" y="2057401"/>
            <a:ext cx="2971800" cy="457200"/>
          </a:xfrm>
          <a:prstGeom prst="roundRect">
            <a:avLst>
              <a:gd name="adj" fmla="val 16667"/>
            </a:avLst>
          </a:prstGeom>
          <a:gradFill>
            <a:gsLst>
              <a:gs pos="0">
                <a:srgbClr val="5D427D"/>
              </a:gs>
              <a:gs pos="80000">
                <a:srgbClr val="7A57A5"/>
              </a:gs>
              <a:gs pos="100000">
                <a:srgbClr val="7A56A7"/>
              </a:gs>
            </a:gsLst>
            <a:lin ang="16200000" scaled="0"/>
          </a:gradFill>
          <a:ln w="9525" cap="flat" cmpd="sng">
            <a:solidFill>
              <a:srgbClr val="7C5F9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lstStyle>
            <a:lvl1pPr marL="457200" marR="0" lvl="0" indent="-22860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 name="Shape 23"/>
          <p:cNvSpPr>
            <a:spLocks noGrp="1"/>
          </p:cNvSpPr>
          <p:nvPr>
            <p:ph type="body" idx="7"/>
          </p:nvPr>
        </p:nvSpPr>
        <p:spPr>
          <a:xfrm>
            <a:off x="4800600" y="2971801"/>
            <a:ext cx="2971800" cy="457200"/>
          </a:xfrm>
          <a:prstGeom prst="roundRect">
            <a:avLst>
              <a:gd name="adj" fmla="val 16667"/>
            </a:avLst>
          </a:prstGeom>
          <a:gradFill>
            <a:gsLst>
              <a:gs pos="0">
                <a:srgbClr val="5D427D"/>
              </a:gs>
              <a:gs pos="80000">
                <a:srgbClr val="7A57A5"/>
              </a:gs>
              <a:gs pos="100000">
                <a:srgbClr val="7A56A7"/>
              </a:gs>
            </a:gsLst>
            <a:lin ang="16200000" scaled="0"/>
          </a:gradFill>
          <a:ln w="9525" cap="flat" cmpd="sng">
            <a:solidFill>
              <a:srgbClr val="7C5F9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lstStyle>
            <a:lvl1pPr marL="457200" marR="0" lvl="0" indent="-22860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Shape 24"/>
          <p:cNvSpPr>
            <a:spLocks noGrp="1"/>
          </p:cNvSpPr>
          <p:nvPr>
            <p:ph type="body" idx="8"/>
          </p:nvPr>
        </p:nvSpPr>
        <p:spPr>
          <a:xfrm>
            <a:off x="4800600" y="3886201"/>
            <a:ext cx="2971800" cy="457200"/>
          </a:xfrm>
          <a:prstGeom prst="roundRect">
            <a:avLst>
              <a:gd name="adj" fmla="val 16667"/>
            </a:avLst>
          </a:prstGeom>
          <a:gradFill>
            <a:gsLst>
              <a:gs pos="0">
                <a:srgbClr val="5D427D"/>
              </a:gs>
              <a:gs pos="80000">
                <a:srgbClr val="7A57A5"/>
              </a:gs>
              <a:gs pos="100000">
                <a:srgbClr val="7A56A7"/>
              </a:gs>
            </a:gsLst>
            <a:lin ang="16200000" scaled="0"/>
          </a:gradFill>
          <a:ln w="9525" cap="flat" cmpd="sng">
            <a:solidFill>
              <a:srgbClr val="7C5F9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lstStyle>
            <a:lvl1pPr marL="457200" marR="0" lvl="0" indent="-22860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 name="Shape 25"/>
          <p:cNvSpPr>
            <a:spLocks noGrp="1"/>
          </p:cNvSpPr>
          <p:nvPr>
            <p:ph type="body" idx="9"/>
          </p:nvPr>
        </p:nvSpPr>
        <p:spPr>
          <a:xfrm>
            <a:off x="4800600" y="4800601"/>
            <a:ext cx="2971800" cy="457200"/>
          </a:xfrm>
          <a:prstGeom prst="roundRect">
            <a:avLst>
              <a:gd name="adj" fmla="val 16667"/>
            </a:avLst>
          </a:prstGeom>
          <a:gradFill>
            <a:gsLst>
              <a:gs pos="0">
                <a:srgbClr val="5D427D"/>
              </a:gs>
              <a:gs pos="80000">
                <a:srgbClr val="7A57A5"/>
              </a:gs>
              <a:gs pos="100000">
                <a:srgbClr val="7A56A7"/>
              </a:gs>
            </a:gsLst>
            <a:lin ang="16200000" scaled="0"/>
          </a:gradFill>
          <a:ln w="9525" cap="flat" cmpd="sng">
            <a:solidFill>
              <a:srgbClr val="7C5F9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lstStyle>
            <a:lvl1pPr marL="457200" marR="0" lvl="0" indent="-22860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 name="Shape 26"/>
          <p:cNvSpPr>
            <a:spLocks noGrp="1"/>
          </p:cNvSpPr>
          <p:nvPr>
            <p:ph type="body" idx="13"/>
          </p:nvPr>
        </p:nvSpPr>
        <p:spPr>
          <a:xfrm>
            <a:off x="4800600" y="5715001"/>
            <a:ext cx="2971800" cy="457200"/>
          </a:xfrm>
          <a:prstGeom prst="roundRect">
            <a:avLst>
              <a:gd name="adj" fmla="val 16667"/>
            </a:avLst>
          </a:prstGeom>
          <a:gradFill>
            <a:gsLst>
              <a:gs pos="0">
                <a:srgbClr val="5D427D"/>
              </a:gs>
              <a:gs pos="80000">
                <a:srgbClr val="7A57A5"/>
              </a:gs>
              <a:gs pos="100000">
                <a:srgbClr val="7A56A7"/>
              </a:gs>
            </a:gsLst>
            <a:lin ang="16200000" scaled="0"/>
          </a:gradFill>
          <a:ln w="9525" cap="flat" cmpd="sng">
            <a:solidFill>
              <a:srgbClr val="7C5F9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lstStyle>
            <a:lvl1pPr marL="457200" marR="0" lvl="0" indent="-22860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dk1"/>
              </a:buClr>
              <a:buSzPts val="4400"/>
              <a:buFont typeface="Calibri"/>
              <a:buNone/>
              <a:defRPr sz="4400" b="0" i="1"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8" name="Shape 28"/>
          <p:cNvSpPr txBox="1">
            <a:spLocks noGrp="1"/>
          </p:cNvSpPr>
          <p:nvPr>
            <p:ph type="ftr" idx="11"/>
          </p:nvPr>
        </p:nvSpPr>
        <p:spPr>
          <a:xfrm>
            <a:off x="1403648" y="6329089"/>
            <a:ext cx="3024336" cy="3651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solidFill>
                <a:prstClr val="black"/>
              </a:solidFill>
            </a:endParaRPr>
          </a:p>
        </p:txBody>
      </p:sp>
      <p:sp>
        <p:nvSpPr>
          <p:cNvPr id="29" name="Shape 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0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solidFill>
                <a:prstClr val="black"/>
              </a:solidFill>
            </a:endParaRPr>
          </a:p>
        </p:txBody>
      </p:sp>
      <p:sp>
        <p:nvSpPr>
          <p:cNvPr id="30" name="Shape 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000">
                <a:solidFill>
                  <a:schemeClr val="dk1"/>
                </a:solidFill>
                <a:latin typeface="Calibri"/>
                <a:ea typeface="Calibri"/>
                <a:cs typeface="Calibri"/>
                <a:sym typeface="Calibri"/>
              </a:defRPr>
            </a:lvl1pPr>
            <a:lvl2pPr marL="0" marR="0" lvl="1" indent="0" algn="l" rtl="0">
              <a:spcBef>
                <a:spcPts val="0"/>
              </a:spcBef>
              <a:buNone/>
              <a:defRPr sz="1000">
                <a:solidFill>
                  <a:schemeClr val="dk1"/>
                </a:solidFill>
                <a:latin typeface="Calibri"/>
                <a:ea typeface="Calibri"/>
                <a:cs typeface="Calibri"/>
                <a:sym typeface="Calibri"/>
              </a:defRPr>
            </a:lvl2pPr>
            <a:lvl3pPr marL="0" marR="0" lvl="2" indent="0" algn="l" rtl="0">
              <a:spcBef>
                <a:spcPts val="0"/>
              </a:spcBef>
              <a:buNone/>
              <a:defRPr sz="1000">
                <a:solidFill>
                  <a:schemeClr val="dk1"/>
                </a:solidFill>
                <a:latin typeface="Calibri"/>
                <a:ea typeface="Calibri"/>
                <a:cs typeface="Calibri"/>
                <a:sym typeface="Calibri"/>
              </a:defRPr>
            </a:lvl3pPr>
            <a:lvl4pPr marL="0" marR="0" lvl="3" indent="0" algn="l" rtl="0">
              <a:spcBef>
                <a:spcPts val="0"/>
              </a:spcBef>
              <a:buNone/>
              <a:defRPr sz="1000">
                <a:solidFill>
                  <a:schemeClr val="dk1"/>
                </a:solidFill>
                <a:latin typeface="Calibri"/>
                <a:ea typeface="Calibri"/>
                <a:cs typeface="Calibri"/>
                <a:sym typeface="Calibri"/>
              </a:defRPr>
            </a:lvl4pPr>
            <a:lvl5pPr marL="0" marR="0" lvl="4" indent="0" algn="l" rtl="0">
              <a:spcBef>
                <a:spcPts val="0"/>
              </a:spcBef>
              <a:buNone/>
              <a:defRPr sz="1000">
                <a:solidFill>
                  <a:schemeClr val="dk1"/>
                </a:solidFill>
                <a:latin typeface="Calibri"/>
                <a:ea typeface="Calibri"/>
                <a:cs typeface="Calibri"/>
                <a:sym typeface="Calibri"/>
              </a:defRPr>
            </a:lvl5pPr>
            <a:lvl6pPr marL="0" marR="0" lvl="5" indent="0" algn="l" rtl="0">
              <a:spcBef>
                <a:spcPts val="0"/>
              </a:spcBef>
              <a:buNone/>
              <a:defRPr sz="1000">
                <a:solidFill>
                  <a:schemeClr val="dk1"/>
                </a:solidFill>
                <a:latin typeface="Calibri"/>
                <a:ea typeface="Calibri"/>
                <a:cs typeface="Calibri"/>
                <a:sym typeface="Calibri"/>
              </a:defRPr>
            </a:lvl6pPr>
            <a:lvl7pPr marL="0" marR="0" lvl="6" indent="0" algn="l" rtl="0">
              <a:spcBef>
                <a:spcPts val="0"/>
              </a:spcBef>
              <a:buNone/>
              <a:defRPr sz="1000">
                <a:solidFill>
                  <a:schemeClr val="dk1"/>
                </a:solidFill>
                <a:latin typeface="Calibri"/>
                <a:ea typeface="Calibri"/>
                <a:cs typeface="Calibri"/>
                <a:sym typeface="Calibri"/>
              </a:defRPr>
            </a:lvl7pPr>
            <a:lvl8pPr marL="0" marR="0" lvl="7" indent="0" algn="l" rtl="0">
              <a:spcBef>
                <a:spcPts val="0"/>
              </a:spcBef>
              <a:buNone/>
              <a:defRPr sz="1000">
                <a:solidFill>
                  <a:schemeClr val="dk1"/>
                </a:solidFill>
                <a:latin typeface="Calibri"/>
                <a:ea typeface="Calibri"/>
                <a:cs typeface="Calibri"/>
                <a:sym typeface="Calibri"/>
              </a:defRPr>
            </a:lvl8pPr>
            <a:lvl9pPr marL="0" marR="0" lvl="8" indent="0" algn="l" rtl="0">
              <a:spcBef>
                <a:spcPts val="0"/>
              </a:spcBef>
              <a:buNone/>
              <a:defRPr sz="1000">
                <a:solidFill>
                  <a:schemeClr val="dk1"/>
                </a:solidFill>
                <a:latin typeface="Calibri"/>
                <a:ea typeface="Calibri"/>
                <a:cs typeface="Calibri"/>
                <a:sym typeface="Calibri"/>
              </a:defRPr>
            </a:lvl9pPr>
          </a:lstStyle>
          <a:p>
            <a:fld id="{00000000-1234-1234-1234-123412341234}" type="slidenum">
              <a:rPr lang="en-US">
                <a:solidFill>
                  <a:prstClr val="black"/>
                </a:solidFill>
              </a:rPr>
              <a:pPr/>
              <a:t>‹Nr.›</a:t>
            </a:fld>
            <a:endParaRPr>
              <a:solidFill>
                <a:prstClr val="black"/>
              </a:solidFill>
            </a:endParaRPr>
          </a:p>
        </p:txBody>
      </p:sp>
    </p:spTree>
    <p:extLst>
      <p:ext uri="{BB962C8B-B14F-4D97-AF65-F5344CB8AC3E}">
        <p14:creationId xmlns:p14="http://schemas.microsoft.com/office/powerpoint/2010/main" val="310963143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pic>
        <p:nvPicPr>
          <p:cNvPr id="4" name="Picture 13" descr="D:\OLD\MisDocumentos\JASMINA\BSC-Corporative Design\BSC Template\cabecera2012-1600px.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1"/>
            <a:ext cx="9290050" cy="821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Shape 3"/>
          <p:cNvSpPr txBox="1">
            <a:spLocks noChangeArrowheads="1"/>
          </p:cNvSpPr>
          <p:nvPr userDrawn="1"/>
        </p:nvSpPr>
        <p:spPr bwMode="auto">
          <a:xfrm>
            <a:off x="8458200" y="6355514"/>
            <a:ext cx="533400" cy="50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fontAlgn="base" hangingPunct="1">
              <a:spcBef>
                <a:spcPct val="0"/>
              </a:spcBef>
              <a:spcAft>
                <a:spcPct val="0"/>
              </a:spcAft>
              <a:defRPr/>
            </a:pPr>
            <a:fld id="{9C3A29F6-0F11-DA4C-B522-492852364158}" type="slidenum">
              <a:rPr lang="en-US" sz="1000" smtClean="0">
                <a:solidFill>
                  <a:srgbClr val="23589C"/>
                </a:solidFill>
              </a:rPr>
              <a:pPr algn="r" eaLnBrk="1" fontAlgn="base" hangingPunct="1">
                <a:spcBef>
                  <a:spcPct val="0"/>
                </a:spcBef>
                <a:spcAft>
                  <a:spcPct val="0"/>
                </a:spcAft>
                <a:defRPr/>
              </a:pPr>
              <a:t>‹Nr.›</a:t>
            </a:fld>
            <a:endParaRPr lang="en-US" smtClean="0">
              <a:solidFill>
                <a:srgbClr val="004990"/>
              </a:solidFill>
              <a:latin typeface="Calibri" charset="0"/>
            </a:endParaRPr>
          </a:p>
        </p:txBody>
      </p:sp>
      <p:pic>
        <p:nvPicPr>
          <p:cNvPr id="6" name="Picture 11" descr="C:\Users\lbermude\Documents\Laura\PWP BSC\img_ok\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732588" y="141131"/>
            <a:ext cx="1936750" cy="567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5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45476" y="122521"/>
            <a:ext cx="574675" cy="293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6"/>
          <p:cNvSpPr>
            <a:spLocks noGrp="1" noChangeAspect="1"/>
          </p:cNvSpPr>
          <p:nvPr>
            <p:ph type="title"/>
          </p:nvPr>
        </p:nvSpPr>
        <p:spPr>
          <a:xfrm>
            <a:off x="396876" y="141100"/>
            <a:ext cx="6191348" cy="680868"/>
          </a:xfrm>
          <a:prstGeom prst="rect">
            <a:avLst/>
          </a:prstGeom>
        </p:spPr>
        <p:txBody>
          <a:bodyPr/>
          <a:lstStyle>
            <a:lvl1pPr algn="l">
              <a:defRPr sz="2800" baseline="0">
                <a:solidFill>
                  <a:schemeClr val="accent1"/>
                </a:solidFill>
                <a:latin typeface="+mj-lt"/>
              </a:defRPr>
            </a:lvl1pPr>
          </a:lstStyle>
          <a:p>
            <a:r>
              <a:rPr lang="en-US" dirty="0" smtClean="0"/>
              <a:t>Click to edit Master title style</a:t>
            </a:r>
            <a:endParaRPr lang="en-US" dirty="0"/>
          </a:p>
        </p:txBody>
      </p:sp>
      <p:sp>
        <p:nvSpPr>
          <p:cNvPr id="11" name="Text Placeholder 10"/>
          <p:cNvSpPr>
            <a:spLocks noGrp="1" noChangeAspect="1"/>
          </p:cNvSpPr>
          <p:nvPr>
            <p:ph type="body" sz="quarter" idx="10"/>
          </p:nvPr>
        </p:nvSpPr>
        <p:spPr>
          <a:xfrm>
            <a:off x="395536" y="962661"/>
            <a:ext cx="8329365" cy="5392853"/>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4828249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future-plans">
    <p:spTree>
      <p:nvGrpSpPr>
        <p:cNvPr id="1" name=""/>
        <p:cNvGrpSpPr/>
        <p:nvPr/>
      </p:nvGrpSpPr>
      <p:grpSpPr>
        <a:xfrm>
          <a:off x="0" y="0"/>
          <a:ext cx="0" cy="0"/>
          <a:chOff x="0" y="0"/>
          <a:chExt cx="0" cy="0"/>
        </a:xfrm>
      </p:grpSpPr>
      <p:sp>
        <p:nvSpPr>
          <p:cNvPr id="2" name="TextShape 1"/>
          <p:cNvSpPr txBox="1">
            <a:spLocks noChangeArrowheads="1"/>
          </p:cNvSpPr>
          <p:nvPr userDrawn="1"/>
        </p:nvSpPr>
        <p:spPr bwMode="auto">
          <a:xfrm>
            <a:off x="685800" y="2130912"/>
            <a:ext cx="7772400" cy="1470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defRPr/>
            </a:pPr>
            <a:r>
              <a:rPr lang="es-ES" altLang="en-US" sz="2800" smtClean="0">
                <a:solidFill>
                  <a:srgbClr val="FFFFFF"/>
                </a:solidFill>
                <a:ea typeface="DejaVu Sans"/>
                <a:cs typeface="DejaVu Sans"/>
              </a:rPr>
              <a:t>FUTURE PLANS</a:t>
            </a:r>
            <a:endParaRPr lang="en-US" altLang="en-US" sz="1800" smtClean="0">
              <a:solidFill>
                <a:srgbClr val="004990"/>
              </a:solidFill>
              <a:latin typeface="Calibri" pitchFamily="34" charset="0"/>
              <a:ea typeface="DejaVu Sans"/>
              <a:cs typeface="DejaVu Sans"/>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Shape 1"/>
          <p:cNvSpPr txBox="1">
            <a:spLocks noChangeAspect="1" noChangeArrowheads="1"/>
          </p:cNvSpPr>
          <p:nvPr userDrawn="1"/>
        </p:nvSpPr>
        <p:spPr bwMode="auto">
          <a:xfrm>
            <a:off x="838200" y="2279797"/>
            <a:ext cx="7772400" cy="1470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defRPr/>
            </a:pPr>
            <a:r>
              <a:rPr lang="es-ES" altLang="en-US" sz="2800" dirty="0" smtClean="0">
                <a:solidFill>
                  <a:srgbClr val="FFFFFF"/>
                </a:solidFill>
                <a:ea typeface="DejaVu Sans"/>
                <a:cs typeface="DejaVu Sans"/>
              </a:rPr>
              <a:t>MAIN RESEARCH LINES &amp; RESULTS</a:t>
            </a:r>
            <a:endParaRPr lang="en-US" altLang="en-US" sz="1800" dirty="0" smtClean="0">
              <a:solidFill>
                <a:srgbClr val="004990"/>
              </a:solidFill>
              <a:latin typeface="Calibri" pitchFamily="34" charset="0"/>
              <a:ea typeface="DejaVu Sans"/>
              <a:cs typeface="DejaVu Sans"/>
            </a:endParaRPr>
          </a:p>
        </p:txBody>
      </p:sp>
    </p:spTree>
    <p:extLst>
      <p:ext uri="{BB962C8B-B14F-4D97-AF65-F5344CB8AC3E}">
        <p14:creationId xmlns:p14="http://schemas.microsoft.com/office/powerpoint/2010/main" val="203146941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future-plans">
    <p:spTree>
      <p:nvGrpSpPr>
        <p:cNvPr id="1" name=""/>
        <p:cNvGrpSpPr/>
        <p:nvPr/>
      </p:nvGrpSpPr>
      <p:grpSpPr>
        <a:xfrm>
          <a:off x="0" y="0"/>
          <a:ext cx="0" cy="0"/>
          <a:chOff x="0" y="0"/>
          <a:chExt cx="0" cy="0"/>
        </a:xfrm>
      </p:grpSpPr>
      <p:sp>
        <p:nvSpPr>
          <p:cNvPr id="2" name="TextShape 1"/>
          <p:cNvSpPr txBox="1">
            <a:spLocks noChangeArrowheads="1"/>
          </p:cNvSpPr>
          <p:nvPr userDrawn="1"/>
        </p:nvSpPr>
        <p:spPr bwMode="auto">
          <a:xfrm>
            <a:off x="685800" y="2130912"/>
            <a:ext cx="7772400" cy="1470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defRPr/>
            </a:pPr>
            <a:r>
              <a:rPr lang="es-ES" altLang="en-US" sz="2800" smtClean="0">
                <a:solidFill>
                  <a:srgbClr val="FFFFFF"/>
                </a:solidFill>
                <a:ea typeface="DejaVu Sans"/>
                <a:cs typeface="DejaVu Sans"/>
              </a:rPr>
              <a:t>FUTURE PLANS</a:t>
            </a:r>
            <a:endParaRPr lang="en-US" altLang="en-US" sz="1800" smtClean="0">
              <a:solidFill>
                <a:srgbClr val="004990"/>
              </a:solidFill>
              <a:latin typeface="Calibri" pitchFamily="34" charset="0"/>
              <a:ea typeface="DejaVu Sans"/>
              <a:cs typeface="DejaVu Sans"/>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Shape 1"/>
          <p:cNvSpPr txBox="1">
            <a:spLocks noChangeAspect="1" noChangeArrowheads="1"/>
          </p:cNvSpPr>
          <p:nvPr userDrawn="1"/>
        </p:nvSpPr>
        <p:spPr bwMode="auto">
          <a:xfrm>
            <a:off x="838200" y="2279797"/>
            <a:ext cx="7772400" cy="1470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defRPr/>
            </a:pPr>
            <a:r>
              <a:rPr lang="es-ES" altLang="en-US" sz="2800" dirty="0" smtClean="0">
                <a:solidFill>
                  <a:srgbClr val="FFFFFF"/>
                </a:solidFill>
                <a:ea typeface="DejaVu Sans"/>
                <a:cs typeface="DejaVu Sans"/>
              </a:rPr>
              <a:t>FUTURE PLANS</a:t>
            </a:r>
            <a:endParaRPr lang="en-US" altLang="en-US" sz="1800" dirty="0" smtClean="0">
              <a:solidFill>
                <a:srgbClr val="004990"/>
              </a:solidFill>
              <a:latin typeface="Calibri" pitchFamily="34" charset="0"/>
              <a:ea typeface="DejaVu Sans"/>
              <a:cs typeface="DejaVu Sans"/>
            </a:endParaRPr>
          </a:p>
        </p:txBody>
      </p:sp>
    </p:spTree>
    <p:extLst>
      <p:ext uri="{BB962C8B-B14F-4D97-AF65-F5344CB8AC3E}">
        <p14:creationId xmlns:p14="http://schemas.microsoft.com/office/powerpoint/2010/main" val="416195774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ransition slide1">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Shape 3"/>
          <p:cNvSpPr txBox="1">
            <a:spLocks noChangeAspect="1" noChangeArrowheads="1"/>
          </p:cNvSpPr>
          <p:nvPr userDrawn="1"/>
        </p:nvSpPr>
        <p:spPr bwMode="auto">
          <a:xfrm>
            <a:off x="76200" y="178352"/>
            <a:ext cx="1600200" cy="48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defRPr/>
            </a:pPr>
            <a:r>
              <a:rPr lang="es-ES" altLang="en-US" sz="1800" dirty="0" smtClean="0">
                <a:solidFill>
                  <a:srgbClr val="FFFFFF"/>
                </a:solidFill>
                <a:ea typeface="DejaVu Sans"/>
                <a:cs typeface="DejaVu Sans"/>
              </a:rPr>
              <a:t>www.bsc.es</a:t>
            </a:r>
            <a:endParaRPr lang="en-US" altLang="en-US" sz="1800" dirty="0" smtClean="0">
              <a:solidFill>
                <a:srgbClr val="004990"/>
              </a:solidFill>
              <a:latin typeface="Calibri" pitchFamily="34" charset="0"/>
              <a:ea typeface="DejaVu Sans"/>
              <a:cs typeface="DejaVu Sans"/>
            </a:endParaRPr>
          </a:p>
        </p:txBody>
      </p:sp>
      <p:pic>
        <p:nvPicPr>
          <p:cNvPr id="5" name="Picture 11" descr="C:\Users\lbermude\Documents\Laura\PWP BSC\img_ok\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92726" y="181454"/>
            <a:ext cx="3306763" cy="969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5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885113" y="172148"/>
            <a:ext cx="830262" cy="42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8 Título"/>
          <p:cNvSpPr>
            <a:spLocks noGrp="1" noChangeAspect="1"/>
          </p:cNvSpPr>
          <p:nvPr>
            <p:ph type="title"/>
          </p:nvPr>
        </p:nvSpPr>
        <p:spPr>
          <a:xfrm>
            <a:off x="457200" y="3103715"/>
            <a:ext cx="8229600" cy="650570"/>
          </a:xfrm>
          <a:prstGeom prst="rect">
            <a:avLst/>
          </a:prstGeom>
        </p:spPr>
        <p:txBody>
          <a:bodyPr/>
          <a:lstStyle>
            <a:lvl1pPr>
              <a:defRPr sz="3200" baseline="0">
                <a:solidFill>
                  <a:schemeClr val="accent1"/>
                </a:solidFill>
              </a:defRPr>
            </a:lvl1pPr>
          </a:lstStyle>
          <a:p>
            <a:r>
              <a:rPr lang="es-ES" dirty="0" smtClean="0"/>
              <a:t>Haga clic para modificar el estilo de título del patrón</a:t>
            </a:r>
            <a:endParaRPr lang="es-ES" dirty="0"/>
          </a:p>
        </p:txBody>
      </p:sp>
    </p:spTree>
    <p:extLst>
      <p:ext uri="{BB962C8B-B14F-4D97-AF65-F5344CB8AC3E}">
        <p14:creationId xmlns:p14="http://schemas.microsoft.com/office/powerpoint/2010/main" val="6886775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ransition-slide-2">
    <p:spTree>
      <p:nvGrpSpPr>
        <p:cNvPr id="1" name=""/>
        <p:cNvGrpSpPr/>
        <p:nvPr/>
      </p:nvGrpSpPr>
      <p:grpSpPr>
        <a:xfrm>
          <a:off x="0" y="0"/>
          <a:ext cx="0" cy="0"/>
          <a:chOff x="0" y="0"/>
          <a:chExt cx="0" cy="0"/>
        </a:xfrm>
      </p:grpSpPr>
      <p:pic>
        <p:nvPicPr>
          <p:cNvPr id="3"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9"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descr="C:\Users\lbermude\Documents\Laura\PWP BSC\img_ok\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76375" y="1547781"/>
            <a:ext cx="6191250" cy="181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5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200775" y="1651690"/>
            <a:ext cx="1555750" cy="78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Shape 3"/>
          <p:cNvSpPr txBox="1">
            <a:spLocks noChangeAspect="1" noChangeArrowheads="1"/>
          </p:cNvSpPr>
          <p:nvPr userDrawn="1"/>
        </p:nvSpPr>
        <p:spPr bwMode="auto">
          <a:xfrm>
            <a:off x="76200" y="178352"/>
            <a:ext cx="1600200" cy="48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defRPr/>
            </a:pPr>
            <a:r>
              <a:rPr lang="es-ES" altLang="en-US" sz="1800" dirty="0" smtClean="0">
                <a:solidFill>
                  <a:srgbClr val="FFFFFF"/>
                </a:solidFill>
                <a:ea typeface="DejaVu Sans"/>
                <a:cs typeface="DejaVu Sans"/>
              </a:rPr>
              <a:t>www.bsc.es</a:t>
            </a:r>
            <a:endParaRPr lang="en-US" altLang="en-US" sz="1800" dirty="0" smtClean="0">
              <a:solidFill>
                <a:srgbClr val="004990"/>
              </a:solidFill>
              <a:latin typeface="Calibri" pitchFamily="34" charset="0"/>
              <a:ea typeface="DejaVu Sans"/>
              <a:cs typeface="DejaVu Sans"/>
            </a:endParaRPr>
          </a:p>
        </p:txBody>
      </p:sp>
      <p:sp>
        <p:nvSpPr>
          <p:cNvPr id="9" name="8 Título"/>
          <p:cNvSpPr>
            <a:spLocks noGrp="1" noChangeAspect="1"/>
          </p:cNvSpPr>
          <p:nvPr>
            <p:ph type="title"/>
          </p:nvPr>
        </p:nvSpPr>
        <p:spPr>
          <a:xfrm>
            <a:off x="3819339" y="4695246"/>
            <a:ext cx="4762872" cy="703470"/>
          </a:xfrm>
          <a:prstGeom prst="rect">
            <a:avLst/>
          </a:prstGeom>
        </p:spPr>
        <p:txBody>
          <a:bodyPr/>
          <a:lstStyle>
            <a:lvl1pPr algn="r">
              <a:defRPr sz="2800" baseline="0">
                <a:solidFill>
                  <a:schemeClr val="accent1"/>
                </a:solidFill>
              </a:defRPr>
            </a:lvl1pPr>
          </a:lstStyle>
          <a:p>
            <a:r>
              <a:rPr lang="es-ES" dirty="0" smtClean="0"/>
              <a:t>Haga clic para modificar el estilo de título del patrón</a:t>
            </a:r>
            <a:endParaRPr lang="es-ES" dirty="0"/>
          </a:p>
        </p:txBody>
      </p:sp>
    </p:spTree>
    <p:extLst>
      <p:ext uri="{BB962C8B-B14F-4D97-AF65-F5344CB8AC3E}">
        <p14:creationId xmlns:p14="http://schemas.microsoft.com/office/powerpoint/2010/main" val="264944008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2_text-picture">
    <p:spTree>
      <p:nvGrpSpPr>
        <p:cNvPr id="1" name=""/>
        <p:cNvGrpSpPr/>
        <p:nvPr/>
      </p:nvGrpSpPr>
      <p:grpSpPr>
        <a:xfrm>
          <a:off x="0" y="0"/>
          <a:ext cx="0" cy="0"/>
          <a:chOff x="0" y="0"/>
          <a:chExt cx="0" cy="0"/>
        </a:xfrm>
      </p:grpSpPr>
      <p:pic>
        <p:nvPicPr>
          <p:cNvPr id="5" name="Picture 13" descr="D:\OLD\MisDocumentos\JASMINA\BSC-Corporative Design\BSC Template\cabecera2012-1600px.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1"/>
            <a:ext cx="9290050" cy="821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Shape 3"/>
          <p:cNvSpPr txBox="1">
            <a:spLocks noChangeArrowheads="1"/>
          </p:cNvSpPr>
          <p:nvPr userDrawn="1"/>
        </p:nvSpPr>
        <p:spPr bwMode="auto">
          <a:xfrm>
            <a:off x="8458200" y="6355514"/>
            <a:ext cx="533400" cy="50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fontAlgn="base" hangingPunct="1">
              <a:spcBef>
                <a:spcPct val="0"/>
              </a:spcBef>
              <a:spcAft>
                <a:spcPct val="0"/>
              </a:spcAft>
              <a:defRPr/>
            </a:pPr>
            <a:fld id="{2DE191B1-9C67-474F-8A47-9E44EEBC5D7C}" type="slidenum">
              <a:rPr lang="en-US" sz="1000" smtClean="0">
                <a:solidFill>
                  <a:srgbClr val="23589C"/>
                </a:solidFill>
              </a:rPr>
              <a:pPr algn="r" eaLnBrk="1" fontAlgn="base" hangingPunct="1">
                <a:spcBef>
                  <a:spcPct val="0"/>
                </a:spcBef>
                <a:spcAft>
                  <a:spcPct val="0"/>
                </a:spcAft>
                <a:defRPr/>
              </a:pPr>
              <a:t>‹Nr.›</a:t>
            </a:fld>
            <a:endParaRPr lang="en-US" smtClean="0">
              <a:solidFill>
                <a:srgbClr val="004990"/>
              </a:solidFill>
              <a:latin typeface="Calibri" charset="0"/>
            </a:endParaRPr>
          </a:p>
        </p:txBody>
      </p:sp>
      <p:pic>
        <p:nvPicPr>
          <p:cNvPr id="7" name="Picture 11" descr="C:\Users\lbermude\Documents\Laura\PWP BSC\img_ok\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732588" y="141131"/>
            <a:ext cx="1936750" cy="567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5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45476" y="122521"/>
            <a:ext cx="574675" cy="293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6"/>
          <p:cNvSpPr>
            <a:spLocks noGrp="1"/>
          </p:cNvSpPr>
          <p:nvPr>
            <p:ph type="title"/>
          </p:nvPr>
        </p:nvSpPr>
        <p:spPr>
          <a:xfrm>
            <a:off x="396876" y="141100"/>
            <a:ext cx="6191348" cy="680868"/>
          </a:xfrm>
          <a:prstGeom prst="rect">
            <a:avLst/>
          </a:prstGeom>
        </p:spPr>
        <p:txBody>
          <a:bodyPr/>
          <a:lstStyle>
            <a:lvl1pPr algn="l">
              <a:defRPr sz="2800" baseline="0">
                <a:solidFill>
                  <a:schemeClr val="accent1"/>
                </a:solidFill>
                <a:latin typeface="+mj-lt"/>
              </a:defRPr>
            </a:lvl1pPr>
          </a:lstStyle>
          <a:p>
            <a:r>
              <a:rPr lang="en-US" dirty="0" smtClean="0"/>
              <a:t>Click to edit Master title style</a:t>
            </a:r>
            <a:endParaRPr lang="en-US" dirty="0"/>
          </a:p>
        </p:txBody>
      </p:sp>
      <p:sp>
        <p:nvSpPr>
          <p:cNvPr id="10" name="Picture Placeholder 9"/>
          <p:cNvSpPr>
            <a:spLocks noGrp="1" noChangeAspect="1"/>
          </p:cNvSpPr>
          <p:nvPr>
            <p:ph type="pic" sz="quarter" idx="11"/>
          </p:nvPr>
        </p:nvSpPr>
        <p:spPr>
          <a:xfrm>
            <a:off x="4572000" y="3147612"/>
            <a:ext cx="4152900" cy="3306310"/>
          </a:xfrm>
          <a:prstGeom prst="rect">
            <a:avLst/>
          </a:prstGeom>
        </p:spPr>
        <p:txBody>
          <a:bodyPr/>
          <a:lstStyle>
            <a:lvl1pPr marL="0" indent="0">
              <a:buNone/>
              <a:defRPr sz="1200"/>
            </a:lvl1pPr>
          </a:lstStyle>
          <a:p>
            <a:pPr lvl="0"/>
            <a:r>
              <a:rPr lang="en-US" noProof="0" smtClean="0"/>
              <a:t>Click icon to add picture</a:t>
            </a:r>
            <a:endParaRPr lang="en-US" noProof="0" dirty="0"/>
          </a:p>
        </p:txBody>
      </p:sp>
      <p:sp>
        <p:nvSpPr>
          <p:cNvPr id="9" name="Text Placeholder 10"/>
          <p:cNvSpPr>
            <a:spLocks noGrp="1" noChangeAspect="1"/>
          </p:cNvSpPr>
          <p:nvPr>
            <p:ph type="body" sz="quarter" idx="10"/>
          </p:nvPr>
        </p:nvSpPr>
        <p:spPr>
          <a:xfrm>
            <a:off x="395536" y="962661"/>
            <a:ext cx="8329365" cy="5392853"/>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559064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1"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22" name="PlaceHolder 2"/>
          <p:cNvSpPr>
            <a:spLocks noGrp="1"/>
          </p:cNvSpPr>
          <p:nvPr>
            <p:ph type="subTitle"/>
          </p:nvPr>
        </p:nvSpPr>
        <p:spPr>
          <a:xfrm>
            <a:off x="244440" y="5886720"/>
            <a:ext cx="2441160" cy="90540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3"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24" name="PlaceHolder 2"/>
          <p:cNvSpPr>
            <a:spLocks noGrp="1"/>
          </p:cNvSpPr>
          <p:nvPr>
            <p:ph type="body"/>
          </p:nvPr>
        </p:nvSpPr>
        <p:spPr>
          <a:xfrm>
            <a:off x="244440" y="6095880"/>
            <a:ext cx="244116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5"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26" name="PlaceHolder 2"/>
          <p:cNvSpPr>
            <a:spLocks noGrp="1"/>
          </p:cNvSpPr>
          <p:nvPr>
            <p:ph type="body"/>
          </p:nvPr>
        </p:nvSpPr>
        <p:spPr>
          <a:xfrm>
            <a:off x="24444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27" name="PlaceHolder 3"/>
          <p:cNvSpPr>
            <a:spLocks noGrp="1"/>
          </p:cNvSpPr>
          <p:nvPr>
            <p:ph type="body"/>
          </p:nvPr>
        </p:nvSpPr>
        <p:spPr>
          <a:xfrm>
            <a:off x="149580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8"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9" name="PlaceHolder 1"/>
          <p:cNvSpPr>
            <a:spLocks noGrp="1"/>
          </p:cNvSpPr>
          <p:nvPr>
            <p:ph type="subTitle"/>
          </p:nvPr>
        </p:nvSpPr>
        <p:spPr>
          <a:xfrm>
            <a:off x="3722760" y="1724040"/>
            <a:ext cx="5026680" cy="1371600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6" name="PlaceHolder 2"/>
          <p:cNvSpPr>
            <a:spLocks noGrp="1"/>
          </p:cNvSpPr>
          <p:nvPr>
            <p:ph type="subTitle"/>
          </p:nvPr>
        </p:nvSpPr>
        <p:spPr>
          <a:xfrm>
            <a:off x="244440" y="5886720"/>
            <a:ext cx="2441160" cy="90540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31"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32" name="PlaceHolder 3"/>
          <p:cNvSpPr>
            <a:spLocks noGrp="1"/>
          </p:cNvSpPr>
          <p:nvPr>
            <p:ph type="body"/>
          </p:nvPr>
        </p:nvSpPr>
        <p:spPr>
          <a:xfrm>
            <a:off x="24444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33" name="PlaceHolder 4"/>
          <p:cNvSpPr>
            <a:spLocks noGrp="1"/>
          </p:cNvSpPr>
          <p:nvPr>
            <p:ph type="body"/>
          </p:nvPr>
        </p:nvSpPr>
        <p:spPr>
          <a:xfrm>
            <a:off x="149580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35" name="PlaceHolder 2"/>
          <p:cNvSpPr>
            <a:spLocks noGrp="1"/>
          </p:cNvSpPr>
          <p:nvPr>
            <p:ph type="body"/>
          </p:nvPr>
        </p:nvSpPr>
        <p:spPr>
          <a:xfrm>
            <a:off x="24444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36"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37" name="PlaceHolder 4"/>
          <p:cNvSpPr>
            <a:spLocks noGrp="1"/>
          </p:cNvSpPr>
          <p:nvPr>
            <p:ph type="body"/>
          </p:nvPr>
        </p:nvSpPr>
        <p:spPr>
          <a:xfrm>
            <a:off x="149580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38"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39"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40"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41" name="PlaceHolder 4"/>
          <p:cNvSpPr>
            <a:spLocks noGrp="1"/>
          </p:cNvSpPr>
          <p:nvPr>
            <p:ph type="body"/>
          </p:nvPr>
        </p:nvSpPr>
        <p:spPr>
          <a:xfrm>
            <a:off x="244440" y="6350401"/>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43" name="PlaceHolder 2"/>
          <p:cNvSpPr>
            <a:spLocks noGrp="1"/>
          </p:cNvSpPr>
          <p:nvPr>
            <p:ph type="body"/>
          </p:nvPr>
        </p:nvSpPr>
        <p:spPr>
          <a:xfrm>
            <a:off x="244440" y="6095880"/>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44" name="PlaceHolder 3"/>
          <p:cNvSpPr>
            <a:spLocks noGrp="1"/>
          </p:cNvSpPr>
          <p:nvPr>
            <p:ph type="body"/>
          </p:nvPr>
        </p:nvSpPr>
        <p:spPr>
          <a:xfrm>
            <a:off x="244440" y="6350401"/>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46"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47"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48" name="PlaceHolder 4"/>
          <p:cNvSpPr>
            <a:spLocks noGrp="1"/>
          </p:cNvSpPr>
          <p:nvPr>
            <p:ph type="body"/>
          </p:nvPr>
        </p:nvSpPr>
        <p:spPr>
          <a:xfrm>
            <a:off x="149580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49" name="PlaceHolder 5"/>
          <p:cNvSpPr>
            <a:spLocks noGrp="1"/>
          </p:cNvSpPr>
          <p:nvPr>
            <p:ph type="body"/>
          </p:nvPr>
        </p:nvSpPr>
        <p:spPr>
          <a:xfrm>
            <a:off x="24444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0"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51" name="PlaceHolder 2"/>
          <p:cNvSpPr>
            <a:spLocks noGrp="1"/>
          </p:cNvSpPr>
          <p:nvPr>
            <p:ph type="body"/>
          </p:nvPr>
        </p:nvSpPr>
        <p:spPr>
          <a:xfrm>
            <a:off x="24444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52" name="PlaceHolder 3"/>
          <p:cNvSpPr>
            <a:spLocks noGrp="1"/>
          </p:cNvSpPr>
          <p:nvPr>
            <p:ph type="body"/>
          </p:nvPr>
        </p:nvSpPr>
        <p:spPr>
          <a:xfrm>
            <a:off x="106992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53" name="PlaceHolder 4"/>
          <p:cNvSpPr>
            <a:spLocks noGrp="1"/>
          </p:cNvSpPr>
          <p:nvPr>
            <p:ph type="body"/>
          </p:nvPr>
        </p:nvSpPr>
        <p:spPr>
          <a:xfrm>
            <a:off x="189540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54" name="PlaceHolder 5"/>
          <p:cNvSpPr>
            <a:spLocks noGrp="1"/>
          </p:cNvSpPr>
          <p:nvPr>
            <p:ph type="body"/>
          </p:nvPr>
        </p:nvSpPr>
        <p:spPr>
          <a:xfrm>
            <a:off x="1895400" y="6350401"/>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55" name="PlaceHolder 6"/>
          <p:cNvSpPr>
            <a:spLocks noGrp="1"/>
          </p:cNvSpPr>
          <p:nvPr>
            <p:ph type="body"/>
          </p:nvPr>
        </p:nvSpPr>
        <p:spPr>
          <a:xfrm>
            <a:off x="1069920" y="6350401"/>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56" name="PlaceHolder 7"/>
          <p:cNvSpPr>
            <a:spLocks noGrp="1"/>
          </p:cNvSpPr>
          <p:nvPr>
            <p:ph type="body"/>
          </p:nvPr>
        </p:nvSpPr>
        <p:spPr>
          <a:xfrm>
            <a:off x="244440" y="6350401"/>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60"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61" name="PlaceHolder 2"/>
          <p:cNvSpPr>
            <a:spLocks noGrp="1"/>
          </p:cNvSpPr>
          <p:nvPr>
            <p:ph type="subTitle"/>
          </p:nvPr>
        </p:nvSpPr>
        <p:spPr>
          <a:xfrm>
            <a:off x="244440" y="5886720"/>
            <a:ext cx="2441160" cy="90540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62"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63" name="PlaceHolder 2"/>
          <p:cNvSpPr>
            <a:spLocks noGrp="1"/>
          </p:cNvSpPr>
          <p:nvPr>
            <p:ph type="body"/>
          </p:nvPr>
        </p:nvSpPr>
        <p:spPr>
          <a:xfrm>
            <a:off x="244440" y="6095880"/>
            <a:ext cx="244116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64"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65" name="PlaceHolder 2"/>
          <p:cNvSpPr>
            <a:spLocks noGrp="1"/>
          </p:cNvSpPr>
          <p:nvPr>
            <p:ph type="body"/>
          </p:nvPr>
        </p:nvSpPr>
        <p:spPr>
          <a:xfrm>
            <a:off x="24444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66" name="PlaceHolder 3"/>
          <p:cNvSpPr>
            <a:spLocks noGrp="1"/>
          </p:cNvSpPr>
          <p:nvPr>
            <p:ph type="body"/>
          </p:nvPr>
        </p:nvSpPr>
        <p:spPr>
          <a:xfrm>
            <a:off x="149580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8" name="PlaceHolder 2"/>
          <p:cNvSpPr>
            <a:spLocks noGrp="1"/>
          </p:cNvSpPr>
          <p:nvPr>
            <p:ph type="body"/>
          </p:nvPr>
        </p:nvSpPr>
        <p:spPr>
          <a:xfrm>
            <a:off x="244440" y="6095880"/>
            <a:ext cx="244116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67"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68" name="PlaceHolder 1"/>
          <p:cNvSpPr>
            <a:spLocks noGrp="1"/>
          </p:cNvSpPr>
          <p:nvPr>
            <p:ph type="subTitle"/>
          </p:nvPr>
        </p:nvSpPr>
        <p:spPr>
          <a:xfrm>
            <a:off x="3722760" y="1724040"/>
            <a:ext cx="5026680" cy="1371600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69"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70"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71" name="PlaceHolder 3"/>
          <p:cNvSpPr>
            <a:spLocks noGrp="1"/>
          </p:cNvSpPr>
          <p:nvPr>
            <p:ph type="body"/>
          </p:nvPr>
        </p:nvSpPr>
        <p:spPr>
          <a:xfrm>
            <a:off x="24444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72" name="PlaceHolder 4"/>
          <p:cNvSpPr>
            <a:spLocks noGrp="1"/>
          </p:cNvSpPr>
          <p:nvPr>
            <p:ph type="body"/>
          </p:nvPr>
        </p:nvSpPr>
        <p:spPr>
          <a:xfrm>
            <a:off x="149580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3"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74" name="PlaceHolder 2"/>
          <p:cNvSpPr>
            <a:spLocks noGrp="1"/>
          </p:cNvSpPr>
          <p:nvPr>
            <p:ph type="body"/>
          </p:nvPr>
        </p:nvSpPr>
        <p:spPr>
          <a:xfrm>
            <a:off x="24444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75"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76" name="PlaceHolder 4"/>
          <p:cNvSpPr>
            <a:spLocks noGrp="1"/>
          </p:cNvSpPr>
          <p:nvPr>
            <p:ph type="body"/>
          </p:nvPr>
        </p:nvSpPr>
        <p:spPr>
          <a:xfrm>
            <a:off x="149580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77"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78"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79"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80" name="PlaceHolder 4"/>
          <p:cNvSpPr>
            <a:spLocks noGrp="1"/>
          </p:cNvSpPr>
          <p:nvPr>
            <p:ph type="body"/>
          </p:nvPr>
        </p:nvSpPr>
        <p:spPr>
          <a:xfrm>
            <a:off x="244440" y="6350401"/>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81"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82" name="PlaceHolder 2"/>
          <p:cNvSpPr>
            <a:spLocks noGrp="1"/>
          </p:cNvSpPr>
          <p:nvPr>
            <p:ph type="body"/>
          </p:nvPr>
        </p:nvSpPr>
        <p:spPr>
          <a:xfrm>
            <a:off x="244440" y="6095880"/>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83" name="PlaceHolder 3"/>
          <p:cNvSpPr>
            <a:spLocks noGrp="1"/>
          </p:cNvSpPr>
          <p:nvPr>
            <p:ph type="body"/>
          </p:nvPr>
        </p:nvSpPr>
        <p:spPr>
          <a:xfrm>
            <a:off x="244440" y="6350401"/>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84"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85"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86"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87" name="PlaceHolder 4"/>
          <p:cNvSpPr>
            <a:spLocks noGrp="1"/>
          </p:cNvSpPr>
          <p:nvPr>
            <p:ph type="body"/>
          </p:nvPr>
        </p:nvSpPr>
        <p:spPr>
          <a:xfrm>
            <a:off x="149580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88" name="PlaceHolder 5"/>
          <p:cNvSpPr>
            <a:spLocks noGrp="1"/>
          </p:cNvSpPr>
          <p:nvPr>
            <p:ph type="body"/>
          </p:nvPr>
        </p:nvSpPr>
        <p:spPr>
          <a:xfrm>
            <a:off x="24444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89"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90" name="PlaceHolder 2"/>
          <p:cNvSpPr>
            <a:spLocks noGrp="1"/>
          </p:cNvSpPr>
          <p:nvPr>
            <p:ph type="body"/>
          </p:nvPr>
        </p:nvSpPr>
        <p:spPr>
          <a:xfrm>
            <a:off x="24444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91" name="PlaceHolder 3"/>
          <p:cNvSpPr>
            <a:spLocks noGrp="1"/>
          </p:cNvSpPr>
          <p:nvPr>
            <p:ph type="body"/>
          </p:nvPr>
        </p:nvSpPr>
        <p:spPr>
          <a:xfrm>
            <a:off x="106992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92" name="PlaceHolder 4"/>
          <p:cNvSpPr>
            <a:spLocks noGrp="1"/>
          </p:cNvSpPr>
          <p:nvPr>
            <p:ph type="body"/>
          </p:nvPr>
        </p:nvSpPr>
        <p:spPr>
          <a:xfrm>
            <a:off x="189540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93" name="PlaceHolder 5"/>
          <p:cNvSpPr>
            <a:spLocks noGrp="1"/>
          </p:cNvSpPr>
          <p:nvPr>
            <p:ph type="body"/>
          </p:nvPr>
        </p:nvSpPr>
        <p:spPr>
          <a:xfrm>
            <a:off x="1895400" y="6350401"/>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94" name="PlaceHolder 6"/>
          <p:cNvSpPr>
            <a:spLocks noGrp="1"/>
          </p:cNvSpPr>
          <p:nvPr>
            <p:ph type="body"/>
          </p:nvPr>
        </p:nvSpPr>
        <p:spPr>
          <a:xfrm>
            <a:off x="1069920" y="6350401"/>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95" name="PlaceHolder 7"/>
          <p:cNvSpPr>
            <a:spLocks noGrp="1"/>
          </p:cNvSpPr>
          <p:nvPr>
            <p:ph type="body"/>
          </p:nvPr>
        </p:nvSpPr>
        <p:spPr>
          <a:xfrm>
            <a:off x="244440" y="6350401"/>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27"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28" name="PlaceHolder 2"/>
          <p:cNvSpPr>
            <a:spLocks noGrp="1"/>
          </p:cNvSpPr>
          <p:nvPr>
            <p:ph type="subTitle"/>
          </p:nvPr>
        </p:nvSpPr>
        <p:spPr>
          <a:xfrm>
            <a:off x="244440" y="5886720"/>
            <a:ext cx="2441160" cy="90540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0" name="PlaceHolder 2"/>
          <p:cNvSpPr>
            <a:spLocks noGrp="1"/>
          </p:cNvSpPr>
          <p:nvPr>
            <p:ph type="body"/>
          </p:nvPr>
        </p:nvSpPr>
        <p:spPr>
          <a:xfrm>
            <a:off x="24444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1" name="PlaceHolder 3"/>
          <p:cNvSpPr>
            <a:spLocks noGrp="1"/>
          </p:cNvSpPr>
          <p:nvPr>
            <p:ph type="body"/>
          </p:nvPr>
        </p:nvSpPr>
        <p:spPr>
          <a:xfrm>
            <a:off x="149580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29"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30" name="PlaceHolder 2"/>
          <p:cNvSpPr>
            <a:spLocks noGrp="1"/>
          </p:cNvSpPr>
          <p:nvPr>
            <p:ph type="body"/>
          </p:nvPr>
        </p:nvSpPr>
        <p:spPr>
          <a:xfrm>
            <a:off x="244440" y="6095880"/>
            <a:ext cx="244116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31"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32" name="PlaceHolder 2"/>
          <p:cNvSpPr>
            <a:spLocks noGrp="1"/>
          </p:cNvSpPr>
          <p:nvPr>
            <p:ph type="body"/>
          </p:nvPr>
        </p:nvSpPr>
        <p:spPr>
          <a:xfrm>
            <a:off x="24444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33" name="PlaceHolder 3"/>
          <p:cNvSpPr>
            <a:spLocks noGrp="1"/>
          </p:cNvSpPr>
          <p:nvPr>
            <p:ph type="body"/>
          </p:nvPr>
        </p:nvSpPr>
        <p:spPr>
          <a:xfrm>
            <a:off x="149580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34"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35" name="PlaceHolder 1"/>
          <p:cNvSpPr>
            <a:spLocks noGrp="1"/>
          </p:cNvSpPr>
          <p:nvPr>
            <p:ph type="subTitle"/>
          </p:nvPr>
        </p:nvSpPr>
        <p:spPr>
          <a:xfrm>
            <a:off x="3722760" y="1724040"/>
            <a:ext cx="5026680" cy="1371600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36"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37"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38" name="PlaceHolder 3"/>
          <p:cNvSpPr>
            <a:spLocks noGrp="1"/>
          </p:cNvSpPr>
          <p:nvPr>
            <p:ph type="body"/>
          </p:nvPr>
        </p:nvSpPr>
        <p:spPr>
          <a:xfrm>
            <a:off x="24444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39" name="PlaceHolder 4"/>
          <p:cNvSpPr>
            <a:spLocks noGrp="1"/>
          </p:cNvSpPr>
          <p:nvPr>
            <p:ph type="body"/>
          </p:nvPr>
        </p:nvSpPr>
        <p:spPr>
          <a:xfrm>
            <a:off x="149580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40"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41" name="PlaceHolder 2"/>
          <p:cNvSpPr>
            <a:spLocks noGrp="1"/>
          </p:cNvSpPr>
          <p:nvPr>
            <p:ph type="body"/>
          </p:nvPr>
        </p:nvSpPr>
        <p:spPr>
          <a:xfrm>
            <a:off x="24444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42"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43" name="PlaceHolder 4"/>
          <p:cNvSpPr>
            <a:spLocks noGrp="1"/>
          </p:cNvSpPr>
          <p:nvPr>
            <p:ph type="body"/>
          </p:nvPr>
        </p:nvSpPr>
        <p:spPr>
          <a:xfrm>
            <a:off x="149580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44"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45"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46"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47" name="PlaceHolder 4"/>
          <p:cNvSpPr>
            <a:spLocks noGrp="1"/>
          </p:cNvSpPr>
          <p:nvPr>
            <p:ph type="body"/>
          </p:nvPr>
        </p:nvSpPr>
        <p:spPr>
          <a:xfrm>
            <a:off x="244440" y="6350401"/>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48"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49" name="PlaceHolder 2"/>
          <p:cNvSpPr>
            <a:spLocks noGrp="1"/>
          </p:cNvSpPr>
          <p:nvPr>
            <p:ph type="body"/>
          </p:nvPr>
        </p:nvSpPr>
        <p:spPr>
          <a:xfrm>
            <a:off x="244440" y="6095880"/>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50" name="PlaceHolder 3"/>
          <p:cNvSpPr>
            <a:spLocks noGrp="1"/>
          </p:cNvSpPr>
          <p:nvPr>
            <p:ph type="body"/>
          </p:nvPr>
        </p:nvSpPr>
        <p:spPr>
          <a:xfrm>
            <a:off x="244440" y="6350401"/>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51"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52"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53"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54" name="PlaceHolder 4"/>
          <p:cNvSpPr>
            <a:spLocks noGrp="1"/>
          </p:cNvSpPr>
          <p:nvPr>
            <p:ph type="body"/>
          </p:nvPr>
        </p:nvSpPr>
        <p:spPr>
          <a:xfrm>
            <a:off x="149580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55" name="PlaceHolder 5"/>
          <p:cNvSpPr>
            <a:spLocks noGrp="1"/>
          </p:cNvSpPr>
          <p:nvPr>
            <p:ph type="body"/>
          </p:nvPr>
        </p:nvSpPr>
        <p:spPr>
          <a:xfrm>
            <a:off x="24444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56"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57" name="PlaceHolder 2"/>
          <p:cNvSpPr>
            <a:spLocks noGrp="1"/>
          </p:cNvSpPr>
          <p:nvPr>
            <p:ph type="body"/>
          </p:nvPr>
        </p:nvSpPr>
        <p:spPr>
          <a:xfrm>
            <a:off x="24444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58" name="PlaceHolder 3"/>
          <p:cNvSpPr>
            <a:spLocks noGrp="1"/>
          </p:cNvSpPr>
          <p:nvPr>
            <p:ph type="body"/>
          </p:nvPr>
        </p:nvSpPr>
        <p:spPr>
          <a:xfrm>
            <a:off x="106992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59" name="PlaceHolder 4"/>
          <p:cNvSpPr>
            <a:spLocks noGrp="1"/>
          </p:cNvSpPr>
          <p:nvPr>
            <p:ph type="body"/>
          </p:nvPr>
        </p:nvSpPr>
        <p:spPr>
          <a:xfrm>
            <a:off x="189540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60" name="PlaceHolder 5"/>
          <p:cNvSpPr>
            <a:spLocks noGrp="1"/>
          </p:cNvSpPr>
          <p:nvPr>
            <p:ph type="body"/>
          </p:nvPr>
        </p:nvSpPr>
        <p:spPr>
          <a:xfrm>
            <a:off x="1895400" y="6350401"/>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61" name="PlaceHolder 6"/>
          <p:cNvSpPr>
            <a:spLocks noGrp="1"/>
          </p:cNvSpPr>
          <p:nvPr>
            <p:ph type="body"/>
          </p:nvPr>
        </p:nvSpPr>
        <p:spPr>
          <a:xfrm>
            <a:off x="1069920" y="6350401"/>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62" name="PlaceHolder 7"/>
          <p:cNvSpPr>
            <a:spLocks noGrp="1"/>
          </p:cNvSpPr>
          <p:nvPr>
            <p:ph type="body"/>
          </p:nvPr>
        </p:nvSpPr>
        <p:spPr>
          <a:xfrm>
            <a:off x="244440" y="6350401"/>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97"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498" name="PlaceHolder 2"/>
          <p:cNvSpPr>
            <a:spLocks noGrp="1"/>
          </p:cNvSpPr>
          <p:nvPr>
            <p:ph type="subTitle"/>
          </p:nvPr>
        </p:nvSpPr>
        <p:spPr>
          <a:xfrm>
            <a:off x="244440" y="5886720"/>
            <a:ext cx="2441160" cy="90540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99"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500" name="PlaceHolder 2"/>
          <p:cNvSpPr>
            <a:spLocks noGrp="1"/>
          </p:cNvSpPr>
          <p:nvPr>
            <p:ph type="body"/>
          </p:nvPr>
        </p:nvSpPr>
        <p:spPr>
          <a:xfrm>
            <a:off x="244440" y="6095880"/>
            <a:ext cx="244116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1"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502" name="PlaceHolder 2"/>
          <p:cNvSpPr>
            <a:spLocks noGrp="1"/>
          </p:cNvSpPr>
          <p:nvPr>
            <p:ph type="body"/>
          </p:nvPr>
        </p:nvSpPr>
        <p:spPr>
          <a:xfrm>
            <a:off x="24444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03" name="PlaceHolder 3"/>
          <p:cNvSpPr>
            <a:spLocks noGrp="1"/>
          </p:cNvSpPr>
          <p:nvPr>
            <p:ph type="body"/>
          </p:nvPr>
        </p:nvSpPr>
        <p:spPr>
          <a:xfrm>
            <a:off x="149580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04"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05" name="PlaceHolder 1"/>
          <p:cNvSpPr>
            <a:spLocks noGrp="1"/>
          </p:cNvSpPr>
          <p:nvPr>
            <p:ph type="subTitle"/>
          </p:nvPr>
        </p:nvSpPr>
        <p:spPr>
          <a:xfrm>
            <a:off x="3722760" y="1724040"/>
            <a:ext cx="5026680" cy="1371600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06"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507"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08" name="PlaceHolder 3"/>
          <p:cNvSpPr>
            <a:spLocks noGrp="1"/>
          </p:cNvSpPr>
          <p:nvPr>
            <p:ph type="body"/>
          </p:nvPr>
        </p:nvSpPr>
        <p:spPr>
          <a:xfrm>
            <a:off x="24444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09" name="PlaceHolder 4"/>
          <p:cNvSpPr>
            <a:spLocks noGrp="1"/>
          </p:cNvSpPr>
          <p:nvPr>
            <p:ph type="body"/>
          </p:nvPr>
        </p:nvSpPr>
        <p:spPr>
          <a:xfrm>
            <a:off x="149580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10"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511" name="PlaceHolder 2"/>
          <p:cNvSpPr>
            <a:spLocks noGrp="1"/>
          </p:cNvSpPr>
          <p:nvPr>
            <p:ph type="body"/>
          </p:nvPr>
        </p:nvSpPr>
        <p:spPr>
          <a:xfrm>
            <a:off x="24444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12"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13" name="PlaceHolder 4"/>
          <p:cNvSpPr>
            <a:spLocks noGrp="1"/>
          </p:cNvSpPr>
          <p:nvPr>
            <p:ph type="body"/>
          </p:nvPr>
        </p:nvSpPr>
        <p:spPr>
          <a:xfrm>
            <a:off x="149580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14"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515"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16"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17" name="PlaceHolder 4"/>
          <p:cNvSpPr>
            <a:spLocks noGrp="1"/>
          </p:cNvSpPr>
          <p:nvPr>
            <p:ph type="body"/>
          </p:nvPr>
        </p:nvSpPr>
        <p:spPr>
          <a:xfrm>
            <a:off x="244440" y="6350401"/>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518"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519" name="PlaceHolder 2"/>
          <p:cNvSpPr>
            <a:spLocks noGrp="1"/>
          </p:cNvSpPr>
          <p:nvPr>
            <p:ph type="body"/>
          </p:nvPr>
        </p:nvSpPr>
        <p:spPr>
          <a:xfrm>
            <a:off x="244440" y="6095880"/>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20" name="PlaceHolder 3"/>
          <p:cNvSpPr>
            <a:spLocks noGrp="1"/>
          </p:cNvSpPr>
          <p:nvPr>
            <p:ph type="body"/>
          </p:nvPr>
        </p:nvSpPr>
        <p:spPr>
          <a:xfrm>
            <a:off x="244440" y="6350401"/>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3722760" y="1724040"/>
            <a:ext cx="5026680" cy="1371600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521"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522"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23"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24" name="PlaceHolder 4"/>
          <p:cNvSpPr>
            <a:spLocks noGrp="1"/>
          </p:cNvSpPr>
          <p:nvPr>
            <p:ph type="body"/>
          </p:nvPr>
        </p:nvSpPr>
        <p:spPr>
          <a:xfrm>
            <a:off x="149580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25" name="PlaceHolder 5"/>
          <p:cNvSpPr>
            <a:spLocks noGrp="1"/>
          </p:cNvSpPr>
          <p:nvPr>
            <p:ph type="body"/>
          </p:nvPr>
        </p:nvSpPr>
        <p:spPr>
          <a:xfrm>
            <a:off x="24444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526"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527" name="PlaceHolder 2"/>
          <p:cNvSpPr>
            <a:spLocks noGrp="1"/>
          </p:cNvSpPr>
          <p:nvPr>
            <p:ph type="body"/>
          </p:nvPr>
        </p:nvSpPr>
        <p:spPr>
          <a:xfrm>
            <a:off x="24444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28" name="PlaceHolder 3"/>
          <p:cNvSpPr>
            <a:spLocks noGrp="1"/>
          </p:cNvSpPr>
          <p:nvPr>
            <p:ph type="body"/>
          </p:nvPr>
        </p:nvSpPr>
        <p:spPr>
          <a:xfrm>
            <a:off x="106992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29" name="PlaceHolder 4"/>
          <p:cNvSpPr>
            <a:spLocks noGrp="1"/>
          </p:cNvSpPr>
          <p:nvPr>
            <p:ph type="body"/>
          </p:nvPr>
        </p:nvSpPr>
        <p:spPr>
          <a:xfrm>
            <a:off x="189540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30" name="PlaceHolder 5"/>
          <p:cNvSpPr>
            <a:spLocks noGrp="1"/>
          </p:cNvSpPr>
          <p:nvPr>
            <p:ph type="body"/>
          </p:nvPr>
        </p:nvSpPr>
        <p:spPr>
          <a:xfrm>
            <a:off x="1895400" y="6350401"/>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31" name="PlaceHolder 6"/>
          <p:cNvSpPr>
            <a:spLocks noGrp="1"/>
          </p:cNvSpPr>
          <p:nvPr>
            <p:ph type="body"/>
          </p:nvPr>
        </p:nvSpPr>
        <p:spPr>
          <a:xfrm>
            <a:off x="1069920" y="6350401"/>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32" name="PlaceHolder 7"/>
          <p:cNvSpPr>
            <a:spLocks noGrp="1"/>
          </p:cNvSpPr>
          <p:nvPr>
            <p:ph type="body"/>
          </p:nvPr>
        </p:nvSpPr>
        <p:spPr>
          <a:xfrm>
            <a:off x="244440" y="6350401"/>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53080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97"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498" name="PlaceHolder 2"/>
          <p:cNvSpPr>
            <a:spLocks noGrp="1"/>
          </p:cNvSpPr>
          <p:nvPr>
            <p:ph type="subTitle"/>
          </p:nvPr>
        </p:nvSpPr>
        <p:spPr>
          <a:xfrm>
            <a:off x="244440" y="5886720"/>
            <a:ext cx="2441160" cy="90540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2429483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99"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500" name="PlaceHolder 2"/>
          <p:cNvSpPr>
            <a:spLocks noGrp="1"/>
          </p:cNvSpPr>
          <p:nvPr>
            <p:ph type="body"/>
          </p:nvPr>
        </p:nvSpPr>
        <p:spPr>
          <a:xfrm>
            <a:off x="244440" y="6095880"/>
            <a:ext cx="244116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37602831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1"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502" name="PlaceHolder 2"/>
          <p:cNvSpPr>
            <a:spLocks noGrp="1"/>
          </p:cNvSpPr>
          <p:nvPr>
            <p:ph type="body"/>
          </p:nvPr>
        </p:nvSpPr>
        <p:spPr>
          <a:xfrm>
            <a:off x="24444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03" name="PlaceHolder 3"/>
          <p:cNvSpPr>
            <a:spLocks noGrp="1"/>
          </p:cNvSpPr>
          <p:nvPr>
            <p:ph type="body"/>
          </p:nvPr>
        </p:nvSpPr>
        <p:spPr>
          <a:xfrm>
            <a:off x="149580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19273023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04"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42180690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05" name="PlaceHolder 1"/>
          <p:cNvSpPr>
            <a:spLocks noGrp="1"/>
          </p:cNvSpPr>
          <p:nvPr>
            <p:ph type="subTitle"/>
          </p:nvPr>
        </p:nvSpPr>
        <p:spPr>
          <a:xfrm>
            <a:off x="3722760" y="1724040"/>
            <a:ext cx="5026680" cy="1371600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6798678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06"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507"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08" name="PlaceHolder 3"/>
          <p:cNvSpPr>
            <a:spLocks noGrp="1"/>
          </p:cNvSpPr>
          <p:nvPr>
            <p:ph type="body"/>
          </p:nvPr>
        </p:nvSpPr>
        <p:spPr>
          <a:xfrm>
            <a:off x="24444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09" name="PlaceHolder 4"/>
          <p:cNvSpPr>
            <a:spLocks noGrp="1"/>
          </p:cNvSpPr>
          <p:nvPr>
            <p:ph type="body"/>
          </p:nvPr>
        </p:nvSpPr>
        <p:spPr>
          <a:xfrm>
            <a:off x="149580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13317095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10"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511" name="PlaceHolder 2"/>
          <p:cNvSpPr>
            <a:spLocks noGrp="1"/>
          </p:cNvSpPr>
          <p:nvPr>
            <p:ph type="body"/>
          </p:nvPr>
        </p:nvSpPr>
        <p:spPr>
          <a:xfrm>
            <a:off x="24444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12"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13" name="PlaceHolder 4"/>
          <p:cNvSpPr>
            <a:spLocks noGrp="1"/>
          </p:cNvSpPr>
          <p:nvPr>
            <p:ph type="body"/>
          </p:nvPr>
        </p:nvSpPr>
        <p:spPr>
          <a:xfrm>
            <a:off x="149580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1487658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5"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6" name="PlaceHolder 3"/>
          <p:cNvSpPr>
            <a:spLocks noGrp="1"/>
          </p:cNvSpPr>
          <p:nvPr>
            <p:ph type="body"/>
          </p:nvPr>
        </p:nvSpPr>
        <p:spPr>
          <a:xfrm>
            <a:off x="24444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17" name="PlaceHolder 4"/>
          <p:cNvSpPr>
            <a:spLocks noGrp="1"/>
          </p:cNvSpPr>
          <p:nvPr>
            <p:ph type="body"/>
          </p:nvPr>
        </p:nvSpPr>
        <p:spPr>
          <a:xfrm>
            <a:off x="149580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14"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515"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16"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17" name="PlaceHolder 4"/>
          <p:cNvSpPr>
            <a:spLocks noGrp="1"/>
          </p:cNvSpPr>
          <p:nvPr>
            <p:ph type="body"/>
          </p:nvPr>
        </p:nvSpPr>
        <p:spPr>
          <a:xfrm>
            <a:off x="244440" y="6350401"/>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41499702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518"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519" name="PlaceHolder 2"/>
          <p:cNvSpPr>
            <a:spLocks noGrp="1"/>
          </p:cNvSpPr>
          <p:nvPr>
            <p:ph type="body"/>
          </p:nvPr>
        </p:nvSpPr>
        <p:spPr>
          <a:xfrm>
            <a:off x="244440" y="6095880"/>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20" name="PlaceHolder 3"/>
          <p:cNvSpPr>
            <a:spLocks noGrp="1"/>
          </p:cNvSpPr>
          <p:nvPr>
            <p:ph type="body"/>
          </p:nvPr>
        </p:nvSpPr>
        <p:spPr>
          <a:xfrm>
            <a:off x="244440" y="6350401"/>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31674206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521"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522"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23"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24" name="PlaceHolder 4"/>
          <p:cNvSpPr>
            <a:spLocks noGrp="1"/>
          </p:cNvSpPr>
          <p:nvPr>
            <p:ph type="body"/>
          </p:nvPr>
        </p:nvSpPr>
        <p:spPr>
          <a:xfrm>
            <a:off x="149580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25" name="PlaceHolder 5"/>
          <p:cNvSpPr>
            <a:spLocks noGrp="1"/>
          </p:cNvSpPr>
          <p:nvPr>
            <p:ph type="body"/>
          </p:nvPr>
        </p:nvSpPr>
        <p:spPr>
          <a:xfrm>
            <a:off x="24444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16796732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526"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527" name="PlaceHolder 2"/>
          <p:cNvSpPr>
            <a:spLocks noGrp="1"/>
          </p:cNvSpPr>
          <p:nvPr>
            <p:ph type="body"/>
          </p:nvPr>
        </p:nvSpPr>
        <p:spPr>
          <a:xfrm>
            <a:off x="24444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28" name="PlaceHolder 3"/>
          <p:cNvSpPr>
            <a:spLocks noGrp="1"/>
          </p:cNvSpPr>
          <p:nvPr>
            <p:ph type="body"/>
          </p:nvPr>
        </p:nvSpPr>
        <p:spPr>
          <a:xfrm>
            <a:off x="106992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29" name="PlaceHolder 4"/>
          <p:cNvSpPr>
            <a:spLocks noGrp="1"/>
          </p:cNvSpPr>
          <p:nvPr>
            <p:ph type="body"/>
          </p:nvPr>
        </p:nvSpPr>
        <p:spPr>
          <a:xfrm>
            <a:off x="189540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30" name="PlaceHolder 5"/>
          <p:cNvSpPr>
            <a:spLocks noGrp="1"/>
          </p:cNvSpPr>
          <p:nvPr>
            <p:ph type="body"/>
          </p:nvPr>
        </p:nvSpPr>
        <p:spPr>
          <a:xfrm>
            <a:off x="1895400" y="6350401"/>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31" name="PlaceHolder 6"/>
          <p:cNvSpPr>
            <a:spLocks noGrp="1"/>
          </p:cNvSpPr>
          <p:nvPr>
            <p:ph type="body"/>
          </p:nvPr>
        </p:nvSpPr>
        <p:spPr>
          <a:xfrm>
            <a:off x="1069920" y="6350401"/>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32" name="PlaceHolder 7"/>
          <p:cNvSpPr>
            <a:spLocks noGrp="1"/>
          </p:cNvSpPr>
          <p:nvPr>
            <p:ph type="body"/>
          </p:nvPr>
        </p:nvSpPr>
        <p:spPr>
          <a:xfrm>
            <a:off x="244440" y="6350401"/>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30128445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00586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69"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70" name="PlaceHolder 2"/>
          <p:cNvSpPr>
            <a:spLocks noGrp="1"/>
          </p:cNvSpPr>
          <p:nvPr>
            <p:ph type="subTitle"/>
          </p:nvPr>
        </p:nvSpPr>
        <p:spPr>
          <a:xfrm>
            <a:off x="244440" y="5886720"/>
            <a:ext cx="2441160" cy="90540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2328494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71"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72" name="PlaceHolder 2"/>
          <p:cNvSpPr>
            <a:spLocks noGrp="1"/>
          </p:cNvSpPr>
          <p:nvPr>
            <p:ph type="body"/>
          </p:nvPr>
        </p:nvSpPr>
        <p:spPr>
          <a:xfrm>
            <a:off x="244440" y="6095880"/>
            <a:ext cx="244116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32204875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73"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74" name="PlaceHolder 2"/>
          <p:cNvSpPr>
            <a:spLocks noGrp="1"/>
          </p:cNvSpPr>
          <p:nvPr>
            <p:ph type="body"/>
          </p:nvPr>
        </p:nvSpPr>
        <p:spPr>
          <a:xfrm>
            <a:off x="24444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75" name="PlaceHolder 3"/>
          <p:cNvSpPr>
            <a:spLocks noGrp="1"/>
          </p:cNvSpPr>
          <p:nvPr>
            <p:ph type="body"/>
          </p:nvPr>
        </p:nvSpPr>
        <p:spPr>
          <a:xfrm>
            <a:off x="149580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41548838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76"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20524700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77" name="PlaceHolder 1"/>
          <p:cNvSpPr>
            <a:spLocks noGrp="1"/>
          </p:cNvSpPr>
          <p:nvPr>
            <p:ph type="subTitle"/>
          </p:nvPr>
        </p:nvSpPr>
        <p:spPr>
          <a:xfrm>
            <a:off x="3722760" y="1724040"/>
            <a:ext cx="5026680" cy="1371600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55551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19" name="PlaceHolder 2"/>
          <p:cNvSpPr>
            <a:spLocks noGrp="1"/>
          </p:cNvSpPr>
          <p:nvPr>
            <p:ph type="body"/>
          </p:nvPr>
        </p:nvSpPr>
        <p:spPr>
          <a:xfrm>
            <a:off x="24444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20"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21" name="PlaceHolder 4"/>
          <p:cNvSpPr>
            <a:spLocks noGrp="1"/>
          </p:cNvSpPr>
          <p:nvPr>
            <p:ph type="body"/>
          </p:nvPr>
        </p:nvSpPr>
        <p:spPr>
          <a:xfrm>
            <a:off x="149580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78"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79"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80" name="PlaceHolder 3"/>
          <p:cNvSpPr>
            <a:spLocks noGrp="1"/>
          </p:cNvSpPr>
          <p:nvPr>
            <p:ph type="body"/>
          </p:nvPr>
        </p:nvSpPr>
        <p:spPr>
          <a:xfrm>
            <a:off x="24444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81" name="PlaceHolder 4"/>
          <p:cNvSpPr>
            <a:spLocks noGrp="1"/>
          </p:cNvSpPr>
          <p:nvPr>
            <p:ph type="body"/>
          </p:nvPr>
        </p:nvSpPr>
        <p:spPr>
          <a:xfrm>
            <a:off x="149580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19632587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82"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83" name="PlaceHolder 2"/>
          <p:cNvSpPr>
            <a:spLocks noGrp="1"/>
          </p:cNvSpPr>
          <p:nvPr>
            <p:ph type="body"/>
          </p:nvPr>
        </p:nvSpPr>
        <p:spPr>
          <a:xfrm>
            <a:off x="24444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84"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85" name="PlaceHolder 4"/>
          <p:cNvSpPr>
            <a:spLocks noGrp="1"/>
          </p:cNvSpPr>
          <p:nvPr>
            <p:ph type="body"/>
          </p:nvPr>
        </p:nvSpPr>
        <p:spPr>
          <a:xfrm>
            <a:off x="149580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38003177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86"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87"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88"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89" name="PlaceHolder 4"/>
          <p:cNvSpPr>
            <a:spLocks noGrp="1"/>
          </p:cNvSpPr>
          <p:nvPr>
            <p:ph type="body"/>
          </p:nvPr>
        </p:nvSpPr>
        <p:spPr>
          <a:xfrm>
            <a:off x="244440" y="6350401"/>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5007449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90"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91" name="PlaceHolder 2"/>
          <p:cNvSpPr>
            <a:spLocks noGrp="1"/>
          </p:cNvSpPr>
          <p:nvPr>
            <p:ph type="body"/>
          </p:nvPr>
        </p:nvSpPr>
        <p:spPr>
          <a:xfrm>
            <a:off x="244440" y="6095880"/>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92" name="PlaceHolder 3"/>
          <p:cNvSpPr>
            <a:spLocks noGrp="1"/>
          </p:cNvSpPr>
          <p:nvPr>
            <p:ph type="body"/>
          </p:nvPr>
        </p:nvSpPr>
        <p:spPr>
          <a:xfrm>
            <a:off x="244440" y="6350401"/>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24837670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93"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94"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95"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96" name="PlaceHolder 4"/>
          <p:cNvSpPr>
            <a:spLocks noGrp="1"/>
          </p:cNvSpPr>
          <p:nvPr>
            <p:ph type="body"/>
          </p:nvPr>
        </p:nvSpPr>
        <p:spPr>
          <a:xfrm>
            <a:off x="149580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397" name="PlaceHolder 5"/>
          <p:cNvSpPr>
            <a:spLocks noGrp="1"/>
          </p:cNvSpPr>
          <p:nvPr>
            <p:ph type="body"/>
          </p:nvPr>
        </p:nvSpPr>
        <p:spPr>
          <a:xfrm>
            <a:off x="244440" y="6350401"/>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35778301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98"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399" name="PlaceHolder 2"/>
          <p:cNvSpPr>
            <a:spLocks noGrp="1"/>
          </p:cNvSpPr>
          <p:nvPr>
            <p:ph type="body"/>
          </p:nvPr>
        </p:nvSpPr>
        <p:spPr>
          <a:xfrm>
            <a:off x="24444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400" name="PlaceHolder 3"/>
          <p:cNvSpPr>
            <a:spLocks noGrp="1"/>
          </p:cNvSpPr>
          <p:nvPr>
            <p:ph type="body"/>
          </p:nvPr>
        </p:nvSpPr>
        <p:spPr>
          <a:xfrm>
            <a:off x="106992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401" name="PlaceHolder 4"/>
          <p:cNvSpPr>
            <a:spLocks noGrp="1"/>
          </p:cNvSpPr>
          <p:nvPr>
            <p:ph type="body"/>
          </p:nvPr>
        </p:nvSpPr>
        <p:spPr>
          <a:xfrm>
            <a:off x="1895400" y="6095880"/>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402" name="PlaceHolder 5"/>
          <p:cNvSpPr>
            <a:spLocks noGrp="1"/>
          </p:cNvSpPr>
          <p:nvPr>
            <p:ph type="body"/>
          </p:nvPr>
        </p:nvSpPr>
        <p:spPr>
          <a:xfrm>
            <a:off x="1895400" y="6350401"/>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403" name="PlaceHolder 6"/>
          <p:cNvSpPr>
            <a:spLocks noGrp="1"/>
          </p:cNvSpPr>
          <p:nvPr>
            <p:ph type="body"/>
          </p:nvPr>
        </p:nvSpPr>
        <p:spPr>
          <a:xfrm>
            <a:off x="1069920" y="6350401"/>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404" name="PlaceHolder 7"/>
          <p:cNvSpPr>
            <a:spLocks noGrp="1"/>
          </p:cNvSpPr>
          <p:nvPr>
            <p:ph type="body"/>
          </p:nvPr>
        </p:nvSpPr>
        <p:spPr>
          <a:xfrm>
            <a:off x="244440" y="6350401"/>
            <a:ext cx="78588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174385685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objectives">
    <p:spTree>
      <p:nvGrpSpPr>
        <p:cNvPr id="1" name=""/>
        <p:cNvGrpSpPr/>
        <p:nvPr/>
      </p:nvGrpSpPr>
      <p:grpSpPr>
        <a:xfrm>
          <a:off x="0" y="0"/>
          <a:ext cx="0" cy="0"/>
          <a:chOff x="0" y="0"/>
          <a:chExt cx="0" cy="0"/>
        </a:xfrm>
      </p:grpSpPr>
      <p:pic>
        <p:nvPicPr>
          <p:cNvPr id="4" name="Picture 13" descr="D:\OLD\MisDocumentos\JASMINA\BSC-Corporative Design\BSC Template\cabecera2012-1600px.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2"/>
            <a:ext cx="9290050" cy="821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Shape 3"/>
          <p:cNvSpPr txBox="1">
            <a:spLocks noChangeArrowheads="1"/>
          </p:cNvSpPr>
          <p:nvPr userDrawn="1"/>
        </p:nvSpPr>
        <p:spPr bwMode="auto">
          <a:xfrm>
            <a:off x="8458200" y="6355514"/>
            <a:ext cx="533400" cy="50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EC6920F2-C31A-404C-BB19-154FD5AA279F}" type="slidenum">
              <a:rPr lang="en-US" sz="1000">
                <a:solidFill>
                  <a:srgbClr val="23589C"/>
                </a:solidFill>
              </a:rPr>
              <a:pPr algn="r" eaLnBrk="1" hangingPunct="1"/>
              <a:t>‹Nr.›</a:t>
            </a:fld>
            <a:endParaRPr lang="en-US">
              <a:latin typeface="Calibri" charset="0"/>
            </a:endParaRPr>
          </a:p>
        </p:txBody>
      </p:sp>
      <p:pic>
        <p:nvPicPr>
          <p:cNvPr id="6" name="Picture 11" descr="C:\Users\lbermude\Documents\Laura\PWP BSC\img_ok\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732588" y="141132"/>
            <a:ext cx="1936750" cy="567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5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45478" y="122522"/>
            <a:ext cx="574675" cy="293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6"/>
          <p:cNvSpPr>
            <a:spLocks noGrp="1" noChangeAspect="1"/>
          </p:cNvSpPr>
          <p:nvPr>
            <p:ph type="title"/>
          </p:nvPr>
        </p:nvSpPr>
        <p:spPr>
          <a:xfrm>
            <a:off x="396876" y="141100"/>
            <a:ext cx="6191348" cy="680868"/>
          </a:xfrm>
          <a:prstGeom prst="rect">
            <a:avLst/>
          </a:prstGeom>
        </p:spPr>
        <p:txBody>
          <a:bodyPr/>
          <a:lstStyle>
            <a:lvl1pPr algn="l">
              <a:defRPr sz="2800" baseline="0">
                <a:solidFill>
                  <a:schemeClr val="accent1"/>
                </a:solidFill>
                <a:latin typeface="+mj-lt"/>
              </a:defRPr>
            </a:lvl1pPr>
          </a:lstStyle>
          <a:p>
            <a:r>
              <a:rPr lang="en-US" dirty="0" smtClean="0"/>
              <a:t>Click to edit Master title style</a:t>
            </a:r>
            <a:endParaRPr lang="en-US" dirty="0"/>
          </a:p>
        </p:txBody>
      </p:sp>
      <p:sp>
        <p:nvSpPr>
          <p:cNvPr id="11" name="Text Placeholder 10"/>
          <p:cNvSpPr>
            <a:spLocks noGrp="1" noChangeAspect="1"/>
          </p:cNvSpPr>
          <p:nvPr>
            <p:ph type="body" sz="quarter" idx="10"/>
          </p:nvPr>
        </p:nvSpPr>
        <p:spPr>
          <a:xfrm>
            <a:off x="395538" y="962661"/>
            <a:ext cx="8329365" cy="5392853"/>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661954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_text-picture">
    <p:spTree>
      <p:nvGrpSpPr>
        <p:cNvPr id="1" name=""/>
        <p:cNvGrpSpPr/>
        <p:nvPr/>
      </p:nvGrpSpPr>
      <p:grpSpPr>
        <a:xfrm>
          <a:off x="0" y="0"/>
          <a:ext cx="0" cy="0"/>
          <a:chOff x="0" y="0"/>
          <a:chExt cx="0" cy="0"/>
        </a:xfrm>
      </p:grpSpPr>
      <p:pic>
        <p:nvPicPr>
          <p:cNvPr id="5" name="Picture 13" descr="D:\OLD\MisDocumentos\JASMINA\BSC-Corporative Design\BSC Template\cabecera2012-1600px.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 y="2"/>
            <a:ext cx="9290050" cy="821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Shape 3"/>
          <p:cNvSpPr txBox="1">
            <a:spLocks noChangeArrowheads="1"/>
          </p:cNvSpPr>
          <p:nvPr userDrawn="1"/>
        </p:nvSpPr>
        <p:spPr bwMode="auto">
          <a:xfrm>
            <a:off x="8458200" y="6355514"/>
            <a:ext cx="533400" cy="50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A3276C84-7E4E-CB46-8341-F9671771E200}" type="slidenum">
              <a:rPr lang="en-US" sz="1000">
                <a:solidFill>
                  <a:srgbClr val="23589C"/>
                </a:solidFill>
              </a:rPr>
              <a:pPr algn="r" eaLnBrk="1" hangingPunct="1"/>
              <a:t>‹Nr.›</a:t>
            </a:fld>
            <a:endParaRPr lang="en-US">
              <a:latin typeface="Calibri" charset="0"/>
            </a:endParaRPr>
          </a:p>
        </p:txBody>
      </p:sp>
      <p:pic>
        <p:nvPicPr>
          <p:cNvPr id="7" name="Picture 11" descr="C:\Users\lbermude\Documents\Laura\PWP BSC\img_ok\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732588" y="141132"/>
            <a:ext cx="1936750" cy="567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59"/>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45478" y="122522"/>
            <a:ext cx="574675" cy="293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6"/>
          <p:cNvSpPr>
            <a:spLocks noGrp="1"/>
          </p:cNvSpPr>
          <p:nvPr>
            <p:ph type="title"/>
          </p:nvPr>
        </p:nvSpPr>
        <p:spPr>
          <a:xfrm>
            <a:off x="396876" y="141100"/>
            <a:ext cx="6191348" cy="680868"/>
          </a:xfrm>
          <a:prstGeom prst="rect">
            <a:avLst/>
          </a:prstGeom>
        </p:spPr>
        <p:txBody>
          <a:bodyPr/>
          <a:lstStyle>
            <a:lvl1pPr algn="l">
              <a:defRPr sz="2800" baseline="0">
                <a:solidFill>
                  <a:schemeClr val="accent1"/>
                </a:solidFill>
                <a:latin typeface="+mj-lt"/>
              </a:defRPr>
            </a:lvl1pPr>
          </a:lstStyle>
          <a:p>
            <a:r>
              <a:rPr lang="en-US" dirty="0" smtClean="0"/>
              <a:t>Click to edit Master title style</a:t>
            </a:r>
            <a:endParaRPr lang="en-US" dirty="0"/>
          </a:p>
        </p:txBody>
      </p:sp>
      <p:sp>
        <p:nvSpPr>
          <p:cNvPr id="10" name="Picture Placeholder 9"/>
          <p:cNvSpPr>
            <a:spLocks noGrp="1" noChangeAspect="1"/>
          </p:cNvSpPr>
          <p:nvPr>
            <p:ph type="pic" sz="quarter" idx="11"/>
          </p:nvPr>
        </p:nvSpPr>
        <p:spPr>
          <a:xfrm>
            <a:off x="4572000" y="3147612"/>
            <a:ext cx="4152900" cy="3306310"/>
          </a:xfrm>
          <a:prstGeom prst="rect">
            <a:avLst/>
          </a:prstGeom>
        </p:spPr>
        <p:txBody>
          <a:bodyPr/>
          <a:lstStyle>
            <a:lvl1pPr marL="0" indent="0">
              <a:buNone/>
              <a:defRPr sz="1200"/>
            </a:lvl1pPr>
          </a:lstStyle>
          <a:p>
            <a:pPr lvl="0"/>
            <a:r>
              <a:rPr lang="en-US" noProof="0" smtClean="0"/>
              <a:t>Click icon to add picture</a:t>
            </a:r>
            <a:endParaRPr lang="en-US" noProof="0" dirty="0"/>
          </a:p>
        </p:txBody>
      </p:sp>
      <p:sp>
        <p:nvSpPr>
          <p:cNvPr id="9" name="Text Placeholder 10"/>
          <p:cNvSpPr>
            <a:spLocks noGrp="1" noChangeAspect="1"/>
          </p:cNvSpPr>
          <p:nvPr>
            <p:ph type="body" sz="quarter" idx="10"/>
          </p:nvPr>
        </p:nvSpPr>
        <p:spPr>
          <a:xfrm>
            <a:off x="395538" y="962661"/>
            <a:ext cx="8329365" cy="5392853"/>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833665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SC2017-Fir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ángulo 9"/>
          <p:cNvSpPr/>
          <p:nvPr userDrawn="1"/>
        </p:nvSpPr>
        <p:spPr>
          <a:xfrm>
            <a:off x="3048000" y="6095686"/>
            <a:ext cx="6096000" cy="48753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s-ES">
              <a:solidFill>
                <a:prstClr val="white"/>
              </a:solidFill>
              <a:latin typeface="Calibri"/>
            </a:endParaRPr>
          </a:p>
        </p:txBody>
      </p:sp>
      <p:sp>
        <p:nvSpPr>
          <p:cNvPr id="2" name="Title 1"/>
          <p:cNvSpPr>
            <a:spLocks noGrp="1"/>
          </p:cNvSpPr>
          <p:nvPr>
            <p:ph type="ctrTitle"/>
          </p:nvPr>
        </p:nvSpPr>
        <p:spPr>
          <a:xfrm>
            <a:off x="3722918" y="1631730"/>
            <a:ext cx="5026945" cy="2998826"/>
          </a:xfrm>
          <a:prstGeom prst="rect">
            <a:avLst/>
          </a:prstGeom>
        </p:spPr>
        <p:txBody>
          <a:bodyPr anchor="ctr">
            <a:normAutofit/>
          </a:bodyPr>
          <a:lstStyle>
            <a:lvl1pPr algn="l">
              <a:defRPr sz="5200" b="1">
                <a:solidFill>
                  <a:srgbClr val="004890"/>
                </a:solidFill>
                <a:latin typeface="+mn-lt"/>
              </a:defRPr>
            </a:lvl1pPr>
          </a:lstStyle>
          <a:p>
            <a:r>
              <a:rPr lang="es-ES" dirty="0" smtClean="0"/>
              <a:t>Haga clic para modificar el estilo de título del patrón</a:t>
            </a:r>
            <a:endParaRPr lang="en-US" dirty="0"/>
          </a:p>
        </p:txBody>
      </p:sp>
      <p:sp>
        <p:nvSpPr>
          <p:cNvPr id="3" name="Subtitle 2"/>
          <p:cNvSpPr>
            <a:spLocks noGrp="1"/>
          </p:cNvSpPr>
          <p:nvPr>
            <p:ph type="subTitle" idx="1" hasCustomPrompt="1"/>
          </p:nvPr>
        </p:nvSpPr>
        <p:spPr>
          <a:xfrm>
            <a:off x="3722918" y="4900141"/>
            <a:ext cx="5026945" cy="822742"/>
          </a:xfrm>
          <a:prstGeom prst="rect">
            <a:avLst/>
          </a:prstGeom>
          <a:noFill/>
          <a:effectLst/>
        </p:spPr>
        <p:txBody>
          <a:bodyPr anchor="ctr">
            <a:noAutofit/>
          </a:bodyPr>
          <a:lstStyle>
            <a:lvl1pPr marL="0" indent="0" algn="l">
              <a:buNone/>
              <a:defRPr sz="320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smtClean="0"/>
              <a:t>Haga </a:t>
            </a:r>
            <a:r>
              <a:rPr lang="es-ES" dirty="0" err="1" smtClean="0"/>
              <a:t>click</a:t>
            </a:r>
            <a:r>
              <a:rPr lang="es-ES" dirty="0" smtClean="0"/>
              <a:t> aquí para modificar el subtítulo</a:t>
            </a:r>
          </a:p>
        </p:txBody>
      </p:sp>
      <p:sp>
        <p:nvSpPr>
          <p:cNvPr id="13" name="Rectángulo 12"/>
          <p:cNvSpPr/>
          <p:nvPr userDrawn="1"/>
        </p:nvSpPr>
        <p:spPr>
          <a:xfrm>
            <a:off x="1" y="6095686"/>
            <a:ext cx="3048000" cy="487533"/>
          </a:xfrm>
          <a:prstGeom prst="rect">
            <a:avLst/>
          </a:prstGeom>
          <a:solidFill>
            <a:srgbClr val="0048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s-ES" sz="1600">
              <a:solidFill>
                <a:prstClr val="white"/>
              </a:solidFill>
              <a:latin typeface="Calibri"/>
            </a:endParaRPr>
          </a:p>
        </p:txBody>
      </p:sp>
      <p:sp>
        <p:nvSpPr>
          <p:cNvPr id="15" name="Marcador de texto 14"/>
          <p:cNvSpPr>
            <a:spLocks noGrp="1"/>
          </p:cNvSpPr>
          <p:nvPr>
            <p:ph type="body" sz="quarter" idx="10" hasCustomPrompt="1"/>
          </p:nvPr>
        </p:nvSpPr>
        <p:spPr>
          <a:xfrm>
            <a:off x="244477" y="6095686"/>
            <a:ext cx="2441575" cy="487533"/>
          </a:xfrm>
          <a:prstGeom prst="rect">
            <a:avLst/>
          </a:prstGeom>
        </p:spPr>
        <p:txBody>
          <a:bodyPr anchor="ctr"/>
          <a:lstStyle>
            <a:lvl1pPr marL="0" indent="0" algn="ctr">
              <a:buNone/>
              <a:defRPr>
                <a:solidFill>
                  <a:schemeClr val="bg1"/>
                </a:solidFill>
              </a:defRPr>
            </a:lvl1pPr>
          </a:lstStyle>
          <a:p>
            <a:pPr lvl="0"/>
            <a:r>
              <a:rPr lang="es-ES" dirty="0" err="1" smtClean="0"/>
              <a:t>day</a:t>
            </a:r>
            <a:r>
              <a:rPr lang="es-ES" dirty="0" smtClean="0"/>
              <a:t>/</a:t>
            </a:r>
            <a:r>
              <a:rPr lang="es-ES" dirty="0" err="1" smtClean="0"/>
              <a:t>month</a:t>
            </a:r>
            <a:r>
              <a:rPr lang="es-ES" dirty="0" smtClean="0"/>
              <a:t>/</a:t>
            </a:r>
            <a:r>
              <a:rPr lang="es-ES" dirty="0" err="1" smtClean="0"/>
              <a:t>year</a:t>
            </a:r>
            <a:endParaRPr lang="es-ES" dirty="0"/>
          </a:p>
        </p:txBody>
      </p:sp>
      <p:sp>
        <p:nvSpPr>
          <p:cNvPr id="17" name="Marcador de texto 16"/>
          <p:cNvSpPr>
            <a:spLocks noGrp="1"/>
          </p:cNvSpPr>
          <p:nvPr>
            <p:ph type="body" sz="quarter" idx="11" hasCustomPrompt="1"/>
          </p:nvPr>
        </p:nvSpPr>
        <p:spPr>
          <a:xfrm>
            <a:off x="3722916" y="6095684"/>
            <a:ext cx="5026946" cy="487533"/>
          </a:xfrm>
          <a:prstGeom prst="rect">
            <a:avLst/>
          </a:prstGeom>
        </p:spPr>
        <p:txBody>
          <a:bodyPr anchor="ctr"/>
          <a:lstStyle>
            <a:lvl1pPr marL="0" indent="0" algn="l">
              <a:buNone/>
              <a:defRPr>
                <a:solidFill>
                  <a:srgbClr val="004890"/>
                </a:solidFill>
              </a:defRPr>
            </a:lvl1pPr>
          </a:lstStyle>
          <a:p>
            <a:pPr lvl="0"/>
            <a:r>
              <a:rPr lang="es-ES" dirty="0" err="1" smtClean="0"/>
              <a:t>Venue</a:t>
            </a:r>
            <a:endParaRPr lang="es-ES" dirty="0"/>
          </a:p>
        </p:txBody>
      </p:sp>
    </p:spTree>
    <p:extLst>
      <p:ext uri="{BB962C8B-B14F-4D97-AF65-F5344CB8AC3E}">
        <p14:creationId xmlns:p14="http://schemas.microsoft.com/office/powerpoint/2010/main" val="157952949"/>
      </p:ext>
    </p:extLst>
  </p:cSld>
  <p:clrMapOvr>
    <a:masterClrMapping/>
  </p:clrMapOvr>
  <p:timing>
    <p:tnLst>
      <p:par>
        <p:cTn xmlns:p14="http://schemas.microsoft.com/office/powerpoint/2010/mai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SC2017-Generic">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64803" y="217893"/>
            <a:ext cx="8229598" cy="838397"/>
          </a:xfrm>
          <a:prstGeom prst="rect">
            <a:avLst/>
          </a:prstGeom>
        </p:spPr>
        <p:txBody>
          <a:bodyPr vert="horz" lIns="91440" tIns="45720" rIns="91440" bIns="45720" rtlCol="0" anchor="ctr">
            <a:noAutofit/>
          </a:bodyPr>
          <a:lstStyle>
            <a:lvl1pPr algn="ctr">
              <a:defRPr sz="3500" b="1"/>
            </a:lvl1pPr>
          </a:lstStyle>
          <a:p>
            <a:r>
              <a:rPr lang="es-ES" dirty="0" smtClean="0"/>
              <a:t>Haga clic para modificar el estilo de título del patrón</a:t>
            </a:r>
            <a:endParaRPr lang="en-US" dirty="0"/>
          </a:p>
        </p:txBody>
      </p:sp>
      <p:sp>
        <p:nvSpPr>
          <p:cNvPr id="7" name="Text Placeholder 2"/>
          <p:cNvSpPr>
            <a:spLocks noGrp="1"/>
          </p:cNvSpPr>
          <p:nvPr>
            <p:ph idx="1"/>
          </p:nvPr>
        </p:nvSpPr>
        <p:spPr>
          <a:xfrm>
            <a:off x="464803" y="1215072"/>
            <a:ext cx="8229598" cy="483325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pic>
        <p:nvPicPr>
          <p:cNvPr id="8" name="Imagen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32709" y="6232145"/>
            <a:ext cx="1876425" cy="457200"/>
          </a:xfrm>
          <a:prstGeom prst="rect">
            <a:avLst/>
          </a:prstGeom>
        </p:spPr>
      </p:pic>
    </p:spTree>
    <p:extLst>
      <p:ext uri="{BB962C8B-B14F-4D97-AF65-F5344CB8AC3E}">
        <p14:creationId xmlns:p14="http://schemas.microsoft.com/office/powerpoint/2010/main" val="3004847623"/>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23" name="PlaceHolder 2"/>
          <p:cNvSpPr>
            <a:spLocks noGrp="1"/>
          </p:cNvSpPr>
          <p:nvPr>
            <p:ph type="body"/>
          </p:nvPr>
        </p:nvSpPr>
        <p:spPr>
          <a:xfrm>
            <a:off x="24444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24" name="PlaceHolder 3"/>
          <p:cNvSpPr>
            <a:spLocks noGrp="1"/>
          </p:cNvSpPr>
          <p:nvPr>
            <p:ph type="body"/>
          </p:nvPr>
        </p:nvSpPr>
        <p:spPr>
          <a:xfrm>
            <a:off x="1495800" y="6095880"/>
            <a:ext cx="119124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25" name="PlaceHolder 4"/>
          <p:cNvSpPr>
            <a:spLocks noGrp="1"/>
          </p:cNvSpPr>
          <p:nvPr>
            <p:ph type="body"/>
          </p:nvPr>
        </p:nvSpPr>
        <p:spPr>
          <a:xfrm>
            <a:off x="244440" y="6350401"/>
            <a:ext cx="2441160" cy="23220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SC2017-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64803" y="217893"/>
            <a:ext cx="8229598" cy="838397"/>
          </a:xfrm>
          <a:prstGeom prst="rect">
            <a:avLst/>
          </a:prstGeom>
        </p:spPr>
        <p:txBody>
          <a:bodyPr vert="horz" lIns="91440" tIns="45720" rIns="91440" bIns="45720" rtlCol="0" anchor="ctr">
            <a:noAutofit/>
          </a:bodyPr>
          <a:lstStyle>
            <a:lvl1pPr algn="ctr">
              <a:defRPr sz="3500" b="1"/>
            </a:lvl1pPr>
          </a:lstStyle>
          <a:p>
            <a:r>
              <a:rPr lang="es-ES" dirty="0" smtClean="0"/>
              <a:t>Haga clic para modificar el estilo de título del patrón</a:t>
            </a:r>
            <a:endParaRPr lang="en-US" dirty="0"/>
          </a:p>
        </p:txBody>
      </p:sp>
    </p:spTree>
    <p:extLst>
      <p:ext uri="{BB962C8B-B14F-4D97-AF65-F5344CB8AC3E}">
        <p14:creationId xmlns:p14="http://schemas.microsoft.com/office/powerpoint/2010/main" val="2592772665"/>
      </p:ext>
    </p:extLst>
  </p:cSld>
  <p:clrMapOvr>
    <a:masterClrMapping/>
  </p:clrMapOvr>
  <p:timing>
    <p:tnLst>
      <p:par>
        <p:cTn xmlns:p14="http://schemas.microsoft.com/office/powerpoint/2010/mai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iseño personalizado">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152000" y="877500"/>
            <a:ext cx="6840000" cy="3960000"/>
          </a:xfrm>
          <a:prstGeom prst="rect">
            <a:avLst/>
          </a:prstGeom>
        </p:spPr>
        <p:txBody>
          <a:bodyPr anchor="ctr"/>
          <a:lstStyle>
            <a:lvl1pPr algn="ctr">
              <a:defRPr sz="6000" b="1">
                <a:latin typeface="+mn-lt"/>
              </a:defRPr>
            </a:lvl1pPr>
          </a:lstStyle>
          <a:p>
            <a:r>
              <a:rPr lang="es-ES" dirty="0" smtClean="0"/>
              <a:t>Haga clic para modificar el estilo de título del patrón</a:t>
            </a:r>
            <a:endParaRPr lang="es-ES" dirty="0"/>
          </a:p>
        </p:txBody>
      </p:sp>
    </p:spTree>
    <p:extLst>
      <p:ext uri="{BB962C8B-B14F-4D97-AF65-F5344CB8AC3E}">
        <p14:creationId xmlns:p14="http://schemas.microsoft.com/office/powerpoint/2010/main" val="4129826219"/>
      </p:ext>
    </p:extLst>
  </p:cSld>
  <p:clrMapOvr>
    <a:masterClrMapping/>
  </p:clrMapOvr>
  <p:timing>
    <p:tnLst>
      <p:par>
        <p:cTn xmlns:p14="http://schemas.microsoft.com/office/powerpoint/2010/mai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SC2017-Last">
    <p:spTree>
      <p:nvGrpSpPr>
        <p:cNvPr id="1" name=""/>
        <p:cNvGrpSpPr/>
        <p:nvPr/>
      </p:nvGrpSpPr>
      <p:grpSpPr>
        <a:xfrm>
          <a:off x="0" y="0"/>
          <a:ext cx="0" cy="0"/>
          <a:chOff x="0" y="0"/>
          <a:chExt cx="0" cy="0"/>
        </a:xfrm>
      </p:grpSpPr>
      <p:pic>
        <p:nvPicPr>
          <p:cNvPr id="3" name="Imagen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CuadroTexto 3"/>
          <p:cNvSpPr txBox="1"/>
          <p:nvPr userDrawn="1"/>
        </p:nvSpPr>
        <p:spPr>
          <a:xfrm>
            <a:off x="1991225" y="2486932"/>
            <a:ext cx="5161550" cy="1200329"/>
          </a:xfrm>
          <a:prstGeom prst="rect">
            <a:avLst/>
          </a:prstGeom>
          <a:effectLst>
            <a:outerShdw blurRad="127000" algn="ctr" rotWithShape="0">
              <a:schemeClr val="accent1">
                <a:lumMod val="50000"/>
                <a:alpha val="85000"/>
              </a:schemeClr>
            </a:outerShdw>
          </a:effectLst>
        </p:spPr>
        <p:txBody>
          <a:bodyPr wrap="square" rtlCol="0" anchor="ctr">
            <a:spAutoFit/>
          </a:bodyPr>
          <a:lstStyle/>
          <a:p>
            <a:pPr algn="ctr" defTabSz="457200"/>
            <a:r>
              <a:rPr lang="es-ES" sz="7200" dirty="0" smtClean="0">
                <a:solidFill>
                  <a:prstClr val="white"/>
                </a:solidFill>
                <a:latin typeface="Calibri"/>
              </a:rPr>
              <a:t>THANK YOU!</a:t>
            </a:r>
            <a:endParaRPr lang="es-ES" sz="7200" dirty="0">
              <a:solidFill>
                <a:prstClr val="white"/>
              </a:solidFill>
              <a:latin typeface="Calibri"/>
            </a:endParaRPr>
          </a:p>
        </p:txBody>
      </p:sp>
      <p:sp>
        <p:nvSpPr>
          <p:cNvPr id="5" name="CuadroTexto 4"/>
          <p:cNvSpPr txBox="1"/>
          <p:nvPr userDrawn="1"/>
        </p:nvSpPr>
        <p:spPr>
          <a:xfrm>
            <a:off x="3360101" y="5865998"/>
            <a:ext cx="2407901" cy="646331"/>
          </a:xfrm>
          <a:prstGeom prst="rect">
            <a:avLst/>
          </a:prstGeom>
          <a:noFill/>
          <a:effectLst>
            <a:outerShdw blurRad="127000" algn="ctr" rotWithShape="0">
              <a:schemeClr val="accent1">
                <a:lumMod val="50000"/>
                <a:alpha val="85000"/>
              </a:schemeClr>
            </a:outerShdw>
          </a:effectLst>
        </p:spPr>
        <p:txBody>
          <a:bodyPr wrap="square" rtlCol="0" anchor="ctr">
            <a:spAutoFit/>
          </a:bodyPr>
          <a:lstStyle/>
          <a:p>
            <a:pPr algn="ctr" defTabSz="457200"/>
            <a:r>
              <a:rPr lang="es-ES" sz="3600" dirty="0" smtClean="0">
                <a:solidFill>
                  <a:prstClr val="white"/>
                </a:solidFill>
                <a:latin typeface="Calibri"/>
              </a:rPr>
              <a:t>www.bsc.es</a:t>
            </a:r>
            <a:endParaRPr lang="es-ES" sz="3600" dirty="0">
              <a:solidFill>
                <a:prstClr val="white"/>
              </a:solidFill>
              <a:latin typeface="Calibri"/>
            </a:endParaRPr>
          </a:p>
        </p:txBody>
      </p:sp>
      <p:sp>
        <p:nvSpPr>
          <p:cNvPr id="2" name="Título 1"/>
          <p:cNvSpPr>
            <a:spLocks noGrp="1"/>
          </p:cNvSpPr>
          <p:nvPr>
            <p:ph type="title" hasCustomPrompt="1"/>
          </p:nvPr>
        </p:nvSpPr>
        <p:spPr>
          <a:xfrm>
            <a:off x="910318" y="4101712"/>
            <a:ext cx="7323364" cy="688936"/>
          </a:xfrm>
          <a:prstGeom prst="rect">
            <a:avLst/>
          </a:prstGeom>
        </p:spPr>
        <p:txBody>
          <a:bodyPr/>
          <a:lstStyle>
            <a:lvl1pPr algn="ctr">
              <a:defRPr sz="4000">
                <a:solidFill>
                  <a:schemeClr val="bg1"/>
                </a:solidFill>
              </a:defRPr>
            </a:lvl1pPr>
          </a:lstStyle>
          <a:p>
            <a:r>
              <a:rPr lang="es-ES" dirty="0" smtClean="0"/>
              <a:t>YOUR-EMAIL@bsc.es</a:t>
            </a:r>
            <a:endParaRPr lang="es-ES" dirty="0"/>
          </a:p>
        </p:txBody>
      </p:sp>
    </p:spTree>
    <p:extLst>
      <p:ext uri="{BB962C8B-B14F-4D97-AF65-F5344CB8AC3E}">
        <p14:creationId xmlns:p14="http://schemas.microsoft.com/office/powerpoint/2010/main" val="545752023"/>
      </p:ext>
    </p:extLst>
  </p:cSld>
  <p:clrMapOvr>
    <a:masterClrMapping/>
  </p:clrMapOvr>
  <p:timing>
    <p:tnLst>
      <p:par>
        <p:cTn xmlns:p14="http://schemas.microsoft.com/office/powerpoint/2010/mai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BSC2017-Last">
    <p:spTree>
      <p:nvGrpSpPr>
        <p:cNvPr id="1" name=""/>
        <p:cNvGrpSpPr/>
        <p:nvPr/>
      </p:nvGrpSpPr>
      <p:grpSpPr>
        <a:xfrm>
          <a:off x="0" y="0"/>
          <a:ext cx="0" cy="0"/>
          <a:chOff x="0" y="0"/>
          <a:chExt cx="0" cy="0"/>
        </a:xfrm>
      </p:grpSpPr>
      <p:pic>
        <p:nvPicPr>
          <p:cNvPr id="3" name="Imagen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CuadroTexto 4"/>
          <p:cNvSpPr txBox="1"/>
          <p:nvPr userDrawn="1"/>
        </p:nvSpPr>
        <p:spPr>
          <a:xfrm>
            <a:off x="3360101" y="5865998"/>
            <a:ext cx="2407901" cy="646331"/>
          </a:xfrm>
          <a:prstGeom prst="rect">
            <a:avLst/>
          </a:prstGeom>
          <a:noFill/>
          <a:effectLst>
            <a:outerShdw blurRad="127000" algn="ctr" rotWithShape="0">
              <a:schemeClr val="accent1">
                <a:lumMod val="50000"/>
                <a:alpha val="85000"/>
              </a:schemeClr>
            </a:outerShdw>
          </a:effectLst>
        </p:spPr>
        <p:txBody>
          <a:bodyPr wrap="square" rtlCol="0" anchor="ctr">
            <a:spAutoFit/>
          </a:bodyPr>
          <a:lstStyle/>
          <a:p>
            <a:pPr algn="ctr" defTabSz="457200"/>
            <a:r>
              <a:rPr lang="es-ES" sz="3600" dirty="0" smtClean="0">
                <a:solidFill>
                  <a:prstClr val="white"/>
                </a:solidFill>
                <a:latin typeface="Calibri"/>
              </a:rPr>
              <a:t>www.bsc.es</a:t>
            </a:r>
            <a:endParaRPr lang="es-ES" sz="3600" dirty="0">
              <a:solidFill>
                <a:prstClr val="white"/>
              </a:solidFill>
              <a:latin typeface="Calibri"/>
            </a:endParaRPr>
          </a:p>
        </p:txBody>
      </p:sp>
      <p:sp>
        <p:nvSpPr>
          <p:cNvPr id="2" name="Título 1"/>
          <p:cNvSpPr>
            <a:spLocks noGrp="1"/>
          </p:cNvSpPr>
          <p:nvPr>
            <p:ph type="title" hasCustomPrompt="1"/>
          </p:nvPr>
        </p:nvSpPr>
        <p:spPr>
          <a:xfrm>
            <a:off x="910318" y="4101712"/>
            <a:ext cx="7323364" cy="688936"/>
          </a:xfrm>
          <a:prstGeom prst="rect">
            <a:avLst/>
          </a:prstGeom>
        </p:spPr>
        <p:txBody>
          <a:bodyPr/>
          <a:lstStyle>
            <a:lvl1pPr algn="ctr">
              <a:defRPr sz="4000">
                <a:solidFill>
                  <a:schemeClr val="bg1"/>
                </a:solidFill>
              </a:defRPr>
            </a:lvl1pPr>
          </a:lstStyle>
          <a:p>
            <a:r>
              <a:rPr lang="es-ES" dirty="0" smtClean="0"/>
              <a:t>YOUR-EMAIL@bsc.es</a:t>
            </a:r>
            <a:endParaRPr lang="es-ES" dirty="0"/>
          </a:p>
        </p:txBody>
      </p:sp>
    </p:spTree>
    <p:extLst>
      <p:ext uri="{BB962C8B-B14F-4D97-AF65-F5344CB8AC3E}">
        <p14:creationId xmlns:p14="http://schemas.microsoft.com/office/powerpoint/2010/main" val="617082649"/>
      </p:ext>
    </p:extLst>
  </p:cSld>
  <p:clrMapOvr>
    <a:masterClrMapping/>
  </p:clrMapOvr>
  <p:timing>
    <p:tnLst>
      <p:par>
        <p:cTn xmlns:p14="http://schemas.microsoft.com/office/powerpoint/2010/mai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0872012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4"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45" name="PlaceHolder 2"/>
          <p:cNvSpPr>
            <a:spLocks noGrp="1"/>
          </p:cNvSpPr>
          <p:nvPr>
            <p:ph type="subTitle"/>
          </p:nvPr>
        </p:nvSpPr>
        <p:spPr>
          <a:xfrm>
            <a:off x="244440" y="5886720"/>
            <a:ext cx="2441160" cy="90540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6852771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47" name="PlaceHolder 2"/>
          <p:cNvSpPr>
            <a:spLocks noGrp="1"/>
          </p:cNvSpPr>
          <p:nvPr>
            <p:ph type="body"/>
          </p:nvPr>
        </p:nvSpPr>
        <p:spPr>
          <a:xfrm>
            <a:off x="244440" y="6095880"/>
            <a:ext cx="244116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530585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
        <p:nvSpPr>
          <p:cNvPr id="49" name="PlaceHolder 2"/>
          <p:cNvSpPr>
            <a:spLocks noGrp="1"/>
          </p:cNvSpPr>
          <p:nvPr>
            <p:ph type="body"/>
          </p:nvPr>
        </p:nvSpPr>
        <p:spPr>
          <a:xfrm>
            <a:off x="24444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
        <p:nvSpPr>
          <p:cNvPr id="50" name="PlaceHolder 3"/>
          <p:cNvSpPr>
            <a:spLocks noGrp="1"/>
          </p:cNvSpPr>
          <p:nvPr>
            <p:ph type="body"/>
          </p:nvPr>
        </p:nvSpPr>
        <p:spPr>
          <a:xfrm>
            <a:off x="1495800" y="6095880"/>
            <a:ext cx="1191240" cy="487080"/>
          </a:xfrm>
          <a:prstGeom prst="rect">
            <a:avLst/>
          </a:prstGeom>
        </p:spPr>
        <p:txBody>
          <a:bodyPr lIns="0" tIns="0" rIns="0" bIns="0">
            <a:normAutofit/>
          </a:bodyPr>
          <a:lstStyle/>
          <a:p>
            <a:endParaRPr lang="en-US" sz="24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116018698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1" name="PlaceHolder 1"/>
          <p:cNvSpPr>
            <a:spLocks noGrp="1"/>
          </p:cNvSpPr>
          <p:nvPr>
            <p:ph type="title"/>
          </p:nvPr>
        </p:nvSpPr>
        <p:spPr>
          <a:xfrm>
            <a:off x="3722760" y="1631880"/>
            <a:ext cx="5026680" cy="2998440"/>
          </a:xfrm>
          <a:prstGeom prst="rect">
            <a:avLst/>
          </a:prstGeom>
        </p:spPr>
        <p:txBody>
          <a:bodyPr lIns="0" tIns="0" rIns="0" bIns="0" anchor="ctr"/>
          <a:lstStyle/>
          <a:p>
            <a:endParaRPr lang="en-US" sz="1800" b="0" strike="noStrike" spc="-1">
              <a:solidFill>
                <a:srgbClr val="000000"/>
              </a:solidFill>
              <a:uFill>
                <a:solidFill>
                  <a:srgbClr val="FFFFFF"/>
                </a:solidFill>
              </a:uFill>
              <a:latin typeface="Calibri"/>
            </a:endParaRPr>
          </a:p>
        </p:txBody>
      </p:sp>
    </p:spTree>
    <p:extLst>
      <p:ext uri="{BB962C8B-B14F-4D97-AF65-F5344CB8AC3E}">
        <p14:creationId xmlns:p14="http://schemas.microsoft.com/office/powerpoint/2010/main" val="86922290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2" name="PlaceHolder 1"/>
          <p:cNvSpPr>
            <a:spLocks noGrp="1"/>
          </p:cNvSpPr>
          <p:nvPr>
            <p:ph type="subTitle"/>
          </p:nvPr>
        </p:nvSpPr>
        <p:spPr>
          <a:xfrm>
            <a:off x="3722760" y="1724040"/>
            <a:ext cx="5026680" cy="1371600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87095946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6.xml"/><Relationship Id="rId12" Type="http://schemas.openxmlformats.org/officeDocument/2006/relationships/slideLayout" Target="../slideLayouts/slideLayout117.xml"/><Relationship Id="rId13" Type="http://schemas.openxmlformats.org/officeDocument/2006/relationships/theme" Target="../theme/theme10.xml"/><Relationship Id="rId14" Type="http://schemas.openxmlformats.org/officeDocument/2006/relationships/image" Target="../media/image6.png"/><Relationship Id="rId1" Type="http://schemas.openxmlformats.org/officeDocument/2006/relationships/slideLayout" Target="../slideLayouts/slideLayout106.xml"/><Relationship Id="rId2" Type="http://schemas.openxmlformats.org/officeDocument/2006/relationships/slideLayout" Target="../slideLayouts/slideLayout107.xml"/><Relationship Id="rId3" Type="http://schemas.openxmlformats.org/officeDocument/2006/relationships/slideLayout" Target="../slideLayouts/slideLayout108.xml"/><Relationship Id="rId4" Type="http://schemas.openxmlformats.org/officeDocument/2006/relationships/slideLayout" Target="../slideLayouts/slideLayout109.xml"/><Relationship Id="rId5" Type="http://schemas.openxmlformats.org/officeDocument/2006/relationships/slideLayout" Target="../slideLayouts/slideLayout110.xml"/><Relationship Id="rId6" Type="http://schemas.openxmlformats.org/officeDocument/2006/relationships/slideLayout" Target="../slideLayouts/slideLayout111.xml"/><Relationship Id="rId7" Type="http://schemas.openxmlformats.org/officeDocument/2006/relationships/slideLayout" Target="../slideLayouts/slideLayout112.xml"/><Relationship Id="rId8" Type="http://schemas.openxmlformats.org/officeDocument/2006/relationships/slideLayout" Target="../slideLayouts/slideLayout113.xml"/><Relationship Id="rId9" Type="http://schemas.openxmlformats.org/officeDocument/2006/relationships/slideLayout" Target="../slideLayouts/slideLayout114.xml"/><Relationship Id="rId10"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8.xml"/><Relationship Id="rId12" Type="http://schemas.openxmlformats.org/officeDocument/2006/relationships/slideLayout" Target="../slideLayouts/slideLayout129.xml"/><Relationship Id="rId13" Type="http://schemas.openxmlformats.org/officeDocument/2006/relationships/slideLayout" Target="../slideLayouts/slideLayout130.xml"/><Relationship Id="rId14" Type="http://schemas.openxmlformats.org/officeDocument/2006/relationships/theme" Target="../theme/theme11.xml"/><Relationship Id="rId15" Type="http://schemas.openxmlformats.org/officeDocument/2006/relationships/image" Target="../media/image7.jpeg"/><Relationship Id="rId16" Type="http://schemas.openxmlformats.org/officeDocument/2006/relationships/image" Target="../media/image3.png"/><Relationship Id="rId17" Type="http://schemas.openxmlformats.org/officeDocument/2006/relationships/image" Target="../media/image8.png"/><Relationship Id="rId1" Type="http://schemas.openxmlformats.org/officeDocument/2006/relationships/slideLayout" Target="../slideLayouts/slideLayout118.xml"/><Relationship Id="rId2" Type="http://schemas.openxmlformats.org/officeDocument/2006/relationships/slideLayout" Target="../slideLayouts/slideLayout119.xml"/><Relationship Id="rId3" Type="http://schemas.openxmlformats.org/officeDocument/2006/relationships/slideLayout" Target="../slideLayouts/slideLayout120.xml"/><Relationship Id="rId4" Type="http://schemas.openxmlformats.org/officeDocument/2006/relationships/slideLayout" Target="../slideLayouts/slideLayout121.xml"/><Relationship Id="rId5" Type="http://schemas.openxmlformats.org/officeDocument/2006/relationships/slideLayout" Target="../slideLayouts/slideLayout122.xml"/><Relationship Id="rId6" Type="http://schemas.openxmlformats.org/officeDocument/2006/relationships/slideLayout" Target="../slideLayouts/slideLayout123.xml"/><Relationship Id="rId7" Type="http://schemas.openxmlformats.org/officeDocument/2006/relationships/slideLayout" Target="../slideLayouts/slideLayout124.xml"/><Relationship Id="rId8" Type="http://schemas.openxmlformats.org/officeDocument/2006/relationships/slideLayout" Target="../slideLayouts/slideLayout125.xml"/><Relationship Id="rId9" Type="http://schemas.openxmlformats.org/officeDocument/2006/relationships/slideLayout" Target="../slideLayouts/slideLayout126.xml"/><Relationship Id="rId10" Type="http://schemas.openxmlformats.org/officeDocument/2006/relationships/slideLayout" Target="../slideLayouts/slideLayout127.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33.xml"/><Relationship Id="rId4" Type="http://schemas.openxmlformats.org/officeDocument/2006/relationships/slideLayout" Target="../slideLayouts/slideLayout134.xml"/><Relationship Id="rId5" Type="http://schemas.openxmlformats.org/officeDocument/2006/relationships/slideLayout" Target="../slideLayouts/slideLayout135.xml"/><Relationship Id="rId6" Type="http://schemas.openxmlformats.org/officeDocument/2006/relationships/slideLayout" Target="../slideLayouts/slideLayout136.xml"/><Relationship Id="rId7" Type="http://schemas.openxmlformats.org/officeDocument/2006/relationships/theme" Target="../theme/theme12.xml"/><Relationship Id="rId1" Type="http://schemas.openxmlformats.org/officeDocument/2006/relationships/slideLayout" Target="../slideLayouts/slideLayout131.xml"/><Relationship Id="rId2" Type="http://schemas.openxmlformats.org/officeDocument/2006/relationships/slideLayout" Target="../slideLayouts/slideLayout13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theme" Target="../theme/theme2.xml"/><Relationship Id="rId14" Type="http://schemas.openxmlformats.org/officeDocument/2006/relationships/image" Target="../media/image5.jpeg"/><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slideLayout" Target="../slideLayouts/slideLayout37.xml"/><Relationship Id="rId13" Type="http://schemas.openxmlformats.org/officeDocument/2006/relationships/theme" Target="../theme/theme3.xml"/><Relationship Id="rId14" Type="http://schemas.openxmlformats.org/officeDocument/2006/relationships/image" Target="../media/image6.png"/><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slideLayout" Target="../slideLayouts/slideLayout49.xml"/><Relationship Id="rId13" Type="http://schemas.openxmlformats.org/officeDocument/2006/relationships/theme" Target="../theme/theme4.xml"/><Relationship Id="rId14" Type="http://schemas.openxmlformats.org/officeDocument/2006/relationships/image" Target="../media/image7.jpeg"/><Relationship Id="rId15" Type="http://schemas.openxmlformats.org/officeDocument/2006/relationships/image" Target="../media/image3.png"/><Relationship Id="rId16" Type="http://schemas.openxmlformats.org/officeDocument/2006/relationships/image" Target="../media/image8.png"/><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0.xml"/><Relationship Id="rId12" Type="http://schemas.openxmlformats.org/officeDocument/2006/relationships/slideLayout" Target="../slideLayouts/slideLayout61.xml"/><Relationship Id="rId13" Type="http://schemas.openxmlformats.org/officeDocument/2006/relationships/theme" Target="../theme/theme5.xml"/><Relationship Id="rId14" Type="http://schemas.openxmlformats.org/officeDocument/2006/relationships/image" Target="../media/image7.jpeg"/><Relationship Id="rId15" Type="http://schemas.openxmlformats.org/officeDocument/2006/relationships/image" Target="../media/image3.png"/><Relationship Id="rId16" Type="http://schemas.openxmlformats.org/officeDocument/2006/relationships/image" Target="../media/image8.png"/><Relationship Id="rId1" Type="http://schemas.openxmlformats.org/officeDocument/2006/relationships/slideLayout" Target="../slideLayouts/slideLayout50.xml"/><Relationship Id="rId2" Type="http://schemas.openxmlformats.org/officeDocument/2006/relationships/slideLayout" Target="../slideLayouts/slideLayout51.xml"/><Relationship Id="rId3" Type="http://schemas.openxmlformats.org/officeDocument/2006/relationships/slideLayout" Target="../slideLayouts/slideLayout52.xml"/><Relationship Id="rId4" Type="http://schemas.openxmlformats.org/officeDocument/2006/relationships/slideLayout" Target="../slideLayouts/slideLayout53.xml"/><Relationship Id="rId5" Type="http://schemas.openxmlformats.org/officeDocument/2006/relationships/slideLayout" Target="../slideLayouts/slideLayout54.xml"/><Relationship Id="rId6" Type="http://schemas.openxmlformats.org/officeDocument/2006/relationships/slideLayout" Target="../slideLayouts/slideLayout55.xml"/><Relationship Id="rId7" Type="http://schemas.openxmlformats.org/officeDocument/2006/relationships/slideLayout" Target="../slideLayouts/slideLayout56.xml"/><Relationship Id="rId8" Type="http://schemas.openxmlformats.org/officeDocument/2006/relationships/slideLayout" Target="../slideLayouts/slideLayout57.xml"/><Relationship Id="rId9" Type="http://schemas.openxmlformats.org/officeDocument/2006/relationships/slideLayout" Target="../slideLayouts/slideLayout58.xml"/><Relationship Id="rId10"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2.xml"/><Relationship Id="rId12" Type="http://schemas.openxmlformats.org/officeDocument/2006/relationships/slideLayout" Target="../slideLayouts/slideLayout73.xml"/><Relationship Id="rId13" Type="http://schemas.openxmlformats.org/officeDocument/2006/relationships/theme" Target="../theme/theme6.xml"/><Relationship Id="rId14" Type="http://schemas.openxmlformats.org/officeDocument/2006/relationships/image" Target="../media/image7.jpeg"/><Relationship Id="rId15" Type="http://schemas.openxmlformats.org/officeDocument/2006/relationships/image" Target="../media/image3.png"/><Relationship Id="rId16" Type="http://schemas.openxmlformats.org/officeDocument/2006/relationships/image" Target="../media/image8.png"/><Relationship Id="rId1" Type="http://schemas.openxmlformats.org/officeDocument/2006/relationships/slideLayout" Target="../slideLayouts/slideLayout62.xml"/><Relationship Id="rId2" Type="http://schemas.openxmlformats.org/officeDocument/2006/relationships/slideLayout" Target="../slideLayouts/slideLayout63.xml"/><Relationship Id="rId3" Type="http://schemas.openxmlformats.org/officeDocument/2006/relationships/slideLayout" Target="../slideLayouts/slideLayout64.xml"/><Relationship Id="rId4" Type="http://schemas.openxmlformats.org/officeDocument/2006/relationships/slideLayout" Target="../slideLayouts/slideLayout65.xml"/><Relationship Id="rId5" Type="http://schemas.openxmlformats.org/officeDocument/2006/relationships/slideLayout" Target="../slideLayouts/slideLayout66.xml"/><Relationship Id="rId6" Type="http://schemas.openxmlformats.org/officeDocument/2006/relationships/slideLayout" Target="../slideLayouts/slideLayout67.xml"/><Relationship Id="rId7" Type="http://schemas.openxmlformats.org/officeDocument/2006/relationships/slideLayout" Target="../slideLayouts/slideLayout68.xml"/><Relationship Id="rId8" Type="http://schemas.openxmlformats.org/officeDocument/2006/relationships/slideLayout" Target="../slideLayouts/slideLayout69.xml"/><Relationship Id="rId9" Type="http://schemas.openxmlformats.org/officeDocument/2006/relationships/slideLayout" Target="../slideLayouts/slideLayout70.xml"/><Relationship Id="rId10"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4.xml"/><Relationship Id="rId12" Type="http://schemas.openxmlformats.org/officeDocument/2006/relationships/slideLayout" Target="../slideLayouts/slideLayout85.xml"/><Relationship Id="rId13" Type="http://schemas.openxmlformats.org/officeDocument/2006/relationships/slideLayout" Target="../slideLayouts/slideLayout86.xml"/><Relationship Id="rId14" Type="http://schemas.openxmlformats.org/officeDocument/2006/relationships/slideLayout" Target="../slideLayouts/slideLayout87.xml"/><Relationship Id="rId15" Type="http://schemas.openxmlformats.org/officeDocument/2006/relationships/theme" Target="../theme/theme7.xml"/><Relationship Id="rId16" Type="http://schemas.openxmlformats.org/officeDocument/2006/relationships/image" Target="../media/image7.jpeg"/><Relationship Id="rId17" Type="http://schemas.openxmlformats.org/officeDocument/2006/relationships/image" Target="../media/image3.png"/><Relationship Id="rId18" Type="http://schemas.openxmlformats.org/officeDocument/2006/relationships/image" Target="../media/image8.png"/><Relationship Id="rId1" Type="http://schemas.openxmlformats.org/officeDocument/2006/relationships/slideLayout" Target="../slideLayouts/slideLayout74.xml"/><Relationship Id="rId2" Type="http://schemas.openxmlformats.org/officeDocument/2006/relationships/slideLayout" Target="../slideLayouts/slideLayout75.xml"/><Relationship Id="rId3" Type="http://schemas.openxmlformats.org/officeDocument/2006/relationships/slideLayout" Target="../slideLayouts/slideLayout76.xml"/><Relationship Id="rId4" Type="http://schemas.openxmlformats.org/officeDocument/2006/relationships/slideLayout" Target="../slideLayouts/slideLayout77.xml"/><Relationship Id="rId5" Type="http://schemas.openxmlformats.org/officeDocument/2006/relationships/slideLayout" Target="../slideLayouts/slideLayout78.xml"/><Relationship Id="rId6" Type="http://schemas.openxmlformats.org/officeDocument/2006/relationships/slideLayout" Target="../slideLayouts/slideLayout79.xml"/><Relationship Id="rId7" Type="http://schemas.openxmlformats.org/officeDocument/2006/relationships/slideLayout" Target="../slideLayouts/slideLayout80.xml"/><Relationship Id="rId8" Type="http://schemas.openxmlformats.org/officeDocument/2006/relationships/slideLayout" Target="../slideLayouts/slideLayout81.xml"/><Relationship Id="rId9" Type="http://schemas.openxmlformats.org/officeDocument/2006/relationships/slideLayout" Target="../slideLayouts/slideLayout82.xml"/><Relationship Id="rId10"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90.xml"/><Relationship Id="rId4" Type="http://schemas.openxmlformats.org/officeDocument/2006/relationships/slideLayout" Target="../slideLayouts/slideLayout91.xml"/><Relationship Id="rId5" Type="http://schemas.openxmlformats.org/officeDocument/2006/relationships/slideLayout" Target="../slideLayouts/slideLayout92.xml"/><Relationship Id="rId6" Type="http://schemas.openxmlformats.org/officeDocument/2006/relationships/slideLayout" Target="../slideLayouts/slideLayout93.xml"/><Relationship Id="rId7" Type="http://schemas.openxmlformats.org/officeDocument/2006/relationships/theme" Target="../theme/theme8.xml"/><Relationship Id="rId1" Type="http://schemas.openxmlformats.org/officeDocument/2006/relationships/slideLayout" Target="../slideLayouts/slideLayout88.xml"/><Relationship Id="rId2"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4.xml"/><Relationship Id="rId12" Type="http://schemas.openxmlformats.org/officeDocument/2006/relationships/slideLayout" Target="../slideLayouts/slideLayout105.xml"/><Relationship Id="rId13" Type="http://schemas.openxmlformats.org/officeDocument/2006/relationships/theme" Target="../theme/theme9.xml"/><Relationship Id="rId14" Type="http://schemas.openxmlformats.org/officeDocument/2006/relationships/image" Target="../media/image6.png"/><Relationship Id="rId1" Type="http://schemas.openxmlformats.org/officeDocument/2006/relationships/slideLayout" Target="../slideLayouts/slideLayout94.xml"/><Relationship Id="rId2" Type="http://schemas.openxmlformats.org/officeDocument/2006/relationships/slideLayout" Target="../slideLayouts/slideLayout95.xml"/><Relationship Id="rId3" Type="http://schemas.openxmlformats.org/officeDocument/2006/relationships/slideLayout" Target="../slideLayouts/slideLayout96.xml"/><Relationship Id="rId4" Type="http://schemas.openxmlformats.org/officeDocument/2006/relationships/slideLayout" Target="../slideLayouts/slideLayout97.xml"/><Relationship Id="rId5" Type="http://schemas.openxmlformats.org/officeDocument/2006/relationships/slideLayout" Target="../slideLayouts/slideLayout98.xml"/><Relationship Id="rId6" Type="http://schemas.openxmlformats.org/officeDocument/2006/relationships/slideLayout" Target="../slideLayouts/slideLayout99.xml"/><Relationship Id="rId7" Type="http://schemas.openxmlformats.org/officeDocument/2006/relationships/slideLayout" Target="../slideLayouts/slideLayout100.xml"/><Relationship Id="rId8" Type="http://schemas.openxmlformats.org/officeDocument/2006/relationships/slideLayout" Target="../slideLayouts/slideLayout101.xml"/><Relationship Id="rId9" Type="http://schemas.openxmlformats.org/officeDocument/2006/relationships/slideLayout" Target="../slideLayouts/slideLayout102.xml"/><Relationship Id="rId10"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5"/>
          <a:stretch>
            <a:fillRect/>
          </a:stretch>
        </a:blipFill>
        <a:effectLst/>
      </p:bgPr>
    </p:bg>
    <p:spTree>
      <p:nvGrpSpPr>
        <p:cNvPr id="1" name=""/>
        <p:cNvGrpSpPr/>
        <p:nvPr/>
      </p:nvGrpSpPr>
      <p:grpSpPr>
        <a:xfrm>
          <a:off x="0" y="0"/>
          <a:ext cx="0" cy="0"/>
          <a:chOff x="0" y="0"/>
          <a:chExt cx="0" cy="0"/>
        </a:xfrm>
      </p:grpSpPr>
      <p:sp>
        <p:nvSpPr>
          <p:cNvPr id="5" name="CustomShape 1"/>
          <p:cNvSpPr/>
          <p:nvPr/>
        </p:nvSpPr>
        <p:spPr>
          <a:xfrm>
            <a:off x="3048120" y="6095880"/>
            <a:ext cx="6095520" cy="48708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p:style>
      </p:sp>
      <p:sp>
        <p:nvSpPr>
          <p:cNvPr id="6" name="PlaceHolder 2"/>
          <p:cNvSpPr>
            <a:spLocks noGrp="1"/>
          </p:cNvSpPr>
          <p:nvPr>
            <p:ph type="title"/>
          </p:nvPr>
        </p:nvSpPr>
        <p:spPr>
          <a:xfrm>
            <a:off x="3722760" y="1631880"/>
            <a:ext cx="5026680" cy="2998440"/>
          </a:xfrm>
          <a:prstGeom prst="rect">
            <a:avLst/>
          </a:prstGeom>
        </p:spPr>
        <p:txBody>
          <a:bodyPr lIns="90000" tIns="45000" rIns="90000" bIns="45000" anchor="ctr">
            <a:normAutofit/>
          </a:bodyPr>
          <a:lstStyle/>
          <a:p>
            <a:pPr>
              <a:lnSpc>
                <a:spcPct val="100000"/>
              </a:lnSpc>
            </a:pPr>
            <a:r>
              <a:rPr lang="en-US" sz="5200" b="1" strike="noStrike" spc="-1">
                <a:solidFill>
                  <a:srgbClr val="004890"/>
                </a:solidFill>
                <a:uFill>
                  <a:solidFill>
                    <a:srgbClr val="FFFFFF"/>
                  </a:solidFill>
                </a:uFill>
                <a:latin typeface="Calibri"/>
              </a:rPr>
              <a:t>Click to edit Master title style</a:t>
            </a:r>
            <a:endParaRPr lang="en-US" sz="5200" b="0" strike="noStrike" spc="-1">
              <a:solidFill>
                <a:srgbClr val="000000"/>
              </a:solidFill>
              <a:uFill>
                <a:solidFill>
                  <a:srgbClr val="FFFFFF"/>
                </a:solidFill>
              </a:uFill>
              <a:latin typeface="Calibri"/>
            </a:endParaRPr>
          </a:p>
        </p:txBody>
      </p:sp>
      <p:sp>
        <p:nvSpPr>
          <p:cNvPr id="2" name="CustomShape 3"/>
          <p:cNvSpPr/>
          <p:nvPr/>
        </p:nvSpPr>
        <p:spPr>
          <a:xfrm>
            <a:off x="0" y="6095880"/>
            <a:ext cx="3047760" cy="487080"/>
          </a:xfrm>
          <a:prstGeom prst="rect">
            <a:avLst/>
          </a:prstGeom>
          <a:solidFill>
            <a:srgbClr val="004890">
              <a:alpha val="50000"/>
            </a:srgbClr>
          </a:solidFill>
          <a:ln>
            <a:noFill/>
          </a:ln>
        </p:spPr>
        <p:style>
          <a:lnRef idx="2">
            <a:schemeClr val="accent1">
              <a:shade val="50000"/>
            </a:schemeClr>
          </a:lnRef>
          <a:fillRef idx="1">
            <a:schemeClr val="accent1"/>
          </a:fillRef>
          <a:effectRef idx="0">
            <a:schemeClr val="accent1"/>
          </a:effectRef>
          <a:fontRef idx="minor"/>
        </p:style>
      </p:sp>
      <p:sp>
        <p:nvSpPr>
          <p:cNvPr id="3" name="PlaceHolder 4"/>
          <p:cNvSpPr>
            <a:spLocks noGrp="1"/>
          </p:cNvSpPr>
          <p:nvPr>
            <p:ph type="body"/>
          </p:nvPr>
        </p:nvSpPr>
        <p:spPr>
          <a:xfrm>
            <a:off x="244440" y="6095880"/>
            <a:ext cx="2441160" cy="487080"/>
          </a:xfrm>
          <a:prstGeom prst="rect">
            <a:avLst/>
          </a:prstGeom>
        </p:spPr>
        <p:txBody>
          <a:bodyPr lIns="90000" tIns="45000" rIns="90000" bIns="45000" anchor="ctr"/>
          <a:lstStyle/>
          <a:p>
            <a:pPr algn="ctr">
              <a:lnSpc>
                <a:spcPct val="100000"/>
              </a:lnSpc>
              <a:spcBef>
                <a:spcPts val="1001"/>
              </a:spcBef>
            </a:pPr>
            <a:r>
              <a:rPr lang="en-US" sz="2400" b="0" strike="noStrike" spc="-1">
                <a:solidFill>
                  <a:srgbClr val="FFFFFF"/>
                </a:solidFill>
                <a:uFill>
                  <a:solidFill>
                    <a:srgbClr val="FFFFFF"/>
                  </a:solidFill>
                </a:uFill>
                <a:latin typeface="Calibri"/>
              </a:rPr>
              <a:t>day/month/year</a:t>
            </a:r>
            <a:endParaRPr lang="en-US" sz="2400" b="0" strike="noStrike" spc="-1">
              <a:solidFill>
                <a:srgbClr val="000000"/>
              </a:solidFill>
              <a:uFill>
                <a:solidFill>
                  <a:srgbClr val="FFFFFF"/>
                </a:solidFill>
              </a:uFill>
              <a:latin typeface="Calibri"/>
            </a:endParaRPr>
          </a:p>
        </p:txBody>
      </p:sp>
      <p:sp>
        <p:nvSpPr>
          <p:cNvPr id="4" name="PlaceHolder 5"/>
          <p:cNvSpPr>
            <a:spLocks noGrp="1"/>
          </p:cNvSpPr>
          <p:nvPr>
            <p:ph type="body"/>
          </p:nvPr>
        </p:nvSpPr>
        <p:spPr>
          <a:xfrm>
            <a:off x="3722760" y="6095521"/>
            <a:ext cx="5026680" cy="487080"/>
          </a:xfrm>
          <a:prstGeom prst="rect">
            <a:avLst/>
          </a:prstGeom>
        </p:spPr>
        <p:txBody>
          <a:bodyPr lIns="90000" tIns="45000" rIns="90000" bIns="45000" anchor="ctr"/>
          <a:lstStyle/>
          <a:p>
            <a:pPr>
              <a:lnSpc>
                <a:spcPct val="100000"/>
              </a:lnSpc>
              <a:spcBef>
                <a:spcPts val="1001"/>
              </a:spcBef>
            </a:pPr>
            <a:r>
              <a:rPr lang="en-US" sz="2400" b="0" strike="noStrike" spc="-1">
                <a:solidFill>
                  <a:srgbClr val="004890"/>
                </a:solidFill>
                <a:uFill>
                  <a:solidFill>
                    <a:srgbClr val="FFFFFF"/>
                  </a:solidFill>
                </a:uFill>
                <a:latin typeface="Calibri"/>
              </a:rPr>
              <a:t>Venue</a:t>
            </a:r>
            <a:endParaRPr lang="en-US" sz="2400" b="0" strike="noStrike" spc="-1">
              <a:solidFill>
                <a:srgbClr val="000000"/>
              </a:solidFill>
              <a:uFill>
                <a:solidFill>
                  <a:srgbClr val="FFFFFF"/>
                </a:solidFill>
              </a:uFill>
              <a:latin typeface="Calibri"/>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943"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0" name="Imagen 7"/>
          <p:cNvPicPr/>
          <p:nvPr/>
        </p:nvPicPr>
        <p:blipFill>
          <a:blip r:embed="rId14"/>
          <a:stretch/>
        </p:blipFill>
        <p:spPr>
          <a:xfrm>
            <a:off x="433440" y="6231600"/>
            <a:ext cx="1875960" cy="457200"/>
          </a:xfrm>
          <a:prstGeom prst="rect">
            <a:avLst/>
          </a:prstGeom>
          <a:ln>
            <a:noFill/>
          </a:ln>
        </p:spPr>
      </p:pic>
      <p:sp>
        <p:nvSpPr>
          <p:cNvPr id="81" name="PlaceHolder 1"/>
          <p:cNvSpPr>
            <a:spLocks noGrp="1"/>
          </p:cNvSpPr>
          <p:nvPr>
            <p:ph type="title"/>
          </p:nvPr>
        </p:nvSpPr>
        <p:spPr>
          <a:xfrm>
            <a:off x="464760" y="217800"/>
            <a:ext cx="8229240" cy="838080"/>
          </a:xfrm>
          <a:prstGeom prst="rect">
            <a:avLst/>
          </a:prstGeom>
        </p:spPr>
        <p:txBody>
          <a:bodyPr anchor="ctr"/>
          <a:lstStyle/>
          <a:p>
            <a:pPr algn="ctr">
              <a:lnSpc>
                <a:spcPct val="100000"/>
              </a:lnSpc>
            </a:pPr>
            <a:r>
              <a:rPr lang="en-US" sz="3500" b="1" strike="noStrike" spc="-1">
                <a:solidFill>
                  <a:srgbClr val="124484"/>
                </a:solidFill>
                <a:uFill>
                  <a:solidFill>
                    <a:srgbClr val="FFFFFF"/>
                  </a:solidFill>
                </a:uFill>
                <a:latin typeface="Calibri"/>
              </a:rPr>
              <a:t>Haga clic para modificar el estilo de título del patrón</a:t>
            </a:r>
            <a:endParaRPr lang="en-US" sz="3500" b="0" strike="noStrike" spc="-1">
              <a:solidFill>
                <a:srgbClr val="000000"/>
              </a:solidFill>
              <a:uFill>
                <a:solidFill>
                  <a:srgbClr val="FFFFFF"/>
                </a:solidFill>
              </a:uFill>
              <a:latin typeface="Calibri"/>
            </a:endParaRPr>
          </a:p>
        </p:txBody>
      </p:sp>
      <p:sp>
        <p:nvSpPr>
          <p:cNvPr id="82" name="PlaceHolder 2"/>
          <p:cNvSpPr>
            <a:spLocks noGrp="1"/>
          </p:cNvSpPr>
          <p:nvPr>
            <p:ph type="body"/>
          </p:nvPr>
        </p:nvSpPr>
        <p:spPr>
          <a:xfrm>
            <a:off x="464760" y="1215000"/>
            <a:ext cx="8229240" cy="4833000"/>
          </a:xfrm>
          <a:prstGeom prst="rect">
            <a:avLst/>
          </a:prstGeom>
        </p:spPr>
        <p:txBody>
          <a:bodyPr>
            <a:normAutofit/>
          </a:bodyPr>
          <a:lstStyle/>
          <a:p>
            <a:pPr marL="228600" indent="-228240">
              <a:lnSpc>
                <a:spcPct val="100000"/>
              </a:lnSpc>
              <a:spcBef>
                <a:spcPts val="1001"/>
              </a:spcBef>
              <a:buClr>
                <a:srgbClr val="000000"/>
              </a:buClr>
              <a:buFont typeface="Arial"/>
              <a:buChar char="•"/>
            </a:pPr>
            <a:r>
              <a:rPr lang="en-US" sz="2400" b="0" strike="noStrike" spc="-1">
                <a:solidFill>
                  <a:srgbClr val="000000"/>
                </a:solidFill>
                <a:uFill>
                  <a:solidFill>
                    <a:srgbClr val="FFFFFF"/>
                  </a:solidFill>
                </a:uFill>
                <a:latin typeface="Calibri"/>
              </a:rPr>
              <a:t>Editar el estilo de texto del patrón</a:t>
            </a:r>
          </a:p>
          <a:p>
            <a:pPr marL="685800" lvl="1" indent="-228240">
              <a:lnSpc>
                <a:spcPct val="100000"/>
              </a:lnSpc>
              <a:spcBef>
                <a:spcPts val="499"/>
              </a:spcBef>
              <a:buClr>
                <a:srgbClr val="000000"/>
              </a:buClr>
              <a:buFont typeface="Arial"/>
              <a:buChar char="•"/>
            </a:pPr>
            <a:r>
              <a:rPr lang="en-US" sz="2000" b="0" strike="noStrike" spc="-1">
                <a:solidFill>
                  <a:srgbClr val="000000"/>
                </a:solidFill>
                <a:uFill>
                  <a:solidFill>
                    <a:srgbClr val="FFFFFF"/>
                  </a:solidFill>
                </a:uFill>
                <a:latin typeface="Calibri"/>
              </a:rPr>
              <a:t>Segundo nivel</a:t>
            </a:r>
          </a:p>
          <a:p>
            <a:pPr marL="1143000" lvl="2" indent="-228240">
              <a:lnSpc>
                <a:spcPct val="100000"/>
              </a:lnSpc>
              <a:spcBef>
                <a:spcPts val="499"/>
              </a:spcBef>
              <a:buClr>
                <a:srgbClr val="000000"/>
              </a:buClr>
              <a:buFont typeface="Arial"/>
              <a:buChar char="•"/>
            </a:pPr>
            <a:r>
              <a:rPr lang="en-US" sz="1800" b="0" strike="noStrike" spc="-1">
                <a:solidFill>
                  <a:srgbClr val="000000"/>
                </a:solidFill>
                <a:uFill>
                  <a:solidFill>
                    <a:srgbClr val="FFFFFF"/>
                  </a:solidFill>
                </a:uFill>
                <a:latin typeface="Calibri"/>
              </a:rPr>
              <a:t>Tercer nivel</a:t>
            </a:r>
          </a:p>
          <a:p>
            <a:pPr marL="1600200" lvl="3" indent="-228240">
              <a:lnSpc>
                <a:spcPct val="100000"/>
              </a:lnSpc>
              <a:spcBef>
                <a:spcPts val="499"/>
              </a:spcBef>
              <a:buClr>
                <a:srgbClr val="000000"/>
              </a:buClr>
              <a:buFont typeface="Arial"/>
              <a:buChar char="•"/>
            </a:pPr>
            <a:r>
              <a:rPr lang="en-US" sz="1600" b="0" strike="noStrike" spc="-1">
                <a:solidFill>
                  <a:srgbClr val="000000"/>
                </a:solidFill>
                <a:uFill>
                  <a:solidFill>
                    <a:srgbClr val="FFFFFF"/>
                  </a:solidFill>
                </a:uFill>
                <a:latin typeface="Calibri"/>
              </a:rPr>
              <a:t>Cuarto nivel</a:t>
            </a:r>
          </a:p>
          <a:p>
            <a:pPr marL="2057400" lvl="4" indent="-228240">
              <a:lnSpc>
                <a:spcPct val="100000"/>
              </a:lnSpc>
              <a:spcBef>
                <a:spcPts val="499"/>
              </a:spcBef>
              <a:buClr>
                <a:srgbClr val="000000"/>
              </a:buClr>
              <a:buFont typeface="Arial"/>
              <a:buChar char="•"/>
            </a:pPr>
            <a:r>
              <a:rPr lang="en-US" sz="1600" b="0" strike="noStrike" spc="-1">
                <a:solidFill>
                  <a:srgbClr val="000000"/>
                </a:solidFill>
                <a:uFill>
                  <a:solidFill>
                    <a:srgbClr val="FFFFFF"/>
                  </a:solidFill>
                </a:uFill>
                <a:latin typeface="Calibri"/>
              </a:rPr>
              <a:t>Quinto nivel</a:t>
            </a:r>
          </a:p>
        </p:txBody>
      </p:sp>
    </p:spTree>
    <p:extLst>
      <p:ext uri="{BB962C8B-B14F-4D97-AF65-F5344CB8AC3E}">
        <p14:creationId xmlns:p14="http://schemas.microsoft.com/office/powerpoint/2010/main" val="2714457533"/>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91" name="Picture 13"/>
          <p:cNvPicPr/>
          <p:nvPr/>
        </p:nvPicPr>
        <p:blipFill>
          <a:blip r:embed="rId15"/>
          <a:stretch/>
        </p:blipFill>
        <p:spPr>
          <a:xfrm>
            <a:off x="-38160" y="0"/>
            <a:ext cx="9289800" cy="821520"/>
          </a:xfrm>
          <a:prstGeom prst="rect">
            <a:avLst/>
          </a:prstGeom>
          <a:ln>
            <a:noFill/>
          </a:ln>
        </p:spPr>
      </p:pic>
      <p:sp>
        <p:nvSpPr>
          <p:cNvPr id="492" name="CustomShape 1"/>
          <p:cNvSpPr/>
          <p:nvPr/>
        </p:nvSpPr>
        <p:spPr>
          <a:xfrm>
            <a:off x="8458200" y="6355440"/>
            <a:ext cx="533160" cy="502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fld id="{18ADCB66-CEE8-487B-A6A2-104DEFC3285A}" type="slidenum">
              <a:rPr lang="en-US" sz="1000" spc="-1">
                <a:solidFill>
                  <a:srgbClr val="23589C"/>
                </a:solidFill>
                <a:uFill>
                  <a:solidFill>
                    <a:srgbClr val="FFFFFF"/>
                  </a:solidFill>
                </a:uFill>
                <a:latin typeface="Arial"/>
                <a:ea typeface="ＭＳ Ｐゴシック"/>
                <a:cs typeface="DejaVu Sans"/>
              </a:rPr>
              <a:pPr algn="r"/>
              <a:t>‹Nr.›</a:t>
            </a:fld>
            <a:endParaRPr lang="en-US" sz="1000" spc="-1">
              <a:solidFill>
                <a:srgbClr val="000000"/>
              </a:solidFill>
              <a:uFill>
                <a:solidFill>
                  <a:srgbClr val="FFFFFF"/>
                </a:solidFill>
              </a:uFill>
              <a:latin typeface="Arial"/>
              <a:ea typeface="DejaVu Sans"/>
              <a:cs typeface="DejaVu Sans"/>
            </a:endParaRPr>
          </a:p>
        </p:txBody>
      </p:sp>
      <p:pic>
        <p:nvPicPr>
          <p:cNvPr id="493" name="Picture 11"/>
          <p:cNvPicPr/>
          <p:nvPr/>
        </p:nvPicPr>
        <p:blipFill>
          <a:blip r:embed="rId16"/>
          <a:stretch/>
        </p:blipFill>
        <p:spPr>
          <a:xfrm>
            <a:off x="6732720" y="141120"/>
            <a:ext cx="1936440" cy="567360"/>
          </a:xfrm>
          <a:prstGeom prst="rect">
            <a:avLst/>
          </a:prstGeom>
          <a:ln>
            <a:noFill/>
          </a:ln>
        </p:spPr>
      </p:pic>
      <p:pic>
        <p:nvPicPr>
          <p:cNvPr id="494" name="Picture 459"/>
          <p:cNvPicPr/>
          <p:nvPr/>
        </p:nvPicPr>
        <p:blipFill>
          <a:blip r:embed="rId17"/>
          <a:stretch/>
        </p:blipFill>
        <p:spPr>
          <a:xfrm>
            <a:off x="8245440" y="122401"/>
            <a:ext cx="574200" cy="292680"/>
          </a:xfrm>
          <a:prstGeom prst="rect">
            <a:avLst/>
          </a:prstGeom>
          <a:ln>
            <a:noFill/>
          </a:ln>
        </p:spPr>
      </p:pic>
      <p:sp>
        <p:nvSpPr>
          <p:cNvPr id="495" name="PlaceHolder 2"/>
          <p:cNvSpPr>
            <a:spLocks noGrp="1"/>
          </p:cNvSpPr>
          <p:nvPr>
            <p:ph type="title"/>
          </p:nvPr>
        </p:nvSpPr>
        <p:spPr>
          <a:xfrm>
            <a:off x="396720" y="141120"/>
            <a:ext cx="6190920" cy="680400"/>
          </a:xfrm>
          <a:prstGeom prst="rect">
            <a:avLst/>
          </a:prstGeom>
        </p:spPr>
        <p:txBody>
          <a:bodyPr lIns="90000" tIns="45000" rIns="90000" bIns="45000"/>
          <a:lstStyle/>
          <a:p>
            <a:pPr>
              <a:lnSpc>
                <a:spcPct val="100000"/>
              </a:lnSpc>
            </a:pPr>
            <a:r>
              <a:rPr lang="en-US" sz="2800" b="0" strike="noStrike" spc="-1">
                <a:solidFill>
                  <a:srgbClr val="FFFFFF"/>
                </a:solidFill>
                <a:uFill>
                  <a:solidFill>
                    <a:srgbClr val="FFFFFF"/>
                  </a:solidFill>
                </a:uFill>
                <a:latin typeface="Arial"/>
                <a:ea typeface="ＭＳ Ｐゴシック"/>
              </a:rPr>
              <a:t>Click to edit Master title style</a:t>
            </a:r>
            <a:endParaRPr lang="en-US" sz="2800" b="0" strike="noStrike" spc="-1">
              <a:solidFill>
                <a:srgbClr val="004990"/>
              </a:solidFill>
              <a:uFill>
                <a:solidFill>
                  <a:srgbClr val="FFFFFF"/>
                </a:solidFill>
              </a:uFill>
              <a:latin typeface="Arial"/>
            </a:endParaRPr>
          </a:p>
        </p:txBody>
      </p:sp>
      <p:sp>
        <p:nvSpPr>
          <p:cNvPr id="496" name="PlaceHolder 3"/>
          <p:cNvSpPr>
            <a:spLocks noGrp="1"/>
          </p:cNvSpPr>
          <p:nvPr>
            <p:ph type="body"/>
          </p:nvPr>
        </p:nvSpPr>
        <p:spPr>
          <a:xfrm>
            <a:off x="395640" y="962640"/>
            <a:ext cx="8328960" cy="5392440"/>
          </a:xfrm>
          <a:prstGeom prst="rect">
            <a:avLst/>
          </a:prstGeom>
        </p:spPr>
        <p:txBody>
          <a:bodyPr lIns="90000" tIns="45000" rIns="90000" bIns="45000"/>
          <a:lstStyle/>
          <a:p>
            <a:pPr marL="343080" indent="-342720">
              <a:lnSpc>
                <a:spcPct val="100000"/>
              </a:lnSpc>
              <a:spcBef>
                <a:spcPts val="479"/>
              </a:spcBef>
              <a:buClr>
                <a:srgbClr val="004990"/>
              </a:buClr>
              <a:buFont typeface="Symbol" charset="2"/>
              <a:buChar char=""/>
            </a:pPr>
            <a:r>
              <a:rPr lang="en-US" sz="2400" b="0" strike="noStrike" spc="-1">
                <a:solidFill>
                  <a:srgbClr val="004990"/>
                </a:solidFill>
                <a:uFill>
                  <a:solidFill>
                    <a:srgbClr val="FFFFFF"/>
                  </a:solidFill>
                </a:uFill>
                <a:latin typeface="Arial"/>
                <a:ea typeface="ＭＳ Ｐゴシック"/>
              </a:rPr>
              <a:t>Click to edit Master text styles</a:t>
            </a:r>
            <a:endParaRPr lang="en-US" sz="2400" b="0" strike="noStrike" spc="-1">
              <a:solidFill>
                <a:srgbClr val="004990"/>
              </a:solidFill>
              <a:uFill>
                <a:solidFill>
                  <a:srgbClr val="FFFFFF"/>
                </a:solidFill>
              </a:uFill>
              <a:latin typeface="Arial"/>
            </a:endParaRPr>
          </a:p>
          <a:p>
            <a:pPr marL="743040" lvl="1" indent="-285480">
              <a:lnSpc>
                <a:spcPct val="100000"/>
              </a:lnSpc>
              <a:spcBef>
                <a:spcPts val="400"/>
              </a:spcBef>
              <a:buClr>
                <a:srgbClr val="004990"/>
              </a:buClr>
              <a:buFont typeface="Symbol" charset="2"/>
              <a:buChar char=""/>
            </a:pPr>
            <a:r>
              <a:rPr lang="en-US" sz="2000" b="0" strike="noStrike" spc="-1">
                <a:solidFill>
                  <a:srgbClr val="004990"/>
                </a:solidFill>
                <a:uFill>
                  <a:solidFill>
                    <a:srgbClr val="FFFFFF"/>
                  </a:solidFill>
                </a:uFill>
                <a:latin typeface="Arial"/>
                <a:ea typeface="ＭＳ Ｐゴシック"/>
              </a:rPr>
              <a:t>Second level</a:t>
            </a:r>
            <a:endParaRPr lang="en-US" sz="2000" b="0" strike="noStrike" spc="-1">
              <a:solidFill>
                <a:srgbClr val="004990"/>
              </a:solidFill>
              <a:uFill>
                <a:solidFill>
                  <a:srgbClr val="FFFFFF"/>
                </a:solidFill>
              </a:uFill>
              <a:latin typeface="Arial"/>
            </a:endParaRPr>
          </a:p>
          <a:p>
            <a:pPr marL="1143000" lvl="2" indent="-228240">
              <a:lnSpc>
                <a:spcPct val="100000"/>
              </a:lnSpc>
              <a:spcBef>
                <a:spcPts val="360"/>
              </a:spcBef>
              <a:buClr>
                <a:srgbClr val="004990"/>
              </a:buClr>
              <a:buFont typeface="Symbol" charset="2"/>
              <a:buChar char=""/>
            </a:pPr>
            <a:r>
              <a:rPr lang="en-US" sz="1800" b="0" strike="noStrike" spc="-1">
                <a:solidFill>
                  <a:srgbClr val="004990"/>
                </a:solidFill>
                <a:uFill>
                  <a:solidFill>
                    <a:srgbClr val="FFFFFF"/>
                  </a:solidFill>
                </a:uFill>
                <a:latin typeface="Arial"/>
                <a:ea typeface="ＭＳ Ｐゴシック"/>
              </a:rPr>
              <a:t>Third level</a:t>
            </a:r>
            <a:endParaRPr lang="en-US" sz="1800" b="0" strike="noStrike" spc="-1">
              <a:solidFill>
                <a:srgbClr val="004990"/>
              </a:solidFill>
              <a:uFill>
                <a:solidFill>
                  <a:srgbClr val="FFFFFF"/>
                </a:solidFill>
              </a:uFill>
              <a:latin typeface="Arial"/>
            </a:endParaRPr>
          </a:p>
          <a:p>
            <a:pPr marL="1600200" lvl="3" indent="-228240">
              <a:lnSpc>
                <a:spcPct val="100000"/>
              </a:lnSpc>
              <a:spcBef>
                <a:spcPts val="320"/>
              </a:spcBef>
              <a:buClr>
                <a:srgbClr val="004990"/>
              </a:buClr>
              <a:buFont typeface="Symbol" charset="2"/>
              <a:buChar char=""/>
            </a:pPr>
            <a:r>
              <a:rPr lang="en-US" sz="1600" b="0" strike="noStrike" spc="-1">
                <a:solidFill>
                  <a:srgbClr val="004990"/>
                </a:solidFill>
                <a:uFill>
                  <a:solidFill>
                    <a:srgbClr val="FFFFFF"/>
                  </a:solidFill>
                </a:uFill>
                <a:latin typeface="Arial"/>
                <a:ea typeface="ＭＳ Ｐゴシック"/>
              </a:rPr>
              <a:t>Fourth level</a:t>
            </a:r>
            <a:endParaRPr lang="en-US" sz="1600" b="0" strike="noStrike" spc="-1">
              <a:solidFill>
                <a:srgbClr val="004990"/>
              </a:solidFill>
              <a:uFill>
                <a:solidFill>
                  <a:srgbClr val="FFFFFF"/>
                </a:solidFill>
              </a:uFill>
              <a:latin typeface="Arial"/>
            </a:endParaRPr>
          </a:p>
          <a:p>
            <a:pPr marL="2057400" lvl="4" indent="-228240">
              <a:lnSpc>
                <a:spcPct val="100000"/>
              </a:lnSpc>
              <a:spcBef>
                <a:spcPts val="281"/>
              </a:spcBef>
              <a:buClr>
                <a:srgbClr val="004990"/>
              </a:buClr>
              <a:buFont typeface="StarSymbol"/>
              <a:buChar char="»"/>
            </a:pPr>
            <a:r>
              <a:rPr lang="en-US" sz="1400" b="0" strike="noStrike" spc="-1">
                <a:solidFill>
                  <a:srgbClr val="004990"/>
                </a:solidFill>
                <a:uFill>
                  <a:solidFill>
                    <a:srgbClr val="FFFFFF"/>
                  </a:solidFill>
                </a:uFill>
                <a:latin typeface="Arial"/>
                <a:ea typeface="ＭＳ Ｐゴシック"/>
              </a:rPr>
              <a:t>Fifth level</a:t>
            </a:r>
            <a:endParaRPr lang="en-US" sz="1400" b="0" strike="noStrike" spc="-1">
              <a:solidFill>
                <a:srgbClr val="004990"/>
              </a:solidFill>
              <a:uFill>
                <a:solidFill>
                  <a:srgbClr val="FFFFFF"/>
                </a:solidFill>
              </a:uFill>
              <a:latin typeface="Arial"/>
            </a:endParaRPr>
          </a:p>
        </p:txBody>
      </p:sp>
    </p:spTree>
    <p:extLst>
      <p:ext uri="{BB962C8B-B14F-4D97-AF65-F5344CB8AC3E}">
        <p14:creationId xmlns:p14="http://schemas.microsoft.com/office/powerpoint/2010/main" val="400715864"/>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 id="2147483999" r:id="rId12"/>
    <p:sldLayoutId id="2147484000"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9276357"/>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Lst>
  <p:timing>
    <p:tnLst>
      <p:par>
        <p:cTn xmlns:p14="http://schemas.microsoft.com/office/powerpoint/2010/main" id="1" dur="indefinite" restart="never" nodeType="tmRoot"/>
      </p:par>
    </p:tnLst>
  </p:timing>
  <p:hf sldNum="0" hdr="0" ftr="0" dt="0"/>
  <p:txStyles>
    <p:titleStyle>
      <a:lvl1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itchFamily="34"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pitchFamily="34" charset="0"/>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Arial" pitchFamily="34" charset="0"/>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Arial" pitchFamily="34" charset="0"/>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Arial" pitchFamily="34" charset="0"/>
        </a:defRPr>
      </a:lvl6pPr>
      <a:lvl7pPr marL="2971800" indent="-228600" algn="l" rtl="0" eaLnBrk="0" fontAlgn="base" hangingPunct="0">
        <a:spcBef>
          <a:spcPct val="20000"/>
        </a:spcBef>
        <a:spcAft>
          <a:spcPct val="0"/>
        </a:spcAft>
        <a:buChar char="»"/>
        <a:defRPr sz="2000">
          <a:solidFill>
            <a:schemeClr val="tx1"/>
          </a:solidFill>
          <a:latin typeface="Arial" pitchFamily="34" charset="0"/>
        </a:defRPr>
      </a:lvl7pPr>
      <a:lvl8pPr marL="3429000" indent="-228600" algn="l" rtl="0" eaLnBrk="0" fontAlgn="base" hangingPunct="0">
        <a:spcBef>
          <a:spcPct val="20000"/>
        </a:spcBef>
        <a:spcAft>
          <a:spcPct val="0"/>
        </a:spcAft>
        <a:buChar char="»"/>
        <a:defRPr sz="2000">
          <a:solidFill>
            <a:schemeClr val="tx1"/>
          </a:solidFill>
          <a:latin typeface="Arial" pitchFamily="34" charset="0"/>
        </a:defRPr>
      </a:lvl8pPr>
      <a:lvl9pPr marL="3886200" indent="-228600" algn="l" rtl="0" eaLnBrk="0" fontAlgn="base" hangingPunct="0">
        <a:spcBef>
          <a:spcPct val="20000"/>
        </a:spcBef>
        <a:spcAft>
          <a:spcPct val="0"/>
        </a:spcAft>
        <a:buChar char="»"/>
        <a:defRPr sz="2000">
          <a:solidFill>
            <a:schemeClr val="tx1"/>
          </a:solidFill>
          <a:latin typeface="Arial" pitchFamily="34" charset="0"/>
        </a:defRPr>
      </a:lvl9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4"/>
          <a:stretch>
            <a:fillRect/>
          </a:stretch>
        </a:blipFill>
        <a:effectLst/>
      </p:bgPr>
    </p:bg>
    <p:spTree>
      <p:nvGrpSpPr>
        <p:cNvPr id="1" name=""/>
        <p:cNvGrpSpPr/>
        <p:nvPr/>
      </p:nvGrpSpPr>
      <p:grpSpPr>
        <a:xfrm>
          <a:off x="0" y="0"/>
          <a:ext cx="0" cy="0"/>
          <a:chOff x="0" y="0"/>
          <a:chExt cx="0" cy="0"/>
        </a:xfrm>
      </p:grpSpPr>
      <p:sp>
        <p:nvSpPr>
          <p:cNvPr id="119" name="PlaceHolder 1"/>
          <p:cNvSpPr>
            <a:spLocks noGrp="1"/>
          </p:cNvSpPr>
          <p:nvPr>
            <p:ph type="title"/>
          </p:nvPr>
        </p:nvSpPr>
        <p:spPr>
          <a:xfrm>
            <a:off x="1152000" y="877680"/>
            <a:ext cx="6839640" cy="3959640"/>
          </a:xfrm>
          <a:prstGeom prst="rect">
            <a:avLst/>
          </a:prstGeom>
        </p:spPr>
        <p:txBody>
          <a:bodyPr lIns="90000" tIns="45000" rIns="90000" bIns="45000" anchor="ctr"/>
          <a:lstStyle/>
          <a:p>
            <a:pPr algn="ctr">
              <a:lnSpc>
                <a:spcPct val="100000"/>
              </a:lnSpc>
            </a:pPr>
            <a:r>
              <a:rPr lang="en-US" sz="6000" b="1" strike="noStrike" spc="-1">
                <a:solidFill>
                  <a:srgbClr val="124484"/>
                </a:solidFill>
                <a:uFill>
                  <a:solidFill>
                    <a:srgbClr val="FFFFFF"/>
                  </a:solidFill>
                </a:uFill>
                <a:latin typeface="Calibri"/>
              </a:rPr>
              <a:t>Click to edit Master title style</a:t>
            </a:r>
            <a:endParaRPr lang="en-US" sz="6000" b="0" strike="noStrike" spc="-1">
              <a:solidFill>
                <a:srgbClr val="000000"/>
              </a:solidFill>
              <a:uFill>
                <a:solidFill>
                  <a:srgbClr val="FFFFFF"/>
                </a:solidFill>
              </a:uFill>
              <a:latin typeface="Calibri"/>
            </a:endParaRPr>
          </a:p>
        </p:txBody>
      </p:sp>
      <p:sp>
        <p:nvSpPr>
          <p:cNvPr id="120"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400" b="0" strike="noStrike" spc="-1">
                <a:solidFill>
                  <a:srgbClr val="000000"/>
                </a:solidFill>
                <a:uFill>
                  <a:solidFill>
                    <a:srgbClr val="FFFFFF"/>
                  </a:solidFill>
                </a:uFill>
                <a:latin typeface="Calibri"/>
              </a:rPr>
              <a:t>Click to edit the outline text format</a:t>
            </a:r>
          </a:p>
          <a:p>
            <a:pPr marL="864000" lvl="1" indent="-324000">
              <a:spcBef>
                <a:spcPts val="1134"/>
              </a:spcBef>
              <a:buClr>
                <a:srgbClr val="000000"/>
              </a:buClr>
              <a:buSzPct val="75000"/>
              <a:buFont typeface="Symbol" charset="2"/>
              <a:buChar char=""/>
            </a:pPr>
            <a:r>
              <a:rPr lang="en-US" sz="1800" b="0" strike="noStrike" spc="-1">
                <a:solidFill>
                  <a:srgbClr val="000000"/>
                </a:solidFill>
                <a:uFill>
                  <a:solidFill>
                    <a:srgbClr val="FFFFFF"/>
                  </a:solidFill>
                </a:uFill>
                <a:latin typeface="Calibri"/>
              </a:rPr>
              <a:t>Second Outline Level</a:t>
            </a:r>
          </a:p>
          <a:p>
            <a:pPr marL="1296000" lvl="2" indent="-288000">
              <a:spcBef>
                <a:spcPts val="850"/>
              </a:spcBef>
              <a:buClr>
                <a:srgbClr val="000000"/>
              </a:buClr>
              <a:buSzPct val="45000"/>
              <a:buFont typeface="Wingdings" charset="2"/>
              <a:buChar char=""/>
            </a:pPr>
            <a:r>
              <a:rPr lang="en-US" sz="1600" b="0" strike="noStrike" spc="-1">
                <a:solidFill>
                  <a:srgbClr val="000000"/>
                </a:solidFill>
                <a:uFill>
                  <a:solidFill>
                    <a:srgbClr val="FFFFFF"/>
                  </a:solidFill>
                </a:uFill>
                <a:latin typeface="Calibri"/>
              </a:rPr>
              <a:t>Third Outline Level</a:t>
            </a:r>
          </a:p>
          <a:p>
            <a:pPr marL="1728000" lvl="3" indent="-216000">
              <a:spcBef>
                <a:spcPts val="567"/>
              </a:spcBef>
              <a:buClr>
                <a:srgbClr val="000000"/>
              </a:buClr>
              <a:buSzPct val="75000"/>
              <a:buFont typeface="Symbol" charset="2"/>
              <a:buChar char=""/>
            </a:pPr>
            <a:r>
              <a:rPr lang="en-US" sz="1600" b="0" strike="noStrike" spc="-1">
                <a:solidFill>
                  <a:srgbClr val="000000"/>
                </a:solidFill>
                <a:uFill>
                  <a:solidFill>
                    <a:srgbClr val="FFFFFF"/>
                  </a:solidFill>
                </a:uFill>
                <a:latin typeface="Calibri"/>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uFill>
                  <a:solidFill>
                    <a:srgbClr val="FFFFFF"/>
                  </a:solidFill>
                </a:uFill>
                <a:latin typeface="Calibri"/>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uFill>
                  <a:solidFill>
                    <a:srgbClr val="FFFFFF"/>
                  </a:solidFill>
                </a:uFill>
                <a:latin typeface="Calibri"/>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uFill>
                  <a:solidFill>
                    <a:srgbClr val="FFFFFF"/>
                  </a:solidFill>
                </a:u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 name="PlaceHolder 1"/>
          <p:cNvSpPr>
            <a:spLocks noGrp="1"/>
          </p:cNvSpPr>
          <p:nvPr>
            <p:ph type="title"/>
          </p:nvPr>
        </p:nvSpPr>
        <p:spPr>
          <a:xfrm>
            <a:off x="464760" y="217800"/>
            <a:ext cx="8229240" cy="838080"/>
          </a:xfrm>
          <a:prstGeom prst="rect">
            <a:avLst/>
          </a:prstGeom>
        </p:spPr>
        <p:txBody>
          <a:bodyPr anchor="ctr"/>
          <a:lstStyle/>
          <a:p>
            <a:pPr algn="ctr">
              <a:lnSpc>
                <a:spcPct val="100000"/>
              </a:lnSpc>
            </a:pPr>
            <a:r>
              <a:rPr lang="en-US" sz="3500" b="1" strike="noStrike" spc="-1">
                <a:solidFill>
                  <a:srgbClr val="124484"/>
                </a:solidFill>
                <a:uFill>
                  <a:solidFill>
                    <a:srgbClr val="FFFFFF"/>
                  </a:solidFill>
                </a:uFill>
                <a:latin typeface="Calibri"/>
              </a:rPr>
              <a:t>Click to edit Master title style</a:t>
            </a:r>
            <a:endParaRPr lang="en-US" sz="3500" b="0" strike="noStrike" spc="-1">
              <a:solidFill>
                <a:srgbClr val="000000"/>
              </a:solidFill>
              <a:uFill>
                <a:solidFill>
                  <a:srgbClr val="FFFFFF"/>
                </a:solidFill>
              </a:uFill>
              <a:latin typeface="Calibri"/>
            </a:endParaRPr>
          </a:p>
        </p:txBody>
      </p:sp>
      <p:pic>
        <p:nvPicPr>
          <p:cNvPr id="158" name="Imagen 7"/>
          <p:cNvPicPr/>
          <p:nvPr/>
        </p:nvPicPr>
        <p:blipFill>
          <a:blip r:embed="rId14"/>
          <a:stretch/>
        </p:blipFill>
        <p:spPr>
          <a:xfrm>
            <a:off x="432720" y="6232321"/>
            <a:ext cx="1875960" cy="456840"/>
          </a:xfrm>
          <a:prstGeom prst="rect">
            <a:avLst/>
          </a:prstGeom>
          <a:ln>
            <a:noFill/>
          </a:ln>
        </p:spPr>
      </p:pic>
      <p:sp>
        <p:nvSpPr>
          <p:cNvPr id="159"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400" b="0" strike="noStrike" spc="-1">
                <a:solidFill>
                  <a:srgbClr val="000000"/>
                </a:solidFill>
                <a:uFill>
                  <a:solidFill>
                    <a:srgbClr val="FFFFFF"/>
                  </a:solidFill>
                </a:uFill>
                <a:latin typeface="Calibri"/>
              </a:rPr>
              <a:t>Click to edit the outline text format</a:t>
            </a:r>
          </a:p>
          <a:p>
            <a:pPr marL="864000" lvl="1" indent="-324000">
              <a:spcBef>
                <a:spcPts val="1134"/>
              </a:spcBef>
              <a:buClr>
                <a:srgbClr val="000000"/>
              </a:buClr>
              <a:buSzPct val="75000"/>
              <a:buFont typeface="Symbol" charset="2"/>
              <a:buChar char=""/>
            </a:pPr>
            <a:r>
              <a:rPr lang="en-US" sz="1800" b="0" strike="noStrike" spc="-1">
                <a:solidFill>
                  <a:srgbClr val="000000"/>
                </a:solidFill>
                <a:uFill>
                  <a:solidFill>
                    <a:srgbClr val="FFFFFF"/>
                  </a:solidFill>
                </a:uFill>
                <a:latin typeface="Calibri"/>
              </a:rPr>
              <a:t>Second Outline Level</a:t>
            </a:r>
          </a:p>
          <a:p>
            <a:pPr marL="1296000" lvl="2" indent="-288000">
              <a:spcBef>
                <a:spcPts val="850"/>
              </a:spcBef>
              <a:buClr>
                <a:srgbClr val="000000"/>
              </a:buClr>
              <a:buSzPct val="45000"/>
              <a:buFont typeface="Wingdings" charset="2"/>
              <a:buChar char=""/>
            </a:pPr>
            <a:r>
              <a:rPr lang="en-US" sz="1600" b="0" strike="noStrike" spc="-1">
                <a:solidFill>
                  <a:srgbClr val="000000"/>
                </a:solidFill>
                <a:uFill>
                  <a:solidFill>
                    <a:srgbClr val="FFFFFF"/>
                  </a:solidFill>
                </a:uFill>
                <a:latin typeface="Calibri"/>
              </a:rPr>
              <a:t>Third Outline Level</a:t>
            </a:r>
          </a:p>
          <a:p>
            <a:pPr marL="1728000" lvl="3" indent="-216000">
              <a:spcBef>
                <a:spcPts val="567"/>
              </a:spcBef>
              <a:buClr>
                <a:srgbClr val="000000"/>
              </a:buClr>
              <a:buSzPct val="75000"/>
              <a:buFont typeface="Symbol" charset="2"/>
              <a:buChar char=""/>
            </a:pPr>
            <a:r>
              <a:rPr lang="en-US" sz="1600" b="0" strike="noStrike" spc="-1">
                <a:solidFill>
                  <a:srgbClr val="000000"/>
                </a:solidFill>
                <a:uFill>
                  <a:solidFill>
                    <a:srgbClr val="FFFFFF"/>
                  </a:solidFill>
                </a:uFill>
                <a:latin typeface="Calibri"/>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uFill>
                  <a:solidFill>
                    <a:srgbClr val="FFFFFF"/>
                  </a:solidFill>
                </a:uFill>
                <a:latin typeface="Calibri"/>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uFill>
                  <a:solidFill>
                    <a:srgbClr val="FFFFFF"/>
                  </a:solidFill>
                </a:uFill>
                <a:latin typeface="Calibri"/>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uFill>
                  <a:solidFill>
                    <a:srgbClr val="FFFFFF"/>
                  </a:solidFill>
                </a:u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20" name="Picture 13"/>
          <p:cNvPicPr/>
          <p:nvPr/>
        </p:nvPicPr>
        <p:blipFill>
          <a:blip r:embed="rId14"/>
          <a:stretch/>
        </p:blipFill>
        <p:spPr>
          <a:xfrm>
            <a:off x="-38160" y="0"/>
            <a:ext cx="9289800" cy="821520"/>
          </a:xfrm>
          <a:prstGeom prst="rect">
            <a:avLst/>
          </a:prstGeom>
          <a:ln>
            <a:noFill/>
          </a:ln>
        </p:spPr>
      </p:pic>
      <p:sp>
        <p:nvSpPr>
          <p:cNvPr id="321" name="CustomShape 1"/>
          <p:cNvSpPr/>
          <p:nvPr/>
        </p:nvSpPr>
        <p:spPr>
          <a:xfrm>
            <a:off x="8458200" y="6355440"/>
            <a:ext cx="533160" cy="502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lnSpc>
                <a:spcPct val="100000"/>
              </a:lnSpc>
            </a:pPr>
            <a:fld id="{CA93E042-D8CB-4D0C-B094-7BE0F975505F}" type="slidenum">
              <a:rPr lang="en-US" sz="1000" b="0" strike="noStrike" spc="-1">
                <a:solidFill>
                  <a:srgbClr val="23589C"/>
                </a:solidFill>
                <a:uFill>
                  <a:solidFill>
                    <a:srgbClr val="FFFFFF"/>
                  </a:solidFill>
                </a:uFill>
                <a:latin typeface="Arial"/>
                <a:ea typeface="ＭＳ Ｐゴシック"/>
              </a:rPr>
              <a:pPr algn="r">
                <a:lnSpc>
                  <a:spcPct val="100000"/>
                </a:lnSpc>
              </a:pPr>
              <a:t>‹Nr.›</a:t>
            </a:fld>
            <a:endParaRPr lang="en-US" sz="1000" b="0" strike="noStrike" spc="-1">
              <a:solidFill>
                <a:srgbClr val="000000"/>
              </a:solidFill>
              <a:uFill>
                <a:solidFill>
                  <a:srgbClr val="FFFFFF"/>
                </a:solidFill>
              </a:uFill>
              <a:latin typeface="Arial"/>
            </a:endParaRPr>
          </a:p>
        </p:txBody>
      </p:sp>
      <p:pic>
        <p:nvPicPr>
          <p:cNvPr id="322" name="Picture 11"/>
          <p:cNvPicPr/>
          <p:nvPr/>
        </p:nvPicPr>
        <p:blipFill>
          <a:blip r:embed="rId15"/>
          <a:stretch/>
        </p:blipFill>
        <p:spPr>
          <a:xfrm>
            <a:off x="6732720" y="141120"/>
            <a:ext cx="1936440" cy="567360"/>
          </a:xfrm>
          <a:prstGeom prst="rect">
            <a:avLst/>
          </a:prstGeom>
          <a:ln>
            <a:noFill/>
          </a:ln>
        </p:spPr>
      </p:pic>
      <p:pic>
        <p:nvPicPr>
          <p:cNvPr id="323" name="Picture 459"/>
          <p:cNvPicPr/>
          <p:nvPr/>
        </p:nvPicPr>
        <p:blipFill>
          <a:blip r:embed="rId16"/>
          <a:stretch/>
        </p:blipFill>
        <p:spPr>
          <a:xfrm>
            <a:off x="8245440" y="122401"/>
            <a:ext cx="574200" cy="292680"/>
          </a:xfrm>
          <a:prstGeom prst="rect">
            <a:avLst/>
          </a:prstGeom>
          <a:ln>
            <a:noFill/>
          </a:ln>
        </p:spPr>
      </p:pic>
      <p:sp>
        <p:nvSpPr>
          <p:cNvPr id="324" name="PlaceHolder 2"/>
          <p:cNvSpPr>
            <a:spLocks noGrp="1"/>
          </p:cNvSpPr>
          <p:nvPr>
            <p:ph type="title"/>
          </p:nvPr>
        </p:nvSpPr>
        <p:spPr>
          <a:xfrm>
            <a:off x="396720" y="141120"/>
            <a:ext cx="6190920" cy="680400"/>
          </a:xfrm>
          <a:prstGeom prst="rect">
            <a:avLst/>
          </a:prstGeom>
        </p:spPr>
        <p:txBody>
          <a:bodyPr lIns="90000" tIns="45000" rIns="90000" bIns="45000"/>
          <a:lstStyle/>
          <a:p>
            <a:pPr>
              <a:lnSpc>
                <a:spcPct val="100000"/>
              </a:lnSpc>
            </a:pPr>
            <a:r>
              <a:rPr lang="en-US" sz="2800" b="0" strike="noStrike" spc="-1">
                <a:solidFill>
                  <a:srgbClr val="FFFFFF"/>
                </a:solidFill>
                <a:uFill>
                  <a:solidFill>
                    <a:srgbClr val="FFFFFF"/>
                  </a:solidFill>
                </a:uFill>
                <a:latin typeface="Arial"/>
                <a:ea typeface="ＭＳ Ｐゴシック"/>
              </a:rPr>
              <a:t>Click to edit Master title style</a:t>
            </a:r>
            <a:endParaRPr lang="en-US" sz="2800" b="0" strike="noStrike" spc="-1">
              <a:solidFill>
                <a:srgbClr val="004990"/>
              </a:solidFill>
              <a:uFill>
                <a:solidFill>
                  <a:srgbClr val="FFFFFF"/>
                </a:solidFill>
              </a:uFill>
              <a:latin typeface="Arial"/>
            </a:endParaRPr>
          </a:p>
        </p:txBody>
      </p:sp>
      <p:sp>
        <p:nvSpPr>
          <p:cNvPr id="325" name="PlaceHolder 3"/>
          <p:cNvSpPr>
            <a:spLocks noGrp="1"/>
          </p:cNvSpPr>
          <p:nvPr>
            <p:ph type="body"/>
          </p:nvPr>
        </p:nvSpPr>
        <p:spPr>
          <a:xfrm>
            <a:off x="4572000" y="3147480"/>
            <a:ext cx="4152600" cy="3305880"/>
          </a:xfrm>
          <a:prstGeom prst="rect">
            <a:avLst/>
          </a:prstGeom>
        </p:spPr>
        <p:txBody>
          <a:bodyPr lIns="90000" tIns="45000" rIns="90000" bIns="45000"/>
          <a:lstStyle/>
          <a:p>
            <a:pPr>
              <a:lnSpc>
                <a:spcPct val="100000"/>
              </a:lnSpc>
            </a:pPr>
            <a:r>
              <a:rPr lang="en-US" sz="1200" b="0" strike="noStrike" spc="-1">
                <a:solidFill>
                  <a:srgbClr val="004990"/>
                </a:solidFill>
                <a:uFill>
                  <a:solidFill>
                    <a:srgbClr val="FFFFFF"/>
                  </a:solidFill>
                </a:uFill>
                <a:latin typeface="Arial"/>
                <a:ea typeface="DejaVu Sans"/>
              </a:rPr>
              <a:t>Click icon to add picture</a:t>
            </a:r>
            <a:endParaRPr lang="en-US" sz="1200" b="0" strike="noStrike" spc="-1">
              <a:solidFill>
                <a:srgbClr val="004990"/>
              </a:solidFill>
              <a:uFill>
                <a:solidFill>
                  <a:srgbClr val="FFFFFF"/>
                </a:solidFill>
              </a:uFill>
              <a:latin typeface="Arial"/>
            </a:endParaRPr>
          </a:p>
        </p:txBody>
      </p:sp>
      <p:sp>
        <p:nvSpPr>
          <p:cNvPr id="326" name="PlaceHolder 4"/>
          <p:cNvSpPr>
            <a:spLocks noGrp="1"/>
          </p:cNvSpPr>
          <p:nvPr>
            <p:ph type="body"/>
          </p:nvPr>
        </p:nvSpPr>
        <p:spPr>
          <a:xfrm>
            <a:off x="395640" y="962640"/>
            <a:ext cx="8328960" cy="5392440"/>
          </a:xfrm>
          <a:prstGeom prst="rect">
            <a:avLst/>
          </a:prstGeom>
        </p:spPr>
        <p:txBody>
          <a:bodyPr lIns="90000" tIns="45000" rIns="90000" bIns="45000"/>
          <a:lstStyle/>
          <a:p>
            <a:pPr marL="343080" indent="-342720">
              <a:lnSpc>
                <a:spcPct val="100000"/>
              </a:lnSpc>
              <a:spcBef>
                <a:spcPts val="479"/>
              </a:spcBef>
              <a:buClr>
                <a:srgbClr val="004990"/>
              </a:buClr>
              <a:buFont typeface="Symbol" charset="2"/>
              <a:buChar char=""/>
            </a:pPr>
            <a:r>
              <a:rPr lang="en-US" sz="2400" b="0" strike="noStrike" spc="-1">
                <a:solidFill>
                  <a:srgbClr val="004990"/>
                </a:solidFill>
                <a:uFill>
                  <a:solidFill>
                    <a:srgbClr val="FFFFFF"/>
                  </a:solidFill>
                </a:uFill>
                <a:latin typeface="Arial"/>
                <a:ea typeface="ＭＳ Ｐゴシック"/>
              </a:rPr>
              <a:t>Click to edit Master text styles</a:t>
            </a:r>
            <a:endParaRPr lang="en-US" sz="2400" b="0" strike="noStrike" spc="-1">
              <a:solidFill>
                <a:srgbClr val="004990"/>
              </a:solidFill>
              <a:uFill>
                <a:solidFill>
                  <a:srgbClr val="FFFFFF"/>
                </a:solidFill>
              </a:uFill>
              <a:latin typeface="Arial"/>
            </a:endParaRPr>
          </a:p>
          <a:p>
            <a:pPr marL="743040" lvl="1" indent="-285480">
              <a:lnSpc>
                <a:spcPct val="100000"/>
              </a:lnSpc>
              <a:spcBef>
                <a:spcPts val="400"/>
              </a:spcBef>
              <a:buClr>
                <a:srgbClr val="004990"/>
              </a:buClr>
              <a:buFont typeface="Symbol" charset="2"/>
              <a:buChar char=""/>
            </a:pPr>
            <a:r>
              <a:rPr lang="en-US" sz="2000" b="0" strike="noStrike" spc="-1">
                <a:solidFill>
                  <a:srgbClr val="004990"/>
                </a:solidFill>
                <a:uFill>
                  <a:solidFill>
                    <a:srgbClr val="FFFFFF"/>
                  </a:solidFill>
                </a:uFill>
                <a:latin typeface="Arial"/>
                <a:ea typeface="ＭＳ Ｐゴシック"/>
              </a:rPr>
              <a:t>Second level</a:t>
            </a:r>
            <a:endParaRPr lang="en-US" sz="2000" b="0" strike="noStrike" spc="-1">
              <a:solidFill>
                <a:srgbClr val="004990"/>
              </a:solidFill>
              <a:uFill>
                <a:solidFill>
                  <a:srgbClr val="FFFFFF"/>
                </a:solidFill>
              </a:uFill>
              <a:latin typeface="Arial"/>
            </a:endParaRPr>
          </a:p>
          <a:p>
            <a:pPr marL="1143000" lvl="2" indent="-228240">
              <a:lnSpc>
                <a:spcPct val="100000"/>
              </a:lnSpc>
              <a:spcBef>
                <a:spcPts val="360"/>
              </a:spcBef>
              <a:buClr>
                <a:srgbClr val="004990"/>
              </a:buClr>
              <a:buFont typeface="Symbol" charset="2"/>
              <a:buChar char=""/>
            </a:pPr>
            <a:r>
              <a:rPr lang="en-US" sz="1800" b="0" strike="noStrike" spc="-1">
                <a:solidFill>
                  <a:srgbClr val="004990"/>
                </a:solidFill>
                <a:uFill>
                  <a:solidFill>
                    <a:srgbClr val="FFFFFF"/>
                  </a:solidFill>
                </a:uFill>
                <a:latin typeface="Arial"/>
                <a:ea typeface="ＭＳ Ｐゴシック"/>
              </a:rPr>
              <a:t>Third level</a:t>
            </a:r>
            <a:endParaRPr lang="en-US" sz="1800" b="0" strike="noStrike" spc="-1">
              <a:solidFill>
                <a:srgbClr val="004990"/>
              </a:solidFill>
              <a:uFill>
                <a:solidFill>
                  <a:srgbClr val="FFFFFF"/>
                </a:solidFill>
              </a:uFill>
              <a:latin typeface="Arial"/>
            </a:endParaRPr>
          </a:p>
          <a:p>
            <a:pPr marL="1600200" lvl="3" indent="-228240">
              <a:lnSpc>
                <a:spcPct val="100000"/>
              </a:lnSpc>
              <a:spcBef>
                <a:spcPts val="320"/>
              </a:spcBef>
              <a:buClr>
                <a:srgbClr val="004990"/>
              </a:buClr>
              <a:buFont typeface="Symbol" charset="2"/>
              <a:buChar char=""/>
            </a:pPr>
            <a:r>
              <a:rPr lang="en-US" sz="1600" b="0" strike="noStrike" spc="-1">
                <a:solidFill>
                  <a:srgbClr val="004990"/>
                </a:solidFill>
                <a:uFill>
                  <a:solidFill>
                    <a:srgbClr val="FFFFFF"/>
                  </a:solidFill>
                </a:uFill>
                <a:latin typeface="Arial"/>
                <a:ea typeface="ＭＳ Ｐゴシック"/>
              </a:rPr>
              <a:t>Fourth level</a:t>
            </a:r>
            <a:endParaRPr lang="en-US" sz="1600" b="0" strike="noStrike" spc="-1">
              <a:solidFill>
                <a:srgbClr val="004990"/>
              </a:solidFill>
              <a:uFill>
                <a:solidFill>
                  <a:srgbClr val="FFFFFF"/>
                </a:solidFill>
              </a:uFill>
              <a:latin typeface="Arial"/>
            </a:endParaRPr>
          </a:p>
          <a:p>
            <a:pPr marL="2057400" lvl="4" indent="-228240">
              <a:lnSpc>
                <a:spcPct val="100000"/>
              </a:lnSpc>
              <a:spcBef>
                <a:spcPts val="281"/>
              </a:spcBef>
              <a:buClr>
                <a:srgbClr val="004990"/>
              </a:buClr>
              <a:buFont typeface="StarSymbol"/>
              <a:buChar char="»"/>
            </a:pPr>
            <a:r>
              <a:rPr lang="en-US" sz="1400" b="0" strike="noStrike" spc="-1">
                <a:solidFill>
                  <a:srgbClr val="004990"/>
                </a:solidFill>
                <a:uFill>
                  <a:solidFill>
                    <a:srgbClr val="FFFFFF"/>
                  </a:solidFill>
                </a:uFill>
                <a:latin typeface="Arial"/>
                <a:ea typeface="ＭＳ Ｐゴシック"/>
              </a:rPr>
              <a:t>Fifth level</a:t>
            </a:r>
            <a:endParaRPr lang="en-US" sz="1400" b="0" strike="noStrike" spc="-1">
              <a:solidFill>
                <a:srgbClr val="004990"/>
              </a:solidFill>
              <a:uFill>
                <a:solidFill>
                  <a:srgbClr val="FFFFFF"/>
                </a:solidFill>
              </a:uFill>
              <a:latin typeface="Arial"/>
            </a:endParaRPr>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91" name="Picture 13"/>
          <p:cNvPicPr/>
          <p:nvPr/>
        </p:nvPicPr>
        <p:blipFill>
          <a:blip r:embed="rId14"/>
          <a:stretch/>
        </p:blipFill>
        <p:spPr>
          <a:xfrm>
            <a:off x="-38160" y="0"/>
            <a:ext cx="9289800" cy="821520"/>
          </a:xfrm>
          <a:prstGeom prst="rect">
            <a:avLst/>
          </a:prstGeom>
          <a:ln>
            <a:noFill/>
          </a:ln>
        </p:spPr>
      </p:pic>
      <p:sp>
        <p:nvSpPr>
          <p:cNvPr id="492" name="CustomShape 1"/>
          <p:cNvSpPr/>
          <p:nvPr/>
        </p:nvSpPr>
        <p:spPr>
          <a:xfrm>
            <a:off x="8458200" y="6355440"/>
            <a:ext cx="533160" cy="502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lnSpc>
                <a:spcPct val="100000"/>
              </a:lnSpc>
            </a:pPr>
            <a:fld id="{18ADCB66-CEE8-487B-A6A2-104DEFC3285A}" type="slidenum">
              <a:rPr lang="en-US" sz="1000" b="0" strike="noStrike" spc="-1">
                <a:solidFill>
                  <a:srgbClr val="23589C"/>
                </a:solidFill>
                <a:uFill>
                  <a:solidFill>
                    <a:srgbClr val="FFFFFF"/>
                  </a:solidFill>
                </a:uFill>
                <a:latin typeface="Arial"/>
                <a:ea typeface="ＭＳ Ｐゴシック"/>
              </a:rPr>
              <a:pPr algn="r">
                <a:lnSpc>
                  <a:spcPct val="100000"/>
                </a:lnSpc>
              </a:pPr>
              <a:t>‹Nr.›</a:t>
            </a:fld>
            <a:endParaRPr lang="en-US" sz="1000" b="0" strike="noStrike" spc="-1">
              <a:solidFill>
                <a:srgbClr val="000000"/>
              </a:solidFill>
              <a:uFill>
                <a:solidFill>
                  <a:srgbClr val="FFFFFF"/>
                </a:solidFill>
              </a:uFill>
              <a:latin typeface="Arial"/>
            </a:endParaRPr>
          </a:p>
        </p:txBody>
      </p:sp>
      <p:pic>
        <p:nvPicPr>
          <p:cNvPr id="493" name="Picture 11"/>
          <p:cNvPicPr/>
          <p:nvPr/>
        </p:nvPicPr>
        <p:blipFill>
          <a:blip r:embed="rId15"/>
          <a:stretch/>
        </p:blipFill>
        <p:spPr>
          <a:xfrm>
            <a:off x="6732720" y="141120"/>
            <a:ext cx="1936440" cy="567360"/>
          </a:xfrm>
          <a:prstGeom prst="rect">
            <a:avLst/>
          </a:prstGeom>
          <a:ln>
            <a:noFill/>
          </a:ln>
        </p:spPr>
      </p:pic>
      <p:pic>
        <p:nvPicPr>
          <p:cNvPr id="494" name="Picture 459"/>
          <p:cNvPicPr/>
          <p:nvPr/>
        </p:nvPicPr>
        <p:blipFill>
          <a:blip r:embed="rId16"/>
          <a:stretch/>
        </p:blipFill>
        <p:spPr>
          <a:xfrm>
            <a:off x="8245440" y="122401"/>
            <a:ext cx="574200" cy="292680"/>
          </a:xfrm>
          <a:prstGeom prst="rect">
            <a:avLst/>
          </a:prstGeom>
          <a:ln>
            <a:noFill/>
          </a:ln>
        </p:spPr>
      </p:pic>
      <p:sp>
        <p:nvSpPr>
          <p:cNvPr id="495" name="PlaceHolder 2"/>
          <p:cNvSpPr>
            <a:spLocks noGrp="1"/>
          </p:cNvSpPr>
          <p:nvPr>
            <p:ph type="title"/>
          </p:nvPr>
        </p:nvSpPr>
        <p:spPr>
          <a:xfrm>
            <a:off x="396720" y="141120"/>
            <a:ext cx="6190920" cy="680400"/>
          </a:xfrm>
          <a:prstGeom prst="rect">
            <a:avLst/>
          </a:prstGeom>
        </p:spPr>
        <p:txBody>
          <a:bodyPr lIns="90000" tIns="45000" rIns="90000" bIns="45000"/>
          <a:lstStyle/>
          <a:p>
            <a:pPr>
              <a:lnSpc>
                <a:spcPct val="100000"/>
              </a:lnSpc>
            </a:pPr>
            <a:r>
              <a:rPr lang="en-US" sz="2800" b="0" strike="noStrike" spc="-1">
                <a:solidFill>
                  <a:srgbClr val="FFFFFF"/>
                </a:solidFill>
                <a:uFill>
                  <a:solidFill>
                    <a:srgbClr val="FFFFFF"/>
                  </a:solidFill>
                </a:uFill>
                <a:latin typeface="Arial"/>
                <a:ea typeface="ＭＳ Ｐゴシック"/>
              </a:rPr>
              <a:t>Click to edit Master title style</a:t>
            </a:r>
            <a:endParaRPr lang="en-US" sz="2800" b="0" strike="noStrike" spc="-1">
              <a:solidFill>
                <a:srgbClr val="004990"/>
              </a:solidFill>
              <a:uFill>
                <a:solidFill>
                  <a:srgbClr val="FFFFFF"/>
                </a:solidFill>
              </a:uFill>
              <a:latin typeface="Arial"/>
            </a:endParaRPr>
          </a:p>
        </p:txBody>
      </p:sp>
      <p:sp>
        <p:nvSpPr>
          <p:cNvPr id="496" name="PlaceHolder 3"/>
          <p:cNvSpPr>
            <a:spLocks noGrp="1"/>
          </p:cNvSpPr>
          <p:nvPr>
            <p:ph type="body"/>
          </p:nvPr>
        </p:nvSpPr>
        <p:spPr>
          <a:xfrm>
            <a:off x="395640" y="962640"/>
            <a:ext cx="8328960" cy="5392440"/>
          </a:xfrm>
          <a:prstGeom prst="rect">
            <a:avLst/>
          </a:prstGeom>
        </p:spPr>
        <p:txBody>
          <a:bodyPr lIns="90000" tIns="45000" rIns="90000" bIns="45000"/>
          <a:lstStyle/>
          <a:p>
            <a:pPr marL="343080" indent="-342720">
              <a:lnSpc>
                <a:spcPct val="100000"/>
              </a:lnSpc>
              <a:spcBef>
                <a:spcPts val="479"/>
              </a:spcBef>
              <a:buClr>
                <a:srgbClr val="004990"/>
              </a:buClr>
              <a:buFont typeface="Symbol" charset="2"/>
              <a:buChar char=""/>
            </a:pPr>
            <a:r>
              <a:rPr lang="en-US" sz="2400" b="0" strike="noStrike" spc="-1">
                <a:solidFill>
                  <a:srgbClr val="004990"/>
                </a:solidFill>
                <a:uFill>
                  <a:solidFill>
                    <a:srgbClr val="FFFFFF"/>
                  </a:solidFill>
                </a:uFill>
                <a:latin typeface="Arial"/>
                <a:ea typeface="ＭＳ Ｐゴシック"/>
              </a:rPr>
              <a:t>Click to edit Master text styles</a:t>
            </a:r>
            <a:endParaRPr lang="en-US" sz="2400" b="0" strike="noStrike" spc="-1">
              <a:solidFill>
                <a:srgbClr val="004990"/>
              </a:solidFill>
              <a:uFill>
                <a:solidFill>
                  <a:srgbClr val="FFFFFF"/>
                </a:solidFill>
              </a:uFill>
              <a:latin typeface="Arial"/>
            </a:endParaRPr>
          </a:p>
          <a:p>
            <a:pPr marL="743040" lvl="1" indent="-285480">
              <a:lnSpc>
                <a:spcPct val="100000"/>
              </a:lnSpc>
              <a:spcBef>
                <a:spcPts val="400"/>
              </a:spcBef>
              <a:buClr>
                <a:srgbClr val="004990"/>
              </a:buClr>
              <a:buFont typeface="Symbol" charset="2"/>
              <a:buChar char=""/>
            </a:pPr>
            <a:r>
              <a:rPr lang="en-US" sz="2000" b="0" strike="noStrike" spc="-1">
                <a:solidFill>
                  <a:srgbClr val="004990"/>
                </a:solidFill>
                <a:uFill>
                  <a:solidFill>
                    <a:srgbClr val="FFFFFF"/>
                  </a:solidFill>
                </a:uFill>
                <a:latin typeface="Arial"/>
                <a:ea typeface="ＭＳ Ｐゴシック"/>
              </a:rPr>
              <a:t>Second level</a:t>
            </a:r>
            <a:endParaRPr lang="en-US" sz="2000" b="0" strike="noStrike" spc="-1">
              <a:solidFill>
                <a:srgbClr val="004990"/>
              </a:solidFill>
              <a:uFill>
                <a:solidFill>
                  <a:srgbClr val="FFFFFF"/>
                </a:solidFill>
              </a:uFill>
              <a:latin typeface="Arial"/>
            </a:endParaRPr>
          </a:p>
          <a:p>
            <a:pPr marL="1143000" lvl="2" indent="-228240">
              <a:lnSpc>
                <a:spcPct val="100000"/>
              </a:lnSpc>
              <a:spcBef>
                <a:spcPts val="360"/>
              </a:spcBef>
              <a:buClr>
                <a:srgbClr val="004990"/>
              </a:buClr>
              <a:buFont typeface="Symbol" charset="2"/>
              <a:buChar char=""/>
            </a:pPr>
            <a:r>
              <a:rPr lang="en-US" sz="1800" b="0" strike="noStrike" spc="-1">
                <a:solidFill>
                  <a:srgbClr val="004990"/>
                </a:solidFill>
                <a:uFill>
                  <a:solidFill>
                    <a:srgbClr val="FFFFFF"/>
                  </a:solidFill>
                </a:uFill>
                <a:latin typeface="Arial"/>
                <a:ea typeface="ＭＳ Ｐゴシック"/>
              </a:rPr>
              <a:t>Third level</a:t>
            </a:r>
            <a:endParaRPr lang="en-US" sz="1800" b="0" strike="noStrike" spc="-1">
              <a:solidFill>
                <a:srgbClr val="004990"/>
              </a:solidFill>
              <a:uFill>
                <a:solidFill>
                  <a:srgbClr val="FFFFFF"/>
                </a:solidFill>
              </a:uFill>
              <a:latin typeface="Arial"/>
            </a:endParaRPr>
          </a:p>
          <a:p>
            <a:pPr marL="1600200" lvl="3" indent="-228240">
              <a:lnSpc>
                <a:spcPct val="100000"/>
              </a:lnSpc>
              <a:spcBef>
                <a:spcPts val="320"/>
              </a:spcBef>
              <a:buClr>
                <a:srgbClr val="004990"/>
              </a:buClr>
              <a:buFont typeface="Symbol" charset="2"/>
              <a:buChar char=""/>
            </a:pPr>
            <a:r>
              <a:rPr lang="en-US" sz="1600" b="0" strike="noStrike" spc="-1">
                <a:solidFill>
                  <a:srgbClr val="004990"/>
                </a:solidFill>
                <a:uFill>
                  <a:solidFill>
                    <a:srgbClr val="FFFFFF"/>
                  </a:solidFill>
                </a:uFill>
                <a:latin typeface="Arial"/>
                <a:ea typeface="ＭＳ Ｐゴシック"/>
              </a:rPr>
              <a:t>Fourth level</a:t>
            </a:r>
            <a:endParaRPr lang="en-US" sz="1600" b="0" strike="noStrike" spc="-1">
              <a:solidFill>
                <a:srgbClr val="004990"/>
              </a:solidFill>
              <a:uFill>
                <a:solidFill>
                  <a:srgbClr val="FFFFFF"/>
                </a:solidFill>
              </a:uFill>
              <a:latin typeface="Arial"/>
            </a:endParaRPr>
          </a:p>
          <a:p>
            <a:pPr marL="2057400" lvl="4" indent="-228240">
              <a:lnSpc>
                <a:spcPct val="100000"/>
              </a:lnSpc>
              <a:spcBef>
                <a:spcPts val="281"/>
              </a:spcBef>
              <a:buClr>
                <a:srgbClr val="004990"/>
              </a:buClr>
              <a:buFont typeface="StarSymbol"/>
              <a:buChar char="»"/>
            </a:pPr>
            <a:r>
              <a:rPr lang="en-US" sz="1400" b="0" strike="noStrike" spc="-1">
                <a:solidFill>
                  <a:srgbClr val="004990"/>
                </a:solidFill>
                <a:uFill>
                  <a:solidFill>
                    <a:srgbClr val="FFFFFF"/>
                  </a:solidFill>
                </a:uFill>
                <a:latin typeface="Arial"/>
                <a:ea typeface="ＭＳ Ｐゴシック"/>
              </a:rPr>
              <a:t>Fifth level</a:t>
            </a:r>
            <a:endParaRPr lang="en-US" sz="1400" b="0" strike="noStrike" spc="-1">
              <a:solidFill>
                <a:srgbClr val="004990"/>
              </a:solidFill>
              <a:uFill>
                <a:solidFill>
                  <a:srgbClr val="FFFFFF"/>
                </a:solidFill>
              </a:uFill>
              <a:latin typeface="Arial"/>
            </a:endParaRPr>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91" name="Picture 13"/>
          <p:cNvPicPr/>
          <p:nvPr/>
        </p:nvPicPr>
        <p:blipFill>
          <a:blip r:embed="rId14"/>
          <a:stretch/>
        </p:blipFill>
        <p:spPr>
          <a:xfrm>
            <a:off x="-38160" y="0"/>
            <a:ext cx="9289800" cy="821520"/>
          </a:xfrm>
          <a:prstGeom prst="rect">
            <a:avLst/>
          </a:prstGeom>
          <a:ln>
            <a:noFill/>
          </a:ln>
        </p:spPr>
      </p:pic>
      <p:sp>
        <p:nvSpPr>
          <p:cNvPr id="492" name="CustomShape 1"/>
          <p:cNvSpPr/>
          <p:nvPr/>
        </p:nvSpPr>
        <p:spPr>
          <a:xfrm>
            <a:off x="8458200" y="6355440"/>
            <a:ext cx="533160" cy="502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fld id="{18ADCB66-CEE8-487B-A6A2-104DEFC3285A}" type="slidenum">
              <a:rPr lang="en-US" sz="1000" spc="-1">
                <a:solidFill>
                  <a:srgbClr val="23589C"/>
                </a:solidFill>
                <a:uFill>
                  <a:solidFill>
                    <a:srgbClr val="FFFFFF"/>
                  </a:solidFill>
                </a:uFill>
                <a:latin typeface="Arial"/>
                <a:ea typeface="ＭＳ Ｐゴシック"/>
                <a:cs typeface="DejaVu Sans"/>
              </a:rPr>
              <a:pPr algn="r"/>
              <a:t>‹Nr.›</a:t>
            </a:fld>
            <a:endParaRPr lang="en-US" sz="1000" spc="-1">
              <a:solidFill>
                <a:srgbClr val="000000"/>
              </a:solidFill>
              <a:uFill>
                <a:solidFill>
                  <a:srgbClr val="FFFFFF"/>
                </a:solidFill>
              </a:uFill>
              <a:latin typeface="Arial"/>
              <a:ea typeface="DejaVu Sans"/>
              <a:cs typeface="DejaVu Sans"/>
            </a:endParaRPr>
          </a:p>
        </p:txBody>
      </p:sp>
      <p:pic>
        <p:nvPicPr>
          <p:cNvPr id="493" name="Picture 11"/>
          <p:cNvPicPr/>
          <p:nvPr/>
        </p:nvPicPr>
        <p:blipFill>
          <a:blip r:embed="rId15"/>
          <a:stretch/>
        </p:blipFill>
        <p:spPr>
          <a:xfrm>
            <a:off x="6732720" y="141120"/>
            <a:ext cx="1936440" cy="567360"/>
          </a:xfrm>
          <a:prstGeom prst="rect">
            <a:avLst/>
          </a:prstGeom>
          <a:ln>
            <a:noFill/>
          </a:ln>
        </p:spPr>
      </p:pic>
      <p:pic>
        <p:nvPicPr>
          <p:cNvPr id="494" name="Picture 459"/>
          <p:cNvPicPr/>
          <p:nvPr/>
        </p:nvPicPr>
        <p:blipFill>
          <a:blip r:embed="rId16"/>
          <a:stretch/>
        </p:blipFill>
        <p:spPr>
          <a:xfrm>
            <a:off x="8245440" y="122401"/>
            <a:ext cx="574200" cy="292680"/>
          </a:xfrm>
          <a:prstGeom prst="rect">
            <a:avLst/>
          </a:prstGeom>
          <a:ln>
            <a:noFill/>
          </a:ln>
        </p:spPr>
      </p:pic>
      <p:sp>
        <p:nvSpPr>
          <p:cNvPr id="495" name="PlaceHolder 2"/>
          <p:cNvSpPr>
            <a:spLocks noGrp="1"/>
          </p:cNvSpPr>
          <p:nvPr>
            <p:ph type="title"/>
          </p:nvPr>
        </p:nvSpPr>
        <p:spPr>
          <a:xfrm>
            <a:off x="396720" y="141120"/>
            <a:ext cx="6190920" cy="680400"/>
          </a:xfrm>
          <a:prstGeom prst="rect">
            <a:avLst/>
          </a:prstGeom>
        </p:spPr>
        <p:txBody>
          <a:bodyPr lIns="90000" tIns="45000" rIns="90000" bIns="45000"/>
          <a:lstStyle/>
          <a:p>
            <a:pPr>
              <a:lnSpc>
                <a:spcPct val="100000"/>
              </a:lnSpc>
            </a:pPr>
            <a:r>
              <a:rPr lang="en-US" sz="2800" b="0" strike="noStrike" spc="-1">
                <a:solidFill>
                  <a:srgbClr val="FFFFFF"/>
                </a:solidFill>
                <a:uFill>
                  <a:solidFill>
                    <a:srgbClr val="FFFFFF"/>
                  </a:solidFill>
                </a:uFill>
                <a:latin typeface="Arial"/>
                <a:ea typeface="ＭＳ Ｐゴシック"/>
              </a:rPr>
              <a:t>Click to edit Master title style</a:t>
            </a:r>
            <a:endParaRPr lang="en-US" sz="2800" b="0" strike="noStrike" spc="-1">
              <a:solidFill>
                <a:srgbClr val="004990"/>
              </a:solidFill>
              <a:uFill>
                <a:solidFill>
                  <a:srgbClr val="FFFFFF"/>
                </a:solidFill>
              </a:uFill>
              <a:latin typeface="Arial"/>
            </a:endParaRPr>
          </a:p>
        </p:txBody>
      </p:sp>
      <p:sp>
        <p:nvSpPr>
          <p:cNvPr id="496" name="PlaceHolder 3"/>
          <p:cNvSpPr>
            <a:spLocks noGrp="1"/>
          </p:cNvSpPr>
          <p:nvPr>
            <p:ph type="body"/>
          </p:nvPr>
        </p:nvSpPr>
        <p:spPr>
          <a:xfrm>
            <a:off x="395640" y="962640"/>
            <a:ext cx="8328960" cy="5392440"/>
          </a:xfrm>
          <a:prstGeom prst="rect">
            <a:avLst/>
          </a:prstGeom>
        </p:spPr>
        <p:txBody>
          <a:bodyPr lIns="90000" tIns="45000" rIns="90000" bIns="45000"/>
          <a:lstStyle/>
          <a:p>
            <a:pPr marL="343080" indent="-342720">
              <a:lnSpc>
                <a:spcPct val="100000"/>
              </a:lnSpc>
              <a:spcBef>
                <a:spcPts val="479"/>
              </a:spcBef>
              <a:buClr>
                <a:srgbClr val="004990"/>
              </a:buClr>
              <a:buFont typeface="Symbol" charset="2"/>
              <a:buChar char=""/>
            </a:pPr>
            <a:r>
              <a:rPr lang="en-US" sz="2400" b="0" strike="noStrike" spc="-1">
                <a:solidFill>
                  <a:srgbClr val="004990"/>
                </a:solidFill>
                <a:uFill>
                  <a:solidFill>
                    <a:srgbClr val="FFFFFF"/>
                  </a:solidFill>
                </a:uFill>
                <a:latin typeface="Arial"/>
                <a:ea typeface="ＭＳ Ｐゴシック"/>
              </a:rPr>
              <a:t>Click to edit Master text styles</a:t>
            </a:r>
            <a:endParaRPr lang="en-US" sz="2400" b="0" strike="noStrike" spc="-1">
              <a:solidFill>
                <a:srgbClr val="004990"/>
              </a:solidFill>
              <a:uFill>
                <a:solidFill>
                  <a:srgbClr val="FFFFFF"/>
                </a:solidFill>
              </a:uFill>
              <a:latin typeface="Arial"/>
            </a:endParaRPr>
          </a:p>
          <a:p>
            <a:pPr marL="743040" lvl="1" indent="-285480">
              <a:lnSpc>
                <a:spcPct val="100000"/>
              </a:lnSpc>
              <a:spcBef>
                <a:spcPts val="400"/>
              </a:spcBef>
              <a:buClr>
                <a:srgbClr val="004990"/>
              </a:buClr>
              <a:buFont typeface="Symbol" charset="2"/>
              <a:buChar char=""/>
            </a:pPr>
            <a:r>
              <a:rPr lang="en-US" sz="2000" b="0" strike="noStrike" spc="-1">
                <a:solidFill>
                  <a:srgbClr val="004990"/>
                </a:solidFill>
                <a:uFill>
                  <a:solidFill>
                    <a:srgbClr val="FFFFFF"/>
                  </a:solidFill>
                </a:uFill>
                <a:latin typeface="Arial"/>
                <a:ea typeface="ＭＳ Ｐゴシック"/>
              </a:rPr>
              <a:t>Second level</a:t>
            </a:r>
            <a:endParaRPr lang="en-US" sz="2000" b="0" strike="noStrike" spc="-1">
              <a:solidFill>
                <a:srgbClr val="004990"/>
              </a:solidFill>
              <a:uFill>
                <a:solidFill>
                  <a:srgbClr val="FFFFFF"/>
                </a:solidFill>
              </a:uFill>
              <a:latin typeface="Arial"/>
            </a:endParaRPr>
          </a:p>
          <a:p>
            <a:pPr marL="1143000" lvl="2" indent="-228240">
              <a:lnSpc>
                <a:spcPct val="100000"/>
              </a:lnSpc>
              <a:spcBef>
                <a:spcPts val="360"/>
              </a:spcBef>
              <a:buClr>
                <a:srgbClr val="004990"/>
              </a:buClr>
              <a:buFont typeface="Symbol" charset="2"/>
              <a:buChar char=""/>
            </a:pPr>
            <a:r>
              <a:rPr lang="en-US" sz="1800" b="0" strike="noStrike" spc="-1">
                <a:solidFill>
                  <a:srgbClr val="004990"/>
                </a:solidFill>
                <a:uFill>
                  <a:solidFill>
                    <a:srgbClr val="FFFFFF"/>
                  </a:solidFill>
                </a:uFill>
                <a:latin typeface="Arial"/>
                <a:ea typeface="ＭＳ Ｐゴシック"/>
              </a:rPr>
              <a:t>Third level</a:t>
            </a:r>
            <a:endParaRPr lang="en-US" sz="1800" b="0" strike="noStrike" spc="-1">
              <a:solidFill>
                <a:srgbClr val="004990"/>
              </a:solidFill>
              <a:uFill>
                <a:solidFill>
                  <a:srgbClr val="FFFFFF"/>
                </a:solidFill>
              </a:uFill>
              <a:latin typeface="Arial"/>
            </a:endParaRPr>
          </a:p>
          <a:p>
            <a:pPr marL="1600200" lvl="3" indent="-228240">
              <a:lnSpc>
                <a:spcPct val="100000"/>
              </a:lnSpc>
              <a:spcBef>
                <a:spcPts val="320"/>
              </a:spcBef>
              <a:buClr>
                <a:srgbClr val="004990"/>
              </a:buClr>
              <a:buFont typeface="Symbol" charset="2"/>
              <a:buChar char=""/>
            </a:pPr>
            <a:r>
              <a:rPr lang="en-US" sz="1600" b="0" strike="noStrike" spc="-1">
                <a:solidFill>
                  <a:srgbClr val="004990"/>
                </a:solidFill>
                <a:uFill>
                  <a:solidFill>
                    <a:srgbClr val="FFFFFF"/>
                  </a:solidFill>
                </a:uFill>
                <a:latin typeface="Arial"/>
                <a:ea typeface="ＭＳ Ｐゴシック"/>
              </a:rPr>
              <a:t>Fourth level</a:t>
            </a:r>
            <a:endParaRPr lang="en-US" sz="1600" b="0" strike="noStrike" spc="-1">
              <a:solidFill>
                <a:srgbClr val="004990"/>
              </a:solidFill>
              <a:uFill>
                <a:solidFill>
                  <a:srgbClr val="FFFFFF"/>
                </a:solidFill>
              </a:uFill>
              <a:latin typeface="Arial"/>
            </a:endParaRPr>
          </a:p>
          <a:p>
            <a:pPr marL="2057400" lvl="4" indent="-228240">
              <a:lnSpc>
                <a:spcPct val="100000"/>
              </a:lnSpc>
              <a:spcBef>
                <a:spcPts val="281"/>
              </a:spcBef>
              <a:buClr>
                <a:srgbClr val="004990"/>
              </a:buClr>
              <a:buFont typeface="StarSymbol"/>
              <a:buChar char="»"/>
            </a:pPr>
            <a:r>
              <a:rPr lang="en-US" sz="1400" b="0" strike="noStrike" spc="-1">
                <a:solidFill>
                  <a:srgbClr val="004990"/>
                </a:solidFill>
                <a:uFill>
                  <a:solidFill>
                    <a:srgbClr val="FFFFFF"/>
                  </a:solidFill>
                </a:uFill>
                <a:latin typeface="Arial"/>
                <a:ea typeface="ＭＳ Ｐゴシック"/>
              </a:rPr>
              <a:t>Fifth level</a:t>
            </a:r>
            <a:endParaRPr lang="en-US" sz="1400" b="0" strike="noStrike" spc="-1">
              <a:solidFill>
                <a:srgbClr val="004990"/>
              </a:solidFill>
              <a:uFill>
                <a:solidFill>
                  <a:srgbClr val="FFFFFF"/>
                </a:solidFill>
              </a:uFill>
              <a:latin typeface="Arial"/>
            </a:endParaRPr>
          </a:p>
        </p:txBody>
      </p:sp>
    </p:spTree>
    <p:extLst>
      <p:ext uri="{BB962C8B-B14F-4D97-AF65-F5344CB8AC3E}">
        <p14:creationId xmlns:p14="http://schemas.microsoft.com/office/powerpoint/2010/main" val="30212761"/>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 id="2147483928"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63" name="Picture 13"/>
          <p:cNvPicPr/>
          <p:nvPr/>
        </p:nvPicPr>
        <p:blipFill>
          <a:blip r:embed="rId16"/>
          <a:stretch/>
        </p:blipFill>
        <p:spPr>
          <a:xfrm>
            <a:off x="-38160" y="0"/>
            <a:ext cx="9289800" cy="821520"/>
          </a:xfrm>
          <a:prstGeom prst="rect">
            <a:avLst/>
          </a:prstGeom>
          <a:ln>
            <a:noFill/>
          </a:ln>
        </p:spPr>
      </p:pic>
      <p:sp>
        <p:nvSpPr>
          <p:cNvPr id="364" name="CustomShape 1"/>
          <p:cNvSpPr/>
          <p:nvPr/>
        </p:nvSpPr>
        <p:spPr>
          <a:xfrm>
            <a:off x="8458200" y="6355440"/>
            <a:ext cx="533160" cy="502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fld id="{F6596F0E-3739-42BA-985E-D09C5137F6CA}" type="slidenum">
              <a:rPr lang="en-US" sz="1000" spc="-1">
                <a:solidFill>
                  <a:srgbClr val="23589C"/>
                </a:solidFill>
                <a:uFill>
                  <a:solidFill>
                    <a:srgbClr val="FFFFFF"/>
                  </a:solidFill>
                </a:uFill>
                <a:latin typeface="Arial"/>
                <a:ea typeface="ＭＳ Ｐゴシック"/>
                <a:cs typeface="DejaVu Sans"/>
              </a:rPr>
              <a:pPr algn="r"/>
              <a:t>‹Nr.›</a:t>
            </a:fld>
            <a:endParaRPr lang="en-US" sz="1000" spc="-1">
              <a:solidFill>
                <a:srgbClr val="000000"/>
              </a:solidFill>
              <a:uFill>
                <a:solidFill>
                  <a:srgbClr val="FFFFFF"/>
                </a:solidFill>
              </a:uFill>
              <a:latin typeface="Arial"/>
              <a:ea typeface="DejaVu Sans"/>
              <a:cs typeface="DejaVu Sans"/>
            </a:endParaRPr>
          </a:p>
        </p:txBody>
      </p:sp>
      <p:pic>
        <p:nvPicPr>
          <p:cNvPr id="365" name="Picture 11"/>
          <p:cNvPicPr/>
          <p:nvPr/>
        </p:nvPicPr>
        <p:blipFill>
          <a:blip r:embed="rId17"/>
          <a:stretch/>
        </p:blipFill>
        <p:spPr>
          <a:xfrm>
            <a:off x="6732720" y="141120"/>
            <a:ext cx="1936440" cy="567360"/>
          </a:xfrm>
          <a:prstGeom prst="rect">
            <a:avLst/>
          </a:prstGeom>
          <a:ln>
            <a:noFill/>
          </a:ln>
        </p:spPr>
      </p:pic>
      <p:pic>
        <p:nvPicPr>
          <p:cNvPr id="366" name="Picture 459"/>
          <p:cNvPicPr/>
          <p:nvPr/>
        </p:nvPicPr>
        <p:blipFill>
          <a:blip r:embed="rId18"/>
          <a:stretch/>
        </p:blipFill>
        <p:spPr>
          <a:xfrm>
            <a:off x="8245440" y="122401"/>
            <a:ext cx="574200" cy="292680"/>
          </a:xfrm>
          <a:prstGeom prst="rect">
            <a:avLst/>
          </a:prstGeom>
          <a:ln>
            <a:noFill/>
          </a:ln>
        </p:spPr>
      </p:pic>
      <p:sp>
        <p:nvSpPr>
          <p:cNvPr id="367" name="PlaceHolder 2"/>
          <p:cNvSpPr>
            <a:spLocks noGrp="1"/>
          </p:cNvSpPr>
          <p:nvPr>
            <p:ph type="title"/>
          </p:nvPr>
        </p:nvSpPr>
        <p:spPr>
          <a:xfrm>
            <a:off x="396720" y="141120"/>
            <a:ext cx="6190920" cy="680400"/>
          </a:xfrm>
          <a:prstGeom prst="rect">
            <a:avLst/>
          </a:prstGeom>
        </p:spPr>
        <p:txBody>
          <a:bodyPr lIns="90000" tIns="45000" rIns="90000" bIns="45000"/>
          <a:lstStyle/>
          <a:p>
            <a:pPr>
              <a:lnSpc>
                <a:spcPct val="100000"/>
              </a:lnSpc>
            </a:pPr>
            <a:r>
              <a:rPr lang="en-US" sz="2800" b="0" strike="noStrike" spc="-1">
                <a:solidFill>
                  <a:srgbClr val="FFFFFF"/>
                </a:solidFill>
                <a:uFill>
                  <a:solidFill>
                    <a:srgbClr val="FFFFFF"/>
                  </a:solidFill>
                </a:uFill>
                <a:latin typeface="Arial"/>
                <a:ea typeface="ＭＳ Ｐゴシック"/>
              </a:rPr>
              <a:t>Click to edit Master title style</a:t>
            </a:r>
            <a:endParaRPr lang="en-US" sz="2800" b="0" strike="noStrike" spc="-1">
              <a:solidFill>
                <a:srgbClr val="004990"/>
              </a:solidFill>
              <a:uFill>
                <a:solidFill>
                  <a:srgbClr val="FFFFFF"/>
                </a:solidFill>
              </a:uFill>
              <a:latin typeface="Arial"/>
            </a:endParaRPr>
          </a:p>
        </p:txBody>
      </p:sp>
      <p:sp>
        <p:nvSpPr>
          <p:cNvPr id="368" name="PlaceHolder 3"/>
          <p:cNvSpPr>
            <a:spLocks noGrp="1"/>
          </p:cNvSpPr>
          <p:nvPr>
            <p:ph type="body"/>
          </p:nvPr>
        </p:nvSpPr>
        <p:spPr>
          <a:xfrm>
            <a:off x="395640" y="962640"/>
            <a:ext cx="8328960" cy="5392440"/>
          </a:xfrm>
          <a:prstGeom prst="rect">
            <a:avLst/>
          </a:prstGeom>
        </p:spPr>
        <p:txBody>
          <a:bodyPr lIns="90000" tIns="45000" rIns="90000" bIns="45000"/>
          <a:lstStyle/>
          <a:p>
            <a:pPr marL="343080" indent="-342720">
              <a:lnSpc>
                <a:spcPct val="100000"/>
              </a:lnSpc>
              <a:spcBef>
                <a:spcPts val="479"/>
              </a:spcBef>
              <a:buClr>
                <a:srgbClr val="004990"/>
              </a:buClr>
              <a:buFont typeface="Symbol" charset="2"/>
              <a:buChar char=""/>
            </a:pPr>
            <a:r>
              <a:rPr lang="en-US" sz="2400" b="0" strike="noStrike" spc="-1">
                <a:solidFill>
                  <a:srgbClr val="004990"/>
                </a:solidFill>
                <a:uFill>
                  <a:solidFill>
                    <a:srgbClr val="FFFFFF"/>
                  </a:solidFill>
                </a:uFill>
                <a:latin typeface="Arial"/>
                <a:ea typeface="ＭＳ Ｐゴシック"/>
              </a:rPr>
              <a:t>Click to edit Master text styles</a:t>
            </a:r>
            <a:endParaRPr lang="en-US" sz="2400" b="0" strike="noStrike" spc="-1">
              <a:solidFill>
                <a:srgbClr val="004990"/>
              </a:solidFill>
              <a:uFill>
                <a:solidFill>
                  <a:srgbClr val="FFFFFF"/>
                </a:solidFill>
              </a:uFill>
              <a:latin typeface="Arial"/>
            </a:endParaRPr>
          </a:p>
          <a:p>
            <a:pPr marL="743040" lvl="1" indent="-285480">
              <a:lnSpc>
                <a:spcPct val="100000"/>
              </a:lnSpc>
              <a:spcBef>
                <a:spcPts val="400"/>
              </a:spcBef>
              <a:buClr>
                <a:srgbClr val="004990"/>
              </a:buClr>
              <a:buFont typeface="Symbol" charset="2"/>
              <a:buChar char=""/>
            </a:pPr>
            <a:r>
              <a:rPr lang="en-US" sz="2000" b="0" strike="noStrike" spc="-1">
                <a:solidFill>
                  <a:srgbClr val="004990"/>
                </a:solidFill>
                <a:uFill>
                  <a:solidFill>
                    <a:srgbClr val="FFFFFF"/>
                  </a:solidFill>
                </a:uFill>
                <a:latin typeface="Arial"/>
                <a:ea typeface="ＭＳ Ｐゴシック"/>
              </a:rPr>
              <a:t>Second level</a:t>
            </a:r>
            <a:endParaRPr lang="en-US" sz="2000" b="0" strike="noStrike" spc="-1">
              <a:solidFill>
                <a:srgbClr val="004990"/>
              </a:solidFill>
              <a:uFill>
                <a:solidFill>
                  <a:srgbClr val="FFFFFF"/>
                </a:solidFill>
              </a:uFill>
              <a:latin typeface="Arial"/>
            </a:endParaRPr>
          </a:p>
          <a:p>
            <a:pPr marL="1143000" lvl="2" indent="-228240">
              <a:lnSpc>
                <a:spcPct val="100000"/>
              </a:lnSpc>
              <a:spcBef>
                <a:spcPts val="360"/>
              </a:spcBef>
              <a:buClr>
                <a:srgbClr val="004990"/>
              </a:buClr>
              <a:buFont typeface="Symbol" charset="2"/>
              <a:buChar char=""/>
            </a:pPr>
            <a:r>
              <a:rPr lang="en-US" sz="1800" b="0" strike="noStrike" spc="-1">
                <a:solidFill>
                  <a:srgbClr val="004990"/>
                </a:solidFill>
                <a:uFill>
                  <a:solidFill>
                    <a:srgbClr val="FFFFFF"/>
                  </a:solidFill>
                </a:uFill>
                <a:latin typeface="Arial"/>
                <a:ea typeface="ＭＳ Ｐゴシック"/>
              </a:rPr>
              <a:t>Third level</a:t>
            </a:r>
            <a:endParaRPr lang="en-US" sz="1800" b="0" strike="noStrike" spc="-1">
              <a:solidFill>
                <a:srgbClr val="004990"/>
              </a:solidFill>
              <a:uFill>
                <a:solidFill>
                  <a:srgbClr val="FFFFFF"/>
                </a:solidFill>
              </a:uFill>
              <a:latin typeface="Arial"/>
            </a:endParaRPr>
          </a:p>
          <a:p>
            <a:pPr marL="1600200" lvl="3" indent="-228240">
              <a:lnSpc>
                <a:spcPct val="100000"/>
              </a:lnSpc>
              <a:spcBef>
                <a:spcPts val="320"/>
              </a:spcBef>
              <a:buClr>
                <a:srgbClr val="004990"/>
              </a:buClr>
              <a:buFont typeface="Symbol" charset="2"/>
              <a:buChar char=""/>
            </a:pPr>
            <a:r>
              <a:rPr lang="en-US" sz="1600" b="0" strike="noStrike" spc="-1">
                <a:solidFill>
                  <a:srgbClr val="004990"/>
                </a:solidFill>
                <a:uFill>
                  <a:solidFill>
                    <a:srgbClr val="FFFFFF"/>
                  </a:solidFill>
                </a:uFill>
                <a:latin typeface="Arial"/>
                <a:ea typeface="ＭＳ Ｐゴシック"/>
              </a:rPr>
              <a:t>Fourth level</a:t>
            </a:r>
            <a:endParaRPr lang="en-US" sz="1600" b="0" strike="noStrike" spc="-1">
              <a:solidFill>
                <a:srgbClr val="004990"/>
              </a:solidFill>
              <a:uFill>
                <a:solidFill>
                  <a:srgbClr val="FFFFFF"/>
                </a:solidFill>
              </a:uFill>
              <a:latin typeface="Arial"/>
            </a:endParaRPr>
          </a:p>
          <a:p>
            <a:pPr marL="2057400" lvl="4" indent="-228240">
              <a:lnSpc>
                <a:spcPct val="100000"/>
              </a:lnSpc>
              <a:spcBef>
                <a:spcPts val="281"/>
              </a:spcBef>
              <a:buClr>
                <a:srgbClr val="004990"/>
              </a:buClr>
              <a:buFont typeface="StarSymbol"/>
              <a:buChar char="»"/>
            </a:pPr>
            <a:r>
              <a:rPr lang="en-US" sz="1400" b="0" strike="noStrike" spc="-1">
                <a:solidFill>
                  <a:srgbClr val="004990"/>
                </a:solidFill>
                <a:uFill>
                  <a:solidFill>
                    <a:srgbClr val="FFFFFF"/>
                  </a:solidFill>
                </a:uFill>
                <a:latin typeface="Arial"/>
                <a:ea typeface="ＭＳ Ｐゴシック"/>
              </a:rPr>
              <a:t>Fifth level</a:t>
            </a:r>
            <a:endParaRPr lang="en-US" sz="1400" b="0" strike="noStrike" spc="-1">
              <a:solidFill>
                <a:srgbClr val="004990"/>
              </a:solidFill>
              <a:uFill>
                <a:solidFill>
                  <a:srgbClr val="FFFFFF"/>
                </a:solidFill>
              </a:uFill>
              <a:latin typeface="Arial"/>
            </a:endParaRPr>
          </a:p>
        </p:txBody>
      </p:sp>
    </p:spTree>
    <p:extLst>
      <p:ext uri="{BB962C8B-B14F-4D97-AF65-F5344CB8AC3E}">
        <p14:creationId xmlns:p14="http://schemas.microsoft.com/office/powerpoint/2010/main" val="1936211411"/>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 id="2147483941" r:id="rId12"/>
    <p:sldLayoutId id="2147483944" r:id="rId13"/>
    <p:sldLayoutId id="2147483945" r:id="rId1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6556131"/>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Lst>
  <p:timing>
    <p:tnLst>
      <p:par>
        <p:cTn xmlns:p14="http://schemas.microsoft.com/office/powerpoint/2010/main" id="1" dur="indefinite" restart="never" nodeType="tmRoot"/>
      </p:par>
    </p:tnLst>
  </p:timing>
  <p:hf sldNum="0" hdr="0" ftr="0" dt="0"/>
  <p:txStyles>
    <p:title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464760" y="217800"/>
            <a:ext cx="8229240" cy="838080"/>
          </a:xfrm>
          <a:prstGeom prst="rect">
            <a:avLst/>
          </a:prstGeom>
        </p:spPr>
        <p:txBody>
          <a:bodyPr anchor="ctr"/>
          <a:lstStyle/>
          <a:p>
            <a:pPr algn="ctr">
              <a:lnSpc>
                <a:spcPct val="100000"/>
              </a:lnSpc>
            </a:pPr>
            <a:r>
              <a:rPr lang="en-US" sz="3500" b="1" strike="noStrike" spc="-1">
                <a:solidFill>
                  <a:srgbClr val="124484"/>
                </a:solidFill>
                <a:uFill>
                  <a:solidFill>
                    <a:srgbClr val="FFFFFF"/>
                  </a:solidFill>
                </a:uFill>
                <a:latin typeface="Calibri"/>
              </a:rPr>
              <a:t>Haga clic para modificar el estilo de título del patrón</a:t>
            </a:r>
            <a:endParaRPr lang="en-US" sz="3500" b="0" strike="noStrike" spc="-1">
              <a:solidFill>
                <a:srgbClr val="000000"/>
              </a:solidFill>
              <a:uFill>
                <a:solidFill>
                  <a:srgbClr val="FFFFFF"/>
                </a:solidFill>
              </a:uFill>
              <a:latin typeface="Calibri"/>
            </a:endParaRPr>
          </a:p>
        </p:txBody>
      </p:sp>
      <p:sp>
        <p:nvSpPr>
          <p:cNvPr id="42" name="PlaceHolder 2"/>
          <p:cNvSpPr>
            <a:spLocks noGrp="1"/>
          </p:cNvSpPr>
          <p:nvPr>
            <p:ph type="body"/>
          </p:nvPr>
        </p:nvSpPr>
        <p:spPr>
          <a:xfrm>
            <a:off x="464760" y="1215000"/>
            <a:ext cx="8229240" cy="4833000"/>
          </a:xfrm>
          <a:prstGeom prst="rect">
            <a:avLst/>
          </a:prstGeom>
        </p:spPr>
        <p:txBody>
          <a:bodyPr>
            <a:normAutofit/>
          </a:bodyPr>
          <a:lstStyle/>
          <a:p>
            <a:pPr marL="228600" indent="-228240">
              <a:lnSpc>
                <a:spcPct val="100000"/>
              </a:lnSpc>
              <a:spcBef>
                <a:spcPts val="1001"/>
              </a:spcBef>
              <a:buClr>
                <a:srgbClr val="000000"/>
              </a:buClr>
              <a:buFont typeface="Arial"/>
              <a:buChar char="•"/>
            </a:pPr>
            <a:r>
              <a:rPr lang="en-US" sz="2400" b="0" strike="noStrike" spc="-1">
                <a:solidFill>
                  <a:srgbClr val="000000"/>
                </a:solidFill>
                <a:uFill>
                  <a:solidFill>
                    <a:srgbClr val="FFFFFF"/>
                  </a:solidFill>
                </a:uFill>
                <a:latin typeface="Calibri"/>
              </a:rPr>
              <a:t>Editar el estilo de texto del patrón</a:t>
            </a:r>
          </a:p>
          <a:p>
            <a:pPr marL="685800" lvl="1" indent="-228240">
              <a:lnSpc>
                <a:spcPct val="100000"/>
              </a:lnSpc>
              <a:spcBef>
                <a:spcPts val="499"/>
              </a:spcBef>
              <a:buClr>
                <a:srgbClr val="000000"/>
              </a:buClr>
              <a:buFont typeface="Arial"/>
              <a:buChar char="•"/>
            </a:pPr>
            <a:r>
              <a:rPr lang="en-US" sz="2000" b="0" strike="noStrike" spc="-1">
                <a:solidFill>
                  <a:srgbClr val="000000"/>
                </a:solidFill>
                <a:uFill>
                  <a:solidFill>
                    <a:srgbClr val="FFFFFF"/>
                  </a:solidFill>
                </a:uFill>
                <a:latin typeface="Calibri"/>
              </a:rPr>
              <a:t>Segundo nivel</a:t>
            </a:r>
          </a:p>
          <a:p>
            <a:pPr marL="1143000" lvl="2" indent="-228240">
              <a:lnSpc>
                <a:spcPct val="100000"/>
              </a:lnSpc>
              <a:spcBef>
                <a:spcPts val="499"/>
              </a:spcBef>
              <a:buClr>
                <a:srgbClr val="000000"/>
              </a:buClr>
              <a:buFont typeface="Arial"/>
              <a:buChar char="•"/>
            </a:pPr>
            <a:r>
              <a:rPr lang="en-US" sz="1800" b="0" strike="noStrike" spc="-1">
                <a:solidFill>
                  <a:srgbClr val="000000"/>
                </a:solidFill>
                <a:uFill>
                  <a:solidFill>
                    <a:srgbClr val="FFFFFF"/>
                  </a:solidFill>
                </a:uFill>
                <a:latin typeface="Calibri"/>
              </a:rPr>
              <a:t>Tercer nivel</a:t>
            </a:r>
          </a:p>
          <a:p>
            <a:pPr marL="1600200" lvl="3" indent="-228240">
              <a:lnSpc>
                <a:spcPct val="100000"/>
              </a:lnSpc>
              <a:spcBef>
                <a:spcPts val="499"/>
              </a:spcBef>
              <a:buClr>
                <a:srgbClr val="000000"/>
              </a:buClr>
              <a:buFont typeface="Arial"/>
              <a:buChar char="•"/>
            </a:pPr>
            <a:r>
              <a:rPr lang="en-US" sz="1600" b="0" strike="noStrike" spc="-1">
                <a:solidFill>
                  <a:srgbClr val="000000"/>
                </a:solidFill>
                <a:uFill>
                  <a:solidFill>
                    <a:srgbClr val="FFFFFF"/>
                  </a:solidFill>
                </a:uFill>
                <a:latin typeface="Calibri"/>
              </a:rPr>
              <a:t>Cuarto nivel</a:t>
            </a:r>
          </a:p>
          <a:p>
            <a:pPr marL="2057400" lvl="4" indent="-228240">
              <a:lnSpc>
                <a:spcPct val="100000"/>
              </a:lnSpc>
              <a:spcBef>
                <a:spcPts val="499"/>
              </a:spcBef>
              <a:buClr>
                <a:srgbClr val="000000"/>
              </a:buClr>
              <a:buFont typeface="Arial"/>
              <a:buChar char="•"/>
            </a:pPr>
            <a:r>
              <a:rPr lang="en-US" sz="1600" b="0" strike="noStrike" spc="-1">
                <a:solidFill>
                  <a:srgbClr val="000000"/>
                </a:solidFill>
                <a:uFill>
                  <a:solidFill>
                    <a:srgbClr val="FFFFFF"/>
                  </a:solidFill>
                </a:uFill>
                <a:latin typeface="Calibri"/>
              </a:rPr>
              <a:t>Quinto nivel</a:t>
            </a:r>
          </a:p>
        </p:txBody>
      </p:sp>
      <p:pic>
        <p:nvPicPr>
          <p:cNvPr id="43" name="Imagen 7"/>
          <p:cNvPicPr/>
          <p:nvPr/>
        </p:nvPicPr>
        <p:blipFill>
          <a:blip r:embed="rId14"/>
          <a:stretch/>
        </p:blipFill>
        <p:spPr>
          <a:xfrm>
            <a:off x="432720" y="6232320"/>
            <a:ext cx="1875960" cy="456840"/>
          </a:xfrm>
          <a:prstGeom prst="rect">
            <a:avLst/>
          </a:prstGeom>
          <a:ln>
            <a:noFill/>
          </a:ln>
        </p:spPr>
      </p:pic>
    </p:spTree>
    <p:extLst>
      <p:ext uri="{BB962C8B-B14F-4D97-AF65-F5344CB8AC3E}">
        <p14:creationId xmlns:p14="http://schemas.microsoft.com/office/powerpoint/2010/main" val="1536407649"/>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3.png"/><Relationship Id="rId5" Type="http://schemas.openxmlformats.org/officeDocument/2006/relationships/image" Target="../media/image28.png"/><Relationship Id="rId1" Type="http://schemas.openxmlformats.org/officeDocument/2006/relationships/slideLayout" Target="../slideLayouts/slideLayout74.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5.jpe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74.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5.jpe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1" Type="http://schemas.openxmlformats.org/officeDocument/2006/relationships/slideLayout" Target="../slideLayouts/slideLayout74.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5.jpeg"/><Relationship Id="rId5" Type="http://schemas.openxmlformats.org/officeDocument/2006/relationships/image" Target="../media/image32.emf"/><Relationship Id="rId1" Type="http://schemas.openxmlformats.org/officeDocument/2006/relationships/slideLayout" Target="../slideLayouts/slideLayout74.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5.jpeg"/><Relationship Id="rId5" Type="http://schemas.openxmlformats.org/officeDocument/2006/relationships/image" Target="../media/image33.emf"/><Relationship Id="rId6" Type="http://schemas.openxmlformats.org/officeDocument/2006/relationships/image" Target="../media/image34.emf"/><Relationship Id="rId1" Type="http://schemas.openxmlformats.org/officeDocument/2006/relationships/slideLayout" Target="../slideLayouts/slideLayout74.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 Id="rId1" Type="http://schemas.openxmlformats.org/officeDocument/2006/relationships/slideLayout" Target="../slideLayouts/slideLayout74.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9.png"/><Relationship Id="rId6" Type="http://schemas.openxmlformats.org/officeDocument/2006/relationships/image" Target="../media/image37.png"/><Relationship Id="rId7" Type="http://schemas.openxmlformats.org/officeDocument/2006/relationships/image" Target="../media/image38.png"/><Relationship Id="rId1" Type="http://schemas.openxmlformats.org/officeDocument/2006/relationships/slideLayout" Target="../slideLayouts/slideLayout74.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6.xml"/><Relationship Id="rId2" Type="http://schemas.openxmlformats.org/officeDocument/2006/relationships/notesSlide" Target="../notesSlides/notesSlide2.xml"/><Relationship Id="rId3" Type="http://schemas.openxmlformats.org/officeDocument/2006/relationships/image" Target="../media/image1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6.xml"/><Relationship Id="rId3"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1.emf"/><Relationship Id="rId4" Type="http://schemas.openxmlformats.org/officeDocument/2006/relationships/image" Target="../media/image28.png"/><Relationship Id="rId1" Type="http://schemas.openxmlformats.org/officeDocument/2006/relationships/slideLayout" Target="../slideLayouts/slideLayout62.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image" Target="../media/image42.emf"/><Relationship Id="rId4" Type="http://schemas.openxmlformats.org/officeDocument/2006/relationships/image" Target="../media/image28.png"/><Relationship Id="rId5" Type="http://schemas.openxmlformats.org/officeDocument/2006/relationships/image" Target="../media/image43.png"/><Relationship Id="rId6" Type="http://schemas.openxmlformats.org/officeDocument/2006/relationships/image" Target="../media/image44.png"/><Relationship Id="rId1" Type="http://schemas.openxmlformats.org/officeDocument/2006/relationships/slideLayout" Target="../slideLayouts/slideLayout62.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9.xml"/><Relationship Id="rId3"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6.emf"/><Relationship Id="rId4" Type="http://schemas.openxmlformats.org/officeDocument/2006/relationships/image" Target="../media/image47.png"/><Relationship Id="rId1" Type="http://schemas.openxmlformats.org/officeDocument/2006/relationships/slideLayout" Target="../slideLayouts/slideLayout62.xml"/><Relationship Id="rId2"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1.xml"/><Relationship Id="rId3" Type="http://schemas.openxmlformats.org/officeDocument/2006/relationships/image" Target="../media/image4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2.xml"/><Relationship Id="rId3" Type="http://schemas.openxmlformats.org/officeDocument/2006/relationships/image" Target="../media/image49.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3.xml"/><Relationship Id="rId3" Type="http://schemas.openxmlformats.org/officeDocument/2006/relationships/image" Target="../media/image49.emf"/></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49.emf"/><Relationship Id="rId1" Type="http://schemas.openxmlformats.org/officeDocument/2006/relationships/slideLayout" Target="../slideLayouts/slideLayout62.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jpeg"/><Relationship Id="rId1" Type="http://schemas.openxmlformats.org/officeDocument/2006/relationships/slideLayout" Target="../slideLayouts/slideLayout9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5.xml"/><Relationship Id="rId3" Type="http://schemas.openxmlformats.org/officeDocument/2006/relationships/image" Target="../media/image5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6.xml"/><Relationship Id="rId3" Type="http://schemas.openxmlformats.org/officeDocument/2006/relationships/image" Target="../media/image5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7.xml"/><Relationship Id="rId3"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62.xml"/><Relationship Id="rId2"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62.xml"/><Relationship Id="rId2"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62.xml"/><Relationship Id="rId2"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6.png"/><Relationship Id="rId1" Type="http://schemas.openxmlformats.org/officeDocument/2006/relationships/slideLayout" Target="../slideLayouts/slideLayout62.xml"/><Relationship Id="rId2"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9.png"/><Relationship Id="rId6" Type="http://schemas.openxmlformats.org/officeDocument/2006/relationships/image" Target="../media/image60.png"/><Relationship Id="rId1" Type="http://schemas.openxmlformats.org/officeDocument/2006/relationships/slideLayout" Target="../slideLayouts/slideLayout62.xml"/><Relationship Id="rId2"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image" Target="../media/image1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3.xml"/><Relationship Id="rId3" Type="http://schemas.openxmlformats.org/officeDocument/2006/relationships/image" Target="../media/image61.emf"/></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62.png"/><Relationship Id="rId7" Type="http://schemas.openxmlformats.org/officeDocument/2006/relationships/image" Target="../media/image63.png"/><Relationship Id="rId1" Type="http://schemas.openxmlformats.org/officeDocument/2006/relationships/slideLayout" Target="../slideLayouts/slideLayout50.xml"/><Relationship Id="rId2" Type="http://schemas.openxmlformats.org/officeDocument/2006/relationships/notesSlide" Target="../notesSlides/notesSlide3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5.xml"/><Relationship Id="rId3" Type="http://schemas.openxmlformats.org/officeDocument/2006/relationships/image" Target="../media/image64.emf"/></Relationships>
</file>

<file path=ppt/slides/_rels/slide43.xml.rels><?xml version="1.0" encoding="UTF-8" standalone="yes"?>
<Relationships xmlns="http://schemas.openxmlformats.org/package/2006/relationships"><Relationship Id="rId3" Type="http://schemas.openxmlformats.org/officeDocument/2006/relationships/image" Target="../media/image65.jpg"/><Relationship Id="rId4" Type="http://schemas.openxmlformats.org/officeDocument/2006/relationships/image" Target="../media/image66.png"/><Relationship Id="rId5" Type="http://schemas.openxmlformats.org/officeDocument/2006/relationships/image" Target="../media/image67.jpg"/><Relationship Id="rId6" Type="http://schemas.openxmlformats.org/officeDocument/2006/relationships/image" Target="../media/image68.png"/><Relationship Id="rId7" Type="http://schemas.openxmlformats.org/officeDocument/2006/relationships/image" Target="../media/image69.jpg"/><Relationship Id="rId8" Type="http://schemas.openxmlformats.org/officeDocument/2006/relationships/image" Target="../media/image70.png"/><Relationship Id="rId1" Type="http://schemas.openxmlformats.org/officeDocument/2006/relationships/slideLayout" Target="../slideLayouts/slideLayout130.xml"/><Relationship Id="rId2" Type="http://schemas.openxmlformats.org/officeDocument/2006/relationships/notesSlide" Target="../notesSlides/notesSlide36.xml"/></Relationships>
</file>

<file path=ppt/slides/_rels/slide44.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jpeg"/><Relationship Id="rId5" Type="http://schemas.openxmlformats.org/officeDocument/2006/relationships/image" Target="../media/image73.png"/><Relationship Id="rId6" Type="http://schemas.openxmlformats.org/officeDocument/2006/relationships/image" Target="../media/image74.jpeg"/><Relationship Id="rId7" Type="http://schemas.openxmlformats.org/officeDocument/2006/relationships/image" Target="../media/image75.png"/><Relationship Id="rId8" Type="http://schemas.openxmlformats.org/officeDocument/2006/relationships/image" Target="../media/image76.png"/><Relationship Id="rId9" Type="http://schemas.openxmlformats.org/officeDocument/2006/relationships/image" Target="../media/image77.png"/><Relationship Id="rId10" Type="http://schemas.openxmlformats.org/officeDocument/2006/relationships/image" Target="../media/image78.png"/><Relationship Id="rId1" Type="http://schemas.openxmlformats.org/officeDocument/2006/relationships/slideLayout" Target="../slideLayouts/slideLayout131.xml"/><Relationship Id="rId2" Type="http://schemas.openxmlformats.org/officeDocument/2006/relationships/notesSlide" Target="../notesSlides/notesSlide3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38.xml"/></Relationships>
</file>

<file path=ppt/slides/_rels/slide46.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80.gif"/><Relationship Id="rId5" Type="http://schemas.openxmlformats.org/officeDocument/2006/relationships/image" Target="../media/image81.jpeg"/><Relationship Id="rId6" Type="http://schemas.openxmlformats.org/officeDocument/2006/relationships/image" Target="../media/image82.jpeg"/><Relationship Id="rId1" Type="http://schemas.openxmlformats.org/officeDocument/2006/relationships/slideLayout" Target="../slideLayouts/slideLayout89.xml"/><Relationship Id="rId2" Type="http://schemas.openxmlformats.org/officeDocument/2006/relationships/notesSlide" Target="../notesSlides/notesSlide39.xml"/></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1" Type="http://schemas.openxmlformats.org/officeDocument/2006/relationships/slideLayout" Target="../slideLayouts/slideLayout62.xml"/><Relationship Id="rId2" Type="http://schemas.openxmlformats.org/officeDocument/2006/relationships/notesSlide" Target="../notesSlides/notesSlide40.xml"/></Relationships>
</file>

<file path=ppt/slides/_rels/slide48.xml.rels><?xml version="1.0" encoding="UTF-8" standalone="yes"?>
<Relationships xmlns="http://schemas.openxmlformats.org/package/2006/relationships"><Relationship Id="rId3" Type="http://schemas.openxmlformats.org/officeDocument/2006/relationships/image" Target="../media/image87.jpeg"/><Relationship Id="rId4" Type="http://schemas.openxmlformats.org/officeDocument/2006/relationships/image" Target="../media/image88.jpeg"/><Relationship Id="rId5" Type="http://schemas.openxmlformats.org/officeDocument/2006/relationships/image" Target="../media/image89.jpeg"/><Relationship Id="rId6" Type="http://schemas.openxmlformats.org/officeDocument/2006/relationships/image" Target="../media/image90.jpeg"/><Relationship Id="rId7" Type="http://schemas.openxmlformats.org/officeDocument/2006/relationships/image" Target="../media/image91.png"/><Relationship Id="rId1" Type="http://schemas.openxmlformats.org/officeDocument/2006/relationships/slideLayout" Target="../slideLayouts/slideLayout62.xml"/><Relationship Id="rId2" Type="http://schemas.openxmlformats.org/officeDocument/2006/relationships/image" Target="../media/image86.jpeg"/></Relationships>
</file>

<file path=ppt/slides/_rels/slide49.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jpeg"/><Relationship Id="rId5" Type="http://schemas.openxmlformats.org/officeDocument/2006/relationships/image" Target="../media/image94.jpeg"/><Relationship Id="rId6" Type="http://schemas.openxmlformats.org/officeDocument/2006/relationships/image" Target="../media/image95.gif"/><Relationship Id="rId7" Type="http://schemas.openxmlformats.org/officeDocument/2006/relationships/image" Target="../media/image96.jpeg"/><Relationship Id="rId8" Type="http://schemas.openxmlformats.org/officeDocument/2006/relationships/image" Target="../media/image97.jpeg"/><Relationship Id="rId9" Type="http://schemas.openxmlformats.org/officeDocument/2006/relationships/image" Target="../media/image98.jpeg"/><Relationship Id="rId1" Type="http://schemas.openxmlformats.org/officeDocument/2006/relationships/slideLayout" Target="../slideLayouts/slideLayout62.xml"/><Relationship Id="rId2"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image" Target="../media/image18.png"/><Relationship Id="rId3"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99.jpeg"/><Relationship Id="rId4" Type="http://schemas.openxmlformats.org/officeDocument/2006/relationships/image" Target="../media/image100.jpeg"/><Relationship Id="rId5" Type="http://schemas.openxmlformats.org/officeDocument/2006/relationships/image" Target="../media/image101.jpeg"/><Relationship Id="rId6" Type="http://schemas.openxmlformats.org/officeDocument/2006/relationships/image" Target="../media/image102.png"/><Relationship Id="rId7" Type="http://schemas.openxmlformats.org/officeDocument/2006/relationships/image" Target="../media/image103.jpeg"/><Relationship Id="rId8" Type="http://schemas.openxmlformats.org/officeDocument/2006/relationships/image" Target="../media/image104.png"/><Relationship Id="rId9" Type="http://schemas.openxmlformats.org/officeDocument/2006/relationships/image" Target="../media/image105.jpeg"/><Relationship Id="rId10" Type="http://schemas.openxmlformats.org/officeDocument/2006/relationships/image" Target="../media/image106.jpeg"/><Relationship Id="rId1" Type="http://schemas.openxmlformats.org/officeDocument/2006/relationships/slideLayout" Target="../slideLayouts/slideLayout62.xml"/><Relationship Id="rId2" Type="http://schemas.openxmlformats.org/officeDocument/2006/relationships/notesSlide" Target="../notesSlides/notesSlide4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8.png"/><Relationship Id="rId5" Type="http://schemas.openxmlformats.org/officeDocument/2006/relationships/image" Target="../media/image109.png"/><Relationship Id="rId1" Type="http://schemas.openxmlformats.org/officeDocument/2006/relationships/slideLayout" Target="../slideLayouts/slideLayout14.xml"/><Relationship Id="rId2" Type="http://schemas.openxmlformats.org/officeDocument/2006/relationships/notesSlide" Target="../notesSlides/notesSlide43.xml"/></Relationships>
</file>

<file path=ppt/slides/_rels/slide54.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10.png"/><Relationship Id="rId5" Type="http://schemas.openxmlformats.org/officeDocument/2006/relationships/image" Target="../media/image109.png"/><Relationship Id="rId1" Type="http://schemas.openxmlformats.org/officeDocument/2006/relationships/slideLayout" Target="../slideLayouts/slideLayout14.xml"/><Relationship Id="rId2" Type="http://schemas.openxmlformats.org/officeDocument/2006/relationships/notesSlide" Target="../notesSlides/notesSlide4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5.xml"/><Relationship Id="rId3" Type="http://schemas.openxmlformats.org/officeDocument/2006/relationships/image" Target="../media/image3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6.xml"/></Relationships>
</file>

<file path=ppt/slides/_rels/slide57.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12.png"/><Relationship Id="rId5" Type="http://schemas.openxmlformats.org/officeDocument/2006/relationships/image" Target="../media/image113.png"/><Relationship Id="rId1" Type="http://schemas.openxmlformats.org/officeDocument/2006/relationships/slideLayout" Target="../slideLayouts/slideLayout86.xml"/><Relationship Id="rId2" Type="http://schemas.openxmlformats.org/officeDocument/2006/relationships/notesSlide" Target="../notesSlides/notesSlide47.xml"/></Relationships>
</file>

<file path=ppt/slides/_rels/slide58.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jpeg"/><Relationship Id="rId1" Type="http://schemas.openxmlformats.org/officeDocument/2006/relationships/slideLayout" Target="../slideLayouts/slideLayout38.xml"/><Relationship Id="rId2" Type="http://schemas.openxmlformats.org/officeDocument/2006/relationships/notesSlide" Target="../notesSlides/notesSlide4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1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86.xml"/><Relationship Id="rId2" Type="http://schemas.openxmlformats.org/officeDocument/2006/relationships/image" Target="../media/image18.png"/></Relationships>
</file>

<file path=ppt/slides/_rels/slide60.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jpeg"/><Relationship Id="rId1" Type="http://schemas.openxmlformats.org/officeDocument/2006/relationships/slideLayout" Target="../slideLayouts/slideLayout14.xml"/><Relationship Id="rId2" Type="http://schemas.openxmlformats.org/officeDocument/2006/relationships/notesSlide" Target="../notesSlides/notesSlide49.xml"/></Relationships>
</file>

<file path=ppt/slides/_rels/slide61.xml.rels><?xml version="1.0" encoding="UTF-8" standalone="yes"?>
<Relationships xmlns="http://schemas.openxmlformats.org/package/2006/relationships"><Relationship Id="rId11" Type="http://schemas.openxmlformats.org/officeDocument/2006/relationships/image" Target="../media/image127.jpeg"/><Relationship Id="rId12" Type="http://schemas.openxmlformats.org/officeDocument/2006/relationships/image" Target="../media/image128.jpeg"/><Relationship Id="rId1" Type="http://schemas.openxmlformats.org/officeDocument/2006/relationships/slideLayout" Target="../slideLayouts/slideLayout14.xml"/><Relationship Id="rId2" Type="http://schemas.openxmlformats.org/officeDocument/2006/relationships/notesSlide" Target="../notesSlides/notesSlide50.xml"/><Relationship Id="rId3" Type="http://schemas.openxmlformats.org/officeDocument/2006/relationships/image" Target="../media/image119.png"/><Relationship Id="rId4" Type="http://schemas.openxmlformats.org/officeDocument/2006/relationships/image" Target="../media/image120.png"/><Relationship Id="rId5" Type="http://schemas.openxmlformats.org/officeDocument/2006/relationships/image" Target="../media/image121.png"/><Relationship Id="rId6" Type="http://schemas.openxmlformats.org/officeDocument/2006/relationships/image" Target="../media/image122.png"/><Relationship Id="rId7" Type="http://schemas.openxmlformats.org/officeDocument/2006/relationships/image" Target="../media/image123.png"/><Relationship Id="rId8" Type="http://schemas.openxmlformats.org/officeDocument/2006/relationships/image" Target="../media/image124.png"/><Relationship Id="rId9" Type="http://schemas.openxmlformats.org/officeDocument/2006/relationships/image" Target="../media/image125.png"/><Relationship Id="rId10" Type="http://schemas.openxmlformats.org/officeDocument/2006/relationships/image" Target="../media/image126.png"/></Relationships>
</file>

<file path=ppt/slides/_rels/slide62.xml.rels><?xml version="1.0" encoding="UTF-8" standalone="yes"?>
<Relationships xmlns="http://schemas.openxmlformats.org/package/2006/relationships"><Relationship Id="rId3" Type="http://schemas.openxmlformats.org/officeDocument/2006/relationships/image" Target="../media/image129.jpeg"/><Relationship Id="rId4" Type="http://schemas.openxmlformats.org/officeDocument/2006/relationships/image" Target="../media/image130.jpeg"/><Relationship Id="rId5" Type="http://schemas.openxmlformats.org/officeDocument/2006/relationships/image" Target="../media/image131.jpeg"/><Relationship Id="rId6" Type="http://schemas.openxmlformats.org/officeDocument/2006/relationships/image" Target="../media/image132.png"/><Relationship Id="rId1" Type="http://schemas.openxmlformats.org/officeDocument/2006/relationships/slideLayout" Target="../slideLayouts/slideLayout14.xml"/><Relationship Id="rId2" Type="http://schemas.openxmlformats.org/officeDocument/2006/relationships/notesSlide" Target="../notesSlides/notesSlide5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5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5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5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5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5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5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4.xml"/><Relationship Id="rId3"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jpeg"/><Relationship Id="rId5" Type="http://schemas.openxmlformats.org/officeDocument/2006/relationships/image" Target="../media/image25.jpeg"/><Relationship Id="rId6" Type="http://schemas.openxmlformats.org/officeDocument/2006/relationships/image" Target="../media/image26.jpeg"/><Relationship Id="rId1" Type="http://schemas.openxmlformats.org/officeDocument/2006/relationships/slideLayout" Target="../slideLayouts/slideLayout74.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19.png"/><Relationship Id="rId5" Type="http://schemas.openxmlformats.org/officeDocument/2006/relationships/image" Target="../media/image27.png"/><Relationship Id="rId1" Type="http://schemas.openxmlformats.org/officeDocument/2006/relationships/slideLayout" Target="../slideLayouts/slideLayout74.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Shape 1"/>
          <p:cNvSpPr txBox="1"/>
          <p:nvPr/>
        </p:nvSpPr>
        <p:spPr>
          <a:xfrm>
            <a:off x="76200" y="1175399"/>
            <a:ext cx="8966200" cy="2998440"/>
          </a:xfrm>
          <a:prstGeom prst="rect">
            <a:avLst/>
          </a:prstGeom>
          <a:noFill/>
          <a:ln>
            <a:noFill/>
          </a:ln>
        </p:spPr>
        <p:txBody>
          <a:bodyPr lIns="90000" tIns="45000" rIns="90000" bIns="45000" anchor="ctr"/>
          <a:lstStyle/>
          <a:p>
            <a:pPr algn="ctr"/>
            <a:r>
              <a:rPr lang="es-ES" sz="4600" b="1" dirty="0" err="1" smtClean="0">
                <a:solidFill>
                  <a:srgbClr val="B7DEE8"/>
                </a:solidFill>
                <a:latin typeface="Calibri"/>
                <a:cs typeface="Calibri"/>
              </a:rPr>
              <a:t>Decadal</a:t>
            </a:r>
            <a:r>
              <a:rPr lang="es-ES" sz="4600" b="1" dirty="0" smtClean="0">
                <a:solidFill>
                  <a:srgbClr val="B7DEE8"/>
                </a:solidFill>
                <a:latin typeface="Calibri"/>
                <a:cs typeface="Calibri"/>
              </a:rPr>
              <a:t>/</a:t>
            </a:r>
            <a:r>
              <a:rPr lang="es-ES" sz="4600" b="1" dirty="0" err="1" smtClean="0">
                <a:solidFill>
                  <a:srgbClr val="B7DEE8"/>
                </a:solidFill>
                <a:latin typeface="Calibri"/>
                <a:cs typeface="Calibri"/>
              </a:rPr>
              <a:t>Seasonal</a:t>
            </a:r>
            <a:r>
              <a:rPr lang="es-ES" sz="4600" b="1" dirty="0" smtClean="0">
                <a:solidFill>
                  <a:srgbClr val="B7DEE8"/>
                </a:solidFill>
                <a:latin typeface="Calibri"/>
                <a:cs typeface="Calibri"/>
              </a:rPr>
              <a:t> </a:t>
            </a:r>
            <a:r>
              <a:rPr lang="es-ES" sz="4600" b="1" dirty="0" err="1" smtClean="0">
                <a:solidFill>
                  <a:schemeClr val="bg1"/>
                </a:solidFill>
                <a:latin typeface="Calibri"/>
                <a:cs typeface="Calibri"/>
              </a:rPr>
              <a:t>predictability</a:t>
            </a:r>
            <a:r>
              <a:rPr lang="es-ES" sz="4600" b="1" dirty="0" smtClean="0">
                <a:solidFill>
                  <a:schemeClr val="bg1"/>
                </a:solidFill>
                <a:latin typeface="Calibri"/>
                <a:cs typeface="Calibri"/>
              </a:rPr>
              <a:t> </a:t>
            </a:r>
            <a:r>
              <a:rPr lang="es-ES" sz="4600" b="1" dirty="0">
                <a:solidFill>
                  <a:schemeClr val="bg1"/>
                </a:solidFill>
                <a:latin typeface="Calibri"/>
                <a:cs typeface="Calibri"/>
              </a:rPr>
              <a:t>of </a:t>
            </a:r>
            <a:r>
              <a:rPr lang="es-ES" sz="4600" b="1" dirty="0" err="1">
                <a:solidFill>
                  <a:schemeClr val="bg1"/>
                </a:solidFill>
                <a:latin typeface="Calibri"/>
                <a:cs typeface="Calibri"/>
              </a:rPr>
              <a:t>the</a:t>
            </a:r>
            <a:r>
              <a:rPr lang="es-ES" sz="4600" b="1" dirty="0">
                <a:solidFill>
                  <a:schemeClr val="bg1"/>
                </a:solidFill>
                <a:latin typeface="Calibri"/>
                <a:cs typeface="Calibri"/>
              </a:rPr>
              <a:t> </a:t>
            </a:r>
            <a:r>
              <a:rPr lang="es-ES" sz="4600" b="1" dirty="0" err="1">
                <a:solidFill>
                  <a:schemeClr val="bg1"/>
                </a:solidFill>
                <a:latin typeface="Calibri"/>
                <a:cs typeface="Calibri"/>
              </a:rPr>
              <a:t>climate</a:t>
            </a:r>
            <a:r>
              <a:rPr lang="es-ES" sz="4600" b="1" dirty="0">
                <a:solidFill>
                  <a:schemeClr val="bg1"/>
                </a:solidFill>
                <a:latin typeface="Calibri"/>
                <a:cs typeface="Calibri"/>
              </a:rPr>
              <a:t> </a:t>
            </a:r>
            <a:r>
              <a:rPr lang="es-ES" sz="4600" b="1" dirty="0" err="1">
                <a:solidFill>
                  <a:schemeClr val="bg1"/>
                </a:solidFill>
                <a:latin typeface="Calibri"/>
                <a:cs typeface="Calibri"/>
              </a:rPr>
              <a:t>system</a:t>
            </a:r>
            <a:r>
              <a:rPr lang="es-ES" sz="4600" b="1" dirty="0">
                <a:solidFill>
                  <a:schemeClr val="bg1"/>
                </a:solidFill>
                <a:latin typeface="Calibri"/>
                <a:cs typeface="Calibri"/>
              </a:rPr>
              <a:t> </a:t>
            </a:r>
            <a:r>
              <a:rPr lang="es-ES" sz="4600" b="1" dirty="0" err="1">
                <a:solidFill>
                  <a:schemeClr val="bg1"/>
                </a:solidFill>
                <a:latin typeface="Calibri"/>
                <a:cs typeface="Calibri"/>
              </a:rPr>
              <a:t>with</a:t>
            </a:r>
            <a:r>
              <a:rPr lang="es-ES" sz="4600" b="1" dirty="0">
                <a:solidFill>
                  <a:schemeClr val="bg1"/>
                </a:solidFill>
                <a:latin typeface="Calibri"/>
                <a:cs typeface="Calibri"/>
              </a:rPr>
              <a:t> case </a:t>
            </a:r>
            <a:r>
              <a:rPr lang="es-ES" sz="4600" b="1" dirty="0" err="1">
                <a:solidFill>
                  <a:schemeClr val="bg1"/>
                </a:solidFill>
                <a:latin typeface="Calibri"/>
                <a:cs typeface="Calibri"/>
              </a:rPr>
              <a:t>studies</a:t>
            </a:r>
            <a:r>
              <a:rPr lang="es-ES" sz="4600" b="1" dirty="0">
                <a:solidFill>
                  <a:schemeClr val="bg1"/>
                </a:solidFill>
                <a:latin typeface="Calibri"/>
                <a:cs typeface="Calibri"/>
              </a:rPr>
              <a:t> </a:t>
            </a:r>
            <a:r>
              <a:rPr lang="es-ES" sz="4600" b="1" dirty="0" err="1">
                <a:solidFill>
                  <a:schemeClr val="bg1"/>
                </a:solidFill>
                <a:latin typeface="Calibri"/>
                <a:cs typeface="Calibri"/>
              </a:rPr>
              <a:t>for</a:t>
            </a:r>
            <a:r>
              <a:rPr lang="es-ES" sz="4600" b="1" dirty="0">
                <a:solidFill>
                  <a:schemeClr val="bg1"/>
                </a:solidFill>
                <a:latin typeface="Calibri"/>
                <a:cs typeface="Calibri"/>
              </a:rPr>
              <a:t> </a:t>
            </a:r>
            <a:r>
              <a:rPr lang="es-ES" sz="4600" b="1" dirty="0" err="1">
                <a:solidFill>
                  <a:schemeClr val="bg1"/>
                </a:solidFill>
                <a:latin typeface="Calibri"/>
                <a:cs typeface="Calibri"/>
              </a:rPr>
              <a:t>the</a:t>
            </a:r>
            <a:r>
              <a:rPr lang="es-ES" sz="4600" b="1" dirty="0">
                <a:solidFill>
                  <a:schemeClr val="bg1"/>
                </a:solidFill>
                <a:latin typeface="Calibri"/>
                <a:cs typeface="Calibri"/>
              </a:rPr>
              <a:t> </a:t>
            </a:r>
            <a:r>
              <a:rPr lang="es-ES" sz="4600" b="1" dirty="0" smtClean="0">
                <a:solidFill>
                  <a:srgbClr val="B7DEE8"/>
                </a:solidFill>
                <a:latin typeface="Calibri"/>
                <a:cs typeface="Calibri"/>
              </a:rPr>
              <a:t>North </a:t>
            </a:r>
            <a:r>
              <a:rPr lang="es-ES" sz="4600" b="1" dirty="0" err="1" smtClean="0">
                <a:solidFill>
                  <a:srgbClr val="B7DEE8"/>
                </a:solidFill>
                <a:latin typeface="Calibri"/>
                <a:cs typeface="Calibri"/>
              </a:rPr>
              <a:t>Atlantic</a:t>
            </a:r>
            <a:r>
              <a:rPr lang="es-ES" sz="4600" b="1" dirty="0" smtClean="0">
                <a:solidFill>
                  <a:srgbClr val="B7DEE8"/>
                </a:solidFill>
                <a:latin typeface="Calibri"/>
                <a:cs typeface="Calibri"/>
              </a:rPr>
              <a:t>/</a:t>
            </a:r>
            <a:r>
              <a:rPr lang="es-ES" sz="4600" b="1" dirty="0" err="1" smtClean="0">
                <a:solidFill>
                  <a:srgbClr val="B7DEE8"/>
                </a:solidFill>
                <a:latin typeface="Calibri"/>
                <a:cs typeface="Calibri"/>
              </a:rPr>
              <a:t>Arctic</a:t>
            </a:r>
            <a:endParaRPr lang="en-US" sz="4600" b="1" strike="noStrike" spc="-1" dirty="0">
              <a:solidFill>
                <a:srgbClr val="B7DEE8"/>
              </a:solidFill>
              <a:uFill>
                <a:solidFill>
                  <a:srgbClr val="FFFFFF"/>
                </a:solidFill>
              </a:uFill>
              <a:latin typeface="Calibri"/>
              <a:cs typeface="Calibri"/>
            </a:endParaRPr>
          </a:p>
        </p:txBody>
      </p:sp>
      <p:sp>
        <p:nvSpPr>
          <p:cNvPr id="10" name="TextShape 2"/>
          <p:cNvSpPr txBox="1"/>
          <p:nvPr/>
        </p:nvSpPr>
        <p:spPr>
          <a:xfrm>
            <a:off x="529086" y="4806871"/>
            <a:ext cx="7789414" cy="822240"/>
          </a:xfrm>
          <a:prstGeom prst="rect">
            <a:avLst/>
          </a:prstGeom>
          <a:noFill/>
          <a:ln>
            <a:noFill/>
          </a:ln>
        </p:spPr>
        <p:txBody>
          <a:bodyPr lIns="90000" tIns="45000" rIns="90000" bIns="45000" anchor="ctr"/>
          <a:lstStyle/>
          <a:p>
            <a:pPr algn="ctr"/>
            <a:r>
              <a:rPr lang="en-US" sz="3200" strike="noStrike" spc="-1" dirty="0" smtClean="0">
                <a:solidFill>
                  <a:srgbClr val="FFFFFF"/>
                </a:solidFill>
                <a:uFill>
                  <a:solidFill>
                    <a:srgbClr val="FFFFFF"/>
                  </a:solidFill>
                </a:uFill>
                <a:latin typeface="Calibri"/>
                <a:cs typeface="Calibri"/>
              </a:rPr>
              <a:t>Pablo Ortega</a:t>
            </a:r>
          </a:p>
          <a:p>
            <a:pPr algn="ctr"/>
            <a:endParaRPr lang="en-US" sz="2800" spc="-1" dirty="0" smtClean="0">
              <a:solidFill>
                <a:srgbClr val="FFFFFF"/>
              </a:solidFill>
              <a:uFill>
                <a:solidFill>
                  <a:srgbClr val="FFFFFF"/>
                </a:solidFill>
              </a:uFill>
              <a:latin typeface="Calibri"/>
              <a:cs typeface="Calibri"/>
            </a:endParaRPr>
          </a:p>
          <a:p>
            <a:pPr algn="ctr"/>
            <a:r>
              <a:rPr lang="en-US" sz="2800" spc="-1" dirty="0" smtClean="0">
                <a:solidFill>
                  <a:srgbClr val="FFFFFF"/>
                </a:solidFill>
                <a:uFill>
                  <a:solidFill>
                    <a:srgbClr val="FFFFFF"/>
                  </a:solidFill>
                </a:uFill>
                <a:latin typeface="Calibri"/>
                <a:cs typeface="Calibri"/>
              </a:rPr>
              <a:t>Climate Prediction Group</a:t>
            </a:r>
            <a:endParaRPr lang="en-US" sz="2800" spc="-1" dirty="0">
              <a:solidFill>
                <a:srgbClr val="FFFFFF"/>
              </a:solidFill>
              <a:uFill>
                <a:solidFill>
                  <a:srgbClr val="FFFFFF"/>
                </a:solidFill>
              </a:uFill>
              <a:latin typeface="Calibri"/>
              <a:cs typeface="Calibri"/>
            </a:endParaRPr>
          </a:p>
          <a:p>
            <a:pPr algn="ctr"/>
            <a:r>
              <a:rPr lang="en-US" sz="2800" strike="noStrike" spc="-1" dirty="0" smtClean="0">
                <a:solidFill>
                  <a:srgbClr val="FFFFFF"/>
                </a:solidFill>
                <a:uFill>
                  <a:solidFill>
                    <a:srgbClr val="FFFFFF"/>
                  </a:solidFill>
                </a:uFill>
                <a:latin typeface="Calibri"/>
                <a:cs typeface="Calibri"/>
              </a:rPr>
              <a:t>Earth Sciences Department</a:t>
            </a:r>
            <a:endParaRPr lang="en-US" sz="2800" strike="noStrike" spc="-1" dirty="0">
              <a:solidFill>
                <a:srgbClr val="FFFFFF"/>
              </a:solidFill>
              <a:uFill>
                <a:solidFill>
                  <a:srgbClr val="FFFFFF"/>
                </a:solidFill>
              </a:uFill>
              <a:latin typeface="Calibri"/>
              <a:cs typeface="Calibri"/>
            </a:endParaRPr>
          </a:p>
        </p:txBody>
      </p:sp>
      <p:pic>
        <p:nvPicPr>
          <p:cNvPr id="3" name="Imagen 2"/>
          <p:cNvPicPr>
            <a:picLocks noChangeAspect="1"/>
          </p:cNvPicPr>
          <p:nvPr/>
        </p:nvPicPr>
        <p:blipFill>
          <a:blip r:embed="rId3"/>
          <a:stretch>
            <a:fillRect/>
          </a:stretch>
        </p:blipFill>
        <p:spPr>
          <a:xfrm>
            <a:off x="247979" y="5422900"/>
            <a:ext cx="1578647" cy="660400"/>
          </a:xfrm>
          <a:prstGeom prst="rect">
            <a:avLst/>
          </a:prstGeom>
        </p:spPr>
      </p:pic>
      <p:sp>
        <p:nvSpPr>
          <p:cNvPr id="4" name="CuadroTexto 3"/>
          <p:cNvSpPr txBox="1"/>
          <p:nvPr/>
        </p:nvSpPr>
        <p:spPr>
          <a:xfrm>
            <a:off x="127000" y="4927600"/>
            <a:ext cx="1787669" cy="461665"/>
          </a:xfrm>
          <a:prstGeom prst="rect">
            <a:avLst/>
          </a:prstGeom>
          <a:noFill/>
        </p:spPr>
        <p:txBody>
          <a:bodyPr wrap="none" rtlCol="0">
            <a:spAutoFit/>
          </a:bodyPr>
          <a:lstStyle/>
          <a:p>
            <a:r>
              <a:rPr lang="es-ES" sz="2400" b="1" dirty="0" smtClean="0">
                <a:solidFill>
                  <a:schemeClr val="tx2">
                    <a:lumMod val="20000"/>
                    <a:lumOff val="80000"/>
                  </a:schemeClr>
                </a:solidFill>
                <a:latin typeface="Candara"/>
                <a:cs typeface="Candara"/>
              </a:rPr>
              <a:t>PARAMOUR</a:t>
            </a:r>
            <a:endParaRPr lang="es-ES" sz="2400" b="1" dirty="0">
              <a:solidFill>
                <a:schemeClr val="tx2">
                  <a:lumMod val="20000"/>
                  <a:lumOff val="80000"/>
                </a:schemeClr>
              </a:solidFill>
              <a:latin typeface="Candara"/>
              <a:cs typeface="Candara"/>
            </a:endParaRPr>
          </a:p>
        </p:txBody>
      </p:sp>
      <p:pic>
        <p:nvPicPr>
          <p:cNvPr id="5" name="Imagen 4"/>
          <p:cNvPicPr>
            <a:picLocks noChangeAspect="1"/>
          </p:cNvPicPr>
          <p:nvPr/>
        </p:nvPicPr>
        <p:blipFill>
          <a:blip r:embed="rId4"/>
          <a:stretch>
            <a:fillRect/>
          </a:stretch>
        </p:blipFill>
        <p:spPr>
          <a:xfrm>
            <a:off x="7368171" y="5067300"/>
            <a:ext cx="1440000" cy="673920"/>
          </a:xfrm>
          <a:prstGeom prst="rect">
            <a:avLst/>
          </a:prstGeom>
        </p:spPr>
      </p:pic>
      <p:pic>
        <p:nvPicPr>
          <p:cNvPr id="6" name="Imagen 5"/>
          <p:cNvPicPr>
            <a:picLocks noChangeAspect="1"/>
          </p:cNvPicPr>
          <p:nvPr/>
        </p:nvPicPr>
        <p:blipFill>
          <a:blip r:embed="rId5"/>
          <a:stretch>
            <a:fillRect/>
          </a:stretch>
        </p:blipFill>
        <p:spPr>
          <a:xfrm>
            <a:off x="7368171" y="5905500"/>
            <a:ext cx="1440000" cy="630000"/>
          </a:xfrm>
          <a:prstGeom prst="rect">
            <a:avLst/>
          </a:prstGeom>
          <a:solidFill>
            <a:schemeClr val="bg1"/>
          </a:solidFill>
        </p:spPr>
      </p:pic>
      <p:sp>
        <p:nvSpPr>
          <p:cNvPr id="8" name="TextShape 2"/>
          <p:cNvSpPr txBox="1"/>
          <p:nvPr/>
        </p:nvSpPr>
        <p:spPr>
          <a:xfrm>
            <a:off x="45973" y="6111960"/>
            <a:ext cx="4831341" cy="822240"/>
          </a:xfrm>
          <a:prstGeom prst="rect">
            <a:avLst/>
          </a:prstGeom>
          <a:noFill/>
          <a:ln>
            <a:noFill/>
          </a:ln>
        </p:spPr>
        <p:txBody>
          <a:bodyPr lIns="90000" tIns="45000" rIns="90000" bIns="45000" anchor="ctr"/>
          <a:lstStyle/>
          <a:p>
            <a:pPr algn="ctr"/>
            <a:r>
              <a:rPr lang="en-US" sz="2800" i="1" spc="-1" dirty="0" smtClean="0">
                <a:solidFill>
                  <a:srgbClr val="FFFFFF"/>
                </a:solidFill>
                <a:uFill>
                  <a:solidFill>
                    <a:srgbClr val="FFFFFF"/>
                  </a:solidFill>
                </a:uFill>
                <a:latin typeface="Calibri"/>
                <a:cs typeface="Calibri"/>
              </a:rPr>
              <a:t>Seminar @ UCL – 30/11/2018 </a:t>
            </a:r>
            <a:endParaRPr lang="en-US" sz="2800" i="1" strike="noStrike" spc="-1" dirty="0">
              <a:solidFill>
                <a:srgbClr val="FFFFFF"/>
              </a:solidFill>
              <a:uFill>
                <a:solidFill>
                  <a:srgbClr val="FFFFFF"/>
                </a:solidFill>
              </a:uFill>
              <a:latin typeface="Calibri"/>
              <a:cs typeface="Calibri"/>
            </a:endParaRPr>
          </a:p>
        </p:txBody>
      </p:sp>
    </p:spTree>
    <p:extLst>
      <p:ext uri="{BB962C8B-B14F-4D97-AF65-F5344CB8AC3E}">
        <p14:creationId xmlns:p14="http://schemas.microsoft.com/office/powerpoint/2010/main" val="331725509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8" name="Picture 3"/>
          <p:cNvPicPr/>
          <p:nvPr/>
        </p:nvPicPr>
        <p:blipFill>
          <a:blip r:embed="rId3"/>
          <a:stretch/>
        </p:blipFill>
        <p:spPr>
          <a:xfrm>
            <a:off x="952340" y="4983461"/>
            <a:ext cx="2072160" cy="1554120"/>
          </a:xfrm>
          <a:prstGeom prst="rect">
            <a:avLst/>
          </a:prstGeom>
          <a:ln>
            <a:noFill/>
          </a:ln>
        </p:spPr>
      </p:pic>
      <p:sp>
        <p:nvSpPr>
          <p:cNvPr id="18" name="TextShape 3"/>
          <p:cNvSpPr txBox="1">
            <a:spLocks noChangeAspect="1" noChangeArrowheads="1"/>
          </p:cNvSpPr>
          <p:nvPr/>
        </p:nvSpPr>
        <p:spPr bwMode="auto">
          <a:xfrm>
            <a:off x="157438" y="161241"/>
            <a:ext cx="6192562" cy="53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FFFFFF"/>
                </a:solidFill>
              </a:rPr>
              <a:t>Internal sources of Climate Predictability</a:t>
            </a:r>
            <a:endParaRPr lang="en-US" sz="2400" b="1" dirty="0">
              <a:latin typeface="Calibri" charset="0"/>
            </a:endParaRPr>
          </a:p>
        </p:txBody>
      </p:sp>
      <p:grpSp>
        <p:nvGrpSpPr>
          <p:cNvPr id="8" name="Agrupar 7"/>
          <p:cNvGrpSpPr/>
          <p:nvPr/>
        </p:nvGrpSpPr>
        <p:grpSpPr>
          <a:xfrm>
            <a:off x="12700" y="1319214"/>
            <a:ext cx="4826000" cy="3255764"/>
            <a:chOff x="190500" y="2055814"/>
            <a:chExt cx="4826000" cy="3255764"/>
          </a:xfrm>
        </p:grpSpPr>
        <p:grpSp>
          <p:nvGrpSpPr>
            <p:cNvPr id="3" name="Agrupar 2"/>
            <p:cNvGrpSpPr/>
            <p:nvPr/>
          </p:nvGrpSpPr>
          <p:grpSpPr>
            <a:xfrm>
              <a:off x="558800" y="2055814"/>
              <a:ext cx="3797300" cy="3255764"/>
              <a:chOff x="558800" y="2055814"/>
              <a:chExt cx="3797300" cy="3255764"/>
            </a:xfrm>
          </p:grpSpPr>
          <p:pic>
            <p:nvPicPr>
              <p:cNvPr id="19" name="Imagen 1"/>
              <p:cNvPicPr>
                <a:picLocks noChangeAspect="1"/>
              </p:cNvPicPr>
              <p:nvPr/>
            </p:nvPicPr>
            <p:blipFill rotWithShape="1">
              <a:blip r:embed="rId4">
                <a:extLst>
                  <a:ext uri="{28A0092B-C50C-407E-A947-70E740481C1C}">
                    <a14:useLocalDpi xmlns:a14="http://schemas.microsoft.com/office/drawing/2010/main" val="0"/>
                  </a:ext>
                </a:extLst>
              </a:blip>
              <a:srcRect l="4777"/>
              <a:stretch/>
            </p:blipFill>
            <p:spPr bwMode="auto">
              <a:xfrm>
                <a:off x="558800" y="2055814"/>
                <a:ext cx="3797300" cy="315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CuadroTexto 30"/>
              <p:cNvSpPr txBox="1"/>
              <p:nvPr/>
            </p:nvSpPr>
            <p:spPr>
              <a:xfrm>
                <a:off x="685800" y="5003800"/>
                <a:ext cx="3517900" cy="307778"/>
              </a:xfrm>
              <a:prstGeom prst="rect">
                <a:avLst/>
              </a:prstGeom>
              <a:solidFill>
                <a:srgbClr val="FFFFFF"/>
              </a:solidFill>
              <a:ln>
                <a:noFill/>
              </a:ln>
            </p:spPr>
            <p:txBody>
              <a:bodyPr wrap="square" rtlCol="0">
                <a:spAutoFit/>
              </a:bodyPr>
              <a:lstStyle/>
              <a:p>
                <a:pPr algn="ctr"/>
                <a:endParaRPr lang="es-ES" sz="1400" dirty="0">
                  <a:solidFill>
                    <a:srgbClr val="008000"/>
                  </a:solidFill>
                </a:endParaRPr>
              </a:p>
            </p:txBody>
          </p:sp>
        </p:grpSp>
        <p:sp>
          <p:nvSpPr>
            <p:cNvPr id="2" name="CuadroTexto 1"/>
            <p:cNvSpPr txBox="1"/>
            <p:nvPr/>
          </p:nvSpPr>
          <p:spPr>
            <a:xfrm>
              <a:off x="757741" y="2997200"/>
              <a:ext cx="1132755" cy="523220"/>
            </a:xfrm>
            <a:prstGeom prst="rect">
              <a:avLst/>
            </a:prstGeom>
            <a:noFill/>
            <a:ln>
              <a:noFill/>
            </a:ln>
          </p:spPr>
          <p:txBody>
            <a:bodyPr wrap="none" rtlCol="0">
              <a:spAutoFit/>
            </a:bodyPr>
            <a:lstStyle/>
            <a:p>
              <a:pPr algn="ctr"/>
              <a:r>
                <a:rPr lang="es-ES" sz="1400" dirty="0" err="1" smtClean="0">
                  <a:solidFill>
                    <a:srgbClr val="F5D527"/>
                  </a:solidFill>
                </a:rPr>
                <a:t>atmosphere</a:t>
              </a:r>
              <a:endParaRPr lang="es-ES" sz="1400" dirty="0" smtClean="0">
                <a:solidFill>
                  <a:srgbClr val="F5D527"/>
                </a:solidFill>
              </a:endParaRPr>
            </a:p>
            <a:p>
              <a:pPr algn="ctr"/>
              <a:r>
                <a:rPr lang="es-ES" sz="1400" dirty="0" smtClean="0">
                  <a:solidFill>
                    <a:srgbClr val="F5D527"/>
                  </a:solidFill>
                </a:rPr>
                <a:t>(</a:t>
              </a:r>
              <a:r>
                <a:rPr lang="es-ES" sz="1400" dirty="0" err="1" smtClean="0">
                  <a:solidFill>
                    <a:srgbClr val="F5D527"/>
                  </a:solidFill>
                </a:rPr>
                <a:t>weather</a:t>
              </a:r>
              <a:r>
                <a:rPr lang="es-ES" sz="1400" dirty="0" smtClean="0">
                  <a:solidFill>
                    <a:srgbClr val="F5D527"/>
                  </a:solidFill>
                </a:rPr>
                <a:t>)</a:t>
              </a:r>
              <a:endParaRPr lang="es-ES" sz="1400" dirty="0">
                <a:solidFill>
                  <a:srgbClr val="F5D527"/>
                </a:solidFill>
              </a:endParaRPr>
            </a:p>
          </p:txBody>
        </p:sp>
        <p:sp>
          <p:nvSpPr>
            <p:cNvPr id="23" name="Google Shape;170;p20"/>
            <p:cNvSpPr>
              <a:spLocks noChangeArrowheads="1"/>
            </p:cNvSpPr>
            <p:nvPr/>
          </p:nvSpPr>
          <p:spPr bwMode="auto">
            <a:xfrm flipV="1">
              <a:off x="790178" y="2603499"/>
              <a:ext cx="771922" cy="469899"/>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24" name="Google Shape;170;p20"/>
            <p:cNvSpPr>
              <a:spLocks noChangeArrowheads="1"/>
            </p:cNvSpPr>
            <p:nvPr/>
          </p:nvSpPr>
          <p:spPr bwMode="auto">
            <a:xfrm flipV="1">
              <a:off x="1209278" y="3644899"/>
              <a:ext cx="467122" cy="4063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25" name="Google Shape;170;p20"/>
            <p:cNvSpPr>
              <a:spLocks noChangeArrowheads="1"/>
            </p:cNvSpPr>
            <p:nvPr/>
          </p:nvSpPr>
          <p:spPr bwMode="auto">
            <a:xfrm flipV="1">
              <a:off x="3292078" y="3924299"/>
              <a:ext cx="467122" cy="4063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26" name="CuadroTexto 25"/>
            <p:cNvSpPr txBox="1"/>
            <p:nvPr/>
          </p:nvSpPr>
          <p:spPr>
            <a:xfrm>
              <a:off x="2798737" y="3898900"/>
              <a:ext cx="1292566" cy="307777"/>
            </a:xfrm>
            <a:prstGeom prst="rect">
              <a:avLst/>
            </a:prstGeom>
            <a:noFill/>
            <a:ln>
              <a:noFill/>
            </a:ln>
          </p:spPr>
          <p:txBody>
            <a:bodyPr wrap="none" rtlCol="0">
              <a:spAutoFit/>
            </a:bodyPr>
            <a:lstStyle/>
            <a:p>
              <a:pPr algn="ctr"/>
              <a:r>
                <a:rPr lang="es-ES" sz="1400" dirty="0" err="1" smtClean="0">
                  <a:solidFill>
                    <a:schemeClr val="tx2"/>
                  </a:solidFill>
                </a:rPr>
                <a:t>ocean</a:t>
              </a:r>
              <a:r>
                <a:rPr lang="es-ES" sz="1400" dirty="0" smtClean="0">
                  <a:solidFill>
                    <a:schemeClr val="tx2"/>
                  </a:solidFill>
                </a:rPr>
                <a:t>/sea ice</a:t>
              </a:r>
              <a:endParaRPr lang="es-ES" sz="1400" dirty="0">
                <a:solidFill>
                  <a:schemeClr val="tx2"/>
                </a:solidFill>
              </a:endParaRPr>
            </a:p>
          </p:txBody>
        </p:sp>
        <p:sp>
          <p:nvSpPr>
            <p:cNvPr id="27" name="CuadroTexto 26"/>
            <p:cNvSpPr txBox="1"/>
            <p:nvPr/>
          </p:nvSpPr>
          <p:spPr>
            <a:xfrm>
              <a:off x="1125567" y="3810000"/>
              <a:ext cx="524102" cy="307777"/>
            </a:xfrm>
            <a:prstGeom prst="rect">
              <a:avLst/>
            </a:prstGeom>
            <a:noFill/>
            <a:ln>
              <a:noFill/>
            </a:ln>
          </p:spPr>
          <p:txBody>
            <a:bodyPr wrap="none" rtlCol="0">
              <a:spAutoFit/>
            </a:bodyPr>
            <a:lstStyle/>
            <a:p>
              <a:pPr algn="ctr"/>
              <a:r>
                <a:rPr lang="es-ES" sz="1400" dirty="0" err="1" smtClean="0">
                  <a:solidFill>
                    <a:srgbClr val="008000"/>
                  </a:solidFill>
                </a:rPr>
                <a:t>land</a:t>
              </a:r>
              <a:endParaRPr lang="es-ES" sz="1400" dirty="0">
                <a:solidFill>
                  <a:srgbClr val="008000"/>
                </a:solidFill>
              </a:endParaRPr>
            </a:p>
          </p:txBody>
        </p:sp>
        <p:sp>
          <p:nvSpPr>
            <p:cNvPr id="28" name="CuadroTexto 27"/>
            <p:cNvSpPr txBox="1"/>
            <p:nvPr/>
          </p:nvSpPr>
          <p:spPr>
            <a:xfrm>
              <a:off x="528352" y="4927600"/>
              <a:ext cx="727934" cy="276999"/>
            </a:xfrm>
            <a:prstGeom prst="rect">
              <a:avLst/>
            </a:prstGeom>
            <a:noFill/>
            <a:ln>
              <a:noFill/>
            </a:ln>
          </p:spPr>
          <p:txBody>
            <a:bodyPr wrap="none" rtlCol="0">
              <a:spAutoFit/>
            </a:bodyPr>
            <a:lstStyle/>
            <a:p>
              <a:pPr algn="ctr"/>
              <a:r>
                <a:rPr lang="es-ES" sz="1200" dirty="0" smtClean="0"/>
                <a:t>~7 </a:t>
              </a:r>
              <a:r>
                <a:rPr lang="es-ES" sz="1200" dirty="0" err="1" smtClean="0"/>
                <a:t>days</a:t>
              </a:r>
              <a:endParaRPr lang="es-ES" sz="1200" dirty="0"/>
            </a:p>
          </p:txBody>
        </p:sp>
        <p:sp>
          <p:nvSpPr>
            <p:cNvPr id="29" name="CuadroTexto 28"/>
            <p:cNvSpPr txBox="1"/>
            <p:nvPr/>
          </p:nvSpPr>
          <p:spPr>
            <a:xfrm>
              <a:off x="1247560" y="4927600"/>
              <a:ext cx="813519" cy="276999"/>
            </a:xfrm>
            <a:prstGeom prst="rect">
              <a:avLst/>
            </a:prstGeom>
            <a:noFill/>
            <a:ln>
              <a:noFill/>
            </a:ln>
          </p:spPr>
          <p:txBody>
            <a:bodyPr wrap="none" rtlCol="0">
              <a:spAutoFit/>
            </a:bodyPr>
            <a:lstStyle/>
            <a:p>
              <a:pPr algn="ctr"/>
              <a:r>
                <a:rPr lang="es-ES" sz="1200" dirty="0" smtClean="0"/>
                <a:t>~30 </a:t>
              </a:r>
              <a:r>
                <a:rPr lang="es-ES" sz="1200" dirty="0" err="1" smtClean="0"/>
                <a:t>days</a:t>
              </a:r>
              <a:endParaRPr lang="es-ES" sz="1200" dirty="0"/>
            </a:p>
          </p:txBody>
        </p:sp>
        <p:sp>
          <p:nvSpPr>
            <p:cNvPr id="30" name="CuadroTexto 29"/>
            <p:cNvSpPr txBox="1"/>
            <p:nvPr/>
          </p:nvSpPr>
          <p:spPr>
            <a:xfrm>
              <a:off x="2507642" y="4965700"/>
              <a:ext cx="630157" cy="323165"/>
            </a:xfrm>
            <a:prstGeom prst="rect">
              <a:avLst/>
            </a:prstGeom>
            <a:noFill/>
            <a:ln>
              <a:noFill/>
            </a:ln>
          </p:spPr>
          <p:txBody>
            <a:bodyPr wrap="none" rtlCol="0">
              <a:spAutoFit/>
            </a:bodyPr>
            <a:lstStyle/>
            <a:p>
              <a:pPr algn="ctr"/>
              <a:r>
                <a:rPr lang="es-ES" sz="1500" b="1" dirty="0" smtClean="0"/>
                <a:t>Time</a:t>
              </a:r>
              <a:endParaRPr lang="es-ES" sz="1500" b="1" dirty="0"/>
            </a:p>
          </p:txBody>
        </p:sp>
        <p:sp>
          <p:nvSpPr>
            <p:cNvPr id="34" name="Google Shape;170;p20"/>
            <p:cNvSpPr>
              <a:spLocks noChangeArrowheads="1"/>
            </p:cNvSpPr>
            <p:nvPr/>
          </p:nvSpPr>
          <p:spPr bwMode="auto">
            <a:xfrm flipV="1">
              <a:off x="190500" y="2768598"/>
              <a:ext cx="393700" cy="469899"/>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35" name="CuadroTexto 34"/>
            <p:cNvSpPr txBox="1"/>
            <p:nvPr/>
          </p:nvSpPr>
          <p:spPr>
            <a:xfrm rot="16200000">
              <a:off x="-302620" y="3492500"/>
              <a:ext cx="1392648" cy="323165"/>
            </a:xfrm>
            <a:prstGeom prst="rect">
              <a:avLst/>
            </a:prstGeom>
            <a:noFill/>
            <a:ln>
              <a:noFill/>
            </a:ln>
          </p:spPr>
          <p:txBody>
            <a:bodyPr wrap="none" rtlCol="0">
              <a:spAutoFit/>
            </a:bodyPr>
            <a:lstStyle/>
            <a:p>
              <a:pPr algn="ctr"/>
              <a:r>
                <a:rPr lang="es-ES" sz="1500" b="1" dirty="0" err="1" smtClean="0"/>
                <a:t>Predictability</a:t>
              </a:r>
              <a:endParaRPr lang="es-ES" sz="1500" b="1" dirty="0"/>
            </a:p>
          </p:txBody>
        </p:sp>
        <p:sp>
          <p:nvSpPr>
            <p:cNvPr id="37" name="Rectángulo 36"/>
            <p:cNvSpPr/>
            <p:nvPr/>
          </p:nvSpPr>
          <p:spPr>
            <a:xfrm>
              <a:off x="2194900" y="2808069"/>
              <a:ext cx="1564300" cy="215444"/>
            </a:xfrm>
            <a:prstGeom prst="rect">
              <a:avLst/>
            </a:prstGeom>
          </p:spPr>
          <p:txBody>
            <a:bodyPr wrap="square">
              <a:spAutoFit/>
            </a:bodyPr>
            <a:lstStyle/>
            <a:p>
              <a:pPr algn="ctr"/>
              <a:r>
                <a:rPr lang="es-ES" sz="800" dirty="0" smtClean="0">
                  <a:solidFill>
                    <a:srgbClr val="000000"/>
                  </a:solidFill>
                </a:rPr>
                <a:t>©Paul </a:t>
              </a:r>
              <a:r>
                <a:rPr lang="es-ES" sz="800" dirty="0" err="1" smtClean="0">
                  <a:solidFill>
                    <a:srgbClr val="000000"/>
                  </a:solidFill>
                </a:rPr>
                <a:t>Dirmeyer</a:t>
              </a:r>
              <a:r>
                <a:rPr lang="es-ES" sz="800" dirty="0" smtClean="0">
                  <a:solidFill>
                    <a:srgbClr val="000000"/>
                  </a:solidFill>
                </a:rPr>
                <a:t> (GMU/COLA)</a:t>
              </a:r>
              <a:endParaRPr lang="es-ES" sz="800" dirty="0">
                <a:solidFill>
                  <a:srgbClr val="000000"/>
                </a:solidFill>
              </a:endParaRPr>
            </a:p>
          </p:txBody>
        </p:sp>
        <p:sp>
          <p:nvSpPr>
            <p:cNvPr id="40" name="Google Shape;170;p20"/>
            <p:cNvSpPr>
              <a:spLocks noChangeArrowheads="1"/>
            </p:cNvSpPr>
            <p:nvPr/>
          </p:nvSpPr>
          <p:spPr bwMode="auto">
            <a:xfrm flipV="1">
              <a:off x="4244578" y="2463800"/>
              <a:ext cx="771922" cy="18922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grpSp>
      <p:grpSp>
        <p:nvGrpSpPr>
          <p:cNvPr id="12" name="Agrupar 11"/>
          <p:cNvGrpSpPr/>
          <p:nvPr/>
        </p:nvGrpSpPr>
        <p:grpSpPr>
          <a:xfrm>
            <a:off x="4229818" y="1930400"/>
            <a:ext cx="4837982" cy="3564248"/>
            <a:chOff x="4204418" y="2260600"/>
            <a:chExt cx="4837982" cy="3564248"/>
          </a:xfrm>
        </p:grpSpPr>
        <p:sp>
          <p:nvSpPr>
            <p:cNvPr id="41" name="Rectángulo 40"/>
            <p:cNvSpPr/>
            <p:nvPr/>
          </p:nvSpPr>
          <p:spPr>
            <a:xfrm>
              <a:off x="5636600" y="5627469"/>
              <a:ext cx="1564300" cy="174407"/>
            </a:xfrm>
            <a:prstGeom prst="rect">
              <a:avLst/>
            </a:prstGeom>
          </p:spPr>
          <p:txBody>
            <a:bodyPr wrap="square">
              <a:spAutoFit/>
            </a:bodyPr>
            <a:lstStyle/>
            <a:p>
              <a:pPr algn="ctr"/>
              <a:r>
                <a:rPr lang="es-ES" sz="800" baseline="30000" dirty="0"/>
                <a:t> </a:t>
              </a:r>
              <a:endParaRPr lang="es-ES" sz="800" dirty="0">
                <a:solidFill>
                  <a:srgbClr val="000000"/>
                </a:solidFill>
              </a:endParaRPr>
            </a:p>
          </p:txBody>
        </p:sp>
        <p:pic>
          <p:nvPicPr>
            <p:cNvPr id="10" name="Imagen 9"/>
            <p:cNvPicPr>
              <a:picLocks noChangeAspect="1"/>
            </p:cNvPicPr>
            <p:nvPr/>
          </p:nvPicPr>
          <p:blipFill>
            <a:blip r:embed="rId5"/>
            <a:stretch>
              <a:fillRect/>
            </a:stretch>
          </p:blipFill>
          <p:spPr>
            <a:xfrm>
              <a:off x="4204418" y="2400300"/>
              <a:ext cx="4837982" cy="3424548"/>
            </a:xfrm>
            <a:prstGeom prst="rect">
              <a:avLst/>
            </a:prstGeom>
          </p:spPr>
        </p:pic>
        <p:sp>
          <p:nvSpPr>
            <p:cNvPr id="51" name="Google Shape;170;p20"/>
            <p:cNvSpPr>
              <a:spLocks noChangeArrowheads="1"/>
            </p:cNvSpPr>
            <p:nvPr/>
          </p:nvSpPr>
          <p:spPr bwMode="auto">
            <a:xfrm flipV="1">
              <a:off x="4523978" y="2374899"/>
              <a:ext cx="3997722" cy="165097"/>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52" name="Google Shape;170;p20"/>
            <p:cNvSpPr>
              <a:spLocks noChangeArrowheads="1"/>
            </p:cNvSpPr>
            <p:nvPr/>
          </p:nvSpPr>
          <p:spPr bwMode="auto">
            <a:xfrm flipV="1">
              <a:off x="4612878" y="3822699"/>
              <a:ext cx="3997722" cy="165097"/>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53" name="CuadroTexto 52"/>
            <p:cNvSpPr txBox="1"/>
            <p:nvPr/>
          </p:nvSpPr>
          <p:spPr>
            <a:xfrm>
              <a:off x="5041900" y="2260600"/>
              <a:ext cx="1062798" cy="307777"/>
            </a:xfrm>
            <a:prstGeom prst="rect">
              <a:avLst/>
            </a:prstGeom>
            <a:noFill/>
          </p:spPr>
          <p:txBody>
            <a:bodyPr wrap="none" rtlCol="0">
              <a:spAutoFit/>
            </a:bodyPr>
            <a:lstStyle/>
            <a:p>
              <a:r>
                <a:rPr lang="es-ES" sz="1400" dirty="0" smtClean="0"/>
                <a:t>AMV </a:t>
              </a:r>
              <a:r>
                <a:rPr lang="es-ES" sz="1400" dirty="0" err="1" smtClean="0"/>
                <a:t>Index</a:t>
              </a:r>
              <a:endParaRPr lang="es-ES" sz="1400" dirty="0"/>
            </a:p>
          </p:txBody>
        </p:sp>
        <p:sp>
          <p:nvSpPr>
            <p:cNvPr id="54" name="CuadroTexto 53"/>
            <p:cNvSpPr txBox="1"/>
            <p:nvPr/>
          </p:nvSpPr>
          <p:spPr>
            <a:xfrm>
              <a:off x="7327900" y="2260600"/>
              <a:ext cx="1062798" cy="307777"/>
            </a:xfrm>
            <a:prstGeom prst="rect">
              <a:avLst/>
            </a:prstGeom>
            <a:noFill/>
          </p:spPr>
          <p:txBody>
            <a:bodyPr wrap="none" rtlCol="0">
              <a:spAutoFit/>
            </a:bodyPr>
            <a:lstStyle/>
            <a:p>
              <a:r>
                <a:rPr lang="es-ES" sz="1400" dirty="0" smtClean="0"/>
                <a:t>PDO </a:t>
              </a:r>
              <a:r>
                <a:rPr lang="es-ES" sz="1400" dirty="0" err="1" smtClean="0"/>
                <a:t>Index</a:t>
              </a:r>
              <a:endParaRPr lang="es-ES" sz="1400" dirty="0"/>
            </a:p>
          </p:txBody>
        </p:sp>
        <p:sp>
          <p:nvSpPr>
            <p:cNvPr id="55" name="CuadroTexto 54"/>
            <p:cNvSpPr txBox="1"/>
            <p:nvPr/>
          </p:nvSpPr>
          <p:spPr>
            <a:xfrm>
              <a:off x="5003800" y="3708400"/>
              <a:ext cx="1202448" cy="307777"/>
            </a:xfrm>
            <a:prstGeom prst="rect">
              <a:avLst/>
            </a:prstGeom>
            <a:noFill/>
          </p:spPr>
          <p:txBody>
            <a:bodyPr wrap="none" rtlCol="0">
              <a:spAutoFit/>
            </a:bodyPr>
            <a:lstStyle/>
            <a:p>
              <a:r>
                <a:rPr lang="es-ES" sz="1400" dirty="0" smtClean="0"/>
                <a:t>AMV </a:t>
              </a:r>
              <a:r>
                <a:rPr lang="es-ES" sz="1400" dirty="0" err="1" smtClean="0"/>
                <a:t>Pattern</a:t>
              </a:r>
              <a:endParaRPr lang="es-ES" sz="1400" dirty="0"/>
            </a:p>
          </p:txBody>
        </p:sp>
        <p:sp>
          <p:nvSpPr>
            <p:cNvPr id="56" name="CuadroTexto 55"/>
            <p:cNvSpPr txBox="1"/>
            <p:nvPr/>
          </p:nvSpPr>
          <p:spPr>
            <a:xfrm>
              <a:off x="7277100" y="3708400"/>
              <a:ext cx="1202448" cy="307777"/>
            </a:xfrm>
            <a:prstGeom prst="rect">
              <a:avLst/>
            </a:prstGeom>
            <a:noFill/>
          </p:spPr>
          <p:txBody>
            <a:bodyPr wrap="none" rtlCol="0">
              <a:spAutoFit/>
            </a:bodyPr>
            <a:lstStyle/>
            <a:p>
              <a:r>
                <a:rPr lang="es-ES" sz="1400" dirty="0" smtClean="0"/>
                <a:t>PDO </a:t>
              </a:r>
              <a:r>
                <a:rPr lang="es-ES" sz="1400" dirty="0" err="1" smtClean="0"/>
                <a:t>Pattern</a:t>
              </a:r>
              <a:endParaRPr lang="es-ES" sz="1400" dirty="0"/>
            </a:p>
          </p:txBody>
        </p:sp>
      </p:grpSp>
      <p:sp>
        <p:nvSpPr>
          <p:cNvPr id="57" name="CuadroTexto 2"/>
          <p:cNvSpPr txBox="1">
            <a:spLocks noChangeArrowheads="1"/>
          </p:cNvSpPr>
          <p:nvPr/>
        </p:nvSpPr>
        <p:spPr bwMode="auto">
          <a:xfrm>
            <a:off x="4836904" y="5435601"/>
            <a:ext cx="422899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s-ES" sz="2000" i="1" dirty="0" err="1" smtClean="0">
                <a:solidFill>
                  <a:srgbClr val="E46C0A"/>
                </a:solidFill>
                <a:latin typeface="Calibri"/>
                <a:cs typeface="Calibri"/>
              </a:rPr>
              <a:t>Cassou</a:t>
            </a:r>
            <a:r>
              <a:rPr lang="es-ES" sz="2000" i="1" dirty="0" smtClean="0">
                <a:solidFill>
                  <a:srgbClr val="E46C0A"/>
                </a:solidFill>
                <a:latin typeface="Calibri"/>
                <a:cs typeface="Calibri"/>
              </a:rPr>
              <a:t> et al, </a:t>
            </a:r>
          </a:p>
          <a:p>
            <a:pPr algn="r" eaLnBrk="1" hangingPunct="1"/>
            <a:r>
              <a:rPr lang="es-ES" sz="2000" i="1" dirty="0" err="1" smtClean="0">
                <a:solidFill>
                  <a:srgbClr val="E46C0A"/>
                </a:solidFill>
                <a:latin typeface="Calibri"/>
                <a:cs typeface="Calibri"/>
              </a:rPr>
              <a:t>Technical</a:t>
            </a:r>
            <a:r>
              <a:rPr lang="es-ES" sz="2000" i="1" dirty="0" smtClean="0">
                <a:solidFill>
                  <a:srgbClr val="E46C0A"/>
                </a:solidFill>
                <a:latin typeface="Calibri"/>
                <a:cs typeface="Calibri"/>
              </a:rPr>
              <a:t> Note </a:t>
            </a:r>
            <a:r>
              <a:rPr lang="es-ES" sz="2000" i="1" dirty="0" err="1" smtClean="0">
                <a:solidFill>
                  <a:srgbClr val="E46C0A"/>
                </a:solidFill>
                <a:latin typeface="Calibri"/>
                <a:cs typeface="Calibri"/>
              </a:rPr>
              <a:t>for</a:t>
            </a:r>
            <a:r>
              <a:rPr lang="es-ES" sz="2000" i="1" dirty="0" smtClean="0">
                <a:solidFill>
                  <a:srgbClr val="E46C0A"/>
                </a:solidFill>
                <a:latin typeface="Calibri"/>
                <a:cs typeface="Calibri"/>
              </a:rPr>
              <a:t> DCPP-</a:t>
            </a:r>
            <a:r>
              <a:rPr lang="es-ES" sz="2000" i="1" dirty="0" err="1" smtClean="0">
                <a:solidFill>
                  <a:srgbClr val="E46C0A"/>
                </a:solidFill>
                <a:latin typeface="Calibri"/>
                <a:cs typeface="Calibri"/>
              </a:rPr>
              <a:t>Component</a:t>
            </a:r>
            <a:r>
              <a:rPr lang="es-ES" sz="2000" i="1" dirty="0" smtClean="0">
                <a:solidFill>
                  <a:srgbClr val="E46C0A"/>
                </a:solidFill>
                <a:latin typeface="Calibri"/>
                <a:cs typeface="Calibri"/>
              </a:rPr>
              <a:t> C</a:t>
            </a:r>
            <a:endParaRPr lang="es-ES" sz="2000" i="1" dirty="0">
              <a:solidFill>
                <a:srgbClr val="E46C0A"/>
              </a:solidFill>
              <a:latin typeface="Calibri"/>
              <a:cs typeface="Calibri"/>
            </a:endParaRPr>
          </a:p>
        </p:txBody>
      </p:sp>
      <p:sp>
        <p:nvSpPr>
          <p:cNvPr id="60" name="Rectángulo 59"/>
          <p:cNvSpPr/>
          <p:nvPr/>
        </p:nvSpPr>
        <p:spPr>
          <a:xfrm>
            <a:off x="4114800" y="1213535"/>
            <a:ext cx="5270500" cy="677108"/>
          </a:xfrm>
          <a:prstGeom prst="rect">
            <a:avLst/>
          </a:prstGeom>
          <a:noFill/>
        </p:spPr>
        <p:txBody>
          <a:bodyPr wrap="square">
            <a:spAutoFit/>
          </a:bodyPr>
          <a:lstStyle/>
          <a:p>
            <a:pPr marL="360" algn="ctr">
              <a:lnSpc>
                <a:spcPct val="100000"/>
              </a:lnSpc>
              <a:buClr>
                <a:srgbClr val="C00000"/>
              </a:buClr>
            </a:pPr>
            <a:r>
              <a:rPr lang="en-US" sz="1900" spc="-1" dirty="0" smtClean="0">
                <a:solidFill>
                  <a:srgbClr val="800000"/>
                </a:solidFill>
                <a:uFill>
                  <a:solidFill>
                    <a:srgbClr val="FFFFFF"/>
                  </a:solidFill>
                </a:uFill>
                <a:latin typeface="Calibri"/>
              </a:rPr>
              <a:t>The </a:t>
            </a:r>
            <a:r>
              <a:rPr lang="en-US" sz="1900" b="1" spc="-1" dirty="0" smtClean="0">
                <a:solidFill>
                  <a:srgbClr val="800000"/>
                </a:solidFill>
                <a:uFill>
                  <a:solidFill>
                    <a:srgbClr val="FFFFFF"/>
                  </a:solidFill>
                </a:uFill>
                <a:latin typeface="Calibri"/>
              </a:rPr>
              <a:t>ocean</a:t>
            </a:r>
            <a:r>
              <a:rPr lang="en-US" sz="1900" spc="-1" dirty="0" smtClean="0">
                <a:solidFill>
                  <a:srgbClr val="800000"/>
                </a:solidFill>
                <a:uFill>
                  <a:solidFill>
                    <a:srgbClr val="FFFFFF"/>
                  </a:solidFill>
                </a:uFill>
                <a:latin typeface="Calibri"/>
              </a:rPr>
              <a:t> exhibits modes of </a:t>
            </a:r>
            <a:r>
              <a:rPr lang="en-US" sz="1900" b="1" spc="-1" dirty="0" smtClean="0">
                <a:solidFill>
                  <a:srgbClr val="800000"/>
                </a:solidFill>
                <a:uFill>
                  <a:solidFill>
                    <a:srgbClr val="FFFFFF"/>
                  </a:solidFill>
                </a:uFill>
                <a:latin typeface="Calibri"/>
              </a:rPr>
              <a:t>decadal variability </a:t>
            </a:r>
            <a:r>
              <a:rPr lang="en-US" sz="1900" spc="-1" dirty="0" smtClean="0">
                <a:solidFill>
                  <a:srgbClr val="800000"/>
                </a:solidFill>
                <a:uFill>
                  <a:solidFill>
                    <a:srgbClr val="FFFFFF"/>
                  </a:solidFill>
                </a:uFill>
                <a:latin typeface="Calibri"/>
              </a:rPr>
              <a:t>both in the </a:t>
            </a:r>
            <a:r>
              <a:rPr lang="en-US" sz="1900" b="1" spc="-1" dirty="0" smtClean="0">
                <a:solidFill>
                  <a:srgbClr val="800000"/>
                </a:solidFill>
                <a:uFill>
                  <a:solidFill>
                    <a:srgbClr val="FFFFFF"/>
                  </a:solidFill>
                </a:uFill>
                <a:latin typeface="Calibri"/>
              </a:rPr>
              <a:t>Atlantic</a:t>
            </a:r>
            <a:r>
              <a:rPr lang="en-US" sz="1900" spc="-1" dirty="0" smtClean="0">
                <a:solidFill>
                  <a:srgbClr val="800000"/>
                </a:solidFill>
                <a:uFill>
                  <a:solidFill>
                    <a:srgbClr val="FFFFFF"/>
                  </a:solidFill>
                </a:uFill>
                <a:latin typeface="Calibri"/>
              </a:rPr>
              <a:t> and </a:t>
            </a:r>
            <a:r>
              <a:rPr lang="en-US" sz="1900" b="1" spc="-1" dirty="0" smtClean="0">
                <a:solidFill>
                  <a:srgbClr val="800000"/>
                </a:solidFill>
                <a:uFill>
                  <a:solidFill>
                    <a:srgbClr val="FFFFFF"/>
                  </a:solidFill>
                </a:uFill>
                <a:latin typeface="Calibri"/>
              </a:rPr>
              <a:t>Pacific</a:t>
            </a:r>
            <a:r>
              <a:rPr lang="en-US" sz="1900" spc="-1" dirty="0" smtClean="0">
                <a:solidFill>
                  <a:srgbClr val="800000"/>
                </a:solidFill>
                <a:uFill>
                  <a:solidFill>
                    <a:srgbClr val="FFFFFF"/>
                  </a:solidFill>
                </a:uFill>
                <a:latin typeface="Calibri"/>
              </a:rPr>
              <a:t> basins</a:t>
            </a:r>
            <a:endParaRPr lang="en-US" sz="1900" spc="-1" dirty="0">
              <a:solidFill>
                <a:srgbClr val="800000"/>
              </a:solidFill>
              <a:uFill>
                <a:solidFill>
                  <a:srgbClr val="FFFFFF"/>
                </a:solidFill>
              </a:uFill>
            </a:endParaRPr>
          </a:p>
        </p:txBody>
      </p:sp>
      <p:sp>
        <p:nvSpPr>
          <p:cNvPr id="36" name="CustomShape 2"/>
          <p:cNvSpPr/>
          <p:nvPr/>
        </p:nvSpPr>
        <p:spPr>
          <a:xfrm>
            <a:off x="1588460" y="4637141"/>
            <a:ext cx="15343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i="1" strike="noStrike" spc="-1" dirty="0">
                <a:solidFill>
                  <a:srgbClr val="595959"/>
                </a:solidFill>
                <a:uFill>
                  <a:solidFill>
                    <a:srgbClr val="FFFFFF"/>
                  </a:solidFill>
                </a:uFill>
                <a:latin typeface="Calibri"/>
              </a:rPr>
              <a:t>ocean</a:t>
            </a:r>
            <a:endParaRPr lang="en-US" sz="1800" b="0" strike="noStrike" spc="-1" dirty="0">
              <a:solidFill>
                <a:srgbClr val="000000"/>
              </a:solidFill>
              <a:uFill>
                <a:solidFill>
                  <a:srgbClr val="FFFFFF"/>
                </a:solidFill>
              </a:uFill>
              <a:latin typeface="Arial"/>
            </a:endParaRPr>
          </a:p>
        </p:txBody>
      </p:sp>
      <p:sp>
        <p:nvSpPr>
          <p:cNvPr id="38" name="CuadroTexto 2"/>
          <p:cNvSpPr txBox="1">
            <a:spLocks noChangeArrowheads="1"/>
          </p:cNvSpPr>
          <p:nvPr/>
        </p:nvSpPr>
        <p:spPr bwMode="auto">
          <a:xfrm>
            <a:off x="2016127" y="941388"/>
            <a:ext cx="21884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2000" i="1" dirty="0" err="1" smtClean="0">
                <a:solidFill>
                  <a:srgbClr val="E46C0A"/>
                </a:solidFill>
                <a:latin typeface="Calibri"/>
                <a:cs typeface="Calibri"/>
              </a:rPr>
              <a:t>Mariotti</a:t>
            </a:r>
            <a:r>
              <a:rPr lang="es-ES" sz="2000" i="1" dirty="0" smtClean="0">
                <a:solidFill>
                  <a:srgbClr val="E46C0A"/>
                </a:solidFill>
                <a:latin typeface="Calibri"/>
                <a:cs typeface="Calibri"/>
              </a:rPr>
              <a:t> et </a:t>
            </a:r>
            <a:r>
              <a:rPr lang="es-ES" sz="2000" i="1" dirty="0">
                <a:solidFill>
                  <a:srgbClr val="E46C0A"/>
                </a:solidFill>
                <a:latin typeface="Calibri"/>
                <a:cs typeface="Calibri"/>
              </a:rPr>
              <a:t>al </a:t>
            </a:r>
            <a:r>
              <a:rPr lang="es-ES" sz="2000" i="1" dirty="0" smtClean="0">
                <a:solidFill>
                  <a:srgbClr val="E46C0A"/>
                </a:solidFill>
                <a:latin typeface="Calibri"/>
                <a:cs typeface="Calibri"/>
              </a:rPr>
              <a:t>2018</a:t>
            </a:r>
            <a:endParaRPr lang="es-ES" sz="2000" i="1" dirty="0">
              <a:solidFill>
                <a:srgbClr val="E46C0A"/>
              </a:solidFill>
              <a:latin typeface="Calibri"/>
              <a:cs typeface="Calibri"/>
            </a:endParaRPr>
          </a:p>
        </p:txBody>
      </p:sp>
    </p:spTree>
    <p:extLst>
      <p:ext uri="{BB962C8B-B14F-4D97-AF65-F5344CB8AC3E}">
        <p14:creationId xmlns:p14="http://schemas.microsoft.com/office/powerpoint/2010/main" val="951547573"/>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Shape 3"/>
          <p:cNvSpPr txBox="1">
            <a:spLocks noChangeAspect="1" noChangeArrowheads="1"/>
          </p:cNvSpPr>
          <p:nvPr/>
        </p:nvSpPr>
        <p:spPr bwMode="auto">
          <a:xfrm>
            <a:off x="157438" y="161241"/>
            <a:ext cx="6192562" cy="53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FFFFFF"/>
                </a:solidFill>
              </a:rPr>
              <a:t>Internal sources of Climate Predictability</a:t>
            </a:r>
            <a:endParaRPr lang="en-US" sz="2400" b="1" dirty="0">
              <a:latin typeface="Calibri" charset="0"/>
            </a:endParaRPr>
          </a:p>
        </p:txBody>
      </p:sp>
      <p:grpSp>
        <p:nvGrpSpPr>
          <p:cNvPr id="8" name="Agrupar 7"/>
          <p:cNvGrpSpPr/>
          <p:nvPr/>
        </p:nvGrpSpPr>
        <p:grpSpPr>
          <a:xfrm>
            <a:off x="12700" y="1319214"/>
            <a:ext cx="4826000" cy="3255764"/>
            <a:chOff x="190500" y="2055814"/>
            <a:chExt cx="4826000" cy="3255764"/>
          </a:xfrm>
        </p:grpSpPr>
        <p:grpSp>
          <p:nvGrpSpPr>
            <p:cNvPr id="3" name="Agrupar 2"/>
            <p:cNvGrpSpPr/>
            <p:nvPr/>
          </p:nvGrpSpPr>
          <p:grpSpPr>
            <a:xfrm>
              <a:off x="558800" y="2055814"/>
              <a:ext cx="3797300" cy="3255764"/>
              <a:chOff x="558800" y="2055814"/>
              <a:chExt cx="3797300" cy="3255764"/>
            </a:xfrm>
          </p:grpSpPr>
          <p:pic>
            <p:nvPicPr>
              <p:cNvPr id="19" name="Imagen 1"/>
              <p:cNvPicPr>
                <a:picLocks noChangeAspect="1"/>
              </p:cNvPicPr>
              <p:nvPr/>
            </p:nvPicPr>
            <p:blipFill rotWithShape="1">
              <a:blip r:embed="rId3">
                <a:extLst>
                  <a:ext uri="{28A0092B-C50C-407E-A947-70E740481C1C}">
                    <a14:useLocalDpi xmlns:a14="http://schemas.microsoft.com/office/drawing/2010/main" val="0"/>
                  </a:ext>
                </a:extLst>
              </a:blip>
              <a:srcRect l="4777"/>
              <a:stretch/>
            </p:blipFill>
            <p:spPr bwMode="auto">
              <a:xfrm>
                <a:off x="558800" y="2055814"/>
                <a:ext cx="3797300" cy="315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CuadroTexto 30"/>
              <p:cNvSpPr txBox="1"/>
              <p:nvPr/>
            </p:nvSpPr>
            <p:spPr>
              <a:xfrm>
                <a:off x="685800" y="5003800"/>
                <a:ext cx="3517900" cy="307778"/>
              </a:xfrm>
              <a:prstGeom prst="rect">
                <a:avLst/>
              </a:prstGeom>
              <a:solidFill>
                <a:srgbClr val="FFFFFF"/>
              </a:solidFill>
              <a:ln>
                <a:noFill/>
              </a:ln>
            </p:spPr>
            <p:txBody>
              <a:bodyPr wrap="square" rtlCol="0">
                <a:spAutoFit/>
              </a:bodyPr>
              <a:lstStyle/>
              <a:p>
                <a:pPr algn="ctr"/>
                <a:endParaRPr lang="es-ES" sz="1400" dirty="0">
                  <a:solidFill>
                    <a:srgbClr val="008000"/>
                  </a:solidFill>
                </a:endParaRPr>
              </a:p>
            </p:txBody>
          </p:sp>
        </p:grpSp>
        <p:sp>
          <p:nvSpPr>
            <p:cNvPr id="2" name="CuadroTexto 1"/>
            <p:cNvSpPr txBox="1"/>
            <p:nvPr/>
          </p:nvSpPr>
          <p:spPr>
            <a:xfrm>
              <a:off x="757741" y="2997200"/>
              <a:ext cx="1132755" cy="523220"/>
            </a:xfrm>
            <a:prstGeom prst="rect">
              <a:avLst/>
            </a:prstGeom>
            <a:noFill/>
            <a:ln>
              <a:noFill/>
            </a:ln>
          </p:spPr>
          <p:txBody>
            <a:bodyPr wrap="none" rtlCol="0">
              <a:spAutoFit/>
            </a:bodyPr>
            <a:lstStyle/>
            <a:p>
              <a:pPr algn="ctr"/>
              <a:r>
                <a:rPr lang="es-ES" sz="1400" dirty="0" err="1" smtClean="0">
                  <a:solidFill>
                    <a:srgbClr val="F5D527"/>
                  </a:solidFill>
                </a:rPr>
                <a:t>atmosphere</a:t>
              </a:r>
              <a:endParaRPr lang="es-ES" sz="1400" dirty="0" smtClean="0">
                <a:solidFill>
                  <a:srgbClr val="F5D527"/>
                </a:solidFill>
              </a:endParaRPr>
            </a:p>
            <a:p>
              <a:pPr algn="ctr"/>
              <a:r>
                <a:rPr lang="es-ES" sz="1400" dirty="0" smtClean="0">
                  <a:solidFill>
                    <a:srgbClr val="F5D527"/>
                  </a:solidFill>
                </a:rPr>
                <a:t>(</a:t>
              </a:r>
              <a:r>
                <a:rPr lang="es-ES" sz="1400" dirty="0" err="1" smtClean="0">
                  <a:solidFill>
                    <a:srgbClr val="F5D527"/>
                  </a:solidFill>
                </a:rPr>
                <a:t>weather</a:t>
              </a:r>
              <a:r>
                <a:rPr lang="es-ES" sz="1400" dirty="0" smtClean="0">
                  <a:solidFill>
                    <a:srgbClr val="F5D527"/>
                  </a:solidFill>
                </a:rPr>
                <a:t>)</a:t>
              </a:r>
              <a:endParaRPr lang="es-ES" sz="1400" dirty="0">
                <a:solidFill>
                  <a:srgbClr val="F5D527"/>
                </a:solidFill>
              </a:endParaRPr>
            </a:p>
          </p:txBody>
        </p:sp>
        <p:sp>
          <p:nvSpPr>
            <p:cNvPr id="23" name="Google Shape;170;p20"/>
            <p:cNvSpPr>
              <a:spLocks noChangeArrowheads="1"/>
            </p:cNvSpPr>
            <p:nvPr/>
          </p:nvSpPr>
          <p:spPr bwMode="auto">
            <a:xfrm flipV="1">
              <a:off x="790178" y="2603499"/>
              <a:ext cx="771922" cy="469899"/>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24" name="Google Shape;170;p20"/>
            <p:cNvSpPr>
              <a:spLocks noChangeArrowheads="1"/>
            </p:cNvSpPr>
            <p:nvPr/>
          </p:nvSpPr>
          <p:spPr bwMode="auto">
            <a:xfrm flipV="1">
              <a:off x="1209278" y="3644899"/>
              <a:ext cx="467122" cy="4063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25" name="Google Shape;170;p20"/>
            <p:cNvSpPr>
              <a:spLocks noChangeArrowheads="1"/>
            </p:cNvSpPr>
            <p:nvPr/>
          </p:nvSpPr>
          <p:spPr bwMode="auto">
            <a:xfrm flipV="1">
              <a:off x="3292078" y="3924299"/>
              <a:ext cx="467122" cy="4063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26" name="CuadroTexto 25"/>
            <p:cNvSpPr txBox="1"/>
            <p:nvPr/>
          </p:nvSpPr>
          <p:spPr>
            <a:xfrm>
              <a:off x="2798737" y="3898900"/>
              <a:ext cx="1292566" cy="307777"/>
            </a:xfrm>
            <a:prstGeom prst="rect">
              <a:avLst/>
            </a:prstGeom>
            <a:noFill/>
            <a:ln>
              <a:noFill/>
            </a:ln>
          </p:spPr>
          <p:txBody>
            <a:bodyPr wrap="none" rtlCol="0">
              <a:spAutoFit/>
            </a:bodyPr>
            <a:lstStyle/>
            <a:p>
              <a:pPr algn="ctr"/>
              <a:r>
                <a:rPr lang="es-ES" sz="1400" dirty="0" err="1" smtClean="0">
                  <a:solidFill>
                    <a:schemeClr val="tx2"/>
                  </a:solidFill>
                </a:rPr>
                <a:t>ocean</a:t>
              </a:r>
              <a:r>
                <a:rPr lang="es-ES" sz="1400" dirty="0" smtClean="0">
                  <a:solidFill>
                    <a:schemeClr val="tx2"/>
                  </a:solidFill>
                </a:rPr>
                <a:t>/sea ice</a:t>
              </a:r>
              <a:endParaRPr lang="es-ES" sz="1400" dirty="0">
                <a:solidFill>
                  <a:schemeClr val="tx2"/>
                </a:solidFill>
              </a:endParaRPr>
            </a:p>
          </p:txBody>
        </p:sp>
        <p:sp>
          <p:nvSpPr>
            <p:cNvPr id="27" name="CuadroTexto 26"/>
            <p:cNvSpPr txBox="1"/>
            <p:nvPr/>
          </p:nvSpPr>
          <p:spPr>
            <a:xfrm>
              <a:off x="1125567" y="3810000"/>
              <a:ext cx="524102" cy="307777"/>
            </a:xfrm>
            <a:prstGeom prst="rect">
              <a:avLst/>
            </a:prstGeom>
            <a:noFill/>
            <a:ln>
              <a:noFill/>
            </a:ln>
          </p:spPr>
          <p:txBody>
            <a:bodyPr wrap="none" rtlCol="0">
              <a:spAutoFit/>
            </a:bodyPr>
            <a:lstStyle/>
            <a:p>
              <a:pPr algn="ctr"/>
              <a:r>
                <a:rPr lang="es-ES" sz="1400" dirty="0" err="1" smtClean="0">
                  <a:solidFill>
                    <a:srgbClr val="008000"/>
                  </a:solidFill>
                </a:rPr>
                <a:t>land</a:t>
              </a:r>
              <a:endParaRPr lang="es-ES" sz="1400" dirty="0">
                <a:solidFill>
                  <a:srgbClr val="008000"/>
                </a:solidFill>
              </a:endParaRPr>
            </a:p>
          </p:txBody>
        </p:sp>
        <p:sp>
          <p:nvSpPr>
            <p:cNvPr id="28" name="CuadroTexto 27"/>
            <p:cNvSpPr txBox="1"/>
            <p:nvPr/>
          </p:nvSpPr>
          <p:spPr>
            <a:xfrm>
              <a:off x="528352" y="4927600"/>
              <a:ext cx="727934" cy="276999"/>
            </a:xfrm>
            <a:prstGeom prst="rect">
              <a:avLst/>
            </a:prstGeom>
            <a:noFill/>
            <a:ln>
              <a:noFill/>
            </a:ln>
          </p:spPr>
          <p:txBody>
            <a:bodyPr wrap="none" rtlCol="0">
              <a:spAutoFit/>
            </a:bodyPr>
            <a:lstStyle/>
            <a:p>
              <a:pPr algn="ctr"/>
              <a:r>
                <a:rPr lang="es-ES" sz="1200" dirty="0" smtClean="0"/>
                <a:t>~7 </a:t>
              </a:r>
              <a:r>
                <a:rPr lang="es-ES" sz="1200" dirty="0" err="1" smtClean="0"/>
                <a:t>days</a:t>
              </a:r>
              <a:endParaRPr lang="es-ES" sz="1200" dirty="0"/>
            </a:p>
          </p:txBody>
        </p:sp>
        <p:sp>
          <p:nvSpPr>
            <p:cNvPr id="29" name="CuadroTexto 28"/>
            <p:cNvSpPr txBox="1"/>
            <p:nvPr/>
          </p:nvSpPr>
          <p:spPr>
            <a:xfrm>
              <a:off x="1247560" y="4927600"/>
              <a:ext cx="813519" cy="276999"/>
            </a:xfrm>
            <a:prstGeom prst="rect">
              <a:avLst/>
            </a:prstGeom>
            <a:noFill/>
            <a:ln>
              <a:noFill/>
            </a:ln>
          </p:spPr>
          <p:txBody>
            <a:bodyPr wrap="none" rtlCol="0">
              <a:spAutoFit/>
            </a:bodyPr>
            <a:lstStyle/>
            <a:p>
              <a:pPr algn="ctr"/>
              <a:r>
                <a:rPr lang="es-ES" sz="1200" dirty="0" smtClean="0"/>
                <a:t>~30 </a:t>
              </a:r>
              <a:r>
                <a:rPr lang="es-ES" sz="1200" dirty="0" err="1" smtClean="0"/>
                <a:t>days</a:t>
              </a:r>
              <a:endParaRPr lang="es-ES" sz="1200" dirty="0"/>
            </a:p>
          </p:txBody>
        </p:sp>
        <p:sp>
          <p:nvSpPr>
            <p:cNvPr id="30" name="CuadroTexto 29"/>
            <p:cNvSpPr txBox="1"/>
            <p:nvPr/>
          </p:nvSpPr>
          <p:spPr>
            <a:xfrm>
              <a:off x="2507642" y="4965700"/>
              <a:ext cx="630157" cy="323165"/>
            </a:xfrm>
            <a:prstGeom prst="rect">
              <a:avLst/>
            </a:prstGeom>
            <a:noFill/>
            <a:ln>
              <a:noFill/>
            </a:ln>
          </p:spPr>
          <p:txBody>
            <a:bodyPr wrap="none" rtlCol="0">
              <a:spAutoFit/>
            </a:bodyPr>
            <a:lstStyle/>
            <a:p>
              <a:pPr algn="ctr"/>
              <a:r>
                <a:rPr lang="es-ES" sz="1500" b="1" dirty="0" smtClean="0"/>
                <a:t>Time</a:t>
              </a:r>
              <a:endParaRPr lang="es-ES" sz="1500" b="1" dirty="0"/>
            </a:p>
          </p:txBody>
        </p:sp>
        <p:sp>
          <p:nvSpPr>
            <p:cNvPr id="34" name="Google Shape;170;p20"/>
            <p:cNvSpPr>
              <a:spLocks noChangeArrowheads="1"/>
            </p:cNvSpPr>
            <p:nvPr/>
          </p:nvSpPr>
          <p:spPr bwMode="auto">
            <a:xfrm flipV="1">
              <a:off x="190500" y="2768598"/>
              <a:ext cx="393700" cy="469899"/>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35" name="CuadroTexto 34"/>
            <p:cNvSpPr txBox="1"/>
            <p:nvPr/>
          </p:nvSpPr>
          <p:spPr>
            <a:xfrm rot="16200000">
              <a:off x="-302620" y="3492500"/>
              <a:ext cx="1392648" cy="323165"/>
            </a:xfrm>
            <a:prstGeom prst="rect">
              <a:avLst/>
            </a:prstGeom>
            <a:noFill/>
            <a:ln>
              <a:noFill/>
            </a:ln>
          </p:spPr>
          <p:txBody>
            <a:bodyPr wrap="none" rtlCol="0">
              <a:spAutoFit/>
            </a:bodyPr>
            <a:lstStyle/>
            <a:p>
              <a:pPr algn="ctr"/>
              <a:r>
                <a:rPr lang="es-ES" sz="1500" b="1" dirty="0" err="1" smtClean="0"/>
                <a:t>Predictability</a:t>
              </a:r>
              <a:endParaRPr lang="es-ES" sz="1500" b="1" dirty="0"/>
            </a:p>
          </p:txBody>
        </p:sp>
        <p:sp>
          <p:nvSpPr>
            <p:cNvPr id="37" name="Rectángulo 36"/>
            <p:cNvSpPr/>
            <p:nvPr/>
          </p:nvSpPr>
          <p:spPr>
            <a:xfrm>
              <a:off x="2194900" y="2808069"/>
              <a:ext cx="1564300" cy="215444"/>
            </a:xfrm>
            <a:prstGeom prst="rect">
              <a:avLst/>
            </a:prstGeom>
          </p:spPr>
          <p:txBody>
            <a:bodyPr wrap="square">
              <a:spAutoFit/>
            </a:bodyPr>
            <a:lstStyle/>
            <a:p>
              <a:pPr algn="ctr"/>
              <a:r>
                <a:rPr lang="es-ES" sz="800" dirty="0" smtClean="0">
                  <a:solidFill>
                    <a:srgbClr val="000000"/>
                  </a:solidFill>
                </a:rPr>
                <a:t>©Paul </a:t>
              </a:r>
              <a:r>
                <a:rPr lang="es-ES" sz="800" dirty="0" err="1" smtClean="0">
                  <a:solidFill>
                    <a:srgbClr val="000000"/>
                  </a:solidFill>
                </a:rPr>
                <a:t>Dirmeyer</a:t>
              </a:r>
              <a:r>
                <a:rPr lang="es-ES" sz="800" dirty="0" smtClean="0">
                  <a:solidFill>
                    <a:srgbClr val="000000"/>
                  </a:solidFill>
                </a:rPr>
                <a:t> (GMU/COLA)</a:t>
              </a:r>
              <a:endParaRPr lang="es-ES" sz="800" dirty="0">
                <a:solidFill>
                  <a:srgbClr val="000000"/>
                </a:solidFill>
              </a:endParaRPr>
            </a:p>
          </p:txBody>
        </p:sp>
        <p:sp>
          <p:nvSpPr>
            <p:cNvPr id="40" name="Google Shape;170;p20"/>
            <p:cNvSpPr>
              <a:spLocks noChangeArrowheads="1"/>
            </p:cNvSpPr>
            <p:nvPr/>
          </p:nvSpPr>
          <p:spPr bwMode="auto">
            <a:xfrm flipV="1">
              <a:off x="4244578" y="2463800"/>
              <a:ext cx="771922" cy="18922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grpSp>
      <p:sp>
        <p:nvSpPr>
          <p:cNvPr id="36" name="CustomShape 2"/>
          <p:cNvSpPr/>
          <p:nvPr/>
        </p:nvSpPr>
        <p:spPr>
          <a:xfrm>
            <a:off x="1588460" y="4637141"/>
            <a:ext cx="15343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i="1" spc="-1" dirty="0" smtClean="0">
                <a:solidFill>
                  <a:srgbClr val="595959"/>
                </a:solidFill>
                <a:uFill>
                  <a:solidFill>
                    <a:srgbClr val="FFFFFF"/>
                  </a:solidFill>
                </a:uFill>
                <a:latin typeface="Calibri"/>
              </a:rPr>
              <a:t>sea ice</a:t>
            </a:r>
            <a:endParaRPr lang="en-US" sz="1800" b="0" strike="noStrike" spc="-1" dirty="0">
              <a:solidFill>
                <a:srgbClr val="000000"/>
              </a:solidFill>
              <a:uFill>
                <a:solidFill>
                  <a:srgbClr val="FFFFFF"/>
                </a:solidFill>
              </a:uFill>
              <a:latin typeface="Arial"/>
            </a:endParaRPr>
          </a:p>
        </p:txBody>
      </p:sp>
      <p:pic>
        <p:nvPicPr>
          <p:cNvPr id="42" name="Picture 5"/>
          <p:cNvPicPr/>
          <p:nvPr/>
        </p:nvPicPr>
        <p:blipFill>
          <a:blip r:embed="rId4"/>
          <a:stretch/>
        </p:blipFill>
        <p:spPr>
          <a:xfrm>
            <a:off x="838040" y="4985621"/>
            <a:ext cx="2334600" cy="1554120"/>
          </a:xfrm>
          <a:prstGeom prst="rect">
            <a:avLst/>
          </a:prstGeom>
          <a:ln>
            <a:noFill/>
          </a:ln>
        </p:spPr>
      </p:pic>
      <p:grpSp>
        <p:nvGrpSpPr>
          <p:cNvPr id="10" name="Agrupar 9"/>
          <p:cNvGrpSpPr/>
          <p:nvPr/>
        </p:nvGrpSpPr>
        <p:grpSpPr>
          <a:xfrm>
            <a:off x="4999309" y="863600"/>
            <a:ext cx="4013227" cy="2744233"/>
            <a:chOff x="5034870" y="2552700"/>
            <a:chExt cx="4013227" cy="2744233"/>
          </a:xfrm>
        </p:grpSpPr>
        <p:sp>
          <p:nvSpPr>
            <p:cNvPr id="57" name="CuadroTexto 2"/>
            <p:cNvSpPr txBox="1">
              <a:spLocks noChangeArrowheads="1"/>
            </p:cNvSpPr>
            <p:nvPr/>
          </p:nvSpPr>
          <p:spPr bwMode="auto">
            <a:xfrm>
              <a:off x="5034870" y="4927601"/>
              <a:ext cx="38786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s-ES" sz="1800" i="1" dirty="0" err="1" smtClean="0">
                  <a:solidFill>
                    <a:srgbClr val="E46C0A"/>
                  </a:solidFill>
                </a:rPr>
                <a:t>Blanchard-Wrigglesworth</a:t>
              </a:r>
              <a:r>
                <a:rPr lang="es-ES" sz="1800" i="1" dirty="0" smtClean="0">
                  <a:solidFill>
                    <a:srgbClr val="E46C0A"/>
                  </a:solidFill>
                </a:rPr>
                <a:t> et al 2011</a:t>
              </a:r>
              <a:endParaRPr lang="es-ES" sz="1800" i="1" dirty="0">
                <a:solidFill>
                  <a:srgbClr val="E46C0A"/>
                </a:solidFill>
              </a:endParaRPr>
            </a:p>
          </p:txBody>
        </p:sp>
        <p:pic>
          <p:nvPicPr>
            <p:cNvPr id="7" name="Imagen 6"/>
            <p:cNvPicPr>
              <a:picLocks noChangeAspect="1"/>
            </p:cNvPicPr>
            <p:nvPr/>
          </p:nvPicPr>
          <p:blipFill rotWithShape="1">
            <a:blip r:embed="rId5"/>
            <a:srcRect t="8579" r="92347"/>
            <a:stretch/>
          </p:blipFill>
          <p:spPr>
            <a:xfrm>
              <a:off x="6784339" y="2844801"/>
              <a:ext cx="337822" cy="2095500"/>
            </a:xfrm>
            <a:prstGeom prst="rect">
              <a:avLst/>
            </a:prstGeom>
          </p:spPr>
        </p:pic>
        <p:pic>
          <p:nvPicPr>
            <p:cNvPr id="9" name="Imagen 8"/>
            <p:cNvPicPr>
              <a:picLocks noChangeAspect="1"/>
            </p:cNvPicPr>
            <p:nvPr/>
          </p:nvPicPr>
          <p:blipFill rotWithShape="1">
            <a:blip r:embed="rId6"/>
            <a:srcRect t="8224"/>
            <a:stretch/>
          </p:blipFill>
          <p:spPr>
            <a:xfrm>
              <a:off x="7104098" y="2857499"/>
              <a:ext cx="1943999" cy="2082802"/>
            </a:xfrm>
            <a:prstGeom prst="rect">
              <a:avLst/>
            </a:prstGeom>
          </p:spPr>
        </p:pic>
        <p:sp>
          <p:nvSpPr>
            <p:cNvPr id="44" name="CuadroTexto 43"/>
            <p:cNvSpPr txBox="1"/>
            <p:nvPr/>
          </p:nvSpPr>
          <p:spPr>
            <a:xfrm>
              <a:off x="7551851" y="2552700"/>
              <a:ext cx="1082748" cy="541687"/>
            </a:xfrm>
            <a:prstGeom prst="rect">
              <a:avLst/>
            </a:prstGeom>
            <a:solidFill>
              <a:schemeClr val="bg1"/>
            </a:solidFill>
            <a:ln>
              <a:noFill/>
            </a:ln>
          </p:spPr>
          <p:txBody>
            <a:bodyPr wrap="none" rtlCol="0">
              <a:spAutoFit/>
            </a:bodyPr>
            <a:lstStyle/>
            <a:p>
              <a:pPr algn="ctr">
                <a:lnSpc>
                  <a:spcPct val="80000"/>
                </a:lnSpc>
              </a:pPr>
              <a:endParaRPr lang="es-ES" sz="1200" dirty="0" smtClean="0"/>
            </a:p>
            <a:p>
              <a:pPr algn="ctr">
                <a:lnSpc>
                  <a:spcPct val="80000"/>
                </a:lnSpc>
              </a:pPr>
              <a:r>
                <a:rPr lang="es-ES" sz="1200" b="1" dirty="0" smtClean="0"/>
                <a:t>Sea ice </a:t>
              </a:r>
              <a:r>
                <a:rPr lang="es-ES" sz="1200" b="1" dirty="0" err="1" smtClean="0"/>
                <a:t>area</a:t>
              </a:r>
              <a:endParaRPr lang="es-ES" sz="1200" b="1" dirty="0" smtClean="0"/>
            </a:p>
            <a:p>
              <a:pPr algn="ctr">
                <a:lnSpc>
                  <a:spcPct val="80000"/>
                </a:lnSpc>
              </a:pPr>
              <a:r>
                <a:rPr lang="es-ES" sz="1200" dirty="0" smtClean="0"/>
                <a:t>[ </a:t>
              </a:r>
              <a:r>
                <a:rPr lang="es-ES" sz="1200" dirty="0" err="1" smtClean="0"/>
                <a:t>september</a:t>
              </a:r>
              <a:r>
                <a:rPr lang="es-ES" sz="1200" dirty="0" smtClean="0"/>
                <a:t> ]</a:t>
              </a:r>
              <a:endParaRPr lang="es-ES" sz="1200" dirty="0"/>
            </a:p>
          </p:txBody>
        </p:sp>
      </p:grpSp>
      <p:sp>
        <p:nvSpPr>
          <p:cNvPr id="50" name="Rectángulo 49"/>
          <p:cNvSpPr/>
          <p:nvPr/>
        </p:nvSpPr>
        <p:spPr>
          <a:xfrm>
            <a:off x="4498339" y="1264335"/>
            <a:ext cx="2321561" cy="1846659"/>
          </a:xfrm>
          <a:prstGeom prst="rect">
            <a:avLst/>
          </a:prstGeom>
          <a:noFill/>
        </p:spPr>
        <p:txBody>
          <a:bodyPr wrap="square">
            <a:spAutoFit/>
          </a:bodyPr>
          <a:lstStyle/>
          <a:p>
            <a:pPr marL="360" algn="ctr">
              <a:lnSpc>
                <a:spcPct val="100000"/>
              </a:lnSpc>
              <a:buClr>
                <a:srgbClr val="C00000"/>
              </a:buClr>
            </a:pPr>
            <a:r>
              <a:rPr lang="en-US" sz="1900" b="1" spc="-1" dirty="0" smtClean="0">
                <a:solidFill>
                  <a:srgbClr val="800000"/>
                </a:solidFill>
                <a:uFill>
                  <a:solidFill>
                    <a:srgbClr val="FFFFFF"/>
                  </a:solidFill>
                </a:uFill>
                <a:latin typeface="Calibri"/>
              </a:rPr>
              <a:t>Re-emergence mechanisms </a:t>
            </a:r>
            <a:r>
              <a:rPr lang="en-US" sz="1900" spc="-1" dirty="0" smtClean="0">
                <a:solidFill>
                  <a:srgbClr val="800000"/>
                </a:solidFill>
                <a:uFill>
                  <a:solidFill>
                    <a:srgbClr val="FFFFFF"/>
                  </a:solidFill>
                </a:uFill>
                <a:latin typeface="Calibri"/>
              </a:rPr>
              <a:t>in Arctic </a:t>
            </a:r>
            <a:r>
              <a:rPr lang="en-US" sz="1900" b="1" spc="-1" dirty="0" smtClean="0">
                <a:solidFill>
                  <a:srgbClr val="800000"/>
                </a:solidFill>
                <a:uFill>
                  <a:solidFill>
                    <a:srgbClr val="FFFFFF"/>
                  </a:solidFill>
                </a:uFill>
                <a:latin typeface="Calibri"/>
              </a:rPr>
              <a:t>sea ice </a:t>
            </a:r>
            <a:r>
              <a:rPr lang="en-US" sz="1900" spc="-1" dirty="0" smtClean="0">
                <a:solidFill>
                  <a:srgbClr val="800000"/>
                </a:solidFill>
                <a:uFill>
                  <a:solidFill>
                    <a:srgbClr val="FFFFFF"/>
                  </a:solidFill>
                </a:uFill>
                <a:latin typeface="Calibri"/>
              </a:rPr>
              <a:t>can</a:t>
            </a:r>
            <a:r>
              <a:rPr lang="en-US" sz="1900" b="1" spc="-1" dirty="0" smtClean="0">
                <a:solidFill>
                  <a:srgbClr val="800000"/>
                </a:solidFill>
                <a:uFill>
                  <a:solidFill>
                    <a:srgbClr val="FFFFFF"/>
                  </a:solidFill>
                </a:uFill>
                <a:latin typeface="Calibri"/>
              </a:rPr>
              <a:t> </a:t>
            </a:r>
            <a:r>
              <a:rPr lang="en-US" sz="1900" spc="-1" dirty="0" smtClean="0">
                <a:solidFill>
                  <a:srgbClr val="800000"/>
                </a:solidFill>
                <a:uFill>
                  <a:solidFill>
                    <a:srgbClr val="FFFFFF"/>
                  </a:solidFill>
                </a:uFill>
                <a:latin typeface="Calibri"/>
              </a:rPr>
              <a:t>provide memory and thus predictability at </a:t>
            </a:r>
            <a:r>
              <a:rPr lang="en-US" sz="1900" b="1" spc="-1" dirty="0" smtClean="0">
                <a:solidFill>
                  <a:srgbClr val="800000"/>
                </a:solidFill>
                <a:uFill>
                  <a:solidFill>
                    <a:srgbClr val="FFFFFF"/>
                  </a:solidFill>
                </a:uFill>
                <a:latin typeface="Calibri"/>
              </a:rPr>
              <a:t>seasonal scales</a:t>
            </a:r>
            <a:endParaRPr lang="en-US" sz="1900" b="1" spc="-1" dirty="0">
              <a:solidFill>
                <a:srgbClr val="800000"/>
              </a:solidFill>
              <a:uFill>
                <a:solidFill>
                  <a:srgbClr val="FFFFFF"/>
                </a:solidFill>
              </a:uFill>
            </a:endParaRPr>
          </a:p>
        </p:txBody>
      </p:sp>
      <p:sp>
        <p:nvSpPr>
          <p:cNvPr id="33" name="CuadroTexto 32"/>
          <p:cNvSpPr txBox="1"/>
          <p:nvPr/>
        </p:nvSpPr>
        <p:spPr>
          <a:xfrm>
            <a:off x="8306589" y="2489200"/>
            <a:ext cx="518141" cy="276999"/>
          </a:xfrm>
          <a:prstGeom prst="rect">
            <a:avLst/>
          </a:prstGeom>
          <a:noFill/>
          <a:ln>
            <a:noFill/>
          </a:ln>
        </p:spPr>
        <p:txBody>
          <a:bodyPr wrap="none" rtlCol="0">
            <a:spAutoFit/>
          </a:bodyPr>
          <a:lstStyle/>
          <a:p>
            <a:pPr algn="ctr"/>
            <a:r>
              <a:rPr lang="es-ES" sz="1200" b="1" dirty="0" smtClean="0">
                <a:solidFill>
                  <a:srgbClr val="FF0000"/>
                </a:solidFill>
              </a:rPr>
              <a:t>OBS</a:t>
            </a:r>
            <a:endParaRPr lang="es-ES" sz="1200" b="1" dirty="0">
              <a:solidFill>
                <a:srgbClr val="FF0000"/>
              </a:solidFill>
            </a:endParaRPr>
          </a:p>
        </p:txBody>
      </p:sp>
      <p:sp>
        <p:nvSpPr>
          <p:cNvPr id="41" name="CuadroTexto 40"/>
          <p:cNvSpPr txBox="1"/>
          <p:nvPr/>
        </p:nvSpPr>
        <p:spPr>
          <a:xfrm>
            <a:off x="7256179" y="2641600"/>
            <a:ext cx="637765" cy="276999"/>
          </a:xfrm>
          <a:prstGeom prst="rect">
            <a:avLst/>
          </a:prstGeom>
          <a:noFill/>
          <a:ln>
            <a:noFill/>
          </a:ln>
        </p:spPr>
        <p:txBody>
          <a:bodyPr wrap="none" rtlCol="0">
            <a:spAutoFit/>
          </a:bodyPr>
          <a:lstStyle/>
          <a:p>
            <a:pPr algn="ctr"/>
            <a:r>
              <a:rPr lang="es-ES" sz="1200" dirty="0" smtClean="0">
                <a:solidFill>
                  <a:srgbClr val="000090"/>
                </a:solidFill>
              </a:rPr>
              <a:t>CCSM</a:t>
            </a:r>
            <a:endParaRPr lang="es-ES" sz="1200" dirty="0">
              <a:solidFill>
                <a:srgbClr val="000090"/>
              </a:solidFill>
            </a:endParaRPr>
          </a:p>
        </p:txBody>
      </p:sp>
      <p:sp>
        <p:nvSpPr>
          <p:cNvPr id="32" name="CuadroTexto 2"/>
          <p:cNvSpPr txBox="1">
            <a:spLocks noChangeArrowheads="1"/>
          </p:cNvSpPr>
          <p:nvPr/>
        </p:nvSpPr>
        <p:spPr bwMode="auto">
          <a:xfrm>
            <a:off x="2016127" y="941388"/>
            <a:ext cx="21884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2000" i="1" dirty="0" err="1" smtClean="0">
                <a:solidFill>
                  <a:srgbClr val="E46C0A"/>
                </a:solidFill>
                <a:latin typeface="Calibri"/>
                <a:cs typeface="Calibri"/>
              </a:rPr>
              <a:t>Mariotti</a:t>
            </a:r>
            <a:r>
              <a:rPr lang="es-ES" sz="2000" i="1" dirty="0" smtClean="0">
                <a:solidFill>
                  <a:srgbClr val="E46C0A"/>
                </a:solidFill>
                <a:latin typeface="Calibri"/>
                <a:cs typeface="Calibri"/>
              </a:rPr>
              <a:t> et </a:t>
            </a:r>
            <a:r>
              <a:rPr lang="es-ES" sz="2000" i="1" dirty="0">
                <a:solidFill>
                  <a:srgbClr val="E46C0A"/>
                </a:solidFill>
                <a:latin typeface="Calibri"/>
                <a:cs typeface="Calibri"/>
              </a:rPr>
              <a:t>al </a:t>
            </a:r>
            <a:r>
              <a:rPr lang="es-ES" sz="2000" i="1" dirty="0" smtClean="0">
                <a:solidFill>
                  <a:srgbClr val="E46C0A"/>
                </a:solidFill>
                <a:latin typeface="Calibri"/>
                <a:cs typeface="Calibri"/>
              </a:rPr>
              <a:t>2018</a:t>
            </a:r>
            <a:endParaRPr lang="es-ES" sz="2000" i="1" dirty="0">
              <a:solidFill>
                <a:srgbClr val="E46C0A"/>
              </a:solidFill>
              <a:latin typeface="Calibri"/>
              <a:cs typeface="Calibri"/>
            </a:endParaRPr>
          </a:p>
        </p:txBody>
      </p:sp>
    </p:spTree>
    <p:extLst>
      <p:ext uri="{BB962C8B-B14F-4D97-AF65-F5344CB8AC3E}">
        <p14:creationId xmlns:p14="http://schemas.microsoft.com/office/powerpoint/2010/main" val="2628358969"/>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Shape 3"/>
          <p:cNvSpPr txBox="1">
            <a:spLocks noChangeAspect="1" noChangeArrowheads="1"/>
          </p:cNvSpPr>
          <p:nvPr/>
        </p:nvSpPr>
        <p:spPr bwMode="auto">
          <a:xfrm>
            <a:off x="157438" y="161241"/>
            <a:ext cx="6192562" cy="53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FFFFFF"/>
                </a:solidFill>
              </a:rPr>
              <a:t>Internal sources of Climate Predictability</a:t>
            </a:r>
            <a:endParaRPr lang="en-US" sz="2400" b="1" dirty="0">
              <a:latin typeface="Calibri" charset="0"/>
            </a:endParaRPr>
          </a:p>
        </p:txBody>
      </p:sp>
      <p:grpSp>
        <p:nvGrpSpPr>
          <p:cNvPr id="8" name="Agrupar 7"/>
          <p:cNvGrpSpPr/>
          <p:nvPr/>
        </p:nvGrpSpPr>
        <p:grpSpPr>
          <a:xfrm>
            <a:off x="12700" y="1319214"/>
            <a:ext cx="4826000" cy="3255764"/>
            <a:chOff x="190500" y="2055814"/>
            <a:chExt cx="4826000" cy="3255764"/>
          </a:xfrm>
        </p:grpSpPr>
        <p:grpSp>
          <p:nvGrpSpPr>
            <p:cNvPr id="3" name="Agrupar 2"/>
            <p:cNvGrpSpPr/>
            <p:nvPr/>
          </p:nvGrpSpPr>
          <p:grpSpPr>
            <a:xfrm>
              <a:off x="558800" y="2055814"/>
              <a:ext cx="3797300" cy="3255764"/>
              <a:chOff x="558800" y="2055814"/>
              <a:chExt cx="3797300" cy="3255764"/>
            </a:xfrm>
          </p:grpSpPr>
          <p:pic>
            <p:nvPicPr>
              <p:cNvPr id="19" name="Imagen 1"/>
              <p:cNvPicPr>
                <a:picLocks noChangeAspect="1"/>
              </p:cNvPicPr>
              <p:nvPr/>
            </p:nvPicPr>
            <p:blipFill rotWithShape="1">
              <a:blip r:embed="rId3">
                <a:extLst>
                  <a:ext uri="{28A0092B-C50C-407E-A947-70E740481C1C}">
                    <a14:useLocalDpi xmlns:a14="http://schemas.microsoft.com/office/drawing/2010/main" val="0"/>
                  </a:ext>
                </a:extLst>
              </a:blip>
              <a:srcRect l="4777"/>
              <a:stretch/>
            </p:blipFill>
            <p:spPr bwMode="auto">
              <a:xfrm>
                <a:off x="558800" y="2055814"/>
                <a:ext cx="3797300" cy="315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CuadroTexto 30"/>
              <p:cNvSpPr txBox="1"/>
              <p:nvPr/>
            </p:nvSpPr>
            <p:spPr>
              <a:xfrm>
                <a:off x="685800" y="5003800"/>
                <a:ext cx="3517900" cy="307778"/>
              </a:xfrm>
              <a:prstGeom prst="rect">
                <a:avLst/>
              </a:prstGeom>
              <a:solidFill>
                <a:srgbClr val="FFFFFF"/>
              </a:solidFill>
              <a:ln>
                <a:noFill/>
              </a:ln>
            </p:spPr>
            <p:txBody>
              <a:bodyPr wrap="square" rtlCol="0">
                <a:spAutoFit/>
              </a:bodyPr>
              <a:lstStyle/>
              <a:p>
                <a:pPr algn="ctr"/>
                <a:endParaRPr lang="es-ES" sz="1400" dirty="0">
                  <a:solidFill>
                    <a:srgbClr val="008000"/>
                  </a:solidFill>
                </a:endParaRPr>
              </a:p>
            </p:txBody>
          </p:sp>
        </p:grpSp>
        <p:sp>
          <p:nvSpPr>
            <p:cNvPr id="2" name="CuadroTexto 1"/>
            <p:cNvSpPr txBox="1"/>
            <p:nvPr/>
          </p:nvSpPr>
          <p:spPr>
            <a:xfrm>
              <a:off x="757741" y="2997200"/>
              <a:ext cx="1132755" cy="523220"/>
            </a:xfrm>
            <a:prstGeom prst="rect">
              <a:avLst/>
            </a:prstGeom>
            <a:noFill/>
            <a:ln>
              <a:noFill/>
            </a:ln>
          </p:spPr>
          <p:txBody>
            <a:bodyPr wrap="none" rtlCol="0">
              <a:spAutoFit/>
            </a:bodyPr>
            <a:lstStyle/>
            <a:p>
              <a:pPr algn="ctr"/>
              <a:r>
                <a:rPr lang="es-ES" sz="1400" dirty="0" err="1" smtClean="0">
                  <a:solidFill>
                    <a:srgbClr val="F5D527"/>
                  </a:solidFill>
                </a:rPr>
                <a:t>atmosphere</a:t>
              </a:r>
              <a:endParaRPr lang="es-ES" sz="1400" dirty="0" smtClean="0">
                <a:solidFill>
                  <a:srgbClr val="F5D527"/>
                </a:solidFill>
              </a:endParaRPr>
            </a:p>
            <a:p>
              <a:pPr algn="ctr"/>
              <a:r>
                <a:rPr lang="es-ES" sz="1400" dirty="0" smtClean="0">
                  <a:solidFill>
                    <a:srgbClr val="F5D527"/>
                  </a:solidFill>
                </a:rPr>
                <a:t>(</a:t>
              </a:r>
              <a:r>
                <a:rPr lang="es-ES" sz="1400" dirty="0" err="1" smtClean="0">
                  <a:solidFill>
                    <a:srgbClr val="F5D527"/>
                  </a:solidFill>
                </a:rPr>
                <a:t>weather</a:t>
              </a:r>
              <a:r>
                <a:rPr lang="es-ES" sz="1400" dirty="0" smtClean="0">
                  <a:solidFill>
                    <a:srgbClr val="F5D527"/>
                  </a:solidFill>
                </a:rPr>
                <a:t>)</a:t>
              </a:r>
              <a:endParaRPr lang="es-ES" sz="1400" dirty="0">
                <a:solidFill>
                  <a:srgbClr val="F5D527"/>
                </a:solidFill>
              </a:endParaRPr>
            </a:p>
          </p:txBody>
        </p:sp>
        <p:sp>
          <p:nvSpPr>
            <p:cNvPr id="23" name="Google Shape;170;p20"/>
            <p:cNvSpPr>
              <a:spLocks noChangeArrowheads="1"/>
            </p:cNvSpPr>
            <p:nvPr/>
          </p:nvSpPr>
          <p:spPr bwMode="auto">
            <a:xfrm flipV="1">
              <a:off x="790178" y="2603499"/>
              <a:ext cx="771922" cy="469899"/>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24" name="Google Shape;170;p20"/>
            <p:cNvSpPr>
              <a:spLocks noChangeArrowheads="1"/>
            </p:cNvSpPr>
            <p:nvPr/>
          </p:nvSpPr>
          <p:spPr bwMode="auto">
            <a:xfrm flipV="1">
              <a:off x="1209278" y="3644899"/>
              <a:ext cx="467122" cy="4063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25" name="Google Shape;170;p20"/>
            <p:cNvSpPr>
              <a:spLocks noChangeArrowheads="1"/>
            </p:cNvSpPr>
            <p:nvPr/>
          </p:nvSpPr>
          <p:spPr bwMode="auto">
            <a:xfrm flipV="1">
              <a:off x="3292078" y="3924299"/>
              <a:ext cx="467122" cy="4063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26" name="CuadroTexto 25"/>
            <p:cNvSpPr txBox="1"/>
            <p:nvPr/>
          </p:nvSpPr>
          <p:spPr>
            <a:xfrm>
              <a:off x="2798737" y="3898900"/>
              <a:ext cx="1292566" cy="307777"/>
            </a:xfrm>
            <a:prstGeom prst="rect">
              <a:avLst/>
            </a:prstGeom>
            <a:noFill/>
            <a:ln>
              <a:noFill/>
            </a:ln>
          </p:spPr>
          <p:txBody>
            <a:bodyPr wrap="none" rtlCol="0">
              <a:spAutoFit/>
            </a:bodyPr>
            <a:lstStyle/>
            <a:p>
              <a:pPr algn="ctr"/>
              <a:r>
                <a:rPr lang="es-ES" sz="1400" dirty="0" err="1" smtClean="0">
                  <a:solidFill>
                    <a:schemeClr val="tx2"/>
                  </a:solidFill>
                </a:rPr>
                <a:t>ocean</a:t>
              </a:r>
              <a:r>
                <a:rPr lang="es-ES" sz="1400" dirty="0" smtClean="0">
                  <a:solidFill>
                    <a:schemeClr val="tx2"/>
                  </a:solidFill>
                </a:rPr>
                <a:t>/sea ice</a:t>
              </a:r>
              <a:endParaRPr lang="es-ES" sz="1400" dirty="0">
                <a:solidFill>
                  <a:schemeClr val="tx2"/>
                </a:solidFill>
              </a:endParaRPr>
            </a:p>
          </p:txBody>
        </p:sp>
        <p:sp>
          <p:nvSpPr>
            <p:cNvPr id="27" name="CuadroTexto 26"/>
            <p:cNvSpPr txBox="1"/>
            <p:nvPr/>
          </p:nvSpPr>
          <p:spPr>
            <a:xfrm>
              <a:off x="1125567" y="3810000"/>
              <a:ext cx="524102" cy="307777"/>
            </a:xfrm>
            <a:prstGeom prst="rect">
              <a:avLst/>
            </a:prstGeom>
            <a:noFill/>
            <a:ln>
              <a:noFill/>
            </a:ln>
          </p:spPr>
          <p:txBody>
            <a:bodyPr wrap="none" rtlCol="0">
              <a:spAutoFit/>
            </a:bodyPr>
            <a:lstStyle/>
            <a:p>
              <a:pPr algn="ctr"/>
              <a:r>
                <a:rPr lang="es-ES" sz="1400" dirty="0" err="1" smtClean="0">
                  <a:solidFill>
                    <a:srgbClr val="008000"/>
                  </a:solidFill>
                </a:rPr>
                <a:t>land</a:t>
              </a:r>
              <a:endParaRPr lang="es-ES" sz="1400" dirty="0">
                <a:solidFill>
                  <a:srgbClr val="008000"/>
                </a:solidFill>
              </a:endParaRPr>
            </a:p>
          </p:txBody>
        </p:sp>
        <p:sp>
          <p:nvSpPr>
            <p:cNvPr id="28" name="CuadroTexto 27"/>
            <p:cNvSpPr txBox="1"/>
            <p:nvPr/>
          </p:nvSpPr>
          <p:spPr>
            <a:xfrm>
              <a:off x="528352" y="4927600"/>
              <a:ext cx="727934" cy="276999"/>
            </a:xfrm>
            <a:prstGeom prst="rect">
              <a:avLst/>
            </a:prstGeom>
            <a:noFill/>
            <a:ln>
              <a:noFill/>
            </a:ln>
          </p:spPr>
          <p:txBody>
            <a:bodyPr wrap="none" rtlCol="0">
              <a:spAutoFit/>
            </a:bodyPr>
            <a:lstStyle/>
            <a:p>
              <a:pPr algn="ctr"/>
              <a:r>
                <a:rPr lang="es-ES" sz="1200" dirty="0" smtClean="0"/>
                <a:t>~7 </a:t>
              </a:r>
              <a:r>
                <a:rPr lang="es-ES" sz="1200" dirty="0" err="1" smtClean="0"/>
                <a:t>days</a:t>
              </a:r>
              <a:endParaRPr lang="es-ES" sz="1200" dirty="0"/>
            </a:p>
          </p:txBody>
        </p:sp>
        <p:sp>
          <p:nvSpPr>
            <p:cNvPr id="29" name="CuadroTexto 28"/>
            <p:cNvSpPr txBox="1"/>
            <p:nvPr/>
          </p:nvSpPr>
          <p:spPr>
            <a:xfrm>
              <a:off x="1247560" y="4927600"/>
              <a:ext cx="813519" cy="276999"/>
            </a:xfrm>
            <a:prstGeom prst="rect">
              <a:avLst/>
            </a:prstGeom>
            <a:noFill/>
            <a:ln>
              <a:noFill/>
            </a:ln>
          </p:spPr>
          <p:txBody>
            <a:bodyPr wrap="none" rtlCol="0">
              <a:spAutoFit/>
            </a:bodyPr>
            <a:lstStyle/>
            <a:p>
              <a:pPr algn="ctr"/>
              <a:r>
                <a:rPr lang="es-ES" sz="1200" dirty="0" smtClean="0"/>
                <a:t>~30 </a:t>
              </a:r>
              <a:r>
                <a:rPr lang="es-ES" sz="1200" dirty="0" err="1" smtClean="0"/>
                <a:t>days</a:t>
              </a:r>
              <a:endParaRPr lang="es-ES" sz="1200" dirty="0"/>
            </a:p>
          </p:txBody>
        </p:sp>
        <p:sp>
          <p:nvSpPr>
            <p:cNvPr id="30" name="CuadroTexto 29"/>
            <p:cNvSpPr txBox="1"/>
            <p:nvPr/>
          </p:nvSpPr>
          <p:spPr>
            <a:xfrm>
              <a:off x="2507642" y="4965700"/>
              <a:ext cx="630157" cy="323165"/>
            </a:xfrm>
            <a:prstGeom prst="rect">
              <a:avLst/>
            </a:prstGeom>
            <a:noFill/>
            <a:ln>
              <a:noFill/>
            </a:ln>
          </p:spPr>
          <p:txBody>
            <a:bodyPr wrap="none" rtlCol="0">
              <a:spAutoFit/>
            </a:bodyPr>
            <a:lstStyle/>
            <a:p>
              <a:pPr algn="ctr"/>
              <a:r>
                <a:rPr lang="es-ES" sz="1500" b="1" dirty="0" smtClean="0"/>
                <a:t>Time</a:t>
              </a:r>
              <a:endParaRPr lang="es-ES" sz="1500" b="1" dirty="0"/>
            </a:p>
          </p:txBody>
        </p:sp>
        <p:sp>
          <p:nvSpPr>
            <p:cNvPr id="34" name="Google Shape;170;p20"/>
            <p:cNvSpPr>
              <a:spLocks noChangeArrowheads="1"/>
            </p:cNvSpPr>
            <p:nvPr/>
          </p:nvSpPr>
          <p:spPr bwMode="auto">
            <a:xfrm flipV="1">
              <a:off x="190500" y="2768598"/>
              <a:ext cx="393700" cy="469899"/>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35" name="CuadroTexto 34"/>
            <p:cNvSpPr txBox="1"/>
            <p:nvPr/>
          </p:nvSpPr>
          <p:spPr>
            <a:xfrm rot="16200000">
              <a:off x="-302620" y="3492500"/>
              <a:ext cx="1392648" cy="323165"/>
            </a:xfrm>
            <a:prstGeom prst="rect">
              <a:avLst/>
            </a:prstGeom>
            <a:noFill/>
            <a:ln>
              <a:noFill/>
            </a:ln>
          </p:spPr>
          <p:txBody>
            <a:bodyPr wrap="none" rtlCol="0">
              <a:spAutoFit/>
            </a:bodyPr>
            <a:lstStyle/>
            <a:p>
              <a:pPr algn="ctr"/>
              <a:r>
                <a:rPr lang="es-ES" sz="1500" b="1" dirty="0" err="1" smtClean="0"/>
                <a:t>Predictability</a:t>
              </a:r>
              <a:endParaRPr lang="es-ES" sz="1500" b="1" dirty="0"/>
            </a:p>
          </p:txBody>
        </p:sp>
        <p:sp>
          <p:nvSpPr>
            <p:cNvPr id="37" name="Rectángulo 36"/>
            <p:cNvSpPr/>
            <p:nvPr/>
          </p:nvSpPr>
          <p:spPr>
            <a:xfrm>
              <a:off x="2194900" y="2808069"/>
              <a:ext cx="1564300" cy="215444"/>
            </a:xfrm>
            <a:prstGeom prst="rect">
              <a:avLst/>
            </a:prstGeom>
          </p:spPr>
          <p:txBody>
            <a:bodyPr wrap="square">
              <a:spAutoFit/>
            </a:bodyPr>
            <a:lstStyle/>
            <a:p>
              <a:pPr algn="ctr"/>
              <a:r>
                <a:rPr lang="es-ES" sz="800" dirty="0" smtClean="0">
                  <a:solidFill>
                    <a:srgbClr val="000000"/>
                  </a:solidFill>
                </a:rPr>
                <a:t>©Paul </a:t>
              </a:r>
              <a:r>
                <a:rPr lang="es-ES" sz="800" dirty="0" err="1" smtClean="0">
                  <a:solidFill>
                    <a:srgbClr val="000000"/>
                  </a:solidFill>
                </a:rPr>
                <a:t>Dirmeyer</a:t>
              </a:r>
              <a:r>
                <a:rPr lang="es-ES" sz="800" dirty="0" smtClean="0">
                  <a:solidFill>
                    <a:srgbClr val="000000"/>
                  </a:solidFill>
                </a:rPr>
                <a:t> (GMU/COLA)</a:t>
              </a:r>
              <a:endParaRPr lang="es-ES" sz="800" dirty="0">
                <a:solidFill>
                  <a:srgbClr val="000000"/>
                </a:solidFill>
              </a:endParaRPr>
            </a:p>
          </p:txBody>
        </p:sp>
        <p:sp>
          <p:nvSpPr>
            <p:cNvPr id="40" name="Google Shape;170;p20"/>
            <p:cNvSpPr>
              <a:spLocks noChangeArrowheads="1"/>
            </p:cNvSpPr>
            <p:nvPr/>
          </p:nvSpPr>
          <p:spPr bwMode="auto">
            <a:xfrm flipV="1">
              <a:off x="4244578" y="2463800"/>
              <a:ext cx="771922" cy="18922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grpSp>
      <p:sp>
        <p:nvSpPr>
          <p:cNvPr id="36" name="CustomShape 2"/>
          <p:cNvSpPr/>
          <p:nvPr/>
        </p:nvSpPr>
        <p:spPr>
          <a:xfrm>
            <a:off x="1588460" y="4637141"/>
            <a:ext cx="15343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i="1" spc="-1" dirty="0" smtClean="0">
                <a:solidFill>
                  <a:srgbClr val="595959"/>
                </a:solidFill>
                <a:uFill>
                  <a:solidFill>
                    <a:srgbClr val="FFFFFF"/>
                  </a:solidFill>
                </a:uFill>
                <a:latin typeface="Calibri"/>
              </a:rPr>
              <a:t>sea ice</a:t>
            </a:r>
            <a:endParaRPr lang="en-US" sz="1800" b="0" strike="noStrike" spc="-1" dirty="0">
              <a:solidFill>
                <a:srgbClr val="000000"/>
              </a:solidFill>
              <a:uFill>
                <a:solidFill>
                  <a:srgbClr val="FFFFFF"/>
                </a:solidFill>
              </a:uFill>
              <a:latin typeface="Arial"/>
            </a:endParaRPr>
          </a:p>
        </p:txBody>
      </p:sp>
      <p:pic>
        <p:nvPicPr>
          <p:cNvPr id="42" name="Picture 5"/>
          <p:cNvPicPr/>
          <p:nvPr/>
        </p:nvPicPr>
        <p:blipFill>
          <a:blip r:embed="rId4"/>
          <a:stretch/>
        </p:blipFill>
        <p:spPr>
          <a:xfrm>
            <a:off x="838040" y="4985621"/>
            <a:ext cx="2334600" cy="1554120"/>
          </a:xfrm>
          <a:prstGeom prst="rect">
            <a:avLst/>
          </a:prstGeom>
          <a:ln>
            <a:noFill/>
          </a:ln>
        </p:spPr>
      </p:pic>
      <p:grpSp>
        <p:nvGrpSpPr>
          <p:cNvPr id="10" name="Agrupar 9"/>
          <p:cNvGrpSpPr/>
          <p:nvPr/>
        </p:nvGrpSpPr>
        <p:grpSpPr>
          <a:xfrm>
            <a:off x="4999309" y="863600"/>
            <a:ext cx="4013227" cy="2744233"/>
            <a:chOff x="5034870" y="2552700"/>
            <a:chExt cx="4013227" cy="2744233"/>
          </a:xfrm>
        </p:grpSpPr>
        <p:sp>
          <p:nvSpPr>
            <p:cNvPr id="57" name="CuadroTexto 2"/>
            <p:cNvSpPr txBox="1">
              <a:spLocks noChangeArrowheads="1"/>
            </p:cNvSpPr>
            <p:nvPr/>
          </p:nvSpPr>
          <p:spPr bwMode="auto">
            <a:xfrm>
              <a:off x="5034870" y="4927601"/>
              <a:ext cx="38786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s-ES" sz="1800" i="1" dirty="0" err="1" smtClean="0">
                  <a:solidFill>
                    <a:srgbClr val="E46C0A"/>
                  </a:solidFill>
                </a:rPr>
                <a:t>Blanchard-Wrigglesworth</a:t>
              </a:r>
              <a:r>
                <a:rPr lang="es-ES" sz="1800" i="1" dirty="0" smtClean="0">
                  <a:solidFill>
                    <a:srgbClr val="E46C0A"/>
                  </a:solidFill>
                </a:rPr>
                <a:t> et al 2011</a:t>
              </a:r>
              <a:endParaRPr lang="es-ES" sz="1800" i="1" dirty="0">
                <a:solidFill>
                  <a:srgbClr val="E46C0A"/>
                </a:solidFill>
              </a:endParaRPr>
            </a:p>
          </p:txBody>
        </p:sp>
        <p:pic>
          <p:nvPicPr>
            <p:cNvPr id="7" name="Imagen 6"/>
            <p:cNvPicPr>
              <a:picLocks noChangeAspect="1"/>
            </p:cNvPicPr>
            <p:nvPr/>
          </p:nvPicPr>
          <p:blipFill rotWithShape="1">
            <a:blip r:embed="rId5"/>
            <a:srcRect t="8579" r="92347"/>
            <a:stretch/>
          </p:blipFill>
          <p:spPr>
            <a:xfrm>
              <a:off x="6784339" y="2844801"/>
              <a:ext cx="337822" cy="2095500"/>
            </a:xfrm>
            <a:prstGeom prst="rect">
              <a:avLst/>
            </a:prstGeom>
          </p:spPr>
        </p:pic>
        <p:pic>
          <p:nvPicPr>
            <p:cNvPr id="9" name="Imagen 8"/>
            <p:cNvPicPr>
              <a:picLocks noChangeAspect="1"/>
            </p:cNvPicPr>
            <p:nvPr/>
          </p:nvPicPr>
          <p:blipFill rotWithShape="1">
            <a:blip r:embed="rId6"/>
            <a:srcRect t="8224"/>
            <a:stretch/>
          </p:blipFill>
          <p:spPr>
            <a:xfrm>
              <a:off x="7104098" y="2857499"/>
              <a:ext cx="1943999" cy="2082802"/>
            </a:xfrm>
            <a:prstGeom prst="rect">
              <a:avLst/>
            </a:prstGeom>
          </p:spPr>
        </p:pic>
        <p:sp>
          <p:nvSpPr>
            <p:cNvPr id="44" name="CuadroTexto 43"/>
            <p:cNvSpPr txBox="1"/>
            <p:nvPr/>
          </p:nvSpPr>
          <p:spPr>
            <a:xfrm>
              <a:off x="7551851" y="2552700"/>
              <a:ext cx="1082748" cy="541687"/>
            </a:xfrm>
            <a:prstGeom prst="rect">
              <a:avLst/>
            </a:prstGeom>
            <a:solidFill>
              <a:schemeClr val="bg1"/>
            </a:solidFill>
            <a:ln>
              <a:noFill/>
            </a:ln>
          </p:spPr>
          <p:txBody>
            <a:bodyPr wrap="none" rtlCol="0">
              <a:spAutoFit/>
            </a:bodyPr>
            <a:lstStyle/>
            <a:p>
              <a:pPr algn="ctr">
                <a:lnSpc>
                  <a:spcPct val="80000"/>
                </a:lnSpc>
              </a:pPr>
              <a:endParaRPr lang="es-ES" sz="1200" dirty="0" smtClean="0"/>
            </a:p>
            <a:p>
              <a:pPr algn="ctr">
                <a:lnSpc>
                  <a:spcPct val="80000"/>
                </a:lnSpc>
              </a:pPr>
              <a:r>
                <a:rPr lang="es-ES" sz="1200" b="1" dirty="0" smtClean="0"/>
                <a:t>Sea ice </a:t>
              </a:r>
              <a:r>
                <a:rPr lang="es-ES" sz="1200" b="1" dirty="0" err="1" smtClean="0"/>
                <a:t>area</a:t>
              </a:r>
              <a:endParaRPr lang="es-ES" sz="1200" b="1" dirty="0" smtClean="0"/>
            </a:p>
            <a:p>
              <a:pPr algn="ctr">
                <a:lnSpc>
                  <a:spcPct val="80000"/>
                </a:lnSpc>
              </a:pPr>
              <a:r>
                <a:rPr lang="es-ES" sz="1200" dirty="0" smtClean="0"/>
                <a:t>[ </a:t>
              </a:r>
              <a:r>
                <a:rPr lang="es-ES" sz="1200" dirty="0" err="1" smtClean="0"/>
                <a:t>september</a:t>
              </a:r>
              <a:r>
                <a:rPr lang="es-ES" sz="1200" dirty="0" smtClean="0"/>
                <a:t> ]</a:t>
              </a:r>
              <a:endParaRPr lang="es-ES" sz="1200" dirty="0"/>
            </a:p>
          </p:txBody>
        </p:sp>
      </p:grpSp>
      <p:sp>
        <p:nvSpPr>
          <p:cNvPr id="50" name="Rectángulo 49"/>
          <p:cNvSpPr/>
          <p:nvPr/>
        </p:nvSpPr>
        <p:spPr>
          <a:xfrm>
            <a:off x="4498339" y="1264335"/>
            <a:ext cx="2321561" cy="1846659"/>
          </a:xfrm>
          <a:prstGeom prst="rect">
            <a:avLst/>
          </a:prstGeom>
          <a:noFill/>
        </p:spPr>
        <p:txBody>
          <a:bodyPr wrap="square">
            <a:spAutoFit/>
          </a:bodyPr>
          <a:lstStyle/>
          <a:p>
            <a:pPr marL="360" algn="ctr">
              <a:lnSpc>
                <a:spcPct val="100000"/>
              </a:lnSpc>
              <a:buClr>
                <a:srgbClr val="C00000"/>
              </a:buClr>
            </a:pPr>
            <a:r>
              <a:rPr lang="en-US" sz="1900" b="1" spc="-1" dirty="0" smtClean="0">
                <a:solidFill>
                  <a:srgbClr val="800000"/>
                </a:solidFill>
                <a:uFill>
                  <a:solidFill>
                    <a:srgbClr val="FFFFFF"/>
                  </a:solidFill>
                </a:uFill>
                <a:latin typeface="Calibri"/>
              </a:rPr>
              <a:t>Re-emergence mechanisms </a:t>
            </a:r>
            <a:r>
              <a:rPr lang="en-US" sz="1900" spc="-1" dirty="0" smtClean="0">
                <a:solidFill>
                  <a:srgbClr val="800000"/>
                </a:solidFill>
                <a:uFill>
                  <a:solidFill>
                    <a:srgbClr val="FFFFFF"/>
                  </a:solidFill>
                </a:uFill>
                <a:latin typeface="Calibri"/>
              </a:rPr>
              <a:t>in Arctic </a:t>
            </a:r>
            <a:r>
              <a:rPr lang="en-US" sz="1900" b="1" spc="-1" dirty="0" smtClean="0">
                <a:solidFill>
                  <a:srgbClr val="800000"/>
                </a:solidFill>
                <a:uFill>
                  <a:solidFill>
                    <a:srgbClr val="FFFFFF"/>
                  </a:solidFill>
                </a:uFill>
                <a:latin typeface="Calibri"/>
              </a:rPr>
              <a:t>sea ice </a:t>
            </a:r>
            <a:r>
              <a:rPr lang="en-US" sz="1900" spc="-1" dirty="0" smtClean="0">
                <a:solidFill>
                  <a:srgbClr val="800000"/>
                </a:solidFill>
                <a:uFill>
                  <a:solidFill>
                    <a:srgbClr val="FFFFFF"/>
                  </a:solidFill>
                </a:uFill>
                <a:latin typeface="Calibri"/>
              </a:rPr>
              <a:t>can</a:t>
            </a:r>
            <a:r>
              <a:rPr lang="en-US" sz="1900" b="1" spc="-1" dirty="0" smtClean="0">
                <a:solidFill>
                  <a:srgbClr val="800000"/>
                </a:solidFill>
                <a:uFill>
                  <a:solidFill>
                    <a:srgbClr val="FFFFFF"/>
                  </a:solidFill>
                </a:uFill>
                <a:latin typeface="Calibri"/>
              </a:rPr>
              <a:t> </a:t>
            </a:r>
            <a:r>
              <a:rPr lang="en-US" sz="1900" spc="-1" dirty="0" smtClean="0">
                <a:solidFill>
                  <a:srgbClr val="800000"/>
                </a:solidFill>
                <a:uFill>
                  <a:solidFill>
                    <a:srgbClr val="FFFFFF"/>
                  </a:solidFill>
                </a:uFill>
                <a:latin typeface="Calibri"/>
              </a:rPr>
              <a:t>provide memory and thus predictability at </a:t>
            </a:r>
            <a:r>
              <a:rPr lang="en-US" sz="1900" b="1" spc="-1" dirty="0" smtClean="0">
                <a:solidFill>
                  <a:srgbClr val="800000"/>
                </a:solidFill>
                <a:uFill>
                  <a:solidFill>
                    <a:srgbClr val="FFFFFF"/>
                  </a:solidFill>
                </a:uFill>
                <a:latin typeface="Calibri"/>
              </a:rPr>
              <a:t>seasonal scales</a:t>
            </a:r>
            <a:endParaRPr lang="en-US" sz="1900" b="1" spc="-1" dirty="0">
              <a:solidFill>
                <a:srgbClr val="800000"/>
              </a:solidFill>
              <a:uFill>
                <a:solidFill>
                  <a:srgbClr val="FFFFFF"/>
                </a:solidFill>
              </a:uFill>
            </a:endParaRPr>
          </a:p>
        </p:txBody>
      </p:sp>
      <p:sp>
        <p:nvSpPr>
          <p:cNvPr id="33" name="CuadroTexto 32"/>
          <p:cNvSpPr txBox="1"/>
          <p:nvPr/>
        </p:nvSpPr>
        <p:spPr>
          <a:xfrm>
            <a:off x="8306589" y="2489200"/>
            <a:ext cx="518141" cy="276999"/>
          </a:xfrm>
          <a:prstGeom prst="rect">
            <a:avLst/>
          </a:prstGeom>
          <a:noFill/>
          <a:ln>
            <a:noFill/>
          </a:ln>
        </p:spPr>
        <p:txBody>
          <a:bodyPr wrap="none" rtlCol="0">
            <a:spAutoFit/>
          </a:bodyPr>
          <a:lstStyle/>
          <a:p>
            <a:pPr algn="ctr"/>
            <a:r>
              <a:rPr lang="es-ES" sz="1200" b="1" dirty="0" smtClean="0">
                <a:solidFill>
                  <a:srgbClr val="FF0000"/>
                </a:solidFill>
              </a:rPr>
              <a:t>OBS</a:t>
            </a:r>
            <a:endParaRPr lang="es-ES" sz="1200" b="1" dirty="0">
              <a:solidFill>
                <a:srgbClr val="FF0000"/>
              </a:solidFill>
            </a:endParaRPr>
          </a:p>
        </p:txBody>
      </p:sp>
      <p:sp>
        <p:nvSpPr>
          <p:cNvPr id="41" name="CuadroTexto 40"/>
          <p:cNvSpPr txBox="1"/>
          <p:nvPr/>
        </p:nvSpPr>
        <p:spPr>
          <a:xfrm>
            <a:off x="7256179" y="2641600"/>
            <a:ext cx="637765" cy="276999"/>
          </a:xfrm>
          <a:prstGeom prst="rect">
            <a:avLst/>
          </a:prstGeom>
          <a:noFill/>
          <a:ln>
            <a:noFill/>
          </a:ln>
        </p:spPr>
        <p:txBody>
          <a:bodyPr wrap="none" rtlCol="0">
            <a:spAutoFit/>
          </a:bodyPr>
          <a:lstStyle/>
          <a:p>
            <a:pPr algn="ctr"/>
            <a:r>
              <a:rPr lang="es-ES" sz="1200" dirty="0" smtClean="0">
                <a:solidFill>
                  <a:srgbClr val="000090"/>
                </a:solidFill>
              </a:rPr>
              <a:t>CCSM</a:t>
            </a:r>
            <a:endParaRPr lang="es-ES" sz="1200" dirty="0">
              <a:solidFill>
                <a:srgbClr val="000090"/>
              </a:solidFill>
            </a:endParaRPr>
          </a:p>
        </p:txBody>
      </p:sp>
      <p:sp>
        <p:nvSpPr>
          <p:cNvPr id="45" name="Rectángulo 44"/>
          <p:cNvSpPr/>
          <p:nvPr/>
        </p:nvSpPr>
        <p:spPr>
          <a:xfrm>
            <a:off x="4152900" y="3880535"/>
            <a:ext cx="5270500" cy="677108"/>
          </a:xfrm>
          <a:prstGeom prst="rect">
            <a:avLst/>
          </a:prstGeom>
          <a:noFill/>
        </p:spPr>
        <p:txBody>
          <a:bodyPr wrap="square">
            <a:spAutoFit/>
          </a:bodyPr>
          <a:lstStyle/>
          <a:p>
            <a:pPr marL="360" algn="ctr">
              <a:lnSpc>
                <a:spcPct val="100000"/>
              </a:lnSpc>
              <a:buClr>
                <a:srgbClr val="C00000"/>
              </a:buClr>
            </a:pPr>
            <a:r>
              <a:rPr lang="en-US" sz="1900" b="1" spc="-1" dirty="0" smtClean="0">
                <a:solidFill>
                  <a:srgbClr val="800000"/>
                </a:solidFill>
                <a:uFill>
                  <a:solidFill>
                    <a:srgbClr val="FFFFFF"/>
                  </a:solidFill>
                </a:uFill>
                <a:latin typeface="Calibri"/>
              </a:rPr>
              <a:t>And at longer time-scales Arctic sea ice </a:t>
            </a:r>
          </a:p>
          <a:p>
            <a:pPr marL="360" algn="ctr">
              <a:lnSpc>
                <a:spcPct val="100000"/>
              </a:lnSpc>
              <a:buClr>
                <a:srgbClr val="C00000"/>
              </a:buClr>
            </a:pPr>
            <a:r>
              <a:rPr lang="en-US" sz="1900" spc="-1" dirty="0" smtClean="0">
                <a:solidFill>
                  <a:srgbClr val="800000"/>
                </a:solidFill>
                <a:uFill>
                  <a:solidFill>
                    <a:srgbClr val="FFFFFF"/>
                  </a:solidFill>
                </a:uFill>
                <a:latin typeface="Calibri"/>
              </a:rPr>
              <a:t>is experiencing a long-term </a:t>
            </a:r>
            <a:r>
              <a:rPr lang="en-US" sz="1900" b="1" spc="-1" dirty="0" smtClean="0">
                <a:solidFill>
                  <a:srgbClr val="800000"/>
                </a:solidFill>
                <a:uFill>
                  <a:solidFill>
                    <a:srgbClr val="FFFFFF"/>
                  </a:solidFill>
                </a:uFill>
                <a:latin typeface="Calibri"/>
              </a:rPr>
              <a:t>decline</a:t>
            </a:r>
            <a:endParaRPr lang="en-US" sz="1900" b="1" spc="-1" dirty="0">
              <a:solidFill>
                <a:srgbClr val="800000"/>
              </a:solidFill>
              <a:uFill>
                <a:solidFill>
                  <a:srgbClr val="FFFFFF"/>
                </a:solidFill>
              </a:uFill>
            </a:endParaRPr>
          </a:p>
        </p:txBody>
      </p:sp>
      <p:grpSp>
        <p:nvGrpSpPr>
          <p:cNvPr id="46" name="Agrupar 45"/>
          <p:cNvGrpSpPr/>
          <p:nvPr/>
        </p:nvGrpSpPr>
        <p:grpSpPr>
          <a:xfrm>
            <a:off x="5167469" y="4522055"/>
            <a:ext cx="2693830" cy="2335945"/>
            <a:chOff x="6259807" y="3226623"/>
            <a:chExt cx="3229377" cy="2800341"/>
          </a:xfrm>
        </p:grpSpPr>
        <p:pic>
          <p:nvPicPr>
            <p:cNvPr id="47" name="Imagen 46"/>
            <p:cNvPicPr>
              <a:picLocks noChangeAspect="1"/>
            </p:cNvPicPr>
            <p:nvPr/>
          </p:nvPicPr>
          <p:blipFill rotWithShape="1">
            <a:blip r:embed="rId7" cstate="print">
              <a:extLst>
                <a:ext uri="{28A0092B-C50C-407E-A947-70E740481C1C}">
                  <a14:useLocalDpi xmlns:a14="http://schemas.microsoft.com/office/drawing/2010/main" val="0"/>
                </a:ext>
              </a:extLst>
            </a:blip>
            <a:srcRect r="10919"/>
            <a:stretch/>
          </p:blipFill>
          <p:spPr>
            <a:xfrm>
              <a:off x="6259807" y="3226623"/>
              <a:ext cx="3229377" cy="2800341"/>
            </a:xfrm>
            <a:prstGeom prst="rect">
              <a:avLst/>
            </a:prstGeom>
          </p:spPr>
        </p:pic>
        <p:sp>
          <p:nvSpPr>
            <p:cNvPr id="48" name="Rectángulo 47"/>
            <p:cNvSpPr/>
            <p:nvPr/>
          </p:nvSpPr>
          <p:spPr>
            <a:xfrm>
              <a:off x="6736222" y="5320296"/>
              <a:ext cx="2351700" cy="215444"/>
            </a:xfrm>
            <a:prstGeom prst="rect">
              <a:avLst/>
            </a:prstGeom>
          </p:spPr>
          <p:txBody>
            <a:bodyPr wrap="square">
              <a:spAutoFit/>
            </a:bodyPr>
            <a:lstStyle/>
            <a:p>
              <a:pPr algn="ctr"/>
              <a:r>
                <a:rPr lang="es-ES" sz="800" dirty="0" smtClean="0">
                  <a:solidFill>
                    <a:srgbClr val="000000"/>
                  </a:solidFill>
                </a:rPr>
                <a:t>© </a:t>
              </a:r>
              <a:r>
                <a:rPr lang="es-ES" sz="800" dirty="0" err="1" smtClean="0">
                  <a:solidFill>
                    <a:srgbClr val="000000"/>
                  </a:solidFill>
                </a:rPr>
                <a:t>National</a:t>
              </a:r>
              <a:r>
                <a:rPr lang="es-ES" sz="800" dirty="0" smtClean="0">
                  <a:solidFill>
                    <a:srgbClr val="000000"/>
                  </a:solidFill>
                </a:rPr>
                <a:t> Snow and Ice Data Center</a:t>
              </a:r>
              <a:endParaRPr lang="es-ES" sz="800" dirty="0">
                <a:solidFill>
                  <a:srgbClr val="000000"/>
                </a:solidFill>
              </a:endParaRPr>
            </a:p>
          </p:txBody>
        </p:sp>
      </p:grpSp>
      <p:sp>
        <p:nvSpPr>
          <p:cNvPr id="39" name="CuadroTexto 38"/>
          <p:cNvSpPr txBox="1"/>
          <p:nvPr/>
        </p:nvSpPr>
        <p:spPr>
          <a:xfrm>
            <a:off x="5706813" y="4635500"/>
            <a:ext cx="1702934" cy="461665"/>
          </a:xfrm>
          <a:prstGeom prst="rect">
            <a:avLst/>
          </a:prstGeom>
          <a:solidFill>
            <a:schemeClr val="bg1"/>
          </a:solidFill>
        </p:spPr>
        <p:txBody>
          <a:bodyPr wrap="none" rtlCol="0">
            <a:spAutoFit/>
          </a:bodyPr>
          <a:lstStyle/>
          <a:p>
            <a:pPr algn="ctr"/>
            <a:r>
              <a:rPr lang="es-ES" sz="1200" b="1" dirty="0" err="1" smtClean="0"/>
              <a:t>Arctic</a:t>
            </a:r>
            <a:r>
              <a:rPr lang="es-ES" sz="1200" b="1" dirty="0" smtClean="0"/>
              <a:t> Sea Ice </a:t>
            </a:r>
            <a:r>
              <a:rPr lang="es-ES" sz="1200" b="1" dirty="0" err="1" smtClean="0"/>
              <a:t>extent</a:t>
            </a:r>
            <a:endParaRPr lang="es-ES" sz="1200" b="1" dirty="0" smtClean="0"/>
          </a:p>
          <a:p>
            <a:pPr algn="ctr"/>
            <a:r>
              <a:rPr lang="es-ES" sz="1200" dirty="0" smtClean="0"/>
              <a:t>[ </a:t>
            </a:r>
            <a:r>
              <a:rPr lang="es-ES" sz="1200" dirty="0" err="1" smtClean="0"/>
              <a:t>August</a:t>
            </a:r>
            <a:r>
              <a:rPr lang="es-ES" sz="1200" dirty="0" smtClean="0"/>
              <a:t>]</a:t>
            </a:r>
            <a:endParaRPr lang="es-ES" sz="1200" dirty="0"/>
          </a:p>
        </p:txBody>
      </p:sp>
      <p:sp>
        <p:nvSpPr>
          <p:cNvPr id="51" name="CuadroTexto 2"/>
          <p:cNvSpPr txBox="1">
            <a:spLocks noChangeArrowheads="1"/>
          </p:cNvSpPr>
          <p:nvPr/>
        </p:nvSpPr>
        <p:spPr bwMode="auto">
          <a:xfrm>
            <a:off x="2016127" y="941388"/>
            <a:ext cx="21884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2000" i="1" dirty="0" err="1" smtClean="0">
                <a:solidFill>
                  <a:srgbClr val="E46C0A"/>
                </a:solidFill>
                <a:latin typeface="Calibri"/>
                <a:cs typeface="Calibri"/>
              </a:rPr>
              <a:t>Mariotti</a:t>
            </a:r>
            <a:r>
              <a:rPr lang="es-ES" sz="2000" i="1" dirty="0" smtClean="0">
                <a:solidFill>
                  <a:srgbClr val="E46C0A"/>
                </a:solidFill>
                <a:latin typeface="Calibri"/>
                <a:cs typeface="Calibri"/>
              </a:rPr>
              <a:t> et </a:t>
            </a:r>
            <a:r>
              <a:rPr lang="es-ES" sz="2000" i="1" dirty="0">
                <a:solidFill>
                  <a:srgbClr val="E46C0A"/>
                </a:solidFill>
                <a:latin typeface="Calibri"/>
                <a:cs typeface="Calibri"/>
              </a:rPr>
              <a:t>al </a:t>
            </a:r>
            <a:r>
              <a:rPr lang="es-ES" sz="2000" i="1" dirty="0" smtClean="0">
                <a:solidFill>
                  <a:srgbClr val="E46C0A"/>
                </a:solidFill>
                <a:latin typeface="Calibri"/>
                <a:cs typeface="Calibri"/>
              </a:rPr>
              <a:t>2018</a:t>
            </a:r>
            <a:endParaRPr lang="es-ES" sz="2000" i="1" dirty="0">
              <a:solidFill>
                <a:srgbClr val="E46C0A"/>
              </a:solidFill>
              <a:latin typeface="Calibri"/>
              <a:cs typeface="Calibri"/>
            </a:endParaRPr>
          </a:p>
        </p:txBody>
      </p:sp>
    </p:spTree>
    <p:extLst>
      <p:ext uri="{BB962C8B-B14F-4D97-AF65-F5344CB8AC3E}">
        <p14:creationId xmlns:p14="http://schemas.microsoft.com/office/powerpoint/2010/main" val="3429254647"/>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Shape 3"/>
          <p:cNvSpPr txBox="1">
            <a:spLocks noChangeAspect="1" noChangeArrowheads="1"/>
          </p:cNvSpPr>
          <p:nvPr/>
        </p:nvSpPr>
        <p:spPr bwMode="auto">
          <a:xfrm>
            <a:off x="157438" y="161241"/>
            <a:ext cx="6192562" cy="53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FFFFFF"/>
                </a:solidFill>
              </a:rPr>
              <a:t>Internal sources of Climate Predictability</a:t>
            </a:r>
            <a:endParaRPr lang="en-US" sz="2400" b="1" dirty="0">
              <a:latin typeface="Calibri" charset="0"/>
            </a:endParaRPr>
          </a:p>
        </p:txBody>
      </p:sp>
      <p:grpSp>
        <p:nvGrpSpPr>
          <p:cNvPr id="8" name="Agrupar 7"/>
          <p:cNvGrpSpPr/>
          <p:nvPr/>
        </p:nvGrpSpPr>
        <p:grpSpPr>
          <a:xfrm>
            <a:off x="12700" y="1319214"/>
            <a:ext cx="4826000" cy="3255764"/>
            <a:chOff x="190500" y="2055814"/>
            <a:chExt cx="4826000" cy="3255764"/>
          </a:xfrm>
        </p:grpSpPr>
        <p:grpSp>
          <p:nvGrpSpPr>
            <p:cNvPr id="3" name="Agrupar 2"/>
            <p:cNvGrpSpPr/>
            <p:nvPr/>
          </p:nvGrpSpPr>
          <p:grpSpPr>
            <a:xfrm>
              <a:off x="558800" y="2055814"/>
              <a:ext cx="3797300" cy="3255764"/>
              <a:chOff x="558800" y="2055814"/>
              <a:chExt cx="3797300" cy="3255764"/>
            </a:xfrm>
          </p:grpSpPr>
          <p:pic>
            <p:nvPicPr>
              <p:cNvPr id="19" name="Imagen 1"/>
              <p:cNvPicPr>
                <a:picLocks noChangeAspect="1"/>
              </p:cNvPicPr>
              <p:nvPr/>
            </p:nvPicPr>
            <p:blipFill rotWithShape="1">
              <a:blip r:embed="rId3">
                <a:extLst>
                  <a:ext uri="{28A0092B-C50C-407E-A947-70E740481C1C}">
                    <a14:useLocalDpi xmlns:a14="http://schemas.microsoft.com/office/drawing/2010/main" val="0"/>
                  </a:ext>
                </a:extLst>
              </a:blip>
              <a:srcRect l="4777"/>
              <a:stretch/>
            </p:blipFill>
            <p:spPr bwMode="auto">
              <a:xfrm>
                <a:off x="558800" y="2055814"/>
                <a:ext cx="3797300" cy="315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CuadroTexto 30"/>
              <p:cNvSpPr txBox="1"/>
              <p:nvPr/>
            </p:nvSpPr>
            <p:spPr>
              <a:xfrm>
                <a:off x="685800" y="5003800"/>
                <a:ext cx="3517900" cy="307778"/>
              </a:xfrm>
              <a:prstGeom prst="rect">
                <a:avLst/>
              </a:prstGeom>
              <a:solidFill>
                <a:srgbClr val="FFFFFF"/>
              </a:solidFill>
              <a:ln>
                <a:noFill/>
              </a:ln>
            </p:spPr>
            <p:txBody>
              <a:bodyPr wrap="square" rtlCol="0">
                <a:spAutoFit/>
              </a:bodyPr>
              <a:lstStyle/>
              <a:p>
                <a:pPr algn="ctr"/>
                <a:endParaRPr lang="es-ES" sz="1400" dirty="0">
                  <a:solidFill>
                    <a:srgbClr val="008000"/>
                  </a:solidFill>
                </a:endParaRPr>
              </a:p>
            </p:txBody>
          </p:sp>
        </p:grpSp>
        <p:sp>
          <p:nvSpPr>
            <p:cNvPr id="2" name="CuadroTexto 1"/>
            <p:cNvSpPr txBox="1"/>
            <p:nvPr/>
          </p:nvSpPr>
          <p:spPr>
            <a:xfrm>
              <a:off x="757741" y="2997200"/>
              <a:ext cx="1132755" cy="523220"/>
            </a:xfrm>
            <a:prstGeom prst="rect">
              <a:avLst/>
            </a:prstGeom>
            <a:noFill/>
            <a:ln>
              <a:noFill/>
            </a:ln>
          </p:spPr>
          <p:txBody>
            <a:bodyPr wrap="none" rtlCol="0">
              <a:spAutoFit/>
            </a:bodyPr>
            <a:lstStyle/>
            <a:p>
              <a:pPr algn="ctr"/>
              <a:r>
                <a:rPr lang="es-ES" sz="1400" dirty="0" err="1" smtClean="0">
                  <a:solidFill>
                    <a:srgbClr val="F5D527"/>
                  </a:solidFill>
                </a:rPr>
                <a:t>atmosphere</a:t>
              </a:r>
              <a:endParaRPr lang="es-ES" sz="1400" dirty="0" smtClean="0">
                <a:solidFill>
                  <a:srgbClr val="F5D527"/>
                </a:solidFill>
              </a:endParaRPr>
            </a:p>
            <a:p>
              <a:pPr algn="ctr"/>
              <a:r>
                <a:rPr lang="es-ES" sz="1400" dirty="0" smtClean="0">
                  <a:solidFill>
                    <a:srgbClr val="F5D527"/>
                  </a:solidFill>
                </a:rPr>
                <a:t>(</a:t>
              </a:r>
              <a:r>
                <a:rPr lang="es-ES" sz="1400" dirty="0" err="1" smtClean="0">
                  <a:solidFill>
                    <a:srgbClr val="F5D527"/>
                  </a:solidFill>
                </a:rPr>
                <a:t>weather</a:t>
              </a:r>
              <a:r>
                <a:rPr lang="es-ES" sz="1400" dirty="0" smtClean="0">
                  <a:solidFill>
                    <a:srgbClr val="F5D527"/>
                  </a:solidFill>
                </a:rPr>
                <a:t>)</a:t>
              </a:r>
              <a:endParaRPr lang="es-ES" sz="1400" dirty="0">
                <a:solidFill>
                  <a:srgbClr val="F5D527"/>
                </a:solidFill>
              </a:endParaRPr>
            </a:p>
          </p:txBody>
        </p:sp>
        <p:sp>
          <p:nvSpPr>
            <p:cNvPr id="23" name="Google Shape;170;p20"/>
            <p:cNvSpPr>
              <a:spLocks noChangeArrowheads="1"/>
            </p:cNvSpPr>
            <p:nvPr/>
          </p:nvSpPr>
          <p:spPr bwMode="auto">
            <a:xfrm flipV="1">
              <a:off x="790178" y="2603499"/>
              <a:ext cx="771922" cy="469899"/>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24" name="Google Shape;170;p20"/>
            <p:cNvSpPr>
              <a:spLocks noChangeArrowheads="1"/>
            </p:cNvSpPr>
            <p:nvPr/>
          </p:nvSpPr>
          <p:spPr bwMode="auto">
            <a:xfrm flipV="1">
              <a:off x="1209278" y="3644899"/>
              <a:ext cx="467122" cy="4063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25" name="Google Shape;170;p20"/>
            <p:cNvSpPr>
              <a:spLocks noChangeArrowheads="1"/>
            </p:cNvSpPr>
            <p:nvPr/>
          </p:nvSpPr>
          <p:spPr bwMode="auto">
            <a:xfrm flipV="1">
              <a:off x="3292078" y="3924299"/>
              <a:ext cx="467122" cy="4063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26" name="CuadroTexto 25"/>
            <p:cNvSpPr txBox="1"/>
            <p:nvPr/>
          </p:nvSpPr>
          <p:spPr>
            <a:xfrm>
              <a:off x="2798737" y="3898900"/>
              <a:ext cx="1292566" cy="307777"/>
            </a:xfrm>
            <a:prstGeom prst="rect">
              <a:avLst/>
            </a:prstGeom>
            <a:noFill/>
            <a:ln>
              <a:noFill/>
            </a:ln>
          </p:spPr>
          <p:txBody>
            <a:bodyPr wrap="none" rtlCol="0">
              <a:spAutoFit/>
            </a:bodyPr>
            <a:lstStyle/>
            <a:p>
              <a:pPr algn="ctr"/>
              <a:r>
                <a:rPr lang="es-ES" sz="1400" dirty="0" err="1" smtClean="0">
                  <a:solidFill>
                    <a:schemeClr val="tx2"/>
                  </a:solidFill>
                </a:rPr>
                <a:t>ocean</a:t>
              </a:r>
              <a:r>
                <a:rPr lang="es-ES" sz="1400" dirty="0" smtClean="0">
                  <a:solidFill>
                    <a:schemeClr val="tx2"/>
                  </a:solidFill>
                </a:rPr>
                <a:t>/sea ice</a:t>
              </a:r>
              <a:endParaRPr lang="es-ES" sz="1400" dirty="0">
                <a:solidFill>
                  <a:schemeClr val="tx2"/>
                </a:solidFill>
              </a:endParaRPr>
            </a:p>
          </p:txBody>
        </p:sp>
        <p:sp>
          <p:nvSpPr>
            <p:cNvPr id="27" name="CuadroTexto 26"/>
            <p:cNvSpPr txBox="1"/>
            <p:nvPr/>
          </p:nvSpPr>
          <p:spPr>
            <a:xfrm>
              <a:off x="1125567" y="3810000"/>
              <a:ext cx="524102" cy="307777"/>
            </a:xfrm>
            <a:prstGeom prst="rect">
              <a:avLst/>
            </a:prstGeom>
            <a:noFill/>
            <a:ln>
              <a:noFill/>
            </a:ln>
          </p:spPr>
          <p:txBody>
            <a:bodyPr wrap="none" rtlCol="0">
              <a:spAutoFit/>
            </a:bodyPr>
            <a:lstStyle/>
            <a:p>
              <a:pPr algn="ctr"/>
              <a:r>
                <a:rPr lang="es-ES" sz="1400" dirty="0" err="1" smtClean="0">
                  <a:solidFill>
                    <a:srgbClr val="008000"/>
                  </a:solidFill>
                </a:rPr>
                <a:t>land</a:t>
              </a:r>
              <a:endParaRPr lang="es-ES" sz="1400" dirty="0">
                <a:solidFill>
                  <a:srgbClr val="008000"/>
                </a:solidFill>
              </a:endParaRPr>
            </a:p>
          </p:txBody>
        </p:sp>
        <p:sp>
          <p:nvSpPr>
            <p:cNvPr id="28" name="CuadroTexto 27"/>
            <p:cNvSpPr txBox="1"/>
            <p:nvPr/>
          </p:nvSpPr>
          <p:spPr>
            <a:xfrm>
              <a:off x="528352" y="4927600"/>
              <a:ext cx="727934" cy="276999"/>
            </a:xfrm>
            <a:prstGeom prst="rect">
              <a:avLst/>
            </a:prstGeom>
            <a:noFill/>
            <a:ln>
              <a:noFill/>
            </a:ln>
          </p:spPr>
          <p:txBody>
            <a:bodyPr wrap="none" rtlCol="0">
              <a:spAutoFit/>
            </a:bodyPr>
            <a:lstStyle/>
            <a:p>
              <a:pPr algn="ctr"/>
              <a:r>
                <a:rPr lang="es-ES" sz="1200" dirty="0" smtClean="0"/>
                <a:t>~7 </a:t>
              </a:r>
              <a:r>
                <a:rPr lang="es-ES" sz="1200" dirty="0" err="1" smtClean="0"/>
                <a:t>days</a:t>
              </a:r>
              <a:endParaRPr lang="es-ES" sz="1200" dirty="0"/>
            </a:p>
          </p:txBody>
        </p:sp>
        <p:sp>
          <p:nvSpPr>
            <p:cNvPr id="29" name="CuadroTexto 28"/>
            <p:cNvSpPr txBox="1"/>
            <p:nvPr/>
          </p:nvSpPr>
          <p:spPr>
            <a:xfrm>
              <a:off x="1247560" y="4927600"/>
              <a:ext cx="813519" cy="276999"/>
            </a:xfrm>
            <a:prstGeom prst="rect">
              <a:avLst/>
            </a:prstGeom>
            <a:noFill/>
            <a:ln>
              <a:noFill/>
            </a:ln>
          </p:spPr>
          <p:txBody>
            <a:bodyPr wrap="none" rtlCol="0">
              <a:spAutoFit/>
            </a:bodyPr>
            <a:lstStyle/>
            <a:p>
              <a:pPr algn="ctr"/>
              <a:r>
                <a:rPr lang="es-ES" sz="1200" dirty="0" smtClean="0"/>
                <a:t>~30 </a:t>
              </a:r>
              <a:r>
                <a:rPr lang="es-ES" sz="1200" dirty="0" err="1" smtClean="0"/>
                <a:t>days</a:t>
              </a:r>
              <a:endParaRPr lang="es-ES" sz="1200" dirty="0"/>
            </a:p>
          </p:txBody>
        </p:sp>
        <p:sp>
          <p:nvSpPr>
            <p:cNvPr id="30" name="CuadroTexto 29"/>
            <p:cNvSpPr txBox="1"/>
            <p:nvPr/>
          </p:nvSpPr>
          <p:spPr>
            <a:xfrm>
              <a:off x="2507642" y="4965700"/>
              <a:ext cx="630157" cy="323165"/>
            </a:xfrm>
            <a:prstGeom prst="rect">
              <a:avLst/>
            </a:prstGeom>
            <a:noFill/>
            <a:ln>
              <a:noFill/>
            </a:ln>
          </p:spPr>
          <p:txBody>
            <a:bodyPr wrap="none" rtlCol="0">
              <a:spAutoFit/>
            </a:bodyPr>
            <a:lstStyle/>
            <a:p>
              <a:pPr algn="ctr"/>
              <a:r>
                <a:rPr lang="es-ES" sz="1500" b="1" dirty="0" smtClean="0"/>
                <a:t>Time</a:t>
              </a:r>
              <a:endParaRPr lang="es-ES" sz="1500" b="1" dirty="0"/>
            </a:p>
          </p:txBody>
        </p:sp>
        <p:sp>
          <p:nvSpPr>
            <p:cNvPr id="34" name="Google Shape;170;p20"/>
            <p:cNvSpPr>
              <a:spLocks noChangeArrowheads="1"/>
            </p:cNvSpPr>
            <p:nvPr/>
          </p:nvSpPr>
          <p:spPr bwMode="auto">
            <a:xfrm flipV="1">
              <a:off x="190500" y="2768598"/>
              <a:ext cx="393700" cy="469899"/>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35" name="CuadroTexto 34"/>
            <p:cNvSpPr txBox="1"/>
            <p:nvPr/>
          </p:nvSpPr>
          <p:spPr>
            <a:xfrm rot="16200000">
              <a:off x="-302620" y="3492500"/>
              <a:ext cx="1392648" cy="323165"/>
            </a:xfrm>
            <a:prstGeom prst="rect">
              <a:avLst/>
            </a:prstGeom>
            <a:noFill/>
            <a:ln>
              <a:noFill/>
            </a:ln>
          </p:spPr>
          <p:txBody>
            <a:bodyPr wrap="none" rtlCol="0">
              <a:spAutoFit/>
            </a:bodyPr>
            <a:lstStyle/>
            <a:p>
              <a:pPr algn="ctr"/>
              <a:r>
                <a:rPr lang="es-ES" sz="1500" b="1" dirty="0" err="1" smtClean="0"/>
                <a:t>Predictability</a:t>
              </a:r>
              <a:endParaRPr lang="es-ES" sz="1500" b="1" dirty="0"/>
            </a:p>
          </p:txBody>
        </p:sp>
        <p:sp>
          <p:nvSpPr>
            <p:cNvPr id="37" name="Rectángulo 36"/>
            <p:cNvSpPr/>
            <p:nvPr/>
          </p:nvSpPr>
          <p:spPr>
            <a:xfrm>
              <a:off x="2194900" y="2808069"/>
              <a:ext cx="1564300" cy="215444"/>
            </a:xfrm>
            <a:prstGeom prst="rect">
              <a:avLst/>
            </a:prstGeom>
          </p:spPr>
          <p:txBody>
            <a:bodyPr wrap="square">
              <a:spAutoFit/>
            </a:bodyPr>
            <a:lstStyle/>
            <a:p>
              <a:pPr algn="ctr"/>
              <a:r>
                <a:rPr lang="es-ES" sz="800" dirty="0" smtClean="0">
                  <a:solidFill>
                    <a:srgbClr val="000000"/>
                  </a:solidFill>
                </a:rPr>
                <a:t>©Paul </a:t>
              </a:r>
              <a:r>
                <a:rPr lang="es-ES" sz="800" dirty="0" err="1" smtClean="0">
                  <a:solidFill>
                    <a:srgbClr val="000000"/>
                  </a:solidFill>
                </a:rPr>
                <a:t>Dirmeyer</a:t>
              </a:r>
              <a:r>
                <a:rPr lang="es-ES" sz="800" dirty="0" smtClean="0">
                  <a:solidFill>
                    <a:srgbClr val="000000"/>
                  </a:solidFill>
                </a:rPr>
                <a:t> (GMU/COLA)</a:t>
              </a:r>
              <a:endParaRPr lang="es-ES" sz="800" dirty="0">
                <a:solidFill>
                  <a:srgbClr val="000000"/>
                </a:solidFill>
              </a:endParaRPr>
            </a:p>
          </p:txBody>
        </p:sp>
        <p:sp>
          <p:nvSpPr>
            <p:cNvPr id="40" name="Google Shape;170;p20"/>
            <p:cNvSpPr>
              <a:spLocks noChangeArrowheads="1"/>
            </p:cNvSpPr>
            <p:nvPr/>
          </p:nvSpPr>
          <p:spPr bwMode="auto">
            <a:xfrm flipV="1">
              <a:off x="4244578" y="2463800"/>
              <a:ext cx="771922" cy="18922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grpSp>
      <p:sp>
        <p:nvSpPr>
          <p:cNvPr id="36" name="CustomShape 2"/>
          <p:cNvSpPr/>
          <p:nvPr/>
        </p:nvSpPr>
        <p:spPr>
          <a:xfrm>
            <a:off x="1588460" y="4637141"/>
            <a:ext cx="15343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i="1" spc="-1" dirty="0" smtClean="0">
                <a:solidFill>
                  <a:srgbClr val="595959"/>
                </a:solidFill>
                <a:uFill>
                  <a:solidFill>
                    <a:srgbClr val="FFFFFF"/>
                  </a:solidFill>
                </a:uFill>
                <a:latin typeface="Calibri"/>
              </a:rPr>
              <a:t>sea ice</a:t>
            </a:r>
            <a:endParaRPr lang="en-US" sz="1800" b="0" strike="noStrike" spc="-1" dirty="0">
              <a:solidFill>
                <a:srgbClr val="000000"/>
              </a:solidFill>
              <a:uFill>
                <a:solidFill>
                  <a:srgbClr val="FFFFFF"/>
                </a:solidFill>
              </a:uFill>
              <a:latin typeface="Arial"/>
            </a:endParaRPr>
          </a:p>
        </p:txBody>
      </p:sp>
      <p:pic>
        <p:nvPicPr>
          <p:cNvPr id="42" name="Picture 5"/>
          <p:cNvPicPr/>
          <p:nvPr/>
        </p:nvPicPr>
        <p:blipFill>
          <a:blip r:embed="rId4"/>
          <a:stretch/>
        </p:blipFill>
        <p:spPr>
          <a:xfrm>
            <a:off x="838040" y="4985621"/>
            <a:ext cx="2334600" cy="1554120"/>
          </a:xfrm>
          <a:prstGeom prst="rect">
            <a:avLst/>
          </a:prstGeom>
          <a:ln>
            <a:noFill/>
          </a:ln>
        </p:spPr>
      </p:pic>
      <p:sp>
        <p:nvSpPr>
          <p:cNvPr id="10" name="CuadroTexto 9"/>
          <p:cNvSpPr txBox="1"/>
          <p:nvPr/>
        </p:nvSpPr>
        <p:spPr>
          <a:xfrm>
            <a:off x="3606800" y="5130800"/>
            <a:ext cx="5461001" cy="923330"/>
          </a:xfrm>
          <a:prstGeom prst="rect">
            <a:avLst/>
          </a:prstGeom>
          <a:noFill/>
        </p:spPr>
        <p:txBody>
          <a:bodyPr wrap="square" rtlCol="0">
            <a:spAutoFit/>
          </a:bodyPr>
          <a:lstStyle/>
          <a:p>
            <a:pPr algn="ctr"/>
            <a:r>
              <a:rPr lang="es-ES" dirty="0" err="1" smtClean="0"/>
              <a:t>For</a:t>
            </a:r>
            <a:r>
              <a:rPr lang="es-ES" dirty="0" smtClean="0"/>
              <a:t> </a:t>
            </a:r>
            <a:r>
              <a:rPr lang="es-ES" dirty="0" err="1" smtClean="0"/>
              <a:t>example</a:t>
            </a:r>
            <a:r>
              <a:rPr lang="es-ES" dirty="0" smtClean="0"/>
              <a:t>, </a:t>
            </a:r>
            <a:r>
              <a:rPr lang="es-ES" dirty="0" err="1" smtClean="0"/>
              <a:t>on</a:t>
            </a:r>
            <a:r>
              <a:rPr lang="es-ES" dirty="0" smtClean="0"/>
              <a:t> </a:t>
            </a:r>
            <a:r>
              <a:rPr lang="es-ES" dirty="0" err="1" smtClean="0"/>
              <a:t>Europe</a:t>
            </a:r>
            <a:r>
              <a:rPr lang="es-ES" dirty="0" smtClean="0"/>
              <a:t> at </a:t>
            </a:r>
            <a:r>
              <a:rPr lang="es-ES" b="1" dirty="0" err="1" smtClean="0"/>
              <a:t>seasonal</a:t>
            </a:r>
            <a:r>
              <a:rPr lang="es-ES" b="1" dirty="0" smtClean="0"/>
              <a:t> </a:t>
            </a:r>
            <a:r>
              <a:rPr lang="es-ES" b="1" dirty="0" err="1" smtClean="0"/>
              <a:t>timescales</a:t>
            </a:r>
            <a:r>
              <a:rPr lang="es-ES" dirty="0" smtClean="0"/>
              <a:t> </a:t>
            </a:r>
            <a:r>
              <a:rPr lang="es-ES" dirty="0" err="1" smtClean="0"/>
              <a:t>through</a:t>
            </a:r>
            <a:r>
              <a:rPr lang="es-ES" dirty="0" smtClean="0"/>
              <a:t> </a:t>
            </a:r>
            <a:r>
              <a:rPr lang="es-ES" dirty="0" err="1" smtClean="0"/>
              <a:t>an</a:t>
            </a:r>
            <a:r>
              <a:rPr lang="es-ES" dirty="0" smtClean="0"/>
              <a:t> </a:t>
            </a:r>
            <a:r>
              <a:rPr lang="es-ES" dirty="0" err="1" smtClean="0"/>
              <a:t>influence</a:t>
            </a:r>
            <a:r>
              <a:rPr lang="es-ES" dirty="0" smtClean="0"/>
              <a:t> of </a:t>
            </a:r>
            <a:r>
              <a:rPr lang="es-ES" b="1" dirty="0" err="1" smtClean="0"/>
              <a:t>Barents</a:t>
            </a:r>
            <a:r>
              <a:rPr lang="es-ES" b="1" dirty="0" smtClean="0"/>
              <a:t>-Kara Seas </a:t>
            </a:r>
            <a:r>
              <a:rPr lang="es-ES" dirty="0" smtClean="0"/>
              <a:t>SIC </a:t>
            </a:r>
            <a:r>
              <a:rPr lang="es-ES" dirty="0" err="1" smtClean="0"/>
              <a:t>changes</a:t>
            </a:r>
            <a:r>
              <a:rPr lang="es-ES" dirty="0" smtClean="0"/>
              <a:t> </a:t>
            </a:r>
            <a:r>
              <a:rPr lang="es-ES" dirty="0" err="1" smtClean="0"/>
              <a:t>on</a:t>
            </a:r>
            <a:r>
              <a:rPr lang="es-ES" dirty="0" smtClean="0"/>
              <a:t> </a:t>
            </a:r>
            <a:r>
              <a:rPr lang="es-ES" dirty="0" err="1" smtClean="0"/>
              <a:t>the</a:t>
            </a:r>
            <a:r>
              <a:rPr lang="es-ES" dirty="0" smtClean="0"/>
              <a:t> </a:t>
            </a:r>
            <a:r>
              <a:rPr lang="es-ES" b="1" dirty="0" smtClean="0"/>
              <a:t>North </a:t>
            </a:r>
            <a:r>
              <a:rPr lang="es-ES" b="1" dirty="0" err="1" smtClean="0"/>
              <a:t>Atlantic</a:t>
            </a:r>
            <a:r>
              <a:rPr lang="es-ES" b="1" dirty="0" smtClean="0"/>
              <a:t> </a:t>
            </a:r>
            <a:r>
              <a:rPr lang="es-ES" b="1" dirty="0" err="1" smtClean="0"/>
              <a:t>Oscillation</a:t>
            </a:r>
            <a:r>
              <a:rPr lang="es-ES" b="1" dirty="0" smtClean="0"/>
              <a:t> </a:t>
            </a:r>
            <a:endParaRPr lang="es-ES" b="1" dirty="0"/>
          </a:p>
        </p:txBody>
      </p:sp>
      <p:grpSp>
        <p:nvGrpSpPr>
          <p:cNvPr id="6" name="Agrupar 5"/>
          <p:cNvGrpSpPr/>
          <p:nvPr/>
        </p:nvGrpSpPr>
        <p:grpSpPr>
          <a:xfrm>
            <a:off x="4089400" y="2311400"/>
            <a:ext cx="5258913" cy="2624968"/>
            <a:chOff x="4314291" y="2171700"/>
            <a:chExt cx="5034022" cy="2505154"/>
          </a:xfrm>
        </p:grpSpPr>
        <p:pic>
          <p:nvPicPr>
            <p:cNvPr id="9" name="Imagen 8"/>
            <p:cNvPicPr>
              <a:picLocks noChangeAspect="1"/>
            </p:cNvPicPr>
            <p:nvPr/>
          </p:nvPicPr>
          <p:blipFill>
            <a:blip r:embed="rId5"/>
            <a:stretch>
              <a:fillRect/>
            </a:stretch>
          </p:blipFill>
          <p:spPr>
            <a:xfrm>
              <a:off x="4314291" y="2656188"/>
              <a:ext cx="5034022" cy="1661811"/>
            </a:xfrm>
            <a:prstGeom prst="rect">
              <a:avLst/>
            </a:prstGeom>
          </p:spPr>
        </p:pic>
        <p:sp>
          <p:nvSpPr>
            <p:cNvPr id="38" name="CuadroTexto 2"/>
            <p:cNvSpPr txBox="1">
              <a:spLocks noChangeArrowheads="1"/>
            </p:cNvSpPr>
            <p:nvPr/>
          </p:nvSpPr>
          <p:spPr bwMode="auto">
            <a:xfrm>
              <a:off x="5522832" y="4324380"/>
              <a:ext cx="2783603" cy="352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s-ES" sz="1800" i="1" dirty="0" smtClean="0">
                  <a:solidFill>
                    <a:srgbClr val="E46C0A"/>
                  </a:solidFill>
                </a:rPr>
                <a:t>García-Serrano et al 2014</a:t>
              </a:r>
              <a:endParaRPr lang="es-ES" sz="1800" i="1" dirty="0">
                <a:solidFill>
                  <a:srgbClr val="E46C0A"/>
                </a:solidFill>
              </a:endParaRPr>
            </a:p>
          </p:txBody>
        </p:sp>
        <p:grpSp>
          <p:nvGrpSpPr>
            <p:cNvPr id="5" name="Agrupar 4"/>
            <p:cNvGrpSpPr/>
            <p:nvPr/>
          </p:nvGrpSpPr>
          <p:grpSpPr>
            <a:xfrm>
              <a:off x="4600798" y="2171700"/>
              <a:ext cx="4365402" cy="1765300"/>
              <a:chOff x="4600798" y="2171700"/>
              <a:chExt cx="4365402" cy="1765300"/>
            </a:xfrm>
          </p:grpSpPr>
          <p:sp>
            <p:nvSpPr>
              <p:cNvPr id="32" name="CuadroTexto 31"/>
              <p:cNvSpPr txBox="1"/>
              <p:nvPr/>
            </p:nvSpPr>
            <p:spPr>
              <a:xfrm>
                <a:off x="7033334" y="2171700"/>
                <a:ext cx="1713893" cy="492443"/>
              </a:xfrm>
              <a:prstGeom prst="rect">
                <a:avLst/>
              </a:prstGeom>
              <a:noFill/>
            </p:spPr>
            <p:txBody>
              <a:bodyPr wrap="none" rtlCol="0">
                <a:spAutoFit/>
              </a:bodyPr>
              <a:lstStyle/>
              <a:p>
                <a:pPr algn="ctr"/>
                <a:r>
                  <a:rPr lang="es-ES" sz="1300" b="1" dirty="0" err="1" smtClean="0"/>
                  <a:t>Predicted</a:t>
                </a:r>
                <a:r>
                  <a:rPr lang="es-ES" sz="1300" b="1" dirty="0" smtClean="0"/>
                  <a:t> DJF </a:t>
                </a:r>
              </a:p>
              <a:p>
                <a:pPr algn="ctr"/>
                <a:r>
                  <a:rPr lang="es-ES" sz="1300" b="1" dirty="0" smtClean="0"/>
                  <a:t>Sea </a:t>
                </a:r>
                <a:r>
                  <a:rPr lang="es-ES" sz="1300" b="1" dirty="0" err="1" smtClean="0"/>
                  <a:t>Level</a:t>
                </a:r>
                <a:r>
                  <a:rPr lang="es-ES" sz="1300" b="1" dirty="0" smtClean="0"/>
                  <a:t> </a:t>
                </a:r>
                <a:r>
                  <a:rPr lang="es-ES" sz="1300" b="1" dirty="0" err="1" smtClean="0"/>
                  <a:t>Pressure</a:t>
                </a:r>
                <a:endParaRPr lang="es-ES" sz="1300" b="1" dirty="0"/>
              </a:p>
            </p:txBody>
          </p:sp>
          <p:sp>
            <p:nvSpPr>
              <p:cNvPr id="33" name="CuadroTexto 32"/>
              <p:cNvSpPr txBox="1"/>
              <p:nvPr/>
            </p:nvSpPr>
            <p:spPr>
              <a:xfrm>
                <a:off x="4600798" y="2171700"/>
                <a:ext cx="1879955" cy="492443"/>
              </a:xfrm>
              <a:prstGeom prst="rect">
                <a:avLst/>
              </a:prstGeom>
              <a:noFill/>
            </p:spPr>
            <p:txBody>
              <a:bodyPr wrap="none" rtlCol="0">
                <a:spAutoFit/>
              </a:bodyPr>
              <a:lstStyle/>
              <a:p>
                <a:pPr algn="ctr"/>
                <a:r>
                  <a:rPr lang="es-ES" sz="1300" b="1" dirty="0" smtClean="0"/>
                  <a:t>1st EOF of </a:t>
                </a:r>
                <a:r>
                  <a:rPr lang="es-ES" sz="1300" b="1" dirty="0" err="1" smtClean="0"/>
                  <a:t>November</a:t>
                </a:r>
                <a:r>
                  <a:rPr lang="es-ES" sz="1300" b="1" dirty="0" smtClean="0"/>
                  <a:t> </a:t>
                </a:r>
              </a:p>
              <a:p>
                <a:pPr algn="ctr"/>
                <a:r>
                  <a:rPr lang="es-ES" sz="1300" b="1" dirty="0" smtClean="0"/>
                  <a:t>Sea </a:t>
                </a:r>
                <a:r>
                  <a:rPr lang="es-ES" sz="1300" b="1" dirty="0"/>
                  <a:t>I</a:t>
                </a:r>
                <a:r>
                  <a:rPr lang="es-ES" sz="1300" b="1" dirty="0" smtClean="0"/>
                  <a:t>ce </a:t>
                </a:r>
                <a:r>
                  <a:rPr lang="es-ES" sz="1300" b="1" dirty="0" err="1" smtClean="0"/>
                  <a:t>Cover</a:t>
                </a:r>
                <a:r>
                  <a:rPr lang="es-ES" sz="1300" b="1" dirty="0" smtClean="0"/>
                  <a:t> (SIC) </a:t>
                </a:r>
              </a:p>
            </p:txBody>
          </p:sp>
          <p:sp>
            <p:nvSpPr>
              <p:cNvPr id="4" name="Rectángulo 3"/>
              <p:cNvSpPr/>
              <p:nvPr/>
            </p:nvSpPr>
            <p:spPr>
              <a:xfrm>
                <a:off x="4749800" y="2705100"/>
                <a:ext cx="1584000" cy="1231900"/>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41" name="Rectángulo 40"/>
              <p:cNvSpPr/>
              <p:nvPr/>
            </p:nvSpPr>
            <p:spPr>
              <a:xfrm>
                <a:off x="6845300" y="2717800"/>
                <a:ext cx="2120900" cy="1143000"/>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sp>
        <p:nvSpPr>
          <p:cNvPr id="43" name="Rectángulo 42"/>
          <p:cNvSpPr/>
          <p:nvPr/>
        </p:nvSpPr>
        <p:spPr>
          <a:xfrm>
            <a:off x="3962400" y="1111935"/>
            <a:ext cx="5435600" cy="677108"/>
          </a:xfrm>
          <a:prstGeom prst="rect">
            <a:avLst/>
          </a:prstGeom>
          <a:noFill/>
        </p:spPr>
        <p:txBody>
          <a:bodyPr wrap="square">
            <a:spAutoFit/>
          </a:bodyPr>
          <a:lstStyle/>
          <a:p>
            <a:pPr marL="360" algn="ctr">
              <a:lnSpc>
                <a:spcPct val="100000"/>
              </a:lnSpc>
              <a:buClr>
                <a:srgbClr val="C00000"/>
              </a:buClr>
            </a:pPr>
            <a:r>
              <a:rPr lang="en-US" sz="1900" spc="-1" dirty="0" smtClean="0">
                <a:solidFill>
                  <a:srgbClr val="800000"/>
                </a:solidFill>
                <a:uFill>
                  <a:solidFill>
                    <a:srgbClr val="FFFFFF"/>
                  </a:solidFill>
                </a:uFill>
                <a:latin typeface="Calibri"/>
              </a:rPr>
              <a:t>While many studies report </a:t>
            </a:r>
            <a:r>
              <a:rPr lang="en-US" sz="1900" b="1" spc="-1" dirty="0" smtClean="0">
                <a:solidFill>
                  <a:srgbClr val="800000"/>
                </a:solidFill>
                <a:uFill>
                  <a:solidFill>
                    <a:srgbClr val="FFFFFF"/>
                  </a:solidFill>
                </a:uFill>
                <a:latin typeface="Calibri"/>
              </a:rPr>
              <a:t>important impacts </a:t>
            </a:r>
            <a:r>
              <a:rPr lang="en-US" sz="1900" spc="-1" dirty="0" smtClean="0">
                <a:solidFill>
                  <a:srgbClr val="800000"/>
                </a:solidFill>
                <a:uFill>
                  <a:solidFill>
                    <a:srgbClr val="FFFFFF"/>
                  </a:solidFill>
                </a:uFill>
                <a:latin typeface="Calibri"/>
              </a:rPr>
              <a:t>of Arctic sea </a:t>
            </a:r>
            <a:r>
              <a:rPr lang="en-US" sz="1900" b="1" spc="-1" dirty="0" smtClean="0">
                <a:solidFill>
                  <a:srgbClr val="800000"/>
                </a:solidFill>
                <a:uFill>
                  <a:solidFill>
                    <a:srgbClr val="FFFFFF"/>
                  </a:solidFill>
                </a:uFill>
                <a:latin typeface="Calibri"/>
              </a:rPr>
              <a:t>on the climate of the mid-latitudes</a:t>
            </a:r>
            <a:endParaRPr lang="en-US" sz="1900" b="1" spc="-1" dirty="0">
              <a:solidFill>
                <a:srgbClr val="800000"/>
              </a:solidFill>
              <a:uFill>
                <a:solidFill>
                  <a:srgbClr val="FFFFFF"/>
                </a:solidFill>
              </a:uFill>
            </a:endParaRPr>
          </a:p>
        </p:txBody>
      </p:sp>
      <p:sp>
        <p:nvSpPr>
          <p:cNvPr id="39" name="CuadroTexto 2"/>
          <p:cNvSpPr txBox="1">
            <a:spLocks noChangeArrowheads="1"/>
          </p:cNvSpPr>
          <p:nvPr/>
        </p:nvSpPr>
        <p:spPr bwMode="auto">
          <a:xfrm>
            <a:off x="2016127" y="941388"/>
            <a:ext cx="21884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2000" i="1" dirty="0" err="1" smtClean="0">
                <a:solidFill>
                  <a:srgbClr val="E46C0A"/>
                </a:solidFill>
                <a:latin typeface="Calibri"/>
                <a:cs typeface="Calibri"/>
              </a:rPr>
              <a:t>Mariotti</a:t>
            </a:r>
            <a:r>
              <a:rPr lang="es-ES" sz="2000" i="1" dirty="0" smtClean="0">
                <a:solidFill>
                  <a:srgbClr val="E46C0A"/>
                </a:solidFill>
                <a:latin typeface="Calibri"/>
                <a:cs typeface="Calibri"/>
              </a:rPr>
              <a:t> et </a:t>
            </a:r>
            <a:r>
              <a:rPr lang="es-ES" sz="2000" i="1" dirty="0">
                <a:solidFill>
                  <a:srgbClr val="E46C0A"/>
                </a:solidFill>
                <a:latin typeface="Calibri"/>
                <a:cs typeface="Calibri"/>
              </a:rPr>
              <a:t>al </a:t>
            </a:r>
            <a:r>
              <a:rPr lang="es-ES" sz="2000" i="1" dirty="0" smtClean="0">
                <a:solidFill>
                  <a:srgbClr val="E46C0A"/>
                </a:solidFill>
                <a:latin typeface="Calibri"/>
                <a:cs typeface="Calibri"/>
              </a:rPr>
              <a:t>2018</a:t>
            </a:r>
            <a:endParaRPr lang="es-ES" sz="2000" i="1" dirty="0">
              <a:solidFill>
                <a:srgbClr val="E46C0A"/>
              </a:solidFill>
              <a:latin typeface="Calibri"/>
              <a:cs typeface="Calibri"/>
            </a:endParaRPr>
          </a:p>
        </p:txBody>
      </p:sp>
    </p:spTree>
    <p:extLst>
      <p:ext uri="{BB962C8B-B14F-4D97-AF65-F5344CB8AC3E}">
        <p14:creationId xmlns:p14="http://schemas.microsoft.com/office/powerpoint/2010/main" val="250762815"/>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Shape 3"/>
          <p:cNvSpPr txBox="1">
            <a:spLocks noChangeAspect="1" noChangeArrowheads="1"/>
          </p:cNvSpPr>
          <p:nvPr/>
        </p:nvSpPr>
        <p:spPr bwMode="auto">
          <a:xfrm>
            <a:off x="157438" y="161241"/>
            <a:ext cx="6192562" cy="53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FFFFFF"/>
                </a:solidFill>
              </a:rPr>
              <a:t>Internal sources of Climate Predictability</a:t>
            </a:r>
            <a:endParaRPr lang="en-US" sz="2400" b="1" dirty="0">
              <a:latin typeface="Calibri" charset="0"/>
            </a:endParaRPr>
          </a:p>
        </p:txBody>
      </p:sp>
      <p:grpSp>
        <p:nvGrpSpPr>
          <p:cNvPr id="8" name="Agrupar 7"/>
          <p:cNvGrpSpPr/>
          <p:nvPr/>
        </p:nvGrpSpPr>
        <p:grpSpPr>
          <a:xfrm>
            <a:off x="12700" y="1319214"/>
            <a:ext cx="4826000" cy="3255764"/>
            <a:chOff x="190500" y="2055814"/>
            <a:chExt cx="4826000" cy="3255764"/>
          </a:xfrm>
        </p:grpSpPr>
        <p:grpSp>
          <p:nvGrpSpPr>
            <p:cNvPr id="3" name="Agrupar 2"/>
            <p:cNvGrpSpPr/>
            <p:nvPr/>
          </p:nvGrpSpPr>
          <p:grpSpPr>
            <a:xfrm>
              <a:off x="558800" y="2055814"/>
              <a:ext cx="3797300" cy="3255764"/>
              <a:chOff x="558800" y="2055814"/>
              <a:chExt cx="3797300" cy="3255764"/>
            </a:xfrm>
          </p:grpSpPr>
          <p:pic>
            <p:nvPicPr>
              <p:cNvPr id="19" name="Imagen 1"/>
              <p:cNvPicPr>
                <a:picLocks noChangeAspect="1"/>
              </p:cNvPicPr>
              <p:nvPr/>
            </p:nvPicPr>
            <p:blipFill rotWithShape="1">
              <a:blip r:embed="rId3">
                <a:extLst>
                  <a:ext uri="{28A0092B-C50C-407E-A947-70E740481C1C}">
                    <a14:useLocalDpi xmlns:a14="http://schemas.microsoft.com/office/drawing/2010/main" val="0"/>
                  </a:ext>
                </a:extLst>
              </a:blip>
              <a:srcRect l="4777"/>
              <a:stretch/>
            </p:blipFill>
            <p:spPr bwMode="auto">
              <a:xfrm>
                <a:off x="558800" y="2055814"/>
                <a:ext cx="3797300" cy="315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CuadroTexto 30"/>
              <p:cNvSpPr txBox="1"/>
              <p:nvPr/>
            </p:nvSpPr>
            <p:spPr>
              <a:xfrm>
                <a:off x="685800" y="5003800"/>
                <a:ext cx="3517900" cy="307778"/>
              </a:xfrm>
              <a:prstGeom prst="rect">
                <a:avLst/>
              </a:prstGeom>
              <a:solidFill>
                <a:srgbClr val="FFFFFF"/>
              </a:solidFill>
              <a:ln>
                <a:noFill/>
              </a:ln>
            </p:spPr>
            <p:txBody>
              <a:bodyPr wrap="square" rtlCol="0">
                <a:spAutoFit/>
              </a:bodyPr>
              <a:lstStyle/>
              <a:p>
                <a:pPr algn="ctr"/>
                <a:endParaRPr lang="es-ES" sz="1400" dirty="0">
                  <a:solidFill>
                    <a:srgbClr val="008000"/>
                  </a:solidFill>
                </a:endParaRPr>
              </a:p>
            </p:txBody>
          </p:sp>
        </p:grpSp>
        <p:sp>
          <p:nvSpPr>
            <p:cNvPr id="2" name="CuadroTexto 1"/>
            <p:cNvSpPr txBox="1"/>
            <p:nvPr/>
          </p:nvSpPr>
          <p:spPr>
            <a:xfrm>
              <a:off x="757741" y="2997200"/>
              <a:ext cx="1132755" cy="523220"/>
            </a:xfrm>
            <a:prstGeom prst="rect">
              <a:avLst/>
            </a:prstGeom>
            <a:noFill/>
            <a:ln>
              <a:noFill/>
            </a:ln>
          </p:spPr>
          <p:txBody>
            <a:bodyPr wrap="none" rtlCol="0">
              <a:spAutoFit/>
            </a:bodyPr>
            <a:lstStyle/>
            <a:p>
              <a:pPr algn="ctr"/>
              <a:r>
                <a:rPr lang="es-ES" sz="1400" dirty="0" err="1" smtClean="0">
                  <a:solidFill>
                    <a:srgbClr val="F5D527"/>
                  </a:solidFill>
                </a:rPr>
                <a:t>atmosphere</a:t>
              </a:r>
              <a:endParaRPr lang="es-ES" sz="1400" dirty="0" smtClean="0">
                <a:solidFill>
                  <a:srgbClr val="F5D527"/>
                </a:solidFill>
              </a:endParaRPr>
            </a:p>
            <a:p>
              <a:pPr algn="ctr"/>
              <a:r>
                <a:rPr lang="es-ES" sz="1400" dirty="0" smtClean="0">
                  <a:solidFill>
                    <a:srgbClr val="F5D527"/>
                  </a:solidFill>
                </a:rPr>
                <a:t>(</a:t>
              </a:r>
              <a:r>
                <a:rPr lang="es-ES" sz="1400" dirty="0" err="1" smtClean="0">
                  <a:solidFill>
                    <a:srgbClr val="F5D527"/>
                  </a:solidFill>
                </a:rPr>
                <a:t>weather</a:t>
              </a:r>
              <a:r>
                <a:rPr lang="es-ES" sz="1400" dirty="0" smtClean="0">
                  <a:solidFill>
                    <a:srgbClr val="F5D527"/>
                  </a:solidFill>
                </a:rPr>
                <a:t>)</a:t>
              </a:r>
              <a:endParaRPr lang="es-ES" sz="1400" dirty="0">
                <a:solidFill>
                  <a:srgbClr val="F5D527"/>
                </a:solidFill>
              </a:endParaRPr>
            </a:p>
          </p:txBody>
        </p:sp>
        <p:sp>
          <p:nvSpPr>
            <p:cNvPr id="23" name="Google Shape;170;p20"/>
            <p:cNvSpPr>
              <a:spLocks noChangeArrowheads="1"/>
            </p:cNvSpPr>
            <p:nvPr/>
          </p:nvSpPr>
          <p:spPr bwMode="auto">
            <a:xfrm flipV="1">
              <a:off x="790178" y="2603499"/>
              <a:ext cx="771922" cy="469899"/>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24" name="Google Shape;170;p20"/>
            <p:cNvSpPr>
              <a:spLocks noChangeArrowheads="1"/>
            </p:cNvSpPr>
            <p:nvPr/>
          </p:nvSpPr>
          <p:spPr bwMode="auto">
            <a:xfrm flipV="1">
              <a:off x="1209278" y="3644899"/>
              <a:ext cx="467122" cy="4063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25" name="Google Shape;170;p20"/>
            <p:cNvSpPr>
              <a:spLocks noChangeArrowheads="1"/>
            </p:cNvSpPr>
            <p:nvPr/>
          </p:nvSpPr>
          <p:spPr bwMode="auto">
            <a:xfrm flipV="1">
              <a:off x="3292078" y="3924299"/>
              <a:ext cx="467122" cy="4063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26" name="CuadroTexto 25"/>
            <p:cNvSpPr txBox="1"/>
            <p:nvPr/>
          </p:nvSpPr>
          <p:spPr>
            <a:xfrm>
              <a:off x="2798737" y="3898900"/>
              <a:ext cx="1292566" cy="307777"/>
            </a:xfrm>
            <a:prstGeom prst="rect">
              <a:avLst/>
            </a:prstGeom>
            <a:noFill/>
            <a:ln>
              <a:noFill/>
            </a:ln>
          </p:spPr>
          <p:txBody>
            <a:bodyPr wrap="none" rtlCol="0">
              <a:spAutoFit/>
            </a:bodyPr>
            <a:lstStyle/>
            <a:p>
              <a:pPr algn="ctr"/>
              <a:r>
                <a:rPr lang="es-ES" sz="1400" dirty="0" err="1" smtClean="0">
                  <a:solidFill>
                    <a:schemeClr val="tx2"/>
                  </a:solidFill>
                </a:rPr>
                <a:t>ocean</a:t>
              </a:r>
              <a:r>
                <a:rPr lang="es-ES" sz="1400" dirty="0" smtClean="0">
                  <a:solidFill>
                    <a:schemeClr val="tx2"/>
                  </a:solidFill>
                </a:rPr>
                <a:t>/sea ice</a:t>
              </a:r>
              <a:endParaRPr lang="es-ES" sz="1400" dirty="0">
                <a:solidFill>
                  <a:schemeClr val="tx2"/>
                </a:solidFill>
              </a:endParaRPr>
            </a:p>
          </p:txBody>
        </p:sp>
        <p:sp>
          <p:nvSpPr>
            <p:cNvPr id="27" name="CuadroTexto 26"/>
            <p:cNvSpPr txBox="1"/>
            <p:nvPr/>
          </p:nvSpPr>
          <p:spPr>
            <a:xfrm>
              <a:off x="1125567" y="3810000"/>
              <a:ext cx="524102" cy="307777"/>
            </a:xfrm>
            <a:prstGeom prst="rect">
              <a:avLst/>
            </a:prstGeom>
            <a:noFill/>
            <a:ln>
              <a:noFill/>
            </a:ln>
          </p:spPr>
          <p:txBody>
            <a:bodyPr wrap="none" rtlCol="0">
              <a:spAutoFit/>
            </a:bodyPr>
            <a:lstStyle/>
            <a:p>
              <a:pPr algn="ctr"/>
              <a:r>
                <a:rPr lang="es-ES" sz="1400" dirty="0" err="1" smtClean="0">
                  <a:solidFill>
                    <a:srgbClr val="008000"/>
                  </a:solidFill>
                </a:rPr>
                <a:t>land</a:t>
              </a:r>
              <a:endParaRPr lang="es-ES" sz="1400" dirty="0">
                <a:solidFill>
                  <a:srgbClr val="008000"/>
                </a:solidFill>
              </a:endParaRPr>
            </a:p>
          </p:txBody>
        </p:sp>
        <p:sp>
          <p:nvSpPr>
            <p:cNvPr id="28" name="CuadroTexto 27"/>
            <p:cNvSpPr txBox="1"/>
            <p:nvPr/>
          </p:nvSpPr>
          <p:spPr>
            <a:xfrm>
              <a:off x="528352" y="4927600"/>
              <a:ext cx="727934" cy="276999"/>
            </a:xfrm>
            <a:prstGeom prst="rect">
              <a:avLst/>
            </a:prstGeom>
            <a:noFill/>
            <a:ln>
              <a:noFill/>
            </a:ln>
          </p:spPr>
          <p:txBody>
            <a:bodyPr wrap="none" rtlCol="0">
              <a:spAutoFit/>
            </a:bodyPr>
            <a:lstStyle/>
            <a:p>
              <a:pPr algn="ctr"/>
              <a:r>
                <a:rPr lang="es-ES" sz="1200" dirty="0" smtClean="0"/>
                <a:t>~7 </a:t>
              </a:r>
              <a:r>
                <a:rPr lang="es-ES" sz="1200" dirty="0" err="1" smtClean="0"/>
                <a:t>days</a:t>
              </a:r>
              <a:endParaRPr lang="es-ES" sz="1200" dirty="0"/>
            </a:p>
          </p:txBody>
        </p:sp>
        <p:sp>
          <p:nvSpPr>
            <p:cNvPr id="29" name="CuadroTexto 28"/>
            <p:cNvSpPr txBox="1"/>
            <p:nvPr/>
          </p:nvSpPr>
          <p:spPr>
            <a:xfrm>
              <a:off x="1247560" y="4927600"/>
              <a:ext cx="813519" cy="276999"/>
            </a:xfrm>
            <a:prstGeom prst="rect">
              <a:avLst/>
            </a:prstGeom>
            <a:noFill/>
            <a:ln>
              <a:noFill/>
            </a:ln>
          </p:spPr>
          <p:txBody>
            <a:bodyPr wrap="none" rtlCol="0">
              <a:spAutoFit/>
            </a:bodyPr>
            <a:lstStyle/>
            <a:p>
              <a:pPr algn="ctr"/>
              <a:r>
                <a:rPr lang="es-ES" sz="1200" dirty="0" smtClean="0"/>
                <a:t>~30 </a:t>
              </a:r>
              <a:r>
                <a:rPr lang="es-ES" sz="1200" dirty="0" err="1" smtClean="0"/>
                <a:t>days</a:t>
              </a:r>
              <a:endParaRPr lang="es-ES" sz="1200" dirty="0"/>
            </a:p>
          </p:txBody>
        </p:sp>
        <p:sp>
          <p:nvSpPr>
            <p:cNvPr id="30" name="CuadroTexto 29"/>
            <p:cNvSpPr txBox="1"/>
            <p:nvPr/>
          </p:nvSpPr>
          <p:spPr>
            <a:xfrm>
              <a:off x="2507642" y="4965700"/>
              <a:ext cx="630157" cy="323165"/>
            </a:xfrm>
            <a:prstGeom prst="rect">
              <a:avLst/>
            </a:prstGeom>
            <a:noFill/>
            <a:ln>
              <a:noFill/>
            </a:ln>
          </p:spPr>
          <p:txBody>
            <a:bodyPr wrap="none" rtlCol="0">
              <a:spAutoFit/>
            </a:bodyPr>
            <a:lstStyle/>
            <a:p>
              <a:pPr algn="ctr"/>
              <a:r>
                <a:rPr lang="es-ES" sz="1500" b="1" dirty="0" smtClean="0"/>
                <a:t>Time</a:t>
              </a:r>
              <a:endParaRPr lang="es-ES" sz="1500" b="1" dirty="0"/>
            </a:p>
          </p:txBody>
        </p:sp>
        <p:sp>
          <p:nvSpPr>
            <p:cNvPr id="34" name="Google Shape;170;p20"/>
            <p:cNvSpPr>
              <a:spLocks noChangeArrowheads="1"/>
            </p:cNvSpPr>
            <p:nvPr/>
          </p:nvSpPr>
          <p:spPr bwMode="auto">
            <a:xfrm flipV="1">
              <a:off x="190500" y="2768598"/>
              <a:ext cx="393700" cy="469899"/>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35" name="CuadroTexto 34"/>
            <p:cNvSpPr txBox="1"/>
            <p:nvPr/>
          </p:nvSpPr>
          <p:spPr>
            <a:xfrm rot="16200000">
              <a:off x="-302620" y="3492500"/>
              <a:ext cx="1392648" cy="323165"/>
            </a:xfrm>
            <a:prstGeom prst="rect">
              <a:avLst/>
            </a:prstGeom>
            <a:noFill/>
            <a:ln>
              <a:noFill/>
            </a:ln>
          </p:spPr>
          <p:txBody>
            <a:bodyPr wrap="none" rtlCol="0">
              <a:spAutoFit/>
            </a:bodyPr>
            <a:lstStyle/>
            <a:p>
              <a:pPr algn="ctr"/>
              <a:r>
                <a:rPr lang="es-ES" sz="1500" b="1" dirty="0" err="1" smtClean="0"/>
                <a:t>Predictability</a:t>
              </a:r>
              <a:endParaRPr lang="es-ES" sz="1500" b="1" dirty="0"/>
            </a:p>
          </p:txBody>
        </p:sp>
        <p:sp>
          <p:nvSpPr>
            <p:cNvPr id="37" name="Rectángulo 36"/>
            <p:cNvSpPr/>
            <p:nvPr/>
          </p:nvSpPr>
          <p:spPr>
            <a:xfrm>
              <a:off x="2194900" y="2808069"/>
              <a:ext cx="1564300" cy="215444"/>
            </a:xfrm>
            <a:prstGeom prst="rect">
              <a:avLst/>
            </a:prstGeom>
          </p:spPr>
          <p:txBody>
            <a:bodyPr wrap="square">
              <a:spAutoFit/>
            </a:bodyPr>
            <a:lstStyle/>
            <a:p>
              <a:pPr algn="ctr"/>
              <a:r>
                <a:rPr lang="es-ES" sz="800" dirty="0" smtClean="0">
                  <a:solidFill>
                    <a:srgbClr val="000000"/>
                  </a:solidFill>
                </a:rPr>
                <a:t>©Paul </a:t>
              </a:r>
              <a:r>
                <a:rPr lang="es-ES" sz="800" dirty="0" err="1" smtClean="0">
                  <a:solidFill>
                    <a:srgbClr val="000000"/>
                  </a:solidFill>
                </a:rPr>
                <a:t>Dirmeyer</a:t>
              </a:r>
              <a:r>
                <a:rPr lang="es-ES" sz="800" dirty="0" smtClean="0">
                  <a:solidFill>
                    <a:srgbClr val="000000"/>
                  </a:solidFill>
                </a:rPr>
                <a:t> (GMU/COLA)</a:t>
              </a:r>
              <a:endParaRPr lang="es-ES" sz="800" dirty="0">
                <a:solidFill>
                  <a:srgbClr val="000000"/>
                </a:solidFill>
              </a:endParaRPr>
            </a:p>
          </p:txBody>
        </p:sp>
        <p:sp>
          <p:nvSpPr>
            <p:cNvPr id="40" name="Google Shape;170;p20"/>
            <p:cNvSpPr>
              <a:spLocks noChangeArrowheads="1"/>
            </p:cNvSpPr>
            <p:nvPr/>
          </p:nvSpPr>
          <p:spPr bwMode="auto">
            <a:xfrm flipV="1">
              <a:off x="4244578" y="2463800"/>
              <a:ext cx="771922" cy="18922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grpSp>
      <p:sp>
        <p:nvSpPr>
          <p:cNvPr id="60" name="Rectángulo 59"/>
          <p:cNvSpPr/>
          <p:nvPr/>
        </p:nvSpPr>
        <p:spPr>
          <a:xfrm>
            <a:off x="3962400" y="1111935"/>
            <a:ext cx="5435600" cy="677108"/>
          </a:xfrm>
          <a:prstGeom prst="rect">
            <a:avLst/>
          </a:prstGeom>
          <a:noFill/>
        </p:spPr>
        <p:txBody>
          <a:bodyPr wrap="square">
            <a:spAutoFit/>
          </a:bodyPr>
          <a:lstStyle/>
          <a:p>
            <a:pPr marL="360" algn="ctr">
              <a:lnSpc>
                <a:spcPct val="100000"/>
              </a:lnSpc>
              <a:buClr>
                <a:srgbClr val="C00000"/>
              </a:buClr>
            </a:pPr>
            <a:r>
              <a:rPr lang="en-US" sz="1900" spc="-1" dirty="0" smtClean="0">
                <a:solidFill>
                  <a:srgbClr val="800000"/>
                </a:solidFill>
                <a:uFill>
                  <a:solidFill>
                    <a:srgbClr val="FFFFFF"/>
                  </a:solidFill>
                </a:uFill>
                <a:latin typeface="Calibri"/>
              </a:rPr>
              <a:t>While many studies report </a:t>
            </a:r>
            <a:r>
              <a:rPr lang="en-US" sz="1900" b="1" spc="-1" dirty="0" smtClean="0">
                <a:solidFill>
                  <a:srgbClr val="800000"/>
                </a:solidFill>
                <a:uFill>
                  <a:solidFill>
                    <a:srgbClr val="FFFFFF"/>
                  </a:solidFill>
                </a:uFill>
                <a:latin typeface="Calibri"/>
              </a:rPr>
              <a:t>important impacts </a:t>
            </a:r>
            <a:r>
              <a:rPr lang="en-US" sz="1900" spc="-1" dirty="0" smtClean="0">
                <a:solidFill>
                  <a:srgbClr val="800000"/>
                </a:solidFill>
                <a:uFill>
                  <a:solidFill>
                    <a:srgbClr val="FFFFFF"/>
                  </a:solidFill>
                </a:uFill>
                <a:latin typeface="Calibri"/>
              </a:rPr>
              <a:t>of Arctic sea </a:t>
            </a:r>
            <a:r>
              <a:rPr lang="en-US" sz="1900" b="1" spc="-1" dirty="0" smtClean="0">
                <a:solidFill>
                  <a:srgbClr val="800000"/>
                </a:solidFill>
                <a:uFill>
                  <a:solidFill>
                    <a:srgbClr val="FFFFFF"/>
                  </a:solidFill>
                </a:uFill>
                <a:latin typeface="Calibri"/>
              </a:rPr>
              <a:t>on the climate of the mid-latitudes</a:t>
            </a:r>
            <a:endParaRPr lang="en-US" sz="1900" b="1" spc="-1" dirty="0">
              <a:solidFill>
                <a:srgbClr val="800000"/>
              </a:solidFill>
              <a:uFill>
                <a:solidFill>
                  <a:srgbClr val="FFFFFF"/>
                </a:solidFill>
              </a:uFill>
            </a:endParaRPr>
          </a:p>
        </p:txBody>
      </p:sp>
      <p:sp>
        <p:nvSpPr>
          <p:cNvPr id="36" name="CustomShape 2"/>
          <p:cNvSpPr/>
          <p:nvPr/>
        </p:nvSpPr>
        <p:spPr>
          <a:xfrm>
            <a:off x="1588460" y="4637141"/>
            <a:ext cx="15343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i="1" spc="-1" dirty="0" smtClean="0">
                <a:solidFill>
                  <a:srgbClr val="595959"/>
                </a:solidFill>
                <a:uFill>
                  <a:solidFill>
                    <a:srgbClr val="FFFFFF"/>
                  </a:solidFill>
                </a:uFill>
                <a:latin typeface="Calibri"/>
              </a:rPr>
              <a:t>sea ice</a:t>
            </a:r>
            <a:endParaRPr lang="en-US" sz="1800" b="0" strike="noStrike" spc="-1" dirty="0">
              <a:solidFill>
                <a:srgbClr val="000000"/>
              </a:solidFill>
              <a:uFill>
                <a:solidFill>
                  <a:srgbClr val="FFFFFF"/>
                </a:solidFill>
              </a:uFill>
              <a:latin typeface="Arial"/>
            </a:endParaRPr>
          </a:p>
        </p:txBody>
      </p:sp>
      <p:pic>
        <p:nvPicPr>
          <p:cNvPr id="42" name="Picture 5"/>
          <p:cNvPicPr/>
          <p:nvPr/>
        </p:nvPicPr>
        <p:blipFill>
          <a:blip r:embed="rId4"/>
          <a:stretch/>
        </p:blipFill>
        <p:spPr>
          <a:xfrm>
            <a:off x="838040" y="4985621"/>
            <a:ext cx="2334600" cy="1554120"/>
          </a:xfrm>
          <a:prstGeom prst="rect">
            <a:avLst/>
          </a:prstGeom>
          <a:ln>
            <a:noFill/>
          </a:ln>
        </p:spPr>
      </p:pic>
      <p:sp>
        <p:nvSpPr>
          <p:cNvPr id="33" name="CuadroTexto 32"/>
          <p:cNvSpPr txBox="1"/>
          <p:nvPr/>
        </p:nvSpPr>
        <p:spPr>
          <a:xfrm>
            <a:off x="4944045" y="1790700"/>
            <a:ext cx="3780302" cy="338554"/>
          </a:xfrm>
          <a:prstGeom prst="rect">
            <a:avLst/>
          </a:prstGeom>
          <a:noFill/>
        </p:spPr>
        <p:txBody>
          <a:bodyPr wrap="none" rtlCol="0">
            <a:spAutoFit/>
          </a:bodyPr>
          <a:lstStyle/>
          <a:p>
            <a:pPr algn="ctr"/>
            <a:r>
              <a:rPr lang="es-ES" sz="1600" b="1" dirty="0" smtClean="0"/>
              <a:t>Response </a:t>
            </a:r>
            <a:r>
              <a:rPr lang="es-ES" sz="1600" b="1" dirty="0" err="1" smtClean="0"/>
              <a:t>to</a:t>
            </a:r>
            <a:r>
              <a:rPr lang="es-ES" sz="1600" b="1" dirty="0" smtClean="0"/>
              <a:t> </a:t>
            </a:r>
            <a:r>
              <a:rPr lang="es-ES" sz="1600" b="1" dirty="0" err="1" smtClean="0"/>
              <a:t>Arctic</a:t>
            </a:r>
            <a:r>
              <a:rPr lang="es-ES" sz="1600" b="1" dirty="0" smtClean="0"/>
              <a:t> sea ice </a:t>
            </a:r>
            <a:r>
              <a:rPr lang="es-ES" sz="1600" b="1" dirty="0" err="1" smtClean="0"/>
              <a:t>reduction</a:t>
            </a:r>
            <a:endParaRPr lang="es-ES" sz="1600" b="1" dirty="0" smtClean="0"/>
          </a:p>
        </p:txBody>
      </p:sp>
      <p:sp>
        <p:nvSpPr>
          <p:cNvPr id="10" name="CuadroTexto 9"/>
          <p:cNvSpPr txBox="1"/>
          <p:nvPr/>
        </p:nvSpPr>
        <p:spPr>
          <a:xfrm>
            <a:off x="4478024" y="5880100"/>
            <a:ext cx="4365235" cy="646331"/>
          </a:xfrm>
          <a:prstGeom prst="rect">
            <a:avLst/>
          </a:prstGeom>
          <a:noFill/>
        </p:spPr>
        <p:txBody>
          <a:bodyPr wrap="none" rtlCol="0">
            <a:spAutoFit/>
          </a:bodyPr>
          <a:lstStyle/>
          <a:p>
            <a:pPr algn="ctr"/>
            <a:r>
              <a:rPr lang="en-US" dirty="0" smtClean="0"/>
              <a:t>Or even explaining a </a:t>
            </a:r>
            <a:r>
              <a:rPr lang="en-US" b="1" dirty="0" smtClean="0"/>
              <a:t>long-term </a:t>
            </a:r>
          </a:p>
          <a:p>
            <a:pPr algn="ctr"/>
            <a:r>
              <a:rPr lang="en-US" b="1" dirty="0" smtClean="0"/>
              <a:t>intensification of Californian droughts</a:t>
            </a:r>
            <a:endParaRPr lang="en-US" b="1" dirty="0"/>
          </a:p>
        </p:txBody>
      </p:sp>
      <p:pic>
        <p:nvPicPr>
          <p:cNvPr id="4" name="Imagen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1058" y="2077086"/>
            <a:ext cx="4201842" cy="3199130"/>
          </a:xfrm>
          <a:prstGeom prst="rect">
            <a:avLst/>
          </a:prstGeom>
        </p:spPr>
      </p:pic>
      <p:sp>
        <p:nvSpPr>
          <p:cNvPr id="39" name="CuadroTexto 2"/>
          <p:cNvSpPr txBox="1">
            <a:spLocks noChangeArrowheads="1"/>
          </p:cNvSpPr>
          <p:nvPr/>
        </p:nvSpPr>
        <p:spPr bwMode="auto">
          <a:xfrm>
            <a:off x="4984849" y="5257801"/>
            <a:ext cx="23690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s-ES" sz="1800" i="1" dirty="0" err="1" smtClean="0">
                <a:solidFill>
                  <a:srgbClr val="E46C0A"/>
                </a:solidFill>
              </a:rPr>
              <a:t>Cvijanovic</a:t>
            </a:r>
            <a:r>
              <a:rPr lang="es-ES" sz="1800" i="1" dirty="0" smtClean="0">
                <a:solidFill>
                  <a:srgbClr val="E46C0A"/>
                </a:solidFill>
              </a:rPr>
              <a:t> et al 2017</a:t>
            </a:r>
            <a:endParaRPr lang="es-ES" sz="1800" i="1" dirty="0">
              <a:solidFill>
                <a:srgbClr val="E46C0A"/>
              </a:solidFill>
            </a:endParaRPr>
          </a:p>
        </p:txBody>
      </p:sp>
      <p:pic>
        <p:nvPicPr>
          <p:cNvPr id="11" name="Imagen 10"/>
          <p:cNvPicPr>
            <a:picLocks noChangeAspect="1"/>
          </p:cNvPicPr>
          <p:nvPr/>
        </p:nvPicPr>
        <p:blipFill>
          <a:blip r:embed="rId6"/>
          <a:stretch>
            <a:fillRect/>
          </a:stretch>
        </p:blipFill>
        <p:spPr>
          <a:xfrm>
            <a:off x="7677850" y="4407680"/>
            <a:ext cx="1466150" cy="1459720"/>
          </a:xfrm>
          <a:prstGeom prst="rect">
            <a:avLst/>
          </a:prstGeom>
        </p:spPr>
      </p:pic>
      <p:sp>
        <p:nvSpPr>
          <p:cNvPr id="32" name="CuadroTexto 2"/>
          <p:cNvSpPr txBox="1">
            <a:spLocks noChangeArrowheads="1"/>
          </p:cNvSpPr>
          <p:nvPr/>
        </p:nvSpPr>
        <p:spPr bwMode="auto">
          <a:xfrm>
            <a:off x="2016127" y="941388"/>
            <a:ext cx="21884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2000" i="1" dirty="0" err="1" smtClean="0">
                <a:solidFill>
                  <a:srgbClr val="E46C0A"/>
                </a:solidFill>
                <a:latin typeface="Calibri"/>
                <a:cs typeface="Calibri"/>
              </a:rPr>
              <a:t>Mariotti</a:t>
            </a:r>
            <a:r>
              <a:rPr lang="es-ES" sz="2000" i="1" dirty="0" smtClean="0">
                <a:solidFill>
                  <a:srgbClr val="E46C0A"/>
                </a:solidFill>
                <a:latin typeface="Calibri"/>
                <a:cs typeface="Calibri"/>
              </a:rPr>
              <a:t> et </a:t>
            </a:r>
            <a:r>
              <a:rPr lang="es-ES" sz="2000" i="1" dirty="0">
                <a:solidFill>
                  <a:srgbClr val="E46C0A"/>
                </a:solidFill>
                <a:latin typeface="Calibri"/>
                <a:cs typeface="Calibri"/>
              </a:rPr>
              <a:t>al </a:t>
            </a:r>
            <a:r>
              <a:rPr lang="es-ES" sz="2000" i="1" dirty="0" smtClean="0">
                <a:solidFill>
                  <a:srgbClr val="E46C0A"/>
                </a:solidFill>
                <a:latin typeface="Calibri"/>
                <a:cs typeface="Calibri"/>
              </a:rPr>
              <a:t>2018</a:t>
            </a:r>
            <a:endParaRPr lang="es-ES" sz="2000" i="1" dirty="0">
              <a:solidFill>
                <a:srgbClr val="E46C0A"/>
              </a:solidFill>
              <a:latin typeface="Calibri"/>
              <a:cs typeface="Calibri"/>
            </a:endParaRPr>
          </a:p>
        </p:txBody>
      </p:sp>
    </p:spTree>
    <p:extLst>
      <p:ext uri="{BB962C8B-B14F-4D97-AF65-F5344CB8AC3E}">
        <p14:creationId xmlns:p14="http://schemas.microsoft.com/office/powerpoint/2010/main" val="2174046177"/>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4" name="CustomShape 1"/>
          <p:cNvSpPr/>
          <p:nvPr/>
        </p:nvSpPr>
        <p:spPr>
          <a:xfrm>
            <a:off x="196992" y="181440"/>
            <a:ext cx="6000608" cy="644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1"/>
          <a:lstStyle/>
          <a:p>
            <a:r>
              <a:rPr lang="en-US" sz="2400" b="1" spc="-1" dirty="0" smtClean="0">
                <a:solidFill>
                  <a:srgbClr val="FFFFFF"/>
                </a:solidFill>
                <a:uFill>
                  <a:solidFill>
                    <a:srgbClr val="FFFFFF"/>
                  </a:solidFill>
                </a:uFill>
                <a:latin typeface="Arial"/>
                <a:ea typeface="ＭＳ Ｐゴシック"/>
                <a:cs typeface="DejaVu Sans"/>
              </a:rPr>
              <a:t>Introducing our main prediction </a:t>
            </a:r>
            <a:r>
              <a:rPr lang="en-US" sz="2400" b="1" spc="-1" dirty="0">
                <a:solidFill>
                  <a:srgbClr val="FFFFFF"/>
                </a:solidFill>
                <a:uFill>
                  <a:solidFill>
                    <a:srgbClr val="FFFFFF"/>
                  </a:solidFill>
                </a:uFill>
                <a:latin typeface="Arial"/>
                <a:ea typeface="ＭＳ Ｐゴシック"/>
                <a:cs typeface="DejaVu Sans"/>
              </a:rPr>
              <a:t>t</a:t>
            </a:r>
            <a:r>
              <a:rPr lang="en-US" sz="2400" b="1" spc="-1" dirty="0" smtClean="0">
                <a:solidFill>
                  <a:srgbClr val="FFFFFF"/>
                </a:solidFill>
                <a:uFill>
                  <a:solidFill>
                    <a:srgbClr val="FFFFFF"/>
                  </a:solidFill>
                </a:uFill>
                <a:latin typeface="Arial"/>
                <a:ea typeface="ＭＳ Ｐゴシック"/>
                <a:cs typeface="DejaVu Sans"/>
              </a:rPr>
              <a:t>ool</a:t>
            </a:r>
            <a:endParaRPr lang="en-US" sz="2400" spc="-1" dirty="0">
              <a:solidFill>
                <a:srgbClr val="000000"/>
              </a:solidFill>
              <a:uFill>
                <a:solidFill>
                  <a:srgbClr val="FFFFFF"/>
                </a:solidFill>
              </a:uFill>
              <a:latin typeface="Arial"/>
              <a:ea typeface="DejaVu Sans"/>
              <a:cs typeface="DejaVu Sans"/>
            </a:endParaRPr>
          </a:p>
        </p:txBody>
      </p:sp>
      <p:pic>
        <p:nvPicPr>
          <p:cNvPr id="1140" name="Picture 18"/>
          <p:cNvPicPr>
            <a:picLocks noChangeAspect="1"/>
          </p:cNvPicPr>
          <p:nvPr/>
        </p:nvPicPr>
        <p:blipFill>
          <a:blip r:embed="rId3"/>
          <a:stretch/>
        </p:blipFill>
        <p:spPr>
          <a:xfrm>
            <a:off x="5733117" y="3815358"/>
            <a:ext cx="3155891" cy="2964764"/>
          </a:xfrm>
          <a:prstGeom prst="rect">
            <a:avLst/>
          </a:prstGeom>
          <a:ln>
            <a:noFill/>
          </a:ln>
        </p:spPr>
      </p:pic>
      <p:sp>
        <p:nvSpPr>
          <p:cNvPr id="1141" name="CustomShape 7"/>
          <p:cNvSpPr/>
          <p:nvPr/>
        </p:nvSpPr>
        <p:spPr>
          <a:xfrm>
            <a:off x="5152898" y="3214180"/>
            <a:ext cx="4157604" cy="601560"/>
          </a:xfrm>
          <a:prstGeom prst="rect">
            <a:avLst/>
          </a:prstGeom>
          <a:noFill/>
          <a:ln>
            <a:noFill/>
          </a:ln>
        </p:spPr>
        <p:style>
          <a:lnRef idx="0">
            <a:scrgbClr r="0" g="0" b="0"/>
          </a:lnRef>
          <a:fillRef idx="0">
            <a:scrgbClr r="0" g="0" b="0"/>
          </a:fillRef>
          <a:effectRef idx="0">
            <a:scrgbClr r="0" g="0" b="0"/>
          </a:effectRef>
          <a:fontRef idx="minor"/>
        </p:style>
        <p:txBody>
          <a:bodyPr wrap="none" lIns="90000" tIns="59400" rIns="90000" bIns="45000"/>
          <a:lstStyle/>
          <a:p>
            <a:pPr algn="ctr"/>
            <a:r>
              <a:rPr lang="en-US" sz="1900" b="1" spc="-1" dirty="0">
                <a:solidFill>
                  <a:srgbClr val="000000"/>
                </a:solidFill>
                <a:uFill>
                  <a:solidFill>
                    <a:srgbClr val="FFFFFF"/>
                  </a:solidFill>
                </a:uFill>
                <a:latin typeface="Arial"/>
                <a:ea typeface="ＭＳ Ｐゴシック"/>
                <a:cs typeface="DejaVu Sans"/>
              </a:rPr>
              <a:t>EC-EARTH </a:t>
            </a:r>
            <a:endParaRPr lang="en-US" sz="1900" b="1" spc="-1" dirty="0" smtClean="0">
              <a:solidFill>
                <a:srgbClr val="000000"/>
              </a:solidFill>
              <a:uFill>
                <a:solidFill>
                  <a:srgbClr val="FFFFFF"/>
                </a:solidFill>
              </a:uFill>
              <a:latin typeface="Arial"/>
              <a:ea typeface="ＭＳ Ｐゴシック"/>
              <a:cs typeface="DejaVu Sans"/>
            </a:endParaRPr>
          </a:p>
          <a:p>
            <a:pPr algn="ctr"/>
            <a:r>
              <a:rPr lang="en-US" sz="1900" b="1" spc="-1" dirty="0" smtClean="0">
                <a:solidFill>
                  <a:srgbClr val="000000"/>
                </a:solidFill>
                <a:uFill>
                  <a:solidFill>
                    <a:srgbClr val="FFFFFF"/>
                  </a:solidFill>
                </a:uFill>
                <a:latin typeface="Arial"/>
                <a:ea typeface="ＭＳ Ｐゴシック"/>
                <a:cs typeface="DejaVu Sans"/>
              </a:rPr>
              <a:t>Global Coupled model</a:t>
            </a:r>
            <a:endParaRPr lang="en-US" sz="1900" spc="-1" dirty="0">
              <a:solidFill>
                <a:srgbClr val="000000"/>
              </a:solidFill>
              <a:uFill>
                <a:solidFill>
                  <a:srgbClr val="FFFFFF"/>
                </a:solidFill>
              </a:uFill>
              <a:latin typeface="Arial"/>
              <a:ea typeface="DejaVu Sans"/>
              <a:cs typeface="DejaVu Sans"/>
            </a:endParaRPr>
          </a:p>
        </p:txBody>
      </p:sp>
      <p:sp>
        <p:nvSpPr>
          <p:cNvPr id="15" name="CustomShape 8"/>
          <p:cNvSpPr/>
          <p:nvPr/>
        </p:nvSpPr>
        <p:spPr>
          <a:xfrm>
            <a:off x="936720" y="1075601"/>
            <a:ext cx="5041440" cy="2559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buClr>
                <a:srgbClr val="004990"/>
              </a:buClr>
            </a:pPr>
            <a:r>
              <a:rPr lang="en-US" b="1" spc="-1" dirty="0">
                <a:solidFill>
                  <a:srgbClr val="004990"/>
                </a:solidFill>
                <a:uFill>
                  <a:solidFill>
                    <a:srgbClr val="FFFFFF"/>
                  </a:solidFill>
                </a:uFill>
                <a:latin typeface="Arial"/>
                <a:ea typeface="ＭＳ Ｐゴシック"/>
                <a:cs typeface="DejaVu Sans"/>
              </a:rPr>
              <a:t>IFS</a:t>
            </a:r>
            <a:r>
              <a:rPr lang="en-US" spc="-1" dirty="0">
                <a:solidFill>
                  <a:srgbClr val="004990"/>
                </a:solidFill>
                <a:uFill>
                  <a:solidFill>
                    <a:srgbClr val="FFFFFF"/>
                  </a:solidFill>
                </a:uFill>
                <a:latin typeface="Arial"/>
                <a:ea typeface="ＭＳ Ｐゴシック"/>
                <a:cs typeface="DejaVu Sans"/>
              </a:rPr>
              <a:t> </a:t>
            </a:r>
            <a:r>
              <a:rPr lang="en-US" spc="-1" dirty="0" smtClean="0">
                <a:solidFill>
                  <a:srgbClr val="004990"/>
                </a:solidFill>
                <a:uFill>
                  <a:solidFill>
                    <a:srgbClr val="FFFFFF"/>
                  </a:solidFill>
                </a:uFill>
                <a:latin typeface="Arial"/>
                <a:ea typeface="ＭＳ Ｐゴシック"/>
                <a:cs typeface="DejaVu Sans"/>
              </a:rPr>
              <a:t>(Atmospheric Model)</a:t>
            </a:r>
            <a:r>
              <a:rPr lang="en-US" spc="-1" dirty="0">
                <a:solidFill>
                  <a:srgbClr val="004990"/>
                </a:solidFill>
                <a:uFill>
                  <a:solidFill>
                    <a:srgbClr val="FFFFFF"/>
                  </a:solidFill>
                </a:uFill>
                <a:latin typeface="Arial"/>
                <a:ea typeface="ＭＳ Ｐゴシック"/>
                <a:cs typeface="DejaVu Sans"/>
              </a:rPr>
              <a:t>:</a:t>
            </a:r>
            <a:endParaRPr lang="en-US" spc="-1" dirty="0">
              <a:solidFill>
                <a:srgbClr val="000000"/>
              </a:solidFill>
              <a:uFill>
                <a:solidFill>
                  <a:srgbClr val="FFFFFF"/>
                </a:solidFill>
              </a:uFill>
              <a:latin typeface="Arial"/>
              <a:ea typeface="DejaVu Sans"/>
              <a:cs typeface="DejaVu Sans"/>
            </a:endParaRPr>
          </a:p>
          <a:p>
            <a:r>
              <a:rPr lang="en-US" spc="-1" dirty="0">
                <a:solidFill>
                  <a:srgbClr val="004990"/>
                </a:solidFill>
                <a:uFill>
                  <a:solidFill>
                    <a:srgbClr val="FFFFFF"/>
                  </a:solidFill>
                </a:uFill>
                <a:latin typeface="Arial"/>
                <a:ea typeface="ＭＳ Ｐゴシック"/>
                <a:cs typeface="DejaVu Sans"/>
              </a:rPr>
              <a:t> </a:t>
            </a:r>
            <a:r>
              <a:rPr lang="en-US" spc="-1" dirty="0" smtClean="0">
                <a:solidFill>
                  <a:srgbClr val="004990"/>
                </a:solidFill>
                <a:uFill>
                  <a:solidFill>
                    <a:srgbClr val="FFFFFF"/>
                  </a:solidFill>
                </a:uFill>
                <a:latin typeface="Arial"/>
                <a:ea typeface="ＭＳ Ｐゴシック"/>
                <a:cs typeface="DejaVu Sans"/>
              </a:rPr>
              <a:t>     </a:t>
            </a:r>
            <a:r>
              <a:rPr lang="en-US" sz="1700" spc="-1" dirty="0" smtClean="0">
                <a:solidFill>
                  <a:srgbClr val="000000"/>
                </a:solidFill>
                <a:uFill>
                  <a:solidFill>
                    <a:srgbClr val="FFFFFF"/>
                  </a:solidFill>
                </a:uFill>
                <a:latin typeface="Arial"/>
                <a:ea typeface="ＭＳ Ｐゴシック"/>
                <a:cs typeface="DejaVu Sans"/>
              </a:rPr>
              <a:t>T255 </a:t>
            </a:r>
            <a:r>
              <a:rPr lang="en-US" sz="1700" spc="-1" dirty="0">
                <a:solidFill>
                  <a:srgbClr val="000000"/>
                </a:solidFill>
                <a:uFill>
                  <a:solidFill>
                    <a:srgbClr val="FFFFFF"/>
                  </a:solidFill>
                </a:uFill>
                <a:latin typeface="Arial"/>
                <a:ea typeface="ＭＳ Ｐゴシック"/>
                <a:cs typeface="DejaVu Sans"/>
              </a:rPr>
              <a:t>(0.75º) ~80km</a:t>
            </a:r>
            <a:endParaRPr lang="en-US" sz="1700" spc="-1" dirty="0">
              <a:solidFill>
                <a:srgbClr val="000000"/>
              </a:solidFill>
              <a:uFill>
                <a:solidFill>
                  <a:srgbClr val="FFFFFF"/>
                </a:solidFill>
              </a:uFill>
              <a:latin typeface="Arial"/>
              <a:ea typeface="DejaVu Sans"/>
              <a:cs typeface="DejaVu Sans"/>
            </a:endParaRPr>
          </a:p>
          <a:p>
            <a:r>
              <a:rPr lang="en-US" sz="1700" spc="-1" dirty="0" smtClean="0">
                <a:solidFill>
                  <a:srgbClr val="000000"/>
                </a:solidFill>
                <a:uFill>
                  <a:solidFill>
                    <a:srgbClr val="FFFFFF"/>
                  </a:solidFill>
                </a:uFill>
                <a:latin typeface="Arial"/>
                <a:ea typeface="ＭＳ Ｐゴシック"/>
                <a:cs typeface="DejaVu Sans"/>
              </a:rPr>
              <a:t>      L91 </a:t>
            </a:r>
            <a:r>
              <a:rPr lang="en-US" sz="1700" spc="-1" dirty="0">
                <a:solidFill>
                  <a:srgbClr val="000000"/>
                </a:solidFill>
                <a:uFill>
                  <a:solidFill>
                    <a:srgbClr val="FFFFFF"/>
                  </a:solidFill>
                </a:uFill>
                <a:latin typeface="Arial"/>
                <a:ea typeface="ＭＳ Ｐゴシック"/>
                <a:cs typeface="DejaVu Sans"/>
              </a:rPr>
              <a:t>(top 0.01hPa) ~</a:t>
            </a:r>
            <a:r>
              <a:rPr lang="en-US" sz="1700" spc="-1" dirty="0" smtClean="0">
                <a:solidFill>
                  <a:srgbClr val="000000"/>
                </a:solidFill>
                <a:uFill>
                  <a:solidFill>
                    <a:srgbClr val="FFFFFF"/>
                  </a:solidFill>
                </a:uFill>
                <a:latin typeface="Arial"/>
                <a:ea typeface="ＭＳ Ｐゴシック"/>
                <a:cs typeface="DejaVu Sans"/>
              </a:rPr>
              <a:t>mesosphere</a:t>
            </a:r>
          </a:p>
          <a:p>
            <a:r>
              <a:rPr lang="en-US" sz="1700" i="1" spc="-1" dirty="0" smtClean="0">
                <a:solidFill>
                  <a:srgbClr val="000000"/>
                </a:solidFill>
                <a:uFill>
                  <a:solidFill>
                    <a:srgbClr val="FFFFFF"/>
                  </a:solidFill>
                </a:uFill>
                <a:latin typeface="Arial"/>
                <a:ea typeface="ＭＳ Ｐゴシック"/>
                <a:cs typeface="DejaVu Sans"/>
              </a:rPr>
              <a:t>      IFS-HTESSEL (Land Model)</a:t>
            </a:r>
            <a:endParaRPr lang="en-US" sz="1700" i="1" spc="-1" dirty="0">
              <a:solidFill>
                <a:srgbClr val="000000"/>
              </a:solidFill>
              <a:uFill>
                <a:solidFill>
                  <a:srgbClr val="FFFFFF"/>
                </a:solidFill>
              </a:uFill>
              <a:latin typeface="Arial"/>
              <a:ea typeface="DejaVu Sans"/>
              <a:cs typeface="DejaVu Sans"/>
            </a:endParaRPr>
          </a:p>
          <a:p>
            <a:endParaRPr lang="en-US" sz="1000" spc="-1" dirty="0">
              <a:solidFill>
                <a:srgbClr val="000000"/>
              </a:solidFill>
              <a:uFill>
                <a:solidFill>
                  <a:srgbClr val="FFFFFF"/>
                </a:solidFill>
              </a:uFill>
              <a:latin typeface="Arial"/>
              <a:ea typeface="DejaVu Sans"/>
              <a:cs typeface="DejaVu Sans"/>
            </a:endParaRPr>
          </a:p>
          <a:p>
            <a:pPr marL="360">
              <a:buClr>
                <a:srgbClr val="004990"/>
              </a:buClr>
            </a:pPr>
            <a:r>
              <a:rPr lang="en-US" b="1" spc="-1" dirty="0">
                <a:solidFill>
                  <a:srgbClr val="004990"/>
                </a:solidFill>
                <a:uFill>
                  <a:solidFill>
                    <a:srgbClr val="FFFFFF"/>
                  </a:solidFill>
                </a:uFill>
                <a:latin typeface="Arial"/>
                <a:ea typeface="ＭＳ Ｐゴシック"/>
                <a:cs typeface="DejaVu Sans"/>
              </a:rPr>
              <a:t>NEMO</a:t>
            </a:r>
            <a:r>
              <a:rPr lang="en-US" spc="-1" dirty="0">
                <a:solidFill>
                  <a:srgbClr val="004990"/>
                </a:solidFill>
                <a:uFill>
                  <a:solidFill>
                    <a:srgbClr val="FFFFFF"/>
                  </a:solidFill>
                </a:uFill>
                <a:latin typeface="Arial"/>
                <a:ea typeface="ＭＳ Ｐゴシック"/>
                <a:cs typeface="DejaVu Sans"/>
              </a:rPr>
              <a:t> </a:t>
            </a:r>
            <a:r>
              <a:rPr lang="en-US" spc="-1" dirty="0" smtClean="0">
                <a:solidFill>
                  <a:srgbClr val="004990"/>
                </a:solidFill>
                <a:uFill>
                  <a:solidFill>
                    <a:srgbClr val="FFFFFF"/>
                  </a:solidFill>
                </a:uFill>
                <a:latin typeface="Arial"/>
                <a:ea typeface="ＭＳ Ｐゴシック"/>
                <a:cs typeface="DejaVu Sans"/>
              </a:rPr>
              <a:t>(Ocean Model)</a:t>
            </a:r>
            <a:r>
              <a:rPr lang="en-US" spc="-1" dirty="0">
                <a:solidFill>
                  <a:srgbClr val="004990"/>
                </a:solidFill>
                <a:uFill>
                  <a:solidFill>
                    <a:srgbClr val="FFFFFF"/>
                  </a:solidFill>
                </a:uFill>
                <a:latin typeface="Arial"/>
                <a:ea typeface="ＭＳ Ｐゴシック"/>
                <a:cs typeface="DejaVu Sans"/>
              </a:rPr>
              <a:t>:</a:t>
            </a:r>
            <a:endParaRPr lang="en-US" spc="-1" dirty="0">
              <a:solidFill>
                <a:srgbClr val="000000"/>
              </a:solidFill>
              <a:uFill>
                <a:solidFill>
                  <a:srgbClr val="FFFFFF"/>
                </a:solidFill>
              </a:uFill>
              <a:latin typeface="Arial"/>
              <a:ea typeface="DejaVu Sans"/>
              <a:cs typeface="DejaVu Sans"/>
            </a:endParaRPr>
          </a:p>
          <a:p>
            <a:r>
              <a:rPr lang="en-US" spc="-1" dirty="0" smtClean="0">
                <a:solidFill>
                  <a:srgbClr val="000000"/>
                </a:solidFill>
                <a:uFill>
                  <a:solidFill>
                    <a:srgbClr val="FFFFFF"/>
                  </a:solidFill>
                </a:uFill>
                <a:latin typeface="Arial"/>
                <a:ea typeface="ＭＳ Ｐゴシック"/>
                <a:cs typeface="DejaVu Sans"/>
              </a:rPr>
              <a:t>      </a:t>
            </a:r>
            <a:r>
              <a:rPr lang="en-US" sz="1700" spc="-1" dirty="0" smtClean="0">
                <a:solidFill>
                  <a:srgbClr val="000000"/>
                </a:solidFill>
                <a:uFill>
                  <a:solidFill>
                    <a:srgbClr val="FFFFFF"/>
                  </a:solidFill>
                </a:uFill>
                <a:latin typeface="Arial"/>
                <a:ea typeface="ＭＳ Ｐゴシック"/>
                <a:cs typeface="DejaVu Sans"/>
              </a:rPr>
              <a:t>Nominal 1° Resolution</a:t>
            </a:r>
            <a:r>
              <a:rPr lang="en-US" sz="1700" spc="-1" dirty="0">
                <a:solidFill>
                  <a:srgbClr val="000000"/>
                </a:solidFill>
                <a:uFill>
                  <a:solidFill>
                    <a:srgbClr val="FFFFFF"/>
                  </a:solidFill>
                </a:uFill>
                <a:latin typeface="Arial"/>
                <a:ea typeface="ＭＳ Ｐゴシック"/>
                <a:cs typeface="DejaVu Sans"/>
              </a:rPr>
              <a:t>	</a:t>
            </a:r>
            <a:endParaRPr lang="en-US" sz="1700" spc="-1" dirty="0" smtClean="0">
              <a:solidFill>
                <a:srgbClr val="000000"/>
              </a:solidFill>
              <a:uFill>
                <a:solidFill>
                  <a:srgbClr val="FFFFFF"/>
                </a:solidFill>
              </a:uFill>
              <a:latin typeface="Arial"/>
              <a:ea typeface="ＭＳ Ｐゴシック"/>
              <a:cs typeface="DejaVu Sans"/>
            </a:endParaRPr>
          </a:p>
          <a:p>
            <a:r>
              <a:rPr lang="en-US" sz="1700" spc="-1" dirty="0" smtClean="0">
                <a:solidFill>
                  <a:srgbClr val="000000"/>
                </a:solidFill>
                <a:uFill>
                  <a:solidFill>
                    <a:srgbClr val="FFFFFF"/>
                  </a:solidFill>
                </a:uFill>
                <a:latin typeface="Arial"/>
                <a:ea typeface="ＭＳ Ｐゴシック"/>
                <a:cs typeface="DejaVu Sans"/>
              </a:rPr>
              <a:t>      L75 </a:t>
            </a:r>
            <a:r>
              <a:rPr lang="en-US" sz="1700" spc="-1" dirty="0">
                <a:solidFill>
                  <a:srgbClr val="000000"/>
                </a:solidFill>
                <a:uFill>
                  <a:solidFill>
                    <a:srgbClr val="FFFFFF"/>
                  </a:solidFill>
                </a:uFill>
                <a:latin typeface="Arial"/>
                <a:ea typeface="ＭＳ Ｐゴシック"/>
                <a:cs typeface="DejaVu Sans"/>
              </a:rPr>
              <a:t>levels (thousands km </a:t>
            </a:r>
            <a:r>
              <a:rPr lang="en-US" sz="1700" spc="-1" dirty="0" smtClean="0">
                <a:solidFill>
                  <a:srgbClr val="000000"/>
                </a:solidFill>
                <a:uFill>
                  <a:solidFill>
                    <a:srgbClr val="FFFFFF"/>
                  </a:solidFill>
                </a:uFill>
                <a:latin typeface="Arial"/>
                <a:ea typeface="ＭＳ Ｐゴシック"/>
                <a:cs typeface="DejaVu Sans"/>
              </a:rPr>
              <a:t>deep)</a:t>
            </a:r>
            <a:endParaRPr lang="en-US" sz="1700" spc="-1" dirty="0" smtClean="0">
              <a:solidFill>
                <a:srgbClr val="004990"/>
              </a:solidFill>
              <a:uFill>
                <a:solidFill>
                  <a:srgbClr val="FFFFFF"/>
                </a:solidFill>
              </a:uFill>
              <a:latin typeface="Arial"/>
              <a:ea typeface="ＭＳ Ｐゴシック"/>
              <a:cs typeface="DejaVu Sans"/>
            </a:endParaRPr>
          </a:p>
          <a:p>
            <a:r>
              <a:rPr lang="en-US" sz="1700" i="1" spc="-1" dirty="0">
                <a:solidFill>
                  <a:srgbClr val="000000"/>
                </a:solidFill>
                <a:uFill>
                  <a:solidFill>
                    <a:srgbClr val="FFFFFF"/>
                  </a:solidFill>
                </a:uFill>
                <a:latin typeface="Arial"/>
                <a:ea typeface="DejaVu Sans"/>
                <a:cs typeface="DejaVu Sans"/>
              </a:rPr>
              <a:t> </a:t>
            </a:r>
            <a:r>
              <a:rPr lang="en-US" sz="1700" i="1" spc="-1" dirty="0" smtClean="0">
                <a:solidFill>
                  <a:srgbClr val="000000"/>
                </a:solidFill>
                <a:uFill>
                  <a:solidFill>
                    <a:srgbClr val="FFFFFF"/>
                  </a:solidFill>
                </a:uFill>
                <a:latin typeface="Arial"/>
                <a:ea typeface="DejaVu Sans"/>
                <a:cs typeface="DejaVu Sans"/>
              </a:rPr>
              <a:t>     PISCES (Biogeochemistry Model</a:t>
            </a:r>
            <a:r>
              <a:rPr lang="en-US" i="1" spc="-1" dirty="0" smtClean="0">
                <a:solidFill>
                  <a:srgbClr val="000000"/>
                </a:solidFill>
                <a:uFill>
                  <a:solidFill>
                    <a:srgbClr val="FFFFFF"/>
                  </a:solidFill>
                </a:uFill>
                <a:latin typeface="Arial"/>
                <a:ea typeface="DejaVu Sans"/>
                <a:cs typeface="DejaVu Sans"/>
              </a:rPr>
              <a:t>)</a:t>
            </a:r>
            <a:endParaRPr lang="en-US" i="1" spc="-1" dirty="0">
              <a:solidFill>
                <a:srgbClr val="000000"/>
              </a:solidFill>
              <a:uFill>
                <a:solidFill>
                  <a:srgbClr val="FFFFFF"/>
                </a:solidFill>
              </a:uFill>
              <a:latin typeface="Arial"/>
              <a:ea typeface="DejaVu Sans"/>
              <a:cs typeface="DejaVu Sans"/>
            </a:endParaRPr>
          </a:p>
          <a:p>
            <a:endParaRPr lang="en-US" sz="1000" spc="-1" dirty="0">
              <a:solidFill>
                <a:srgbClr val="000000"/>
              </a:solidFill>
              <a:uFill>
                <a:solidFill>
                  <a:srgbClr val="FFFFFF"/>
                </a:solidFill>
              </a:uFill>
              <a:latin typeface="Arial"/>
              <a:ea typeface="DejaVu Sans"/>
              <a:cs typeface="DejaVu Sans"/>
            </a:endParaRPr>
          </a:p>
          <a:p>
            <a:pPr marL="360">
              <a:buClr>
                <a:srgbClr val="004990"/>
              </a:buClr>
            </a:pPr>
            <a:r>
              <a:rPr lang="en-US" b="1" spc="-1" dirty="0">
                <a:solidFill>
                  <a:srgbClr val="004990"/>
                </a:solidFill>
                <a:uFill>
                  <a:solidFill>
                    <a:srgbClr val="FFFFFF"/>
                  </a:solidFill>
                </a:uFill>
                <a:latin typeface="Arial"/>
                <a:ea typeface="ＭＳ Ｐゴシック"/>
                <a:cs typeface="DejaVu Sans"/>
              </a:rPr>
              <a:t>LIM</a:t>
            </a:r>
            <a:r>
              <a:rPr lang="en-US" spc="-1" dirty="0">
                <a:solidFill>
                  <a:srgbClr val="004990"/>
                </a:solidFill>
                <a:uFill>
                  <a:solidFill>
                    <a:srgbClr val="FFFFFF"/>
                  </a:solidFill>
                </a:uFill>
                <a:latin typeface="Arial"/>
                <a:ea typeface="ＭＳ Ｐゴシック"/>
                <a:cs typeface="DejaVu Sans"/>
              </a:rPr>
              <a:t> </a:t>
            </a:r>
            <a:r>
              <a:rPr lang="en-US" spc="-1" dirty="0" smtClean="0">
                <a:solidFill>
                  <a:srgbClr val="004990"/>
                </a:solidFill>
                <a:uFill>
                  <a:solidFill>
                    <a:srgbClr val="FFFFFF"/>
                  </a:solidFill>
                </a:uFill>
                <a:latin typeface="Arial"/>
                <a:ea typeface="ＭＳ Ｐゴシック"/>
                <a:cs typeface="DejaVu Sans"/>
              </a:rPr>
              <a:t>(Sea</a:t>
            </a:r>
            <a:r>
              <a:rPr lang="en-US" spc="-1" dirty="0">
                <a:solidFill>
                  <a:srgbClr val="004990"/>
                </a:solidFill>
                <a:uFill>
                  <a:solidFill>
                    <a:srgbClr val="FFFFFF"/>
                  </a:solidFill>
                </a:uFill>
                <a:latin typeface="Arial"/>
                <a:ea typeface="ＭＳ Ｐゴシック"/>
                <a:cs typeface="DejaVu Sans"/>
              </a:rPr>
              <a:t>-</a:t>
            </a:r>
            <a:r>
              <a:rPr lang="en-US" spc="-1" dirty="0" smtClean="0">
                <a:solidFill>
                  <a:srgbClr val="004990"/>
                </a:solidFill>
                <a:uFill>
                  <a:solidFill>
                    <a:srgbClr val="FFFFFF"/>
                  </a:solidFill>
                </a:uFill>
                <a:latin typeface="Arial"/>
                <a:ea typeface="ＭＳ Ｐゴシック"/>
                <a:cs typeface="DejaVu Sans"/>
              </a:rPr>
              <a:t>ice Model)</a:t>
            </a:r>
            <a:r>
              <a:rPr lang="en-US" spc="-1" dirty="0">
                <a:solidFill>
                  <a:srgbClr val="004990"/>
                </a:solidFill>
                <a:uFill>
                  <a:solidFill>
                    <a:srgbClr val="FFFFFF"/>
                  </a:solidFill>
                </a:uFill>
                <a:latin typeface="Arial"/>
                <a:ea typeface="ＭＳ Ｐゴシック"/>
                <a:cs typeface="DejaVu Sans"/>
              </a:rPr>
              <a:t>:</a:t>
            </a:r>
            <a:endParaRPr lang="en-US" spc="-1" dirty="0">
              <a:solidFill>
                <a:srgbClr val="000000"/>
              </a:solidFill>
              <a:uFill>
                <a:solidFill>
                  <a:srgbClr val="FFFFFF"/>
                </a:solidFill>
              </a:uFill>
              <a:latin typeface="Arial"/>
              <a:ea typeface="DejaVu Sans"/>
              <a:cs typeface="DejaVu Sans"/>
            </a:endParaRPr>
          </a:p>
          <a:p>
            <a:r>
              <a:rPr lang="en-US" sz="1700" spc="-1" dirty="0" smtClean="0">
                <a:solidFill>
                  <a:srgbClr val="000000"/>
                </a:solidFill>
                <a:uFill>
                  <a:solidFill>
                    <a:srgbClr val="FFFFFF"/>
                  </a:solidFill>
                </a:uFill>
                <a:latin typeface="Arial"/>
                <a:ea typeface="ＭＳ Ｐゴシック"/>
                <a:cs typeface="DejaVu Sans"/>
              </a:rPr>
              <a:t>      Multiple </a:t>
            </a:r>
            <a:r>
              <a:rPr lang="en-US" sz="1700" spc="-1" dirty="0">
                <a:solidFill>
                  <a:srgbClr val="000000"/>
                </a:solidFill>
                <a:uFill>
                  <a:solidFill>
                    <a:srgbClr val="FFFFFF"/>
                  </a:solidFill>
                </a:uFill>
                <a:latin typeface="Arial"/>
                <a:ea typeface="ＭＳ Ｐゴシック"/>
                <a:cs typeface="DejaVu Sans"/>
              </a:rPr>
              <a:t>(5) ice </a:t>
            </a:r>
            <a:r>
              <a:rPr lang="en-US" sz="1700" spc="-1" dirty="0" smtClean="0">
                <a:solidFill>
                  <a:srgbClr val="000000"/>
                </a:solidFill>
                <a:uFill>
                  <a:solidFill>
                    <a:srgbClr val="FFFFFF"/>
                  </a:solidFill>
                </a:uFill>
                <a:latin typeface="Arial"/>
                <a:ea typeface="ＭＳ Ｐゴシック"/>
                <a:cs typeface="DejaVu Sans"/>
              </a:rPr>
              <a:t>category</a:t>
            </a:r>
          </a:p>
        </p:txBody>
      </p:sp>
      <p:sp>
        <p:nvSpPr>
          <p:cNvPr id="16" name="CuadroTexto 15"/>
          <p:cNvSpPr txBox="1"/>
          <p:nvPr/>
        </p:nvSpPr>
        <p:spPr>
          <a:xfrm rot="16200000">
            <a:off x="-698500" y="2311401"/>
            <a:ext cx="2802069" cy="430887"/>
          </a:xfrm>
          <a:prstGeom prst="rect">
            <a:avLst/>
          </a:prstGeom>
          <a:noFill/>
        </p:spPr>
        <p:txBody>
          <a:bodyPr wrap="none" rtlCol="0">
            <a:spAutoFit/>
          </a:bodyPr>
          <a:lstStyle/>
          <a:p>
            <a:r>
              <a:rPr lang="es-ES" sz="2200" b="1" dirty="0" err="1" smtClean="0"/>
              <a:t>Model</a:t>
            </a:r>
            <a:r>
              <a:rPr lang="es-ES" sz="2200" b="1" dirty="0" smtClean="0"/>
              <a:t> </a:t>
            </a:r>
            <a:r>
              <a:rPr lang="es-ES" sz="2200" b="1" dirty="0" err="1" smtClean="0"/>
              <a:t>Components</a:t>
            </a:r>
            <a:endParaRPr lang="es-ES" sz="2200" b="1" dirty="0"/>
          </a:p>
        </p:txBody>
      </p:sp>
      <p:sp>
        <p:nvSpPr>
          <p:cNvPr id="17" name="Rectángulo 16"/>
          <p:cNvSpPr/>
          <p:nvPr/>
        </p:nvSpPr>
        <p:spPr>
          <a:xfrm>
            <a:off x="495300" y="965200"/>
            <a:ext cx="4508500" cy="3238500"/>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18" name="Google Shape;44;p7"/>
          <p:cNvPicPr preferRelativeResize="0"/>
          <p:nvPr/>
        </p:nvPicPr>
        <p:blipFill rotWithShape="1">
          <a:blip r:embed="rId4">
            <a:alphaModFix/>
          </a:blip>
          <a:srcRect/>
          <a:stretch/>
        </p:blipFill>
        <p:spPr>
          <a:xfrm>
            <a:off x="5689877" y="1498601"/>
            <a:ext cx="2574716" cy="1048177"/>
          </a:xfrm>
          <a:prstGeom prst="rect">
            <a:avLst/>
          </a:prstGeom>
          <a:noFill/>
          <a:ln>
            <a:noFill/>
          </a:ln>
        </p:spPr>
      </p:pic>
      <p:pic>
        <p:nvPicPr>
          <p:cNvPr id="20" name="Google Shape;50;p7"/>
          <p:cNvPicPr preferRelativeResize="0"/>
          <p:nvPr/>
        </p:nvPicPr>
        <p:blipFill rotWithShape="1">
          <a:blip r:embed="rId5">
            <a:alphaModFix/>
          </a:blip>
          <a:srcRect/>
          <a:stretch/>
        </p:blipFill>
        <p:spPr>
          <a:xfrm>
            <a:off x="7239002" y="2512791"/>
            <a:ext cx="1155699" cy="358023"/>
          </a:xfrm>
          <a:prstGeom prst="rect">
            <a:avLst/>
          </a:prstGeom>
          <a:noFill/>
          <a:ln>
            <a:noFill/>
          </a:ln>
        </p:spPr>
      </p:pic>
      <p:pic>
        <p:nvPicPr>
          <p:cNvPr id="21" name="Google Shape;52;p7"/>
          <p:cNvPicPr preferRelativeResize="0"/>
          <p:nvPr/>
        </p:nvPicPr>
        <p:blipFill rotWithShape="1">
          <a:blip r:embed="rId6">
            <a:alphaModFix/>
          </a:blip>
          <a:srcRect/>
          <a:stretch/>
        </p:blipFill>
        <p:spPr>
          <a:xfrm>
            <a:off x="5867944" y="2578101"/>
            <a:ext cx="824957" cy="482600"/>
          </a:xfrm>
          <a:prstGeom prst="rect">
            <a:avLst/>
          </a:prstGeom>
          <a:noFill/>
          <a:ln>
            <a:noFill/>
          </a:ln>
        </p:spPr>
      </p:pic>
      <p:grpSp>
        <p:nvGrpSpPr>
          <p:cNvPr id="5" name="Agrupar 4"/>
          <p:cNvGrpSpPr/>
          <p:nvPr/>
        </p:nvGrpSpPr>
        <p:grpSpPr>
          <a:xfrm>
            <a:off x="7061200" y="1054100"/>
            <a:ext cx="1778000" cy="495300"/>
            <a:chOff x="6883400" y="2489200"/>
            <a:chExt cx="1778000" cy="495300"/>
          </a:xfrm>
        </p:grpSpPr>
        <p:sp>
          <p:nvSpPr>
            <p:cNvPr id="22" name="Google Shape;53;p7"/>
            <p:cNvSpPr/>
            <p:nvPr/>
          </p:nvSpPr>
          <p:spPr>
            <a:xfrm>
              <a:off x="6985000" y="2489200"/>
              <a:ext cx="1257300" cy="495300"/>
            </a:xfrm>
            <a:prstGeom prst="ellipse">
              <a:avLst/>
            </a:prstGeom>
            <a:solidFill>
              <a:srgbClr val="A8D08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 name="Google Shape;54;p7"/>
            <p:cNvSpPr txBox="1"/>
            <p:nvPr/>
          </p:nvSpPr>
          <p:spPr>
            <a:xfrm>
              <a:off x="6883400" y="2552700"/>
              <a:ext cx="177800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smtClean="0">
                  <a:solidFill>
                    <a:srgbClr val="385723"/>
                  </a:solidFill>
                  <a:latin typeface="Arial"/>
                  <a:ea typeface="Arial"/>
                  <a:cs typeface="Arial"/>
                  <a:sym typeface="Arial"/>
                </a:rPr>
                <a:t>IFS-HTESSEL</a:t>
              </a:r>
              <a:endParaRPr sz="1600" dirty="0">
                <a:solidFill>
                  <a:srgbClr val="385723"/>
                </a:solidFill>
                <a:latin typeface="Arial"/>
                <a:ea typeface="Arial"/>
                <a:cs typeface="Arial"/>
                <a:sym typeface="Arial"/>
              </a:endParaRPr>
            </a:p>
          </p:txBody>
        </p:sp>
      </p:grpSp>
      <p:pic>
        <p:nvPicPr>
          <p:cNvPr id="4" name="Imagen 3"/>
          <p:cNvPicPr>
            <a:picLocks noChangeAspect="1"/>
          </p:cNvPicPr>
          <p:nvPr/>
        </p:nvPicPr>
        <p:blipFill>
          <a:blip r:embed="rId7"/>
          <a:stretch>
            <a:fillRect/>
          </a:stretch>
        </p:blipFill>
        <p:spPr>
          <a:xfrm>
            <a:off x="5651500" y="1019683"/>
            <a:ext cx="1130300" cy="440817"/>
          </a:xfrm>
          <a:prstGeom prst="rect">
            <a:avLst/>
          </a:prstGeom>
        </p:spPr>
      </p:pic>
    </p:spTree>
    <p:extLst>
      <p:ext uri="{BB962C8B-B14F-4D97-AF65-F5344CB8AC3E}">
        <p14:creationId xmlns:p14="http://schemas.microsoft.com/office/powerpoint/2010/main" val="2760767880"/>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4" name="CustomShape 1"/>
          <p:cNvSpPr/>
          <p:nvPr/>
        </p:nvSpPr>
        <p:spPr>
          <a:xfrm>
            <a:off x="196992" y="181440"/>
            <a:ext cx="6000608" cy="644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1"/>
          <a:lstStyle/>
          <a:p>
            <a:r>
              <a:rPr lang="en-US" sz="2400" b="1" spc="-1" dirty="0" smtClean="0">
                <a:solidFill>
                  <a:srgbClr val="FFFFFF"/>
                </a:solidFill>
                <a:uFill>
                  <a:solidFill>
                    <a:srgbClr val="FFFFFF"/>
                  </a:solidFill>
                </a:uFill>
                <a:latin typeface="Arial"/>
                <a:ea typeface="ＭＳ Ｐゴシック"/>
                <a:cs typeface="DejaVu Sans"/>
              </a:rPr>
              <a:t>Introducing our main prediction </a:t>
            </a:r>
            <a:r>
              <a:rPr lang="en-US" sz="2400" b="1" spc="-1" dirty="0">
                <a:solidFill>
                  <a:srgbClr val="FFFFFF"/>
                </a:solidFill>
                <a:uFill>
                  <a:solidFill>
                    <a:srgbClr val="FFFFFF"/>
                  </a:solidFill>
                </a:uFill>
                <a:latin typeface="Arial"/>
                <a:ea typeface="ＭＳ Ｐゴシック"/>
                <a:cs typeface="DejaVu Sans"/>
              </a:rPr>
              <a:t>t</a:t>
            </a:r>
            <a:r>
              <a:rPr lang="en-US" sz="2400" b="1" spc="-1" dirty="0" smtClean="0">
                <a:solidFill>
                  <a:srgbClr val="FFFFFF"/>
                </a:solidFill>
                <a:uFill>
                  <a:solidFill>
                    <a:srgbClr val="FFFFFF"/>
                  </a:solidFill>
                </a:uFill>
                <a:latin typeface="Arial"/>
                <a:ea typeface="ＭＳ Ｐゴシック"/>
                <a:cs typeface="DejaVu Sans"/>
              </a:rPr>
              <a:t>ool</a:t>
            </a:r>
            <a:endParaRPr lang="en-US" sz="2400" spc="-1" dirty="0">
              <a:solidFill>
                <a:srgbClr val="000000"/>
              </a:solidFill>
              <a:uFill>
                <a:solidFill>
                  <a:srgbClr val="FFFFFF"/>
                </a:solidFill>
              </a:uFill>
              <a:latin typeface="Arial"/>
              <a:ea typeface="DejaVu Sans"/>
              <a:cs typeface="DejaVu Sans"/>
            </a:endParaRPr>
          </a:p>
        </p:txBody>
      </p:sp>
      <p:pic>
        <p:nvPicPr>
          <p:cNvPr id="1140" name="Picture 18"/>
          <p:cNvPicPr>
            <a:picLocks noChangeAspect="1"/>
          </p:cNvPicPr>
          <p:nvPr/>
        </p:nvPicPr>
        <p:blipFill>
          <a:blip r:embed="rId3"/>
          <a:stretch/>
        </p:blipFill>
        <p:spPr>
          <a:xfrm>
            <a:off x="5733117" y="3815358"/>
            <a:ext cx="3155891" cy="2964764"/>
          </a:xfrm>
          <a:prstGeom prst="rect">
            <a:avLst/>
          </a:prstGeom>
          <a:ln>
            <a:noFill/>
          </a:ln>
        </p:spPr>
      </p:pic>
      <p:sp>
        <p:nvSpPr>
          <p:cNvPr id="1141" name="CustomShape 7"/>
          <p:cNvSpPr/>
          <p:nvPr/>
        </p:nvSpPr>
        <p:spPr>
          <a:xfrm>
            <a:off x="5152898" y="3214180"/>
            <a:ext cx="4157604" cy="601560"/>
          </a:xfrm>
          <a:prstGeom prst="rect">
            <a:avLst/>
          </a:prstGeom>
          <a:noFill/>
          <a:ln>
            <a:noFill/>
          </a:ln>
        </p:spPr>
        <p:style>
          <a:lnRef idx="0">
            <a:scrgbClr r="0" g="0" b="0"/>
          </a:lnRef>
          <a:fillRef idx="0">
            <a:scrgbClr r="0" g="0" b="0"/>
          </a:fillRef>
          <a:effectRef idx="0">
            <a:scrgbClr r="0" g="0" b="0"/>
          </a:effectRef>
          <a:fontRef idx="minor"/>
        </p:style>
        <p:txBody>
          <a:bodyPr wrap="none" lIns="90000" tIns="59400" rIns="90000" bIns="45000"/>
          <a:lstStyle/>
          <a:p>
            <a:pPr algn="ctr"/>
            <a:r>
              <a:rPr lang="en-US" sz="1900" b="1" spc="-1" dirty="0">
                <a:solidFill>
                  <a:srgbClr val="000000"/>
                </a:solidFill>
                <a:uFill>
                  <a:solidFill>
                    <a:srgbClr val="FFFFFF"/>
                  </a:solidFill>
                </a:uFill>
                <a:latin typeface="Arial"/>
                <a:ea typeface="ＭＳ Ｐゴシック"/>
                <a:cs typeface="DejaVu Sans"/>
              </a:rPr>
              <a:t>EC-EARTH </a:t>
            </a:r>
            <a:endParaRPr lang="en-US" sz="1900" b="1" spc="-1" dirty="0" smtClean="0">
              <a:solidFill>
                <a:srgbClr val="000000"/>
              </a:solidFill>
              <a:uFill>
                <a:solidFill>
                  <a:srgbClr val="FFFFFF"/>
                </a:solidFill>
              </a:uFill>
              <a:latin typeface="Arial"/>
              <a:ea typeface="ＭＳ Ｐゴシック"/>
              <a:cs typeface="DejaVu Sans"/>
            </a:endParaRPr>
          </a:p>
          <a:p>
            <a:pPr algn="ctr"/>
            <a:r>
              <a:rPr lang="en-US" sz="1900" b="1" spc="-1" dirty="0" smtClean="0">
                <a:solidFill>
                  <a:srgbClr val="000000"/>
                </a:solidFill>
                <a:uFill>
                  <a:solidFill>
                    <a:srgbClr val="FFFFFF"/>
                  </a:solidFill>
                </a:uFill>
                <a:latin typeface="Arial"/>
                <a:ea typeface="ＭＳ Ｐゴシック"/>
                <a:cs typeface="DejaVu Sans"/>
              </a:rPr>
              <a:t>Global Coupled model</a:t>
            </a:r>
            <a:endParaRPr lang="en-US" sz="1900" spc="-1" dirty="0">
              <a:solidFill>
                <a:srgbClr val="000000"/>
              </a:solidFill>
              <a:uFill>
                <a:solidFill>
                  <a:srgbClr val="FFFFFF"/>
                </a:solidFill>
              </a:uFill>
              <a:latin typeface="Arial"/>
              <a:ea typeface="DejaVu Sans"/>
              <a:cs typeface="DejaVu Sans"/>
            </a:endParaRPr>
          </a:p>
        </p:txBody>
      </p:sp>
      <p:sp>
        <p:nvSpPr>
          <p:cNvPr id="15" name="CustomShape 8"/>
          <p:cNvSpPr/>
          <p:nvPr/>
        </p:nvSpPr>
        <p:spPr>
          <a:xfrm>
            <a:off x="936720" y="1075601"/>
            <a:ext cx="5041440" cy="2559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buClr>
                <a:srgbClr val="004990"/>
              </a:buClr>
            </a:pPr>
            <a:r>
              <a:rPr lang="en-US" b="1" spc="-1" dirty="0">
                <a:solidFill>
                  <a:srgbClr val="004990"/>
                </a:solidFill>
                <a:uFill>
                  <a:solidFill>
                    <a:srgbClr val="FFFFFF"/>
                  </a:solidFill>
                </a:uFill>
                <a:latin typeface="Arial"/>
                <a:ea typeface="ＭＳ Ｐゴシック"/>
                <a:cs typeface="DejaVu Sans"/>
              </a:rPr>
              <a:t>IFS</a:t>
            </a:r>
            <a:r>
              <a:rPr lang="en-US" spc="-1" dirty="0">
                <a:solidFill>
                  <a:srgbClr val="004990"/>
                </a:solidFill>
                <a:uFill>
                  <a:solidFill>
                    <a:srgbClr val="FFFFFF"/>
                  </a:solidFill>
                </a:uFill>
                <a:latin typeface="Arial"/>
                <a:ea typeface="ＭＳ Ｐゴシック"/>
                <a:cs typeface="DejaVu Sans"/>
              </a:rPr>
              <a:t> </a:t>
            </a:r>
            <a:r>
              <a:rPr lang="en-US" spc="-1" dirty="0" smtClean="0">
                <a:solidFill>
                  <a:srgbClr val="004990"/>
                </a:solidFill>
                <a:uFill>
                  <a:solidFill>
                    <a:srgbClr val="FFFFFF"/>
                  </a:solidFill>
                </a:uFill>
                <a:latin typeface="Arial"/>
                <a:ea typeface="ＭＳ Ｐゴシック"/>
                <a:cs typeface="DejaVu Sans"/>
              </a:rPr>
              <a:t>(Atmospheric Model)</a:t>
            </a:r>
            <a:r>
              <a:rPr lang="en-US" spc="-1" dirty="0">
                <a:solidFill>
                  <a:srgbClr val="004990"/>
                </a:solidFill>
                <a:uFill>
                  <a:solidFill>
                    <a:srgbClr val="FFFFFF"/>
                  </a:solidFill>
                </a:uFill>
                <a:latin typeface="Arial"/>
                <a:ea typeface="ＭＳ Ｐゴシック"/>
                <a:cs typeface="DejaVu Sans"/>
              </a:rPr>
              <a:t>:</a:t>
            </a:r>
            <a:endParaRPr lang="en-US" spc="-1" dirty="0">
              <a:solidFill>
                <a:srgbClr val="000000"/>
              </a:solidFill>
              <a:uFill>
                <a:solidFill>
                  <a:srgbClr val="FFFFFF"/>
                </a:solidFill>
              </a:uFill>
              <a:latin typeface="Arial"/>
              <a:ea typeface="DejaVu Sans"/>
              <a:cs typeface="DejaVu Sans"/>
            </a:endParaRPr>
          </a:p>
          <a:p>
            <a:r>
              <a:rPr lang="en-US" spc="-1" dirty="0">
                <a:solidFill>
                  <a:srgbClr val="004990"/>
                </a:solidFill>
                <a:uFill>
                  <a:solidFill>
                    <a:srgbClr val="FFFFFF"/>
                  </a:solidFill>
                </a:uFill>
                <a:latin typeface="Arial"/>
                <a:ea typeface="ＭＳ Ｐゴシック"/>
                <a:cs typeface="DejaVu Sans"/>
              </a:rPr>
              <a:t> </a:t>
            </a:r>
            <a:r>
              <a:rPr lang="en-US" spc="-1" dirty="0" smtClean="0">
                <a:solidFill>
                  <a:srgbClr val="004990"/>
                </a:solidFill>
                <a:uFill>
                  <a:solidFill>
                    <a:srgbClr val="FFFFFF"/>
                  </a:solidFill>
                </a:uFill>
                <a:latin typeface="Arial"/>
                <a:ea typeface="ＭＳ Ｐゴシック"/>
                <a:cs typeface="DejaVu Sans"/>
              </a:rPr>
              <a:t>     </a:t>
            </a:r>
            <a:r>
              <a:rPr lang="en-US" sz="1700" spc="-1" dirty="0" smtClean="0">
                <a:solidFill>
                  <a:srgbClr val="000000"/>
                </a:solidFill>
                <a:uFill>
                  <a:solidFill>
                    <a:srgbClr val="FFFFFF"/>
                  </a:solidFill>
                </a:uFill>
                <a:latin typeface="Arial"/>
                <a:ea typeface="ＭＳ Ｐゴシック"/>
                <a:cs typeface="DejaVu Sans"/>
              </a:rPr>
              <a:t>T255 </a:t>
            </a:r>
            <a:r>
              <a:rPr lang="en-US" sz="1700" spc="-1" dirty="0">
                <a:solidFill>
                  <a:srgbClr val="000000"/>
                </a:solidFill>
                <a:uFill>
                  <a:solidFill>
                    <a:srgbClr val="FFFFFF"/>
                  </a:solidFill>
                </a:uFill>
                <a:latin typeface="Arial"/>
                <a:ea typeface="ＭＳ Ｐゴシック"/>
                <a:cs typeface="DejaVu Sans"/>
              </a:rPr>
              <a:t>(0.75º) ~80km</a:t>
            </a:r>
            <a:endParaRPr lang="en-US" sz="1700" spc="-1" dirty="0">
              <a:solidFill>
                <a:srgbClr val="000000"/>
              </a:solidFill>
              <a:uFill>
                <a:solidFill>
                  <a:srgbClr val="FFFFFF"/>
                </a:solidFill>
              </a:uFill>
              <a:latin typeface="Arial"/>
              <a:ea typeface="DejaVu Sans"/>
              <a:cs typeface="DejaVu Sans"/>
            </a:endParaRPr>
          </a:p>
          <a:p>
            <a:r>
              <a:rPr lang="en-US" sz="1700" spc="-1" dirty="0" smtClean="0">
                <a:solidFill>
                  <a:srgbClr val="000000"/>
                </a:solidFill>
                <a:uFill>
                  <a:solidFill>
                    <a:srgbClr val="FFFFFF"/>
                  </a:solidFill>
                </a:uFill>
                <a:latin typeface="Arial"/>
                <a:ea typeface="ＭＳ Ｐゴシック"/>
                <a:cs typeface="DejaVu Sans"/>
              </a:rPr>
              <a:t>      L91 </a:t>
            </a:r>
            <a:r>
              <a:rPr lang="en-US" sz="1700" spc="-1" dirty="0">
                <a:solidFill>
                  <a:srgbClr val="000000"/>
                </a:solidFill>
                <a:uFill>
                  <a:solidFill>
                    <a:srgbClr val="FFFFFF"/>
                  </a:solidFill>
                </a:uFill>
                <a:latin typeface="Arial"/>
                <a:ea typeface="ＭＳ Ｐゴシック"/>
                <a:cs typeface="DejaVu Sans"/>
              </a:rPr>
              <a:t>(top 0.01hPa) ~</a:t>
            </a:r>
            <a:r>
              <a:rPr lang="en-US" sz="1700" spc="-1" dirty="0" smtClean="0">
                <a:solidFill>
                  <a:srgbClr val="000000"/>
                </a:solidFill>
                <a:uFill>
                  <a:solidFill>
                    <a:srgbClr val="FFFFFF"/>
                  </a:solidFill>
                </a:uFill>
                <a:latin typeface="Arial"/>
                <a:ea typeface="ＭＳ Ｐゴシック"/>
                <a:cs typeface="DejaVu Sans"/>
              </a:rPr>
              <a:t>mesosphere</a:t>
            </a:r>
          </a:p>
          <a:p>
            <a:r>
              <a:rPr lang="en-US" sz="1700" i="1" spc="-1" dirty="0" smtClean="0">
                <a:solidFill>
                  <a:srgbClr val="000000"/>
                </a:solidFill>
                <a:uFill>
                  <a:solidFill>
                    <a:srgbClr val="FFFFFF"/>
                  </a:solidFill>
                </a:uFill>
                <a:latin typeface="Arial"/>
                <a:ea typeface="ＭＳ Ｐゴシック"/>
                <a:cs typeface="DejaVu Sans"/>
              </a:rPr>
              <a:t>      IFS-HTESSEL (Land Model)</a:t>
            </a:r>
            <a:endParaRPr lang="en-US" sz="1700" i="1" spc="-1" dirty="0">
              <a:solidFill>
                <a:srgbClr val="000000"/>
              </a:solidFill>
              <a:uFill>
                <a:solidFill>
                  <a:srgbClr val="FFFFFF"/>
                </a:solidFill>
              </a:uFill>
              <a:latin typeface="Arial"/>
              <a:ea typeface="DejaVu Sans"/>
              <a:cs typeface="DejaVu Sans"/>
            </a:endParaRPr>
          </a:p>
          <a:p>
            <a:endParaRPr lang="en-US" sz="1000" spc="-1" dirty="0">
              <a:solidFill>
                <a:srgbClr val="000000"/>
              </a:solidFill>
              <a:uFill>
                <a:solidFill>
                  <a:srgbClr val="FFFFFF"/>
                </a:solidFill>
              </a:uFill>
              <a:latin typeface="Arial"/>
              <a:ea typeface="DejaVu Sans"/>
              <a:cs typeface="DejaVu Sans"/>
            </a:endParaRPr>
          </a:p>
          <a:p>
            <a:pPr marL="360">
              <a:buClr>
                <a:srgbClr val="004990"/>
              </a:buClr>
            </a:pPr>
            <a:r>
              <a:rPr lang="en-US" b="1" spc="-1" dirty="0">
                <a:solidFill>
                  <a:srgbClr val="004990"/>
                </a:solidFill>
                <a:uFill>
                  <a:solidFill>
                    <a:srgbClr val="FFFFFF"/>
                  </a:solidFill>
                </a:uFill>
                <a:latin typeface="Arial"/>
                <a:ea typeface="ＭＳ Ｐゴシック"/>
                <a:cs typeface="DejaVu Sans"/>
              </a:rPr>
              <a:t>NEMO</a:t>
            </a:r>
            <a:r>
              <a:rPr lang="en-US" spc="-1" dirty="0">
                <a:solidFill>
                  <a:srgbClr val="004990"/>
                </a:solidFill>
                <a:uFill>
                  <a:solidFill>
                    <a:srgbClr val="FFFFFF"/>
                  </a:solidFill>
                </a:uFill>
                <a:latin typeface="Arial"/>
                <a:ea typeface="ＭＳ Ｐゴシック"/>
                <a:cs typeface="DejaVu Sans"/>
              </a:rPr>
              <a:t> </a:t>
            </a:r>
            <a:r>
              <a:rPr lang="en-US" spc="-1" dirty="0" smtClean="0">
                <a:solidFill>
                  <a:srgbClr val="004990"/>
                </a:solidFill>
                <a:uFill>
                  <a:solidFill>
                    <a:srgbClr val="FFFFFF"/>
                  </a:solidFill>
                </a:uFill>
                <a:latin typeface="Arial"/>
                <a:ea typeface="ＭＳ Ｐゴシック"/>
                <a:cs typeface="DejaVu Sans"/>
              </a:rPr>
              <a:t>(Ocean Model)</a:t>
            </a:r>
            <a:r>
              <a:rPr lang="en-US" spc="-1" dirty="0">
                <a:solidFill>
                  <a:srgbClr val="004990"/>
                </a:solidFill>
                <a:uFill>
                  <a:solidFill>
                    <a:srgbClr val="FFFFFF"/>
                  </a:solidFill>
                </a:uFill>
                <a:latin typeface="Arial"/>
                <a:ea typeface="ＭＳ Ｐゴシック"/>
                <a:cs typeface="DejaVu Sans"/>
              </a:rPr>
              <a:t>:</a:t>
            </a:r>
            <a:endParaRPr lang="en-US" spc="-1" dirty="0">
              <a:solidFill>
                <a:srgbClr val="000000"/>
              </a:solidFill>
              <a:uFill>
                <a:solidFill>
                  <a:srgbClr val="FFFFFF"/>
                </a:solidFill>
              </a:uFill>
              <a:latin typeface="Arial"/>
              <a:ea typeface="DejaVu Sans"/>
              <a:cs typeface="DejaVu Sans"/>
            </a:endParaRPr>
          </a:p>
          <a:p>
            <a:r>
              <a:rPr lang="en-US" spc="-1" dirty="0" smtClean="0">
                <a:solidFill>
                  <a:srgbClr val="000000"/>
                </a:solidFill>
                <a:uFill>
                  <a:solidFill>
                    <a:srgbClr val="FFFFFF"/>
                  </a:solidFill>
                </a:uFill>
                <a:latin typeface="Arial"/>
                <a:ea typeface="ＭＳ Ｐゴシック"/>
                <a:cs typeface="DejaVu Sans"/>
              </a:rPr>
              <a:t>      </a:t>
            </a:r>
            <a:r>
              <a:rPr lang="en-US" sz="1700" spc="-1" dirty="0" smtClean="0">
                <a:solidFill>
                  <a:srgbClr val="000000"/>
                </a:solidFill>
                <a:uFill>
                  <a:solidFill>
                    <a:srgbClr val="FFFFFF"/>
                  </a:solidFill>
                </a:uFill>
                <a:latin typeface="Arial"/>
                <a:ea typeface="ＭＳ Ｐゴシック"/>
                <a:cs typeface="DejaVu Sans"/>
              </a:rPr>
              <a:t>Nominal 1° Resolution</a:t>
            </a:r>
            <a:r>
              <a:rPr lang="en-US" sz="1700" spc="-1" dirty="0">
                <a:solidFill>
                  <a:srgbClr val="000000"/>
                </a:solidFill>
                <a:uFill>
                  <a:solidFill>
                    <a:srgbClr val="FFFFFF"/>
                  </a:solidFill>
                </a:uFill>
                <a:latin typeface="Arial"/>
                <a:ea typeface="ＭＳ Ｐゴシック"/>
                <a:cs typeface="DejaVu Sans"/>
              </a:rPr>
              <a:t>	</a:t>
            </a:r>
            <a:endParaRPr lang="en-US" sz="1700" spc="-1" dirty="0" smtClean="0">
              <a:solidFill>
                <a:srgbClr val="000000"/>
              </a:solidFill>
              <a:uFill>
                <a:solidFill>
                  <a:srgbClr val="FFFFFF"/>
                </a:solidFill>
              </a:uFill>
              <a:latin typeface="Arial"/>
              <a:ea typeface="ＭＳ Ｐゴシック"/>
              <a:cs typeface="DejaVu Sans"/>
            </a:endParaRPr>
          </a:p>
          <a:p>
            <a:r>
              <a:rPr lang="en-US" sz="1700" spc="-1" dirty="0" smtClean="0">
                <a:solidFill>
                  <a:srgbClr val="000000"/>
                </a:solidFill>
                <a:uFill>
                  <a:solidFill>
                    <a:srgbClr val="FFFFFF"/>
                  </a:solidFill>
                </a:uFill>
                <a:latin typeface="Arial"/>
                <a:ea typeface="ＭＳ Ｐゴシック"/>
                <a:cs typeface="DejaVu Sans"/>
              </a:rPr>
              <a:t>      L75 </a:t>
            </a:r>
            <a:r>
              <a:rPr lang="en-US" sz="1700" spc="-1" dirty="0">
                <a:solidFill>
                  <a:srgbClr val="000000"/>
                </a:solidFill>
                <a:uFill>
                  <a:solidFill>
                    <a:srgbClr val="FFFFFF"/>
                  </a:solidFill>
                </a:uFill>
                <a:latin typeface="Arial"/>
                <a:ea typeface="ＭＳ Ｐゴシック"/>
                <a:cs typeface="DejaVu Sans"/>
              </a:rPr>
              <a:t>levels (thousands km </a:t>
            </a:r>
            <a:r>
              <a:rPr lang="en-US" sz="1700" spc="-1" dirty="0" smtClean="0">
                <a:solidFill>
                  <a:srgbClr val="000000"/>
                </a:solidFill>
                <a:uFill>
                  <a:solidFill>
                    <a:srgbClr val="FFFFFF"/>
                  </a:solidFill>
                </a:uFill>
                <a:latin typeface="Arial"/>
                <a:ea typeface="ＭＳ Ｐゴシック"/>
                <a:cs typeface="DejaVu Sans"/>
              </a:rPr>
              <a:t>deep)</a:t>
            </a:r>
            <a:endParaRPr lang="en-US" sz="1700" spc="-1" dirty="0" smtClean="0">
              <a:solidFill>
                <a:srgbClr val="004990"/>
              </a:solidFill>
              <a:uFill>
                <a:solidFill>
                  <a:srgbClr val="FFFFFF"/>
                </a:solidFill>
              </a:uFill>
              <a:latin typeface="Arial"/>
              <a:ea typeface="ＭＳ Ｐゴシック"/>
              <a:cs typeface="DejaVu Sans"/>
            </a:endParaRPr>
          </a:p>
          <a:p>
            <a:r>
              <a:rPr lang="en-US" sz="1700" i="1" spc="-1" dirty="0">
                <a:solidFill>
                  <a:srgbClr val="000000"/>
                </a:solidFill>
                <a:uFill>
                  <a:solidFill>
                    <a:srgbClr val="FFFFFF"/>
                  </a:solidFill>
                </a:uFill>
                <a:latin typeface="Arial"/>
                <a:ea typeface="DejaVu Sans"/>
                <a:cs typeface="DejaVu Sans"/>
              </a:rPr>
              <a:t> </a:t>
            </a:r>
            <a:r>
              <a:rPr lang="en-US" sz="1700" i="1" spc="-1" dirty="0" smtClean="0">
                <a:solidFill>
                  <a:srgbClr val="000000"/>
                </a:solidFill>
                <a:uFill>
                  <a:solidFill>
                    <a:srgbClr val="FFFFFF"/>
                  </a:solidFill>
                </a:uFill>
                <a:latin typeface="Arial"/>
                <a:ea typeface="DejaVu Sans"/>
                <a:cs typeface="DejaVu Sans"/>
              </a:rPr>
              <a:t>     PISCES (Biogeochemistry Model</a:t>
            </a:r>
            <a:r>
              <a:rPr lang="en-US" i="1" spc="-1" dirty="0" smtClean="0">
                <a:solidFill>
                  <a:srgbClr val="000000"/>
                </a:solidFill>
                <a:uFill>
                  <a:solidFill>
                    <a:srgbClr val="FFFFFF"/>
                  </a:solidFill>
                </a:uFill>
                <a:latin typeface="Arial"/>
                <a:ea typeface="DejaVu Sans"/>
                <a:cs typeface="DejaVu Sans"/>
              </a:rPr>
              <a:t>)</a:t>
            </a:r>
            <a:endParaRPr lang="en-US" i="1" spc="-1" dirty="0">
              <a:solidFill>
                <a:srgbClr val="000000"/>
              </a:solidFill>
              <a:uFill>
                <a:solidFill>
                  <a:srgbClr val="FFFFFF"/>
                </a:solidFill>
              </a:uFill>
              <a:latin typeface="Arial"/>
              <a:ea typeface="DejaVu Sans"/>
              <a:cs typeface="DejaVu Sans"/>
            </a:endParaRPr>
          </a:p>
          <a:p>
            <a:endParaRPr lang="en-US" sz="1000" spc="-1" dirty="0">
              <a:solidFill>
                <a:srgbClr val="000000"/>
              </a:solidFill>
              <a:uFill>
                <a:solidFill>
                  <a:srgbClr val="FFFFFF"/>
                </a:solidFill>
              </a:uFill>
              <a:latin typeface="Arial"/>
              <a:ea typeface="DejaVu Sans"/>
              <a:cs typeface="DejaVu Sans"/>
            </a:endParaRPr>
          </a:p>
          <a:p>
            <a:pPr marL="360">
              <a:buClr>
                <a:srgbClr val="004990"/>
              </a:buClr>
            </a:pPr>
            <a:r>
              <a:rPr lang="en-US" b="1" spc="-1" dirty="0">
                <a:solidFill>
                  <a:srgbClr val="004990"/>
                </a:solidFill>
                <a:uFill>
                  <a:solidFill>
                    <a:srgbClr val="FFFFFF"/>
                  </a:solidFill>
                </a:uFill>
                <a:latin typeface="Arial"/>
                <a:ea typeface="ＭＳ Ｐゴシック"/>
                <a:cs typeface="DejaVu Sans"/>
              </a:rPr>
              <a:t>LIM</a:t>
            </a:r>
            <a:r>
              <a:rPr lang="en-US" spc="-1" dirty="0">
                <a:solidFill>
                  <a:srgbClr val="004990"/>
                </a:solidFill>
                <a:uFill>
                  <a:solidFill>
                    <a:srgbClr val="FFFFFF"/>
                  </a:solidFill>
                </a:uFill>
                <a:latin typeface="Arial"/>
                <a:ea typeface="ＭＳ Ｐゴシック"/>
                <a:cs typeface="DejaVu Sans"/>
              </a:rPr>
              <a:t> </a:t>
            </a:r>
            <a:r>
              <a:rPr lang="en-US" spc="-1" dirty="0" smtClean="0">
                <a:solidFill>
                  <a:srgbClr val="004990"/>
                </a:solidFill>
                <a:uFill>
                  <a:solidFill>
                    <a:srgbClr val="FFFFFF"/>
                  </a:solidFill>
                </a:uFill>
                <a:latin typeface="Arial"/>
                <a:ea typeface="ＭＳ Ｐゴシック"/>
                <a:cs typeface="DejaVu Sans"/>
              </a:rPr>
              <a:t>(Sea</a:t>
            </a:r>
            <a:r>
              <a:rPr lang="en-US" spc="-1" dirty="0">
                <a:solidFill>
                  <a:srgbClr val="004990"/>
                </a:solidFill>
                <a:uFill>
                  <a:solidFill>
                    <a:srgbClr val="FFFFFF"/>
                  </a:solidFill>
                </a:uFill>
                <a:latin typeface="Arial"/>
                <a:ea typeface="ＭＳ Ｐゴシック"/>
                <a:cs typeface="DejaVu Sans"/>
              </a:rPr>
              <a:t>-</a:t>
            </a:r>
            <a:r>
              <a:rPr lang="en-US" spc="-1" dirty="0" smtClean="0">
                <a:solidFill>
                  <a:srgbClr val="004990"/>
                </a:solidFill>
                <a:uFill>
                  <a:solidFill>
                    <a:srgbClr val="FFFFFF"/>
                  </a:solidFill>
                </a:uFill>
                <a:latin typeface="Arial"/>
                <a:ea typeface="ＭＳ Ｐゴシック"/>
                <a:cs typeface="DejaVu Sans"/>
              </a:rPr>
              <a:t>ice Model)</a:t>
            </a:r>
            <a:r>
              <a:rPr lang="en-US" spc="-1" dirty="0">
                <a:solidFill>
                  <a:srgbClr val="004990"/>
                </a:solidFill>
                <a:uFill>
                  <a:solidFill>
                    <a:srgbClr val="FFFFFF"/>
                  </a:solidFill>
                </a:uFill>
                <a:latin typeface="Arial"/>
                <a:ea typeface="ＭＳ Ｐゴシック"/>
                <a:cs typeface="DejaVu Sans"/>
              </a:rPr>
              <a:t>:</a:t>
            </a:r>
            <a:endParaRPr lang="en-US" spc="-1" dirty="0">
              <a:solidFill>
                <a:srgbClr val="000000"/>
              </a:solidFill>
              <a:uFill>
                <a:solidFill>
                  <a:srgbClr val="FFFFFF"/>
                </a:solidFill>
              </a:uFill>
              <a:latin typeface="Arial"/>
              <a:ea typeface="DejaVu Sans"/>
              <a:cs typeface="DejaVu Sans"/>
            </a:endParaRPr>
          </a:p>
          <a:p>
            <a:r>
              <a:rPr lang="en-US" sz="1700" spc="-1" dirty="0" smtClean="0">
                <a:solidFill>
                  <a:srgbClr val="000000"/>
                </a:solidFill>
                <a:uFill>
                  <a:solidFill>
                    <a:srgbClr val="FFFFFF"/>
                  </a:solidFill>
                </a:uFill>
                <a:latin typeface="Arial"/>
                <a:ea typeface="ＭＳ Ｐゴシック"/>
                <a:cs typeface="DejaVu Sans"/>
              </a:rPr>
              <a:t>      Multiple </a:t>
            </a:r>
            <a:r>
              <a:rPr lang="en-US" sz="1700" spc="-1" dirty="0">
                <a:solidFill>
                  <a:srgbClr val="000000"/>
                </a:solidFill>
                <a:uFill>
                  <a:solidFill>
                    <a:srgbClr val="FFFFFF"/>
                  </a:solidFill>
                </a:uFill>
                <a:latin typeface="Arial"/>
                <a:ea typeface="ＭＳ Ｐゴシック"/>
                <a:cs typeface="DejaVu Sans"/>
              </a:rPr>
              <a:t>(5) ice </a:t>
            </a:r>
            <a:r>
              <a:rPr lang="en-US" sz="1700" spc="-1" dirty="0" smtClean="0">
                <a:solidFill>
                  <a:srgbClr val="000000"/>
                </a:solidFill>
                <a:uFill>
                  <a:solidFill>
                    <a:srgbClr val="FFFFFF"/>
                  </a:solidFill>
                </a:uFill>
                <a:latin typeface="Arial"/>
                <a:ea typeface="ＭＳ Ｐゴシック"/>
                <a:cs typeface="DejaVu Sans"/>
              </a:rPr>
              <a:t>category</a:t>
            </a:r>
          </a:p>
        </p:txBody>
      </p:sp>
      <p:sp>
        <p:nvSpPr>
          <p:cNvPr id="17" name="Rectángulo 16"/>
          <p:cNvSpPr/>
          <p:nvPr/>
        </p:nvSpPr>
        <p:spPr>
          <a:xfrm>
            <a:off x="495300" y="965200"/>
            <a:ext cx="4508500" cy="3238500"/>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18" name="Google Shape;44;p7"/>
          <p:cNvPicPr preferRelativeResize="0"/>
          <p:nvPr/>
        </p:nvPicPr>
        <p:blipFill rotWithShape="1">
          <a:blip r:embed="rId4">
            <a:alphaModFix/>
          </a:blip>
          <a:srcRect/>
          <a:stretch/>
        </p:blipFill>
        <p:spPr>
          <a:xfrm>
            <a:off x="5689877" y="1498601"/>
            <a:ext cx="2574716" cy="1048177"/>
          </a:xfrm>
          <a:prstGeom prst="rect">
            <a:avLst/>
          </a:prstGeom>
          <a:noFill/>
          <a:ln>
            <a:noFill/>
          </a:ln>
        </p:spPr>
      </p:pic>
      <p:grpSp>
        <p:nvGrpSpPr>
          <p:cNvPr id="5" name="Agrupar 4"/>
          <p:cNvGrpSpPr/>
          <p:nvPr/>
        </p:nvGrpSpPr>
        <p:grpSpPr>
          <a:xfrm>
            <a:off x="7061200" y="1054100"/>
            <a:ext cx="1778000" cy="495300"/>
            <a:chOff x="6883400" y="2489200"/>
            <a:chExt cx="1778000" cy="495300"/>
          </a:xfrm>
        </p:grpSpPr>
        <p:sp>
          <p:nvSpPr>
            <p:cNvPr id="22" name="Google Shape;53;p7"/>
            <p:cNvSpPr/>
            <p:nvPr/>
          </p:nvSpPr>
          <p:spPr>
            <a:xfrm>
              <a:off x="6985000" y="2489200"/>
              <a:ext cx="1257300" cy="495300"/>
            </a:xfrm>
            <a:prstGeom prst="ellipse">
              <a:avLst/>
            </a:prstGeom>
            <a:solidFill>
              <a:srgbClr val="A8D08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 name="Google Shape;54;p7"/>
            <p:cNvSpPr txBox="1"/>
            <p:nvPr/>
          </p:nvSpPr>
          <p:spPr>
            <a:xfrm>
              <a:off x="6883400" y="2552700"/>
              <a:ext cx="177800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smtClean="0">
                  <a:solidFill>
                    <a:srgbClr val="385723"/>
                  </a:solidFill>
                  <a:latin typeface="Arial"/>
                  <a:ea typeface="Arial"/>
                  <a:cs typeface="Arial"/>
                  <a:sym typeface="Arial"/>
                </a:rPr>
                <a:t>IFS-HTESSEL</a:t>
              </a:r>
              <a:endParaRPr sz="1600" dirty="0">
                <a:solidFill>
                  <a:srgbClr val="385723"/>
                </a:solidFill>
                <a:latin typeface="Arial"/>
                <a:ea typeface="Arial"/>
                <a:cs typeface="Arial"/>
                <a:sym typeface="Arial"/>
              </a:endParaRPr>
            </a:p>
          </p:txBody>
        </p:sp>
      </p:grpSp>
      <p:pic>
        <p:nvPicPr>
          <p:cNvPr id="4" name="Imagen 3"/>
          <p:cNvPicPr>
            <a:picLocks noChangeAspect="1"/>
          </p:cNvPicPr>
          <p:nvPr/>
        </p:nvPicPr>
        <p:blipFill>
          <a:blip r:embed="rId5"/>
          <a:stretch>
            <a:fillRect/>
          </a:stretch>
        </p:blipFill>
        <p:spPr>
          <a:xfrm>
            <a:off x="5651500" y="1019683"/>
            <a:ext cx="1130300" cy="440817"/>
          </a:xfrm>
          <a:prstGeom prst="rect">
            <a:avLst/>
          </a:prstGeom>
        </p:spPr>
      </p:pic>
      <p:sp>
        <p:nvSpPr>
          <p:cNvPr id="26" name="CustomShape 2"/>
          <p:cNvSpPr/>
          <p:nvPr/>
        </p:nvSpPr>
        <p:spPr>
          <a:xfrm>
            <a:off x="431640" y="5858121"/>
            <a:ext cx="2160360" cy="935639"/>
          </a:xfrm>
          <a:prstGeom prst="rect">
            <a:avLst/>
          </a:prstGeom>
          <a:solidFill>
            <a:srgbClr val="3DEB3D"/>
          </a:solidFill>
          <a:ln w="72000">
            <a:solidFill>
              <a:srgbClr val="008000"/>
            </a:solidFill>
            <a:round/>
          </a:ln>
        </p:spPr>
        <p:style>
          <a:lnRef idx="0">
            <a:scrgbClr r="0" g="0" b="0"/>
          </a:lnRef>
          <a:fillRef idx="0">
            <a:scrgbClr r="0" g="0" b="0"/>
          </a:fillRef>
          <a:effectRef idx="0">
            <a:scrgbClr r="0" g="0" b="0"/>
          </a:effectRef>
          <a:fontRef idx="minor"/>
        </p:style>
        <p:txBody>
          <a:bodyPr wrap="none" lIns="126000" tIns="95400" rIns="126000" bIns="81000" anchor="ctr"/>
          <a:lstStyle/>
          <a:p>
            <a:pPr algn="ctr"/>
            <a:r>
              <a:rPr lang="en-US" spc="-1" dirty="0" smtClean="0">
                <a:solidFill>
                  <a:srgbClr val="000000"/>
                </a:solidFill>
                <a:uFill>
                  <a:solidFill>
                    <a:srgbClr val="FFFFFF"/>
                  </a:solidFill>
                </a:uFill>
                <a:latin typeface="Arial"/>
                <a:ea typeface="ＭＳ Ｐゴシック"/>
                <a:cs typeface="DejaVu Sans"/>
              </a:rPr>
              <a:t>Land </a:t>
            </a:r>
            <a:r>
              <a:rPr lang="en-US" spc="-1" dirty="0">
                <a:solidFill>
                  <a:srgbClr val="000000"/>
                </a:solidFill>
                <a:uFill>
                  <a:solidFill>
                    <a:srgbClr val="FFFFFF"/>
                  </a:solidFill>
                </a:uFill>
                <a:latin typeface="Arial"/>
                <a:ea typeface="ＭＳ Ｐゴシック"/>
                <a:cs typeface="DejaVu Sans"/>
              </a:rPr>
              <a:t>reanalysis</a:t>
            </a:r>
            <a:endParaRPr lang="en-US" spc="-1" dirty="0">
              <a:solidFill>
                <a:srgbClr val="000000"/>
              </a:solidFill>
              <a:uFill>
                <a:solidFill>
                  <a:srgbClr val="FFFFFF"/>
                </a:solidFill>
              </a:uFill>
              <a:latin typeface="Arial"/>
              <a:ea typeface="DejaVu Sans"/>
              <a:cs typeface="DejaVu Sans"/>
            </a:endParaRPr>
          </a:p>
          <a:p>
            <a:pPr algn="ctr"/>
            <a:r>
              <a:rPr lang="en-US" spc="-1" dirty="0">
                <a:solidFill>
                  <a:srgbClr val="000000"/>
                </a:solidFill>
                <a:uFill>
                  <a:solidFill>
                    <a:srgbClr val="FFFFFF"/>
                  </a:solidFill>
                </a:uFill>
                <a:latin typeface="Arial"/>
                <a:ea typeface="ＭＳ Ｐゴシック"/>
                <a:cs typeface="DejaVu Sans"/>
              </a:rPr>
              <a:t>(</a:t>
            </a:r>
            <a:r>
              <a:rPr lang="en-US" b="1" spc="-1" dirty="0">
                <a:solidFill>
                  <a:srgbClr val="000000"/>
                </a:solidFill>
                <a:uFill>
                  <a:solidFill>
                    <a:srgbClr val="FFFFFF"/>
                  </a:solidFill>
                </a:uFill>
                <a:latin typeface="Arial"/>
                <a:ea typeface="ＭＳ Ｐゴシック"/>
                <a:cs typeface="DejaVu Sans"/>
              </a:rPr>
              <a:t>ERA-Land</a:t>
            </a:r>
            <a:r>
              <a:rPr lang="en-US" spc="-1" dirty="0">
                <a:solidFill>
                  <a:srgbClr val="000000"/>
                </a:solidFill>
                <a:uFill>
                  <a:solidFill>
                    <a:srgbClr val="FFFFFF"/>
                  </a:solidFill>
                </a:uFill>
                <a:latin typeface="Arial"/>
                <a:ea typeface="ＭＳ Ｐゴシック"/>
                <a:cs typeface="DejaVu Sans"/>
              </a:rPr>
              <a:t>)</a:t>
            </a:r>
            <a:endParaRPr lang="en-US" spc="-1" dirty="0">
              <a:solidFill>
                <a:srgbClr val="000000"/>
              </a:solidFill>
              <a:uFill>
                <a:solidFill>
                  <a:srgbClr val="FFFFFF"/>
                </a:solidFill>
              </a:uFill>
              <a:latin typeface="Arial"/>
              <a:ea typeface="DejaVu Sans"/>
              <a:cs typeface="DejaVu Sans"/>
            </a:endParaRPr>
          </a:p>
        </p:txBody>
      </p:sp>
      <p:sp>
        <p:nvSpPr>
          <p:cNvPr id="27" name="CustomShape 3"/>
          <p:cNvSpPr/>
          <p:nvPr/>
        </p:nvSpPr>
        <p:spPr>
          <a:xfrm>
            <a:off x="2916360" y="5858121"/>
            <a:ext cx="2160360" cy="935639"/>
          </a:xfrm>
          <a:prstGeom prst="rect">
            <a:avLst/>
          </a:prstGeom>
          <a:solidFill>
            <a:srgbClr val="00B8FF"/>
          </a:solidFill>
          <a:ln w="72000">
            <a:solidFill>
              <a:srgbClr val="280099"/>
            </a:solidFill>
            <a:round/>
          </a:ln>
        </p:spPr>
        <p:style>
          <a:lnRef idx="0">
            <a:scrgbClr r="0" g="0" b="0"/>
          </a:lnRef>
          <a:fillRef idx="0">
            <a:scrgbClr r="0" g="0" b="0"/>
          </a:fillRef>
          <a:effectRef idx="0">
            <a:scrgbClr r="0" g="0" b="0"/>
          </a:effectRef>
          <a:fontRef idx="minor"/>
        </p:style>
        <p:txBody>
          <a:bodyPr wrap="none" lIns="126000" tIns="95400" rIns="126000" bIns="81000" anchor="ctr"/>
          <a:lstStyle/>
          <a:p>
            <a:pPr algn="ctr"/>
            <a:r>
              <a:rPr lang="en-US" spc="-1" dirty="0" smtClean="0">
                <a:solidFill>
                  <a:srgbClr val="000000"/>
                </a:solidFill>
                <a:uFill>
                  <a:solidFill>
                    <a:srgbClr val="FFFFFF"/>
                  </a:solidFill>
                </a:uFill>
                <a:latin typeface="Arial"/>
                <a:ea typeface="ＭＳ Ｐゴシック"/>
                <a:cs typeface="DejaVu Sans"/>
              </a:rPr>
              <a:t>Ocean </a:t>
            </a:r>
            <a:r>
              <a:rPr lang="en-US" spc="-1" dirty="0">
                <a:solidFill>
                  <a:srgbClr val="000000"/>
                </a:solidFill>
                <a:uFill>
                  <a:solidFill>
                    <a:srgbClr val="FFFFFF"/>
                  </a:solidFill>
                </a:uFill>
                <a:latin typeface="Arial"/>
                <a:ea typeface="ＭＳ Ｐゴシック"/>
                <a:cs typeface="DejaVu Sans"/>
              </a:rPr>
              <a:t>reanalysis</a:t>
            </a:r>
            <a:endParaRPr lang="en-US" spc="-1" dirty="0">
              <a:solidFill>
                <a:srgbClr val="000000"/>
              </a:solidFill>
              <a:uFill>
                <a:solidFill>
                  <a:srgbClr val="FFFFFF"/>
                </a:solidFill>
              </a:uFill>
              <a:latin typeface="Arial"/>
              <a:ea typeface="DejaVu Sans"/>
              <a:cs typeface="DejaVu Sans"/>
            </a:endParaRPr>
          </a:p>
          <a:p>
            <a:pPr algn="ctr"/>
            <a:r>
              <a:rPr lang="en-US" spc="-1" dirty="0">
                <a:solidFill>
                  <a:srgbClr val="000000"/>
                </a:solidFill>
                <a:uFill>
                  <a:solidFill>
                    <a:srgbClr val="FFFFFF"/>
                  </a:solidFill>
                </a:uFill>
                <a:latin typeface="Arial"/>
                <a:ea typeface="ＭＳ Ｐゴシック"/>
                <a:cs typeface="DejaVu Sans"/>
              </a:rPr>
              <a:t>(</a:t>
            </a:r>
            <a:r>
              <a:rPr lang="en-US" b="1" spc="-1" dirty="0">
                <a:solidFill>
                  <a:srgbClr val="000000"/>
                </a:solidFill>
                <a:uFill>
                  <a:solidFill>
                    <a:srgbClr val="FFFFFF"/>
                  </a:solidFill>
                </a:uFill>
                <a:latin typeface="Arial"/>
                <a:ea typeface="ＭＳ Ｐゴシック"/>
                <a:cs typeface="DejaVu Sans"/>
              </a:rPr>
              <a:t>ORAS4</a:t>
            </a:r>
            <a:r>
              <a:rPr lang="en-US" spc="-1" dirty="0">
                <a:solidFill>
                  <a:srgbClr val="000000"/>
                </a:solidFill>
                <a:uFill>
                  <a:solidFill>
                    <a:srgbClr val="FFFFFF"/>
                  </a:solidFill>
                </a:uFill>
                <a:latin typeface="Arial"/>
                <a:ea typeface="ＭＳ Ｐゴシック"/>
                <a:cs typeface="DejaVu Sans"/>
              </a:rPr>
              <a:t>)</a:t>
            </a:r>
            <a:endParaRPr lang="en-US" spc="-1" dirty="0">
              <a:solidFill>
                <a:srgbClr val="000000"/>
              </a:solidFill>
              <a:uFill>
                <a:solidFill>
                  <a:srgbClr val="FFFFFF"/>
                </a:solidFill>
              </a:uFill>
              <a:latin typeface="Arial"/>
              <a:ea typeface="DejaVu Sans"/>
              <a:cs typeface="DejaVu Sans"/>
            </a:endParaRPr>
          </a:p>
        </p:txBody>
      </p:sp>
      <p:sp>
        <p:nvSpPr>
          <p:cNvPr id="28" name="CustomShape 4"/>
          <p:cNvSpPr/>
          <p:nvPr/>
        </p:nvSpPr>
        <p:spPr>
          <a:xfrm>
            <a:off x="431640" y="4702761"/>
            <a:ext cx="2160360" cy="935639"/>
          </a:xfrm>
          <a:prstGeom prst="rect">
            <a:avLst/>
          </a:prstGeom>
          <a:solidFill>
            <a:srgbClr val="C0C0C0"/>
          </a:solidFill>
          <a:ln w="72000">
            <a:solidFill>
              <a:srgbClr val="808080"/>
            </a:solidFill>
            <a:round/>
          </a:ln>
        </p:spPr>
        <p:style>
          <a:lnRef idx="0">
            <a:scrgbClr r="0" g="0" b="0"/>
          </a:lnRef>
          <a:fillRef idx="0">
            <a:scrgbClr r="0" g="0" b="0"/>
          </a:fillRef>
          <a:effectRef idx="0">
            <a:scrgbClr r="0" g="0" b="0"/>
          </a:effectRef>
          <a:fontRef idx="minor"/>
        </p:style>
        <p:txBody>
          <a:bodyPr wrap="none" lIns="126000" tIns="95400" rIns="126000" bIns="81000" anchor="ctr"/>
          <a:lstStyle/>
          <a:p>
            <a:pPr algn="ctr"/>
            <a:r>
              <a:rPr lang="en-US" spc="-1" dirty="0" smtClean="0">
                <a:solidFill>
                  <a:srgbClr val="000000"/>
                </a:solidFill>
                <a:uFill>
                  <a:solidFill>
                    <a:srgbClr val="FFFFFF"/>
                  </a:solidFill>
                </a:uFill>
                <a:latin typeface="Arial"/>
                <a:ea typeface="ＭＳ Ｐゴシック"/>
                <a:cs typeface="DejaVu Sans"/>
              </a:rPr>
              <a:t>Atmosphere </a:t>
            </a:r>
            <a:endParaRPr lang="en-US" spc="-1" dirty="0">
              <a:solidFill>
                <a:srgbClr val="000000"/>
              </a:solidFill>
              <a:uFill>
                <a:solidFill>
                  <a:srgbClr val="FFFFFF"/>
                </a:solidFill>
              </a:uFill>
              <a:latin typeface="Arial"/>
              <a:ea typeface="DejaVu Sans"/>
              <a:cs typeface="DejaVu Sans"/>
            </a:endParaRPr>
          </a:p>
          <a:p>
            <a:pPr algn="ctr"/>
            <a:r>
              <a:rPr lang="en-US" spc="-1" dirty="0">
                <a:solidFill>
                  <a:srgbClr val="000000"/>
                </a:solidFill>
                <a:uFill>
                  <a:solidFill>
                    <a:srgbClr val="FFFFFF"/>
                  </a:solidFill>
                </a:uFill>
                <a:latin typeface="Arial"/>
                <a:ea typeface="ＭＳ Ｐゴシック"/>
                <a:cs typeface="DejaVu Sans"/>
              </a:rPr>
              <a:t>reanalysis</a:t>
            </a:r>
            <a:endParaRPr lang="en-US" spc="-1" dirty="0">
              <a:solidFill>
                <a:srgbClr val="000000"/>
              </a:solidFill>
              <a:uFill>
                <a:solidFill>
                  <a:srgbClr val="FFFFFF"/>
                </a:solidFill>
              </a:uFill>
              <a:latin typeface="Arial"/>
              <a:ea typeface="DejaVu Sans"/>
              <a:cs typeface="DejaVu Sans"/>
            </a:endParaRPr>
          </a:p>
          <a:p>
            <a:pPr algn="ctr"/>
            <a:r>
              <a:rPr lang="en-US" spc="-1" dirty="0">
                <a:solidFill>
                  <a:srgbClr val="000000"/>
                </a:solidFill>
                <a:uFill>
                  <a:solidFill>
                    <a:srgbClr val="FFFFFF"/>
                  </a:solidFill>
                </a:uFill>
                <a:latin typeface="Arial"/>
                <a:ea typeface="ＭＳ Ｐゴシック"/>
                <a:cs typeface="DejaVu Sans"/>
              </a:rPr>
              <a:t>(</a:t>
            </a:r>
            <a:r>
              <a:rPr lang="en-US" b="1" spc="-1" dirty="0">
                <a:solidFill>
                  <a:srgbClr val="000000"/>
                </a:solidFill>
                <a:uFill>
                  <a:solidFill>
                    <a:srgbClr val="FFFFFF"/>
                  </a:solidFill>
                </a:uFill>
                <a:latin typeface="Arial"/>
                <a:ea typeface="ＭＳ Ｐゴシック"/>
                <a:cs typeface="DejaVu Sans"/>
              </a:rPr>
              <a:t>ERA-Interim</a:t>
            </a:r>
            <a:r>
              <a:rPr lang="en-US" spc="-1" dirty="0">
                <a:solidFill>
                  <a:srgbClr val="000000"/>
                </a:solidFill>
                <a:uFill>
                  <a:solidFill>
                    <a:srgbClr val="FFFFFF"/>
                  </a:solidFill>
                </a:uFill>
                <a:latin typeface="Arial"/>
                <a:ea typeface="ＭＳ Ｐゴシック"/>
                <a:cs typeface="DejaVu Sans"/>
              </a:rPr>
              <a:t>)</a:t>
            </a:r>
            <a:endParaRPr lang="en-US" spc="-1" dirty="0">
              <a:solidFill>
                <a:srgbClr val="000000"/>
              </a:solidFill>
              <a:uFill>
                <a:solidFill>
                  <a:srgbClr val="FFFFFF"/>
                </a:solidFill>
              </a:uFill>
              <a:latin typeface="Arial"/>
              <a:ea typeface="DejaVu Sans"/>
              <a:cs typeface="DejaVu Sans"/>
            </a:endParaRPr>
          </a:p>
        </p:txBody>
      </p:sp>
      <p:sp>
        <p:nvSpPr>
          <p:cNvPr id="29" name="CustomShape 5"/>
          <p:cNvSpPr/>
          <p:nvPr/>
        </p:nvSpPr>
        <p:spPr>
          <a:xfrm>
            <a:off x="2916360" y="4702761"/>
            <a:ext cx="2160360" cy="935639"/>
          </a:xfrm>
          <a:prstGeom prst="rect">
            <a:avLst/>
          </a:prstGeom>
          <a:solidFill>
            <a:srgbClr val="E6E6FF"/>
          </a:solidFill>
          <a:ln w="72000">
            <a:solidFill>
              <a:srgbClr val="47B8B8"/>
            </a:solidFill>
            <a:round/>
          </a:ln>
        </p:spPr>
        <p:style>
          <a:lnRef idx="0">
            <a:scrgbClr r="0" g="0" b="0"/>
          </a:lnRef>
          <a:fillRef idx="0">
            <a:scrgbClr r="0" g="0" b="0"/>
          </a:fillRef>
          <a:effectRef idx="0">
            <a:scrgbClr r="0" g="0" b="0"/>
          </a:effectRef>
          <a:fontRef idx="minor"/>
        </p:style>
        <p:txBody>
          <a:bodyPr wrap="none" lIns="126000" tIns="95400" rIns="126000" bIns="81000" anchor="ctr"/>
          <a:lstStyle/>
          <a:p>
            <a:pPr algn="ctr"/>
            <a:r>
              <a:rPr lang="en-US" spc="-1" dirty="0" smtClean="0">
                <a:solidFill>
                  <a:srgbClr val="000000"/>
                </a:solidFill>
                <a:uFill>
                  <a:solidFill>
                    <a:srgbClr val="FFFFFF"/>
                  </a:solidFill>
                </a:uFill>
                <a:latin typeface="Arial"/>
                <a:ea typeface="ＭＳ Ｐゴシック"/>
                <a:cs typeface="DejaVu Sans"/>
              </a:rPr>
              <a:t>Sea Ice</a:t>
            </a:r>
            <a:endParaRPr lang="en-US" spc="-1" dirty="0">
              <a:solidFill>
                <a:srgbClr val="000000"/>
              </a:solidFill>
              <a:uFill>
                <a:solidFill>
                  <a:srgbClr val="FFFFFF"/>
                </a:solidFill>
              </a:uFill>
              <a:latin typeface="Arial"/>
              <a:ea typeface="DejaVu Sans"/>
              <a:cs typeface="DejaVu Sans"/>
            </a:endParaRPr>
          </a:p>
          <a:p>
            <a:pPr algn="ctr"/>
            <a:r>
              <a:rPr lang="en-US" spc="-1" dirty="0">
                <a:solidFill>
                  <a:srgbClr val="000000"/>
                </a:solidFill>
                <a:uFill>
                  <a:solidFill>
                    <a:srgbClr val="FFFFFF"/>
                  </a:solidFill>
                </a:uFill>
                <a:latin typeface="Arial"/>
                <a:ea typeface="ＭＳ Ｐゴシック"/>
                <a:cs typeface="DejaVu Sans"/>
              </a:rPr>
              <a:t>reanalysis</a:t>
            </a:r>
            <a:endParaRPr lang="en-US" spc="-1" dirty="0">
              <a:solidFill>
                <a:srgbClr val="000000"/>
              </a:solidFill>
              <a:uFill>
                <a:solidFill>
                  <a:srgbClr val="FFFFFF"/>
                </a:solidFill>
              </a:uFill>
              <a:latin typeface="Arial"/>
              <a:ea typeface="DejaVu Sans"/>
              <a:cs typeface="DejaVu Sans"/>
            </a:endParaRPr>
          </a:p>
          <a:p>
            <a:pPr algn="ctr"/>
            <a:r>
              <a:rPr lang="en-US" spc="-1" dirty="0" smtClean="0">
                <a:solidFill>
                  <a:srgbClr val="000000"/>
                </a:solidFill>
                <a:uFill>
                  <a:solidFill>
                    <a:srgbClr val="FFFFFF"/>
                  </a:solidFill>
                </a:uFill>
                <a:latin typeface="Arial"/>
                <a:ea typeface="ＭＳ Ｐゴシック"/>
                <a:cs typeface="DejaVu Sans"/>
              </a:rPr>
              <a:t>(</a:t>
            </a:r>
            <a:r>
              <a:rPr lang="en-US" b="1" spc="-1" dirty="0" smtClean="0">
                <a:solidFill>
                  <a:srgbClr val="000000"/>
                </a:solidFill>
                <a:uFill>
                  <a:solidFill>
                    <a:srgbClr val="FFFFFF"/>
                  </a:solidFill>
                </a:uFill>
                <a:latin typeface="Arial"/>
                <a:ea typeface="ＭＳ Ｐゴシック"/>
                <a:cs typeface="DejaVu Sans"/>
              </a:rPr>
              <a:t>ESA</a:t>
            </a:r>
            <a:r>
              <a:rPr lang="en-US" spc="-1" dirty="0" smtClean="0">
                <a:solidFill>
                  <a:srgbClr val="000000"/>
                </a:solidFill>
                <a:uFill>
                  <a:solidFill>
                    <a:srgbClr val="FFFFFF"/>
                  </a:solidFill>
                </a:uFill>
                <a:latin typeface="Arial"/>
                <a:ea typeface="ＭＳ Ｐゴシック"/>
                <a:cs typeface="DejaVu Sans"/>
              </a:rPr>
              <a:t>)</a:t>
            </a:r>
            <a:endParaRPr lang="en-US" spc="-1" dirty="0">
              <a:solidFill>
                <a:srgbClr val="000000"/>
              </a:solidFill>
              <a:uFill>
                <a:solidFill>
                  <a:srgbClr val="FFFFFF"/>
                </a:solidFill>
              </a:uFill>
              <a:latin typeface="Arial"/>
              <a:ea typeface="DejaVu Sans"/>
              <a:cs typeface="DejaVu Sans"/>
            </a:endParaRPr>
          </a:p>
        </p:txBody>
      </p:sp>
      <p:sp>
        <p:nvSpPr>
          <p:cNvPr id="30" name="CuadroTexto 29"/>
          <p:cNvSpPr txBox="1"/>
          <p:nvPr/>
        </p:nvSpPr>
        <p:spPr>
          <a:xfrm>
            <a:off x="1600202" y="4216401"/>
            <a:ext cx="2472827" cy="430887"/>
          </a:xfrm>
          <a:prstGeom prst="rect">
            <a:avLst/>
          </a:prstGeom>
          <a:noFill/>
        </p:spPr>
        <p:txBody>
          <a:bodyPr wrap="none" rtlCol="0">
            <a:spAutoFit/>
          </a:bodyPr>
          <a:lstStyle/>
          <a:p>
            <a:r>
              <a:rPr lang="es-ES" sz="2200" b="1" dirty="0" err="1" smtClean="0"/>
              <a:t>Initial</a:t>
            </a:r>
            <a:r>
              <a:rPr lang="es-ES" sz="2200" b="1" dirty="0" smtClean="0"/>
              <a:t> </a:t>
            </a:r>
            <a:r>
              <a:rPr lang="es-ES" sz="2200" b="1" dirty="0" err="1" smtClean="0"/>
              <a:t>Conditions</a:t>
            </a:r>
            <a:endParaRPr lang="es-ES" sz="2200" b="1" dirty="0"/>
          </a:p>
        </p:txBody>
      </p:sp>
      <p:sp>
        <p:nvSpPr>
          <p:cNvPr id="2" name="Rectángulo redondeado 1"/>
          <p:cNvSpPr/>
          <p:nvPr/>
        </p:nvSpPr>
        <p:spPr>
          <a:xfrm>
            <a:off x="2997200" y="4724400"/>
            <a:ext cx="2006600" cy="2095500"/>
          </a:xfrm>
          <a:prstGeom prst="roundRect">
            <a:avLst>
              <a:gd name="adj" fmla="val 50000"/>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 name="CuadroTexto 2"/>
          <p:cNvSpPr txBox="1"/>
          <p:nvPr/>
        </p:nvSpPr>
        <p:spPr>
          <a:xfrm>
            <a:off x="4282777" y="4279900"/>
            <a:ext cx="1040269" cy="539635"/>
          </a:xfrm>
          <a:prstGeom prst="rect">
            <a:avLst/>
          </a:prstGeom>
          <a:noFill/>
        </p:spPr>
        <p:txBody>
          <a:bodyPr wrap="none" rtlCol="0">
            <a:spAutoFit/>
          </a:bodyPr>
          <a:lstStyle/>
          <a:p>
            <a:pPr algn="ctr">
              <a:lnSpc>
                <a:spcPct val="90000"/>
              </a:lnSpc>
            </a:pPr>
            <a:r>
              <a:rPr lang="es-ES" sz="1600" dirty="0" err="1">
                <a:solidFill>
                  <a:srgbClr val="FF0000"/>
                </a:solidFill>
              </a:rPr>
              <a:t>p</a:t>
            </a:r>
            <a:r>
              <a:rPr lang="es-ES" sz="1600" dirty="0" err="1" smtClean="0">
                <a:solidFill>
                  <a:srgbClr val="FF0000"/>
                </a:solidFill>
              </a:rPr>
              <a:t>roduced</a:t>
            </a:r>
            <a:r>
              <a:rPr lang="es-ES" sz="1600" dirty="0" smtClean="0">
                <a:solidFill>
                  <a:srgbClr val="FF0000"/>
                </a:solidFill>
              </a:rPr>
              <a:t> </a:t>
            </a:r>
          </a:p>
          <a:p>
            <a:pPr algn="ctr">
              <a:lnSpc>
                <a:spcPct val="90000"/>
              </a:lnSpc>
            </a:pPr>
            <a:r>
              <a:rPr lang="es-ES" sz="1600" dirty="0" smtClean="0">
                <a:solidFill>
                  <a:srgbClr val="FF0000"/>
                </a:solidFill>
              </a:rPr>
              <a:t>in-</a:t>
            </a:r>
            <a:r>
              <a:rPr lang="es-ES" sz="1600" dirty="0" err="1" smtClean="0">
                <a:solidFill>
                  <a:srgbClr val="FF0000"/>
                </a:solidFill>
              </a:rPr>
              <a:t>house</a:t>
            </a:r>
            <a:endParaRPr lang="es-ES" sz="1600" dirty="0">
              <a:solidFill>
                <a:srgbClr val="FF0000"/>
              </a:solidFill>
            </a:endParaRPr>
          </a:p>
        </p:txBody>
      </p:sp>
      <p:sp>
        <p:nvSpPr>
          <p:cNvPr id="24" name="CuadroTexto 23"/>
          <p:cNvSpPr txBox="1"/>
          <p:nvPr/>
        </p:nvSpPr>
        <p:spPr>
          <a:xfrm rot="16200000">
            <a:off x="-698500" y="2311401"/>
            <a:ext cx="2802069" cy="430887"/>
          </a:xfrm>
          <a:prstGeom prst="rect">
            <a:avLst/>
          </a:prstGeom>
          <a:noFill/>
        </p:spPr>
        <p:txBody>
          <a:bodyPr wrap="none" rtlCol="0">
            <a:spAutoFit/>
          </a:bodyPr>
          <a:lstStyle/>
          <a:p>
            <a:r>
              <a:rPr lang="es-ES" sz="2200" b="1" dirty="0" err="1" smtClean="0"/>
              <a:t>Model</a:t>
            </a:r>
            <a:r>
              <a:rPr lang="es-ES" sz="2200" b="1" dirty="0" smtClean="0"/>
              <a:t> </a:t>
            </a:r>
            <a:r>
              <a:rPr lang="es-ES" sz="2200" b="1" dirty="0" err="1" smtClean="0"/>
              <a:t>Components</a:t>
            </a:r>
            <a:endParaRPr lang="es-ES" sz="2200" b="1" dirty="0"/>
          </a:p>
        </p:txBody>
      </p:sp>
      <p:pic>
        <p:nvPicPr>
          <p:cNvPr id="25" name="Google Shape;50;p7"/>
          <p:cNvPicPr preferRelativeResize="0"/>
          <p:nvPr/>
        </p:nvPicPr>
        <p:blipFill rotWithShape="1">
          <a:blip r:embed="rId6">
            <a:alphaModFix/>
          </a:blip>
          <a:srcRect/>
          <a:stretch/>
        </p:blipFill>
        <p:spPr>
          <a:xfrm>
            <a:off x="7239002" y="2512791"/>
            <a:ext cx="1155699" cy="358023"/>
          </a:xfrm>
          <a:prstGeom prst="rect">
            <a:avLst/>
          </a:prstGeom>
          <a:noFill/>
          <a:ln>
            <a:noFill/>
          </a:ln>
        </p:spPr>
      </p:pic>
      <p:pic>
        <p:nvPicPr>
          <p:cNvPr id="31" name="Google Shape;52;p7"/>
          <p:cNvPicPr preferRelativeResize="0"/>
          <p:nvPr/>
        </p:nvPicPr>
        <p:blipFill rotWithShape="1">
          <a:blip r:embed="rId7">
            <a:alphaModFix/>
          </a:blip>
          <a:srcRect/>
          <a:stretch/>
        </p:blipFill>
        <p:spPr>
          <a:xfrm>
            <a:off x="5867944" y="2578101"/>
            <a:ext cx="824957" cy="482600"/>
          </a:xfrm>
          <a:prstGeom prst="rect">
            <a:avLst/>
          </a:prstGeom>
          <a:noFill/>
          <a:ln>
            <a:noFill/>
          </a:ln>
        </p:spPr>
      </p:pic>
    </p:spTree>
    <p:extLst>
      <p:ext uri="{BB962C8B-B14F-4D97-AF65-F5344CB8AC3E}">
        <p14:creationId xmlns:p14="http://schemas.microsoft.com/office/powerpoint/2010/main" val="2118957859"/>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Freeform 17"/>
          <p:cNvSpPr>
            <a:spLocks/>
          </p:cNvSpPr>
          <p:nvPr/>
        </p:nvSpPr>
        <p:spPr bwMode="auto">
          <a:xfrm>
            <a:off x="466725" y="2206907"/>
            <a:ext cx="8426450" cy="3376270"/>
          </a:xfrm>
          <a:custGeom>
            <a:avLst/>
            <a:gdLst>
              <a:gd name="T0" fmla="*/ 0 w 5852"/>
              <a:gd name="T1" fmla="*/ 2147483647 h 2177"/>
              <a:gd name="T2" fmla="*/ 2147483647 w 5852"/>
              <a:gd name="T3" fmla="*/ 2147483647 h 2177"/>
              <a:gd name="T4" fmla="*/ 2147483647 w 5852"/>
              <a:gd name="T5" fmla="*/ 2147483647 h 2177"/>
              <a:gd name="T6" fmla="*/ 2147483647 w 5852"/>
              <a:gd name="T7" fmla="*/ 2147483647 h 2177"/>
              <a:gd name="T8" fmla="*/ 2147483647 w 5852"/>
              <a:gd name="T9" fmla="*/ 2147483647 h 2177"/>
              <a:gd name="T10" fmla="*/ 2147483647 w 5852"/>
              <a:gd name="T11" fmla="*/ 2147483647 h 2177"/>
              <a:gd name="T12" fmla="*/ 2147483647 w 5852"/>
              <a:gd name="T13" fmla="*/ 2147483647 h 2177"/>
              <a:gd name="T14" fmla="*/ 2147483647 w 5852"/>
              <a:gd name="T15" fmla="*/ 2147483647 h 2177"/>
              <a:gd name="T16" fmla="*/ 2147483647 w 5852"/>
              <a:gd name="T17" fmla="*/ 2147483647 h 2177"/>
              <a:gd name="T18" fmla="*/ 2147483647 w 5852"/>
              <a:gd name="T19" fmla="*/ 2147483647 h 2177"/>
              <a:gd name="T20" fmla="*/ 2147483647 w 5852"/>
              <a:gd name="T21" fmla="*/ 0 h 2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52" h="2177">
                <a:moveTo>
                  <a:pt x="0" y="2177"/>
                </a:moveTo>
                <a:cubicBezTo>
                  <a:pt x="144" y="2060"/>
                  <a:pt x="288" y="1943"/>
                  <a:pt x="409" y="1905"/>
                </a:cubicBezTo>
                <a:cubicBezTo>
                  <a:pt x="530" y="1867"/>
                  <a:pt x="620" y="1935"/>
                  <a:pt x="726" y="1950"/>
                </a:cubicBezTo>
                <a:cubicBezTo>
                  <a:pt x="832" y="1965"/>
                  <a:pt x="863" y="2041"/>
                  <a:pt x="1044" y="1996"/>
                </a:cubicBezTo>
                <a:cubicBezTo>
                  <a:pt x="1225" y="1951"/>
                  <a:pt x="1558" y="1724"/>
                  <a:pt x="1815" y="1678"/>
                </a:cubicBezTo>
                <a:cubicBezTo>
                  <a:pt x="2072" y="1632"/>
                  <a:pt x="2291" y="1851"/>
                  <a:pt x="2586" y="1723"/>
                </a:cubicBezTo>
                <a:cubicBezTo>
                  <a:pt x="2881" y="1595"/>
                  <a:pt x="3313" y="1083"/>
                  <a:pt x="3584" y="907"/>
                </a:cubicBezTo>
                <a:cubicBezTo>
                  <a:pt x="3855" y="731"/>
                  <a:pt x="4014" y="771"/>
                  <a:pt x="4210" y="665"/>
                </a:cubicBezTo>
                <a:cubicBezTo>
                  <a:pt x="4406" y="559"/>
                  <a:pt x="4527" y="353"/>
                  <a:pt x="4763" y="272"/>
                </a:cubicBezTo>
                <a:cubicBezTo>
                  <a:pt x="4999" y="191"/>
                  <a:pt x="5444" y="226"/>
                  <a:pt x="5625" y="181"/>
                </a:cubicBezTo>
                <a:cubicBezTo>
                  <a:pt x="5806" y="136"/>
                  <a:pt x="5814" y="30"/>
                  <a:pt x="5852" y="0"/>
                </a:cubicBezTo>
              </a:path>
            </a:pathLst>
          </a:custGeom>
          <a:noFill/>
          <a:ln w="57150" cmpd="sng">
            <a:solidFill>
              <a:srgbClr val="000308"/>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8436" name="Text Box 9"/>
          <p:cNvSpPr txBox="1">
            <a:spLocks noChangeArrowheads="1"/>
          </p:cNvSpPr>
          <p:nvPr/>
        </p:nvSpPr>
        <p:spPr bwMode="auto">
          <a:xfrm>
            <a:off x="3779841" y="5935226"/>
            <a:ext cx="1944687" cy="36911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a:solidFill>
                  <a:srgbClr val="000308"/>
                </a:solidFill>
                <a:latin typeface="Calibri" charset="0"/>
              </a:rPr>
              <a:t>Observations</a:t>
            </a:r>
            <a:endParaRPr lang="en-US">
              <a:solidFill>
                <a:srgbClr val="000308"/>
              </a:solidFill>
              <a:latin typeface="Calibri" charset="0"/>
            </a:endParaRPr>
          </a:p>
        </p:txBody>
      </p:sp>
      <p:sp>
        <p:nvSpPr>
          <p:cNvPr id="18437" name="Text Box 12"/>
          <p:cNvSpPr txBox="1">
            <a:spLocks noChangeArrowheads="1"/>
          </p:cNvSpPr>
          <p:nvPr/>
        </p:nvSpPr>
        <p:spPr bwMode="auto">
          <a:xfrm>
            <a:off x="107950" y="5725856"/>
            <a:ext cx="935038" cy="37221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a:solidFill>
                  <a:srgbClr val="000308"/>
                </a:solidFill>
                <a:latin typeface="Calibri" charset="0"/>
              </a:rPr>
              <a:t> 1960</a:t>
            </a:r>
            <a:endParaRPr lang="en-US">
              <a:solidFill>
                <a:srgbClr val="000308"/>
              </a:solidFill>
              <a:latin typeface="Calibri" charset="0"/>
            </a:endParaRPr>
          </a:p>
        </p:txBody>
      </p:sp>
      <p:sp>
        <p:nvSpPr>
          <p:cNvPr id="18438" name="Text Box 29"/>
          <p:cNvSpPr txBox="1">
            <a:spLocks noChangeArrowheads="1"/>
          </p:cNvSpPr>
          <p:nvPr/>
        </p:nvSpPr>
        <p:spPr bwMode="auto">
          <a:xfrm>
            <a:off x="7958141" y="5725856"/>
            <a:ext cx="935037" cy="36933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dirty="0">
                <a:solidFill>
                  <a:srgbClr val="000308"/>
                </a:solidFill>
                <a:latin typeface="Calibri" charset="0"/>
              </a:rPr>
              <a:t> </a:t>
            </a:r>
            <a:r>
              <a:rPr lang="en-GB" dirty="0" smtClean="0">
                <a:solidFill>
                  <a:srgbClr val="000308"/>
                </a:solidFill>
                <a:latin typeface="Calibri" charset="0"/>
              </a:rPr>
              <a:t>2018</a:t>
            </a:r>
            <a:endParaRPr lang="en-US" dirty="0">
              <a:solidFill>
                <a:srgbClr val="000308"/>
              </a:solidFill>
              <a:latin typeface="Calibri" charset="0"/>
            </a:endParaRPr>
          </a:p>
        </p:txBody>
      </p:sp>
      <p:sp>
        <p:nvSpPr>
          <p:cNvPr id="18439" name="Line 10"/>
          <p:cNvSpPr>
            <a:spLocks noChangeShapeType="1"/>
          </p:cNvSpPr>
          <p:nvPr/>
        </p:nvSpPr>
        <p:spPr bwMode="auto">
          <a:xfrm flipV="1">
            <a:off x="4716463" y="4402956"/>
            <a:ext cx="215900" cy="1532271"/>
          </a:xfrm>
          <a:prstGeom prst="line">
            <a:avLst/>
          </a:prstGeom>
          <a:noFill/>
          <a:ln w="9525">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9" name="TextShape 3"/>
          <p:cNvSpPr txBox="1">
            <a:spLocks noChangeAspect="1" noChangeArrowheads="1"/>
          </p:cNvSpPr>
          <p:nvPr/>
        </p:nvSpPr>
        <p:spPr bwMode="auto">
          <a:xfrm>
            <a:off x="-20362" y="161241"/>
            <a:ext cx="6687862" cy="53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FFFFFF"/>
                </a:solidFill>
              </a:rPr>
              <a:t>Introduction to Climate Prediction Systems</a:t>
            </a:r>
            <a:endParaRPr lang="en-US" sz="2400" b="1" dirty="0">
              <a:latin typeface="Calibri" charset="0"/>
            </a:endParaRPr>
          </a:p>
        </p:txBody>
      </p:sp>
    </p:spTree>
    <p:extLst>
      <p:ext uri="{BB962C8B-B14F-4D97-AF65-F5344CB8AC3E}">
        <p14:creationId xmlns:p14="http://schemas.microsoft.com/office/powerpoint/2010/main" val="176499916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Freeform 17"/>
          <p:cNvSpPr>
            <a:spLocks/>
          </p:cNvSpPr>
          <p:nvPr/>
        </p:nvSpPr>
        <p:spPr bwMode="auto">
          <a:xfrm>
            <a:off x="466725" y="2206907"/>
            <a:ext cx="8426450" cy="3376270"/>
          </a:xfrm>
          <a:custGeom>
            <a:avLst/>
            <a:gdLst>
              <a:gd name="T0" fmla="*/ 0 w 5852"/>
              <a:gd name="T1" fmla="*/ 2147483647 h 2177"/>
              <a:gd name="T2" fmla="*/ 2147483647 w 5852"/>
              <a:gd name="T3" fmla="*/ 2147483647 h 2177"/>
              <a:gd name="T4" fmla="*/ 2147483647 w 5852"/>
              <a:gd name="T5" fmla="*/ 2147483647 h 2177"/>
              <a:gd name="T6" fmla="*/ 2147483647 w 5852"/>
              <a:gd name="T7" fmla="*/ 2147483647 h 2177"/>
              <a:gd name="T8" fmla="*/ 2147483647 w 5852"/>
              <a:gd name="T9" fmla="*/ 2147483647 h 2177"/>
              <a:gd name="T10" fmla="*/ 2147483647 w 5852"/>
              <a:gd name="T11" fmla="*/ 2147483647 h 2177"/>
              <a:gd name="T12" fmla="*/ 2147483647 w 5852"/>
              <a:gd name="T13" fmla="*/ 2147483647 h 2177"/>
              <a:gd name="T14" fmla="*/ 2147483647 w 5852"/>
              <a:gd name="T15" fmla="*/ 2147483647 h 2177"/>
              <a:gd name="T16" fmla="*/ 2147483647 w 5852"/>
              <a:gd name="T17" fmla="*/ 2147483647 h 2177"/>
              <a:gd name="T18" fmla="*/ 2147483647 w 5852"/>
              <a:gd name="T19" fmla="*/ 2147483647 h 2177"/>
              <a:gd name="T20" fmla="*/ 2147483647 w 5852"/>
              <a:gd name="T21" fmla="*/ 0 h 2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52" h="2177">
                <a:moveTo>
                  <a:pt x="0" y="2177"/>
                </a:moveTo>
                <a:cubicBezTo>
                  <a:pt x="144" y="2060"/>
                  <a:pt x="288" y="1943"/>
                  <a:pt x="409" y="1905"/>
                </a:cubicBezTo>
                <a:cubicBezTo>
                  <a:pt x="530" y="1867"/>
                  <a:pt x="620" y="1935"/>
                  <a:pt x="726" y="1950"/>
                </a:cubicBezTo>
                <a:cubicBezTo>
                  <a:pt x="832" y="1965"/>
                  <a:pt x="863" y="2041"/>
                  <a:pt x="1044" y="1996"/>
                </a:cubicBezTo>
                <a:cubicBezTo>
                  <a:pt x="1225" y="1951"/>
                  <a:pt x="1558" y="1724"/>
                  <a:pt x="1815" y="1678"/>
                </a:cubicBezTo>
                <a:cubicBezTo>
                  <a:pt x="2072" y="1632"/>
                  <a:pt x="2291" y="1851"/>
                  <a:pt x="2586" y="1723"/>
                </a:cubicBezTo>
                <a:cubicBezTo>
                  <a:pt x="2881" y="1595"/>
                  <a:pt x="3313" y="1083"/>
                  <a:pt x="3584" y="907"/>
                </a:cubicBezTo>
                <a:cubicBezTo>
                  <a:pt x="3855" y="731"/>
                  <a:pt x="4014" y="771"/>
                  <a:pt x="4210" y="665"/>
                </a:cubicBezTo>
                <a:cubicBezTo>
                  <a:pt x="4406" y="559"/>
                  <a:pt x="4527" y="353"/>
                  <a:pt x="4763" y="272"/>
                </a:cubicBezTo>
                <a:cubicBezTo>
                  <a:pt x="4999" y="191"/>
                  <a:pt x="5444" y="226"/>
                  <a:pt x="5625" y="181"/>
                </a:cubicBezTo>
                <a:cubicBezTo>
                  <a:pt x="5806" y="136"/>
                  <a:pt x="5814" y="30"/>
                  <a:pt x="5852" y="0"/>
                </a:cubicBezTo>
              </a:path>
            </a:pathLst>
          </a:custGeom>
          <a:noFill/>
          <a:ln w="57150" cmpd="sng">
            <a:solidFill>
              <a:srgbClr val="000308"/>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18436" name="Text Box 9"/>
          <p:cNvSpPr txBox="1">
            <a:spLocks noChangeArrowheads="1"/>
          </p:cNvSpPr>
          <p:nvPr/>
        </p:nvSpPr>
        <p:spPr bwMode="auto">
          <a:xfrm>
            <a:off x="3779841" y="5935226"/>
            <a:ext cx="1944687" cy="36911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a:solidFill>
                  <a:srgbClr val="000308"/>
                </a:solidFill>
                <a:latin typeface="Calibri" charset="0"/>
              </a:rPr>
              <a:t>Observations</a:t>
            </a:r>
            <a:endParaRPr lang="en-US">
              <a:solidFill>
                <a:srgbClr val="000308"/>
              </a:solidFill>
              <a:latin typeface="Calibri" charset="0"/>
            </a:endParaRPr>
          </a:p>
        </p:txBody>
      </p:sp>
      <p:sp>
        <p:nvSpPr>
          <p:cNvPr id="18437" name="Text Box 12"/>
          <p:cNvSpPr txBox="1">
            <a:spLocks noChangeArrowheads="1"/>
          </p:cNvSpPr>
          <p:nvPr/>
        </p:nvSpPr>
        <p:spPr bwMode="auto">
          <a:xfrm>
            <a:off x="107950" y="5725856"/>
            <a:ext cx="935038" cy="37221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a:solidFill>
                  <a:srgbClr val="000308"/>
                </a:solidFill>
                <a:latin typeface="Calibri" charset="0"/>
              </a:rPr>
              <a:t> 1960</a:t>
            </a:r>
            <a:endParaRPr lang="en-US">
              <a:solidFill>
                <a:srgbClr val="000308"/>
              </a:solidFill>
              <a:latin typeface="Calibri" charset="0"/>
            </a:endParaRPr>
          </a:p>
        </p:txBody>
      </p:sp>
      <p:sp>
        <p:nvSpPr>
          <p:cNvPr id="18438" name="Text Box 29"/>
          <p:cNvSpPr txBox="1">
            <a:spLocks noChangeArrowheads="1"/>
          </p:cNvSpPr>
          <p:nvPr/>
        </p:nvSpPr>
        <p:spPr bwMode="auto">
          <a:xfrm>
            <a:off x="7958141" y="5725856"/>
            <a:ext cx="935037" cy="36933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dirty="0">
                <a:solidFill>
                  <a:srgbClr val="000308"/>
                </a:solidFill>
                <a:latin typeface="Calibri" charset="0"/>
              </a:rPr>
              <a:t> </a:t>
            </a:r>
            <a:r>
              <a:rPr lang="en-GB" dirty="0" smtClean="0">
                <a:solidFill>
                  <a:srgbClr val="000308"/>
                </a:solidFill>
                <a:latin typeface="Calibri" charset="0"/>
              </a:rPr>
              <a:t>2018</a:t>
            </a:r>
            <a:endParaRPr lang="en-US" dirty="0">
              <a:solidFill>
                <a:srgbClr val="000308"/>
              </a:solidFill>
              <a:latin typeface="Calibri" charset="0"/>
            </a:endParaRPr>
          </a:p>
        </p:txBody>
      </p:sp>
      <p:sp>
        <p:nvSpPr>
          <p:cNvPr id="18439" name="Line 10"/>
          <p:cNvSpPr>
            <a:spLocks noChangeShapeType="1"/>
          </p:cNvSpPr>
          <p:nvPr/>
        </p:nvSpPr>
        <p:spPr bwMode="auto">
          <a:xfrm flipV="1">
            <a:off x="4716463" y="4402956"/>
            <a:ext cx="215900" cy="1532271"/>
          </a:xfrm>
          <a:prstGeom prst="line">
            <a:avLst/>
          </a:prstGeom>
          <a:noFill/>
          <a:ln w="9525">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8" name="Rectángulo 7"/>
          <p:cNvSpPr/>
          <p:nvPr/>
        </p:nvSpPr>
        <p:spPr>
          <a:xfrm>
            <a:off x="8242300" y="2133600"/>
            <a:ext cx="762000" cy="5715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9" name="TextShape 3"/>
          <p:cNvSpPr txBox="1">
            <a:spLocks noChangeAspect="1" noChangeArrowheads="1"/>
          </p:cNvSpPr>
          <p:nvPr/>
        </p:nvSpPr>
        <p:spPr bwMode="auto">
          <a:xfrm>
            <a:off x="-20362" y="161241"/>
            <a:ext cx="6687862" cy="53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FFFFFF"/>
                </a:solidFill>
              </a:rPr>
              <a:t>Introduction to Climate Prediction Systems</a:t>
            </a:r>
            <a:endParaRPr lang="en-US" sz="2400" b="1" dirty="0">
              <a:latin typeface="Calibri" charset="0"/>
            </a:endParaRPr>
          </a:p>
        </p:txBody>
      </p:sp>
      <p:sp>
        <p:nvSpPr>
          <p:cNvPr id="10" name="Text Box 37"/>
          <p:cNvSpPr txBox="1">
            <a:spLocks noChangeArrowheads="1"/>
          </p:cNvSpPr>
          <p:nvPr/>
        </p:nvSpPr>
        <p:spPr bwMode="auto">
          <a:xfrm>
            <a:off x="6342063" y="1001785"/>
            <a:ext cx="1871662" cy="92333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dirty="0">
                <a:solidFill>
                  <a:srgbClr val="990099"/>
                </a:solidFill>
                <a:latin typeface="Calibri" charset="0"/>
              </a:rPr>
              <a:t>5-member prediction started 1 Nov </a:t>
            </a:r>
            <a:r>
              <a:rPr lang="en-GB" dirty="0" smtClean="0">
                <a:solidFill>
                  <a:srgbClr val="990099"/>
                </a:solidFill>
                <a:latin typeface="Calibri" charset="0"/>
              </a:rPr>
              <a:t>2018</a:t>
            </a:r>
            <a:endParaRPr lang="en-US" dirty="0">
              <a:solidFill>
                <a:srgbClr val="990099"/>
              </a:solidFill>
              <a:latin typeface="Calibri" charset="0"/>
            </a:endParaRPr>
          </a:p>
        </p:txBody>
      </p:sp>
      <p:sp>
        <p:nvSpPr>
          <p:cNvPr id="11" name="Rectángulo 10"/>
          <p:cNvSpPr/>
          <p:nvPr/>
        </p:nvSpPr>
        <p:spPr>
          <a:xfrm>
            <a:off x="8242300" y="2133600"/>
            <a:ext cx="762000" cy="5715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Arial"/>
              <a:ea typeface="DejaVu Sans"/>
              <a:cs typeface="DejaVu Sans"/>
            </a:endParaRPr>
          </a:p>
        </p:txBody>
      </p:sp>
      <p:sp>
        <p:nvSpPr>
          <p:cNvPr id="12" name="Freeform 32"/>
          <p:cNvSpPr>
            <a:spLocks/>
          </p:cNvSpPr>
          <p:nvPr/>
        </p:nvSpPr>
        <p:spPr bwMode="auto">
          <a:xfrm>
            <a:off x="8201024" y="1277255"/>
            <a:ext cx="863600" cy="1265520"/>
          </a:xfrm>
          <a:custGeom>
            <a:avLst/>
            <a:gdLst>
              <a:gd name="T0" fmla="*/ 0 w 726"/>
              <a:gd name="T1" fmla="*/ 2147483647 h 816"/>
              <a:gd name="T2" fmla="*/ 2147483647 w 726"/>
              <a:gd name="T3" fmla="*/ 2147483647 h 816"/>
              <a:gd name="T4" fmla="*/ 2147483647 w 726"/>
              <a:gd name="T5" fmla="*/ 2147483647 h 816"/>
              <a:gd name="T6" fmla="*/ 2147483647 w 726"/>
              <a:gd name="T7" fmla="*/ 0 h 8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6" h="816">
                <a:moveTo>
                  <a:pt x="0" y="816"/>
                </a:moveTo>
                <a:cubicBezTo>
                  <a:pt x="45" y="691"/>
                  <a:pt x="90" y="566"/>
                  <a:pt x="181" y="453"/>
                </a:cubicBezTo>
                <a:cubicBezTo>
                  <a:pt x="272" y="340"/>
                  <a:pt x="453" y="211"/>
                  <a:pt x="544" y="136"/>
                </a:cubicBezTo>
                <a:cubicBezTo>
                  <a:pt x="635" y="61"/>
                  <a:pt x="696" y="15"/>
                  <a:pt x="726" y="0"/>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13" name="Freeform 33"/>
          <p:cNvSpPr>
            <a:spLocks/>
          </p:cNvSpPr>
          <p:nvPr/>
        </p:nvSpPr>
        <p:spPr bwMode="auto">
          <a:xfrm>
            <a:off x="8234365" y="2172114"/>
            <a:ext cx="841375" cy="393924"/>
          </a:xfrm>
          <a:custGeom>
            <a:avLst/>
            <a:gdLst>
              <a:gd name="T0" fmla="*/ 0 w 707"/>
              <a:gd name="T1" fmla="*/ 2147483647 h 254"/>
              <a:gd name="T2" fmla="*/ 2147483647 w 707"/>
              <a:gd name="T3" fmla="*/ 2147483647 h 254"/>
              <a:gd name="T4" fmla="*/ 2147483647 w 707"/>
              <a:gd name="T5" fmla="*/ 2147483647 h 254"/>
              <a:gd name="T6" fmla="*/ 2147483647 w 707"/>
              <a:gd name="T7" fmla="*/ 2147483647 h 254"/>
              <a:gd name="T8" fmla="*/ 2147483647 w 707"/>
              <a:gd name="T9" fmla="*/ 2147483647 h 2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7" h="254">
                <a:moveTo>
                  <a:pt x="0" y="239"/>
                </a:moveTo>
                <a:cubicBezTo>
                  <a:pt x="91" y="246"/>
                  <a:pt x="182" y="254"/>
                  <a:pt x="273" y="239"/>
                </a:cubicBezTo>
                <a:cubicBezTo>
                  <a:pt x="364" y="224"/>
                  <a:pt x="477" y="186"/>
                  <a:pt x="545" y="148"/>
                </a:cubicBezTo>
                <a:cubicBezTo>
                  <a:pt x="613" y="110"/>
                  <a:pt x="655" y="24"/>
                  <a:pt x="681" y="12"/>
                </a:cubicBezTo>
                <a:cubicBezTo>
                  <a:pt x="707" y="0"/>
                  <a:pt x="699" y="61"/>
                  <a:pt x="703" y="74"/>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dirty="0">
              <a:solidFill>
                <a:prstClr val="black"/>
              </a:solidFill>
              <a:latin typeface="Arial"/>
              <a:ea typeface="DejaVu Sans"/>
              <a:cs typeface="DejaVu Sans"/>
            </a:endParaRPr>
          </a:p>
        </p:txBody>
      </p:sp>
      <p:sp>
        <p:nvSpPr>
          <p:cNvPr id="14" name="Freeform 34"/>
          <p:cNvSpPr>
            <a:spLocks/>
          </p:cNvSpPr>
          <p:nvPr/>
        </p:nvSpPr>
        <p:spPr bwMode="auto">
          <a:xfrm>
            <a:off x="8213724" y="1979805"/>
            <a:ext cx="863600" cy="795603"/>
          </a:xfrm>
          <a:custGeom>
            <a:avLst/>
            <a:gdLst>
              <a:gd name="T0" fmla="*/ 0 w 726"/>
              <a:gd name="T1" fmla="*/ 2147483647 h 513"/>
              <a:gd name="T2" fmla="*/ 2147483647 w 726"/>
              <a:gd name="T3" fmla="*/ 2147483647 h 513"/>
              <a:gd name="T4" fmla="*/ 2147483647 w 726"/>
              <a:gd name="T5" fmla="*/ 0 h 513"/>
              <a:gd name="T6" fmla="*/ 0 60000 65536"/>
              <a:gd name="T7" fmla="*/ 0 60000 65536"/>
              <a:gd name="T8" fmla="*/ 0 60000 65536"/>
            </a:gdLst>
            <a:ahLst/>
            <a:cxnLst>
              <a:cxn ang="T6">
                <a:pos x="T0" y="T1"/>
              </a:cxn>
              <a:cxn ang="T7">
                <a:pos x="T2" y="T3"/>
              </a:cxn>
              <a:cxn ang="T8">
                <a:pos x="T4" y="T5"/>
              </a:cxn>
            </a:cxnLst>
            <a:rect l="0" t="0" r="r" b="b"/>
            <a:pathLst>
              <a:path w="726" h="513">
                <a:moveTo>
                  <a:pt x="0" y="363"/>
                </a:moveTo>
                <a:cubicBezTo>
                  <a:pt x="30" y="438"/>
                  <a:pt x="60" y="513"/>
                  <a:pt x="181" y="453"/>
                </a:cubicBezTo>
                <a:cubicBezTo>
                  <a:pt x="302" y="393"/>
                  <a:pt x="635" y="76"/>
                  <a:pt x="726" y="0"/>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15" name="Freeform 35"/>
          <p:cNvSpPr>
            <a:spLocks/>
          </p:cNvSpPr>
          <p:nvPr/>
        </p:nvSpPr>
        <p:spPr bwMode="auto">
          <a:xfrm>
            <a:off x="8175627" y="1556414"/>
            <a:ext cx="917575" cy="986361"/>
          </a:xfrm>
          <a:custGeom>
            <a:avLst/>
            <a:gdLst>
              <a:gd name="T0" fmla="*/ 0 w 771"/>
              <a:gd name="T1" fmla="*/ 2147483647 h 636"/>
              <a:gd name="T2" fmla="*/ 2147483647 w 771"/>
              <a:gd name="T3" fmla="*/ 2147483647 h 636"/>
              <a:gd name="T4" fmla="*/ 2147483647 w 771"/>
              <a:gd name="T5" fmla="*/ 2147483647 h 636"/>
              <a:gd name="T6" fmla="*/ 2147483647 w 771"/>
              <a:gd name="T7" fmla="*/ 0 h 6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71" h="636">
                <a:moveTo>
                  <a:pt x="0" y="636"/>
                </a:moveTo>
                <a:cubicBezTo>
                  <a:pt x="98" y="579"/>
                  <a:pt x="197" y="522"/>
                  <a:pt x="272" y="454"/>
                </a:cubicBezTo>
                <a:cubicBezTo>
                  <a:pt x="347" y="386"/>
                  <a:pt x="370" y="303"/>
                  <a:pt x="453" y="227"/>
                </a:cubicBezTo>
                <a:cubicBezTo>
                  <a:pt x="536" y="151"/>
                  <a:pt x="718" y="30"/>
                  <a:pt x="771" y="0"/>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16" name="Freeform 36"/>
          <p:cNvSpPr>
            <a:spLocks/>
          </p:cNvSpPr>
          <p:nvPr/>
        </p:nvSpPr>
        <p:spPr bwMode="auto">
          <a:xfrm>
            <a:off x="8201024" y="2542775"/>
            <a:ext cx="863600" cy="221776"/>
          </a:xfrm>
          <a:custGeom>
            <a:avLst/>
            <a:gdLst>
              <a:gd name="T0" fmla="*/ 0 w 726"/>
              <a:gd name="T1" fmla="*/ 0 h 143"/>
              <a:gd name="T2" fmla="*/ 2147483647 w 726"/>
              <a:gd name="T3" fmla="*/ 2147483647 h 143"/>
              <a:gd name="T4" fmla="*/ 2147483647 w 726"/>
              <a:gd name="T5" fmla="*/ 2147483647 h 143"/>
              <a:gd name="T6" fmla="*/ 0 60000 65536"/>
              <a:gd name="T7" fmla="*/ 0 60000 65536"/>
              <a:gd name="T8" fmla="*/ 0 60000 65536"/>
            </a:gdLst>
            <a:ahLst/>
            <a:cxnLst>
              <a:cxn ang="T6">
                <a:pos x="T0" y="T1"/>
              </a:cxn>
              <a:cxn ang="T7">
                <a:pos x="T2" y="T3"/>
              </a:cxn>
              <a:cxn ang="T8">
                <a:pos x="T4" y="T5"/>
              </a:cxn>
            </a:cxnLst>
            <a:rect l="0" t="0" r="r" b="b"/>
            <a:pathLst>
              <a:path w="726" h="143">
                <a:moveTo>
                  <a:pt x="0" y="0"/>
                </a:moveTo>
                <a:cubicBezTo>
                  <a:pt x="121" y="64"/>
                  <a:pt x="242" y="129"/>
                  <a:pt x="363" y="136"/>
                </a:cubicBezTo>
                <a:cubicBezTo>
                  <a:pt x="484" y="143"/>
                  <a:pt x="666" y="60"/>
                  <a:pt x="726" y="45"/>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grpSp>
        <p:nvGrpSpPr>
          <p:cNvPr id="17" name="Group 32"/>
          <p:cNvGrpSpPr>
            <a:grpSpLocks/>
          </p:cNvGrpSpPr>
          <p:nvPr/>
        </p:nvGrpSpPr>
        <p:grpSpPr bwMode="auto">
          <a:xfrm>
            <a:off x="7810857" y="2960682"/>
            <a:ext cx="1425223" cy="552450"/>
            <a:chOff x="7809724" y="2960992"/>
            <a:chExt cx="1425157" cy="552607"/>
          </a:xfrm>
        </p:grpSpPr>
        <p:cxnSp>
          <p:nvCxnSpPr>
            <p:cNvPr id="20" name="Straight Arrow Connector 36"/>
            <p:cNvCxnSpPr/>
            <p:nvPr/>
          </p:nvCxnSpPr>
          <p:spPr>
            <a:xfrm>
              <a:off x="8199880" y="2960992"/>
              <a:ext cx="899958" cy="0"/>
            </a:xfrm>
            <a:prstGeom prst="straightConnector1">
              <a:avLst/>
            </a:prstGeom>
            <a:noFill/>
            <a:ln w="38100" cap="flat" cmpd="sng" algn="ctr">
              <a:solidFill>
                <a:srgbClr val="004990"/>
              </a:solidFill>
              <a:prstDash val="solid"/>
              <a:headEnd type="none" w="med" len="med"/>
              <a:tailEnd type="arrow" w="med" len="med"/>
            </a:ln>
            <a:effectLst/>
          </p:spPr>
        </p:cxnSp>
        <p:sp>
          <p:nvSpPr>
            <p:cNvPr id="21" name="Text Box 28"/>
            <p:cNvSpPr txBox="1">
              <a:spLocks noChangeArrowheads="1"/>
            </p:cNvSpPr>
            <p:nvPr/>
          </p:nvSpPr>
          <p:spPr bwMode="auto">
            <a:xfrm>
              <a:off x="7809724" y="3051934"/>
              <a:ext cx="1425157" cy="46166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GB" sz="2400" b="0" i="0" u="none" strike="noStrike" kern="0" cap="none" spc="0" normalizeH="0" baseline="0" noProof="0" dirty="0" smtClean="0">
                  <a:ln>
                    <a:noFill/>
                  </a:ln>
                  <a:solidFill>
                    <a:srgbClr val="004990"/>
                  </a:solidFill>
                  <a:effectLst/>
                  <a:uLnTx/>
                  <a:uFillTx/>
                  <a:latin typeface="Calibri" charset="0"/>
                  <a:ea typeface="ＭＳ Ｐゴシック" charset="0"/>
                  <a:cs typeface="ＭＳ Ｐゴシック" charset="0"/>
                </a:rPr>
                <a:t>Forecast</a:t>
              </a:r>
              <a:endParaRPr kumimoji="0" lang="en-US" sz="2400" b="0" i="0" u="none" strike="noStrike" kern="0" cap="none" spc="0" normalizeH="0" baseline="0" noProof="0" dirty="0" smtClean="0">
                <a:ln>
                  <a:noFill/>
                </a:ln>
                <a:solidFill>
                  <a:srgbClr val="004990"/>
                </a:solidFill>
                <a:effectLst/>
                <a:uLnTx/>
                <a:uFillTx/>
                <a:latin typeface="Calibri" charset="0"/>
                <a:ea typeface="ＭＳ Ｐゴシック" charset="0"/>
                <a:cs typeface="ＭＳ Ｐゴシック" charset="0"/>
              </a:endParaRPr>
            </a:p>
          </p:txBody>
        </p:sp>
      </p:grpSp>
    </p:spTree>
    <p:extLst>
      <p:ext uri="{BB962C8B-B14F-4D97-AF65-F5344CB8AC3E}">
        <p14:creationId xmlns:p14="http://schemas.microsoft.com/office/powerpoint/2010/main" val="24412083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reeform 3"/>
          <p:cNvSpPr>
            <a:spLocks/>
          </p:cNvSpPr>
          <p:nvPr/>
        </p:nvSpPr>
        <p:spPr bwMode="auto">
          <a:xfrm>
            <a:off x="466725" y="2206907"/>
            <a:ext cx="8426450" cy="3376270"/>
          </a:xfrm>
          <a:custGeom>
            <a:avLst/>
            <a:gdLst>
              <a:gd name="T0" fmla="*/ 0 w 5852"/>
              <a:gd name="T1" fmla="*/ 2147483647 h 2177"/>
              <a:gd name="T2" fmla="*/ 2147483647 w 5852"/>
              <a:gd name="T3" fmla="*/ 2147483647 h 2177"/>
              <a:gd name="T4" fmla="*/ 2147483647 w 5852"/>
              <a:gd name="T5" fmla="*/ 2147483647 h 2177"/>
              <a:gd name="T6" fmla="*/ 2147483647 w 5852"/>
              <a:gd name="T7" fmla="*/ 2147483647 h 2177"/>
              <a:gd name="T8" fmla="*/ 2147483647 w 5852"/>
              <a:gd name="T9" fmla="*/ 2147483647 h 2177"/>
              <a:gd name="T10" fmla="*/ 2147483647 w 5852"/>
              <a:gd name="T11" fmla="*/ 2147483647 h 2177"/>
              <a:gd name="T12" fmla="*/ 2147483647 w 5852"/>
              <a:gd name="T13" fmla="*/ 2147483647 h 2177"/>
              <a:gd name="T14" fmla="*/ 2147483647 w 5852"/>
              <a:gd name="T15" fmla="*/ 2147483647 h 2177"/>
              <a:gd name="T16" fmla="*/ 2147483647 w 5852"/>
              <a:gd name="T17" fmla="*/ 2147483647 h 2177"/>
              <a:gd name="T18" fmla="*/ 2147483647 w 5852"/>
              <a:gd name="T19" fmla="*/ 2147483647 h 2177"/>
              <a:gd name="T20" fmla="*/ 2147483647 w 5852"/>
              <a:gd name="T21" fmla="*/ 0 h 2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52" h="2177">
                <a:moveTo>
                  <a:pt x="0" y="2177"/>
                </a:moveTo>
                <a:cubicBezTo>
                  <a:pt x="144" y="2060"/>
                  <a:pt x="288" y="1943"/>
                  <a:pt x="409" y="1905"/>
                </a:cubicBezTo>
                <a:cubicBezTo>
                  <a:pt x="530" y="1867"/>
                  <a:pt x="620" y="1935"/>
                  <a:pt x="726" y="1950"/>
                </a:cubicBezTo>
                <a:cubicBezTo>
                  <a:pt x="832" y="1965"/>
                  <a:pt x="863" y="2041"/>
                  <a:pt x="1044" y="1996"/>
                </a:cubicBezTo>
                <a:cubicBezTo>
                  <a:pt x="1225" y="1951"/>
                  <a:pt x="1558" y="1724"/>
                  <a:pt x="1815" y="1678"/>
                </a:cubicBezTo>
                <a:cubicBezTo>
                  <a:pt x="2072" y="1632"/>
                  <a:pt x="2291" y="1851"/>
                  <a:pt x="2586" y="1723"/>
                </a:cubicBezTo>
                <a:cubicBezTo>
                  <a:pt x="2881" y="1595"/>
                  <a:pt x="3313" y="1083"/>
                  <a:pt x="3584" y="907"/>
                </a:cubicBezTo>
                <a:cubicBezTo>
                  <a:pt x="3855" y="731"/>
                  <a:pt x="4014" y="771"/>
                  <a:pt x="4210" y="665"/>
                </a:cubicBezTo>
                <a:cubicBezTo>
                  <a:pt x="4406" y="559"/>
                  <a:pt x="4527" y="353"/>
                  <a:pt x="4763" y="272"/>
                </a:cubicBezTo>
                <a:cubicBezTo>
                  <a:pt x="4999" y="191"/>
                  <a:pt x="5444" y="226"/>
                  <a:pt x="5625" y="181"/>
                </a:cubicBezTo>
                <a:cubicBezTo>
                  <a:pt x="5806" y="136"/>
                  <a:pt x="5814" y="30"/>
                  <a:pt x="5852" y="0"/>
                </a:cubicBezTo>
              </a:path>
            </a:pathLst>
          </a:custGeom>
          <a:noFill/>
          <a:ln w="57150" cmpd="sng">
            <a:solidFill>
              <a:srgbClr val="000308"/>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2531" name="Text Box 9"/>
          <p:cNvSpPr txBox="1">
            <a:spLocks noChangeArrowheads="1"/>
          </p:cNvSpPr>
          <p:nvPr/>
        </p:nvSpPr>
        <p:spPr bwMode="auto">
          <a:xfrm>
            <a:off x="3779841" y="5935226"/>
            <a:ext cx="1944687" cy="36911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a:solidFill>
                  <a:srgbClr val="000308"/>
                </a:solidFill>
                <a:latin typeface="Calibri" charset="0"/>
              </a:rPr>
              <a:t>Observations</a:t>
            </a:r>
            <a:endParaRPr lang="en-US">
              <a:solidFill>
                <a:srgbClr val="000308"/>
              </a:solidFill>
              <a:latin typeface="Calibri" charset="0"/>
            </a:endParaRPr>
          </a:p>
        </p:txBody>
      </p:sp>
      <p:sp>
        <p:nvSpPr>
          <p:cNvPr id="22532" name="Text Box 12"/>
          <p:cNvSpPr txBox="1">
            <a:spLocks noChangeArrowheads="1"/>
          </p:cNvSpPr>
          <p:nvPr/>
        </p:nvSpPr>
        <p:spPr bwMode="auto">
          <a:xfrm>
            <a:off x="107950" y="5725856"/>
            <a:ext cx="935038" cy="37221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a:latin typeface="Calibri" charset="0"/>
              </a:rPr>
              <a:t> </a:t>
            </a:r>
            <a:r>
              <a:rPr lang="en-GB">
                <a:solidFill>
                  <a:srgbClr val="000308"/>
                </a:solidFill>
                <a:latin typeface="Calibri" charset="0"/>
              </a:rPr>
              <a:t>1960</a:t>
            </a:r>
            <a:endParaRPr lang="en-US">
              <a:solidFill>
                <a:srgbClr val="000308"/>
              </a:solidFill>
              <a:latin typeface="Calibri" charset="0"/>
            </a:endParaRPr>
          </a:p>
        </p:txBody>
      </p:sp>
      <p:sp>
        <p:nvSpPr>
          <p:cNvPr id="22534" name="Text Box 37"/>
          <p:cNvSpPr txBox="1">
            <a:spLocks noChangeArrowheads="1"/>
          </p:cNvSpPr>
          <p:nvPr/>
        </p:nvSpPr>
        <p:spPr bwMode="auto">
          <a:xfrm>
            <a:off x="6342063" y="1001785"/>
            <a:ext cx="1871662" cy="92333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dirty="0">
                <a:solidFill>
                  <a:srgbClr val="990099"/>
                </a:solidFill>
                <a:latin typeface="Calibri" charset="0"/>
              </a:rPr>
              <a:t>5-member prediction started 1 Nov </a:t>
            </a:r>
            <a:r>
              <a:rPr lang="en-GB" dirty="0" smtClean="0">
                <a:solidFill>
                  <a:srgbClr val="990099"/>
                </a:solidFill>
                <a:latin typeface="Calibri" charset="0"/>
              </a:rPr>
              <a:t>2018</a:t>
            </a:r>
            <a:endParaRPr lang="en-US" dirty="0">
              <a:solidFill>
                <a:srgbClr val="990099"/>
              </a:solidFill>
              <a:latin typeface="Calibri" charset="0"/>
            </a:endParaRPr>
          </a:p>
        </p:txBody>
      </p:sp>
      <p:sp>
        <p:nvSpPr>
          <p:cNvPr id="22535" name="Line 10"/>
          <p:cNvSpPr>
            <a:spLocks noChangeShapeType="1"/>
          </p:cNvSpPr>
          <p:nvPr/>
        </p:nvSpPr>
        <p:spPr bwMode="auto">
          <a:xfrm flipV="1">
            <a:off x="4716463" y="4402956"/>
            <a:ext cx="215900" cy="1532271"/>
          </a:xfrm>
          <a:prstGeom prst="line">
            <a:avLst/>
          </a:prstGeom>
          <a:noFill/>
          <a:ln w="9525">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22536" name="Text Box 28"/>
          <p:cNvSpPr txBox="1">
            <a:spLocks noChangeArrowheads="1"/>
          </p:cNvSpPr>
          <p:nvPr/>
        </p:nvSpPr>
        <p:spPr bwMode="auto">
          <a:xfrm>
            <a:off x="3275013" y="2487615"/>
            <a:ext cx="1871662" cy="92333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a:solidFill>
                  <a:srgbClr val="009900"/>
                </a:solidFill>
                <a:latin typeface="Calibri" charset="0"/>
              </a:rPr>
              <a:t>5-member prediction started 1 Nov 1962</a:t>
            </a:r>
            <a:endParaRPr lang="en-US">
              <a:solidFill>
                <a:srgbClr val="009900"/>
              </a:solidFill>
              <a:latin typeface="Calibri" charset="0"/>
            </a:endParaRPr>
          </a:p>
        </p:txBody>
      </p:sp>
      <p:sp>
        <p:nvSpPr>
          <p:cNvPr id="22537" name="Text Box 17"/>
          <p:cNvSpPr txBox="1">
            <a:spLocks noChangeArrowheads="1"/>
          </p:cNvSpPr>
          <p:nvPr/>
        </p:nvSpPr>
        <p:spPr bwMode="auto">
          <a:xfrm>
            <a:off x="1619253" y="2687680"/>
            <a:ext cx="1871663" cy="92333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a:solidFill>
                  <a:srgbClr val="CC0000"/>
                </a:solidFill>
                <a:latin typeface="Calibri" charset="0"/>
              </a:rPr>
              <a:t>5-member prediction started 1 Nov 1961</a:t>
            </a:r>
            <a:endParaRPr lang="en-US">
              <a:solidFill>
                <a:srgbClr val="CC0000"/>
              </a:solidFill>
              <a:latin typeface="Calibri" charset="0"/>
            </a:endParaRPr>
          </a:p>
        </p:txBody>
      </p:sp>
      <p:sp>
        <p:nvSpPr>
          <p:cNvPr id="22538" name="Text Box 11"/>
          <p:cNvSpPr txBox="1">
            <a:spLocks noChangeArrowheads="1"/>
          </p:cNvSpPr>
          <p:nvPr/>
        </p:nvSpPr>
        <p:spPr bwMode="auto">
          <a:xfrm>
            <a:off x="-107950" y="3387128"/>
            <a:ext cx="1871663" cy="92333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a:solidFill>
                  <a:srgbClr val="0070C0"/>
                </a:solidFill>
                <a:latin typeface="Calibri" charset="0"/>
              </a:rPr>
              <a:t>5-member prediction started 1 Nov 1960</a:t>
            </a:r>
            <a:endParaRPr lang="en-US">
              <a:solidFill>
                <a:srgbClr val="0070C0"/>
              </a:solidFill>
              <a:latin typeface="Calibri" charset="0"/>
            </a:endParaRPr>
          </a:p>
        </p:txBody>
      </p:sp>
      <p:sp>
        <p:nvSpPr>
          <p:cNvPr id="22539" name="Freeform 6"/>
          <p:cNvSpPr>
            <a:spLocks/>
          </p:cNvSpPr>
          <p:nvPr/>
        </p:nvSpPr>
        <p:spPr bwMode="auto">
          <a:xfrm>
            <a:off x="679450" y="4680562"/>
            <a:ext cx="1155700" cy="704100"/>
          </a:xfrm>
          <a:custGeom>
            <a:avLst/>
            <a:gdLst>
              <a:gd name="T0" fmla="*/ 0 w 1457"/>
              <a:gd name="T1" fmla="*/ 2147483647 h 556"/>
              <a:gd name="T2" fmla="*/ 2147483647 w 1457"/>
              <a:gd name="T3" fmla="*/ 2147483647 h 556"/>
              <a:gd name="T4" fmla="*/ 2147483647 w 1457"/>
              <a:gd name="T5" fmla="*/ 2147483647 h 556"/>
              <a:gd name="T6" fmla="*/ 2147483647 w 1457"/>
              <a:gd name="T7" fmla="*/ 2147483647 h 556"/>
              <a:gd name="T8" fmla="*/ 2147483647 w 1457"/>
              <a:gd name="T9" fmla="*/ 0 h 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7" h="556">
                <a:moveTo>
                  <a:pt x="0" y="556"/>
                </a:moveTo>
                <a:cubicBezTo>
                  <a:pt x="75" y="435"/>
                  <a:pt x="151" y="315"/>
                  <a:pt x="227" y="239"/>
                </a:cubicBezTo>
                <a:cubicBezTo>
                  <a:pt x="303" y="163"/>
                  <a:pt x="315" y="126"/>
                  <a:pt x="454" y="102"/>
                </a:cubicBezTo>
                <a:cubicBezTo>
                  <a:pt x="593" y="78"/>
                  <a:pt x="898" y="109"/>
                  <a:pt x="1065" y="92"/>
                </a:cubicBezTo>
                <a:cubicBezTo>
                  <a:pt x="1232" y="75"/>
                  <a:pt x="1375" y="19"/>
                  <a:pt x="1457"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2540" name="Freeform 7"/>
          <p:cNvSpPr>
            <a:spLocks/>
          </p:cNvSpPr>
          <p:nvPr/>
        </p:nvSpPr>
        <p:spPr bwMode="auto">
          <a:xfrm>
            <a:off x="679453" y="5248184"/>
            <a:ext cx="1147763" cy="136478"/>
          </a:xfrm>
          <a:custGeom>
            <a:avLst/>
            <a:gdLst>
              <a:gd name="T0" fmla="*/ 0 w 1457"/>
              <a:gd name="T1" fmla="*/ 2147483647 h 176"/>
              <a:gd name="T2" fmla="*/ 2147483647 w 1457"/>
              <a:gd name="T3" fmla="*/ 2147483647 h 176"/>
              <a:gd name="T4" fmla="*/ 2147483647 w 1457"/>
              <a:gd name="T5" fmla="*/ 2147483647 h 176"/>
              <a:gd name="T6" fmla="*/ 2147483647 w 1457"/>
              <a:gd name="T7" fmla="*/ 2147483647 h 176"/>
              <a:gd name="T8" fmla="*/ 2147483647 w 1457"/>
              <a:gd name="T9" fmla="*/ 0 h 1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7" h="176">
                <a:moveTo>
                  <a:pt x="0" y="176"/>
                </a:moveTo>
                <a:cubicBezTo>
                  <a:pt x="45" y="157"/>
                  <a:pt x="91" y="138"/>
                  <a:pt x="182" y="131"/>
                </a:cubicBezTo>
                <a:cubicBezTo>
                  <a:pt x="273" y="124"/>
                  <a:pt x="386" y="147"/>
                  <a:pt x="545" y="131"/>
                </a:cubicBezTo>
                <a:cubicBezTo>
                  <a:pt x="704" y="115"/>
                  <a:pt x="983" y="57"/>
                  <a:pt x="1135" y="35"/>
                </a:cubicBezTo>
                <a:cubicBezTo>
                  <a:pt x="1287" y="13"/>
                  <a:pt x="1390" y="7"/>
                  <a:pt x="1457"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2541" name="Freeform 8"/>
          <p:cNvSpPr>
            <a:spLocks/>
          </p:cNvSpPr>
          <p:nvPr/>
        </p:nvSpPr>
        <p:spPr bwMode="auto">
          <a:xfrm>
            <a:off x="679453" y="4404506"/>
            <a:ext cx="1147763" cy="980157"/>
          </a:xfrm>
          <a:custGeom>
            <a:avLst/>
            <a:gdLst>
              <a:gd name="T0" fmla="*/ 0 w 1446"/>
              <a:gd name="T1" fmla="*/ 2147483647 h 706"/>
              <a:gd name="T2" fmla="*/ 2147483647 w 1446"/>
              <a:gd name="T3" fmla="*/ 2147483647 h 706"/>
              <a:gd name="T4" fmla="*/ 2147483647 w 1446"/>
              <a:gd name="T5" fmla="*/ 2147483647 h 706"/>
              <a:gd name="T6" fmla="*/ 2147483647 w 1446"/>
              <a:gd name="T7" fmla="*/ 0 h 7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6" h="706">
                <a:moveTo>
                  <a:pt x="0" y="706"/>
                </a:moveTo>
                <a:cubicBezTo>
                  <a:pt x="128" y="664"/>
                  <a:pt x="250" y="622"/>
                  <a:pt x="408" y="570"/>
                </a:cubicBezTo>
                <a:cubicBezTo>
                  <a:pt x="566" y="518"/>
                  <a:pt x="777" y="487"/>
                  <a:pt x="950" y="392"/>
                </a:cubicBezTo>
                <a:cubicBezTo>
                  <a:pt x="1123" y="297"/>
                  <a:pt x="1343" y="82"/>
                  <a:pt x="1446"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2542" name="Freeform 18"/>
          <p:cNvSpPr>
            <a:spLocks/>
          </p:cNvSpPr>
          <p:nvPr/>
        </p:nvSpPr>
        <p:spPr bwMode="auto">
          <a:xfrm>
            <a:off x="679453" y="4665053"/>
            <a:ext cx="1147763" cy="719609"/>
          </a:xfrm>
          <a:custGeom>
            <a:avLst/>
            <a:gdLst>
              <a:gd name="T0" fmla="*/ 0 w 1446"/>
              <a:gd name="T1" fmla="*/ 2147483647 h 636"/>
              <a:gd name="T2" fmla="*/ 2147483647 w 1446"/>
              <a:gd name="T3" fmla="*/ 2147483647 h 636"/>
              <a:gd name="T4" fmla="*/ 2147483647 w 1446"/>
              <a:gd name="T5" fmla="*/ 2147483647 h 636"/>
              <a:gd name="T6" fmla="*/ 2147483647 w 1446"/>
              <a:gd name="T7" fmla="*/ 2147483647 h 636"/>
              <a:gd name="T8" fmla="*/ 2147483647 w 1446"/>
              <a:gd name="T9" fmla="*/ 0 h 6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6" h="636">
                <a:moveTo>
                  <a:pt x="0" y="636"/>
                </a:moveTo>
                <a:cubicBezTo>
                  <a:pt x="72" y="601"/>
                  <a:pt x="316" y="520"/>
                  <a:pt x="432" y="426"/>
                </a:cubicBezTo>
                <a:cubicBezTo>
                  <a:pt x="548" y="332"/>
                  <a:pt x="584" y="123"/>
                  <a:pt x="697" y="69"/>
                </a:cubicBezTo>
                <a:cubicBezTo>
                  <a:pt x="810" y="15"/>
                  <a:pt x="986" y="114"/>
                  <a:pt x="1111" y="103"/>
                </a:cubicBezTo>
                <a:cubicBezTo>
                  <a:pt x="1236" y="92"/>
                  <a:pt x="1376" y="21"/>
                  <a:pt x="1446"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2543" name="Freeform 19"/>
          <p:cNvSpPr>
            <a:spLocks/>
          </p:cNvSpPr>
          <p:nvPr/>
        </p:nvSpPr>
        <p:spPr bwMode="auto">
          <a:xfrm>
            <a:off x="679450" y="4680563"/>
            <a:ext cx="1155700" cy="721161"/>
          </a:xfrm>
          <a:custGeom>
            <a:avLst/>
            <a:gdLst>
              <a:gd name="T0" fmla="*/ 0 w 1446"/>
              <a:gd name="T1" fmla="*/ 2147483647 h 475"/>
              <a:gd name="T2" fmla="*/ 2147483647 w 1446"/>
              <a:gd name="T3" fmla="*/ 2147483647 h 475"/>
              <a:gd name="T4" fmla="*/ 2147483647 w 1446"/>
              <a:gd name="T5" fmla="*/ 2147483647 h 475"/>
              <a:gd name="T6" fmla="*/ 2147483647 w 1446"/>
              <a:gd name="T7" fmla="*/ 0 h 4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6" h="475">
                <a:moveTo>
                  <a:pt x="0" y="466"/>
                </a:moveTo>
                <a:cubicBezTo>
                  <a:pt x="85" y="461"/>
                  <a:pt x="344" y="475"/>
                  <a:pt x="512" y="438"/>
                </a:cubicBezTo>
                <a:cubicBezTo>
                  <a:pt x="680" y="401"/>
                  <a:pt x="852" y="315"/>
                  <a:pt x="1008" y="242"/>
                </a:cubicBezTo>
                <a:cubicBezTo>
                  <a:pt x="1164" y="169"/>
                  <a:pt x="1355" y="50"/>
                  <a:pt x="1446"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2544" name="Freeform 13"/>
          <p:cNvSpPr>
            <a:spLocks/>
          </p:cNvSpPr>
          <p:nvPr/>
        </p:nvSpPr>
        <p:spPr bwMode="auto">
          <a:xfrm>
            <a:off x="2266953" y="4264925"/>
            <a:ext cx="936625" cy="845231"/>
          </a:xfrm>
          <a:custGeom>
            <a:avLst/>
            <a:gdLst>
              <a:gd name="T0" fmla="*/ 0 w 1452"/>
              <a:gd name="T1" fmla="*/ 2147483647 h 817"/>
              <a:gd name="T2" fmla="*/ 2147483647 w 1452"/>
              <a:gd name="T3" fmla="*/ 2147483647 h 817"/>
              <a:gd name="T4" fmla="*/ 2147483647 w 1452"/>
              <a:gd name="T5" fmla="*/ 2147483647 h 817"/>
              <a:gd name="T6" fmla="*/ 2147483647 w 1452"/>
              <a:gd name="T7" fmla="*/ 0 h 8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2" h="817">
                <a:moveTo>
                  <a:pt x="0" y="817"/>
                </a:moveTo>
                <a:cubicBezTo>
                  <a:pt x="60" y="669"/>
                  <a:pt x="121" y="521"/>
                  <a:pt x="272" y="408"/>
                </a:cubicBezTo>
                <a:cubicBezTo>
                  <a:pt x="423" y="295"/>
                  <a:pt x="710" y="204"/>
                  <a:pt x="907" y="136"/>
                </a:cubicBezTo>
                <a:cubicBezTo>
                  <a:pt x="1104" y="68"/>
                  <a:pt x="1354" y="23"/>
                  <a:pt x="1452"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2545" name="Freeform 14"/>
          <p:cNvSpPr>
            <a:spLocks/>
          </p:cNvSpPr>
          <p:nvPr/>
        </p:nvSpPr>
        <p:spPr bwMode="auto">
          <a:xfrm>
            <a:off x="2266953" y="4444829"/>
            <a:ext cx="936625" cy="665329"/>
          </a:xfrm>
          <a:custGeom>
            <a:avLst/>
            <a:gdLst>
              <a:gd name="T0" fmla="*/ 0 w 1452"/>
              <a:gd name="T1" fmla="*/ 2147483647 h 643"/>
              <a:gd name="T2" fmla="*/ 2147483647 w 1452"/>
              <a:gd name="T3" fmla="*/ 2147483647 h 643"/>
              <a:gd name="T4" fmla="*/ 2147483647 w 1452"/>
              <a:gd name="T5" fmla="*/ 2147483647 h 643"/>
              <a:gd name="T6" fmla="*/ 0 60000 65536"/>
              <a:gd name="T7" fmla="*/ 0 60000 65536"/>
              <a:gd name="T8" fmla="*/ 0 60000 65536"/>
            </a:gdLst>
            <a:ahLst/>
            <a:cxnLst>
              <a:cxn ang="T6">
                <a:pos x="T0" y="T1"/>
              </a:cxn>
              <a:cxn ang="T7">
                <a:pos x="T2" y="T3"/>
              </a:cxn>
              <a:cxn ang="T8">
                <a:pos x="T4" y="T5"/>
              </a:cxn>
            </a:cxnLst>
            <a:rect l="0" t="0" r="r" b="b"/>
            <a:pathLst>
              <a:path w="1452" h="643">
                <a:moveTo>
                  <a:pt x="0" y="643"/>
                </a:moveTo>
                <a:cubicBezTo>
                  <a:pt x="378" y="419"/>
                  <a:pt x="756" y="196"/>
                  <a:pt x="998" y="98"/>
                </a:cubicBezTo>
                <a:cubicBezTo>
                  <a:pt x="1240" y="0"/>
                  <a:pt x="1377" y="68"/>
                  <a:pt x="1452" y="53"/>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2546" name="Freeform 15"/>
          <p:cNvSpPr>
            <a:spLocks/>
          </p:cNvSpPr>
          <p:nvPr/>
        </p:nvSpPr>
        <p:spPr bwMode="auto">
          <a:xfrm>
            <a:off x="2266953" y="4897685"/>
            <a:ext cx="936625" cy="373763"/>
          </a:xfrm>
          <a:custGeom>
            <a:avLst/>
            <a:gdLst>
              <a:gd name="T0" fmla="*/ 0 w 1452"/>
              <a:gd name="T1" fmla="*/ 2147483647 h 362"/>
              <a:gd name="T2" fmla="*/ 2147483647 w 1452"/>
              <a:gd name="T3" fmla="*/ 2147483647 h 362"/>
              <a:gd name="T4" fmla="*/ 2147483647 w 1452"/>
              <a:gd name="T5" fmla="*/ 2147483647 h 362"/>
              <a:gd name="T6" fmla="*/ 2147483647 w 1452"/>
              <a:gd name="T7" fmla="*/ 0 h 3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2" h="362">
                <a:moveTo>
                  <a:pt x="0" y="227"/>
                </a:moveTo>
                <a:cubicBezTo>
                  <a:pt x="242" y="242"/>
                  <a:pt x="484" y="257"/>
                  <a:pt x="681" y="272"/>
                </a:cubicBezTo>
                <a:cubicBezTo>
                  <a:pt x="878" y="287"/>
                  <a:pt x="1052" y="362"/>
                  <a:pt x="1180" y="317"/>
                </a:cubicBezTo>
                <a:cubicBezTo>
                  <a:pt x="1308" y="272"/>
                  <a:pt x="1407" y="53"/>
                  <a:pt x="1452"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2547" name="Freeform 20"/>
          <p:cNvSpPr>
            <a:spLocks/>
          </p:cNvSpPr>
          <p:nvPr/>
        </p:nvSpPr>
        <p:spPr bwMode="auto">
          <a:xfrm>
            <a:off x="2266953" y="4365733"/>
            <a:ext cx="919163" cy="744423"/>
          </a:xfrm>
          <a:custGeom>
            <a:avLst/>
            <a:gdLst>
              <a:gd name="T0" fmla="*/ 0 w 1426"/>
              <a:gd name="T1" fmla="*/ 2147483647 h 720"/>
              <a:gd name="T2" fmla="*/ 2147483647 w 1426"/>
              <a:gd name="T3" fmla="*/ 2147483647 h 720"/>
              <a:gd name="T4" fmla="*/ 2147483647 w 1426"/>
              <a:gd name="T5" fmla="*/ 2147483647 h 720"/>
              <a:gd name="T6" fmla="*/ 2147483647 w 1426"/>
              <a:gd name="T7" fmla="*/ 0 h 7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26" h="720">
                <a:moveTo>
                  <a:pt x="0" y="720"/>
                </a:moveTo>
                <a:cubicBezTo>
                  <a:pt x="99" y="684"/>
                  <a:pt x="432" y="590"/>
                  <a:pt x="596" y="507"/>
                </a:cubicBezTo>
                <a:cubicBezTo>
                  <a:pt x="760" y="424"/>
                  <a:pt x="850" y="303"/>
                  <a:pt x="988" y="219"/>
                </a:cubicBezTo>
                <a:cubicBezTo>
                  <a:pt x="1126" y="135"/>
                  <a:pt x="1335" y="46"/>
                  <a:pt x="1426"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2548" name="Freeform 31"/>
          <p:cNvSpPr>
            <a:spLocks/>
          </p:cNvSpPr>
          <p:nvPr/>
        </p:nvSpPr>
        <p:spPr bwMode="auto">
          <a:xfrm>
            <a:off x="2266953" y="4640239"/>
            <a:ext cx="936625" cy="469918"/>
          </a:xfrm>
          <a:custGeom>
            <a:avLst/>
            <a:gdLst>
              <a:gd name="T0" fmla="*/ 0 w 1452"/>
              <a:gd name="T1" fmla="*/ 2147483647 h 454"/>
              <a:gd name="T2" fmla="*/ 2147483647 w 1452"/>
              <a:gd name="T3" fmla="*/ 2147483647 h 454"/>
              <a:gd name="T4" fmla="*/ 2147483647 w 1452"/>
              <a:gd name="T5" fmla="*/ 2147483647 h 454"/>
              <a:gd name="T6" fmla="*/ 2147483647 w 1452"/>
              <a:gd name="T7" fmla="*/ 2147483647 h 454"/>
              <a:gd name="T8" fmla="*/ 2147483647 w 1452"/>
              <a:gd name="T9" fmla="*/ 0 h 4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2" h="454">
                <a:moveTo>
                  <a:pt x="0" y="454"/>
                </a:moveTo>
                <a:cubicBezTo>
                  <a:pt x="151" y="416"/>
                  <a:pt x="303" y="378"/>
                  <a:pt x="454" y="363"/>
                </a:cubicBezTo>
                <a:cubicBezTo>
                  <a:pt x="605" y="348"/>
                  <a:pt x="779" y="378"/>
                  <a:pt x="907" y="363"/>
                </a:cubicBezTo>
                <a:cubicBezTo>
                  <a:pt x="1035" y="348"/>
                  <a:pt x="1134" y="332"/>
                  <a:pt x="1225" y="272"/>
                </a:cubicBezTo>
                <a:cubicBezTo>
                  <a:pt x="1316" y="212"/>
                  <a:pt x="1414" y="45"/>
                  <a:pt x="1452"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2549" name="Freeform 22"/>
          <p:cNvSpPr>
            <a:spLocks/>
          </p:cNvSpPr>
          <p:nvPr/>
        </p:nvSpPr>
        <p:spPr bwMode="auto">
          <a:xfrm>
            <a:off x="3744916" y="4071066"/>
            <a:ext cx="1042987" cy="815764"/>
          </a:xfrm>
          <a:custGeom>
            <a:avLst/>
            <a:gdLst>
              <a:gd name="T0" fmla="*/ 0 w 1315"/>
              <a:gd name="T1" fmla="*/ 2147483647 h 681"/>
              <a:gd name="T2" fmla="*/ 2147483647 w 1315"/>
              <a:gd name="T3" fmla="*/ 2147483647 h 681"/>
              <a:gd name="T4" fmla="*/ 2147483647 w 1315"/>
              <a:gd name="T5" fmla="*/ 0 h 681"/>
              <a:gd name="T6" fmla="*/ 0 60000 65536"/>
              <a:gd name="T7" fmla="*/ 0 60000 65536"/>
              <a:gd name="T8" fmla="*/ 0 60000 65536"/>
            </a:gdLst>
            <a:ahLst/>
            <a:cxnLst>
              <a:cxn ang="T6">
                <a:pos x="T0" y="T1"/>
              </a:cxn>
              <a:cxn ang="T7">
                <a:pos x="T2" y="T3"/>
              </a:cxn>
              <a:cxn ang="T8">
                <a:pos x="T4" y="T5"/>
              </a:cxn>
            </a:cxnLst>
            <a:rect l="0" t="0" r="r" b="b"/>
            <a:pathLst>
              <a:path w="1315" h="681">
                <a:moveTo>
                  <a:pt x="0" y="681"/>
                </a:moveTo>
                <a:cubicBezTo>
                  <a:pt x="230" y="669"/>
                  <a:pt x="461" y="658"/>
                  <a:pt x="680" y="545"/>
                </a:cubicBezTo>
                <a:cubicBezTo>
                  <a:pt x="899" y="432"/>
                  <a:pt x="1209" y="91"/>
                  <a:pt x="1315" y="0"/>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2550" name="Freeform 23"/>
          <p:cNvSpPr>
            <a:spLocks/>
          </p:cNvSpPr>
          <p:nvPr/>
        </p:nvSpPr>
        <p:spPr bwMode="auto">
          <a:xfrm>
            <a:off x="3744913" y="5001596"/>
            <a:ext cx="1008062" cy="387720"/>
          </a:xfrm>
          <a:custGeom>
            <a:avLst/>
            <a:gdLst>
              <a:gd name="T0" fmla="*/ 0 w 1270"/>
              <a:gd name="T1" fmla="*/ 0 h 324"/>
              <a:gd name="T2" fmla="*/ 2147483647 w 1270"/>
              <a:gd name="T3" fmla="*/ 2147483647 h 324"/>
              <a:gd name="T4" fmla="*/ 2147483647 w 1270"/>
              <a:gd name="T5" fmla="*/ 2147483647 h 324"/>
              <a:gd name="T6" fmla="*/ 0 60000 65536"/>
              <a:gd name="T7" fmla="*/ 0 60000 65536"/>
              <a:gd name="T8" fmla="*/ 0 60000 65536"/>
            </a:gdLst>
            <a:ahLst/>
            <a:cxnLst>
              <a:cxn ang="T6">
                <a:pos x="T0" y="T1"/>
              </a:cxn>
              <a:cxn ang="T7">
                <a:pos x="T2" y="T3"/>
              </a:cxn>
              <a:cxn ang="T8">
                <a:pos x="T4" y="T5"/>
              </a:cxn>
            </a:cxnLst>
            <a:rect l="0" t="0" r="r" b="b"/>
            <a:pathLst>
              <a:path w="1270" h="324">
                <a:moveTo>
                  <a:pt x="0" y="0"/>
                </a:moveTo>
                <a:cubicBezTo>
                  <a:pt x="347" y="155"/>
                  <a:pt x="695" y="310"/>
                  <a:pt x="907" y="317"/>
                </a:cubicBezTo>
                <a:cubicBezTo>
                  <a:pt x="1119" y="324"/>
                  <a:pt x="1210" y="90"/>
                  <a:pt x="1270" y="45"/>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2551" name="Freeform 24"/>
          <p:cNvSpPr>
            <a:spLocks/>
          </p:cNvSpPr>
          <p:nvPr/>
        </p:nvSpPr>
        <p:spPr bwMode="auto">
          <a:xfrm>
            <a:off x="3600450" y="4779818"/>
            <a:ext cx="1079500" cy="353601"/>
          </a:xfrm>
          <a:custGeom>
            <a:avLst/>
            <a:gdLst>
              <a:gd name="T0" fmla="*/ 0 w 1361"/>
              <a:gd name="T1" fmla="*/ 2147483647 h 295"/>
              <a:gd name="T2" fmla="*/ 2147483647 w 1361"/>
              <a:gd name="T3" fmla="*/ 2147483647 h 295"/>
              <a:gd name="T4" fmla="*/ 2147483647 w 1361"/>
              <a:gd name="T5" fmla="*/ 0 h 295"/>
              <a:gd name="T6" fmla="*/ 0 60000 65536"/>
              <a:gd name="T7" fmla="*/ 0 60000 65536"/>
              <a:gd name="T8" fmla="*/ 0 60000 65536"/>
            </a:gdLst>
            <a:ahLst/>
            <a:cxnLst>
              <a:cxn ang="T6">
                <a:pos x="T0" y="T1"/>
              </a:cxn>
              <a:cxn ang="T7">
                <a:pos x="T2" y="T3"/>
              </a:cxn>
              <a:cxn ang="T8">
                <a:pos x="T4" y="T5"/>
              </a:cxn>
            </a:cxnLst>
            <a:rect l="0" t="0" r="r" b="b"/>
            <a:pathLst>
              <a:path w="1361" h="295">
                <a:moveTo>
                  <a:pt x="0" y="136"/>
                </a:moveTo>
                <a:cubicBezTo>
                  <a:pt x="340" y="215"/>
                  <a:pt x="681" y="295"/>
                  <a:pt x="908" y="272"/>
                </a:cubicBezTo>
                <a:cubicBezTo>
                  <a:pt x="1135" y="249"/>
                  <a:pt x="1293" y="38"/>
                  <a:pt x="1361" y="0"/>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2552" name="Freeform 25"/>
          <p:cNvSpPr>
            <a:spLocks/>
          </p:cNvSpPr>
          <p:nvPr/>
        </p:nvSpPr>
        <p:spPr bwMode="auto">
          <a:xfrm>
            <a:off x="3600450" y="4398303"/>
            <a:ext cx="1079500" cy="488528"/>
          </a:xfrm>
          <a:custGeom>
            <a:avLst/>
            <a:gdLst>
              <a:gd name="T0" fmla="*/ 0 w 1360"/>
              <a:gd name="T1" fmla="*/ 2147483647 h 408"/>
              <a:gd name="T2" fmla="*/ 2147483647 w 1360"/>
              <a:gd name="T3" fmla="*/ 2147483647 h 408"/>
              <a:gd name="T4" fmla="*/ 2147483647 w 1360"/>
              <a:gd name="T5" fmla="*/ 0 h 408"/>
              <a:gd name="T6" fmla="*/ 0 60000 65536"/>
              <a:gd name="T7" fmla="*/ 0 60000 65536"/>
              <a:gd name="T8" fmla="*/ 0 60000 65536"/>
            </a:gdLst>
            <a:ahLst/>
            <a:cxnLst>
              <a:cxn ang="T6">
                <a:pos x="T0" y="T1"/>
              </a:cxn>
              <a:cxn ang="T7">
                <a:pos x="T2" y="T3"/>
              </a:cxn>
              <a:cxn ang="T8">
                <a:pos x="T4" y="T5"/>
              </a:cxn>
            </a:cxnLst>
            <a:rect l="0" t="0" r="r" b="b"/>
            <a:pathLst>
              <a:path w="1360" h="408">
                <a:moveTo>
                  <a:pt x="0" y="408"/>
                </a:moveTo>
                <a:cubicBezTo>
                  <a:pt x="187" y="368"/>
                  <a:pt x="892" y="238"/>
                  <a:pt x="1119" y="170"/>
                </a:cubicBezTo>
                <a:cubicBezTo>
                  <a:pt x="1346" y="102"/>
                  <a:pt x="1310" y="35"/>
                  <a:pt x="1360" y="0"/>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2553" name="Freeform 26"/>
          <p:cNvSpPr>
            <a:spLocks/>
          </p:cNvSpPr>
          <p:nvPr/>
        </p:nvSpPr>
        <p:spPr bwMode="auto">
          <a:xfrm>
            <a:off x="3600453" y="4917847"/>
            <a:ext cx="1044575" cy="110112"/>
          </a:xfrm>
          <a:custGeom>
            <a:avLst/>
            <a:gdLst>
              <a:gd name="T0" fmla="*/ 0 w 1316"/>
              <a:gd name="T1" fmla="*/ 0 h 91"/>
              <a:gd name="T2" fmla="*/ 2147483647 w 1316"/>
              <a:gd name="T3" fmla="*/ 2147483647 h 91"/>
              <a:gd name="T4" fmla="*/ 2147483647 w 1316"/>
              <a:gd name="T5" fmla="*/ 2147483647 h 91"/>
              <a:gd name="T6" fmla="*/ 0 60000 65536"/>
              <a:gd name="T7" fmla="*/ 0 60000 65536"/>
              <a:gd name="T8" fmla="*/ 0 60000 65536"/>
            </a:gdLst>
            <a:ahLst/>
            <a:cxnLst>
              <a:cxn ang="T6">
                <a:pos x="T0" y="T1"/>
              </a:cxn>
              <a:cxn ang="T7">
                <a:pos x="T2" y="T3"/>
              </a:cxn>
              <a:cxn ang="T8">
                <a:pos x="T4" y="T5"/>
              </a:cxn>
            </a:cxnLst>
            <a:rect l="0" t="0" r="r" b="b"/>
            <a:pathLst>
              <a:path w="1316" h="91">
                <a:moveTo>
                  <a:pt x="0" y="0"/>
                </a:moveTo>
                <a:cubicBezTo>
                  <a:pt x="253" y="15"/>
                  <a:pt x="507" y="30"/>
                  <a:pt x="726" y="45"/>
                </a:cubicBezTo>
                <a:cubicBezTo>
                  <a:pt x="945" y="60"/>
                  <a:pt x="1210" y="83"/>
                  <a:pt x="1316" y="91"/>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2559" name="Text Box 38"/>
          <p:cNvSpPr txBox="1">
            <a:spLocks noChangeArrowheads="1"/>
          </p:cNvSpPr>
          <p:nvPr/>
        </p:nvSpPr>
        <p:spPr bwMode="auto">
          <a:xfrm>
            <a:off x="5003800" y="2417827"/>
            <a:ext cx="2592388" cy="36911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a:latin typeface="Calibri" charset="0"/>
              </a:rPr>
              <a:t>… every year …</a:t>
            </a:r>
            <a:endParaRPr lang="en-US">
              <a:latin typeface="Calibri" charset="0"/>
            </a:endParaRPr>
          </a:p>
        </p:txBody>
      </p:sp>
      <p:sp>
        <p:nvSpPr>
          <p:cNvPr id="34" name="Rectángulo 33"/>
          <p:cNvSpPr/>
          <p:nvPr/>
        </p:nvSpPr>
        <p:spPr>
          <a:xfrm>
            <a:off x="8242300" y="2133600"/>
            <a:ext cx="762000" cy="5715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5" name="Freeform 32"/>
          <p:cNvSpPr>
            <a:spLocks/>
          </p:cNvSpPr>
          <p:nvPr/>
        </p:nvSpPr>
        <p:spPr bwMode="auto">
          <a:xfrm>
            <a:off x="8201024" y="1277255"/>
            <a:ext cx="863600" cy="1265520"/>
          </a:xfrm>
          <a:custGeom>
            <a:avLst/>
            <a:gdLst>
              <a:gd name="T0" fmla="*/ 0 w 726"/>
              <a:gd name="T1" fmla="*/ 2147483647 h 816"/>
              <a:gd name="T2" fmla="*/ 2147483647 w 726"/>
              <a:gd name="T3" fmla="*/ 2147483647 h 816"/>
              <a:gd name="T4" fmla="*/ 2147483647 w 726"/>
              <a:gd name="T5" fmla="*/ 2147483647 h 816"/>
              <a:gd name="T6" fmla="*/ 2147483647 w 726"/>
              <a:gd name="T7" fmla="*/ 0 h 8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6" h="816">
                <a:moveTo>
                  <a:pt x="0" y="816"/>
                </a:moveTo>
                <a:cubicBezTo>
                  <a:pt x="45" y="691"/>
                  <a:pt x="90" y="566"/>
                  <a:pt x="181" y="453"/>
                </a:cubicBezTo>
                <a:cubicBezTo>
                  <a:pt x="272" y="340"/>
                  <a:pt x="453" y="211"/>
                  <a:pt x="544" y="136"/>
                </a:cubicBezTo>
                <a:cubicBezTo>
                  <a:pt x="635" y="61"/>
                  <a:pt x="696" y="15"/>
                  <a:pt x="726" y="0"/>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36" name="Freeform 33"/>
          <p:cNvSpPr>
            <a:spLocks/>
          </p:cNvSpPr>
          <p:nvPr/>
        </p:nvSpPr>
        <p:spPr bwMode="auto">
          <a:xfrm>
            <a:off x="8234365" y="2172114"/>
            <a:ext cx="841375" cy="393924"/>
          </a:xfrm>
          <a:custGeom>
            <a:avLst/>
            <a:gdLst>
              <a:gd name="T0" fmla="*/ 0 w 707"/>
              <a:gd name="T1" fmla="*/ 2147483647 h 254"/>
              <a:gd name="T2" fmla="*/ 2147483647 w 707"/>
              <a:gd name="T3" fmla="*/ 2147483647 h 254"/>
              <a:gd name="T4" fmla="*/ 2147483647 w 707"/>
              <a:gd name="T5" fmla="*/ 2147483647 h 254"/>
              <a:gd name="T6" fmla="*/ 2147483647 w 707"/>
              <a:gd name="T7" fmla="*/ 2147483647 h 254"/>
              <a:gd name="T8" fmla="*/ 2147483647 w 707"/>
              <a:gd name="T9" fmla="*/ 2147483647 h 2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7" h="254">
                <a:moveTo>
                  <a:pt x="0" y="239"/>
                </a:moveTo>
                <a:cubicBezTo>
                  <a:pt x="91" y="246"/>
                  <a:pt x="182" y="254"/>
                  <a:pt x="273" y="239"/>
                </a:cubicBezTo>
                <a:cubicBezTo>
                  <a:pt x="364" y="224"/>
                  <a:pt x="477" y="186"/>
                  <a:pt x="545" y="148"/>
                </a:cubicBezTo>
                <a:cubicBezTo>
                  <a:pt x="613" y="110"/>
                  <a:pt x="655" y="24"/>
                  <a:pt x="681" y="12"/>
                </a:cubicBezTo>
                <a:cubicBezTo>
                  <a:pt x="707" y="0"/>
                  <a:pt x="699" y="61"/>
                  <a:pt x="703" y="74"/>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dirty="0"/>
          </a:p>
        </p:txBody>
      </p:sp>
      <p:sp>
        <p:nvSpPr>
          <p:cNvPr id="37" name="Freeform 34"/>
          <p:cNvSpPr>
            <a:spLocks/>
          </p:cNvSpPr>
          <p:nvPr/>
        </p:nvSpPr>
        <p:spPr bwMode="auto">
          <a:xfrm>
            <a:off x="8213724" y="1979805"/>
            <a:ext cx="863600" cy="795603"/>
          </a:xfrm>
          <a:custGeom>
            <a:avLst/>
            <a:gdLst>
              <a:gd name="T0" fmla="*/ 0 w 726"/>
              <a:gd name="T1" fmla="*/ 2147483647 h 513"/>
              <a:gd name="T2" fmla="*/ 2147483647 w 726"/>
              <a:gd name="T3" fmla="*/ 2147483647 h 513"/>
              <a:gd name="T4" fmla="*/ 2147483647 w 726"/>
              <a:gd name="T5" fmla="*/ 0 h 513"/>
              <a:gd name="T6" fmla="*/ 0 60000 65536"/>
              <a:gd name="T7" fmla="*/ 0 60000 65536"/>
              <a:gd name="T8" fmla="*/ 0 60000 65536"/>
            </a:gdLst>
            <a:ahLst/>
            <a:cxnLst>
              <a:cxn ang="T6">
                <a:pos x="T0" y="T1"/>
              </a:cxn>
              <a:cxn ang="T7">
                <a:pos x="T2" y="T3"/>
              </a:cxn>
              <a:cxn ang="T8">
                <a:pos x="T4" y="T5"/>
              </a:cxn>
            </a:cxnLst>
            <a:rect l="0" t="0" r="r" b="b"/>
            <a:pathLst>
              <a:path w="726" h="513">
                <a:moveTo>
                  <a:pt x="0" y="363"/>
                </a:moveTo>
                <a:cubicBezTo>
                  <a:pt x="30" y="438"/>
                  <a:pt x="60" y="513"/>
                  <a:pt x="181" y="453"/>
                </a:cubicBezTo>
                <a:cubicBezTo>
                  <a:pt x="302" y="393"/>
                  <a:pt x="635" y="76"/>
                  <a:pt x="726" y="0"/>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38" name="Freeform 35"/>
          <p:cNvSpPr>
            <a:spLocks/>
          </p:cNvSpPr>
          <p:nvPr/>
        </p:nvSpPr>
        <p:spPr bwMode="auto">
          <a:xfrm>
            <a:off x="8175627" y="1556414"/>
            <a:ext cx="917575" cy="986361"/>
          </a:xfrm>
          <a:custGeom>
            <a:avLst/>
            <a:gdLst>
              <a:gd name="T0" fmla="*/ 0 w 771"/>
              <a:gd name="T1" fmla="*/ 2147483647 h 636"/>
              <a:gd name="T2" fmla="*/ 2147483647 w 771"/>
              <a:gd name="T3" fmla="*/ 2147483647 h 636"/>
              <a:gd name="T4" fmla="*/ 2147483647 w 771"/>
              <a:gd name="T5" fmla="*/ 2147483647 h 636"/>
              <a:gd name="T6" fmla="*/ 2147483647 w 771"/>
              <a:gd name="T7" fmla="*/ 0 h 6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71" h="636">
                <a:moveTo>
                  <a:pt x="0" y="636"/>
                </a:moveTo>
                <a:cubicBezTo>
                  <a:pt x="98" y="579"/>
                  <a:pt x="197" y="522"/>
                  <a:pt x="272" y="454"/>
                </a:cubicBezTo>
                <a:cubicBezTo>
                  <a:pt x="347" y="386"/>
                  <a:pt x="370" y="303"/>
                  <a:pt x="453" y="227"/>
                </a:cubicBezTo>
                <a:cubicBezTo>
                  <a:pt x="536" y="151"/>
                  <a:pt x="718" y="30"/>
                  <a:pt x="771" y="0"/>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39" name="Freeform 36"/>
          <p:cNvSpPr>
            <a:spLocks/>
          </p:cNvSpPr>
          <p:nvPr/>
        </p:nvSpPr>
        <p:spPr bwMode="auto">
          <a:xfrm>
            <a:off x="8201024" y="2542775"/>
            <a:ext cx="863600" cy="221776"/>
          </a:xfrm>
          <a:custGeom>
            <a:avLst/>
            <a:gdLst>
              <a:gd name="T0" fmla="*/ 0 w 726"/>
              <a:gd name="T1" fmla="*/ 0 h 143"/>
              <a:gd name="T2" fmla="*/ 2147483647 w 726"/>
              <a:gd name="T3" fmla="*/ 2147483647 h 143"/>
              <a:gd name="T4" fmla="*/ 2147483647 w 726"/>
              <a:gd name="T5" fmla="*/ 2147483647 h 143"/>
              <a:gd name="T6" fmla="*/ 0 60000 65536"/>
              <a:gd name="T7" fmla="*/ 0 60000 65536"/>
              <a:gd name="T8" fmla="*/ 0 60000 65536"/>
            </a:gdLst>
            <a:ahLst/>
            <a:cxnLst>
              <a:cxn ang="T6">
                <a:pos x="T0" y="T1"/>
              </a:cxn>
              <a:cxn ang="T7">
                <a:pos x="T2" y="T3"/>
              </a:cxn>
              <a:cxn ang="T8">
                <a:pos x="T4" y="T5"/>
              </a:cxn>
            </a:cxnLst>
            <a:rect l="0" t="0" r="r" b="b"/>
            <a:pathLst>
              <a:path w="726" h="143">
                <a:moveTo>
                  <a:pt x="0" y="0"/>
                </a:moveTo>
                <a:cubicBezTo>
                  <a:pt x="121" y="64"/>
                  <a:pt x="242" y="129"/>
                  <a:pt x="363" y="136"/>
                </a:cubicBezTo>
                <a:cubicBezTo>
                  <a:pt x="484" y="143"/>
                  <a:pt x="666" y="60"/>
                  <a:pt x="726" y="45"/>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40" name="Text Box 29"/>
          <p:cNvSpPr txBox="1">
            <a:spLocks noChangeArrowheads="1"/>
          </p:cNvSpPr>
          <p:nvPr/>
        </p:nvSpPr>
        <p:spPr bwMode="auto">
          <a:xfrm>
            <a:off x="7958141" y="5725856"/>
            <a:ext cx="935037" cy="36933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dirty="0">
                <a:solidFill>
                  <a:srgbClr val="000308"/>
                </a:solidFill>
                <a:latin typeface="Calibri" charset="0"/>
              </a:rPr>
              <a:t> </a:t>
            </a:r>
            <a:r>
              <a:rPr lang="en-GB" dirty="0" smtClean="0">
                <a:solidFill>
                  <a:srgbClr val="000308"/>
                </a:solidFill>
                <a:latin typeface="Calibri" charset="0"/>
              </a:rPr>
              <a:t>2018</a:t>
            </a:r>
            <a:endParaRPr lang="en-US" dirty="0">
              <a:solidFill>
                <a:srgbClr val="000308"/>
              </a:solidFill>
              <a:latin typeface="Calibri" charset="0"/>
            </a:endParaRPr>
          </a:p>
        </p:txBody>
      </p:sp>
      <p:sp>
        <p:nvSpPr>
          <p:cNvPr id="42" name="TextShape 3"/>
          <p:cNvSpPr txBox="1">
            <a:spLocks noChangeAspect="1" noChangeArrowheads="1"/>
          </p:cNvSpPr>
          <p:nvPr/>
        </p:nvSpPr>
        <p:spPr bwMode="auto">
          <a:xfrm>
            <a:off x="-20362" y="161241"/>
            <a:ext cx="6687862" cy="53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FFFFFF"/>
                </a:solidFill>
              </a:rPr>
              <a:t>Introduction to Climate Prediction Systems</a:t>
            </a:r>
            <a:endParaRPr lang="en-US" sz="2400" b="1" dirty="0">
              <a:latin typeface="Calibri" charset="0"/>
            </a:endParaRPr>
          </a:p>
        </p:txBody>
      </p:sp>
      <p:grpSp>
        <p:nvGrpSpPr>
          <p:cNvPr id="41" name="Group 32"/>
          <p:cNvGrpSpPr>
            <a:grpSpLocks/>
          </p:cNvGrpSpPr>
          <p:nvPr/>
        </p:nvGrpSpPr>
        <p:grpSpPr bwMode="auto">
          <a:xfrm>
            <a:off x="639765" y="1884360"/>
            <a:ext cx="8596315" cy="1628772"/>
            <a:chOff x="638964" y="1884364"/>
            <a:chExt cx="8595917" cy="1629235"/>
          </a:xfrm>
        </p:grpSpPr>
        <p:cxnSp>
          <p:nvCxnSpPr>
            <p:cNvPr id="43" name="Straight Arrow Connector 33"/>
            <p:cNvCxnSpPr/>
            <p:nvPr/>
          </p:nvCxnSpPr>
          <p:spPr>
            <a:xfrm flipV="1">
              <a:off x="638964" y="2386155"/>
              <a:ext cx="7523989" cy="7939"/>
            </a:xfrm>
            <a:prstGeom prst="straightConnector1">
              <a:avLst/>
            </a:prstGeom>
            <a:noFill/>
            <a:ln w="38100" cap="flat" cmpd="sng" algn="ctr">
              <a:solidFill>
                <a:srgbClr val="004990"/>
              </a:solidFill>
              <a:prstDash val="solid"/>
              <a:headEnd type="arrow" w="med" len="med"/>
              <a:tailEnd type="none" w="med" len="med"/>
            </a:ln>
            <a:effectLst/>
          </p:spPr>
        </p:cxnSp>
        <p:sp>
          <p:nvSpPr>
            <p:cNvPr id="44" name="Text Box 28"/>
            <p:cNvSpPr txBox="1">
              <a:spLocks noChangeArrowheads="1"/>
            </p:cNvSpPr>
            <p:nvPr/>
          </p:nvSpPr>
          <p:spPr bwMode="auto">
            <a:xfrm>
              <a:off x="3150299" y="1884364"/>
              <a:ext cx="1871662" cy="46166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GB" sz="2400" b="0" i="0" u="none" strike="noStrike" kern="0" cap="none" spc="0" normalizeH="0" baseline="0" noProof="0" smtClean="0">
                  <a:ln>
                    <a:noFill/>
                  </a:ln>
                  <a:solidFill>
                    <a:srgbClr val="004990"/>
                  </a:solidFill>
                  <a:effectLst/>
                  <a:uLnTx/>
                  <a:uFillTx/>
                  <a:latin typeface="Calibri" charset="0"/>
                  <a:ea typeface="ＭＳ Ｐゴシック" charset="0"/>
                  <a:cs typeface="ＭＳ Ｐゴシック" charset="0"/>
                </a:rPr>
                <a:t>Hindcasts</a:t>
              </a:r>
              <a:endParaRPr kumimoji="0" lang="en-US" sz="2400" b="0" i="0" u="none" strike="noStrike" kern="0" cap="none" spc="0" normalizeH="0" baseline="0" noProof="0" smtClean="0">
                <a:ln>
                  <a:noFill/>
                </a:ln>
                <a:solidFill>
                  <a:srgbClr val="004990"/>
                </a:solidFill>
                <a:effectLst/>
                <a:uLnTx/>
                <a:uFillTx/>
                <a:latin typeface="Calibri" charset="0"/>
                <a:ea typeface="ＭＳ Ｐゴシック" charset="0"/>
                <a:cs typeface="ＭＳ Ｐゴシック" charset="0"/>
              </a:endParaRPr>
            </a:p>
          </p:txBody>
        </p:sp>
        <p:cxnSp>
          <p:nvCxnSpPr>
            <p:cNvPr id="45" name="Straight Arrow Connector 36"/>
            <p:cNvCxnSpPr/>
            <p:nvPr/>
          </p:nvCxnSpPr>
          <p:spPr>
            <a:xfrm>
              <a:off x="8199880" y="2960992"/>
              <a:ext cx="899958" cy="0"/>
            </a:xfrm>
            <a:prstGeom prst="straightConnector1">
              <a:avLst/>
            </a:prstGeom>
            <a:noFill/>
            <a:ln w="38100" cap="flat" cmpd="sng" algn="ctr">
              <a:solidFill>
                <a:srgbClr val="004990"/>
              </a:solidFill>
              <a:prstDash val="solid"/>
              <a:headEnd type="none" w="med" len="med"/>
              <a:tailEnd type="arrow" w="med" len="med"/>
            </a:ln>
            <a:effectLst/>
          </p:spPr>
        </p:cxnSp>
        <p:sp>
          <p:nvSpPr>
            <p:cNvPr id="46" name="Text Box 28"/>
            <p:cNvSpPr txBox="1">
              <a:spLocks noChangeArrowheads="1"/>
            </p:cNvSpPr>
            <p:nvPr/>
          </p:nvSpPr>
          <p:spPr bwMode="auto">
            <a:xfrm>
              <a:off x="7809724" y="3051934"/>
              <a:ext cx="1425157" cy="46166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GB" sz="2400" b="0" i="0" u="none" strike="noStrike" kern="0" cap="none" spc="0" normalizeH="0" baseline="0" noProof="0" dirty="0" smtClean="0">
                  <a:ln>
                    <a:noFill/>
                  </a:ln>
                  <a:solidFill>
                    <a:srgbClr val="004990"/>
                  </a:solidFill>
                  <a:effectLst/>
                  <a:uLnTx/>
                  <a:uFillTx/>
                  <a:latin typeface="Calibri" charset="0"/>
                  <a:ea typeface="ＭＳ Ｐゴシック" charset="0"/>
                  <a:cs typeface="ＭＳ Ｐゴシック" charset="0"/>
                </a:rPr>
                <a:t>Forecast</a:t>
              </a:r>
              <a:endParaRPr kumimoji="0" lang="en-US" sz="2400" b="0" i="0" u="none" strike="noStrike" kern="0" cap="none" spc="0" normalizeH="0" baseline="0" noProof="0" dirty="0" smtClean="0">
                <a:ln>
                  <a:noFill/>
                </a:ln>
                <a:solidFill>
                  <a:srgbClr val="004990"/>
                </a:solidFill>
                <a:effectLst/>
                <a:uLnTx/>
                <a:uFillTx/>
                <a:latin typeface="Calibri" charset="0"/>
                <a:ea typeface="ＭＳ Ｐゴシック" charset="0"/>
                <a:cs typeface="ＭＳ Ｐゴシック" charset="0"/>
              </a:endParaRPr>
            </a:p>
          </p:txBody>
        </p:sp>
      </p:grpSp>
    </p:spTree>
    <p:extLst>
      <p:ext uri="{BB962C8B-B14F-4D97-AF65-F5344CB8AC3E}">
        <p14:creationId xmlns:p14="http://schemas.microsoft.com/office/powerpoint/2010/main" val="200699208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858" name="CustomShape 1"/>
          <p:cNvSpPr/>
          <p:nvPr/>
        </p:nvSpPr>
        <p:spPr>
          <a:xfrm>
            <a:off x="6049800" y="1693440"/>
            <a:ext cx="1998360" cy="847800"/>
          </a:xfrm>
          <a:prstGeom prst="snip1Rect">
            <a:avLst>
              <a:gd name="adj" fmla="val 16667"/>
            </a:avLst>
          </a:prstGeom>
          <a:solidFill>
            <a:schemeClr val="accent1">
              <a:alpha val="67000"/>
            </a:schemeClr>
          </a:solidFill>
          <a:ln>
            <a:solidFill>
              <a:schemeClr val="accent1">
                <a:shade val="50000"/>
                <a:alpha val="20000"/>
              </a:schemeClr>
            </a:solidFill>
          </a:ln>
        </p:spPr>
        <p:style>
          <a:lnRef idx="2">
            <a:schemeClr val="accent1">
              <a:shade val="50000"/>
            </a:schemeClr>
          </a:lnRef>
          <a:fillRef idx="1">
            <a:schemeClr val="accent1"/>
          </a:fillRef>
          <a:effectRef idx="0">
            <a:schemeClr val="accent1"/>
          </a:effectRef>
          <a:fontRef idx="minor"/>
        </p:style>
      </p:sp>
      <p:sp>
        <p:nvSpPr>
          <p:cNvPr id="859" name="TextShape 2"/>
          <p:cNvSpPr txBox="1"/>
          <p:nvPr/>
        </p:nvSpPr>
        <p:spPr>
          <a:xfrm>
            <a:off x="449280" y="43560"/>
            <a:ext cx="8229240" cy="745560"/>
          </a:xfrm>
          <a:prstGeom prst="rect">
            <a:avLst/>
          </a:prstGeom>
          <a:noFill/>
          <a:ln>
            <a:noFill/>
          </a:ln>
        </p:spPr>
        <p:txBody>
          <a:bodyPr anchor="ctr"/>
          <a:lstStyle/>
          <a:p>
            <a:pPr algn="ctr"/>
            <a:r>
              <a:rPr lang="en-US" sz="3600" b="1" spc="-1" dirty="0">
                <a:solidFill>
                  <a:srgbClr val="124484"/>
                </a:solidFill>
                <a:uFill>
                  <a:solidFill>
                    <a:srgbClr val="FFFFFF"/>
                  </a:solidFill>
                </a:uFill>
                <a:latin typeface="Calibri"/>
                <a:ea typeface="DejaVu Sans"/>
                <a:cs typeface="DejaVu Sans"/>
              </a:rPr>
              <a:t>The </a:t>
            </a:r>
            <a:r>
              <a:rPr lang="en-US" sz="3600" b="1" spc="-1" dirty="0" err="1">
                <a:solidFill>
                  <a:srgbClr val="124484"/>
                </a:solidFill>
                <a:uFill>
                  <a:solidFill>
                    <a:srgbClr val="FFFFFF"/>
                  </a:solidFill>
                </a:uFill>
                <a:latin typeface="Calibri"/>
                <a:ea typeface="DejaVu Sans"/>
                <a:cs typeface="DejaVu Sans"/>
              </a:rPr>
              <a:t>MareNostrum</a:t>
            </a:r>
            <a:r>
              <a:rPr lang="en-US" sz="3600" b="1" spc="-1" dirty="0">
                <a:solidFill>
                  <a:srgbClr val="124484"/>
                </a:solidFill>
                <a:uFill>
                  <a:solidFill>
                    <a:srgbClr val="FFFFFF"/>
                  </a:solidFill>
                </a:uFill>
                <a:latin typeface="Calibri"/>
                <a:ea typeface="DejaVu Sans"/>
                <a:cs typeface="DejaVu Sans"/>
              </a:rPr>
              <a:t> 4 Supercomputer</a:t>
            </a:r>
            <a:endParaRPr lang="en-US" sz="3600" spc="-1" dirty="0">
              <a:solidFill>
                <a:srgbClr val="000000"/>
              </a:solidFill>
              <a:uFill>
                <a:solidFill>
                  <a:srgbClr val="FFFFFF"/>
                </a:solidFill>
              </a:uFill>
              <a:latin typeface="Calibri"/>
              <a:ea typeface="DejaVu Sans"/>
              <a:cs typeface="DejaVu Sans"/>
            </a:endParaRPr>
          </a:p>
        </p:txBody>
      </p:sp>
      <p:sp>
        <p:nvSpPr>
          <p:cNvPr id="860" name="CustomShape 3"/>
          <p:cNvSpPr/>
          <p:nvPr/>
        </p:nvSpPr>
        <p:spPr>
          <a:xfrm>
            <a:off x="1144440" y="2949840"/>
            <a:ext cx="6960960" cy="48348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p:style>
      </p:sp>
      <p:sp>
        <p:nvSpPr>
          <p:cNvPr id="861" name="CustomShape 4"/>
          <p:cNvSpPr/>
          <p:nvPr/>
        </p:nvSpPr>
        <p:spPr>
          <a:xfrm>
            <a:off x="1103400" y="775440"/>
            <a:ext cx="6794280" cy="881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r>
              <a:rPr lang="en-US" sz="2600" b="1" spc="-1" dirty="0">
                <a:solidFill>
                  <a:srgbClr val="3B3838"/>
                </a:solidFill>
                <a:uFill>
                  <a:solidFill>
                    <a:srgbClr val="FFFFFF"/>
                  </a:solidFill>
                </a:uFill>
                <a:latin typeface="Calibri"/>
                <a:ea typeface="ＭＳ Ｐゴシック"/>
                <a:cs typeface="DejaVu Sans"/>
              </a:rPr>
              <a:t>The most heterogeneous cluster in the </a:t>
            </a:r>
            <a:r>
              <a:rPr lang="en-US" sz="2600" b="1" spc="-1" dirty="0" smtClean="0">
                <a:solidFill>
                  <a:srgbClr val="3B3838"/>
                </a:solidFill>
                <a:uFill>
                  <a:solidFill>
                    <a:srgbClr val="FFFFFF"/>
                  </a:solidFill>
                </a:uFill>
                <a:latin typeface="Calibri"/>
                <a:ea typeface="ＭＳ Ｐゴシック"/>
                <a:cs typeface="DejaVu Sans"/>
              </a:rPr>
              <a:t>world </a:t>
            </a:r>
            <a:r>
              <a:rPr lang="en-US" sz="2600" b="1" spc="-1" dirty="0">
                <a:solidFill>
                  <a:srgbClr val="3B3838"/>
                </a:solidFill>
                <a:uFill>
                  <a:solidFill>
                    <a:srgbClr val="FFFFFF"/>
                  </a:solidFill>
                </a:uFill>
                <a:latin typeface="Calibri"/>
                <a:ea typeface="ＭＳ Ｐゴシック"/>
                <a:cs typeface="DejaVu Sans"/>
              </a:rPr>
              <a:t>aimed at generating scientific knowledge</a:t>
            </a:r>
            <a:endParaRPr lang="en-US" sz="2600" spc="-1" dirty="0">
              <a:solidFill>
                <a:srgbClr val="000000"/>
              </a:solidFill>
              <a:uFill>
                <a:solidFill>
                  <a:srgbClr val="FFFFFF"/>
                </a:solidFill>
              </a:uFill>
              <a:latin typeface="Arial"/>
              <a:ea typeface="DejaVu Sans"/>
              <a:cs typeface="DejaVu Sans"/>
            </a:endParaRPr>
          </a:p>
        </p:txBody>
      </p:sp>
      <p:sp>
        <p:nvSpPr>
          <p:cNvPr id="862" name="CustomShape 5"/>
          <p:cNvSpPr/>
          <p:nvPr/>
        </p:nvSpPr>
        <p:spPr>
          <a:xfrm>
            <a:off x="1501920" y="2986200"/>
            <a:ext cx="6117840" cy="48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ts val="847"/>
              </a:lnSpc>
            </a:pPr>
            <a:r>
              <a:rPr lang="en-US" sz="2600" b="1" spc="-1">
                <a:solidFill>
                  <a:srgbClr val="004890"/>
                </a:solidFill>
                <a:uFill>
                  <a:solidFill>
                    <a:srgbClr val="FFFFFF"/>
                  </a:solidFill>
                </a:uFill>
                <a:latin typeface="Calibri"/>
                <a:ea typeface="ＭＳ Ｐゴシック"/>
                <a:cs typeface="DejaVu Sans"/>
              </a:rPr>
              <a:t>80%</a:t>
            </a:r>
            <a:r>
              <a:rPr lang="en-US" sz="2600" b="1" spc="-1">
                <a:solidFill>
                  <a:srgbClr val="000000"/>
                </a:solidFill>
                <a:uFill>
                  <a:solidFill>
                    <a:srgbClr val="FFFFFF"/>
                  </a:solidFill>
                </a:uFill>
                <a:latin typeface="Calibri"/>
                <a:ea typeface="ＭＳ Ｐゴシック"/>
                <a:cs typeface="DejaVu Sans"/>
              </a:rPr>
              <a:t> PRACE        </a:t>
            </a:r>
            <a:r>
              <a:rPr lang="en-US" sz="2600" b="1" spc="-1">
                <a:solidFill>
                  <a:srgbClr val="004890"/>
                </a:solidFill>
                <a:uFill>
                  <a:solidFill>
                    <a:srgbClr val="FFFFFF"/>
                  </a:solidFill>
                </a:uFill>
                <a:latin typeface="Calibri"/>
                <a:ea typeface="ＭＳ Ｐゴシック"/>
                <a:cs typeface="DejaVu Sans"/>
              </a:rPr>
              <a:t>16%</a:t>
            </a:r>
            <a:r>
              <a:rPr lang="en-US" sz="2600" b="1" spc="-1">
                <a:solidFill>
                  <a:srgbClr val="000000"/>
                </a:solidFill>
                <a:uFill>
                  <a:solidFill>
                    <a:srgbClr val="FFFFFF"/>
                  </a:solidFill>
                </a:uFill>
                <a:latin typeface="Calibri"/>
                <a:ea typeface="ＭＳ Ｐゴシック"/>
                <a:cs typeface="DejaVu Sans"/>
              </a:rPr>
              <a:t> RES       </a:t>
            </a:r>
            <a:r>
              <a:rPr lang="en-US" sz="2600" b="1" spc="-1">
                <a:solidFill>
                  <a:srgbClr val="004890"/>
                </a:solidFill>
                <a:uFill>
                  <a:solidFill>
                    <a:srgbClr val="FFFFFF"/>
                  </a:solidFill>
                </a:uFill>
                <a:latin typeface="Calibri"/>
                <a:ea typeface="ＭＳ Ｐゴシック"/>
                <a:cs typeface="DejaVu Sans"/>
              </a:rPr>
              <a:t>4%</a:t>
            </a:r>
            <a:r>
              <a:rPr lang="en-US" sz="2600" b="1" spc="-1">
                <a:solidFill>
                  <a:srgbClr val="000000"/>
                </a:solidFill>
                <a:uFill>
                  <a:solidFill>
                    <a:srgbClr val="FFFFFF"/>
                  </a:solidFill>
                </a:uFill>
                <a:latin typeface="Calibri"/>
                <a:ea typeface="ＭＳ Ｐゴシック"/>
                <a:cs typeface="DejaVu Sans"/>
              </a:rPr>
              <a:t> BSC-CNS</a:t>
            </a:r>
            <a:endParaRPr lang="en-US" sz="2600" spc="-1">
              <a:solidFill>
                <a:srgbClr val="000000"/>
              </a:solidFill>
              <a:uFill>
                <a:solidFill>
                  <a:srgbClr val="FFFFFF"/>
                </a:solidFill>
              </a:uFill>
              <a:latin typeface="Arial"/>
              <a:ea typeface="DejaVu Sans"/>
              <a:cs typeface="DejaVu Sans"/>
            </a:endParaRPr>
          </a:p>
        </p:txBody>
      </p:sp>
      <p:sp>
        <p:nvSpPr>
          <p:cNvPr id="863" name="CustomShape 6"/>
          <p:cNvSpPr/>
          <p:nvPr/>
        </p:nvSpPr>
        <p:spPr>
          <a:xfrm>
            <a:off x="6105600" y="1758600"/>
            <a:ext cx="1871280" cy="730440"/>
          </a:xfrm>
          <a:prstGeom prst="rect">
            <a:avLst/>
          </a:prstGeom>
          <a:noFill/>
          <a:ln>
            <a:noFill/>
          </a:ln>
          <a:effectLst>
            <a:outerShdw blurRad="101600" algn="ctr" rotWithShape="0">
              <a:schemeClr val="accent1">
                <a:alpha val="75000"/>
              </a:schemeClr>
            </a:outerShdw>
          </a:effectLst>
        </p:spPr>
        <p:style>
          <a:lnRef idx="0">
            <a:scrgbClr r="0" g="0" b="0"/>
          </a:lnRef>
          <a:fillRef idx="0">
            <a:scrgbClr r="0" g="0" b="0"/>
          </a:fillRef>
          <a:effectRef idx="0">
            <a:scrgbClr r="0" g="0" b="0"/>
          </a:effectRef>
          <a:fontRef idx="minor"/>
        </p:style>
        <p:txBody>
          <a:bodyPr lIns="90000" tIns="45000" rIns="90000" bIns="45000"/>
          <a:lstStyle/>
          <a:p>
            <a:pPr algn="ctr"/>
            <a:r>
              <a:rPr lang="en-US" sz="2100" b="1" spc="-1">
                <a:solidFill>
                  <a:srgbClr val="FFFFFF"/>
                </a:solidFill>
                <a:uFill>
                  <a:solidFill>
                    <a:srgbClr val="FFFFFF"/>
                  </a:solidFill>
                </a:uFill>
                <a:latin typeface="Calibri"/>
                <a:ea typeface="ＭＳ Ｐゴシック"/>
                <a:cs typeface="DejaVu Sans"/>
              </a:rPr>
              <a:t>3 PB</a:t>
            </a:r>
            <a:endParaRPr lang="en-US" sz="2100" spc="-1">
              <a:solidFill>
                <a:srgbClr val="000000"/>
              </a:solidFill>
              <a:uFill>
                <a:solidFill>
                  <a:srgbClr val="FFFFFF"/>
                </a:solidFill>
              </a:uFill>
              <a:latin typeface="Arial"/>
              <a:ea typeface="DejaVu Sans"/>
              <a:cs typeface="DejaVu Sans"/>
            </a:endParaRPr>
          </a:p>
          <a:p>
            <a:pPr algn="ctr"/>
            <a:r>
              <a:rPr lang="en-US" sz="2100" spc="-1">
                <a:solidFill>
                  <a:srgbClr val="FFFFFF"/>
                </a:solidFill>
                <a:uFill>
                  <a:solidFill>
                    <a:srgbClr val="FFFFFF"/>
                  </a:solidFill>
                </a:uFill>
                <a:latin typeface="Calibri"/>
                <a:ea typeface="ＭＳ Ｐゴシック"/>
                <a:cs typeface="DejaVu Sans"/>
              </a:rPr>
              <a:t>of disk storage</a:t>
            </a:r>
            <a:endParaRPr lang="en-US" sz="2100" spc="-1">
              <a:solidFill>
                <a:srgbClr val="000000"/>
              </a:solidFill>
              <a:uFill>
                <a:solidFill>
                  <a:srgbClr val="FFFFFF"/>
                </a:solidFill>
              </a:uFill>
              <a:latin typeface="Arial"/>
              <a:ea typeface="DejaVu Sans"/>
              <a:cs typeface="DejaVu Sans"/>
            </a:endParaRPr>
          </a:p>
        </p:txBody>
      </p:sp>
      <p:sp>
        <p:nvSpPr>
          <p:cNvPr id="864" name="CustomShape 7"/>
          <p:cNvSpPr/>
          <p:nvPr/>
        </p:nvSpPr>
        <p:spPr>
          <a:xfrm>
            <a:off x="3276720" y="1688760"/>
            <a:ext cx="2418840" cy="847800"/>
          </a:xfrm>
          <a:prstGeom prst="snip1Rect">
            <a:avLst>
              <a:gd name="adj" fmla="val 16667"/>
            </a:avLst>
          </a:prstGeom>
          <a:solidFill>
            <a:schemeClr val="accent1">
              <a:alpha val="67000"/>
            </a:schemeClr>
          </a:solidFill>
          <a:ln>
            <a:solidFill>
              <a:schemeClr val="accent1">
                <a:shade val="50000"/>
                <a:alpha val="20000"/>
              </a:schemeClr>
            </a:solidFill>
          </a:ln>
        </p:spPr>
        <p:style>
          <a:lnRef idx="2">
            <a:schemeClr val="accent1">
              <a:shade val="50000"/>
            </a:schemeClr>
          </a:lnRef>
          <a:fillRef idx="1">
            <a:schemeClr val="accent1"/>
          </a:fillRef>
          <a:effectRef idx="0">
            <a:schemeClr val="accent1"/>
          </a:effectRef>
          <a:fontRef idx="minor"/>
        </p:style>
      </p:sp>
      <p:sp>
        <p:nvSpPr>
          <p:cNvPr id="865" name="CustomShape 8"/>
          <p:cNvSpPr/>
          <p:nvPr/>
        </p:nvSpPr>
        <p:spPr>
          <a:xfrm>
            <a:off x="3491640" y="1749240"/>
            <a:ext cx="1981080" cy="730440"/>
          </a:xfrm>
          <a:prstGeom prst="rect">
            <a:avLst/>
          </a:prstGeom>
          <a:noFill/>
          <a:ln>
            <a:noFill/>
          </a:ln>
          <a:effectLst>
            <a:outerShdw blurRad="101600" algn="ctr" rotWithShape="0">
              <a:schemeClr val="accent1">
                <a:alpha val="75000"/>
              </a:schemeClr>
            </a:outerShdw>
          </a:effectLst>
        </p:spPr>
        <p:style>
          <a:lnRef idx="0">
            <a:scrgbClr r="0" g="0" b="0"/>
          </a:lnRef>
          <a:fillRef idx="0">
            <a:scrgbClr r="0" g="0" b="0"/>
          </a:fillRef>
          <a:effectRef idx="0">
            <a:scrgbClr r="0" g="0" b="0"/>
          </a:effectRef>
          <a:fontRef idx="minor"/>
        </p:style>
        <p:txBody>
          <a:bodyPr wrap="none" lIns="90000" tIns="45000" rIns="90000" bIns="45000"/>
          <a:lstStyle/>
          <a:p>
            <a:pPr algn="ctr"/>
            <a:r>
              <a:rPr lang="en-US" sz="2100" b="1" spc="-1">
                <a:solidFill>
                  <a:srgbClr val="FFFFFF"/>
                </a:solidFill>
                <a:uFill>
                  <a:solidFill>
                    <a:srgbClr val="FFFFFF"/>
                  </a:solidFill>
                </a:uFill>
                <a:latin typeface="Calibri"/>
                <a:ea typeface="ＭＳ Ｐゴシック"/>
                <a:cs typeface="DejaVu Sans"/>
              </a:rPr>
              <a:t>390.8 TB</a:t>
            </a:r>
            <a:endParaRPr lang="en-US" sz="2100" spc="-1">
              <a:solidFill>
                <a:srgbClr val="000000"/>
              </a:solidFill>
              <a:uFill>
                <a:solidFill>
                  <a:srgbClr val="FFFFFF"/>
                </a:solidFill>
              </a:uFill>
              <a:latin typeface="Arial"/>
              <a:ea typeface="DejaVu Sans"/>
              <a:cs typeface="DejaVu Sans"/>
            </a:endParaRPr>
          </a:p>
          <a:p>
            <a:pPr algn="ctr"/>
            <a:r>
              <a:rPr lang="en-US" sz="2100" spc="-1">
                <a:solidFill>
                  <a:srgbClr val="FFFFFF"/>
                </a:solidFill>
                <a:uFill>
                  <a:solidFill>
                    <a:srgbClr val="FFFFFF"/>
                  </a:solidFill>
                </a:uFill>
                <a:latin typeface="Calibri"/>
                <a:ea typeface="ＭＳ Ｐゴシック"/>
                <a:cs typeface="DejaVu Sans"/>
              </a:rPr>
              <a:t>of main memory</a:t>
            </a:r>
            <a:endParaRPr lang="en-US" sz="2100" spc="-1">
              <a:solidFill>
                <a:srgbClr val="000000"/>
              </a:solidFill>
              <a:uFill>
                <a:solidFill>
                  <a:srgbClr val="FFFFFF"/>
                </a:solidFill>
              </a:uFill>
              <a:latin typeface="Arial"/>
              <a:ea typeface="DejaVu Sans"/>
              <a:cs typeface="DejaVu Sans"/>
            </a:endParaRPr>
          </a:p>
        </p:txBody>
      </p:sp>
      <p:sp>
        <p:nvSpPr>
          <p:cNvPr id="866" name="CustomShape 9"/>
          <p:cNvSpPr/>
          <p:nvPr/>
        </p:nvSpPr>
        <p:spPr>
          <a:xfrm>
            <a:off x="961920" y="1685880"/>
            <a:ext cx="1998360" cy="847800"/>
          </a:xfrm>
          <a:prstGeom prst="snip1Rect">
            <a:avLst>
              <a:gd name="adj" fmla="val 16667"/>
            </a:avLst>
          </a:prstGeom>
          <a:solidFill>
            <a:schemeClr val="accent1">
              <a:alpha val="67000"/>
            </a:schemeClr>
          </a:solidFill>
          <a:ln>
            <a:solidFill>
              <a:schemeClr val="accent1">
                <a:shade val="50000"/>
                <a:alpha val="20000"/>
              </a:schemeClr>
            </a:solidFill>
          </a:ln>
        </p:spPr>
        <p:style>
          <a:lnRef idx="2">
            <a:schemeClr val="accent1">
              <a:shade val="50000"/>
            </a:schemeClr>
          </a:lnRef>
          <a:fillRef idx="1">
            <a:schemeClr val="accent1"/>
          </a:fillRef>
          <a:effectRef idx="0">
            <a:schemeClr val="accent1"/>
          </a:effectRef>
          <a:fontRef idx="minor"/>
        </p:style>
      </p:sp>
      <p:sp>
        <p:nvSpPr>
          <p:cNvPr id="867" name="CustomShape 10"/>
          <p:cNvSpPr/>
          <p:nvPr/>
        </p:nvSpPr>
        <p:spPr>
          <a:xfrm>
            <a:off x="1095840" y="1741680"/>
            <a:ext cx="1709640" cy="730440"/>
          </a:xfrm>
          <a:prstGeom prst="rect">
            <a:avLst/>
          </a:prstGeom>
          <a:noFill/>
          <a:ln>
            <a:noFill/>
          </a:ln>
          <a:effectLst>
            <a:outerShdw blurRad="101600" algn="ctr" rotWithShape="0">
              <a:schemeClr val="accent1">
                <a:alpha val="75000"/>
              </a:schemeClr>
            </a:outerShdw>
          </a:effectLst>
        </p:spPr>
        <p:style>
          <a:lnRef idx="0">
            <a:scrgbClr r="0" g="0" b="0"/>
          </a:lnRef>
          <a:fillRef idx="0">
            <a:scrgbClr r="0" g="0" b="0"/>
          </a:fillRef>
          <a:effectRef idx="0">
            <a:scrgbClr r="0" g="0" b="0"/>
          </a:effectRef>
          <a:fontRef idx="minor"/>
        </p:style>
        <p:txBody>
          <a:bodyPr wrap="none" lIns="90000" tIns="45000" rIns="90000" bIns="45000"/>
          <a:lstStyle/>
          <a:p>
            <a:pPr algn="ctr"/>
            <a:r>
              <a:rPr lang="en-US" sz="2100" spc="-1">
                <a:solidFill>
                  <a:srgbClr val="FFFFFF"/>
                </a:solidFill>
                <a:uFill>
                  <a:solidFill>
                    <a:srgbClr val="FFFFFF"/>
                  </a:solidFill>
                </a:uFill>
                <a:latin typeface="Calibri"/>
                <a:ea typeface="ＭＳ Ｐゴシック"/>
                <a:cs typeface="DejaVu Sans"/>
              </a:rPr>
              <a:t>Nearly</a:t>
            </a:r>
            <a:endParaRPr lang="en-US" sz="2100" spc="-1">
              <a:solidFill>
                <a:srgbClr val="000000"/>
              </a:solidFill>
              <a:uFill>
                <a:solidFill>
                  <a:srgbClr val="FFFFFF"/>
                </a:solidFill>
              </a:uFill>
              <a:latin typeface="Arial"/>
              <a:ea typeface="DejaVu Sans"/>
              <a:cs typeface="DejaVu Sans"/>
            </a:endParaRPr>
          </a:p>
          <a:p>
            <a:pPr algn="ctr"/>
            <a:r>
              <a:rPr lang="en-US" sz="2100" b="1" spc="-1">
                <a:solidFill>
                  <a:srgbClr val="FFFFFF"/>
                </a:solidFill>
                <a:uFill>
                  <a:solidFill>
                    <a:srgbClr val="FFFFFF"/>
                  </a:solidFill>
                </a:uFill>
                <a:latin typeface="Calibri"/>
                <a:ea typeface="ＭＳ Ｐゴシック"/>
                <a:cs typeface="DejaVu Sans"/>
              </a:rPr>
              <a:t>165,888 cores</a:t>
            </a:r>
            <a:endParaRPr lang="en-US" sz="2100" spc="-1">
              <a:solidFill>
                <a:srgbClr val="000000"/>
              </a:solidFill>
              <a:uFill>
                <a:solidFill>
                  <a:srgbClr val="FFFFFF"/>
                </a:solidFill>
              </a:uFill>
              <a:latin typeface="Arial"/>
              <a:ea typeface="DejaVu Sans"/>
              <a:cs typeface="DejaVu Sans"/>
            </a:endParaRPr>
          </a:p>
        </p:txBody>
      </p:sp>
    </p:spTree>
    <p:extLst>
      <p:ext uri="{BB962C8B-B14F-4D97-AF65-F5344CB8AC3E}">
        <p14:creationId xmlns:p14="http://schemas.microsoft.com/office/powerpoint/2010/main" val="293200392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reeform 3"/>
          <p:cNvSpPr>
            <a:spLocks/>
          </p:cNvSpPr>
          <p:nvPr/>
        </p:nvSpPr>
        <p:spPr bwMode="auto">
          <a:xfrm>
            <a:off x="466725" y="2206907"/>
            <a:ext cx="8426450" cy="3376270"/>
          </a:xfrm>
          <a:custGeom>
            <a:avLst/>
            <a:gdLst>
              <a:gd name="T0" fmla="*/ 0 w 5852"/>
              <a:gd name="T1" fmla="*/ 2147483647 h 2177"/>
              <a:gd name="T2" fmla="*/ 2147483647 w 5852"/>
              <a:gd name="T3" fmla="*/ 2147483647 h 2177"/>
              <a:gd name="T4" fmla="*/ 2147483647 w 5852"/>
              <a:gd name="T5" fmla="*/ 2147483647 h 2177"/>
              <a:gd name="T6" fmla="*/ 2147483647 w 5852"/>
              <a:gd name="T7" fmla="*/ 2147483647 h 2177"/>
              <a:gd name="T8" fmla="*/ 2147483647 w 5852"/>
              <a:gd name="T9" fmla="*/ 2147483647 h 2177"/>
              <a:gd name="T10" fmla="*/ 2147483647 w 5852"/>
              <a:gd name="T11" fmla="*/ 2147483647 h 2177"/>
              <a:gd name="T12" fmla="*/ 2147483647 w 5852"/>
              <a:gd name="T13" fmla="*/ 2147483647 h 2177"/>
              <a:gd name="T14" fmla="*/ 2147483647 w 5852"/>
              <a:gd name="T15" fmla="*/ 2147483647 h 2177"/>
              <a:gd name="T16" fmla="*/ 2147483647 w 5852"/>
              <a:gd name="T17" fmla="*/ 2147483647 h 2177"/>
              <a:gd name="T18" fmla="*/ 2147483647 w 5852"/>
              <a:gd name="T19" fmla="*/ 2147483647 h 2177"/>
              <a:gd name="T20" fmla="*/ 2147483647 w 5852"/>
              <a:gd name="T21" fmla="*/ 0 h 2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52" h="2177">
                <a:moveTo>
                  <a:pt x="0" y="2177"/>
                </a:moveTo>
                <a:cubicBezTo>
                  <a:pt x="144" y="2060"/>
                  <a:pt x="288" y="1943"/>
                  <a:pt x="409" y="1905"/>
                </a:cubicBezTo>
                <a:cubicBezTo>
                  <a:pt x="530" y="1867"/>
                  <a:pt x="620" y="1935"/>
                  <a:pt x="726" y="1950"/>
                </a:cubicBezTo>
                <a:cubicBezTo>
                  <a:pt x="832" y="1965"/>
                  <a:pt x="863" y="2041"/>
                  <a:pt x="1044" y="1996"/>
                </a:cubicBezTo>
                <a:cubicBezTo>
                  <a:pt x="1225" y="1951"/>
                  <a:pt x="1558" y="1724"/>
                  <a:pt x="1815" y="1678"/>
                </a:cubicBezTo>
                <a:cubicBezTo>
                  <a:pt x="2072" y="1632"/>
                  <a:pt x="2291" y="1851"/>
                  <a:pt x="2586" y="1723"/>
                </a:cubicBezTo>
                <a:cubicBezTo>
                  <a:pt x="2881" y="1595"/>
                  <a:pt x="3313" y="1083"/>
                  <a:pt x="3584" y="907"/>
                </a:cubicBezTo>
                <a:cubicBezTo>
                  <a:pt x="3855" y="731"/>
                  <a:pt x="4014" y="771"/>
                  <a:pt x="4210" y="665"/>
                </a:cubicBezTo>
                <a:cubicBezTo>
                  <a:pt x="4406" y="559"/>
                  <a:pt x="4527" y="353"/>
                  <a:pt x="4763" y="272"/>
                </a:cubicBezTo>
                <a:cubicBezTo>
                  <a:pt x="4999" y="191"/>
                  <a:pt x="5444" y="226"/>
                  <a:pt x="5625" y="181"/>
                </a:cubicBezTo>
                <a:cubicBezTo>
                  <a:pt x="5806" y="136"/>
                  <a:pt x="5814" y="30"/>
                  <a:pt x="5852" y="0"/>
                </a:cubicBezTo>
              </a:path>
            </a:pathLst>
          </a:custGeom>
          <a:noFill/>
          <a:ln w="57150" cmpd="sng">
            <a:solidFill>
              <a:srgbClr val="000308"/>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p>
        </p:txBody>
      </p:sp>
      <p:sp>
        <p:nvSpPr>
          <p:cNvPr id="24579" name="Text Box 9"/>
          <p:cNvSpPr txBox="1">
            <a:spLocks noChangeArrowheads="1"/>
          </p:cNvSpPr>
          <p:nvPr/>
        </p:nvSpPr>
        <p:spPr bwMode="auto">
          <a:xfrm>
            <a:off x="3779841" y="5935226"/>
            <a:ext cx="1944687" cy="36911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a:solidFill>
                  <a:srgbClr val="000308"/>
                </a:solidFill>
                <a:latin typeface="Calibri" charset="0"/>
              </a:rPr>
              <a:t>Observations</a:t>
            </a:r>
            <a:endParaRPr lang="en-US">
              <a:solidFill>
                <a:srgbClr val="000308"/>
              </a:solidFill>
              <a:latin typeface="Calibri" charset="0"/>
            </a:endParaRPr>
          </a:p>
        </p:txBody>
      </p:sp>
      <p:sp>
        <p:nvSpPr>
          <p:cNvPr id="24580" name="Text Box 12"/>
          <p:cNvSpPr txBox="1">
            <a:spLocks noChangeArrowheads="1"/>
          </p:cNvSpPr>
          <p:nvPr/>
        </p:nvSpPr>
        <p:spPr bwMode="auto">
          <a:xfrm>
            <a:off x="107950" y="5725856"/>
            <a:ext cx="935038" cy="37221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a:latin typeface="Calibri" charset="0"/>
              </a:rPr>
              <a:t> </a:t>
            </a:r>
            <a:r>
              <a:rPr lang="en-GB">
                <a:solidFill>
                  <a:srgbClr val="000308"/>
                </a:solidFill>
                <a:latin typeface="Calibri" charset="0"/>
              </a:rPr>
              <a:t>1960</a:t>
            </a:r>
            <a:endParaRPr lang="en-US">
              <a:solidFill>
                <a:srgbClr val="000308"/>
              </a:solidFill>
              <a:latin typeface="Calibri" charset="0"/>
            </a:endParaRPr>
          </a:p>
        </p:txBody>
      </p:sp>
      <p:sp>
        <p:nvSpPr>
          <p:cNvPr id="24583" name="Line 10"/>
          <p:cNvSpPr>
            <a:spLocks noChangeShapeType="1"/>
          </p:cNvSpPr>
          <p:nvPr/>
        </p:nvSpPr>
        <p:spPr bwMode="auto">
          <a:xfrm flipV="1">
            <a:off x="4716463" y="4402956"/>
            <a:ext cx="215900" cy="1532271"/>
          </a:xfrm>
          <a:prstGeom prst="line">
            <a:avLst/>
          </a:prstGeom>
          <a:noFill/>
          <a:ln w="9525">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p>
        </p:txBody>
      </p:sp>
      <p:sp>
        <p:nvSpPr>
          <p:cNvPr id="24584" name="Text Box 28"/>
          <p:cNvSpPr txBox="1">
            <a:spLocks noChangeArrowheads="1"/>
          </p:cNvSpPr>
          <p:nvPr/>
        </p:nvSpPr>
        <p:spPr bwMode="auto">
          <a:xfrm>
            <a:off x="3275013" y="2487615"/>
            <a:ext cx="1871662" cy="92333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a:solidFill>
                  <a:srgbClr val="009900"/>
                </a:solidFill>
                <a:latin typeface="Calibri" charset="0"/>
              </a:rPr>
              <a:t>5-member prediction started 1 Nov 1962</a:t>
            </a:r>
            <a:endParaRPr lang="en-US">
              <a:solidFill>
                <a:srgbClr val="009900"/>
              </a:solidFill>
              <a:latin typeface="Calibri" charset="0"/>
            </a:endParaRPr>
          </a:p>
        </p:txBody>
      </p:sp>
      <p:sp>
        <p:nvSpPr>
          <p:cNvPr id="24585" name="Text Box 17"/>
          <p:cNvSpPr txBox="1">
            <a:spLocks noChangeArrowheads="1"/>
          </p:cNvSpPr>
          <p:nvPr/>
        </p:nvSpPr>
        <p:spPr bwMode="auto">
          <a:xfrm>
            <a:off x="1619253" y="2687680"/>
            <a:ext cx="1871663" cy="92333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a:solidFill>
                  <a:srgbClr val="CC0000"/>
                </a:solidFill>
                <a:latin typeface="Calibri" charset="0"/>
              </a:rPr>
              <a:t>5-member prediction started 1 Nov 1961</a:t>
            </a:r>
            <a:endParaRPr lang="en-US">
              <a:solidFill>
                <a:srgbClr val="CC0000"/>
              </a:solidFill>
              <a:latin typeface="Calibri" charset="0"/>
            </a:endParaRPr>
          </a:p>
        </p:txBody>
      </p:sp>
      <p:sp>
        <p:nvSpPr>
          <p:cNvPr id="24586" name="Text Box 11"/>
          <p:cNvSpPr txBox="1">
            <a:spLocks noChangeArrowheads="1"/>
          </p:cNvSpPr>
          <p:nvPr/>
        </p:nvSpPr>
        <p:spPr bwMode="auto">
          <a:xfrm>
            <a:off x="-107950" y="3387128"/>
            <a:ext cx="1871663" cy="92333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a:solidFill>
                  <a:srgbClr val="0070C0"/>
                </a:solidFill>
                <a:latin typeface="Calibri" charset="0"/>
              </a:rPr>
              <a:t>5-member prediction started 1 Nov 1960</a:t>
            </a:r>
            <a:endParaRPr lang="en-US">
              <a:solidFill>
                <a:srgbClr val="0070C0"/>
              </a:solidFill>
              <a:latin typeface="Calibri" charset="0"/>
            </a:endParaRPr>
          </a:p>
        </p:txBody>
      </p:sp>
      <p:sp>
        <p:nvSpPr>
          <p:cNvPr id="24587" name="AutoShape 16"/>
          <p:cNvSpPr>
            <a:spLocks noChangeArrowheads="1"/>
          </p:cNvSpPr>
          <p:nvPr/>
        </p:nvSpPr>
        <p:spPr bwMode="auto">
          <a:xfrm>
            <a:off x="1152528" y="4756555"/>
            <a:ext cx="142875" cy="141130"/>
          </a:xfrm>
          <a:prstGeom prst="flowChartConnector">
            <a:avLst/>
          </a:prstGeom>
          <a:solidFill>
            <a:schemeClr val="accent2"/>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alibri" charset="0"/>
            </a:endParaRPr>
          </a:p>
        </p:txBody>
      </p:sp>
      <p:sp>
        <p:nvSpPr>
          <p:cNvPr id="24588" name="AutoShape 17"/>
          <p:cNvSpPr>
            <a:spLocks noChangeArrowheads="1"/>
          </p:cNvSpPr>
          <p:nvPr/>
        </p:nvSpPr>
        <p:spPr bwMode="auto">
          <a:xfrm>
            <a:off x="1152528" y="5038816"/>
            <a:ext cx="142875" cy="141130"/>
          </a:xfrm>
          <a:prstGeom prst="flowChartConnector">
            <a:avLst/>
          </a:prstGeom>
          <a:solidFill>
            <a:schemeClr val="accent2"/>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alibri" charset="0"/>
            </a:endParaRPr>
          </a:p>
        </p:txBody>
      </p:sp>
      <p:sp>
        <p:nvSpPr>
          <p:cNvPr id="24589" name="AutoShape 18"/>
          <p:cNvSpPr>
            <a:spLocks noChangeArrowheads="1"/>
          </p:cNvSpPr>
          <p:nvPr/>
        </p:nvSpPr>
        <p:spPr bwMode="auto">
          <a:xfrm>
            <a:off x="1152528" y="5249736"/>
            <a:ext cx="142875" cy="141130"/>
          </a:xfrm>
          <a:prstGeom prst="flowChartConnector">
            <a:avLst/>
          </a:prstGeom>
          <a:solidFill>
            <a:schemeClr val="accent2"/>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alibri" charset="0"/>
            </a:endParaRPr>
          </a:p>
        </p:txBody>
      </p:sp>
      <p:sp>
        <p:nvSpPr>
          <p:cNvPr id="24590" name="AutoShape 19"/>
          <p:cNvSpPr>
            <a:spLocks noChangeArrowheads="1"/>
          </p:cNvSpPr>
          <p:nvPr/>
        </p:nvSpPr>
        <p:spPr bwMode="auto">
          <a:xfrm>
            <a:off x="1152528" y="4827896"/>
            <a:ext cx="142875" cy="141130"/>
          </a:xfrm>
          <a:prstGeom prst="flowChartConnector">
            <a:avLst/>
          </a:prstGeom>
          <a:solidFill>
            <a:schemeClr val="accent2"/>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alibri" charset="0"/>
            </a:endParaRPr>
          </a:p>
        </p:txBody>
      </p:sp>
      <p:sp>
        <p:nvSpPr>
          <p:cNvPr id="24591" name="AutoShape 20"/>
          <p:cNvSpPr>
            <a:spLocks noChangeArrowheads="1"/>
          </p:cNvSpPr>
          <p:nvPr/>
        </p:nvSpPr>
        <p:spPr bwMode="auto">
          <a:xfrm>
            <a:off x="2592391" y="4616976"/>
            <a:ext cx="142875" cy="141130"/>
          </a:xfrm>
          <a:prstGeom prst="flowChartConnector">
            <a:avLst/>
          </a:prstGeom>
          <a:solidFill>
            <a:srgbClr val="CC0000"/>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alibri" charset="0"/>
            </a:endParaRPr>
          </a:p>
        </p:txBody>
      </p:sp>
      <p:sp>
        <p:nvSpPr>
          <p:cNvPr id="24592" name="AutoShape 21"/>
          <p:cNvSpPr>
            <a:spLocks noChangeArrowheads="1"/>
          </p:cNvSpPr>
          <p:nvPr/>
        </p:nvSpPr>
        <p:spPr bwMode="auto">
          <a:xfrm>
            <a:off x="2592391" y="4756555"/>
            <a:ext cx="142875" cy="141130"/>
          </a:xfrm>
          <a:prstGeom prst="flowChartConnector">
            <a:avLst/>
          </a:prstGeom>
          <a:solidFill>
            <a:srgbClr val="CC0000"/>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alibri" charset="0"/>
            </a:endParaRPr>
          </a:p>
        </p:txBody>
      </p:sp>
      <p:sp>
        <p:nvSpPr>
          <p:cNvPr id="24593" name="AutoShape 22"/>
          <p:cNvSpPr>
            <a:spLocks noChangeArrowheads="1"/>
          </p:cNvSpPr>
          <p:nvPr/>
        </p:nvSpPr>
        <p:spPr bwMode="auto">
          <a:xfrm>
            <a:off x="2592391" y="4264927"/>
            <a:ext cx="142875" cy="141131"/>
          </a:xfrm>
          <a:prstGeom prst="flowChartConnector">
            <a:avLst/>
          </a:prstGeom>
          <a:solidFill>
            <a:srgbClr val="CC0000"/>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alibri" charset="0"/>
            </a:endParaRPr>
          </a:p>
        </p:txBody>
      </p:sp>
      <p:sp>
        <p:nvSpPr>
          <p:cNvPr id="24594" name="AutoShape 23"/>
          <p:cNvSpPr>
            <a:spLocks noChangeArrowheads="1"/>
          </p:cNvSpPr>
          <p:nvPr/>
        </p:nvSpPr>
        <p:spPr bwMode="auto">
          <a:xfrm>
            <a:off x="2592391" y="4967475"/>
            <a:ext cx="142875" cy="141130"/>
          </a:xfrm>
          <a:prstGeom prst="flowChartConnector">
            <a:avLst/>
          </a:prstGeom>
          <a:solidFill>
            <a:srgbClr val="CC0000"/>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alibri" charset="0"/>
            </a:endParaRPr>
          </a:p>
        </p:txBody>
      </p:sp>
      <p:sp>
        <p:nvSpPr>
          <p:cNvPr id="24595" name="AutoShape 24"/>
          <p:cNvSpPr>
            <a:spLocks noChangeArrowheads="1"/>
          </p:cNvSpPr>
          <p:nvPr/>
        </p:nvSpPr>
        <p:spPr bwMode="auto">
          <a:xfrm>
            <a:off x="2592391" y="5176845"/>
            <a:ext cx="142875" cy="141131"/>
          </a:xfrm>
          <a:prstGeom prst="flowChartConnector">
            <a:avLst/>
          </a:prstGeom>
          <a:solidFill>
            <a:srgbClr val="CC0000"/>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alibri" charset="0"/>
            </a:endParaRPr>
          </a:p>
        </p:txBody>
      </p:sp>
      <p:sp>
        <p:nvSpPr>
          <p:cNvPr id="24596" name="AutoShape 25"/>
          <p:cNvSpPr>
            <a:spLocks noChangeArrowheads="1"/>
          </p:cNvSpPr>
          <p:nvPr/>
        </p:nvSpPr>
        <p:spPr bwMode="auto">
          <a:xfrm>
            <a:off x="3995741" y="4615426"/>
            <a:ext cx="142875" cy="141131"/>
          </a:xfrm>
          <a:prstGeom prst="flowChartConnector">
            <a:avLst/>
          </a:prstGeom>
          <a:solidFill>
            <a:srgbClr val="009900"/>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alibri" charset="0"/>
            </a:endParaRPr>
          </a:p>
        </p:txBody>
      </p:sp>
      <p:sp>
        <p:nvSpPr>
          <p:cNvPr id="24597" name="AutoShape 26"/>
          <p:cNvSpPr>
            <a:spLocks noChangeArrowheads="1"/>
          </p:cNvSpPr>
          <p:nvPr/>
        </p:nvSpPr>
        <p:spPr bwMode="auto">
          <a:xfrm>
            <a:off x="3995741" y="4967475"/>
            <a:ext cx="142875" cy="141130"/>
          </a:xfrm>
          <a:prstGeom prst="flowChartConnector">
            <a:avLst/>
          </a:prstGeom>
          <a:solidFill>
            <a:srgbClr val="009900"/>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alibri" charset="0"/>
            </a:endParaRPr>
          </a:p>
        </p:txBody>
      </p:sp>
      <p:sp>
        <p:nvSpPr>
          <p:cNvPr id="24598" name="AutoShape 27"/>
          <p:cNvSpPr>
            <a:spLocks noChangeArrowheads="1"/>
          </p:cNvSpPr>
          <p:nvPr/>
        </p:nvSpPr>
        <p:spPr bwMode="auto">
          <a:xfrm>
            <a:off x="3995741" y="4685215"/>
            <a:ext cx="142875" cy="141130"/>
          </a:xfrm>
          <a:prstGeom prst="flowChartConnector">
            <a:avLst/>
          </a:prstGeom>
          <a:solidFill>
            <a:srgbClr val="009900"/>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alibri" charset="0"/>
            </a:endParaRPr>
          </a:p>
        </p:txBody>
      </p:sp>
      <p:sp>
        <p:nvSpPr>
          <p:cNvPr id="24599" name="AutoShape 28"/>
          <p:cNvSpPr>
            <a:spLocks noChangeArrowheads="1"/>
          </p:cNvSpPr>
          <p:nvPr/>
        </p:nvSpPr>
        <p:spPr bwMode="auto">
          <a:xfrm>
            <a:off x="3995741" y="5108607"/>
            <a:ext cx="142875" cy="141131"/>
          </a:xfrm>
          <a:prstGeom prst="flowChartConnector">
            <a:avLst/>
          </a:prstGeom>
          <a:solidFill>
            <a:srgbClr val="009900"/>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alibri" charset="0"/>
            </a:endParaRPr>
          </a:p>
        </p:txBody>
      </p:sp>
      <p:sp>
        <p:nvSpPr>
          <p:cNvPr id="24600" name="AutoShape 29"/>
          <p:cNvSpPr>
            <a:spLocks noChangeArrowheads="1"/>
          </p:cNvSpPr>
          <p:nvPr/>
        </p:nvSpPr>
        <p:spPr bwMode="auto">
          <a:xfrm>
            <a:off x="3995741" y="5317975"/>
            <a:ext cx="142875" cy="141130"/>
          </a:xfrm>
          <a:prstGeom prst="flowChartConnector">
            <a:avLst/>
          </a:prstGeom>
          <a:solidFill>
            <a:srgbClr val="009900"/>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alibri" charset="0"/>
            </a:endParaRPr>
          </a:p>
        </p:txBody>
      </p:sp>
      <p:sp>
        <p:nvSpPr>
          <p:cNvPr id="24606" name="AutoShape 18"/>
          <p:cNvSpPr>
            <a:spLocks noChangeArrowheads="1"/>
          </p:cNvSpPr>
          <p:nvPr/>
        </p:nvSpPr>
        <p:spPr bwMode="auto">
          <a:xfrm>
            <a:off x="1162053" y="5398620"/>
            <a:ext cx="142875" cy="141130"/>
          </a:xfrm>
          <a:prstGeom prst="flowChartConnector">
            <a:avLst/>
          </a:prstGeom>
          <a:solidFill>
            <a:schemeClr val="accent2"/>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alibri" charset="0"/>
            </a:endParaRPr>
          </a:p>
        </p:txBody>
      </p:sp>
      <p:sp>
        <p:nvSpPr>
          <p:cNvPr id="24607" name="Text Box 38"/>
          <p:cNvSpPr txBox="1">
            <a:spLocks noChangeArrowheads="1"/>
          </p:cNvSpPr>
          <p:nvPr/>
        </p:nvSpPr>
        <p:spPr bwMode="auto">
          <a:xfrm>
            <a:off x="5003800" y="2417827"/>
            <a:ext cx="2592388" cy="36911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a:latin typeface="Calibri" charset="0"/>
              </a:rPr>
              <a:t>… every year …</a:t>
            </a:r>
            <a:endParaRPr lang="en-US">
              <a:latin typeface="Calibri" charset="0"/>
            </a:endParaRPr>
          </a:p>
        </p:txBody>
      </p:sp>
      <p:sp>
        <p:nvSpPr>
          <p:cNvPr id="26658" name="Rectangle 15"/>
          <p:cNvSpPr>
            <a:spLocks noChangeArrowheads="1"/>
          </p:cNvSpPr>
          <p:nvPr/>
        </p:nvSpPr>
        <p:spPr bwMode="auto">
          <a:xfrm>
            <a:off x="5405438" y="4216850"/>
            <a:ext cx="330676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dirty="0">
                <a:latin typeface="Calibri" charset="0"/>
              </a:rPr>
              <a:t>Typical prediction targets characteristics for forecast periods like years 2-5</a:t>
            </a:r>
          </a:p>
        </p:txBody>
      </p:sp>
      <p:sp>
        <p:nvSpPr>
          <p:cNvPr id="34" name="Text Box 29"/>
          <p:cNvSpPr txBox="1">
            <a:spLocks noChangeArrowheads="1"/>
          </p:cNvSpPr>
          <p:nvPr/>
        </p:nvSpPr>
        <p:spPr bwMode="auto">
          <a:xfrm>
            <a:off x="7958141" y="5725856"/>
            <a:ext cx="935037" cy="36933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dirty="0">
                <a:solidFill>
                  <a:srgbClr val="000308"/>
                </a:solidFill>
                <a:latin typeface="Calibri" charset="0"/>
              </a:rPr>
              <a:t> </a:t>
            </a:r>
            <a:r>
              <a:rPr lang="en-GB" dirty="0" smtClean="0">
                <a:solidFill>
                  <a:srgbClr val="000308"/>
                </a:solidFill>
                <a:latin typeface="Calibri" charset="0"/>
              </a:rPr>
              <a:t>2018</a:t>
            </a:r>
            <a:endParaRPr lang="en-US" dirty="0">
              <a:solidFill>
                <a:srgbClr val="000308"/>
              </a:solidFill>
              <a:latin typeface="Calibri" charset="0"/>
            </a:endParaRPr>
          </a:p>
        </p:txBody>
      </p:sp>
      <p:sp>
        <p:nvSpPr>
          <p:cNvPr id="35" name="Text Box 37"/>
          <p:cNvSpPr txBox="1">
            <a:spLocks noChangeArrowheads="1"/>
          </p:cNvSpPr>
          <p:nvPr/>
        </p:nvSpPr>
        <p:spPr bwMode="auto">
          <a:xfrm>
            <a:off x="6342063" y="1001785"/>
            <a:ext cx="1871662" cy="92333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dirty="0">
                <a:solidFill>
                  <a:srgbClr val="990099"/>
                </a:solidFill>
                <a:latin typeface="Calibri" charset="0"/>
              </a:rPr>
              <a:t>5-member prediction started 1 Nov </a:t>
            </a:r>
            <a:r>
              <a:rPr lang="en-GB" dirty="0" smtClean="0">
                <a:solidFill>
                  <a:srgbClr val="990099"/>
                </a:solidFill>
                <a:latin typeface="Calibri" charset="0"/>
              </a:rPr>
              <a:t>2018</a:t>
            </a:r>
            <a:endParaRPr lang="en-US" dirty="0">
              <a:solidFill>
                <a:srgbClr val="990099"/>
              </a:solidFill>
              <a:latin typeface="Calibri" charset="0"/>
            </a:endParaRPr>
          </a:p>
        </p:txBody>
      </p:sp>
      <p:sp>
        <p:nvSpPr>
          <p:cNvPr id="36" name="Rectángulo 35"/>
          <p:cNvSpPr/>
          <p:nvPr/>
        </p:nvSpPr>
        <p:spPr>
          <a:xfrm>
            <a:off x="8242300" y="2133600"/>
            <a:ext cx="762000" cy="5715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7" name="AutoShape 30"/>
          <p:cNvSpPr>
            <a:spLocks noChangeArrowheads="1"/>
          </p:cNvSpPr>
          <p:nvPr/>
        </p:nvSpPr>
        <p:spPr bwMode="auto">
          <a:xfrm>
            <a:off x="8624891" y="2185987"/>
            <a:ext cx="142875" cy="141131"/>
          </a:xfrm>
          <a:prstGeom prst="flowChartConnector">
            <a:avLst/>
          </a:prstGeom>
          <a:solidFill>
            <a:srgbClr val="990099"/>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alibri" charset="0"/>
            </a:endParaRPr>
          </a:p>
        </p:txBody>
      </p:sp>
      <p:sp>
        <p:nvSpPr>
          <p:cNvPr id="38" name="AutoShape 31"/>
          <p:cNvSpPr>
            <a:spLocks noChangeArrowheads="1"/>
          </p:cNvSpPr>
          <p:nvPr/>
        </p:nvSpPr>
        <p:spPr bwMode="auto">
          <a:xfrm>
            <a:off x="8624891" y="2607827"/>
            <a:ext cx="142875" cy="141131"/>
          </a:xfrm>
          <a:prstGeom prst="flowChartConnector">
            <a:avLst/>
          </a:prstGeom>
          <a:solidFill>
            <a:srgbClr val="990099"/>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alibri" charset="0"/>
            </a:endParaRPr>
          </a:p>
        </p:txBody>
      </p:sp>
      <p:sp>
        <p:nvSpPr>
          <p:cNvPr id="39" name="AutoShape 32"/>
          <p:cNvSpPr>
            <a:spLocks noChangeArrowheads="1"/>
          </p:cNvSpPr>
          <p:nvPr/>
        </p:nvSpPr>
        <p:spPr bwMode="auto">
          <a:xfrm>
            <a:off x="8626478" y="1833936"/>
            <a:ext cx="142875" cy="141130"/>
          </a:xfrm>
          <a:prstGeom prst="flowChartConnector">
            <a:avLst/>
          </a:prstGeom>
          <a:solidFill>
            <a:srgbClr val="990099"/>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alibri" charset="0"/>
            </a:endParaRPr>
          </a:p>
        </p:txBody>
      </p:sp>
      <p:sp>
        <p:nvSpPr>
          <p:cNvPr id="40" name="AutoShape 33"/>
          <p:cNvSpPr>
            <a:spLocks noChangeArrowheads="1"/>
          </p:cNvSpPr>
          <p:nvPr/>
        </p:nvSpPr>
        <p:spPr bwMode="auto">
          <a:xfrm>
            <a:off x="8624891" y="2748956"/>
            <a:ext cx="142875" cy="141130"/>
          </a:xfrm>
          <a:prstGeom prst="flowChartConnector">
            <a:avLst/>
          </a:prstGeom>
          <a:solidFill>
            <a:srgbClr val="990099"/>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alibri" charset="0"/>
            </a:endParaRPr>
          </a:p>
        </p:txBody>
      </p:sp>
      <p:sp>
        <p:nvSpPr>
          <p:cNvPr id="41" name="AutoShape 34"/>
          <p:cNvSpPr>
            <a:spLocks noChangeArrowheads="1"/>
          </p:cNvSpPr>
          <p:nvPr/>
        </p:nvSpPr>
        <p:spPr bwMode="auto">
          <a:xfrm>
            <a:off x="8624891" y="2958326"/>
            <a:ext cx="142875" cy="141131"/>
          </a:xfrm>
          <a:prstGeom prst="flowChartConnector">
            <a:avLst/>
          </a:prstGeom>
          <a:solidFill>
            <a:srgbClr val="990099"/>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atin typeface="Calibri" charset="0"/>
            </a:endParaRPr>
          </a:p>
        </p:txBody>
      </p:sp>
      <p:sp>
        <p:nvSpPr>
          <p:cNvPr id="42" name="TextShape 3"/>
          <p:cNvSpPr txBox="1">
            <a:spLocks noChangeAspect="1" noChangeArrowheads="1"/>
          </p:cNvSpPr>
          <p:nvPr/>
        </p:nvSpPr>
        <p:spPr bwMode="auto">
          <a:xfrm>
            <a:off x="-20362" y="161241"/>
            <a:ext cx="6687862" cy="53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FFFFFF"/>
                </a:solidFill>
              </a:rPr>
              <a:t>Introduction to Climate Prediction Systems</a:t>
            </a:r>
            <a:endParaRPr lang="en-US" sz="2400" b="1" dirty="0">
              <a:latin typeface="Calibri" charset="0"/>
            </a:endParaRPr>
          </a:p>
        </p:txBody>
      </p:sp>
    </p:spTree>
    <p:extLst>
      <p:ext uri="{BB962C8B-B14F-4D97-AF65-F5344CB8AC3E}">
        <p14:creationId xmlns:p14="http://schemas.microsoft.com/office/powerpoint/2010/main" val="267011766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5" name="CustomShape 3"/>
          <p:cNvSpPr/>
          <p:nvPr/>
        </p:nvSpPr>
        <p:spPr>
          <a:xfrm>
            <a:off x="1962000" y="1591200"/>
            <a:ext cx="5633640" cy="708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1167" name="CustomShape 15"/>
          <p:cNvSpPr/>
          <p:nvPr/>
        </p:nvSpPr>
        <p:spPr>
          <a:xfrm>
            <a:off x="297000" y="5511200"/>
            <a:ext cx="8681900" cy="1005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2000" b="1" spc="-1" dirty="0" err="1">
                <a:solidFill>
                  <a:srgbClr val="000000"/>
                </a:solidFill>
                <a:uFill>
                  <a:solidFill>
                    <a:srgbClr val="FFFFFF"/>
                  </a:solidFill>
                </a:uFill>
                <a:latin typeface="Arial"/>
                <a:ea typeface="ＭＳ Ｐゴシック"/>
                <a:cs typeface="DejaVu Sans"/>
              </a:rPr>
              <a:t>Initialised</a:t>
            </a:r>
            <a:r>
              <a:rPr lang="en-US" sz="2000" b="1" spc="-1" dirty="0">
                <a:solidFill>
                  <a:srgbClr val="000000"/>
                </a:solidFill>
                <a:uFill>
                  <a:solidFill>
                    <a:srgbClr val="FFFFFF"/>
                  </a:solidFill>
                </a:uFill>
                <a:latin typeface="Arial"/>
                <a:ea typeface="ＭＳ Ｐゴシック"/>
                <a:cs typeface="DejaVu Sans"/>
              </a:rPr>
              <a:t> </a:t>
            </a:r>
            <a:r>
              <a:rPr lang="en-US" sz="2000" b="1" spc="-1" dirty="0" smtClean="0">
                <a:solidFill>
                  <a:srgbClr val="000000"/>
                </a:solidFill>
                <a:uFill>
                  <a:solidFill>
                    <a:srgbClr val="FFFFFF"/>
                  </a:solidFill>
                </a:uFill>
                <a:latin typeface="Arial"/>
                <a:ea typeface="ＭＳ Ｐゴシック"/>
                <a:cs typeface="DejaVu Sans"/>
              </a:rPr>
              <a:t>forecasts </a:t>
            </a:r>
            <a:r>
              <a:rPr lang="en-US" sz="2000" spc="-1" dirty="0" smtClean="0">
                <a:solidFill>
                  <a:srgbClr val="000000"/>
                </a:solidFill>
                <a:uFill>
                  <a:solidFill>
                    <a:srgbClr val="FFFFFF"/>
                  </a:solidFill>
                </a:uFill>
                <a:latin typeface="Arial"/>
                <a:ea typeface="ＭＳ Ｐゴシック"/>
                <a:cs typeface="DejaVu Sans"/>
              </a:rPr>
              <a:t>with EC-Earth reproduce </a:t>
            </a:r>
            <a:r>
              <a:rPr lang="en-US" sz="2000" spc="-1" dirty="0">
                <a:solidFill>
                  <a:srgbClr val="000000"/>
                </a:solidFill>
                <a:uFill>
                  <a:solidFill>
                    <a:srgbClr val="FFFFFF"/>
                  </a:solidFill>
                </a:uFill>
                <a:latin typeface="Arial"/>
                <a:ea typeface="ＭＳ Ｐゴシック"/>
                <a:cs typeface="DejaVu Sans"/>
              </a:rPr>
              <a:t>the global </a:t>
            </a:r>
            <a:r>
              <a:rPr lang="en-US" sz="2000" spc="-1" dirty="0" smtClean="0">
                <a:solidFill>
                  <a:srgbClr val="000000"/>
                </a:solidFill>
                <a:uFill>
                  <a:solidFill>
                    <a:srgbClr val="FFFFFF"/>
                  </a:solidFill>
                </a:uFill>
                <a:latin typeface="Arial"/>
                <a:ea typeface="ＭＳ Ｐゴシック"/>
                <a:cs typeface="DejaVu Sans"/>
              </a:rPr>
              <a:t>temperature,  </a:t>
            </a:r>
            <a:r>
              <a:rPr lang="en-US" sz="2000" spc="-1" dirty="0">
                <a:solidFill>
                  <a:srgbClr val="000000"/>
                </a:solidFill>
                <a:uFill>
                  <a:solidFill>
                    <a:srgbClr val="FFFFFF"/>
                  </a:solidFill>
                </a:uFill>
                <a:latin typeface="Arial"/>
                <a:ea typeface="ＭＳ Ｐゴシック"/>
                <a:cs typeface="DejaVu Sans"/>
              </a:rPr>
              <a:t>and </a:t>
            </a:r>
            <a:r>
              <a:rPr lang="en-US" sz="2000" b="1" spc="-1" dirty="0" smtClean="0">
                <a:solidFill>
                  <a:srgbClr val="000000"/>
                </a:solidFill>
                <a:uFill>
                  <a:solidFill>
                    <a:srgbClr val="FFFFFF"/>
                  </a:solidFill>
                </a:uFill>
                <a:latin typeface="Arial"/>
                <a:ea typeface="ＭＳ Ｐゴシック"/>
                <a:cs typeface="DejaVu Sans"/>
              </a:rPr>
              <a:t>describe more accurately </a:t>
            </a:r>
            <a:r>
              <a:rPr lang="en-US" sz="2000" spc="-1" dirty="0" smtClean="0">
                <a:solidFill>
                  <a:srgbClr val="000000"/>
                </a:solidFill>
                <a:uFill>
                  <a:solidFill>
                    <a:srgbClr val="FFFFFF"/>
                  </a:solidFill>
                </a:uFill>
                <a:latin typeface="Arial"/>
                <a:ea typeface="ＭＳ Ｐゴシック"/>
                <a:cs typeface="DejaVu Sans"/>
              </a:rPr>
              <a:t>than the non-initialized ones the recent </a:t>
            </a:r>
            <a:r>
              <a:rPr lang="en-US" sz="2000" b="1" spc="-1" dirty="0" smtClean="0">
                <a:solidFill>
                  <a:srgbClr val="000000"/>
                </a:solidFill>
                <a:uFill>
                  <a:solidFill>
                    <a:srgbClr val="FFFFFF"/>
                  </a:solidFill>
                </a:uFill>
                <a:latin typeface="Arial"/>
                <a:ea typeface="ＭＳ Ｐゴシック"/>
                <a:cs typeface="DejaVu Sans"/>
              </a:rPr>
              <a:t>HIATUS</a:t>
            </a:r>
            <a:r>
              <a:rPr lang="en-US" sz="2000" spc="-1" dirty="0" smtClean="0">
                <a:solidFill>
                  <a:srgbClr val="000000"/>
                </a:solidFill>
                <a:uFill>
                  <a:solidFill>
                    <a:srgbClr val="FFFFFF"/>
                  </a:solidFill>
                </a:uFill>
                <a:latin typeface="Arial"/>
                <a:ea typeface="ＭＳ Ｐゴシック"/>
                <a:cs typeface="DejaVu Sans"/>
              </a:rPr>
              <a:t> period, which suggests a </a:t>
            </a:r>
            <a:r>
              <a:rPr lang="en-US" sz="2000" b="1" spc="-1" dirty="0" smtClean="0">
                <a:solidFill>
                  <a:srgbClr val="000000"/>
                </a:solidFill>
                <a:uFill>
                  <a:solidFill>
                    <a:srgbClr val="FFFFFF"/>
                  </a:solidFill>
                </a:uFill>
                <a:latin typeface="Arial"/>
                <a:ea typeface="ＭＳ Ｐゴシック"/>
                <a:cs typeface="DejaVu Sans"/>
              </a:rPr>
              <a:t>key contribution of internal climate variability</a:t>
            </a:r>
            <a:endParaRPr lang="en-US" sz="2000" b="1" spc="-1" dirty="0">
              <a:solidFill>
                <a:srgbClr val="000000"/>
              </a:solidFill>
              <a:uFill>
                <a:solidFill>
                  <a:srgbClr val="FFFFFF"/>
                </a:solidFill>
              </a:uFill>
              <a:latin typeface="Arial"/>
              <a:ea typeface="DejaVu Sans"/>
              <a:cs typeface="DejaVu Sans"/>
            </a:endParaRPr>
          </a:p>
        </p:txBody>
      </p:sp>
      <p:sp>
        <p:nvSpPr>
          <p:cNvPr id="1168" name="TextShape 16"/>
          <p:cNvSpPr txBox="1"/>
          <p:nvPr/>
        </p:nvSpPr>
        <p:spPr>
          <a:xfrm>
            <a:off x="-127000" y="1176580"/>
            <a:ext cx="9537700" cy="906840"/>
          </a:xfrm>
          <a:prstGeom prst="rect">
            <a:avLst/>
          </a:prstGeom>
          <a:noFill/>
          <a:ln>
            <a:noFill/>
          </a:ln>
        </p:spPr>
        <p:txBody>
          <a:bodyPr/>
          <a:lstStyle/>
          <a:p>
            <a:pPr algn="ctr">
              <a:spcBef>
                <a:spcPts val="400"/>
              </a:spcBef>
            </a:pPr>
            <a:r>
              <a:rPr lang="en-US" sz="2200" spc="-1" dirty="0" smtClean="0">
                <a:solidFill>
                  <a:srgbClr val="004990"/>
                </a:solidFill>
                <a:uFill>
                  <a:solidFill>
                    <a:srgbClr val="FFFFFF"/>
                  </a:solidFill>
                </a:uFill>
                <a:latin typeface="Arial"/>
                <a:ea typeface="ＭＳ Ｐゴシック"/>
                <a:cs typeface="DejaVu Sans"/>
              </a:rPr>
              <a:t>Predictive skill of </a:t>
            </a:r>
            <a:r>
              <a:rPr lang="en-US" sz="2200" b="1" spc="-1" dirty="0" smtClean="0">
                <a:solidFill>
                  <a:srgbClr val="004990"/>
                </a:solidFill>
                <a:uFill>
                  <a:solidFill>
                    <a:srgbClr val="FFFFFF"/>
                  </a:solidFill>
                </a:uFill>
                <a:latin typeface="Arial"/>
                <a:ea typeface="ＭＳ Ｐゴシック"/>
                <a:cs typeface="DejaVu Sans"/>
              </a:rPr>
              <a:t>global mean surface-air temperature </a:t>
            </a:r>
            <a:r>
              <a:rPr lang="en-US" sz="2200" spc="-1" dirty="0" smtClean="0">
                <a:solidFill>
                  <a:srgbClr val="004990"/>
                </a:solidFill>
                <a:uFill>
                  <a:solidFill>
                    <a:srgbClr val="FFFFFF"/>
                  </a:solidFill>
                </a:uFill>
                <a:latin typeface="Arial"/>
                <a:ea typeface="ＭＳ Ｐゴシック"/>
                <a:cs typeface="DejaVu Sans"/>
              </a:rPr>
              <a:t>(Ec-Earth2.3)</a:t>
            </a:r>
            <a:endParaRPr lang="en-US" sz="2200" spc="-1" dirty="0">
              <a:solidFill>
                <a:srgbClr val="004990"/>
              </a:solidFill>
              <a:uFill>
                <a:solidFill>
                  <a:srgbClr val="FFFFFF"/>
                </a:solidFill>
              </a:uFill>
              <a:latin typeface="Arial"/>
              <a:ea typeface="DejaVu Sans"/>
              <a:cs typeface="DejaVu Sans"/>
            </a:endParaRPr>
          </a:p>
        </p:txBody>
      </p:sp>
      <p:sp>
        <p:nvSpPr>
          <p:cNvPr id="19" name="TextShape 2"/>
          <p:cNvSpPr txBox="1"/>
          <p:nvPr/>
        </p:nvSpPr>
        <p:spPr>
          <a:xfrm>
            <a:off x="274260" y="141120"/>
            <a:ext cx="6190920" cy="680400"/>
          </a:xfrm>
          <a:prstGeom prst="rect">
            <a:avLst/>
          </a:prstGeom>
          <a:noFill/>
          <a:ln>
            <a:noFill/>
          </a:ln>
        </p:spPr>
        <p:txBody>
          <a:bodyPr lIns="90000" tIns="45000" rIns="90000" bIns="45000"/>
          <a:lstStyle/>
          <a:p>
            <a:r>
              <a:rPr lang="en-US" sz="2400" b="1" spc="-1" dirty="0" smtClean="0">
                <a:solidFill>
                  <a:srgbClr val="FFFFFF"/>
                </a:solidFill>
                <a:uFill>
                  <a:solidFill>
                    <a:srgbClr val="FFFFFF"/>
                  </a:solidFill>
                </a:uFill>
                <a:latin typeface="Arial"/>
                <a:ea typeface="ＭＳ Ｐゴシック"/>
                <a:cs typeface="DejaVu Sans"/>
              </a:rPr>
              <a:t>Two examples in decadal prediction (</a:t>
            </a:r>
            <a:r>
              <a:rPr lang="en-US" sz="2400" b="1" spc="-1" dirty="0" smtClean="0">
                <a:solidFill>
                  <a:srgbClr val="FFFFFF"/>
                </a:solidFill>
                <a:uFill>
                  <a:solidFill>
                    <a:srgbClr val="FFFFFF"/>
                  </a:solidFill>
                </a:uFill>
                <a:latin typeface="Arial"/>
                <a:ea typeface="ＭＳ Ｐゴシック"/>
                <a:cs typeface="DejaVu Sans"/>
              </a:rPr>
              <a:t>I)</a:t>
            </a:r>
            <a:endParaRPr lang="en-US" sz="2400" b="1" spc="-1" dirty="0">
              <a:solidFill>
                <a:srgbClr val="004990"/>
              </a:solidFill>
              <a:uFill>
                <a:solidFill>
                  <a:srgbClr val="FFFFFF"/>
                </a:solidFill>
              </a:uFill>
              <a:latin typeface="Arial"/>
              <a:ea typeface="DejaVu Sans"/>
              <a:cs typeface="DejaVu Sans"/>
            </a:endParaRPr>
          </a:p>
        </p:txBody>
      </p:sp>
      <p:pic>
        <p:nvPicPr>
          <p:cNvPr id="21" name="Shape 137"/>
          <p:cNvPicPr preferRelativeResize="0"/>
          <p:nvPr/>
        </p:nvPicPr>
        <p:blipFill rotWithShape="1">
          <a:blip r:embed="rId3">
            <a:alphaModFix/>
          </a:blip>
          <a:srcRect l="5579" r="5579"/>
          <a:stretch/>
        </p:blipFill>
        <p:spPr>
          <a:xfrm>
            <a:off x="1612532" y="1736208"/>
            <a:ext cx="5131168" cy="3848387"/>
          </a:xfrm>
          <a:prstGeom prst="rect">
            <a:avLst/>
          </a:prstGeom>
          <a:noFill/>
          <a:ln>
            <a:noFill/>
          </a:ln>
        </p:spPr>
      </p:pic>
      <p:sp>
        <p:nvSpPr>
          <p:cNvPr id="22" name="Shape 138"/>
          <p:cNvSpPr txBox="1"/>
          <p:nvPr/>
        </p:nvSpPr>
        <p:spPr>
          <a:xfrm>
            <a:off x="10449645" y="1876859"/>
            <a:ext cx="2806800" cy="51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a:solidFill>
                  <a:srgbClr val="999999"/>
                </a:solidFill>
              </a:rPr>
              <a:t>Guemas et al. (2013)</a:t>
            </a:r>
            <a:endParaRPr sz="2000">
              <a:solidFill>
                <a:srgbClr val="999999"/>
              </a:solidFill>
            </a:endParaRPr>
          </a:p>
        </p:txBody>
      </p:sp>
      <p:sp>
        <p:nvSpPr>
          <p:cNvPr id="8" name="CuadroTexto 2"/>
          <p:cNvSpPr txBox="1">
            <a:spLocks noChangeArrowheads="1"/>
          </p:cNvSpPr>
          <p:nvPr/>
        </p:nvSpPr>
        <p:spPr bwMode="auto">
          <a:xfrm>
            <a:off x="3514727" y="4510088"/>
            <a:ext cx="33057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i="1" dirty="0" err="1" smtClean="0">
                <a:solidFill>
                  <a:srgbClr val="E46C0A"/>
                </a:solidFill>
              </a:rPr>
              <a:t>Guemas</a:t>
            </a:r>
            <a:r>
              <a:rPr lang="es-ES" sz="1800" i="1" dirty="0" smtClean="0">
                <a:solidFill>
                  <a:srgbClr val="E46C0A"/>
                </a:solidFill>
              </a:rPr>
              <a:t> et al, </a:t>
            </a:r>
            <a:r>
              <a:rPr lang="es-ES" sz="1800" i="1" dirty="0" err="1" smtClean="0">
                <a:solidFill>
                  <a:srgbClr val="E46C0A"/>
                </a:solidFill>
              </a:rPr>
              <a:t>Nat</a:t>
            </a:r>
            <a:r>
              <a:rPr lang="es-ES" sz="1800" i="1" dirty="0" smtClean="0">
                <a:solidFill>
                  <a:srgbClr val="E46C0A"/>
                </a:solidFill>
              </a:rPr>
              <a:t> Geo., 2013</a:t>
            </a:r>
            <a:endParaRPr lang="es-ES" sz="1800" i="1" dirty="0">
              <a:solidFill>
                <a:srgbClr val="E46C0A"/>
              </a:solidFill>
            </a:endParaRPr>
          </a:p>
        </p:txBody>
      </p:sp>
    </p:spTree>
    <p:extLst>
      <p:ext uri="{BB962C8B-B14F-4D97-AF65-F5344CB8AC3E}">
        <p14:creationId xmlns:p14="http://schemas.microsoft.com/office/powerpoint/2010/main" val="688787914"/>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5" name="CustomShape 3"/>
          <p:cNvSpPr/>
          <p:nvPr/>
        </p:nvSpPr>
        <p:spPr>
          <a:xfrm>
            <a:off x="1962000" y="1591200"/>
            <a:ext cx="5633640" cy="708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1167" name="CustomShape 15"/>
          <p:cNvSpPr/>
          <p:nvPr/>
        </p:nvSpPr>
        <p:spPr>
          <a:xfrm>
            <a:off x="297000" y="5879500"/>
            <a:ext cx="8681900" cy="1005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2000" spc="-1" dirty="0" smtClean="0">
                <a:solidFill>
                  <a:srgbClr val="000000"/>
                </a:solidFill>
                <a:uFill>
                  <a:solidFill>
                    <a:srgbClr val="FFFFFF"/>
                  </a:solidFill>
                </a:uFill>
                <a:latin typeface="Arial"/>
                <a:ea typeface="ＭＳ Ｐゴシック"/>
                <a:cs typeface="DejaVu Sans"/>
              </a:rPr>
              <a:t>Only in the </a:t>
            </a:r>
            <a:r>
              <a:rPr lang="en-US" sz="2000" b="1" spc="-1" dirty="0" smtClean="0">
                <a:solidFill>
                  <a:srgbClr val="000000"/>
                </a:solidFill>
                <a:uFill>
                  <a:solidFill>
                    <a:srgbClr val="FFFFFF"/>
                  </a:solidFill>
                </a:uFill>
                <a:latin typeface="Arial"/>
                <a:ea typeface="ＭＳ Ｐゴシック"/>
                <a:cs typeface="DejaVu Sans"/>
              </a:rPr>
              <a:t>Atlantic Ocean</a:t>
            </a:r>
            <a:r>
              <a:rPr lang="en-US" sz="2000" spc="-1" dirty="0" smtClean="0">
                <a:solidFill>
                  <a:srgbClr val="000000"/>
                </a:solidFill>
                <a:uFill>
                  <a:solidFill>
                    <a:srgbClr val="FFFFFF"/>
                  </a:solidFill>
                </a:uFill>
                <a:latin typeface="Arial"/>
                <a:ea typeface="ＭＳ Ｐゴシック"/>
                <a:cs typeface="DejaVu Sans"/>
              </a:rPr>
              <a:t>, the </a:t>
            </a:r>
            <a:r>
              <a:rPr lang="en-US" sz="2000" b="1" spc="-1" dirty="0" smtClean="0">
                <a:solidFill>
                  <a:srgbClr val="000000"/>
                </a:solidFill>
                <a:uFill>
                  <a:solidFill>
                    <a:srgbClr val="FFFFFF"/>
                  </a:solidFill>
                </a:uFill>
                <a:latin typeface="Arial"/>
                <a:ea typeface="ＭＳ Ｐゴシック"/>
                <a:cs typeface="DejaVu Sans"/>
              </a:rPr>
              <a:t>initialized forecasts </a:t>
            </a:r>
            <a:r>
              <a:rPr lang="en-US" sz="2000" spc="-1" dirty="0" smtClean="0">
                <a:solidFill>
                  <a:srgbClr val="000000"/>
                </a:solidFill>
                <a:uFill>
                  <a:solidFill>
                    <a:srgbClr val="FFFFFF"/>
                  </a:solidFill>
                </a:uFill>
                <a:latin typeface="Arial"/>
                <a:ea typeface="ＭＳ Ｐゴシック"/>
                <a:cs typeface="DejaVu Sans"/>
              </a:rPr>
              <a:t>show significant </a:t>
            </a:r>
            <a:r>
              <a:rPr lang="en-US" sz="2000" b="1" spc="-1" dirty="0" smtClean="0">
                <a:solidFill>
                  <a:srgbClr val="000000"/>
                </a:solidFill>
                <a:uFill>
                  <a:solidFill>
                    <a:srgbClr val="FFFFFF"/>
                  </a:solidFill>
                </a:uFill>
                <a:latin typeface="Arial"/>
                <a:ea typeface="ＭＳ Ｐゴシック"/>
                <a:cs typeface="DejaVu Sans"/>
              </a:rPr>
              <a:t>predictive skill </a:t>
            </a:r>
            <a:r>
              <a:rPr lang="en-US" sz="2000" spc="-1" dirty="0" smtClean="0">
                <a:solidFill>
                  <a:srgbClr val="000000"/>
                </a:solidFill>
                <a:uFill>
                  <a:solidFill>
                    <a:srgbClr val="FFFFFF"/>
                  </a:solidFill>
                </a:uFill>
                <a:latin typeface="Arial"/>
                <a:ea typeface="ＭＳ Ｐゴシック"/>
                <a:cs typeface="DejaVu Sans"/>
              </a:rPr>
              <a:t>and beat persistence</a:t>
            </a:r>
            <a:r>
              <a:rPr lang="en-US" sz="2000" b="1" spc="-1" dirty="0" smtClean="0">
                <a:solidFill>
                  <a:srgbClr val="000000"/>
                </a:solidFill>
                <a:uFill>
                  <a:solidFill>
                    <a:srgbClr val="FFFFFF"/>
                  </a:solidFill>
                </a:uFill>
                <a:latin typeface="Arial"/>
                <a:ea typeface="ＭＳ Ｐゴシック"/>
                <a:cs typeface="DejaVu Sans"/>
              </a:rPr>
              <a:t>, </a:t>
            </a:r>
            <a:r>
              <a:rPr lang="en-US" sz="2000" spc="-1" dirty="0" smtClean="0">
                <a:solidFill>
                  <a:srgbClr val="000000"/>
                </a:solidFill>
                <a:uFill>
                  <a:solidFill>
                    <a:srgbClr val="FFFFFF"/>
                  </a:solidFill>
                </a:uFill>
                <a:latin typeface="Arial"/>
                <a:ea typeface="ＭＳ Ｐゴシック"/>
                <a:cs typeface="DejaVu Sans"/>
              </a:rPr>
              <a:t>for forecast times of </a:t>
            </a:r>
            <a:r>
              <a:rPr lang="en-US" sz="2000" b="1" spc="-1" dirty="0" smtClean="0">
                <a:solidFill>
                  <a:srgbClr val="000000"/>
                </a:solidFill>
                <a:uFill>
                  <a:solidFill>
                    <a:srgbClr val="FFFFFF"/>
                  </a:solidFill>
                </a:uFill>
                <a:latin typeface="Arial"/>
                <a:ea typeface="ＭＳ Ｐゴシック"/>
                <a:cs typeface="DejaVu Sans"/>
              </a:rPr>
              <a:t>up to 10 </a:t>
            </a:r>
            <a:r>
              <a:rPr lang="en-US" sz="2000" b="1" spc="-1" dirty="0" err="1" smtClean="0">
                <a:solidFill>
                  <a:srgbClr val="000000"/>
                </a:solidFill>
                <a:uFill>
                  <a:solidFill>
                    <a:srgbClr val="FFFFFF"/>
                  </a:solidFill>
                </a:uFill>
                <a:latin typeface="Arial"/>
                <a:ea typeface="ＭＳ Ｐゴシック"/>
                <a:cs typeface="DejaVu Sans"/>
              </a:rPr>
              <a:t>yrs</a:t>
            </a:r>
            <a:endParaRPr lang="en-US" sz="2000" b="1" spc="-1" dirty="0">
              <a:solidFill>
                <a:srgbClr val="000000"/>
              </a:solidFill>
              <a:uFill>
                <a:solidFill>
                  <a:srgbClr val="FFFFFF"/>
                </a:solidFill>
              </a:uFill>
              <a:latin typeface="Arial"/>
              <a:ea typeface="DejaVu Sans"/>
              <a:cs typeface="DejaVu Sans"/>
            </a:endParaRPr>
          </a:p>
        </p:txBody>
      </p:sp>
      <p:sp>
        <p:nvSpPr>
          <p:cNvPr id="19" name="TextShape 2"/>
          <p:cNvSpPr txBox="1"/>
          <p:nvPr/>
        </p:nvSpPr>
        <p:spPr>
          <a:xfrm>
            <a:off x="274260" y="141120"/>
            <a:ext cx="6190920" cy="680400"/>
          </a:xfrm>
          <a:prstGeom prst="rect">
            <a:avLst/>
          </a:prstGeom>
          <a:noFill/>
          <a:ln>
            <a:noFill/>
          </a:ln>
        </p:spPr>
        <p:txBody>
          <a:bodyPr lIns="90000" tIns="45000" rIns="90000" bIns="45000"/>
          <a:lstStyle/>
          <a:p>
            <a:r>
              <a:rPr lang="en-US" sz="2400" b="1" spc="-1" dirty="0" smtClean="0">
                <a:solidFill>
                  <a:srgbClr val="FFFFFF"/>
                </a:solidFill>
                <a:uFill>
                  <a:solidFill>
                    <a:srgbClr val="FFFFFF"/>
                  </a:solidFill>
                </a:uFill>
                <a:latin typeface="Arial"/>
                <a:ea typeface="ＭＳ Ｐゴシック"/>
                <a:cs typeface="DejaVu Sans"/>
              </a:rPr>
              <a:t>Two examples in decadal prediction (II)</a:t>
            </a:r>
            <a:endParaRPr lang="en-US" sz="2400" b="1" spc="-1" dirty="0">
              <a:solidFill>
                <a:srgbClr val="004990"/>
              </a:solidFill>
              <a:uFill>
                <a:solidFill>
                  <a:srgbClr val="FFFFFF"/>
                </a:solidFill>
              </a:uFill>
              <a:latin typeface="Arial"/>
              <a:ea typeface="DejaVu Sans"/>
              <a:cs typeface="DejaVu Sans"/>
            </a:endParaRPr>
          </a:p>
        </p:txBody>
      </p:sp>
      <p:sp>
        <p:nvSpPr>
          <p:cNvPr id="22" name="Shape 138"/>
          <p:cNvSpPr txBox="1"/>
          <p:nvPr/>
        </p:nvSpPr>
        <p:spPr>
          <a:xfrm>
            <a:off x="10449645" y="1876859"/>
            <a:ext cx="2806800" cy="51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a:solidFill>
                  <a:srgbClr val="999999"/>
                </a:solidFill>
              </a:rPr>
              <a:t>Guemas et al. (2013)</a:t>
            </a:r>
            <a:endParaRPr sz="2000">
              <a:solidFill>
                <a:srgbClr val="999999"/>
              </a:solidFill>
            </a:endParaRPr>
          </a:p>
        </p:txBody>
      </p:sp>
      <p:sp>
        <p:nvSpPr>
          <p:cNvPr id="13" name="Rectángulo 12"/>
          <p:cNvSpPr/>
          <p:nvPr/>
        </p:nvSpPr>
        <p:spPr>
          <a:xfrm>
            <a:off x="5662000" y="5297269"/>
            <a:ext cx="1564300" cy="174407"/>
          </a:xfrm>
          <a:prstGeom prst="rect">
            <a:avLst/>
          </a:prstGeom>
        </p:spPr>
        <p:txBody>
          <a:bodyPr wrap="square">
            <a:spAutoFit/>
          </a:bodyPr>
          <a:lstStyle/>
          <a:p>
            <a:pPr algn="ctr"/>
            <a:r>
              <a:rPr lang="es-ES" sz="800" baseline="30000" dirty="0"/>
              <a:t> </a:t>
            </a:r>
            <a:endParaRPr lang="es-ES" sz="800" dirty="0">
              <a:solidFill>
                <a:srgbClr val="000000"/>
              </a:solidFill>
            </a:endParaRPr>
          </a:p>
        </p:txBody>
      </p:sp>
      <p:pic>
        <p:nvPicPr>
          <p:cNvPr id="25" name="Imagen 24"/>
          <p:cNvPicPr>
            <a:picLocks noChangeAspect="1"/>
          </p:cNvPicPr>
          <p:nvPr/>
        </p:nvPicPr>
        <p:blipFill>
          <a:blip r:embed="rId3"/>
          <a:stretch>
            <a:fillRect/>
          </a:stretch>
        </p:blipFill>
        <p:spPr>
          <a:xfrm>
            <a:off x="1440036" y="1397000"/>
            <a:ext cx="5824364" cy="4005344"/>
          </a:xfrm>
          <a:prstGeom prst="rect">
            <a:avLst/>
          </a:prstGeom>
        </p:spPr>
      </p:pic>
      <p:grpSp>
        <p:nvGrpSpPr>
          <p:cNvPr id="6" name="Agrupar 5"/>
          <p:cNvGrpSpPr/>
          <p:nvPr/>
        </p:nvGrpSpPr>
        <p:grpSpPr>
          <a:xfrm>
            <a:off x="114300" y="2940050"/>
            <a:ext cx="1524000" cy="939800"/>
            <a:chOff x="165100" y="2946400"/>
            <a:chExt cx="1524000" cy="939800"/>
          </a:xfrm>
        </p:grpSpPr>
        <p:pic>
          <p:nvPicPr>
            <p:cNvPr id="24" name="Imagen 23"/>
            <p:cNvPicPr>
              <a:picLocks noChangeAspect="1"/>
            </p:cNvPicPr>
            <p:nvPr/>
          </p:nvPicPr>
          <p:blipFill rotWithShape="1">
            <a:blip r:embed="rId4"/>
            <a:srcRect l="8992" t="47544" r="50371" b="17239"/>
            <a:stretch/>
          </p:blipFill>
          <p:spPr>
            <a:xfrm>
              <a:off x="177800" y="2959100"/>
              <a:ext cx="1511300" cy="927100"/>
            </a:xfrm>
            <a:prstGeom prst="rect">
              <a:avLst/>
            </a:prstGeom>
          </p:spPr>
        </p:pic>
        <p:sp>
          <p:nvSpPr>
            <p:cNvPr id="4" name="Rectángulo 3"/>
            <p:cNvSpPr/>
            <p:nvPr/>
          </p:nvSpPr>
          <p:spPr>
            <a:xfrm>
              <a:off x="165100" y="2946400"/>
              <a:ext cx="1524000" cy="939800"/>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5" name="Agrupar 4"/>
          <p:cNvGrpSpPr/>
          <p:nvPr/>
        </p:nvGrpSpPr>
        <p:grpSpPr>
          <a:xfrm>
            <a:off x="7366000" y="2933700"/>
            <a:ext cx="1612900" cy="952500"/>
            <a:chOff x="7442200" y="2870200"/>
            <a:chExt cx="1612900" cy="952500"/>
          </a:xfrm>
        </p:grpSpPr>
        <p:pic>
          <p:nvPicPr>
            <p:cNvPr id="14" name="Imagen 13"/>
            <p:cNvPicPr>
              <a:picLocks noChangeAspect="1"/>
            </p:cNvPicPr>
            <p:nvPr/>
          </p:nvPicPr>
          <p:blipFill rotWithShape="1">
            <a:blip r:embed="rId4"/>
            <a:srcRect l="55125" t="47462" r="3407" b="17941"/>
            <a:stretch/>
          </p:blipFill>
          <p:spPr>
            <a:xfrm>
              <a:off x="7442200" y="2870200"/>
              <a:ext cx="1612900" cy="952500"/>
            </a:xfrm>
            <a:prstGeom prst="rect">
              <a:avLst/>
            </a:prstGeom>
          </p:spPr>
        </p:pic>
        <p:sp>
          <p:nvSpPr>
            <p:cNvPr id="26" name="Rectángulo 25"/>
            <p:cNvSpPr/>
            <p:nvPr/>
          </p:nvSpPr>
          <p:spPr>
            <a:xfrm>
              <a:off x="7454900" y="2882900"/>
              <a:ext cx="1600200" cy="939800"/>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
        <p:nvSpPr>
          <p:cNvPr id="27" name="TextShape 16"/>
          <p:cNvSpPr txBox="1"/>
          <p:nvPr/>
        </p:nvSpPr>
        <p:spPr>
          <a:xfrm>
            <a:off x="-114300" y="973380"/>
            <a:ext cx="9385300" cy="906840"/>
          </a:xfrm>
          <a:prstGeom prst="rect">
            <a:avLst/>
          </a:prstGeom>
          <a:noFill/>
          <a:ln>
            <a:noFill/>
          </a:ln>
        </p:spPr>
        <p:txBody>
          <a:bodyPr/>
          <a:lstStyle/>
          <a:p>
            <a:pPr algn="ctr">
              <a:spcBef>
                <a:spcPts val="400"/>
              </a:spcBef>
            </a:pPr>
            <a:r>
              <a:rPr lang="en-US" sz="2200" spc="-1" dirty="0" smtClean="0">
                <a:solidFill>
                  <a:srgbClr val="004990"/>
                </a:solidFill>
                <a:uFill>
                  <a:solidFill>
                    <a:srgbClr val="FFFFFF"/>
                  </a:solidFill>
                </a:uFill>
                <a:latin typeface="Arial"/>
                <a:ea typeface="ＭＳ Ｐゴシック"/>
                <a:cs typeface="DejaVu Sans"/>
              </a:rPr>
              <a:t>Predictive skill of </a:t>
            </a:r>
            <a:r>
              <a:rPr lang="en-US" sz="2200" b="1" spc="-1" dirty="0" smtClean="0">
                <a:solidFill>
                  <a:srgbClr val="004990"/>
                </a:solidFill>
                <a:uFill>
                  <a:solidFill>
                    <a:srgbClr val="FFFFFF"/>
                  </a:solidFill>
                </a:uFill>
                <a:latin typeface="Arial"/>
                <a:ea typeface="ＭＳ Ｐゴシック"/>
                <a:cs typeface="DejaVu Sans"/>
              </a:rPr>
              <a:t>modes of multi-annual</a:t>
            </a:r>
            <a:r>
              <a:rPr lang="en-US" sz="2200" spc="-1" dirty="0" smtClean="0">
                <a:solidFill>
                  <a:srgbClr val="004990"/>
                </a:solidFill>
                <a:uFill>
                  <a:solidFill>
                    <a:srgbClr val="FFFFFF"/>
                  </a:solidFill>
                </a:uFill>
                <a:latin typeface="Arial"/>
                <a:ea typeface="ＭＳ Ｐゴシック"/>
                <a:cs typeface="DejaVu Sans"/>
              </a:rPr>
              <a:t> </a:t>
            </a:r>
            <a:r>
              <a:rPr lang="en-US" sz="2200" b="1" spc="-1" dirty="0" smtClean="0">
                <a:solidFill>
                  <a:srgbClr val="004990"/>
                </a:solidFill>
                <a:uFill>
                  <a:solidFill>
                    <a:srgbClr val="FFFFFF"/>
                  </a:solidFill>
                </a:uFill>
                <a:latin typeface="Arial"/>
                <a:ea typeface="ＭＳ Ｐゴシック"/>
                <a:cs typeface="DejaVu Sans"/>
              </a:rPr>
              <a:t>climate variability </a:t>
            </a:r>
            <a:r>
              <a:rPr lang="en-US" sz="2200" spc="-1" dirty="0" smtClean="0">
                <a:solidFill>
                  <a:srgbClr val="004990"/>
                </a:solidFill>
                <a:uFill>
                  <a:solidFill>
                    <a:srgbClr val="FFFFFF"/>
                  </a:solidFill>
                </a:uFill>
                <a:latin typeface="Arial"/>
                <a:ea typeface="ＭＳ Ｐゴシック"/>
                <a:cs typeface="DejaVu Sans"/>
              </a:rPr>
              <a:t>(in CMIP5)</a:t>
            </a:r>
            <a:endParaRPr lang="en-US" sz="2200" spc="-1" dirty="0">
              <a:solidFill>
                <a:srgbClr val="004990"/>
              </a:solidFill>
              <a:uFill>
                <a:solidFill>
                  <a:srgbClr val="FFFFFF"/>
                </a:solidFill>
              </a:uFill>
              <a:latin typeface="Arial"/>
              <a:ea typeface="DejaVu Sans"/>
              <a:cs typeface="DejaVu Sans"/>
            </a:endParaRPr>
          </a:p>
        </p:txBody>
      </p:sp>
      <p:sp>
        <p:nvSpPr>
          <p:cNvPr id="17" name="CuadroTexto 2"/>
          <p:cNvSpPr txBox="1">
            <a:spLocks noChangeArrowheads="1"/>
          </p:cNvSpPr>
          <p:nvPr/>
        </p:nvSpPr>
        <p:spPr bwMode="auto">
          <a:xfrm>
            <a:off x="2727327" y="5538788"/>
            <a:ext cx="4190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i="1" dirty="0" smtClean="0">
                <a:solidFill>
                  <a:srgbClr val="E46C0A"/>
                </a:solidFill>
              </a:rPr>
              <a:t>Doblas-Reyes et al, </a:t>
            </a:r>
            <a:r>
              <a:rPr lang="es-ES" sz="1800" i="1" dirty="0" err="1" smtClean="0">
                <a:solidFill>
                  <a:srgbClr val="E46C0A"/>
                </a:solidFill>
              </a:rPr>
              <a:t>Nat</a:t>
            </a:r>
            <a:r>
              <a:rPr lang="es-ES" sz="1800" i="1" dirty="0" smtClean="0">
                <a:solidFill>
                  <a:srgbClr val="E46C0A"/>
                </a:solidFill>
              </a:rPr>
              <a:t>. </a:t>
            </a:r>
            <a:r>
              <a:rPr lang="es-ES" sz="1800" i="1" dirty="0" err="1" smtClean="0">
                <a:solidFill>
                  <a:srgbClr val="E46C0A"/>
                </a:solidFill>
              </a:rPr>
              <a:t>Comm</a:t>
            </a:r>
            <a:r>
              <a:rPr lang="es-ES" sz="1800" i="1" dirty="0" smtClean="0">
                <a:solidFill>
                  <a:srgbClr val="E46C0A"/>
                </a:solidFill>
              </a:rPr>
              <a:t>., 2013</a:t>
            </a:r>
            <a:endParaRPr lang="es-ES" sz="1800" i="1" dirty="0">
              <a:solidFill>
                <a:srgbClr val="E46C0A"/>
              </a:solidFill>
            </a:endParaRPr>
          </a:p>
        </p:txBody>
      </p:sp>
    </p:spTree>
    <p:extLst>
      <p:ext uri="{BB962C8B-B14F-4D97-AF65-F5344CB8AC3E}">
        <p14:creationId xmlns:p14="http://schemas.microsoft.com/office/powerpoint/2010/main" val="1900943251"/>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5" name="CustomShape 3"/>
          <p:cNvSpPr/>
          <p:nvPr/>
        </p:nvSpPr>
        <p:spPr>
          <a:xfrm>
            <a:off x="1962000" y="1591200"/>
            <a:ext cx="5633640" cy="708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19" name="TextShape 2"/>
          <p:cNvSpPr txBox="1"/>
          <p:nvPr/>
        </p:nvSpPr>
        <p:spPr>
          <a:xfrm>
            <a:off x="274260" y="141120"/>
            <a:ext cx="6190920" cy="680400"/>
          </a:xfrm>
          <a:prstGeom prst="rect">
            <a:avLst/>
          </a:prstGeom>
          <a:noFill/>
          <a:ln>
            <a:noFill/>
          </a:ln>
        </p:spPr>
        <p:txBody>
          <a:bodyPr lIns="90000" tIns="45000" rIns="90000" bIns="45000"/>
          <a:lstStyle/>
          <a:p>
            <a:r>
              <a:rPr lang="en-US" sz="2400" b="1" spc="-1" dirty="0" smtClean="0">
                <a:solidFill>
                  <a:srgbClr val="FFFFFF"/>
                </a:solidFill>
                <a:uFill>
                  <a:solidFill>
                    <a:srgbClr val="FFFFFF"/>
                  </a:solidFill>
                </a:uFill>
                <a:latin typeface="Arial"/>
                <a:ea typeface="ＭＳ Ｐゴシック"/>
                <a:cs typeface="DejaVu Sans"/>
              </a:rPr>
              <a:t>Two examples in decadal prediction (II)</a:t>
            </a:r>
            <a:endParaRPr lang="en-US" sz="2400" b="1" spc="-1" dirty="0">
              <a:solidFill>
                <a:srgbClr val="004990"/>
              </a:solidFill>
              <a:uFill>
                <a:solidFill>
                  <a:srgbClr val="FFFFFF"/>
                </a:solidFill>
              </a:uFill>
              <a:latin typeface="Arial"/>
              <a:ea typeface="DejaVu Sans"/>
              <a:cs typeface="DejaVu Sans"/>
            </a:endParaRPr>
          </a:p>
        </p:txBody>
      </p:sp>
      <p:sp>
        <p:nvSpPr>
          <p:cNvPr id="22" name="Shape 138"/>
          <p:cNvSpPr txBox="1"/>
          <p:nvPr/>
        </p:nvSpPr>
        <p:spPr>
          <a:xfrm>
            <a:off x="10449645" y="1876859"/>
            <a:ext cx="2806800" cy="51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a:solidFill>
                  <a:srgbClr val="999999"/>
                </a:solidFill>
              </a:rPr>
              <a:t>Guemas et al. (2013)</a:t>
            </a:r>
            <a:endParaRPr sz="2000">
              <a:solidFill>
                <a:srgbClr val="999999"/>
              </a:solidFill>
            </a:endParaRPr>
          </a:p>
        </p:txBody>
      </p:sp>
      <p:pic>
        <p:nvPicPr>
          <p:cNvPr id="3" name="Imagen 2"/>
          <p:cNvPicPr>
            <a:picLocks noChangeAspect="1"/>
          </p:cNvPicPr>
          <p:nvPr/>
        </p:nvPicPr>
        <p:blipFill rotWithShape="1">
          <a:blip r:embed="rId3">
            <a:extLst>
              <a:ext uri="{28A0092B-C50C-407E-A947-70E740481C1C}">
                <a14:useLocalDpi xmlns:a14="http://schemas.microsoft.com/office/drawing/2010/main" val="0"/>
              </a:ext>
            </a:extLst>
          </a:blip>
          <a:srcRect b="47365"/>
          <a:stretch/>
        </p:blipFill>
        <p:spPr>
          <a:xfrm>
            <a:off x="1440036" y="1397001"/>
            <a:ext cx="5824364" cy="2108200"/>
          </a:xfrm>
          <a:prstGeom prst="rect">
            <a:avLst/>
          </a:prstGeom>
        </p:spPr>
      </p:pic>
      <p:sp>
        <p:nvSpPr>
          <p:cNvPr id="9" name="CustomShape 15"/>
          <p:cNvSpPr/>
          <p:nvPr/>
        </p:nvSpPr>
        <p:spPr>
          <a:xfrm>
            <a:off x="525600" y="5930300"/>
            <a:ext cx="7754800" cy="1005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2000" spc="-1" dirty="0" smtClean="0">
                <a:solidFill>
                  <a:srgbClr val="000000"/>
                </a:solidFill>
                <a:uFill>
                  <a:solidFill>
                    <a:srgbClr val="FFFFFF"/>
                  </a:solidFill>
                </a:uFill>
                <a:latin typeface="Arial"/>
                <a:ea typeface="ＭＳ Ｐゴシック"/>
                <a:cs typeface="DejaVu Sans"/>
              </a:rPr>
              <a:t>The </a:t>
            </a:r>
            <a:r>
              <a:rPr lang="en-US" sz="2000" b="1" spc="-1" dirty="0" smtClean="0">
                <a:solidFill>
                  <a:srgbClr val="000000"/>
                </a:solidFill>
                <a:uFill>
                  <a:solidFill>
                    <a:srgbClr val="FFFFFF"/>
                  </a:solidFill>
                </a:uFill>
                <a:latin typeface="Arial"/>
                <a:ea typeface="ＭＳ Ｐゴシック"/>
                <a:cs typeface="DejaVu Sans"/>
              </a:rPr>
              <a:t>grand challenge </a:t>
            </a:r>
            <a:r>
              <a:rPr lang="en-US" sz="2000" spc="-1" dirty="0" smtClean="0">
                <a:solidFill>
                  <a:srgbClr val="000000"/>
                </a:solidFill>
                <a:uFill>
                  <a:solidFill>
                    <a:srgbClr val="FFFFFF"/>
                  </a:solidFill>
                </a:uFill>
                <a:latin typeface="Arial"/>
                <a:ea typeface="ＭＳ Ｐゴシック"/>
                <a:cs typeface="DejaVu Sans"/>
              </a:rPr>
              <a:t>of current </a:t>
            </a:r>
            <a:r>
              <a:rPr lang="en-US" sz="2000" b="1" spc="-1" dirty="0" smtClean="0">
                <a:solidFill>
                  <a:srgbClr val="000000"/>
                </a:solidFill>
                <a:uFill>
                  <a:solidFill>
                    <a:srgbClr val="FFFFFF"/>
                  </a:solidFill>
                </a:uFill>
                <a:latin typeface="Arial"/>
                <a:ea typeface="ＭＳ Ｐゴシック"/>
                <a:cs typeface="DejaVu Sans"/>
              </a:rPr>
              <a:t>decadal prediction systems </a:t>
            </a:r>
            <a:r>
              <a:rPr lang="en-US" sz="2000" spc="-1" dirty="0" smtClean="0">
                <a:solidFill>
                  <a:srgbClr val="000000"/>
                </a:solidFill>
                <a:uFill>
                  <a:solidFill>
                    <a:srgbClr val="FFFFFF"/>
                  </a:solidFill>
                </a:uFill>
                <a:latin typeface="Arial"/>
                <a:ea typeface="ＭＳ Ｐゴシック"/>
                <a:cs typeface="DejaVu Sans"/>
              </a:rPr>
              <a:t>is to improve the </a:t>
            </a:r>
            <a:r>
              <a:rPr lang="en-US" sz="2000" b="1" spc="-1" dirty="0" smtClean="0">
                <a:solidFill>
                  <a:srgbClr val="000000"/>
                </a:solidFill>
                <a:uFill>
                  <a:solidFill>
                    <a:srgbClr val="FFFFFF"/>
                  </a:solidFill>
                </a:uFill>
                <a:latin typeface="Arial"/>
                <a:ea typeface="ＭＳ Ｐゴシック"/>
                <a:cs typeface="DejaVu Sans"/>
              </a:rPr>
              <a:t>predictive </a:t>
            </a:r>
            <a:r>
              <a:rPr lang="en-US" sz="2000" spc="-1" dirty="0" smtClean="0">
                <a:solidFill>
                  <a:srgbClr val="000000"/>
                </a:solidFill>
                <a:uFill>
                  <a:solidFill>
                    <a:srgbClr val="FFFFFF"/>
                  </a:solidFill>
                </a:uFill>
                <a:latin typeface="Arial"/>
                <a:ea typeface="ＭＳ Ｐゴシック"/>
                <a:cs typeface="DejaVu Sans"/>
              </a:rPr>
              <a:t>skill over the </a:t>
            </a:r>
            <a:r>
              <a:rPr lang="en-US" sz="2000" b="1" spc="-1" dirty="0" smtClean="0">
                <a:solidFill>
                  <a:srgbClr val="000000"/>
                </a:solidFill>
                <a:uFill>
                  <a:solidFill>
                    <a:srgbClr val="FFFFFF"/>
                  </a:solidFill>
                </a:uFill>
                <a:latin typeface="Arial"/>
                <a:ea typeface="ＭＳ Ｐゴシック"/>
                <a:cs typeface="DejaVu Sans"/>
              </a:rPr>
              <a:t>continents</a:t>
            </a:r>
            <a:endParaRPr lang="en-US" sz="2000" b="1" spc="-1" dirty="0">
              <a:solidFill>
                <a:srgbClr val="000000"/>
              </a:solidFill>
              <a:uFill>
                <a:solidFill>
                  <a:srgbClr val="FFFFFF"/>
                </a:solidFill>
              </a:uFill>
              <a:latin typeface="Arial"/>
              <a:ea typeface="DejaVu Sans"/>
              <a:cs typeface="DejaVu Sans"/>
            </a:endParaRPr>
          </a:p>
        </p:txBody>
      </p:sp>
      <p:grpSp>
        <p:nvGrpSpPr>
          <p:cNvPr id="10" name="Agrupar 9"/>
          <p:cNvGrpSpPr/>
          <p:nvPr/>
        </p:nvGrpSpPr>
        <p:grpSpPr>
          <a:xfrm>
            <a:off x="114300" y="2940050"/>
            <a:ext cx="1524000" cy="939800"/>
            <a:chOff x="165100" y="2946400"/>
            <a:chExt cx="1524000" cy="939800"/>
          </a:xfrm>
        </p:grpSpPr>
        <p:pic>
          <p:nvPicPr>
            <p:cNvPr id="11" name="Imagen 10"/>
            <p:cNvPicPr>
              <a:picLocks noChangeAspect="1"/>
            </p:cNvPicPr>
            <p:nvPr/>
          </p:nvPicPr>
          <p:blipFill rotWithShape="1">
            <a:blip r:embed="rId4"/>
            <a:srcRect l="8992" t="47544" r="50371" b="17239"/>
            <a:stretch/>
          </p:blipFill>
          <p:spPr>
            <a:xfrm>
              <a:off x="177800" y="2959100"/>
              <a:ext cx="1511300" cy="927100"/>
            </a:xfrm>
            <a:prstGeom prst="rect">
              <a:avLst/>
            </a:prstGeom>
          </p:spPr>
        </p:pic>
        <p:sp>
          <p:nvSpPr>
            <p:cNvPr id="12" name="Rectángulo 11"/>
            <p:cNvSpPr/>
            <p:nvPr/>
          </p:nvSpPr>
          <p:spPr>
            <a:xfrm>
              <a:off x="165100" y="2946400"/>
              <a:ext cx="1524000" cy="939800"/>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grpSp>
        <p:nvGrpSpPr>
          <p:cNvPr id="13" name="Agrupar 12"/>
          <p:cNvGrpSpPr/>
          <p:nvPr/>
        </p:nvGrpSpPr>
        <p:grpSpPr>
          <a:xfrm>
            <a:off x="7366000" y="2933700"/>
            <a:ext cx="1612900" cy="952500"/>
            <a:chOff x="7442200" y="2870200"/>
            <a:chExt cx="1612900" cy="952500"/>
          </a:xfrm>
        </p:grpSpPr>
        <p:pic>
          <p:nvPicPr>
            <p:cNvPr id="14" name="Imagen 13"/>
            <p:cNvPicPr>
              <a:picLocks noChangeAspect="1"/>
            </p:cNvPicPr>
            <p:nvPr/>
          </p:nvPicPr>
          <p:blipFill rotWithShape="1">
            <a:blip r:embed="rId4"/>
            <a:srcRect l="55125" t="47462" r="3407" b="17941"/>
            <a:stretch/>
          </p:blipFill>
          <p:spPr>
            <a:xfrm>
              <a:off x="7442200" y="2870200"/>
              <a:ext cx="1612900" cy="952500"/>
            </a:xfrm>
            <a:prstGeom prst="rect">
              <a:avLst/>
            </a:prstGeom>
          </p:spPr>
        </p:pic>
        <p:sp>
          <p:nvSpPr>
            <p:cNvPr id="15" name="Rectángulo 14"/>
            <p:cNvSpPr/>
            <p:nvPr/>
          </p:nvSpPr>
          <p:spPr>
            <a:xfrm>
              <a:off x="7454900" y="2882900"/>
              <a:ext cx="1600200" cy="939800"/>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
        <p:nvSpPr>
          <p:cNvPr id="17" name="TextShape 16"/>
          <p:cNvSpPr txBox="1"/>
          <p:nvPr/>
        </p:nvSpPr>
        <p:spPr>
          <a:xfrm>
            <a:off x="-114300" y="973380"/>
            <a:ext cx="9385300" cy="906840"/>
          </a:xfrm>
          <a:prstGeom prst="rect">
            <a:avLst/>
          </a:prstGeom>
          <a:noFill/>
          <a:ln>
            <a:noFill/>
          </a:ln>
        </p:spPr>
        <p:txBody>
          <a:bodyPr/>
          <a:lstStyle/>
          <a:p>
            <a:pPr algn="ctr">
              <a:spcBef>
                <a:spcPts val="400"/>
              </a:spcBef>
            </a:pPr>
            <a:r>
              <a:rPr lang="en-US" sz="2200" spc="-1" dirty="0" smtClean="0">
                <a:solidFill>
                  <a:srgbClr val="004990"/>
                </a:solidFill>
                <a:uFill>
                  <a:solidFill>
                    <a:srgbClr val="FFFFFF"/>
                  </a:solidFill>
                </a:uFill>
                <a:latin typeface="Arial"/>
                <a:ea typeface="ＭＳ Ｐゴシック"/>
                <a:cs typeface="DejaVu Sans"/>
              </a:rPr>
              <a:t>Predictive skill of </a:t>
            </a:r>
            <a:r>
              <a:rPr lang="en-US" sz="2200" b="1" spc="-1" dirty="0" smtClean="0">
                <a:solidFill>
                  <a:srgbClr val="004990"/>
                </a:solidFill>
                <a:uFill>
                  <a:solidFill>
                    <a:srgbClr val="FFFFFF"/>
                  </a:solidFill>
                </a:uFill>
                <a:latin typeface="Arial"/>
                <a:ea typeface="ＭＳ Ｐゴシック"/>
                <a:cs typeface="DejaVu Sans"/>
              </a:rPr>
              <a:t>modes of multi-annual</a:t>
            </a:r>
            <a:r>
              <a:rPr lang="en-US" sz="2200" spc="-1" dirty="0" smtClean="0">
                <a:solidFill>
                  <a:srgbClr val="004990"/>
                </a:solidFill>
                <a:uFill>
                  <a:solidFill>
                    <a:srgbClr val="FFFFFF"/>
                  </a:solidFill>
                </a:uFill>
                <a:latin typeface="Arial"/>
                <a:ea typeface="ＭＳ Ｐゴシック"/>
                <a:cs typeface="DejaVu Sans"/>
              </a:rPr>
              <a:t> </a:t>
            </a:r>
            <a:r>
              <a:rPr lang="en-US" sz="2200" b="1" spc="-1" dirty="0" smtClean="0">
                <a:solidFill>
                  <a:srgbClr val="004990"/>
                </a:solidFill>
                <a:uFill>
                  <a:solidFill>
                    <a:srgbClr val="FFFFFF"/>
                  </a:solidFill>
                </a:uFill>
                <a:latin typeface="Arial"/>
                <a:ea typeface="ＭＳ Ｐゴシック"/>
                <a:cs typeface="DejaVu Sans"/>
              </a:rPr>
              <a:t>climate variability </a:t>
            </a:r>
            <a:r>
              <a:rPr lang="en-US" sz="2200" spc="-1" dirty="0" smtClean="0">
                <a:solidFill>
                  <a:srgbClr val="004990"/>
                </a:solidFill>
                <a:uFill>
                  <a:solidFill>
                    <a:srgbClr val="FFFFFF"/>
                  </a:solidFill>
                </a:uFill>
                <a:latin typeface="Arial"/>
                <a:ea typeface="ＭＳ Ｐゴシック"/>
                <a:cs typeface="DejaVu Sans"/>
              </a:rPr>
              <a:t>(in CMIP5)</a:t>
            </a:r>
            <a:endParaRPr lang="en-US" sz="2200" spc="-1" dirty="0">
              <a:solidFill>
                <a:srgbClr val="004990"/>
              </a:solidFill>
              <a:uFill>
                <a:solidFill>
                  <a:srgbClr val="FFFFFF"/>
                </a:solidFill>
              </a:uFill>
              <a:latin typeface="Arial"/>
              <a:ea typeface="DejaVu Sans"/>
              <a:cs typeface="DejaVu Sans"/>
            </a:endParaRPr>
          </a:p>
        </p:txBody>
      </p:sp>
      <p:pic>
        <p:nvPicPr>
          <p:cNvPr id="2" name="Imagen 1"/>
          <p:cNvPicPr>
            <a:picLocks noChangeAspect="1"/>
          </p:cNvPicPr>
          <p:nvPr/>
        </p:nvPicPr>
        <p:blipFill rotWithShape="1">
          <a:blip r:embed="rId5"/>
          <a:srcRect l="-5606" t="10909" r="-6854"/>
          <a:stretch/>
        </p:blipFill>
        <p:spPr>
          <a:xfrm>
            <a:off x="1841500" y="3886200"/>
            <a:ext cx="5626100" cy="1763207"/>
          </a:xfrm>
          <a:prstGeom prst="rect">
            <a:avLst/>
          </a:prstGeom>
          <a:solidFill>
            <a:srgbClr val="FFFFFF"/>
          </a:solidFill>
        </p:spPr>
      </p:pic>
      <p:sp>
        <p:nvSpPr>
          <p:cNvPr id="4" name="CuadroTexto 3"/>
          <p:cNvSpPr txBox="1"/>
          <p:nvPr/>
        </p:nvSpPr>
        <p:spPr>
          <a:xfrm>
            <a:off x="1968500" y="3530600"/>
            <a:ext cx="4647426" cy="369332"/>
          </a:xfrm>
          <a:prstGeom prst="rect">
            <a:avLst/>
          </a:prstGeom>
          <a:noFill/>
        </p:spPr>
        <p:txBody>
          <a:bodyPr wrap="none" rtlCol="0">
            <a:spAutoFit/>
          </a:bodyPr>
          <a:lstStyle/>
          <a:p>
            <a:r>
              <a:rPr lang="es-ES" b="1" dirty="0" err="1" smtClean="0"/>
              <a:t>Multi-model</a:t>
            </a:r>
            <a:r>
              <a:rPr lang="es-ES" b="1" dirty="0" smtClean="0"/>
              <a:t> </a:t>
            </a:r>
            <a:r>
              <a:rPr lang="es-ES" b="1" dirty="0" err="1" smtClean="0"/>
              <a:t>skill</a:t>
            </a:r>
            <a:r>
              <a:rPr lang="es-ES" b="1" dirty="0" smtClean="0"/>
              <a:t> in SAT </a:t>
            </a:r>
            <a:r>
              <a:rPr lang="es-ES" b="1" dirty="0" smtClean="0"/>
              <a:t>2-</a:t>
            </a:r>
            <a:r>
              <a:rPr lang="es-ES" b="1" dirty="0" smtClean="0"/>
              <a:t>5</a:t>
            </a:r>
            <a:r>
              <a:rPr lang="es-ES" b="1" dirty="0" smtClean="0"/>
              <a:t> </a:t>
            </a:r>
            <a:r>
              <a:rPr lang="es-ES" b="1" dirty="0" err="1" smtClean="0"/>
              <a:t>yrs</a:t>
            </a:r>
            <a:r>
              <a:rPr lang="es-ES" b="1" dirty="0" smtClean="0"/>
              <a:t> lead time</a:t>
            </a:r>
            <a:endParaRPr lang="es-ES" b="1" dirty="0"/>
          </a:p>
        </p:txBody>
      </p:sp>
      <p:sp>
        <p:nvSpPr>
          <p:cNvPr id="20" name="CuadroTexto 2"/>
          <p:cNvSpPr txBox="1">
            <a:spLocks noChangeArrowheads="1"/>
          </p:cNvSpPr>
          <p:nvPr/>
        </p:nvSpPr>
        <p:spPr bwMode="auto">
          <a:xfrm>
            <a:off x="2727327" y="5538788"/>
            <a:ext cx="4190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i="1" dirty="0" smtClean="0">
                <a:solidFill>
                  <a:srgbClr val="E46C0A"/>
                </a:solidFill>
              </a:rPr>
              <a:t>Doblas-Reyes et al, </a:t>
            </a:r>
            <a:r>
              <a:rPr lang="es-ES" sz="1800" i="1" dirty="0" err="1" smtClean="0">
                <a:solidFill>
                  <a:srgbClr val="E46C0A"/>
                </a:solidFill>
              </a:rPr>
              <a:t>Nat</a:t>
            </a:r>
            <a:r>
              <a:rPr lang="es-ES" sz="1800" i="1" dirty="0" smtClean="0">
                <a:solidFill>
                  <a:srgbClr val="E46C0A"/>
                </a:solidFill>
              </a:rPr>
              <a:t>. </a:t>
            </a:r>
            <a:r>
              <a:rPr lang="es-ES" sz="1800" i="1" dirty="0" err="1" smtClean="0">
                <a:solidFill>
                  <a:srgbClr val="E46C0A"/>
                </a:solidFill>
              </a:rPr>
              <a:t>Comm</a:t>
            </a:r>
            <a:r>
              <a:rPr lang="es-ES" sz="1800" i="1" dirty="0" smtClean="0">
                <a:solidFill>
                  <a:srgbClr val="E46C0A"/>
                </a:solidFill>
              </a:rPr>
              <a:t>., 2013</a:t>
            </a:r>
            <a:endParaRPr lang="es-ES" sz="1800" i="1" dirty="0">
              <a:solidFill>
                <a:srgbClr val="E46C0A"/>
              </a:solidFill>
            </a:endParaRPr>
          </a:p>
        </p:txBody>
      </p:sp>
      <p:pic>
        <p:nvPicPr>
          <p:cNvPr id="5" name="Imagen 4"/>
          <p:cNvPicPr>
            <a:picLocks noChangeAspect="1"/>
          </p:cNvPicPr>
          <p:nvPr/>
        </p:nvPicPr>
        <p:blipFill rotWithShape="1">
          <a:blip r:embed="rId6"/>
          <a:srcRect t="1338"/>
          <a:stretch/>
        </p:blipFill>
        <p:spPr>
          <a:xfrm>
            <a:off x="2079342" y="3898900"/>
            <a:ext cx="3997521" cy="1638300"/>
          </a:xfrm>
          <a:prstGeom prst="rect">
            <a:avLst/>
          </a:prstGeom>
        </p:spPr>
      </p:pic>
    </p:spTree>
    <p:extLst>
      <p:ext uri="{BB962C8B-B14F-4D97-AF65-F5344CB8AC3E}">
        <p14:creationId xmlns:p14="http://schemas.microsoft.com/office/powerpoint/2010/main" val="1822837043"/>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4" name="TextShape 1"/>
          <p:cNvSpPr txBox="1"/>
          <p:nvPr/>
        </p:nvSpPr>
        <p:spPr>
          <a:xfrm>
            <a:off x="566580" y="966260"/>
            <a:ext cx="8234520" cy="1472140"/>
          </a:xfrm>
          <a:prstGeom prst="rect">
            <a:avLst/>
          </a:prstGeom>
          <a:noFill/>
          <a:ln>
            <a:noFill/>
          </a:ln>
        </p:spPr>
        <p:txBody>
          <a:bodyPr/>
          <a:lstStyle/>
          <a:p>
            <a:pPr>
              <a:lnSpc>
                <a:spcPct val="100000"/>
              </a:lnSpc>
              <a:spcBef>
                <a:spcPts val="799"/>
              </a:spcBef>
            </a:pPr>
            <a:r>
              <a:rPr lang="en-US" sz="2400" b="1" spc="-1" dirty="0" smtClean="0">
                <a:solidFill>
                  <a:srgbClr val="004990"/>
                </a:solidFill>
                <a:uFill>
                  <a:solidFill>
                    <a:srgbClr val="FFFFFF"/>
                  </a:solidFill>
                </a:uFill>
                <a:latin typeface="Calibri"/>
                <a:ea typeface="ＭＳ Ｐゴシック"/>
              </a:rPr>
              <a:t>Two initialization methods for sea-ice </a:t>
            </a:r>
            <a:r>
              <a:rPr lang="en-US" sz="2400" spc="-1" dirty="0" smtClean="0">
                <a:solidFill>
                  <a:srgbClr val="004990"/>
                </a:solidFill>
                <a:uFill>
                  <a:solidFill>
                    <a:srgbClr val="FFFFFF"/>
                  </a:solidFill>
                </a:uFill>
                <a:latin typeface="Calibri"/>
                <a:ea typeface="ＭＳ Ｐゴシック"/>
              </a:rPr>
              <a:t>(initialized Nov 1</a:t>
            </a:r>
            <a:r>
              <a:rPr lang="en-US" sz="2400" spc="-1" baseline="30000" dirty="0" smtClean="0">
                <a:solidFill>
                  <a:srgbClr val="004990"/>
                </a:solidFill>
                <a:uFill>
                  <a:solidFill>
                    <a:srgbClr val="FFFFFF"/>
                  </a:solidFill>
                </a:uFill>
                <a:latin typeface="Calibri"/>
                <a:ea typeface="ＭＳ Ｐゴシック"/>
              </a:rPr>
              <a:t>st</a:t>
            </a:r>
            <a:r>
              <a:rPr lang="en-US" sz="2400" spc="-1" dirty="0" smtClean="0">
                <a:solidFill>
                  <a:srgbClr val="004990"/>
                </a:solidFill>
                <a:uFill>
                  <a:solidFill>
                    <a:srgbClr val="FFFFFF"/>
                  </a:solidFill>
                </a:uFill>
                <a:latin typeface="Calibri"/>
                <a:ea typeface="ＭＳ Ｐゴシック"/>
              </a:rPr>
              <a:t>):</a:t>
            </a:r>
          </a:p>
          <a:p>
            <a:pPr marL="1371600" lvl="2" indent="-457200">
              <a:spcBef>
                <a:spcPts val="799"/>
              </a:spcBef>
              <a:buAutoNum type="arabicParenR"/>
            </a:pPr>
            <a:r>
              <a:rPr lang="en-US" sz="2400" spc="-1" dirty="0" smtClean="0">
                <a:solidFill>
                  <a:srgbClr val="000000"/>
                </a:solidFill>
                <a:uFill>
                  <a:solidFill>
                    <a:srgbClr val="FFFFFF"/>
                  </a:solidFill>
                </a:uFill>
                <a:latin typeface="Calibri"/>
                <a:ea typeface="ＭＳ Ｐゴシック"/>
              </a:rPr>
              <a:t>With </a:t>
            </a:r>
            <a:r>
              <a:rPr lang="en-US" sz="2400" spc="-1" dirty="0" smtClean="0">
                <a:solidFill>
                  <a:srgbClr val="000000"/>
                </a:solidFill>
                <a:uFill>
                  <a:solidFill>
                    <a:srgbClr val="FFFFFF"/>
                  </a:solidFill>
                </a:uFill>
                <a:latin typeface="Calibri"/>
                <a:ea typeface="ＭＳ Ｐゴシック"/>
              </a:rPr>
              <a:t>assimilation of sea </a:t>
            </a:r>
            <a:r>
              <a:rPr lang="en-US" sz="2400" spc="-1" dirty="0" smtClean="0">
                <a:solidFill>
                  <a:srgbClr val="000000"/>
                </a:solidFill>
                <a:uFill>
                  <a:solidFill>
                    <a:srgbClr val="FFFFFF"/>
                  </a:solidFill>
                </a:uFill>
                <a:latin typeface="Calibri"/>
                <a:ea typeface="ＭＳ Ｐゴシック"/>
              </a:rPr>
              <a:t>ice </a:t>
            </a:r>
            <a:r>
              <a:rPr lang="en-US" sz="2400" spc="-1" dirty="0" smtClean="0">
                <a:solidFill>
                  <a:srgbClr val="000000"/>
                </a:solidFill>
                <a:uFill>
                  <a:solidFill>
                    <a:srgbClr val="FFFFFF"/>
                  </a:solidFill>
                </a:uFill>
                <a:latin typeface="Calibri"/>
                <a:ea typeface="ＭＳ Ｐゴシック"/>
              </a:rPr>
              <a:t>concentrations </a:t>
            </a:r>
            <a:r>
              <a:rPr lang="en-US" sz="2400" spc="-1" dirty="0" smtClean="0">
                <a:solidFill>
                  <a:srgbClr val="000000"/>
                </a:solidFill>
                <a:uFill>
                  <a:solidFill>
                    <a:srgbClr val="FFFFFF"/>
                  </a:solidFill>
                </a:uFill>
                <a:latin typeface="Calibri"/>
                <a:ea typeface="ＭＳ Ｐゴシック"/>
              </a:rPr>
              <a:t>(</a:t>
            </a:r>
            <a:r>
              <a:rPr lang="en-US" sz="2400" b="1" spc="-1" dirty="0" smtClean="0">
                <a:solidFill>
                  <a:srgbClr val="000000"/>
                </a:solidFill>
                <a:uFill>
                  <a:solidFill>
                    <a:srgbClr val="FFFFFF"/>
                  </a:solidFill>
                </a:uFill>
                <a:latin typeface="Calibri"/>
                <a:ea typeface="ＭＳ Ｐゴシック"/>
              </a:rPr>
              <a:t>ASSIM</a:t>
            </a:r>
            <a:r>
              <a:rPr lang="en-US" sz="2400" spc="-1" dirty="0" smtClean="0">
                <a:solidFill>
                  <a:srgbClr val="000000"/>
                </a:solidFill>
                <a:uFill>
                  <a:solidFill>
                    <a:srgbClr val="FFFFFF"/>
                  </a:solidFill>
                </a:uFill>
                <a:latin typeface="Calibri"/>
                <a:ea typeface="ＭＳ Ｐゴシック"/>
              </a:rPr>
              <a:t>)</a:t>
            </a:r>
            <a:endParaRPr lang="en-US" sz="2400" spc="-1" dirty="0" smtClean="0">
              <a:solidFill>
                <a:srgbClr val="004990"/>
              </a:solidFill>
              <a:uFill>
                <a:solidFill>
                  <a:srgbClr val="FFFFFF"/>
                </a:solidFill>
              </a:uFill>
              <a:latin typeface="Calibri"/>
              <a:ea typeface="ＭＳ Ｐゴシック"/>
            </a:endParaRPr>
          </a:p>
          <a:p>
            <a:pPr marL="1371600" lvl="2" indent="-457200">
              <a:spcBef>
                <a:spcPts val="799"/>
              </a:spcBef>
              <a:buAutoNum type="arabicParenR"/>
            </a:pPr>
            <a:r>
              <a:rPr lang="en-US" sz="2400" spc="-1" dirty="0" smtClean="0">
                <a:solidFill>
                  <a:srgbClr val="000000"/>
                </a:solidFill>
                <a:uFill>
                  <a:solidFill>
                    <a:srgbClr val="FFFFFF"/>
                  </a:solidFill>
                </a:uFill>
                <a:latin typeface="Calibri"/>
                <a:ea typeface="ＭＳ Ｐゴシック"/>
              </a:rPr>
              <a:t>Without assimilation (</a:t>
            </a:r>
            <a:r>
              <a:rPr lang="en-US" sz="2400" b="1" spc="-1" dirty="0" err="1" smtClean="0">
                <a:solidFill>
                  <a:srgbClr val="000000"/>
                </a:solidFill>
                <a:uFill>
                  <a:solidFill>
                    <a:srgbClr val="FFFFFF"/>
                  </a:solidFill>
                </a:uFill>
                <a:latin typeface="Calibri"/>
                <a:ea typeface="ＭＳ Ｐゴシック"/>
              </a:rPr>
              <a:t>NoASSIM</a:t>
            </a:r>
            <a:r>
              <a:rPr lang="en-US" sz="2400" spc="-1" dirty="0" smtClean="0">
                <a:solidFill>
                  <a:srgbClr val="000000"/>
                </a:solidFill>
                <a:uFill>
                  <a:solidFill>
                    <a:srgbClr val="FFFFFF"/>
                  </a:solidFill>
                </a:uFill>
                <a:latin typeface="Calibri"/>
                <a:ea typeface="ＭＳ Ｐゴシック"/>
              </a:rPr>
              <a:t>)</a:t>
            </a:r>
            <a:endParaRPr lang="en-US" sz="2400" b="0" strike="noStrike" spc="-1" dirty="0">
              <a:solidFill>
                <a:srgbClr val="004990"/>
              </a:solidFill>
              <a:uFill>
                <a:solidFill>
                  <a:srgbClr val="FFFFFF"/>
                </a:solidFill>
              </a:uFill>
              <a:latin typeface="Arial"/>
            </a:endParaRPr>
          </a:p>
        </p:txBody>
      </p:sp>
      <p:sp>
        <p:nvSpPr>
          <p:cNvPr id="1145" name="TextShape 2"/>
          <p:cNvSpPr txBox="1"/>
          <p:nvPr/>
        </p:nvSpPr>
        <p:spPr>
          <a:xfrm>
            <a:off x="274260" y="179220"/>
            <a:ext cx="6190920" cy="680400"/>
          </a:xfrm>
          <a:prstGeom prst="rect">
            <a:avLst/>
          </a:prstGeom>
          <a:noFill/>
          <a:ln>
            <a:noFill/>
          </a:ln>
        </p:spPr>
        <p:txBody>
          <a:bodyPr lIns="90000" tIns="45000" rIns="90000" bIns="45000"/>
          <a:lstStyle/>
          <a:p>
            <a:pPr>
              <a:lnSpc>
                <a:spcPct val="100000"/>
              </a:lnSpc>
            </a:pPr>
            <a:r>
              <a:rPr lang="en-US" sz="2200" b="1" strike="noStrike" spc="-1" dirty="0" smtClean="0">
                <a:solidFill>
                  <a:srgbClr val="FFFFFF"/>
                </a:solidFill>
                <a:uFill>
                  <a:solidFill>
                    <a:srgbClr val="FFFFFF"/>
                  </a:solidFill>
                </a:uFill>
                <a:latin typeface="Arial"/>
                <a:ea typeface="ＭＳ Ｐゴシック"/>
              </a:rPr>
              <a:t>Seasonal Prediction: role of Sea Ice (I)</a:t>
            </a:r>
            <a:endParaRPr lang="en-US" sz="2200" b="1" strike="noStrike" spc="-1" dirty="0">
              <a:solidFill>
                <a:srgbClr val="004990"/>
              </a:solidFill>
              <a:uFill>
                <a:solidFill>
                  <a:srgbClr val="FFFFFF"/>
                </a:solidFill>
              </a:uFill>
              <a:latin typeface="Arial"/>
            </a:endParaRPr>
          </a:p>
        </p:txBody>
      </p:sp>
      <p:grpSp>
        <p:nvGrpSpPr>
          <p:cNvPr id="16" name="Agrupar 1"/>
          <p:cNvGrpSpPr>
            <a:grpSpLocks noChangeAspect="1"/>
          </p:cNvGrpSpPr>
          <p:nvPr/>
        </p:nvGrpSpPr>
        <p:grpSpPr bwMode="auto">
          <a:xfrm>
            <a:off x="606425" y="2534291"/>
            <a:ext cx="7848598" cy="3873934"/>
            <a:chOff x="331354" y="2620600"/>
            <a:chExt cx="8430917" cy="4161126"/>
          </a:xfrm>
        </p:grpSpPr>
        <p:pic>
          <p:nvPicPr>
            <p:cNvPr id="17" name="Imagen 1"/>
            <p:cNvPicPr>
              <a:picLocks noChangeAspect="1"/>
            </p:cNvPicPr>
            <p:nvPr/>
          </p:nvPicPr>
          <p:blipFill rotWithShape="1">
            <a:blip r:embed="rId3">
              <a:extLst>
                <a:ext uri="{28A0092B-C50C-407E-A947-70E740481C1C}">
                  <a14:useLocalDpi xmlns:a14="http://schemas.microsoft.com/office/drawing/2010/main" val="0"/>
                </a:ext>
              </a:extLst>
            </a:blip>
            <a:srcRect l="-1" r="293"/>
            <a:stretch/>
          </p:blipFill>
          <p:spPr bwMode="auto">
            <a:xfrm>
              <a:off x="408710" y="2886929"/>
              <a:ext cx="8237324" cy="389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uadroTexto 3"/>
            <p:cNvSpPr txBox="1">
              <a:spLocks noChangeArrowheads="1"/>
            </p:cNvSpPr>
            <p:nvPr/>
          </p:nvSpPr>
          <p:spPr bwMode="auto">
            <a:xfrm>
              <a:off x="331354" y="2648150"/>
              <a:ext cx="2784475" cy="40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pPr>
              <a:r>
                <a:rPr lang="es-ES" sz="2200" b="1" dirty="0" smtClean="0">
                  <a:latin typeface="Calibri" charset="0"/>
                </a:rPr>
                <a:t>ASSIM </a:t>
              </a:r>
              <a:endParaRPr lang="es-ES" sz="2200" b="1" dirty="0">
                <a:latin typeface="Calibri" charset="0"/>
              </a:endParaRPr>
            </a:p>
          </p:txBody>
        </p:sp>
        <p:sp>
          <p:nvSpPr>
            <p:cNvPr id="19" name="Rectángulo 18"/>
            <p:cNvSpPr/>
            <p:nvPr/>
          </p:nvSpPr>
          <p:spPr>
            <a:xfrm>
              <a:off x="408092" y="2626733"/>
              <a:ext cx="5724633" cy="3262027"/>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20" name="CuadroTexto 10"/>
            <p:cNvSpPr txBox="1">
              <a:spLocks noChangeArrowheads="1"/>
            </p:cNvSpPr>
            <p:nvPr/>
          </p:nvSpPr>
          <p:spPr bwMode="auto">
            <a:xfrm>
              <a:off x="6225315" y="2620600"/>
              <a:ext cx="2477134" cy="429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pPr>
              <a:r>
                <a:rPr lang="es-ES" dirty="0" err="1" smtClean="0">
                  <a:latin typeface="Calibri" charset="0"/>
                </a:rPr>
                <a:t>Skill</a:t>
              </a:r>
              <a:r>
                <a:rPr lang="es-ES" dirty="0" smtClean="0">
                  <a:latin typeface="Calibri" charset="0"/>
                </a:rPr>
                <a:t> </a:t>
              </a:r>
              <a:r>
                <a:rPr lang="es-ES" dirty="0" err="1" smtClean="0">
                  <a:latin typeface="Calibri" charset="0"/>
                </a:rPr>
                <a:t>Differerence</a:t>
              </a:r>
              <a:endParaRPr lang="es-ES" dirty="0">
                <a:latin typeface="Calibri" charset="0"/>
              </a:endParaRPr>
            </a:p>
          </p:txBody>
        </p:sp>
        <p:sp>
          <p:nvSpPr>
            <p:cNvPr id="21" name="Rectángulo 20"/>
            <p:cNvSpPr/>
            <p:nvPr/>
          </p:nvSpPr>
          <p:spPr>
            <a:xfrm>
              <a:off x="6211168" y="2626733"/>
              <a:ext cx="2551103" cy="3262026"/>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24" name="Rectángulo 1"/>
            <p:cNvSpPr>
              <a:spLocks noChangeArrowheads="1"/>
            </p:cNvSpPr>
            <p:nvPr/>
          </p:nvSpPr>
          <p:spPr bwMode="auto">
            <a:xfrm>
              <a:off x="2335035" y="2648150"/>
              <a:ext cx="4572000" cy="402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80000"/>
                </a:lnSpc>
              </a:pPr>
              <a:r>
                <a:rPr lang="es-ES" sz="2200" b="1" dirty="0" err="1" smtClean="0">
                  <a:solidFill>
                    <a:srgbClr val="000000"/>
                  </a:solidFill>
                  <a:latin typeface="Calibri" charset="0"/>
                  <a:cs typeface="Calibri" charset="0"/>
                </a:rPr>
                <a:t>NoASSIM</a:t>
              </a:r>
              <a:endParaRPr lang="es-ES" sz="2200" b="1" dirty="0">
                <a:solidFill>
                  <a:srgbClr val="000000"/>
                </a:solidFill>
                <a:latin typeface="Calibri" charset="0"/>
                <a:cs typeface="Calibri" charset="0"/>
              </a:endParaRPr>
            </a:p>
          </p:txBody>
        </p:sp>
      </p:grpSp>
      <p:sp>
        <p:nvSpPr>
          <p:cNvPr id="5" name="CuadroTexto 4"/>
          <p:cNvSpPr txBox="1"/>
          <p:nvPr/>
        </p:nvSpPr>
        <p:spPr>
          <a:xfrm rot="16200000">
            <a:off x="-812799" y="3822699"/>
            <a:ext cx="2377574" cy="430887"/>
          </a:xfrm>
          <a:prstGeom prst="rect">
            <a:avLst/>
          </a:prstGeom>
          <a:noFill/>
        </p:spPr>
        <p:txBody>
          <a:bodyPr wrap="none" rtlCol="0">
            <a:spAutoFit/>
          </a:bodyPr>
          <a:lstStyle/>
          <a:p>
            <a:r>
              <a:rPr lang="es-ES" sz="2200" b="1" dirty="0" smtClean="0"/>
              <a:t>ACC of DJF SAT</a:t>
            </a:r>
            <a:endParaRPr lang="es-ES" sz="2200" b="1" dirty="0"/>
          </a:p>
        </p:txBody>
      </p:sp>
      <p:sp>
        <p:nvSpPr>
          <p:cNvPr id="25" name="CuadroTexto 13"/>
          <p:cNvSpPr txBox="1">
            <a:spLocks noChangeArrowheads="1"/>
          </p:cNvSpPr>
          <p:nvPr/>
        </p:nvSpPr>
        <p:spPr bwMode="auto">
          <a:xfrm>
            <a:off x="957971" y="6009105"/>
            <a:ext cx="705713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s-ES" sz="2000" dirty="0">
                <a:latin typeface="Arial"/>
                <a:cs typeface="Arial"/>
              </a:rPr>
              <a:t>A </a:t>
            </a:r>
            <a:r>
              <a:rPr lang="es-ES" sz="2000" b="1" dirty="0" err="1">
                <a:latin typeface="Arial"/>
                <a:cs typeface="Arial"/>
              </a:rPr>
              <a:t>better</a:t>
            </a:r>
            <a:r>
              <a:rPr lang="es-ES" sz="2000" b="1" dirty="0">
                <a:latin typeface="Arial"/>
                <a:cs typeface="Arial"/>
              </a:rPr>
              <a:t> sea-ice </a:t>
            </a:r>
            <a:r>
              <a:rPr lang="es-ES" sz="2000" dirty="0" err="1">
                <a:latin typeface="Arial"/>
                <a:cs typeface="Arial"/>
              </a:rPr>
              <a:t>initialization</a:t>
            </a:r>
            <a:r>
              <a:rPr lang="es-ES" sz="2000" b="1" dirty="0">
                <a:latin typeface="Arial"/>
                <a:cs typeface="Arial"/>
              </a:rPr>
              <a:t> </a:t>
            </a:r>
            <a:r>
              <a:rPr lang="es-ES" sz="2000" dirty="0">
                <a:latin typeface="Arial"/>
                <a:cs typeface="Arial"/>
              </a:rPr>
              <a:t>can </a:t>
            </a:r>
            <a:r>
              <a:rPr lang="es-ES" sz="2000" b="1" dirty="0" err="1">
                <a:latin typeface="Arial"/>
                <a:cs typeface="Arial"/>
              </a:rPr>
              <a:t>improve</a:t>
            </a:r>
            <a:r>
              <a:rPr lang="es-ES" sz="2000" dirty="0">
                <a:latin typeface="Arial"/>
                <a:cs typeface="Arial"/>
              </a:rPr>
              <a:t> </a:t>
            </a:r>
            <a:r>
              <a:rPr lang="es-ES" sz="2000" dirty="0" err="1">
                <a:latin typeface="Arial"/>
                <a:cs typeface="Arial"/>
              </a:rPr>
              <a:t>the</a:t>
            </a:r>
            <a:r>
              <a:rPr lang="es-ES" sz="2000" dirty="0">
                <a:latin typeface="Arial"/>
                <a:cs typeface="Arial"/>
              </a:rPr>
              <a:t> </a:t>
            </a:r>
            <a:r>
              <a:rPr lang="es-ES" sz="2000" dirty="0" err="1">
                <a:latin typeface="Arial"/>
                <a:cs typeface="Arial"/>
              </a:rPr>
              <a:t>skill</a:t>
            </a:r>
            <a:r>
              <a:rPr lang="es-ES" sz="2000" dirty="0">
                <a:latin typeface="Arial"/>
                <a:cs typeface="Arial"/>
              </a:rPr>
              <a:t> in </a:t>
            </a:r>
            <a:r>
              <a:rPr lang="es-ES" sz="2000" dirty="0" err="1">
                <a:latin typeface="Arial"/>
                <a:cs typeface="Arial"/>
              </a:rPr>
              <a:t>the</a:t>
            </a:r>
            <a:r>
              <a:rPr lang="es-ES" sz="2000" dirty="0">
                <a:latin typeface="Arial"/>
                <a:cs typeface="Arial"/>
              </a:rPr>
              <a:t> </a:t>
            </a:r>
            <a:r>
              <a:rPr lang="es-ES" sz="2000" b="1" dirty="0" err="1">
                <a:latin typeface="Arial"/>
                <a:cs typeface="Arial"/>
              </a:rPr>
              <a:t>Mediterranean</a:t>
            </a:r>
            <a:r>
              <a:rPr lang="es-ES" sz="2000" b="1" dirty="0">
                <a:latin typeface="Arial"/>
                <a:cs typeface="Arial"/>
              </a:rPr>
              <a:t> </a:t>
            </a:r>
            <a:r>
              <a:rPr lang="es-ES" sz="2000" b="1" dirty="0" err="1">
                <a:latin typeface="Arial"/>
                <a:cs typeface="Arial"/>
              </a:rPr>
              <a:t>area</a:t>
            </a:r>
            <a:r>
              <a:rPr lang="es-ES" sz="2000" b="1" dirty="0">
                <a:latin typeface="Arial"/>
                <a:cs typeface="Arial"/>
              </a:rPr>
              <a:t>  and </a:t>
            </a:r>
            <a:r>
              <a:rPr lang="es-ES" sz="2000" b="1" dirty="0" err="1" smtClean="0">
                <a:latin typeface="Arial"/>
                <a:cs typeface="Arial"/>
              </a:rPr>
              <a:t>Scandinavia</a:t>
            </a:r>
            <a:r>
              <a:rPr lang="is-IS" sz="2000" b="1" dirty="0" smtClean="0">
                <a:latin typeface="Arial"/>
                <a:cs typeface="Arial"/>
              </a:rPr>
              <a:t>…</a:t>
            </a:r>
            <a:endParaRPr lang="es-ES" sz="2000" b="1" dirty="0">
              <a:latin typeface="Arial"/>
              <a:cs typeface="Arial"/>
            </a:endParaRPr>
          </a:p>
        </p:txBody>
      </p:sp>
    </p:spTree>
    <p:extLst>
      <p:ext uri="{BB962C8B-B14F-4D97-AF65-F5344CB8AC3E}">
        <p14:creationId xmlns:p14="http://schemas.microsoft.com/office/powerpoint/2010/main" val="521020275"/>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 name="TextShape 2"/>
          <p:cNvSpPr txBox="1"/>
          <p:nvPr/>
        </p:nvSpPr>
        <p:spPr>
          <a:xfrm>
            <a:off x="274260" y="179220"/>
            <a:ext cx="6190920" cy="680400"/>
          </a:xfrm>
          <a:prstGeom prst="rect">
            <a:avLst/>
          </a:prstGeom>
          <a:noFill/>
          <a:ln>
            <a:noFill/>
          </a:ln>
        </p:spPr>
        <p:txBody>
          <a:bodyPr lIns="90000" tIns="45000" rIns="90000" bIns="45000"/>
          <a:lstStyle/>
          <a:p>
            <a:pPr>
              <a:lnSpc>
                <a:spcPct val="100000"/>
              </a:lnSpc>
            </a:pPr>
            <a:r>
              <a:rPr lang="en-US" sz="2200" b="1" strike="noStrike" spc="-1" dirty="0" smtClean="0">
                <a:solidFill>
                  <a:srgbClr val="FFFFFF"/>
                </a:solidFill>
                <a:uFill>
                  <a:solidFill>
                    <a:srgbClr val="FFFFFF"/>
                  </a:solidFill>
                </a:uFill>
                <a:latin typeface="Arial"/>
                <a:ea typeface="ＭＳ Ｐゴシック"/>
              </a:rPr>
              <a:t>Seasonal Prediction: role of Sea Ice (I)</a:t>
            </a:r>
            <a:endParaRPr lang="en-US" sz="2200" b="1" strike="noStrike" spc="-1" dirty="0">
              <a:solidFill>
                <a:srgbClr val="004990"/>
              </a:solidFill>
              <a:uFill>
                <a:solidFill>
                  <a:srgbClr val="FFFFFF"/>
                </a:solidFill>
              </a:uFill>
              <a:latin typeface="Arial"/>
            </a:endParaRPr>
          </a:p>
        </p:txBody>
      </p:sp>
      <p:grpSp>
        <p:nvGrpSpPr>
          <p:cNvPr id="6" name="Agrupar 5"/>
          <p:cNvGrpSpPr/>
          <p:nvPr/>
        </p:nvGrpSpPr>
        <p:grpSpPr>
          <a:xfrm>
            <a:off x="1146969" y="2565400"/>
            <a:ext cx="5971381" cy="3748088"/>
            <a:chOff x="816769" y="2679700"/>
            <a:chExt cx="5971381" cy="3748088"/>
          </a:xfrm>
        </p:grpSpPr>
        <p:pic>
          <p:nvPicPr>
            <p:cNvPr id="14" name="Imagen 3"/>
            <p:cNvPicPr>
              <a:picLocks noChangeAspect="1"/>
            </p:cNvPicPr>
            <p:nvPr/>
          </p:nvPicPr>
          <p:blipFill>
            <a:blip r:embed="rId3">
              <a:extLst>
                <a:ext uri="{28A0092B-C50C-407E-A947-70E740481C1C}">
                  <a14:useLocalDpi xmlns:a14="http://schemas.microsoft.com/office/drawing/2010/main" val="0"/>
                </a:ext>
              </a:extLst>
            </a:blip>
            <a:srcRect t="6914"/>
            <a:stretch>
              <a:fillRect/>
            </a:stretch>
          </p:blipFill>
          <p:spPr bwMode="auto">
            <a:xfrm>
              <a:off x="906716" y="2679700"/>
              <a:ext cx="5881434" cy="374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Shape 3"/>
            <p:cNvSpPr txBox="1">
              <a:spLocks noChangeAspect="1" noChangeArrowheads="1"/>
            </p:cNvSpPr>
            <p:nvPr/>
          </p:nvSpPr>
          <p:spPr bwMode="auto">
            <a:xfrm rot="16200000">
              <a:off x="-677465" y="4173934"/>
              <a:ext cx="3352800" cy="364331"/>
            </a:xfrm>
            <a:prstGeom prst="rect">
              <a:avLst/>
            </a:prstGeom>
            <a:solidFill>
              <a:srgbClr val="FFFFFF"/>
            </a:solidFill>
            <a:ln>
              <a:noFill/>
            </a:ln>
          </p:spPr>
          <p:txBody>
            <a:bodyP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dirty="0" smtClean="0">
                  <a:solidFill>
                    <a:srgbClr val="000000"/>
                  </a:solidFill>
                </a:rPr>
                <a:t>North Atlantic Oscillation</a:t>
              </a:r>
              <a:endParaRPr lang="en-US" sz="2000" b="1" dirty="0">
                <a:solidFill>
                  <a:srgbClr val="000000"/>
                </a:solidFill>
                <a:latin typeface="Calibri" charset="0"/>
              </a:endParaRPr>
            </a:p>
          </p:txBody>
        </p:sp>
        <p:grpSp>
          <p:nvGrpSpPr>
            <p:cNvPr id="4" name="Agrupar 3"/>
            <p:cNvGrpSpPr/>
            <p:nvPr/>
          </p:nvGrpSpPr>
          <p:grpSpPr>
            <a:xfrm>
              <a:off x="1765300" y="2730500"/>
              <a:ext cx="4269719" cy="558800"/>
              <a:chOff x="3340100" y="3505200"/>
              <a:chExt cx="4269719" cy="558800"/>
            </a:xfrm>
          </p:grpSpPr>
          <p:sp>
            <p:nvSpPr>
              <p:cNvPr id="2" name="Rectángulo 1"/>
              <p:cNvSpPr/>
              <p:nvPr/>
            </p:nvSpPr>
            <p:spPr>
              <a:xfrm>
                <a:off x="3340100" y="3505200"/>
                <a:ext cx="4267200" cy="558800"/>
              </a:xfrm>
              <a:prstGeom prst="rect">
                <a:avLst/>
              </a:prstGeom>
              <a:solidFill>
                <a:srgbClr val="FFFFFF"/>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 name="CuadroTexto 2"/>
              <p:cNvSpPr txBox="1"/>
              <p:nvPr/>
            </p:nvSpPr>
            <p:spPr>
              <a:xfrm>
                <a:off x="3416300" y="3581400"/>
                <a:ext cx="1967856" cy="369332"/>
              </a:xfrm>
              <a:prstGeom prst="rect">
                <a:avLst/>
              </a:prstGeom>
              <a:noFill/>
            </p:spPr>
            <p:txBody>
              <a:bodyPr wrap="none" rtlCol="0">
                <a:spAutoFit/>
              </a:bodyPr>
              <a:lstStyle/>
              <a:p>
                <a:r>
                  <a:rPr lang="es-ES" b="1" dirty="0" smtClean="0">
                    <a:solidFill>
                      <a:srgbClr val="66FF33"/>
                    </a:solidFill>
                  </a:rPr>
                  <a:t>x</a:t>
                </a:r>
                <a:r>
                  <a:rPr lang="es-ES" b="1" dirty="0" smtClean="0"/>
                  <a:t> </a:t>
                </a:r>
                <a:r>
                  <a:rPr lang="es-ES" sz="1600" b="1" dirty="0" smtClean="0"/>
                  <a:t>ASSIM</a:t>
                </a:r>
                <a:r>
                  <a:rPr lang="es-ES" sz="1600" dirty="0" smtClean="0"/>
                  <a:t> (R=0.51*)</a:t>
                </a:r>
                <a:endParaRPr lang="es-ES" sz="1600" dirty="0"/>
              </a:p>
            </p:txBody>
          </p:sp>
          <p:sp>
            <p:nvSpPr>
              <p:cNvPr id="22" name="CuadroTexto 21"/>
              <p:cNvSpPr txBox="1"/>
              <p:nvPr/>
            </p:nvSpPr>
            <p:spPr>
              <a:xfrm>
                <a:off x="5448300" y="3581400"/>
                <a:ext cx="2161519" cy="369332"/>
              </a:xfrm>
              <a:prstGeom prst="rect">
                <a:avLst/>
              </a:prstGeom>
              <a:noFill/>
            </p:spPr>
            <p:txBody>
              <a:bodyPr wrap="none" rtlCol="0">
                <a:spAutoFit/>
              </a:bodyPr>
              <a:lstStyle/>
              <a:p>
                <a:r>
                  <a:rPr lang="es-ES" b="1" dirty="0" smtClean="0">
                    <a:solidFill>
                      <a:srgbClr val="FFFF00"/>
                    </a:solidFill>
                  </a:rPr>
                  <a:t>x</a:t>
                </a:r>
                <a:r>
                  <a:rPr lang="es-ES" b="1" dirty="0" smtClean="0">
                    <a:solidFill>
                      <a:srgbClr val="66FF33"/>
                    </a:solidFill>
                  </a:rPr>
                  <a:t> </a:t>
                </a:r>
                <a:r>
                  <a:rPr lang="es-ES" sz="1600" b="1" dirty="0" err="1" smtClean="0"/>
                  <a:t>NoASSIM</a:t>
                </a:r>
                <a:r>
                  <a:rPr lang="es-ES" sz="1600" dirty="0" smtClean="0"/>
                  <a:t> (R=0.37)</a:t>
                </a:r>
                <a:endParaRPr lang="es-ES" sz="1600" dirty="0"/>
              </a:p>
            </p:txBody>
          </p:sp>
        </p:grpSp>
      </p:grpSp>
      <p:sp>
        <p:nvSpPr>
          <p:cNvPr id="23" name="CuadroTexto 13"/>
          <p:cNvSpPr txBox="1">
            <a:spLocks noChangeArrowheads="1"/>
          </p:cNvSpPr>
          <p:nvPr/>
        </p:nvSpPr>
        <p:spPr bwMode="auto">
          <a:xfrm>
            <a:off x="1275471" y="6313905"/>
            <a:ext cx="70571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is-IS" sz="2000" dirty="0" smtClean="0">
                <a:latin typeface="Arial"/>
                <a:cs typeface="Arial"/>
              </a:rPr>
              <a:t>… which might be related to </a:t>
            </a:r>
            <a:r>
              <a:rPr lang="is-IS" sz="2000" b="1" dirty="0" smtClean="0">
                <a:latin typeface="Arial"/>
                <a:cs typeface="Arial"/>
              </a:rPr>
              <a:t>improved NAO</a:t>
            </a:r>
            <a:r>
              <a:rPr lang="is-IS" sz="2000" dirty="0" smtClean="0">
                <a:latin typeface="Arial"/>
                <a:cs typeface="Arial"/>
              </a:rPr>
              <a:t> predictive </a:t>
            </a:r>
            <a:r>
              <a:rPr lang="is-IS" sz="2000" b="1" dirty="0" smtClean="0">
                <a:latin typeface="Arial"/>
                <a:cs typeface="Arial"/>
              </a:rPr>
              <a:t>skill</a:t>
            </a:r>
            <a:endParaRPr lang="es-ES" sz="2000" b="1" dirty="0">
              <a:latin typeface="Arial"/>
              <a:cs typeface="Arial"/>
            </a:endParaRPr>
          </a:p>
        </p:txBody>
      </p:sp>
      <p:sp>
        <p:nvSpPr>
          <p:cNvPr id="26" name="Rectángulo 25"/>
          <p:cNvSpPr/>
          <p:nvPr/>
        </p:nvSpPr>
        <p:spPr>
          <a:xfrm>
            <a:off x="1752600" y="2616200"/>
            <a:ext cx="5270500" cy="3213100"/>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3" name="TextShape 1"/>
          <p:cNvSpPr txBox="1"/>
          <p:nvPr/>
        </p:nvSpPr>
        <p:spPr>
          <a:xfrm>
            <a:off x="566580" y="966260"/>
            <a:ext cx="8234520" cy="1472140"/>
          </a:xfrm>
          <a:prstGeom prst="rect">
            <a:avLst/>
          </a:prstGeom>
          <a:noFill/>
          <a:ln>
            <a:noFill/>
          </a:ln>
        </p:spPr>
        <p:txBody>
          <a:bodyPr/>
          <a:lstStyle/>
          <a:p>
            <a:pPr>
              <a:lnSpc>
                <a:spcPct val="100000"/>
              </a:lnSpc>
              <a:spcBef>
                <a:spcPts val="799"/>
              </a:spcBef>
            </a:pPr>
            <a:r>
              <a:rPr lang="en-US" sz="2400" b="1" spc="-1" dirty="0" smtClean="0">
                <a:solidFill>
                  <a:srgbClr val="004990"/>
                </a:solidFill>
                <a:uFill>
                  <a:solidFill>
                    <a:srgbClr val="FFFFFF"/>
                  </a:solidFill>
                </a:uFill>
                <a:latin typeface="Calibri"/>
                <a:ea typeface="ＭＳ Ｐゴシック"/>
              </a:rPr>
              <a:t>Two initialization methods for sea-ice </a:t>
            </a:r>
            <a:r>
              <a:rPr lang="en-US" sz="2400" spc="-1" dirty="0" smtClean="0">
                <a:solidFill>
                  <a:srgbClr val="004990"/>
                </a:solidFill>
                <a:uFill>
                  <a:solidFill>
                    <a:srgbClr val="FFFFFF"/>
                  </a:solidFill>
                </a:uFill>
                <a:latin typeface="Calibri"/>
                <a:ea typeface="ＭＳ Ｐゴシック"/>
              </a:rPr>
              <a:t>(initialized Nov 1</a:t>
            </a:r>
            <a:r>
              <a:rPr lang="en-US" sz="2400" spc="-1" baseline="30000" dirty="0" smtClean="0">
                <a:solidFill>
                  <a:srgbClr val="004990"/>
                </a:solidFill>
                <a:uFill>
                  <a:solidFill>
                    <a:srgbClr val="FFFFFF"/>
                  </a:solidFill>
                </a:uFill>
                <a:latin typeface="Calibri"/>
                <a:ea typeface="ＭＳ Ｐゴシック"/>
              </a:rPr>
              <a:t>st</a:t>
            </a:r>
            <a:r>
              <a:rPr lang="en-US" sz="2400" spc="-1" dirty="0" smtClean="0">
                <a:solidFill>
                  <a:srgbClr val="004990"/>
                </a:solidFill>
                <a:uFill>
                  <a:solidFill>
                    <a:srgbClr val="FFFFFF"/>
                  </a:solidFill>
                </a:uFill>
                <a:latin typeface="Calibri"/>
                <a:ea typeface="ＭＳ Ｐゴシック"/>
              </a:rPr>
              <a:t>):</a:t>
            </a:r>
          </a:p>
          <a:p>
            <a:pPr marL="1371600" lvl="2" indent="-457200">
              <a:spcBef>
                <a:spcPts val="799"/>
              </a:spcBef>
              <a:buAutoNum type="arabicParenR"/>
            </a:pPr>
            <a:r>
              <a:rPr lang="en-US" sz="2400" spc="-1" dirty="0" smtClean="0">
                <a:solidFill>
                  <a:srgbClr val="000000"/>
                </a:solidFill>
                <a:uFill>
                  <a:solidFill>
                    <a:srgbClr val="FFFFFF"/>
                  </a:solidFill>
                </a:uFill>
                <a:latin typeface="Calibri"/>
                <a:ea typeface="ＭＳ Ｐゴシック"/>
              </a:rPr>
              <a:t>With </a:t>
            </a:r>
            <a:r>
              <a:rPr lang="en-US" sz="2400" spc="-1" dirty="0" smtClean="0">
                <a:solidFill>
                  <a:srgbClr val="000000"/>
                </a:solidFill>
                <a:uFill>
                  <a:solidFill>
                    <a:srgbClr val="FFFFFF"/>
                  </a:solidFill>
                </a:uFill>
                <a:latin typeface="Calibri"/>
                <a:ea typeface="ＭＳ Ｐゴシック"/>
              </a:rPr>
              <a:t>assimilation of sea </a:t>
            </a:r>
            <a:r>
              <a:rPr lang="en-US" sz="2400" spc="-1" dirty="0" smtClean="0">
                <a:solidFill>
                  <a:srgbClr val="000000"/>
                </a:solidFill>
                <a:uFill>
                  <a:solidFill>
                    <a:srgbClr val="FFFFFF"/>
                  </a:solidFill>
                </a:uFill>
                <a:latin typeface="Calibri"/>
                <a:ea typeface="ＭＳ Ｐゴシック"/>
              </a:rPr>
              <a:t>ice </a:t>
            </a:r>
            <a:r>
              <a:rPr lang="en-US" sz="2400" spc="-1" dirty="0" smtClean="0">
                <a:solidFill>
                  <a:srgbClr val="000000"/>
                </a:solidFill>
                <a:uFill>
                  <a:solidFill>
                    <a:srgbClr val="FFFFFF"/>
                  </a:solidFill>
                </a:uFill>
                <a:latin typeface="Calibri"/>
                <a:ea typeface="ＭＳ Ｐゴシック"/>
              </a:rPr>
              <a:t>concentrations </a:t>
            </a:r>
            <a:r>
              <a:rPr lang="en-US" sz="2400" spc="-1" dirty="0" smtClean="0">
                <a:solidFill>
                  <a:srgbClr val="000000"/>
                </a:solidFill>
                <a:uFill>
                  <a:solidFill>
                    <a:srgbClr val="FFFFFF"/>
                  </a:solidFill>
                </a:uFill>
                <a:latin typeface="Calibri"/>
                <a:ea typeface="ＭＳ Ｐゴシック"/>
              </a:rPr>
              <a:t>(</a:t>
            </a:r>
            <a:r>
              <a:rPr lang="en-US" sz="2400" b="1" spc="-1" dirty="0" smtClean="0">
                <a:solidFill>
                  <a:srgbClr val="000000"/>
                </a:solidFill>
                <a:uFill>
                  <a:solidFill>
                    <a:srgbClr val="FFFFFF"/>
                  </a:solidFill>
                </a:uFill>
                <a:latin typeface="Calibri"/>
                <a:ea typeface="ＭＳ Ｐゴシック"/>
              </a:rPr>
              <a:t>ASSIM</a:t>
            </a:r>
            <a:r>
              <a:rPr lang="en-US" sz="2400" spc="-1" dirty="0" smtClean="0">
                <a:solidFill>
                  <a:srgbClr val="000000"/>
                </a:solidFill>
                <a:uFill>
                  <a:solidFill>
                    <a:srgbClr val="FFFFFF"/>
                  </a:solidFill>
                </a:uFill>
                <a:latin typeface="Calibri"/>
                <a:ea typeface="ＭＳ Ｐゴシック"/>
              </a:rPr>
              <a:t>)</a:t>
            </a:r>
            <a:endParaRPr lang="en-US" sz="2400" spc="-1" dirty="0" smtClean="0">
              <a:solidFill>
                <a:srgbClr val="004990"/>
              </a:solidFill>
              <a:uFill>
                <a:solidFill>
                  <a:srgbClr val="FFFFFF"/>
                </a:solidFill>
              </a:uFill>
              <a:latin typeface="Calibri"/>
              <a:ea typeface="ＭＳ Ｐゴシック"/>
            </a:endParaRPr>
          </a:p>
          <a:p>
            <a:pPr marL="1371600" lvl="2" indent="-457200">
              <a:spcBef>
                <a:spcPts val="799"/>
              </a:spcBef>
              <a:buAutoNum type="arabicParenR"/>
            </a:pPr>
            <a:r>
              <a:rPr lang="en-US" sz="2400" spc="-1" dirty="0" smtClean="0">
                <a:solidFill>
                  <a:srgbClr val="000000"/>
                </a:solidFill>
                <a:uFill>
                  <a:solidFill>
                    <a:srgbClr val="FFFFFF"/>
                  </a:solidFill>
                </a:uFill>
                <a:latin typeface="Calibri"/>
                <a:ea typeface="ＭＳ Ｐゴシック"/>
              </a:rPr>
              <a:t>Without assimilation (</a:t>
            </a:r>
            <a:r>
              <a:rPr lang="en-US" sz="2400" b="1" spc="-1" dirty="0" err="1" smtClean="0">
                <a:solidFill>
                  <a:srgbClr val="000000"/>
                </a:solidFill>
                <a:uFill>
                  <a:solidFill>
                    <a:srgbClr val="FFFFFF"/>
                  </a:solidFill>
                </a:uFill>
                <a:latin typeface="Calibri"/>
                <a:ea typeface="ＭＳ Ｐゴシック"/>
              </a:rPr>
              <a:t>NoASSIM</a:t>
            </a:r>
            <a:r>
              <a:rPr lang="en-US" sz="2400" spc="-1" dirty="0" smtClean="0">
                <a:solidFill>
                  <a:srgbClr val="000000"/>
                </a:solidFill>
                <a:uFill>
                  <a:solidFill>
                    <a:srgbClr val="FFFFFF"/>
                  </a:solidFill>
                </a:uFill>
                <a:latin typeface="Calibri"/>
                <a:ea typeface="ＭＳ Ｐゴシック"/>
              </a:rPr>
              <a:t>)</a:t>
            </a:r>
            <a:endParaRPr lang="en-US" sz="2400" b="0" strike="noStrike" spc="-1" dirty="0">
              <a:solidFill>
                <a:srgbClr val="004990"/>
              </a:solidFill>
              <a:uFill>
                <a:solidFill>
                  <a:srgbClr val="FFFFFF"/>
                </a:solidFill>
              </a:uFill>
              <a:latin typeface="Arial"/>
            </a:endParaRPr>
          </a:p>
        </p:txBody>
      </p:sp>
      <p:pic>
        <p:nvPicPr>
          <p:cNvPr id="5" name="Imagen 4"/>
          <p:cNvPicPr>
            <a:picLocks noChangeAspect="1"/>
          </p:cNvPicPr>
          <p:nvPr/>
        </p:nvPicPr>
        <p:blipFill rotWithShape="1">
          <a:blip r:embed="rId4"/>
          <a:srcRect t="8800" r="17688"/>
          <a:stretch/>
        </p:blipFill>
        <p:spPr>
          <a:xfrm>
            <a:off x="7556500" y="2578100"/>
            <a:ext cx="1447800" cy="1447800"/>
          </a:xfrm>
          <a:prstGeom prst="rect">
            <a:avLst/>
          </a:prstGeom>
        </p:spPr>
      </p:pic>
      <p:sp>
        <p:nvSpPr>
          <p:cNvPr id="16" name="Rectángulo 15"/>
          <p:cNvSpPr/>
          <p:nvPr/>
        </p:nvSpPr>
        <p:spPr>
          <a:xfrm>
            <a:off x="7556500" y="2578100"/>
            <a:ext cx="1447800" cy="1447800"/>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7" name="Rectángulo 6"/>
          <p:cNvSpPr/>
          <p:nvPr/>
        </p:nvSpPr>
        <p:spPr>
          <a:xfrm>
            <a:off x="7592494" y="2533134"/>
            <a:ext cx="1393030" cy="338554"/>
          </a:xfrm>
          <a:prstGeom prst="rect">
            <a:avLst/>
          </a:prstGeom>
        </p:spPr>
        <p:txBody>
          <a:bodyPr wrap="none">
            <a:spAutoFit/>
          </a:bodyPr>
          <a:lstStyle/>
          <a:p>
            <a:r>
              <a:rPr lang="es-ES" sz="1600" b="1" dirty="0" smtClean="0">
                <a:solidFill>
                  <a:schemeClr val="tx1">
                    <a:lumMod val="50000"/>
                    <a:lumOff val="50000"/>
                  </a:schemeClr>
                </a:solidFill>
              </a:rPr>
              <a:t>NAO </a:t>
            </a:r>
            <a:r>
              <a:rPr lang="es-ES" sz="1600" b="1" dirty="0" err="1" smtClean="0">
                <a:solidFill>
                  <a:schemeClr val="tx1">
                    <a:lumMod val="50000"/>
                    <a:lumOff val="50000"/>
                  </a:schemeClr>
                </a:solidFill>
              </a:rPr>
              <a:t>pattern</a:t>
            </a:r>
            <a:endParaRPr lang="es-ES" sz="1600" dirty="0">
              <a:solidFill>
                <a:schemeClr val="tx1">
                  <a:lumMod val="50000"/>
                  <a:lumOff val="50000"/>
                </a:schemeClr>
              </a:solidFill>
            </a:endParaRPr>
          </a:p>
        </p:txBody>
      </p:sp>
    </p:spTree>
    <p:extLst>
      <p:ext uri="{BB962C8B-B14F-4D97-AF65-F5344CB8AC3E}">
        <p14:creationId xmlns:p14="http://schemas.microsoft.com/office/powerpoint/2010/main" val="1845829793"/>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4" name="TextShape 1"/>
          <p:cNvSpPr txBox="1"/>
          <p:nvPr/>
        </p:nvSpPr>
        <p:spPr>
          <a:xfrm>
            <a:off x="274480" y="890060"/>
            <a:ext cx="8437720" cy="1472140"/>
          </a:xfrm>
          <a:prstGeom prst="rect">
            <a:avLst/>
          </a:prstGeom>
          <a:noFill/>
          <a:ln>
            <a:noFill/>
          </a:ln>
        </p:spPr>
        <p:txBody>
          <a:bodyPr/>
          <a:lstStyle/>
          <a:p>
            <a:pPr>
              <a:lnSpc>
                <a:spcPct val="80000"/>
              </a:lnSpc>
              <a:spcBef>
                <a:spcPts val="799"/>
              </a:spcBef>
            </a:pPr>
            <a:r>
              <a:rPr lang="en-US" sz="2800" b="1" spc="-1" dirty="0" smtClean="0">
                <a:solidFill>
                  <a:srgbClr val="004990"/>
                </a:solidFill>
                <a:uFill>
                  <a:solidFill>
                    <a:srgbClr val="FFFFFF"/>
                  </a:solidFill>
                </a:uFill>
                <a:latin typeface="Calibri"/>
                <a:ea typeface="ＭＳ Ｐゴシック"/>
              </a:rPr>
              <a:t>NOV/DEC 2016 </a:t>
            </a:r>
          </a:p>
          <a:p>
            <a:pPr>
              <a:lnSpc>
                <a:spcPct val="80000"/>
              </a:lnSpc>
              <a:spcBef>
                <a:spcPts val="799"/>
              </a:spcBef>
            </a:pPr>
            <a:r>
              <a:rPr lang="en-US" sz="3000" b="1" spc="-1" dirty="0" smtClean="0">
                <a:solidFill>
                  <a:srgbClr val="004990"/>
                </a:solidFill>
                <a:uFill>
                  <a:solidFill>
                    <a:srgbClr val="FFFFFF"/>
                  </a:solidFill>
                </a:uFill>
                <a:latin typeface="Calibri"/>
                <a:ea typeface="ＭＳ Ｐゴシック"/>
              </a:rPr>
              <a:t>Lowest sea ice cover for those months since 1979</a:t>
            </a:r>
          </a:p>
        </p:txBody>
      </p:sp>
      <p:sp>
        <p:nvSpPr>
          <p:cNvPr id="1145" name="TextShape 2"/>
          <p:cNvSpPr txBox="1"/>
          <p:nvPr/>
        </p:nvSpPr>
        <p:spPr>
          <a:xfrm>
            <a:off x="274260" y="179220"/>
            <a:ext cx="6190920" cy="680400"/>
          </a:xfrm>
          <a:prstGeom prst="rect">
            <a:avLst/>
          </a:prstGeom>
          <a:noFill/>
          <a:ln>
            <a:noFill/>
          </a:ln>
        </p:spPr>
        <p:txBody>
          <a:bodyPr lIns="90000" tIns="45000" rIns="90000" bIns="45000"/>
          <a:lstStyle/>
          <a:p>
            <a:pPr>
              <a:lnSpc>
                <a:spcPct val="100000"/>
              </a:lnSpc>
            </a:pPr>
            <a:r>
              <a:rPr lang="en-US" sz="2200" b="1" strike="noStrike" spc="-1" dirty="0" smtClean="0">
                <a:solidFill>
                  <a:srgbClr val="FFFFFF"/>
                </a:solidFill>
                <a:uFill>
                  <a:solidFill>
                    <a:srgbClr val="FFFFFF"/>
                  </a:solidFill>
                </a:uFill>
                <a:latin typeface="Arial"/>
                <a:ea typeface="ＭＳ Ｐゴシック"/>
              </a:rPr>
              <a:t>Seasonal Prediction: role of Sea Ice (II)</a:t>
            </a:r>
            <a:endParaRPr lang="en-US" sz="2200" b="1" strike="noStrike" spc="-1" dirty="0">
              <a:solidFill>
                <a:srgbClr val="004990"/>
              </a:solidFill>
              <a:uFill>
                <a:solidFill>
                  <a:srgbClr val="FFFFFF"/>
                </a:solidFill>
              </a:uFill>
              <a:latin typeface="Arial"/>
            </a:endParaRPr>
          </a:p>
        </p:txBody>
      </p:sp>
      <p:pic>
        <p:nvPicPr>
          <p:cNvPr id="5" name="Imagen 4"/>
          <p:cNvPicPr>
            <a:picLocks noChangeAspect="1"/>
          </p:cNvPicPr>
          <p:nvPr/>
        </p:nvPicPr>
        <p:blipFill>
          <a:blip r:embed="rId3"/>
          <a:stretch>
            <a:fillRect/>
          </a:stretch>
        </p:blipFill>
        <p:spPr>
          <a:xfrm>
            <a:off x="4762502" y="2311402"/>
            <a:ext cx="3923995" cy="4374773"/>
          </a:xfrm>
          <a:prstGeom prst="rect">
            <a:avLst/>
          </a:prstGeom>
        </p:spPr>
      </p:pic>
      <p:sp>
        <p:nvSpPr>
          <p:cNvPr id="7" name="Rectángulo redondeado 6"/>
          <p:cNvSpPr>
            <a:spLocks noChangeAspect="1"/>
          </p:cNvSpPr>
          <p:nvPr/>
        </p:nvSpPr>
        <p:spPr>
          <a:xfrm>
            <a:off x="5067303" y="2463803"/>
            <a:ext cx="3347994" cy="3347994"/>
          </a:xfrm>
          <a:prstGeom prst="roundRect">
            <a:avLst>
              <a:gd name="adj" fmla="val 50000"/>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8" name="Rectángulo 7"/>
          <p:cNvSpPr/>
          <p:nvPr/>
        </p:nvSpPr>
        <p:spPr>
          <a:xfrm>
            <a:off x="203200" y="2407240"/>
            <a:ext cx="4318000" cy="2697918"/>
          </a:xfrm>
          <a:prstGeom prst="rect">
            <a:avLst/>
          </a:prstGeom>
        </p:spPr>
        <p:txBody>
          <a:bodyPr wrap="square">
            <a:spAutoFit/>
          </a:bodyPr>
          <a:lstStyle/>
          <a:p>
            <a:pPr marL="342900" indent="-342900">
              <a:spcBef>
                <a:spcPts val="799"/>
              </a:spcBef>
              <a:buFont typeface="Arial"/>
              <a:buChar char="•"/>
            </a:pPr>
            <a:r>
              <a:rPr lang="en-US" sz="2600" spc="-1" dirty="0" smtClean="0">
                <a:solidFill>
                  <a:srgbClr val="000000"/>
                </a:solidFill>
                <a:uFill>
                  <a:solidFill>
                    <a:srgbClr val="FFFFFF"/>
                  </a:solidFill>
                </a:uFill>
                <a:latin typeface="Calibri"/>
                <a:ea typeface="ＭＳ Ｐゴシック"/>
              </a:rPr>
              <a:t>Largest </a:t>
            </a:r>
            <a:r>
              <a:rPr lang="en-US" sz="2600" spc="-1" dirty="0">
                <a:solidFill>
                  <a:srgbClr val="000000"/>
                </a:solidFill>
                <a:uFill>
                  <a:solidFill>
                    <a:srgbClr val="FFFFFF"/>
                  </a:solidFill>
                </a:uFill>
                <a:latin typeface="Calibri"/>
                <a:ea typeface="ＭＳ Ｐゴシック"/>
              </a:rPr>
              <a:t>anomalies in the </a:t>
            </a:r>
            <a:r>
              <a:rPr lang="en-US" sz="2600" b="1" spc="-1" dirty="0">
                <a:solidFill>
                  <a:srgbClr val="000000"/>
                </a:solidFill>
                <a:uFill>
                  <a:solidFill>
                    <a:srgbClr val="FFFFFF"/>
                  </a:solidFill>
                </a:uFill>
                <a:latin typeface="Calibri"/>
                <a:ea typeface="ＭＳ Ｐゴシック"/>
              </a:rPr>
              <a:t>Barents</a:t>
            </a:r>
            <a:r>
              <a:rPr lang="en-US" sz="2600" spc="-1" dirty="0">
                <a:solidFill>
                  <a:srgbClr val="000000"/>
                </a:solidFill>
                <a:uFill>
                  <a:solidFill>
                    <a:srgbClr val="FFFFFF"/>
                  </a:solidFill>
                </a:uFill>
                <a:latin typeface="Calibri"/>
                <a:ea typeface="ＭＳ Ｐゴシック"/>
              </a:rPr>
              <a:t> and </a:t>
            </a:r>
            <a:r>
              <a:rPr lang="en-US" sz="2600" b="1" spc="-1" dirty="0">
                <a:solidFill>
                  <a:srgbClr val="000000"/>
                </a:solidFill>
                <a:uFill>
                  <a:solidFill>
                    <a:srgbClr val="FFFFFF"/>
                  </a:solidFill>
                </a:uFill>
                <a:latin typeface="Calibri"/>
                <a:ea typeface="ＭＳ Ｐゴシック"/>
              </a:rPr>
              <a:t>Kara</a:t>
            </a:r>
            <a:r>
              <a:rPr lang="en-US" sz="2600" spc="-1" dirty="0">
                <a:solidFill>
                  <a:srgbClr val="000000"/>
                </a:solidFill>
                <a:uFill>
                  <a:solidFill>
                    <a:srgbClr val="FFFFFF"/>
                  </a:solidFill>
                </a:uFill>
                <a:latin typeface="Calibri"/>
                <a:ea typeface="ＭＳ Ｐゴシック"/>
              </a:rPr>
              <a:t> Seas. </a:t>
            </a:r>
            <a:endParaRPr lang="en-US" sz="2600" spc="-1" dirty="0" smtClean="0">
              <a:solidFill>
                <a:srgbClr val="000000"/>
              </a:solidFill>
              <a:uFill>
                <a:solidFill>
                  <a:srgbClr val="FFFFFF"/>
                </a:solidFill>
              </a:uFill>
              <a:latin typeface="Calibri"/>
              <a:ea typeface="ＭＳ Ｐゴシック"/>
            </a:endParaRPr>
          </a:p>
          <a:p>
            <a:pPr marL="342900" indent="-342900">
              <a:spcBef>
                <a:spcPts val="799"/>
              </a:spcBef>
              <a:buFont typeface="Arial"/>
              <a:buChar char="•"/>
            </a:pPr>
            <a:endParaRPr lang="en-US" sz="2600" spc="-1" dirty="0">
              <a:solidFill>
                <a:srgbClr val="000000"/>
              </a:solidFill>
              <a:uFill>
                <a:solidFill>
                  <a:srgbClr val="FFFFFF"/>
                </a:solidFill>
              </a:uFill>
              <a:latin typeface="Calibri"/>
              <a:ea typeface="ＭＳ Ｐゴシック"/>
            </a:endParaRPr>
          </a:p>
          <a:p>
            <a:pPr marL="342900" indent="-342900">
              <a:spcBef>
                <a:spcPts val="799"/>
              </a:spcBef>
              <a:buFont typeface="Arial"/>
              <a:buChar char="•"/>
            </a:pPr>
            <a:r>
              <a:rPr lang="en-US" sz="2600" b="1" spc="-1" dirty="0" smtClean="0">
                <a:solidFill>
                  <a:srgbClr val="000000"/>
                </a:solidFill>
                <a:uFill>
                  <a:solidFill>
                    <a:srgbClr val="FFFFFF"/>
                  </a:solidFill>
                </a:uFill>
                <a:latin typeface="Calibri"/>
                <a:ea typeface="ＭＳ Ｐゴシック"/>
              </a:rPr>
              <a:t>Important </a:t>
            </a:r>
            <a:r>
              <a:rPr lang="en-US" sz="2600" spc="-1" dirty="0">
                <a:solidFill>
                  <a:srgbClr val="000000"/>
                </a:solidFill>
                <a:uFill>
                  <a:solidFill>
                    <a:srgbClr val="FFFFFF"/>
                  </a:solidFill>
                </a:uFill>
                <a:latin typeface="Calibri"/>
                <a:ea typeface="ＭＳ Ｐゴシック"/>
              </a:rPr>
              <a:t>region </a:t>
            </a:r>
            <a:r>
              <a:rPr lang="en-US" sz="2600" spc="-1" dirty="0" smtClean="0">
                <a:solidFill>
                  <a:srgbClr val="000000"/>
                </a:solidFill>
                <a:uFill>
                  <a:solidFill>
                    <a:srgbClr val="FFFFFF"/>
                  </a:solidFill>
                </a:uFill>
                <a:latin typeface="Calibri"/>
                <a:ea typeface="ＭＳ Ｐゴシック"/>
              </a:rPr>
              <a:t>for </a:t>
            </a:r>
            <a:r>
              <a:rPr lang="en-US" sz="2600" b="1" spc="-1" dirty="0" smtClean="0">
                <a:solidFill>
                  <a:srgbClr val="000000"/>
                </a:solidFill>
                <a:uFill>
                  <a:solidFill>
                    <a:srgbClr val="FFFFFF"/>
                  </a:solidFill>
                </a:uFill>
                <a:latin typeface="Calibri"/>
                <a:ea typeface="ＭＳ Ｐゴシック"/>
              </a:rPr>
              <a:t>connecting </a:t>
            </a:r>
            <a:r>
              <a:rPr lang="en-US" sz="2600" b="1" spc="-1" dirty="0">
                <a:solidFill>
                  <a:srgbClr val="000000"/>
                </a:solidFill>
                <a:uFill>
                  <a:solidFill>
                    <a:srgbClr val="FFFFFF"/>
                  </a:solidFill>
                </a:uFill>
                <a:latin typeface="Calibri"/>
                <a:ea typeface="ＭＳ Ｐゴシック"/>
              </a:rPr>
              <a:t>Arctic </a:t>
            </a:r>
            <a:r>
              <a:rPr lang="en-US" sz="2600" spc="-1" dirty="0">
                <a:solidFill>
                  <a:srgbClr val="000000"/>
                </a:solidFill>
                <a:uFill>
                  <a:solidFill>
                    <a:srgbClr val="FFFFFF"/>
                  </a:solidFill>
                </a:uFill>
                <a:latin typeface="Calibri"/>
                <a:ea typeface="ＭＳ Ｐゴシック"/>
              </a:rPr>
              <a:t>sea-ice with </a:t>
            </a:r>
            <a:r>
              <a:rPr lang="en-US" sz="2600" b="1" spc="-1" dirty="0">
                <a:solidFill>
                  <a:srgbClr val="000000"/>
                </a:solidFill>
                <a:uFill>
                  <a:solidFill>
                    <a:srgbClr val="FFFFFF"/>
                  </a:solidFill>
                </a:uFill>
                <a:latin typeface="Calibri"/>
                <a:ea typeface="ＭＳ Ｐゴシック"/>
              </a:rPr>
              <a:t>mid-latitude </a:t>
            </a:r>
            <a:r>
              <a:rPr lang="en-US" sz="2600" spc="-1" dirty="0">
                <a:solidFill>
                  <a:srgbClr val="000000"/>
                </a:solidFill>
                <a:uFill>
                  <a:solidFill>
                    <a:srgbClr val="FFFFFF"/>
                  </a:solidFill>
                </a:uFill>
                <a:latin typeface="Calibri"/>
                <a:ea typeface="ＭＳ Ｐゴシック"/>
              </a:rPr>
              <a:t>climate. </a:t>
            </a:r>
          </a:p>
        </p:txBody>
      </p:sp>
      <p:sp>
        <p:nvSpPr>
          <p:cNvPr id="9" name="Rectángulo 8"/>
          <p:cNvSpPr/>
          <p:nvPr/>
        </p:nvSpPr>
        <p:spPr>
          <a:xfrm>
            <a:off x="6015999" y="882134"/>
            <a:ext cx="3128001" cy="400110"/>
          </a:xfrm>
          <a:prstGeom prst="rect">
            <a:avLst/>
          </a:prstGeom>
        </p:spPr>
        <p:txBody>
          <a:bodyPr wrap="none">
            <a:spAutoFit/>
          </a:bodyPr>
          <a:lstStyle/>
          <a:p>
            <a:r>
              <a:rPr lang="en-US" sz="2000" i="1" spc="-1" dirty="0" smtClean="0">
                <a:solidFill>
                  <a:srgbClr val="E46C0A"/>
                </a:solidFill>
                <a:uFill>
                  <a:solidFill>
                    <a:srgbClr val="FFFFFF"/>
                  </a:solidFill>
                </a:uFill>
                <a:latin typeface="Calibri"/>
                <a:ea typeface="ＭＳ Ｐゴシック"/>
              </a:rPr>
              <a:t>Acosta-Navarro et al (2018)</a:t>
            </a:r>
            <a:endParaRPr lang="es-ES" sz="2000" i="1" dirty="0">
              <a:solidFill>
                <a:srgbClr val="E46C0A"/>
              </a:solidFill>
            </a:endParaRPr>
          </a:p>
        </p:txBody>
      </p:sp>
    </p:spTree>
    <p:extLst>
      <p:ext uri="{BB962C8B-B14F-4D97-AF65-F5344CB8AC3E}">
        <p14:creationId xmlns:p14="http://schemas.microsoft.com/office/powerpoint/2010/main" val="1106244362"/>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p:cNvPicPr>
          <p:nvPr/>
        </p:nvPicPr>
        <p:blipFill rotWithShape="1">
          <a:blip r:embed="rId3"/>
          <a:srcRect r="50038"/>
          <a:stretch/>
        </p:blipFill>
        <p:spPr>
          <a:xfrm>
            <a:off x="596901" y="2312452"/>
            <a:ext cx="4114800" cy="4392000"/>
          </a:xfrm>
          <a:prstGeom prst="rect">
            <a:avLst/>
          </a:prstGeom>
        </p:spPr>
      </p:pic>
      <p:sp>
        <p:nvSpPr>
          <p:cNvPr id="1144" name="TextShape 1"/>
          <p:cNvSpPr txBox="1"/>
          <p:nvPr/>
        </p:nvSpPr>
        <p:spPr>
          <a:xfrm>
            <a:off x="274480" y="890060"/>
            <a:ext cx="8628220" cy="1472140"/>
          </a:xfrm>
          <a:prstGeom prst="rect">
            <a:avLst/>
          </a:prstGeom>
          <a:noFill/>
          <a:ln>
            <a:noFill/>
          </a:ln>
        </p:spPr>
        <p:txBody>
          <a:bodyPr/>
          <a:lstStyle/>
          <a:p>
            <a:pPr>
              <a:lnSpc>
                <a:spcPct val="80000"/>
              </a:lnSpc>
              <a:spcBef>
                <a:spcPts val="799"/>
              </a:spcBef>
            </a:pPr>
            <a:r>
              <a:rPr lang="en-US" sz="2800" b="1" spc="-1" dirty="0" smtClean="0">
                <a:solidFill>
                  <a:srgbClr val="004990"/>
                </a:solidFill>
                <a:uFill>
                  <a:solidFill>
                    <a:srgbClr val="FFFFFF"/>
                  </a:solidFill>
                </a:uFill>
                <a:latin typeface="Calibri"/>
                <a:ea typeface="ＭＳ Ｐゴシック"/>
              </a:rPr>
              <a:t>DEC 2016</a:t>
            </a:r>
          </a:p>
          <a:p>
            <a:pPr>
              <a:lnSpc>
                <a:spcPct val="80000"/>
              </a:lnSpc>
              <a:spcBef>
                <a:spcPts val="799"/>
              </a:spcBef>
            </a:pPr>
            <a:r>
              <a:rPr lang="en-US" sz="3000" b="1" dirty="0" smtClean="0">
                <a:solidFill>
                  <a:srgbClr val="004990"/>
                </a:solidFill>
                <a:effectLst/>
                <a:latin typeface="Calibri"/>
                <a:cs typeface="Calibri"/>
              </a:rPr>
              <a:t>Lowest European precipitation in last 116 </a:t>
            </a:r>
            <a:r>
              <a:rPr lang="en-US" sz="3000" b="1" dirty="0">
                <a:solidFill>
                  <a:srgbClr val="004990"/>
                </a:solidFill>
                <a:latin typeface="Calibri"/>
                <a:cs typeface="Calibri"/>
              </a:rPr>
              <a:t>D</a:t>
            </a:r>
            <a:r>
              <a:rPr lang="en-US" sz="3000" b="1" dirty="0" smtClean="0">
                <a:solidFill>
                  <a:srgbClr val="004990"/>
                </a:solidFill>
                <a:effectLst/>
                <a:latin typeface="Calibri"/>
                <a:cs typeface="Calibri"/>
              </a:rPr>
              <a:t>ecembers</a:t>
            </a:r>
            <a:endParaRPr lang="en-US" sz="3000" b="1" dirty="0">
              <a:solidFill>
                <a:srgbClr val="004990"/>
              </a:solidFill>
              <a:effectLst/>
              <a:latin typeface="Calibri"/>
              <a:cs typeface="Calibri"/>
            </a:endParaRPr>
          </a:p>
        </p:txBody>
      </p:sp>
      <p:sp>
        <p:nvSpPr>
          <p:cNvPr id="1145" name="TextShape 2"/>
          <p:cNvSpPr txBox="1"/>
          <p:nvPr/>
        </p:nvSpPr>
        <p:spPr>
          <a:xfrm>
            <a:off x="274260" y="179220"/>
            <a:ext cx="6190920" cy="680400"/>
          </a:xfrm>
          <a:prstGeom prst="rect">
            <a:avLst/>
          </a:prstGeom>
          <a:noFill/>
          <a:ln>
            <a:noFill/>
          </a:ln>
        </p:spPr>
        <p:txBody>
          <a:bodyPr lIns="90000" tIns="45000" rIns="90000" bIns="45000"/>
          <a:lstStyle/>
          <a:p>
            <a:pPr>
              <a:lnSpc>
                <a:spcPct val="100000"/>
              </a:lnSpc>
            </a:pPr>
            <a:r>
              <a:rPr lang="en-US" sz="2200" b="1" strike="noStrike" spc="-1" dirty="0" smtClean="0">
                <a:solidFill>
                  <a:srgbClr val="FFFFFF"/>
                </a:solidFill>
                <a:uFill>
                  <a:solidFill>
                    <a:srgbClr val="FFFFFF"/>
                  </a:solidFill>
                </a:uFill>
                <a:latin typeface="Arial"/>
                <a:ea typeface="ＭＳ Ｐゴシック"/>
              </a:rPr>
              <a:t>Seasonal Prediction: role of Sea Ice (II)</a:t>
            </a:r>
            <a:endParaRPr lang="en-US" sz="2200" b="1" strike="noStrike" spc="-1" dirty="0">
              <a:solidFill>
                <a:srgbClr val="004990"/>
              </a:solidFill>
              <a:uFill>
                <a:solidFill>
                  <a:srgbClr val="FFFFFF"/>
                </a:solidFill>
              </a:uFill>
              <a:latin typeface="Arial"/>
            </a:endParaRPr>
          </a:p>
        </p:txBody>
      </p:sp>
      <p:sp>
        <p:nvSpPr>
          <p:cNvPr id="9" name="Rectángulo redondeado 8"/>
          <p:cNvSpPr>
            <a:spLocks/>
          </p:cNvSpPr>
          <p:nvPr/>
        </p:nvSpPr>
        <p:spPr>
          <a:xfrm>
            <a:off x="1016002" y="2438403"/>
            <a:ext cx="3347998" cy="3347998"/>
          </a:xfrm>
          <a:prstGeom prst="roundRect">
            <a:avLst>
              <a:gd name="adj" fmla="val 50000"/>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0" name="Rectángulo 9"/>
          <p:cNvSpPr/>
          <p:nvPr/>
        </p:nvSpPr>
        <p:spPr bwMode="auto">
          <a:xfrm>
            <a:off x="1" y="1892301"/>
            <a:ext cx="1092200" cy="863599"/>
          </a:xfrm>
          <a:prstGeom prst="rect">
            <a:avLst/>
          </a:prstGeom>
          <a:solidFill>
            <a:srgbClr val="FFFFFF"/>
          </a:solidFill>
          <a:ln w="28575"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11" name="Rectángulo 10"/>
          <p:cNvSpPr/>
          <p:nvPr/>
        </p:nvSpPr>
        <p:spPr bwMode="auto">
          <a:xfrm>
            <a:off x="4279901" y="1917701"/>
            <a:ext cx="1092200" cy="863599"/>
          </a:xfrm>
          <a:prstGeom prst="rect">
            <a:avLst/>
          </a:prstGeom>
          <a:solidFill>
            <a:srgbClr val="FFFFFF"/>
          </a:solidFill>
          <a:ln w="28575"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13" name="Rectángulo 12"/>
          <p:cNvSpPr/>
          <p:nvPr/>
        </p:nvSpPr>
        <p:spPr>
          <a:xfrm>
            <a:off x="1282700" y="1823040"/>
            <a:ext cx="4318000" cy="492443"/>
          </a:xfrm>
          <a:prstGeom prst="rect">
            <a:avLst/>
          </a:prstGeom>
        </p:spPr>
        <p:txBody>
          <a:bodyPr wrap="square">
            <a:spAutoFit/>
          </a:bodyPr>
          <a:lstStyle/>
          <a:p>
            <a:pPr>
              <a:spcBef>
                <a:spcPts val="799"/>
              </a:spcBef>
            </a:pPr>
            <a:r>
              <a:rPr lang="en-US" sz="2600" spc="-1" dirty="0">
                <a:solidFill>
                  <a:srgbClr val="000000"/>
                </a:solidFill>
                <a:uFill>
                  <a:solidFill>
                    <a:srgbClr val="FFFFFF"/>
                  </a:solidFill>
                </a:uFill>
                <a:latin typeface="Calibri"/>
                <a:ea typeface="ＭＳ Ｐゴシック"/>
              </a:rPr>
              <a:t>Observations 2016</a:t>
            </a:r>
          </a:p>
        </p:txBody>
      </p:sp>
      <p:sp>
        <p:nvSpPr>
          <p:cNvPr id="16" name="Rectángulo 15"/>
          <p:cNvSpPr/>
          <p:nvPr/>
        </p:nvSpPr>
        <p:spPr>
          <a:xfrm>
            <a:off x="6015999" y="882134"/>
            <a:ext cx="3128001" cy="400110"/>
          </a:xfrm>
          <a:prstGeom prst="rect">
            <a:avLst/>
          </a:prstGeom>
        </p:spPr>
        <p:txBody>
          <a:bodyPr wrap="none">
            <a:spAutoFit/>
          </a:bodyPr>
          <a:lstStyle/>
          <a:p>
            <a:r>
              <a:rPr lang="en-US" sz="2000" i="1" spc="-1" dirty="0" smtClean="0">
                <a:solidFill>
                  <a:srgbClr val="E46C0A"/>
                </a:solidFill>
                <a:uFill>
                  <a:solidFill>
                    <a:srgbClr val="FFFFFF"/>
                  </a:solidFill>
                </a:uFill>
                <a:latin typeface="Calibri"/>
                <a:ea typeface="ＭＳ Ｐゴシック"/>
              </a:rPr>
              <a:t>Acosta-Navarro et al (2018)</a:t>
            </a:r>
            <a:endParaRPr lang="es-ES" sz="2000" i="1" dirty="0">
              <a:solidFill>
                <a:srgbClr val="E46C0A"/>
              </a:solidFill>
            </a:endParaRPr>
          </a:p>
        </p:txBody>
      </p:sp>
    </p:spTree>
    <p:extLst>
      <p:ext uri="{BB962C8B-B14F-4D97-AF65-F5344CB8AC3E}">
        <p14:creationId xmlns:p14="http://schemas.microsoft.com/office/powerpoint/2010/main" val="1932516576"/>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p:cNvPicPr>
          <p:nvPr/>
        </p:nvPicPr>
        <p:blipFill>
          <a:blip r:embed="rId3"/>
          <a:stretch>
            <a:fillRect/>
          </a:stretch>
        </p:blipFill>
        <p:spPr>
          <a:xfrm>
            <a:off x="596900" y="2312452"/>
            <a:ext cx="8235841" cy="4392000"/>
          </a:xfrm>
          <a:prstGeom prst="rect">
            <a:avLst/>
          </a:prstGeom>
        </p:spPr>
      </p:pic>
      <p:sp>
        <p:nvSpPr>
          <p:cNvPr id="1144" name="TextShape 1"/>
          <p:cNvSpPr txBox="1"/>
          <p:nvPr/>
        </p:nvSpPr>
        <p:spPr>
          <a:xfrm>
            <a:off x="274480" y="890060"/>
            <a:ext cx="8628220" cy="1472140"/>
          </a:xfrm>
          <a:prstGeom prst="rect">
            <a:avLst/>
          </a:prstGeom>
          <a:noFill/>
          <a:ln>
            <a:noFill/>
          </a:ln>
        </p:spPr>
        <p:txBody>
          <a:bodyPr/>
          <a:lstStyle/>
          <a:p>
            <a:pPr>
              <a:lnSpc>
                <a:spcPct val="80000"/>
              </a:lnSpc>
              <a:spcBef>
                <a:spcPts val="799"/>
              </a:spcBef>
            </a:pPr>
            <a:r>
              <a:rPr lang="en-US" sz="2800" b="1" spc="-1" dirty="0" smtClean="0">
                <a:solidFill>
                  <a:srgbClr val="004990"/>
                </a:solidFill>
                <a:uFill>
                  <a:solidFill>
                    <a:srgbClr val="FFFFFF"/>
                  </a:solidFill>
                </a:uFill>
                <a:latin typeface="Calibri"/>
                <a:ea typeface="ＭＳ Ｐゴシック"/>
              </a:rPr>
              <a:t>DEC 2016</a:t>
            </a:r>
          </a:p>
          <a:p>
            <a:pPr>
              <a:lnSpc>
                <a:spcPct val="80000"/>
              </a:lnSpc>
              <a:spcBef>
                <a:spcPts val="799"/>
              </a:spcBef>
            </a:pPr>
            <a:r>
              <a:rPr lang="en-US" sz="3000" b="1" dirty="0" smtClean="0">
                <a:solidFill>
                  <a:srgbClr val="004990"/>
                </a:solidFill>
                <a:effectLst/>
                <a:latin typeface="Calibri"/>
                <a:cs typeface="Calibri"/>
              </a:rPr>
              <a:t>Lowest European precipitation in last 116 </a:t>
            </a:r>
            <a:r>
              <a:rPr lang="en-US" sz="3000" b="1" dirty="0">
                <a:solidFill>
                  <a:srgbClr val="004990"/>
                </a:solidFill>
                <a:latin typeface="Calibri"/>
                <a:cs typeface="Calibri"/>
              </a:rPr>
              <a:t>D</a:t>
            </a:r>
            <a:r>
              <a:rPr lang="en-US" sz="3000" b="1" dirty="0" smtClean="0">
                <a:solidFill>
                  <a:srgbClr val="004990"/>
                </a:solidFill>
                <a:effectLst/>
                <a:latin typeface="Calibri"/>
                <a:cs typeface="Calibri"/>
              </a:rPr>
              <a:t>ecembers</a:t>
            </a:r>
            <a:endParaRPr lang="en-US" sz="3000" b="1" dirty="0">
              <a:solidFill>
                <a:srgbClr val="004990"/>
              </a:solidFill>
              <a:effectLst/>
              <a:latin typeface="Calibri"/>
              <a:cs typeface="Calibri"/>
            </a:endParaRPr>
          </a:p>
        </p:txBody>
      </p:sp>
      <p:sp>
        <p:nvSpPr>
          <p:cNvPr id="1145" name="TextShape 2"/>
          <p:cNvSpPr txBox="1"/>
          <p:nvPr/>
        </p:nvSpPr>
        <p:spPr>
          <a:xfrm>
            <a:off x="274260" y="179220"/>
            <a:ext cx="6190920" cy="680400"/>
          </a:xfrm>
          <a:prstGeom prst="rect">
            <a:avLst/>
          </a:prstGeom>
          <a:noFill/>
          <a:ln>
            <a:noFill/>
          </a:ln>
        </p:spPr>
        <p:txBody>
          <a:bodyPr lIns="90000" tIns="45000" rIns="90000" bIns="45000"/>
          <a:lstStyle/>
          <a:p>
            <a:pPr>
              <a:lnSpc>
                <a:spcPct val="100000"/>
              </a:lnSpc>
            </a:pPr>
            <a:r>
              <a:rPr lang="en-US" sz="2200" b="1" strike="noStrike" spc="-1" dirty="0" smtClean="0">
                <a:solidFill>
                  <a:srgbClr val="FFFFFF"/>
                </a:solidFill>
                <a:uFill>
                  <a:solidFill>
                    <a:srgbClr val="FFFFFF"/>
                  </a:solidFill>
                </a:uFill>
                <a:latin typeface="Arial"/>
                <a:ea typeface="ＭＳ Ｐゴシック"/>
              </a:rPr>
              <a:t>Seasonal Prediction: role of Sea Ice (II)</a:t>
            </a:r>
            <a:endParaRPr lang="en-US" sz="2200" b="1" strike="noStrike" spc="-1" dirty="0">
              <a:solidFill>
                <a:srgbClr val="004990"/>
              </a:solidFill>
              <a:uFill>
                <a:solidFill>
                  <a:srgbClr val="FFFFFF"/>
                </a:solidFill>
              </a:uFill>
              <a:latin typeface="Arial"/>
            </a:endParaRPr>
          </a:p>
        </p:txBody>
      </p:sp>
      <p:sp>
        <p:nvSpPr>
          <p:cNvPr id="9" name="Rectángulo redondeado 8"/>
          <p:cNvSpPr>
            <a:spLocks/>
          </p:cNvSpPr>
          <p:nvPr/>
        </p:nvSpPr>
        <p:spPr>
          <a:xfrm>
            <a:off x="1016002" y="2438403"/>
            <a:ext cx="3347998" cy="3347998"/>
          </a:xfrm>
          <a:prstGeom prst="roundRect">
            <a:avLst>
              <a:gd name="adj" fmla="val 50000"/>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0" name="Rectángulo 9"/>
          <p:cNvSpPr/>
          <p:nvPr/>
        </p:nvSpPr>
        <p:spPr bwMode="auto">
          <a:xfrm>
            <a:off x="1" y="1892301"/>
            <a:ext cx="1092200" cy="863599"/>
          </a:xfrm>
          <a:prstGeom prst="rect">
            <a:avLst/>
          </a:prstGeom>
          <a:solidFill>
            <a:srgbClr val="FFFFFF"/>
          </a:solidFill>
          <a:ln w="28575"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11" name="Rectángulo 10"/>
          <p:cNvSpPr/>
          <p:nvPr/>
        </p:nvSpPr>
        <p:spPr bwMode="auto">
          <a:xfrm>
            <a:off x="4279901" y="1917701"/>
            <a:ext cx="1092200" cy="863599"/>
          </a:xfrm>
          <a:prstGeom prst="rect">
            <a:avLst/>
          </a:prstGeom>
          <a:solidFill>
            <a:srgbClr val="FFFFFF"/>
          </a:solidFill>
          <a:ln w="28575"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12" name="Rectángulo redondeado 11"/>
          <p:cNvSpPr>
            <a:spLocks noChangeAspect="1"/>
          </p:cNvSpPr>
          <p:nvPr/>
        </p:nvSpPr>
        <p:spPr>
          <a:xfrm>
            <a:off x="5067303" y="2463803"/>
            <a:ext cx="3347994" cy="3347994"/>
          </a:xfrm>
          <a:prstGeom prst="roundRect">
            <a:avLst>
              <a:gd name="adj" fmla="val 50000"/>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4" name="Rectángulo 13"/>
          <p:cNvSpPr/>
          <p:nvPr/>
        </p:nvSpPr>
        <p:spPr>
          <a:xfrm>
            <a:off x="4876800" y="1823040"/>
            <a:ext cx="4318000" cy="492443"/>
          </a:xfrm>
          <a:prstGeom prst="rect">
            <a:avLst/>
          </a:prstGeom>
        </p:spPr>
        <p:txBody>
          <a:bodyPr wrap="square">
            <a:spAutoFit/>
          </a:bodyPr>
          <a:lstStyle/>
          <a:p>
            <a:pPr>
              <a:spcBef>
                <a:spcPts val="799"/>
              </a:spcBef>
            </a:pPr>
            <a:r>
              <a:rPr lang="en-US" sz="2600" spc="-1" dirty="0" smtClean="0">
                <a:solidFill>
                  <a:srgbClr val="000000"/>
                </a:solidFill>
                <a:uFill>
                  <a:solidFill>
                    <a:srgbClr val="FFFFFF"/>
                  </a:solidFill>
                </a:uFill>
                <a:latin typeface="Calibri"/>
                <a:ea typeface="ＭＳ Ｐゴシック"/>
              </a:rPr>
              <a:t>Forecast16 (100 members)</a:t>
            </a:r>
            <a:endParaRPr lang="en-US" sz="2600" spc="-1" dirty="0">
              <a:solidFill>
                <a:srgbClr val="000000"/>
              </a:solidFill>
              <a:uFill>
                <a:solidFill>
                  <a:srgbClr val="FFFFFF"/>
                </a:solidFill>
              </a:uFill>
              <a:latin typeface="Calibri"/>
              <a:ea typeface="ＭＳ Ｐゴシック"/>
            </a:endParaRPr>
          </a:p>
        </p:txBody>
      </p:sp>
      <p:sp>
        <p:nvSpPr>
          <p:cNvPr id="15" name="Rectángulo 14"/>
          <p:cNvSpPr/>
          <p:nvPr/>
        </p:nvSpPr>
        <p:spPr>
          <a:xfrm>
            <a:off x="6015999" y="882134"/>
            <a:ext cx="3128001" cy="400110"/>
          </a:xfrm>
          <a:prstGeom prst="rect">
            <a:avLst/>
          </a:prstGeom>
        </p:spPr>
        <p:txBody>
          <a:bodyPr wrap="none">
            <a:spAutoFit/>
          </a:bodyPr>
          <a:lstStyle/>
          <a:p>
            <a:r>
              <a:rPr lang="en-US" sz="2000" i="1" spc="-1" dirty="0" smtClean="0">
                <a:solidFill>
                  <a:srgbClr val="E46C0A"/>
                </a:solidFill>
                <a:uFill>
                  <a:solidFill>
                    <a:srgbClr val="FFFFFF"/>
                  </a:solidFill>
                </a:uFill>
                <a:latin typeface="Calibri"/>
                <a:ea typeface="ＭＳ Ｐゴシック"/>
              </a:rPr>
              <a:t>Acosta-Navarro et al (2018)</a:t>
            </a:r>
            <a:endParaRPr lang="es-ES" sz="2000" i="1" dirty="0">
              <a:solidFill>
                <a:srgbClr val="E46C0A"/>
              </a:solidFill>
            </a:endParaRPr>
          </a:p>
        </p:txBody>
      </p:sp>
      <p:sp>
        <p:nvSpPr>
          <p:cNvPr id="16" name="Rectángulo 15"/>
          <p:cNvSpPr/>
          <p:nvPr/>
        </p:nvSpPr>
        <p:spPr>
          <a:xfrm>
            <a:off x="1282700" y="1823040"/>
            <a:ext cx="4318000" cy="492443"/>
          </a:xfrm>
          <a:prstGeom prst="rect">
            <a:avLst/>
          </a:prstGeom>
        </p:spPr>
        <p:txBody>
          <a:bodyPr wrap="square">
            <a:spAutoFit/>
          </a:bodyPr>
          <a:lstStyle/>
          <a:p>
            <a:pPr>
              <a:spcBef>
                <a:spcPts val="799"/>
              </a:spcBef>
            </a:pPr>
            <a:r>
              <a:rPr lang="en-US" sz="2600" spc="-1" dirty="0">
                <a:solidFill>
                  <a:srgbClr val="000000"/>
                </a:solidFill>
                <a:uFill>
                  <a:solidFill>
                    <a:srgbClr val="FFFFFF"/>
                  </a:solidFill>
                </a:uFill>
                <a:latin typeface="Calibri"/>
                <a:ea typeface="ＭＳ Ｐゴシック"/>
              </a:rPr>
              <a:t>Observations 2016</a:t>
            </a:r>
          </a:p>
        </p:txBody>
      </p:sp>
    </p:spTree>
    <p:extLst>
      <p:ext uri="{BB962C8B-B14F-4D97-AF65-F5344CB8AC3E}">
        <p14:creationId xmlns:p14="http://schemas.microsoft.com/office/powerpoint/2010/main" val="3148469772"/>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p:cNvPicPr>
            <a:picLocks noChangeAspect="1"/>
          </p:cNvPicPr>
          <p:nvPr/>
        </p:nvPicPr>
        <p:blipFill rotWithShape="1">
          <a:blip r:embed="rId3"/>
          <a:srcRect r="51282"/>
          <a:stretch/>
        </p:blipFill>
        <p:spPr>
          <a:xfrm>
            <a:off x="508000" y="2105224"/>
            <a:ext cx="3860800" cy="4025604"/>
          </a:xfrm>
          <a:prstGeom prst="rect">
            <a:avLst/>
          </a:prstGeom>
        </p:spPr>
      </p:pic>
      <p:sp>
        <p:nvSpPr>
          <p:cNvPr id="1144" name="TextShape 1"/>
          <p:cNvSpPr txBox="1"/>
          <p:nvPr/>
        </p:nvSpPr>
        <p:spPr>
          <a:xfrm>
            <a:off x="274480" y="890060"/>
            <a:ext cx="8628220" cy="1472140"/>
          </a:xfrm>
          <a:prstGeom prst="rect">
            <a:avLst/>
          </a:prstGeom>
          <a:noFill/>
          <a:ln>
            <a:noFill/>
          </a:ln>
        </p:spPr>
        <p:txBody>
          <a:bodyPr/>
          <a:lstStyle/>
          <a:p>
            <a:pPr>
              <a:lnSpc>
                <a:spcPct val="80000"/>
              </a:lnSpc>
              <a:spcBef>
                <a:spcPts val="799"/>
              </a:spcBef>
            </a:pPr>
            <a:r>
              <a:rPr lang="en-US" sz="2800" b="1" spc="-1" dirty="0" smtClean="0">
                <a:solidFill>
                  <a:srgbClr val="004990"/>
                </a:solidFill>
                <a:uFill>
                  <a:solidFill>
                    <a:srgbClr val="FFFFFF"/>
                  </a:solidFill>
                </a:uFill>
                <a:latin typeface="Calibri"/>
                <a:ea typeface="ＭＳ Ｐゴシック"/>
              </a:rPr>
              <a:t>DEC 2016</a:t>
            </a:r>
          </a:p>
          <a:p>
            <a:pPr>
              <a:lnSpc>
                <a:spcPct val="80000"/>
              </a:lnSpc>
              <a:spcBef>
                <a:spcPts val="799"/>
              </a:spcBef>
            </a:pPr>
            <a:r>
              <a:rPr lang="en-US" sz="3000" b="1" dirty="0" smtClean="0">
                <a:solidFill>
                  <a:srgbClr val="004990"/>
                </a:solidFill>
                <a:effectLst/>
                <a:latin typeface="Calibri"/>
                <a:cs typeface="Calibri"/>
              </a:rPr>
              <a:t>Lowest European precipitation in last 116 </a:t>
            </a:r>
            <a:r>
              <a:rPr lang="en-US" sz="3000" b="1" dirty="0">
                <a:solidFill>
                  <a:srgbClr val="004990"/>
                </a:solidFill>
                <a:latin typeface="Calibri"/>
                <a:cs typeface="Calibri"/>
              </a:rPr>
              <a:t>D</a:t>
            </a:r>
            <a:r>
              <a:rPr lang="en-US" sz="3000" b="1" dirty="0" smtClean="0">
                <a:solidFill>
                  <a:srgbClr val="004990"/>
                </a:solidFill>
                <a:effectLst/>
                <a:latin typeface="Calibri"/>
                <a:cs typeface="Calibri"/>
              </a:rPr>
              <a:t>ecembers</a:t>
            </a:r>
            <a:endParaRPr lang="en-US" sz="3000" b="1" dirty="0">
              <a:solidFill>
                <a:srgbClr val="004990"/>
              </a:solidFill>
              <a:effectLst/>
              <a:latin typeface="Calibri"/>
              <a:cs typeface="Calibri"/>
            </a:endParaRPr>
          </a:p>
        </p:txBody>
      </p:sp>
      <p:sp>
        <p:nvSpPr>
          <p:cNvPr id="1145" name="TextShape 2"/>
          <p:cNvSpPr txBox="1"/>
          <p:nvPr/>
        </p:nvSpPr>
        <p:spPr>
          <a:xfrm>
            <a:off x="274260" y="179220"/>
            <a:ext cx="6190920" cy="680400"/>
          </a:xfrm>
          <a:prstGeom prst="rect">
            <a:avLst/>
          </a:prstGeom>
          <a:noFill/>
          <a:ln>
            <a:noFill/>
          </a:ln>
        </p:spPr>
        <p:txBody>
          <a:bodyPr lIns="90000" tIns="45000" rIns="90000" bIns="45000"/>
          <a:lstStyle/>
          <a:p>
            <a:pPr>
              <a:lnSpc>
                <a:spcPct val="100000"/>
              </a:lnSpc>
            </a:pPr>
            <a:r>
              <a:rPr lang="en-US" sz="2200" b="1" strike="noStrike" spc="-1" dirty="0" smtClean="0">
                <a:solidFill>
                  <a:srgbClr val="FFFFFF"/>
                </a:solidFill>
                <a:uFill>
                  <a:solidFill>
                    <a:srgbClr val="FFFFFF"/>
                  </a:solidFill>
                </a:uFill>
                <a:latin typeface="Arial"/>
                <a:ea typeface="ＭＳ Ｐゴシック"/>
              </a:rPr>
              <a:t>Seasonal Prediction: role of Sea Ice (II)</a:t>
            </a:r>
            <a:endParaRPr lang="en-US" sz="2200" b="1" strike="noStrike" spc="-1" dirty="0">
              <a:solidFill>
                <a:srgbClr val="004990"/>
              </a:solidFill>
              <a:uFill>
                <a:solidFill>
                  <a:srgbClr val="FFFFFF"/>
                </a:solidFill>
              </a:uFill>
              <a:latin typeface="Arial"/>
            </a:endParaRPr>
          </a:p>
        </p:txBody>
      </p:sp>
      <p:sp>
        <p:nvSpPr>
          <p:cNvPr id="9" name="Rectángulo redondeado 8"/>
          <p:cNvSpPr>
            <a:spLocks/>
          </p:cNvSpPr>
          <p:nvPr/>
        </p:nvSpPr>
        <p:spPr>
          <a:xfrm>
            <a:off x="914403" y="2349500"/>
            <a:ext cx="2997200" cy="2997200"/>
          </a:xfrm>
          <a:prstGeom prst="roundRect">
            <a:avLst>
              <a:gd name="adj" fmla="val 50000"/>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0" name="Rectángulo 9"/>
          <p:cNvSpPr/>
          <p:nvPr/>
        </p:nvSpPr>
        <p:spPr bwMode="auto">
          <a:xfrm>
            <a:off x="1" y="1892301"/>
            <a:ext cx="1092200" cy="863599"/>
          </a:xfrm>
          <a:prstGeom prst="rect">
            <a:avLst/>
          </a:prstGeom>
          <a:solidFill>
            <a:srgbClr val="FFFFFF"/>
          </a:solidFill>
          <a:ln w="28575"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11" name="Rectángulo 10"/>
          <p:cNvSpPr/>
          <p:nvPr/>
        </p:nvSpPr>
        <p:spPr bwMode="auto">
          <a:xfrm>
            <a:off x="4279901" y="1917701"/>
            <a:ext cx="1092200" cy="863599"/>
          </a:xfrm>
          <a:prstGeom prst="rect">
            <a:avLst/>
          </a:prstGeom>
          <a:solidFill>
            <a:srgbClr val="FFFFFF"/>
          </a:solidFill>
          <a:ln w="28575"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13" name="Rectángulo 12"/>
          <p:cNvSpPr/>
          <p:nvPr/>
        </p:nvSpPr>
        <p:spPr>
          <a:xfrm>
            <a:off x="1308100" y="1759540"/>
            <a:ext cx="2184400" cy="492443"/>
          </a:xfrm>
          <a:prstGeom prst="rect">
            <a:avLst/>
          </a:prstGeom>
        </p:spPr>
        <p:txBody>
          <a:bodyPr wrap="square">
            <a:spAutoFit/>
          </a:bodyPr>
          <a:lstStyle/>
          <a:p>
            <a:pPr>
              <a:spcBef>
                <a:spcPts val="799"/>
              </a:spcBef>
            </a:pPr>
            <a:r>
              <a:rPr lang="en-US" sz="2600" spc="-1" dirty="0" smtClean="0">
                <a:solidFill>
                  <a:srgbClr val="000000"/>
                </a:solidFill>
                <a:uFill>
                  <a:solidFill>
                    <a:srgbClr val="FFFFFF"/>
                  </a:solidFill>
                </a:uFill>
                <a:latin typeface="Calibri"/>
                <a:ea typeface="ＭＳ Ｐゴシック"/>
              </a:rPr>
              <a:t>Forecast 2016</a:t>
            </a:r>
            <a:endParaRPr lang="en-US" sz="2600" spc="-1" dirty="0">
              <a:solidFill>
                <a:srgbClr val="000000"/>
              </a:solidFill>
              <a:uFill>
                <a:solidFill>
                  <a:srgbClr val="FFFFFF"/>
                </a:solidFill>
              </a:uFill>
              <a:latin typeface="Calibri"/>
              <a:ea typeface="ＭＳ Ｐゴシック"/>
            </a:endParaRPr>
          </a:p>
        </p:txBody>
      </p:sp>
      <p:sp>
        <p:nvSpPr>
          <p:cNvPr id="19" name="Rectángulo 18"/>
          <p:cNvSpPr/>
          <p:nvPr/>
        </p:nvSpPr>
        <p:spPr>
          <a:xfrm>
            <a:off x="6015999" y="882134"/>
            <a:ext cx="3128001" cy="400110"/>
          </a:xfrm>
          <a:prstGeom prst="rect">
            <a:avLst/>
          </a:prstGeom>
        </p:spPr>
        <p:txBody>
          <a:bodyPr wrap="none">
            <a:spAutoFit/>
          </a:bodyPr>
          <a:lstStyle/>
          <a:p>
            <a:r>
              <a:rPr lang="en-US" sz="2000" i="1" spc="-1" dirty="0" smtClean="0">
                <a:solidFill>
                  <a:srgbClr val="E46C0A"/>
                </a:solidFill>
                <a:uFill>
                  <a:solidFill>
                    <a:srgbClr val="FFFFFF"/>
                  </a:solidFill>
                </a:uFill>
                <a:latin typeface="Calibri"/>
                <a:ea typeface="ＭＳ Ｐゴシック"/>
              </a:rPr>
              <a:t>Acosta-Navarro et al (2018)</a:t>
            </a:r>
            <a:endParaRPr lang="es-ES" sz="2000" i="1" dirty="0">
              <a:solidFill>
                <a:srgbClr val="E46C0A"/>
              </a:solidFill>
            </a:endParaRPr>
          </a:p>
        </p:txBody>
      </p:sp>
      <p:sp>
        <p:nvSpPr>
          <p:cNvPr id="21" name="Rectángulo 20"/>
          <p:cNvSpPr/>
          <p:nvPr/>
        </p:nvSpPr>
        <p:spPr>
          <a:xfrm>
            <a:off x="1803400" y="6081524"/>
            <a:ext cx="9359900" cy="707886"/>
          </a:xfrm>
          <a:prstGeom prst="rect">
            <a:avLst/>
          </a:prstGeom>
        </p:spPr>
        <p:txBody>
          <a:bodyPr wrap="square">
            <a:spAutoFit/>
          </a:bodyPr>
          <a:lstStyle/>
          <a:p>
            <a:r>
              <a:rPr lang="es-ES" sz="2000" dirty="0" smtClean="0">
                <a:solidFill>
                  <a:schemeClr val="accent5"/>
                </a:solidFill>
              </a:rPr>
              <a:t>Blue</a:t>
            </a:r>
            <a:r>
              <a:rPr lang="es-ES" sz="2000" dirty="0" smtClean="0"/>
              <a:t>/</a:t>
            </a:r>
            <a:r>
              <a:rPr lang="es-ES" sz="2000" dirty="0" err="1" smtClean="0">
                <a:solidFill>
                  <a:srgbClr val="008000"/>
                </a:solidFill>
              </a:rPr>
              <a:t>green</a:t>
            </a:r>
            <a:r>
              <a:rPr lang="es-ES" sz="2000" dirty="0" smtClean="0"/>
              <a:t>: </a:t>
            </a:r>
            <a:r>
              <a:rPr lang="es-ES" sz="2000" dirty="0" err="1" smtClean="0"/>
              <a:t>higher</a:t>
            </a:r>
            <a:r>
              <a:rPr lang="es-ES" sz="2000" dirty="0" smtClean="0"/>
              <a:t> </a:t>
            </a:r>
            <a:r>
              <a:rPr lang="es-ES" sz="2000" dirty="0" err="1"/>
              <a:t>probability</a:t>
            </a:r>
            <a:r>
              <a:rPr lang="es-ES" sz="2000" dirty="0"/>
              <a:t> of </a:t>
            </a:r>
            <a:r>
              <a:rPr lang="es-ES" sz="2000" dirty="0" smtClean="0"/>
              <a:t>extreme </a:t>
            </a:r>
            <a:r>
              <a:rPr lang="es-ES" sz="2000" b="1" dirty="0" err="1" smtClean="0"/>
              <a:t>wet</a:t>
            </a:r>
            <a:r>
              <a:rPr lang="es-ES" sz="2000" dirty="0" smtClean="0"/>
              <a:t> </a:t>
            </a:r>
            <a:r>
              <a:rPr lang="es-ES" sz="2000" dirty="0" err="1" smtClean="0"/>
              <a:t>conditions</a:t>
            </a:r>
            <a:endParaRPr lang="es-ES" sz="2000" dirty="0" smtClean="0"/>
          </a:p>
          <a:p>
            <a:r>
              <a:rPr lang="es-ES" sz="2000" dirty="0" smtClean="0">
                <a:solidFill>
                  <a:srgbClr val="800000"/>
                </a:solidFill>
              </a:rPr>
              <a:t>Red</a:t>
            </a:r>
            <a:r>
              <a:rPr lang="es-ES" sz="2000" dirty="0" smtClean="0"/>
              <a:t>/</a:t>
            </a:r>
            <a:r>
              <a:rPr lang="es-ES" sz="2000" dirty="0" err="1" smtClean="0">
                <a:solidFill>
                  <a:srgbClr val="FF6600"/>
                </a:solidFill>
              </a:rPr>
              <a:t>orange</a:t>
            </a:r>
            <a:r>
              <a:rPr lang="es-ES" sz="2000" dirty="0" smtClean="0"/>
              <a:t>: </a:t>
            </a:r>
            <a:r>
              <a:rPr lang="es-ES" sz="2000" dirty="0" err="1" smtClean="0"/>
              <a:t>higher</a:t>
            </a:r>
            <a:r>
              <a:rPr lang="es-ES" sz="2000" dirty="0" smtClean="0"/>
              <a:t> </a:t>
            </a:r>
            <a:r>
              <a:rPr lang="es-ES" sz="2000" dirty="0" err="1" smtClean="0"/>
              <a:t>probability</a:t>
            </a:r>
            <a:r>
              <a:rPr lang="es-ES" sz="2000" dirty="0" smtClean="0"/>
              <a:t> of extreme </a:t>
            </a:r>
            <a:r>
              <a:rPr lang="es-ES" sz="2000" b="1" dirty="0" err="1" smtClean="0"/>
              <a:t>dry</a:t>
            </a:r>
            <a:r>
              <a:rPr lang="es-ES" sz="2000" dirty="0" smtClean="0"/>
              <a:t> </a:t>
            </a:r>
            <a:r>
              <a:rPr lang="es-ES" sz="2000" dirty="0" err="1" smtClean="0"/>
              <a:t>conditions</a:t>
            </a:r>
            <a:r>
              <a:rPr lang="es-ES" sz="2000" dirty="0" smtClean="0"/>
              <a:t> </a:t>
            </a:r>
            <a:endParaRPr lang="es-ES" sz="2000" dirty="0">
              <a:effectLst/>
            </a:endParaRPr>
          </a:p>
        </p:txBody>
      </p:sp>
      <p:sp>
        <p:nvSpPr>
          <p:cNvPr id="2" name="Rectángulo 1"/>
          <p:cNvSpPr/>
          <p:nvPr/>
        </p:nvSpPr>
        <p:spPr>
          <a:xfrm>
            <a:off x="530919" y="6203434"/>
            <a:ext cx="905692" cy="430887"/>
          </a:xfrm>
          <a:prstGeom prst="rect">
            <a:avLst/>
          </a:prstGeom>
        </p:spPr>
        <p:txBody>
          <a:bodyPr wrap="none">
            <a:spAutoFit/>
          </a:bodyPr>
          <a:lstStyle/>
          <a:p>
            <a:r>
              <a:rPr lang="es-ES" sz="2200" b="1" dirty="0" err="1" smtClean="0"/>
              <a:t>Odds</a:t>
            </a:r>
            <a:endParaRPr lang="es-ES" sz="2200" b="1" dirty="0"/>
          </a:p>
        </p:txBody>
      </p:sp>
      <p:sp>
        <p:nvSpPr>
          <p:cNvPr id="4" name="Abrir corchete 3"/>
          <p:cNvSpPr/>
          <p:nvPr/>
        </p:nvSpPr>
        <p:spPr>
          <a:xfrm>
            <a:off x="1663700" y="6159501"/>
            <a:ext cx="127000" cy="611999"/>
          </a:xfrm>
          <a:prstGeom prst="leftBracket">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pic>
        <p:nvPicPr>
          <p:cNvPr id="23" name="Imagen 22"/>
          <p:cNvPicPr>
            <a:picLocks/>
          </p:cNvPicPr>
          <p:nvPr/>
        </p:nvPicPr>
        <p:blipFill rotWithShape="1">
          <a:blip r:embed="rId4"/>
          <a:srcRect l="49962"/>
          <a:stretch/>
        </p:blipFill>
        <p:spPr>
          <a:xfrm>
            <a:off x="4914900" y="2172752"/>
            <a:ext cx="3689241" cy="3931809"/>
          </a:xfrm>
          <a:prstGeom prst="rect">
            <a:avLst/>
          </a:prstGeom>
        </p:spPr>
      </p:pic>
      <p:sp>
        <p:nvSpPr>
          <p:cNvPr id="25" name="Rectángulo 24"/>
          <p:cNvSpPr/>
          <p:nvPr/>
        </p:nvSpPr>
        <p:spPr>
          <a:xfrm>
            <a:off x="4876800" y="1683340"/>
            <a:ext cx="4318000" cy="492443"/>
          </a:xfrm>
          <a:prstGeom prst="rect">
            <a:avLst/>
          </a:prstGeom>
        </p:spPr>
        <p:txBody>
          <a:bodyPr wrap="square">
            <a:spAutoFit/>
          </a:bodyPr>
          <a:lstStyle/>
          <a:p>
            <a:pPr>
              <a:spcBef>
                <a:spcPts val="799"/>
              </a:spcBef>
            </a:pPr>
            <a:r>
              <a:rPr lang="en-US" sz="2600" spc="-1" dirty="0" smtClean="0">
                <a:solidFill>
                  <a:srgbClr val="000000"/>
                </a:solidFill>
                <a:uFill>
                  <a:solidFill>
                    <a:srgbClr val="FFFFFF"/>
                  </a:solidFill>
                </a:uFill>
                <a:latin typeface="Calibri"/>
                <a:ea typeface="ＭＳ Ｐゴシック"/>
              </a:rPr>
              <a:t>Forecast16 (100 members)</a:t>
            </a:r>
            <a:endParaRPr lang="en-US" sz="2600" spc="-1" dirty="0">
              <a:solidFill>
                <a:srgbClr val="000000"/>
              </a:solidFill>
              <a:uFill>
                <a:solidFill>
                  <a:srgbClr val="FFFFFF"/>
                </a:solidFill>
              </a:uFill>
              <a:latin typeface="Calibri"/>
              <a:ea typeface="ＭＳ Ｐゴシック"/>
            </a:endParaRPr>
          </a:p>
        </p:txBody>
      </p:sp>
      <p:sp>
        <p:nvSpPr>
          <p:cNvPr id="26" name="Rectángulo redondeado 25"/>
          <p:cNvSpPr>
            <a:spLocks/>
          </p:cNvSpPr>
          <p:nvPr/>
        </p:nvSpPr>
        <p:spPr>
          <a:xfrm>
            <a:off x="5232403" y="2311400"/>
            <a:ext cx="2997200" cy="2997200"/>
          </a:xfrm>
          <a:prstGeom prst="roundRect">
            <a:avLst>
              <a:gd name="adj" fmla="val 50000"/>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41307530"/>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 name="TextShape 1"/>
          <p:cNvSpPr txBox="1"/>
          <p:nvPr/>
        </p:nvSpPr>
        <p:spPr>
          <a:xfrm>
            <a:off x="464760" y="217800"/>
            <a:ext cx="8229240" cy="838080"/>
          </a:xfrm>
          <a:prstGeom prst="rect">
            <a:avLst/>
          </a:prstGeom>
          <a:noFill/>
          <a:ln>
            <a:noFill/>
          </a:ln>
        </p:spPr>
        <p:txBody>
          <a:bodyPr anchor="ctr"/>
          <a:lstStyle/>
          <a:p>
            <a:pPr algn="ctr">
              <a:lnSpc>
                <a:spcPct val="100000"/>
              </a:lnSpc>
            </a:pPr>
            <a:r>
              <a:rPr lang="en-US" sz="3500" b="1" strike="noStrike" spc="-1" dirty="0">
                <a:solidFill>
                  <a:srgbClr val="124484"/>
                </a:solidFill>
                <a:uFill>
                  <a:solidFill>
                    <a:srgbClr val="FFFFFF"/>
                  </a:solidFill>
                </a:uFill>
                <a:latin typeface="Calibri"/>
              </a:rPr>
              <a:t> Mission of BSC scientific departments</a:t>
            </a:r>
            <a:endParaRPr lang="en-US" sz="3500" b="0" strike="noStrike" spc="-1" dirty="0">
              <a:solidFill>
                <a:srgbClr val="000000"/>
              </a:solidFill>
              <a:uFill>
                <a:solidFill>
                  <a:srgbClr val="FFFFFF"/>
                </a:solidFill>
              </a:uFill>
              <a:latin typeface="Calibri"/>
            </a:endParaRPr>
          </a:p>
        </p:txBody>
      </p:sp>
      <p:pic>
        <p:nvPicPr>
          <p:cNvPr id="879" name="Imagen 2"/>
          <p:cNvPicPr/>
          <p:nvPr/>
        </p:nvPicPr>
        <p:blipFill>
          <a:blip r:embed="rId3"/>
          <a:stretch/>
        </p:blipFill>
        <p:spPr>
          <a:xfrm>
            <a:off x="1063800" y="887400"/>
            <a:ext cx="2733480" cy="2742840"/>
          </a:xfrm>
          <a:prstGeom prst="rect">
            <a:avLst/>
          </a:prstGeom>
          <a:ln>
            <a:noFill/>
          </a:ln>
        </p:spPr>
      </p:pic>
      <p:sp>
        <p:nvSpPr>
          <p:cNvPr id="880" name="CustomShape 2"/>
          <p:cNvSpPr/>
          <p:nvPr/>
        </p:nvSpPr>
        <p:spPr>
          <a:xfrm>
            <a:off x="514440" y="2406600"/>
            <a:ext cx="3828600" cy="1186920"/>
          </a:xfrm>
          <a:prstGeom prst="ellipse">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p:style>
      </p:sp>
      <p:pic>
        <p:nvPicPr>
          <p:cNvPr id="881" name="Imagen 3"/>
          <p:cNvPicPr/>
          <p:nvPr/>
        </p:nvPicPr>
        <p:blipFill>
          <a:blip r:embed="rId4"/>
          <a:stretch/>
        </p:blipFill>
        <p:spPr>
          <a:xfrm>
            <a:off x="5599080" y="887400"/>
            <a:ext cx="2733480" cy="2742840"/>
          </a:xfrm>
          <a:prstGeom prst="rect">
            <a:avLst/>
          </a:prstGeom>
          <a:ln>
            <a:noFill/>
          </a:ln>
        </p:spPr>
      </p:pic>
      <p:pic>
        <p:nvPicPr>
          <p:cNvPr id="882" name="Imagen 4"/>
          <p:cNvPicPr/>
          <p:nvPr/>
        </p:nvPicPr>
        <p:blipFill>
          <a:blip r:embed="rId5"/>
          <a:stretch/>
        </p:blipFill>
        <p:spPr>
          <a:xfrm>
            <a:off x="5724360" y="3630240"/>
            <a:ext cx="2484000" cy="2493720"/>
          </a:xfrm>
          <a:prstGeom prst="rect">
            <a:avLst/>
          </a:prstGeom>
          <a:ln>
            <a:noFill/>
          </a:ln>
        </p:spPr>
      </p:pic>
      <p:pic>
        <p:nvPicPr>
          <p:cNvPr id="883" name="Imagen 5"/>
          <p:cNvPicPr/>
          <p:nvPr/>
        </p:nvPicPr>
        <p:blipFill>
          <a:blip r:embed="rId6"/>
          <a:stretch/>
        </p:blipFill>
        <p:spPr>
          <a:xfrm>
            <a:off x="1082880" y="3515760"/>
            <a:ext cx="2733480" cy="2742840"/>
          </a:xfrm>
          <a:prstGeom prst="rect">
            <a:avLst/>
          </a:prstGeom>
          <a:ln>
            <a:noFill/>
          </a:ln>
        </p:spPr>
      </p:pic>
      <p:sp>
        <p:nvSpPr>
          <p:cNvPr id="884" name="CustomShape 3"/>
          <p:cNvSpPr/>
          <p:nvPr/>
        </p:nvSpPr>
        <p:spPr>
          <a:xfrm>
            <a:off x="6211800" y="1398600"/>
            <a:ext cx="1528560" cy="973800"/>
          </a:xfrm>
          <a:prstGeom prst="rect">
            <a:avLst/>
          </a:prstGeom>
          <a:noFill/>
          <a:ln>
            <a:noFill/>
          </a:ln>
          <a:effectLst>
            <a:outerShdw blurRad="381000" dir="5400000" algn="t" rotWithShape="0">
              <a:srgbClr val="000000"/>
            </a:outerShdw>
          </a:effectLst>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2900" b="1" strike="noStrike" spc="-1" dirty="0">
                <a:solidFill>
                  <a:srgbClr val="FFFFFF"/>
                </a:solidFill>
                <a:uFill>
                  <a:solidFill>
                    <a:srgbClr val="FFFFFF"/>
                  </a:solidFill>
                </a:uFill>
                <a:latin typeface="Calibri"/>
                <a:ea typeface="MS PGothic"/>
              </a:rPr>
              <a:t>Earth Sciences</a:t>
            </a:r>
            <a:endParaRPr lang="en-US" sz="2900" b="0" strike="noStrike" spc="-1" dirty="0">
              <a:solidFill>
                <a:srgbClr val="000000"/>
              </a:solidFill>
              <a:uFill>
                <a:solidFill>
                  <a:srgbClr val="FFFFFF"/>
                </a:solidFill>
              </a:uFill>
              <a:latin typeface="Arial"/>
            </a:endParaRPr>
          </a:p>
        </p:txBody>
      </p:sp>
      <p:sp>
        <p:nvSpPr>
          <p:cNvPr id="885" name="CustomShape 4"/>
          <p:cNvSpPr/>
          <p:nvPr/>
        </p:nvSpPr>
        <p:spPr>
          <a:xfrm>
            <a:off x="6172200" y="4128480"/>
            <a:ext cx="1528560" cy="532080"/>
          </a:xfrm>
          <a:prstGeom prst="rect">
            <a:avLst/>
          </a:prstGeom>
          <a:noFill/>
          <a:ln>
            <a:noFill/>
          </a:ln>
          <a:effectLst>
            <a:outerShdw blurRad="381000" dir="5400000" algn="t" rotWithShape="0">
              <a:srgbClr val="000000"/>
            </a:outerShdw>
          </a:effectLst>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2900" b="1" strike="noStrike" spc="-1">
                <a:solidFill>
                  <a:srgbClr val="FFFFFF"/>
                </a:solidFill>
                <a:uFill>
                  <a:solidFill>
                    <a:srgbClr val="FFFFFF"/>
                  </a:solidFill>
                </a:uFill>
                <a:latin typeface="Calibri"/>
                <a:ea typeface="MS PGothic"/>
              </a:rPr>
              <a:t>CASE</a:t>
            </a:r>
            <a:endParaRPr lang="en-US" sz="2900" b="0" strike="noStrike" spc="-1">
              <a:solidFill>
                <a:srgbClr val="000000"/>
              </a:solidFill>
              <a:uFill>
                <a:solidFill>
                  <a:srgbClr val="FFFFFF"/>
                </a:solidFill>
              </a:uFill>
              <a:latin typeface="Arial"/>
            </a:endParaRPr>
          </a:p>
        </p:txBody>
      </p:sp>
      <p:sp>
        <p:nvSpPr>
          <p:cNvPr id="886" name="CustomShape 5"/>
          <p:cNvSpPr/>
          <p:nvPr/>
        </p:nvSpPr>
        <p:spPr>
          <a:xfrm>
            <a:off x="1490760" y="1398600"/>
            <a:ext cx="1848960" cy="958680"/>
          </a:xfrm>
          <a:prstGeom prst="rect">
            <a:avLst/>
          </a:prstGeom>
          <a:noFill/>
          <a:ln>
            <a:noFill/>
          </a:ln>
          <a:effectLst>
            <a:outerShdw blurRad="381000" dir="5400000" algn="t" rotWithShape="0">
              <a:srgbClr val="000000"/>
            </a:outerShdw>
          </a:effectLst>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2900" b="1" strike="noStrike" spc="-1">
                <a:solidFill>
                  <a:srgbClr val="FFFFFF"/>
                </a:solidFill>
                <a:uFill>
                  <a:solidFill>
                    <a:srgbClr val="FFFFFF"/>
                  </a:solidFill>
                </a:uFill>
                <a:latin typeface="Calibri"/>
                <a:ea typeface="MS PGothic"/>
              </a:rPr>
              <a:t>Computer</a:t>
            </a:r>
            <a:endParaRPr lang="en-US" sz="2900" b="0" strike="noStrike" spc="-1">
              <a:solidFill>
                <a:srgbClr val="000000"/>
              </a:solidFill>
              <a:uFill>
                <a:solidFill>
                  <a:srgbClr val="FFFFFF"/>
                </a:solidFill>
              </a:uFill>
              <a:latin typeface="Arial"/>
            </a:endParaRPr>
          </a:p>
          <a:p>
            <a:pPr algn="ctr">
              <a:lnSpc>
                <a:spcPct val="100000"/>
              </a:lnSpc>
            </a:pPr>
            <a:r>
              <a:rPr lang="en-US" sz="2800" b="1" strike="noStrike" spc="-1">
                <a:solidFill>
                  <a:srgbClr val="FFFFFF"/>
                </a:solidFill>
                <a:uFill>
                  <a:solidFill>
                    <a:srgbClr val="FFFFFF"/>
                  </a:solidFill>
                </a:uFill>
                <a:latin typeface="Calibri"/>
                <a:ea typeface="MS PGothic"/>
              </a:rPr>
              <a:t>Sciences</a:t>
            </a:r>
            <a:endParaRPr lang="en-US" sz="2800" b="0" strike="noStrike" spc="-1">
              <a:solidFill>
                <a:srgbClr val="000000"/>
              </a:solidFill>
              <a:uFill>
                <a:solidFill>
                  <a:srgbClr val="FFFFFF"/>
                </a:solidFill>
              </a:uFill>
              <a:latin typeface="Arial"/>
            </a:endParaRPr>
          </a:p>
        </p:txBody>
      </p:sp>
      <p:sp>
        <p:nvSpPr>
          <p:cNvPr id="887" name="CustomShape 6"/>
          <p:cNvSpPr/>
          <p:nvPr/>
        </p:nvSpPr>
        <p:spPr>
          <a:xfrm>
            <a:off x="1600200" y="3965040"/>
            <a:ext cx="1682280" cy="973800"/>
          </a:xfrm>
          <a:prstGeom prst="rect">
            <a:avLst/>
          </a:prstGeom>
          <a:noFill/>
          <a:ln>
            <a:noFill/>
          </a:ln>
          <a:effectLst>
            <a:outerShdw blurRad="381000" dir="5400000" algn="t" rotWithShape="0">
              <a:srgbClr val="000000"/>
            </a:outerShdw>
          </a:effectLst>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2900" b="1" strike="noStrike" spc="-1">
                <a:solidFill>
                  <a:srgbClr val="FFFFFF"/>
                </a:solidFill>
                <a:uFill>
                  <a:solidFill>
                    <a:srgbClr val="FFFFFF"/>
                  </a:solidFill>
                </a:uFill>
                <a:latin typeface="Calibri"/>
                <a:ea typeface="MS PGothic"/>
              </a:rPr>
              <a:t>Life</a:t>
            </a:r>
            <a:endParaRPr lang="en-US" sz="2900" b="0" strike="noStrike" spc="-1">
              <a:solidFill>
                <a:srgbClr val="000000"/>
              </a:solidFill>
              <a:uFill>
                <a:solidFill>
                  <a:srgbClr val="FFFFFF"/>
                </a:solidFill>
              </a:uFill>
              <a:latin typeface="Arial"/>
            </a:endParaRPr>
          </a:p>
          <a:p>
            <a:pPr algn="ctr">
              <a:lnSpc>
                <a:spcPct val="100000"/>
              </a:lnSpc>
            </a:pPr>
            <a:r>
              <a:rPr lang="en-US" sz="2900" b="1" strike="noStrike" spc="-1">
                <a:solidFill>
                  <a:srgbClr val="FFFFFF"/>
                </a:solidFill>
                <a:uFill>
                  <a:solidFill>
                    <a:srgbClr val="FFFFFF"/>
                  </a:solidFill>
                </a:uFill>
                <a:latin typeface="Calibri"/>
                <a:ea typeface="MS PGothic"/>
              </a:rPr>
              <a:t>Sciences</a:t>
            </a:r>
            <a:endParaRPr lang="en-US" sz="2900" b="0" strike="noStrike" spc="-1">
              <a:solidFill>
                <a:srgbClr val="000000"/>
              </a:solidFill>
              <a:uFill>
                <a:solidFill>
                  <a:srgbClr val="FFFFFF"/>
                </a:solidFill>
              </a:uFill>
              <a:latin typeface="Arial"/>
            </a:endParaRPr>
          </a:p>
        </p:txBody>
      </p:sp>
      <p:sp>
        <p:nvSpPr>
          <p:cNvPr id="888" name="CustomShape 7"/>
          <p:cNvSpPr/>
          <p:nvPr/>
        </p:nvSpPr>
        <p:spPr>
          <a:xfrm>
            <a:off x="395280" y="2536920"/>
            <a:ext cx="4157280" cy="877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10000"/>
              </a:lnSpc>
              <a:spcBef>
                <a:spcPts val="1001"/>
              </a:spcBef>
            </a:pPr>
            <a:r>
              <a:rPr lang="en-US" sz="1400" b="0" strike="noStrike" spc="-1">
                <a:solidFill>
                  <a:srgbClr val="004890"/>
                </a:solidFill>
                <a:uFill>
                  <a:solidFill>
                    <a:srgbClr val="FFFFFF"/>
                  </a:solidFill>
                </a:uFill>
                <a:latin typeface="Calibri"/>
              </a:rPr>
              <a:t>To influence the way machines are built, programmed and used: programming models, performance tools, Big Data, computer architecture, energy efficiency</a:t>
            </a:r>
            <a:endParaRPr lang="en-US" sz="1400" b="0" strike="noStrike" spc="-1">
              <a:solidFill>
                <a:srgbClr val="000000"/>
              </a:solidFill>
              <a:uFill>
                <a:solidFill>
                  <a:srgbClr val="FFFFFF"/>
                </a:solidFill>
              </a:uFill>
              <a:latin typeface="Arial"/>
            </a:endParaRPr>
          </a:p>
        </p:txBody>
      </p:sp>
      <p:sp>
        <p:nvSpPr>
          <p:cNvPr id="889" name="CustomShape 8"/>
          <p:cNvSpPr/>
          <p:nvPr/>
        </p:nvSpPr>
        <p:spPr>
          <a:xfrm>
            <a:off x="5025960" y="2442960"/>
            <a:ext cx="3828600" cy="1186920"/>
          </a:xfrm>
          <a:prstGeom prst="ellipse">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p:style>
      </p:sp>
      <p:sp>
        <p:nvSpPr>
          <p:cNvPr id="890" name="CustomShape 9"/>
          <p:cNvSpPr/>
          <p:nvPr/>
        </p:nvSpPr>
        <p:spPr>
          <a:xfrm>
            <a:off x="5219640" y="2589120"/>
            <a:ext cx="3455640" cy="995040"/>
          </a:xfrm>
          <a:prstGeom prst="rect">
            <a:avLst/>
          </a:prstGeom>
          <a:noFill/>
          <a:ln>
            <a:noFill/>
          </a:ln>
        </p:spPr>
        <p:style>
          <a:lnRef idx="0">
            <a:scrgbClr r="0" g="0" b="0"/>
          </a:lnRef>
          <a:fillRef idx="0">
            <a:scrgbClr r="0" g="0" b="0"/>
          </a:fillRef>
          <a:effectRef idx="0">
            <a:scrgbClr r="0" g="0" b="0"/>
          </a:effectRef>
          <a:fontRef idx="minor"/>
        </p:style>
        <p:txBody>
          <a:bodyPr/>
          <a:lstStyle/>
          <a:p>
            <a:pPr algn="ctr">
              <a:lnSpc>
                <a:spcPct val="110000"/>
              </a:lnSpc>
              <a:spcBef>
                <a:spcPts val="1001"/>
              </a:spcBef>
            </a:pPr>
            <a:r>
              <a:rPr lang="en-US" sz="1400" b="0" strike="noStrike" spc="-1">
                <a:solidFill>
                  <a:srgbClr val="004890"/>
                </a:solidFill>
                <a:uFill>
                  <a:solidFill>
                    <a:srgbClr val="FFFFFF"/>
                  </a:solidFill>
                </a:uFill>
                <a:latin typeface="Calibri"/>
              </a:rPr>
              <a:t>To develop and implement global and regional state-of-the-art models for short-term air quality forecast and long-term climate applications</a:t>
            </a:r>
            <a:endParaRPr lang="en-US" sz="1400" b="0" strike="noStrike" spc="-1">
              <a:solidFill>
                <a:srgbClr val="000000"/>
              </a:solidFill>
              <a:uFill>
                <a:solidFill>
                  <a:srgbClr val="FFFFFF"/>
                </a:solidFill>
              </a:uFill>
              <a:latin typeface="Arial"/>
            </a:endParaRPr>
          </a:p>
        </p:txBody>
      </p:sp>
      <p:sp>
        <p:nvSpPr>
          <p:cNvPr id="891" name="CustomShape 10"/>
          <p:cNvSpPr/>
          <p:nvPr/>
        </p:nvSpPr>
        <p:spPr>
          <a:xfrm>
            <a:off x="534960" y="5000040"/>
            <a:ext cx="3828600" cy="1186920"/>
          </a:xfrm>
          <a:prstGeom prst="ellipse">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p:style>
      </p:sp>
      <p:sp>
        <p:nvSpPr>
          <p:cNvPr id="892" name="CustomShape 11"/>
          <p:cNvSpPr/>
          <p:nvPr/>
        </p:nvSpPr>
        <p:spPr>
          <a:xfrm>
            <a:off x="504720" y="5127120"/>
            <a:ext cx="3850920" cy="801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10000"/>
              </a:lnSpc>
              <a:spcBef>
                <a:spcPts val="1001"/>
              </a:spcBef>
            </a:pPr>
            <a:r>
              <a:rPr lang="en-US" sz="1400" b="0" strike="noStrike" spc="-1">
                <a:solidFill>
                  <a:srgbClr val="004890"/>
                </a:solidFill>
                <a:uFill>
                  <a:solidFill>
                    <a:srgbClr val="FFFFFF"/>
                  </a:solidFill>
                </a:uFill>
                <a:latin typeface="Calibri"/>
              </a:rPr>
              <a:t>To understand living organisms by means of theoretical and computational methods (molecular modeling, genomics, proteomics)</a:t>
            </a:r>
            <a:endParaRPr lang="en-US" sz="1400" b="0" strike="noStrike" spc="-1">
              <a:solidFill>
                <a:srgbClr val="000000"/>
              </a:solidFill>
              <a:uFill>
                <a:solidFill>
                  <a:srgbClr val="FFFFFF"/>
                </a:solidFill>
              </a:uFill>
              <a:latin typeface="Arial"/>
            </a:endParaRPr>
          </a:p>
        </p:txBody>
      </p:sp>
      <p:sp>
        <p:nvSpPr>
          <p:cNvPr id="893" name="CustomShape 12"/>
          <p:cNvSpPr/>
          <p:nvPr/>
        </p:nvSpPr>
        <p:spPr>
          <a:xfrm>
            <a:off x="4911840" y="4849200"/>
            <a:ext cx="3828600" cy="1186920"/>
          </a:xfrm>
          <a:prstGeom prst="ellipse">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p:style>
      </p:sp>
      <p:sp>
        <p:nvSpPr>
          <p:cNvPr id="894" name="CustomShape 13"/>
          <p:cNvSpPr/>
          <p:nvPr/>
        </p:nvSpPr>
        <p:spPr>
          <a:xfrm>
            <a:off x="4879800" y="5028480"/>
            <a:ext cx="3995280" cy="1037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10000"/>
              </a:lnSpc>
              <a:spcBef>
                <a:spcPts val="1001"/>
              </a:spcBef>
            </a:pPr>
            <a:r>
              <a:rPr lang="en-US" sz="1400" b="0" strike="noStrike" spc="-1">
                <a:solidFill>
                  <a:srgbClr val="004890"/>
                </a:solidFill>
                <a:uFill>
                  <a:solidFill>
                    <a:srgbClr val="FFFFFF"/>
                  </a:solidFill>
                </a:uFill>
                <a:latin typeface="Calibri"/>
              </a:rPr>
              <a:t>To develop scientific and engineering software to efficiently exploit super-computing capabilities (biomedical, geophysics, atmospheric, energy, social and economic simulations)</a:t>
            </a:r>
            <a:endParaRPr lang="en-US" sz="14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23100252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p:cNvPicPr>
            <a:picLocks noChangeAspect="1"/>
          </p:cNvPicPr>
          <p:nvPr/>
        </p:nvPicPr>
        <p:blipFill>
          <a:blip r:embed="rId3"/>
          <a:stretch>
            <a:fillRect/>
          </a:stretch>
        </p:blipFill>
        <p:spPr>
          <a:xfrm>
            <a:off x="508000" y="2105224"/>
            <a:ext cx="7924800" cy="4025604"/>
          </a:xfrm>
          <a:prstGeom prst="rect">
            <a:avLst/>
          </a:prstGeom>
        </p:spPr>
      </p:pic>
      <p:sp>
        <p:nvSpPr>
          <p:cNvPr id="1144" name="TextShape 1"/>
          <p:cNvSpPr txBox="1"/>
          <p:nvPr/>
        </p:nvSpPr>
        <p:spPr>
          <a:xfrm>
            <a:off x="274480" y="890060"/>
            <a:ext cx="8628220" cy="1472140"/>
          </a:xfrm>
          <a:prstGeom prst="rect">
            <a:avLst/>
          </a:prstGeom>
          <a:noFill/>
          <a:ln>
            <a:noFill/>
          </a:ln>
        </p:spPr>
        <p:txBody>
          <a:bodyPr/>
          <a:lstStyle/>
          <a:p>
            <a:pPr>
              <a:lnSpc>
                <a:spcPct val="80000"/>
              </a:lnSpc>
              <a:spcBef>
                <a:spcPts val="799"/>
              </a:spcBef>
            </a:pPr>
            <a:r>
              <a:rPr lang="en-US" sz="2800" b="1" spc="-1" dirty="0" smtClean="0">
                <a:solidFill>
                  <a:srgbClr val="004990"/>
                </a:solidFill>
                <a:uFill>
                  <a:solidFill>
                    <a:srgbClr val="FFFFFF"/>
                  </a:solidFill>
                </a:uFill>
                <a:latin typeface="Calibri"/>
                <a:ea typeface="ＭＳ Ｐゴシック"/>
              </a:rPr>
              <a:t>DEC 2016</a:t>
            </a:r>
          </a:p>
          <a:p>
            <a:pPr>
              <a:lnSpc>
                <a:spcPct val="80000"/>
              </a:lnSpc>
              <a:spcBef>
                <a:spcPts val="799"/>
              </a:spcBef>
            </a:pPr>
            <a:r>
              <a:rPr lang="en-US" sz="3000" b="1" dirty="0" smtClean="0">
                <a:solidFill>
                  <a:srgbClr val="004990"/>
                </a:solidFill>
                <a:effectLst/>
                <a:latin typeface="Calibri"/>
                <a:cs typeface="Calibri"/>
              </a:rPr>
              <a:t>Lowest European precipitation in last 116 </a:t>
            </a:r>
            <a:r>
              <a:rPr lang="en-US" sz="3000" b="1" dirty="0">
                <a:solidFill>
                  <a:srgbClr val="004990"/>
                </a:solidFill>
                <a:latin typeface="Calibri"/>
                <a:cs typeface="Calibri"/>
              </a:rPr>
              <a:t>D</a:t>
            </a:r>
            <a:r>
              <a:rPr lang="en-US" sz="3000" b="1" dirty="0" smtClean="0">
                <a:solidFill>
                  <a:srgbClr val="004990"/>
                </a:solidFill>
                <a:effectLst/>
                <a:latin typeface="Calibri"/>
                <a:cs typeface="Calibri"/>
              </a:rPr>
              <a:t>ecembers</a:t>
            </a:r>
            <a:endParaRPr lang="en-US" sz="3000" b="1" dirty="0">
              <a:solidFill>
                <a:srgbClr val="004990"/>
              </a:solidFill>
              <a:effectLst/>
              <a:latin typeface="Calibri"/>
              <a:cs typeface="Calibri"/>
            </a:endParaRPr>
          </a:p>
        </p:txBody>
      </p:sp>
      <p:sp>
        <p:nvSpPr>
          <p:cNvPr id="1145" name="TextShape 2"/>
          <p:cNvSpPr txBox="1"/>
          <p:nvPr/>
        </p:nvSpPr>
        <p:spPr>
          <a:xfrm>
            <a:off x="274260" y="179220"/>
            <a:ext cx="6190920" cy="680400"/>
          </a:xfrm>
          <a:prstGeom prst="rect">
            <a:avLst/>
          </a:prstGeom>
          <a:noFill/>
          <a:ln>
            <a:noFill/>
          </a:ln>
        </p:spPr>
        <p:txBody>
          <a:bodyPr lIns="90000" tIns="45000" rIns="90000" bIns="45000"/>
          <a:lstStyle/>
          <a:p>
            <a:pPr>
              <a:lnSpc>
                <a:spcPct val="100000"/>
              </a:lnSpc>
            </a:pPr>
            <a:r>
              <a:rPr lang="en-US" sz="2200" b="1" strike="noStrike" spc="-1" dirty="0" smtClean="0">
                <a:solidFill>
                  <a:srgbClr val="FFFFFF"/>
                </a:solidFill>
                <a:uFill>
                  <a:solidFill>
                    <a:srgbClr val="FFFFFF"/>
                  </a:solidFill>
                </a:uFill>
                <a:latin typeface="Arial"/>
                <a:ea typeface="ＭＳ Ｐゴシック"/>
              </a:rPr>
              <a:t>Seasonal Prediction: role of Sea Ice (II)</a:t>
            </a:r>
            <a:endParaRPr lang="en-US" sz="2200" b="1" strike="noStrike" spc="-1" dirty="0">
              <a:solidFill>
                <a:srgbClr val="004990"/>
              </a:solidFill>
              <a:uFill>
                <a:solidFill>
                  <a:srgbClr val="FFFFFF"/>
                </a:solidFill>
              </a:uFill>
              <a:latin typeface="Arial"/>
            </a:endParaRPr>
          </a:p>
        </p:txBody>
      </p:sp>
      <p:sp>
        <p:nvSpPr>
          <p:cNvPr id="9" name="Rectángulo redondeado 8"/>
          <p:cNvSpPr>
            <a:spLocks/>
          </p:cNvSpPr>
          <p:nvPr/>
        </p:nvSpPr>
        <p:spPr>
          <a:xfrm>
            <a:off x="914403" y="2349500"/>
            <a:ext cx="2997200" cy="2997200"/>
          </a:xfrm>
          <a:prstGeom prst="roundRect">
            <a:avLst>
              <a:gd name="adj" fmla="val 50000"/>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0" name="Rectángulo 9"/>
          <p:cNvSpPr/>
          <p:nvPr/>
        </p:nvSpPr>
        <p:spPr bwMode="auto">
          <a:xfrm>
            <a:off x="1" y="1892301"/>
            <a:ext cx="1092200" cy="863599"/>
          </a:xfrm>
          <a:prstGeom prst="rect">
            <a:avLst/>
          </a:prstGeom>
          <a:solidFill>
            <a:srgbClr val="FFFFFF"/>
          </a:solidFill>
          <a:ln w="28575"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11" name="Rectángulo 10"/>
          <p:cNvSpPr/>
          <p:nvPr/>
        </p:nvSpPr>
        <p:spPr bwMode="auto">
          <a:xfrm>
            <a:off x="4279901" y="1917701"/>
            <a:ext cx="1092200" cy="863599"/>
          </a:xfrm>
          <a:prstGeom prst="rect">
            <a:avLst/>
          </a:prstGeom>
          <a:solidFill>
            <a:srgbClr val="FFFFFF"/>
          </a:solidFill>
          <a:ln w="28575"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13" name="Rectángulo 12"/>
          <p:cNvSpPr/>
          <p:nvPr/>
        </p:nvSpPr>
        <p:spPr>
          <a:xfrm>
            <a:off x="1308100" y="1759540"/>
            <a:ext cx="2184400" cy="492443"/>
          </a:xfrm>
          <a:prstGeom prst="rect">
            <a:avLst/>
          </a:prstGeom>
        </p:spPr>
        <p:txBody>
          <a:bodyPr wrap="square">
            <a:spAutoFit/>
          </a:bodyPr>
          <a:lstStyle/>
          <a:p>
            <a:pPr>
              <a:spcBef>
                <a:spcPts val="799"/>
              </a:spcBef>
            </a:pPr>
            <a:r>
              <a:rPr lang="en-US" sz="2600" spc="-1" dirty="0" smtClean="0">
                <a:solidFill>
                  <a:srgbClr val="000000"/>
                </a:solidFill>
                <a:uFill>
                  <a:solidFill>
                    <a:srgbClr val="FFFFFF"/>
                  </a:solidFill>
                </a:uFill>
                <a:latin typeface="Calibri"/>
                <a:ea typeface="ＭＳ Ｐゴシック"/>
              </a:rPr>
              <a:t>Forecast 2016</a:t>
            </a:r>
            <a:endParaRPr lang="en-US" sz="2600" spc="-1" dirty="0">
              <a:solidFill>
                <a:srgbClr val="000000"/>
              </a:solidFill>
              <a:uFill>
                <a:solidFill>
                  <a:srgbClr val="FFFFFF"/>
                </a:solidFill>
              </a:uFill>
              <a:latin typeface="Calibri"/>
              <a:ea typeface="ＭＳ Ｐゴシック"/>
            </a:endParaRPr>
          </a:p>
        </p:txBody>
      </p:sp>
      <p:sp>
        <p:nvSpPr>
          <p:cNvPr id="16" name="Rectángulo redondeado 15"/>
          <p:cNvSpPr>
            <a:spLocks/>
          </p:cNvSpPr>
          <p:nvPr/>
        </p:nvSpPr>
        <p:spPr>
          <a:xfrm>
            <a:off x="5092703" y="2349500"/>
            <a:ext cx="2997200" cy="2997200"/>
          </a:xfrm>
          <a:prstGeom prst="roundRect">
            <a:avLst>
              <a:gd name="adj" fmla="val 50000"/>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8" name="Rectángulo 17"/>
          <p:cNvSpPr/>
          <p:nvPr/>
        </p:nvSpPr>
        <p:spPr>
          <a:xfrm>
            <a:off x="4673600" y="1759540"/>
            <a:ext cx="4381500" cy="492443"/>
          </a:xfrm>
          <a:prstGeom prst="rect">
            <a:avLst/>
          </a:prstGeom>
        </p:spPr>
        <p:txBody>
          <a:bodyPr wrap="square">
            <a:spAutoFit/>
          </a:bodyPr>
          <a:lstStyle/>
          <a:p>
            <a:pPr>
              <a:spcBef>
                <a:spcPts val="799"/>
              </a:spcBef>
            </a:pPr>
            <a:r>
              <a:rPr lang="en-US" sz="2600" spc="-1" dirty="0" smtClean="0">
                <a:solidFill>
                  <a:srgbClr val="000000"/>
                </a:solidFill>
                <a:uFill>
                  <a:solidFill>
                    <a:srgbClr val="FFFFFF"/>
                  </a:solidFill>
                </a:uFill>
                <a:latin typeface="Calibri"/>
                <a:ea typeface="ＭＳ Ｐゴシック"/>
              </a:rPr>
              <a:t>Forecast 2016 [Sea Ice </a:t>
            </a:r>
            <a:r>
              <a:rPr lang="en-US" sz="2600" spc="-1" dirty="0" err="1" smtClean="0">
                <a:solidFill>
                  <a:srgbClr val="000000"/>
                </a:solidFill>
                <a:uFill>
                  <a:solidFill>
                    <a:srgbClr val="FFFFFF"/>
                  </a:solidFill>
                </a:uFill>
                <a:latin typeface="Calibri"/>
                <a:ea typeface="ＭＳ Ｐゴシック"/>
              </a:rPr>
              <a:t>Clim</a:t>
            </a:r>
            <a:r>
              <a:rPr lang="en-US" sz="2600" spc="-1" dirty="0" smtClean="0">
                <a:solidFill>
                  <a:srgbClr val="000000"/>
                </a:solidFill>
                <a:uFill>
                  <a:solidFill>
                    <a:srgbClr val="FFFFFF"/>
                  </a:solidFill>
                </a:uFill>
                <a:latin typeface="Calibri"/>
                <a:ea typeface="ＭＳ Ｐゴシック"/>
              </a:rPr>
              <a:t>]</a:t>
            </a:r>
            <a:endParaRPr lang="en-US" sz="2600" spc="-1" dirty="0">
              <a:solidFill>
                <a:srgbClr val="000000"/>
              </a:solidFill>
              <a:uFill>
                <a:solidFill>
                  <a:srgbClr val="FFFFFF"/>
                </a:solidFill>
              </a:uFill>
              <a:latin typeface="Calibri"/>
              <a:ea typeface="ＭＳ Ｐゴシック"/>
            </a:endParaRPr>
          </a:p>
        </p:txBody>
      </p:sp>
      <p:sp>
        <p:nvSpPr>
          <p:cNvPr id="19" name="Rectángulo 18"/>
          <p:cNvSpPr/>
          <p:nvPr/>
        </p:nvSpPr>
        <p:spPr>
          <a:xfrm>
            <a:off x="6015999" y="882134"/>
            <a:ext cx="3128001" cy="400110"/>
          </a:xfrm>
          <a:prstGeom prst="rect">
            <a:avLst/>
          </a:prstGeom>
        </p:spPr>
        <p:txBody>
          <a:bodyPr wrap="none">
            <a:spAutoFit/>
          </a:bodyPr>
          <a:lstStyle/>
          <a:p>
            <a:r>
              <a:rPr lang="en-US" sz="2000" i="1" spc="-1" dirty="0" smtClean="0">
                <a:solidFill>
                  <a:srgbClr val="E46C0A"/>
                </a:solidFill>
                <a:uFill>
                  <a:solidFill>
                    <a:srgbClr val="FFFFFF"/>
                  </a:solidFill>
                </a:uFill>
                <a:latin typeface="Calibri"/>
                <a:ea typeface="ＭＳ Ｐゴシック"/>
              </a:rPr>
              <a:t>Acosta-Navarro et al (2018)</a:t>
            </a:r>
            <a:endParaRPr lang="es-ES" sz="2000" i="1" dirty="0">
              <a:solidFill>
                <a:srgbClr val="E46C0A"/>
              </a:solidFill>
            </a:endParaRPr>
          </a:p>
        </p:txBody>
      </p:sp>
      <p:sp>
        <p:nvSpPr>
          <p:cNvPr id="21" name="Rectángulo 20"/>
          <p:cNvSpPr/>
          <p:nvPr/>
        </p:nvSpPr>
        <p:spPr>
          <a:xfrm>
            <a:off x="177800" y="6132324"/>
            <a:ext cx="9359900" cy="400110"/>
          </a:xfrm>
          <a:prstGeom prst="rect">
            <a:avLst/>
          </a:prstGeom>
        </p:spPr>
        <p:txBody>
          <a:bodyPr wrap="square">
            <a:spAutoFit/>
          </a:bodyPr>
          <a:lstStyle/>
          <a:p>
            <a:r>
              <a:rPr lang="es-ES" sz="2000" b="1" dirty="0"/>
              <a:t>E</a:t>
            </a:r>
            <a:r>
              <a:rPr lang="es-ES" sz="2000" b="1" dirty="0" smtClean="0"/>
              <a:t>xtreme </a:t>
            </a:r>
            <a:r>
              <a:rPr lang="es-ES" sz="2000" b="1" dirty="0" err="1"/>
              <a:t>low</a:t>
            </a:r>
            <a:r>
              <a:rPr lang="es-ES" sz="2000" b="1" dirty="0"/>
              <a:t> </a:t>
            </a:r>
            <a:r>
              <a:rPr lang="es-ES" sz="2000" b="1" dirty="0" err="1" smtClean="0"/>
              <a:t>rainfall</a:t>
            </a:r>
            <a:r>
              <a:rPr lang="es-ES" sz="2000" b="1" dirty="0" smtClean="0"/>
              <a:t> </a:t>
            </a:r>
            <a:r>
              <a:rPr lang="es-ES" sz="2000" dirty="0" err="1" smtClean="0"/>
              <a:t>better</a:t>
            </a:r>
            <a:r>
              <a:rPr lang="es-ES" sz="2000" dirty="0" smtClean="0"/>
              <a:t> </a:t>
            </a:r>
            <a:r>
              <a:rPr lang="es-ES" sz="2000" dirty="0" err="1"/>
              <a:t>predicted</a:t>
            </a:r>
            <a:r>
              <a:rPr lang="es-ES" sz="2000" dirty="0"/>
              <a:t> </a:t>
            </a:r>
            <a:r>
              <a:rPr lang="es-ES" sz="2000" dirty="0" err="1" smtClean="0"/>
              <a:t>with</a:t>
            </a:r>
            <a:r>
              <a:rPr lang="es-ES" sz="2000" dirty="0" smtClean="0"/>
              <a:t> </a:t>
            </a:r>
            <a:r>
              <a:rPr lang="es-ES" sz="2000" dirty="0" err="1" smtClean="0"/>
              <a:t>correct</a:t>
            </a:r>
            <a:r>
              <a:rPr lang="es-ES" sz="2000" dirty="0" smtClean="0"/>
              <a:t> </a:t>
            </a:r>
            <a:r>
              <a:rPr lang="es-ES" sz="2000" b="1" dirty="0" err="1"/>
              <a:t>low</a:t>
            </a:r>
            <a:r>
              <a:rPr lang="es-ES" sz="2000" b="1" dirty="0"/>
              <a:t> sea ice </a:t>
            </a:r>
            <a:r>
              <a:rPr lang="es-ES" sz="2000" b="1" dirty="0" err="1" smtClean="0"/>
              <a:t>conditions</a:t>
            </a:r>
            <a:r>
              <a:rPr lang="es-ES" sz="2000" b="1" dirty="0" smtClean="0"/>
              <a:t> </a:t>
            </a:r>
            <a:endParaRPr lang="es-ES" sz="2000" b="1" dirty="0"/>
          </a:p>
        </p:txBody>
      </p:sp>
    </p:spTree>
    <p:extLst>
      <p:ext uri="{BB962C8B-B14F-4D97-AF65-F5344CB8AC3E}">
        <p14:creationId xmlns:p14="http://schemas.microsoft.com/office/powerpoint/2010/main" val="1485381222"/>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4" name="TextShape 1"/>
          <p:cNvSpPr txBox="1"/>
          <p:nvPr/>
        </p:nvSpPr>
        <p:spPr>
          <a:xfrm>
            <a:off x="71280" y="902760"/>
            <a:ext cx="8964360" cy="5392080"/>
          </a:xfrm>
          <a:prstGeom prst="rect">
            <a:avLst/>
          </a:prstGeom>
          <a:noFill/>
          <a:ln>
            <a:noFill/>
          </a:ln>
        </p:spPr>
        <p:txBody>
          <a:bodyPr/>
          <a:lstStyle/>
          <a:p>
            <a:pPr algn="ctr">
              <a:lnSpc>
                <a:spcPct val="100000"/>
              </a:lnSpc>
              <a:spcBef>
                <a:spcPts val="799"/>
              </a:spcBef>
            </a:pPr>
            <a:r>
              <a:rPr lang="en-US" sz="2400" b="1" strike="noStrike" spc="-1" dirty="0" smtClean="0">
                <a:uFill>
                  <a:solidFill>
                    <a:srgbClr val="FFFFFF"/>
                  </a:solidFill>
                </a:uFill>
                <a:latin typeface="Calibri"/>
                <a:ea typeface="ＭＳ Ｐゴシック"/>
              </a:rPr>
              <a:t>Case study: </a:t>
            </a:r>
            <a:r>
              <a:rPr lang="en-US" sz="2400" b="0" strike="noStrike" spc="-1" dirty="0" smtClean="0">
                <a:uFill>
                  <a:solidFill>
                    <a:srgbClr val="FFFFFF"/>
                  </a:solidFill>
                </a:uFill>
                <a:latin typeface="Calibri"/>
                <a:ea typeface="ＭＳ Ｐゴシック"/>
              </a:rPr>
              <a:t>Heat wave in Eastern Europe during summer 2010</a:t>
            </a:r>
          </a:p>
          <a:p>
            <a:pPr algn="ctr">
              <a:lnSpc>
                <a:spcPct val="100000"/>
              </a:lnSpc>
              <a:spcBef>
                <a:spcPts val="799"/>
              </a:spcBef>
            </a:pPr>
            <a:endParaRPr lang="en-US" sz="400" b="0" strike="noStrike" spc="-1" dirty="0" smtClean="0">
              <a:uFill>
                <a:solidFill>
                  <a:srgbClr val="FFFFFF"/>
                </a:solidFill>
              </a:uFill>
              <a:latin typeface="Calibri"/>
              <a:ea typeface="ＭＳ Ｐゴシック"/>
            </a:endParaRPr>
          </a:p>
          <a:p>
            <a:pPr>
              <a:lnSpc>
                <a:spcPct val="100000"/>
              </a:lnSpc>
              <a:spcBef>
                <a:spcPts val="799"/>
              </a:spcBef>
            </a:pPr>
            <a:r>
              <a:rPr lang="en-US" sz="2400" spc="-1" dirty="0" smtClean="0">
                <a:solidFill>
                  <a:srgbClr val="004990"/>
                </a:solidFill>
                <a:uFill>
                  <a:solidFill>
                    <a:srgbClr val="FFFFFF"/>
                  </a:solidFill>
                </a:uFill>
                <a:latin typeface="Calibri"/>
                <a:ea typeface="ＭＳ Ｐゴシック"/>
              </a:rPr>
              <a:t>   </a:t>
            </a:r>
            <a:r>
              <a:rPr lang="en-US" sz="2400" b="1" spc="-1" dirty="0" smtClean="0">
                <a:solidFill>
                  <a:srgbClr val="004990"/>
                </a:solidFill>
                <a:uFill>
                  <a:solidFill>
                    <a:srgbClr val="FFFFFF"/>
                  </a:solidFill>
                </a:uFill>
                <a:latin typeface="Calibri"/>
                <a:ea typeface="ＭＳ Ｐゴシック"/>
              </a:rPr>
              <a:t>Two seasonal forecasts </a:t>
            </a:r>
            <a:r>
              <a:rPr lang="en-US" sz="2400" spc="-1" dirty="0" smtClean="0">
                <a:solidFill>
                  <a:srgbClr val="004990"/>
                </a:solidFill>
                <a:uFill>
                  <a:solidFill>
                    <a:srgbClr val="FFFFFF"/>
                  </a:solidFill>
                </a:uFill>
                <a:latin typeface="Calibri"/>
                <a:ea typeface="ＭＳ Ｐゴシック"/>
              </a:rPr>
              <a:t>(initialized May 1</a:t>
            </a:r>
            <a:r>
              <a:rPr lang="en-US" sz="2400" spc="-1" baseline="30000" dirty="0" smtClean="0">
                <a:solidFill>
                  <a:srgbClr val="004990"/>
                </a:solidFill>
                <a:uFill>
                  <a:solidFill>
                    <a:srgbClr val="FFFFFF"/>
                  </a:solidFill>
                </a:uFill>
                <a:latin typeface="Calibri"/>
                <a:ea typeface="ＭＳ Ｐゴシック"/>
              </a:rPr>
              <a:t>st</a:t>
            </a:r>
            <a:r>
              <a:rPr lang="en-US" sz="2400" spc="-1" dirty="0" smtClean="0">
                <a:solidFill>
                  <a:srgbClr val="004990"/>
                </a:solidFill>
                <a:uFill>
                  <a:solidFill>
                    <a:srgbClr val="FFFFFF"/>
                  </a:solidFill>
                </a:uFill>
                <a:latin typeface="Calibri"/>
                <a:ea typeface="ＭＳ Ｐゴシック"/>
              </a:rPr>
              <a:t>):</a:t>
            </a:r>
          </a:p>
          <a:p>
            <a:pPr marL="1371600" lvl="2" indent="-457200">
              <a:spcBef>
                <a:spcPts val="799"/>
              </a:spcBef>
              <a:buAutoNum type="arabicParenR"/>
            </a:pPr>
            <a:r>
              <a:rPr lang="en-US" sz="2400" spc="-1" dirty="0" smtClean="0">
                <a:solidFill>
                  <a:srgbClr val="000000"/>
                </a:solidFill>
                <a:uFill>
                  <a:solidFill>
                    <a:srgbClr val="FFFFFF"/>
                  </a:solidFill>
                </a:uFill>
                <a:latin typeface="Calibri"/>
                <a:ea typeface="ＭＳ Ｐゴシック"/>
              </a:rPr>
              <a:t>Climatological Land Surface Conditions</a:t>
            </a:r>
            <a:r>
              <a:rPr lang="en-US" sz="2400" spc="-1" dirty="0" smtClean="0">
                <a:solidFill>
                  <a:srgbClr val="004990"/>
                </a:solidFill>
                <a:uFill>
                  <a:solidFill>
                    <a:srgbClr val="FFFFFF"/>
                  </a:solidFill>
                </a:uFill>
                <a:latin typeface="Calibri"/>
                <a:ea typeface="ＭＳ Ｐゴシック"/>
              </a:rPr>
              <a:t> (</a:t>
            </a:r>
            <a:r>
              <a:rPr lang="en-US" sz="2400" b="1" spc="-1" dirty="0" smtClean="0">
                <a:solidFill>
                  <a:srgbClr val="004990"/>
                </a:solidFill>
                <a:uFill>
                  <a:solidFill>
                    <a:srgbClr val="FFFFFF"/>
                  </a:solidFill>
                </a:uFill>
                <a:latin typeface="Calibri"/>
                <a:ea typeface="ＭＳ Ｐゴシック"/>
              </a:rPr>
              <a:t>CLIM</a:t>
            </a:r>
            <a:r>
              <a:rPr lang="en-US" sz="2400" spc="-1" dirty="0" smtClean="0">
                <a:solidFill>
                  <a:srgbClr val="004990"/>
                </a:solidFill>
                <a:uFill>
                  <a:solidFill>
                    <a:srgbClr val="FFFFFF"/>
                  </a:solidFill>
                </a:uFill>
                <a:latin typeface="Calibri"/>
                <a:ea typeface="ＭＳ Ｐゴシック"/>
              </a:rPr>
              <a:t>)</a:t>
            </a:r>
          </a:p>
          <a:p>
            <a:pPr marL="1371600" lvl="2" indent="-457200">
              <a:spcBef>
                <a:spcPts val="799"/>
              </a:spcBef>
              <a:buAutoNum type="arabicParenR"/>
            </a:pPr>
            <a:r>
              <a:rPr lang="en-US" sz="2400" spc="-1" dirty="0" err="1" smtClean="0">
                <a:solidFill>
                  <a:srgbClr val="000000"/>
                </a:solidFill>
                <a:uFill>
                  <a:solidFill>
                    <a:srgbClr val="FFFFFF"/>
                  </a:solidFill>
                </a:uFill>
                <a:latin typeface="Calibri"/>
                <a:ea typeface="ＭＳ Ｐゴシック"/>
              </a:rPr>
              <a:t>Reanalysed</a:t>
            </a:r>
            <a:r>
              <a:rPr lang="en-US" sz="2400" spc="-1" dirty="0" smtClean="0">
                <a:solidFill>
                  <a:srgbClr val="000000"/>
                </a:solidFill>
                <a:uFill>
                  <a:solidFill>
                    <a:srgbClr val="FFFFFF"/>
                  </a:solidFill>
                </a:uFill>
                <a:latin typeface="Calibri"/>
                <a:ea typeface="ＭＳ Ｐゴシック"/>
              </a:rPr>
              <a:t> </a:t>
            </a:r>
            <a:r>
              <a:rPr lang="en-US" sz="2400" spc="-1" dirty="0" err="1" smtClean="0">
                <a:solidFill>
                  <a:srgbClr val="000000"/>
                </a:solidFill>
                <a:uFill>
                  <a:solidFill>
                    <a:srgbClr val="FFFFFF"/>
                  </a:solidFill>
                </a:uFill>
                <a:latin typeface="Calibri"/>
                <a:ea typeface="ＭＳ Ｐゴシック"/>
              </a:rPr>
              <a:t>ERAi</a:t>
            </a:r>
            <a:r>
              <a:rPr lang="en-US" sz="2400" spc="-1" dirty="0" smtClean="0">
                <a:solidFill>
                  <a:srgbClr val="000000"/>
                </a:solidFill>
                <a:uFill>
                  <a:solidFill>
                    <a:srgbClr val="FFFFFF"/>
                  </a:solidFill>
                </a:uFill>
                <a:latin typeface="Calibri"/>
                <a:ea typeface="ＭＳ Ｐゴシック"/>
              </a:rPr>
              <a:t>-Land Conditions </a:t>
            </a:r>
            <a:r>
              <a:rPr lang="en-US" sz="2400" spc="-1" dirty="0" smtClean="0">
                <a:solidFill>
                  <a:srgbClr val="004990"/>
                </a:solidFill>
                <a:uFill>
                  <a:solidFill>
                    <a:srgbClr val="FFFFFF"/>
                  </a:solidFill>
                </a:uFill>
                <a:latin typeface="Calibri"/>
                <a:ea typeface="ＭＳ Ｐゴシック"/>
              </a:rPr>
              <a:t>(</a:t>
            </a:r>
            <a:r>
              <a:rPr lang="en-US" sz="2400" b="1" spc="-1" dirty="0" smtClean="0">
                <a:solidFill>
                  <a:srgbClr val="004990"/>
                </a:solidFill>
                <a:uFill>
                  <a:solidFill>
                    <a:srgbClr val="FFFFFF"/>
                  </a:solidFill>
                </a:uFill>
                <a:latin typeface="Calibri"/>
                <a:ea typeface="ＭＳ Ｐゴシック"/>
              </a:rPr>
              <a:t>REAS</a:t>
            </a:r>
            <a:r>
              <a:rPr lang="en-US" sz="2400" spc="-1" dirty="0" smtClean="0">
                <a:solidFill>
                  <a:srgbClr val="004990"/>
                </a:solidFill>
                <a:uFill>
                  <a:solidFill>
                    <a:srgbClr val="FFFFFF"/>
                  </a:solidFill>
                </a:uFill>
                <a:latin typeface="Calibri"/>
                <a:ea typeface="ＭＳ Ｐゴシック"/>
              </a:rPr>
              <a:t>)</a:t>
            </a:r>
            <a:endParaRPr lang="en-US" sz="2400" b="0" strike="noStrike" spc="-1" dirty="0">
              <a:solidFill>
                <a:srgbClr val="004990"/>
              </a:solidFill>
              <a:uFill>
                <a:solidFill>
                  <a:srgbClr val="FFFFFF"/>
                </a:solidFill>
              </a:uFill>
              <a:latin typeface="Arial"/>
            </a:endParaRPr>
          </a:p>
        </p:txBody>
      </p:sp>
      <p:sp>
        <p:nvSpPr>
          <p:cNvPr id="1145" name="TextShape 2"/>
          <p:cNvSpPr txBox="1"/>
          <p:nvPr/>
        </p:nvSpPr>
        <p:spPr>
          <a:xfrm>
            <a:off x="274260" y="179220"/>
            <a:ext cx="6190920" cy="680400"/>
          </a:xfrm>
          <a:prstGeom prst="rect">
            <a:avLst/>
          </a:prstGeom>
          <a:noFill/>
          <a:ln>
            <a:noFill/>
          </a:ln>
        </p:spPr>
        <p:txBody>
          <a:bodyPr lIns="90000" tIns="45000" rIns="90000" bIns="45000"/>
          <a:lstStyle/>
          <a:p>
            <a:pPr>
              <a:lnSpc>
                <a:spcPct val="100000"/>
              </a:lnSpc>
            </a:pPr>
            <a:r>
              <a:rPr lang="en-US" sz="2200" b="1" strike="noStrike" spc="-1" dirty="0" smtClean="0">
                <a:solidFill>
                  <a:srgbClr val="FFFFFF"/>
                </a:solidFill>
                <a:uFill>
                  <a:solidFill>
                    <a:srgbClr val="FFFFFF"/>
                  </a:solidFill>
                </a:uFill>
                <a:latin typeface="Arial"/>
                <a:ea typeface="ＭＳ Ｐゴシック"/>
              </a:rPr>
              <a:t>Seasonal </a:t>
            </a:r>
            <a:r>
              <a:rPr lang="en-US" sz="2200" b="1" spc="-1" dirty="0">
                <a:solidFill>
                  <a:srgbClr val="FFFFFF"/>
                </a:solidFill>
                <a:uFill>
                  <a:solidFill>
                    <a:srgbClr val="FFFFFF"/>
                  </a:solidFill>
                </a:uFill>
                <a:latin typeface="Arial"/>
                <a:ea typeface="ＭＳ Ｐゴシック"/>
              </a:rPr>
              <a:t>P</a:t>
            </a:r>
            <a:r>
              <a:rPr lang="en-US" sz="2200" b="1" strike="noStrike" spc="-1" dirty="0" smtClean="0">
                <a:solidFill>
                  <a:srgbClr val="FFFFFF"/>
                </a:solidFill>
                <a:uFill>
                  <a:solidFill>
                    <a:srgbClr val="FFFFFF"/>
                  </a:solidFill>
                </a:uFill>
                <a:latin typeface="Arial"/>
                <a:ea typeface="ＭＳ Ｐゴシック"/>
              </a:rPr>
              <a:t>rediction: role of Land </a:t>
            </a:r>
            <a:r>
              <a:rPr lang="en-US" sz="2200" b="1" spc="-1" dirty="0" smtClean="0">
                <a:solidFill>
                  <a:srgbClr val="FFFFFF"/>
                </a:solidFill>
                <a:uFill>
                  <a:solidFill>
                    <a:srgbClr val="FFFFFF"/>
                  </a:solidFill>
                </a:uFill>
                <a:latin typeface="Arial"/>
                <a:ea typeface="ＭＳ Ｐゴシック"/>
              </a:rPr>
              <a:t>Surface</a:t>
            </a:r>
            <a:endParaRPr lang="en-US" sz="2200" b="1" strike="noStrike" spc="-1" dirty="0">
              <a:solidFill>
                <a:srgbClr val="004990"/>
              </a:solidFill>
              <a:uFill>
                <a:solidFill>
                  <a:srgbClr val="FFFFFF"/>
                </a:solidFill>
              </a:uFill>
              <a:latin typeface="Arial"/>
            </a:endParaRPr>
          </a:p>
        </p:txBody>
      </p:sp>
      <p:grpSp>
        <p:nvGrpSpPr>
          <p:cNvPr id="3" name="Agrupar 2"/>
          <p:cNvGrpSpPr/>
          <p:nvPr/>
        </p:nvGrpSpPr>
        <p:grpSpPr>
          <a:xfrm>
            <a:off x="360" y="3086100"/>
            <a:ext cx="9143640" cy="2609140"/>
            <a:chOff x="360" y="3467100"/>
            <a:chExt cx="9143640" cy="2609140"/>
          </a:xfrm>
        </p:grpSpPr>
        <p:pic>
          <p:nvPicPr>
            <p:cNvPr id="1147" name="1 Imagen"/>
            <p:cNvPicPr/>
            <p:nvPr/>
          </p:nvPicPr>
          <p:blipFill>
            <a:blip r:embed="rId3"/>
            <a:stretch/>
          </p:blipFill>
          <p:spPr>
            <a:xfrm>
              <a:off x="360" y="3539320"/>
              <a:ext cx="9143640" cy="2536920"/>
            </a:xfrm>
            <a:prstGeom prst="rect">
              <a:avLst/>
            </a:prstGeom>
            <a:ln>
              <a:noFill/>
            </a:ln>
          </p:spPr>
        </p:pic>
        <p:sp>
          <p:nvSpPr>
            <p:cNvPr id="2" name="CuadroTexto 1"/>
            <p:cNvSpPr txBox="1"/>
            <p:nvPr/>
          </p:nvSpPr>
          <p:spPr>
            <a:xfrm>
              <a:off x="495300" y="3467100"/>
              <a:ext cx="2121093" cy="369332"/>
            </a:xfrm>
            <a:prstGeom prst="rect">
              <a:avLst/>
            </a:prstGeom>
            <a:solidFill>
              <a:srgbClr val="FFFFFF"/>
            </a:solidFill>
          </p:spPr>
          <p:txBody>
            <a:bodyPr wrap="none" rtlCol="0">
              <a:spAutoFit/>
            </a:bodyPr>
            <a:lstStyle/>
            <a:p>
              <a:r>
                <a:rPr lang="es-ES" dirty="0" err="1" smtClean="0"/>
                <a:t>Observed</a:t>
              </a:r>
              <a:r>
                <a:rPr lang="es-ES" dirty="0" smtClean="0"/>
                <a:t> JJA SAT</a:t>
              </a:r>
              <a:endParaRPr lang="es-ES" dirty="0"/>
            </a:p>
          </p:txBody>
        </p:sp>
        <p:sp>
          <p:nvSpPr>
            <p:cNvPr id="11" name="CuadroTexto 10"/>
            <p:cNvSpPr txBox="1"/>
            <p:nvPr/>
          </p:nvSpPr>
          <p:spPr>
            <a:xfrm>
              <a:off x="3327400" y="3467100"/>
              <a:ext cx="2536159" cy="369332"/>
            </a:xfrm>
            <a:prstGeom prst="rect">
              <a:avLst/>
            </a:prstGeom>
            <a:solidFill>
              <a:srgbClr val="FFFFFF"/>
            </a:solidFill>
          </p:spPr>
          <p:txBody>
            <a:bodyPr wrap="none" rtlCol="0">
              <a:spAutoFit/>
            </a:bodyPr>
            <a:lstStyle/>
            <a:p>
              <a:r>
                <a:rPr lang="es-ES" dirty="0" err="1" smtClean="0"/>
                <a:t>Odds</a:t>
              </a:r>
              <a:r>
                <a:rPr lang="es-ES" dirty="0" smtClean="0"/>
                <a:t>* JJA SAT (</a:t>
              </a:r>
              <a:r>
                <a:rPr lang="es-ES" b="1" dirty="0" smtClean="0"/>
                <a:t>CLIM</a:t>
              </a:r>
              <a:r>
                <a:rPr lang="es-ES" dirty="0" smtClean="0"/>
                <a:t>)</a:t>
              </a:r>
              <a:endParaRPr lang="es-ES" dirty="0"/>
            </a:p>
          </p:txBody>
        </p:sp>
        <p:sp>
          <p:nvSpPr>
            <p:cNvPr id="12" name="CuadroTexto 11"/>
            <p:cNvSpPr txBox="1"/>
            <p:nvPr/>
          </p:nvSpPr>
          <p:spPr>
            <a:xfrm>
              <a:off x="6350000" y="3467100"/>
              <a:ext cx="2510799" cy="369332"/>
            </a:xfrm>
            <a:prstGeom prst="rect">
              <a:avLst/>
            </a:prstGeom>
            <a:solidFill>
              <a:srgbClr val="FFFFFF"/>
            </a:solidFill>
          </p:spPr>
          <p:txBody>
            <a:bodyPr wrap="none" rtlCol="0">
              <a:spAutoFit/>
            </a:bodyPr>
            <a:lstStyle/>
            <a:p>
              <a:r>
                <a:rPr lang="es-ES" dirty="0" err="1" smtClean="0"/>
                <a:t>Odds</a:t>
              </a:r>
              <a:r>
                <a:rPr lang="es-ES" dirty="0" smtClean="0"/>
                <a:t> JJA SAT (</a:t>
              </a:r>
              <a:r>
                <a:rPr lang="es-ES" b="1" dirty="0" smtClean="0"/>
                <a:t>REAS</a:t>
              </a:r>
              <a:r>
                <a:rPr lang="es-ES" dirty="0" smtClean="0"/>
                <a:t>)</a:t>
              </a:r>
              <a:endParaRPr lang="es-ES" dirty="0"/>
            </a:p>
          </p:txBody>
        </p:sp>
      </p:grpSp>
      <p:sp>
        <p:nvSpPr>
          <p:cNvPr id="4" name="CuadroTexto 3"/>
          <p:cNvSpPr txBox="1"/>
          <p:nvPr/>
        </p:nvSpPr>
        <p:spPr>
          <a:xfrm>
            <a:off x="1009084" y="5626100"/>
            <a:ext cx="6494085" cy="369332"/>
          </a:xfrm>
          <a:prstGeom prst="rect">
            <a:avLst/>
          </a:prstGeom>
          <a:noFill/>
        </p:spPr>
        <p:txBody>
          <a:bodyPr wrap="none" rtlCol="0">
            <a:spAutoFit/>
          </a:bodyPr>
          <a:lstStyle/>
          <a:p>
            <a:r>
              <a:rPr lang="es-ES" dirty="0" smtClean="0">
                <a:solidFill>
                  <a:schemeClr val="accent5">
                    <a:lumMod val="75000"/>
                  </a:schemeClr>
                </a:solidFill>
              </a:rPr>
              <a:t>*</a:t>
            </a:r>
            <a:r>
              <a:rPr lang="es-ES" dirty="0" err="1" smtClean="0">
                <a:solidFill>
                  <a:schemeClr val="accent5">
                    <a:lumMod val="75000"/>
                  </a:schemeClr>
                </a:solidFill>
              </a:rPr>
              <a:t>Odds~Probability</a:t>
            </a:r>
            <a:r>
              <a:rPr lang="es-ES" dirty="0" smtClean="0">
                <a:solidFill>
                  <a:schemeClr val="accent5">
                    <a:lumMod val="75000"/>
                  </a:schemeClr>
                </a:solidFill>
              </a:rPr>
              <a:t> of a extreme </a:t>
            </a:r>
            <a:r>
              <a:rPr lang="es-ES" dirty="0" err="1" smtClean="0">
                <a:solidFill>
                  <a:schemeClr val="accent5">
                    <a:lumMod val="75000"/>
                  </a:schemeClr>
                </a:solidFill>
              </a:rPr>
              <a:t>event</a:t>
            </a:r>
            <a:r>
              <a:rPr lang="es-ES" dirty="0" smtClean="0">
                <a:solidFill>
                  <a:schemeClr val="accent5">
                    <a:lumMod val="75000"/>
                  </a:schemeClr>
                </a:solidFill>
              </a:rPr>
              <a:t> </a:t>
            </a:r>
            <a:r>
              <a:rPr lang="es-ES" dirty="0" err="1" smtClean="0">
                <a:solidFill>
                  <a:schemeClr val="accent5">
                    <a:lumMod val="75000"/>
                  </a:schemeClr>
                </a:solidFill>
              </a:rPr>
              <a:t>to</a:t>
            </a:r>
            <a:r>
              <a:rPr lang="es-ES" dirty="0" smtClean="0">
                <a:solidFill>
                  <a:schemeClr val="accent5">
                    <a:lumMod val="75000"/>
                  </a:schemeClr>
                </a:solidFill>
              </a:rPr>
              <a:t> </a:t>
            </a:r>
            <a:r>
              <a:rPr lang="es-ES" dirty="0" err="1" smtClean="0">
                <a:solidFill>
                  <a:schemeClr val="accent5">
                    <a:lumMod val="75000"/>
                  </a:schemeClr>
                </a:solidFill>
              </a:rPr>
              <a:t>occur</a:t>
            </a:r>
            <a:r>
              <a:rPr lang="es-ES" dirty="0" smtClean="0">
                <a:solidFill>
                  <a:schemeClr val="accent5">
                    <a:lumMod val="75000"/>
                  </a:schemeClr>
                </a:solidFill>
              </a:rPr>
              <a:t> </a:t>
            </a:r>
            <a:r>
              <a:rPr lang="es-ES" dirty="0" err="1" smtClean="0">
                <a:solidFill>
                  <a:schemeClr val="accent5">
                    <a:lumMod val="75000"/>
                  </a:schemeClr>
                </a:solidFill>
              </a:rPr>
              <a:t>wrt</a:t>
            </a:r>
            <a:r>
              <a:rPr lang="es-ES" dirty="0" smtClean="0">
                <a:solidFill>
                  <a:schemeClr val="accent5">
                    <a:lumMod val="75000"/>
                  </a:schemeClr>
                </a:solidFill>
              </a:rPr>
              <a:t> </a:t>
            </a:r>
            <a:r>
              <a:rPr lang="es-ES" dirty="0" err="1" smtClean="0">
                <a:solidFill>
                  <a:schemeClr val="accent5">
                    <a:lumMod val="75000"/>
                  </a:schemeClr>
                </a:solidFill>
              </a:rPr>
              <a:t>climatology</a:t>
            </a:r>
            <a:endParaRPr lang="es-ES" dirty="0">
              <a:solidFill>
                <a:schemeClr val="accent5">
                  <a:lumMod val="75000"/>
                </a:schemeClr>
              </a:solidFill>
            </a:endParaRPr>
          </a:p>
        </p:txBody>
      </p:sp>
      <p:sp>
        <p:nvSpPr>
          <p:cNvPr id="15" name="CustomShape 15"/>
          <p:cNvSpPr/>
          <p:nvPr/>
        </p:nvSpPr>
        <p:spPr>
          <a:xfrm>
            <a:off x="711200" y="6057300"/>
            <a:ext cx="7137400" cy="1005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2000" b="1" spc="-1" dirty="0" smtClean="0">
                <a:solidFill>
                  <a:srgbClr val="000000"/>
                </a:solidFill>
                <a:uFill>
                  <a:solidFill>
                    <a:srgbClr val="FFFFFF"/>
                  </a:solidFill>
                </a:uFill>
                <a:latin typeface="Arial"/>
                <a:ea typeface="ＭＳ Ｐゴシック"/>
                <a:cs typeface="DejaVu Sans"/>
              </a:rPr>
              <a:t>Soil moisture </a:t>
            </a:r>
            <a:r>
              <a:rPr lang="en-US" sz="2000" spc="-1" dirty="0" smtClean="0">
                <a:solidFill>
                  <a:srgbClr val="000000"/>
                </a:solidFill>
                <a:uFill>
                  <a:solidFill>
                    <a:srgbClr val="FFFFFF"/>
                  </a:solidFill>
                </a:uFill>
                <a:latin typeface="Arial"/>
                <a:ea typeface="ＭＳ Ｐゴシック"/>
                <a:cs typeface="DejaVu Sans"/>
              </a:rPr>
              <a:t>initialization is therefore </a:t>
            </a:r>
            <a:r>
              <a:rPr lang="en-US" sz="2000" b="1" spc="-1" dirty="0" smtClean="0">
                <a:solidFill>
                  <a:srgbClr val="000000"/>
                </a:solidFill>
                <a:uFill>
                  <a:solidFill>
                    <a:srgbClr val="FFFFFF"/>
                  </a:solidFill>
                </a:uFill>
                <a:latin typeface="Arial"/>
                <a:ea typeface="ＭＳ Ｐゴシック"/>
                <a:cs typeface="DejaVu Sans"/>
              </a:rPr>
              <a:t>essential</a:t>
            </a:r>
            <a:r>
              <a:rPr lang="en-US" sz="2000" spc="-1" dirty="0" smtClean="0">
                <a:solidFill>
                  <a:srgbClr val="000000"/>
                </a:solidFill>
                <a:uFill>
                  <a:solidFill>
                    <a:srgbClr val="FFFFFF"/>
                  </a:solidFill>
                </a:uFill>
                <a:latin typeface="Arial"/>
                <a:ea typeface="ＭＳ Ｐゴシック"/>
                <a:cs typeface="DejaVu Sans"/>
              </a:rPr>
              <a:t> for the representation of such </a:t>
            </a:r>
            <a:r>
              <a:rPr lang="en-US" sz="2000" b="1" spc="-1" dirty="0" smtClean="0">
                <a:solidFill>
                  <a:srgbClr val="000000"/>
                </a:solidFill>
                <a:uFill>
                  <a:solidFill>
                    <a:srgbClr val="FFFFFF"/>
                  </a:solidFill>
                </a:uFill>
                <a:latin typeface="Arial"/>
                <a:ea typeface="ＭＳ Ｐゴシック"/>
                <a:cs typeface="DejaVu Sans"/>
              </a:rPr>
              <a:t>extreme events</a:t>
            </a:r>
            <a:endParaRPr lang="en-US" sz="2000" b="1" spc="-1" dirty="0">
              <a:solidFill>
                <a:srgbClr val="000000"/>
              </a:solidFill>
              <a:uFill>
                <a:solidFill>
                  <a:srgbClr val="FFFFFF"/>
                </a:solidFill>
              </a:uFill>
              <a:latin typeface="Arial"/>
              <a:ea typeface="DejaVu Sans"/>
              <a:cs typeface="DejaVu Sans"/>
            </a:endParaRPr>
          </a:p>
        </p:txBody>
      </p:sp>
      <p:sp>
        <p:nvSpPr>
          <p:cNvPr id="16" name="TextBox 12"/>
          <p:cNvSpPr txBox="1">
            <a:spLocks noChangeArrowheads="1"/>
          </p:cNvSpPr>
          <p:nvPr/>
        </p:nvSpPr>
        <p:spPr bwMode="auto">
          <a:xfrm>
            <a:off x="6299200" y="1446616"/>
            <a:ext cx="389919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i="1" dirty="0" err="1" smtClean="0">
                <a:solidFill>
                  <a:srgbClr val="E46C0A"/>
                </a:solidFill>
                <a:latin typeface="Calibri"/>
                <a:cs typeface="Calibri"/>
              </a:rPr>
              <a:t>Prodhomme</a:t>
            </a:r>
            <a:r>
              <a:rPr lang="en-US" sz="2000" i="1" dirty="0" smtClean="0">
                <a:solidFill>
                  <a:srgbClr val="E46C0A"/>
                </a:solidFill>
                <a:latin typeface="Calibri"/>
                <a:cs typeface="Calibri"/>
              </a:rPr>
              <a:t> et </a:t>
            </a:r>
            <a:r>
              <a:rPr lang="en-US" sz="2000" i="1" dirty="0">
                <a:solidFill>
                  <a:srgbClr val="E46C0A"/>
                </a:solidFill>
                <a:latin typeface="Calibri"/>
                <a:cs typeface="Calibri"/>
              </a:rPr>
              <a:t>al. (</a:t>
            </a:r>
            <a:r>
              <a:rPr lang="en-US" sz="2000" i="1" dirty="0" smtClean="0">
                <a:solidFill>
                  <a:srgbClr val="E46C0A"/>
                </a:solidFill>
                <a:latin typeface="Calibri"/>
                <a:cs typeface="Calibri"/>
              </a:rPr>
              <a:t>2016)</a:t>
            </a:r>
            <a:endParaRPr lang="en-US" sz="2000" i="1" dirty="0">
              <a:solidFill>
                <a:srgbClr val="E46C0A"/>
              </a:solidFill>
              <a:latin typeface="Calibri"/>
              <a:cs typeface="Calibri"/>
            </a:endParaRPr>
          </a:p>
        </p:txBody>
      </p:sp>
    </p:spTree>
    <p:extLst>
      <p:ext uri="{BB962C8B-B14F-4D97-AF65-F5344CB8AC3E}">
        <p14:creationId xmlns:p14="http://schemas.microsoft.com/office/powerpoint/2010/main" val="2575527565"/>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 name="TextShape 2"/>
          <p:cNvSpPr txBox="1"/>
          <p:nvPr/>
        </p:nvSpPr>
        <p:spPr>
          <a:xfrm>
            <a:off x="101600" y="179220"/>
            <a:ext cx="6718300" cy="680400"/>
          </a:xfrm>
          <a:prstGeom prst="rect">
            <a:avLst/>
          </a:prstGeom>
          <a:noFill/>
          <a:ln>
            <a:noFill/>
          </a:ln>
        </p:spPr>
        <p:txBody>
          <a:bodyPr lIns="90000" tIns="45000" rIns="90000" bIns="45000"/>
          <a:lstStyle/>
          <a:p>
            <a:pPr>
              <a:lnSpc>
                <a:spcPct val="100000"/>
              </a:lnSpc>
            </a:pPr>
            <a:r>
              <a:rPr lang="en-US" sz="2200" b="1" strike="noStrike" spc="-1" dirty="0" smtClean="0">
                <a:solidFill>
                  <a:srgbClr val="FFFFFF"/>
                </a:solidFill>
                <a:uFill>
                  <a:solidFill>
                    <a:srgbClr val="FFFFFF"/>
                  </a:solidFill>
                </a:uFill>
                <a:latin typeface="Arial"/>
                <a:ea typeface="ＭＳ Ｐゴシック"/>
              </a:rPr>
              <a:t>Seasonal Prediction: </a:t>
            </a:r>
            <a:r>
              <a:rPr lang="en-US" sz="2200" b="1" spc="-1" dirty="0" err="1">
                <a:solidFill>
                  <a:srgbClr val="FFFFFF"/>
                </a:solidFill>
                <a:uFill>
                  <a:solidFill>
                    <a:srgbClr val="FFFFFF"/>
                  </a:solidFill>
                </a:uFill>
                <a:latin typeface="Arial"/>
                <a:ea typeface="ＭＳ Ｐゴシック"/>
              </a:rPr>
              <a:t>I</a:t>
            </a:r>
            <a:r>
              <a:rPr lang="en-US" sz="2200" b="1" strike="noStrike" spc="-1" dirty="0" err="1" smtClean="0">
                <a:solidFill>
                  <a:srgbClr val="FFFFFF"/>
                </a:solidFill>
                <a:uFill>
                  <a:solidFill>
                    <a:srgbClr val="FFFFFF"/>
                  </a:solidFill>
                </a:uFill>
                <a:latin typeface="Arial"/>
                <a:ea typeface="ＭＳ Ｐゴシック"/>
              </a:rPr>
              <a:t>nterbasin</a:t>
            </a:r>
            <a:r>
              <a:rPr lang="en-US" sz="2200" b="1" strike="noStrike" spc="-1" dirty="0" smtClean="0">
                <a:solidFill>
                  <a:srgbClr val="FFFFFF"/>
                </a:solidFill>
                <a:uFill>
                  <a:solidFill>
                    <a:srgbClr val="FFFFFF"/>
                  </a:solidFill>
                </a:uFill>
                <a:latin typeface="Arial"/>
                <a:ea typeface="ＭＳ Ｐゴシック"/>
              </a:rPr>
              <a:t> Teleconnections</a:t>
            </a:r>
            <a:endParaRPr lang="en-US" sz="2200" b="1" strike="noStrike" spc="-1" dirty="0">
              <a:solidFill>
                <a:srgbClr val="004990"/>
              </a:solidFill>
              <a:uFill>
                <a:solidFill>
                  <a:srgbClr val="FFFFFF"/>
                </a:solidFill>
              </a:uFill>
              <a:latin typeface="Aria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t="42542" r="50014" b="44919"/>
          <a:stretch>
            <a:fillRect/>
          </a:stretch>
        </p:blipFill>
        <p:spPr bwMode="auto">
          <a:xfrm>
            <a:off x="5505900" y="1982788"/>
            <a:ext cx="3600000" cy="1188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l="50204" t="42625" b="44485"/>
          <a:stretch>
            <a:fillRect/>
          </a:stretch>
        </p:blipFill>
        <p:spPr bwMode="auto">
          <a:xfrm>
            <a:off x="5505900" y="3187700"/>
            <a:ext cx="3600000" cy="1227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 name="Shape 81"/>
          <p:cNvSpPr txBox="1">
            <a:spLocks noChangeArrowheads="1"/>
          </p:cNvSpPr>
          <p:nvPr/>
        </p:nvSpPr>
        <p:spPr bwMode="auto">
          <a:xfrm>
            <a:off x="5575300" y="1214438"/>
            <a:ext cx="360045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ca-ES" sz="2000" b="1" dirty="0" err="1">
                <a:solidFill>
                  <a:srgbClr val="000000"/>
                </a:solidFill>
                <a:latin typeface="Calibri" charset="0"/>
                <a:cs typeface="Calibri" charset="0"/>
                <a:sym typeface="Calibri" charset="0"/>
              </a:rPr>
              <a:t>Observed</a:t>
            </a:r>
            <a:r>
              <a:rPr lang="ca-ES" sz="2000" b="1" dirty="0">
                <a:solidFill>
                  <a:srgbClr val="000000"/>
                </a:solidFill>
                <a:latin typeface="Calibri" charset="0"/>
                <a:cs typeface="Calibri" charset="0"/>
                <a:sym typeface="Calibri" charset="0"/>
              </a:rPr>
              <a:t> </a:t>
            </a:r>
            <a:r>
              <a:rPr lang="ca-ES" sz="2000" b="1" dirty="0" err="1">
                <a:solidFill>
                  <a:srgbClr val="000000"/>
                </a:solidFill>
                <a:latin typeface="Calibri" charset="0"/>
                <a:cs typeface="Calibri" charset="0"/>
                <a:sym typeface="Calibri" charset="0"/>
              </a:rPr>
              <a:t>teleconnection</a:t>
            </a:r>
            <a:r>
              <a:rPr lang="ca-ES" sz="2000" b="1" dirty="0">
                <a:solidFill>
                  <a:srgbClr val="000000"/>
                </a:solidFill>
                <a:latin typeface="Calibri" charset="0"/>
                <a:cs typeface="Calibri" charset="0"/>
                <a:sym typeface="Calibri" charset="0"/>
              </a:rPr>
              <a:t> of </a:t>
            </a:r>
            <a:r>
              <a:rPr lang="ca-ES" sz="2000" b="1" dirty="0" err="1">
                <a:solidFill>
                  <a:srgbClr val="000000"/>
                </a:solidFill>
                <a:latin typeface="Calibri" charset="0"/>
                <a:cs typeface="Calibri" charset="0"/>
                <a:sym typeface="Calibri" charset="0"/>
              </a:rPr>
              <a:t>Atlantic</a:t>
            </a:r>
            <a:r>
              <a:rPr lang="ca-ES" sz="2000" b="1" dirty="0">
                <a:solidFill>
                  <a:srgbClr val="000000"/>
                </a:solidFill>
                <a:latin typeface="Calibri" charset="0"/>
                <a:cs typeface="Calibri" charset="0"/>
                <a:sym typeface="Calibri" charset="0"/>
              </a:rPr>
              <a:t> Niño </a:t>
            </a:r>
            <a:r>
              <a:rPr lang="ca-ES" sz="2000" b="1" dirty="0" err="1">
                <a:solidFill>
                  <a:srgbClr val="000000"/>
                </a:solidFill>
                <a:latin typeface="Calibri" charset="0"/>
                <a:cs typeface="Calibri" charset="0"/>
                <a:sym typeface="Calibri" charset="0"/>
              </a:rPr>
              <a:t>with</a:t>
            </a:r>
            <a:r>
              <a:rPr lang="ca-ES" sz="2000" b="1" dirty="0">
                <a:solidFill>
                  <a:srgbClr val="000000"/>
                </a:solidFill>
                <a:latin typeface="Calibri" charset="0"/>
                <a:cs typeface="Calibri" charset="0"/>
                <a:sym typeface="Calibri" charset="0"/>
              </a:rPr>
              <a:t> </a:t>
            </a:r>
            <a:r>
              <a:rPr lang="ca-ES" sz="2000" b="1" dirty="0" err="1">
                <a:solidFill>
                  <a:srgbClr val="000000"/>
                </a:solidFill>
                <a:latin typeface="Calibri" charset="0"/>
                <a:cs typeface="Calibri" charset="0"/>
                <a:sym typeface="Calibri" charset="0"/>
              </a:rPr>
              <a:t>winter</a:t>
            </a:r>
            <a:r>
              <a:rPr lang="ca-ES" sz="2000" b="1" dirty="0">
                <a:solidFill>
                  <a:srgbClr val="000000"/>
                </a:solidFill>
                <a:latin typeface="Calibri" charset="0"/>
                <a:cs typeface="Calibri" charset="0"/>
                <a:sym typeface="Calibri" charset="0"/>
              </a:rPr>
              <a:t> NIÑO</a:t>
            </a:r>
            <a:endParaRPr lang="es-ES" sz="2000" b="1" dirty="0">
              <a:solidFill>
                <a:srgbClr val="000000"/>
              </a:solidFill>
              <a:latin typeface="Calibri" charset="0"/>
              <a:cs typeface="Calibri" charset="0"/>
              <a:sym typeface="Calibri" charset="0"/>
            </a:endParaRPr>
          </a:p>
        </p:txBody>
      </p:sp>
      <p:sp>
        <p:nvSpPr>
          <p:cNvPr id="11" name="Flecha abajo 10"/>
          <p:cNvSpPr/>
          <p:nvPr/>
        </p:nvSpPr>
        <p:spPr>
          <a:xfrm rot="2344612">
            <a:off x="7962900" y="2530475"/>
            <a:ext cx="419100" cy="1538288"/>
          </a:xfrm>
          <a:prstGeom prst="downArrow">
            <a:avLst>
              <a:gd name="adj1" fmla="val 29282"/>
              <a:gd name="adj2" fmla="val 61722"/>
            </a:avLst>
          </a:prstGeom>
          <a:solidFill>
            <a:srgbClr val="FFFFFF"/>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12" name="Rectángulo 11"/>
          <p:cNvSpPr/>
          <p:nvPr/>
        </p:nvSpPr>
        <p:spPr>
          <a:xfrm>
            <a:off x="5673099" y="882134"/>
            <a:ext cx="3451724" cy="400110"/>
          </a:xfrm>
          <a:prstGeom prst="rect">
            <a:avLst/>
          </a:prstGeom>
        </p:spPr>
        <p:txBody>
          <a:bodyPr wrap="none">
            <a:spAutoFit/>
          </a:bodyPr>
          <a:lstStyle/>
          <a:p>
            <a:r>
              <a:rPr lang="en-US" sz="2000" i="1" spc="-1" dirty="0" smtClean="0">
                <a:solidFill>
                  <a:schemeClr val="accent6">
                    <a:lumMod val="75000"/>
                  </a:schemeClr>
                </a:solidFill>
                <a:uFill>
                  <a:solidFill>
                    <a:srgbClr val="FFFFFF"/>
                  </a:solidFill>
                </a:uFill>
                <a:latin typeface="Calibri"/>
                <a:ea typeface="ＭＳ Ｐゴシック"/>
              </a:rPr>
              <a:t>Rodriguez-Fonseca et al (2009)</a:t>
            </a:r>
            <a:endParaRPr lang="es-ES" sz="2000" i="1" dirty="0">
              <a:solidFill>
                <a:schemeClr val="accent6">
                  <a:lumMod val="75000"/>
                </a:schemeClr>
              </a:solidFill>
            </a:endParaRPr>
          </a:p>
        </p:txBody>
      </p:sp>
    </p:spTree>
    <p:extLst>
      <p:ext uri="{BB962C8B-B14F-4D97-AF65-F5344CB8AC3E}">
        <p14:creationId xmlns:p14="http://schemas.microsoft.com/office/powerpoint/2010/main" val="1179546053"/>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 name="TextShape 2"/>
          <p:cNvSpPr txBox="1"/>
          <p:nvPr/>
        </p:nvSpPr>
        <p:spPr>
          <a:xfrm>
            <a:off x="101600" y="179220"/>
            <a:ext cx="6718300" cy="680400"/>
          </a:xfrm>
          <a:prstGeom prst="rect">
            <a:avLst/>
          </a:prstGeom>
          <a:noFill/>
          <a:ln>
            <a:noFill/>
          </a:ln>
        </p:spPr>
        <p:txBody>
          <a:bodyPr lIns="90000" tIns="45000" rIns="90000" bIns="45000"/>
          <a:lstStyle/>
          <a:p>
            <a:pPr>
              <a:lnSpc>
                <a:spcPct val="100000"/>
              </a:lnSpc>
            </a:pPr>
            <a:r>
              <a:rPr lang="en-US" sz="2200" b="1" strike="noStrike" spc="-1" dirty="0" smtClean="0">
                <a:solidFill>
                  <a:srgbClr val="FFFFFF"/>
                </a:solidFill>
                <a:uFill>
                  <a:solidFill>
                    <a:srgbClr val="FFFFFF"/>
                  </a:solidFill>
                </a:uFill>
                <a:latin typeface="Arial"/>
                <a:ea typeface="ＭＳ Ｐゴシック"/>
              </a:rPr>
              <a:t>Seasonal Prediction: </a:t>
            </a:r>
            <a:r>
              <a:rPr lang="en-US" sz="2200" b="1" spc="-1" dirty="0" err="1">
                <a:solidFill>
                  <a:srgbClr val="FFFFFF"/>
                </a:solidFill>
                <a:uFill>
                  <a:solidFill>
                    <a:srgbClr val="FFFFFF"/>
                  </a:solidFill>
                </a:uFill>
                <a:latin typeface="Arial"/>
                <a:ea typeface="ＭＳ Ｐゴシック"/>
              </a:rPr>
              <a:t>I</a:t>
            </a:r>
            <a:r>
              <a:rPr lang="en-US" sz="2200" b="1" strike="noStrike" spc="-1" dirty="0" err="1" smtClean="0">
                <a:solidFill>
                  <a:srgbClr val="FFFFFF"/>
                </a:solidFill>
                <a:uFill>
                  <a:solidFill>
                    <a:srgbClr val="FFFFFF"/>
                  </a:solidFill>
                </a:uFill>
                <a:latin typeface="Arial"/>
                <a:ea typeface="ＭＳ Ｐゴシック"/>
              </a:rPr>
              <a:t>nterbasin</a:t>
            </a:r>
            <a:r>
              <a:rPr lang="en-US" sz="2200" b="1" strike="noStrike" spc="-1" dirty="0" smtClean="0">
                <a:solidFill>
                  <a:srgbClr val="FFFFFF"/>
                </a:solidFill>
                <a:uFill>
                  <a:solidFill>
                    <a:srgbClr val="FFFFFF"/>
                  </a:solidFill>
                </a:uFill>
                <a:latin typeface="Arial"/>
                <a:ea typeface="ＭＳ Ｐゴシック"/>
              </a:rPr>
              <a:t> Teleconnections</a:t>
            </a:r>
            <a:endParaRPr lang="en-US" sz="2200" b="1" strike="noStrike" spc="-1" dirty="0">
              <a:solidFill>
                <a:srgbClr val="004990"/>
              </a:solidFill>
              <a:uFill>
                <a:solidFill>
                  <a:srgbClr val="FFFFFF"/>
                </a:solidFill>
              </a:uFill>
              <a:latin typeface="Arial"/>
            </a:endParaRPr>
          </a:p>
        </p:txBody>
      </p:sp>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t="42542" r="50014" b="44919"/>
          <a:stretch>
            <a:fillRect/>
          </a:stretch>
        </p:blipFill>
        <p:spPr bwMode="auto">
          <a:xfrm>
            <a:off x="5505900" y="1982788"/>
            <a:ext cx="3600000" cy="1188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l="50204" t="42625" b="44485"/>
          <a:stretch>
            <a:fillRect/>
          </a:stretch>
        </p:blipFill>
        <p:spPr bwMode="auto">
          <a:xfrm>
            <a:off x="5505900" y="3187700"/>
            <a:ext cx="3600000" cy="1227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8" name="Shape 81"/>
          <p:cNvSpPr txBox="1">
            <a:spLocks noChangeArrowheads="1"/>
          </p:cNvSpPr>
          <p:nvPr/>
        </p:nvSpPr>
        <p:spPr bwMode="auto">
          <a:xfrm>
            <a:off x="5575300" y="1214438"/>
            <a:ext cx="360045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ca-ES" sz="2000" b="1" dirty="0" err="1">
                <a:solidFill>
                  <a:srgbClr val="000000"/>
                </a:solidFill>
                <a:latin typeface="Calibri" charset="0"/>
                <a:cs typeface="Calibri" charset="0"/>
                <a:sym typeface="Calibri" charset="0"/>
              </a:rPr>
              <a:t>Observed</a:t>
            </a:r>
            <a:r>
              <a:rPr lang="ca-ES" sz="2000" b="1" dirty="0">
                <a:solidFill>
                  <a:srgbClr val="000000"/>
                </a:solidFill>
                <a:latin typeface="Calibri" charset="0"/>
                <a:cs typeface="Calibri" charset="0"/>
                <a:sym typeface="Calibri" charset="0"/>
              </a:rPr>
              <a:t> </a:t>
            </a:r>
            <a:r>
              <a:rPr lang="ca-ES" sz="2000" b="1" dirty="0" err="1">
                <a:solidFill>
                  <a:srgbClr val="000000"/>
                </a:solidFill>
                <a:latin typeface="Calibri" charset="0"/>
                <a:cs typeface="Calibri" charset="0"/>
                <a:sym typeface="Calibri" charset="0"/>
              </a:rPr>
              <a:t>teleconnection</a:t>
            </a:r>
            <a:r>
              <a:rPr lang="ca-ES" sz="2000" b="1" dirty="0">
                <a:solidFill>
                  <a:srgbClr val="000000"/>
                </a:solidFill>
                <a:latin typeface="Calibri" charset="0"/>
                <a:cs typeface="Calibri" charset="0"/>
                <a:sym typeface="Calibri" charset="0"/>
              </a:rPr>
              <a:t> of </a:t>
            </a:r>
            <a:r>
              <a:rPr lang="ca-ES" sz="2000" b="1" dirty="0" err="1">
                <a:solidFill>
                  <a:srgbClr val="000000"/>
                </a:solidFill>
                <a:latin typeface="Calibri" charset="0"/>
                <a:cs typeface="Calibri" charset="0"/>
                <a:sym typeface="Calibri" charset="0"/>
              </a:rPr>
              <a:t>Atlantic</a:t>
            </a:r>
            <a:r>
              <a:rPr lang="ca-ES" sz="2000" b="1" dirty="0">
                <a:solidFill>
                  <a:srgbClr val="000000"/>
                </a:solidFill>
                <a:latin typeface="Calibri" charset="0"/>
                <a:cs typeface="Calibri" charset="0"/>
                <a:sym typeface="Calibri" charset="0"/>
              </a:rPr>
              <a:t> Niño </a:t>
            </a:r>
            <a:r>
              <a:rPr lang="ca-ES" sz="2000" b="1" dirty="0" err="1">
                <a:solidFill>
                  <a:srgbClr val="000000"/>
                </a:solidFill>
                <a:latin typeface="Calibri" charset="0"/>
                <a:cs typeface="Calibri" charset="0"/>
                <a:sym typeface="Calibri" charset="0"/>
              </a:rPr>
              <a:t>with</a:t>
            </a:r>
            <a:r>
              <a:rPr lang="ca-ES" sz="2000" b="1" dirty="0">
                <a:solidFill>
                  <a:srgbClr val="000000"/>
                </a:solidFill>
                <a:latin typeface="Calibri" charset="0"/>
                <a:cs typeface="Calibri" charset="0"/>
                <a:sym typeface="Calibri" charset="0"/>
              </a:rPr>
              <a:t> </a:t>
            </a:r>
            <a:r>
              <a:rPr lang="ca-ES" sz="2000" b="1" dirty="0" err="1">
                <a:solidFill>
                  <a:srgbClr val="000000"/>
                </a:solidFill>
                <a:latin typeface="Calibri" charset="0"/>
                <a:cs typeface="Calibri" charset="0"/>
                <a:sym typeface="Calibri" charset="0"/>
              </a:rPr>
              <a:t>winter</a:t>
            </a:r>
            <a:r>
              <a:rPr lang="ca-ES" sz="2000" b="1" dirty="0">
                <a:solidFill>
                  <a:srgbClr val="000000"/>
                </a:solidFill>
                <a:latin typeface="Calibri" charset="0"/>
                <a:cs typeface="Calibri" charset="0"/>
                <a:sym typeface="Calibri" charset="0"/>
              </a:rPr>
              <a:t> NIÑO</a:t>
            </a:r>
            <a:endParaRPr lang="es-ES" sz="2000" b="1" dirty="0">
              <a:solidFill>
                <a:srgbClr val="000000"/>
              </a:solidFill>
              <a:latin typeface="Calibri" charset="0"/>
              <a:cs typeface="Calibri" charset="0"/>
              <a:sym typeface="Calibri" charset="0"/>
            </a:endParaRPr>
          </a:p>
        </p:txBody>
      </p:sp>
      <p:sp>
        <p:nvSpPr>
          <p:cNvPr id="19" name="Flecha abajo 18"/>
          <p:cNvSpPr/>
          <p:nvPr/>
        </p:nvSpPr>
        <p:spPr>
          <a:xfrm rot="2344612">
            <a:off x="7962900" y="2530475"/>
            <a:ext cx="419100" cy="1538288"/>
          </a:xfrm>
          <a:prstGeom prst="downArrow">
            <a:avLst>
              <a:gd name="adj1" fmla="val 29282"/>
              <a:gd name="adj2" fmla="val 61722"/>
            </a:avLst>
          </a:prstGeom>
          <a:solidFill>
            <a:srgbClr val="FFFFFF"/>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22" name="Rectángulo 21"/>
          <p:cNvSpPr/>
          <p:nvPr/>
        </p:nvSpPr>
        <p:spPr>
          <a:xfrm>
            <a:off x="5673099" y="882134"/>
            <a:ext cx="3451724" cy="400110"/>
          </a:xfrm>
          <a:prstGeom prst="rect">
            <a:avLst/>
          </a:prstGeom>
        </p:spPr>
        <p:txBody>
          <a:bodyPr wrap="none">
            <a:spAutoFit/>
          </a:bodyPr>
          <a:lstStyle/>
          <a:p>
            <a:r>
              <a:rPr lang="en-US" sz="2000" i="1" spc="-1" dirty="0" smtClean="0">
                <a:solidFill>
                  <a:srgbClr val="000000"/>
                </a:solidFill>
                <a:uFill>
                  <a:solidFill>
                    <a:srgbClr val="FFFFFF"/>
                  </a:solidFill>
                </a:uFill>
                <a:latin typeface="Calibri"/>
                <a:ea typeface="ＭＳ Ｐゴシック"/>
              </a:rPr>
              <a:t>Rodriguez-Fonseca et al (2009)</a:t>
            </a:r>
            <a:endParaRPr lang="es-ES" sz="2000" i="1" dirty="0"/>
          </a:p>
        </p:txBody>
      </p:sp>
      <p:sp>
        <p:nvSpPr>
          <p:cNvPr id="27" name="TextShape 3"/>
          <p:cNvSpPr txBox="1">
            <a:spLocks noChangeAspect="1" noChangeArrowheads="1"/>
          </p:cNvSpPr>
          <p:nvPr/>
        </p:nvSpPr>
        <p:spPr bwMode="auto">
          <a:xfrm>
            <a:off x="758825" y="4033838"/>
            <a:ext cx="453707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dirty="0">
                <a:solidFill>
                  <a:srgbClr val="000000"/>
                </a:solidFill>
              </a:rPr>
              <a:t>Regression JJA ATL3 </a:t>
            </a:r>
            <a:r>
              <a:rPr lang="en-US" sz="1800" b="1" dirty="0" err="1">
                <a:solidFill>
                  <a:srgbClr val="000000"/>
                </a:solidFill>
              </a:rPr>
              <a:t>vs</a:t>
            </a:r>
            <a:r>
              <a:rPr lang="en-US" sz="1800" b="1" dirty="0">
                <a:solidFill>
                  <a:srgbClr val="000000"/>
                </a:solidFill>
              </a:rPr>
              <a:t> </a:t>
            </a:r>
            <a:r>
              <a:rPr lang="en-US" sz="1800" b="1" dirty="0" smtClean="0">
                <a:solidFill>
                  <a:srgbClr val="000000"/>
                </a:solidFill>
              </a:rPr>
              <a:t>SON SST</a:t>
            </a:r>
            <a:endParaRPr lang="en-US" sz="1800" b="1" dirty="0">
              <a:solidFill>
                <a:srgbClr val="000000"/>
              </a:solidFill>
              <a:latin typeface="Calibri" charset="0"/>
            </a:endParaRPr>
          </a:p>
        </p:txBody>
      </p:sp>
      <p:pic>
        <p:nvPicPr>
          <p:cNvPr id="28" name="Imagen 27"/>
          <p:cNvPicPr>
            <a:picLocks noChangeAspect="1"/>
          </p:cNvPicPr>
          <p:nvPr/>
        </p:nvPicPr>
        <p:blipFill>
          <a:blip r:embed="rId4"/>
          <a:stretch>
            <a:fillRect/>
          </a:stretch>
        </p:blipFill>
        <p:spPr>
          <a:xfrm>
            <a:off x="101600" y="4445001"/>
            <a:ext cx="5788622" cy="1879600"/>
          </a:xfrm>
          <a:prstGeom prst="rect">
            <a:avLst/>
          </a:prstGeom>
        </p:spPr>
      </p:pic>
      <p:sp>
        <p:nvSpPr>
          <p:cNvPr id="29" name="Rectángulo 28"/>
          <p:cNvSpPr/>
          <p:nvPr/>
        </p:nvSpPr>
        <p:spPr>
          <a:xfrm>
            <a:off x="5067300" y="4965700"/>
            <a:ext cx="576263" cy="444500"/>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30" name="Shape 81"/>
          <p:cNvSpPr txBox="1"/>
          <p:nvPr/>
        </p:nvSpPr>
        <p:spPr>
          <a:xfrm>
            <a:off x="400050" y="4410075"/>
            <a:ext cx="1247775" cy="573088"/>
          </a:xfrm>
          <a:prstGeom prst="rect">
            <a:avLst/>
          </a:prstGeom>
          <a:noFill/>
          <a:ln>
            <a:noFill/>
          </a:ln>
        </p:spPr>
        <p:txBody>
          <a:bodyPr spcFirstLastPara="1" lIns="91425" tIns="91425" rIns="91425" bIns="91425"/>
          <a:lstStyle/>
          <a:p>
            <a:pPr algn="ctr">
              <a:spcBef>
                <a:spcPts val="0"/>
              </a:spcBef>
              <a:spcAft>
                <a:spcPts val="0"/>
              </a:spcAft>
              <a:defRPr/>
            </a:pPr>
            <a:r>
              <a:rPr lang="ca-ES" b="1" dirty="0">
                <a:solidFill>
                  <a:schemeClr val="accent5"/>
                </a:solidFill>
                <a:latin typeface="Calibri"/>
                <a:ea typeface="Calibri"/>
                <a:cs typeface="Calibri"/>
                <a:sym typeface="Calibri"/>
              </a:rPr>
              <a:t>Control</a:t>
            </a:r>
            <a:endParaRPr b="1" dirty="0">
              <a:solidFill>
                <a:schemeClr val="accent5"/>
              </a:solidFill>
              <a:latin typeface="Calibri"/>
              <a:ea typeface="Calibri"/>
              <a:cs typeface="Calibri"/>
              <a:sym typeface="Calibri"/>
            </a:endParaRPr>
          </a:p>
        </p:txBody>
      </p:sp>
      <p:sp>
        <p:nvSpPr>
          <p:cNvPr id="31" name="Shape 82"/>
          <p:cNvSpPr txBox="1">
            <a:spLocks noChangeArrowheads="1"/>
          </p:cNvSpPr>
          <p:nvPr/>
        </p:nvSpPr>
        <p:spPr bwMode="auto">
          <a:xfrm>
            <a:off x="3089275" y="4460875"/>
            <a:ext cx="2447925"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pPr>
            <a:r>
              <a:rPr lang="ca-ES" sz="1800" b="1" dirty="0" err="1">
                <a:solidFill>
                  <a:srgbClr val="FF0000"/>
                </a:solidFill>
                <a:latin typeface="Calibri" charset="0"/>
                <a:cs typeface="Calibri" charset="0"/>
                <a:sym typeface="Calibri" charset="0"/>
              </a:rPr>
              <a:t>Wind</a:t>
            </a:r>
            <a:r>
              <a:rPr lang="ca-ES" sz="1800" b="1" dirty="0">
                <a:solidFill>
                  <a:srgbClr val="FF0000"/>
                </a:solidFill>
                <a:latin typeface="Calibri" charset="0"/>
                <a:cs typeface="Calibri" charset="0"/>
                <a:sym typeface="Calibri" charset="0"/>
              </a:rPr>
              <a:t> </a:t>
            </a:r>
            <a:r>
              <a:rPr lang="ca-ES" sz="1800" b="1" dirty="0" err="1" smtClean="0">
                <a:solidFill>
                  <a:srgbClr val="FF0000"/>
                </a:solidFill>
                <a:latin typeface="Calibri" charset="0"/>
                <a:cs typeface="Calibri" charset="0"/>
                <a:sym typeface="Calibri" charset="0"/>
              </a:rPr>
              <a:t>forced</a:t>
            </a:r>
            <a:r>
              <a:rPr lang="ca-ES" sz="1800" b="1" dirty="0" smtClean="0">
                <a:solidFill>
                  <a:srgbClr val="FF0000"/>
                </a:solidFill>
                <a:latin typeface="Calibri" charset="0"/>
                <a:cs typeface="Calibri" charset="0"/>
                <a:sym typeface="Calibri" charset="0"/>
              </a:rPr>
              <a:t>        in TA </a:t>
            </a:r>
            <a:endParaRPr lang="ca-ES" sz="1800" b="1" dirty="0">
              <a:solidFill>
                <a:srgbClr val="FF0000"/>
              </a:solidFill>
              <a:latin typeface="Calibri" charset="0"/>
              <a:cs typeface="Calibri" charset="0"/>
              <a:sym typeface="Calibri" charset="0"/>
            </a:endParaRPr>
          </a:p>
        </p:txBody>
      </p:sp>
    </p:spTree>
    <p:extLst>
      <p:ext uri="{BB962C8B-B14F-4D97-AF65-F5344CB8AC3E}">
        <p14:creationId xmlns:p14="http://schemas.microsoft.com/office/powerpoint/2010/main" val="2292777730"/>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 name="TextShape 2"/>
          <p:cNvSpPr txBox="1"/>
          <p:nvPr/>
        </p:nvSpPr>
        <p:spPr>
          <a:xfrm>
            <a:off x="101600" y="179220"/>
            <a:ext cx="6718300" cy="680400"/>
          </a:xfrm>
          <a:prstGeom prst="rect">
            <a:avLst/>
          </a:prstGeom>
          <a:noFill/>
          <a:ln>
            <a:noFill/>
          </a:ln>
        </p:spPr>
        <p:txBody>
          <a:bodyPr lIns="90000" tIns="45000" rIns="90000" bIns="45000"/>
          <a:lstStyle/>
          <a:p>
            <a:pPr>
              <a:lnSpc>
                <a:spcPct val="100000"/>
              </a:lnSpc>
            </a:pPr>
            <a:r>
              <a:rPr lang="en-US" sz="2200" b="1" strike="noStrike" spc="-1" dirty="0" smtClean="0">
                <a:solidFill>
                  <a:srgbClr val="FFFFFF"/>
                </a:solidFill>
                <a:uFill>
                  <a:solidFill>
                    <a:srgbClr val="FFFFFF"/>
                  </a:solidFill>
                </a:uFill>
                <a:latin typeface="Arial"/>
                <a:ea typeface="ＭＳ Ｐゴシック"/>
              </a:rPr>
              <a:t>Seasonal Prediction: </a:t>
            </a:r>
            <a:r>
              <a:rPr lang="en-US" sz="2200" b="1" spc="-1" dirty="0" err="1">
                <a:solidFill>
                  <a:srgbClr val="FFFFFF"/>
                </a:solidFill>
                <a:uFill>
                  <a:solidFill>
                    <a:srgbClr val="FFFFFF"/>
                  </a:solidFill>
                </a:uFill>
                <a:latin typeface="Arial"/>
                <a:ea typeface="ＭＳ Ｐゴシック"/>
              </a:rPr>
              <a:t>I</a:t>
            </a:r>
            <a:r>
              <a:rPr lang="en-US" sz="2200" b="1" strike="noStrike" spc="-1" dirty="0" err="1" smtClean="0">
                <a:solidFill>
                  <a:srgbClr val="FFFFFF"/>
                </a:solidFill>
                <a:uFill>
                  <a:solidFill>
                    <a:srgbClr val="FFFFFF"/>
                  </a:solidFill>
                </a:uFill>
                <a:latin typeface="Arial"/>
                <a:ea typeface="ＭＳ Ｐゴシック"/>
              </a:rPr>
              <a:t>nterbasin</a:t>
            </a:r>
            <a:r>
              <a:rPr lang="en-US" sz="2200" b="1" strike="noStrike" spc="-1" dirty="0" smtClean="0">
                <a:solidFill>
                  <a:srgbClr val="FFFFFF"/>
                </a:solidFill>
                <a:uFill>
                  <a:solidFill>
                    <a:srgbClr val="FFFFFF"/>
                  </a:solidFill>
                </a:uFill>
                <a:latin typeface="Arial"/>
                <a:ea typeface="ＭＳ Ｐゴシック"/>
              </a:rPr>
              <a:t> Teleconnections</a:t>
            </a:r>
            <a:endParaRPr lang="en-US" sz="2200" b="1" strike="noStrike" spc="-1" dirty="0">
              <a:solidFill>
                <a:srgbClr val="004990"/>
              </a:solidFill>
              <a:uFill>
                <a:solidFill>
                  <a:srgbClr val="FFFFFF"/>
                </a:solidFill>
              </a:uFill>
              <a:latin typeface="Arial"/>
            </a:endParaRPr>
          </a:p>
        </p:txBody>
      </p:sp>
      <p:sp>
        <p:nvSpPr>
          <p:cNvPr id="8" name="TextShape 3"/>
          <p:cNvSpPr txBox="1">
            <a:spLocks noChangeAspect="1" noChangeArrowheads="1"/>
          </p:cNvSpPr>
          <p:nvPr/>
        </p:nvSpPr>
        <p:spPr bwMode="auto">
          <a:xfrm>
            <a:off x="758825" y="4033838"/>
            <a:ext cx="453707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dirty="0">
                <a:solidFill>
                  <a:srgbClr val="000000"/>
                </a:solidFill>
              </a:rPr>
              <a:t>Regression JJA ATL3 </a:t>
            </a:r>
            <a:r>
              <a:rPr lang="en-US" sz="1800" b="1" dirty="0" err="1">
                <a:solidFill>
                  <a:srgbClr val="000000"/>
                </a:solidFill>
              </a:rPr>
              <a:t>vs</a:t>
            </a:r>
            <a:r>
              <a:rPr lang="en-US" sz="1800" b="1" dirty="0">
                <a:solidFill>
                  <a:srgbClr val="000000"/>
                </a:solidFill>
              </a:rPr>
              <a:t> </a:t>
            </a:r>
            <a:r>
              <a:rPr lang="en-US" sz="1800" b="1" dirty="0" smtClean="0">
                <a:solidFill>
                  <a:srgbClr val="000000"/>
                </a:solidFill>
              </a:rPr>
              <a:t>SON SST</a:t>
            </a:r>
            <a:endParaRPr lang="en-US" sz="1800" b="1" dirty="0">
              <a:solidFill>
                <a:srgbClr val="000000"/>
              </a:solidFill>
              <a:latin typeface="Calibri" charset="0"/>
            </a:endParaRPr>
          </a:p>
        </p:txBody>
      </p:sp>
      <p:pic>
        <p:nvPicPr>
          <p:cNvPr id="4" name="Imagen 3"/>
          <p:cNvPicPr>
            <a:picLocks noChangeAspect="1"/>
          </p:cNvPicPr>
          <p:nvPr/>
        </p:nvPicPr>
        <p:blipFill>
          <a:blip r:embed="rId3"/>
          <a:stretch>
            <a:fillRect/>
          </a:stretch>
        </p:blipFill>
        <p:spPr>
          <a:xfrm>
            <a:off x="101600" y="4445001"/>
            <a:ext cx="5788622" cy="1879600"/>
          </a:xfrm>
          <a:prstGeom prst="rect">
            <a:avLst/>
          </a:prstGeom>
        </p:spPr>
      </p:pic>
      <p:sp>
        <p:nvSpPr>
          <p:cNvPr id="24" name="Rectángulo 23"/>
          <p:cNvSpPr/>
          <p:nvPr/>
        </p:nvSpPr>
        <p:spPr>
          <a:xfrm>
            <a:off x="5067300" y="4965700"/>
            <a:ext cx="576263" cy="444500"/>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25" name="Shape 81"/>
          <p:cNvSpPr txBox="1"/>
          <p:nvPr/>
        </p:nvSpPr>
        <p:spPr>
          <a:xfrm>
            <a:off x="400050" y="4410075"/>
            <a:ext cx="1247775" cy="573088"/>
          </a:xfrm>
          <a:prstGeom prst="rect">
            <a:avLst/>
          </a:prstGeom>
          <a:noFill/>
          <a:ln>
            <a:noFill/>
          </a:ln>
        </p:spPr>
        <p:txBody>
          <a:bodyPr spcFirstLastPara="1" lIns="91425" tIns="91425" rIns="91425" bIns="91425"/>
          <a:lstStyle/>
          <a:p>
            <a:pPr algn="ctr">
              <a:spcBef>
                <a:spcPts val="0"/>
              </a:spcBef>
              <a:spcAft>
                <a:spcPts val="0"/>
              </a:spcAft>
              <a:defRPr/>
            </a:pPr>
            <a:r>
              <a:rPr lang="ca-ES" b="1" dirty="0">
                <a:solidFill>
                  <a:schemeClr val="accent5"/>
                </a:solidFill>
                <a:latin typeface="Calibri"/>
                <a:ea typeface="Calibri"/>
                <a:cs typeface="Calibri"/>
                <a:sym typeface="Calibri"/>
              </a:rPr>
              <a:t>Control</a:t>
            </a:r>
            <a:endParaRPr b="1" dirty="0">
              <a:solidFill>
                <a:schemeClr val="accent5"/>
              </a:solidFill>
              <a:latin typeface="Calibri"/>
              <a:ea typeface="Calibri"/>
              <a:cs typeface="Calibri"/>
              <a:sym typeface="Calibri"/>
            </a:endParaRPr>
          </a:p>
        </p:txBody>
      </p:sp>
      <p:sp>
        <p:nvSpPr>
          <p:cNvPr id="17" name="TextShape 3"/>
          <p:cNvSpPr txBox="1">
            <a:spLocks noChangeAspect="1" noChangeArrowheads="1"/>
          </p:cNvSpPr>
          <p:nvPr/>
        </p:nvSpPr>
        <p:spPr bwMode="auto">
          <a:xfrm>
            <a:off x="1022350" y="1082675"/>
            <a:ext cx="340836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dirty="0">
                <a:solidFill>
                  <a:srgbClr val="000000"/>
                </a:solidFill>
              </a:rPr>
              <a:t>Skill in ATL3 (1980-</a:t>
            </a:r>
            <a:r>
              <a:rPr lang="en-US" sz="1800" b="1" dirty="0" smtClean="0">
                <a:solidFill>
                  <a:srgbClr val="000000"/>
                </a:solidFill>
              </a:rPr>
              <a:t>2004)</a:t>
            </a:r>
            <a:endParaRPr lang="en-US" sz="1800" b="1" dirty="0">
              <a:solidFill>
                <a:srgbClr val="000000"/>
              </a:solidFill>
              <a:latin typeface="Calibri" charset="0"/>
            </a:endParaRPr>
          </a:p>
        </p:txBody>
      </p:sp>
      <p:sp>
        <p:nvSpPr>
          <p:cNvPr id="20" name="TextShape 3"/>
          <p:cNvSpPr txBox="1">
            <a:spLocks noChangeAspect="1" noChangeArrowheads="1"/>
          </p:cNvSpPr>
          <p:nvPr/>
        </p:nvSpPr>
        <p:spPr bwMode="auto">
          <a:xfrm>
            <a:off x="5059363" y="1082675"/>
            <a:ext cx="3408362"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dirty="0">
                <a:solidFill>
                  <a:srgbClr val="000000"/>
                </a:solidFill>
              </a:rPr>
              <a:t>Skill in </a:t>
            </a:r>
            <a:r>
              <a:rPr lang="en-US" sz="1800" b="1" dirty="0" smtClean="0">
                <a:solidFill>
                  <a:srgbClr val="000000"/>
                </a:solidFill>
              </a:rPr>
              <a:t>NIÑO </a:t>
            </a:r>
            <a:r>
              <a:rPr lang="en-US" sz="1800" b="1" dirty="0">
                <a:solidFill>
                  <a:srgbClr val="000000"/>
                </a:solidFill>
              </a:rPr>
              <a:t>(1980-</a:t>
            </a:r>
            <a:r>
              <a:rPr lang="en-US" sz="1800" b="1" dirty="0" smtClean="0">
                <a:solidFill>
                  <a:srgbClr val="000000"/>
                </a:solidFill>
              </a:rPr>
              <a:t>2004)</a:t>
            </a:r>
            <a:endParaRPr lang="en-US" sz="1800" b="1" dirty="0">
              <a:solidFill>
                <a:srgbClr val="000000"/>
              </a:solidFill>
              <a:latin typeface="Calibri" charset="0"/>
            </a:endParaRPr>
          </a:p>
        </p:txBody>
      </p:sp>
      <p:pic>
        <p:nvPicPr>
          <p:cNvPr id="2" name="Imagen 1"/>
          <p:cNvPicPr>
            <a:picLocks noChangeAspect="1"/>
          </p:cNvPicPr>
          <p:nvPr/>
        </p:nvPicPr>
        <p:blipFill rotWithShape="1">
          <a:blip r:embed="rId4"/>
          <a:srcRect r="410" b="3364"/>
          <a:stretch/>
        </p:blipFill>
        <p:spPr>
          <a:xfrm>
            <a:off x="647701" y="1435101"/>
            <a:ext cx="3619499" cy="2070099"/>
          </a:xfrm>
          <a:prstGeom prst="rect">
            <a:avLst/>
          </a:prstGeom>
        </p:spPr>
      </p:pic>
      <p:pic>
        <p:nvPicPr>
          <p:cNvPr id="3" name="Imagen 2"/>
          <p:cNvPicPr>
            <a:picLocks noChangeAspect="1"/>
          </p:cNvPicPr>
          <p:nvPr/>
        </p:nvPicPr>
        <p:blipFill>
          <a:blip r:embed="rId5"/>
          <a:stretch>
            <a:fillRect/>
          </a:stretch>
        </p:blipFill>
        <p:spPr>
          <a:xfrm>
            <a:off x="4716900" y="1435100"/>
            <a:ext cx="3672000" cy="1989557"/>
          </a:xfrm>
          <a:prstGeom prst="rect">
            <a:avLst/>
          </a:prstGeom>
        </p:spPr>
      </p:pic>
      <p:sp>
        <p:nvSpPr>
          <p:cNvPr id="29" name="Shape 82"/>
          <p:cNvSpPr txBox="1">
            <a:spLocks noChangeArrowheads="1"/>
          </p:cNvSpPr>
          <p:nvPr/>
        </p:nvSpPr>
        <p:spPr bwMode="auto">
          <a:xfrm>
            <a:off x="3089275" y="4460875"/>
            <a:ext cx="2447925"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pPr>
            <a:r>
              <a:rPr lang="ca-ES" sz="1800" b="1" dirty="0" err="1">
                <a:solidFill>
                  <a:srgbClr val="FF0000"/>
                </a:solidFill>
                <a:latin typeface="Calibri" charset="0"/>
                <a:cs typeface="Calibri" charset="0"/>
                <a:sym typeface="Calibri" charset="0"/>
              </a:rPr>
              <a:t>Wind</a:t>
            </a:r>
            <a:r>
              <a:rPr lang="ca-ES" sz="1800" b="1" dirty="0">
                <a:solidFill>
                  <a:srgbClr val="FF0000"/>
                </a:solidFill>
                <a:latin typeface="Calibri" charset="0"/>
                <a:cs typeface="Calibri" charset="0"/>
                <a:sym typeface="Calibri" charset="0"/>
              </a:rPr>
              <a:t> </a:t>
            </a:r>
            <a:r>
              <a:rPr lang="ca-ES" sz="1800" b="1" dirty="0" err="1" smtClean="0">
                <a:solidFill>
                  <a:srgbClr val="FF0000"/>
                </a:solidFill>
                <a:latin typeface="Calibri" charset="0"/>
                <a:cs typeface="Calibri" charset="0"/>
                <a:sym typeface="Calibri" charset="0"/>
              </a:rPr>
              <a:t>forced</a:t>
            </a:r>
            <a:r>
              <a:rPr lang="ca-ES" sz="1800" b="1" dirty="0" smtClean="0">
                <a:solidFill>
                  <a:srgbClr val="FF0000"/>
                </a:solidFill>
                <a:latin typeface="Calibri" charset="0"/>
                <a:cs typeface="Calibri" charset="0"/>
                <a:sym typeface="Calibri" charset="0"/>
              </a:rPr>
              <a:t>        in TA </a:t>
            </a:r>
            <a:endParaRPr lang="ca-ES" sz="1800" b="1" dirty="0">
              <a:solidFill>
                <a:srgbClr val="FF0000"/>
              </a:solidFill>
              <a:latin typeface="Calibri" charset="0"/>
              <a:cs typeface="Calibri" charset="0"/>
              <a:sym typeface="Calibri" charset="0"/>
            </a:endParaRPr>
          </a:p>
        </p:txBody>
      </p:sp>
      <p:sp>
        <p:nvSpPr>
          <p:cNvPr id="14" name="Rectángulo 3"/>
          <p:cNvSpPr>
            <a:spLocks noChangeArrowheads="1"/>
          </p:cNvSpPr>
          <p:nvPr/>
        </p:nvSpPr>
        <p:spPr bwMode="auto">
          <a:xfrm>
            <a:off x="203200" y="3540125"/>
            <a:ext cx="8712199" cy="400110"/>
          </a:xfrm>
          <a:prstGeom prst="rect">
            <a:avLst/>
          </a:prstGeom>
          <a:solidFill>
            <a:srgbClr val="FFFFFF"/>
          </a:solidFill>
          <a:ln>
            <a:noFill/>
          </a:ln>
        </p:spPr>
        <p:txBody>
          <a:bodyPr wrap="square">
            <a:spAutoFit/>
          </a:bodyPr>
          <a:lstStyle/>
          <a:p>
            <a:r>
              <a:rPr lang="ca-ES" sz="2000" b="1" dirty="0" err="1" smtClean="0">
                <a:solidFill>
                  <a:srgbClr val="31859C"/>
                </a:solidFill>
              </a:rPr>
              <a:t>Improved</a:t>
            </a:r>
            <a:r>
              <a:rPr lang="ca-ES" sz="2000" dirty="0" smtClean="0">
                <a:solidFill>
                  <a:srgbClr val="31859C"/>
                </a:solidFill>
              </a:rPr>
              <a:t> </a:t>
            </a:r>
            <a:r>
              <a:rPr lang="ca-ES" sz="2000" dirty="0" err="1">
                <a:solidFill>
                  <a:srgbClr val="31859C"/>
                </a:solidFill>
              </a:rPr>
              <a:t>representation</a:t>
            </a:r>
            <a:r>
              <a:rPr lang="ca-ES" sz="2000" dirty="0">
                <a:solidFill>
                  <a:srgbClr val="31859C"/>
                </a:solidFill>
              </a:rPr>
              <a:t> of </a:t>
            </a:r>
            <a:r>
              <a:rPr lang="ca-ES" sz="2000" b="1" dirty="0">
                <a:solidFill>
                  <a:srgbClr val="31859C"/>
                </a:solidFill>
              </a:rPr>
              <a:t>TA </a:t>
            </a:r>
            <a:r>
              <a:rPr lang="ca-ES" sz="2000" b="1" dirty="0" err="1" smtClean="0">
                <a:solidFill>
                  <a:srgbClr val="31859C"/>
                </a:solidFill>
              </a:rPr>
              <a:t>variability</a:t>
            </a:r>
            <a:r>
              <a:rPr lang="ca-ES" sz="2000" dirty="0" smtClean="0">
                <a:solidFill>
                  <a:srgbClr val="31859C"/>
                </a:solidFill>
              </a:rPr>
              <a:t> can </a:t>
            </a:r>
            <a:r>
              <a:rPr lang="ca-ES" sz="2000" b="1" dirty="0" err="1" smtClean="0">
                <a:solidFill>
                  <a:srgbClr val="31859C"/>
                </a:solidFill>
              </a:rPr>
              <a:t>lead</a:t>
            </a:r>
            <a:r>
              <a:rPr lang="ca-ES" sz="2000" b="1" dirty="0" smtClean="0">
                <a:solidFill>
                  <a:srgbClr val="31859C"/>
                </a:solidFill>
              </a:rPr>
              <a:t> to </a:t>
            </a:r>
            <a:r>
              <a:rPr lang="ca-ES" sz="2000" b="1" dirty="0" err="1" smtClean="0">
                <a:solidFill>
                  <a:srgbClr val="31859C"/>
                </a:solidFill>
              </a:rPr>
              <a:t>better</a:t>
            </a:r>
            <a:r>
              <a:rPr lang="ca-ES" sz="2000" dirty="0" smtClean="0">
                <a:solidFill>
                  <a:srgbClr val="31859C"/>
                </a:solidFill>
              </a:rPr>
              <a:t> </a:t>
            </a:r>
            <a:r>
              <a:rPr lang="ca-ES" sz="2000" dirty="0" err="1">
                <a:solidFill>
                  <a:srgbClr val="31859C"/>
                </a:solidFill>
              </a:rPr>
              <a:t>skill</a:t>
            </a:r>
            <a:r>
              <a:rPr lang="ca-ES" sz="2000" dirty="0">
                <a:solidFill>
                  <a:srgbClr val="31859C"/>
                </a:solidFill>
              </a:rPr>
              <a:t> in </a:t>
            </a:r>
            <a:r>
              <a:rPr lang="ca-ES" sz="2000" b="1" dirty="0" smtClean="0">
                <a:solidFill>
                  <a:srgbClr val="31859C"/>
                </a:solidFill>
              </a:rPr>
              <a:t>ENSO</a:t>
            </a:r>
            <a:endParaRPr lang="es-ES" sz="2000" b="1" dirty="0">
              <a:solidFill>
                <a:srgbClr val="31859C"/>
              </a:solidFill>
            </a:endParaRPr>
          </a:p>
        </p:txBody>
      </p:sp>
      <p:sp>
        <p:nvSpPr>
          <p:cNvPr id="15" name="Rectángulo 14"/>
          <p:cNvSpPr/>
          <p:nvPr/>
        </p:nvSpPr>
        <p:spPr bwMode="auto">
          <a:xfrm>
            <a:off x="1168400" y="1511301"/>
            <a:ext cx="3096700" cy="1689099"/>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16" name="Rectángulo 15"/>
          <p:cNvSpPr/>
          <p:nvPr/>
        </p:nvSpPr>
        <p:spPr bwMode="auto">
          <a:xfrm>
            <a:off x="5143501" y="1498601"/>
            <a:ext cx="3132699" cy="1725099"/>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Tree>
    <p:extLst>
      <p:ext uri="{BB962C8B-B14F-4D97-AF65-F5344CB8AC3E}">
        <p14:creationId xmlns:p14="http://schemas.microsoft.com/office/powerpoint/2010/main" val="3352138339"/>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n 26"/>
          <p:cNvPicPr>
            <a:picLocks noChangeAspect="1"/>
          </p:cNvPicPr>
          <p:nvPr/>
        </p:nvPicPr>
        <p:blipFill>
          <a:blip r:embed="rId3"/>
          <a:stretch>
            <a:fillRect/>
          </a:stretch>
        </p:blipFill>
        <p:spPr>
          <a:xfrm>
            <a:off x="16283" y="1244600"/>
            <a:ext cx="3975967" cy="2988000"/>
          </a:xfrm>
          <a:prstGeom prst="rect">
            <a:avLst/>
          </a:prstGeom>
        </p:spPr>
      </p:pic>
      <p:sp>
        <p:nvSpPr>
          <p:cNvPr id="19" name="TextShape 2"/>
          <p:cNvSpPr txBox="1"/>
          <p:nvPr/>
        </p:nvSpPr>
        <p:spPr>
          <a:xfrm>
            <a:off x="274260" y="141120"/>
            <a:ext cx="6190920" cy="680400"/>
          </a:xfrm>
          <a:prstGeom prst="rect">
            <a:avLst/>
          </a:prstGeom>
          <a:noFill/>
          <a:ln>
            <a:noFill/>
          </a:ln>
        </p:spPr>
        <p:txBody>
          <a:bodyPr lIns="90000" tIns="45000" rIns="90000" bIns="45000"/>
          <a:lstStyle/>
          <a:p>
            <a:r>
              <a:rPr lang="en-US" sz="2400" b="1" spc="-1" dirty="0" smtClean="0">
                <a:solidFill>
                  <a:srgbClr val="FFFFFF"/>
                </a:solidFill>
                <a:uFill>
                  <a:solidFill>
                    <a:srgbClr val="FFFFFF"/>
                  </a:solidFill>
                </a:uFill>
                <a:latin typeface="Arial"/>
                <a:ea typeface="ＭＳ Ｐゴシック"/>
                <a:cs typeface="DejaVu Sans"/>
              </a:rPr>
              <a:t>Next decadal climate prediction activities</a:t>
            </a:r>
            <a:endParaRPr lang="en-US" sz="2400" b="1" spc="-1" dirty="0">
              <a:solidFill>
                <a:srgbClr val="004990"/>
              </a:solidFill>
              <a:uFill>
                <a:solidFill>
                  <a:srgbClr val="FFFFFF"/>
                </a:solidFill>
              </a:uFill>
              <a:latin typeface="Arial"/>
              <a:ea typeface="DejaVu Sans"/>
              <a:cs typeface="DejaVu Sans"/>
            </a:endParaRPr>
          </a:p>
        </p:txBody>
      </p:sp>
      <p:pic>
        <p:nvPicPr>
          <p:cNvPr id="16" name="Google Shape;51;p7"/>
          <p:cNvPicPr preferRelativeResize="0"/>
          <p:nvPr/>
        </p:nvPicPr>
        <p:blipFill rotWithShape="1">
          <a:blip r:embed="rId4">
            <a:alphaModFix/>
          </a:blip>
          <a:srcRect/>
          <a:stretch/>
        </p:blipFill>
        <p:spPr>
          <a:xfrm>
            <a:off x="348900" y="4598728"/>
            <a:ext cx="2578100" cy="668396"/>
          </a:xfrm>
          <a:prstGeom prst="rect">
            <a:avLst/>
          </a:prstGeom>
          <a:noFill/>
          <a:ln>
            <a:noFill/>
          </a:ln>
        </p:spPr>
      </p:pic>
      <p:sp>
        <p:nvSpPr>
          <p:cNvPr id="4" name="Elipse 3"/>
          <p:cNvSpPr/>
          <p:nvPr/>
        </p:nvSpPr>
        <p:spPr>
          <a:xfrm>
            <a:off x="2311400" y="3479800"/>
            <a:ext cx="723900" cy="825500"/>
          </a:xfrm>
          <a:prstGeom prst="ellipse">
            <a:avLst/>
          </a:prstGeom>
          <a:noFill/>
          <a:ln w="28575"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000090"/>
              </a:solidFill>
              <a:latin typeface="Arial"/>
              <a:ea typeface="DejaVu Sans"/>
              <a:cs typeface="DejaVu Sans"/>
            </a:endParaRPr>
          </a:p>
        </p:txBody>
      </p:sp>
      <p:sp>
        <p:nvSpPr>
          <p:cNvPr id="18" name="TextShape 16"/>
          <p:cNvSpPr txBox="1"/>
          <p:nvPr/>
        </p:nvSpPr>
        <p:spPr>
          <a:xfrm>
            <a:off x="3721100" y="1036880"/>
            <a:ext cx="9385300" cy="906840"/>
          </a:xfrm>
          <a:prstGeom prst="rect">
            <a:avLst/>
          </a:prstGeom>
          <a:noFill/>
          <a:ln>
            <a:noFill/>
          </a:ln>
        </p:spPr>
        <p:txBody>
          <a:bodyPr/>
          <a:lstStyle/>
          <a:p>
            <a:pPr>
              <a:spcBef>
                <a:spcPts val="400"/>
              </a:spcBef>
            </a:pPr>
            <a:r>
              <a:rPr lang="en-US" sz="2200" b="1" spc="-1" dirty="0" smtClean="0">
                <a:solidFill>
                  <a:srgbClr val="000090"/>
                </a:solidFill>
                <a:uFill>
                  <a:solidFill>
                    <a:srgbClr val="FFFFFF"/>
                  </a:solidFill>
                </a:uFill>
                <a:latin typeface="Arial"/>
                <a:ea typeface="ＭＳ Ｐゴシック"/>
                <a:cs typeface="DejaVu Sans"/>
              </a:rPr>
              <a:t>Contributions to CMIP6 </a:t>
            </a:r>
          </a:p>
          <a:p>
            <a:pPr>
              <a:spcBef>
                <a:spcPts val="400"/>
              </a:spcBef>
            </a:pPr>
            <a:r>
              <a:rPr lang="en-US" sz="2000" spc="-1" dirty="0" smtClean="0">
                <a:solidFill>
                  <a:srgbClr val="000090"/>
                </a:solidFill>
                <a:uFill>
                  <a:solidFill>
                    <a:srgbClr val="FFFFFF"/>
                  </a:solidFill>
                </a:uFill>
                <a:latin typeface="Arial"/>
                <a:ea typeface="ＭＳ Ｐゴシック"/>
                <a:cs typeface="DejaVu Sans"/>
              </a:rPr>
              <a:t>With EC-Earth 3.2 in standard resolution (~1°)</a:t>
            </a:r>
          </a:p>
        </p:txBody>
      </p:sp>
      <p:sp>
        <p:nvSpPr>
          <p:cNvPr id="5" name="CuadroTexto 4"/>
          <p:cNvSpPr txBox="1"/>
          <p:nvPr/>
        </p:nvSpPr>
        <p:spPr>
          <a:xfrm>
            <a:off x="4076700" y="2146300"/>
            <a:ext cx="4367038" cy="2308324"/>
          </a:xfrm>
          <a:prstGeom prst="rect">
            <a:avLst/>
          </a:prstGeom>
          <a:noFill/>
        </p:spPr>
        <p:txBody>
          <a:bodyPr wrap="none" rtlCol="0">
            <a:spAutoFit/>
          </a:bodyPr>
          <a:lstStyle/>
          <a:p>
            <a:r>
              <a:rPr lang="es-ES" b="1" dirty="0" smtClean="0">
                <a:solidFill>
                  <a:prstClr val="black"/>
                </a:solidFill>
                <a:latin typeface="Arial"/>
                <a:ea typeface="DejaVu Sans"/>
                <a:cs typeface="DejaVu Sans"/>
              </a:rPr>
              <a:t>DCPP </a:t>
            </a:r>
            <a:r>
              <a:rPr lang="es-ES" b="1" dirty="0" err="1" smtClean="0">
                <a:solidFill>
                  <a:prstClr val="black"/>
                </a:solidFill>
                <a:latin typeface="Arial"/>
                <a:ea typeface="DejaVu Sans"/>
                <a:cs typeface="DejaVu Sans"/>
              </a:rPr>
              <a:t>Component</a:t>
            </a:r>
            <a:r>
              <a:rPr lang="es-ES" b="1" dirty="0" smtClean="0">
                <a:solidFill>
                  <a:prstClr val="black"/>
                </a:solidFill>
                <a:latin typeface="Arial"/>
                <a:ea typeface="DejaVu Sans"/>
                <a:cs typeface="DejaVu Sans"/>
              </a:rPr>
              <a:t> A: </a:t>
            </a:r>
          </a:p>
          <a:p>
            <a:r>
              <a:rPr lang="es-ES" dirty="0" err="1" smtClean="0">
                <a:solidFill>
                  <a:prstClr val="black"/>
                </a:solidFill>
                <a:latin typeface="Arial"/>
                <a:ea typeface="DejaVu Sans"/>
                <a:cs typeface="DejaVu Sans"/>
              </a:rPr>
              <a:t>Retrospective</a:t>
            </a:r>
            <a:r>
              <a:rPr lang="es-ES"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Predictions</a:t>
            </a:r>
            <a:r>
              <a:rPr lang="es-ES" dirty="0" smtClean="0">
                <a:solidFill>
                  <a:prstClr val="black"/>
                </a:solidFill>
                <a:latin typeface="Arial"/>
                <a:ea typeface="DejaVu Sans"/>
                <a:cs typeface="DejaVu Sans"/>
              </a:rPr>
              <a:t> [1960-2017]</a:t>
            </a:r>
          </a:p>
          <a:p>
            <a:endParaRPr lang="es-ES" dirty="0">
              <a:solidFill>
                <a:prstClr val="black"/>
              </a:solidFill>
              <a:latin typeface="Arial"/>
              <a:ea typeface="DejaVu Sans"/>
              <a:cs typeface="DejaVu Sans"/>
            </a:endParaRPr>
          </a:p>
          <a:p>
            <a:r>
              <a:rPr lang="es-ES" b="1" dirty="0" smtClean="0">
                <a:solidFill>
                  <a:prstClr val="black"/>
                </a:solidFill>
                <a:latin typeface="Arial"/>
                <a:ea typeface="DejaVu Sans"/>
                <a:cs typeface="DejaVu Sans"/>
              </a:rPr>
              <a:t>DCPP </a:t>
            </a:r>
            <a:r>
              <a:rPr lang="es-ES" b="1" dirty="0" err="1" smtClean="0">
                <a:solidFill>
                  <a:prstClr val="black"/>
                </a:solidFill>
                <a:latin typeface="Arial"/>
                <a:ea typeface="DejaVu Sans"/>
                <a:cs typeface="DejaVu Sans"/>
              </a:rPr>
              <a:t>Component</a:t>
            </a:r>
            <a:r>
              <a:rPr lang="es-ES" b="1" dirty="0" smtClean="0">
                <a:solidFill>
                  <a:prstClr val="black"/>
                </a:solidFill>
                <a:latin typeface="Arial"/>
                <a:ea typeface="DejaVu Sans"/>
                <a:cs typeface="DejaVu Sans"/>
              </a:rPr>
              <a:t> B:</a:t>
            </a:r>
          </a:p>
          <a:p>
            <a:r>
              <a:rPr lang="es-ES" dirty="0" err="1" smtClean="0">
                <a:solidFill>
                  <a:prstClr val="black"/>
                </a:solidFill>
                <a:latin typeface="Arial"/>
                <a:ea typeface="DejaVu Sans"/>
                <a:cs typeface="DejaVu Sans"/>
              </a:rPr>
              <a:t>Near</a:t>
            </a:r>
            <a:r>
              <a:rPr lang="es-ES" dirty="0" smtClean="0">
                <a:solidFill>
                  <a:prstClr val="black"/>
                </a:solidFill>
                <a:latin typeface="Arial"/>
                <a:ea typeface="DejaVu Sans"/>
                <a:cs typeface="DejaVu Sans"/>
              </a:rPr>
              <a:t>-real time </a:t>
            </a:r>
            <a:r>
              <a:rPr lang="es-ES" dirty="0" err="1" smtClean="0">
                <a:solidFill>
                  <a:prstClr val="black"/>
                </a:solidFill>
                <a:latin typeface="Arial"/>
                <a:ea typeface="DejaVu Sans"/>
                <a:cs typeface="DejaVu Sans"/>
              </a:rPr>
              <a:t>Forecasts</a:t>
            </a:r>
            <a:r>
              <a:rPr lang="es-ES" dirty="0" smtClean="0">
                <a:solidFill>
                  <a:prstClr val="black"/>
                </a:solidFill>
                <a:latin typeface="Arial"/>
                <a:ea typeface="DejaVu Sans"/>
                <a:cs typeface="DejaVu Sans"/>
              </a:rPr>
              <a:t> [2018 </a:t>
            </a:r>
            <a:r>
              <a:rPr lang="es-ES" dirty="0" err="1" smtClean="0">
                <a:solidFill>
                  <a:prstClr val="black"/>
                </a:solidFill>
                <a:latin typeface="Arial"/>
                <a:ea typeface="DejaVu Sans"/>
                <a:cs typeface="DejaVu Sans"/>
              </a:rPr>
              <a:t>onwards</a:t>
            </a:r>
            <a:r>
              <a:rPr lang="es-ES" dirty="0" smtClean="0">
                <a:solidFill>
                  <a:prstClr val="black"/>
                </a:solidFill>
                <a:latin typeface="Arial"/>
                <a:ea typeface="DejaVu Sans"/>
                <a:cs typeface="DejaVu Sans"/>
              </a:rPr>
              <a:t>]</a:t>
            </a:r>
          </a:p>
          <a:p>
            <a:endParaRPr lang="es-ES" dirty="0">
              <a:solidFill>
                <a:prstClr val="black"/>
              </a:solidFill>
              <a:latin typeface="Arial"/>
              <a:ea typeface="DejaVu Sans"/>
              <a:cs typeface="DejaVu Sans"/>
            </a:endParaRPr>
          </a:p>
          <a:p>
            <a:r>
              <a:rPr lang="es-ES" b="1" dirty="0" err="1" smtClean="0">
                <a:solidFill>
                  <a:prstClr val="black"/>
                </a:solidFill>
                <a:latin typeface="Arial"/>
                <a:ea typeface="DejaVu Sans"/>
                <a:cs typeface="DejaVu Sans"/>
              </a:rPr>
              <a:t>DECK+ScenarioMIP</a:t>
            </a:r>
            <a:r>
              <a:rPr lang="es-ES" b="1" dirty="0" smtClean="0">
                <a:solidFill>
                  <a:prstClr val="black"/>
                </a:solidFill>
                <a:latin typeface="Arial"/>
                <a:ea typeface="DejaVu Sans"/>
                <a:cs typeface="DejaVu Sans"/>
              </a:rPr>
              <a:t>:</a:t>
            </a:r>
          </a:p>
          <a:p>
            <a:r>
              <a:rPr lang="es-ES" dirty="0" smtClean="0">
                <a:solidFill>
                  <a:prstClr val="black"/>
                </a:solidFill>
                <a:latin typeface="Arial"/>
                <a:ea typeface="DejaVu Sans"/>
                <a:cs typeface="DejaVu Sans"/>
              </a:rPr>
              <a:t>Historical+SPSS2-4.5 [1850-2100]</a:t>
            </a:r>
            <a:endParaRPr lang="es-ES" dirty="0">
              <a:solidFill>
                <a:prstClr val="black"/>
              </a:solidFill>
              <a:latin typeface="Arial"/>
              <a:ea typeface="DejaVu Sans"/>
              <a:cs typeface="DejaVu Sans"/>
            </a:endParaRPr>
          </a:p>
        </p:txBody>
      </p:sp>
      <p:sp>
        <p:nvSpPr>
          <p:cNvPr id="21" name="Elipse 20"/>
          <p:cNvSpPr/>
          <p:nvPr/>
        </p:nvSpPr>
        <p:spPr>
          <a:xfrm>
            <a:off x="1879600" y="2565400"/>
            <a:ext cx="355600" cy="431800"/>
          </a:xfrm>
          <a:prstGeom prst="ellipse">
            <a:avLst/>
          </a:prstGeom>
          <a:noFill/>
          <a:ln w="28575"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000090"/>
              </a:solidFill>
              <a:latin typeface="Arial"/>
              <a:ea typeface="DejaVu Sans"/>
              <a:cs typeface="DejaVu Sans"/>
            </a:endParaRPr>
          </a:p>
        </p:txBody>
      </p:sp>
      <p:sp>
        <p:nvSpPr>
          <p:cNvPr id="23" name="Elipse 22"/>
          <p:cNvSpPr/>
          <p:nvPr/>
        </p:nvSpPr>
        <p:spPr>
          <a:xfrm>
            <a:off x="2768600" y="3048000"/>
            <a:ext cx="1181100" cy="622300"/>
          </a:xfrm>
          <a:prstGeom prst="ellipse">
            <a:avLst/>
          </a:prstGeom>
          <a:noFill/>
          <a:ln w="28575"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000090"/>
              </a:solidFill>
              <a:latin typeface="Arial"/>
              <a:ea typeface="DejaVu Sans"/>
              <a:cs typeface="DejaVu Sans"/>
            </a:endParaRPr>
          </a:p>
        </p:txBody>
      </p:sp>
      <p:sp>
        <p:nvSpPr>
          <p:cNvPr id="11" name="Shape 138"/>
          <p:cNvSpPr txBox="1"/>
          <p:nvPr/>
        </p:nvSpPr>
        <p:spPr>
          <a:xfrm>
            <a:off x="-167555" y="822759"/>
            <a:ext cx="2806800" cy="510300"/>
          </a:xfrm>
          <a:prstGeom prst="rect">
            <a:avLst/>
          </a:prstGeom>
          <a:noFill/>
          <a:ln>
            <a:noFill/>
          </a:ln>
        </p:spPr>
        <p:txBody>
          <a:bodyPr spcFirstLastPara="1" wrap="square" lIns="91425" tIns="91425" rIns="91425" bIns="91425" anchor="t" anchorCtr="0">
            <a:noAutofit/>
          </a:bodyPr>
          <a:lstStyle/>
          <a:p>
            <a:pPr algn="ctr"/>
            <a:r>
              <a:rPr lang="en-US" sz="2000" i="1" dirty="0" smtClean="0">
                <a:solidFill>
                  <a:srgbClr val="000000"/>
                </a:solidFill>
                <a:latin typeface="Arial"/>
                <a:ea typeface="DejaVu Sans"/>
                <a:cs typeface="DejaVu Sans"/>
              </a:rPr>
              <a:t>Simpkins </a:t>
            </a:r>
            <a:r>
              <a:rPr lang="en-US" sz="2000" i="1" dirty="0">
                <a:solidFill>
                  <a:srgbClr val="000000"/>
                </a:solidFill>
                <a:latin typeface="Arial"/>
                <a:ea typeface="DejaVu Sans"/>
                <a:cs typeface="DejaVu Sans"/>
              </a:rPr>
              <a:t>(</a:t>
            </a:r>
            <a:r>
              <a:rPr lang="en-US" sz="2000" i="1" dirty="0" smtClean="0">
                <a:solidFill>
                  <a:srgbClr val="000000"/>
                </a:solidFill>
                <a:latin typeface="Arial"/>
                <a:ea typeface="DejaVu Sans"/>
                <a:cs typeface="DejaVu Sans"/>
              </a:rPr>
              <a:t>2017)</a:t>
            </a:r>
            <a:endParaRPr sz="2000" i="1" dirty="0">
              <a:solidFill>
                <a:srgbClr val="000000"/>
              </a:solidFill>
              <a:latin typeface="Arial"/>
              <a:ea typeface="DejaVu Sans"/>
              <a:cs typeface="DejaVu Sans"/>
            </a:endParaRPr>
          </a:p>
        </p:txBody>
      </p:sp>
    </p:spTree>
    <p:extLst>
      <p:ext uri="{BB962C8B-B14F-4D97-AF65-F5344CB8AC3E}">
        <p14:creationId xmlns:p14="http://schemas.microsoft.com/office/powerpoint/2010/main" val="3691644215"/>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Shape 2"/>
          <p:cNvSpPr txBox="1"/>
          <p:nvPr/>
        </p:nvSpPr>
        <p:spPr>
          <a:xfrm>
            <a:off x="274260" y="141120"/>
            <a:ext cx="6190920" cy="680400"/>
          </a:xfrm>
          <a:prstGeom prst="rect">
            <a:avLst/>
          </a:prstGeom>
          <a:noFill/>
          <a:ln>
            <a:noFill/>
          </a:ln>
        </p:spPr>
        <p:txBody>
          <a:bodyPr lIns="90000" tIns="45000" rIns="90000" bIns="45000"/>
          <a:lstStyle/>
          <a:p>
            <a:r>
              <a:rPr lang="en-US" sz="2400" b="1" spc="-1" dirty="0" smtClean="0">
                <a:solidFill>
                  <a:srgbClr val="FFFFFF"/>
                </a:solidFill>
                <a:uFill>
                  <a:solidFill>
                    <a:srgbClr val="FFFFFF"/>
                  </a:solidFill>
                </a:uFill>
                <a:latin typeface="Arial"/>
                <a:ea typeface="ＭＳ Ｐゴシック"/>
                <a:cs typeface="DejaVu Sans"/>
              </a:rPr>
              <a:t>Next decadal climate prediction activities</a:t>
            </a:r>
            <a:endParaRPr lang="en-US" sz="2400" b="1" spc="-1" dirty="0">
              <a:solidFill>
                <a:srgbClr val="004990"/>
              </a:solidFill>
              <a:uFill>
                <a:solidFill>
                  <a:srgbClr val="FFFFFF"/>
                </a:solidFill>
              </a:uFill>
              <a:latin typeface="Arial"/>
              <a:ea typeface="DejaVu Sans"/>
              <a:cs typeface="DejaVu Sans"/>
            </a:endParaRPr>
          </a:p>
        </p:txBody>
      </p:sp>
      <p:pic>
        <p:nvPicPr>
          <p:cNvPr id="16" name="Google Shape;51;p7"/>
          <p:cNvPicPr preferRelativeResize="0"/>
          <p:nvPr/>
        </p:nvPicPr>
        <p:blipFill rotWithShape="1">
          <a:blip r:embed="rId3">
            <a:alphaModFix/>
          </a:blip>
          <a:srcRect/>
          <a:stretch/>
        </p:blipFill>
        <p:spPr>
          <a:xfrm>
            <a:off x="348900" y="4598728"/>
            <a:ext cx="2578100" cy="668396"/>
          </a:xfrm>
          <a:prstGeom prst="rect">
            <a:avLst/>
          </a:prstGeom>
          <a:noFill/>
          <a:ln>
            <a:noFill/>
          </a:ln>
        </p:spPr>
      </p:pic>
      <p:sp>
        <p:nvSpPr>
          <p:cNvPr id="18" name="TextShape 16"/>
          <p:cNvSpPr txBox="1"/>
          <p:nvPr/>
        </p:nvSpPr>
        <p:spPr>
          <a:xfrm>
            <a:off x="3721100" y="1036880"/>
            <a:ext cx="9385300" cy="906840"/>
          </a:xfrm>
          <a:prstGeom prst="rect">
            <a:avLst/>
          </a:prstGeom>
          <a:noFill/>
          <a:ln>
            <a:noFill/>
          </a:ln>
        </p:spPr>
        <p:txBody>
          <a:bodyPr/>
          <a:lstStyle/>
          <a:p>
            <a:pPr>
              <a:spcBef>
                <a:spcPts val="400"/>
              </a:spcBef>
            </a:pPr>
            <a:r>
              <a:rPr lang="en-US" sz="2200" b="1" spc="-1" dirty="0" smtClean="0">
                <a:solidFill>
                  <a:srgbClr val="000090"/>
                </a:solidFill>
                <a:uFill>
                  <a:solidFill>
                    <a:srgbClr val="FFFFFF"/>
                  </a:solidFill>
                </a:uFill>
                <a:latin typeface="Arial"/>
                <a:ea typeface="ＭＳ Ｐゴシック"/>
                <a:cs typeface="DejaVu Sans"/>
              </a:rPr>
              <a:t>Contributions to CMIP6 </a:t>
            </a:r>
          </a:p>
          <a:p>
            <a:pPr>
              <a:spcBef>
                <a:spcPts val="400"/>
              </a:spcBef>
            </a:pPr>
            <a:r>
              <a:rPr lang="en-US" sz="2000" spc="-1" dirty="0" smtClean="0">
                <a:solidFill>
                  <a:srgbClr val="000090"/>
                </a:solidFill>
                <a:uFill>
                  <a:solidFill>
                    <a:srgbClr val="FFFFFF"/>
                  </a:solidFill>
                </a:uFill>
                <a:latin typeface="Arial"/>
                <a:ea typeface="ＭＳ Ｐゴシック"/>
                <a:cs typeface="DejaVu Sans"/>
              </a:rPr>
              <a:t>With EC-Earth 3.2 in standard resolution (~1°)</a:t>
            </a:r>
          </a:p>
        </p:txBody>
      </p:sp>
      <p:sp>
        <p:nvSpPr>
          <p:cNvPr id="5" name="CuadroTexto 4"/>
          <p:cNvSpPr txBox="1"/>
          <p:nvPr/>
        </p:nvSpPr>
        <p:spPr>
          <a:xfrm>
            <a:off x="4076700" y="2146300"/>
            <a:ext cx="4367038" cy="2308324"/>
          </a:xfrm>
          <a:prstGeom prst="rect">
            <a:avLst/>
          </a:prstGeom>
          <a:noFill/>
        </p:spPr>
        <p:txBody>
          <a:bodyPr wrap="none" rtlCol="0">
            <a:spAutoFit/>
          </a:bodyPr>
          <a:lstStyle/>
          <a:p>
            <a:r>
              <a:rPr lang="es-ES" b="1" dirty="0" smtClean="0">
                <a:solidFill>
                  <a:prstClr val="black"/>
                </a:solidFill>
                <a:latin typeface="Arial"/>
                <a:ea typeface="DejaVu Sans"/>
                <a:cs typeface="DejaVu Sans"/>
              </a:rPr>
              <a:t>DCPP </a:t>
            </a:r>
            <a:r>
              <a:rPr lang="es-ES" b="1" dirty="0" err="1" smtClean="0">
                <a:solidFill>
                  <a:prstClr val="black"/>
                </a:solidFill>
                <a:latin typeface="Arial"/>
                <a:ea typeface="DejaVu Sans"/>
                <a:cs typeface="DejaVu Sans"/>
              </a:rPr>
              <a:t>Component</a:t>
            </a:r>
            <a:r>
              <a:rPr lang="es-ES" b="1" dirty="0" smtClean="0">
                <a:solidFill>
                  <a:prstClr val="black"/>
                </a:solidFill>
                <a:latin typeface="Arial"/>
                <a:ea typeface="DejaVu Sans"/>
                <a:cs typeface="DejaVu Sans"/>
              </a:rPr>
              <a:t> A: </a:t>
            </a:r>
          </a:p>
          <a:p>
            <a:r>
              <a:rPr lang="es-ES" dirty="0" err="1" smtClean="0">
                <a:solidFill>
                  <a:prstClr val="black"/>
                </a:solidFill>
                <a:latin typeface="Arial"/>
                <a:ea typeface="DejaVu Sans"/>
                <a:cs typeface="DejaVu Sans"/>
              </a:rPr>
              <a:t>Retrospective</a:t>
            </a:r>
            <a:r>
              <a:rPr lang="es-ES"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Predictions</a:t>
            </a:r>
            <a:r>
              <a:rPr lang="es-ES" dirty="0" smtClean="0">
                <a:solidFill>
                  <a:prstClr val="black"/>
                </a:solidFill>
                <a:latin typeface="Arial"/>
                <a:ea typeface="DejaVu Sans"/>
                <a:cs typeface="DejaVu Sans"/>
              </a:rPr>
              <a:t> [1960-2017]</a:t>
            </a:r>
          </a:p>
          <a:p>
            <a:endParaRPr lang="es-ES" dirty="0">
              <a:solidFill>
                <a:prstClr val="black"/>
              </a:solidFill>
              <a:latin typeface="Arial"/>
              <a:ea typeface="DejaVu Sans"/>
              <a:cs typeface="DejaVu Sans"/>
            </a:endParaRPr>
          </a:p>
          <a:p>
            <a:r>
              <a:rPr lang="es-ES" b="1" dirty="0" smtClean="0">
                <a:solidFill>
                  <a:prstClr val="black"/>
                </a:solidFill>
                <a:latin typeface="Arial"/>
                <a:ea typeface="DejaVu Sans"/>
                <a:cs typeface="DejaVu Sans"/>
              </a:rPr>
              <a:t>DCPP </a:t>
            </a:r>
            <a:r>
              <a:rPr lang="es-ES" b="1" dirty="0" err="1" smtClean="0">
                <a:solidFill>
                  <a:prstClr val="black"/>
                </a:solidFill>
                <a:latin typeface="Arial"/>
                <a:ea typeface="DejaVu Sans"/>
                <a:cs typeface="DejaVu Sans"/>
              </a:rPr>
              <a:t>Component</a:t>
            </a:r>
            <a:r>
              <a:rPr lang="es-ES" b="1" dirty="0" smtClean="0">
                <a:solidFill>
                  <a:prstClr val="black"/>
                </a:solidFill>
                <a:latin typeface="Arial"/>
                <a:ea typeface="DejaVu Sans"/>
                <a:cs typeface="DejaVu Sans"/>
              </a:rPr>
              <a:t> B:</a:t>
            </a:r>
          </a:p>
          <a:p>
            <a:r>
              <a:rPr lang="es-ES" dirty="0" err="1" smtClean="0">
                <a:solidFill>
                  <a:prstClr val="black"/>
                </a:solidFill>
                <a:latin typeface="Arial"/>
                <a:ea typeface="DejaVu Sans"/>
                <a:cs typeface="DejaVu Sans"/>
              </a:rPr>
              <a:t>Near</a:t>
            </a:r>
            <a:r>
              <a:rPr lang="es-ES" dirty="0" smtClean="0">
                <a:solidFill>
                  <a:prstClr val="black"/>
                </a:solidFill>
                <a:latin typeface="Arial"/>
                <a:ea typeface="DejaVu Sans"/>
                <a:cs typeface="DejaVu Sans"/>
              </a:rPr>
              <a:t>-real time </a:t>
            </a:r>
            <a:r>
              <a:rPr lang="es-ES" dirty="0" err="1" smtClean="0">
                <a:solidFill>
                  <a:prstClr val="black"/>
                </a:solidFill>
                <a:latin typeface="Arial"/>
                <a:ea typeface="DejaVu Sans"/>
                <a:cs typeface="DejaVu Sans"/>
              </a:rPr>
              <a:t>Forecasts</a:t>
            </a:r>
            <a:r>
              <a:rPr lang="es-ES" dirty="0" smtClean="0">
                <a:solidFill>
                  <a:prstClr val="black"/>
                </a:solidFill>
                <a:latin typeface="Arial"/>
                <a:ea typeface="DejaVu Sans"/>
                <a:cs typeface="DejaVu Sans"/>
              </a:rPr>
              <a:t> [2018 </a:t>
            </a:r>
            <a:r>
              <a:rPr lang="es-ES" dirty="0" err="1" smtClean="0">
                <a:solidFill>
                  <a:prstClr val="black"/>
                </a:solidFill>
                <a:latin typeface="Arial"/>
                <a:ea typeface="DejaVu Sans"/>
                <a:cs typeface="DejaVu Sans"/>
              </a:rPr>
              <a:t>onwards</a:t>
            </a:r>
            <a:r>
              <a:rPr lang="es-ES" dirty="0" smtClean="0">
                <a:solidFill>
                  <a:prstClr val="black"/>
                </a:solidFill>
                <a:latin typeface="Arial"/>
                <a:ea typeface="DejaVu Sans"/>
                <a:cs typeface="DejaVu Sans"/>
              </a:rPr>
              <a:t>]</a:t>
            </a:r>
          </a:p>
          <a:p>
            <a:endParaRPr lang="es-ES" dirty="0">
              <a:solidFill>
                <a:prstClr val="black"/>
              </a:solidFill>
              <a:latin typeface="Arial"/>
              <a:ea typeface="DejaVu Sans"/>
              <a:cs typeface="DejaVu Sans"/>
            </a:endParaRPr>
          </a:p>
          <a:p>
            <a:r>
              <a:rPr lang="es-ES" b="1" dirty="0" err="1" smtClean="0">
                <a:solidFill>
                  <a:prstClr val="black"/>
                </a:solidFill>
                <a:latin typeface="Arial"/>
                <a:ea typeface="DejaVu Sans"/>
                <a:cs typeface="DejaVu Sans"/>
              </a:rPr>
              <a:t>DECK+ScenarioMIP</a:t>
            </a:r>
            <a:r>
              <a:rPr lang="es-ES" b="1" dirty="0" smtClean="0">
                <a:solidFill>
                  <a:prstClr val="black"/>
                </a:solidFill>
                <a:latin typeface="Arial"/>
                <a:ea typeface="DejaVu Sans"/>
                <a:cs typeface="DejaVu Sans"/>
              </a:rPr>
              <a:t>:</a:t>
            </a:r>
          </a:p>
          <a:p>
            <a:r>
              <a:rPr lang="es-ES" dirty="0" smtClean="0">
                <a:solidFill>
                  <a:prstClr val="black"/>
                </a:solidFill>
                <a:latin typeface="Arial"/>
                <a:ea typeface="DejaVu Sans"/>
                <a:cs typeface="DejaVu Sans"/>
              </a:rPr>
              <a:t>Historical+SPSS2-4.5 [1850-2100]</a:t>
            </a:r>
            <a:endParaRPr lang="es-ES" dirty="0">
              <a:solidFill>
                <a:prstClr val="black"/>
              </a:solidFill>
              <a:latin typeface="Arial"/>
              <a:ea typeface="DejaVu Sans"/>
              <a:cs typeface="DejaVu Sans"/>
            </a:endParaRPr>
          </a:p>
        </p:txBody>
      </p:sp>
      <p:pic>
        <p:nvPicPr>
          <p:cNvPr id="11" name="Imagen 10"/>
          <p:cNvPicPr>
            <a:picLocks noChangeAspect="1"/>
          </p:cNvPicPr>
          <p:nvPr/>
        </p:nvPicPr>
        <p:blipFill>
          <a:blip r:embed="rId4"/>
          <a:stretch>
            <a:fillRect/>
          </a:stretch>
        </p:blipFill>
        <p:spPr>
          <a:xfrm>
            <a:off x="596863" y="5701152"/>
            <a:ext cx="1580499" cy="691468"/>
          </a:xfrm>
          <a:prstGeom prst="rect">
            <a:avLst/>
          </a:prstGeom>
          <a:solidFill>
            <a:schemeClr val="bg1"/>
          </a:solidFill>
        </p:spPr>
      </p:pic>
      <p:sp>
        <p:nvSpPr>
          <p:cNvPr id="12" name="TextShape 16"/>
          <p:cNvSpPr txBox="1"/>
          <p:nvPr/>
        </p:nvSpPr>
        <p:spPr>
          <a:xfrm>
            <a:off x="3213100" y="4834180"/>
            <a:ext cx="9385300" cy="906840"/>
          </a:xfrm>
          <a:prstGeom prst="rect">
            <a:avLst/>
          </a:prstGeom>
          <a:noFill/>
          <a:ln>
            <a:noFill/>
          </a:ln>
        </p:spPr>
        <p:txBody>
          <a:bodyPr/>
          <a:lstStyle/>
          <a:p>
            <a:pPr>
              <a:spcBef>
                <a:spcPts val="400"/>
              </a:spcBef>
            </a:pPr>
            <a:r>
              <a:rPr lang="en-US" sz="2200" b="1" spc="-1" dirty="0" smtClean="0">
                <a:solidFill>
                  <a:srgbClr val="000090"/>
                </a:solidFill>
                <a:uFill>
                  <a:solidFill>
                    <a:srgbClr val="FFFFFF"/>
                  </a:solidFill>
                </a:uFill>
                <a:latin typeface="Arial"/>
                <a:ea typeface="ＭＳ Ｐゴシック"/>
                <a:cs typeface="DejaVu Sans"/>
              </a:rPr>
              <a:t>Other H2020 activities</a:t>
            </a:r>
          </a:p>
          <a:p>
            <a:pPr>
              <a:spcBef>
                <a:spcPts val="400"/>
              </a:spcBef>
            </a:pPr>
            <a:r>
              <a:rPr lang="en-US" sz="2000" spc="-1" dirty="0">
                <a:solidFill>
                  <a:srgbClr val="000090"/>
                </a:solidFill>
                <a:uFill>
                  <a:solidFill>
                    <a:srgbClr val="FFFFFF"/>
                  </a:solidFill>
                </a:uFill>
                <a:latin typeface="Arial"/>
                <a:ea typeface="ＭＳ Ｐゴシック"/>
                <a:cs typeface="DejaVu Sans"/>
              </a:rPr>
              <a:t>With EC-Earth 3.2 in </a:t>
            </a:r>
            <a:r>
              <a:rPr lang="en-US" sz="2000" spc="-1" dirty="0" smtClean="0">
                <a:solidFill>
                  <a:srgbClr val="000090"/>
                </a:solidFill>
                <a:uFill>
                  <a:solidFill>
                    <a:srgbClr val="FFFFFF"/>
                  </a:solidFill>
                </a:uFill>
                <a:latin typeface="Arial"/>
                <a:ea typeface="ＭＳ Ｐゴシック"/>
                <a:cs typeface="DejaVu Sans"/>
              </a:rPr>
              <a:t>high resolution </a:t>
            </a:r>
            <a:r>
              <a:rPr lang="en-US" sz="2000" spc="-1" dirty="0">
                <a:solidFill>
                  <a:srgbClr val="000090"/>
                </a:solidFill>
                <a:uFill>
                  <a:solidFill>
                    <a:srgbClr val="FFFFFF"/>
                  </a:solidFill>
                </a:uFill>
                <a:latin typeface="Arial"/>
                <a:ea typeface="ＭＳ Ｐゴシック"/>
                <a:cs typeface="DejaVu Sans"/>
              </a:rPr>
              <a:t>(</a:t>
            </a:r>
            <a:r>
              <a:rPr lang="en-US" sz="2000" spc="-1" dirty="0" smtClean="0">
                <a:solidFill>
                  <a:srgbClr val="000090"/>
                </a:solidFill>
                <a:uFill>
                  <a:solidFill>
                    <a:srgbClr val="FFFFFF"/>
                  </a:solidFill>
                </a:uFill>
                <a:latin typeface="Arial"/>
                <a:ea typeface="ＭＳ Ｐゴシック"/>
                <a:cs typeface="DejaVu Sans"/>
              </a:rPr>
              <a:t>~0.25°</a:t>
            </a:r>
            <a:r>
              <a:rPr lang="en-US" sz="2000" spc="-1" dirty="0">
                <a:solidFill>
                  <a:srgbClr val="000090"/>
                </a:solidFill>
                <a:uFill>
                  <a:solidFill>
                    <a:srgbClr val="FFFFFF"/>
                  </a:solidFill>
                </a:uFill>
                <a:latin typeface="Arial"/>
                <a:ea typeface="ＭＳ Ｐゴシック"/>
                <a:cs typeface="DejaVu Sans"/>
              </a:rPr>
              <a:t>)</a:t>
            </a:r>
          </a:p>
          <a:p>
            <a:pPr>
              <a:spcBef>
                <a:spcPts val="400"/>
              </a:spcBef>
            </a:pPr>
            <a:endParaRPr lang="en-US" sz="2200" b="1" spc="-1" dirty="0" smtClean="0">
              <a:solidFill>
                <a:srgbClr val="000090"/>
              </a:solidFill>
              <a:uFill>
                <a:solidFill>
                  <a:srgbClr val="FFFFFF"/>
                </a:solidFill>
              </a:uFill>
              <a:latin typeface="Arial"/>
              <a:ea typeface="ＭＳ Ｐゴシック"/>
              <a:cs typeface="DejaVu Sans"/>
            </a:endParaRPr>
          </a:p>
        </p:txBody>
      </p:sp>
      <p:sp>
        <p:nvSpPr>
          <p:cNvPr id="13" name="CuadroTexto 12"/>
          <p:cNvSpPr txBox="1"/>
          <p:nvPr/>
        </p:nvSpPr>
        <p:spPr>
          <a:xfrm>
            <a:off x="2578100" y="5727700"/>
            <a:ext cx="4098222" cy="646331"/>
          </a:xfrm>
          <a:prstGeom prst="rect">
            <a:avLst/>
          </a:prstGeom>
          <a:noFill/>
        </p:spPr>
        <p:txBody>
          <a:bodyPr wrap="none" rtlCol="0">
            <a:spAutoFit/>
          </a:bodyPr>
          <a:lstStyle/>
          <a:p>
            <a:r>
              <a:rPr lang="es-ES" b="1" dirty="0" smtClean="0">
                <a:solidFill>
                  <a:prstClr val="black"/>
                </a:solidFill>
                <a:latin typeface="Arial"/>
                <a:ea typeface="DejaVu Sans"/>
                <a:cs typeface="DejaVu Sans"/>
              </a:rPr>
              <a:t>DCPP </a:t>
            </a:r>
            <a:r>
              <a:rPr lang="es-ES" b="1" dirty="0" err="1" smtClean="0">
                <a:solidFill>
                  <a:prstClr val="black"/>
                </a:solidFill>
                <a:latin typeface="Arial"/>
                <a:ea typeface="DejaVu Sans"/>
                <a:cs typeface="DejaVu Sans"/>
              </a:rPr>
              <a:t>Component</a:t>
            </a:r>
            <a:r>
              <a:rPr lang="es-ES" b="1" dirty="0" smtClean="0">
                <a:solidFill>
                  <a:prstClr val="black"/>
                </a:solidFill>
                <a:latin typeface="Arial"/>
                <a:ea typeface="DejaVu Sans"/>
                <a:cs typeface="DejaVu Sans"/>
              </a:rPr>
              <a:t> A-</a:t>
            </a:r>
            <a:r>
              <a:rPr lang="es-ES" b="1" dirty="0" err="1" smtClean="0">
                <a:solidFill>
                  <a:prstClr val="black"/>
                </a:solidFill>
                <a:latin typeface="Arial"/>
                <a:ea typeface="DejaVu Sans"/>
                <a:cs typeface="DejaVu Sans"/>
              </a:rPr>
              <a:t>like</a:t>
            </a:r>
            <a:r>
              <a:rPr lang="es-ES" b="1" dirty="0" smtClean="0">
                <a:solidFill>
                  <a:prstClr val="black"/>
                </a:solidFill>
                <a:latin typeface="Arial"/>
                <a:ea typeface="DejaVu Sans"/>
                <a:cs typeface="DejaVu Sans"/>
              </a:rPr>
              <a:t>: </a:t>
            </a:r>
          </a:p>
          <a:p>
            <a:r>
              <a:rPr lang="es-ES" dirty="0" err="1" smtClean="0">
                <a:solidFill>
                  <a:prstClr val="black"/>
                </a:solidFill>
                <a:latin typeface="Arial"/>
                <a:ea typeface="DejaVu Sans"/>
                <a:cs typeface="DejaVu Sans"/>
              </a:rPr>
              <a:t>Retrospective</a:t>
            </a:r>
            <a:r>
              <a:rPr lang="es-ES"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Predictions</a:t>
            </a:r>
            <a:r>
              <a:rPr lang="es-ES" dirty="0" smtClean="0">
                <a:solidFill>
                  <a:prstClr val="black"/>
                </a:solidFill>
                <a:latin typeface="Arial"/>
                <a:ea typeface="DejaVu Sans"/>
                <a:cs typeface="DejaVu Sans"/>
              </a:rPr>
              <a:t> [1960-2017]</a:t>
            </a:r>
          </a:p>
        </p:txBody>
      </p:sp>
      <p:pic>
        <p:nvPicPr>
          <p:cNvPr id="14" name="Imagen 13"/>
          <p:cNvPicPr>
            <a:picLocks noChangeAspect="1"/>
          </p:cNvPicPr>
          <p:nvPr/>
        </p:nvPicPr>
        <p:blipFill>
          <a:blip r:embed="rId5"/>
          <a:stretch>
            <a:fillRect/>
          </a:stretch>
        </p:blipFill>
        <p:spPr>
          <a:xfrm>
            <a:off x="16283" y="1244600"/>
            <a:ext cx="3975967" cy="2988000"/>
          </a:xfrm>
          <a:prstGeom prst="rect">
            <a:avLst/>
          </a:prstGeom>
        </p:spPr>
      </p:pic>
      <p:sp>
        <p:nvSpPr>
          <p:cNvPr id="15" name="Elipse 14"/>
          <p:cNvSpPr/>
          <p:nvPr/>
        </p:nvSpPr>
        <p:spPr>
          <a:xfrm>
            <a:off x="2311400" y="3479800"/>
            <a:ext cx="723900" cy="825500"/>
          </a:xfrm>
          <a:prstGeom prst="ellipse">
            <a:avLst/>
          </a:prstGeom>
          <a:noFill/>
          <a:ln w="28575"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000090"/>
              </a:solidFill>
              <a:latin typeface="Arial"/>
              <a:ea typeface="DejaVu Sans"/>
              <a:cs typeface="DejaVu Sans"/>
            </a:endParaRPr>
          </a:p>
        </p:txBody>
      </p:sp>
      <p:sp>
        <p:nvSpPr>
          <p:cNvPr id="22" name="Elipse 21"/>
          <p:cNvSpPr/>
          <p:nvPr/>
        </p:nvSpPr>
        <p:spPr>
          <a:xfrm>
            <a:off x="1879600" y="2565400"/>
            <a:ext cx="355600" cy="431800"/>
          </a:xfrm>
          <a:prstGeom prst="ellipse">
            <a:avLst/>
          </a:prstGeom>
          <a:noFill/>
          <a:ln w="28575"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000090"/>
              </a:solidFill>
              <a:latin typeface="Arial"/>
              <a:ea typeface="DejaVu Sans"/>
              <a:cs typeface="DejaVu Sans"/>
            </a:endParaRPr>
          </a:p>
        </p:txBody>
      </p:sp>
      <p:sp>
        <p:nvSpPr>
          <p:cNvPr id="24" name="Elipse 23"/>
          <p:cNvSpPr/>
          <p:nvPr/>
        </p:nvSpPr>
        <p:spPr>
          <a:xfrm>
            <a:off x="2768600" y="3048000"/>
            <a:ext cx="1181100" cy="622300"/>
          </a:xfrm>
          <a:prstGeom prst="ellipse">
            <a:avLst/>
          </a:prstGeom>
          <a:noFill/>
          <a:ln w="28575"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000090"/>
              </a:solidFill>
              <a:latin typeface="Arial"/>
              <a:ea typeface="DejaVu Sans"/>
              <a:cs typeface="DejaVu Sans"/>
            </a:endParaRPr>
          </a:p>
        </p:txBody>
      </p:sp>
      <p:sp>
        <p:nvSpPr>
          <p:cNvPr id="21" name="Shape 138"/>
          <p:cNvSpPr txBox="1"/>
          <p:nvPr/>
        </p:nvSpPr>
        <p:spPr>
          <a:xfrm>
            <a:off x="-167555" y="822759"/>
            <a:ext cx="2806800" cy="510300"/>
          </a:xfrm>
          <a:prstGeom prst="rect">
            <a:avLst/>
          </a:prstGeom>
          <a:noFill/>
          <a:ln>
            <a:noFill/>
          </a:ln>
        </p:spPr>
        <p:txBody>
          <a:bodyPr spcFirstLastPara="1" wrap="square" lIns="91425" tIns="91425" rIns="91425" bIns="91425" anchor="t" anchorCtr="0">
            <a:noAutofit/>
          </a:bodyPr>
          <a:lstStyle/>
          <a:p>
            <a:pPr algn="ctr"/>
            <a:r>
              <a:rPr lang="en-US" sz="2000" i="1" dirty="0" smtClean="0">
                <a:solidFill>
                  <a:srgbClr val="000000"/>
                </a:solidFill>
                <a:latin typeface="Arial"/>
                <a:ea typeface="DejaVu Sans"/>
                <a:cs typeface="DejaVu Sans"/>
              </a:rPr>
              <a:t>Simpkins </a:t>
            </a:r>
            <a:r>
              <a:rPr lang="en-US" sz="2000" i="1" dirty="0">
                <a:solidFill>
                  <a:srgbClr val="000000"/>
                </a:solidFill>
                <a:latin typeface="Arial"/>
                <a:ea typeface="DejaVu Sans"/>
                <a:cs typeface="DejaVu Sans"/>
              </a:rPr>
              <a:t>(</a:t>
            </a:r>
            <a:r>
              <a:rPr lang="en-US" sz="2000" i="1" dirty="0" smtClean="0">
                <a:solidFill>
                  <a:srgbClr val="000000"/>
                </a:solidFill>
                <a:latin typeface="Arial"/>
                <a:ea typeface="DejaVu Sans"/>
                <a:cs typeface="DejaVu Sans"/>
              </a:rPr>
              <a:t>2017)</a:t>
            </a:r>
            <a:endParaRPr sz="2000" i="1" dirty="0">
              <a:solidFill>
                <a:srgbClr val="000000"/>
              </a:solidFill>
              <a:latin typeface="Arial"/>
              <a:ea typeface="DejaVu Sans"/>
              <a:cs typeface="DejaVu Sans"/>
            </a:endParaRPr>
          </a:p>
        </p:txBody>
      </p:sp>
    </p:spTree>
    <p:extLst>
      <p:ext uri="{BB962C8B-B14F-4D97-AF65-F5344CB8AC3E}">
        <p14:creationId xmlns:p14="http://schemas.microsoft.com/office/powerpoint/2010/main" val="1761273035"/>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Imagen 39"/>
          <p:cNvPicPr>
            <a:picLocks noChangeAspect="1"/>
          </p:cNvPicPr>
          <p:nvPr/>
        </p:nvPicPr>
        <p:blipFill>
          <a:blip r:embed="rId3"/>
          <a:stretch>
            <a:fillRect/>
          </a:stretch>
        </p:blipFill>
        <p:spPr>
          <a:xfrm>
            <a:off x="16283" y="1244600"/>
            <a:ext cx="3975967" cy="2988000"/>
          </a:xfrm>
          <a:prstGeom prst="rect">
            <a:avLst/>
          </a:prstGeom>
        </p:spPr>
      </p:pic>
      <p:sp>
        <p:nvSpPr>
          <p:cNvPr id="41" name="Elipse 40"/>
          <p:cNvSpPr/>
          <p:nvPr/>
        </p:nvSpPr>
        <p:spPr>
          <a:xfrm>
            <a:off x="2311400" y="3479800"/>
            <a:ext cx="723900" cy="825500"/>
          </a:xfrm>
          <a:prstGeom prst="ellipse">
            <a:avLst/>
          </a:prstGeom>
          <a:noFill/>
          <a:ln w="28575"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000090"/>
              </a:solidFill>
              <a:latin typeface="Arial"/>
              <a:ea typeface="DejaVu Sans"/>
              <a:cs typeface="DejaVu Sans"/>
            </a:endParaRPr>
          </a:p>
        </p:txBody>
      </p:sp>
      <p:sp>
        <p:nvSpPr>
          <p:cNvPr id="43" name="Elipse 42"/>
          <p:cNvSpPr/>
          <p:nvPr/>
        </p:nvSpPr>
        <p:spPr>
          <a:xfrm>
            <a:off x="1879600" y="2565400"/>
            <a:ext cx="355600" cy="431800"/>
          </a:xfrm>
          <a:prstGeom prst="ellipse">
            <a:avLst/>
          </a:prstGeom>
          <a:noFill/>
          <a:ln w="28575"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000090"/>
              </a:solidFill>
              <a:latin typeface="Arial"/>
              <a:ea typeface="DejaVu Sans"/>
              <a:cs typeface="DejaVu Sans"/>
            </a:endParaRPr>
          </a:p>
        </p:txBody>
      </p:sp>
      <p:sp>
        <p:nvSpPr>
          <p:cNvPr id="44" name="Elipse 43"/>
          <p:cNvSpPr/>
          <p:nvPr/>
        </p:nvSpPr>
        <p:spPr>
          <a:xfrm>
            <a:off x="2768600" y="3048000"/>
            <a:ext cx="1181100" cy="622300"/>
          </a:xfrm>
          <a:prstGeom prst="ellipse">
            <a:avLst/>
          </a:prstGeom>
          <a:noFill/>
          <a:ln w="28575"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000090"/>
              </a:solidFill>
              <a:latin typeface="Arial"/>
              <a:ea typeface="DejaVu Sans"/>
              <a:cs typeface="DejaVu Sans"/>
            </a:endParaRPr>
          </a:p>
        </p:txBody>
      </p:sp>
      <p:sp>
        <p:nvSpPr>
          <p:cNvPr id="19" name="TextShape 2"/>
          <p:cNvSpPr txBox="1"/>
          <p:nvPr/>
        </p:nvSpPr>
        <p:spPr>
          <a:xfrm>
            <a:off x="274260" y="141120"/>
            <a:ext cx="6190920" cy="680400"/>
          </a:xfrm>
          <a:prstGeom prst="rect">
            <a:avLst/>
          </a:prstGeom>
          <a:noFill/>
          <a:ln>
            <a:noFill/>
          </a:ln>
        </p:spPr>
        <p:txBody>
          <a:bodyPr lIns="90000" tIns="45000" rIns="90000" bIns="45000"/>
          <a:lstStyle/>
          <a:p>
            <a:r>
              <a:rPr lang="en-US" sz="2400" b="1" spc="-1" dirty="0" smtClean="0">
                <a:solidFill>
                  <a:srgbClr val="FFFFFF"/>
                </a:solidFill>
                <a:uFill>
                  <a:solidFill>
                    <a:srgbClr val="FFFFFF"/>
                  </a:solidFill>
                </a:uFill>
                <a:latin typeface="Arial"/>
                <a:ea typeface="ＭＳ Ｐゴシック"/>
                <a:cs typeface="DejaVu Sans"/>
              </a:rPr>
              <a:t>Next decadal climate prediction activities</a:t>
            </a:r>
            <a:endParaRPr lang="en-US" sz="2400" b="1" spc="-1" dirty="0">
              <a:solidFill>
                <a:srgbClr val="004990"/>
              </a:solidFill>
              <a:uFill>
                <a:solidFill>
                  <a:srgbClr val="FFFFFF"/>
                </a:solidFill>
              </a:uFill>
              <a:latin typeface="Arial"/>
              <a:ea typeface="DejaVu Sans"/>
              <a:cs typeface="DejaVu Sans"/>
            </a:endParaRPr>
          </a:p>
        </p:txBody>
      </p:sp>
      <p:pic>
        <p:nvPicPr>
          <p:cNvPr id="16" name="Google Shape;51;p7"/>
          <p:cNvPicPr preferRelativeResize="0"/>
          <p:nvPr/>
        </p:nvPicPr>
        <p:blipFill rotWithShape="1">
          <a:blip r:embed="rId4">
            <a:alphaModFix/>
          </a:blip>
          <a:srcRect/>
          <a:stretch/>
        </p:blipFill>
        <p:spPr>
          <a:xfrm>
            <a:off x="348900" y="4598728"/>
            <a:ext cx="2578100" cy="668396"/>
          </a:xfrm>
          <a:prstGeom prst="rect">
            <a:avLst/>
          </a:prstGeom>
          <a:noFill/>
          <a:ln>
            <a:noFill/>
          </a:ln>
        </p:spPr>
      </p:pic>
      <p:sp>
        <p:nvSpPr>
          <p:cNvPr id="18" name="TextShape 16"/>
          <p:cNvSpPr txBox="1"/>
          <p:nvPr/>
        </p:nvSpPr>
        <p:spPr>
          <a:xfrm>
            <a:off x="3721100" y="1036880"/>
            <a:ext cx="9385300" cy="906840"/>
          </a:xfrm>
          <a:prstGeom prst="rect">
            <a:avLst/>
          </a:prstGeom>
          <a:noFill/>
          <a:ln>
            <a:noFill/>
          </a:ln>
        </p:spPr>
        <p:txBody>
          <a:bodyPr/>
          <a:lstStyle/>
          <a:p>
            <a:pPr>
              <a:spcBef>
                <a:spcPts val="400"/>
              </a:spcBef>
            </a:pPr>
            <a:r>
              <a:rPr lang="en-US" sz="2200" b="1" spc="-1" dirty="0" smtClean="0">
                <a:solidFill>
                  <a:srgbClr val="000090"/>
                </a:solidFill>
                <a:uFill>
                  <a:solidFill>
                    <a:srgbClr val="FFFFFF"/>
                  </a:solidFill>
                </a:uFill>
                <a:latin typeface="Arial"/>
                <a:ea typeface="ＭＳ Ｐゴシック"/>
                <a:cs typeface="DejaVu Sans"/>
              </a:rPr>
              <a:t>Contributions to CMIP6 </a:t>
            </a:r>
          </a:p>
          <a:p>
            <a:pPr>
              <a:spcBef>
                <a:spcPts val="400"/>
              </a:spcBef>
            </a:pPr>
            <a:r>
              <a:rPr lang="en-US" sz="2000" spc="-1" dirty="0" smtClean="0">
                <a:solidFill>
                  <a:srgbClr val="000090"/>
                </a:solidFill>
                <a:uFill>
                  <a:solidFill>
                    <a:srgbClr val="FFFFFF"/>
                  </a:solidFill>
                </a:uFill>
                <a:latin typeface="Arial"/>
                <a:ea typeface="ＭＳ Ｐゴシック"/>
                <a:cs typeface="DejaVu Sans"/>
              </a:rPr>
              <a:t>With EC-Earth 3.2 in standard resolution (~1°)</a:t>
            </a:r>
          </a:p>
        </p:txBody>
      </p:sp>
      <p:sp>
        <p:nvSpPr>
          <p:cNvPr id="5" name="CuadroTexto 4"/>
          <p:cNvSpPr txBox="1"/>
          <p:nvPr/>
        </p:nvSpPr>
        <p:spPr>
          <a:xfrm>
            <a:off x="4076700" y="2146300"/>
            <a:ext cx="4367038" cy="2308324"/>
          </a:xfrm>
          <a:prstGeom prst="rect">
            <a:avLst/>
          </a:prstGeom>
          <a:noFill/>
        </p:spPr>
        <p:txBody>
          <a:bodyPr wrap="none" rtlCol="0">
            <a:spAutoFit/>
          </a:bodyPr>
          <a:lstStyle/>
          <a:p>
            <a:r>
              <a:rPr lang="es-ES" b="1" dirty="0" smtClean="0">
                <a:solidFill>
                  <a:prstClr val="black"/>
                </a:solidFill>
                <a:latin typeface="Arial"/>
                <a:ea typeface="DejaVu Sans"/>
                <a:cs typeface="DejaVu Sans"/>
              </a:rPr>
              <a:t>DCPP </a:t>
            </a:r>
            <a:r>
              <a:rPr lang="es-ES" b="1" dirty="0" err="1" smtClean="0">
                <a:solidFill>
                  <a:prstClr val="black"/>
                </a:solidFill>
                <a:latin typeface="Arial"/>
                <a:ea typeface="DejaVu Sans"/>
                <a:cs typeface="DejaVu Sans"/>
              </a:rPr>
              <a:t>Component</a:t>
            </a:r>
            <a:r>
              <a:rPr lang="es-ES" b="1" dirty="0" smtClean="0">
                <a:solidFill>
                  <a:prstClr val="black"/>
                </a:solidFill>
                <a:latin typeface="Arial"/>
                <a:ea typeface="DejaVu Sans"/>
                <a:cs typeface="DejaVu Sans"/>
              </a:rPr>
              <a:t> A: </a:t>
            </a:r>
          </a:p>
          <a:p>
            <a:r>
              <a:rPr lang="es-ES" dirty="0" err="1" smtClean="0">
                <a:solidFill>
                  <a:prstClr val="black"/>
                </a:solidFill>
                <a:latin typeface="Arial"/>
                <a:ea typeface="DejaVu Sans"/>
                <a:cs typeface="DejaVu Sans"/>
              </a:rPr>
              <a:t>Retrospective</a:t>
            </a:r>
            <a:r>
              <a:rPr lang="es-ES"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Predictions</a:t>
            </a:r>
            <a:r>
              <a:rPr lang="es-ES" dirty="0" smtClean="0">
                <a:solidFill>
                  <a:prstClr val="black"/>
                </a:solidFill>
                <a:latin typeface="Arial"/>
                <a:ea typeface="DejaVu Sans"/>
                <a:cs typeface="DejaVu Sans"/>
              </a:rPr>
              <a:t> [1960-2017]</a:t>
            </a:r>
          </a:p>
          <a:p>
            <a:endParaRPr lang="es-ES" dirty="0">
              <a:solidFill>
                <a:prstClr val="black"/>
              </a:solidFill>
              <a:latin typeface="Arial"/>
              <a:ea typeface="DejaVu Sans"/>
              <a:cs typeface="DejaVu Sans"/>
            </a:endParaRPr>
          </a:p>
          <a:p>
            <a:r>
              <a:rPr lang="es-ES" b="1" dirty="0" smtClean="0">
                <a:solidFill>
                  <a:prstClr val="black"/>
                </a:solidFill>
                <a:latin typeface="Arial"/>
                <a:ea typeface="DejaVu Sans"/>
                <a:cs typeface="DejaVu Sans"/>
              </a:rPr>
              <a:t>DCPP </a:t>
            </a:r>
            <a:r>
              <a:rPr lang="es-ES" b="1" dirty="0" err="1" smtClean="0">
                <a:solidFill>
                  <a:prstClr val="black"/>
                </a:solidFill>
                <a:latin typeface="Arial"/>
                <a:ea typeface="DejaVu Sans"/>
                <a:cs typeface="DejaVu Sans"/>
              </a:rPr>
              <a:t>Component</a:t>
            </a:r>
            <a:r>
              <a:rPr lang="es-ES" b="1" dirty="0" smtClean="0">
                <a:solidFill>
                  <a:prstClr val="black"/>
                </a:solidFill>
                <a:latin typeface="Arial"/>
                <a:ea typeface="DejaVu Sans"/>
                <a:cs typeface="DejaVu Sans"/>
              </a:rPr>
              <a:t> B:</a:t>
            </a:r>
          </a:p>
          <a:p>
            <a:r>
              <a:rPr lang="es-ES" dirty="0" err="1" smtClean="0">
                <a:solidFill>
                  <a:prstClr val="black"/>
                </a:solidFill>
                <a:latin typeface="Arial"/>
                <a:ea typeface="DejaVu Sans"/>
                <a:cs typeface="DejaVu Sans"/>
              </a:rPr>
              <a:t>Near</a:t>
            </a:r>
            <a:r>
              <a:rPr lang="es-ES" dirty="0" smtClean="0">
                <a:solidFill>
                  <a:prstClr val="black"/>
                </a:solidFill>
                <a:latin typeface="Arial"/>
                <a:ea typeface="DejaVu Sans"/>
                <a:cs typeface="DejaVu Sans"/>
              </a:rPr>
              <a:t>-real time </a:t>
            </a:r>
            <a:r>
              <a:rPr lang="es-ES" dirty="0" err="1" smtClean="0">
                <a:solidFill>
                  <a:prstClr val="black"/>
                </a:solidFill>
                <a:latin typeface="Arial"/>
                <a:ea typeface="DejaVu Sans"/>
                <a:cs typeface="DejaVu Sans"/>
              </a:rPr>
              <a:t>Forecasts</a:t>
            </a:r>
            <a:r>
              <a:rPr lang="es-ES" dirty="0" smtClean="0">
                <a:solidFill>
                  <a:prstClr val="black"/>
                </a:solidFill>
                <a:latin typeface="Arial"/>
                <a:ea typeface="DejaVu Sans"/>
                <a:cs typeface="DejaVu Sans"/>
              </a:rPr>
              <a:t> [2018 </a:t>
            </a:r>
            <a:r>
              <a:rPr lang="es-ES" dirty="0" err="1" smtClean="0">
                <a:solidFill>
                  <a:prstClr val="black"/>
                </a:solidFill>
                <a:latin typeface="Arial"/>
                <a:ea typeface="DejaVu Sans"/>
                <a:cs typeface="DejaVu Sans"/>
              </a:rPr>
              <a:t>onwards</a:t>
            </a:r>
            <a:r>
              <a:rPr lang="es-ES" dirty="0" smtClean="0">
                <a:solidFill>
                  <a:prstClr val="black"/>
                </a:solidFill>
                <a:latin typeface="Arial"/>
                <a:ea typeface="DejaVu Sans"/>
                <a:cs typeface="DejaVu Sans"/>
              </a:rPr>
              <a:t>]</a:t>
            </a:r>
          </a:p>
          <a:p>
            <a:endParaRPr lang="es-ES" dirty="0">
              <a:solidFill>
                <a:prstClr val="black"/>
              </a:solidFill>
              <a:latin typeface="Arial"/>
              <a:ea typeface="DejaVu Sans"/>
              <a:cs typeface="DejaVu Sans"/>
            </a:endParaRPr>
          </a:p>
          <a:p>
            <a:r>
              <a:rPr lang="es-ES" b="1" dirty="0" err="1" smtClean="0">
                <a:solidFill>
                  <a:prstClr val="black"/>
                </a:solidFill>
                <a:latin typeface="Arial"/>
                <a:ea typeface="DejaVu Sans"/>
                <a:cs typeface="DejaVu Sans"/>
              </a:rPr>
              <a:t>DECK+ScenarioMIP</a:t>
            </a:r>
            <a:r>
              <a:rPr lang="es-ES" b="1" dirty="0" smtClean="0">
                <a:solidFill>
                  <a:prstClr val="black"/>
                </a:solidFill>
                <a:latin typeface="Arial"/>
                <a:ea typeface="DejaVu Sans"/>
                <a:cs typeface="DejaVu Sans"/>
              </a:rPr>
              <a:t>:</a:t>
            </a:r>
          </a:p>
          <a:p>
            <a:r>
              <a:rPr lang="es-ES" dirty="0" smtClean="0">
                <a:solidFill>
                  <a:prstClr val="black"/>
                </a:solidFill>
                <a:latin typeface="Arial"/>
                <a:ea typeface="DejaVu Sans"/>
                <a:cs typeface="DejaVu Sans"/>
              </a:rPr>
              <a:t>Historical+SPSS2-4.5 [1850-2100]</a:t>
            </a:r>
            <a:endParaRPr lang="es-ES" dirty="0">
              <a:solidFill>
                <a:prstClr val="black"/>
              </a:solidFill>
              <a:latin typeface="Arial"/>
              <a:ea typeface="DejaVu Sans"/>
              <a:cs typeface="DejaVu Sans"/>
            </a:endParaRPr>
          </a:p>
        </p:txBody>
      </p:sp>
      <p:sp>
        <p:nvSpPr>
          <p:cNvPr id="24" name="Elipse 23"/>
          <p:cNvSpPr/>
          <p:nvPr/>
        </p:nvSpPr>
        <p:spPr>
          <a:xfrm rot="1713042">
            <a:off x="405062" y="1899337"/>
            <a:ext cx="1044000" cy="469451"/>
          </a:xfrm>
          <a:prstGeom prst="ellipse">
            <a:avLst/>
          </a:prstGeom>
          <a:noFill/>
          <a:ln w="28575"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Arial"/>
              <a:ea typeface="DejaVu Sans"/>
              <a:cs typeface="DejaVu Sans"/>
            </a:endParaRPr>
          </a:p>
        </p:txBody>
      </p:sp>
      <p:sp>
        <p:nvSpPr>
          <p:cNvPr id="25" name="Elipse 24"/>
          <p:cNvSpPr/>
          <p:nvPr/>
        </p:nvSpPr>
        <p:spPr>
          <a:xfrm>
            <a:off x="457200" y="3098800"/>
            <a:ext cx="889000" cy="520700"/>
          </a:xfrm>
          <a:prstGeom prst="ellipse">
            <a:avLst/>
          </a:prstGeom>
          <a:noFill/>
          <a:ln w="28575"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Arial"/>
              <a:ea typeface="DejaVu Sans"/>
              <a:cs typeface="DejaVu Sans"/>
            </a:endParaRPr>
          </a:p>
        </p:txBody>
      </p:sp>
      <p:sp>
        <p:nvSpPr>
          <p:cNvPr id="26" name="Elipse 25"/>
          <p:cNvSpPr/>
          <p:nvPr/>
        </p:nvSpPr>
        <p:spPr>
          <a:xfrm rot="20905540">
            <a:off x="2238376" y="1588465"/>
            <a:ext cx="1168400" cy="425765"/>
          </a:xfrm>
          <a:prstGeom prst="ellipse">
            <a:avLst/>
          </a:prstGeom>
          <a:noFill/>
          <a:ln w="28575"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Arial"/>
              <a:ea typeface="DejaVu Sans"/>
              <a:cs typeface="DejaVu Sans"/>
            </a:endParaRPr>
          </a:p>
        </p:txBody>
      </p:sp>
      <p:sp>
        <p:nvSpPr>
          <p:cNvPr id="22" name="TextShape 16"/>
          <p:cNvSpPr txBox="1"/>
          <p:nvPr/>
        </p:nvSpPr>
        <p:spPr>
          <a:xfrm>
            <a:off x="3213100" y="4834180"/>
            <a:ext cx="9385300" cy="601420"/>
          </a:xfrm>
          <a:prstGeom prst="rect">
            <a:avLst/>
          </a:prstGeom>
          <a:noFill/>
          <a:ln>
            <a:noFill/>
          </a:ln>
        </p:spPr>
        <p:txBody>
          <a:bodyPr/>
          <a:lstStyle/>
          <a:p>
            <a:pPr>
              <a:spcBef>
                <a:spcPts val="400"/>
              </a:spcBef>
            </a:pPr>
            <a:r>
              <a:rPr lang="en-US" sz="2200" b="1" spc="-1" dirty="0" smtClean="0">
                <a:solidFill>
                  <a:srgbClr val="FF6600"/>
                </a:solidFill>
                <a:uFill>
                  <a:solidFill>
                    <a:srgbClr val="FFFFFF"/>
                  </a:solidFill>
                </a:uFill>
                <a:latin typeface="Arial"/>
                <a:ea typeface="ＭＳ Ｐゴシック"/>
                <a:cs typeface="DejaVu Sans"/>
              </a:rPr>
              <a:t>Other CMIP6 contributions</a:t>
            </a:r>
          </a:p>
          <a:p>
            <a:pPr>
              <a:spcBef>
                <a:spcPts val="400"/>
              </a:spcBef>
            </a:pPr>
            <a:endParaRPr lang="en-US" sz="2200" b="1" spc="-1" dirty="0" smtClean="0">
              <a:solidFill>
                <a:srgbClr val="000090"/>
              </a:solidFill>
              <a:uFill>
                <a:solidFill>
                  <a:srgbClr val="FFFFFF"/>
                </a:solidFill>
              </a:uFill>
              <a:latin typeface="Arial"/>
              <a:ea typeface="ＭＳ Ｐゴシック"/>
              <a:cs typeface="DejaVu Sans"/>
            </a:endParaRPr>
          </a:p>
        </p:txBody>
      </p:sp>
      <p:sp>
        <p:nvSpPr>
          <p:cNvPr id="27" name="CuadroTexto 26"/>
          <p:cNvSpPr txBox="1"/>
          <p:nvPr/>
        </p:nvSpPr>
        <p:spPr>
          <a:xfrm>
            <a:off x="177800" y="5321300"/>
            <a:ext cx="7587622" cy="1412694"/>
          </a:xfrm>
          <a:prstGeom prst="rect">
            <a:avLst/>
          </a:prstGeom>
          <a:noFill/>
        </p:spPr>
        <p:txBody>
          <a:bodyPr wrap="none" rtlCol="0">
            <a:spAutoFit/>
          </a:bodyPr>
          <a:lstStyle/>
          <a:p>
            <a:pPr>
              <a:lnSpc>
                <a:spcPct val="120000"/>
              </a:lnSpc>
            </a:pPr>
            <a:r>
              <a:rPr lang="es-ES" b="1" dirty="0" err="1" smtClean="0">
                <a:solidFill>
                  <a:prstClr val="black"/>
                </a:solidFill>
                <a:latin typeface="Arial"/>
                <a:ea typeface="DejaVu Sans"/>
                <a:cs typeface="DejaVu Sans"/>
              </a:rPr>
              <a:t>VolMIP</a:t>
            </a:r>
            <a:r>
              <a:rPr lang="es-ES" b="1"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Evaluating</a:t>
            </a:r>
            <a:r>
              <a:rPr lang="es-ES"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the</a:t>
            </a:r>
            <a:r>
              <a:rPr lang="es-ES"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predictability</a:t>
            </a:r>
            <a:r>
              <a:rPr lang="es-ES"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associated</a:t>
            </a:r>
            <a:r>
              <a:rPr lang="es-ES"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to</a:t>
            </a:r>
            <a:r>
              <a:rPr lang="es-ES"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volcanoes</a:t>
            </a:r>
            <a:endParaRPr lang="es-ES" dirty="0" smtClean="0">
              <a:solidFill>
                <a:prstClr val="black"/>
              </a:solidFill>
              <a:latin typeface="Arial"/>
              <a:ea typeface="DejaVu Sans"/>
              <a:cs typeface="DejaVu Sans"/>
            </a:endParaRPr>
          </a:p>
          <a:p>
            <a:pPr>
              <a:lnSpc>
                <a:spcPct val="120000"/>
              </a:lnSpc>
            </a:pPr>
            <a:r>
              <a:rPr lang="es-ES" b="1" dirty="0" smtClean="0">
                <a:solidFill>
                  <a:prstClr val="black"/>
                </a:solidFill>
                <a:latin typeface="Arial"/>
                <a:ea typeface="DejaVu Sans"/>
                <a:cs typeface="DejaVu Sans"/>
              </a:rPr>
              <a:t>C4MIP:   </a:t>
            </a:r>
            <a:r>
              <a:rPr lang="es-ES" dirty="0" err="1" smtClean="0">
                <a:solidFill>
                  <a:prstClr val="black"/>
                </a:solidFill>
                <a:latin typeface="Arial"/>
                <a:ea typeface="DejaVu Sans"/>
                <a:cs typeface="DejaVu Sans"/>
              </a:rPr>
              <a:t>Investigating</a:t>
            </a:r>
            <a:r>
              <a:rPr lang="es-ES"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the</a:t>
            </a:r>
            <a:r>
              <a:rPr lang="es-ES"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predictability</a:t>
            </a:r>
            <a:r>
              <a:rPr lang="es-ES" dirty="0" smtClean="0">
                <a:solidFill>
                  <a:prstClr val="black"/>
                </a:solidFill>
                <a:latin typeface="Arial"/>
                <a:ea typeface="DejaVu Sans"/>
                <a:cs typeface="DejaVu Sans"/>
              </a:rPr>
              <a:t> of </a:t>
            </a:r>
            <a:r>
              <a:rPr lang="es-ES" dirty="0" err="1" smtClean="0">
                <a:solidFill>
                  <a:prstClr val="black"/>
                </a:solidFill>
                <a:latin typeface="Arial"/>
                <a:ea typeface="DejaVu Sans"/>
                <a:cs typeface="DejaVu Sans"/>
              </a:rPr>
              <a:t>the</a:t>
            </a:r>
            <a:r>
              <a:rPr lang="es-ES"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carbon</a:t>
            </a:r>
            <a:r>
              <a:rPr lang="es-ES"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cycle</a:t>
            </a:r>
            <a:endParaRPr lang="es-ES" dirty="0" smtClean="0">
              <a:solidFill>
                <a:prstClr val="black"/>
              </a:solidFill>
              <a:latin typeface="Arial"/>
              <a:ea typeface="DejaVu Sans"/>
              <a:cs typeface="DejaVu Sans"/>
            </a:endParaRPr>
          </a:p>
          <a:p>
            <a:pPr>
              <a:lnSpc>
                <a:spcPct val="120000"/>
              </a:lnSpc>
            </a:pPr>
            <a:r>
              <a:rPr lang="es-ES" b="1" dirty="0" err="1" smtClean="0">
                <a:solidFill>
                  <a:prstClr val="black"/>
                </a:solidFill>
                <a:latin typeface="Arial"/>
                <a:ea typeface="DejaVu Sans"/>
                <a:cs typeface="DejaVu Sans"/>
              </a:rPr>
              <a:t>HiResMIP</a:t>
            </a:r>
            <a:r>
              <a:rPr lang="es-ES" b="1"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Determining</a:t>
            </a:r>
            <a:r>
              <a:rPr lang="es-ES"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the</a:t>
            </a:r>
            <a:r>
              <a:rPr lang="es-ES"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advantages</a:t>
            </a:r>
            <a:r>
              <a:rPr lang="es-ES" dirty="0" smtClean="0">
                <a:solidFill>
                  <a:prstClr val="black"/>
                </a:solidFill>
                <a:latin typeface="Arial"/>
                <a:ea typeface="DejaVu Sans"/>
                <a:cs typeface="DejaVu Sans"/>
              </a:rPr>
              <a:t> of </a:t>
            </a:r>
            <a:r>
              <a:rPr lang="es-ES" dirty="0" err="1" smtClean="0">
                <a:solidFill>
                  <a:prstClr val="black"/>
                </a:solidFill>
                <a:latin typeface="Arial"/>
                <a:ea typeface="DejaVu Sans"/>
                <a:cs typeface="DejaVu Sans"/>
              </a:rPr>
              <a:t>super</a:t>
            </a:r>
            <a:r>
              <a:rPr lang="es-ES"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high</a:t>
            </a:r>
            <a:r>
              <a:rPr lang="es-ES"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resolution</a:t>
            </a:r>
            <a:r>
              <a:rPr lang="es-ES" dirty="0" smtClean="0">
                <a:solidFill>
                  <a:prstClr val="black"/>
                </a:solidFill>
                <a:latin typeface="Arial"/>
                <a:ea typeface="DejaVu Sans"/>
                <a:cs typeface="DejaVu Sans"/>
              </a:rPr>
              <a:t> (1/12°)</a:t>
            </a:r>
          </a:p>
          <a:p>
            <a:pPr>
              <a:lnSpc>
                <a:spcPct val="120000"/>
              </a:lnSpc>
            </a:pPr>
            <a:r>
              <a:rPr lang="es-ES" b="1" dirty="0" err="1" smtClean="0">
                <a:solidFill>
                  <a:prstClr val="black"/>
                </a:solidFill>
                <a:latin typeface="Arial"/>
                <a:ea typeface="DejaVu Sans"/>
                <a:cs typeface="DejaVu Sans"/>
              </a:rPr>
              <a:t>PaMIP</a:t>
            </a:r>
            <a:r>
              <a:rPr lang="es-ES" b="1"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Constraining</a:t>
            </a:r>
            <a:r>
              <a:rPr lang="es-ES"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the</a:t>
            </a:r>
            <a:r>
              <a:rPr lang="es-ES"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long-term</a:t>
            </a:r>
            <a:r>
              <a:rPr lang="es-ES"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impacts</a:t>
            </a:r>
            <a:r>
              <a:rPr lang="es-ES"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due</a:t>
            </a:r>
            <a:r>
              <a:rPr lang="es-ES"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to</a:t>
            </a:r>
            <a:r>
              <a:rPr lang="es-ES" dirty="0" smtClean="0">
                <a:solidFill>
                  <a:prstClr val="black"/>
                </a:solidFill>
                <a:latin typeface="Arial"/>
                <a:ea typeface="DejaVu Sans"/>
                <a:cs typeface="DejaVu Sans"/>
              </a:rPr>
              <a:t> </a:t>
            </a:r>
            <a:r>
              <a:rPr lang="es-ES" dirty="0" err="1" smtClean="0">
                <a:solidFill>
                  <a:prstClr val="black"/>
                </a:solidFill>
                <a:latin typeface="Arial"/>
                <a:ea typeface="DejaVu Sans"/>
                <a:cs typeface="DejaVu Sans"/>
              </a:rPr>
              <a:t>Arctic</a:t>
            </a:r>
            <a:r>
              <a:rPr lang="es-ES" dirty="0" smtClean="0">
                <a:solidFill>
                  <a:prstClr val="black"/>
                </a:solidFill>
                <a:latin typeface="Arial"/>
                <a:ea typeface="DejaVu Sans"/>
                <a:cs typeface="DejaVu Sans"/>
              </a:rPr>
              <a:t> Sea Ice decline</a:t>
            </a:r>
          </a:p>
        </p:txBody>
      </p:sp>
      <p:pic>
        <p:nvPicPr>
          <p:cNvPr id="28" name="Imagen 27"/>
          <p:cNvPicPr>
            <a:picLocks noChangeAspect="1"/>
          </p:cNvPicPr>
          <p:nvPr/>
        </p:nvPicPr>
        <p:blipFill>
          <a:blip r:embed="rId5"/>
          <a:stretch>
            <a:fillRect/>
          </a:stretch>
        </p:blipFill>
        <p:spPr>
          <a:xfrm>
            <a:off x="7848600" y="6045200"/>
            <a:ext cx="1049866" cy="304800"/>
          </a:xfrm>
          <a:prstGeom prst="rect">
            <a:avLst/>
          </a:prstGeom>
        </p:spPr>
      </p:pic>
      <p:pic>
        <p:nvPicPr>
          <p:cNvPr id="29" name="Imagen 28"/>
          <p:cNvPicPr>
            <a:picLocks noChangeAspect="1"/>
          </p:cNvPicPr>
          <p:nvPr/>
        </p:nvPicPr>
        <p:blipFill rotWithShape="1">
          <a:blip r:embed="rId6"/>
          <a:srcRect l="6400" t="10256" b="47009"/>
          <a:stretch/>
        </p:blipFill>
        <p:spPr>
          <a:xfrm>
            <a:off x="7696200" y="6362700"/>
            <a:ext cx="1426464" cy="304800"/>
          </a:xfrm>
          <a:prstGeom prst="rect">
            <a:avLst/>
          </a:prstGeom>
        </p:spPr>
      </p:pic>
      <p:sp>
        <p:nvSpPr>
          <p:cNvPr id="45" name="Elipse 44"/>
          <p:cNvSpPr/>
          <p:nvPr/>
        </p:nvSpPr>
        <p:spPr>
          <a:xfrm rot="577564">
            <a:off x="2932982" y="2662814"/>
            <a:ext cx="952733" cy="342900"/>
          </a:xfrm>
          <a:prstGeom prst="ellipse">
            <a:avLst/>
          </a:prstGeom>
          <a:noFill/>
          <a:ln w="28575"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000000"/>
              </a:solidFill>
              <a:latin typeface="Arial"/>
              <a:ea typeface="DejaVu Sans"/>
              <a:cs typeface="DejaVu Sans"/>
            </a:endParaRPr>
          </a:p>
        </p:txBody>
      </p:sp>
      <p:sp>
        <p:nvSpPr>
          <p:cNvPr id="7" name="CuadroTexto 6"/>
          <p:cNvSpPr txBox="1"/>
          <p:nvPr/>
        </p:nvSpPr>
        <p:spPr>
          <a:xfrm>
            <a:off x="3390900" y="2781300"/>
            <a:ext cx="492443" cy="215444"/>
          </a:xfrm>
          <a:prstGeom prst="rect">
            <a:avLst/>
          </a:prstGeom>
          <a:noFill/>
        </p:spPr>
        <p:txBody>
          <a:bodyPr wrap="none" rtlCol="0">
            <a:spAutoFit/>
          </a:bodyPr>
          <a:lstStyle/>
          <a:p>
            <a:r>
              <a:rPr lang="es-ES" sz="800" b="1" dirty="0" err="1" smtClean="0">
                <a:solidFill>
                  <a:srgbClr val="FF0000"/>
                </a:solidFill>
                <a:latin typeface="Arial"/>
                <a:ea typeface="DejaVu Sans"/>
                <a:cs typeface="DejaVu Sans"/>
              </a:rPr>
              <a:t>PaMIP</a:t>
            </a:r>
            <a:endParaRPr lang="es-ES" sz="800" b="1" dirty="0">
              <a:solidFill>
                <a:srgbClr val="FF0000"/>
              </a:solidFill>
              <a:latin typeface="Arial"/>
              <a:ea typeface="DejaVu Sans"/>
              <a:cs typeface="DejaVu Sans"/>
            </a:endParaRPr>
          </a:p>
        </p:txBody>
      </p:sp>
      <p:sp>
        <p:nvSpPr>
          <p:cNvPr id="20" name="Shape 138"/>
          <p:cNvSpPr txBox="1"/>
          <p:nvPr/>
        </p:nvSpPr>
        <p:spPr>
          <a:xfrm>
            <a:off x="-167555" y="822759"/>
            <a:ext cx="2806800" cy="510300"/>
          </a:xfrm>
          <a:prstGeom prst="rect">
            <a:avLst/>
          </a:prstGeom>
          <a:noFill/>
          <a:ln>
            <a:noFill/>
          </a:ln>
        </p:spPr>
        <p:txBody>
          <a:bodyPr spcFirstLastPara="1" wrap="square" lIns="91425" tIns="91425" rIns="91425" bIns="91425" anchor="t" anchorCtr="0">
            <a:noAutofit/>
          </a:bodyPr>
          <a:lstStyle/>
          <a:p>
            <a:pPr algn="ctr"/>
            <a:r>
              <a:rPr lang="en-US" sz="2000" i="1" dirty="0" smtClean="0">
                <a:solidFill>
                  <a:srgbClr val="000000"/>
                </a:solidFill>
                <a:latin typeface="Arial"/>
                <a:ea typeface="DejaVu Sans"/>
                <a:cs typeface="DejaVu Sans"/>
              </a:rPr>
              <a:t>Simpkins </a:t>
            </a:r>
            <a:r>
              <a:rPr lang="en-US" sz="2000" i="1" dirty="0">
                <a:solidFill>
                  <a:srgbClr val="000000"/>
                </a:solidFill>
                <a:latin typeface="Arial"/>
                <a:ea typeface="DejaVu Sans"/>
                <a:cs typeface="DejaVu Sans"/>
              </a:rPr>
              <a:t>(</a:t>
            </a:r>
            <a:r>
              <a:rPr lang="en-US" sz="2000" i="1" dirty="0" smtClean="0">
                <a:solidFill>
                  <a:srgbClr val="000000"/>
                </a:solidFill>
                <a:latin typeface="Arial"/>
                <a:ea typeface="DejaVu Sans"/>
                <a:cs typeface="DejaVu Sans"/>
              </a:rPr>
              <a:t>2017)</a:t>
            </a:r>
            <a:endParaRPr sz="2000" i="1" dirty="0">
              <a:solidFill>
                <a:srgbClr val="000000"/>
              </a:solidFill>
              <a:latin typeface="Arial"/>
              <a:ea typeface="DejaVu Sans"/>
              <a:cs typeface="DejaVu Sans"/>
            </a:endParaRPr>
          </a:p>
        </p:txBody>
      </p:sp>
    </p:spTree>
    <p:extLst>
      <p:ext uri="{BB962C8B-B14F-4D97-AF65-F5344CB8AC3E}">
        <p14:creationId xmlns:p14="http://schemas.microsoft.com/office/powerpoint/2010/main" val="2745423249"/>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 name="TextShape 1"/>
          <p:cNvSpPr txBox="1"/>
          <p:nvPr/>
        </p:nvSpPr>
        <p:spPr>
          <a:xfrm>
            <a:off x="605900" y="203200"/>
            <a:ext cx="4804300" cy="709820"/>
          </a:xfrm>
          <a:prstGeom prst="rect">
            <a:avLst/>
          </a:prstGeom>
          <a:noFill/>
          <a:ln>
            <a:noFill/>
          </a:ln>
        </p:spPr>
        <p:txBody>
          <a:bodyPr lIns="90000" tIns="45000" rIns="90000" bIns="45000" anchor="ctr"/>
          <a:lstStyle/>
          <a:p>
            <a:r>
              <a:rPr lang="en-US" sz="3800" b="1" spc="-1" dirty="0" smtClean="0">
                <a:solidFill>
                  <a:srgbClr val="124484"/>
                </a:solidFill>
                <a:uFill>
                  <a:solidFill>
                    <a:srgbClr val="FFFFFF"/>
                  </a:solidFill>
                </a:uFill>
                <a:latin typeface="Calibri"/>
                <a:ea typeface="DejaVu Sans"/>
                <a:cs typeface="DejaVu Sans"/>
              </a:rPr>
              <a:t>Take-home messages</a:t>
            </a:r>
            <a:endParaRPr lang="en-US" sz="3800" spc="-1" dirty="0">
              <a:solidFill>
                <a:srgbClr val="000000"/>
              </a:solidFill>
              <a:uFill>
                <a:solidFill>
                  <a:srgbClr val="FFFFFF"/>
                </a:solidFill>
              </a:uFill>
              <a:latin typeface="Calibri"/>
              <a:ea typeface="DejaVu Sans"/>
              <a:cs typeface="DejaVu Sans"/>
            </a:endParaRPr>
          </a:p>
        </p:txBody>
      </p:sp>
      <p:sp>
        <p:nvSpPr>
          <p:cNvPr id="3" name="Rectangle 2"/>
          <p:cNvSpPr txBox="1">
            <a:spLocks noChangeArrowheads="1"/>
          </p:cNvSpPr>
          <p:nvPr/>
        </p:nvSpPr>
        <p:spPr bwMode="auto">
          <a:xfrm>
            <a:off x="677863" y="1074738"/>
            <a:ext cx="7818437" cy="4629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Aft>
                <a:spcPct val="20000"/>
              </a:spcAft>
              <a:buFont typeface="Arial" panose="020B0604020202020204" pitchFamily="34" charset="0"/>
              <a:buNone/>
            </a:pPr>
            <a:r>
              <a:rPr lang="en-GB" sz="2000" b="1" dirty="0" smtClean="0">
                <a:solidFill>
                  <a:prstClr val="black"/>
                </a:solidFill>
                <a:latin typeface="Arial" charset="0"/>
                <a:ea typeface="DejaVu Sans"/>
                <a:cs typeface="DejaVu Sans"/>
              </a:rPr>
              <a:t>Climate Prediction </a:t>
            </a:r>
            <a:r>
              <a:rPr lang="en-GB" sz="2000" dirty="0" smtClean="0">
                <a:solidFill>
                  <a:prstClr val="black"/>
                </a:solidFill>
                <a:latin typeface="Arial" charset="0"/>
                <a:ea typeface="DejaVu Sans"/>
                <a:cs typeface="DejaVu Sans"/>
              </a:rPr>
              <a:t>relies on the </a:t>
            </a:r>
            <a:r>
              <a:rPr lang="en-GB" sz="2000" b="1" dirty="0" smtClean="0">
                <a:solidFill>
                  <a:prstClr val="black"/>
                </a:solidFill>
                <a:latin typeface="Arial" charset="0"/>
                <a:ea typeface="DejaVu Sans"/>
                <a:cs typeface="DejaVu Sans"/>
              </a:rPr>
              <a:t>proper initialization </a:t>
            </a:r>
            <a:r>
              <a:rPr lang="en-GB" sz="2000" dirty="0" smtClean="0">
                <a:solidFill>
                  <a:prstClr val="black"/>
                </a:solidFill>
                <a:latin typeface="Arial" charset="0"/>
                <a:ea typeface="DejaVu Sans"/>
                <a:cs typeface="DejaVu Sans"/>
              </a:rPr>
              <a:t>of regions with internal seasonal to multi-annual climate variability, usually associated with </a:t>
            </a:r>
            <a:r>
              <a:rPr lang="en-GB" sz="2000" b="1" dirty="0" smtClean="0">
                <a:solidFill>
                  <a:prstClr val="black"/>
                </a:solidFill>
                <a:latin typeface="Arial" charset="0"/>
                <a:ea typeface="DejaVu Sans"/>
                <a:cs typeface="DejaVu Sans"/>
              </a:rPr>
              <a:t>persistence and memory </a:t>
            </a:r>
            <a:r>
              <a:rPr lang="en-GB" sz="2000" dirty="0" smtClean="0">
                <a:solidFill>
                  <a:prstClr val="black"/>
                </a:solidFill>
                <a:latin typeface="Arial" charset="0"/>
                <a:ea typeface="DejaVu Sans"/>
                <a:cs typeface="DejaVu Sans"/>
              </a:rPr>
              <a:t>in the </a:t>
            </a:r>
            <a:r>
              <a:rPr lang="en-GB" sz="2000" b="1" dirty="0" smtClean="0">
                <a:solidFill>
                  <a:prstClr val="black"/>
                </a:solidFill>
                <a:latin typeface="Arial" charset="0"/>
                <a:ea typeface="DejaVu Sans"/>
                <a:cs typeface="DejaVu Sans"/>
              </a:rPr>
              <a:t>ocean</a:t>
            </a:r>
            <a:r>
              <a:rPr lang="en-GB" sz="2000" dirty="0" smtClean="0">
                <a:solidFill>
                  <a:prstClr val="black"/>
                </a:solidFill>
                <a:latin typeface="Arial" charset="0"/>
                <a:ea typeface="DejaVu Sans"/>
                <a:cs typeface="DejaVu Sans"/>
              </a:rPr>
              <a:t>, </a:t>
            </a:r>
            <a:r>
              <a:rPr lang="en-GB" sz="2000" b="1" dirty="0" smtClean="0">
                <a:solidFill>
                  <a:prstClr val="black"/>
                </a:solidFill>
                <a:latin typeface="Arial" charset="0"/>
                <a:ea typeface="DejaVu Sans"/>
                <a:cs typeface="DejaVu Sans"/>
              </a:rPr>
              <a:t>land cover</a:t>
            </a:r>
            <a:r>
              <a:rPr lang="en-GB" sz="2000" dirty="0" smtClean="0">
                <a:solidFill>
                  <a:prstClr val="black"/>
                </a:solidFill>
                <a:latin typeface="Arial" charset="0"/>
                <a:ea typeface="DejaVu Sans"/>
                <a:cs typeface="DejaVu Sans"/>
              </a:rPr>
              <a:t>, </a:t>
            </a:r>
            <a:r>
              <a:rPr lang="en-GB" sz="2000" b="1" dirty="0" smtClean="0">
                <a:solidFill>
                  <a:prstClr val="black"/>
                </a:solidFill>
                <a:latin typeface="Arial" charset="0"/>
                <a:ea typeface="DejaVu Sans"/>
                <a:cs typeface="DejaVu Sans"/>
              </a:rPr>
              <a:t>sea ice </a:t>
            </a:r>
            <a:r>
              <a:rPr lang="en-GB" sz="2000" dirty="0" smtClean="0">
                <a:solidFill>
                  <a:prstClr val="black"/>
                </a:solidFill>
                <a:latin typeface="Arial" charset="0"/>
                <a:ea typeface="DejaVu Sans"/>
                <a:cs typeface="DejaVu Sans"/>
              </a:rPr>
              <a:t>and even the </a:t>
            </a:r>
            <a:r>
              <a:rPr lang="en-GB" sz="2000" b="1" dirty="0" smtClean="0">
                <a:solidFill>
                  <a:prstClr val="black"/>
                </a:solidFill>
                <a:latin typeface="Arial" charset="0"/>
                <a:ea typeface="DejaVu Sans"/>
                <a:cs typeface="DejaVu Sans"/>
              </a:rPr>
              <a:t>atmosphere</a:t>
            </a:r>
            <a:r>
              <a:rPr lang="en-GB" sz="2000" dirty="0" smtClean="0">
                <a:solidFill>
                  <a:prstClr val="black"/>
                </a:solidFill>
                <a:latin typeface="Arial" charset="0"/>
                <a:ea typeface="DejaVu Sans"/>
                <a:cs typeface="DejaVu Sans"/>
              </a:rPr>
              <a:t>.</a:t>
            </a:r>
            <a:endParaRPr lang="en-GB" sz="100" dirty="0" smtClean="0">
              <a:solidFill>
                <a:prstClr val="black"/>
              </a:solidFill>
              <a:latin typeface="Arial" charset="0"/>
              <a:ea typeface="DejaVu Sans"/>
              <a:cs typeface="DejaVu Sans"/>
            </a:endParaRPr>
          </a:p>
          <a:p>
            <a:pPr marL="0" indent="0" algn="just">
              <a:lnSpc>
                <a:spcPct val="100000"/>
              </a:lnSpc>
              <a:spcAft>
                <a:spcPct val="20000"/>
              </a:spcAft>
              <a:buNone/>
            </a:pPr>
            <a:r>
              <a:rPr lang="en-GB" sz="2000" dirty="0" smtClean="0"/>
              <a:t>Forecasting </a:t>
            </a:r>
            <a:r>
              <a:rPr lang="en-GB" sz="2000" b="1" dirty="0"/>
              <a:t>extreme events </a:t>
            </a:r>
            <a:r>
              <a:rPr lang="en-GB" sz="2000" dirty="0"/>
              <a:t>on mid-latitudes </a:t>
            </a:r>
            <a:r>
              <a:rPr lang="en-GB" sz="2000" dirty="0" smtClean="0"/>
              <a:t>can be substantially improved with better initialization of </a:t>
            </a:r>
            <a:r>
              <a:rPr lang="en-GB" sz="2000" b="1" dirty="0" smtClean="0"/>
              <a:t>sea </a:t>
            </a:r>
            <a:r>
              <a:rPr lang="en-GB" sz="2000" b="1" dirty="0"/>
              <a:t>ice </a:t>
            </a:r>
            <a:r>
              <a:rPr lang="en-GB" sz="2000" dirty="0" smtClean="0"/>
              <a:t>and </a:t>
            </a:r>
            <a:r>
              <a:rPr lang="en-GB" sz="2000" b="1" dirty="0" smtClean="0"/>
              <a:t>surface </a:t>
            </a:r>
            <a:r>
              <a:rPr lang="en-GB" sz="2000" b="1" dirty="0" smtClean="0"/>
              <a:t>moisture</a:t>
            </a:r>
          </a:p>
          <a:p>
            <a:pPr marL="0" indent="0" algn="just">
              <a:lnSpc>
                <a:spcPct val="100000"/>
              </a:lnSpc>
              <a:spcAft>
                <a:spcPct val="20000"/>
              </a:spcAft>
              <a:buNone/>
            </a:pPr>
            <a:r>
              <a:rPr lang="en-GB" sz="2000" b="1" dirty="0" smtClean="0">
                <a:solidFill>
                  <a:prstClr val="black"/>
                </a:solidFill>
                <a:latin typeface="Arial" charset="0"/>
              </a:rPr>
              <a:t>Major challenge of decadal prediction </a:t>
            </a:r>
            <a:r>
              <a:rPr lang="en-GB" sz="2000" dirty="0" smtClean="0">
                <a:solidFill>
                  <a:prstClr val="black"/>
                </a:solidFill>
                <a:latin typeface="Arial" charset="0"/>
              </a:rPr>
              <a:t>systems is to </a:t>
            </a:r>
            <a:r>
              <a:rPr lang="en-GB" sz="2000" b="1" dirty="0" smtClean="0">
                <a:solidFill>
                  <a:prstClr val="black"/>
                </a:solidFill>
                <a:latin typeface="Arial" charset="0"/>
              </a:rPr>
              <a:t>improve </a:t>
            </a:r>
            <a:r>
              <a:rPr lang="en-GB" sz="2000" dirty="0" smtClean="0">
                <a:solidFill>
                  <a:prstClr val="black"/>
                </a:solidFill>
                <a:latin typeface="Arial" charset="0"/>
              </a:rPr>
              <a:t>their skill</a:t>
            </a:r>
            <a:r>
              <a:rPr lang="en-GB" sz="2000" b="1" dirty="0" smtClean="0">
                <a:solidFill>
                  <a:prstClr val="black"/>
                </a:solidFill>
                <a:latin typeface="Arial" charset="0"/>
              </a:rPr>
              <a:t> over the continents</a:t>
            </a:r>
            <a:endParaRPr lang="en-GB" sz="100" dirty="0" smtClean="0">
              <a:solidFill>
                <a:prstClr val="black"/>
              </a:solidFill>
              <a:latin typeface="Arial" charset="0"/>
              <a:ea typeface="DejaVu Sans"/>
              <a:cs typeface="DejaVu Sans"/>
            </a:endParaRPr>
          </a:p>
          <a:p>
            <a:pPr marL="0" indent="0" algn="just">
              <a:lnSpc>
                <a:spcPct val="100000"/>
              </a:lnSpc>
              <a:spcAft>
                <a:spcPct val="20000"/>
              </a:spcAft>
              <a:buFont typeface="Arial" panose="020B0604020202020204" pitchFamily="34" charset="0"/>
              <a:buNone/>
            </a:pPr>
            <a:r>
              <a:rPr lang="en-GB" sz="2000" b="1" dirty="0" smtClean="0">
                <a:solidFill>
                  <a:prstClr val="black"/>
                </a:solidFill>
                <a:latin typeface="Arial" charset="0"/>
                <a:ea typeface="DejaVu Sans"/>
                <a:cs typeface="DejaVu Sans"/>
              </a:rPr>
              <a:t>Coordinated prediction efforts</a:t>
            </a:r>
            <a:r>
              <a:rPr lang="en-GB" sz="2000" dirty="0" smtClean="0">
                <a:solidFill>
                  <a:prstClr val="black"/>
                </a:solidFill>
                <a:latin typeface="Arial" charset="0"/>
                <a:ea typeface="DejaVu Sans"/>
                <a:cs typeface="DejaVu Sans"/>
              </a:rPr>
              <a:t>, like the multi-model decadal predictions within CMIP6, will provide an invaluable framework to:</a:t>
            </a:r>
          </a:p>
          <a:p>
            <a:pPr marL="0" indent="0" algn="just">
              <a:lnSpc>
                <a:spcPct val="100000"/>
              </a:lnSpc>
              <a:spcAft>
                <a:spcPct val="20000"/>
              </a:spcAft>
              <a:buFont typeface="Arial" panose="020B0604020202020204" pitchFamily="34" charset="0"/>
              <a:buNone/>
            </a:pPr>
            <a:r>
              <a:rPr lang="en-GB" sz="2000" dirty="0" smtClean="0">
                <a:solidFill>
                  <a:prstClr val="black"/>
                </a:solidFill>
                <a:latin typeface="Arial" charset="0"/>
                <a:ea typeface="DejaVu Sans"/>
                <a:cs typeface="DejaVu Sans"/>
              </a:rPr>
              <a:t>     - identify </a:t>
            </a:r>
            <a:r>
              <a:rPr lang="en-GB" sz="2000" dirty="0">
                <a:solidFill>
                  <a:prstClr val="black"/>
                </a:solidFill>
                <a:latin typeface="Arial" charset="0"/>
                <a:ea typeface="DejaVu Sans"/>
                <a:cs typeface="DejaVu Sans"/>
              </a:rPr>
              <a:t>the </a:t>
            </a:r>
            <a:r>
              <a:rPr lang="en-GB" sz="2000" b="1" dirty="0" smtClean="0">
                <a:solidFill>
                  <a:prstClr val="black"/>
                </a:solidFill>
                <a:latin typeface="Arial" charset="0"/>
                <a:ea typeface="DejaVu Sans"/>
                <a:cs typeface="DejaVu Sans"/>
              </a:rPr>
              <a:t>regions/variables </a:t>
            </a:r>
            <a:r>
              <a:rPr lang="en-GB" sz="2000" b="1" dirty="0">
                <a:solidFill>
                  <a:prstClr val="black"/>
                </a:solidFill>
                <a:latin typeface="Arial" charset="0"/>
                <a:ea typeface="DejaVu Sans"/>
                <a:cs typeface="DejaVu Sans"/>
              </a:rPr>
              <a:t>robustly predictable </a:t>
            </a:r>
          </a:p>
          <a:p>
            <a:pPr marL="0" indent="0" algn="just">
              <a:lnSpc>
                <a:spcPct val="100000"/>
              </a:lnSpc>
              <a:spcAft>
                <a:spcPct val="20000"/>
              </a:spcAft>
              <a:buFont typeface="Arial" panose="020B0604020202020204" pitchFamily="34" charset="0"/>
              <a:buNone/>
            </a:pPr>
            <a:r>
              <a:rPr lang="en-GB" sz="2000" b="1" dirty="0">
                <a:solidFill>
                  <a:prstClr val="black"/>
                </a:solidFill>
                <a:latin typeface="Arial" charset="0"/>
                <a:ea typeface="DejaVu Sans"/>
                <a:cs typeface="DejaVu Sans"/>
              </a:rPr>
              <a:t> </a:t>
            </a:r>
            <a:r>
              <a:rPr lang="en-GB" sz="2000" b="1" dirty="0" smtClean="0">
                <a:solidFill>
                  <a:prstClr val="black"/>
                </a:solidFill>
                <a:latin typeface="Arial" charset="0"/>
                <a:ea typeface="DejaVu Sans"/>
                <a:cs typeface="DejaVu Sans"/>
              </a:rPr>
              <a:t>    </a:t>
            </a:r>
            <a:r>
              <a:rPr lang="en-GB" sz="2000" dirty="0" smtClean="0">
                <a:solidFill>
                  <a:prstClr val="black"/>
                </a:solidFill>
                <a:latin typeface="Arial" charset="0"/>
                <a:ea typeface="DejaVu Sans"/>
                <a:cs typeface="DejaVu Sans"/>
              </a:rPr>
              <a:t>-</a:t>
            </a:r>
            <a:r>
              <a:rPr lang="en-GB" sz="2000" b="1" dirty="0" smtClean="0">
                <a:solidFill>
                  <a:prstClr val="black"/>
                </a:solidFill>
                <a:latin typeface="Arial" charset="0"/>
                <a:ea typeface="DejaVu Sans"/>
                <a:cs typeface="DejaVu Sans"/>
              </a:rPr>
              <a:t> </a:t>
            </a:r>
            <a:r>
              <a:rPr lang="en-GB" sz="2000" dirty="0" smtClean="0">
                <a:solidFill>
                  <a:prstClr val="black"/>
                </a:solidFill>
                <a:latin typeface="Arial" charset="0"/>
                <a:ea typeface="DejaVu Sans"/>
                <a:cs typeface="DejaVu Sans"/>
              </a:rPr>
              <a:t>better </a:t>
            </a:r>
            <a:r>
              <a:rPr lang="en-GB" sz="2000" b="1" dirty="0" smtClean="0">
                <a:solidFill>
                  <a:prstClr val="black"/>
                </a:solidFill>
                <a:latin typeface="Arial" charset="0"/>
                <a:ea typeface="DejaVu Sans"/>
                <a:cs typeface="DejaVu Sans"/>
              </a:rPr>
              <a:t>understanding</a:t>
            </a:r>
            <a:r>
              <a:rPr lang="en-GB" sz="2000" dirty="0" smtClean="0">
                <a:solidFill>
                  <a:prstClr val="black"/>
                </a:solidFill>
                <a:latin typeface="Arial" charset="0"/>
                <a:ea typeface="DejaVu Sans"/>
                <a:cs typeface="DejaVu Sans"/>
              </a:rPr>
              <a:t> the origin of </a:t>
            </a:r>
            <a:r>
              <a:rPr lang="en-GB" sz="2000" b="1" dirty="0" smtClean="0">
                <a:solidFill>
                  <a:prstClr val="black"/>
                </a:solidFill>
                <a:latin typeface="Arial" charset="0"/>
                <a:ea typeface="DejaVu Sans"/>
                <a:cs typeface="DejaVu Sans"/>
              </a:rPr>
              <a:t>systematic errors</a:t>
            </a:r>
          </a:p>
          <a:p>
            <a:pPr marL="0" indent="0" algn="just">
              <a:lnSpc>
                <a:spcPct val="100000"/>
              </a:lnSpc>
              <a:spcAft>
                <a:spcPct val="20000"/>
              </a:spcAft>
              <a:buFont typeface="Arial" panose="020B0604020202020204" pitchFamily="34" charset="0"/>
              <a:buNone/>
            </a:pPr>
            <a:endParaRPr lang="en-GB" sz="100" b="1" dirty="0" smtClean="0">
              <a:solidFill>
                <a:prstClr val="black"/>
              </a:solidFill>
              <a:latin typeface="Arial" charset="0"/>
              <a:ea typeface="DejaVu Sans"/>
              <a:cs typeface="DejaVu Sans"/>
            </a:endParaRPr>
          </a:p>
        </p:txBody>
      </p:sp>
    </p:spTree>
    <p:extLst>
      <p:ext uri="{BB962C8B-B14F-4D97-AF65-F5344CB8AC3E}">
        <p14:creationId xmlns:p14="http://schemas.microsoft.com/office/powerpoint/2010/main" val="2907854501"/>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0" name="TextShape 1"/>
          <p:cNvSpPr txBox="1"/>
          <p:nvPr/>
        </p:nvSpPr>
        <p:spPr>
          <a:xfrm>
            <a:off x="3908040" y="2544641"/>
            <a:ext cx="5026680" cy="2998440"/>
          </a:xfrm>
          <a:prstGeom prst="rect">
            <a:avLst/>
          </a:prstGeom>
          <a:noFill/>
          <a:ln>
            <a:noFill/>
          </a:ln>
        </p:spPr>
        <p:txBody>
          <a:bodyPr lIns="90000" tIns="45000" rIns="90000" bIns="45000" anchor="ctr"/>
          <a:lstStyle/>
          <a:p>
            <a:pPr algn="r">
              <a:lnSpc>
                <a:spcPct val="100000"/>
              </a:lnSpc>
            </a:pPr>
            <a:r>
              <a:rPr lang="en-US" sz="8000" b="0" strike="noStrike" spc="-1" dirty="0">
                <a:solidFill>
                  <a:srgbClr val="004890"/>
                </a:solidFill>
                <a:uFill>
                  <a:solidFill>
                    <a:srgbClr val="FFFFFF"/>
                  </a:solidFill>
                </a:uFill>
                <a:latin typeface="Calibri"/>
              </a:rPr>
              <a:t>Thank </a:t>
            </a:r>
            <a:r>
              <a:rPr lang="en-US" sz="8000" b="0" strike="noStrike" spc="-1" dirty="0" smtClean="0">
                <a:solidFill>
                  <a:srgbClr val="004890"/>
                </a:solidFill>
                <a:uFill>
                  <a:solidFill>
                    <a:srgbClr val="FFFFFF"/>
                  </a:solidFill>
                </a:uFill>
                <a:latin typeface="Calibri"/>
              </a:rPr>
              <a:t>you! </a:t>
            </a:r>
            <a:endParaRPr lang="en-US" sz="8000" b="0" strike="noStrike" spc="-1" dirty="0">
              <a:solidFill>
                <a:srgbClr val="000000"/>
              </a:solidFill>
              <a:uFill>
                <a:solidFill>
                  <a:srgbClr val="FFFFFF"/>
                </a:solidFill>
              </a:uFill>
              <a:latin typeface="Calibri"/>
            </a:endParaRPr>
          </a:p>
        </p:txBody>
      </p:sp>
      <p:sp>
        <p:nvSpPr>
          <p:cNvPr id="1531" name="TextShape 2"/>
          <p:cNvSpPr txBox="1"/>
          <p:nvPr/>
        </p:nvSpPr>
        <p:spPr>
          <a:xfrm>
            <a:off x="4365240" y="5116800"/>
            <a:ext cx="4569480" cy="464040"/>
          </a:xfrm>
          <a:prstGeom prst="rect">
            <a:avLst/>
          </a:prstGeom>
          <a:noFill/>
          <a:ln>
            <a:noFill/>
          </a:ln>
        </p:spPr>
        <p:txBody>
          <a:bodyPr lIns="90000" tIns="45000" rIns="90000" bIns="45000" anchor="ctr"/>
          <a:lstStyle/>
          <a:p>
            <a:pPr algn="r">
              <a:lnSpc>
                <a:spcPct val="100000"/>
              </a:lnSpc>
            </a:pPr>
            <a:r>
              <a:rPr lang="en-US" sz="2800" spc="-1" dirty="0" err="1" smtClean="0">
                <a:solidFill>
                  <a:srgbClr val="004890"/>
                </a:solidFill>
                <a:uFill>
                  <a:solidFill>
                    <a:srgbClr val="FFFFFF"/>
                  </a:solidFill>
                </a:uFill>
                <a:latin typeface="Arial"/>
              </a:rPr>
              <a:t>pablo.ortega</a:t>
            </a:r>
            <a:r>
              <a:rPr lang="en-US" sz="2800" b="0" strike="noStrike" spc="-1" dirty="0" err="1" smtClean="0">
                <a:solidFill>
                  <a:srgbClr val="004890"/>
                </a:solidFill>
                <a:uFill>
                  <a:solidFill>
                    <a:srgbClr val="FFFFFF"/>
                  </a:solidFill>
                </a:uFill>
                <a:latin typeface="Arial"/>
              </a:rPr>
              <a:t>@bsc.es</a:t>
            </a:r>
            <a:endParaRPr lang="en-US" sz="28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228832917"/>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Shape 3"/>
          <p:cNvSpPr txBox="1">
            <a:spLocks noChangeAspect="1" noChangeArrowheads="1"/>
          </p:cNvSpPr>
          <p:nvPr/>
        </p:nvSpPr>
        <p:spPr bwMode="auto">
          <a:xfrm>
            <a:off x="157438" y="161241"/>
            <a:ext cx="5557562" cy="53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FFFFFF"/>
                </a:solidFill>
              </a:rPr>
              <a:t>Cornerstones of Climate Prediction</a:t>
            </a:r>
            <a:endParaRPr lang="en-US" sz="2400" b="1" dirty="0">
              <a:latin typeface="Calibri" charset="0"/>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900" y="1025322"/>
            <a:ext cx="7086600" cy="3135486"/>
          </a:xfrm>
          <a:prstGeom prst="rect">
            <a:avLst/>
          </a:prstGeom>
        </p:spPr>
      </p:pic>
      <p:sp>
        <p:nvSpPr>
          <p:cNvPr id="5" name="CuadroTexto 2"/>
          <p:cNvSpPr txBox="1">
            <a:spLocks noChangeArrowheads="1"/>
          </p:cNvSpPr>
          <p:nvPr/>
        </p:nvSpPr>
        <p:spPr bwMode="auto">
          <a:xfrm>
            <a:off x="517525" y="1538288"/>
            <a:ext cx="19943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2000" i="1" dirty="0" err="1">
                <a:solidFill>
                  <a:srgbClr val="E46C0A"/>
                </a:solidFill>
                <a:latin typeface="Calibri"/>
                <a:cs typeface="Calibri"/>
              </a:rPr>
              <a:t>Meehl</a:t>
            </a:r>
            <a:r>
              <a:rPr lang="es-ES" sz="2000" i="1" dirty="0">
                <a:solidFill>
                  <a:srgbClr val="E46C0A"/>
                </a:solidFill>
                <a:latin typeface="Calibri"/>
                <a:cs typeface="Calibri"/>
              </a:rPr>
              <a:t> et al 2009</a:t>
            </a:r>
          </a:p>
        </p:txBody>
      </p:sp>
    </p:spTree>
    <p:extLst>
      <p:ext uri="{BB962C8B-B14F-4D97-AF65-F5344CB8AC3E}">
        <p14:creationId xmlns:p14="http://schemas.microsoft.com/office/powerpoint/2010/main" val="369225546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 name="TextShape 2"/>
          <p:cNvSpPr txBox="1"/>
          <p:nvPr/>
        </p:nvSpPr>
        <p:spPr>
          <a:xfrm>
            <a:off x="101600" y="179220"/>
            <a:ext cx="6718300" cy="680400"/>
          </a:xfrm>
          <a:prstGeom prst="rect">
            <a:avLst/>
          </a:prstGeom>
          <a:noFill/>
          <a:ln>
            <a:noFill/>
          </a:ln>
        </p:spPr>
        <p:txBody>
          <a:bodyPr lIns="90000" tIns="45000" rIns="90000" bIns="45000"/>
          <a:lstStyle/>
          <a:p>
            <a:r>
              <a:rPr lang="en-US" sz="2200" b="1" spc="-1" dirty="0" smtClean="0">
                <a:solidFill>
                  <a:srgbClr val="FFFFFF"/>
                </a:solidFill>
                <a:uFill>
                  <a:solidFill>
                    <a:srgbClr val="FFFFFF"/>
                  </a:solidFill>
                </a:uFill>
                <a:latin typeface="Arial"/>
                <a:ea typeface="ＭＳ Ｐゴシック"/>
                <a:cs typeface="DejaVu Sans"/>
              </a:rPr>
              <a:t>Seasonal Prediction: </a:t>
            </a:r>
            <a:r>
              <a:rPr lang="en-US" sz="2200" b="1" spc="-1" dirty="0" err="1">
                <a:solidFill>
                  <a:srgbClr val="FFFFFF"/>
                </a:solidFill>
                <a:uFill>
                  <a:solidFill>
                    <a:srgbClr val="FFFFFF"/>
                  </a:solidFill>
                </a:uFill>
                <a:latin typeface="Arial"/>
                <a:ea typeface="ＭＳ Ｐゴシック"/>
                <a:cs typeface="DejaVu Sans"/>
              </a:rPr>
              <a:t>I</a:t>
            </a:r>
            <a:r>
              <a:rPr lang="en-US" sz="2200" b="1" spc="-1" dirty="0" err="1" smtClean="0">
                <a:solidFill>
                  <a:srgbClr val="FFFFFF"/>
                </a:solidFill>
                <a:uFill>
                  <a:solidFill>
                    <a:srgbClr val="FFFFFF"/>
                  </a:solidFill>
                </a:uFill>
                <a:latin typeface="Arial"/>
                <a:ea typeface="ＭＳ Ｐゴシック"/>
                <a:cs typeface="DejaVu Sans"/>
              </a:rPr>
              <a:t>nterbasin</a:t>
            </a:r>
            <a:r>
              <a:rPr lang="en-US" sz="2200" b="1" spc="-1" dirty="0" smtClean="0">
                <a:solidFill>
                  <a:srgbClr val="FFFFFF"/>
                </a:solidFill>
                <a:uFill>
                  <a:solidFill>
                    <a:srgbClr val="FFFFFF"/>
                  </a:solidFill>
                </a:uFill>
                <a:latin typeface="Arial"/>
                <a:ea typeface="ＭＳ Ｐゴシック"/>
                <a:cs typeface="DejaVu Sans"/>
              </a:rPr>
              <a:t> Teleconnections</a:t>
            </a:r>
            <a:endParaRPr lang="en-US" sz="2200" b="1" spc="-1" dirty="0">
              <a:solidFill>
                <a:srgbClr val="004990"/>
              </a:solidFill>
              <a:uFill>
                <a:solidFill>
                  <a:srgbClr val="FFFFFF"/>
                </a:solidFill>
              </a:uFill>
              <a:latin typeface="Arial"/>
              <a:ea typeface="DejaVu Sans"/>
              <a:cs typeface="DejaVu Sans"/>
            </a:endParaRPr>
          </a:p>
        </p:txBody>
      </p:sp>
      <p:sp>
        <p:nvSpPr>
          <p:cNvPr id="26" name="Rectángulo 3"/>
          <p:cNvSpPr>
            <a:spLocks noChangeArrowheads="1"/>
          </p:cNvSpPr>
          <p:nvPr/>
        </p:nvSpPr>
        <p:spPr bwMode="auto">
          <a:xfrm>
            <a:off x="298450" y="6346825"/>
            <a:ext cx="8604249" cy="400110"/>
          </a:xfrm>
          <a:prstGeom prst="rect">
            <a:avLst/>
          </a:prstGeom>
          <a:solidFill>
            <a:srgbClr val="FFFFFF"/>
          </a:solidFill>
          <a:ln>
            <a:noFill/>
          </a:ln>
        </p:spPr>
        <p:txBody>
          <a:bodyPr wrap="square">
            <a:spAutoFit/>
          </a:bodyPr>
          <a:lstStyle/>
          <a:p>
            <a:r>
              <a:rPr lang="ca-ES" sz="2000" dirty="0">
                <a:solidFill>
                  <a:srgbClr val="000000"/>
                </a:solidFill>
                <a:latin typeface="Arial"/>
                <a:ea typeface="DejaVu Sans"/>
                <a:cs typeface="DejaVu Sans"/>
              </a:rPr>
              <a:t>A </a:t>
            </a:r>
            <a:r>
              <a:rPr lang="ca-ES" sz="2000" b="1" dirty="0" err="1">
                <a:solidFill>
                  <a:srgbClr val="000000"/>
                </a:solidFill>
                <a:latin typeface="Arial"/>
                <a:ea typeface="DejaVu Sans"/>
                <a:cs typeface="DejaVu Sans"/>
              </a:rPr>
              <a:t>realistic</a:t>
            </a:r>
            <a:r>
              <a:rPr lang="ca-ES" sz="2000" dirty="0">
                <a:solidFill>
                  <a:srgbClr val="000000"/>
                </a:solidFill>
                <a:latin typeface="Arial"/>
                <a:ea typeface="DejaVu Sans"/>
                <a:cs typeface="DejaVu Sans"/>
              </a:rPr>
              <a:t> </a:t>
            </a:r>
            <a:r>
              <a:rPr lang="ca-ES" sz="2000" dirty="0" err="1">
                <a:solidFill>
                  <a:srgbClr val="000000"/>
                </a:solidFill>
                <a:latin typeface="Arial"/>
                <a:ea typeface="DejaVu Sans"/>
                <a:cs typeface="DejaVu Sans"/>
              </a:rPr>
              <a:t>representation</a:t>
            </a:r>
            <a:r>
              <a:rPr lang="ca-ES" sz="2000" dirty="0">
                <a:solidFill>
                  <a:srgbClr val="000000"/>
                </a:solidFill>
                <a:latin typeface="Arial"/>
                <a:ea typeface="DejaVu Sans"/>
                <a:cs typeface="DejaVu Sans"/>
              </a:rPr>
              <a:t> of </a:t>
            </a:r>
            <a:r>
              <a:rPr lang="ca-ES" sz="2000" b="1" dirty="0">
                <a:solidFill>
                  <a:srgbClr val="000000"/>
                </a:solidFill>
                <a:latin typeface="Arial"/>
                <a:ea typeface="DejaVu Sans"/>
                <a:cs typeface="DejaVu Sans"/>
              </a:rPr>
              <a:t>TA </a:t>
            </a:r>
            <a:r>
              <a:rPr lang="ca-ES" sz="2000" b="1" dirty="0" err="1" smtClean="0">
                <a:solidFill>
                  <a:srgbClr val="000000"/>
                </a:solidFill>
                <a:latin typeface="Arial"/>
                <a:ea typeface="DejaVu Sans"/>
                <a:cs typeface="DejaVu Sans"/>
              </a:rPr>
              <a:t>variability</a:t>
            </a:r>
            <a:r>
              <a:rPr lang="ca-ES" sz="2000" dirty="0" smtClean="0">
                <a:solidFill>
                  <a:srgbClr val="000000"/>
                </a:solidFill>
                <a:latin typeface="Arial"/>
                <a:ea typeface="DejaVu Sans"/>
                <a:cs typeface="DejaVu Sans"/>
              </a:rPr>
              <a:t> can </a:t>
            </a:r>
            <a:r>
              <a:rPr lang="ca-ES" sz="2000" b="1" dirty="0" err="1" smtClean="0">
                <a:solidFill>
                  <a:srgbClr val="000000"/>
                </a:solidFill>
                <a:latin typeface="Arial"/>
                <a:ea typeface="DejaVu Sans"/>
                <a:cs typeface="DejaVu Sans"/>
              </a:rPr>
              <a:t>improve</a:t>
            </a:r>
            <a:r>
              <a:rPr lang="ca-ES" sz="2000" dirty="0" smtClean="0">
                <a:solidFill>
                  <a:srgbClr val="000000"/>
                </a:solidFill>
                <a:latin typeface="Arial"/>
                <a:ea typeface="DejaVu Sans"/>
                <a:cs typeface="DejaVu Sans"/>
              </a:rPr>
              <a:t> </a:t>
            </a:r>
            <a:r>
              <a:rPr lang="ca-ES" sz="2000" dirty="0" err="1">
                <a:solidFill>
                  <a:srgbClr val="000000"/>
                </a:solidFill>
                <a:latin typeface="Arial"/>
                <a:ea typeface="DejaVu Sans"/>
                <a:cs typeface="DejaVu Sans"/>
              </a:rPr>
              <a:t>the</a:t>
            </a:r>
            <a:r>
              <a:rPr lang="ca-ES" sz="2000" dirty="0">
                <a:solidFill>
                  <a:srgbClr val="000000"/>
                </a:solidFill>
                <a:latin typeface="Arial"/>
                <a:ea typeface="DejaVu Sans"/>
                <a:cs typeface="DejaVu Sans"/>
              </a:rPr>
              <a:t> </a:t>
            </a:r>
            <a:r>
              <a:rPr lang="ca-ES" sz="2000" dirty="0" err="1">
                <a:solidFill>
                  <a:srgbClr val="000000"/>
                </a:solidFill>
                <a:latin typeface="Arial"/>
                <a:ea typeface="DejaVu Sans"/>
                <a:cs typeface="DejaVu Sans"/>
              </a:rPr>
              <a:t>skill</a:t>
            </a:r>
            <a:r>
              <a:rPr lang="ca-ES" sz="2000" dirty="0">
                <a:solidFill>
                  <a:srgbClr val="000000"/>
                </a:solidFill>
                <a:latin typeface="Arial"/>
                <a:ea typeface="DejaVu Sans"/>
                <a:cs typeface="DejaVu Sans"/>
              </a:rPr>
              <a:t> in </a:t>
            </a:r>
            <a:r>
              <a:rPr lang="ca-ES" sz="2000" b="1" dirty="0" smtClean="0">
                <a:solidFill>
                  <a:srgbClr val="000000"/>
                </a:solidFill>
                <a:latin typeface="Arial"/>
                <a:ea typeface="DejaVu Sans"/>
                <a:cs typeface="DejaVu Sans"/>
              </a:rPr>
              <a:t>ENSO</a:t>
            </a:r>
            <a:endParaRPr lang="es-ES" sz="2000" b="1" dirty="0">
              <a:solidFill>
                <a:srgbClr val="000000"/>
              </a:solidFill>
              <a:latin typeface="Arial"/>
              <a:ea typeface="DejaVu Sans"/>
              <a:cs typeface="DejaVu Sans"/>
            </a:endParaRPr>
          </a:p>
        </p:txBody>
      </p:sp>
      <p:pic>
        <p:nvPicPr>
          <p:cNvPr id="5" name="Imagen 4"/>
          <p:cNvPicPr>
            <a:picLocks noChangeAspect="1"/>
          </p:cNvPicPr>
          <p:nvPr/>
        </p:nvPicPr>
        <p:blipFill>
          <a:blip r:embed="rId3"/>
          <a:stretch>
            <a:fillRect/>
          </a:stretch>
        </p:blipFill>
        <p:spPr>
          <a:xfrm>
            <a:off x="850900" y="1396999"/>
            <a:ext cx="7366000" cy="4573293"/>
          </a:xfrm>
          <a:prstGeom prst="rect">
            <a:avLst/>
          </a:prstGeom>
        </p:spPr>
      </p:pic>
    </p:spTree>
    <p:extLst>
      <p:ext uri="{BB962C8B-B14F-4D97-AF65-F5344CB8AC3E}">
        <p14:creationId xmlns:p14="http://schemas.microsoft.com/office/powerpoint/2010/main" val="1737192844"/>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 name="TextShape 2"/>
          <p:cNvSpPr txBox="1"/>
          <p:nvPr/>
        </p:nvSpPr>
        <p:spPr>
          <a:xfrm>
            <a:off x="101600" y="179220"/>
            <a:ext cx="6718300" cy="680400"/>
          </a:xfrm>
          <a:prstGeom prst="rect">
            <a:avLst/>
          </a:prstGeom>
          <a:noFill/>
          <a:ln>
            <a:noFill/>
          </a:ln>
        </p:spPr>
        <p:txBody>
          <a:bodyPr lIns="90000" tIns="45000" rIns="90000" bIns="45000"/>
          <a:lstStyle/>
          <a:p>
            <a:pPr>
              <a:lnSpc>
                <a:spcPct val="100000"/>
              </a:lnSpc>
            </a:pPr>
            <a:r>
              <a:rPr lang="en-US" sz="2200" b="1" strike="noStrike" spc="-1" dirty="0" smtClean="0">
                <a:solidFill>
                  <a:srgbClr val="FFFFFF"/>
                </a:solidFill>
                <a:uFill>
                  <a:solidFill>
                    <a:srgbClr val="FFFFFF"/>
                  </a:solidFill>
                </a:uFill>
                <a:latin typeface="Arial"/>
                <a:ea typeface="ＭＳ Ｐゴシック"/>
              </a:rPr>
              <a:t>Seasonal Prediction: </a:t>
            </a:r>
            <a:r>
              <a:rPr lang="en-US" sz="2200" b="1" spc="-1" dirty="0" err="1">
                <a:solidFill>
                  <a:srgbClr val="FFFFFF"/>
                </a:solidFill>
                <a:uFill>
                  <a:solidFill>
                    <a:srgbClr val="FFFFFF"/>
                  </a:solidFill>
                </a:uFill>
                <a:latin typeface="Arial"/>
                <a:ea typeface="ＭＳ Ｐゴシック"/>
              </a:rPr>
              <a:t>I</a:t>
            </a:r>
            <a:r>
              <a:rPr lang="en-US" sz="2200" b="1" strike="noStrike" spc="-1" dirty="0" err="1" smtClean="0">
                <a:solidFill>
                  <a:srgbClr val="FFFFFF"/>
                </a:solidFill>
                <a:uFill>
                  <a:solidFill>
                    <a:srgbClr val="FFFFFF"/>
                  </a:solidFill>
                </a:uFill>
                <a:latin typeface="Arial"/>
                <a:ea typeface="ＭＳ Ｐゴシック"/>
              </a:rPr>
              <a:t>nterbasin</a:t>
            </a:r>
            <a:r>
              <a:rPr lang="en-US" sz="2200" b="1" strike="noStrike" spc="-1" dirty="0" smtClean="0">
                <a:solidFill>
                  <a:srgbClr val="FFFFFF"/>
                </a:solidFill>
                <a:uFill>
                  <a:solidFill>
                    <a:srgbClr val="FFFFFF"/>
                  </a:solidFill>
                </a:uFill>
                <a:latin typeface="Arial"/>
                <a:ea typeface="ＭＳ Ｐゴシック"/>
              </a:rPr>
              <a:t> Teleconnections</a:t>
            </a:r>
            <a:endParaRPr lang="en-US" sz="2200" b="1" strike="noStrike" spc="-1" dirty="0">
              <a:solidFill>
                <a:srgbClr val="004990"/>
              </a:solidFill>
              <a:uFill>
                <a:solidFill>
                  <a:srgbClr val="FFFFFF"/>
                </a:solidFill>
              </a:uFill>
              <a:latin typeface="Arial"/>
            </a:endParaRPr>
          </a:p>
        </p:txBody>
      </p:sp>
      <p:sp>
        <p:nvSpPr>
          <p:cNvPr id="8" name="TextShape 3"/>
          <p:cNvSpPr txBox="1">
            <a:spLocks noChangeAspect="1" noChangeArrowheads="1"/>
          </p:cNvSpPr>
          <p:nvPr/>
        </p:nvSpPr>
        <p:spPr bwMode="auto">
          <a:xfrm>
            <a:off x="758825" y="3894138"/>
            <a:ext cx="453707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dirty="0" smtClean="0">
                <a:solidFill>
                  <a:srgbClr val="000000"/>
                </a:solidFill>
              </a:rPr>
              <a:t>Difference Wind-Control</a:t>
            </a:r>
            <a:endParaRPr lang="en-US" sz="1800" b="1" dirty="0">
              <a:solidFill>
                <a:srgbClr val="000000"/>
              </a:solidFill>
              <a:latin typeface="Calibri" charset="0"/>
            </a:endParaRPr>
          </a:p>
        </p:txBody>
      </p:sp>
      <p:pic>
        <p:nvPicPr>
          <p:cNvPr id="4" name="Imagen 3"/>
          <p:cNvPicPr>
            <a:picLocks noChangeAspect="1"/>
          </p:cNvPicPr>
          <p:nvPr/>
        </p:nvPicPr>
        <p:blipFill>
          <a:blip r:embed="rId3"/>
          <a:stretch>
            <a:fillRect/>
          </a:stretch>
        </p:blipFill>
        <p:spPr>
          <a:xfrm>
            <a:off x="101600" y="4445001"/>
            <a:ext cx="5788622" cy="1879600"/>
          </a:xfrm>
          <a:prstGeom prst="rect">
            <a:avLst/>
          </a:prstGeom>
        </p:spPr>
      </p:pic>
      <p:sp>
        <p:nvSpPr>
          <p:cNvPr id="24" name="Rectángulo 23"/>
          <p:cNvSpPr/>
          <p:nvPr/>
        </p:nvSpPr>
        <p:spPr>
          <a:xfrm>
            <a:off x="5067300" y="4965700"/>
            <a:ext cx="576263" cy="444500"/>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25" name="Shape 81"/>
          <p:cNvSpPr txBox="1"/>
          <p:nvPr/>
        </p:nvSpPr>
        <p:spPr>
          <a:xfrm>
            <a:off x="400050" y="4410075"/>
            <a:ext cx="1247775" cy="573088"/>
          </a:xfrm>
          <a:prstGeom prst="rect">
            <a:avLst/>
          </a:prstGeom>
          <a:noFill/>
          <a:ln>
            <a:noFill/>
          </a:ln>
        </p:spPr>
        <p:txBody>
          <a:bodyPr spcFirstLastPara="1" lIns="91425" tIns="91425" rIns="91425" bIns="91425"/>
          <a:lstStyle/>
          <a:p>
            <a:pPr algn="ctr">
              <a:spcBef>
                <a:spcPts val="0"/>
              </a:spcBef>
              <a:spcAft>
                <a:spcPts val="0"/>
              </a:spcAft>
              <a:defRPr/>
            </a:pPr>
            <a:r>
              <a:rPr lang="ca-ES" b="1" dirty="0">
                <a:solidFill>
                  <a:schemeClr val="accent5"/>
                </a:solidFill>
                <a:latin typeface="Calibri"/>
                <a:ea typeface="Calibri"/>
                <a:cs typeface="Calibri"/>
                <a:sym typeface="Calibri"/>
              </a:rPr>
              <a:t>Control</a:t>
            </a:r>
            <a:endParaRPr b="1" dirty="0">
              <a:solidFill>
                <a:schemeClr val="accent5"/>
              </a:solidFill>
              <a:latin typeface="Calibri"/>
              <a:ea typeface="Calibri"/>
              <a:cs typeface="Calibri"/>
              <a:sym typeface="Calibri"/>
            </a:endParaRPr>
          </a:p>
        </p:txBody>
      </p:sp>
      <p:sp>
        <p:nvSpPr>
          <p:cNvPr id="17" name="TextShape 3"/>
          <p:cNvSpPr txBox="1">
            <a:spLocks noChangeAspect="1" noChangeArrowheads="1"/>
          </p:cNvSpPr>
          <p:nvPr/>
        </p:nvSpPr>
        <p:spPr bwMode="auto">
          <a:xfrm>
            <a:off x="1022350" y="1082675"/>
            <a:ext cx="340836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dirty="0">
                <a:solidFill>
                  <a:srgbClr val="000000"/>
                </a:solidFill>
              </a:rPr>
              <a:t>Skill in ATL3 (1980-</a:t>
            </a:r>
            <a:r>
              <a:rPr lang="en-US" sz="1800" b="1" dirty="0" smtClean="0">
                <a:solidFill>
                  <a:srgbClr val="000000"/>
                </a:solidFill>
              </a:rPr>
              <a:t>2004)</a:t>
            </a:r>
            <a:endParaRPr lang="en-US" sz="1800" b="1" dirty="0">
              <a:solidFill>
                <a:srgbClr val="000000"/>
              </a:solidFill>
              <a:latin typeface="Calibri" charset="0"/>
            </a:endParaRPr>
          </a:p>
        </p:txBody>
      </p:sp>
      <p:sp>
        <p:nvSpPr>
          <p:cNvPr id="20" name="TextShape 3"/>
          <p:cNvSpPr txBox="1">
            <a:spLocks noChangeAspect="1" noChangeArrowheads="1"/>
          </p:cNvSpPr>
          <p:nvPr/>
        </p:nvSpPr>
        <p:spPr bwMode="auto">
          <a:xfrm>
            <a:off x="5059363" y="1082675"/>
            <a:ext cx="3408362"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dirty="0">
                <a:solidFill>
                  <a:srgbClr val="000000"/>
                </a:solidFill>
              </a:rPr>
              <a:t>Skill in </a:t>
            </a:r>
            <a:r>
              <a:rPr lang="en-US" sz="1800" b="1" dirty="0" smtClean="0">
                <a:solidFill>
                  <a:srgbClr val="000000"/>
                </a:solidFill>
              </a:rPr>
              <a:t>NIÑO </a:t>
            </a:r>
            <a:r>
              <a:rPr lang="en-US" sz="1800" b="1" dirty="0">
                <a:solidFill>
                  <a:srgbClr val="000000"/>
                </a:solidFill>
              </a:rPr>
              <a:t>(1980-</a:t>
            </a:r>
            <a:r>
              <a:rPr lang="en-US" sz="1800" b="1" dirty="0" smtClean="0">
                <a:solidFill>
                  <a:srgbClr val="000000"/>
                </a:solidFill>
              </a:rPr>
              <a:t>2004)</a:t>
            </a:r>
            <a:endParaRPr lang="en-US" sz="1800" b="1" dirty="0">
              <a:solidFill>
                <a:srgbClr val="000000"/>
              </a:solidFill>
              <a:latin typeface="Calibri" charset="0"/>
            </a:endParaRPr>
          </a:p>
        </p:txBody>
      </p:sp>
      <p:pic>
        <p:nvPicPr>
          <p:cNvPr id="2" name="Imagen 1"/>
          <p:cNvPicPr>
            <a:picLocks noChangeAspect="1"/>
          </p:cNvPicPr>
          <p:nvPr/>
        </p:nvPicPr>
        <p:blipFill rotWithShape="1">
          <a:blip r:embed="rId4"/>
          <a:srcRect r="410" b="3364"/>
          <a:stretch/>
        </p:blipFill>
        <p:spPr>
          <a:xfrm>
            <a:off x="647701" y="1435101"/>
            <a:ext cx="3619499" cy="2070099"/>
          </a:xfrm>
          <a:prstGeom prst="rect">
            <a:avLst/>
          </a:prstGeom>
        </p:spPr>
      </p:pic>
      <p:pic>
        <p:nvPicPr>
          <p:cNvPr id="3" name="Imagen 2"/>
          <p:cNvPicPr>
            <a:picLocks noChangeAspect="1"/>
          </p:cNvPicPr>
          <p:nvPr/>
        </p:nvPicPr>
        <p:blipFill>
          <a:blip r:embed="rId5"/>
          <a:stretch>
            <a:fillRect/>
          </a:stretch>
        </p:blipFill>
        <p:spPr>
          <a:xfrm>
            <a:off x="4716900" y="1435100"/>
            <a:ext cx="3672000" cy="1989557"/>
          </a:xfrm>
          <a:prstGeom prst="rect">
            <a:avLst/>
          </a:prstGeom>
        </p:spPr>
      </p:pic>
      <p:sp>
        <p:nvSpPr>
          <p:cNvPr id="29" name="Shape 82"/>
          <p:cNvSpPr txBox="1">
            <a:spLocks noChangeArrowheads="1"/>
          </p:cNvSpPr>
          <p:nvPr/>
        </p:nvSpPr>
        <p:spPr bwMode="auto">
          <a:xfrm>
            <a:off x="3089275" y="4460875"/>
            <a:ext cx="2447925"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pPr>
            <a:r>
              <a:rPr lang="ca-ES" sz="1800" b="1" dirty="0" err="1">
                <a:solidFill>
                  <a:srgbClr val="FF0000"/>
                </a:solidFill>
                <a:latin typeface="Calibri" charset="0"/>
                <a:cs typeface="Calibri" charset="0"/>
                <a:sym typeface="Calibri" charset="0"/>
              </a:rPr>
              <a:t>Wind</a:t>
            </a:r>
            <a:r>
              <a:rPr lang="ca-ES" sz="1800" b="1" dirty="0">
                <a:solidFill>
                  <a:srgbClr val="FF0000"/>
                </a:solidFill>
                <a:latin typeface="Calibri" charset="0"/>
                <a:cs typeface="Calibri" charset="0"/>
                <a:sym typeface="Calibri" charset="0"/>
              </a:rPr>
              <a:t> </a:t>
            </a:r>
            <a:r>
              <a:rPr lang="ca-ES" sz="1800" b="1" dirty="0" err="1" smtClean="0">
                <a:solidFill>
                  <a:srgbClr val="FF0000"/>
                </a:solidFill>
                <a:latin typeface="Calibri" charset="0"/>
                <a:cs typeface="Calibri" charset="0"/>
                <a:sym typeface="Calibri" charset="0"/>
              </a:rPr>
              <a:t>forced</a:t>
            </a:r>
            <a:r>
              <a:rPr lang="ca-ES" sz="1800" b="1" dirty="0" smtClean="0">
                <a:solidFill>
                  <a:srgbClr val="FF0000"/>
                </a:solidFill>
                <a:latin typeface="Calibri" charset="0"/>
                <a:cs typeface="Calibri" charset="0"/>
                <a:sym typeface="Calibri" charset="0"/>
              </a:rPr>
              <a:t>        in TA </a:t>
            </a:r>
            <a:endParaRPr lang="ca-ES" sz="1800" b="1" dirty="0">
              <a:solidFill>
                <a:srgbClr val="FF0000"/>
              </a:solidFill>
              <a:latin typeface="Calibri" charset="0"/>
              <a:cs typeface="Calibri" charset="0"/>
              <a:sym typeface="Calibri" charset="0"/>
            </a:endParaRPr>
          </a:p>
        </p:txBody>
      </p:sp>
      <p:sp>
        <p:nvSpPr>
          <p:cNvPr id="14" name="Rectángulo 3"/>
          <p:cNvSpPr>
            <a:spLocks noChangeArrowheads="1"/>
          </p:cNvSpPr>
          <p:nvPr/>
        </p:nvSpPr>
        <p:spPr bwMode="auto">
          <a:xfrm>
            <a:off x="203200" y="3540125"/>
            <a:ext cx="8712199" cy="400110"/>
          </a:xfrm>
          <a:prstGeom prst="rect">
            <a:avLst/>
          </a:prstGeom>
          <a:solidFill>
            <a:srgbClr val="FFFFFF"/>
          </a:solidFill>
          <a:ln>
            <a:noFill/>
          </a:ln>
        </p:spPr>
        <p:txBody>
          <a:bodyPr wrap="square">
            <a:spAutoFit/>
          </a:bodyPr>
          <a:lstStyle/>
          <a:p>
            <a:r>
              <a:rPr lang="ca-ES" sz="2000" b="1" dirty="0" err="1" smtClean="0">
                <a:solidFill>
                  <a:srgbClr val="31859C"/>
                </a:solidFill>
              </a:rPr>
              <a:t>Improved</a:t>
            </a:r>
            <a:r>
              <a:rPr lang="ca-ES" sz="2000" dirty="0" smtClean="0">
                <a:solidFill>
                  <a:srgbClr val="31859C"/>
                </a:solidFill>
              </a:rPr>
              <a:t> </a:t>
            </a:r>
            <a:r>
              <a:rPr lang="ca-ES" sz="2000" dirty="0" err="1">
                <a:solidFill>
                  <a:srgbClr val="31859C"/>
                </a:solidFill>
              </a:rPr>
              <a:t>representation</a:t>
            </a:r>
            <a:r>
              <a:rPr lang="ca-ES" sz="2000" dirty="0">
                <a:solidFill>
                  <a:srgbClr val="31859C"/>
                </a:solidFill>
              </a:rPr>
              <a:t> of </a:t>
            </a:r>
            <a:r>
              <a:rPr lang="ca-ES" sz="2000" b="1" dirty="0">
                <a:solidFill>
                  <a:srgbClr val="31859C"/>
                </a:solidFill>
              </a:rPr>
              <a:t>TA </a:t>
            </a:r>
            <a:r>
              <a:rPr lang="ca-ES" sz="2000" b="1" dirty="0" err="1" smtClean="0">
                <a:solidFill>
                  <a:srgbClr val="31859C"/>
                </a:solidFill>
              </a:rPr>
              <a:t>variability</a:t>
            </a:r>
            <a:r>
              <a:rPr lang="ca-ES" sz="2000" dirty="0" smtClean="0">
                <a:solidFill>
                  <a:srgbClr val="31859C"/>
                </a:solidFill>
              </a:rPr>
              <a:t> can </a:t>
            </a:r>
            <a:r>
              <a:rPr lang="ca-ES" sz="2000" b="1" dirty="0" err="1" smtClean="0">
                <a:solidFill>
                  <a:srgbClr val="31859C"/>
                </a:solidFill>
              </a:rPr>
              <a:t>lead</a:t>
            </a:r>
            <a:r>
              <a:rPr lang="ca-ES" sz="2000" b="1" dirty="0" smtClean="0">
                <a:solidFill>
                  <a:srgbClr val="31859C"/>
                </a:solidFill>
              </a:rPr>
              <a:t> to </a:t>
            </a:r>
            <a:r>
              <a:rPr lang="ca-ES" sz="2000" b="1" dirty="0" err="1" smtClean="0">
                <a:solidFill>
                  <a:srgbClr val="31859C"/>
                </a:solidFill>
              </a:rPr>
              <a:t>better</a:t>
            </a:r>
            <a:r>
              <a:rPr lang="ca-ES" sz="2000" dirty="0" smtClean="0">
                <a:solidFill>
                  <a:srgbClr val="31859C"/>
                </a:solidFill>
              </a:rPr>
              <a:t> </a:t>
            </a:r>
            <a:r>
              <a:rPr lang="ca-ES" sz="2000" dirty="0" err="1">
                <a:solidFill>
                  <a:srgbClr val="31859C"/>
                </a:solidFill>
              </a:rPr>
              <a:t>skill</a:t>
            </a:r>
            <a:r>
              <a:rPr lang="ca-ES" sz="2000" dirty="0">
                <a:solidFill>
                  <a:srgbClr val="31859C"/>
                </a:solidFill>
              </a:rPr>
              <a:t> in </a:t>
            </a:r>
            <a:r>
              <a:rPr lang="ca-ES" sz="2000" b="1" dirty="0" smtClean="0">
                <a:solidFill>
                  <a:srgbClr val="31859C"/>
                </a:solidFill>
              </a:rPr>
              <a:t>ENSO</a:t>
            </a:r>
            <a:endParaRPr lang="es-ES" sz="2000" b="1" dirty="0">
              <a:solidFill>
                <a:srgbClr val="31859C"/>
              </a:solidFill>
            </a:endParaRPr>
          </a:p>
        </p:txBody>
      </p:sp>
      <p:sp>
        <p:nvSpPr>
          <p:cNvPr id="15" name="Rectángulo 14"/>
          <p:cNvSpPr/>
          <p:nvPr/>
        </p:nvSpPr>
        <p:spPr bwMode="auto">
          <a:xfrm>
            <a:off x="1168400" y="1511301"/>
            <a:ext cx="3096700" cy="1689099"/>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16" name="Rectángulo 15"/>
          <p:cNvSpPr/>
          <p:nvPr/>
        </p:nvSpPr>
        <p:spPr bwMode="auto">
          <a:xfrm>
            <a:off x="5143501" y="1498601"/>
            <a:ext cx="3132699" cy="1725099"/>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pic>
        <p:nvPicPr>
          <p:cNvPr id="5" name="Imagen 4"/>
          <p:cNvPicPr>
            <a:picLocks noChangeAspect="1"/>
          </p:cNvPicPr>
          <p:nvPr/>
        </p:nvPicPr>
        <p:blipFill rotWithShape="1">
          <a:blip r:embed="rId6"/>
          <a:srcRect l="-1" r="726" b="1810"/>
          <a:stretch/>
        </p:blipFill>
        <p:spPr>
          <a:xfrm>
            <a:off x="3000426" y="4390390"/>
            <a:ext cx="2879674" cy="1908810"/>
          </a:xfrm>
          <a:prstGeom prst="rect">
            <a:avLst/>
          </a:prstGeom>
        </p:spPr>
      </p:pic>
      <p:pic>
        <p:nvPicPr>
          <p:cNvPr id="6" name="Imagen 5"/>
          <p:cNvPicPr>
            <a:picLocks noChangeAspect="1"/>
          </p:cNvPicPr>
          <p:nvPr/>
        </p:nvPicPr>
        <p:blipFill rotWithShape="1">
          <a:blip r:embed="rId7"/>
          <a:srcRect r="980" b="1180"/>
          <a:stretch/>
        </p:blipFill>
        <p:spPr>
          <a:xfrm>
            <a:off x="84379" y="4406901"/>
            <a:ext cx="2887422" cy="1917699"/>
          </a:xfrm>
          <a:prstGeom prst="rect">
            <a:avLst/>
          </a:prstGeom>
        </p:spPr>
      </p:pic>
      <p:sp>
        <p:nvSpPr>
          <p:cNvPr id="18" name="Rectángulo 17"/>
          <p:cNvSpPr/>
          <p:nvPr/>
        </p:nvSpPr>
        <p:spPr bwMode="auto">
          <a:xfrm>
            <a:off x="685800" y="4368800"/>
            <a:ext cx="4610100" cy="114300"/>
          </a:xfrm>
          <a:prstGeom prst="rect">
            <a:avLst/>
          </a:prstGeom>
          <a:solidFill>
            <a:srgbClr val="FFFFFF"/>
          </a:solidFill>
          <a:ln w="28575"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dirty="0"/>
          </a:p>
        </p:txBody>
      </p:sp>
      <p:sp>
        <p:nvSpPr>
          <p:cNvPr id="7" name="CuadroTexto 6"/>
          <p:cNvSpPr txBox="1"/>
          <p:nvPr/>
        </p:nvSpPr>
        <p:spPr>
          <a:xfrm>
            <a:off x="190500" y="4140200"/>
            <a:ext cx="2774117" cy="338554"/>
          </a:xfrm>
          <a:prstGeom prst="rect">
            <a:avLst/>
          </a:prstGeom>
          <a:noFill/>
        </p:spPr>
        <p:txBody>
          <a:bodyPr wrap="none" rtlCol="0">
            <a:spAutoFit/>
          </a:bodyPr>
          <a:lstStyle/>
          <a:p>
            <a:r>
              <a:rPr lang="es-ES" sz="1600" dirty="0" err="1" smtClean="0"/>
              <a:t>Velocity</a:t>
            </a:r>
            <a:r>
              <a:rPr lang="es-ES" sz="1600" dirty="0" smtClean="0"/>
              <a:t> </a:t>
            </a:r>
            <a:r>
              <a:rPr lang="es-ES" sz="1600" dirty="0" err="1" smtClean="0"/>
              <a:t>potential</a:t>
            </a:r>
            <a:r>
              <a:rPr lang="es-ES" sz="1600" dirty="0" smtClean="0"/>
              <a:t> at 850 </a:t>
            </a:r>
            <a:r>
              <a:rPr lang="es-ES" sz="1600" dirty="0" err="1" smtClean="0"/>
              <a:t>hPa</a:t>
            </a:r>
            <a:endParaRPr lang="es-ES" sz="1600" dirty="0"/>
          </a:p>
        </p:txBody>
      </p:sp>
      <p:sp>
        <p:nvSpPr>
          <p:cNvPr id="19" name="CuadroTexto 18"/>
          <p:cNvSpPr txBox="1"/>
          <p:nvPr/>
        </p:nvSpPr>
        <p:spPr>
          <a:xfrm>
            <a:off x="3098800" y="4140200"/>
            <a:ext cx="2774117" cy="338554"/>
          </a:xfrm>
          <a:prstGeom prst="rect">
            <a:avLst/>
          </a:prstGeom>
          <a:noFill/>
        </p:spPr>
        <p:txBody>
          <a:bodyPr wrap="none" rtlCol="0">
            <a:spAutoFit/>
          </a:bodyPr>
          <a:lstStyle/>
          <a:p>
            <a:r>
              <a:rPr lang="es-ES" sz="1600" dirty="0" err="1" smtClean="0"/>
              <a:t>Velocity</a:t>
            </a:r>
            <a:r>
              <a:rPr lang="es-ES" sz="1600" dirty="0" smtClean="0"/>
              <a:t> </a:t>
            </a:r>
            <a:r>
              <a:rPr lang="es-ES" sz="1600" dirty="0" err="1" smtClean="0"/>
              <a:t>potential</a:t>
            </a:r>
            <a:r>
              <a:rPr lang="es-ES" sz="1600" dirty="0" smtClean="0"/>
              <a:t> at 200 </a:t>
            </a:r>
            <a:r>
              <a:rPr lang="es-ES" sz="1600" dirty="0" err="1" smtClean="0"/>
              <a:t>hPa</a:t>
            </a:r>
            <a:endParaRPr lang="es-ES" sz="1600" dirty="0"/>
          </a:p>
        </p:txBody>
      </p:sp>
    </p:spTree>
    <p:extLst>
      <p:ext uri="{BB962C8B-B14F-4D97-AF65-F5344CB8AC3E}">
        <p14:creationId xmlns:p14="http://schemas.microsoft.com/office/powerpoint/2010/main" val="3335563968"/>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 name="TextShape 2"/>
          <p:cNvSpPr txBox="1"/>
          <p:nvPr/>
        </p:nvSpPr>
        <p:spPr>
          <a:xfrm>
            <a:off x="101600" y="179220"/>
            <a:ext cx="6718300" cy="680400"/>
          </a:xfrm>
          <a:prstGeom prst="rect">
            <a:avLst/>
          </a:prstGeom>
          <a:noFill/>
          <a:ln>
            <a:noFill/>
          </a:ln>
        </p:spPr>
        <p:txBody>
          <a:bodyPr lIns="90000" tIns="45000" rIns="90000" bIns="45000"/>
          <a:lstStyle/>
          <a:p>
            <a:pPr>
              <a:lnSpc>
                <a:spcPct val="100000"/>
              </a:lnSpc>
            </a:pPr>
            <a:r>
              <a:rPr lang="en-US" sz="2200" b="1" strike="noStrike" spc="-1" dirty="0" smtClean="0">
                <a:solidFill>
                  <a:srgbClr val="FFFFFF"/>
                </a:solidFill>
                <a:uFill>
                  <a:solidFill>
                    <a:srgbClr val="FFFFFF"/>
                  </a:solidFill>
                </a:uFill>
                <a:latin typeface="Arial"/>
                <a:ea typeface="ＭＳ Ｐゴシック"/>
              </a:rPr>
              <a:t>Seasonal Prediction: </a:t>
            </a:r>
            <a:r>
              <a:rPr lang="en-US" sz="2200" b="1" spc="-1" dirty="0" err="1">
                <a:solidFill>
                  <a:srgbClr val="FFFFFF"/>
                </a:solidFill>
                <a:uFill>
                  <a:solidFill>
                    <a:srgbClr val="FFFFFF"/>
                  </a:solidFill>
                </a:uFill>
                <a:latin typeface="Arial"/>
                <a:ea typeface="ＭＳ Ｐゴシック"/>
              </a:rPr>
              <a:t>I</a:t>
            </a:r>
            <a:r>
              <a:rPr lang="en-US" sz="2200" b="1" strike="noStrike" spc="-1" dirty="0" err="1" smtClean="0">
                <a:solidFill>
                  <a:srgbClr val="FFFFFF"/>
                </a:solidFill>
                <a:uFill>
                  <a:solidFill>
                    <a:srgbClr val="FFFFFF"/>
                  </a:solidFill>
                </a:uFill>
                <a:latin typeface="Arial"/>
                <a:ea typeface="ＭＳ Ｐゴシック"/>
              </a:rPr>
              <a:t>nterbasin</a:t>
            </a:r>
            <a:r>
              <a:rPr lang="en-US" sz="2200" b="1" strike="noStrike" spc="-1" dirty="0" smtClean="0">
                <a:solidFill>
                  <a:srgbClr val="FFFFFF"/>
                </a:solidFill>
                <a:uFill>
                  <a:solidFill>
                    <a:srgbClr val="FFFFFF"/>
                  </a:solidFill>
                </a:uFill>
                <a:latin typeface="Arial"/>
                <a:ea typeface="ＭＳ Ｐゴシック"/>
              </a:rPr>
              <a:t> Teleconnections</a:t>
            </a:r>
            <a:endParaRPr lang="en-US" sz="2200" b="1" strike="noStrike" spc="-1" dirty="0">
              <a:solidFill>
                <a:srgbClr val="004990"/>
              </a:solidFill>
              <a:uFill>
                <a:solidFill>
                  <a:srgbClr val="FFFFFF"/>
                </a:solidFill>
              </a:uFill>
              <a:latin typeface="Arial"/>
            </a:endParaRPr>
          </a:p>
        </p:txBody>
      </p:sp>
      <p:pic>
        <p:nvPicPr>
          <p:cNvPr id="9" name="Imagen 8"/>
          <p:cNvPicPr>
            <a:picLocks noChangeAspect="1"/>
          </p:cNvPicPr>
          <p:nvPr/>
        </p:nvPicPr>
        <p:blipFill>
          <a:blip r:embed="rId3"/>
          <a:stretch>
            <a:fillRect/>
          </a:stretch>
        </p:blipFill>
        <p:spPr>
          <a:xfrm>
            <a:off x="800100" y="1346200"/>
            <a:ext cx="7772400" cy="4404360"/>
          </a:xfrm>
          <a:prstGeom prst="rect">
            <a:avLst/>
          </a:prstGeom>
        </p:spPr>
      </p:pic>
    </p:spTree>
    <p:extLst>
      <p:ext uri="{BB962C8B-B14F-4D97-AF65-F5344CB8AC3E}">
        <p14:creationId xmlns:p14="http://schemas.microsoft.com/office/powerpoint/2010/main" val="3012383475"/>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p:nvPr/>
        </p:nvSpPr>
        <p:spPr>
          <a:xfrm>
            <a:off x="266700" y="1082500"/>
            <a:ext cx="8356600" cy="390900"/>
          </a:xfrm>
          <a:prstGeom prst="rect">
            <a:avLst/>
          </a:prstGeom>
          <a:noFill/>
          <a:ln>
            <a:noFill/>
          </a:ln>
        </p:spPr>
        <p:txBody>
          <a:bodyPr spcFirstLastPara="1" wrap="square" lIns="91425" tIns="45700" rIns="91425" bIns="45700" anchor="t" anchorCtr="0">
            <a:noAutofit/>
          </a:bodyPr>
          <a:lstStyle/>
          <a:p>
            <a:pPr algn="ctr"/>
            <a:r>
              <a:rPr lang="en-US" sz="2400" dirty="0" smtClean="0">
                <a:solidFill>
                  <a:prstClr val="black"/>
                </a:solidFill>
                <a:latin typeface="Calibri"/>
                <a:ea typeface="Calibri"/>
                <a:cs typeface="Calibri"/>
                <a:sym typeface="Calibri"/>
              </a:rPr>
              <a:t>Example of </a:t>
            </a:r>
            <a:r>
              <a:rPr lang="en-US" sz="2400" b="1" dirty="0">
                <a:solidFill>
                  <a:prstClr val="black"/>
                </a:solidFill>
                <a:latin typeface="Calibri"/>
                <a:ea typeface="Calibri"/>
                <a:cs typeface="Calibri"/>
                <a:sym typeface="Calibri"/>
              </a:rPr>
              <a:t>c</a:t>
            </a:r>
            <a:r>
              <a:rPr lang="en-US" sz="2400" b="1" dirty="0" smtClean="0">
                <a:solidFill>
                  <a:prstClr val="black"/>
                </a:solidFill>
                <a:latin typeface="Calibri"/>
                <a:ea typeface="Calibri"/>
                <a:cs typeface="Calibri"/>
                <a:sym typeface="Calibri"/>
              </a:rPr>
              <a:t>limate service </a:t>
            </a:r>
            <a:r>
              <a:rPr lang="en-US" sz="2400" dirty="0" smtClean="0">
                <a:solidFill>
                  <a:prstClr val="black"/>
                </a:solidFill>
                <a:latin typeface="Calibri"/>
                <a:ea typeface="Calibri"/>
                <a:cs typeface="Calibri"/>
                <a:sym typeface="Calibri"/>
              </a:rPr>
              <a:t>for </a:t>
            </a:r>
            <a:r>
              <a:rPr lang="en-US" sz="2400" dirty="0">
                <a:solidFill>
                  <a:prstClr val="black"/>
                </a:solidFill>
                <a:latin typeface="Calibri"/>
                <a:ea typeface="Calibri"/>
                <a:cs typeface="Calibri"/>
                <a:sym typeface="Calibri"/>
              </a:rPr>
              <a:t>the agriculture sector</a:t>
            </a:r>
            <a:r>
              <a:rPr lang="en-US" sz="2400" dirty="0" smtClean="0">
                <a:solidFill>
                  <a:prstClr val="black"/>
                </a:solidFill>
                <a:latin typeface="Calibri"/>
                <a:ea typeface="Calibri"/>
                <a:cs typeface="Calibri"/>
                <a:sym typeface="Calibri"/>
              </a:rPr>
              <a:t>: </a:t>
            </a:r>
            <a:r>
              <a:rPr lang="en-US" sz="2400" b="1" dirty="0" smtClean="0">
                <a:solidFill>
                  <a:prstClr val="black"/>
                </a:solidFill>
                <a:latin typeface="Calibri"/>
                <a:ea typeface="Calibri"/>
                <a:cs typeface="Calibri"/>
                <a:sym typeface="Calibri"/>
              </a:rPr>
              <a:t>wine </a:t>
            </a:r>
            <a:r>
              <a:rPr lang="en-US" sz="2400" b="1" dirty="0">
                <a:solidFill>
                  <a:prstClr val="black"/>
                </a:solidFill>
                <a:latin typeface="Calibri"/>
                <a:ea typeface="Calibri"/>
                <a:cs typeface="Calibri"/>
                <a:sym typeface="Calibri"/>
              </a:rPr>
              <a:t>yields</a:t>
            </a:r>
            <a:endParaRPr sz="2400" b="1" dirty="0">
              <a:solidFill>
                <a:prstClr val="black"/>
              </a:solidFill>
              <a:latin typeface="Calibri"/>
              <a:ea typeface="Calibri"/>
              <a:cs typeface="Calibri"/>
              <a:sym typeface="Calibri"/>
            </a:endParaRPr>
          </a:p>
          <a:p>
            <a:pPr algn="ctr"/>
            <a:endParaRPr sz="2400" dirty="0">
              <a:solidFill>
                <a:prstClr val="black"/>
              </a:solidFill>
              <a:latin typeface="Calibri"/>
              <a:ea typeface="Calibri"/>
              <a:cs typeface="Calibri"/>
              <a:sym typeface="Calibri"/>
            </a:endParaRPr>
          </a:p>
        </p:txBody>
      </p:sp>
      <p:sp>
        <p:nvSpPr>
          <p:cNvPr id="194" name="Shape 194"/>
          <p:cNvSpPr txBox="1"/>
          <p:nvPr/>
        </p:nvSpPr>
        <p:spPr>
          <a:xfrm>
            <a:off x="-25400" y="1574344"/>
            <a:ext cx="2971800" cy="1130756"/>
          </a:xfrm>
          <a:prstGeom prst="rect">
            <a:avLst/>
          </a:prstGeom>
          <a:noFill/>
          <a:ln>
            <a:noFill/>
          </a:ln>
        </p:spPr>
        <p:txBody>
          <a:bodyPr spcFirstLastPara="1" wrap="square" lIns="91425" tIns="91425" rIns="91425" bIns="91425" anchor="t" anchorCtr="0">
            <a:noAutofit/>
          </a:bodyPr>
          <a:lstStyle/>
          <a:p>
            <a:pPr algn="ctr">
              <a:lnSpc>
                <a:spcPct val="115000"/>
              </a:lnSpc>
            </a:pPr>
            <a:r>
              <a:rPr lang="en-US" sz="2000" b="1" dirty="0" smtClean="0">
                <a:solidFill>
                  <a:prstClr val="black"/>
                </a:solidFill>
                <a:latin typeface="Calibri" charset="0"/>
                <a:ea typeface="Calibri" charset="0"/>
                <a:cs typeface="Calibri" charset="0"/>
                <a:sym typeface="Roboto"/>
              </a:rPr>
              <a:t>Engaging with the users to understand their needs</a:t>
            </a:r>
            <a:endParaRPr sz="2000" b="1" dirty="0">
              <a:solidFill>
                <a:prstClr val="black"/>
              </a:solidFill>
              <a:latin typeface="Roboto"/>
              <a:ea typeface="Roboto"/>
              <a:cs typeface="Roboto"/>
              <a:sym typeface="Roboto"/>
            </a:endParaRPr>
          </a:p>
        </p:txBody>
      </p:sp>
      <p:sp>
        <p:nvSpPr>
          <p:cNvPr id="197" name="Shape 197"/>
          <p:cNvSpPr txBox="1"/>
          <p:nvPr/>
        </p:nvSpPr>
        <p:spPr>
          <a:xfrm>
            <a:off x="5077757" y="1857063"/>
            <a:ext cx="4040843" cy="669600"/>
          </a:xfrm>
          <a:prstGeom prst="rect">
            <a:avLst/>
          </a:prstGeom>
          <a:noFill/>
          <a:ln>
            <a:noFill/>
          </a:ln>
        </p:spPr>
        <p:txBody>
          <a:bodyPr spcFirstLastPara="1" wrap="square" lIns="91425" tIns="91425" rIns="91425" bIns="91425" anchor="t" anchorCtr="0">
            <a:noAutofit/>
          </a:bodyPr>
          <a:lstStyle/>
          <a:p>
            <a:pPr algn="ctr">
              <a:lnSpc>
                <a:spcPct val="115000"/>
              </a:lnSpc>
            </a:pPr>
            <a:r>
              <a:rPr lang="en-US" sz="2000" b="1" dirty="0">
                <a:solidFill>
                  <a:prstClr val="black"/>
                </a:solidFill>
                <a:latin typeface="Calibri" charset="0"/>
                <a:ea typeface="Calibri" charset="0"/>
                <a:cs typeface="Calibri" charset="0"/>
                <a:sym typeface="Roboto"/>
              </a:rPr>
              <a:t>Scientific research and development of tailored indicators</a:t>
            </a:r>
            <a:endParaRPr sz="2000" b="1" dirty="0">
              <a:solidFill>
                <a:prstClr val="black"/>
              </a:solidFill>
              <a:latin typeface="Calibri" charset="0"/>
              <a:ea typeface="Calibri" charset="0"/>
              <a:cs typeface="Calibri" charset="0"/>
              <a:sym typeface="Roboto"/>
            </a:endParaRPr>
          </a:p>
        </p:txBody>
      </p:sp>
      <p:sp>
        <p:nvSpPr>
          <p:cNvPr id="200" name="Shape 200"/>
          <p:cNvSpPr txBox="1"/>
          <p:nvPr/>
        </p:nvSpPr>
        <p:spPr>
          <a:xfrm>
            <a:off x="1216000" y="5095327"/>
            <a:ext cx="5680100" cy="669600"/>
          </a:xfrm>
          <a:prstGeom prst="rect">
            <a:avLst/>
          </a:prstGeom>
          <a:noFill/>
          <a:ln>
            <a:noFill/>
          </a:ln>
        </p:spPr>
        <p:txBody>
          <a:bodyPr spcFirstLastPara="1" wrap="square" lIns="91425" tIns="91425" rIns="91425" bIns="91425" anchor="t" anchorCtr="0">
            <a:noAutofit/>
          </a:bodyPr>
          <a:lstStyle/>
          <a:p>
            <a:pPr algn="ctr">
              <a:lnSpc>
                <a:spcPct val="115000"/>
              </a:lnSpc>
            </a:pPr>
            <a:r>
              <a:rPr lang="en-US" sz="2000" b="1" dirty="0">
                <a:solidFill>
                  <a:prstClr val="black"/>
                </a:solidFill>
                <a:latin typeface="Calibri" charset="0"/>
                <a:ea typeface="Calibri" charset="0"/>
                <a:cs typeface="Calibri" charset="0"/>
                <a:sym typeface="Roboto"/>
              </a:rPr>
              <a:t>Tools and assessment of decision making processes</a:t>
            </a:r>
            <a:endParaRPr sz="2000" b="1" dirty="0">
              <a:solidFill>
                <a:prstClr val="black"/>
              </a:solidFill>
              <a:latin typeface="Calibri" charset="0"/>
              <a:ea typeface="Calibri" charset="0"/>
              <a:cs typeface="Calibri" charset="0"/>
              <a:sym typeface="Roboto"/>
            </a:endParaRPr>
          </a:p>
        </p:txBody>
      </p:sp>
      <p:grpSp>
        <p:nvGrpSpPr>
          <p:cNvPr id="8" name="Agrupar 7"/>
          <p:cNvGrpSpPr/>
          <p:nvPr/>
        </p:nvGrpSpPr>
        <p:grpSpPr>
          <a:xfrm>
            <a:off x="2224016" y="2141634"/>
            <a:ext cx="3002705" cy="3006346"/>
            <a:chOff x="2224016" y="2141634"/>
            <a:chExt cx="3002705" cy="3006346"/>
          </a:xfrm>
        </p:grpSpPr>
        <p:grpSp>
          <p:nvGrpSpPr>
            <p:cNvPr id="7" name="Agrupar 6"/>
            <p:cNvGrpSpPr/>
            <p:nvPr/>
          </p:nvGrpSpPr>
          <p:grpSpPr>
            <a:xfrm>
              <a:off x="2224016" y="2141634"/>
              <a:ext cx="3002705" cy="3006346"/>
              <a:chOff x="1411216" y="1849534"/>
              <a:chExt cx="3002705" cy="3006346"/>
            </a:xfrm>
          </p:grpSpPr>
          <p:cxnSp>
            <p:nvCxnSpPr>
              <p:cNvPr id="193" name="Shape 193"/>
              <p:cNvCxnSpPr/>
              <p:nvPr/>
            </p:nvCxnSpPr>
            <p:spPr>
              <a:xfrm>
                <a:off x="1411216" y="2263163"/>
                <a:ext cx="433500" cy="252300"/>
              </a:xfrm>
              <a:prstGeom prst="straightConnector1">
                <a:avLst/>
              </a:prstGeom>
              <a:noFill/>
              <a:ln w="19050" cap="flat" cmpd="sng">
                <a:solidFill>
                  <a:srgbClr val="65F0AD"/>
                </a:solidFill>
                <a:prstDash val="solid"/>
                <a:round/>
                <a:headEnd type="oval" w="med" len="med"/>
                <a:tailEnd type="none" w="sm" len="sm"/>
              </a:ln>
            </p:spPr>
          </p:cxnSp>
          <p:grpSp>
            <p:nvGrpSpPr>
              <p:cNvPr id="6" name="Agrupar 5"/>
              <p:cNvGrpSpPr/>
              <p:nvPr/>
            </p:nvGrpSpPr>
            <p:grpSpPr>
              <a:xfrm>
                <a:off x="1682943" y="1849534"/>
                <a:ext cx="2730978" cy="3006346"/>
                <a:chOff x="1314643" y="1849534"/>
                <a:chExt cx="2730978" cy="3006346"/>
              </a:xfrm>
            </p:grpSpPr>
            <p:cxnSp>
              <p:nvCxnSpPr>
                <p:cNvPr id="196" name="Shape 196"/>
                <p:cNvCxnSpPr/>
                <p:nvPr/>
              </p:nvCxnSpPr>
              <p:spPr>
                <a:xfrm flipH="1">
                  <a:off x="3612121" y="2220551"/>
                  <a:ext cx="433500" cy="252300"/>
                </a:xfrm>
                <a:prstGeom prst="straightConnector1">
                  <a:avLst/>
                </a:prstGeom>
                <a:noFill/>
                <a:ln w="19050" cap="flat" cmpd="sng">
                  <a:solidFill>
                    <a:srgbClr val="085631"/>
                  </a:solidFill>
                  <a:prstDash val="solid"/>
                  <a:round/>
                  <a:headEnd type="oval" w="med" len="med"/>
                  <a:tailEnd type="none" w="sm" len="sm"/>
                </a:ln>
              </p:spPr>
            </p:cxnSp>
            <p:cxnSp>
              <p:nvCxnSpPr>
                <p:cNvPr id="199" name="Shape 199"/>
                <p:cNvCxnSpPr/>
                <p:nvPr/>
              </p:nvCxnSpPr>
              <p:spPr>
                <a:xfrm rot="10800000">
                  <a:off x="2587699" y="4395380"/>
                  <a:ext cx="0" cy="460500"/>
                </a:xfrm>
                <a:prstGeom prst="straightConnector1">
                  <a:avLst/>
                </a:prstGeom>
                <a:noFill/>
                <a:ln w="19050" cap="flat" cmpd="sng">
                  <a:solidFill>
                    <a:srgbClr val="0E9453"/>
                  </a:solidFill>
                  <a:prstDash val="solid"/>
                  <a:round/>
                  <a:headEnd type="oval" w="med" len="med"/>
                  <a:tailEnd type="none" w="sm" len="sm"/>
                </a:ln>
              </p:spPr>
            </p:cxnSp>
            <p:grpSp>
              <p:nvGrpSpPr>
                <p:cNvPr id="5" name="Agrupar 4"/>
                <p:cNvGrpSpPr>
                  <a:grpSpLocks noChangeAspect="1"/>
                </p:cNvGrpSpPr>
                <p:nvPr/>
              </p:nvGrpSpPr>
              <p:grpSpPr>
                <a:xfrm>
                  <a:off x="1314643" y="1849534"/>
                  <a:ext cx="2520000" cy="2575106"/>
                  <a:chOff x="1314643" y="1849532"/>
                  <a:chExt cx="2700000" cy="2759041"/>
                </a:xfrm>
              </p:grpSpPr>
              <p:sp>
                <p:nvSpPr>
                  <p:cNvPr id="191" name="Shape 191"/>
                  <p:cNvSpPr/>
                  <p:nvPr/>
                </p:nvSpPr>
                <p:spPr>
                  <a:xfrm>
                    <a:off x="1392300" y="1987881"/>
                    <a:ext cx="2540100" cy="2540100"/>
                  </a:xfrm>
                  <a:prstGeom prst="donut">
                    <a:avLst>
                      <a:gd name="adj" fmla="val 16067"/>
                    </a:avLst>
                  </a:prstGeom>
                  <a:solidFill>
                    <a:srgbClr val="000000">
                      <a:alpha val="10760"/>
                    </a:srgbClr>
                  </a:solidFill>
                  <a:ln>
                    <a:noFill/>
                  </a:ln>
                </p:spPr>
                <p:txBody>
                  <a:bodyPr spcFirstLastPara="1" wrap="square" lIns="91425" tIns="91425" rIns="91425" bIns="91425" anchor="ctr" anchorCtr="0">
                    <a:noAutofit/>
                  </a:bodyPr>
                  <a:lstStyle/>
                  <a:p>
                    <a:endParaRPr>
                      <a:solidFill>
                        <a:prstClr val="black"/>
                      </a:solidFill>
                      <a:latin typeface="Arial"/>
                      <a:ea typeface="DejaVu Sans"/>
                      <a:cs typeface="DejaVu Sans"/>
                    </a:endParaRPr>
                  </a:p>
                </p:txBody>
              </p:sp>
              <p:grpSp>
                <p:nvGrpSpPr>
                  <p:cNvPr id="3" name="Agrupar 2"/>
                  <p:cNvGrpSpPr>
                    <a:grpSpLocks noChangeAspect="1"/>
                  </p:cNvGrpSpPr>
                  <p:nvPr/>
                </p:nvGrpSpPr>
                <p:grpSpPr>
                  <a:xfrm>
                    <a:off x="1314643" y="1908573"/>
                    <a:ext cx="2700000" cy="2700000"/>
                    <a:chOff x="1314643" y="1908573"/>
                    <a:chExt cx="2690936" cy="2690936"/>
                  </a:xfrm>
                </p:grpSpPr>
                <p:sp>
                  <p:nvSpPr>
                    <p:cNvPr id="201" name="Shape 201"/>
                    <p:cNvSpPr txBox="1"/>
                    <p:nvPr/>
                  </p:nvSpPr>
                  <p:spPr>
                    <a:xfrm>
                      <a:off x="1565324" y="2797231"/>
                      <a:ext cx="2237641" cy="804300"/>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2000" b="1" dirty="0" smtClean="0">
                          <a:solidFill>
                            <a:prstClr val="black"/>
                          </a:solidFill>
                          <a:latin typeface="Roboto"/>
                          <a:ea typeface="Roboto"/>
                          <a:cs typeface="Roboto"/>
                          <a:sym typeface="Roboto"/>
                        </a:rPr>
                        <a:t>Developing </a:t>
                      </a:r>
                      <a:r>
                        <a:rPr lang="en-US" sz="2000" b="1" dirty="0">
                          <a:solidFill>
                            <a:prstClr val="black"/>
                          </a:solidFill>
                          <a:latin typeface="Roboto"/>
                          <a:ea typeface="Roboto"/>
                          <a:cs typeface="Roboto"/>
                          <a:sym typeface="Roboto"/>
                        </a:rPr>
                        <a:t>a C</a:t>
                      </a:r>
                      <a:r>
                        <a:rPr lang="en-US" sz="2000" b="1" dirty="0" smtClean="0">
                          <a:solidFill>
                            <a:prstClr val="black"/>
                          </a:solidFill>
                          <a:latin typeface="Roboto"/>
                          <a:ea typeface="Roboto"/>
                          <a:cs typeface="Roboto"/>
                          <a:sym typeface="Roboto"/>
                        </a:rPr>
                        <a:t>limate </a:t>
                      </a:r>
                      <a:r>
                        <a:rPr lang="en-US" sz="2000" b="1" dirty="0">
                          <a:solidFill>
                            <a:prstClr val="black"/>
                          </a:solidFill>
                          <a:latin typeface="Roboto"/>
                          <a:ea typeface="Roboto"/>
                          <a:cs typeface="Roboto"/>
                          <a:sym typeface="Roboto"/>
                        </a:rPr>
                        <a:t>S</a:t>
                      </a:r>
                      <a:r>
                        <a:rPr lang="en-US" sz="2000" b="1" dirty="0" smtClean="0">
                          <a:solidFill>
                            <a:prstClr val="black"/>
                          </a:solidFill>
                          <a:latin typeface="Roboto"/>
                          <a:ea typeface="Roboto"/>
                          <a:cs typeface="Roboto"/>
                          <a:sym typeface="Roboto"/>
                        </a:rPr>
                        <a:t>ervice</a:t>
                      </a:r>
                      <a:endParaRPr sz="2000" dirty="0">
                        <a:solidFill>
                          <a:prstClr val="black"/>
                        </a:solidFill>
                        <a:latin typeface="Arial"/>
                        <a:ea typeface="DejaVu Sans"/>
                        <a:cs typeface="DejaVu Sans"/>
                      </a:endParaRPr>
                    </a:p>
                  </p:txBody>
                </p:sp>
                <p:sp>
                  <p:nvSpPr>
                    <p:cNvPr id="202" name="Shape 202"/>
                    <p:cNvSpPr/>
                    <p:nvPr/>
                  </p:nvSpPr>
                  <p:spPr>
                    <a:xfrm rot="1800047">
                      <a:off x="1314643" y="1908573"/>
                      <a:ext cx="2690936" cy="2690936"/>
                    </a:xfrm>
                    <a:prstGeom prst="blockArc">
                      <a:avLst>
                        <a:gd name="adj1" fmla="val 14414370"/>
                        <a:gd name="adj2" fmla="val 694"/>
                        <a:gd name="adj3" fmla="val 9562"/>
                      </a:avLst>
                    </a:prstGeom>
                    <a:solidFill>
                      <a:srgbClr val="085631"/>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endParaRPr>
                        <a:solidFill>
                          <a:prstClr val="black"/>
                        </a:solidFill>
                        <a:latin typeface="Arial"/>
                        <a:ea typeface="DejaVu Sans"/>
                        <a:cs typeface="DejaVu Sans"/>
                      </a:endParaRPr>
                    </a:p>
                  </p:txBody>
                </p:sp>
              </p:grpSp>
              <p:sp>
                <p:nvSpPr>
                  <p:cNvPr id="203" name="Shape 203"/>
                  <p:cNvSpPr/>
                  <p:nvPr/>
                </p:nvSpPr>
                <p:spPr>
                  <a:xfrm rot="-1800047" flipH="1">
                    <a:off x="1316756" y="1908573"/>
                    <a:ext cx="2690936" cy="2690936"/>
                  </a:xfrm>
                  <a:prstGeom prst="blockArc">
                    <a:avLst>
                      <a:gd name="adj1" fmla="val 14348563"/>
                      <a:gd name="adj2" fmla="val 21472873"/>
                      <a:gd name="adj3" fmla="val 9381"/>
                    </a:avLst>
                  </a:prstGeom>
                  <a:solidFill>
                    <a:srgbClr val="65F0AD"/>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endParaRPr>
                      <a:solidFill>
                        <a:prstClr val="black"/>
                      </a:solidFill>
                      <a:latin typeface="Arial"/>
                      <a:ea typeface="DejaVu Sans"/>
                      <a:cs typeface="DejaVu Sans"/>
                    </a:endParaRPr>
                  </a:p>
                </p:txBody>
              </p:sp>
              <p:sp>
                <p:nvSpPr>
                  <p:cNvPr id="204" name="Shape 204"/>
                  <p:cNvSpPr/>
                  <p:nvPr/>
                </p:nvSpPr>
                <p:spPr>
                  <a:xfrm rot="-8100000">
                    <a:off x="2477516" y="1849532"/>
                    <a:ext cx="363170" cy="363170"/>
                  </a:xfrm>
                  <a:prstGeom prst="rtTriangle">
                    <a:avLst/>
                  </a:prstGeom>
                  <a:solidFill>
                    <a:srgbClr val="65F0AD"/>
                  </a:solidFill>
                  <a:ln>
                    <a:noFill/>
                  </a:ln>
                </p:spPr>
                <p:txBody>
                  <a:bodyPr spcFirstLastPara="1" wrap="square" lIns="91425" tIns="91425" rIns="91425" bIns="91425" anchor="ctr" anchorCtr="0">
                    <a:noAutofit/>
                  </a:bodyPr>
                  <a:lstStyle/>
                  <a:p>
                    <a:endParaRPr>
                      <a:solidFill>
                        <a:prstClr val="black"/>
                      </a:solidFill>
                      <a:latin typeface="Arial"/>
                      <a:ea typeface="DejaVu Sans"/>
                      <a:cs typeface="DejaVu Sans"/>
                    </a:endParaRPr>
                  </a:p>
                </p:txBody>
              </p:sp>
              <p:sp>
                <p:nvSpPr>
                  <p:cNvPr id="205" name="Shape 205"/>
                  <p:cNvSpPr/>
                  <p:nvPr/>
                </p:nvSpPr>
                <p:spPr>
                  <a:xfrm rot="-9000757" flipH="1">
                    <a:off x="1315753" y="1906947"/>
                    <a:ext cx="2690226" cy="2690226"/>
                  </a:xfrm>
                  <a:prstGeom prst="blockArc">
                    <a:avLst>
                      <a:gd name="adj1" fmla="val 14316164"/>
                      <a:gd name="adj2" fmla="val 21502663"/>
                      <a:gd name="adj3" fmla="val 9415"/>
                    </a:avLst>
                  </a:prstGeom>
                  <a:solidFill>
                    <a:srgbClr val="0E9453"/>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endParaRPr>
                      <a:solidFill>
                        <a:prstClr val="black"/>
                      </a:solidFill>
                      <a:latin typeface="Arial"/>
                      <a:ea typeface="DejaVu Sans"/>
                      <a:cs typeface="DejaVu Sans"/>
                    </a:endParaRPr>
                  </a:p>
                </p:txBody>
              </p:sp>
              <p:sp>
                <p:nvSpPr>
                  <p:cNvPr id="206" name="Shape 206"/>
                  <p:cNvSpPr/>
                  <p:nvPr/>
                </p:nvSpPr>
                <p:spPr>
                  <a:xfrm rot="-1027861">
                    <a:off x="3580674" y="3671971"/>
                    <a:ext cx="312672" cy="312672"/>
                  </a:xfrm>
                  <a:prstGeom prst="rtTriangle">
                    <a:avLst/>
                  </a:prstGeom>
                  <a:solidFill>
                    <a:srgbClr val="085631"/>
                  </a:solidFill>
                  <a:ln>
                    <a:noFill/>
                  </a:ln>
                </p:spPr>
                <p:txBody>
                  <a:bodyPr spcFirstLastPara="1" wrap="square" lIns="91425" tIns="91425" rIns="91425" bIns="91425" anchor="ctr" anchorCtr="0">
                    <a:noAutofit/>
                  </a:bodyPr>
                  <a:lstStyle/>
                  <a:p>
                    <a:endParaRPr>
                      <a:solidFill>
                        <a:prstClr val="black"/>
                      </a:solidFill>
                      <a:latin typeface="Arial"/>
                      <a:ea typeface="DejaVu Sans"/>
                      <a:cs typeface="DejaVu Sans"/>
                    </a:endParaRPr>
                  </a:p>
                </p:txBody>
              </p:sp>
            </p:grpSp>
          </p:grpSp>
        </p:grpSp>
        <p:sp>
          <p:nvSpPr>
            <p:cNvPr id="207" name="Shape 207"/>
            <p:cNvSpPr/>
            <p:nvPr/>
          </p:nvSpPr>
          <p:spPr>
            <a:xfrm rot="6359841">
              <a:off x="2606113" y="3836583"/>
              <a:ext cx="363580" cy="363580"/>
            </a:xfrm>
            <a:prstGeom prst="rtTriangle">
              <a:avLst/>
            </a:prstGeom>
            <a:solidFill>
              <a:srgbClr val="0E9453"/>
            </a:solidFill>
            <a:ln>
              <a:noFill/>
            </a:ln>
          </p:spPr>
          <p:txBody>
            <a:bodyPr spcFirstLastPara="1" wrap="square" lIns="91425" tIns="91425" rIns="91425" bIns="91425" anchor="ctr" anchorCtr="0">
              <a:noAutofit/>
            </a:bodyPr>
            <a:lstStyle/>
            <a:p>
              <a:endParaRPr>
                <a:solidFill>
                  <a:prstClr val="black"/>
                </a:solidFill>
                <a:latin typeface="Arial"/>
                <a:ea typeface="DejaVu Sans"/>
                <a:cs typeface="DejaVu Sans"/>
              </a:endParaRPr>
            </a:p>
          </p:txBody>
        </p:sp>
      </p:grpSp>
      <p:pic>
        <p:nvPicPr>
          <p:cNvPr id="208" name="Shape 208"/>
          <p:cNvPicPr preferRelativeResize="0"/>
          <p:nvPr/>
        </p:nvPicPr>
        <p:blipFill>
          <a:blip>
            <a:alphaModFix/>
          </a:blip>
          <a:stretch>
            <a:fillRect/>
          </a:stretch>
        </p:blipFill>
        <p:spPr>
          <a:xfrm>
            <a:off x="343053" y="3004027"/>
            <a:ext cx="825705" cy="434295"/>
          </a:xfrm>
          <a:prstGeom prst="rect">
            <a:avLst/>
          </a:prstGeom>
          <a:noFill/>
          <a:ln>
            <a:noFill/>
          </a:ln>
        </p:spPr>
      </p:pic>
      <p:pic>
        <p:nvPicPr>
          <p:cNvPr id="209" name="Shape 209"/>
          <p:cNvPicPr preferRelativeResize="0"/>
          <p:nvPr/>
        </p:nvPicPr>
        <p:blipFill>
          <a:blip r:embed="rId3">
            <a:alphaModFix/>
          </a:blip>
          <a:stretch>
            <a:fillRect/>
          </a:stretch>
        </p:blipFill>
        <p:spPr>
          <a:xfrm>
            <a:off x="1016198" y="2495630"/>
            <a:ext cx="952615" cy="434296"/>
          </a:xfrm>
          <a:prstGeom prst="rect">
            <a:avLst/>
          </a:prstGeom>
          <a:noFill/>
          <a:ln>
            <a:noFill/>
          </a:ln>
        </p:spPr>
      </p:pic>
      <p:pic>
        <p:nvPicPr>
          <p:cNvPr id="210" name="Shape 210"/>
          <p:cNvPicPr preferRelativeResize="0"/>
          <p:nvPr/>
        </p:nvPicPr>
        <p:blipFill>
          <a:blip r:embed="rId4">
            <a:alphaModFix/>
          </a:blip>
          <a:stretch>
            <a:fillRect/>
          </a:stretch>
        </p:blipFill>
        <p:spPr>
          <a:xfrm>
            <a:off x="1257429" y="3072716"/>
            <a:ext cx="470153" cy="434296"/>
          </a:xfrm>
          <a:prstGeom prst="rect">
            <a:avLst/>
          </a:prstGeom>
          <a:noFill/>
          <a:ln>
            <a:noFill/>
          </a:ln>
        </p:spPr>
      </p:pic>
      <p:pic>
        <p:nvPicPr>
          <p:cNvPr id="211" name="Shape 211"/>
          <p:cNvPicPr preferRelativeResize="0"/>
          <p:nvPr/>
        </p:nvPicPr>
        <p:blipFill>
          <a:blip r:embed="rId5">
            <a:alphaModFix/>
          </a:blip>
          <a:stretch>
            <a:fillRect/>
          </a:stretch>
        </p:blipFill>
        <p:spPr>
          <a:xfrm>
            <a:off x="181650" y="3619235"/>
            <a:ext cx="742106" cy="298042"/>
          </a:xfrm>
          <a:prstGeom prst="rect">
            <a:avLst/>
          </a:prstGeom>
          <a:noFill/>
          <a:ln>
            <a:noFill/>
          </a:ln>
        </p:spPr>
      </p:pic>
      <p:pic>
        <p:nvPicPr>
          <p:cNvPr id="212" name="Shape 212"/>
          <p:cNvPicPr preferRelativeResize="0"/>
          <p:nvPr/>
        </p:nvPicPr>
        <p:blipFill>
          <a:blip r:embed="rId6">
            <a:alphaModFix/>
          </a:blip>
          <a:stretch>
            <a:fillRect/>
          </a:stretch>
        </p:blipFill>
        <p:spPr>
          <a:xfrm>
            <a:off x="1128251" y="3708099"/>
            <a:ext cx="525304" cy="434296"/>
          </a:xfrm>
          <a:prstGeom prst="rect">
            <a:avLst/>
          </a:prstGeom>
          <a:noFill/>
          <a:ln>
            <a:noFill/>
          </a:ln>
        </p:spPr>
      </p:pic>
      <p:pic>
        <p:nvPicPr>
          <p:cNvPr id="213" name="Shape 213"/>
          <p:cNvPicPr preferRelativeResize="0"/>
          <p:nvPr/>
        </p:nvPicPr>
        <p:blipFill>
          <a:blip r:embed="rId7">
            <a:alphaModFix/>
          </a:blip>
          <a:stretch>
            <a:fillRect/>
          </a:stretch>
        </p:blipFill>
        <p:spPr>
          <a:xfrm>
            <a:off x="88900" y="2500903"/>
            <a:ext cx="873747" cy="434296"/>
          </a:xfrm>
          <a:prstGeom prst="rect">
            <a:avLst/>
          </a:prstGeom>
          <a:noFill/>
          <a:ln>
            <a:noFill/>
          </a:ln>
        </p:spPr>
      </p:pic>
      <p:pic>
        <p:nvPicPr>
          <p:cNvPr id="215" name="Shape 215"/>
          <p:cNvPicPr preferRelativeResize="0"/>
          <p:nvPr/>
        </p:nvPicPr>
        <p:blipFill rotWithShape="1">
          <a:blip r:embed="rId8">
            <a:alphaModFix/>
          </a:blip>
          <a:srcRect l="54568" t="7330"/>
          <a:stretch/>
        </p:blipFill>
        <p:spPr>
          <a:xfrm>
            <a:off x="5361470" y="2928787"/>
            <a:ext cx="3668230" cy="1973414"/>
          </a:xfrm>
          <a:prstGeom prst="rect">
            <a:avLst/>
          </a:prstGeom>
          <a:noFill/>
          <a:ln>
            <a:noFill/>
          </a:ln>
        </p:spPr>
      </p:pic>
      <p:sp>
        <p:nvSpPr>
          <p:cNvPr id="216" name="Shape 216"/>
          <p:cNvSpPr txBox="1"/>
          <p:nvPr/>
        </p:nvSpPr>
        <p:spPr>
          <a:xfrm>
            <a:off x="4461933" y="2526627"/>
            <a:ext cx="5367867" cy="669600"/>
          </a:xfrm>
          <a:prstGeom prst="rect">
            <a:avLst/>
          </a:prstGeom>
          <a:noFill/>
          <a:ln>
            <a:noFill/>
          </a:ln>
        </p:spPr>
        <p:txBody>
          <a:bodyPr spcFirstLastPara="1" wrap="square" lIns="91425" tIns="91425" rIns="91425" bIns="91425" anchor="t" anchorCtr="0">
            <a:noAutofit/>
          </a:bodyPr>
          <a:lstStyle/>
          <a:p>
            <a:pPr algn="ctr">
              <a:lnSpc>
                <a:spcPct val="115000"/>
              </a:lnSpc>
            </a:pPr>
            <a:r>
              <a:rPr lang="en-US" sz="1500" dirty="0">
                <a:solidFill>
                  <a:srgbClr val="1F497D"/>
                </a:solidFill>
                <a:latin typeface="Arial"/>
                <a:ea typeface="Roboto"/>
                <a:cs typeface="DejaVu Sans"/>
                <a:sym typeface="Roboto"/>
              </a:rPr>
              <a:t>Prediction of </a:t>
            </a:r>
            <a:r>
              <a:rPr lang="en-US" sz="1500" dirty="0" smtClean="0">
                <a:solidFill>
                  <a:srgbClr val="1F497D"/>
                </a:solidFill>
                <a:latin typeface="Arial"/>
                <a:ea typeface="Roboto"/>
                <a:cs typeface="DejaVu Sans"/>
                <a:sym typeface="Roboto"/>
              </a:rPr>
              <a:t>extreme drought (August 2017) </a:t>
            </a:r>
            <a:endParaRPr sz="1500" dirty="0">
              <a:solidFill>
                <a:srgbClr val="1F497D"/>
              </a:solidFill>
              <a:latin typeface="Arial"/>
              <a:ea typeface="Roboto"/>
              <a:cs typeface="DejaVu Sans"/>
              <a:sym typeface="Roboto"/>
            </a:endParaRPr>
          </a:p>
        </p:txBody>
      </p:sp>
      <p:sp>
        <p:nvSpPr>
          <p:cNvPr id="217" name="Shape 217"/>
          <p:cNvSpPr txBox="1"/>
          <p:nvPr/>
        </p:nvSpPr>
        <p:spPr>
          <a:xfrm>
            <a:off x="672826" y="5540242"/>
            <a:ext cx="7564713" cy="1080590"/>
          </a:xfrm>
          <a:prstGeom prst="rect">
            <a:avLst/>
          </a:prstGeom>
          <a:noFill/>
          <a:ln>
            <a:noFill/>
          </a:ln>
        </p:spPr>
        <p:txBody>
          <a:bodyPr spcFirstLastPara="1" wrap="square" lIns="91425" tIns="91425" rIns="91425" bIns="91425" anchor="t" anchorCtr="0">
            <a:noAutofit/>
          </a:bodyPr>
          <a:lstStyle/>
          <a:p>
            <a:pPr algn="just"/>
            <a:r>
              <a:rPr lang="en-US" sz="1600" i="1" dirty="0" err="1">
                <a:solidFill>
                  <a:srgbClr val="1F497D"/>
                </a:solidFill>
                <a:latin typeface="Calibri"/>
                <a:ea typeface="Calibri"/>
                <a:cs typeface="Calibri"/>
                <a:sym typeface="Calibri"/>
              </a:rPr>
              <a:t>Terrado</a:t>
            </a:r>
            <a:r>
              <a:rPr lang="en-US" sz="1600" i="1" dirty="0">
                <a:solidFill>
                  <a:srgbClr val="1F497D"/>
                </a:solidFill>
                <a:latin typeface="Calibri"/>
                <a:ea typeface="Calibri"/>
                <a:cs typeface="Calibri"/>
                <a:sym typeface="Calibri"/>
              </a:rPr>
              <a:t>, M., I. </a:t>
            </a:r>
            <a:r>
              <a:rPr lang="en-US" sz="1600" i="1" dirty="0" err="1">
                <a:solidFill>
                  <a:srgbClr val="1F497D"/>
                </a:solidFill>
                <a:latin typeface="Calibri"/>
                <a:ea typeface="Calibri"/>
                <a:cs typeface="Calibri"/>
                <a:sym typeface="Calibri"/>
              </a:rPr>
              <a:t>Christel</a:t>
            </a:r>
            <a:r>
              <a:rPr lang="en-US" sz="1600" i="1" dirty="0">
                <a:solidFill>
                  <a:srgbClr val="1F497D"/>
                </a:solidFill>
                <a:latin typeface="Calibri"/>
                <a:ea typeface="Calibri"/>
                <a:cs typeface="Calibri"/>
                <a:sym typeface="Calibri"/>
              </a:rPr>
              <a:t>, D. </a:t>
            </a:r>
            <a:r>
              <a:rPr lang="en-US" sz="1600" i="1" dirty="0" err="1">
                <a:solidFill>
                  <a:srgbClr val="1F497D"/>
                </a:solidFill>
                <a:latin typeface="Calibri"/>
                <a:ea typeface="Calibri"/>
                <a:cs typeface="Calibri"/>
                <a:sym typeface="Calibri"/>
              </a:rPr>
              <a:t>Bojovic</a:t>
            </a:r>
            <a:r>
              <a:rPr lang="en-US" sz="1600" i="1" dirty="0">
                <a:solidFill>
                  <a:srgbClr val="1F497D"/>
                </a:solidFill>
                <a:latin typeface="Calibri"/>
                <a:ea typeface="Calibri"/>
                <a:cs typeface="Calibri"/>
                <a:sym typeface="Calibri"/>
              </a:rPr>
              <a:t>, A. </a:t>
            </a:r>
            <a:r>
              <a:rPr lang="en-US" sz="1600" i="1" dirty="0" err="1">
                <a:solidFill>
                  <a:srgbClr val="1F497D"/>
                </a:solidFill>
                <a:latin typeface="Calibri"/>
                <a:ea typeface="Calibri"/>
                <a:cs typeface="Calibri"/>
                <a:sym typeface="Calibri"/>
              </a:rPr>
              <a:t>Soret</a:t>
            </a:r>
            <a:r>
              <a:rPr lang="en-US" sz="1600" i="1" dirty="0">
                <a:solidFill>
                  <a:srgbClr val="1F497D"/>
                </a:solidFill>
                <a:latin typeface="Calibri"/>
                <a:ea typeface="Calibri"/>
                <a:cs typeface="Calibri"/>
                <a:sym typeface="Calibri"/>
              </a:rPr>
              <a:t> and F</a:t>
            </a:r>
            <a:r>
              <a:rPr lang="en-US" sz="1600" i="1" dirty="0" smtClean="0">
                <a:solidFill>
                  <a:srgbClr val="1F497D"/>
                </a:solidFill>
                <a:latin typeface="Calibri"/>
                <a:ea typeface="Calibri"/>
                <a:cs typeface="Calibri"/>
                <a:sym typeface="Calibri"/>
              </a:rPr>
              <a:t>. </a:t>
            </a:r>
            <a:r>
              <a:rPr lang="en-US" sz="1600" i="1" dirty="0" err="1">
                <a:solidFill>
                  <a:srgbClr val="1F497D"/>
                </a:solidFill>
                <a:latin typeface="Calibri"/>
                <a:ea typeface="Calibri"/>
                <a:cs typeface="Calibri"/>
                <a:sym typeface="Calibri"/>
              </a:rPr>
              <a:t>Doblas</a:t>
            </a:r>
            <a:r>
              <a:rPr lang="en-US" sz="1600" i="1" dirty="0">
                <a:solidFill>
                  <a:srgbClr val="1F497D"/>
                </a:solidFill>
                <a:latin typeface="Calibri"/>
                <a:ea typeface="Calibri"/>
                <a:cs typeface="Calibri"/>
                <a:sym typeface="Calibri"/>
              </a:rPr>
              <a:t>-Reyes (2017) </a:t>
            </a:r>
            <a:r>
              <a:rPr lang="en-US" sz="1600" i="1" dirty="0" smtClean="0">
                <a:solidFill>
                  <a:srgbClr val="1F497D"/>
                </a:solidFill>
                <a:latin typeface="Calibri"/>
                <a:ea typeface="Calibri"/>
                <a:cs typeface="Calibri"/>
                <a:sym typeface="Calibri"/>
              </a:rPr>
              <a:t>“Climate </a:t>
            </a:r>
            <a:r>
              <a:rPr lang="en-US" sz="1600" i="1" dirty="0">
                <a:solidFill>
                  <a:srgbClr val="1F497D"/>
                </a:solidFill>
                <a:latin typeface="Calibri"/>
                <a:ea typeface="Calibri"/>
                <a:cs typeface="Calibri"/>
                <a:sym typeface="Calibri"/>
              </a:rPr>
              <a:t>change communication and user engagement: </a:t>
            </a:r>
            <a:r>
              <a:rPr lang="en-US" sz="1600" b="1" i="1" dirty="0">
                <a:solidFill>
                  <a:srgbClr val="1F497D"/>
                </a:solidFill>
                <a:latin typeface="Calibri"/>
                <a:ea typeface="Calibri"/>
                <a:cs typeface="Calibri"/>
                <a:sym typeface="Calibri"/>
              </a:rPr>
              <a:t>a tool to anticipate climate </a:t>
            </a:r>
            <a:r>
              <a:rPr lang="en-US" sz="1600" b="1" i="1" dirty="0" smtClean="0">
                <a:solidFill>
                  <a:srgbClr val="1F497D"/>
                </a:solidFill>
                <a:latin typeface="Calibri"/>
                <a:ea typeface="Calibri"/>
                <a:cs typeface="Calibri"/>
                <a:sym typeface="Calibri"/>
              </a:rPr>
              <a:t>change</a:t>
            </a:r>
            <a:r>
              <a:rPr lang="en-US" sz="1600" i="1" dirty="0" smtClean="0">
                <a:solidFill>
                  <a:srgbClr val="1F497D"/>
                </a:solidFill>
                <a:latin typeface="Calibri"/>
                <a:ea typeface="Calibri"/>
                <a:cs typeface="Calibri"/>
                <a:sym typeface="Calibri"/>
              </a:rPr>
              <a:t>”. Published in Handbook </a:t>
            </a:r>
            <a:r>
              <a:rPr lang="en-US" sz="1600" i="1" dirty="0">
                <a:solidFill>
                  <a:srgbClr val="1F497D"/>
                </a:solidFill>
                <a:latin typeface="Calibri"/>
                <a:ea typeface="Calibri"/>
                <a:cs typeface="Calibri"/>
                <a:sym typeface="Calibri"/>
              </a:rPr>
              <a:t>of Climate Change </a:t>
            </a:r>
            <a:r>
              <a:rPr lang="en-US" sz="1600" i="1" dirty="0" smtClean="0">
                <a:solidFill>
                  <a:srgbClr val="1F497D"/>
                </a:solidFill>
                <a:latin typeface="Calibri"/>
                <a:ea typeface="Calibri"/>
                <a:cs typeface="Calibri"/>
                <a:sym typeface="Calibri"/>
              </a:rPr>
              <a:t>Communication</a:t>
            </a:r>
            <a:endParaRPr sz="1600" i="1" dirty="0">
              <a:solidFill>
                <a:srgbClr val="1F497D"/>
              </a:solidFill>
              <a:latin typeface="Calibri"/>
              <a:ea typeface="Calibri"/>
              <a:cs typeface="Calibri"/>
              <a:sym typeface="Calibri"/>
            </a:endParaRPr>
          </a:p>
        </p:txBody>
      </p:sp>
      <p:sp>
        <p:nvSpPr>
          <p:cNvPr id="31" name="TextShape 3"/>
          <p:cNvSpPr txBox="1">
            <a:spLocks noChangeAspect="1" noChangeArrowheads="1"/>
          </p:cNvSpPr>
          <p:nvPr/>
        </p:nvSpPr>
        <p:spPr bwMode="auto">
          <a:xfrm>
            <a:off x="25400" y="181455"/>
            <a:ext cx="6705600" cy="645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200" b="1" dirty="0" smtClean="0">
                <a:solidFill>
                  <a:srgbClr val="FFFFFF"/>
                </a:solidFill>
              </a:rPr>
              <a:t>Decadal climate prediction </a:t>
            </a:r>
            <a:r>
              <a:rPr lang="en-US" sz="2200" b="1" dirty="0" smtClean="0">
                <a:solidFill>
                  <a:srgbClr val="FFFFFF"/>
                </a:solidFill>
                <a:sym typeface="Wingdings" charset="0"/>
              </a:rPr>
              <a:t> </a:t>
            </a:r>
            <a:r>
              <a:rPr lang="en-US" sz="2200" b="1" dirty="0">
                <a:solidFill>
                  <a:srgbClr val="FFFFFF"/>
                </a:solidFill>
                <a:sym typeface="Wingdings" charset="0"/>
              </a:rPr>
              <a:t>C</a:t>
            </a:r>
            <a:r>
              <a:rPr lang="en-US" sz="2200" b="1" dirty="0" smtClean="0">
                <a:solidFill>
                  <a:srgbClr val="FFFFFF"/>
                </a:solidFill>
                <a:sym typeface="Wingdings" charset="0"/>
              </a:rPr>
              <a:t>limate Services I</a:t>
            </a:r>
            <a:endParaRPr lang="en-US" sz="2200" b="1" dirty="0" smtClean="0">
              <a:solidFill>
                <a:srgbClr val="004990"/>
              </a:solidFill>
              <a:latin typeface="Calibri" charset="0"/>
            </a:endParaRPr>
          </a:p>
        </p:txBody>
      </p:sp>
    </p:spTree>
    <p:extLst>
      <p:ext uri="{BB962C8B-B14F-4D97-AF65-F5344CB8AC3E}">
        <p14:creationId xmlns:p14="http://schemas.microsoft.com/office/powerpoint/2010/main" val="414155453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txBox="1">
            <a:spLocks noChangeArrowheads="1"/>
          </p:cNvSpPr>
          <p:nvPr/>
        </p:nvSpPr>
        <p:spPr bwMode="auto">
          <a:xfrm>
            <a:off x="125412" y="1048810"/>
            <a:ext cx="9615488" cy="246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10000"/>
              </a:spcBef>
              <a:spcAft>
                <a:spcPct val="5000"/>
              </a:spcAft>
            </a:pPr>
            <a:r>
              <a:rPr lang="en-GB" sz="2000" b="1" dirty="0" smtClean="0">
                <a:solidFill>
                  <a:srgbClr val="000000"/>
                </a:solidFill>
              </a:rPr>
              <a:t>Bodegas Torres </a:t>
            </a:r>
            <a:r>
              <a:rPr lang="en-GB" sz="2000" dirty="0" smtClean="0">
                <a:solidFill>
                  <a:srgbClr val="000000"/>
                </a:solidFill>
              </a:rPr>
              <a:t>(and other wineries) are looking for </a:t>
            </a:r>
            <a:r>
              <a:rPr lang="en-GB" sz="2000" b="1" dirty="0" smtClean="0">
                <a:solidFill>
                  <a:srgbClr val="004990"/>
                </a:solidFill>
              </a:rPr>
              <a:t>new vineyard locations</a:t>
            </a:r>
            <a:endParaRPr lang="en-GB" sz="2000" dirty="0" smtClean="0">
              <a:solidFill>
                <a:srgbClr val="004990"/>
              </a:solidFill>
            </a:endParaRPr>
          </a:p>
          <a:p>
            <a:pPr eaLnBrk="1" fontAlgn="base" hangingPunct="1">
              <a:spcBef>
                <a:spcPct val="10000"/>
              </a:spcBef>
              <a:spcAft>
                <a:spcPct val="5000"/>
              </a:spcAft>
            </a:pPr>
            <a:endParaRPr lang="en-GB" sz="1000" dirty="0">
              <a:solidFill>
                <a:srgbClr val="004990"/>
              </a:solidFill>
            </a:endParaRPr>
          </a:p>
          <a:p>
            <a:pPr eaLnBrk="1" fontAlgn="base" hangingPunct="1">
              <a:spcBef>
                <a:spcPct val="10000"/>
              </a:spcBef>
              <a:spcAft>
                <a:spcPct val="5000"/>
              </a:spcAft>
            </a:pPr>
            <a:r>
              <a:rPr lang="en-GB" sz="2000" dirty="0" smtClean="0">
                <a:solidFill>
                  <a:srgbClr val="004990"/>
                </a:solidFill>
              </a:rPr>
              <a:t>They have purchased </a:t>
            </a:r>
            <a:r>
              <a:rPr lang="en-GB" sz="2000" dirty="0">
                <a:solidFill>
                  <a:srgbClr val="004990"/>
                </a:solidFill>
              </a:rPr>
              <a:t>h</a:t>
            </a:r>
            <a:r>
              <a:rPr lang="en-GB" sz="2000" dirty="0" smtClean="0">
                <a:solidFill>
                  <a:srgbClr val="004990"/>
                </a:solidFill>
              </a:rPr>
              <a:t>igh elevation terrains near the Pyrenees</a:t>
            </a:r>
          </a:p>
          <a:p>
            <a:pPr eaLnBrk="1" fontAlgn="base" hangingPunct="1">
              <a:spcBef>
                <a:spcPct val="10000"/>
              </a:spcBef>
              <a:spcAft>
                <a:spcPct val="5000"/>
              </a:spcAft>
            </a:pPr>
            <a:endParaRPr lang="en-GB" sz="400" dirty="0" smtClean="0">
              <a:solidFill>
                <a:srgbClr val="004990"/>
              </a:solidFill>
            </a:endParaRPr>
          </a:p>
          <a:p>
            <a:pPr eaLnBrk="1" fontAlgn="base" hangingPunct="1">
              <a:spcBef>
                <a:spcPct val="10000"/>
              </a:spcBef>
              <a:spcAft>
                <a:spcPct val="5000"/>
              </a:spcAft>
            </a:pPr>
            <a:r>
              <a:rPr lang="en-GB" sz="2000" dirty="0" smtClean="0">
                <a:solidFill>
                  <a:srgbClr val="004990"/>
                </a:solidFill>
              </a:rPr>
              <a:t>They are considering South America, in areas with no current wine production</a:t>
            </a:r>
          </a:p>
        </p:txBody>
      </p:sp>
      <p:grpSp>
        <p:nvGrpSpPr>
          <p:cNvPr id="20482" name="Group 1"/>
          <p:cNvGrpSpPr>
            <a:grpSpLocks/>
          </p:cNvGrpSpPr>
          <p:nvPr/>
        </p:nvGrpSpPr>
        <p:grpSpPr bwMode="auto">
          <a:xfrm>
            <a:off x="4975225" y="2716370"/>
            <a:ext cx="4003675" cy="2593075"/>
            <a:chOff x="4635500" y="3581400"/>
            <a:chExt cx="4002658" cy="2654300"/>
          </a:xfrm>
        </p:grpSpPr>
        <p:pic>
          <p:nvPicPr>
            <p:cNvPr id="20491" name="Picture 4" descr="http://www.torres.es/wps/wcm/connect/b754f100409dd9f393f4d357d92ec9f8/masdencrusat-popup.jpg?MOD=AJPERES&amp;CACHEID=b754f100409dd9f393f4d357d92ec9f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3581400"/>
              <a:ext cx="3994150"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2" name="Picture 2" descr="http://laguiadelvino.mx/wp-content/uploads/2013/02/logo_bodega_torres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5500" y="5597525"/>
              <a:ext cx="1293813"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483" name="Imagen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86899" y="4747992"/>
            <a:ext cx="1282700" cy="676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8" descr="https://upload.wikimedia.org/wikipedia/ca/d/d2/Logo_codorniu.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8177" y="4717733"/>
            <a:ext cx="1598613" cy="533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11" descr="http://www.bodegasjavier.es/TiendaVirtual/pix/categorias/vinas_vero.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941" y="4717750"/>
            <a:ext cx="892175" cy="736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2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54782" y="4737119"/>
            <a:ext cx="798512" cy="494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7" name="TextShape 3"/>
          <p:cNvSpPr txBox="1">
            <a:spLocks noChangeAspect="1" noChangeArrowheads="1"/>
          </p:cNvSpPr>
          <p:nvPr/>
        </p:nvSpPr>
        <p:spPr bwMode="auto">
          <a:xfrm>
            <a:off x="0" y="181455"/>
            <a:ext cx="6705600" cy="645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200" b="1" dirty="0" smtClean="0">
                <a:solidFill>
                  <a:srgbClr val="FFFFFF"/>
                </a:solidFill>
              </a:rPr>
              <a:t>Decadal climate prediction </a:t>
            </a:r>
            <a:r>
              <a:rPr lang="en-US" sz="2200" b="1" dirty="0" smtClean="0">
                <a:solidFill>
                  <a:srgbClr val="FFFFFF"/>
                </a:solidFill>
                <a:sym typeface="Wingdings" charset="0"/>
              </a:rPr>
              <a:t> </a:t>
            </a:r>
            <a:r>
              <a:rPr lang="en-US" sz="2200" b="1" dirty="0">
                <a:solidFill>
                  <a:srgbClr val="FFFFFF"/>
                </a:solidFill>
                <a:sym typeface="Wingdings" charset="0"/>
              </a:rPr>
              <a:t>C</a:t>
            </a:r>
            <a:r>
              <a:rPr lang="en-US" sz="2200" b="1" dirty="0" smtClean="0">
                <a:solidFill>
                  <a:srgbClr val="FFFFFF"/>
                </a:solidFill>
                <a:sym typeface="Wingdings" charset="0"/>
              </a:rPr>
              <a:t>limate Services II</a:t>
            </a:r>
            <a:endParaRPr lang="en-US" sz="2200" b="1" dirty="0" smtClean="0">
              <a:solidFill>
                <a:srgbClr val="004990"/>
              </a:solidFill>
              <a:latin typeface="Calibri" charset="0"/>
            </a:endParaRPr>
          </a:p>
        </p:txBody>
      </p:sp>
      <p:grpSp>
        <p:nvGrpSpPr>
          <p:cNvPr id="20488" name="Group 2"/>
          <p:cNvGrpSpPr>
            <a:grpSpLocks/>
          </p:cNvGrpSpPr>
          <p:nvPr/>
        </p:nvGrpSpPr>
        <p:grpSpPr bwMode="auto">
          <a:xfrm>
            <a:off x="212724" y="2716370"/>
            <a:ext cx="4475163" cy="1817634"/>
            <a:chOff x="251520" y="1976439"/>
            <a:chExt cx="5007258" cy="2146935"/>
          </a:xfrm>
        </p:grpSpPr>
        <p:pic>
          <p:nvPicPr>
            <p:cNvPr id="20489"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1520" y="1976439"/>
              <a:ext cx="2540318" cy="2146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90"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71800" y="1976439"/>
              <a:ext cx="2486978" cy="2146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Rectángulo 1"/>
          <p:cNvSpPr/>
          <p:nvPr/>
        </p:nvSpPr>
        <p:spPr>
          <a:xfrm>
            <a:off x="368300" y="5813336"/>
            <a:ext cx="8775700" cy="707886"/>
          </a:xfrm>
          <a:prstGeom prst="rect">
            <a:avLst/>
          </a:prstGeom>
        </p:spPr>
        <p:txBody>
          <a:bodyPr wrap="square">
            <a:spAutoFit/>
          </a:bodyPr>
          <a:lstStyle/>
          <a:p>
            <a:pPr fontAlgn="base">
              <a:spcBef>
                <a:spcPct val="10000"/>
              </a:spcBef>
              <a:spcAft>
                <a:spcPct val="5000"/>
              </a:spcAft>
            </a:pPr>
            <a:r>
              <a:rPr lang="en-GB" sz="2000" b="1" dirty="0">
                <a:solidFill>
                  <a:srgbClr val="000000"/>
                </a:solidFill>
                <a:latin typeface="Arial"/>
                <a:ea typeface="DejaVu Sans"/>
                <a:cs typeface="DejaVu Sans"/>
              </a:rPr>
              <a:t>Bodegas </a:t>
            </a:r>
            <a:r>
              <a:rPr lang="en-GB" sz="2000" b="1" dirty="0" smtClean="0">
                <a:solidFill>
                  <a:srgbClr val="000000"/>
                </a:solidFill>
                <a:latin typeface="Arial"/>
                <a:ea typeface="DejaVu Sans"/>
                <a:cs typeface="DejaVu Sans"/>
              </a:rPr>
              <a:t>Torres </a:t>
            </a:r>
            <a:r>
              <a:rPr lang="en-GB" sz="2000" dirty="0" smtClean="0">
                <a:solidFill>
                  <a:srgbClr val="000000"/>
                </a:solidFill>
                <a:latin typeface="Arial"/>
                <a:ea typeface="DejaVu Sans"/>
                <a:cs typeface="DejaVu Sans"/>
              </a:rPr>
              <a:t>is thus requesting </a:t>
            </a:r>
            <a:r>
              <a:rPr lang="en-GB" sz="2000" b="1" dirty="0">
                <a:solidFill>
                  <a:srgbClr val="004990"/>
                </a:solidFill>
                <a:latin typeface="Arial"/>
                <a:ea typeface="DejaVu Sans"/>
                <a:cs typeface="DejaVu Sans"/>
              </a:rPr>
              <a:t>local climate information </a:t>
            </a:r>
            <a:r>
              <a:rPr lang="en-GB" sz="2000" dirty="0" smtClean="0">
                <a:solidFill>
                  <a:srgbClr val="000000"/>
                </a:solidFill>
                <a:latin typeface="Arial"/>
                <a:ea typeface="DejaVu Sans"/>
                <a:cs typeface="DejaVu Sans"/>
              </a:rPr>
              <a:t>(with uncertainty </a:t>
            </a:r>
            <a:r>
              <a:rPr lang="en-GB" sz="2000" dirty="0">
                <a:solidFill>
                  <a:srgbClr val="000000"/>
                </a:solidFill>
                <a:latin typeface="Arial"/>
                <a:ea typeface="DejaVu Sans"/>
                <a:cs typeface="DejaVu Sans"/>
              </a:rPr>
              <a:t>assessments</a:t>
            </a:r>
            <a:r>
              <a:rPr lang="en-GB" sz="2000" dirty="0" smtClean="0">
                <a:solidFill>
                  <a:srgbClr val="000000"/>
                </a:solidFill>
                <a:latin typeface="Arial"/>
                <a:ea typeface="DejaVu Sans"/>
                <a:cs typeface="DejaVu Sans"/>
              </a:rPr>
              <a:t>) relevant for the </a:t>
            </a:r>
            <a:r>
              <a:rPr lang="en-GB" sz="2000" b="1" dirty="0">
                <a:solidFill>
                  <a:srgbClr val="004990"/>
                </a:solidFill>
                <a:latin typeface="Arial"/>
                <a:ea typeface="DejaVu Sans"/>
                <a:cs typeface="DejaVu Sans"/>
              </a:rPr>
              <a:t>vegetative cycle of </a:t>
            </a:r>
            <a:r>
              <a:rPr lang="en-GB" sz="2000" b="1" dirty="0" smtClean="0">
                <a:solidFill>
                  <a:srgbClr val="004990"/>
                </a:solidFill>
                <a:latin typeface="Arial"/>
                <a:ea typeface="DejaVu Sans"/>
                <a:cs typeface="DejaVu Sans"/>
              </a:rPr>
              <a:t>grapes</a:t>
            </a:r>
            <a:r>
              <a:rPr lang="en-GB" sz="2000" dirty="0" smtClean="0">
                <a:solidFill>
                  <a:srgbClr val="000000"/>
                </a:solidFill>
                <a:latin typeface="Arial"/>
                <a:ea typeface="DejaVu Sans"/>
                <a:cs typeface="DejaVu Sans"/>
              </a:rPr>
              <a:t>.</a:t>
            </a:r>
            <a:endParaRPr lang="en-GB" sz="2000" dirty="0">
              <a:solidFill>
                <a:srgbClr val="000000"/>
              </a:solidFill>
              <a:latin typeface="Arial"/>
              <a:ea typeface="DejaVu Sans"/>
              <a:cs typeface="DejaVu Sans"/>
            </a:endParaRPr>
          </a:p>
        </p:txBody>
      </p:sp>
    </p:spTree>
    <p:extLst>
      <p:ext uri="{BB962C8B-B14F-4D97-AF65-F5344CB8AC3E}">
        <p14:creationId xmlns:p14="http://schemas.microsoft.com/office/powerpoint/2010/main" val="43326274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p:nvPr/>
        </p:nvSpPr>
        <p:spPr>
          <a:xfrm>
            <a:off x="266700" y="1082500"/>
            <a:ext cx="8356600" cy="390900"/>
          </a:xfrm>
          <a:prstGeom prst="rect">
            <a:avLst/>
          </a:prstGeom>
          <a:noFill/>
          <a:ln>
            <a:noFill/>
          </a:ln>
        </p:spPr>
        <p:txBody>
          <a:bodyPr spcFirstLastPara="1" wrap="square" lIns="91425" tIns="45700" rIns="91425" bIns="45700" anchor="t" anchorCtr="0">
            <a:noAutofit/>
          </a:bodyPr>
          <a:lstStyle/>
          <a:p>
            <a:pPr algn="ctr"/>
            <a:r>
              <a:rPr lang="en-US" sz="2400" dirty="0" smtClean="0">
                <a:solidFill>
                  <a:prstClr val="black"/>
                </a:solidFill>
                <a:latin typeface="Calibri"/>
                <a:ea typeface="Calibri"/>
                <a:cs typeface="Calibri"/>
                <a:sym typeface="Calibri"/>
              </a:rPr>
              <a:t>Example of </a:t>
            </a:r>
            <a:r>
              <a:rPr lang="en-US" sz="2400" b="1" dirty="0">
                <a:solidFill>
                  <a:prstClr val="black"/>
                </a:solidFill>
                <a:latin typeface="Calibri"/>
                <a:ea typeface="Calibri"/>
                <a:cs typeface="Calibri"/>
                <a:sym typeface="Calibri"/>
              </a:rPr>
              <a:t>c</a:t>
            </a:r>
            <a:r>
              <a:rPr lang="en-US" sz="2400" b="1" dirty="0" smtClean="0">
                <a:solidFill>
                  <a:prstClr val="black"/>
                </a:solidFill>
                <a:latin typeface="Calibri"/>
                <a:ea typeface="Calibri"/>
                <a:cs typeface="Calibri"/>
                <a:sym typeface="Calibri"/>
              </a:rPr>
              <a:t>limate service </a:t>
            </a:r>
            <a:r>
              <a:rPr lang="en-US" sz="2400" dirty="0" smtClean="0">
                <a:solidFill>
                  <a:prstClr val="black"/>
                </a:solidFill>
                <a:latin typeface="Calibri"/>
                <a:ea typeface="Calibri"/>
                <a:cs typeface="Calibri"/>
                <a:sym typeface="Calibri"/>
              </a:rPr>
              <a:t>for </a:t>
            </a:r>
            <a:r>
              <a:rPr lang="en-US" sz="2400" dirty="0">
                <a:solidFill>
                  <a:prstClr val="black"/>
                </a:solidFill>
                <a:latin typeface="Calibri"/>
                <a:ea typeface="Calibri"/>
                <a:cs typeface="Calibri"/>
                <a:sym typeface="Calibri"/>
              </a:rPr>
              <a:t>the agriculture sector</a:t>
            </a:r>
            <a:r>
              <a:rPr lang="en-US" sz="2400" dirty="0" smtClean="0">
                <a:solidFill>
                  <a:prstClr val="black"/>
                </a:solidFill>
                <a:latin typeface="Calibri"/>
                <a:ea typeface="Calibri"/>
                <a:cs typeface="Calibri"/>
                <a:sym typeface="Calibri"/>
              </a:rPr>
              <a:t>: </a:t>
            </a:r>
            <a:r>
              <a:rPr lang="en-US" sz="2400" b="1" dirty="0" smtClean="0">
                <a:solidFill>
                  <a:prstClr val="black"/>
                </a:solidFill>
                <a:latin typeface="Calibri"/>
                <a:ea typeface="Calibri"/>
                <a:cs typeface="Calibri"/>
                <a:sym typeface="Calibri"/>
              </a:rPr>
              <a:t>wine </a:t>
            </a:r>
            <a:r>
              <a:rPr lang="en-US" sz="2400" b="1" dirty="0">
                <a:solidFill>
                  <a:prstClr val="black"/>
                </a:solidFill>
                <a:latin typeface="Calibri"/>
                <a:ea typeface="Calibri"/>
                <a:cs typeface="Calibri"/>
                <a:sym typeface="Calibri"/>
              </a:rPr>
              <a:t>yields</a:t>
            </a:r>
            <a:endParaRPr sz="2400" b="1" dirty="0">
              <a:solidFill>
                <a:prstClr val="black"/>
              </a:solidFill>
              <a:latin typeface="Calibri"/>
              <a:ea typeface="Calibri"/>
              <a:cs typeface="Calibri"/>
              <a:sym typeface="Calibri"/>
            </a:endParaRPr>
          </a:p>
          <a:p>
            <a:pPr algn="ctr"/>
            <a:endParaRPr sz="2400" dirty="0">
              <a:solidFill>
                <a:prstClr val="black"/>
              </a:solidFill>
              <a:latin typeface="Calibri"/>
              <a:ea typeface="Calibri"/>
              <a:cs typeface="Calibri"/>
              <a:sym typeface="Calibri"/>
            </a:endParaRPr>
          </a:p>
        </p:txBody>
      </p:sp>
      <p:sp>
        <p:nvSpPr>
          <p:cNvPr id="31" name="TextShape 3"/>
          <p:cNvSpPr txBox="1">
            <a:spLocks noChangeAspect="1" noChangeArrowheads="1"/>
          </p:cNvSpPr>
          <p:nvPr/>
        </p:nvSpPr>
        <p:spPr bwMode="auto">
          <a:xfrm>
            <a:off x="-114300" y="181455"/>
            <a:ext cx="6705600" cy="645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200" b="1" dirty="0" smtClean="0">
                <a:solidFill>
                  <a:srgbClr val="FFFFFF"/>
                </a:solidFill>
              </a:rPr>
              <a:t>Other applications from climate prediction</a:t>
            </a:r>
            <a:endParaRPr lang="en-US" sz="2200" b="1" dirty="0" smtClean="0">
              <a:solidFill>
                <a:srgbClr val="004990"/>
              </a:solidFill>
              <a:latin typeface="Calibri" charset="0"/>
            </a:endParaRPr>
          </a:p>
        </p:txBody>
      </p:sp>
      <p:sp>
        <p:nvSpPr>
          <p:cNvPr id="39" name="CustomShape 3"/>
          <p:cNvSpPr/>
          <p:nvPr/>
        </p:nvSpPr>
        <p:spPr>
          <a:xfrm>
            <a:off x="8026160" y="5892220"/>
            <a:ext cx="594000" cy="303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r>
              <a:rPr lang="en-US" sz="1400" b="1" spc="-1" dirty="0">
                <a:solidFill>
                  <a:prstClr val="black"/>
                </a:solidFill>
                <a:uFill>
                  <a:solidFill>
                    <a:srgbClr val="FFFFFF"/>
                  </a:solidFill>
                </a:uFill>
                <a:latin typeface="Arial"/>
                <a:ea typeface="ＭＳ Ｐゴシック"/>
                <a:cs typeface="DejaVu Sans"/>
              </a:rPr>
              <a:t>Time</a:t>
            </a:r>
            <a:endParaRPr lang="en-US" sz="1400" spc="-1" dirty="0">
              <a:solidFill>
                <a:prstClr val="black"/>
              </a:solidFill>
              <a:uFill>
                <a:solidFill>
                  <a:srgbClr val="FFFFFF"/>
                </a:solidFill>
              </a:uFill>
              <a:latin typeface="Arial"/>
              <a:ea typeface="DejaVu Sans"/>
              <a:cs typeface="DejaVu Sans"/>
            </a:endParaRPr>
          </a:p>
        </p:txBody>
      </p:sp>
      <p:sp>
        <p:nvSpPr>
          <p:cNvPr id="40" name="CustomShape 4"/>
          <p:cNvSpPr/>
          <p:nvPr/>
        </p:nvSpPr>
        <p:spPr>
          <a:xfrm>
            <a:off x="386600" y="5786441"/>
            <a:ext cx="8357760" cy="125640"/>
          </a:xfrm>
          <a:prstGeom prst="rightArrow">
            <a:avLst>
              <a:gd name="adj1" fmla="val 50000"/>
              <a:gd name="adj2" fmla="val 50000"/>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p:style>
      </p:sp>
      <p:sp>
        <p:nvSpPr>
          <p:cNvPr id="41" name="CustomShape 5"/>
          <p:cNvSpPr/>
          <p:nvPr/>
        </p:nvSpPr>
        <p:spPr>
          <a:xfrm>
            <a:off x="313160" y="2008480"/>
            <a:ext cx="2119320" cy="318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500" b="1" spc="-1">
                <a:solidFill>
                  <a:srgbClr val="595959"/>
                </a:solidFill>
                <a:uFill>
                  <a:solidFill>
                    <a:srgbClr val="FFFFFF"/>
                  </a:solidFill>
                </a:uFill>
                <a:latin typeface="Arial"/>
                <a:ea typeface="ＭＳ Ｐゴシック"/>
                <a:cs typeface="DejaVu Sans"/>
              </a:rPr>
              <a:t>Weather forecast</a:t>
            </a:r>
            <a:endParaRPr lang="en-US" sz="1500" spc="-1">
              <a:solidFill>
                <a:srgbClr val="000000"/>
              </a:solidFill>
              <a:uFill>
                <a:solidFill>
                  <a:srgbClr val="FFFFFF"/>
                </a:solidFill>
              </a:uFill>
              <a:latin typeface="Arial"/>
              <a:ea typeface="DejaVu Sans"/>
              <a:cs typeface="DejaVu Sans"/>
            </a:endParaRPr>
          </a:p>
        </p:txBody>
      </p:sp>
      <p:sp>
        <p:nvSpPr>
          <p:cNvPr id="42" name="CustomShape 6"/>
          <p:cNvSpPr/>
          <p:nvPr/>
        </p:nvSpPr>
        <p:spPr>
          <a:xfrm>
            <a:off x="3219800" y="1900480"/>
            <a:ext cx="2594520" cy="318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500" b="1" spc="-1">
                <a:solidFill>
                  <a:srgbClr val="595959"/>
                </a:solidFill>
                <a:uFill>
                  <a:solidFill>
                    <a:srgbClr val="FFFFFF"/>
                  </a:solidFill>
                </a:uFill>
                <a:latin typeface="Arial"/>
                <a:ea typeface="ＭＳ Ｐゴシック"/>
                <a:cs typeface="DejaVu Sans"/>
              </a:rPr>
              <a:t>Climate predictions</a:t>
            </a:r>
            <a:endParaRPr lang="en-US" sz="1500" spc="-1">
              <a:solidFill>
                <a:srgbClr val="000000"/>
              </a:solidFill>
              <a:uFill>
                <a:solidFill>
                  <a:srgbClr val="FFFFFF"/>
                </a:solidFill>
              </a:uFill>
              <a:latin typeface="Arial"/>
              <a:ea typeface="DejaVu Sans"/>
              <a:cs typeface="DejaVu Sans"/>
            </a:endParaRPr>
          </a:p>
        </p:txBody>
      </p:sp>
      <p:sp>
        <p:nvSpPr>
          <p:cNvPr id="43" name="CustomShape 7"/>
          <p:cNvSpPr/>
          <p:nvPr/>
        </p:nvSpPr>
        <p:spPr>
          <a:xfrm>
            <a:off x="2220800" y="2081200"/>
            <a:ext cx="1624680" cy="546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500" b="1" spc="-1">
                <a:solidFill>
                  <a:srgbClr val="767171"/>
                </a:solidFill>
                <a:uFill>
                  <a:solidFill>
                    <a:srgbClr val="FFFFFF"/>
                  </a:solidFill>
                </a:uFill>
                <a:latin typeface="Arial"/>
                <a:ea typeface="ＭＳ Ｐゴシック"/>
                <a:cs typeface="DejaVu Sans"/>
              </a:rPr>
              <a:t>Sub-</a:t>
            </a:r>
            <a:endParaRPr lang="en-US" sz="1500" spc="-1">
              <a:solidFill>
                <a:srgbClr val="000000"/>
              </a:solidFill>
              <a:uFill>
                <a:solidFill>
                  <a:srgbClr val="FFFFFF"/>
                </a:solidFill>
              </a:uFill>
              <a:latin typeface="Arial"/>
              <a:ea typeface="DejaVu Sans"/>
              <a:cs typeface="DejaVu Sans"/>
            </a:endParaRPr>
          </a:p>
          <a:p>
            <a:pPr algn="ctr"/>
            <a:r>
              <a:rPr lang="en-US" sz="1500" b="1" spc="-1">
                <a:solidFill>
                  <a:srgbClr val="767171"/>
                </a:solidFill>
                <a:uFill>
                  <a:solidFill>
                    <a:srgbClr val="FFFFFF"/>
                  </a:solidFill>
                </a:uFill>
                <a:latin typeface="Arial"/>
                <a:ea typeface="ＭＳ Ｐゴシック"/>
                <a:cs typeface="DejaVu Sans"/>
              </a:rPr>
              <a:t>seasonal</a:t>
            </a:r>
            <a:endParaRPr lang="en-US" sz="1500" spc="-1">
              <a:solidFill>
                <a:srgbClr val="000000"/>
              </a:solidFill>
              <a:uFill>
                <a:solidFill>
                  <a:srgbClr val="FFFFFF"/>
                </a:solidFill>
              </a:uFill>
              <a:latin typeface="Arial"/>
              <a:ea typeface="DejaVu Sans"/>
              <a:cs typeface="DejaVu Sans"/>
            </a:endParaRPr>
          </a:p>
        </p:txBody>
      </p:sp>
      <p:sp>
        <p:nvSpPr>
          <p:cNvPr id="44" name="CustomShape 8"/>
          <p:cNvSpPr/>
          <p:nvPr/>
        </p:nvSpPr>
        <p:spPr>
          <a:xfrm>
            <a:off x="3714440" y="2198201"/>
            <a:ext cx="1483200" cy="318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500" b="1" spc="-1">
                <a:solidFill>
                  <a:srgbClr val="808080"/>
                </a:solidFill>
                <a:uFill>
                  <a:solidFill>
                    <a:srgbClr val="FFFFFF"/>
                  </a:solidFill>
                </a:uFill>
                <a:latin typeface="Arial"/>
                <a:ea typeface="ＭＳ Ｐゴシック"/>
                <a:cs typeface="DejaVu Sans"/>
              </a:rPr>
              <a:t>Seasonal</a:t>
            </a:r>
            <a:endParaRPr lang="en-US" sz="1500" spc="-1">
              <a:solidFill>
                <a:srgbClr val="000000"/>
              </a:solidFill>
              <a:uFill>
                <a:solidFill>
                  <a:srgbClr val="FFFFFF"/>
                </a:solidFill>
              </a:uFill>
              <a:latin typeface="Arial"/>
              <a:ea typeface="DejaVu Sans"/>
              <a:cs typeface="DejaVu Sans"/>
            </a:endParaRPr>
          </a:p>
        </p:txBody>
      </p:sp>
      <p:sp>
        <p:nvSpPr>
          <p:cNvPr id="45" name="CustomShape 9"/>
          <p:cNvSpPr/>
          <p:nvPr/>
        </p:nvSpPr>
        <p:spPr>
          <a:xfrm>
            <a:off x="5092880" y="2188480"/>
            <a:ext cx="1483200" cy="318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500" b="1" spc="-1">
                <a:solidFill>
                  <a:srgbClr val="808080"/>
                </a:solidFill>
                <a:uFill>
                  <a:solidFill>
                    <a:srgbClr val="FFFFFF"/>
                  </a:solidFill>
                </a:uFill>
                <a:latin typeface="Arial"/>
                <a:ea typeface="ＭＳ Ｐゴシック"/>
                <a:cs typeface="DejaVu Sans"/>
              </a:rPr>
              <a:t>Decadal</a:t>
            </a:r>
            <a:endParaRPr lang="en-US" sz="1500" spc="-1">
              <a:solidFill>
                <a:srgbClr val="000000"/>
              </a:solidFill>
              <a:uFill>
                <a:solidFill>
                  <a:srgbClr val="FFFFFF"/>
                </a:solidFill>
              </a:uFill>
              <a:latin typeface="Arial"/>
              <a:ea typeface="DejaVu Sans"/>
              <a:cs typeface="DejaVu Sans"/>
            </a:endParaRPr>
          </a:p>
        </p:txBody>
      </p:sp>
      <p:sp>
        <p:nvSpPr>
          <p:cNvPr id="46" name="CustomShape 10"/>
          <p:cNvSpPr/>
          <p:nvPr/>
        </p:nvSpPr>
        <p:spPr>
          <a:xfrm>
            <a:off x="6389240" y="1945120"/>
            <a:ext cx="2291760" cy="318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500" b="1" spc="-1">
                <a:solidFill>
                  <a:srgbClr val="595959"/>
                </a:solidFill>
                <a:uFill>
                  <a:solidFill>
                    <a:srgbClr val="FFFFFF"/>
                  </a:solidFill>
                </a:uFill>
                <a:latin typeface="Arial"/>
                <a:ea typeface="ＭＳ Ｐゴシック"/>
                <a:cs typeface="DejaVu Sans"/>
              </a:rPr>
              <a:t>Climate projections</a:t>
            </a:r>
            <a:endParaRPr lang="en-US" sz="1500" spc="-1">
              <a:solidFill>
                <a:srgbClr val="000000"/>
              </a:solidFill>
              <a:uFill>
                <a:solidFill>
                  <a:srgbClr val="FFFFFF"/>
                </a:solidFill>
              </a:uFill>
              <a:latin typeface="Arial"/>
              <a:ea typeface="DejaVu Sans"/>
              <a:cs typeface="DejaVu Sans"/>
            </a:endParaRPr>
          </a:p>
        </p:txBody>
      </p:sp>
      <p:sp>
        <p:nvSpPr>
          <p:cNvPr id="47" name="CustomShape 11"/>
          <p:cNvSpPr/>
          <p:nvPr/>
        </p:nvSpPr>
        <p:spPr>
          <a:xfrm>
            <a:off x="383720" y="1945120"/>
            <a:ext cx="1977840" cy="92304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p:style>
      </p:sp>
      <p:sp>
        <p:nvSpPr>
          <p:cNvPr id="48" name="CustomShape 12"/>
          <p:cNvSpPr/>
          <p:nvPr/>
        </p:nvSpPr>
        <p:spPr>
          <a:xfrm>
            <a:off x="2432840" y="1948720"/>
            <a:ext cx="3956400" cy="91908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p:style>
      </p:sp>
      <p:sp>
        <p:nvSpPr>
          <p:cNvPr id="49" name="CustomShape 13"/>
          <p:cNvSpPr/>
          <p:nvPr/>
        </p:nvSpPr>
        <p:spPr>
          <a:xfrm>
            <a:off x="6465560" y="1945120"/>
            <a:ext cx="2194200" cy="92304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p:style>
      </p:sp>
      <p:sp>
        <p:nvSpPr>
          <p:cNvPr id="50" name="CustomShape 14"/>
          <p:cNvSpPr/>
          <p:nvPr/>
        </p:nvSpPr>
        <p:spPr>
          <a:xfrm>
            <a:off x="878360" y="2528320"/>
            <a:ext cx="102420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400" spc="-1" dirty="0">
                <a:solidFill>
                  <a:srgbClr val="000000"/>
                </a:solidFill>
                <a:uFill>
                  <a:solidFill>
                    <a:srgbClr val="FFFFFF"/>
                  </a:solidFill>
                </a:uFill>
                <a:latin typeface="Arial"/>
                <a:ea typeface="ＭＳ Ｐゴシック"/>
                <a:cs typeface="DejaVu Sans"/>
              </a:rPr>
              <a:t>1-15 days</a:t>
            </a:r>
            <a:endParaRPr lang="en-US" sz="1400" spc="-1" dirty="0">
              <a:solidFill>
                <a:srgbClr val="000000"/>
              </a:solidFill>
              <a:uFill>
                <a:solidFill>
                  <a:srgbClr val="FFFFFF"/>
                </a:solidFill>
              </a:uFill>
              <a:latin typeface="Arial"/>
              <a:ea typeface="DejaVu Sans"/>
              <a:cs typeface="DejaVu Sans"/>
            </a:endParaRPr>
          </a:p>
        </p:txBody>
      </p:sp>
      <p:sp>
        <p:nvSpPr>
          <p:cNvPr id="51" name="CustomShape 15"/>
          <p:cNvSpPr/>
          <p:nvPr/>
        </p:nvSpPr>
        <p:spPr>
          <a:xfrm>
            <a:off x="2362280" y="2528320"/>
            <a:ext cx="134208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400" spc="-1">
                <a:solidFill>
                  <a:srgbClr val="000000"/>
                </a:solidFill>
                <a:uFill>
                  <a:solidFill>
                    <a:srgbClr val="FFFFFF"/>
                  </a:solidFill>
                </a:uFill>
                <a:latin typeface="Arial"/>
                <a:ea typeface="ＭＳ Ｐゴシック"/>
                <a:cs typeface="DejaVu Sans"/>
              </a:rPr>
              <a:t>10-60 days</a:t>
            </a:r>
            <a:endParaRPr lang="en-US" sz="1400" spc="-1">
              <a:solidFill>
                <a:srgbClr val="000000"/>
              </a:solidFill>
              <a:uFill>
                <a:solidFill>
                  <a:srgbClr val="FFFFFF"/>
                </a:solidFill>
              </a:uFill>
              <a:latin typeface="Arial"/>
              <a:ea typeface="DejaVu Sans"/>
              <a:cs typeface="DejaVu Sans"/>
            </a:endParaRPr>
          </a:p>
        </p:txBody>
      </p:sp>
      <p:sp>
        <p:nvSpPr>
          <p:cNvPr id="52" name="CustomShape 16"/>
          <p:cNvSpPr/>
          <p:nvPr/>
        </p:nvSpPr>
        <p:spPr>
          <a:xfrm>
            <a:off x="3865640" y="2558200"/>
            <a:ext cx="134208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400" spc="-1">
                <a:solidFill>
                  <a:srgbClr val="000000"/>
                </a:solidFill>
                <a:uFill>
                  <a:solidFill>
                    <a:srgbClr val="FFFFFF"/>
                  </a:solidFill>
                </a:uFill>
                <a:latin typeface="Arial"/>
                <a:ea typeface="ＭＳ Ｐゴシック"/>
                <a:cs typeface="DejaVu Sans"/>
              </a:rPr>
              <a:t>1-15  months</a:t>
            </a:r>
            <a:endParaRPr lang="en-US" sz="1400" spc="-1">
              <a:solidFill>
                <a:srgbClr val="000000"/>
              </a:solidFill>
              <a:uFill>
                <a:solidFill>
                  <a:srgbClr val="FFFFFF"/>
                </a:solidFill>
              </a:uFill>
              <a:latin typeface="Arial"/>
              <a:ea typeface="DejaVu Sans"/>
              <a:cs typeface="DejaVu Sans"/>
            </a:endParaRPr>
          </a:p>
        </p:txBody>
      </p:sp>
      <p:sp>
        <p:nvSpPr>
          <p:cNvPr id="53" name="CustomShape 17"/>
          <p:cNvSpPr/>
          <p:nvPr/>
        </p:nvSpPr>
        <p:spPr>
          <a:xfrm>
            <a:off x="5217800" y="2528320"/>
            <a:ext cx="134208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400" spc="-1">
                <a:solidFill>
                  <a:srgbClr val="000000"/>
                </a:solidFill>
                <a:uFill>
                  <a:solidFill>
                    <a:srgbClr val="FFFFFF"/>
                  </a:solidFill>
                </a:uFill>
                <a:latin typeface="Arial"/>
                <a:ea typeface="ＭＳ Ｐゴシック"/>
                <a:cs typeface="DejaVu Sans"/>
              </a:rPr>
              <a:t>2-30 years</a:t>
            </a:r>
            <a:endParaRPr lang="en-US" sz="1400" spc="-1">
              <a:solidFill>
                <a:srgbClr val="000000"/>
              </a:solidFill>
              <a:uFill>
                <a:solidFill>
                  <a:srgbClr val="FFFFFF"/>
                </a:solidFill>
              </a:uFill>
              <a:latin typeface="Arial"/>
              <a:ea typeface="DejaVu Sans"/>
              <a:cs typeface="DejaVu Sans"/>
            </a:endParaRPr>
          </a:p>
        </p:txBody>
      </p:sp>
      <p:sp>
        <p:nvSpPr>
          <p:cNvPr id="54" name="CustomShape 18"/>
          <p:cNvSpPr/>
          <p:nvPr/>
        </p:nvSpPr>
        <p:spPr>
          <a:xfrm>
            <a:off x="6883880" y="2528320"/>
            <a:ext cx="134208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400" spc="-1">
                <a:solidFill>
                  <a:srgbClr val="000000"/>
                </a:solidFill>
                <a:uFill>
                  <a:solidFill>
                    <a:srgbClr val="FFFFFF"/>
                  </a:solidFill>
                </a:uFill>
                <a:latin typeface="Arial"/>
                <a:ea typeface="ＭＳ Ｐゴシック"/>
                <a:cs typeface="DejaVu Sans"/>
              </a:rPr>
              <a:t>20-100 years</a:t>
            </a:r>
            <a:endParaRPr lang="en-US" sz="1400" spc="-1">
              <a:solidFill>
                <a:srgbClr val="000000"/>
              </a:solidFill>
              <a:uFill>
                <a:solidFill>
                  <a:srgbClr val="FFFFFF"/>
                </a:solidFill>
              </a:uFill>
              <a:latin typeface="Arial"/>
              <a:ea typeface="DejaVu Sans"/>
              <a:cs typeface="DejaVu Sans"/>
            </a:endParaRPr>
          </a:p>
        </p:txBody>
      </p:sp>
      <p:sp>
        <p:nvSpPr>
          <p:cNvPr id="55" name="CustomShape 19"/>
          <p:cNvSpPr/>
          <p:nvPr/>
        </p:nvSpPr>
        <p:spPr>
          <a:xfrm>
            <a:off x="237920" y="2950960"/>
            <a:ext cx="162468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400" b="1" spc="-1">
                <a:solidFill>
                  <a:srgbClr val="595959"/>
                </a:solidFill>
                <a:uFill>
                  <a:solidFill>
                    <a:srgbClr val="FFFFFF"/>
                  </a:solidFill>
                </a:uFill>
                <a:latin typeface="Arial"/>
                <a:ea typeface="ＭＳ Ｐゴシック"/>
                <a:cs typeface="DejaVu Sans"/>
              </a:rPr>
              <a:t>Applications</a:t>
            </a:r>
            <a:endParaRPr lang="en-US" sz="1400" spc="-1">
              <a:solidFill>
                <a:srgbClr val="000000"/>
              </a:solidFill>
              <a:uFill>
                <a:solidFill>
                  <a:srgbClr val="FFFFFF"/>
                </a:solidFill>
              </a:uFill>
              <a:latin typeface="Arial"/>
              <a:ea typeface="DejaVu Sans"/>
              <a:cs typeface="DejaVu Sans"/>
            </a:endParaRPr>
          </a:p>
        </p:txBody>
      </p:sp>
      <p:sp>
        <p:nvSpPr>
          <p:cNvPr id="56" name="CustomShape 20"/>
          <p:cNvSpPr/>
          <p:nvPr/>
        </p:nvSpPr>
        <p:spPr>
          <a:xfrm>
            <a:off x="5416520" y="2987680"/>
            <a:ext cx="3162960" cy="516600"/>
          </a:xfrm>
          <a:prstGeom prst="rect">
            <a:avLst/>
          </a:prstGeom>
          <a:solidFill>
            <a:schemeClr val="accent6">
              <a:lumMod val="60000"/>
              <a:lumOff val="40000"/>
            </a:schemeClr>
          </a:solid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400" i="1" spc="-1">
                <a:solidFill>
                  <a:srgbClr val="000000"/>
                </a:solidFill>
                <a:uFill>
                  <a:solidFill>
                    <a:srgbClr val="FFFFFF"/>
                  </a:solidFill>
                </a:uFill>
                <a:latin typeface="Arial"/>
                <a:ea typeface="ＭＳ Ｐゴシック"/>
                <a:cs typeface="DejaVu Sans"/>
              </a:rPr>
              <a:t>Siting, choice of scion variety and rootstock.</a:t>
            </a:r>
            <a:endParaRPr lang="en-US" sz="1400" spc="-1">
              <a:solidFill>
                <a:srgbClr val="000000"/>
              </a:solidFill>
              <a:uFill>
                <a:solidFill>
                  <a:srgbClr val="FFFFFF"/>
                </a:solidFill>
              </a:uFill>
              <a:latin typeface="Arial"/>
              <a:ea typeface="DejaVu Sans"/>
              <a:cs typeface="DejaVu Sans"/>
            </a:endParaRPr>
          </a:p>
        </p:txBody>
      </p:sp>
      <p:sp>
        <p:nvSpPr>
          <p:cNvPr id="57" name="CustomShape 21"/>
          <p:cNvSpPr/>
          <p:nvPr/>
        </p:nvSpPr>
        <p:spPr>
          <a:xfrm>
            <a:off x="5416520" y="3531280"/>
            <a:ext cx="3162960" cy="303480"/>
          </a:xfrm>
          <a:prstGeom prst="rect">
            <a:avLst/>
          </a:prstGeom>
          <a:solidFill>
            <a:schemeClr val="accent6">
              <a:lumMod val="60000"/>
              <a:lumOff val="40000"/>
            </a:schemeClr>
          </a:solid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400" i="1" spc="-1">
                <a:solidFill>
                  <a:srgbClr val="000000"/>
                </a:solidFill>
                <a:uFill>
                  <a:solidFill>
                    <a:srgbClr val="FFFFFF"/>
                  </a:solidFill>
                </a:uFill>
                <a:latin typeface="Arial"/>
                <a:ea typeface="ＭＳ Ｐゴシック"/>
                <a:cs typeface="DejaVu Sans"/>
              </a:rPr>
              <a:t>Assessment of water needs</a:t>
            </a:r>
            <a:endParaRPr lang="en-US" sz="1400" spc="-1">
              <a:solidFill>
                <a:srgbClr val="000000"/>
              </a:solidFill>
              <a:uFill>
                <a:solidFill>
                  <a:srgbClr val="FFFFFF"/>
                </a:solidFill>
              </a:uFill>
              <a:latin typeface="Arial"/>
              <a:ea typeface="DejaVu Sans"/>
              <a:cs typeface="DejaVu Sans"/>
            </a:endParaRPr>
          </a:p>
        </p:txBody>
      </p:sp>
      <p:sp>
        <p:nvSpPr>
          <p:cNvPr id="58" name="CustomShape 22"/>
          <p:cNvSpPr/>
          <p:nvPr/>
        </p:nvSpPr>
        <p:spPr>
          <a:xfrm>
            <a:off x="3673400" y="4960120"/>
            <a:ext cx="4906080" cy="303480"/>
          </a:xfrm>
          <a:prstGeom prst="rect">
            <a:avLst/>
          </a:prstGeom>
          <a:solidFill>
            <a:schemeClr val="accent6">
              <a:lumMod val="60000"/>
              <a:lumOff val="40000"/>
            </a:schemeClr>
          </a:solid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400" i="1" spc="-1">
                <a:solidFill>
                  <a:srgbClr val="000000"/>
                </a:solidFill>
                <a:uFill>
                  <a:solidFill>
                    <a:srgbClr val="FFFFFF"/>
                  </a:solidFill>
                </a:uFill>
                <a:latin typeface="Arial"/>
                <a:ea typeface="ＭＳ Ｐゴシック"/>
                <a:cs typeface="DejaVu Sans"/>
              </a:rPr>
              <a:t>Wine style</a:t>
            </a:r>
            <a:endParaRPr lang="en-US" sz="1400" spc="-1">
              <a:solidFill>
                <a:srgbClr val="000000"/>
              </a:solidFill>
              <a:uFill>
                <a:solidFill>
                  <a:srgbClr val="FFFFFF"/>
                </a:solidFill>
              </a:uFill>
              <a:latin typeface="Arial"/>
              <a:ea typeface="DejaVu Sans"/>
              <a:cs typeface="DejaVu Sans"/>
            </a:endParaRPr>
          </a:p>
        </p:txBody>
      </p:sp>
      <p:sp>
        <p:nvSpPr>
          <p:cNvPr id="59" name="CustomShape 23"/>
          <p:cNvSpPr/>
          <p:nvPr/>
        </p:nvSpPr>
        <p:spPr>
          <a:xfrm>
            <a:off x="3673400" y="3758080"/>
            <a:ext cx="1563840" cy="516600"/>
          </a:xfrm>
          <a:prstGeom prst="rect">
            <a:avLst/>
          </a:prstGeom>
          <a:solidFill>
            <a:schemeClr val="accent6">
              <a:lumMod val="60000"/>
              <a:lumOff val="40000"/>
            </a:schemeClr>
          </a:solid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400" i="1" spc="-1">
                <a:solidFill>
                  <a:srgbClr val="000000"/>
                </a:solidFill>
                <a:uFill>
                  <a:solidFill>
                    <a:srgbClr val="FFFFFF"/>
                  </a:solidFill>
                </a:uFill>
                <a:latin typeface="Arial"/>
                <a:ea typeface="ＭＳ Ｐゴシック"/>
                <a:cs typeface="DejaVu Sans"/>
              </a:rPr>
              <a:t>Grow cycle management</a:t>
            </a:r>
            <a:endParaRPr lang="en-US" sz="1400" spc="-1">
              <a:solidFill>
                <a:srgbClr val="000000"/>
              </a:solidFill>
              <a:uFill>
                <a:solidFill>
                  <a:srgbClr val="FFFFFF"/>
                </a:solidFill>
              </a:uFill>
              <a:latin typeface="Arial"/>
              <a:ea typeface="DejaVu Sans"/>
              <a:cs typeface="DejaVu Sans"/>
            </a:endParaRPr>
          </a:p>
        </p:txBody>
      </p:sp>
      <p:sp>
        <p:nvSpPr>
          <p:cNvPr id="60" name="CustomShape 24"/>
          <p:cNvSpPr/>
          <p:nvPr/>
        </p:nvSpPr>
        <p:spPr>
          <a:xfrm>
            <a:off x="454640" y="4301680"/>
            <a:ext cx="4782600" cy="303480"/>
          </a:xfrm>
          <a:prstGeom prst="rect">
            <a:avLst/>
          </a:prstGeom>
          <a:solidFill>
            <a:schemeClr val="accent6">
              <a:lumMod val="60000"/>
              <a:lumOff val="40000"/>
            </a:schemeClr>
          </a:solid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400" i="1" spc="-1">
                <a:solidFill>
                  <a:srgbClr val="3B3838"/>
                </a:solidFill>
                <a:uFill>
                  <a:solidFill>
                    <a:srgbClr val="FFFFFF"/>
                  </a:solidFill>
                </a:uFill>
                <a:latin typeface="Arial"/>
                <a:ea typeface="ＭＳ Ｐゴシック"/>
                <a:cs typeface="DejaVu Sans"/>
              </a:rPr>
              <a:t>Pathogen pressure, abiotic stresses </a:t>
            </a:r>
            <a:endParaRPr lang="en-US" sz="1400" spc="-1">
              <a:solidFill>
                <a:srgbClr val="000000"/>
              </a:solidFill>
              <a:uFill>
                <a:solidFill>
                  <a:srgbClr val="FFFFFF"/>
                </a:solidFill>
              </a:uFill>
              <a:latin typeface="Arial"/>
              <a:ea typeface="DejaVu Sans"/>
              <a:cs typeface="DejaVu Sans"/>
            </a:endParaRPr>
          </a:p>
        </p:txBody>
      </p:sp>
      <p:sp>
        <p:nvSpPr>
          <p:cNvPr id="61" name="CustomShape 25"/>
          <p:cNvSpPr/>
          <p:nvPr/>
        </p:nvSpPr>
        <p:spPr>
          <a:xfrm>
            <a:off x="454640" y="4959760"/>
            <a:ext cx="2967120" cy="303480"/>
          </a:xfrm>
          <a:prstGeom prst="rect">
            <a:avLst/>
          </a:prstGeom>
          <a:solidFill>
            <a:schemeClr val="accent6">
              <a:lumMod val="60000"/>
              <a:lumOff val="40000"/>
            </a:schemeClr>
          </a:solid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400" i="1" spc="-1">
                <a:solidFill>
                  <a:srgbClr val="000000"/>
                </a:solidFill>
                <a:uFill>
                  <a:solidFill>
                    <a:srgbClr val="FFFFFF"/>
                  </a:solidFill>
                </a:uFill>
                <a:latin typeface="Arial"/>
                <a:ea typeface="ＭＳ Ｐゴシック"/>
                <a:cs typeface="DejaVu Sans"/>
              </a:rPr>
              <a:t>Productivity, quality</a:t>
            </a:r>
            <a:endParaRPr lang="en-US" sz="1400" spc="-1">
              <a:solidFill>
                <a:srgbClr val="000000"/>
              </a:solidFill>
              <a:uFill>
                <a:solidFill>
                  <a:srgbClr val="FFFFFF"/>
                </a:solidFill>
              </a:uFill>
              <a:latin typeface="Arial"/>
              <a:ea typeface="DejaVu Sans"/>
              <a:cs typeface="DejaVu Sans"/>
            </a:endParaRPr>
          </a:p>
        </p:txBody>
      </p:sp>
      <p:sp>
        <p:nvSpPr>
          <p:cNvPr id="62" name="CustomShape 26"/>
          <p:cNvSpPr/>
          <p:nvPr/>
        </p:nvSpPr>
        <p:spPr>
          <a:xfrm>
            <a:off x="454640" y="5291680"/>
            <a:ext cx="4782600" cy="303480"/>
          </a:xfrm>
          <a:prstGeom prst="rect">
            <a:avLst/>
          </a:prstGeom>
          <a:solidFill>
            <a:schemeClr val="accent6">
              <a:lumMod val="60000"/>
              <a:lumOff val="40000"/>
            </a:schemeClr>
          </a:solid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400" i="1" spc="-1">
                <a:solidFill>
                  <a:srgbClr val="000000"/>
                </a:solidFill>
                <a:uFill>
                  <a:solidFill>
                    <a:srgbClr val="FFFFFF"/>
                  </a:solidFill>
                </a:uFill>
                <a:latin typeface="Arial"/>
                <a:ea typeface="ＭＳ Ｐゴシック"/>
                <a:cs typeface="DejaVu Sans"/>
              </a:rPr>
              <a:t>Harvest date and duration</a:t>
            </a:r>
            <a:endParaRPr lang="en-US" sz="1400" spc="-1">
              <a:solidFill>
                <a:srgbClr val="000000"/>
              </a:solidFill>
              <a:uFill>
                <a:solidFill>
                  <a:srgbClr val="FFFFFF"/>
                </a:solidFill>
              </a:uFill>
              <a:latin typeface="Arial"/>
              <a:ea typeface="DejaVu Sans"/>
              <a:cs typeface="DejaVu Sans"/>
            </a:endParaRPr>
          </a:p>
        </p:txBody>
      </p:sp>
      <p:sp>
        <p:nvSpPr>
          <p:cNvPr id="63" name="CustomShape 27"/>
          <p:cNvSpPr/>
          <p:nvPr/>
        </p:nvSpPr>
        <p:spPr>
          <a:xfrm>
            <a:off x="3673400" y="4628920"/>
            <a:ext cx="1563840" cy="303480"/>
          </a:xfrm>
          <a:prstGeom prst="rect">
            <a:avLst/>
          </a:prstGeom>
          <a:solidFill>
            <a:schemeClr val="accent6">
              <a:lumMod val="60000"/>
              <a:lumOff val="40000"/>
            </a:schemeClr>
          </a:solid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1400" i="1" spc="-1">
                <a:solidFill>
                  <a:srgbClr val="000000"/>
                </a:solidFill>
                <a:uFill>
                  <a:solidFill>
                    <a:srgbClr val="FFFFFF"/>
                  </a:solidFill>
                </a:uFill>
                <a:latin typeface="Arial"/>
                <a:ea typeface="ＭＳ Ｐゴシック"/>
                <a:cs typeface="DejaVu Sans"/>
              </a:rPr>
              <a:t>Crop forcing</a:t>
            </a:r>
            <a:endParaRPr lang="en-US" sz="1400" spc="-1">
              <a:solidFill>
                <a:srgbClr val="000000"/>
              </a:solidFill>
              <a:uFill>
                <a:solidFill>
                  <a:srgbClr val="FFFFFF"/>
                </a:solidFill>
              </a:uFill>
              <a:latin typeface="Arial"/>
              <a:ea typeface="DejaVu Sans"/>
              <a:cs typeface="DejaVu Sans"/>
            </a:endParaRPr>
          </a:p>
        </p:txBody>
      </p:sp>
      <p:sp>
        <p:nvSpPr>
          <p:cNvPr id="64" name="CustomShape 28"/>
          <p:cNvSpPr/>
          <p:nvPr/>
        </p:nvSpPr>
        <p:spPr>
          <a:xfrm>
            <a:off x="383720" y="2929001"/>
            <a:ext cx="8265960" cy="269460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p:style>
      </p:sp>
      <p:sp>
        <p:nvSpPr>
          <p:cNvPr id="65" name="CustomShape 29"/>
          <p:cNvSpPr/>
          <p:nvPr/>
        </p:nvSpPr>
        <p:spPr>
          <a:xfrm>
            <a:off x="289400" y="5924981"/>
            <a:ext cx="4571640" cy="27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US" sz="1200" i="1" spc="-1">
                <a:solidFill>
                  <a:srgbClr val="808080"/>
                </a:solidFill>
                <a:uFill>
                  <a:solidFill>
                    <a:srgbClr val="FFFFFF"/>
                  </a:solidFill>
                </a:uFill>
                <a:latin typeface="Arial"/>
                <a:ea typeface="ＭＳ Ｐゴシック"/>
                <a:cs typeface="DejaVu Sans"/>
              </a:rPr>
              <a:t>Adapted from: Antonio Graça, SOGRAPE VINHOS SA, 2014</a:t>
            </a:r>
            <a:endParaRPr lang="en-US" sz="1200" spc="-1">
              <a:solidFill>
                <a:srgbClr val="000000"/>
              </a:solidFill>
              <a:uFill>
                <a:solidFill>
                  <a:srgbClr val="FFFFFF"/>
                </a:solidFill>
              </a:uFill>
              <a:latin typeface="Arial"/>
              <a:ea typeface="DejaVu Sans"/>
              <a:cs typeface="DejaVu Sans"/>
            </a:endParaRPr>
          </a:p>
        </p:txBody>
      </p:sp>
    </p:spTree>
    <p:extLst>
      <p:ext uri="{BB962C8B-B14F-4D97-AF65-F5344CB8AC3E}">
        <p14:creationId xmlns:p14="http://schemas.microsoft.com/office/powerpoint/2010/main" val="42027859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val 32"/>
          <p:cNvSpPr/>
          <p:nvPr/>
        </p:nvSpPr>
        <p:spPr>
          <a:xfrm>
            <a:off x="449037" y="2744180"/>
            <a:ext cx="2452510" cy="2452510"/>
          </a:xfrm>
          <a:prstGeom prst="ellipse">
            <a:avLst/>
          </a:prstGeom>
          <a:blipFill dpi="0" rotWithShape="1">
            <a:blip r:embed="rId3" cstate="email">
              <a:extLst>
                <a:ext uri="{28A0092B-C50C-407E-A947-70E740481C1C}">
                  <a14:useLocalDpi xmlns:a14="http://schemas.microsoft.com/office/drawing/2010/main"/>
                </a:ext>
              </a:extLst>
            </a:blip>
            <a:srcRect/>
            <a:stretch>
              <a:fillRect/>
            </a:stretch>
          </a:blip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a:endParaRPr>
          </a:p>
        </p:txBody>
      </p:sp>
      <p:sp>
        <p:nvSpPr>
          <p:cNvPr id="35" name="Oval 34"/>
          <p:cNvSpPr/>
          <p:nvPr/>
        </p:nvSpPr>
        <p:spPr>
          <a:xfrm>
            <a:off x="2239781" y="1561132"/>
            <a:ext cx="2452510" cy="2452510"/>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a:endParaRPr>
          </a:p>
        </p:txBody>
      </p:sp>
      <p:sp>
        <p:nvSpPr>
          <p:cNvPr id="36" name="Oval 35"/>
          <p:cNvSpPr/>
          <p:nvPr/>
        </p:nvSpPr>
        <p:spPr>
          <a:xfrm>
            <a:off x="4481533" y="1546070"/>
            <a:ext cx="2452510" cy="2452510"/>
          </a:xfrm>
          <a:prstGeom prst="ellipse">
            <a:avLst/>
          </a:prstGeom>
          <a:blipFill dpi="0" rotWithShape="1">
            <a:blip r:embed="rId5" cstate="email">
              <a:extLst>
                <a:ext uri="{28A0092B-C50C-407E-A947-70E740481C1C}">
                  <a14:useLocalDpi xmlns:a14="http://schemas.microsoft.com/office/drawing/2010/main"/>
                </a:ext>
              </a:extLst>
            </a:blip>
            <a:srcRect/>
            <a:stretch>
              <a:fillRect/>
            </a:stretch>
          </a:blip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a:endParaRPr>
          </a:p>
        </p:txBody>
      </p:sp>
      <p:sp>
        <p:nvSpPr>
          <p:cNvPr id="34" name="Oval 33"/>
          <p:cNvSpPr/>
          <p:nvPr/>
        </p:nvSpPr>
        <p:spPr>
          <a:xfrm>
            <a:off x="6226125" y="2730075"/>
            <a:ext cx="2452510" cy="2452510"/>
          </a:xfrm>
          <a:prstGeom prst="ellipse">
            <a:avLst/>
          </a:prstGeom>
          <a:blipFill dpi="0" rotWithShape="1">
            <a:blip r:embed="rId6" cstate="email">
              <a:extLst>
                <a:ext uri="{28A0092B-C50C-407E-A947-70E740481C1C}">
                  <a14:useLocalDpi xmlns:a14="http://schemas.microsoft.com/office/drawing/2010/main"/>
                </a:ext>
              </a:extLst>
            </a:blip>
            <a:srcRect/>
            <a:stretch>
              <a:fillRect/>
            </a:stretch>
          </a:blip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latin typeface="Calibri"/>
            </a:endParaRPr>
          </a:p>
        </p:txBody>
      </p:sp>
      <p:sp>
        <p:nvSpPr>
          <p:cNvPr id="2" name="Título 1"/>
          <p:cNvSpPr>
            <a:spLocks noGrp="1"/>
          </p:cNvSpPr>
          <p:nvPr>
            <p:ph type="title"/>
          </p:nvPr>
        </p:nvSpPr>
        <p:spPr>
          <a:xfrm>
            <a:off x="449037" y="218249"/>
            <a:ext cx="8229598" cy="745215"/>
          </a:xfrm>
        </p:spPr>
        <p:txBody>
          <a:bodyPr/>
          <a:lstStyle/>
          <a:p>
            <a:r>
              <a:rPr lang="es-ES" sz="3600" dirty="0" err="1" smtClean="0"/>
              <a:t>Earth</a:t>
            </a:r>
            <a:r>
              <a:rPr lang="es-ES" sz="3600" dirty="0" smtClean="0"/>
              <a:t> </a:t>
            </a:r>
            <a:r>
              <a:rPr lang="es-ES" sz="3600" dirty="0" err="1" smtClean="0"/>
              <a:t>Science</a:t>
            </a:r>
            <a:r>
              <a:rPr lang="es-ES" sz="3600" dirty="0" smtClean="0"/>
              <a:t> </a:t>
            </a:r>
            <a:r>
              <a:rPr lang="es-ES" sz="3600" dirty="0" err="1" smtClean="0"/>
              <a:t>Department</a:t>
            </a:r>
            <a:endParaRPr lang="es-ES" sz="3600" dirty="0"/>
          </a:p>
        </p:txBody>
      </p:sp>
      <p:sp>
        <p:nvSpPr>
          <p:cNvPr id="21" name="TextBox 30"/>
          <p:cNvSpPr txBox="1">
            <a:spLocks noChangeArrowheads="1"/>
          </p:cNvSpPr>
          <p:nvPr/>
        </p:nvSpPr>
        <p:spPr bwMode="auto">
          <a:xfrm>
            <a:off x="394182" y="3603924"/>
            <a:ext cx="2562225" cy="830997"/>
          </a:xfrm>
          <a:prstGeom prst="rect">
            <a:avLst/>
          </a:prstGeom>
          <a:noFill/>
          <a:ln>
            <a:noFill/>
          </a:ln>
          <a:effectLst>
            <a:outerShdw blurRad="1905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457200" eaLnBrk="1" hangingPunct="1">
              <a:defRPr/>
            </a:pPr>
            <a:r>
              <a:rPr lang="en-US" altLang="ca-ES" sz="2400" b="1" dirty="0" smtClean="0">
                <a:solidFill>
                  <a:prstClr val="white"/>
                </a:solidFill>
                <a:latin typeface="Calibri" panose="020F0502020204030204" pitchFamily="34" charset="0"/>
              </a:rPr>
              <a:t>Computational Earth Sciences</a:t>
            </a:r>
          </a:p>
        </p:txBody>
      </p:sp>
      <p:sp>
        <p:nvSpPr>
          <p:cNvPr id="23" name="TextBox 30"/>
          <p:cNvSpPr txBox="1">
            <a:spLocks noChangeArrowheads="1"/>
          </p:cNvSpPr>
          <p:nvPr/>
        </p:nvSpPr>
        <p:spPr bwMode="auto">
          <a:xfrm>
            <a:off x="2366742" y="2078516"/>
            <a:ext cx="2059937" cy="1200329"/>
          </a:xfrm>
          <a:prstGeom prst="rect">
            <a:avLst/>
          </a:prstGeom>
          <a:noFill/>
          <a:ln>
            <a:noFill/>
          </a:ln>
          <a:effectLst>
            <a:outerShdw blurRad="1905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457200" eaLnBrk="1" hangingPunct="1">
              <a:defRPr/>
            </a:pPr>
            <a:r>
              <a:rPr lang="en-US" altLang="ca-ES" sz="2400" b="1" dirty="0" smtClean="0">
                <a:solidFill>
                  <a:prstClr val="white"/>
                </a:solidFill>
                <a:latin typeface="Calibri" panose="020F0502020204030204" pitchFamily="34" charset="0"/>
              </a:rPr>
              <a:t>Climate Prediction</a:t>
            </a:r>
          </a:p>
          <a:p>
            <a:pPr algn="ctr" defTabSz="457200" eaLnBrk="1" hangingPunct="1">
              <a:defRPr/>
            </a:pPr>
            <a:r>
              <a:rPr lang="en-US" altLang="ca-ES" sz="2400" b="1" dirty="0" smtClean="0">
                <a:solidFill>
                  <a:prstClr val="white"/>
                </a:solidFill>
                <a:latin typeface="Calibri" panose="020F0502020204030204" pitchFamily="34" charset="0"/>
              </a:rPr>
              <a:t>Modelling</a:t>
            </a:r>
          </a:p>
        </p:txBody>
      </p:sp>
      <p:sp>
        <p:nvSpPr>
          <p:cNvPr id="25" name="TextBox 30"/>
          <p:cNvSpPr txBox="1">
            <a:spLocks noChangeArrowheads="1"/>
          </p:cNvSpPr>
          <p:nvPr/>
        </p:nvSpPr>
        <p:spPr bwMode="auto">
          <a:xfrm>
            <a:off x="4572000" y="2078515"/>
            <a:ext cx="2240280" cy="1200329"/>
          </a:xfrm>
          <a:prstGeom prst="rect">
            <a:avLst/>
          </a:prstGeom>
          <a:noFill/>
          <a:ln>
            <a:noFill/>
          </a:ln>
          <a:effectLst>
            <a:outerShdw blurRad="1905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457200" eaLnBrk="1" hangingPunct="1">
              <a:defRPr/>
            </a:pPr>
            <a:r>
              <a:rPr lang="en-US" altLang="ca-ES" sz="2400" b="1" dirty="0" smtClean="0">
                <a:solidFill>
                  <a:prstClr val="white"/>
                </a:solidFill>
                <a:latin typeface="Calibri" panose="020F0502020204030204" pitchFamily="34" charset="0"/>
              </a:rPr>
              <a:t>Atmospheric Composition</a:t>
            </a:r>
          </a:p>
          <a:p>
            <a:pPr algn="ctr" defTabSz="457200" eaLnBrk="1" hangingPunct="1">
              <a:defRPr/>
            </a:pPr>
            <a:r>
              <a:rPr lang="en-US" altLang="ca-ES" sz="2400" b="1" dirty="0" smtClean="0">
                <a:solidFill>
                  <a:prstClr val="white"/>
                </a:solidFill>
                <a:latin typeface="Calibri" panose="020F0502020204030204" pitchFamily="34" charset="0"/>
              </a:rPr>
              <a:t>Modelling</a:t>
            </a:r>
          </a:p>
        </p:txBody>
      </p:sp>
      <p:sp>
        <p:nvSpPr>
          <p:cNvPr id="27" name="TextBox 30"/>
          <p:cNvSpPr txBox="1">
            <a:spLocks noChangeArrowheads="1"/>
          </p:cNvSpPr>
          <p:nvPr/>
        </p:nvSpPr>
        <p:spPr bwMode="auto">
          <a:xfrm>
            <a:off x="6476285" y="3603923"/>
            <a:ext cx="1952193" cy="830997"/>
          </a:xfrm>
          <a:prstGeom prst="rect">
            <a:avLst/>
          </a:prstGeom>
          <a:noFill/>
          <a:ln>
            <a:noFill/>
          </a:ln>
          <a:effectLst>
            <a:outerShdw blurRad="1905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457200" eaLnBrk="1" hangingPunct="1">
              <a:defRPr/>
            </a:pPr>
            <a:r>
              <a:rPr lang="en-US" altLang="ca-ES" sz="2400" b="1" dirty="0" smtClean="0">
                <a:solidFill>
                  <a:prstClr val="white"/>
                </a:solidFill>
                <a:latin typeface="Calibri" panose="020F0502020204030204" pitchFamily="34" charset="0"/>
              </a:rPr>
              <a:t>Earth  System Services</a:t>
            </a:r>
          </a:p>
        </p:txBody>
      </p:sp>
      <p:sp>
        <p:nvSpPr>
          <p:cNvPr id="39" name="Marcador de contenido 2"/>
          <p:cNvSpPr txBox="1">
            <a:spLocks/>
          </p:cNvSpPr>
          <p:nvPr/>
        </p:nvSpPr>
        <p:spPr bwMode="auto">
          <a:xfrm>
            <a:off x="848326" y="823016"/>
            <a:ext cx="7677836" cy="713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457200">
              <a:spcBef>
                <a:spcPct val="20000"/>
              </a:spcBef>
            </a:pPr>
            <a:r>
              <a:rPr lang="en-US" altLang="es-ES" sz="2000" dirty="0">
                <a:solidFill>
                  <a:srgbClr val="414141"/>
                </a:solidFill>
                <a:latin typeface="Calibri"/>
              </a:rPr>
              <a:t>Environmental modelling and forecasting, with a particular focus on weather, climate and air quality</a:t>
            </a:r>
          </a:p>
        </p:txBody>
      </p:sp>
      <p:cxnSp>
        <p:nvCxnSpPr>
          <p:cNvPr id="50" name="Conector recto 11"/>
          <p:cNvCxnSpPr/>
          <p:nvPr/>
        </p:nvCxnSpPr>
        <p:spPr>
          <a:xfrm>
            <a:off x="2730548" y="5657280"/>
            <a:ext cx="362465" cy="0"/>
          </a:xfrm>
          <a:prstGeom prst="line">
            <a:avLst/>
          </a:prstGeom>
          <a:ln w="254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1" name="Conector recto 9"/>
          <p:cNvCxnSpPr/>
          <p:nvPr/>
        </p:nvCxnSpPr>
        <p:spPr>
          <a:xfrm>
            <a:off x="2726425" y="5193196"/>
            <a:ext cx="362465" cy="0"/>
          </a:xfrm>
          <a:prstGeom prst="line">
            <a:avLst/>
          </a:prstGeom>
          <a:ln w="254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2" name="Conector recto 8"/>
          <p:cNvCxnSpPr/>
          <p:nvPr/>
        </p:nvCxnSpPr>
        <p:spPr>
          <a:xfrm>
            <a:off x="2726424" y="4912837"/>
            <a:ext cx="0" cy="744444"/>
          </a:xfrm>
          <a:prstGeom prst="line">
            <a:avLst/>
          </a:prstGeom>
          <a:ln w="254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7" name="Rectángulo 23"/>
          <p:cNvSpPr/>
          <p:nvPr/>
        </p:nvSpPr>
        <p:spPr>
          <a:xfrm>
            <a:off x="2741970" y="4602261"/>
            <a:ext cx="6089335" cy="1854354"/>
          </a:xfrm>
          <a:prstGeom prst="rect">
            <a:avLst/>
          </a:prstGeom>
        </p:spPr>
        <p:txBody>
          <a:bodyPr wrap="square">
            <a:spAutoFit/>
          </a:bodyPr>
          <a:lstStyle/>
          <a:p>
            <a:pPr defTabSz="457200">
              <a:defRPr/>
            </a:pPr>
            <a:r>
              <a:rPr lang="en-US" sz="1600" dirty="0" smtClean="0">
                <a:solidFill>
                  <a:srgbClr val="004890"/>
                </a:solidFill>
                <a:latin typeface="Calibri"/>
              </a:rPr>
              <a:t>Director: </a:t>
            </a:r>
            <a:r>
              <a:rPr lang="en-US" sz="2000" b="1" dirty="0" smtClean="0">
                <a:solidFill>
                  <a:srgbClr val="414141"/>
                </a:solidFill>
                <a:latin typeface="Calibri"/>
              </a:rPr>
              <a:t>Francisco </a:t>
            </a:r>
            <a:r>
              <a:rPr lang="en-US" sz="2000" b="1" dirty="0" err="1" smtClean="0">
                <a:solidFill>
                  <a:srgbClr val="414141"/>
                </a:solidFill>
                <a:latin typeface="Calibri"/>
              </a:rPr>
              <a:t>Doblas</a:t>
            </a:r>
            <a:r>
              <a:rPr lang="en-US" sz="2000" b="1" dirty="0" smtClean="0">
                <a:solidFill>
                  <a:srgbClr val="414141"/>
                </a:solidFill>
                <a:latin typeface="Calibri"/>
              </a:rPr>
              <a:t>-Reyes</a:t>
            </a:r>
            <a:endParaRPr lang="en-US" sz="2000" b="1" dirty="0">
              <a:solidFill>
                <a:srgbClr val="414141"/>
              </a:solidFill>
              <a:latin typeface="Calibri"/>
            </a:endParaRPr>
          </a:p>
          <a:p>
            <a:pPr marL="623888" indent="-268288" defTabSz="457200">
              <a:lnSpc>
                <a:spcPct val="150000"/>
              </a:lnSpc>
              <a:buFont typeface="Arial" panose="020B0604020202020204" pitchFamily="34" charset="0"/>
              <a:buChar char="•"/>
              <a:defRPr/>
            </a:pPr>
            <a:r>
              <a:rPr lang="en-US" sz="2100" dirty="0" smtClean="0">
                <a:solidFill>
                  <a:srgbClr val="004890"/>
                </a:solidFill>
                <a:latin typeface="Calibri"/>
              </a:rPr>
              <a:t>72 people</a:t>
            </a:r>
            <a:endParaRPr lang="en-US" sz="2100" dirty="0">
              <a:solidFill>
                <a:srgbClr val="004890"/>
              </a:solidFill>
              <a:latin typeface="Calibri"/>
            </a:endParaRPr>
          </a:p>
          <a:p>
            <a:pPr marL="623888" indent="-268288" defTabSz="457200">
              <a:lnSpc>
                <a:spcPct val="150000"/>
              </a:lnSpc>
              <a:buFont typeface="Arial" panose="020B0604020202020204" pitchFamily="34" charset="0"/>
              <a:buChar char="•"/>
              <a:defRPr/>
            </a:pPr>
            <a:r>
              <a:rPr lang="en-US" sz="2100" dirty="0" smtClean="0">
                <a:solidFill>
                  <a:srgbClr val="004890"/>
                </a:solidFill>
                <a:latin typeface="Calibri"/>
              </a:rPr>
              <a:t>Leading: H2020 projects, COPERNICUS contracts, </a:t>
            </a:r>
            <a:r>
              <a:rPr lang="en-US" sz="2100" dirty="0">
                <a:solidFill>
                  <a:srgbClr val="004890"/>
                </a:solidFill>
                <a:latin typeface="Calibri"/>
              </a:rPr>
              <a:t>ERC Consolidator Grant </a:t>
            </a:r>
            <a:r>
              <a:rPr lang="en-US" sz="2100" dirty="0" smtClean="0">
                <a:solidFill>
                  <a:srgbClr val="004890"/>
                </a:solidFill>
                <a:latin typeface="Calibri"/>
              </a:rPr>
              <a:t>and hosts </a:t>
            </a:r>
            <a:r>
              <a:rPr lang="en-US" sz="2100" dirty="0">
                <a:solidFill>
                  <a:srgbClr val="004890"/>
                </a:solidFill>
                <a:latin typeface="Calibri"/>
              </a:rPr>
              <a:t>an AXA </a:t>
            </a:r>
            <a:r>
              <a:rPr lang="en-US" sz="2100" dirty="0" smtClean="0">
                <a:solidFill>
                  <a:srgbClr val="004890"/>
                </a:solidFill>
                <a:latin typeface="Calibri"/>
              </a:rPr>
              <a:t>Chair</a:t>
            </a:r>
            <a:endParaRPr lang="en-US" sz="2100" dirty="0">
              <a:solidFill>
                <a:srgbClr val="004890"/>
              </a:solidFill>
              <a:latin typeface="Calibri"/>
            </a:endParaRPr>
          </a:p>
        </p:txBody>
      </p:sp>
    </p:spTree>
    <p:extLst>
      <p:ext uri="{BB962C8B-B14F-4D97-AF65-F5344CB8AC3E}">
        <p14:creationId xmlns:p14="http://schemas.microsoft.com/office/powerpoint/2010/main" val="159942825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 name="TextShape 1"/>
          <p:cNvSpPr txBox="1"/>
          <p:nvPr/>
        </p:nvSpPr>
        <p:spPr>
          <a:xfrm>
            <a:off x="177800" y="141120"/>
            <a:ext cx="6359040" cy="680400"/>
          </a:xfrm>
          <a:prstGeom prst="rect">
            <a:avLst/>
          </a:prstGeom>
          <a:noFill/>
          <a:ln>
            <a:noFill/>
          </a:ln>
        </p:spPr>
        <p:txBody>
          <a:bodyPr/>
          <a:lstStyle/>
          <a:p>
            <a:r>
              <a:rPr lang="en-US" sz="2600" spc="-1" dirty="0">
                <a:solidFill>
                  <a:srgbClr val="FFFFFF"/>
                </a:solidFill>
                <a:uFill>
                  <a:solidFill>
                    <a:srgbClr val="FFFFFF"/>
                  </a:solidFill>
                </a:uFill>
                <a:latin typeface="Arial"/>
                <a:ea typeface="ＭＳ Ｐゴシック"/>
                <a:cs typeface="DejaVu Sans"/>
              </a:rPr>
              <a:t>Computational Earth </a:t>
            </a:r>
            <a:r>
              <a:rPr lang="en-US" sz="2600" spc="-1" dirty="0" smtClean="0">
                <a:solidFill>
                  <a:srgbClr val="FFFFFF"/>
                </a:solidFill>
                <a:uFill>
                  <a:solidFill>
                    <a:srgbClr val="FFFFFF"/>
                  </a:solidFill>
                </a:uFill>
                <a:latin typeface="Arial"/>
                <a:ea typeface="ＭＳ Ｐゴシック"/>
                <a:cs typeface="DejaVu Sans"/>
              </a:rPr>
              <a:t>Sciences Work Lines</a:t>
            </a:r>
            <a:endParaRPr lang="en-US" sz="2600" spc="-1" dirty="0">
              <a:solidFill>
                <a:srgbClr val="004990"/>
              </a:solidFill>
              <a:uFill>
                <a:solidFill>
                  <a:srgbClr val="FFFFFF"/>
                </a:solidFill>
              </a:uFill>
              <a:latin typeface="Arial"/>
              <a:ea typeface="DejaVu Sans"/>
              <a:cs typeface="DejaVu Sans"/>
            </a:endParaRPr>
          </a:p>
        </p:txBody>
      </p:sp>
      <p:sp>
        <p:nvSpPr>
          <p:cNvPr id="1011" name="CustomShape 2"/>
          <p:cNvSpPr/>
          <p:nvPr/>
        </p:nvSpPr>
        <p:spPr>
          <a:xfrm>
            <a:off x="250920" y="1028160"/>
            <a:ext cx="8642160" cy="1694880"/>
          </a:xfrm>
          <a:prstGeom prst="roundRect">
            <a:avLst>
              <a:gd name="adj" fmla="val 10000"/>
            </a:avLst>
          </a:prstGeom>
          <a:solidFill>
            <a:schemeClr val="bg1">
              <a:lumMod val="75000"/>
            </a:schemeClr>
          </a:solidFill>
          <a:ln w="25560">
            <a:solidFill>
              <a:schemeClr val="bg1"/>
            </a:solidFill>
            <a:round/>
          </a:ln>
        </p:spPr>
        <p:style>
          <a:lnRef idx="0">
            <a:scrgbClr r="0" g="0" b="0"/>
          </a:lnRef>
          <a:fillRef idx="0">
            <a:scrgbClr r="0" g="0" b="0"/>
          </a:fillRef>
          <a:effectRef idx="0">
            <a:scrgbClr r="0" g="0" b="0"/>
          </a:effectRef>
          <a:fontRef idx="minor"/>
        </p:style>
      </p:sp>
      <p:sp>
        <p:nvSpPr>
          <p:cNvPr id="1012" name="CustomShape 3"/>
          <p:cNvSpPr/>
          <p:nvPr/>
        </p:nvSpPr>
        <p:spPr>
          <a:xfrm>
            <a:off x="2229000" y="1028160"/>
            <a:ext cx="6739920" cy="1694880"/>
          </a:xfrm>
          <a:prstGeom prst="rect">
            <a:avLst/>
          </a:prstGeom>
          <a:noFill/>
          <a:ln>
            <a:noFill/>
          </a:ln>
        </p:spPr>
        <p:style>
          <a:lnRef idx="0">
            <a:scrgbClr r="0" g="0" b="0"/>
          </a:lnRef>
          <a:fillRef idx="0">
            <a:scrgbClr r="0" g="0" b="0"/>
          </a:fillRef>
          <a:effectRef idx="0">
            <a:scrgbClr r="0" g="0" b="0"/>
          </a:effectRef>
          <a:fontRef idx="minor"/>
        </p:style>
        <p:txBody>
          <a:bodyPr lIns="99000" tIns="99000" rIns="99000" bIns="99000"/>
          <a:lstStyle/>
          <a:p>
            <a:pPr>
              <a:lnSpc>
                <a:spcPct val="90000"/>
              </a:lnSpc>
            </a:pPr>
            <a:r>
              <a:rPr lang="en-US" sz="2600" spc="-1" dirty="0">
                <a:solidFill>
                  <a:srgbClr val="000000"/>
                </a:solidFill>
                <a:uFill>
                  <a:solidFill>
                    <a:srgbClr val="FFFFFF"/>
                  </a:solidFill>
                </a:uFill>
                <a:latin typeface="Arial"/>
                <a:ea typeface="ＭＳ Ｐゴシック"/>
                <a:cs typeface="Arial"/>
              </a:rPr>
              <a:t>Performance Team</a:t>
            </a:r>
            <a:endParaRPr lang="en-US" sz="2600" spc="-1" dirty="0">
              <a:solidFill>
                <a:srgbClr val="000000"/>
              </a:solidFill>
              <a:uFill>
                <a:solidFill>
                  <a:srgbClr val="FFFFFF"/>
                </a:solidFill>
              </a:uFill>
              <a:latin typeface="Arial"/>
              <a:ea typeface="DejaVu Sans"/>
              <a:cs typeface="Arial"/>
            </a:endParaRPr>
          </a:p>
          <a:p>
            <a:pPr marL="360" lvl="1">
              <a:lnSpc>
                <a:spcPct val="90000"/>
              </a:lnSpc>
              <a:spcBef>
                <a:spcPts val="913"/>
              </a:spcBef>
              <a:buClr>
                <a:srgbClr val="004990"/>
              </a:buClr>
            </a:pPr>
            <a:r>
              <a:rPr lang="en-US" sz="2000" spc="-1" dirty="0">
                <a:solidFill>
                  <a:srgbClr val="000000"/>
                </a:solidFill>
                <a:uFill>
                  <a:solidFill>
                    <a:srgbClr val="FFFFFF"/>
                  </a:solidFill>
                </a:uFill>
                <a:latin typeface="Calibri"/>
                <a:ea typeface="ＭＳ Ｐゴシック"/>
                <a:cs typeface="DejaVu Sans"/>
              </a:rPr>
              <a:t>P</a:t>
            </a:r>
            <a:r>
              <a:rPr lang="en-US" sz="2000" spc="-1" dirty="0" smtClean="0">
                <a:solidFill>
                  <a:srgbClr val="000000"/>
                </a:solidFill>
                <a:uFill>
                  <a:solidFill>
                    <a:srgbClr val="FFFFFF"/>
                  </a:solidFill>
                </a:uFill>
                <a:latin typeface="Calibri"/>
                <a:ea typeface="ＭＳ Ｐゴシック"/>
                <a:cs typeface="DejaVu Sans"/>
              </a:rPr>
              <a:t>erformance </a:t>
            </a:r>
            <a:r>
              <a:rPr lang="en-US" sz="2000" spc="-1" dirty="0">
                <a:solidFill>
                  <a:srgbClr val="000000"/>
                </a:solidFill>
                <a:uFill>
                  <a:solidFill>
                    <a:srgbClr val="FFFFFF"/>
                  </a:solidFill>
                </a:uFill>
                <a:latin typeface="Calibri"/>
                <a:ea typeface="ＭＳ Ｐゴシック"/>
                <a:cs typeface="DejaVu Sans"/>
              </a:rPr>
              <a:t>analysis </a:t>
            </a:r>
            <a:r>
              <a:rPr lang="en-US" sz="2000" spc="-1" dirty="0" smtClean="0">
                <a:solidFill>
                  <a:srgbClr val="000000"/>
                </a:solidFill>
                <a:uFill>
                  <a:solidFill>
                    <a:srgbClr val="FFFFFF"/>
                  </a:solidFill>
                </a:uFill>
                <a:latin typeface="Calibri"/>
                <a:ea typeface="ＭＳ Ｐゴシック"/>
                <a:cs typeface="DejaVu Sans"/>
              </a:rPr>
              <a:t>and optimizations </a:t>
            </a:r>
            <a:r>
              <a:rPr lang="en-US" sz="2000" spc="-1" dirty="0">
                <a:solidFill>
                  <a:srgbClr val="000000"/>
                </a:solidFill>
                <a:uFill>
                  <a:solidFill>
                    <a:srgbClr val="FFFFFF"/>
                  </a:solidFill>
                </a:uFill>
                <a:latin typeface="Calibri"/>
                <a:ea typeface="ＭＳ Ｐゴシック"/>
                <a:cs typeface="DejaVu Sans"/>
              </a:rPr>
              <a:t>for </a:t>
            </a:r>
            <a:r>
              <a:rPr lang="en-US" sz="2000" b="1" spc="-1" dirty="0">
                <a:solidFill>
                  <a:srgbClr val="1F497D"/>
                </a:solidFill>
                <a:uFill>
                  <a:solidFill>
                    <a:srgbClr val="FFFFFF"/>
                  </a:solidFill>
                </a:uFill>
                <a:latin typeface="Calibri"/>
                <a:ea typeface="ＭＳ Ｐゴシック"/>
                <a:cs typeface="DejaVu Sans"/>
              </a:rPr>
              <a:t>parallel computing </a:t>
            </a:r>
            <a:endParaRPr lang="en-US" sz="2000" b="1" spc="-1" dirty="0">
              <a:solidFill>
                <a:srgbClr val="1F497D"/>
              </a:solidFill>
              <a:uFill>
                <a:solidFill>
                  <a:srgbClr val="FFFFFF"/>
                </a:solidFill>
              </a:uFill>
              <a:latin typeface="Arial"/>
              <a:ea typeface="DejaVu Sans"/>
              <a:cs typeface="DejaVu Sans"/>
            </a:endParaRPr>
          </a:p>
          <a:p>
            <a:pPr marL="360" lvl="1">
              <a:lnSpc>
                <a:spcPct val="90000"/>
              </a:lnSpc>
              <a:spcBef>
                <a:spcPts val="300"/>
              </a:spcBef>
              <a:buClr>
                <a:srgbClr val="004990"/>
              </a:buClr>
            </a:pPr>
            <a:r>
              <a:rPr lang="en-US" sz="2000" spc="-1" dirty="0" smtClean="0">
                <a:solidFill>
                  <a:srgbClr val="000000"/>
                </a:solidFill>
                <a:uFill>
                  <a:solidFill>
                    <a:srgbClr val="FFFFFF"/>
                  </a:solidFill>
                </a:uFill>
                <a:latin typeface="Calibri"/>
                <a:ea typeface="ＭＳ Ｐゴシック"/>
                <a:cs typeface="DejaVu Sans"/>
              </a:rPr>
              <a:t>Development of </a:t>
            </a:r>
            <a:r>
              <a:rPr lang="en-US" sz="2000" b="1" spc="-1" dirty="0" smtClean="0">
                <a:solidFill>
                  <a:schemeClr val="tx2"/>
                </a:solidFill>
                <a:uFill>
                  <a:solidFill>
                    <a:srgbClr val="FFFFFF"/>
                  </a:solidFill>
                </a:uFill>
                <a:latin typeface="Calibri"/>
                <a:ea typeface="ＭＳ Ｐゴシック"/>
                <a:cs typeface="DejaVu Sans"/>
              </a:rPr>
              <a:t>new </a:t>
            </a:r>
            <a:r>
              <a:rPr lang="en-US" sz="2000" b="1" spc="-1" dirty="0">
                <a:solidFill>
                  <a:schemeClr val="tx2"/>
                </a:solidFill>
                <a:uFill>
                  <a:solidFill>
                    <a:srgbClr val="FFFFFF"/>
                  </a:solidFill>
                </a:uFill>
                <a:latin typeface="Calibri"/>
                <a:ea typeface="ＭＳ Ｐゴシック"/>
                <a:cs typeface="DejaVu Sans"/>
              </a:rPr>
              <a:t>computational methods </a:t>
            </a:r>
            <a:r>
              <a:rPr lang="en-US" sz="2000" spc="-1" dirty="0">
                <a:solidFill>
                  <a:srgbClr val="000000"/>
                </a:solidFill>
                <a:uFill>
                  <a:solidFill>
                    <a:srgbClr val="FFFFFF"/>
                  </a:solidFill>
                </a:uFill>
                <a:latin typeface="Calibri"/>
                <a:ea typeface="ＭＳ Ｐゴシック"/>
                <a:cs typeface="DejaVu Sans"/>
              </a:rPr>
              <a:t>and </a:t>
            </a:r>
            <a:r>
              <a:rPr lang="en-US" sz="2000" b="1" spc="-1" dirty="0">
                <a:solidFill>
                  <a:srgbClr val="1F497D"/>
                </a:solidFill>
                <a:uFill>
                  <a:solidFill>
                    <a:srgbClr val="FFFFFF"/>
                  </a:solidFill>
                </a:uFill>
                <a:latin typeface="Calibri"/>
                <a:ea typeface="ＭＳ Ｐゴシック"/>
                <a:cs typeface="DejaVu Sans"/>
              </a:rPr>
              <a:t>optimizations</a:t>
            </a:r>
            <a:r>
              <a:rPr lang="en-US" sz="2000" spc="-1" dirty="0">
                <a:solidFill>
                  <a:srgbClr val="000000"/>
                </a:solidFill>
                <a:uFill>
                  <a:solidFill>
                    <a:srgbClr val="FFFFFF"/>
                  </a:solidFill>
                </a:uFill>
                <a:latin typeface="Calibri"/>
                <a:ea typeface="ＭＳ Ｐゴシック"/>
                <a:cs typeface="DejaVu Sans"/>
              </a:rPr>
              <a:t> for Earth System Models.</a:t>
            </a:r>
            <a:endParaRPr lang="en-US" sz="2000" spc="-1" dirty="0">
              <a:solidFill>
                <a:srgbClr val="000000"/>
              </a:solidFill>
              <a:uFill>
                <a:solidFill>
                  <a:srgbClr val="FFFFFF"/>
                </a:solidFill>
              </a:uFill>
              <a:latin typeface="Arial"/>
              <a:ea typeface="DejaVu Sans"/>
              <a:cs typeface="DejaVu Sans"/>
            </a:endParaRPr>
          </a:p>
        </p:txBody>
      </p:sp>
      <p:sp>
        <p:nvSpPr>
          <p:cNvPr id="1013" name="CustomShape 4"/>
          <p:cNvSpPr/>
          <p:nvPr/>
        </p:nvSpPr>
        <p:spPr>
          <a:xfrm>
            <a:off x="424440" y="1197721"/>
            <a:ext cx="1728000" cy="1355760"/>
          </a:xfrm>
          <a:prstGeom prst="roundRect">
            <a:avLst>
              <a:gd name="adj" fmla="val 10000"/>
            </a:avLst>
          </a:prstGeom>
          <a:blipFill>
            <a:blip r:embed="rId3"/>
            <a:stretch>
              <a:fillRect l="-12984" r="-12984"/>
            </a:stretch>
          </a:blipFill>
          <a:ln w="25560">
            <a:solidFill>
              <a:srgbClr val="000000"/>
            </a:solidFill>
            <a:round/>
          </a:ln>
        </p:spPr>
        <p:style>
          <a:lnRef idx="0">
            <a:scrgbClr r="0" g="0" b="0"/>
          </a:lnRef>
          <a:fillRef idx="0">
            <a:scrgbClr r="0" g="0" b="0"/>
          </a:fillRef>
          <a:effectRef idx="0">
            <a:scrgbClr r="0" g="0" b="0"/>
          </a:effectRef>
          <a:fontRef idx="minor"/>
        </p:style>
      </p:sp>
      <p:sp>
        <p:nvSpPr>
          <p:cNvPr id="1014" name="CustomShape 5"/>
          <p:cNvSpPr/>
          <p:nvPr/>
        </p:nvSpPr>
        <p:spPr>
          <a:xfrm>
            <a:off x="250920" y="2892960"/>
            <a:ext cx="8642160" cy="1694880"/>
          </a:xfrm>
          <a:prstGeom prst="roundRect">
            <a:avLst>
              <a:gd name="adj" fmla="val 10000"/>
            </a:avLst>
          </a:prstGeom>
          <a:solidFill>
            <a:schemeClr val="bg1">
              <a:lumMod val="85000"/>
            </a:schemeClr>
          </a:solidFill>
          <a:ln w="25560">
            <a:solidFill>
              <a:schemeClr val="bg1"/>
            </a:solidFill>
            <a:round/>
          </a:ln>
        </p:spPr>
        <p:style>
          <a:lnRef idx="0">
            <a:scrgbClr r="0" g="0" b="0"/>
          </a:lnRef>
          <a:fillRef idx="0">
            <a:scrgbClr r="0" g="0" b="0"/>
          </a:fillRef>
          <a:effectRef idx="0">
            <a:scrgbClr r="0" g="0" b="0"/>
          </a:effectRef>
          <a:fontRef idx="minor"/>
        </p:style>
      </p:sp>
      <p:sp>
        <p:nvSpPr>
          <p:cNvPr id="1015" name="CustomShape 6"/>
          <p:cNvSpPr/>
          <p:nvPr/>
        </p:nvSpPr>
        <p:spPr>
          <a:xfrm>
            <a:off x="2229000" y="2892960"/>
            <a:ext cx="6739920" cy="1694880"/>
          </a:xfrm>
          <a:prstGeom prst="rect">
            <a:avLst/>
          </a:prstGeom>
          <a:noFill/>
          <a:ln>
            <a:noFill/>
          </a:ln>
        </p:spPr>
        <p:style>
          <a:lnRef idx="0">
            <a:scrgbClr r="0" g="0" b="0"/>
          </a:lnRef>
          <a:fillRef idx="0">
            <a:scrgbClr r="0" g="0" b="0"/>
          </a:fillRef>
          <a:effectRef idx="0">
            <a:scrgbClr r="0" g="0" b="0"/>
          </a:effectRef>
          <a:fontRef idx="minor"/>
        </p:style>
        <p:txBody>
          <a:bodyPr lIns="99000" tIns="99000" rIns="99000" bIns="99000"/>
          <a:lstStyle/>
          <a:p>
            <a:pPr>
              <a:lnSpc>
                <a:spcPct val="90000"/>
              </a:lnSpc>
            </a:pPr>
            <a:r>
              <a:rPr lang="en-US" sz="2600" spc="-1" dirty="0">
                <a:solidFill>
                  <a:srgbClr val="000000"/>
                </a:solidFill>
                <a:uFill>
                  <a:solidFill>
                    <a:srgbClr val="FFFFFF"/>
                  </a:solidFill>
                </a:uFill>
                <a:latin typeface="Arial"/>
                <a:ea typeface="ＭＳ Ｐゴシック"/>
                <a:cs typeface="Arial"/>
              </a:rPr>
              <a:t>Models and Workflows Team</a:t>
            </a:r>
            <a:endParaRPr lang="en-US" sz="2600" spc="-1" dirty="0">
              <a:solidFill>
                <a:srgbClr val="000000"/>
              </a:solidFill>
              <a:uFill>
                <a:solidFill>
                  <a:srgbClr val="FFFFFF"/>
                </a:solidFill>
              </a:uFill>
              <a:latin typeface="Arial"/>
              <a:ea typeface="DejaVu Sans"/>
              <a:cs typeface="Arial"/>
            </a:endParaRPr>
          </a:p>
          <a:p>
            <a:pPr marL="360" lvl="1">
              <a:lnSpc>
                <a:spcPct val="90000"/>
              </a:lnSpc>
              <a:spcBef>
                <a:spcPts val="913"/>
              </a:spcBef>
              <a:buClr>
                <a:srgbClr val="004990"/>
              </a:buClr>
            </a:pPr>
            <a:r>
              <a:rPr lang="en-US" sz="2000" spc="-1" dirty="0">
                <a:uFill>
                  <a:solidFill>
                    <a:srgbClr val="FFFFFF"/>
                  </a:solidFill>
                </a:uFill>
                <a:latin typeface="Calibri"/>
                <a:ea typeface="ＭＳ Ｐゴシック"/>
                <a:cs typeface="DejaVu Sans"/>
              </a:rPr>
              <a:t>Development of HPC </a:t>
            </a:r>
            <a:r>
              <a:rPr lang="en-US" sz="2000" b="1" spc="-1" dirty="0">
                <a:solidFill>
                  <a:schemeClr val="tx2"/>
                </a:solidFill>
                <a:uFill>
                  <a:solidFill>
                    <a:srgbClr val="FFFFFF"/>
                  </a:solidFill>
                </a:uFill>
                <a:latin typeface="Calibri"/>
                <a:ea typeface="ＭＳ Ｐゴシック"/>
                <a:cs typeface="DejaVu Sans"/>
              </a:rPr>
              <a:t>user-friendly software framework </a:t>
            </a:r>
            <a:endParaRPr lang="en-US" sz="2000" b="1" spc="-1" dirty="0">
              <a:solidFill>
                <a:schemeClr val="tx2"/>
              </a:solidFill>
              <a:uFill>
                <a:solidFill>
                  <a:srgbClr val="FFFFFF"/>
                </a:solidFill>
              </a:uFill>
              <a:latin typeface="Arial"/>
              <a:ea typeface="DejaVu Sans"/>
              <a:cs typeface="DejaVu Sans"/>
            </a:endParaRPr>
          </a:p>
          <a:p>
            <a:pPr marL="360" lvl="1">
              <a:lnSpc>
                <a:spcPct val="90000"/>
              </a:lnSpc>
              <a:spcBef>
                <a:spcPts val="300"/>
              </a:spcBef>
              <a:buClr>
                <a:srgbClr val="004990"/>
              </a:buClr>
            </a:pPr>
            <a:r>
              <a:rPr lang="en-US" sz="2000" spc="-1" dirty="0">
                <a:uFill>
                  <a:solidFill>
                    <a:srgbClr val="FFFFFF"/>
                  </a:solidFill>
                </a:uFill>
                <a:latin typeface="Calibri"/>
                <a:ea typeface="ＭＳ Ｐゴシック"/>
                <a:cs typeface="DejaVu Sans"/>
              </a:rPr>
              <a:t>Support the development of </a:t>
            </a:r>
            <a:r>
              <a:rPr lang="en-US" sz="2000" b="1" spc="-1" dirty="0">
                <a:uFill>
                  <a:solidFill>
                    <a:srgbClr val="FFFFFF"/>
                  </a:solidFill>
                </a:uFill>
                <a:latin typeface="Calibri"/>
                <a:ea typeface="ＭＳ Ｐゴシック"/>
                <a:cs typeface="DejaVu Sans"/>
              </a:rPr>
              <a:t>atmospheric research software</a:t>
            </a:r>
            <a:endParaRPr lang="en-US" sz="2000" b="1" spc="-1" dirty="0">
              <a:uFill>
                <a:solidFill>
                  <a:srgbClr val="FFFFFF"/>
                </a:solidFill>
              </a:uFill>
              <a:latin typeface="Arial"/>
              <a:ea typeface="DejaVu Sans"/>
              <a:cs typeface="DejaVu Sans"/>
            </a:endParaRPr>
          </a:p>
        </p:txBody>
      </p:sp>
      <p:sp>
        <p:nvSpPr>
          <p:cNvPr id="1016" name="CustomShape 7"/>
          <p:cNvSpPr/>
          <p:nvPr/>
        </p:nvSpPr>
        <p:spPr>
          <a:xfrm>
            <a:off x="424440" y="3062521"/>
            <a:ext cx="1728000" cy="1355760"/>
          </a:xfrm>
          <a:prstGeom prst="roundRect">
            <a:avLst>
              <a:gd name="adj" fmla="val 10000"/>
            </a:avLst>
          </a:prstGeom>
          <a:blipFill>
            <a:blip r:embed="rId4"/>
            <a:stretch>
              <a:fillRect t="-4997" b="-4997"/>
            </a:stretch>
          </a:blipFill>
          <a:ln w="25560">
            <a:solidFill>
              <a:srgbClr val="000000"/>
            </a:solidFill>
            <a:round/>
          </a:ln>
        </p:spPr>
        <p:style>
          <a:lnRef idx="0">
            <a:scrgbClr r="0" g="0" b="0"/>
          </a:lnRef>
          <a:fillRef idx="0">
            <a:scrgbClr r="0" g="0" b="0"/>
          </a:fillRef>
          <a:effectRef idx="0">
            <a:scrgbClr r="0" g="0" b="0"/>
          </a:effectRef>
          <a:fontRef idx="minor"/>
        </p:style>
      </p:sp>
      <p:sp>
        <p:nvSpPr>
          <p:cNvPr id="1017" name="CustomShape 8"/>
          <p:cNvSpPr/>
          <p:nvPr/>
        </p:nvSpPr>
        <p:spPr>
          <a:xfrm>
            <a:off x="250920" y="4758120"/>
            <a:ext cx="8642160" cy="1694880"/>
          </a:xfrm>
          <a:prstGeom prst="roundRect">
            <a:avLst>
              <a:gd name="adj" fmla="val 10000"/>
            </a:avLst>
          </a:prstGeom>
          <a:solidFill>
            <a:schemeClr val="bg1">
              <a:lumMod val="95000"/>
            </a:schemeClr>
          </a:solidFill>
          <a:ln w="25560">
            <a:solidFill>
              <a:schemeClr val="bg1"/>
            </a:solidFill>
            <a:round/>
          </a:ln>
        </p:spPr>
        <p:style>
          <a:lnRef idx="0">
            <a:scrgbClr r="0" g="0" b="0"/>
          </a:lnRef>
          <a:fillRef idx="0">
            <a:scrgbClr r="0" g="0" b="0"/>
          </a:fillRef>
          <a:effectRef idx="0">
            <a:scrgbClr r="0" g="0" b="0"/>
          </a:effectRef>
          <a:fontRef idx="minor"/>
        </p:style>
      </p:sp>
      <p:sp>
        <p:nvSpPr>
          <p:cNvPr id="1018" name="CustomShape 9"/>
          <p:cNvSpPr/>
          <p:nvPr/>
        </p:nvSpPr>
        <p:spPr>
          <a:xfrm>
            <a:off x="2229000" y="4758120"/>
            <a:ext cx="6739920" cy="1694880"/>
          </a:xfrm>
          <a:prstGeom prst="rect">
            <a:avLst/>
          </a:prstGeom>
          <a:noFill/>
          <a:ln>
            <a:noFill/>
          </a:ln>
        </p:spPr>
        <p:style>
          <a:lnRef idx="0">
            <a:scrgbClr r="0" g="0" b="0"/>
          </a:lnRef>
          <a:fillRef idx="0">
            <a:scrgbClr r="0" g="0" b="0"/>
          </a:fillRef>
          <a:effectRef idx="0">
            <a:scrgbClr r="0" g="0" b="0"/>
          </a:effectRef>
          <a:fontRef idx="minor"/>
        </p:style>
        <p:txBody>
          <a:bodyPr lIns="99000" tIns="99000" rIns="99000" bIns="99000"/>
          <a:lstStyle/>
          <a:p>
            <a:pPr>
              <a:lnSpc>
                <a:spcPct val="90000"/>
              </a:lnSpc>
            </a:pPr>
            <a:r>
              <a:rPr lang="en-US" sz="2600" spc="-1" dirty="0">
                <a:uFill>
                  <a:solidFill>
                    <a:srgbClr val="FFFFFF"/>
                  </a:solidFill>
                </a:uFill>
                <a:latin typeface="Arial"/>
                <a:ea typeface="ＭＳ Ｐゴシック"/>
                <a:cs typeface="Arial"/>
              </a:rPr>
              <a:t>Data and Diagnostics Team</a:t>
            </a:r>
            <a:endParaRPr lang="en-US" sz="2600" spc="-1" dirty="0">
              <a:uFill>
                <a:solidFill>
                  <a:srgbClr val="FFFFFF"/>
                </a:solidFill>
              </a:uFill>
              <a:latin typeface="Arial"/>
              <a:ea typeface="DejaVu Sans"/>
              <a:cs typeface="Arial"/>
            </a:endParaRPr>
          </a:p>
          <a:p>
            <a:pPr marL="360" lvl="1">
              <a:lnSpc>
                <a:spcPct val="90000"/>
              </a:lnSpc>
              <a:spcBef>
                <a:spcPts val="913"/>
              </a:spcBef>
              <a:buClr>
                <a:srgbClr val="004990"/>
              </a:buClr>
            </a:pPr>
            <a:r>
              <a:rPr lang="en-US" sz="2000" b="1" spc="-1" dirty="0">
                <a:solidFill>
                  <a:srgbClr val="1F497D"/>
                </a:solidFill>
                <a:uFill>
                  <a:solidFill>
                    <a:srgbClr val="FFFFFF"/>
                  </a:solidFill>
                </a:uFill>
                <a:latin typeface="Calibri"/>
                <a:ea typeface="ＭＳ Ｐゴシック"/>
                <a:cs typeface="DejaVu Sans"/>
              </a:rPr>
              <a:t>Big Data </a:t>
            </a:r>
            <a:r>
              <a:rPr lang="en-US" sz="2000" spc="-1" dirty="0" smtClean="0">
                <a:uFill>
                  <a:solidFill>
                    <a:srgbClr val="FFFFFF"/>
                  </a:solidFill>
                </a:uFill>
                <a:latin typeface="Calibri"/>
                <a:ea typeface="ＭＳ Ｐゴシック"/>
                <a:cs typeface="DejaVu Sans"/>
              </a:rPr>
              <a:t>and </a:t>
            </a:r>
            <a:r>
              <a:rPr lang="en-US" sz="2000" b="1" spc="-1" dirty="0" smtClean="0">
                <a:solidFill>
                  <a:srgbClr val="1F497D"/>
                </a:solidFill>
                <a:uFill>
                  <a:solidFill>
                    <a:srgbClr val="FFFFFF"/>
                  </a:solidFill>
                </a:uFill>
                <a:latin typeface="Calibri"/>
                <a:ea typeface="ＭＳ Ｐゴシック"/>
                <a:cs typeface="DejaVu Sans"/>
              </a:rPr>
              <a:t>machine learning </a:t>
            </a:r>
            <a:r>
              <a:rPr lang="en-US" sz="2000" spc="-1" dirty="0" smtClean="0">
                <a:uFill>
                  <a:solidFill>
                    <a:srgbClr val="FFFFFF"/>
                  </a:solidFill>
                </a:uFill>
                <a:latin typeface="Calibri"/>
                <a:ea typeface="ＭＳ Ｐゴシック"/>
                <a:cs typeface="DejaVu Sans"/>
              </a:rPr>
              <a:t>research for Earth </a:t>
            </a:r>
            <a:r>
              <a:rPr lang="en-US" sz="2000" spc="-1" dirty="0">
                <a:uFill>
                  <a:solidFill>
                    <a:srgbClr val="FFFFFF"/>
                  </a:solidFill>
                </a:uFill>
                <a:latin typeface="Calibri"/>
                <a:ea typeface="ＭＳ Ｐゴシック"/>
                <a:cs typeface="DejaVu Sans"/>
              </a:rPr>
              <a:t>Sciences</a:t>
            </a:r>
            <a:endParaRPr lang="en-US" sz="2000" spc="-1" dirty="0">
              <a:uFill>
                <a:solidFill>
                  <a:srgbClr val="FFFFFF"/>
                </a:solidFill>
              </a:uFill>
              <a:latin typeface="Arial"/>
              <a:ea typeface="DejaVu Sans"/>
              <a:cs typeface="DejaVu Sans"/>
            </a:endParaRPr>
          </a:p>
          <a:p>
            <a:pPr marL="360" lvl="1">
              <a:lnSpc>
                <a:spcPct val="90000"/>
              </a:lnSpc>
              <a:spcBef>
                <a:spcPts val="300"/>
              </a:spcBef>
              <a:buClr>
                <a:srgbClr val="004990"/>
              </a:buClr>
            </a:pPr>
            <a:r>
              <a:rPr lang="en-US" sz="2000" spc="-1" dirty="0">
                <a:uFill>
                  <a:solidFill>
                    <a:srgbClr val="FFFFFF"/>
                  </a:solidFill>
                </a:uFill>
                <a:latin typeface="Calibri"/>
                <a:ea typeface="ＭＳ Ｐゴシック"/>
                <a:cs typeface="DejaVu Sans"/>
              </a:rPr>
              <a:t>Provision of </a:t>
            </a:r>
            <a:r>
              <a:rPr lang="en-US" sz="2000" b="1" spc="-1" dirty="0">
                <a:solidFill>
                  <a:schemeClr val="tx2"/>
                </a:solidFill>
                <a:uFill>
                  <a:solidFill>
                    <a:srgbClr val="FFFFFF"/>
                  </a:solidFill>
                </a:uFill>
                <a:latin typeface="Calibri"/>
                <a:ea typeface="ＭＳ Ｐゴシック"/>
                <a:cs typeface="DejaVu Sans"/>
              </a:rPr>
              <a:t>data services</a:t>
            </a:r>
            <a:endParaRPr lang="en-US" sz="2000" b="1" spc="-1" dirty="0">
              <a:solidFill>
                <a:schemeClr val="tx2"/>
              </a:solidFill>
              <a:uFill>
                <a:solidFill>
                  <a:srgbClr val="FFFFFF"/>
                </a:solidFill>
              </a:uFill>
              <a:latin typeface="Arial"/>
              <a:ea typeface="DejaVu Sans"/>
              <a:cs typeface="DejaVu Sans"/>
            </a:endParaRPr>
          </a:p>
          <a:p>
            <a:pPr marL="360" lvl="1">
              <a:lnSpc>
                <a:spcPct val="90000"/>
              </a:lnSpc>
              <a:spcBef>
                <a:spcPts val="300"/>
              </a:spcBef>
              <a:buClr>
                <a:srgbClr val="004990"/>
              </a:buClr>
            </a:pPr>
            <a:r>
              <a:rPr lang="en-US" sz="2000" spc="-1" dirty="0" smtClean="0">
                <a:uFill>
                  <a:solidFill>
                    <a:srgbClr val="FFFFFF"/>
                  </a:solidFill>
                </a:uFill>
                <a:latin typeface="Calibri"/>
                <a:ea typeface="ＭＳ Ｐゴシック"/>
                <a:cs typeface="DejaVu Sans"/>
              </a:rPr>
              <a:t>Improvement of </a:t>
            </a:r>
            <a:r>
              <a:rPr lang="en-US" sz="2000" b="1" spc="-1" dirty="0" smtClean="0">
                <a:solidFill>
                  <a:srgbClr val="1F497D"/>
                </a:solidFill>
                <a:uFill>
                  <a:solidFill>
                    <a:srgbClr val="FFFFFF"/>
                  </a:solidFill>
                </a:uFill>
                <a:latin typeface="Calibri"/>
                <a:ea typeface="ＭＳ Ｐゴシック"/>
                <a:cs typeface="DejaVu Sans"/>
              </a:rPr>
              <a:t>visualization tools</a:t>
            </a:r>
            <a:endParaRPr lang="en-US" sz="2000" b="1" spc="-1" dirty="0">
              <a:solidFill>
                <a:srgbClr val="1F497D"/>
              </a:solidFill>
              <a:uFill>
                <a:solidFill>
                  <a:srgbClr val="FFFFFF"/>
                </a:solidFill>
              </a:uFill>
              <a:latin typeface="Arial"/>
              <a:ea typeface="DejaVu Sans"/>
              <a:cs typeface="DejaVu Sans"/>
            </a:endParaRPr>
          </a:p>
        </p:txBody>
      </p:sp>
      <p:sp>
        <p:nvSpPr>
          <p:cNvPr id="1019" name="CustomShape 10"/>
          <p:cNvSpPr/>
          <p:nvPr/>
        </p:nvSpPr>
        <p:spPr>
          <a:xfrm>
            <a:off x="424440" y="4927321"/>
            <a:ext cx="1728000" cy="1355760"/>
          </a:xfrm>
          <a:prstGeom prst="roundRect">
            <a:avLst>
              <a:gd name="adj" fmla="val 10000"/>
            </a:avLst>
          </a:prstGeom>
          <a:blipFill>
            <a:blip r:embed="rId5" cstate="print"/>
            <a:stretch>
              <a:fillRect t="-16989" b="-16989"/>
            </a:stretch>
          </a:blipFill>
          <a:ln w="25560">
            <a:solidFill>
              <a:srgbClr val="000000"/>
            </a:solidFill>
            <a:round/>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3076500180"/>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55394" y="1263656"/>
            <a:ext cx="6327322" cy="369332"/>
          </a:xfrm>
          <a:prstGeom prst="rect">
            <a:avLst/>
          </a:prstGeom>
          <a:noFill/>
        </p:spPr>
        <p:txBody>
          <a:bodyPr wrap="square" rtlCol="0">
            <a:spAutoFit/>
          </a:bodyPr>
          <a:lstStyle/>
          <a:p>
            <a:r>
              <a:rPr lang="en-US" dirty="0" smtClean="0"/>
              <a:t>Sea ice and ocean variability, </a:t>
            </a:r>
            <a:r>
              <a:rPr lang="en-US" b="1" dirty="0" smtClean="0">
                <a:solidFill>
                  <a:schemeClr val="tx2"/>
                </a:solidFill>
              </a:rPr>
              <a:t>prediction</a:t>
            </a:r>
            <a:r>
              <a:rPr lang="en-US" dirty="0" smtClean="0">
                <a:solidFill>
                  <a:schemeClr val="tx2"/>
                </a:solidFill>
              </a:rPr>
              <a:t> </a:t>
            </a:r>
            <a:r>
              <a:rPr lang="en-US" dirty="0" smtClean="0"/>
              <a:t>and impacts</a:t>
            </a:r>
            <a:endParaRPr lang="en-US" dirty="0"/>
          </a:p>
        </p:txBody>
      </p:sp>
      <p:sp>
        <p:nvSpPr>
          <p:cNvPr id="5" name="TextBox 4"/>
          <p:cNvSpPr txBox="1"/>
          <p:nvPr/>
        </p:nvSpPr>
        <p:spPr>
          <a:xfrm>
            <a:off x="2569006" y="2226102"/>
            <a:ext cx="6327322" cy="369332"/>
          </a:xfrm>
          <a:prstGeom prst="rect">
            <a:avLst/>
          </a:prstGeom>
          <a:noFill/>
        </p:spPr>
        <p:txBody>
          <a:bodyPr wrap="square" rtlCol="0">
            <a:spAutoFit/>
          </a:bodyPr>
          <a:lstStyle/>
          <a:p>
            <a:r>
              <a:rPr lang="en-US" dirty="0" smtClean="0"/>
              <a:t>Climate model </a:t>
            </a:r>
            <a:r>
              <a:rPr lang="en-US" b="1" dirty="0" smtClean="0">
                <a:solidFill>
                  <a:srgbClr val="1F497D"/>
                </a:solidFill>
              </a:rPr>
              <a:t>initialization</a:t>
            </a:r>
            <a:r>
              <a:rPr lang="en-US" dirty="0" smtClean="0"/>
              <a:t> and data </a:t>
            </a:r>
            <a:r>
              <a:rPr lang="en-US" b="1" dirty="0" smtClean="0">
                <a:solidFill>
                  <a:srgbClr val="1F497D"/>
                </a:solidFill>
              </a:rPr>
              <a:t>assimilation</a:t>
            </a:r>
            <a:endParaRPr lang="en-US" b="1" dirty="0">
              <a:solidFill>
                <a:srgbClr val="1F497D"/>
              </a:solidFill>
            </a:endParaRPr>
          </a:p>
        </p:txBody>
      </p:sp>
      <p:sp>
        <p:nvSpPr>
          <p:cNvPr id="7" name="TextBox 6"/>
          <p:cNvSpPr txBox="1"/>
          <p:nvPr/>
        </p:nvSpPr>
        <p:spPr>
          <a:xfrm>
            <a:off x="2560842" y="3188548"/>
            <a:ext cx="6327322" cy="369332"/>
          </a:xfrm>
          <a:prstGeom prst="rect">
            <a:avLst/>
          </a:prstGeom>
          <a:noFill/>
        </p:spPr>
        <p:txBody>
          <a:bodyPr wrap="square" rtlCol="0">
            <a:spAutoFit/>
          </a:bodyPr>
          <a:lstStyle/>
          <a:p>
            <a:r>
              <a:rPr lang="en-US" dirty="0" smtClean="0"/>
              <a:t>Tropical </a:t>
            </a:r>
            <a:r>
              <a:rPr lang="en-US" b="1" dirty="0" smtClean="0">
                <a:solidFill>
                  <a:srgbClr val="1F497D"/>
                </a:solidFill>
              </a:rPr>
              <a:t>cyclones</a:t>
            </a:r>
            <a:endParaRPr lang="en-US" b="1" dirty="0">
              <a:solidFill>
                <a:srgbClr val="1F497D"/>
              </a:solidFill>
            </a:endParaRPr>
          </a:p>
        </p:txBody>
      </p:sp>
      <p:sp>
        <p:nvSpPr>
          <p:cNvPr id="9" name="TextBox 8"/>
          <p:cNvSpPr txBox="1"/>
          <p:nvPr/>
        </p:nvSpPr>
        <p:spPr>
          <a:xfrm>
            <a:off x="2558126" y="4150994"/>
            <a:ext cx="6327322" cy="369332"/>
          </a:xfrm>
          <a:prstGeom prst="rect">
            <a:avLst/>
          </a:prstGeom>
          <a:noFill/>
        </p:spPr>
        <p:txBody>
          <a:bodyPr wrap="square" rtlCol="0">
            <a:spAutoFit/>
          </a:bodyPr>
          <a:lstStyle/>
          <a:p>
            <a:r>
              <a:rPr lang="en-US" dirty="0" smtClean="0"/>
              <a:t>Ocean </a:t>
            </a:r>
            <a:r>
              <a:rPr lang="en-US" b="1" dirty="0" smtClean="0">
                <a:solidFill>
                  <a:srgbClr val="1F497D"/>
                </a:solidFill>
              </a:rPr>
              <a:t>biogeochemistry</a:t>
            </a:r>
            <a:r>
              <a:rPr lang="en-US" dirty="0" smtClean="0"/>
              <a:t> and climate feedbacks</a:t>
            </a:r>
            <a:endParaRPr lang="en-US" dirty="0"/>
          </a:p>
        </p:txBody>
      </p:sp>
      <p:sp>
        <p:nvSpPr>
          <p:cNvPr id="13" name="TextBox 12"/>
          <p:cNvSpPr txBox="1"/>
          <p:nvPr/>
        </p:nvSpPr>
        <p:spPr>
          <a:xfrm>
            <a:off x="2574454" y="5113440"/>
            <a:ext cx="6327322" cy="369332"/>
          </a:xfrm>
          <a:prstGeom prst="rect">
            <a:avLst/>
          </a:prstGeom>
          <a:noFill/>
        </p:spPr>
        <p:txBody>
          <a:bodyPr wrap="square" rtlCol="0">
            <a:spAutoFit/>
          </a:bodyPr>
          <a:lstStyle/>
          <a:p>
            <a:r>
              <a:rPr lang="en-US" b="1" dirty="0" smtClean="0">
                <a:solidFill>
                  <a:srgbClr val="1F497D"/>
                </a:solidFill>
              </a:rPr>
              <a:t>Inter-basin </a:t>
            </a:r>
            <a:r>
              <a:rPr lang="en-US" dirty="0" smtClean="0"/>
              <a:t>teleconnections</a:t>
            </a:r>
            <a:endParaRPr lang="en-US" dirty="0"/>
          </a:p>
        </p:txBody>
      </p:sp>
      <p:sp>
        <p:nvSpPr>
          <p:cNvPr id="14" name="TextBox 13"/>
          <p:cNvSpPr txBox="1"/>
          <p:nvPr/>
        </p:nvSpPr>
        <p:spPr>
          <a:xfrm>
            <a:off x="2563574" y="6075884"/>
            <a:ext cx="6327322" cy="369332"/>
          </a:xfrm>
          <a:prstGeom prst="rect">
            <a:avLst/>
          </a:prstGeom>
          <a:noFill/>
        </p:spPr>
        <p:txBody>
          <a:bodyPr wrap="square" rtlCol="0">
            <a:spAutoFit/>
          </a:bodyPr>
          <a:lstStyle/>
          <a:p>
            <a:r>
              <a:rPr lang="en-US" b="1" dirty="0" smtClean="0">
                <a:solidFill>
                  <a:srgbClr val="1F497D"/>
                </a:solidFill>
              </a:rPr>
              <a:t>Bias development </a:t>
            </a:r>
            <a:r>
              <a:rPr lang="en-US" dirty="0" smtClean="0"/>
              <a:t>and </a:t>
            </a:r>
            <a:r>
              <a:rPr lang="en-US" b="1" dirty="0" smtClean="0">
                <a:solidFill>
                  <a:srgbClr val="1F497D"/>
                </a:solidFill>
              </a:rPr>
              <a:t>initial shock </a:t>
            </a:r>
            <a:r>
              <a:rPr lang="en-US" dirty="0" smtClean="0"/>
              <a:t>mechanisms</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509" y="1145972"/>
            <a:ext cx="1833344" cy="693171"/>
          </a:xfrm>
          <a:prstGeom prst="rect">
            <a:avLst/>
          </a:prstGeom>
          <a:ln w="19050" cmpd="sng">
            <a:solidFill>
              <a:srgbClr val="000000"/>
            </a:solidFill>
          </a:ln>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182" y="2108308"/>
            <a:ext cx="1835998" cy="692030"/>
          </a:xfrm>
          <a:prstGeom prst="rect">
            <a:avLst/>
          </a:prstGeom>
          <a:ln w="19050" cmpd="sng">
            <a:solidFill>
              <a:schemeClr val="tx1"/>
            </a:solidFill>
          </a:ln>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969" y="3069503"/>
            <a:ext cx="1800425" cy="679980"/>
          </a:xfrm>
          <a:prstGeom prst="rect">
            <a:avLst/>
          </a:prstGeom>
          <a:ln w="19050" cmpd="sng">
            <a:solidFill>
              <a:schemeClr val="tx1"/>
            </a:solidFill>
          </a:ln>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460" y="4018648"/>
            <a:ext cx="1801443" cy="679940"/>
          </a:xfrm>
          <a:prstGeom prst="rect">
            <a:avLst/>
          </a:prstGeom>
          <a:ln w="19050" cmpd="sng">
            <a:solidFill>
              <a:srgbClr val="000000"/>
            </a:solidFill>
          </a:ln>
        </p:spPr>
      </p:pic>
      <p:pic>
        <p:nvPicPr>
          <p:cNvPr id="21" name="Picture 20"/>
          <p:cNvPicPr>
            <a:picLocks noChangeAspect="1"/>
          </p:cNvPicPr>
          <p:nvPr/>
        </p:nvPicPr>
        <p:blipFill rotWithShape="1">
          <a:blip r:embed="rId6" cstate="print">
            <a:extLst>
              <a:ext uri="{28A0092B-C50C-407E-A947-70E740481C1C}">
                <a14:useLocalDpi xmlns:a14="http://schemas.microsoft.com/office/drawing/2010/main" val="0"/>
              </a:ext>
            </a:extLst>
          </a:blip>
          <a:srcRect l="22003" t="58985" r="22568" b="1914"/>
          <a:stretch/>
        </p:blipFill>
        <p:spPr>
          <a:xfrm>
            <a:off x="540631" y="4967753"/>
            <a:ext cx="1797101" cy="729652"/>
          </a:xfrm>
          <a:prstGeom prst="rect">
            <a:avLst/>
          </a:prstGeom>
          <a:ln w="19050" cmpd="sng">
            <a:solidFill>
              <a:schemeClr val="tx1"/>
            </a:solidFill>
          </a:ln>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8929" y="5966568"/>
            <a:ext cx="1800505" cy="679979"/>
          </a:xfrm>
          <a:prstGeom prst="rect">
            <a:avLst/>
          </a:prstGeom>
          <a:ln w="19050" cmpd="sng">
            <a:solidFill>
              <a:schemeClr val="tx1"/>
            </a:solidFill>
          </a:ln>
        </p:spPr>
      </p:pic>
      <p:sp>
        <p:nvSpPr>
          <p:cNvPr id="23" name="TextShape 2"/>
          <p:cNvSpPr txBox="1"/>
          <p:nvPr/>
        </p:nvSpPr>
        <p:spPr>
          <a:xfrm>
            <a:off x="274260" y="141120"/>
            <a:ext cx="6278940" cy="680400"/>
          </a:xfrm>
          <a:prstGeom prst="rect">
            <a:avLst/>
          </a:prstGeom>
          <a:noFill/>
          <a:ln>
            <a:noFill/>
          </a:ln>
        </p:spPr>
        <p:txBody>
          <a:bodyPr lIns="90000" tIns="45000" rIns="90000" bIns="45000"/>
          <a:lstStyle/>
          <a:p>
            <a:pPr>
              <a:lnSpc>
                <a:spcPct val="100000"/>
              </a:lnSpc>
            </a:pPr>
            <a:r>
              <a:rPr lang="en-US" sz="2600" spc="-1" dirty="0" smtClean="0">
                <a:solidFill>
                  <a:srgbClr val="FFFFFF"/>
                </a:solidFill>
                <a:uFill>
                  <a:solidFill>
                    <a:srgbClr val="FFFFFF"/>
                  </a:solidFill>
                </a:uFill>
                <a:latin typeface="Arial"/>
                <a:ea typeface="ＭＳ Ｐゴシック"/>
              </a:rPr>
              <a:t>Climate Prediction Research Lines</a:t>
            </a:r>
            <a:endParaRPr lang="en-US" sz="2600" strike="noStrike" spc="-1" dirty="0">
              <a:solidFill>
                <a:srgbClr val="004990"/>
              </a:solidFill>
              <a:uFill>
                <a:solidFill>
                  <a:srgbClr val="FFFFFF"/>
                </a:solidFill>
              </a:uFill>
              <a:latin typeface="Arial"/>
            </a:endParaRPr>
          </a:p>
        </p:txBody>
      </p:sp>
    </p:spTree>
    <p:extLst>
      <p:ext uri="{BB962C8B-B14F-4D97-AF65-F5344CB8AC3E}">
        <p14:creationId xmlns:p14="http://schemas.microsoft.com/office/powerpoint/2010/main" val="200302089"/>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0" name="TextShape 1"/>
          <p:cNvSpPr txBox="1"/>
          <p:nvPr/>
        </p:nvSpPr>
        <p:spPr>
          <a:xfrm>
            <a:off x="83670" y="109140"/>
            <a:ext cx="7100048" cy="680400"/>
          </a:xfrm>
          <a:prstGeom prst="rect">
            <a:avLst/>
          </a:prstGeom>
          <a:noFill/>
          <a:ln>
            <a:noFill/>
          </a:ln>
        </p:spPr>
        <p:txBody>
          <a:bodyPr lIns="90000" tIns="45000" rIns="90000" bIns="45000"/>
          <a:lstStyle/>
          <a:p>
            <a:pPr>
              <a:lnSpc>
                <a:spcPct val="100000"/>
              </a:lnSpc>
            </a:pPr>
            <a:r>
              <a:rPr lang="en-US" sz="2600" spc="-1" dirty="0" smtClean="0">
                <a:solidFill>
                  <a:srgbClr val="FFFFFF"/>
                </a:solidFill>
                <a:uFill>
                  <a:solidFill>
                    <a:srgbClr val="FFFFFF"/>
                  </a:solidFill>
                </a:uFill>
                <a:latin typeface="Arial"/>
                <a:ea typeface="ＭＳ Ｐゴシック"/>
              </a:rPr>
              <a:t>Atmospheric Composition Research Lines</a:t>
            </a:r>
            <a:endParaRPr lang="en-US" sz="2600" b="0" strike="noStrike" spc="-1" dirty="0">
              <a:solidFill>
                <a:srgbClr val="004990"/>
              </a:solidFill>
              <a:uFill>
                <a:solidFill>
                  <a:srgbClr val="FFFFFF"/>
                </a:solidFill>
              </a:uFill>
              <a:latin typeface="Arial"/>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02" y="927748"/>
            <a:ext cx="2932981" cy="1108639"/>
          </a:xfrm>
          <a:prstGeom prst="rect">
            <a:avLst/>
          </a:prstGeom>
          <a:ln w="19050" cmpd="sng">
            <a:solidFill>
              <a:srgbClr val="000000"/>
            </a:solidFill>
          </a:ln>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122" y="4431358"/>
            <a:ext cx="2933658" cy="1106186"/>
          </a:xfrm>
          <a:prstGeom prst="rect">
            <a:avLst/>
          </a:prstGeom>
          <a:ln w="19050" cmpd="sng">
            <a:solidFill>
              <a:srgbClr val="000000"/>
            </a:solidFill>
          </a:ln>
        </p:spPr>
      </p:pic>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802" y="2130192"/>
            <a:ext cx="2932981" cy="1111415"/>
          </a:xfrm>
          <a:prstGeom prst="rect">
            <a:avLst/>
          </a:prstGeom>
          <a:ln w="19050" cmpd="sng">
            <a:solidFill>
              <a:srgbClr val="000000"/>
            </a:solidFill>
          </a:ln>
        </p:spPr>
      </p:pic>
      <p:pic>
        <p:nvPicPr>
          <p:cNvPr id="6" name="Imagen 5"/>
          <p:cNvPicPr>
            <a:picLocks noChangeAspect="1"/>
          </p:cNvPicPr>
          <p:nvPr/>
        </p:nvPicPr>
        <p:blipFill rotWithShape="1">
          <a:blip r:embed="rId6" cstate="print">
            <a:extLst>
              <a:ext uri="{28A0092B-C50C-407E-A947-70E740481C1C}">
                <a14:useLocalDpi xmlns:a14="http://schemas.microsoft.com/office/drawing/2010/main" val="0"/>
              </a:ext>
            </a:extLst>
          </a:blip>
          <a:srcRect l="1650" r="2559"/>
          <a:stretch/>
        </p:blipFill>
        <p:spPr>
          <a:xfrm>
            <a:off x="177122" y="5622262"/>
            <a:ext cx="2946400" cy="1160234"/>
          </a:xfrm>
          <a:prstGeom prst="rect">
            <a:avLst/>
          </a:prstGeom>
          <a:ln w="19050" cmpd="sng">
            <a:solidFill>
              <a:srgbClr val="000000"/>
            </a:solidFill>
          </a:ln>
        </p:spPr>
      </p:pic>
      <p:sp>
        <p:nvSpPr>
          <p:cNvPr id="7" name="Rectángulo 6"/>
          <p:cNvSpPr/>
          <p:nvPr/>
        </p:nvSpPr>
        <p:spPr>
          <a:xfrm>
            <a:off x="3252160" y="1129109"/>
            <a:ext cx="5564037" cy="646331"/>
          </a:xfrm>
          <a:prstGeom prst="rect">
            <a:avLst/>
          </a:prstGeom>
        </p:spPr>
        <p:txBody>
          <a:bodyPr wrap="square">
            <a:spAutoFit/>
          </a:bodyPr>
          <a:lstStyle/>
          <a:p>
            <a:r>
              <a:rPr lang="en-GB" dirty="0" smtClean="0"/>
              <a:t>Development </a:t>
            </a:r>
            <a:r>
              <a:rPr lang="en-GB" dirty="0"/>
              <a:t>of high-quality and high-resolution </a:t>
            </a:r>
            <a:r>
              <a:rPr lang="en-GB" b="1" dirty="0">
                <a:solidFill>
                  <a:srgbClr val="004990"/>
                </a:solidFill>
              </a:rPr>
              <a:t>emission models </a:t>
            </a:r>
            <a:r>
              <a:rPr lang="en-GB" dirty="0"/>
              <a:t>of primary gases and aerosols</a:t>
            </a:r>
          </a:p>
        </p:txBody>
      </p:sp>
      <p:sp>
        <p:nvSpPr>
          <p:cNvPr id="8" name="Rectángulo 7"/>
          <p:cNvSpPr/>
          <p:nvPr/>
        </p:nvSpPr>
        <p:spPr>
          <a:xfrm>
            <a:off x="3252159" y="2173698"/>
            <a:ext cx="5132716" cy="923330"/>
          </a:xfrm>
          <a:prstGeom prst="rect">
            <a:avLst/>
          </a:prstGeom>
        </p:spPr>
        <p:txBody>
          <a:bodyPr wrap="square">
            <a:spAutoFit/>
          </a:bodyPr>
          <a:lstStyle/>
          <a:p>
            <a:r>
              <a:rPr lang="en-GB" dirty="0" smtClean="0"/>
              <a:t>Prediction </a:t>
            </a:r>
            <a:r>
              <a:rPr lang="en-GB" dirty="0"/>
              <a:t>and understanding of the behaviour of </a:t>
            </a:r>
            <a:r>
              <a:rPr lang="en-GB" b="1" dirty="0">
                <a:solidFill>
                  <a:srgbClr val="004990"/>
                </a:solidFill>
              </a:rPr>
              <a:t>pollutants in the </a:t>
            </a:r>
            <a:r>
              <a:rPr lang="en-GB" b="1" dirty="0" smtClean="0">
                <a:solidFill>
                  <a:srgbClr val="004990"/>
                </a:solidFill>
              </a:rPr>
              <a:t>atmosphere, </a:t>
            </a:r>
            <a:r>
              <a:rPr lang="en-GB" dirty="0" smtClean="0"/>
              <a:t>with special emphasis on </a:t>
            </a:r>
            <a:r>
              <a:rPr lang="en-GB" b="1" dirty="0" smtClean="0">
                <a:solidFill>
                  <a:srgbClr val="004990"/>
                </a:solidFill>
              </a:rPr>
              <a:t>urban areas</a:t>
            </a:r>
            <a:endParaRPr lang="en-GB" b="1" dirty="0">
              <a:solidFill>
                <a:srgbClr val="004990"/>
              </a:solidFill>
            </a:endParaRPr>
          </a:p>
        </p:txBody>
      </p:sp>
      <p:sp>
        <p:nvSpPr>
          <p:cNvPr id="9" name="Rectángulo 8"/>
          <p:cNvSpPr/>
          <p:nvPr/>
        </p:nvSpPr>
        <p:spPr>
          <a:xfrm>
            <a:off x="3285145" y="4664028"/>
            <a:ext cx="5531051" cy="646331"/>
          </a:xfrm>
          <a:prstGeom prst="rect">
            <a:avLst/>
          </a:prstGeom>
        </p:spPr>
        <p:txBody>
          <a:bodyPr wrap="square">
            <a:spAutoFit/>
          </a:bodyPr>
          <a:lstStyle/>
          <a:p>
            <a:r>
              <a:rPr lang="en-GB" dirty="0" smtClean="0"/>
              <a:t>Assessment </a:t>
            </a:r>
            <a:r>
              <a:rPr lang="en-GB" dirty="0"/>
              <a:t>of </a:t>
            </a:r>
            <a:r>
              <a:rPr lang="en-GB" b="1" dirty="0">
                <a:solidFill>
                  <a:srgbClr val="004990"/>
                </a:solidFill>
              </a:rPr>
              <a:t>sand and dust storm </a:t>
            </a:r>
            <a:r>
              <a:rPr lang="en-GB" dirty="0"/>
              <a:t>impacts upon key sectors of society and economy</a:t>
            </a:r>
          </a:p>
        </p:txBody>
      </p:sp>
      <p:sp>
        <p:nvSpPr>
          <p:cNvPr id="10" name="Rectángulo 9"/>
          <p:cNvSpPr/>
          <p:nvPr/>
        </p:nvSpPr>
        <p:spPr>
          <a:xfrm>
            <a:off x="3267890" y="5826304"/>
            <a:ext cx="5548304" cy="646331"/>
          </a:xfrm>
          <a:prstGeom prst="rect">
            <a:avLst/>
          </a:prstGeom>
        </p:spPr>
        <p:txBody>
          <a:bodyPr wrap="square">
            <a:spAutoFit/>
          </a:bodyPr>
          <a:lstStyle/>
          <a:p>
            <a:r>
              <a:rPr lang="en-GB" dirty="0" smtClean="0"/>
              <a:t>Impact </a:t>
            </a:r>
            <a:r>
              <a:rPr lang="en-GB" dirty="0"/>
              <a:t>of </a:t>
            </a:r>
            <a:r>
              <a:rPr lang="en-GB" b="1" dirty="0">
                <a:solidFill>
                  <a:srgbClr val="004990"/>
                </a:solidFill>
              </a:rPr>
              <a:t>aerosol-radiation-cloud interactions </a:t>
            </a:r>
            <a:r>
              <a:rPr lang="en-GB" dirty="0"/>
              <a:t>upon weather forecasts and regional </a:t>
            </a:r>
            <a:r>
              <a:rPr lang="en-GB" dirty="0" smtClean="0"/>
              <a:t>climate</a:t>
            </a:r>
            <a:endParaRPr lang="en-GB" dirty="0"/>
          </a:p>
        </p:txBody>
      </p:sp>
      <p:sp>
        <p:nvSpPr>
          <p:cNvPr id="11" name="Rectángulo 10"/>
          <p:cNvSpPr/>
          <p:nvPr/>
        </p:nvSpPr>
        <p:spPr>
          <a:xfrm>
            <a:off x="3273724" y="3486528"/>
            <a:ext cx="5680497" cy="646331"/>
          </a:xfrm>
          <a:prstGeom prst="rect">
            <a:avLst/>
          </a:prstGeom>
        </p:spPr>
        <p:txBody>
          <a:bodyPr wrap="square">
            <a:spAutoFit/>
          </a:bodyPr>
          <a:lstStyle/>
          <a:p>
            <a:r>
              <a:rPr lang="en-GB" b="1" dirty="0" smtClean="0">
                <a:solidFill>
                  <a:srgbClr val="004990"/>
                </a:solidFill>
              </a:rPr>
              <a:t>Assimilation of </a:t>
            </a:r>
            <a:r>
              <a:rPr lang="en-GB" b="1" dirty="0">
                <a:solidFill>
                  <a:srgbClr val="004990"/>
                </a:solidFill>
              </a:rPr>
              <a:t>observations </a:t>
            </a:r>
            <a:r>
              <a:rPr lang="en-GB" dirty="0"/>
              <a:t>into atmospheric chemistry models</a:t>
            </a:r>
          </a:p>
        </p:txBody>
      </p:sp>
      <p:grpSp>
        <p:nvGrpSpPr>
          <p:cNvPr id="14" name="Grupo 13"/>
          <p:cNvGrpSpPr/>
          <p:nvPr/>
        </p:nvGrpSpPr>
        <p:grpSpPr>
          <a:xfrm>
            <a:off x="177121" y="3335411"/>
            <a:ext cx="2933659" cy="1018631"/>
            <a:chOff x="-678" y="3292370"/>
            <a:chExt cx="2926708" cy="987714"/>
          </a:xfrm>
        </p:grpSpPr>
        <p:pic>
          <p:nvPicPr>
            <p:cNvPr id="33" name="Picture 22"/>
            <p:cNvPicPr/>
            <p:nvPr/>
          </p:nvPicPr>
          <p:blipFill>
            <a:blip r:embed="rId7"/>
            <a:stretch/>
          </p:blipFill>
          <p:spPr>
            <a:xfrm>
              <a:off x="1869058" y="3295511"/>
              <a:ext cx="1056972" cy="984572"/>
            </a:xfrm>
            <a:prstGeom prst="rect">
              <a:avLst/>
            </a:prstGeom>
            <a:ln w="19050" cmpd="sng">
              <a:solidFill>
                <a:srgbClr val="000000"/>
              </a:solidFill>
            </a:ln>
          </p:spPr>
        </p:pic>
        <p:pic>
          <p:nvPicPr>
            <p:cNvPr id="34" name="Picture 21"/>
            <p:cNvPicPr/>
            <p:nvPr/>
          </p:nvPicPr>
          <p:blipFill>
            <a:blip r:embed="rId8"/>
            <a:stretch/>
          </p:blipFill>
          <p:spPr>
            <a:xfrm>
              <a:off x="-678" y="3293870"/>
              <a:ext cx="1040584" cy="986214"/>
            </a:xfrm>
            <a:prstGeom prst="rect">
              <a:avLst/>
            </a:prstGeom>
            <a:ln w="19050" cmpd="sng">
              <a:solidFill>
                <a:srgbClr val="000000"/>
              </a:solidFill>
            </a:ln>
          </p:spPr>
        </p:pic>
        <p:pic>
          <p:nvPicPr>
            <p:cNvPr id="35" name="Picture 20"/>
            <p:cNvPicPr/>
            <p:nvPr/>
          </p:nvPicPr>
          <p:blipFill>
            <a:blip r:embed="rId9"/>
            <a:stretch/>
          </p:blipFill>
          <p:spPr>
            <a:xfrm>
              <a:off x="1027220" y="3292370"/>
              <a:ext cx="842682" cy="987713"/>
            </a:xfrm>
            <a:prstGeom prst="rect">
              <a:avLst/>
            </a:prstGeom>
            <a:ln w="19050" cmpd="sng">
              <a:solidFill>
                <a:srgbClr val="000000"/>
              </a:solidFill>
            </a:ln>
          </p:spPr>
        </p:pic>
      </p:grpSp>
    </p:spTree>
    <p:extLst>
      <p:ext uri="{BB962C8B-B14F-4D97-AF65-F5344CB8AC3E}">
        <p14:creationId xmlns:p14="http://schemas.microsoft.com/office/powerpoint/2010/main" val="3046972354"/>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Shape 3"/>
          <p:cNvSpPr txBox="1">
            <a:spLocks noChangeAspect="1" noChangeArrowheads="1"/>
          </p:cNvSpPr>
          <p:nvPr/>
        </p:nvSpPr>
        <p:spPr bwMode="auto">
          <a:xfrm>
            <a:off x="157438" y="161241"/>
            <a:ext cx="5557562" cy="53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FFFFFF"/>
                </a:solidFill>
              </a:rPr>
              <a:t>Cornerstones of Climate Prediction</a:t>
            </a:r>
            <a:endParaRPr lang="en-US" sz="2400" b="1" dirty="0">
              <a:latin typeface="Calibri" charset="0"/>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900" y="1025322"/>
            <a:ext cx="7086600" cy="3135486"/>
          </a:xfrm>
          <a:prstGeom prst="rect">
            <a:avLst/>
          </a:prstGeom>
        </p:spPr>
      </p:pic>
      <p:cxnSp>
        <p:nvCxnSpPr>
          <p:cNvPr id="7" name="Conector recto de flecha 6"/>
          <p:cNvCxnSpPr/>
          <p:nvPr/>
        </p:nvCxnSpPr>
        <p:spPr>
          <a:xfrm flipH="1">
            <a:off x="1778000" y="2743200"/>
            <a:ext cx="152400" cy="1663700"/>
          </a:xfrm>
          <a:prstGeom prst="straightConnector1">
            <a:avLst/>
          </a:prstGeom>
          <a:ln w="38100"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Rectángulo 18"/>
          <p:cNvSpPr/>
          <p:nvPr/>
        </p:nvSpPr>
        <p:spPr>
          <a:xfrm>
            <a:off x="-673100" y="6275170"/>
            <a:ext cx="4572000" cy="584776"/>
          </a:xfrm>
          <a:prstGeom prst="rect">
            <a:avLst/>
          </a:prstGeom>
        </p:spPr>
        <p:txBody>
          <a:bodyPr>
            <a:spAutoFit/>
          </a:bodyPr>
          <a:lstStyle/>
          <a:p>
            <a:pPr algn="ctr"/>
            <a:r>
              <a:rPr lang="es-ES" sz="1600" b="1" dirty="0" err="1" smtClean="0">
                <a:solidFill>
                  <a:srgbClr val="008000"/>
                </a:solidFill>
              </a:rPr>
              <a:t>Correct</a:t>
            </a:r>
            <a:r>
              <a:rPr lang="es-ES" sz="1600" b="1" dirty="0" smtClean="0">
                <a:solidFill>
                  <a:srgbClr val="008000"/>
                </a:solidFill>
              </a:rPr>
              <a:t> </a:t>
            </a:r>
            <a:r>
              <a:rPr lang="es-ES" sz="1600" b="1" dirty="0" err="1" smtClean="0">
                <a:solidFill>
                  <a:srgbClr val="008000"/>
                </a:solidFill>
              </a:rPr>
              <a:t>Initialization</a:t>
            </a:r>
            <a:r>
              <a:rPr lang="es-ES" sz="1600" b="1" dirty="0" smtClean="0">
                <a:solidFill>
                  <a:srgbClr val="008000"/>
                </a:solidFill>
              </a:rPr>
              <a:t> of </a:t>
            </a:r>
            <a:r>
              <a:rPr lang="es-ES" sz="1600" b="1" dirty="0" err="1" smtClean="0">
                <a:solidFill>
                  <a:srgbClr val="008000"/>
                </a:solidFill>
              </a:rPr>
              <a:t>internal</a:t>
            </a:r>
            <a:r>
              <a:rPr lang="es-ES" sz="1600" b="1" dirty="0" smtClean="0">
                <a:solidFill>
                  <a:srgbClr val="008000"/>
                </a:solidFill>
              </a:rPr>
              <a:t> </a:t>
            </a:r>
          </a:p>
          <a:p>
            <a:pPr algn="ctr"/>
            <a:r>
              <a:rPr lang="es-ES" sz="1600" b="1" dirty="0" err="1" smtClean="0">
                <a:solidFill>
                  <a:srgbClr val="008000"/>
                </a:solidFill>
              </a:rPr>
              <a:t>sources</a:t>
            </a:r>
            <a:r>
              <a:rPr lang="es-ES" sz="1600" b="1" dirty="0" smtClean="0">
                <a:solidFill>
                  <a:srgbClr val="008000"/>
                </a:solidFill>
              </a:rPr>
              <a:t> of </a:t>
            </a:r>
            <a:r>
              <a:rPr lang="es-ES" sz="1600" b="1" dirty="0" err="1" smtClean="0">
                <a:solidFill>
                  <a:srgbClr val="008000"/>
                </a:solidFill>
              </a:rPr>
              <a:t>predictability</a:t>
            </a:r>
            <a:endParaRPr lang="es-ES" sz="1600" b="1" dirty="0">
              <a:solidFill>
                <a:srgbClr val="008000"/>
              </a:solidFill>
            </a:endParaRPr>
          </a:p>
        </p:txBody>
      </p:sp>
      <p:grpSp>
        <p:nvGrpSpPr>
          <p:cNvPr id="13" name="Agrupar 12"/>
          <p:cNvGrpSpPr/>
          <p:nvPr/>
        </p:nvGrpSpPr>
        <p:grpSpPr>
          <a:xfrm>
            <a:off x="635000" y="4673600"/>
            <a:ext cx="2489200" cy="1661299"/>
            <a:chOff x="635000" y="4673600"/>
            <a:chExt cx="2489200" cy="1661299"/>
          </a:xfrm>
        </p:grpSpPr>
        <p:pic>
          <p:nvPicPr>
            <p:cNvPr id="16" name="Google Shape;63;p8"/>
            <p:cNvPicPr preferRelativeResize="0"/>
            <p:nvPr/>
          </p:nvPicPr>
          <p:blipFill rotWithShape="1">
            <a:blip r:embed="rId3">
              <a:alphaModFix/>
            </a:blip>
            <a:srcRect t="4445" b="37962"/>
            <a:stretch/>
          </p:blipFill>
          <p:spPr>
            <a:xfrm>
              <a:off x="635000" y="4673600"/>
              <a:ext cx="1846669" cy="1602407"/>
            </a:xfrm>
            <a:prstGeom prst="rect">
              <a:avLst/>
            </a:prstGeom>
            <a:noFill/>
            <a:ln>
              <a:noFill/>
            </a:ln>
          </p:spPr>
        </p:pic>
        <p:sp>
          <p:nvSpPr>
            <p:cNvPr id="17" name="Google Shape;64;p8"/>
            <p:cNvSpPr txBox="1"/>
            <p:nvPr/>
          </p:nvSpPr>
          <p:spPr>
            <a:xfrm>
              <a:off x="1003300" y="6057900"/>
              <a:ext cx="2120900" cy="276999"/>
            </a:xfrm>
            <a:prstGeom prst="rect">
              <a:avLst/>
            </a:prstGeom>
            <a:noFill/>
            <a:ln>
              <a:noFill/>
            </a:ln>
          </p:spPr>
          <p:txBody>
            <a:bodyPr spcFirstLastPara="1" wrap="square" lIns="91425" tIns="45700" rIns="91425" bIns="45700" anchor="t" anchorCtr="0">
              <a:noAutofit/>
            </a:bodyPr>
            <a:lstStyle/>
            <a:p>
              <a:pPr lvl="0"/>
              <a:r>
                <a:rPr lang="es-ES" sz="800" dirty="0">
                  <a:solidFill>
                    <a:schemeClr val="bg1"/>
                  </a:solidFill>
                  <a:latin typeface="Arial"/>
                  <a:cs typeface="Arial"/>
                </a:rPr>
                <a:t>©</a:t>
              </a:r>
              <a:r>
                <a:rPr lang="en-US" sz="800" dirty="0" smtClean="0">
                  <a:solidFill>
                    <a:schemeClr val="lt1"/>
                  </a:solidFill>
                  <a:latin typeface="Arial"/>
                  <a:ea typeface="Calibri"/>
                  <a:cs typeface="Arial"/>
                  <a:sym typeface="Calibri"/>
                </a:rPr>
                <a:t>National </a:t>
              </a:r>
              <a:r>
                <a:rPr lang="en-US" sz="800" dirty="0">
                  <a:solidFill>
                    <a:schemeClr val="lt1"/>
                  </a:solidFill>
                  <a:latin typeface="Arial"/>
                  <a:ea typeface="Calibri"/>
                  <a:cs typeface="Arial"/>
                  <a:sym typeface="Calibri"/>
                </a:rPr>
                <a:t>Research Council</a:t>
              </a:r>
              <a:endParaRPr sz="800" dirty="0">
                <a:solidFill>
                  <a:schemeClr val="lt1"/>
                </a:solidFill>
                <a:latin typeface="Arial"/>
                <a:ea typeface="Calibri"/>
                <a:cs typeface="Arial"/>
                <a:sym typeface="Calibri"/>
              </a:endParaRPr>
            </a:p>
          </p:txBody>
        </p:sp>
      </p:grpSp>
      <p:sp>
        <p:nvSpPr>
          <p:cNvPr id="28" name="Rectángulo 27"/>
          <p:cNvSpPr/>
          <p:nvPr/>
        </p:nvSpPr>
        <p:spPr>
          <a:xfrm>
            <a:off x="-38100" y="4370169"/>
            <a:ext cx="3022600" cy="292388"/>
          </a:xfrm>
          <a:prstGeom prst="rect">
            <a:avLst/>
          </a:prstGeom>
        </p:spPr>
        <p:txBody>
          <a:bodyPr wrap="square">
            <a:spAutoFit/>
          </a:bodyPr>
          <a:lstStyle/>
          <a:p>
            <a:pPr algn="ctr"/>
            <a:r>
              <a:rPr lang="es-ES" sz="1300" dirty="0" err="1" smtClean="0">
                <a:solidFill>
                  <a:srgbClr val="000000"/>
                </a:solidFill>
              </a:rPr>
              <a:t>Current</a:t>
            </a:r>
            <a:r>
              <a:rPr lang="es-ES" sz="1300" dirty="0" smtClean="0">
                <a:solidFill>
                  <a:srgbClr val="000000"/>
                </a:solidFill>
              </a:rPr>
              <a:t> </a:t>
            </a:r>
            <a:r>
              <a:rPr lang="es-ES" sz="1300" dirty="0" err="1" smtClean="0">
                <a:solidFill>
                  <a:srgbClr val="000000"/>
                </a:solidFill>
              </a:rPr>
              <a:t>Meteorological</a:t>
            </a:r>
            <a:r>
              <a:rPr lang="es-ES" sz="1300" dirty="0" smtClean="0">
                <a:solidFill>
                  <a:srgbClr val="000000"/>
                </a:solidFill>
              </a:rPr>
              <a:t> </a:t>
            </a:r>
            <a:r>
              <a:rPr lang="es-ES" sz="1300" dirty="0" err="1" smtClean="0">
                <a:solidFill>
                  <a:srgbClr val="000000"/>
                </a:solidFill>
              </a:rPr>
              <a:t>state</a:t>
            </a:r>
            <a:endParaRPr lang="es-ES" sz="1300" dirty="0">
              <a:solidFill>
                <a:srgbClr val="000000"/>
              </a:solidFill>
            </a:endParaRPr>
          </a:p>
        </p:txBody>
      </p:sp>
      <p:sp>
        <p:nvSpPr>
          <p:cNvPr id="11" name="CuadroTexto 2"/>
          <p:cNvSpPr txBox="1">
            <a:spLocks noChangeArrowheads="1"/>
          </p:cNvSpPr>
          <p:nvPr/>
        </p:nvSpPr>
        <p:spPr bwMode="auto">
          <a:xfrm>
            <a:off x="517525" y="1538288"/>
            <a:ext cx="19943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2000" i="1" dirty="0" err="1">
                <a:solidFill>
                  <a:srgbClr val="E46C0A"/>
                </a:solidFill>
                <a:latin typeface="Calibri"/>
                <a:cs typeface="Calibri"/>
              </a:rPr>
              <a:t>Meehl</a:t>
            </a:r>
            <a:r>
              <a:rPr lang="es-ES" sz="2000" i="1" dirty="0">
                <a:solidFill>
                  <a:srgbClr val="E46C0A"/>
                </a:solidFill>
                <a:latin typeface="Calibri"/>
                <a:cs typeface="Calibri"/>
              </a:rPr>
              <a:t> et al 2009</a:t>
            </a:r>
          </a:p>
        </p:txBody>
      </p:sp>
    </p:spTree>
    <p:extLst>
      <p:ext uri="{BB962C8B-B14F-4D97-AF65-F5344CB8AC3E}">
        <p14:creationId xmlns:p14="http://schemas.microsoft.com/office/powerpoint/2010/main" val="186628286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9" name="CustomShape 2"/>
          <p:cNvSpPr/>
          <p:nvPr/>
        </p:nvSpPr>
        <p:spPr>
          <a:xfrm>
            <a:off x="3746500" y="2387115"/>
            <a:ext cx="1666060" cy="1493963"/>
          </a:xfrm>
          <a:prstGeom prst="rect">
            <a:avLst/>
          </a:prstGeom>
          <a:blipFill>
            <a:blip r:embed="rId3" cstate="print"/>
            <a:stretch>
              <a:fillRect/>
            </a:stretch>
          </a:blipFill>
          <a:ln w="19050" cmpd="sng">
            <a:solidFill>
              <a:schemeClr val="tx1"/>
            </a:solidFill>
          </a:ln>
        </p:spPr>
        <p:style>
          <a:lnRef idx="0">
            <a:scrgbClr r="0" g="0" b="0"/>
          </a:lnRef>
          <a:fillRef idx="0">
            <a:scrgbClr r="0" g="0" b="0"/>
          </a:fillRef>
          <a:effectRef idx="0">
            <a:scrgbClr r="0" g="0" b="0"/>
          </a:effectRef>
          <a:fontRef idx="minor"/>
        </p:style>
      </p:sp>
      <p:pic>
        <p:nvPicPr>
          <p:cNvPr id="1341" name="Picture 7"/>
          <p:cNvPicPr/>
          <p:nvPr/>
        </p:nvPicPr>
        <p:blipFill>
          <a:blip r:embed="rId4"/>
          <a:stretch/>
        </p:blipFill>
        <p:spPr>
          <a:xfrm>
            <a:off x="3503995" y="4553049"/>
            <a:ext cx="2188685" cy="1359340"/>
          </a:xfrm>
          <a:prstGeom prst="rect">
            <a:avLst/>
          </a:prstGeom>
          <a:ln w="19050" cmpd="sng">
            <a:solidFill>
              <a:schemeClr val="tx1"/>
            </a:solidFill>
          </a:ln>
        </p:spPr>
      </p:pic>
      <p:pic>
        <p:nvPicPr>
          <p:cNvPr id="1343" name="Picture 10"/>
          <p:cNvPicPr/>
          <p:nvPr/>
        </p:nvPicPr>
        <p:blipFill>
          <a:blip r:embed="rId5"/>
          <a:srcRect r="14871"/>
          <a:stretch/>
        </p:blipFill>
        <p:spPr>
          <a:xfrm>
            <a:off x="6555240" y="4459711"/>
            <a:ext cx="2118860" cy="1546017"/>
          </a:xfrm>
          <a:prstGeom prst="rect">
            <a:avLst/>
          </a:prstGeom>
          <a:ln w="19050" cmpd="sng">
            <a:solidFill>
              <a:schemeClr val="tx1"/>
            </a:solidFill>
          </a:ln>
        </p:spPr>
      </p:pic>
      <p:pic>
        <p:nvPicPr>
          <p:cNvPr id="1345" name="Picture 13"/>
          <p:cNvPicPr/>
          <p:nvPr/>
        </p:nvPicPr>
        <p:blipFill>
          <a:blip r:embed="rId6"/>
          <a:srcRect l="13556" r="22224"/>
          <a:stretch/>
        </p:blipFill>
        <p:spPr>
          <a:xfrm>
            <a:off x="6410860" y="2387115"/>
            <a:ext cx="2304972" cy="1254600"/>
          </a:xfrm>
          <a:prstGeom prst="rect">
            <a:avLst/>
          </a:prstGeom>
          <a:ln w="19050" cmpd="sng">
            <a:solidFill>
              <a:schemeClr val="tx1"/>
            </a:solidFill>
          </a:ln>
        </p:spPr>
      </p:pic>
      <p:pic>
        <p:nvPicPr>
          <p:cNvPr id="1347" name="Picture 16"/>
          <p:cNvPicPr/>
          <p:nvPr/>
        </p:nvPicPr>
        <p:blipFill>
          <a:blip r:embed="rId7"/>
          <a:stretch/>
        </p:blipFill>
        <p:spPr>
          <a:xfrm>
            <a:off x="381000" y="2387115"/>
            <a:ext cx="2491840" cy="1474585"/>
          </a:xfrm>
          <a:prstGeom prst="rect">
            <a:avLst/>
          </a:prstGeom>
          <a:ln w="19050" cmpd="sng">
            <a:solidFill>
              <a:schemeClr val="tx1"/>
            </a:solidFill>
          </a:ln>
        </p:spPr>
      </p:pic>
      <p:grpSp>
        <p:nvGrpSpPr>
          <p:cNvPr id="3" name="Agrupar 2"/>
          <p:cNvGrpSpPr/>
          <p:nvPr/>
        </p:nvGrpSpPr>
        <p:grpSpPr>
          <a:xfrm>
            <a:off x="177800" y="4362769"/>
            <a:ext cx="2870200" cy="1739900"/>
            <a:chOff x="1346040" y="4692240"/>
            <a:chExt cx="1926360" cy="1063440"/>
          </a:xfrm>
        </p:grpSpPr>
        <p:pic>
          <p:nvPicPr>
            <p:cNvPr id="1349" name="Picture 20"/>
            <p:cNvPicPr/>
            <p:nvPr/>
          </p:nvPicPr>
          <p:blipFill>
            <a:blip r:embed="rId8"/>
            <a:srcRect l="27053" t="14820" r="41822" b="4547"/>
            <a:stretch/>
          </p:blipFill>
          <p:spPr>
            <a:xfrm rot="21217200">
              <a:off x="1346040" y="4732201"/>
              <a:ext cx="797400" cy="984240"/>
            </a:xfrm>
            <a:prstGeom prst="rect">
              <a:avLst/>
            </a:prstGeom>
            <a:ln>
              <a:solidFill>
                <a:srgbClr val="000000"/>
              </a:solidFill>
            </a:ln>
            <a:effectLst>
              <a:outerShdw dist="139498" dir="2700000" algn="ctr" rotWithShape="0">
                <a:srgbClr val="333333">
                  <a:alpha val="66000"/>
                </a:srgbClr>
              </a:outerShdw>
            </a:effectLst>
          </p:spPr>
        </p:pic>
        <p:pic>
          <p:nvPicPr>
            <p:cNvPr id="1350" name="Picture 21"/>
            <p:cNvPicPr/>
            <p:nvPr/>
          </p:nvPicPr>
          <p:blipFill>
            <a:blip r:embed="rId9"/>
            <a:stretch/>
          </p:blipFill>
          <p:spPr>
            <a:xfrm>
              <a:off x="2027520" y="4739400"/>
              <a:ext cx="811080" cy="1016280"/>
            </a:xfrm>
            <a:prstGeom prst="rect">
              <a:avLst/>
            </a:prstGeom>
            <a:ln>
              <a:solidFill>
                <a:srgbClr val="000000"/>
              </a:solidFill>
            </a:ln>
          </p:spPr>
        </p:pic>
        <p:pic>
          <p:nvPicPr>
            <p:cNvPr id="1351" name="Picture 22"/>
            <p:cNvPicPr/>
            <p:nvPr/>
          </p:nvPicPr>
          <p:blipFill>
            <a:blip r:embed="rId10"/>
            <a:stretch/>
          </p:blipFill>
          <p:spPr>
            <a:xfrm rot="328200">
              <a:off x="2476080" y="4692240"/>
              <a:ext cx="796320" cy="1000440"/>
            </a:xfrm>
            <a:prstGeom prst="rect">
              <a:avLst/>
            </a:prstGeom>
            <a:ln>
              <a:solidFill>
                <a:srgbClr val="000000"/>
              </a:solidFill>
            </a:ln>
          </p:spPr>
        </p:pic>
      </p:grpSp>
      <p:sp>
        <p:nvSpPr>
          <p:cNvPr id="18" name="TextShape 1"/>
          <p:cNvSpPr txBox="1"/>
          <p:nvPr/>
        </p:nvSpPr>
        <p:spPr>
          <a:xfrm>
            <a:off x="396720" y="141120"/>
            <a:ext cx="6190920" cy="680400"/>
          </a:xfrm>
          <a:prstGeom prst="rect">
            <a:avLst/>
          </a:prstGeom>
          <a:noFill/>
          <a:ln>
            <a:noFill/>
          </a:ln>
        </p:spPr>
        <p:txBody>
          <a:bodyPr/>
          <a:lstStyle/>
          <a:p>
            <a:r>
              <a:rPr lang="en-US" sz="2600" spc="-1" dirty="0" smtClean="0">
                <a:solidFill>
                  <a:srgbClr val="FFFFFF"/>
                </a:solidFill>
                <a:uFill>
                  <a:solidFill>
                    <a:srgbClr val="FFFFFF"/>
                  </a:solidFill>
                </a:uFill>
                <a:latin typeface="Arial"/>
                <a:ea typeface="ＭＳ Ｐゴシック"/>
                <a:cs typeface="DejaVu Sans"/>
              </a:rPr>
              <a:t>Earth System Services Research Lines</a:t>
            </a:r>
            <a:endParaRPr lang="en-US" sz="2600" spc="-1" dirty="0">
              <a:solidFill>
                <a:srgbClr val="004990"/>
              </a:solidFill>
              <a:uFill>
                <a:solidFill>
                  <a:srgbClr val="FFFFFF"/>
                </a:solidFill>
              </a:uFill>
              <a:latin typeface="Arial"/>
              <a:ea typeface="DejaVu Sans"/>
              <a:cs typeface="DejaVu Sans"/>
            </a:endParaRPr>
          </a:p>
        </p:txBody>
      </p:sp>
      <p:sp>
        <p:nvSpPr>
          <p:cNvPr id="2" name="Rectángulo 1"/>
          <p:cNvSpPr/>
          <p:nvPr/>
        </p:nvSpPr>
        <p:spPr>
          <a:xfrm>
            <a:off x="143737" y="3828534"/>
            <a:ext cx="3212313" cy="369332"/>
          </a:xfrm>
          <a:prstGeom prst="rect">
            <a:avLst/>
          </a:prstGeom>
        </p:spPr>
        <p:txBody>
          <a:bodyPr wrap="none">
            <a:spAutoFit/>
          </a:bodyPr>
          <a:lstStyle/>
          <a:p>
            <a:r>
              <a:rPr lang="en-GB" dirty="0"/>
              <a:t>Prediction </a:t>
            </a:r>
            <a:r>
              <a:rPr lang="en-GB" dirty="0" smtClean="0"/>
              <a:t>tools/</a:t>
            </a:r>
            <a:r>
              <a:rPr lang="en-GB" b="1" dirty="0" smtClean="0">
                <a:solidFill>
                  <a:srgbClr val="1F497D"/>
                </a:solidFill>
              </a:rPr>
              <a:t>visualization</a:t>
            </a:r>
            <a:endParaRPr lang="es-ES" b="1" dirty="0">
              <a:solidFill>
                <a:srgbClr val="1F497D"/>
              </a:solidFill>
            </a:endParaRPr>
          </a:p>
        </p:txBody>
      </p:sp>
      <p:sp>
        <p:nvSpPr>
          <p:cNvPr id="20" name="Rectángulo 19"/>
          <p:cNvSpPr/>
          <p:nvPr/>
        </p:nvSpPr>
        <p:spPr>
          <a:xfrm>
            <a:off x="486637" y="6165334"/>
            <a:ext cx="2647517" cy="369332"/>
          </a:xfrm>
          <a:prstGeom prst="rect">
            <a:avLst/>
          </a:prstGeom>
        </p:spPr>
        <p:txBody>
          <a:bodyPr wrap="none">
            <a:spAutoFit/>
          </a:bodyPr>
          <a:lstStyle/>
          <a:p>
            <a:r>
              <a:rPr lang="en-GB" b="1" dirty="0" smtClean="0">
                <a:solidFill>
                  <a:srgbClr val="1F497D"/>
                </a:solidFill>
              </a:rPr>
              <a:t>Dissemination</a:t>
            </a:r>
            <a:r>
              <a:rPr lang="en-GB" dirty="0" smtClean="0"/>
              <a:t> material</a:t>
            </a:r>
            <a:endParaRPr lang="es-ES" dirty="0"/>
          </a:p>
        </p:txBody>
      </p:sp>
      <p:sp>
        <p:nvSpPr>
          <p:cNvPr id="22" name="Rectángulo 21"/>
          <p:cNvSpPr/>
          <p:nvPr/>
        </p:nvSpPr>
        <p:spPr>
          <a:xfrm>
            <a:off x="3852137" y="3923815"/>
            <a:ext cx="1518364" cy="369332"/>
          </a:xfrm>
          <a:prstGeom prst="rect">
            <a:avLst/>
          </a:prstGeom>
        </p:spPr>
        <p:txBody>
          <a:bodyPr wrap="none">
            <a:spAutoFit/>
          </a:bodyPr>
          <a:lstStyle/>
          <a:p>
            <a:r>
              <a:rPr lang="en-GB" b="1" dirty="0" smtClean="0">
                <a:solidFill>
                  <a:srgbClr val="1F497D"/>
                </a:solidFill>
              </a:rPr>
              <a:t>Wind</a:t>
            </a:r>
            <a:r>
              <a:rPr lang="en-GB" dirty="0" smtClean="0">
                <a:solidFill>
                  <a:srgbClr val="1F497D"/>
                </a:solidFill>
              </a:rPr>
              <a:t> </a:t>
            </a:r>
            <a:r>
              <a:rPr lang="en-GB" dirty="0" smtClean="0"/>
              <a:t>energy</a:t>
            </a:r>
            <a:endParaRPr lang="es-ES" dirty="0"/>
          </a:p>
        </p:txBody>
      </p:sp>
      <p:sp>
        <p:nvSpPr>
          <p:cNvPr id="23" name="Rectángulo 22"/>
          <p:cNvSpPr/>
          <p:nvPr/>
        </p:nvSpPr>
        <p:spPr>
          <a:xfrm>
            <a:off x="3966437" y="5911334"/>
            <a:ext cx="1415923" cy="369332"/>
          </a:xfrm>
          <a:prstGeom prst="rect">
            <a:avLst/>
          </a:prstGeom>
        </p:spPr>
        <p:txBody>
          <a:bodyPr wrap="none">
            <a:spAutoFit/>
          </a:bodyPr>
          <a:lstStyle/>
          <a:p>
            <a:r>
              <a:rPr lang="en-GB" b="1" dirty="0" smtClean="0">
                <a:solidFill>
                  <a:srgbClr val="1F497D"/>
                </a:solidFill>
              </a:rPr>
              <a:t>Agriculture </a:t>
            </a:r>
            <a:endParaRPr lang="es-ES" b="1" dirty="0">
              <a:solidFill>
                <a:srgbClr val="1F497D"/>
              </a:solidFill>
            </a:endParaRPr>
          </a:p>
        </p:txBody>
      </p:sp>
      <p:sp>
        <p:nvSpPr>
          <p:cNvPr id="24" name="Rectángulo 23"/>
          <p:cNvSpPr/>
          <p:nvPr/>
        </p:nvSpPr>
        <p:spPr>
          <a:xfrm>
            <a:off x="6481037" y="3739634"/>
            <a:ext cx="2237474" cy="369332"/>
          </a:xfrm>
          <a:prstGeom prst="rect">
            <a:avLst/>
          </a:prstGeom>
        </p:spPr>
        <p:txBody>
          <a:bodyPr wrap="none">
            <a:spAutoFit/>
          </a:bodyPr>
          <a:lstStyle/>
          <a:p>
            <a:r>
              <a:rPr lang="en-GB" b="1" dirty="0" smtClean="0">
                <a:solidFill>
                  <a:srgbClr val="1F497D"/>
                </a:solidFill>
              </a:rPr>
              <a:t>Urban</a:t>
            </a:r>
            <a:r>
              <a:rPr lang="en-GB" dirty="0" smtClean="0">
                <a:solidFill>
                  <a:srgbClr val="1F497D"/>
                </a:solidFill>
              </a:rPr>
              <a:t> </a:t>
            </a:r>
            <a:r>
              <a:rPr lang="en-GB" dirty="0" smtClean="0"/>
              <a:t>development</a:t>
            </a:r>
            <a:endParaRPr lang="es-ES" dirty="0"/>
          </a:p>
        </p:txBody>
      </p:sp>
      <p:sp>
        <p:nvSpPr>
          <p:cNvPr id="25" name="Rectángulo 24"/>
          <p:cNvSpPr/>
          <p:nvPr/>
        </p:nvSpPr>
        <p:spPr>
          <a:xfrm>
            <a:off x="6925537" y="6025634"/>
            <a:ext cx="1492791" cy="369332"/>
          </a:xfrm>
          <a:prstGeom prst="rect">
            <a:avLst/>
          </a:prstGeom>
        </p:spPr>
        <p:txBody>
          <a:bodyPr wrap="none">
            <a:spAutoFit/>
          </a:bodyPr>
          <a:lstStyle/>
          <a:p>
            <a:r>
              <a:rPr lang="en-GB" b="1" dirty="0" smtClean="0">
                <a:solidFill>
                  <a:srgbClr val="1F497D"/>
                </a:solidFill>
              </a:rPr>
              <a:t>Dust</a:t>
            </a:r>
            <a:r>
              <a:rPr lang="en-GB" dirty="0" smtClean="0"/>
              <a:t> Storms</a:t>
            </a:r>
            <a:endParaRPr lang="es-ES" dirty="0"/>
          </a:p>
        </p:txBody>
      </p:sp>
      <p:sp>
        <p:nvSpPr>
          <p:cNvPr id="4" name="Rectángulo 3"/>
          <p:cNvSpPr/>
          <p:nvPr/>
        </p:nvSpPr>
        <p:spPr>
          <a:xfrm>
            <a:off x="3517900" y="1193801"/>
            <a:ext cx="2070100" cy="827999"/>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err="1" smtClean="0"/>
              <a:t>Climate</a:t>
            </a:r>
            <a:r>
              <a:rPr lang="es-ES" dirty="0" smtClean="0"/>
              <a:t> </a:t>
            </a:r>
            <a:r>
              <a:rPr lang="es-ES" dirty="0" err="1" smtClean="0"/>
              <a:t>Services</a:t>
            </a:r>
            <a:endParaRPr lang="es-ES" dirty="0" smtClean="0"/>
          </a:p>
        </p:txBody>
      </p:sp>
      <p:sp>
        <p:nvSpPr>
          <p:cNvPr id="27" name="Rectángulo 26"/>
          <p:cNvSpPr/>
          <p:nvPr/>
        </p:nvSpPr>
        <p:spPr>
          <a:xfrm>
            <a:off x="495300" y="1193801"/>
            <a:ext cx="2286000" cy="827999"/>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err="1" smtClean="0"/>
              <a:t>Knowledge</a:t>
            </a:r>
            <a:r>
              <a:rPr lang="es-ES" dirty="0" smtClean="0"/>
              <a:t> and</a:t>
            </a:r>
          </a:p>
          <a:p>
            <a:pPr algn="ctr"/>
            <a:r>
              <a:rPr lang="es-ES" dirty="0" err="1" smtClean="0"/>
              <a:t>Technology</a:t>
            </a:r>
            <a:r>
              <a:rPr lang="es-ES" dirty="0" smtClean="0"/>
              <a:t> Transfer</a:t>
            </a:r>
          </a:p>
        </p:txBody>
      </p:sp>
      <p:sp>
        <p:nvSpPr>
          <p:cNvPr id="28" name="Rectángulo 27"/>
          <p:cNvSpPr/>
          <p:nvPr/>
        </p:nvSpPr>
        <p:spPr>
          <a:xfrm>
            <a:off x="6413500" y="1193801"/>
            <a:ext cx="2286000" cy="827998"/>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smtClean="0"/>
              <a:t>Air </a:t>
            </a:r>
            <a:r>
              <a:rPr lang="es-ES" dirty="0" err="1" smtClean="0"/>
              <a:t>quality</a:t>
            </a:r>
            <a:r>
              <a:rPr lang="es-ES" dirty="0" smtClean="0"/>
              <a:t> </a:t>
            </a:r>
            <a:r>
              <a:rPr lang="es-ES" dirty="0" err="1" smtClean="0"/>
              <a:t>Services</a:t>
            </a:r>
            <a:endParaRPr lang="es-ES" dirty="0" smtClean="0"/>
          </a:p>
        </p:txBody>
      </p:sp>
    </p:spTree>
    <p:extLst>
      <p:ext uri="{BB962C8B-B14F-4D97-AF65-F5344CB8AC3E}">
        <p14:creationId xmlns:p14="http://schemas.microsoft.com/office/powerpoint/2010/main" val="323210060"/>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9" name="TextShape 1"/>
          <p:cNvSpPr txBox="1"/>
          <p:nvPr/>
        </p:nvSpPr>
        <p:spPr>
          <a:xfrm>
            <a:off x="426240" y="877680"/>
            <a:ext cx="8433360" cy="3959640"/>
          </a:xfrm>
          <a:prstGeom prst="rect">
            <a:avLst/>
          </a:prstGeom>
          <a:noFill/>
          <a:ln>
            <a:noFill/>
          </a:ln>
        </p:spPr>
        <p:txBody>
          <a:bodyPr lIns="90000" tIns="45000" rIns="90000" bIns="45000" anchor="ctr"/>
          <a:lstStyle/>
          <a:p>
            <a:pPr algn="ctr">
              <a:lnSpc>
                <a:spcPct val="100000"/>
              </a:lnSpc>
            </a:pPr>
            <a:r>
              <a:rPr lang="en-GB" sz="4400" b="1" strike="noStrike" spc="-1" dirty="0" smtClean="0">
                <a:solidFill>
                  <a:srgbClr val="124484"/>
                </a:solidFill>
                <a:uFill>
                  <a:solidFill>
                    <a:srgbClr val="FFFFFF"/>
                  </a:solidFill>
                </a:uFill>
                <a:latin typeface="Calibri"/>
              </a:rPr>
              <a:t>Job Opportunities at BSC</a:t>
            </a:r>
          </a:p>
          <a:p>
            <a:pPr algn="ctr">
              <a:lnSpc>
                <a:spcPct val="100000"/>
              </a:lnSpc>
            </a:pPr>
            <a:r>
              <a:rPr lang="en-US" sz="4400" spc="-1" dirty="0">
                <a:solidFill>
                  <a:srgbClr val="000000"/>
                </a:solidFill>
                <a:uFill>
                  <a:solidFill>
                    <a:srgbClr val="FFFFFF"/>
                  </a:solidFill>
                </a:uFill>
                <a:latin typeface="Calibri"/>
              </a:rPr>
              <a:t>https://www.bsc.es/about-bsc/employment/vacancies</a:t>
            </a:r>
            <a:endParaRPr lang="en-US" sz="4400" b="0" strike="noStrike" spc="-1" dirty="0">
              <a:solidFill>
                <a:srgbClr val="000000"/>
              </a:solidFill>
              <a:uFill>
                <a:solidFill>
                  <a:srgbClr val="FFFFFF"/>
                </a:solidFill>
              </a:uFill>
              <a:latin typeface="Calibri"/>
            </a:endParaRPr>
          </a:p>
        </p:txBody>
      </p:sp>
    </p:spTree>
    <p:extLst>
      <p:ext uri="{BB962C8B-B14F-4D97-AF65-F5344CB8AC3E}">
        <p14:creationId xmlns:p14="http://schemas.microsoft.com/office/powerpoint/2010/main" val="2385973731"/>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9" name="TextShape 1"/>
          <p:cNvSpPr txBox="1"/>
          <p:nvPr/>
        </p:nvSpPr>
        <p:spPr>
          <a:xfrm>
            <a:off x="248440" y="293480"/>
            <a:ext cx="9073360" cy="1814720"/>
          </a:xfrm>
          <a:prstGeom prst="rect">
            <a:avLst/>
          </a:prstGeom>
          <a:noFill/>
          <a:ln>
            <a:noFill/>
          </a:ln>
        </p:spPr>
        <p:txBody>
          <a:bodyPr lIns="90000" tIns="45000" rIns="90000" bIns="45000" anchor="t"/>
          <a:lstStyle/>
          <a:p>
            <a:pPr>
              <a:lnSpc>
                <a:spcPct val="100000"/>
              </a:lnSpc>
            </a:pPr>
            <a:r>
              <a:rPr lang="en-GB" sz="3000" b="1" strike="noStrike" spc="-1" dirty="0" smtClean="0">
                <a:solidFill>
                  <a:srgbClr val="124484"/>
                </a:solidFill>
                <a:uFill>
                  <a:solidFill>
                    <a:srgbClr val="FFFFFF"/>
                  </a:solidFill>
                </a:uFill>
                <a:latin typeface="Calibri"/>
              </a:rPr>
              <a:t>Job Opportunities:</a:t>
            </a:r>
            <a:endParaRPr lang="en-US" sz="3000" spc="-1" dirty="0">
              <a:solidFill>
                <a:srgbClr val="000000"/>
              </a:solidFill>
              <a:uFill>
                <a:solidFill>
                  <a:srgbClr val="FFFFFF"/>
                </a:solidFill>
              </a:uFill>
              <a:latin typeface="Calibri"/>
            </a:endParaRPr>
          </a:p>
          <a:p>
            <a:pPr marL="342900" indent="-342900">
              <a:lnSpc>
                <a:spcPct val="100000"/>
              </a:lnSpc>
              <a:buFontTx/>
              <a:buChar char="-"/>
            </a:pPr>
            <a:r>
              <a:rPr lang="en-US" sz="2200" spc="-1" dirty="0" smtClean="0">
                <a:solidFill>
                  <a:srgbClr val="000000"/>
                </a:solidFill>
                <a:uFill>
                  <a:solidFill>
                    <a:srgbClr val="FFFFFF"/>
                  </a:solidFill>
                </a:uFill>
                <a:latin typeface="Calibri"/>
              </a:rPr>
              <a:t>AC: PhD </a:t>
            </a:r>
            <a:r>
              <a:rPr lang="en-US" sz="2200" spc="-1" dirty="0" smtClean="0">
                <a:solidFill>
                  <a:srgbClr val="000000"/>
                </a:solidFill>
                <a:uFill>
                  <a:solidFill>
                    <a:srgbClr val="FFFFFF"/>
                  </a:solidFill>
                </a:uFill>
                <a:latin typeface="Calibri"/>
                <a:cs typeface="Calibri"/>
              </a:rPr>
              <a:t>on </a:t>
            </a:r>
            <a:r>
              <a:rPr lang="en-US" sz="2200" dirty="0" smtClean="0">
                <a:latin typeface="Calibri"/>
                <a:cs typeface="Calibri"/>
              </a:rPr>
              <a:t>soil </a:t>
            </a:r>
            <a:r>
              <a:rPr lang="en-US" sz="2200" dirty="0">
                <a:latin typeface="Calibri"/>
                <a:cs typeface="Calibri"/>
              </a:rPr>
              <a:t>dust </a:t>
            </a:r>
            <a:r>
              <a:rPr lang="en-US" sz="2200" dirty="0" smtClean="0">
                <a:latin typeface="Calibri"/>
                <a:cs typeface="Calibri"/>
              </a:rPr>
              <a:t>emission: field campaigns, theory &amp; modeling</a:t>
            </a:r>
          </a:p>
          <a:p>
            <a:pPr marL="342900" indent="-342900">
              <a:lnSpc>
                <a:spcPct val="100000"/>
              </a:lnSpc>
              <a:buFontTx/>
              <a:buChar char="-"/>
            </a:pPr>
            <a:r>
              <a:rPr lang="en-US" sz="2200" spc="-1" dirty="0" smtClean="0">
                <a:solidFill>
                  <a:srgbClr val="000000"/>
                </a:solidFill>
                <a:uFill>
                  <a:solidFill>
                    <a:srgbClr val="FFFFFF"/>
                  </a:solidFill>
                </a:uFill>
                <a:latin typeface="Calibri"/>
              </a:rPr>
              <a:t>CP</a:t>
            </a:r>
            <a:r>
              <a:rPr lang="en-US" sz="2200" spc="-1" dirty="0">
                <a:solidFill>
                  <a:srgbClr val="000000"/>
                </a:solidFill>
                <a:uFill>
                  <a:solidFill>
                    <a:srgbClr val="FFFFFF"/>
                  </a:solidFill>
                </a:uFill>
                <a:latin typeface="Calibri"/>
              </a:rPr>
              <a:t>: Climate Forecaster (post-doc</a:t>
            </a:r>
            <a:r>
              <a:rPr lang="en-US" sz="2200" spc="-1" dirty="0" smtClean="0">
                <a:solidFill>
                  <a:srgbClr val="000000"/>
                </a:solidFill>
                <a:uFill>
                  <a:solidFill>
                    <a:srgbClr val="FFFFFF"/>
                  </a:solidFill>
                </a:uFill>
                <a:latin typeface="Calibri"/>
              </a:rPr>
              <a:t>)</a:t>
            </a:r>
          </a:p>
          <a:p>
            <a:pPr marL="342900" indent="-342900">
              <a:lnSpc>
                <a:spcPct val="100000"/>
              </a:lnSpc>
              <a:buFontTx/>
              <a:buChar char="-"/>
            </a:pPr>
            <a:r>
              <a:rPr lang="en-US" sz="2200" spc="-1" dirty="0" smtClean="0">
                <a:solidFill>
                  <a:srgbClr val="000000"/>
                </a:solidFill>
                <a:uFill>
                  <a:solidFill>
                    <a:srgbClr val="FFFFFF"/>
                  </a:solidFill>
                </a:uFill>
                <a:latin typeface="Calibri"/>
              </a:rPr>
              <a:t>ESS</a:t>
            </a:r>
            <a:r>
              <a:rPr lang="en-US" sz="2200" spc="-1" dirty="0">
                <a:solidFill>
                  <a:srgbClr val="000000"/>
                </a:solidFill>
                <a:uFill>
                  <a:solidFill>
                    <a:srgbClr val="FFFFFF"/>
                  </a:solidFill>
                </a:uFill>
                <a:latin typeface="Calibri"/>
              </a:rPr>
              <a:t>: Air quality Analyst (post-doc</a:t>
            </a:r>
            <a:r>
              <a:rPr lang="en-US" sz="2200" spc="-1" dirty="0" smtClean="0">
                <a:solidFill>
                  <a:srgbClr val="000000"/>
                </a:solidFill>
                <a:uFill>
                  <a:solidFill>
                    <a:srgbClr val="FFFFFF"/>
                  </a:solidFill>
                </a:uFill>
                <a:latin typeface="Calibri"/>
              </a:rPr>
              <a:t>)</a:t>
            </a:r>
            <a:endParaRPr lang="en-US" sz="2200" b="1" spc="-1" dirty="0" smtClean="0">
              <a:solidFill>
                <a:schemeClr val="tx2"/>
              </a:solidFill>
              <a:uFill>
                <a:solidFill>
                  <a:srgbClr val="FFFFFF"/>
                </a:solidFill>
              </a:uFill>
              <a:latin typeface="Calibri"/>
            </a:endParaRPr>
          </a:p>
          <a:p>
            <a:pPr>
              <a:lnSpc>
                <a:spcPct val="100000"/>
              </a:lnSpc>
            </a:pPr>
            <a:endParaRPr lang="en-US" sz="2400" b="0" strike="noStrike" spc="-1" dirty="0" smtClean="0">
              <a:solidFill>
                <a:srgbClr val="000000"/>
              </a:solidFill>
              <a:uFill>
                <a:solidFill>
                  <a:srgbClr val="FFFFFF"/>
                </a:solidFill>
              </a:uFill>
              <a:latin typeface="Calibri"/>
            </a:endParaRPr>
          </a:p>
          <a:p>
            <a:pPr>
              <a:lnSpc>
                <a:spcPct val="100000"/>
              </a:lnSpc>
            </a:pPr>
            <a:endParaRPr lang="en-US" sz="2400" b="0" strike="noStrike" spc="-1" dirty="0">
              <a:solidFill>
                <a:srgbClr val="000000"/>
              </a:solidFill>
              <a:uFill>
                <a:solidFill>
                  <a:srgbClr val="FFFFFF"/>
                </a:solidFill>
              </a:uFill>
              <a:latin typeface="Calibri"/>
            </a:endParaRPr>
          </a:p>
        </p:txBody>
      </p:sp>
      <p:sp>
        <p:nvSpPr>
          <p:cNvPr id="2" name="Rectángulo 1"/>
          <p:cNvSpPr/>
          <p:nvPr/>
        </p:nvSpPr>
        <p:spPr>
          <a:xfrm>
            <a:off x="248440" y="1964541"/>
            <a:ext cx="8565360" cy="3970317"/>
          </a:xfrm>
          <a:prstGeom prst="rect">
            <a:avLst/>
          </a:prstGeom>
        </p:spPr>
        <p:txBody>
          <a:bodyPr wrap="square" anchor="t">
            <a:spAutoFit/>
          </a:bodyPr>
          <a:lstStyle/>
          <a:p>
            <a:pPr lvl="0"/>
            <a:r>
              <a:rPr lang="en-US" sz="2600" b="1" spc="-1" dirty="0" smtClean="0">
                <a:solidFill>
                  <a:srgbClr val="1F497D"/>
                </a:solidFill>
                <a:uFill>
                  <a:solidFill>
                    <a:srgbClr val="FFFFFF"/>
                  </a:solidFill>
                </a:uFill>
                <a:latin typeface="Calibri"/>
              </a:rPr>
              <a:t>Potential </a:t>
            </a:r>
            <a:r>
              <a:rPr lang="en-US" sz="2600" b="1" spc="-1" dirty="0">
                <a:solidFill>
                  <a:srgbClr val="1F497D"/>
                </a:solidFill>
                <a:uFill>
                  <a:solidFill>
                    <a:srgbClr val="FFFFFF"/>
                  </a:solidFill>
                </a:uFill>
                <a:latin typeface="Calibri"/>
              </a:rPr>
              <a:t>topics for research internships</a:t>
            </a:r>
            <a:r>
              <a:rPr lang="en-US" sz="2600" b="1" spc="-1" dirty="0" smtClean="0">
                <a:solidFill>
                  <a:srgbClr val="1F497D"/>
                </a:solidFill>
                <a:uFill>
                  <a:solidFill>
                    <a:srgbClr val="FFFFFF"/>
                  </a:solidFill>
                </a:uFill>
                <a:latin typeface="Calibri"/>
              </a:rPr>
              <a:t>:</a:t>
            </a:r>
          </a:p>
          <a:p>
            <a:pPr lvl="0"/>
            <a:endParaRPr lang="en-US" sz="600" b="1" spc="-1" dirty="0">
              <a:solidFill>
                <a:srgbClr val="1F497D"/>
              </a:solidFill>
              <a:uFill>
                <a:solidFill>
                  <a:srgbClr val="FFFFFF"/>
                </a:solidFill>
              </a:uFill>
              <a:latin typeface="Calibri"/>
            </a:endParaRPr>
          </a:p>
          <a:p>
            <a:pPr marL="342900" indent="-342900">
              <a:buFontTx/>
              <a:buChar char="-"/>
            </a:pPr>
            <a:r>
              <a:rPr lang="en-US" sz="2200" spc="-1" dirty="0">
                <a:solidFill>
                  <a:prstClr val="black"/>
                </a:solidFill>
                <a:uFill>
                  <a:solidFill>
                    <a:srgbClr val="FFFFFF"/>
                  </a:solidFill>
                </a:uFill>
                <a:latin typeface="Calibri"/>
                <a:cs typeface="Calibri"/>
              </a:rPr>
              <a:t>Analysis and evaluation of </a:t>
            </a:r>
            <a:r>
              <a:rPr lang="en-US" sz="2200" spc="-1" dirty="0" smtClean="0">
                <a:solidFill>
                  <a:prstClr val="black"/>
                </a:solidFill>
                <a:uFill>
                  <a:solidFill>
                    <a:srgbClr val="FFFFFF"/>
                  </a:solidFill>
                </a:uFill>
                <a:latin typeface="Calibri"/>
                <a:cs typeface="Calibri"/>
              </a:rPr>
              <a:t>HR air </a:t>
            </a:r>
            <a:r>
              <a:rPr lang="en-US" sz="2200" spc="-1" dirty="0">
                <a:solidFill>
                  <a:prstClr val="black"/>
                </a:solidFill>
                <a:uFill>
                  <a:solidFill>
                    <a:srgbClr val="FFFFFF"/>
                  </a:solidFill>
                </a:uFill>
                <a:latin typeface="Calibri"/>
                <a:cs typeface="Calibri"/>
              </a:rPr>
              <a:t>quality simulations over coastal areas: identification of limiting factors concerning the meteorology and </a:t>
            </a:r>
            <a:r>
              <a:rPr lang="en-US" sz="2200" spc="-1" dirty="0" smtClean="0">
                <a:solidFill>
                  <a:prstClr val="black"/>
                </a:solidFill>
                <a:uFill>
                  <a:solidFill>
                    <a:srgbClr val="FFFFFF"/>
                  </a:solidFill>
                </a:uFill>
                <a:latin typeface="Calibri"/>
                <a:cs typeface="Calibri"/>
              </a:rPr>
              <a:t>chemistry (</a:t>
            </a:r>
            <a:r>
              <a:rPr lang="en-US" sz="2200" spc="-1" dirty="0">
                <a:solidFill>
                  <a:prstClr val="black"/>
                </a:solidFill>
                <a:uFill>
                  <a:solidFill>
                    <a:srgbClr val="FFFFFF"/>
                  </a:solidFill>
                </a:uFill>
                <a:latin typeface="Calibri"/>
                <a:cs typeface="Calibri"/>
              </a:rPr>
              <a:t>AC)</a:t>
            </a:r>
            <a:endParaRPr lang="es-ES" sz="2200" dirty="0">
              <a:solidFill>
                <a:prstClr val="black"/>
              </a:solidFill>
              <a:latin typeface="Calibri"/>
              <a:cs typeface="Calibri"/>
            </a:endParaRPr>
          </a:p>
          <a:p>
            <a:pPr marL="342900" indent="-342900">
              <a:buFontTx/>
              <a:buChar char="-"/>
            </a:pPr>
            <a:r>
              <a:rPr lang="es-ES" sz="2200" dirty="0" err="1">
                <a:solidFill>
                  <a:prstClr val="black"/>
                </a:solidFill>
                <a:latin typeface="Calibri"/>
                <a:cs typeface="Calibri"/>
              </a:rPr>
              <a:t>Simulation</a:t>
            </a:r>
            <a:r>
              <a:rPr lang="es-ES" sz="2200" dirty="0">
                <a:solidFill>
                  <a:prstClr val="black"/>
                </a:solidFill>
                <a:latin typeface="Calibri"/>
                <a:cs typeface="Calibri"/>
              </a:rPr>
              <a:t> and </a:t>
            </a:r>
            <a:r>
              <a:rPr lang="es-ES" sz="2200" dirty="0" err="1">
                <a:solidFill>
                  <a:prstClr val="black"/>
                </a:solidFill>
                <a:latin typeface="Calibri"/>
                <a:cs typeface="Calibri"/>
              </a:rPr>
              <a:t>evaluation</a:t>
            </a:r>
            <a:r>
              <a:rPr lang="es-ES" sz="2200" dirty="0">
                <a:solidFill>
                  <a:prstClr val="black"/>
                </a:solidFill>
                <a:latin typeface="Calibri"/>
                <a:cs typeface="Calibri"/>
              </a:rPr>
              <a:t> of </a:t>
            </a:r>
            <a:r>
              <a:rPr lang="es-ES" sz="2200" dirty="0" err="1">
                <a:solidFill>
                  <a:prstClr val="black"/>
                </a:solidFill>
                <a:latin typeface="Calibri"/>
                <a:cs typeface="Calibri"/>
              </a:rPr>
              <a:t>particulate</a:t>
            </a:r>
            <a:r>
              <a:rPr lang="es-ES" sz="2200" dirty="0">
                <a:solidFill>
                  <a:prstClr val="black"/>
                </a:solidFill>
                <a:latin typeface="Calibri"/>
                <a:cs typeface="Calibri"/>
              </a:rPr>
              <a:t> </a:t>
            </a:r>
            <a:r>
              <a:rPr lang="es-ES" sz="2200" dirty="0" err="1">
                <a:solidFill>
                  <a:prstClr val="black"/>
                </a:solidFill>
                <a:latin typeface="Calibri"/>
                <a:cs typeface="Calibri"/>
              </a:rPr>
              <a:t>matter</a:t>
            </a:r>
            <a:r>
              <a:rPr lang="es-ES" sz="2200" dirty="0">
                <a:solidFill>
                  <a:prstClr val="black"/>
                </a:solidFill>
                <a:latin typeface="Calibri"/>
                <a:cs typeface="Calibri"/>
              </a:rPr>
              <a:t> </a:t>
            </a:r>
            <a:r>
              <a:rPr lang="es-ES" sz="2200" dirty="0" err="1">
                <a:solidFill>
                  <a:prstClr val="black"/>
                </a:solidFill>
                <a:latin typeface="Calibri"/>
                <a:cs typeface="Calibri"/>
              </a:rPr>
              <a:t>concentrations</a:t>
            </a:r>
            <a:r>
              <a:rPr lang="es-ES" sz="2200" dirty="0">
                <a:solidFill>
                  <a:prstClr val="black"/>
                </a:solidFill>
                <a:latin typeface="Calibri"/>
                <a:cs typeface="Calibri"/>
              </a:rPr>
              <a:t> at </a:t>
            </a:r>
            <a:r>
              <a:rPr lang="es-ES" sz="2200" dirty="0" err="1">
                <a:solidFill>
                  <a:prstClr val="black"/>
                </a:solidFill>
                <a:latin typeface="Calibri"/>
                <a:cs typeface="Calibri"/>
              </a:rPr>
              <a:t>surface</a:t>
            </a:r>
            <a:r>
              <a:rPr lang="es-ES" sz="2200" dirty="0">
                <a:solidFill>
                  <a:prstClr val="black"/>
                </a:solidFill>
                <a:latin typeface="Calibri"/>
                <a:cs typeface="Calibri"/>
              </a:rPr>
              <a:t> </a:t>
            </a:r>
            <a:r>
              <a:rPr lang="es-ES" sz="2200" dirty="0" err="1">
                <a:solidFill>
                  <a:prstClr val="black"/>
                </a:solidFill>
                <a:latin typeface="Calibri"/>
                <a:cs typeface="Calibri"/>
              </a:rPr>
              <a:t>level</a:t>
            </a:r>
            <a:r>
              <a:rPr lang="es-ES" sz="2200" dirty="0">
                <a:solidFill>
                  <a:prstClr val="black"/>
                </a:solidFill>
                <a:latin typeface="Calibri"/>
                <a:cs typeface="Calibri"/>
              </a:rPr>
              <a:t> </a:t>
            </a:r>
            <a:r>
              <a:rPr lang="es-ES" sz="2200" dirty="0" err="1">
                <a:solidFill>
                  <a:prstClr val="black"/>
                </a:solidFill>
                <a:latin typeface="Calibri"/>
                <a:cs typeface="Calibri"/>
              </a:rPr>
              <a:t>from</a:t>
            </a:r>
            <a:r>
              <a:rPr lang="es-ES" sz="2200" dirty="0">
                <a:solidFill>
                  <a:prstClr val="black"/>
                </a:solidFill>
                <a:latin typeface="Calibri"/>
                <a:cs typeface="Calibri"/>
              </a:rPr>
              <a:t> global aerosol </a:t>
            </a:r>
            <a:r>
              <a:rPr lang="es-ES" sz="2200" dirty="0" err="1" smtClean="0">
                <a:solidFill>
                  <a:prstClr val="black"/>
                </a:solidFill>
                <a:latin typeface="Calibri"/>
                <a:cs typeface="Calibri"/>
              </a:rPr>
              <a:t>models</a:t>
            </a:r>
            <a:r>
              <a:rPr lang="es-ES" sz="2200" dirty="0">
                <a:solidFill>
                  <a:prstClr val="black"/>
                </a:solidFill>
                <a:latin typeface="Calibri"/>
                <a:cs typeface="Calibri"/>
              </a:rPr>
              <a:t> </a:t>
            </a:r>
            <a:r>
              <a:rPr lang="es-ES" sz="2200" dirty="0" smtClean="0">
                <a:solidFill>
                  <a:prstClr val="black"/>
                </a:solidFill>
                <a:latin typeface="Calibri"/>
                <a:cs typeface="Calibri"/>
              </a:rPr>
              <a:t>(</a:t>
            </a:r>
            <a:r>
              <a:rPr lang="es-ES" sz="2200" dirty="0">
                <a:solidFill>
                  <a:prstClr val="black"/>
                </a:solidFill>
                <a:latin typeface="Calibri"/>
                <a:cs typeface="Calibri"/>
              </a:rPr>
              <a:t>AC).</a:t>
            </a:r>
          </a:p>
          <a:p>
            <a:pPr marL="342900" lvl="0" indent="-342900">
              <a:buFontTx/>
              <a:buChar char="-"/>
            </a:pPr>
            <a:r>
              <a:rPr lang="es-ES" sz="2200" dirty="0" err="1">
                <a:solidFill>
                  <a:prstClr val="black"/>
                </a:solidFill>
                <a:latin typeface="Calibri"/>
                <a:cs typeface="Calibri"/>
              </a:rPr>
              <a:t>Analysis</a:t>
            </a:r>
            <a:r>
              <a:rPr lang="es-ES" sz="2200" dirty="0">
                <a:solidFill>
                  <a:prstClr val="black"/>
                </a:solidFill>
                <a:latin typeface="Calibri"/>
                <a:cs typeface="Calibri"/>
              </a:rPr>
              <a:t> of </a:t>
            </a:r>
            <a:r>
              <a:rPr lang="es-ES" sz="2200" dirty="0" err="1">
                <a:solidFill>
                  <a:prstClr val="black"/>
                </a:solidFill>
                <a:latin typeface="Calibri"/>
                <a:cs typeface="Calibri"/>
              </a:rPr>
              <a:t>the</a:t>
            </a:r>
            <a:r>
              <a:rPr lang="es-ES" sz="2200" dirty="0">
                <a:solidFill>
                  <a:prstClr val="black"/>
                </a:solidFill>
                <a:latin typeface="Calibri"/>
                <a:cs typeface="Calibri"/>
              </a:rPr>
              <a:t> </a:t>
            </a:r>
            <a:r>
              <a:rPr lang="es-ES" sz="2200" dirty="0" err="1">
                <a:solidFill>
                  <a:prstClr val="black"/>
                </a:solidFill>
                <a:latin typeface="Calibri"/>
                <a:cs typeface="Calibri"/>
              </a:rPr>
              <a:t>uncertainties</a:t>
            </a:r>
            <a:r>
              <a:rPr lang="es-ES" sz="2200" dirty="0">
                <a:solidFill>
                  <a:prstClr val="black"/>
                </a:solidFill>
                <a:latin typeface="Calibri"/>
                <a:cs typeface="Calibri"/>
              </a:rPr>
              <a:t> in </a:t>
            </a:r>
            <a:r>
              <a:rPr lang="es-ES" sz="2200" dirty="0" err="1">
                <a:solidFill>
                  <a:prstClr val="black"/>
                </a:solidFill>
                <a:latin typeface="Calibri"/>
                <a:cs typeface="Calibri"/>
              </a:rPr>
              <a:t>the</a:t>
            </a:r>
            <a:r>
              <a:rPr lang="es-ES" sz="2200" dirty="0">
                <a:solidFill>
                  <a:prstClr val="black"/>
                </a:solidFill>
                <a:latin typeface="Calibri"/>
                <a:cs typeface="Calibri"/>
              </a:rPr>
              <a:t> </a:t>
            </a:r>
            <a:r>
              <a:rPr lang="es-ES" sz="2200" dirty="0" err="1">
                <a:solidFill>
                  <a:prstClr val="black"/>
                </a:solidFill>
                <a:latin typeface="Calibri"/>
                <a:cs typeface="Calibri"/>
              </a:rPr>
              <a:t>observational</a:t>
            </a:r>
            <a:r>
              <a:rPr lang="es-ES" sz="2200" dirty="0">
                <a:solidFill>
                  <a:prstClr val="black"/>
                </a:solidFill>
                <a:latin typeface="Calibri"/>
                <a:cs typeface="Calibri"/>
              </a:rPr>
              <a:t> </a:t>
            </a:r>
            <a:r>
              <a:rPr lang="es-ES" sz="2200" dirty="0" err="1">
                <a:solidFill>
                  <a:prstClr val="black"/>
                </a:solidFill>
                <a:latin typeface="Calibri"/>
                <a:cs typeface="Calibri"/>
              </a:rPr>
              <a:t>products</a:t>
            </a:r>
            <a:r>
              <a:rPr lang="es-ES" sz="2200" dirty="0">
                <a:solidFill>
                  <a:prstClr val="black"/>
                </a:solidFill>
                <a:latin typeface="Calibri"/>
                <a:cs typeface="Calibri"/>
              </a:rPr>
              <a:t> of </a:t>
            </a:r>
            <a:r>
              <a:rPr lang="es-ES" sz="2200" dirty="0" err="1">
                <a:solidFill>
                  <a:prstClr val="black"/>
                </a:solidFill>
                <a:latin typeface="Calibri"/>
                <a:cs typeface="Calibri"/>
              </a:rPr>
              <a:t>ocean</a:t>
            </a:r>
            <a:r>
              <a:rPr lang="es-ES" sz="2200" dirty="0">
                <a:solidFill>
                  <a:prstClr val="black"/>
                </a:solidFill>
                <a:latin typeface="Calibri"/>
                <a:cs typeface="Calibri"/>
              </a:rPr>
              <a:t> </a:t>
            </a:r>
            <a:r>
              <a:rPr lang="es-ES" sz="2200" dirty="0" err="1" smtClean="0">
                <a:solidFill>
                  <a:prstClr val="black"/>
                </a:solidFill>
                <a:latin typeface="Calibri"/>
                <a:cs typeface="Calibri"/>
              </a:rPr>
              <a:t>biogeochemistry</a:t>
            </a:r>
            <a:r>
              <a:rPr lang="es-ES" sz="2200" dirty="0" smtClean="0">
                <a:solidFill>
                  <a:prstClr val="black"/>
                </a:solidFill>
                <a:latin typeface="Calibri"/>
                <a:cs typeface="Calibri"/>
              </a:rPr>
              <a:t>: </a:t>
            </a:r>
            <a:r>
              <a:rPr lang="es-ES" sz="2200" dirty="0" err="1" smtClean="0">
                <a:solidFill>
                  <a:prstClr val="black"/>
                </a:solidFill>
                <a:latin typeface="Calibri"/>
                <a:cs typeface="Calibri"/>
              </a:rPr>
              <a:t>primary</a:t>
            </a:r>
            <a:r>
              <a:rPr lang="es-ES" sz="2200" dirty="0" smtClean="0">
                <a:solidFill>
                  <a:prstClr val="black"/>
                </a:solidFill>
                <a:latin typeface="Calibri"/>
                <a:cs typeface="Calibri"/>
              </a:rPr>
              <a:t> </a:t>
            </a:r>
            <a:r>
              <a:rPr lang="es-ES" sz="2200" dirty="0" err="1">
                <a:solidFill>
                  <a:prstClr val="black"/>
                </a:solidFill>
                <a:latin typeface="Calibri"/>
                <a:cs typeface="Calibri"/>
              </a:rPr>
              <a:t>production</a:t>
            </a:r>
            <a:r>
              <a:rPr lang="es-ES" sz="2200" dirty="0">
                <a:solidFill>
                  <a:prstClr val="black"/>
                </a:solidFill>
                <a:latin typeface="Calibri"/>
                <a:cs typeface="Calibri"/>
              </a:rPr>
              <a:t>, </a:t>
            </a:r>
            <a:r>
              <a:rPr lang="es-ES" sz="2200" dirty="0" err="1">
                <a:solidFill>
                  <a:prstClr val="black"/>
                </a:solidFill>
                <a:latin typeface="Calibri"/>
                <a:cs typeface="Calibri"/>
              </a:rPr>
              <a:t>carbon</a:t>
            </a:r>
            <a:r>
              <a:rPr lang="es-ES" sz="2200" dirty="0">
                <a:solidFill>
                  <a:prstClr val="black"/>
                </a:solidFill>
                <a:latin typeface="Calibri"/>
                <a:cs typeface="Calibri"/>
              </a:rPr>
              <a:t> </a:t>
            </a:r>
            <a:r>
              <a:rPr lang="es-ES" sz="2200" dirty="0" err="1" smtClean="0">
                <a:solidFill>
                  <a:prstClr val="black"/>
                </a:solidFill>
                <a:latin typeface="Calibri"/>
                <a:cs typeface="Calibri"/>
              </a:rPr>
              <a:t>uptake</a:t>
            </a:r>
            <a:r>
              <a:rPr lang="es-ES" sz="2200" dirty="0" smtClean="0">
                <a:solidFill>
                  <a:prstClr val="black"/>
                </a:solidFill>
                <a:latin typeface="Calibri"/>
                <a:cs typeface="Calibri"/>
              </a:rPr>
              <a:t> (CP)</a:t>
            </a:r>
            <a:endParaRPr lang="es-ES" sz="2200" dirty="0">
              <a:solidFill>
                <a:prstClr val="black"/>
              </a:solidFill>
              <a:latin typeface="Calibri"/>
              <a:cs typeface="Calibri"/>
            </a:endParaRPr>
          </a:p>
          <a:p>
            <a:pPr marL="342900" lvl="0" indent="-342900">
              <a:buFontTx/>
              <a:buChar char="-"/>
            </a:pPr>
            <a:r>
              <a:rPr lang="es-ES" sz="2200" dirty="0" err="1" smtClean="0">
                <a:solidFill>
                  <a:prstClr val="black"/>
                </a:solidFill>
                <a:latin typeface="Calibri"/>
                <a:cs typeface="Calibri"/>
              </a:rPr>
              <a:t>Sensitivity</a:t>
            </a:r>
            <a:r>
              <a:rPr lang="es-ES" sz="2200" dirty="0" smtClean="0">
                <a:solidFill>
                  <a:prstClr val="black"/>
                </a:solidFill>
                <a:latin typeface="Calibri"/>
                <a:cs typeface="Calibri"/>
              </a:rPr>
              <a:t> </a:t>
            </a:r>
            <a:r>
              <a:rPr lang="es-ES" sz="2200" dirty="0">
                <a:solidFill>
                  <a:prstClr val="black"/>
                </a:solidFill>
                <a:latin typeface="Calibri"/>
                <a:cs typeface="Calibri"/>
              </a:rPr>
              <a:t>of </a:t>
            </a:r>
            <a:r>
              <a:rPr lang="es-ES" sz="2200" dirty="0" err="1" smtClean="0">
                <a:solidFill>
                  <a:prstClr val="black"/>
                </a:solidFill>
                <a:latin typeface="Calibri"/>
                <a:cs typeface="Calibri"/>
              </a:rPr>
              <a:t>prediction</a:t>
            </a:r>
            <a:r>
              <a:rPr lang="es-ES" sz="2200" dirty="0" smtClean="0">
                <a:solidFill>
                  <a:prstClr val="black"/>
                </a:solidFill>
                <a:latin typeface="Calibri"/>
                <a:cs typeface="Calibri"/>
              </a:rPr>
              <a:t> </a:t>
            </a:r>
            <a:r>
              <a:rPr lang="es-ES" sz="2200" dirty="0" err="1" smtClean="0">
                <a:solidFill>
                  <a:prstClr val="black"/>
                </a:solidFill>
                <a:latin typeface="Calibri"/>
                <a:cs typeface="Calibri"/>
              </a:rPr>
              <a:t>skill</a:t>
            </a:r>
            <a:r>
              <a:rPr lang="es-ES" sz="2200" dirty="0" smtClean="0">
                <a:solidFill>
                  <a:prstClr val="black"/>
                </a:solidFill>
                <a:latin typeface="Calibri"/>
                <a:cs typeface="Calibri"/>
              </a:rPr>
              <a:t> </a:t>
            </a:r>
            <a:r>
              <a:rPr lang="es-ES" sz="2200" dirty="0" err="1" smtClean="0">
                <a:solidFill>
                  <a:prstClr val="black"/>
                </a:solidFill>
                <a:latin typeface="Calibri"/>
                <a:cs typeface="Calibri"/>
              </a:rPr>
              <a:t>to</a:t>
            </a:r>
            <a:r>
              <a:rPr lang="es-ES" sz="2200" dirty="0" smtClean="0">
                <a:solidFill>
                  <a:prstClr val="black"/>
                </a:solidFill>
                <a:latin typeface="Calibri"/>
                <a:cs typeface="Calibri"/>
              </a:rPr>
              <a:t> </a:t>
            </a:r>
            <a:r>
              <a:rPr lang="es-ES" sz="2200" dirty="0" err="1" smtClean="0">
                <a:solidFill>
                  <a:prstClr val="black"/>
                </a:solidFill>
                <a:latin typeface="Calibri"/>
                <a:cs typeface="Calibri"/>
              </a:rPr>
              <a:t>the</a:t>
            </a:r>
            <a:r>
              <a:rPr lang="es-ES" sz="2200" dirty="0" smtClean="0">
                <a:solidFill>
                  <a:prstClr val="black"/>
                </a:solidFill>
                <a:latin typeface="Calibri"/>
                <a:cs typeface="Calibri"/>
              </a:rPr>
              <a:t> </a:t>
            </a:r>
            <a:r>
              <a:rPr lang="es-ES" sz="2200" dirty="0" err="1" smtClean="0">
                <a:solidFill>
                  <a:prstClr val="black"/>
                </a:solidFill>
                <a:latin typeface="Calibri"/>
                <a:cs typeface="Calibri"/>
              </a:rPr>
              <a:t>initialization</a:t>
            </a:r>
            <a:r>
              <a:rPr lang="es-ES" sz="2200" dirty="0" smtClean="0">
                <a:solidFill>
                  <a:prstClr val="black"/>
                </a:solidFill>
                <a:latin typeface="Calibri"/>
                <a:cs typeface="Calibri"/>
              </a:rPr>
              <a:t> of </a:t>
            </a:r>
            <a:r>
              <a:rPr lang="es-ES" sz="2200" dirty="0" err="1" smtClean="0">
                <a:solidFill>
                  <a:prstClr val="black"/>
                </a:solidFill>
                <a:latin typeface="Calibri"/>
                <a:cs typeface="Calibri"/>
              </a:rPr>
              <a:t>the</a:t>
            </a:r>
            <a:r>
              <a:rPr lang="es-ES" sz="2200" dirty="0" smtClean="0">
                <a:solidFill>
                  <a:prstClr val="black"/>
                </a:solidFill>
                <a:latin typeface="Calibri"/>
                <a:cs typeface="Calibri"/>
              </a:rPr>
              <a:t> </a:t>
            </a:r>
            <a:r>
              <a:rPr lang="es-ES" sz="2200" dirty="0" err="1" smtClean="0">
                <a:solidFill>
                  <a:prstClr val="black"/>
                </a:solidFill>
                <a:latin typeface="Calibri"/>
                <a:cs typeface="Calibri"/>
              </a:rPr>
              <a:t>coupler</a:t>
            </a:r>
            <a:r>
              <a:rPr lang="es-ES" sz="2200" dirty="0">
                <a:solidFill>
                  <a:prstClr val="black"/>
                </a:solidFill>
                <a:latin typeface="Calibri"/>
                <a:cs typeface="Calibri"/>
              </a:rPr>
              <a:t> </a:t>
            </a:r>
            <a:r>
              <a:rPr lang="es-ES" sz="2200" dirty="0" smtClean="0">
                <a:solidFill>
                  <a:prstClr val="black"/>
                </a:solidFill>
                <a:latin typeface="Calibri"/>
                <a:cs typeface="Calibri"/>
              </a:rPr>
              <a:t>(CES,CP)</a:t>
            </a:r>
          </a:p>
          <a:p>
            <a:pPr marL="342900" lvl="0" indent="-342900">
              <a:buFontTx/>
              <a:buChar char="-"/>
            </a:pPr>
            <a:r>
              <a:rPr lang="es-ES" sz="2200" dirty="0" err="1" smtClean="0">
                <a:solidFill>
                  <a:prstClr val="black"/>
                </a:solidFill>
                <a:latin typeface="Calibri"/>
                <a:cs typeface="Calibri"/>
              </a:rPr>
              <a:t>Testing</a:t>
            </a:r>
            <a:r>
              <a:rPr lang="es-ES" sz="2200" dirty="0" smtClean="0">
                <a:solidFill>
                  <a:prstClr val="black"/>
                </a:solidFill>
                <a:latin typeface="Calibri"/>
                <a:cs typeface="Calibri"/>
              </a:rPr>
              <a:t> </a:t>
            </a:r>
            <a:r>
              <a:rPr lang="es-ES" sz="2200" dirty="0" err="1" smtClean="0">
                <a:solidFill>
                  <a:prstClr val="black"/>
                </a:solidFill>
                <a:latin typeface="Calibri"/>
                <a:cs typeface="Calibri"/>
              </a:rPr>
              <a:t>the</a:t>
            </a:r>
            <a:r>
              <a:rPr lang="es-ES" sz="2200" dirty="0" smtClean="0">
                <a:solidFill>
                  <a:prstClr val="black"/>
                </a:solidFill>
                <a:latin typeface="Calibri"/>
                <a:cs typeface="Calibri"/>
              </a:rPr>
              <a:t> </a:t>
            </a:r>
            <a:r>
              <a:rPr lang="es-ES" sz="2200" dirty="0" err="1" smtClean="0">
                <a:solidFill>
                  <a:prstClr val="black"/>
                </a:solidFill>
                <a:latin typeface="Calibri"/>
                <a:cs typeface="Calibri"/>
              </a:rPr>
              <a:t>reliability</a:t>
            </a:r>
            <a:r>
              <a:rPr lang="es-ES" sz="2200" dirty="0" smtClean="0">
                <a:solidFill>
                  <a:prstClr val="black"/>
                </a:solidFill>
                <a:latin typeface="Calibri"/>
                <a:cs typeface="Calibri"/>
              </a:rPr>
              <a:t> of </a:t>
            </a:r>
            <a:r>
              <a:rPr lang="es-ES" sz="2200" dirty="0" err="1" smtClean="0">
                <a:solidFill>
                  <a:prstClr val="black"/>
                </a:solidFill>
                <a:latin typeface="Calibri"/>
                <a:cs typeface="Calibri"/>
              </a:rPr>
              <a:t>atmospheric</a:t>
            </a:r>
            <a:r>
              <a:rPr lang="es-ES" sz="2200" dirty="0" smtClean="0">
                <a:solidFill>
                  <a:prstClr val="black"/>
                </a:solidFill>
                <a:latin typeface="Calibri"/>
                <a:cs typeface="Calibri"/>
              </a:rPr>
              <a:t> </a:t>
            </a:r>
            <a:r>
              <a:rPr lang="es-ES" sz="2200" dirty="0" err="1" smtClean="0">
                <a:solidFill>
                  <a:prstClr val="black"/>
                </a:solidFill>
                <a:latin typeface="Calibri"/>
                <a:cs typeface="Calibri"/>
              </a:rPr>
              <a:t>nudging</a:t>
            </a:r>
            <a:r>
              <a:rPr lang="es-ES" sz="2200" dirty="0" smtClean="0">
                <a:solidFill>
                  <a:prstClr val="black"/>
                </a:solidFill>
                <a:latin typeface="Calibri"/>
                <a:cs typeface="Calibri"/>
              </a:rPr>
              <a:t> in </a:t>
            </a:r>
            <a:r>
              <a:rPr lang="es-ES" sz="2200" dirty="0" err="1" smtClean="0">
                <a:solidFill>
                  <a:prstClr val="black"/>
                </a:solidFill>
                <a:latin typeface="Calibri"/>
                <a:cs typeface="Calibri"/>
              </a:rPr>
              <a:t>the</a:t>
            </a:r>
            <a:r>
              <a:rPr lang="es-ES" sz="2200" dirty="0" smtClean="0">
                <a:solidFill>
                  <a:prstClr val="black"/>
                </a:solidFill>
                <a:latin typeface="Calibri"/>
                <a:cs typeface="Calibri"/>
              </a:rPr>
              <a:t> CMIP6 </a:t>
            </a:r>
            <a:r>
              <a:rPr lang="es-ES" sz="2200" dirty="0" err="1" smtClean="0">
                <a:solidFill>
                  <a:prstClr val="black"/>
                </a:solidFill>
                <a:latin typeface="Calibri"/>
                <a:cs typeface="Calibri"/>
              </a:rPr>
              <a:t>coupled</a:t>
            </a:r>
            <a:r>
              <a:rPr lang="es-ES" sz="2200" dirty="0" smtClean="0">
                <a:solidFill>
                  <a:prstClr val="black"/>
                </a:solidFill>
                <a:latin typeface="Calibri"/>
                <a:cs typeface="Calibri"/>
              </a:rPr>
              <a:t> </a:t>
            </a:r>
            <a:r>
              <a:rPr lang="es-ES" sz="2200" dirty="0" err="1" smtClean="0">
                <a:solidFill>
                  <a:prstClr val="black"/>
                </a:solidFill>
                <a:latin typeface="Calibri"/>
                <a:cs typeface="Calibri"/>
              </a:rPr>
              <a:t>version</a:t>
            </a:r>
            <a:r>
              <a:rPr lang="es-ES" sz="2200" dirty="0" smtClean="0">
                <a:solidFill>
                  <a:prstClr val="black"/>
                </a:solidFill>
                <a:latin typeface="Calibri"/>
                <a:cs typeface="Calibri"/>
              </a:rPr>
              <a:t> of EC-</a:t>
            </a:r>
            <a:r>
              <a:rPr lang="es-ES" sz="2200" dirty="0" err="1" smtClean="0">
                <a:solidFill>
                  <a:prstClr val="black"/>
                </a:solidFill>
                <a:latin typeface="Calibri"/>
                <a:cs typeface="Calibri"/>
              </a:rPr>
              <a:t>Earth</a:t>
            </a:r>
            <a:r>
              <a:rPr lang="es-ES" sz="2200" dirty="0" smtClean="0">
                <a:solidFill>
                  <a:prstClr val="black"/>
                </a:solidFill>
                <a:latin typeface="Calibri"/>
                <a:cs typeface="Calibri"/>
              </a:rPr>
              <a:t> (CES,CP)</a:t>
            </a:r>
          </a:p>
        </p:txBody>
      </p:sp>
    </p:spTree>
    <p:extLst>
      <p:ext uri="{BB962C8B-B14F-4D97-AF65-F5344CB8AC3E}">
        <p14:creationId xmlns:p14="http://schemas.microsoft.com/office/powerpoint/2010/main" val="1262445101"/>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 name="Picture 8"/>
          <p:cNvPicPr>
            <a:picLocks noChangeAspect="1"/>
          </p:cNvPicPr>
          <p:nvPr/>
        </p:nvPicPr>
        <p:blipFill>
          <a:blip r:embed="rId3"/>
          <a:stretch/>
        </p:blipFill>
        <p:spPr>
          <a:xfrm>
            <a:off x="5234825" y="888874"/>
            <a:ext cx="3724364" cy="5969127"/>
          </a:xfrm>
          <a:prstGeom prst="rect">
            <a:avLst/>
          </a:prstGeom>
          <a:ln>
            <a:noFill/>
          </a:ln>
        </p:spPr>
      </p:pic>
      <p:sp>
        <p:nvSpPr>
          <p:cNvPr id="1188" name="CustomShape 1"/>
          <p:cNvSpPr/>
          <p:nvPr/>
        </p:nvSpPr>
        <p:spPr>
          <a:xfrm>
            <a:off x="7231732" y="2115086"/>
            <a:ext cx="1513467" cy="858491"/>
          </a:xfrm>
          <a:prstGeom prst="rect">
            <a:avLst/>
          </a:prstGeom>
          <a:noFill/>
          <a:ln>
            <a:solidFill>
              <a:schemeClr val="tx1"/>
            </a:solidFill>
            <a:round/>
          </a:ln>
        </p:spPr>
        <p:style>
          <a:lnRef idx="2">
            <a:schemeClr val="accent1">
              <a:shade val="50000"/>
            </a:schemeClr>
          </a:lnRef>
          <a:fillRef idx="1">
            <a:schemeClr val="accent1"/>
          </a:fillRef>
          <a:effectRef idx="0">
            <a:schemeClr val="accent1"/>
          </a:effectRef>
          <a:fontRef idx="minor"/>
        </p:style>
      </p:sp>
      <p:pic>
        <p:nvPicPr>
          <p:cNvPr id="1189" name="Picture 11"/>
          <p:cNvPicPr/>
          <p:nvPr/>
        </p:nvPicPr>
        <p:blipFill>
          <a:blip r:embed="rId4"/>
          <a:srcRect l="23071" t="12203" r="42051" b="46530"/>
          <a:stretch/>
        </p:blipFill>
        <p:spPr>
          <a:xfrm>
            <a:off x="0" y="1074680"/>
            <a:ext cx="5225232" cy="3397064"/>
          </a:xfrm>
          <a:prstGeom prst="rect">
            <a:avLst/>
          </a:prstGeom>
          <a:ln>
            <a:noFill/>
          </a:ln>
        </p:spPr>
      </p:pic>
      <p:sp>
        <p:nvSpPr>
          <p:cNvPr id="4" name="CuadroTexto 3"/>
          <p:cNvSpPr txBox="1"/>
          <p:nvPr/>
        </p:nvSpPr>
        <p:spPr>
          <a:xfrm>
            <a:off x="5474835" y="855964"/>
            <a:ext cx="3467616" cy="369332"/>
          </a:xfrm>
          <a:prstGeom prst="rect">
            <a:avLst/>
          </a:prstGeom>
          <a:solidFill>
            <a:srgbClr val="FFFFFF"/>
          </a:solidFill>
        </p:spPr>
        <p:txBody>
          <a:bodyPr wrap="none" rtlCol="0">
            <a:spAutoFit/>
          </a:bodyPr>
          <a:lstStyle/>
          <a:p>
            <a:r>
              <a:rPr lang="es-ES" b="1" dirty="0" smtClean="0"/>
              <a:t>2015 </a:t>
            </a:r>
            <a:r>
              <a:rPr lang="es-ES" b="1" dirty="0" err="1" smtClean="0"/>
              <a:t>predictions</a:t>
            </a:r>
            <a:r>
              <a:rPr lang="es-ES" b="1" dirty="0" smtClean="0"/>
              <a:t> </a:t>
            </a:r>
            <a:r>
              <a:rPr lang="es-ES" b="1" dirty="0" err="1" smtClean="0"/>
              <a:t>for</a:t>
            </a:r>
            <a:r>
              <a:rPr lang="es-ES" b="1" dirty="0" smtClean="0"/>
              <a:t> 2016 SAT</a:t>
            </a:r>
            <a:endParaRPr lang="es-ES" b="1" dirty="0"/>
          </a:p>
        </p:txBody>
      </p:sp>
      <p:grpSp>
        <p:nvGrpSpPr>
          <p:cNvPr id="10" name="Agrupar 9"/>
          <p:cNvGrpSpPr/>
          <p:nvPr/>
        </p:nvGrpSpPr>
        <p:grpSpPr>
          <a:xfrm>
            <a:off x="431800" y="4660900"/>
            <a:ext cx="8292700" cy="1968500"/>
            <a:chOff x="431800" y="4660900"/>
            <a:chExt cx="8292700" cy="1968500"/>
          </a:xfrm>
        </p:grpSpPr>
        <p:pic>
          <p:nvPicPr>
            <p:cNvPr id="8" name="Imagen 7"/>
            <p:cNvPicPr>
              <a:picLocks noChangeAspect="1"/>
            </p:cNvPicPr>
            <p:nvPr/>
          </p:nvPicPr>
          <p:blipFill rotWithShape="1">
            <a:blip r:embed="rId5"/>
            <a:srcRect t="21801" b="49910"/>
            <a:stretch/>
          </p:blipFill>
          <p:spPr>
            <a:xfrm>
              <a:off x="444500" y="5422900"/>
              <a:ext cx="8280000" cy="1193800"/>
            </a:xfrm>
            <a:prstGeom prst="rect">
              <a:avLst/>
            </a:prstGeom>
          </p:spPr>
        </p:pic>
        <p:sp>
          <p:nvSpPr>
            <p:cNvPr id="9" name="TextBox 12"/>
            <p:cNvSpPr txBox="1">
              <a:spLocks noChangeArrowheads="1"/>
            </p:cNvSpPr>
            <p:nvPr/>
          </p:nvSpPr>
          <p:spPr bwMode="auto">
            <a:xfrm>
              <a:off x="1541951" y="4697817"/>
              <a:ext cx="34240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dirty="0"/>
                <a:t>Smith et al. (2013, </a:t>
              </a:r>
              <a:r>
                <a:rPr lang="en-US" sz="2000" dirty="0" err="1" smtClean="0"/>
                <a:t>ClimDyn</a:t>
              </a:r>
              <a:r>
                <a:rPr lang="en-US" sz="2000" dirty="0"/>
                <a:t>)</a:t>
              </a:r>
            </a:p>
          </p:txBody>
        </p:sp>
        <p:sp>
          <p:nvSpPr>
            <p:cNvPr id="38" name="CuadroTexto 37"/>
            <p:cNvSpPr txBox="1"/>
            <p:nvPr/>
          </p:nvSpPr>
          <p:spPr>
            <a:xfrm>
              <a:off x="431802" y="4667604"/>
              <a:ext cx="8258269" cy="747897"/>
            </a:xfrm>
            <a:prstGeom prst="rect">
              <a:avLst/>
            </a:prstGeom>
            <a:solidFill>
              <a:schemeClr val="accent5">
                <a:lumMod val="60000"/>
                <a:lumOff val="40000"/>
              </a:schemeClr>
            </a:solidFill>
          </p:spPr>
          <p:txBody>
            <a:bodyPr wrap="square" rtlCol="0" anchor="ctr">
              <a:spAutoFit/>
            </a:bodyPr>
            <a:lstStyle/>
            <a:p>
              <a:pPr algn="ctr">
                <a:lnSpc>
                  <a:spcPct val="120000"/>
                </a:lnSpc>
              </a:pPr>
              <a:r>
                <a:rPr lang="es-ES" dirty="0" smtClean="0"/>
                <a:t>15 centers </a:t>
              </a:r>
              <a:r>
                <a:rPr lang="es-ES" dirty="0" err="1" smtClean="0"/>
                <a:t>will</a:t>
              </a:r>
              <a:r>
                <a:rPr lang="es-ES" dirty="0" smtClean="0"/>
                <a:t> </a:t>
              </a:r>
              <a:r>
                <a:rPr lang="es-ES" dirty="0" err="1" smtClean="0"/>
                <a:t>contribute</a:t>
              </a:r>
              <a:r>
                <a:rPr lang="es-ES" dirty="0" smtClean="0"/>
                <a:t> </a:t>
              </a:r>
              <a:r>
                <a:rPr lang="es-ES" dirty="0" err="1" smtClean="0"/>
                <a:t>to</a:t>
              </a:r>
              <a:r>
                <a:rPr lang="es-ES" dirty="0" smtClean="0"/>
                <a:t> </a:t>
              </a:r>
              <a:r>
                <a:rPr lang="es-ES" dirty="0" err="1" smtClean="0"/>
                <a:t>Annual</a:t>
              </a:r>
              <a:r>
                <a:rPr lang="es-ES" dirty="0" smtClean="0"/>
                <a:t> </a:t>
              </a:r>
              <a:r>
                <a:rPr lang="es-ES" dirty="0" err="1" smtClean="0"/>
                <a:t>Decadal</a:t>
              </a:r>
              <a:r>
                <a:rPr lang="es-ES" dirty="0" smtClean="0"/>
                <a:t> </a:t>
              </a:r>
              <a:r>
                <a:rPr lang="es-ES" dirty="0" err="1" smtClean="0"/>
                <a:t>Climate</a:t>
              </a:r>
              <a:r>
                <a:rPr lang="es-ES" dirty="0" smtClean="0"/>
                <a:t> </a:t>
              </a:r>
              <a:r>
                <a:rPr lang="es-ES" dirty="0" err="1" smtClean="0"/>
                <a:t>Prediction</a:t>
              </a:r>
              <a:r>
                <a:rPr lang="es-ES" dirty="0" smtClean="0"/>
                <a:t> Exchange</a:t>
              </a:r>
            </a:p>
            <a:p>
              <a:pPr algn="ctr">
                <a:lnSpc>
                  <a:spcPct val="120000"/>
                </a:lnSpc>
              </a:pPr>
              <a:r>
                <a:rPr lang="es-ES" dirty="0" smtClean="0"/>
                <a:t>4 </a:t>
              </a:r>
              <a:r>
                <a:rPr lang="es-ES" dirty="0" err="1" smtClean="0"/>
                <a:t>applied</a:t>
              </a:r>
              <a:r>
                <a:rPr lang="es-ES" dirty="0" smtClean="0"/>
                <a:t> </a:t>
              </a:r>
              <a:r>
                <a:rPr lang="es-ES" dirty="0" err="1" smtClean="0"/>
                <a:t>for</a:t>
              </a:r>
              <a:r>
                <a:rPr lang="es-ES" dirty="0" smtClean="0"/>
                <a:t> WMO-</a:t>
              </a:r>
              <a:r>
                <a:rPr lang="es-ES" dirty="0" err="1" smtClean="0"/>
                <a:t>designation</a:t>
              </a:r>
              <a:r>
                <a:rPr lang="es-ES" dirty="0" smtClean="0"/>
                <a:t> (</a:t>
              </a:r>
              <a:r>
                <a:rPr lang="es-ES" b="1" dirty="0" smtClean="0"/>
                <a:t>BSC</a:t>
              </a:r>
              <a:r>
                <a:rPr lang="es-ES" dirty="0" smtClean="0"/>
                <a:t> </a:t>
              </a:r>
              <a:r>
                <a:rPr lang="es-ES" dirty="0" err="1" smtClean="0"/>
                <a:t>the</a:t>
              </a:r>
              <a:r>
                <a:rPr lang="es-ES" dirty="0" smtClean="0"/>
                <a:t> </a:t>
              </a:r>
              <a:r>
                <a:rPr lang="es-ES" dirty="0" err="1" smtClean="0"/>
                <a:t>only</a:t>
              </a:r>
              <a:r>
                <a:rPr lang="es-ES" dirty="0" smtClean="0"/>
                <a:t> non </a:t>
              </a:r>
              <a:r>
                <a:rPr lang="es-ES" dirty="0" err="1" smtClean="0"/>
                <a:t>meteorological</a:t>
              </a:r>
              <a:r>
                <a:rPr lang="es-ES" dirty="0" smtClean="0"/>
                <a:t> center) </a:t>
              </a:r>
              <a:endParaRPr lang="es-ES" dirty="0"/>
            </a:p>
          </p:txBody>
        </p:sp>
        <p:sp>
          <p:nvSpPr>
            <p:cNvPr id="6" name="Rectángulo 5"/>
            <p:cNvSpPr/>
            <p:nvPr/>
          </p:nvSpPr>
          <p:spPr>
            <a:xfrm>
              <a:off x="431800" y="4660900"/>
              <a:ext cx="8280400" cy="1968500"/>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
        <p:nvSpPr>
          <p:cNvPr id="41" name="TextBox 12"/>
          <p:cNvSpPr txBox="1">
            <a:spLocks noChangeArrowheads="1"/>
          </p:cNvSpPr>
          <p:nvPr/>
        </p:nvSpPr>
        <p:spPr bwMode="auto">
          <a:xfrm>
            <a:off x="1567351" y="3885016"/>
            <a:ext cx="34240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i="1" dirty="0">
                <a:solidFill>
                  <a:schemeClr val="tx1">
                    <a:lumMod val="50000"/>
                    <a:lumOff val="50000"/>
                  </a:schemeClr>
                </a:solidFill>
              </a:rPr>
              <a:t>Smith et al. (2013, </a:t>
            </a:r>
            <a:r>
              <a:rPr lang="en-US" i="1" dirty="0" err="1" smtClean="0">
                <a:solidFill>
                  <a:schemeClr val="tx1">
                    <a:lumMod val="50000"/>
                    <a:lumOff val="50000"/>
                  </a:schemeClr>
                </a:solidFill>
              </a:rPr>
              <a:t>ClimDyn</a:t>
            </a:r>
            <a:r>
              <a:rPr lang="en-US" i="1" dirty="0">
                <a:solidFill>
                  <a:schemeClr val="tx1">
                    <a:lumMod val="50000"/>
                    <a:lumOff val="50000"/>
                  </a:schemeClr>
                </a:solidFill>
              </a:rPr>
              <a:t>)</a:t>
            </a:r>
          </a:p>
        </p:txBody>
      </p:sp>
      <p:sp>
        <p:nvSpPr>
          <p:cNvPr id="42" name="CustomShape 1"/>
          <p:cNvSpPr/>
          <p:nvPr/>
        </p:nvSpPr>
        <p:spPr>
          <a:xfrm>
            <a:off x="88900" y="181440"/>
            <a:ext cx="6553200" cy="644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1"/>
          <a:lstStyle/>
          <a:p>
            <a:r>
              <a:rPr lang="en-US" sz="2200" b="1" spc="-1" dirty="0" smtClean="0">
                <a:solidFill>
                  <a:srgbClr val="FFFFFF"/>
                </a:solidFill>
                <a:uFill>
                  <a:solidFill>
                    <a:srgbClr val="FFFFFF"/>
                  </a:solidFill>
                </a:uFill>
                <a:latin typeface="Arial"/>
                <a:ea typeface="ＭＳ Ｐゴシック"/>
                <a:cs typeface="DejaVu Sans"/>
              </a:rPr>
              <a:t>Towards Real Time Decadal Climate Prediction</a:t>
            </a:r>
            <a:endParaRPr lang="en-US" sz="2200" spc="-1" dirty="0">
              <a:solidFill>
                <a:srgbClr val="000000"/>
              </a:solidFill>
              <a:uFill>
                <a:solidFill>
                  <a:srgbClr val="FFFFFF"/>
                </a:solidFill>
              </a:uFill>
              <a:latin typeface="Arial"/>
              <a:ea typeface="DejaVu Sans"/>
              <a:cs typeface="DejaVu Sans"/>
            </a:endParaRPr>
          </a:p>
        </p:txBody>
      </p:sp>
    </p:spTree>
    <p:extLst>
      <p:ext uri="{BB962C8B-B14F-4D97-AF65-F5344CB8AC3E}">
        <p14:creationId xmlns:p14="http://schemas.microsoft.com/office/powerpoint/2010/main" val="3527799453"/>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 name="Picture 8"/>
          <p:cNvPicPr>
            <a:picLocks noChangeAspect="1"/>
          </p:cNvPicPr>
          <p:nvPr/>
        </p:nvPicPr>
        <p:blipFill>
          <a:blip r:embed="rId3"/>
          <a:stretch/>
        </p:blipFill>
        <p:spPr>
          <a:xfrm>
            <a:off x="5234825" y="888874"/>
            <a:ext cx="3724364" cy="5969127"/>
          </a:xfrm>
          <a:prstGeom prst="rect">
            <a:avLst/>
          </a:prstGeom>
          <a:ln>
            <a:noFill/>
          </a:ln>
        </p:spPr>
      </p:pic>
      <p:sp>
        <p:nvSpPr>
          <p:cNvPr id="1188" name="CustomShape 1"/>
          <p:cNvSpPr/>
          <p:nvPr/>
        </p:nvSpPr>
        <p:spPr>
          <a:xfrm>
            <a:off x="7231732" y="2115086"/>
            <a:ext cx="1513467" cy="858491"/>
          </a:xfrm>
          <a:prstGeom prst="rect">
            <a:avLst/>
          </a:prstGeom>
          <a:no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4" name="CuadroTexto 3"/>
          <p:cNvSpPr txBox="1"/>
          <p:nvPr/>
        </p:nvSpPr>
        <p:spPr>
          <a:xfrm>
            <a:off x="5474835" y="855964"/>
            <a:ext cx="3467616" cy="369332"/>
          </a:xfrm>
          <a:prstGeom prst="rect">
            <a:avLst/>
          </a:prstGeom>
          <a:solidFill>
            <a:srgbClr val="FFFFFF"/>
          </a:solidFill>
        </p:spPr>
        <p:txBody>
          <a:bodyPr wrap="none" rtlCol="0">
            <a:spAutoFit/>
          </a:bodyPr>
          <a:lstStyle/>
          <a:p>
            <a:r>
              <a:rPr lang="es-ES" b="1" dirty="0" smtClean="0"/>
              <a:t>2015 </a:t>
            </a:r>
            <a:r>
              <a:rPr lang="es-ES" b="1" dirty="0" err="1" smtClean="0"/>
              <a:t>predictions</a:t>
            </a:r>
            <a:r>
              <a:rPr lang="es-ES" b="1" dirty="0" smtClean="0"/>
              <a:t> </a:t>
            </a:r>
            <a:r>
              <a:rPr lang="es-ES" b="1" dirty="0" err="1" smtClean="0"/>
              <a:t>for</a:t>
            </a:r>
            <a:r>
              <a:rPr lang="es-ES" b="1" dirty="0" smtClean="0"/>
              <a:t> 2016 SAT</a:t>
            </a:r>
            <a:endParaRPr lang="es-ES" b="1" dirty="0"/>
          </a:p>
        </p:txBody>
      </p:sp>
      <p:pic>
        <p:nvPicPr>
          <p:cNvPr id="31" name="Picture 1"/>
          <p:cNvPicPr>
            <a:picLocks noChangeAspect="1"/>
          </p:cNvPicPr>
          <p:nvPr/>
        </p:nvPicPr>
        <p:blipFill>
          <a:blip r:embed="rId4">
            <a:extLst>
              <a:ext uri="{28A0092B-C50C-407E-A947-70E740481C1C}">
                <a14:useLocalDpi xmlns:a14="http://schemas.microsoft.com/office/drawing/2010/main" val="0"/>
              </a:ext>
            </a:extLst>
          </a:blip>
          <a:srcRect l="7945" t="9337" r="4514" b="3616"/>
          <a:stretch>
            <a:fillRect/>
          </a:stretch>
        </p:blipFill>
        <p:spPr bwMode="auto">
          <a:xfrm>
            <a:off x="806452" y="1435101"/>
            <a:ext cx="3768725"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p:cNvSpPr txBox="1"/>
          <p:nvPr/>
        </p:nvSpPr>
        <p:spPr>
          <a:xfrm>
            <a:off x="1391814" y="1117601"/>
            <a:ext cx="2743259" cy="584776"/>
          </a:xfrm>
          <a:prstGeom prst="rect">
            <a:avLst/>
          </a:prstGeom>
          <a:solidFill>
            <a:srgbClr val="FFFFFF"/>
          </a:solidFill>
        </p:spPr>
        <p:txBody>
          <a:bodyPr wrap="none" rtlCol="0">
            <a:spAutoFit/>
          </a:bodyPr>
          <a:lstStyle/>
          <a:p>
            <a:pPr algn="ctr"/>
            <a:r>
              <a:rPr lang="es-ES" sz="1600" dirty="0" smtClean="0"/>
              <a:t>NCEP/NCAR </a:t>
            </a:r>
            <a:r>
              <a:rPr lang="es-ES" sz="1600" dirty="0" err="1" smtClean="0"/>
              <a:t>Reanalysis</a:t>
            </a:r>
            <a:endParaRPr lang="es-ES" sz="1600" dirty="0" smtClean="0"/>
          </a:p>
          <a:p>
            <a:pPr algn="ctr"/>
            <a:r>
              <a:rPr lang="es-ES" sz="1600" dirty="0" err="1" smtClean="0"/>
              <a:t>Jan-Dec</a:t>
            </a:r>
            <a:r>
              <a:rPr lang="es-ES" sz="1600" dirty="0" smtClean="0"/>
              <a:t> 2016 SAT </a:t>
            </a:r>
            <a:r>
              <a:rPr lang="es-ES" sz="1600" dirty="0" err="1" smtClean="0"/>
              <a:t>Anomaly</a:t>
            </a:r>
            <a:endParaRPr lang="es-ES" sz="1600" dirty="0"/>
          </a:p>
        </p:txBody>
      </p:sp>
      <p:sp>
        <p:nvSpPr>
          <p:cNvPr id="34" name="CustomShape 1"/>
          <p:cNvSpPr/>
          <p:nvPr/>
        </p:nvSpPr>
        <p:spPr>
          <a:xfrm>
            <a:off x="1110330" y="1746786"/>
            <a:ext cx="3309270" cy="1987015"/>
          </a:xfrm>
          <a:prstGeom prst="rect">
            <a:avLst/>
          </a:prstGeom>
          <a:no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39" name="CustomShape 1"/>
          <p:cNvSpPr/>
          <p:nvPr/>
        </p:nvSpPr>
        <p:spPr>
          <a:xfrm>
            <a:off x="1262730" y="3848101"/>
            <a:ext cx="3309270" cy="101600"/>
          </a:xfrm>
          <a:prstGeom prst="rect">
            <a:avLst/>
          </a:prstGeom>
          <a:solidFill>
            <a:srgbClr val="FFFFFF"/>
          </a:solidFill>
          <a:ln>
            <a:noFill/>
            <a:round/>
          </a:ln>
        </p:spPr>
        <p:style>
          <a:lnRef idx="2">
            <a:schemeClr val="accent1">
              <a:shade val="50000"/>
            </a:schemeClr>
          </a:lnRef>
          <a:fillRef idx="1">
            <a:schemeClr val="accent1"/>
          </a:fillRef>
          <a:effectRef idx="0">
            <a:schemeClr val="accent1"/>
          </a:effectRef>
          <a:fontRef idx="minor"/>
        </p:style>
      </p:sp>
      <p:sp>
        <p:nvSpPr>
          <p:cNvPr id="12" name="CuadroTexto 11"/>
          <p:cNvSpPr txBox="1"/>
          <p:nvPr/>
        </p:nvSpPr>
        <p:spPr>
          <a:xfrm>
            <a:off x="-368300" y="1320800"/>
            <a:ext cx="184666" cy="369332"/>
          </a:xfrm>
          <a:prstGeom prst="rect">
            <a:avLst/>
          </a:prstGeom>
          <a:noFill/>
        </p:spPr>
        <p:txBody>
          <a:bodyPr wrap="none" rtlCol="0">
            <a:spAutoFit/>
          </a:bodyPr>
          <a:lstStyle/>
          <a:p>
            <a:endParaRPr lang="es-ES" dirty="0"/>
          </a:p>
        </p:txBody>
      </p:sp>
      <p:sp>
        <p:nvSpPr>
          <p:cNvPr id="65" name="CustomShape 1"/>
          <p:cNvSpPr/>
          <p:nvPr/>
        </p:nvSpPr>
        <p:spPr>
          <a:xfrm>
            <a:off x="88900" y="181440"/>
            <a:ext cx="6553200" cy="644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1"/>
          <a:lstStyle/>
          <a:p>
            <a:r>
              <a:rPr lang="en-US" sz="2200" b="1" spc="-1" dirty="0" smtClean="0">
                <a:solidFill>
                  <a:srgbClr val="FFFFFF"/>
                </a:solidFill>
                <a:uFill>
                  <a:solidFill>
                    <a:srgbClr val="FFFFFF"/>
                  </a:solidFill>
                </a:uFill>
                <a:latin typeface="Arial"/>
                <a:ea typeface="ＭＳ Ｐゴシック"/>
                <a:cs typeface="DejaVu Sans"/>
              </a:rPr>
              <a:t>Towards Real Time Decadal Climate Prediction</a:t>
            </a:r>
            <a:endParaRPr lang="en-US" sz="2200" spc="-1" dirty="0">
              <a:solidFill>
                <a:srgbClr val="000000"/>
              </a:solidFill>
              <a:uFill>
                <a:solidFill>
                  <a:srgbClr val="FFFFFF"/>
                </a:solidFill>
              </a:uFill>
              <a:latin typeface="Arial"/>
              <a:ea typeface="DejaVu Sans"/>
              <a:cs typeface="DejaVu Sans"/>
            </a:endParaRPr>
          </a:p>
        </p:txBody>
      </p:sp>
      <p:grpSp>
        <p:nvGrpSpPr>
          <p:cNvPr id="35" name="Agrupar 34"/>
          <p:cNvGrpSpPr/>
          <p:nvPr/>
        </p:nvGrpSpPr>
        <p:grpSpPr>
          <a:xfrm>
            <a:off x="431800" y="4660900"/>
            <a:ext cx="8292700" cy="1968500"/>
            <a:chOff x="431800" y="4660900"/>
            <a:chExt cx="8292700" cy="1968500"/>
          </a:xfrm>
        </p:grpSpPr>
        <p:pic>
          <p:nvPicPr>
            <p:cNvPr id="36" name="Imagen 35"/>
            <p:cNvPicPr>
              <a:picLocks noChangeAspect="1"/>
            </p:cNvPicPr>
            <p:nvPr/>
          </p:nvPicPr>
          <p:blipFill rotWithShape="1">
            <a:blip r:embed="rId5"/>
            <a:srcRect t="21801" b="49910"/>
            <a:stretch/>
          </p:blipFill>
          <p:spPr>
            <a:xfrm>
              <a:off x="444500" y="5422900"/>
              <a:ext cx="8280000" cy="1193800"/>
            </a:xfrm>
            <a:prstGeom prst="rect">
              <a:avLst/>
            </a:prstGeom>
          </p:spPr>
        </p:pic>
        <p:sp>
          <p:nvSpPr>
            <p:cNvPr id="37" name="TextBox 12"/>
            <p:cNvSpPr txBox="1">
              <a:spLocks noChangeArrowheads="1"/>
            </p:cNvSpPr>
            <p:nvPr/>
          </p:nvSpPr>
          <p:spPr bwMode="auto">
            <a:xfrm>
              <a:off x="1541951" y="4697817"/>
              <a:ext cx="34240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dirty="0"/>
                <a:t>Smith et al. (2013, </a:t>
              </a:r>
              <a:r>
                <a:rPr lang="en-US" sz="2000" dirty="0" err="1" smtClean="0"/>
                <a:t>ClimDyn</a:t>
              </a:r>
              <a:r>
                <a:rPr lang="en-US" sz="2000" dirty="0"/>
                <a:t>)</a:t>
              </a:r>
            </a:p>
          </p:txBody>
        </p:sp>
        <p:sp>
          <p:nvSpPr>
            <p:cNvPr id="38" name="CuadroTexto 37"/>
            <p:cNvSpPr txBox="1"/>
            <p:nvPr/>
          </p:nvSpPr>
          <p:spPr>
            <a:xfrm>
              <a:off x="431802" y="4667604"/>
              <a:ext cx="8258269" cy="747897"/>
            </a:xfrm>
            <a:prstGeom prst="rect">
              <a:avLst/>
            </a:prstGeom>
            <a:solidFill>
              <a:schemeClr val="accent5">
                <a:lumMod val="60000"/>
                <a:lumOff val="40000"/>
              </a:schemeClr>
            </a:solidFill>
          </p:spPr>
          <p:txBody>
            <a:bodyPr wrap="square" rtlCol="0" anchor="ctr">
              <a:spAutoFit/>
            </a:bodyPr>
            <a:lstStyle/>
            <a:p>
              <a:pPr algn="ctr">
                <a:lnSpc>
                  <a:spcPct val="120000"/>
                </a:lnSpc>
              </a:pPr>
              <a:r>
                <a:rPr lang="es-ES" dirty="0" smtClean="0"/>
                <a:t>15 centers </a:t>
              </a:r>
              <a:r>
                <a:rPr lang="es-ES" dirty="0" err="1" smtClean="0"/>
                <a:t>will</a:t>
              </a:r>
              <a:r>
                <a:rPr lang="es-ES" dirty="0" smtClean="0"/>
                <a:t> </a:t>
              </a:r>
              <a:r>
                <a:rPr lang="es-ES" dirty="0" err="1" smtClean="0"/>
                <a:t>contribute</a:t>
              </a:r>
              <a:r>
                <a:rPr lang="es-ES" dirty="0" smtClean="0"/>
                <a:t> </a:t>
              </a:r>
              <a:r>
                <a:rPr lang="es-ES" dirty="0" err="1" smtClean="0"/>
                <a:t>to</a:t>
              </a:r>
              <a:r>
                <a:rPr lang="es-ES" dirty="0" smtClean="0"/>
                <a:t> </a:t>
              </a:r>
              <a:r>
                <a:rPr lang="es-ES" dirty="0" err="1" smtClean="0"/>
                <a:t>Annual</a:t>
              </a:r>
              <a:r>
                <a:rPr lang="es-ES" dirty="0" smtClean="0"/>
                <a:t> </a:t>
              </a:r>
              <a:r>
                <a:rPr lang="es-ES" dirty="0" err="1" smtClean="0"/>
                <a:t>Decadal</a:t>
              </a:r>
              <a:r>
                <a:rPr lang="es-ES" dirty="0" smtClean="0"/>
                <a:t> </a:t>
              </a:r>
              <a:r>
                <a:rPr lang="es-ES" dirty="0" err="1" smtClean="0"/>
                <a:t>Climate</a:t>
              </a:r>
              <a:r>
                <a:rPr lang="es-ES" dirty="0" smtClean="0"/>
                <a:t> </a:t>
              </a:r>
              <a:r>
                <a:rPr lang="es-ES" dirty="0" err="1" smtClean="0"/>
                <a:t>Prediction</a:t>
              </a:r>
              <a:r>
                <a:rPr lang="es-ES" dirty="0" smtClean="0"/>
                <a:t> Exchange</a:t>
              </a:r>
            </a:p>
            <a:p>
              <a:pPr algn="ctr">
                <a:lnSpc>
                  <a:spcPct val="120000"/>
                </a:lnSpc>
              </a:pPr>
              <a:r>
                <a:rPr lang="es-ES" dirty="0" smtClean="0"/>
                <a:t>4 </a:t>
              </a:r>
              <a:r>
                <a:rPr lang="es-ES" dirty="0" err="1" smtClean="0"/>
                <a:t>applied</a:t>
              </a:r>
              <a:r>
                <a:rPr lang="es-ES" dirty="0" smtClean="0"/>
                <a:t> </a:t>
              </a:r>
              <a:r>
                <a:rPr lang="es-ES" dirty="0" err="1" smtClean="0"/>
                <a:t>for</a:t>
              </a:r>
              <a:r>
                <a:rPr lang="es-ES" dirty="0" smtClean="0"/>
                <a:t> WMO-</a:t>
              </a:r>
              <a:r>
                <a:rPr lang="es-ES" dirty="0" err="1" smtClean="0"/>
                <a:t>designation</a:t>
              </a:r>
              <a:r>
                <a:rPr lang="es-ES" dirty="0" smtClean="0"/>
                <a:t> (</a:t>
              </a:r>
              <a:r>
                <a:rPr lang="es-ES" b="1" dirty="0" smtClean="0"/>
                <a:t>BSC</a:t>
              </a:r>
              <a:r>
                <a:rPr lang="es-ES" dirty="0" smtClean="0"/>
                <a:t> </a:t>
              </a:r>
              <a:r>
                <a:rPr lang="es-ES" dirty="0" err="1" smtClean="0"/>
                <a:t>the</a:t>
              </a:r>
              <a:r>
                <a:rPr lang="es-ES" dirty="0" smtClean="0"/>
                <a:t> </a:t>
              </a:r>
              <a:r>
                <a:rPr lang="es-ES" dirty="0" err="1" smtClean="0"/>
                <a:t>only</a:t>
              </a:r>
              <a:r>
                <a:rPr lang="es-ES" dirty="0" smtClean="0"/>
                <a:t> non </a:t>
              </a:r>
              <a:r>
                <a:rPr lang="es-ES" dirty="0" err="1" smtClean="0"/>
                <a:t>meteorological</a:t>
              </a:r>
              <a:r>
                <a:rPr lang="es-ES" dirty="0" smtClean="0"/>
                <a:t> center) </a:t>
              </a:r>
              <a:endParaRPr lang="es-ES" dirty="0"/>
            </a:p>
          </p:txBody>
        </p:sp>
        <p:sp>
          <p:nvSpPr>
            <p:cNvPr id="42" name="Rectángulo 41"/>
            <p:cNvSpPr/>
            <p:nvPr/>
          </p:nvSpPr>
          <p:spPr>
            <a:xfrm>
              <a:off x="431800" y="4660900"/>
              <a:ext cx="8280400" cy="1968500"/>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1152202187"/>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 name="TextShape 1"/>
          <p:cNvSpPr txBox="1"/>
          <p:nvPr/>
        </p:nvSpPr>
        <p:spPr>
          <a:xfrm>
            <a:off x="464760" y="217800"/>
            <a:ext cx="8229240" cy="838080"/>
          </a:xfrm>
          <a:prstGeom prst="rect">
            <a:avLst/>
          </a:prstGeom>
          <a:noFill/>
          <a:ln>
            <a:noFill/>
          </a:ln>
        </p:spPr>
        <p:txBody>
          <a:bodyPr anchor="ctr"/>
          <a:lstStyle/>
          <a:p>
            <a:pPr algn="ctr">
              <a:lnSpc>
                <a:spcPct val="100000"/>
              </a:lnSpc>
            </a:pPr>
            <a:r>
              <a:rPr lang="en-US" sz="3500" b="1" strike="noStrike" spc="-1">
                <a:solidFill>
                  <a:srgbClr val="124484"/>
                </a:solidFill>
                <a:uFill>
                  <a:solidFill>
                    <a:srgbClr val="FFFFFF"/>
                  </a:solidFill>
                </a:uFill>
                <a:latin typeface="Calibri"/>
              </a:rPr>
              <a:t>Weather vs Climate predictions</a:t>
            </a:r>
            <a:endParaRPr lang="en-US" sz="3500" b="0" strike="noStrike" spc="-1">
              <a:solidFill>
                <a:srgbClr val="000000"/>
              </a:solidFill>
              <a:uFill>
                <a:solidFill>
                  <a:srgbClr val="FFFFFF"/>
                </a:solidFill>
              </a:uFill>
              <a:latin typeface="Calibri"/>
            </a:endParaRPr>
          </a:p>
        </p:txBody>
      </p:sp>
      <p:sp>
        <p:nvSpPr>
          <p:cNvPr id="924" name="CustomShape 2"/>
          <p:cNvSpPr/>
          <p:nvPr/>
        </p:nvSpPr>
        <p:spPr>
          <a:xfrm>
            <a:off x="4574880" y="1302120"/>
            <a:ext cx="4253400" cy="70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2000" b="1" i="1" strike="noStrike" spc="-1">
                <a:solidFill>
                  <a:srgbClr val="0070C0"/>
                </a:solidFill>
                <a:uFill>
                  <a:solidFill>
                    <a:srgbClr val="FFFFFF"/>
                  </a:solidFill>
                </a:uFill>
                <a:latin typeface="Calibri"/>
              </a:rPr>
              <a:t>Coupled climate model</a:t>
            </a:r>
            <a:endParaRPr lang="en-US" sz="2000" b="0" strike="noStrike" spc="-1">
              <a:solidFill>
                <a:srgbClr val="000000"/>
              </a:solidFill>
              <a:uFill>
                <a:solidFill>
                  <a:srgbClr val="FFFFFF"/>
                </a:solidFill>
              </a:uFill>
              <a:latin typeface="Arial"/>
            </a:endParaRPr>
          </a:p>
          <a:p>
            <a:pPr algn="just">
              <a:lnSpc>
                <a:spcPct val="100000"/>
              </a:lnSpc>
            </a:pPr>
            <a:r>
              <a:rPr lang="en-US" sz="2000" b="1" i="1" strike="noStrike" spc="-1">
                <a:solidFill>
                  <a:srgbClr val="0070C0"/>
                </a:solidFill>
                <a:uFill>
                  <a:solidFill>
                    <a:srgbClr val="FFFFFF"/>
                  </a:solidFill>
                </a:uFill>
                <a:latin typeface="Calibri"/>
              </a:rPr>
              <a:t> </a:t>
            </a:r>
            <a:r>
              <a:rPr lang="en-US" sz="2000" b="0" strike="noStrike" spc="-1">
                <a:solidFill>
                  <a:srgbClr val="0070C0"/>
                </a:solidFill>
                <a:uFill>
                  <a:solidFill>
                    <a:srgbClr val="FFFFFF"/>
                  </a:solidFill>
                </a:uFill>
                <a:latin typeface="Calibri"/>
              </a:rPr>
              <a:t>(atmosphere + land + ocean + sea ice)</a:t>
            </a:r>
            <a:endParaRPr lang="en-US" sz="2000" b="0" strike="noStrike" spc="-1">
              <a:solidFill>
                <a:srgbClr val="000000"/>
              </a:solidFill>
              <a:uFill>
                <a:solidFill>
                  <a:srgbClr val="FFFFFF"/>
                </a:solidFill>
              </a:uFill>
              <a:latin typeface="Arial"/>
            </a:endParaRPr>
          </a:p>
        </p:txBody>
      </p:sp>
      <p:pic>
        <p:nvPicPr>
          <p:cNvPr id="925" name="Picture 3"/>
          <p:cNvPicPr/>
          <p:nvPr/>
        </p:nvPicPr>
        <p:blipFill>
          <a:blip r:embed="rId3"/>
          <a:srcRect r="1507"/>
          <a:stretch/>
        </p:blipFill>
        <p:spPr>
          <a:xfrm>
            <a:off x="332640" y="1386360"/>
            <a:ext cx="3811320" cy="3666600"/>
          </a:xfrm>
          <a:prstGeom prst="rect">
            <a:avLst/>
          </a:prstGeom>
          <a:ln>
            <a:noFill/>
          </a:ln>
        </p:spPr>
      </p:pic>
      <p:sp>
        <p:nvSpPr>
          <p:cNvPr id="926" name="CustomShape 3"/>
          <p:cNvSpPr/>
          <p:nvPr/>
        </p:nvSpPr>
        <p:spPr>
          <a:xfrm>
            <a:off x="2712240" y="4880881"/>
            <a:ext cx="644256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70C0"/>
                </a:solidFill>
                <a:uFill>
                  <a:solidFill>
                    <a:srgbClr val="FFFFFF"/>
                  </a:solidFill>
                </a:uFill>
                <a:latin typeface="Calibri"/>
              </a:rPr>
              <a:t>The temperature in Albacete on 27</a:t>
            </a:r>
            <a:r>
              <a:rPr lang="en-US" sz="1800" b="0" strike="noStrike" spc="-1" baseline="30000">
                <a:solidFill>
                  <a:srgbClr val="0070C0"/>
                </a:solidFill>
                <a:uFill>
                  <a:solidFill>
                    <a:srgbClr val="FFFFFF"/>
                  </a:solidFill>
                </a:uFill>
                <a:latin typeface="Calibri"/>
              </a:rPr>
              <a:t>th</a:t>
            </a:r>
            <a:r>
              <a:rPr lang="en-US" sz="1800" b="0" strike="noStrike" spc="-1">
                <a:solidFill>
                  <a:srgbClr val="0070C0"/>
                </a:solidFill>
                <a:uFill>
                  <a:solidFill>
                    <a:srgbClr val="FFFFFF"/>
                  </a:solidFill>
                </a:uFill>
                <a:latin typeface="Calibri"/>
              </a:rPr>
              <a:t> February</a:t>
            </a:r>
            <a:endParaRPr lang="en-US" sz="1800" b="0" strike="noStrike" spc="-1">
              <a:solidFill>
                <a:srgbClr val="000000"/>
              </a:solidFill>
              <a:uFill>
                <a:solidFill>
                  <a:srgbClr val="FFFFFF"/>
                </a:solidFill>
              </a:uFill>
              <a:latin typeface="Arial"/>
            </a:endParaRPr>
          </a:p>
        </p:txBody>
      </p:sp>
      <p:sp>
        <p:nvSpPr>
          <p:cNvPr id="927" name="CustomShape 4"/>
          <p:cNvSpPr/>
          <p:nvPr/>
        </p:nvSpPr>
        <p:spPr>
          <a:xfrm>
            <a:off x="2386440" y="4498201"/>
            <a:ext cx="7052040" cy="39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2720">
              <a:lnSpc>
                <a:spcPct val="100000"/>
              </a:lnSpc>
              <a:buClr>
                <a:srgbClr val="C00000"/>
              </a:buClr>
              <a:buFont typeface="Wingdings" charset="2"/>
              <a:buChar char=""/>
            </a:pPr>
            <a:r>
              <a:rPr lang="en-US" sz="2000" b="1" i="1" strike="noStrike" spc="-1">
                <a:solidFill>
                  <a:srgbClr val="C00000"/>
                </a:solidFill>
                <a:uFill>
                  <a:solidFill>
                    <a:srgbClr val="FFFFFF"/>
                  </a:solidFill>
                </a:uFill>
                <a:latin typeface="Calibri"/>
              </a:rPr>
              <a:t>What we can NOT expect from climate predictions</a:t>
            </a:r>
            <a:endParaRPr lang="en-US" sz="2000" b="0" strike="noStrike" spc="-1">
              <a:solidFill>
                <a:srgbClr val="000000"/>
              </a:solidFill>
              <a:uFill>
                <a:solidFill>
                  <a:srgbClr val="FFFFFF"/>
                </a:solidFill>
              </a:uFill>
              <a:latin typeface="Arial"/>
            </a:endParaRPr>
          </a:p>
        </p:txBody>
      </p:sp>
      <p:sp>
        <p:nvSpPr>
          <p:cNvPr id="928" name="CustomShape 5"/>
          <p:cNvSpPr/>
          <p:nvPr/>
        </p:nvSpPr>
        <p:spPr>
          <a:xfrm>
            <a:off x="2392920" y="5632201"/>
            <a:ext cx="6095520" cy="39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3080" indent="-342720">
              <a:lnSpc>
                <a:spcPct val="100000"/>
              </a:lnSpc>
              <a:buClr>
                <a:srgbClr val="00B050"/>
              </a:buClr>
              <a:buFont typeface="Wingdings" charset="2"/>
              <a:buChar char=""/>
            </a:pPr>
            <a:r>
              <a:rPr lang="en-US" sz="2000" b="1" i="1" strike="noStrike" spc="-1">
                <a:solidFill>
                  <a:srgbClr val="00B050"/>
                </a:solidFill>
                <a:uFill>
                  <a:solidFill>
                    <a:srgbClr val="FFFFFF"/>
                  </a:solidFill>
                </a:uFill>
                <a:latin typeface="Calibri"/>
              </a:rPr>
              <a:t>What we can expect from climate predictions</a:t>
            </a:r>
            <a:endParaRPr lang="en-US" sz="2000" b="0" strike="noStrike" spc="-1">
              <a:solidFill>
                <a:srgbClr val="000000"/>
              </a:solidFill>
              <a:uFill>
                <a:solidFill>
                  <a:srgbClr val="FFFFFF"/>
                </a:solidFill>
              </a:uFill>
              <a:latin typeface="Arial"/>
            </a:endParaRPr>
          </a:p>
        </p:txBody>
      </p:sp>
      <p:sp>
        <p:nvSpPr>
          <p:cNvPr id="929" name="CustomShape 6"/>
          <p:cNvSpPr/>
          <p:nvPr/>
        </p:nvSpPr>
        <p:spPr>
          <a:xfrm>
            <a:off x="2712240" y="6020280"/>
            <a:ext cx="643140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strike="noStrike" spc="-1">
                <a:solidFill>
                  <a:srgbClr val="0070C0"/>
                </a:solidFill>
                <a:uFill>
                  <a:solidFill>
                    <a:srgbClr val="FFFFFF"/>
                  </a:solidFill>
                </a:uFill>
                <a:latin typeface="Calibri"/>
              </a:rPr>
              <a:t>How likely next winter is going to be colder/warmer than normal</a:t>
            </a:r>
            <a:endParaRPr lang="en-US" sz="1800" b="0" strike="noStrike" spc="-1">
              <a:solidFill>
                <a:srgbClr val="000000"/>
              </a:solidFill>
              <a:uFill>
                <a:solidFill>
                  <a:srgbClr val="FFFFFF"/>
                </a:solidFill>
              </a:uFill>
              <a:latin typeface="Arial"/>
            </a:endParaRPr>
          </a:p>
        </p:txBody>
      </p:sp>
      <p:sp>
        <p:nvSpPr>
          <p:cNvPr id="930" name="CustomShape 7"/>
          <p:cNvSpPr/>
          <p:nvPr/>
        </p:nvSpPr>
        <p:spPr>
          <a:xfrm>
            <a:off x="6452280" y="2010240"/>
            <a:ext cx="470880" cy="1355040"/>
          </a:xfrm>
          <a:prstGeom prst="downArrow">
            <a:avLst>
              <a:gd name="adj1" fmla="val 50000"/>
              <a:gd name="adj2"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p:style>
      </p:sp>
      <p:sp>
        <p:nvSpPr>
          <p:cNvPr id="931" name="CustomShape 8"/>
          <p:cNvSpPr/>
          <p:nvPr/>
        </p:nvSpPr>
        <p:spPr>
          <a:xfrm>
            <a:off x="6923880" y="2157120"/>
            <a:ext cx="1860120" cy="820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600" b="0" strike="noStrike" spc="-1">
                <a:solidFill>
                  <a:srgbClr val="808080"/>
                </a:solidFill>
                <a:uFill>
                  <a:solidFill>
                    <a:srgbClr val="FFFFFF"/>
                  </a:solidFill>
                </a:uFill>
                <a:latin typeface="Calibri"/>
              </a:rPr>
              <a:t>initialised with current observations</a:t>
            </a:r>
            <a:endParaRPr lang="en-US" sz="1600" b="0" strike="noStrike" spc="-1">
              <a:solidFill>
                <a:srgbClr val="000000"/>
              </a:solidFill>
              <a:uFill>
                <a:solidFill>
                  <a:srgbClr val="FFFFFF"/>
                </a:solidFill>
              </a:uFill>
              <a:latin typeface="Arial"/>
            </a:endParaRPr>
          </a:p>
        </p:txBody>
      </p:sp>
      <p:sp>
        <p:nvSpPr>
          <p:cNvPr id="932" name="CustomShape 9"/>
          <p:cNvSpPr/>
          <p:nvPr/>
        </p:nvSpPr>
        <p:spPr>
          <a:xfrm>
            <a:off x="4608720" y="3282480"/>
            <a:ext cx="4660920" cy="395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b="0" strike="noStrike" spc="-1">
                <a:solidFill>
                  <a:srgbClr val="0070C0"/>
                </a:solidFill>
                <a:uFill>
                  <a:solidFill>
                    <a:srgbClr val="FFFFFF"/>
                  </a:solidFill>
                </a:uFill>
                <a:latin typeface="Calibri"/>
              </a:rPr>
              <a:t>Predictions for the next few week/ season</a:t>
            </a:r>
            <a:endParaRPr lang="en-US" sz="2000" b="0" strike="noStrike" spc="-1">
              <a:solidFill>
                <a:srgbClr val="000000"/>
              </a:solidFill>
              <a:uFill>
                <a:solidFill>
                  <a:srgbClr val="FFFFFF"/>
                </a:solidFill>
              </a:uFill>
              <a:latin typeface="Arial"/>
            </a:endParaRPr>
          </a:p>
        </p:txBody>
      </p:sp>
    </p:spTree>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 name="TextShape 1"/>
          <p:cNvSpPr txBox="1"/>
          <p:nvPr/>
        </p:nvSpPr>
        <p:spPr>
          <a:xfrm>
            <a:off x="464760" y="217800"/>
            <a:ext cx="8229240" cy="838080"/>
          </a:xfrm>
          <a:prstGeom prst="rect">
            <a:avLst/>
          </a:prstGeom>
          <a:noFill/>
          <a:ln>
            <a:noFill/>
          </a:ln>
        </p:spPr>
        <p:txBody>
          <a:bodyPr anchor="ctr"/>
          <a:lstStyle/>
          <a:p>
            <a:pPr algn="ctr">
              <a:lnSpc>
                <a:spcPct val="100000"/>
              </a:lnSpc>
            </a:pPr>
            <a:r>
              <a:rPr lang="en-US" sz="3500" b="1" strike="noStrike" spc="-1">
                <a:solidFill>
                  <a:srgbClr val="124484"/>
                </a:solidFill>
                <a:uFill>
                  <a:solidFill>
                    <a:srgbClr val="FFFFFF"/>
                  </a:solidFill>
                </a:uFill>
                <a:latin typeface="Calibri"/>
              </a:rPr>
              <a:t>Temporal Scales</a:t>
            </a:r>
            <a:endParaRPr lang="en-US" sz="3500" b="0" strike="noStrike" spc="-1">
              <a:solidFill>
                <a:srgbClr val="000000"/>
              </a:solidFill>
              <a:uFill>
                <a:solidFill>
                  <a:srgbClr val="FFFFFF"/>
                </a:solidFill>
              </a:uFill>
              <a:latin typeface="Calibri"/>
            </a:endParaRPr>
          </a:p>
        </p:txBody>
      </p:sp>
      <p:sp>
        <p:nvSpPr>
          <p:cNvPr id="943" name="Line 2"/>
          <p:cNvSpPr/>
          <p:nvPr/>
        </p:nvSpPr>
        <p:spPr>
          <a:xfrm flipH="1" flipV="1">
            <a:off x="1280160" y="1271520"/>
            <a:ext cx="16920" cy="3722400"/>
          </a:xfrm>
          <a:prstGeom prst="line">
            <a:avLst/>
          </a:prstGeom>
          <a:ln w="57240">
            <a:solidFill>
              <a:srgbClr val="8DB3E2"/>
            </a:solidFill>
            <a:custDash>
              <a:ds d="100000" sp="100000"/>
            </a:custDash>
            <a:miter/>
          </a:ln>
        </p:spPr>
        <p:style>
          <a:lnRef idx="0">
            <a:scrgbClr r="0" g="0" b="0"/>
          </a:lnRef>
          <a:fillRef idx="0">
            <a:scrgbClr r="0" g="0" b="0"/>
          </a:fillRef>
          <a:effectRef idx="0">
            <a:scrgbClr r="0" g="0" b="0"/>
          </a:effectRef>
          <a:fontRef idx="minor"/>
        </p:style>
      </p:sp>
      <p:sp>
        <p:nvSpPr>
          <p:cNvPr id="944" name="Line 3"/>
          <p:cNvSpPr/>
          <p:nvPr/>
        </p:nvSpPr>
        <p:spPr>
          <a:xfrm flipV="1">
            <a:off x="1216080" y="4993920"/>
            <a:ext cx="6684840" cy="8280"/>
          </a:xfrm>
          <a:prstGeom prst="line">
            <a:avLst/>
          </a:prstGeom>
          <a:ln w="76320">
            <a:solidFill>
              <a:srgbClr val="0070C0"/>
            </a:solidFill>
            <a:miter/>
            <a:tailEnd type="triangle" w="med" len="med"/>
          </a:ln>
        </p:spPr>
        <p:style>
          <a:lnRef idx="0">
            <a:scrgbClr r="0" g="0" b="0"/>
          </a:lnRef>
          <a:fillRef idx="0">
            <a:scrgbClr r="0" g="0" b="0"/>
          </a:fillRef>
          <a:effectRef idx="0">
            <a:scrgbClr r="0" g="0" b="0"/>
          </a:effectRef>
          <a:fontRef idx="minor"/>
        </p:style>
      </p:sp>
      <p:sp>
        <p:nvSpPr>
          <p:cNvPr id="945" name="CustomShape 4"/>
          <p:cNvSpPr/>
          <p:nvPr/>
        </p:nvSpPr>
        <p:spPr>
          <a:xfrm rot="19851000">
            <a:off x="1033920" y="4427280"/>
            <a:ext cx="901800" cy="368280"/>
          </a:xfrm>
          <a:prstGeom prst="rect">
            <a:avLst/>
          </a:prstGeom>
          <a:solidFill>
            <a:srgbClr val="004990"/>
          </a:solid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n-US" sz="1800" b="1" strike="noStrike" spc="-1">
                <a:solidFill>
                  <a:srgbClr val="FFFFFF"/>
                </a:solidFill>
                <a:uFill>
                  <a:solidFill>
                    <a:srgbClr val="FFFFFF"/>
                  </a:solidFill>
                </a:uFill>
                <a:latin typeface="Arial"/>
                <a:ea typeface="ＭＳ Ｐゴシック"/>
              </a:rPr>
              <a:t>Today</a:t>
            </a:r>
            <a:endParaRPr lang="en-US" sz="1800" b="0" strike="noStrike" spc="-1">
              <a:solidFill>
                <a:srgbClr val="000000"/>
              </a:solidFill>
              <a:uFill>
                <a:solidFill>
                  <a:srgbClr val="FFFFFF"/>
                </a:solidFill>
              </a:uFill>
              <a:latin typeface="Arial"/>
            </a:endParaRPr>
          </a:p>
        </p:txBody>
      </p:sp>
      <p:sp>
        <p:nvSpPr>
          <p:cNvPr id="946" name="CustomShape 5"/>
          <p:cNvSpPr/>
          <p:nvPr/>
        </p:nvSpPr>
        <p:spPr>
          <a:xfrm rot="19851000">
            <a:off x="1666080" y="4427280"/>
            <a:ext cx="901800" cy="3682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n-US" sz="1800" b="0" strike="noStrike" spc="-1">
                <a:solidFill>
                  <a:srgbClr val="004990"/>
                </a:solidFill>
                <a:uFill>
                  <a:solidFill>
                    <a:srgbClr val="FFFFFF"/>
                  </a:solidFill>
                </a:uFill>
                <a:latin typeface="Arial"/>
                <a:ea typeface="ＭＳ Ｐゴシック"/>
              </a:rPr>
              <a:t>Hours</a:t>
            </a:r>
            <a:endParaRPr lang="en-US" sz="1800" b="0" strike="noStrike" spc="-1">
              <a:solidFill>
                <a:srgbClr val="000000"/>
              </a:solidFill>
              <a:uFill>
                <a:solidFill>
                  <a:srgbClr val="FFFFFF"/>
                </a:solidFill>
              </a:uFill>
              <a:latin typeface="Arial"/>
            </a:endParaRPr>
          </a:p>
        </p:txBody>
      </p:sp>
      <p:sp>
        <p:nvSpPr>
          <p:cNvPr id="947" name="CustomShape 6"/>
          <p:cNvSpPr/>
          <p:nvPr/>
        </p:nvSpPr>
        <p:spPr>
          <a:xfrm rot="19851000">
            <a:off x="2159640" y="4427280"/>
            <a:ext cx="901800" cy="3682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n-US" sz="1800" b="0" strike="noStrike" spc="-1">
                <a:solidFill>
                  <a:srgbClr val="004990"/>
                </a:solidFill>
                <a:uFill>
                  <a:solidFill>
                    <a:srgbClr val="FFFFFF"/>
                  </a:solidFill>
                </a:uFill>
                <a:latin typeface="Arial"/>
                <a:ea typeface="ＭＳ Ｐゴシック"/>
              </a:rPr>
              <a:t>Days</a:t>
            </a:r>
            <a:endParaRPr lang="en-US" sz="1800" b="0" strike="noStrike" spc="-1">
              <a:solidFill>
                <a:srgbClr val="000000"/>
              </a:solidFill>
              <a:uFill>
                <a:solidFill>
                  <a:srgbClr val="FFFFFF"/>
                </a:solidFill>
              </a:uFill>
              <a:latin typeface="Arial"/>
            </a:endParaRPr>
          </a:p>
        </p:txBody>
      </p:sp>
      <p:sp>
        <p:nvSpPr>
          <p:cNvPr id="948" name="CustomShape 7"/>
          <p:cNvSpPr/>
          <p:nvPr/>
        </p:nvSpPr>
        <p:spPr>
          <a:xfrm rot="19851000">
            <a:off x="3108240" y="4427280"/>
            <a:ext cx="901800" cy="3682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n-US" sz="1800" b="0" strike="noStrike" spc="-1">
                <a:solidFill>
                  <a:srgbClr val="004990"/>
                </a:solidFill>
                <a:uFill>
                  <a:solidFill>
                    <a:srgbClr val="FFFFFF"/>
                  </a:solidFill>
                </a:uFill>
                <a:latin typeface="Arial"/>
                <a:ea typeface="ＭＳ Ｐゴシック"/>
              </a:rPr>
              <a:t>Weeks</a:t>
            </a:r>
            <a:endParaRPr lang="en-US" sz="1800" b="0" strike="noStrike" spc="-1">
              <a:solidFill>
                <a:srgbClr val="000000"/>
              </a:solidFill>
              <a:uFill>
                <a:solidFill>
                  <a:srgbClr val="FFFFFF"/>
                </a:solidFill>
              </a:uFill>
              <a:latin typeface="Arial"/>
            </a:endParaRPr>
          </a:p>
        </p:txBody>
      </p:sp>
      <p:sp>
        <p:nvSpPr>
          <p:cNvPr id="949" name="CustomShape 8"/>
          <p:cNvSpPr/>
          <p:nvPr/>
        </p:nvSpPr>
        <p:spPr>
          <a:xfrm rot="19851000">
            <a:off x="3676680" y="4403160"/>
            <a:ext cx="1006200" cy="3682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n-US" sz="1800" b="0" strike="noStrike" spc="-1">
                <a:solidFill>
                  <a:srgbClr val="004990"/>
                </a:solidFill>
                <a:uFill>
                  <a:solidFill>
                    <a:srgbClr val="FFFFFF"/>
                  </a:solidFill>
                </a:uFill>
                <a:latin typeface="Arial"/>
                <a:ea typeface="ＭＳ Ｐゴシック"/>
              </a:rPr>
              <a:t>Months</a:t>
            </a:r>
            <a:endParaRPr lang="en-US" sz="1800" b="0" strike="noStrike" spc="-1">
              <a:solidFill>
                <a:srgbClr val="000000"/>
              </a:solidFill>
              <a:uFill>
                <a:solidFill>
                  <a:srgbClr val="FFFFFF"/>
                </a:solidFill>
              </a:uFill>
              <a:latin typeface="Arial"/>
            </a:endParaRPr>
          </a:p>
        </p:txBody>
      </p:sp>
      <p:sp>
        <p:nvSpPr>
          <p:cNvPr id="950" name="CustomShape 9"/>
          <p:cNvSpPr/>
          <p:nvPr/>
        </p:nvSpPr>
        <p:spPr>
          <a:xfrm rot="19851000">
            <a:off x="4187160" y="4373640"/>
            <a:ext cx="1125000" cy="3682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n-US" sz="1800" b="0" strike="noStrike" spc="-1">
                <a:solidFill>
                  <a:srgbClr val="004990"/>
                </a:solidFill>
                <a:uFill>
                  <a:solidFill>
                    <a:srgbClr val="FFFFFF"/>
                  </a:solidFill>
                </a:uFill>
                <a:latin typeface="Arial"/>
                <a:ea typeface="ＭＳ Ｐゴシック"/>
              </a:rPr>
              <a:t>Seasons</a:t>
            </a:r>
            <a:endParaRPr lang="en-US" sz="1800" b="0" strike="noStrike" spc="-1">
              <a:solidFill>
                <a:srgbClr val="000000"/>
              </a:solidFill>
              <a:uFill>
                <a:solidFill>
                  <a:srgbClr val="FFFFFF"/>
                </a:solidFill>
              </a:uFill>
              <a:latin typeface="Arial"/>
            </a:endParaRPr>
          </a:p>
        </p:txBody>
      </p:sp>
      <p:sp>
        <p:nvSpPr>
          <p:cNvPr id="951" name="CustomShape 10"/>
          <p:cNvSpPr/>
          <p:nvPr/>
        </p:nvSpPr>
        <p:spPr>
          <a:xfrm rot="19851000">
            <a:off x="4746960" y="4373640"/>
            <a:ext cx="1125000" cy="3682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n-US" sz="1800" b="0" strike="noStrike" spc="-1">
                <a:solidFill>
                  <a:srgbClr val="004990"/>
                </a:solidFill>
                <a:uFill>
                  <a:solidFill>
                    <a:srgbClr val="FFFFFF"/>
                  </a:solidFill>
                </a:uFill>
                <a:latin typeface="Arial"/>
                <a:ea typeface="ＭＳ Ｐゴシック"/>
              </a:rPr>
              <a:t>Years</a:t>
            </a:r>
            <a:endParaRPr lang="en-US" sz="1800" b="0" strike="noStrike" spc="-1">
              <a:solidFill>
                <a:srgbClr val="000000"/>
              </a:solidFill>
              <a:uFill>
                <a:solidFill>
                  <a:srgbClr val="FFFFFF"/>
                </a:solidFill>
              </a:uFill>
              <a:latin typeface="Arial"/>
            </a:endParaRPr>
          </a:p>
        </p:txBody>
      </p:sp>
      <p:sp>
        <p:nvSpPr>
          <p:cNvPr id="952" name="CustomShape 11"/>
          <p:cNvSpPr/>
          <p:nvPr/>
        </p:nvSpPr>
        <p:spPr>
          <a:xfrm rot="19851000">
            <a:off x="5293080" y="4373640"/>
            <a:ext cx="1125000" cy="3682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n-US" sz="1800" b="0" strike="noStrike" spc="-1">
                <a:solidFill>
                  <a:srgbClr val="004990"/>
                </a:solidFill>
                <a:uFill>
                  <a:solidFill>
                    <a:srgbClr val="FFFFFF"/>
                  </a:solidFill>
                </a:uFill>
                <a:latin typeface="Arial"/>
                <a:ea typeface="ＭＳ Ｐゴシック"/>
              </a:rPr>
              <a:t>Decades</a:t>
            </a:r>
            <a:endParaRPr lang="en-US" sz="1800" b="0" strike="noStrike" spc="-1">
              <a:solidFill>
                <a:srgbClr val="000000"/>
              </a:solidFill>
              <a:uFill>
                <a:solidFill>
                  <a:srgbClr val="FFFFFF"/>
                </a:solidFill>
              </a:uFill>
              <a:latin typeface="Arial"/>
            </a:endParaRPr>
          </a:p>
        </p:txBody>
      </p:sp>
      <p:sp>
        <p:nvSpPr>
          <p:cNvPr id="953" name="CustomShape 12"/>
          <p:cNvSpPr/>
          <p:nvPr/>
        </p:nvSpPr>
        <p:spPr>
          <a:xfrm rot="19851000">
            <a:off x="6748920" y="4373640"/>
            <a:ext cx="1125000" cy="3682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en-US" sz="1800" b="0" strike="noStrike" spc="-1">
                <a:solidFill>
                  <a:srgbClr val="004990"/>
                </a:solidFill>
                <a:uFill>
                  <a:solidFill>
                    <a:srgbClr val="FFFFFF"/>
                  </a:solidFill>
                </a:uFill>
                <a:latin typeface="Arial"/>
                <a:ea typeface="ＭＳ Ｐゴシック"/>
              </a:rPr>
              <a:t>Century</a:t>
            </a:r>
            <a:endParaRPr lang="en-US" sz="1800" b="0" strike="noStrike" spc="-1">
              <a:solidFill>
                <a:srgbClr val="000000"/>
              </a:solidFill>
              <a:uFill>
                <a:solidFill>
                  <a:srgbClr val="FFFFFF"/>
                </a:solidFill>
              </a:uFill>
              <a:latin typeface="Arial"/>
            </a:endParaRPr>
          </a:p>
        </p:txBody>
      </p:sp>
      <p:sp>
        <p:nvSpPr>
          <p:cNvPr id="954" name="CustomShape 13"/>
          <p:cNvSpPr/>
          <p:nvPr/>
        </p:nvSpPr>
        <p:spPr>
          <a:xfrm>
            <a:off x="1352880" y="5195160"/>
            <a:ext cx="1538640" cy="674280"/>
          </a:xfrm>
          <a:prstGeom prst="rect">
            <a:avLst/>
          </a:prstGeom>
          <a:solidFill>
            <a:srgbClr val="004990"/>
          </a:solidFill>
          <a:ln w="25560">
            <a:solidFill>
              <a:srgbClr val="6683A6"/>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en-US" sz="1800" b="1" strike="noStrike" spc="-1">
                <a:solidFill>
                  <a:srgbClr val="FFFFFF"/>
                </a:solidFill>
                <a:uFill>
                  <a:solidFill>
                    <a:srgbClr val="FFFFFF"/>
                  </a:solidFill>
                </a:uFill>
                <a:latin typeface="Arial"/>
                <a:ea typeface="ＭＳ Ｐゴシック"/>
              </a:rPr>
              <a:t>FORECAST</a:t>
            </a:r>
            <a:endParaRPr lang="en-US" sz="1800" b="0" strike="noStrike" spc="-1">
              <a:solidFill>
                <a:srgbClr val="000000"/>
              </a:solidFill>
              <a:uFill>
                <a:solidFill>
                  <a:srgbClr val="FFFFFF"/>
                </a:solidFill>
              </a:uFill>
              <a:latin typeface="Arial"/>
            </a:endParaRPr>
          </a:p>
        </p:txBody>
      </p:sp>
      <p:sp>
        <p:nvSpPr>
          <p:cNvPr id="955" name="CustomShape 14"/>
          <p:cNvSpPr/>
          <p:nvPr/>
        </p:nvSpPr>
        <p:spPr>
          <a:xfrm>
            <a:off x="2962800" y="5195160"/>
            <a:ext cx="3076560" cy="674280"/>
          </a:xfrm>
          <a:prstGeom prst="rect">
            <a:avLst/>
          </a:prstGeom>
          <a:solidFill>
            <a:srgbClr val="004990"/>
          </a:solidFill>
          <a:ln w="25560">
            <a:solidFill>
              <a:srgbClr val="6683A6"/>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en-US" sz="1800" b="1" strike="noStrike" spc="-1">
                <a:solidFill>
                  <a:srgbClr val="FFFFFF"/>
                </a:solidFill>
                <a:uFill>
                  <a:solidFill>
                    <a:srgbClr val="FFFFFF"/>
                  </a:solidFill>
                </a:uFill>
                <a:latin typeface="Arial"/>
                <a:ea typeface="ＭＳ Ｐゴシック"/>
              </a:rPr>
              <a:t>PREDICTION</a:t>
            </a:r>
            <a:endParaRPr lang="en-US" sz="1800" b="0" strike="noStrike" spc="-1">
              <a:solidFill>
                <a:srgbClr val="000000"/>
              </a:solidFill>
              <a:uFill>
                <a:solidFill>
                  <a:srgbClr val="FFFFFF"/>
                </a:solidFill>
              </a:uFill>
              <a:latin typeface="Arial"/>
            </a:endParaRPr>
          </a:p>
        </p:txBody>
      </p:sp>
      <p:sp>
        <p:nvSpPr>
          <p:cNvPr id="956" name="CustomShape 15"/>
          <p:cNvSpPr/>
          <p:nvPr/>
        </p:nvSpPr>
        <p:spPr>
          <a:xfrm>
            <a:off x="6110640" y="5195160"/>
            <a:ext cx="1677600" cy="674280"/>
          </a:xfrm>
          <a:prstGeom prst="rect">
            <a:avLst/>
          </a:prstGeom>
          <a:solidFill>
            <a:srgbClr val="004990"/>
          </a:solidFill>
          <a:ln w="25560">
            <a:solidFill>
              <a:srgbClr val="6683A6"/>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en-US" sz="1800" b="1" strike="noStrike" spc="-1">
                <a:solidFill>
                  <a:srgbClr val="FFFFFF"/>
                </a:solidFill>
                <a:uFill>
                  <a:solidFill>
                    <a:srgbClr val="FFFFFF"/>
                  </a:solidFill>
                </a:uFill>
                <a:latin typeface="Arial"/>
                <a:ea typeface="ＭＳ Ｐゴシック"/>
              </a:rPr>
              <a:t>PROJECTION</a:t>
            </a:r>
            <a:endParaRPr lang="en-US" sz="1800" b="0" strike="noStrike" spc="-1">
              <a:solidFill>
                <a:srgbClr val="000000"/>
              </a:solidFill>
              <a:uFill>
                <a:solidFill>
                  <a:srgbClr val="FFFFFF"/>
                </a:solidFill>
              </a:uFill>
              <a:latin typeface="Arial"/>
            </a:endParaRPr>
          </a:p>
        </p:txBody>
      </p:sp>
      <p:sp>
        <p:nvSpPr>
          <p:cNvPr id="957" name="CustomShape 16"/>
          <p:cNvSpPr/>
          <p:nvPr/>
        </p:nvSpPr>
        <p:spPr>
          <a:xfrm>
            <a:off x="1280160" y="2086560"/>
            <a:ext cx="2369520" cy="404640"/>
          </a:xfrm>
          <a:prstGeom prst="rect">
            <a:avLst/>
          </a:prstGeom>
          <a:gradFill>
            <a:gsLst>
              <a:gs pos="0">
                <a:srgbClr val="F8F8F8"/>
              </a:gs>
              <a:gs pos="100000">
                <a:srgbClr val="BDBDBD"/>
              </a:gs>
            </a:gsLst>
            <a:lin ang="5400000"/>
          </a:gradFill>
          <a:ln w="9360">
            <a:solidFill>
              <a:srgbClr val="F9F9F9"/>
            </a:solidFill>
            <a:miter/>
          </a:ln>
          <a:effectLst>
            <a:outerShdw dist="23040" dir="5400000" algn="ctr" rotWithShape="0">
              <a:srgbClr val="000000">
                <a:alpha val="36000"/>
              </a:srgbClr>
            </a:outerShdw>
          </a:effectLst>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en-US" sz="1800" b="0" strike="noStrike" spc="-1">
                <a:solidFill>
                  <a:srgbClr val="004990"/>
                </a:solidFill>
                <a:uFill>
                  <a:solidFill>
                    <a:srgbClr val="FFFFFF"/>
                  </a:solidFill>
                </a:uFill>
                <a:latin typeface="Arial"/>
                <a:ea typeface="ＭＳ Ｐゴシック"/>
              </a:rPr>
              <a:t>Atmos. chemistry</a:t>
            </a:r>
            <a:endParaRPr lang="en-US" sz="1800" b="0" strike="noStrike" spc="-1">
              <a:solidFill>
                <a:srgbClr val="000000"/>
              </a:solidFill>
              <a:uFill>
                <a:solidFill>
                  <a:srgbClr val="FFFFFF"/>
                </a:solidFill>
              </a:uFill>
              <a:latin typeface="Arial"/>
            </a:endParaRPr>
          </a:p>
        </p:txBody>
      </p:sp>
      <p:sp>
        <p:nvSpPr>
          <p:cNvPr id="958" name="CustomShape 17"/>
          <p:cNvSpPr/>
          <p:nvPr/>
        </p:nvSpPr>
        <p:spPr>
          <a:xfrm>
            <a:off x="1280160" y="2627280"/>
            <a:ext cx="2360520" cy="404640"/>
          </a:xfrm>
          <a:prstGeom prst="rect">
            <a:avLst/>
          </a:prstGeom>
          <a:gradFill>
            <a:gsLst>
              <a:gs pos="0">
                <a:srgbClr val="F8F8F8"/>
              </a:gs>
              <a:gs pos="100000">
                <a:srgbClr val="BDBDBD"/>
              </a:gs>
            </a:gsLst>
            <a:lin ang="5400000"/>
          </a:gradFill>
          <a:ln w="9360">
            <a:solidFill>
              <a:srgbClr val="F9F9F9"/>
            </a:solidFill>
            <a:miter/>
          </a:ln>
          <a:effectLst>
            <a:outerShdw dist="23040" dir="5400000" algn="ctr" rotWithShape="0">
              <a:srgbClr val="000000">
                <a:alpha val="36000"/>
              </a:srgbClr>
            </a:outerShdw>
          </a:effectLst>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en-US" sz="1800" b="0" strike="noStrike" spc="-1">
                <a:solidFill>
                  <a:srgbClr val="004990"/>
                </a:solidFill>
                <a:uFill>
                  <a:solidFill>
                    <a:srgbClr val="FFFFFF"/>
                  </a:solidFill>
                </a:uFill>
                <a:latin typeface="Arial"/>
                <a:ea typeface="ＭＳ Ｐゴシック"/>
              </a:rPr>
              <a:t>Meteorology</a:t>
            </a:r>
            <a:endParaRPr lang="en-US" sz="1800" b="0" strike="noStrike" spc="-1">
              <a:solidFill>
                <a:srgbClr val="000000"/>
              </a:solidFill>
              <a:uFill>
                <a:solidFill>
                  <a:srgbClr val="FFFFFF"/>
                </a:solidFill>
              </a:uFill>
              <a:latin typeface="Arial"/>
            </a:endParaRPr>
          </a:p>
        </p:txBody>
      </p:sp>
      <p:sp>
        <p:nvSpPr>
          <p:cNvPr id="959" name="CustomShape 18"/>
          <p:cNvSpPr/>
          <p:nvPr/>
        </p:nvSpPr>
        <p:spPr>
          <a:xfrm>
            <a:off x="5542920" y="3759120"/>
            <a:ext cx="2228400" cy="373680"/>
          </a:xfrm>
          <a:prstGeom prst="rect">
            <a:avLst/>
          </a:prstGeom>
          <a:gradFill>
            <a:gsLst>
              <a:gs pos="0">
                <a:srgbClr val="F8F8F8"/>
              </a:gs>
              <a:gs pos="100000">
                <a:srgbClr val="BDBDBD"/>
              </a:gs>
            </a:gsLst>
            <a:lin ang="5400000"/>
          </a:gradFill>
          <a:ln w="9360">
            <a:solidFill>
              <a:srgbClr val="F9F9F9"/>
            </a:solidFill>
            <a:miter/>
          </a:ln>
          <a:effectLst>
            <a:outerShdw dist="23040" dir="5400000" algn="ctr" rotWithShape="0">
              <a:srgbClr val="000000">
                <a:alpha val="36000"/>
              </a:srgbClr>
            </a:outerShdw>
          </a:effectLst>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en-US" sz="1800" b="0" strike="noStrike" spc="-1">
                <a:solidFill>
                  <a:srgbClr val="004990"/>
                </a:solidFill>
                <a:uFill>
                  <a:solidFill>
                    <a:srgbClr val="FFFFFF"/>
                  </a:solidFill>
                </a:uFill>
                <a:latin typeface="Arial"/>
                <a:ea typeface="ＭＳ Ｐゴシック"/>
              </a:rPr>
              <a:t>Climate projections</a:t>
            </a:r>
            <a:endParaRPr lang="en-US" sz="1800" b="0" strike="noStrike" spc="-1">
              <a:solidFill>
                <a:srgbClr val="000000"/>
              </a:solidFill>
              <a:uFill>
                <a:solidFill>
                  <a:srgbClr val="FFFFFF"/>
                </a:solidFill>
              </a:uFill>
              <a:latin typeface="Arial"/>
            </a:endParaRPr>
          </a:p>
        </p:txBody>
      </p:sp>
      <p:sp>
        <p:nvSpPr>
          <p:cNvPr id="960" name="CustomShape 19"/>
          <p:cNvSpPr/>
          <p:nvPr/>
        </p:nvSpPr>
        <p:spPr>
          <a:xfrm>
            <a:off x="2962800" y="3191760"/>
            <a:ext cx="3227760" cy="404640"/>
          </a:xfrm>
          <a:prstGeom prst="rect">
            <a:avLst/>
          </a:prstGeom>
          <a:gradFill>
            <a:gsLst>
              <a:gs pos="0">
                <a:srgbClr val="F8F8F8"/>
              </a:gs>
              <a:gs pos="100000">
                <a:srgbClr val="BDBDBD"/>
              </a:gs>
            </a:gsLst>
            <a:lin ang="5400000"/>
          </a:gradFill>
          <a:ln w="9360">
            <a:solidFill>
              <a:srgbClr val="F9F9F9"/>
            </a:solidFill>
            <a:miter/>
          </a:ln>
          <a:effectLst>
            <a:outerShdw dist="23040" dir="5400000" algn="ctr" rotWithShape="0">
              <a:srgbClr val="000000">
                <a:alpha val="36000"/>
              </a:srgbClr>
            </a:outerShdw>
          </a:effectLst>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en-US" sz="1800" b="0" strike="noStrike" spc="-1">
                <a:solidFill>
                  <a:srgbClr val="004990"/>
                </a:solidFill>
                <a:uFill>
                  <a:solidFill>
                    <a:srgbClr val="FFFFFF"/>
                  </a:solidFill>
                </a:uFill>
                <a:latin typeface="Arial"/>
                <a:ea typeface="ＭＳ Ｐゴシック"/>
              </a:rPr>
              <a:t>Climate predictions</a:t>
            </a:r>
            <a:endParaRPr lang="en-US" sz="1800" b="0" strike="noStrike" spc="-1">
              <a:solidFill>
                <a:srgbClr val="000000"/>
              </a:solidFill>
              <a:uFill>
                <a:solidFill>
                  <a:srgbClr val="FFFFFF"/>
                </a:solidFill>
              </a:uFill>
              <a:latin typeface="Arial"/>
            </a:endParaRPr>
          </a:p>
        </p:txBody>
      </p:sp>
    </p:spTree>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Shape 3"/>
          <p:cNvSpPr txBox="1">
            <a:spLocks noChangeAspect="1" noChangeArrowheads="1"/>
          </p:cNvSpPr>
          <p:nvPr/>
        </p:nvSpPr>
        <p:spPr bwMode="auto">
          <a:xfrm>
            <a:off x="55838" y="161241"/>
            <a:ext cx="6687862" cy="53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FFFFFF"/>
                </a:solidFill>
              </a:rPr>
              <a:t>A key time for Decadal Climate Prediction</a:t>
            </a:r>
            <a:endParaRPr lang="en-US" sz="2400" b="1" dirty="0">
              <a:solidFill>
                <a:prstClr val="black"/>
              </a:solidFill>
              <a:latin typeface="Calibri" charset="0"/>
            </a:endParaRPr>
          </a:p>
        </p:txBody>
      </p:sp>
      <p:pic>
        <p:nvPicPr>
          <p:cNvPr id="5" name="Imagen 4"/>
          <p:cNvPicPr>
            <a:picLocks noChangeAspect="1"/>
          </p:cNvPicPr>
          <p:nvPr/>
        </p:nvPicPr>
        <p:blipFill>
          <a:blip r:embed="rId3"/>
          <a:stretch>
            <a:fillRect/>
          </a:stretch>
        </p:blipFill>
        <p:spPr>
          <a:xfrm>
            <a:off x="4470400" y="1199252"/>
            <a:ext cx="2705100" cy="1130373"/>
          </a:xfrm>
          <a:prstGeom prst="rect">
            <a:avLst/>
          </a:prstGeom>
        </p:spPr>
      </p:pic>
      <p:pic>
        <p:nvPicPr>
          <p:cNvPr id="6" name="Imagen 5"/>
          <p:cNvPicPr>
            <a:picLocks noChangeAspect="1"/>
          </p:cNvPicPr>
          <p:nvPr/>
        </p:nvPicPr>
        <p:blipFill>
          <a:blip r:embed="rId4"/>
          <a:stretch>
            <a:fillRect/>
          </a:stretch>
        </p:blipFill>
        <p:spPr>
          <a:xfrm>
            <a:off x="127000" y="1295400"/>
            <a:ext cx="3487415" cy="5105400"/>
          </a:xfrm>
          <a:prstGeom prst="rect">
            <a:avLst/>
          </a:prstGeom>
        </p:spPr>
      </p:pic>
      <p:sp>
        <p:nvSpPr>
          <p:cNvPr id="8" name="CuadroTexto 7"/>
          <p:cNvSpPr txBox="1"/>
          <p:nvPr/>
        </p:nvSpPr>
        <p:spPr>
          <a:xfrm>
            <a:off x="3693047" y="2705100"/>
            <a:ext cx="4489029" cy="461665"/>
          </a:xfrm>
          <a:prstGeom prst="rect">
            <a:avLst/>
          </a:prstGeom>
          <a:noFill/>
        </p:spPr>
        <p:txBody>
          <a:bodyPr wrap="none" rtlCol="0">
            <a:spAutoFit/>
          </a:bodyPr>
          <a:lstStyle/>
          <a:p>
            <a:pPr algn="ctr"/>
            <a:r>
              <a:rPr lang="es-ES" sz="2400" b="1" dirty="0" err="1" smtClean="0">
                <a:solidFill>
                  <a:prstClr val="black"/>
                </a:solidFill>
                <a:latin typeface="Arial"/>
                <a:ea typeface="DejaVu Sans"/>
                <a:cs typeface="DejaVu Sans"/>
              </a:rPr>
              <a:t>Near-Term</a:t>
            </a:r>
            <a:r>
              <a:rPr lang="es-ES" sz="2400" b="1" dirty="0" smtClean="0">
                <a:solidFill>
                  <a:prstClr val="black"/>
                </a:solidFill>
                <a:latin typeface="Arial"/>
                <a:ea typeface="DejaVu Sans"/>
                <a:cs typeface="DejaVu Sans"/>
              </a:rPr>
              <a:t> </a:t>
            </a:r>
            <a:r>
              <a:rPr lang="es-ES" sz="2400" b="1" dirty="0" err="1" smtClean="0">
                <a:solidFill>
                  <a:prstClr val="black"/>
                </a:solidFill>
                <a:latin typeface="Arial"/>
                <a:ea typeface="DejaVu Sans"/>
                <a:cs typeface="DejaVu Sans"/>
              </a:rPr>
              <a:t>Climate</a:t>
            </a:r>
            <a:r>
              <a:rPr lang="es-ES" sz="2400" b="1" dirty="0" smtClean="0">
                <a:solidFill>
                  <a:prstClr val="black"/>
                </a:solidFill>
                <a:latin typeface="Arial"/>
                <a:ea typeface="DejaVu Sans"/>
                <a:cs typeface="DejaVu Sans"/>
              </a:rPr>
              <a:t> </a:t>
            </a:r>
            <a:r>
              <a:rPr lang="es-ES" sz="2400" b="1" dirty="0" err="1" smtClean="0">
                <a:solidFill>
                  <a:prstClr val="black"/>
                </a:solidFill>
                <a:latin typeface="Arial"/>
                <a:ea typeface="DejaVu Sans"/>
                <a:cs typeface="DejaVu Sans"/>
              </a:rPr>
              <a:t>Prediction</a:t>
            </a:r>
            <a:r>
              <a:rPr lang="es-ES" sz="2400" b="1" dirty="0" smtClean="0">
                <a:solidFill>
                  <a:prstClr val="black"/>
                </a:solidFill>
                <a:latin typeface="Arial"/>
                <a:ea typeface="DejaVu Sans"/>
                <a:cs typeface="DejaVu Sans"/>
              </a:rPr>
              <a:t> </a:t>
            </a:r>
          </a:p>
        </p:txBody>
      </p:sp>
      <p:sp>
        <p:nvSpPr>
          <p:cNvPr id="9" name="Rectángulo redondeado 8"/>
          <p:cNvSpPr>
            <a:spLocks noChangeAspect="1"/>
          </p:cNvSpPr>
          <p:nvPr/>
        </p:nvSpPr>
        <p:spPr>
          <a:xfrm>
            <a:off x="347764" y="5029200"/>
            <a:ext cx="1692623" cy="1549399"/>
          </a:xfrm>
          <a:prstGeom prst="roundRect">
            <a:avLst>
              <a:gd name="adj" fmla="val 50000"/>
            </a:avLst>
          </a:prstGeom>
          <a:noFill/>
          <a:ln w="38100" cmpd="sng">
            <a:solidFill>
              <a:srgbClr val="19A08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Arial"/>
              <a:ea typeface="DejaVu Sans"/>
              <a:cs typeface="DejaVu Sans"/>
            </a:endParaRPr>
          </a:p>
        </p:txBody>
      </p:sp>
      <p:grpSp>
        <p:nvGrpSpPr>
          <p:cNvPr id="7" name="Agrupar 6"/>
          <p:cNvGrpSpPr>
            <a:grpSpLocks noChangeAspect="1"/>
          </p:cNvGrpSpPr>
          <p:nvPr/>
        </p:nvGrpSpPr>
        <p:grpSpPr>
          <a:xfrm>
            <a:off x="3657600" y="3225800"/>
            <a:ext cx="5400000" cy="2498029"/>
            <a:chOff x="3657600" y="3225800"/>
            <a:chExt cx="5130800" cy="2381451"/>
          </a:xfrm>
        </p:grpSpPr>
        <p:pic>
          <p:nvPicPr>
            <p:cNvPr id="3" name="Imagen 2"/>
            <p:cNvPicPr>
              <a:picLocks noChangeAspect="1"/>
            </p:cNvPicPr>
            <p:nvPr/>
          </p:nvPicPr>
          <p:blipFill rotWithShape="1">
            <a:blip r:embed="rId5"/>
            <a:srcRect l="34722" t="28744"/>
            <a:stretch/>
          </p:blipFill>
          <p:spPr>
            <a:xfrm>
              <a:off x="3657600" y="3225800"/>
              <a:ext cx="5130800" cy="2381451"/>
            </a:xfrm>
            <a:prstGeom prst="rect">
              <a:avLst/>
            </a:prstGeom>
          </p:spPr>
        </p:pic>
        <p:cxnSp>
          <p:nvCxnSpPr>
            <p:cNvPr id="4" name="Conector recto 3"/>
            <p:cNvCxnSpPr/>
            <p:nvPr/>
          </p:nvCxnSpPr>
          <p:spPr>
            <a:xfrm flipH="1">
              <a:off x="6692900" y="4076700"/>
              <a:ext cx="1976999" cy="0"/>
            </a:xfrm>
            <a:prstGeom prst="line">
              <a:avLst/>
            </a:prstGeom>
            <a:ln>
              <a:solidFill>
                <a:srgbClr val="19A088"/>
              </a:solidFill>
            </a:ln>
            <a:effectLst/>
          </p:spPr>
          <p:style>
            <a:lnRef idx="2">
              <a:schemeClr val="accent1"/>
            </a:lnRef>
            <a:fillRef idx="0">
              <a:schemeClr val="accent1"/>
            </a:fillRef>
            <a:effectRef idx="1">
              <a:schemeClr val="accent1"/>
            </a:effectRef>
            <a:fontRef idx="minor">
              <a:schemeClr val="tx1"/>
            </a:fontRef>
          </p:style>
        </p:cxnSp>
        <p:cxnSp>
          <p:nvCxnSpPr>
            <p:cNvPr id="10" name="Conector recto 9"/>
            <p:cNvCxnSpPr/>
            <p:nvPr/>
          </p:nvCxnSpPr>
          <p:spPr>
            <a:xfrm flipH="1">
              <a:off x="3797299" y="4851400"/>
              <a:ext cx="4680000" cy="0"/>
            </a:xfrm>
            <a:prstGeom prst="line">
              <a:avLst/>
            </a:prstGeom>
            <a:ln>
              <a:solidFill>
                <a:srgbClr val="19A088"/>
              </a:solidFill>
            </a:ln>
            <a:effectLst/>
          </p:spPr>
          <p:style>
            <a:lnRef idx="2">
              <a:schemeClr val="accent1"/>
            </a:lnRef>
            <a:fillRef idx="0">
              <a:schemeClr val="accent1"/>
            </a:fillRef>
            <a:effectRef idx="1">
              <a:schemeClr val="accent1"/>
            </a:effectRef>
            <a:fontRef idx="minor">
              <a:schemeClr val="tx1"/>
            </a:fontRef>
          </p:style>
        </p:cxnSp>
        <p:cxnSp>
          <p:nvCxnSpPr>
            <p:cNvPr id="11" name="Conector recto 10"/>
            <p:cNvCxnSpPr/>
            <p:nvPr/>
          </p:nvCxnSpPr>
          <p:spPr>
            <a:xfrm flipH="1">
              <a:off x="3820170" y="5105400"/>
              <a:ext cx="581491" cy="0"/>
            </a:xfrm>
            <a:prstGeom prst="line">
              <a:avLst/>
            </a:prstGeom>
            <a:ln>
              <a:solidFill>
                <a:srgbClr val="19A088"/>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74591490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 name="TextShape 1"/>
          <p:cNvSpPr txBox="1"/>
          <p:nvPr/>
        </p:nvSpPr>
        <p:spPr>
          <a:xfrm>
            <a:off x="396720" y="141120"/>
            <a:ext cx="6190920" cy="680400"/>
          </a:xfrm>
          <a:prstGeom prst="rect">
            <a:avLst/>
          </a:prstGeom>
          <a:noFill/>
          <a:ln>
            <a:noFill/>
          </a:ln>
        </p:spPr>
        <p:txBody>
          <a:bodyPr lIns="90000" tIns="45000" rIns="90000" bIns="45000"/>
          <a:lstStyle/>
          <a:p>
            <a:pPr>
              <a:lnSpc>
                <a:spcPct val="100000"/>
              </a:lnSpc>
            </a:pPr>
            <a:r>
              <a:rPr lang="en-US" sz="2800" b="0" strike="noStrike" spc="-1">
                <a:solidFill>
                  <a:srgbClr val="FFFFFF"/>
                </a:solidFill>
                <a:uFill>
                  <a:solidFill>
                    <a:srgbClr val="FFFFFF"/>
                  </a:solidFill>
                </a:uFill>
                <a:latin typeface="Arial"/>
                <a:ea typeface="ＭＳ Ｐゴシック"/>
              </a:rPr>
              <a:t>Increment of resolution</a:t>
            </a:r>
            <a:endParaRPr lang="en-US" sz="2800" b="0" strike="noStrike" spc="-1">
              <a:solidFill>
                <a:srgbClr val="004990"/>
              </a:solidFill>
              <a:uFill>
                <a:solidFill>
                  <a:srgbClr val="FFFFFF"/>
                </a:solidFill>
              </a:uFill>
              <a:latin typeface="Arial"/>
            </a:endParaRPr>
          </a:p>
        </p:txBody>
      </p:sp>
      <p:pic>
        <p:nvPicPr>
          <p:cNvPr id="1126" name="Picture 4"/>
          <p:cNvPicPr/>
          <p:nvPr/>
        </p:nvPicPr>
        <p:blipFill>
          <a:blip r:embed="rId3"/>
          <a:stretch/>
        </p:blipFill>
        <p:spPr>
          <a:xfrm>
            <a:off x="1835280" y="834480"/>
            <a:ext cx="6049440" cy="5554800"/>
          </a:xfrm>
          <a:prstGeom prst="rect">
            <a:avLst/>
          </a:prstGeom>
          <a:ln>
            <a:noFill/>
          </a:ln>
        </p:spPr>
      </p:pic>
      <p:pic>
        <p:nvPicPr>
          <p:cNvPr id="1127" name="Picture 2"/>
          <p:cNvPicPr/>
          <p:nvPr/>
        </p:nvPicPr>
        <p:blipFill>
          <a:blip r:embed="rId4"/>
          <a:stretch/>
        </p:blipFill>
        <p:spPr>
          <a:xfrm>
            <a:off x="5940360" y="6223680"/>
            <a:ext cx="2087280" cy="564120"/>
          </a:xfrm>
          <a:prstGeom prst="rect">
            <a:avLst/>
          </a:prstGeom>
          <a:ln>
            <a:noFill/>
          </a:ln>
        </p:spPr>
      </p:pic>
    </p:spTree>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9" name="CustomShape 1"/>
          <p:cNvSpPr/>
          <p:nvPr/>
        </p:nvSpPr>
        <p:spPr>
          <a:xfrm>
            <a:off x="142920" y="922680"/>
            <a:ext cx="8838720" cy="2022120"/>
          </a:xfrm>
          <a:prstGeom prst="rect">
            <a:avLst/>
          </a:prstGeom>
          <a:noFill/>
          <a:ln>
            <a:noFill/>
          </a:ln>
        </p:spPr>
        <p:style>
          <a:lnRef idx="0">
            <a:scrgbClr r="0" g="0" b="0"/>
          </a:lnRef>
          <a:fillRef idx="0">
            <a:scrgbClr r="0" g="0" b="0"/>
          </a:fillRef>
          <a:effectRef idx="0">
            <a:scrgbClr r="0" g="0" b="0"/>
          </a:effectRef>
          <a:fontRef idx="minor"/>
        </p:style>
        <p:txBody>
          <a:bodyPr/>
          <a:lstStyle/>
          <a:p>
            <a:pPr>
              <a:lnSpc>
                <a:spcPct val="100000"/>
              </a:lnSpc>
            </a:pPr>
            <a:r>
              <a:rPr lang="en-US" sz="2400" b="0" strike="noStrike" spc="-1" dirty="0">
                <a:solidFill>
                  <a:srgbClr val="004990"/>
                </a:solidFill>
                <a:uFill>
                  <a:solidFill>
                    <a:srgbClr val="FFFFFF"/>
                  </a:solidFill>
                </a:uFill>
                <a:latin typeface="Calibri"/>
                <a:ea typeface="ＭＳ Ｐゴシック"/>
              </a:rPr>
              <a:t>Mean SST anomaly - first forecast year following the </a:t>
            </a:r>
            <a:r>
              <a:rPr lang="en-US" sz="2400" b="0" strike="noStrike" spc="-1" dirty="0" err="1">
                <a:solidFill>
                  <a:srgbClr val="004990"/>
                </a:solidFill>
                <a:uFill>
                  <a:solidFill>
                    <a:srgbClr val="FFFFFF"/>
                  </a:solidFill>
                </a:uFill>
                <a:latin typeface="Calibri"/>
                <a:ea typeface="ＭＳ Ｐゴシック"/>
              </a:rPr>
              <a:t>Agung</a:t>
            </a:r>
            <a:r>
              <a:rPr lang="en-US" sz="2400" b="0" strike="noStrike" spc="-1" dirty="0">
                <a:solidFill>
                  <a:srgbClr val="004990"/>
                </a:solidFill>
                <a:uFill>
                  <a:solidFill>
                    <a:srgbClr val="FFFFFF"/>
                  </a:solidFill>
                </a:uFill>
                <a:latin typeface="Calibri"/>
                <a:ea typeface="ＭＳ Ｐゴシック"/>
              </a:rPr>
              <a:t> (1963), El </a:t>
            </a:r>
            <a:r>
              <a:rPr lang="en-US" sz="2400" b="0" strike="noStrike" spc="-1" dirty="0" err="1">
                <a:solidFill>
                  <a:srgbClr val="004990"/>
                </a:solidFill>
                <a:uFill>
                  <a:solidFill>
                    <a:srgbClr val="FFFFFF"/>
                  </a:solidFill>
                </a:uFill>
                <a:latin typeface="Calibri"/>
                <a:ea typeface="ＭＳ Ｐゴシック"/>
              </a:rPr>
              <a:t>Chichon</a:t>
            </a:r>
            <a:r>
              <a:rPr lang="en-US" sz="2400" b="0" strike="noStrike" spc="-1" dirty="0">
                <a:solidFill>
                  <a:srgbClr val="004990"/>
                </a:solidFill>
                <a:uFill>
                  <a:solidFill>
                    <a:srgbClr val="FFFFFF"/>
                  </a:solidFill>
                </a:uFill>
                <a:latin typeface="Calibri"/>
                <a:ea typeface="ＭＳ Ｐゴシック"/>
              </a:rPr>
              <a:t> (1982) and Pinatubo (1991) eruptions in </a:t>
            </a:r>
            <a:r>
              <a:rPr lang="en-US" sz="2400" b="0" strike="noStrike" spc="-1" dirty="0" smtClean="0">
                <a:solidFill>
                  <a:srgbClr val="004990"/>
                </a:solidFill>
                <a:uFill>
                  <a:solidFill>
                    <a:srgbClr val="FFFFFF"/>
                  </a:solidFill>
                </a:uFill>
                <a:latin typeface="Calibri"/>
                <a:ea typeface="ＭＳ Ｐゴシック"/>
              </a:rPr>
              <a:t>EC-EARTH2.3 </a:t>
            </a:r>
            <a:r>
              <a:rPr lang="en-US" sz="2400" b="0" strike="noStrike" spc="-1" dirty="0">
                <a:solidFill>
                  <a:srgbClr val="004990"/>
                </a:solidFill>
                <a:uFill>
                  <a:solidFill>
                    <a:srgbClr val="FFFFFF"/>
                  </a:solidFill>
                </a:uFill>
                <a:latin typeface="Calibri"/>
                <a:ea typeface="ＭＳ Ｐゴシック"/>
              </a:rPr>
              <a:t>decadal </a:t>
            </a:r>
            <a:r>
              <a:rPr lang="en-US" sz="2400" b="0" strike="noStrike" spc="-1" dirty="0" err="1">
                <a:solidFill>
                  <a:srgbClr val="004990"/>
                </a:solidFill>
                <a:uFill>
                  <a:solidFill>
                    <a:srgbClr val="FFFFFF"/>
                  </a:solidFill>
                </a:uFill>
                <a:latin typeface="Calibri"/>
                <a:ea typeface="ＭＳ Ｐゴシック"/>
              </a:rPr>
              <a:t>hindcasts</a:t>
            </a:r>
            <a:r>
              <a:rPr lang="en-US" sz="2400" b="0" strike="noStrike" spc="-1" dirty="0">
                <a:solidFill>
                  <a:srgbClr val="004990"/>
                </a:solidFill>
                <a:uFill>
                  <a:solidFill>
                    <a:srgbClr val="FFFFFF"/>
                  </a:solidFill>
                </a:uFill>
                <a:latin typeface="Calibri"/>
                <a:ea typeface="ＭＳ Ｐゴシック"/>
              </a:rPr>
              <a:t>. Stippling </a:t>
            </a:r>
            <a:r>
              <a:rPr lang="en-US" sz="2400" b="0" strike="noStrike" spc="-1" dirty="0" smtClean="0">
                <a:solidFill>
                  <a:srgbClr val="004990"/>
                </a:solidFill>
                <a:uFill>
                  <a:solidFill>
                    <a:srgbClr val="FFFFFF"/>
                  </a:solidFill>
                </a:uFill>
                <a:latin typeface="Calibri"/>
                <a:ea typeface="ＭＳ Ｐゴシック"/>
              </a:rPr>
              <a:t>95</a:t>
            </a:r>
            <a:r>
              <a:rPr lang="en-US" sz="2400" spc="-1" dirty="0">
                <a:solidFill>
                  <a:srgbClr val="004990"/>
                </a:solidFill>
                <a:uFill>
                  <a:solidFill>
                    <a:srgbClr val="FFFFFF"/>
                  </a:solidFill>
                </a:uFill>
                <a:latin typeface="Calibri"/>
                <a:ea typeface="ＭＳ Ｐゴシック"/>
              </a:rPr>
              <a:t>% statistically significant </a:t>
            </a:r>
            <a:r>
              <a:rPr lang="en-US" sz="2400" spc="-1" dirty="0" smtClean="0">
                <a:solidFill>
                  <a:srgbClr val="004990"/>
                </a:solidFill>
                <a:uFill>
                  <a:solidFill>
                    <a:srgbClr val="FFFFFF"/>
                  </a:solidFill>
                </a:uFill>
                <a:latin typeface="Calibri"/>
                <a:ea typeface="ＭＳ Ｐゴシック"/>
              </a:rPr>
              <a:t>differences.</a:t>
            </a:r>
            <a:endParaRPr lang="en-US" sz="2400" b="0" strike="noStrike" spc="-1" dirty="0">
              <a:solidFill>
                <a:srgbClr val="000000"/>
              </a:solidFill>
              <a:uFill>
                <a:solidFill>
                  <a:srgbClr val="FFFFFF"/>
                </a:solidFill>
              </a:uFill>
              <a:latin typeface="Arial"/>
            </a:endParaRPr>
          </a:p>
          <a:p>
            <a:pPr>
              <a:lnSpc>
                <a:spcPct val="100000"/>
              </a:lnSpc>
            </a:pPr>
            <a:endParaRPr lang="en-US" sz="2400" b="0" strike="noStrike" spc="-1" dirty="0">
              <a:solidFill>
                <a:srgbClr val="000000"/>
              </a:solidFill>
              <a:uFill>
                <a:solidFill>
                  <a:srgbClr val="FFFFFF"/>
                </a:solidFill>
              </a:uFill>
              <a:latin typeface="Arial"/>
            </a:endParaRPr>
          </a:p>
        </p:txBody>
      </p:sp>
      <p:pic>
        <p:nvPicPr>
          <p:cNvPr id="1170" name="Shape 269"/>
          <p:cNvPicPr/>
          <p:nvPr/>
        </p:nvPicPr>
        <p:blipFill>
          <a:blip r:embed="rId2"/>
          <a:stretch/>
        </p:blipFill>
        <p:spPr>
          <a:xfrm>
            <a:off x="306360" y="2655000"/>
            <a:ext cx="8496000" cy="3290760"/>
          </a:xfrm>
          <a:prstGeom prst="rect">
            <a:avLst/>
          </a:prstGeom>
          <a:ln>
            <a:noFill/>
          </a:ln>
        </p:spPr>
      </p:pic>
      <p:sp>
        <p:nvSpPr>
          <p:cNvPr id="7" name="TextShape 2"/>
          <p:cNvSpPr txBox="1"/>
          <p:nvPr/>
        </p:nvSpPr>
        <p:spPr>
          <a:xfrm>
            <a:off x="274260" y="141120"/>
            <a:ext cx="6190920" cy="680400"/>
          </a:xfrm>
          <a:prstGeom prst="rect">
            <a:avLst/>
          </a:prstGeom>
          <a:noFill/>
          <a:ln>
            <a:noFill/>
          </a:ln>
        </p:spPr>
        <p:txBody>
          <a:bodyPr lIns="90000" tIns="45000" rIns="90000" bIns="45000"/>
          <a:lstStyle/>
          <a:p>
            <a:pPr>
              <a:lnSpc>
                <a:spcPct val="100000"/>
              </a:lnSpc>
            </a:pPr>
            <a:r>
              <a:rPr lang="en-US" sz="2200" spc="-1" dirty="0" smtClean="0">
                <a:solidFill>
                  <a:srgbClr val="FFFFFF"/>
                </a:solidFill>
                <a:uFill>
                  <a:solidFill>
                    <a:srgbClr val="FFFFFF"/>
                  </a:solidFill>
                </a:uFill>
                <a:latin typeface="Arial"/>
                <a:ea typeface="ＭＳ Ｐゴシック"/>
              </a:rPr>
              <a:t>Impact of volcanic aerosols</a:t>
            </a:r>
            <a:endParaRPr lang="en-US" sz="2200" b="0" strike="noStrike" spc="-1" dirty="0">
              <a:solidFill>
                <a:srgbClr val="004990"/>
              </a:solidFill>
              <a:uFill>
                <a:solidFill>
                  <a:srgbClr val="FFFFFF"/>
                </a:solidFill>
              </a:uFill>
              <a:latin typeface="Arial"/>
            </a:endParaRPr>
          </a:p>
        </p:txBody>
      </p:sp>
    </p:spTree>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Shape 3"/>
          <p:cNvSpPr txBox="1">
            <a:spLocks noChangeAspect="1" noChangeArrowheads="1"/>
          </p:cNvSpPr>
          <p:nvPr/>
        </p:nvSpPr>
        <p:spPr bwMode="auto">
          <a:xfrm>
            <a:off x="157438" y="161241"/>
            <a:ext cx="5557562" cy="53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FFFFFF"/>
                </a:solidFill>
              </a:rPr>
              <a:t>Cornerstones of Climate Prediction</a:t>
            </a:r>
            <a:endParaRPr lang="en-US" sz="2400" b="1" dirty="0">
              <a:latin typeface="Calibri" charset="0"/>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900" y="1025322"/>
            <a:ext cx="7086600" cy="3135486"/>
          </a:xfrm>
          <a:prstGeom prst="rect">
            <a:avLst/>
          </a:prstGeom>
        </p:spPr>
      </p:pic>
      <p:cxnSp>
        <p:nvCxnSpPr>
          <p:cNvPr id="7" name="Conector recto de flecha 6"/>
          <p:cNvCxnSpPr/>
          <p:nvPr/>
        </p:nvCxnSpPr>
        <p:spPr>
          <a:xfrm flipH="1">
            <a:off x="1778000" y="2743200"/>
            <a:ext cx="152400" cy="1663700"/>
          </a:xfrm>
          <a:prstGeom prst="straightConnector1">
            <a:avLst/>
          </a:prstGeom>
          <a:ln w="38100"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Conector recto de flecha 19"/>
          <p:cNvCxnSpPr/>
          <p:nvPr/>
        </p:nvCxnSpPr>
        <p:spPr>
          <a:xfrm flipH="1">
            <a:off x="6870700" y="1765300"/>
            <a:ext cx="50800" cy="3073400"/>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Rectángulo 18"/>
          <p:cNvSpPr/>
          <p:nvPr/>
        </p:nvSpPr>
        <p:spPr>
          <a:xfrm>
            <a:off x="-673100" y="6275170"/>
            <a:ext cx="4572000" cy="584776"/>
          </a:xfrm>
          <a:prstGeom prst="rect">
            <a:avLst/>
          </a:prstGeom>
        </p:spPr>
        <p:txBody>
          <a:bodyPr>
            <a:spAutoFit/>
          </a:bodyPr>
          <a:lstStyle/>
          <a:p>
            <a:pPr algn="ctr"/>
            <a:r>
              <a:rPr lang="es-ES" sz="1600" b="1" dirty="0" err="1" smtClean="0">
                <a:solidFill>
                  <a:srgbClr val="008000"/>
                </a:solidFill>
              </a:rPr>
              <a:t>Correct</a:t>
            </a:r>
            <a:r>
              <a:rPr lang="es-ES" sz="1600" b="1" dirty="0" smtClean="0">
                <a:solidFill>
                  <a:srgbClr val="008000"/>
                </a:solidFill>
              </a:rPr>
              <a:t> </a:t>
            </a:r>
            <a:r>
              <a:rPr lang="es-ES" sz="1600" b="1" dirty="0" err="1" smtClean="0">
                <a:solidFill>
                  <a:srgbClr val="008000"/>
                </a:solidFill>
              </a:rPr>
              <a:t>Initialization</a:t>
            </a:r>
            <a:r>
              <a:rPr lang="es-ES" sz="1600" b="1" dirty="0" smtClean="0">
                <a:solidFill>
                  <a:srgbClr val="008000"/>
                </a:solidFill>
              </a:rPr>
              <a:t> of </a:t>
            </a:r>
            <a:r>
              <a:rPr lang="es-ES" sz="1600" b="1" dirty="0" err="1" smtClean="0">
                <a:solidFill>
                  <a:srgbClr val="008000"/>
                </a:solidFill>
              </a:rPr>
              <a:t>internal</a:t>
            </a:r>
            <a:r>
              <a:rPr lang="es-ES" sz="1600" b="1" dirty="0" smtClean="0">
                <a:solidFill>
                  <a:srgbClr val="008000"/>
                </a:solidFill>
              </a:rPr>
              <a:t> </a:t>
            </a:r>
          </a:p>
          <a:p>
            <a:pPr algn="ctr"/>
            <a:r>
              <a:rPr lang="es-ES" sz="1600" b="1" dirty="0" err="1" smtClean="0">
                <a:solidFill>
                  <a:srgbClr val="008000"/>
                </a:solidFill>
              </a:rPr>
              <a:t>sources</a:t>
            </a:r>
            <a:r>
              <a:rPr lang="es-ES" sz="1600" b="1" dirty="0" smtClean="0">
                <a:solidFill>
                  <a:srgbClr val="008000"/>
                </a:solidFill>
              </a:rPr>
              <a:t> of </a:t>
            </a:r>
            <a:r>
              <a:rPr lang="es-ES" sz="1600" b="1" dirty="0" err="1" smtClean="0">
                <a:solidFill>
                  <a:srgbClr val="008000"/>
                </a:solidFill>
              </a:rPr>
              <a:t>predictability</a:t>
            </a:r>
            <a:endParaRPr lang="es-ES" sz="1600" b="1" dirty="0">
              <a:solidFill>
                <a:srgbClr val="008000"/>
              </a:solidFill>
            </a:endParaRPr>
          </a:p>
        </p:txBody>
      </p:sp>
      <p:grpSp>
        <p:nvGrpSpPr>
          <p:cNvPr id="13" name="Agrupar 12"/>
          <p:cNvGrpSpPr/>
          <p:nvPr/>
        </p:nvGrpSpPr>
        <p:grpSpPr>
          <a:xfrm>
            <a:off x="635000" y="4673600"/>
            <a:ext cx="2489200" cy="1661299"/>
            <a:chOff x="635000" y="4673600"/>
            <a:chExt cx="2489200" cy="1661299"/>
          </a:xfrm>
        </p:grpSpPr>
        <p:pic>
          <p:nvPicPr>
            <p:cNvPr id="16" name="Google Shape;63;p8"/>
            <p:cNvPicPr preferRelativeResize="0"/>
            <p:nvPr/>
          </p:nvPicPr>
          <p:blipFill rotWithShape="1">
            <a:blip r:embed="rId3">
              <a:alphaModFix/>
            </a:blip>
            <a:srcRect t="4445" b="37962"/>
            <a:stretch/>
          </p:blipFill>
          <p:spPr>
            <a:xfrm>
              <a:off x="635000" y="4673600"/>
              <a:ext cx="1846669" cy="1602407"/>
            </a:xfrm>
            <a:prstGeom prst="rect">
              <a:avLst/>
            </a:prstGeom>
            <a:noFill/>
            <a:ln>
              <a:noFill/>
            </a:ln>
          </p:spPr>
        </p:pic>
        <p:sp>
          <p:nvSpPr>
            <p:cNvPr id="17" name="Google Shape;64;p8"/>
            <p:cNvSpPr txBox="1"/>
            <p:nvPr/>
          </p:nvSpPr>
          <p:spPr>
            <a:xfrm>
              <a:off x="1003300" y="6057900"/>
              <a:ext cx="2120900" cy="276999"/>
            </a:xfrm>
            <a:prstGeom prst="rect">
              <a:avLst/>
            </a:prstGeom>
            <a:noFill/>
            <a:ln>
              <a:noFill/>
            </a:ln>
          </p:spPr>
          <p:txBody>
            <a:bodyPr spcFirstLastPara="1" wrap="square" lIns="91425" tIns="45700" rIns="91425" bIns="45700" anchor="t" anchorCtr="0">
              <a:noAutofit/>
            </a:bodyPr>
            <a:lstStyle/>
            <a:p>
              <a:pPr lvl="0"/>
              <a:r>
                <a:rPr lang="es-ES" sz="800" dirty="0">
                  <a:solidFill>
                    <a:schemeClr val="bg1"/>
                  </a:solidFill>
                  <a:latin typeface="Arial"/>
                  <a:cs typeface="Arial"/>
                </a:rPr>
                <a:t>©</a:t>
              </a:r>
              <a:r>
                <a:rPr lang="en-US" sz="800" dirty="0" smtClean="0">
                  <a:solidFill>
                    <a:schemeClr val="lt1"/>
                  </a:solidFill>
                  <a:latin typeface="Arial"/>
                  <a:ea typeface="Calibri"/>
                  <a:cs typeface="Arial"/>
                  <a:sym typeface="Calibri"/>
                </a:rPr>
                <a:t>National </a:t>
              </a:r>
              <a:r>
                <a:rPr lang="en-US" sz="800" dirty="0">
                  <a:solidFill>
                    <a:schemeClr val="lt1"/>
                  </a:solidFill>
                  <a:latin typeface="Arial"/>
                  <a:ea typeface="Calibri"/>
                  <a:cs typeface="Arial"/>
                  <a:sym typeface="Calibri"/>
                </a:rPr>
                <a:t>Research Council</a:t>
              </a:r>
              <a:endParaRPr sz="800" dirty="0">
                <a:solidFill>
                  <a:schemeClr val="lt1"/>
                </a:solidFill>
                <a:latin typeface="Arial"/>
                <a:ea typeface="Calibri"/>
                <a:cs typeface="Arial"/>
                <a:sym typeface="Calibri"/>
              </a:endParaRPr>
            </a:p>
          </p:txBody>
        </p:sp>
      </p:grpSp>
      <p:grpSp>
        <p:nvGrpSpPr>
          <p:cNvPr id="12" name="Agrupar 11"/>
          <p:cNvGrpSpPr/>
          <p:nvPr/>
        </p:nvGrpSpPr>
        <p:grpSpPr>
          <a:xfrm>
            <a:off x="4363316" y="4840070"/>
            <a:ext cx="4437784" cy="1402559"/>
            <a:chOff x="4363316" y="5068669"/>
            <a:chExt cx="4437784" cy="1402559"/>
          </a:xfrm>
        </p:grpSpPr>
        <p:pic>
          <p:nvPicPr>
            <p:cNvPr id="3" name="Imagen 2"/>
            <p:cNvPicPr>
              <a:picLocks noChangeAspect="1"/>
            </p:cNvPicPr>
            <p:nvPr/>
          </p:nvPicPr>
          <p:blipFill>
            <a:blip r:embed="rId4"/>
            <a:stretch>
              <a:fillRect/>
            </a:stretch>
          </p:blipFill>
          <p:spPr>
            <a:xfrm>
              <a:off x="4425373" y="5339773"/>
              <a:ext cx="1131455" cy="1131455"/>
            </a:xfrm>
            <a:prstGeom prst="rect">
              <a:avLst/>
            </a:prstGeom>
          </p:spPr>
        </p:pic>
        <p:pic>
          <p:nvPicPr>
            <p:cNvPr id="6" name="Imagen 5"/>
            <p:cNvPicPr>
              <a:picLocks noChangeAspect="1"/>
            </p:cNvPicPr>
            <p:nvPr/>
          </p:nvPicPr>
          <p:blipFill rotWithShape="1">
            <a:blip r:embed="rId5"/>
            <a:srcRect l="16163" r="5603"/>
            <a:stretch/>
          </p:blipFill>
          <p:spPr>
            <a:xfrm>
              <a:off x="5651500" y="5346700"/>
              <a:ext cx="1536700" cy="1104900"/>
            </a:xfrm>
            <a:prstGeom prst="rect">
              <a:avLst/>
            </a:prstGeom>
          </p:spPr>
        </p:pic>
        <p:sp>
          <p:nvSpPr>
            <p:cNvPr id="14" name="Rectángulo 13"/>
            <p:cNvSpPr/>
            <p:nvPr/>
          </p:nvSpPr>
          <p:spPr>
            <a:xfrm>
              <a:off x="5532148" y="6237069"/>
              <a:ext cx="1762705" cy="215444"/>
            </a:xfrm>
            <a:prstGeom prst="rect">
              <a:avLst/>
            </a:prstGeom>
          </p:spPr>
          <p:txBody>
            <a:bodyPr>
              <a:spAutoFit/>
            </a:bodyPr>
            <a:lstStyle/>
            <a:p>
              <a:pPr algn="ctr"/>
              <a:r>
                <a:rPr lang="es-ES" sz="800" dirty="0" smtClean="0">
                  <a:solidFill>
                    <a:schemeClr val="bg1"/>
                  </a:solidFill>
                </a:rPr>
                <a:t>©</a:t>
              </a:r>
              <a:r>
                <a:rPr lang="es-ES" sz="800" dirty="0" err="1" smtClean="0">
                  <a:solidFill>
                    <a:schemeClr val="bg1"/>
                  </a:solidFill>
                </a:rPr>
                <a:t>European</a:t>
              </a:r>
              <a:r>
                <a:rPr lang="es-ES" sz="800" dirty="0" smtClean="0">
                  <a:solidFill>
                    <a:schemeClr val="bg1"/>
                  </a:solidFill>
                </a:rPr>
                <a:t> </a:t>
              </a:r>
              <a:r>
                <a:rPr lang="es-ES" sz="800" dirty="0" err="1" smtClean="0">
                  <a:solidFill>
                    <a:schemeClr val="bg1"/>
                  </a:solidFill>
                </a:rPr>
                <a:t>Environment</a:t>
              </a:r>
              <a:r>
                <a:rPr lang="es-ES" sz="800" dirty="0" smtClean="0">
                  <a:solidFill>
                    <a:schemeClr val="bg1"/>
                  </a:solidFill>
                </a:rPr>
                <a:t> Agency</a:t>
              </a:r>
              <a:endParaRPr lang="es-ES" sz="800" dirty="0">
                <a:solidFill>
                  <a:schemeClr val="bg1"/>
                </a:solidFill>
              </a:endParaRPr>
            </a:p>
          </p:txBody>
        </p:sp>
        <p:sp>
          <p:nvSpPr>
            <p:cNvPr id="15" name="Rectángulo 14"/>
            <p:cNvSpPr/>
            <p:nvPr/>
          </p:nvSpPr>
          <p:spPr>
            <a:xfrm>
              <a:off x="4646000" y="6237069"/>
              <a:ext cx="995001" cy="215444"/>
            </a:xfrm>
            <a:prstGeom prst="rect">
              <a:avLst/>
            </a:prstGeom>
          </p:spPr>
          <p:txBody>
            <a:bodyPr>
              <a:spAutoFit/>
            </a:bodyPr>
            <a:lstStyle/>
            <a:p>
              <a:pPr algn="ctr"/>
              <a:r>
                <a:rPr lang="es-ES" sz="800" dirty="0" smtClean="0">
                  <a:solidFill>
                    <a:schemeClr val="bg1"/>
                  </a:solidFill>
                </a:rPr>
                <a:t>©NASA/SDO</a:t>
              </a:r>
              <a:endParaRPr lang="es-ES" sz="800" dirty="0">
                <a:solidFill>
                  <a:schemeClr val="bg1"/>
                </a:solidFill>
              </a:endParaRPr>
            </a:p>
          </p:txBody>
        </p:sp>
        <p:pic>
          <p:nvPicPr>
            <p:cNvPr id="9" name="Imagen 8"/>
            <p:cNvPicPr>
              <a:picLocks noChangeAspect="1"/>
            </p:cNvPicPr>
            <p:nvPr/>
          </p:nvPicPr>
          <p:blipFill rotWithShape="1">
            <a:blip r:embed="rId6"/>
            <a:srcRect l="7545" r="6290"/>
            <a:stretch/>
          </p:blipFill>
          <p:spPr>
            <a:xfrm>
              <a:off x="7315577" y="5353384"/>
              <a:ext cx="1440000" cy="1112276"/>
            </a:xfrm>
            <a:prstGeom prst="rect">
              <a:avLst/>
            </a:prstGeom>
          </p:spPr>
        </p:pic>
        <p:sp>
          <p:nvSpPr>
            <p:cNvPr id="21" name="Rectángulo 20"/>
            <p:cNvSpPr/>
            <p:nvPr/>
          </p:nvSpPr>
          <p:spPr>
            <a:xfrm>
              <a:off x="7277100" y="6237069"/>
              <a:ext cx="1474351" cy="215444"/>
            </a:xfrm>
            <a:prstGeom prst="rect">
              <a:avLst/>
            </a:prstGeom>
          </p:spPr>
          <p:txBody>
            <a:bodyPr wrap="square">
              <a:spAutoFit/>
            </a:bodyPr>
            <a:lstStyle/>
            <a:p>
              <a:pPr algn="ctr"/>
              <a:r>
                <a:rPr lang="es-ES" sz="800" dirty="0" smtClean="0">
                  <a:solidFill>
                    <a:schemeClr val="bg1"/>
                  </a:solidFill>
                </a:rPr>
                <a:t>©</a:t>
              </a:r>
              <a:r>
                <a:rPr lang="es-ES" sz="800" dirty="0" err="1" smtClean="0">
                  <a:solidFill>
                    <a:schemeClr val="bg1"/>
                  </a:solidFill>
                </a:rPr>
                <a:t>Ulet</a:t>
              </a:r>
              <a:r>
                <a:rPr lang="es-ES" sz="800" dirty="0" smtClean="0">
                  <a:solidFill>
                    <a:schemeClr val="bg1"/>
                  </a:solidFill>
                </a:rPr>
                <a:t> </a:t>
              </a:r>
              <a:r>
                <a:rPr lang="es-ES" sz="800" dirty="0" err="1" smtClean="0">
                  <a:solidFill>
                    <a:schemeClr val="bg1"/>
                  </a:solidFill>
                </a:rPr>
                <a:t>IfansastiGetty</a:t>
              </a:r>
              <a:r>
                <a:rPr lang="es-ES" sz="800" dirty="0" smtClean="0">
                  <a:solidFill>
                    <a:schemeClr val="bg1"/>
                  </a:solidFill>
                </a:rPr>
                <a:t> </a:t>
              </a:r>
              <a:r>
                <a:rPr lang="es-ES" sz="800" dirty="0" err="1" smtClean="0">
                  <a:solidFill>
                    <a:schemeClr val="bg1"/>
                  </a:solidFill>
                </a:rPr>
                <a:t>Images</a:t>
              </a:r>
              <a:endParaRPr lang="es-ES" sz="800" dirty="0">
                <a:solidFill>
                  <a:schemeClr val="bg1"/>
                </a:solidFill>
              </a:endParaRPr>
            </a:p>
          </p:txBody>
        </p:sp>
        <p:sp>
          <p:nvSpPr>
            <p:cNvPr id="22" name="Rectángulo 21"/>
            <p:cNvSpPr/>
            <p:nvPr/>
          </p:nvSpPr>
          <p:spPr>
            <a:xfrm>
              <a:off x="4363316" y="5068669"/>
              <a:ext cx="1230169" cy="292388"/>
            </a:xfrm>
            <a:prstGeom prst="rect">
              <a:avLst/>
            </a:prstGeom>
          </p:spPr>
          <p:txBody>
            <a:bodyPr wrap="square">
              <a:spAutoFit/>
            </a:bodyPr>
            <a:lstStyle/>
            <a:p>
              <a:pPr algn="ctr"/>
              <a:r>
                <a:rPr lang="es-ES" sz="1300" dirty="0" smtClean="0">
                  <a:solidFill>
                    <a:srgbClr val="000000"/>
                  </a:solidFill>
                </a:rPr>
                <a:t>Solar </a:t>
              </a:r>
              <a:r>
                <a:rPr lang="es-ES" sz="1300" dirty="0" err="1" smtClean="0">
                  <a:solidFill>
                    <a:srgbClr val="000000"/>
                  </a:solidFill>
                </a:rPr>
                <a:t>Activity</a:t>
              </a:r>
              <a:endParaRPr lang="es-ES" sz="1300" dirty="0">
                <a:solidFill>
                  <a:srgbClr val="000000"/>
                </a:solidFill>
              </a:endParaRPr>
            </a:p>
          </p:txBody>
        </p:sp>
        <p:sp>
          <p:nvSpPr>
            <p:cNvPr id="23" name="Rectángulo 22"/>
            <p:cNvSpPr/>
            <p:nvPr/>
          </p:nvSpPr>
          <p:spPr>
            <a:xfrm>
              <a:off x="5811116" y="5068669"/>
              <a:ext cx="1230169" cy="292388"/>
            </a:xfrm>
            <a:prstGeom prst="rect">
              <a:avLst/>
            </a:prstGeom>
          </p:spPr>
          <p:txBody>
            <a:bodyPr wrap="square">
              <a:spAutoFit/>
            </a:bodyPr>
            <a:lstStyle/>
            <a:p>
              <a:pPr algn="ctr"/>
              <a:r>
                <a:rPr lang="es-ES" sz="1300" dirty="0" err="1" smtClean="0">
                  <a:solidFill>
                    <a:srgbClr val="000000"/>
                  </a:solidFill>
                </a:rPr>
                <a:t>GHGs</a:t>
              </a:r>
              <a:endParaRPr lang="es-ES" sz="1300" dirty="0">
                <a:solidFill>
                  <a:srgbClr val="000000"/>
                </a:solidFill>
              </a:endParaRPr>
            </a:p>
          </p:txBody>
        </p:sp>
        <p:sp>
          <p:nvSpPr>
            <p:cNvPr id="24" name="Rectángulo 23"/>
            <p:cNvSpPr/>
            <p:nvPr/>
          </p:nvSpPr>
          <p:spPr>
            <a:xfrm>
              <a:off x="7322416" y="5068669"/>
              <a:ext cx="1478684" cy="292388"/>
            </a:xfrm>
            <a:prstGeom prst="rect">
              <a:avLst/>
            </a:prstGeom>
          </p:spPr>
          <p:txBody>
            <a:bodyPr wrap="square">
              <a:spAutoFit/>
            </a:bodyPr>
            <a:lstStyle/>
            <a:p>
              <a:pPr algn="ctr"/>
              <a:r>
                <a:rPr lang="es-ES" sz="1300" dirty="0" err="1" smtClean="0">
                  <a:solidFill>
                    <a:srgbClr val="000000"/>
                  </a:solidFill>
                </a:rPr>
                <a:t>Volcanic</a:t>
              </a:r>
              <a:r>
                <a:rPr lang="es-ES" sz="1300" dirty="0" smtClean="0">
                  <a:solidFill>
                    <a:srgbClr val="000000"/>
                  </a:solidFill>
                </a:rPr>
                <a:t> </a:t>
              </a:r>
              <a:r>
                <a:rPr lang="es-ES" sz="1300" dirty="0" err="1" smtClean="0">
                  <a:solidFill>
                    <a:srgbClr val="000000"/>
                  </a:solidFill>
                </a:rPr>
                <a:t>Aerosols</a:t>
              </a:r>
              <a:endParaRPr lang="es-ES" sz="1300" dirty="0">
                <a:solidFill>
                  <a:srgbClr val="000000"/>
                </a:solidFill>
              </a:endParaRPr>
            </a:p>
          </p:txBody>
        </p:sp>
      </p:grpSp>
      <p:sp>
        <p:nvSpPr>
          <p:cNvPr id="25" name="Rectángulo 24"/>
          <p:cNvSpPr/>
          <p:nvPr/>
        </p:nvSpPr>
        <p:spPr>
          <a:xfrm>
            <a:off x="4292600" y="6273224"/>
            <a:ext cx="4572000" cy="338554"/>
          </a:xfrm>
          <a:prstGeom prst="rect">
            <a:avLst/>
          </a:prstGeom>
        </p:spPr>
        <p:txBody>
          <a:bodyPr>
            <a:spAutoFit/>
          </a:bodyPr>
          <a:lstStyle/>
          <a:p>
            <a:pPr algn="ctr"/>
            <a:r>
              <a:rPr lang="es-ES" sz="1600" b="1" dirty="0" err="1" smtClean="0">
                <a:solidFill>
                  <a:srgbClr val="FF0000"/>
                </a:solidFill>
              </a:rPr>
              <a:t>Good</a:t>
            </a:r>
            <a:r>
              <a:rPr lang="es-ES" sz="1600" b="1" dirty="0" smtClean="0">
                <a:solidFill>
                  <a:srgbClr val="FF0000"/>
                </a:solidFill>
              </a:rPr>
              <a:t> </a:t>
            </a:r>
            <a:r>
              <a:rPr lang="es-ES" sz="1600" b="1" dirty="0" err="1" smtClean="0">
                <a:solidFill>
                  <a:srgbClr val="FF0000"/>
                </a:solidFill>
              </a:rPr>
              <a:t>guess</a:t>
            </a:r>
            <a:r>
              <a:rPr lang="es-ES" sz="1600" b="1" dirty="0" smtClean="0">
                <a:solidFill>
                  <a:srgbClr val="FF0000"/>
                </a:solidFill>
              </a:rPr>
              <a:t> of </a:t>
            </a:r>
            <a:r>
              <a:rPr lang="es-ES" sz="1600" b="1" dirty="0" err="1" smtClean="0">
                <a:solidFill>
                  <a:srgbClr val="FF0000"/>
                </a:solidFill>
              </a:rPr>
              <a:t>future</a:t>
            </a:r>
            <a:r>
              <a:rPr lang="es-ES" sz="1600" b="1" dirty="0" smtClean="0">
                <a:solidFill>
                  <a:srgbClr val="FF0000"/>
                </a:solidFill>
              </a:rPr>
              <a:t> </a:t>
            </a:r>
            <a:r>
              <a:rPr lang="es-ES" sz="1600" b="1" dirty="0" err="1" smtClean="0">
                <a:solidFill>
                  <a:srgbClr val="FF0000"/>
                </a:solidFill>
              </a:rPr>
              <a:t>changes</a:t>
            </a:r>
            <a:r>
              <a:rPr lang="es-ES" sz="1600" b="1" dirty="0" smtClean="0">
                <a:solidFill>
                  <a:srgbClr val="FF0000"/>
                </a:solidFill>
              </a:rPr>
              <a:t> in </a:t>
            </a:r>
            <a:r>
              <a:rPr lang="es-ES" sz="1600" b="1" dirty="0" err="1" smtClean="0">
                <a:solidFill>
                  <a:srgbClr val="FF0000"/>
                </a:solidFill>
              </a:rPr>
              <a:t>the</a:t>
            </a:r>
            <a:r>
              <a:rPr lang="es-ES" sz="1600" b="1" dirty="0" smtClean="0">
                <a:solidFill>
                  <a:srgbClr val="FF0000"/>
                </a:solidFill>
              </a:rPr>
              <a:t> </a:t>
            </a:r>
            <a:r>
              <a:rPr lang="es-ES" sz="1600" b="1" dirty="0" err="1" smtClean="0">
                <a:solidFill>
                  <a:srgbClr val="FF0000"/>
                </a:solidFill>
              </a:rPr>
              <a:t>forcing</a:t>
            </a:r>
            <a:endParaRPr lang="es-ES" sz="1600" b="1" dirty="0">
              <a:solidFill>
                <a:srgbClr val="FF0000"/>
              </a:solidFill>
            </a:endParaRPr>
          </a:p>
        </p:txBody>
      </p:sp>
      <p:sp>
        <p:nvSpPr>
          <p:cNvPr id="28" name="Rectángulo 27"/>
          <p:cNvSpPr/>
          <p:nvPr/>
        </p:nvSpPr>
        <p:spPr>
          <a:xfrm>
            <a:off x="-38100" y="4370169"/>
            <a:ext cx="3022600" cy="292388"/>
          </a:xfrm>
          <a:prstGeom prst="rect">
            <a:avLst/>
          </a:prstGeom>
        </p:spPr>
        <p:txBody>
          <a:bodyPr wrap="square">
            <a:spAutoFit/>
          </a:bodyPr>
          <a:lstStyle/>
          <a:p>
            <a:pPr algn="ctr"/>
            <a:r>
              <a:rPr lang="es-ES" sz="1300" dirty="0" err="1" smtClean="0">
                <a:solidFill>
                  <a:srgbClr val="000000"/>
                </a:solidFill>
              </a:rPr>
              <a:t>Current</a:t>
            </a:r>
            <a:r>
              <a:rPr lang="es-ES" sz="1300" dirty="0" smtClean="0">
                <a:solidFill>
                  <a:srgbClr val="000000"/>
                </a:solidFill>
              </a:rPr>
              <a:t> </a:t>
            </a:r>
            <a:r>
              <a:rPr lang="es-ES" sz="1300" dirty="0" err="1" smtClean="0">
                <a:solidFill>
                  <a:srgbClr val="000000"/>
                </a:solidFill>
              </a:rPr>
              <a:t>Meteorological</a:t>
            </a:r>
            <a:r>
              <a:rPr lang="es-ES" sz="1300" dirty="0" smtClean="0">
                <a:solidFill>
                  <a:srgbClr val="000000"/>
                </a:solidFill>
              </a:rPr>
              <a:t> </a:t>
            </a:r>
            <a:r>
              <a:rPr lang="es-ES" sz="1300" dirty="0" err="1" smtClean="0">
                <a:solidFill>
                  <a:srgbClr val="000000"/>
                </a:solidFill>
              </a:rPr>
              <a:t>state</a:t>
            </a:r>
            <a:endParaRPr lang="es-ES" sz="1300" dirty="0">
              <a:solidFill>
                <a:srgbClr val="000000"/>
              </a:solidFill>
            </a:endParaRPr>
          </a:p>
        </p:txBody>
      </p:sp>
      <p:sp>
        <p:nvSpPr>
          <p:cNvPr id="27" name="CuadroTexto 2"/>
          <p:cNvSpPr txBox="1">
            <a:spLocks noChangeArrowheads="1"/>
          </p:cNvSpPr>
          <p:nvPr/>
        </p:nvSpPr>
        <p:spPr bwMode="auto">
          <a:xfrm>
            <a:off x="517525" y="1538288"/>
            <a:ext cx="19943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2000" i="1" dirty="0" err="1">
                <a:solidFill>
                  <a:srgbClr val="E46C0A"/>
                </a:solidFill>
                <a:latin typeface="Calibri"/>
                <a:cs typeface="Calibri"/>
              </a:rPr>
              <a:t>Meehl</a:t>
            </a:r>
            <a:r>
              <a:rPr lang="es-ES" sz="2000" i="1" dirty="0">
                <a:solidFill>
                  <a:srgbClr val="E46C0A"/>
                </a:solidFill>
                <a:latin typeface="Calibri"/>
                <a:cs typeface="Calibri"/>
              </a:rPr>
              <a:t> et al 2009</a:t>
            </a:r>
          </a:p>
        </p:txBody>
      </p:sp>
    </p:spTree>
    <p:extLst>
      <p:ext uri="{BB962C8B-B14F-4D97-AF65-F5344CB8AC3E}">
        <p14:creationId xmlns:p14="http://schemas.microsoft.com/office/powerpoint/2010/main" val="1595352496"/>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6" name="TextShape 1"/>
          <p:cNvSpPr txBox="1"/>
          <p:nvPr/>
        </p:nvSpPr>
        <p:spPr>
          <a:xfrm>
            <a:off x="464760" y="217800"/>
            <a:ext cx="8229240" cy="838080"/>
          </a:xfrm>
          <a:prstGeom prst="rect">
            <a:avLst/>
          </a:prstGeom>
          <a:noFill/>
          <a:ln>
            <a:noFill/>
          </a:ln>
        </p:spPr>
        <p:txBody>
          <a:bodyPr anchor="ctr"/>
          <a:lstStyle/>
          <a:p>
            <a:pPr algn="ctr">
              <a:lnSpc>
                <a:spcPct val="100000"/>
              </a:lnSpc>
            </a:pPr>
            <a:r>
              <a:rPr lang="en-US" sz="3500" b="1" strike="noStrike" spc="-1">
                <a:solidFill>
                  <a:srgbClr val="124484"/>
                </a:solidFill>
                <a:uFill>
                  <a:solidFill>
                    <a:srgbClr val="FFFFFF"/>
                  </a:solidFill>
                </a:uFill>
                <a:latin typeface="Calibri"/>
              </a:rPr>
              <a:t>RESILIENCE prototype for wind </a:t>
            </a:r>
            <a:endParaRPr lang="en-US" sz="3500" b="0" strike="noStrike" spc="-1">
              <a:solidFill>
                <a:srgbClr val="000000"/>
              </a:solidFill>
              <a:uFill>
                <a:solidFill>
                  <a:srgbClr val="FFFFFF"/>
                </a:solidFill>
              </a:uFill>
              <a:latin typeface="Calibri"/>
            </a:endParaRPr>
          </a:p>
        </p:txBody>
      </p:sp>
      <p:pic>
        <p:nvPicPr>
          <p:cNvPr id="1387" name="Picture 2"/>
          <p:cNvPicPr/>
          <p:nvPr/>
        </p:nvPicPr>
        <p:blipFill>
          <a:blip r:embed="rId3"/>
          <a:srcRect t="8173" r="727" b="1392"/>
          <a:stretch/>
        </p:blipFill>
        <p:spPr>
          <a:xfrm>
            <a:off x="139680" y="1261440"/>
            <a:ext cx="8885880" cy="4302720"/>
          </a:xfrm>
          <a:prstGeom prst="rect">
            <a:avLst/>
          </a:prstGeom>
          <a:ln>
            <a:noFill/>
          </a:ln>
        </p:spPr>
      </p:pic>
      <p:pic>
        <p:nvPicPr>
          <p:cNvPr id="1388" name="Picture 1"/>
          <p:cNvPicPr/>
          <p:nvPr/>
        </p:nvPicPr>
        <p:blipFill>
          <a:blip r:embed="rId4" cstate="print"/>
          <a:srcRect l="6401" r="39736"/>
          <a:stretch/>
        </p:blipFill>
        <p:spPr>
          <a:xfrm rot="400200">
            <a:off x="7421400" y="4548960"/>
            <a:ext cx="1406880" cy="2030040"/>
          </a:xfrm>
          <a:prstGeom prst="rect">
            <a:avLst/>
          </a:prstGeom>
          <a:ln w="31680">
            <a:solidFill>
              <a:srgbClr val="FFFFFF"/>
            </a:solidFill>
            <a:miter/>
          </a:ln>
          <a:effectLst>
            <a:outerShdw blurRad="254000" algn="tl" rotWithShape="0">
              <a:srgbClr val="000000">
                <a:alpha val="43000"/>
              </a:srgbClr>
            </a:outerShdw>
          </a:effectLst>
        </p:spPr>
      </p:pic>
      <p:sp>
        <p:nvSpPr>
          <p:cNvPr id="1389" name="CustomShape 2"/>
          <p:cNvSpPr/>
          <p:nvPr/>
        </p:nvSpPr>
        <p:spPr>
          <a:xfrm>
            <a:off x="2824200" y="5793840"/>
            <a:ext cx="3428640" cy="33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600" b="0" i="1" strike="noStrike" spc="-1">
                <a:solidFill>
                  <a:srgbClr val="0070C0"/>
                </a:solidFill>
                <a:uFill>
                  <a:solidFill>
                    <a:srgbClr val="FFFFFF"/>
                  </a:solidFill>
                </a:uFill>
                <a:latin typeface="Arial"/>
                <a:ea typeface="MS PGothic"/>
              </a:rPr>
              <a:t>http://www.bsc.es/ess/resilience/</a:t>
            </a:r>
            <a:endParaRPr lang="en-US" sz="1600" b="0" strike="noStrike" spc="-1">
              <a:solidFill>
                <a:srgbClr val="000000"/>
              </a:solidFill>
              <a:uFill>
                <a:solidFill>
                  <a:srgbClr val="FFFFFF"/>
                </a:solidFill>
              </a:uFill>
              <a:latin typeface="Arial"/>
            </a:endParaRPr>
          </a:p>
        </p:txBody>
      </p:sp>
    </p:spTree>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0" name="TextShape 1"/>
          <p:cNvSpPr txBox="1"/>
          <p:nvPr/>
        </p:nvSpPr>
        <p:spPr>
          <a:xfrm>
            <a:off x="464760" y="217800"/>
            <a:ext cx="8229240" cy="838080"/>
          </a:xfrm>
          <a:prstGeom prst="rect">
            <a:avLst/>
          </a:prstGeom>
          <a:noFill/>
          <a:ln>
            <a:noFill/>
          </a:ln>
        </p:spPr>
        <p:txBody>
          <a:bodyPr anchor="ctr"/>
          <a:lstStyle/>
          <a:p>
            <a:pPr algn="ctr">
              <a:lnSpc>
                <a:spcPct val="100000"/>
              </a:lnSpc>
            </a:pPr>
            <a:r>
              <a:rPr lang="en-US" sz="3500" b="1" strike="noStrike" spc="-1">
                <a:solidFill>
                  <a:srgbClr val="124484"/>
                </a:solidFill>
                <a:uFill>
                  <a:solidFill>
                    <a:srgbClr val="FFFFFF"/>
                  </a:solidFill>
                </a:uFill>
                <a:latin typeface="Calibri"/>
              </a:rPr>
              <a:t>CALIOPE air quality operational forecast</a:t>
            </a:r>
            <a:endParaRPr lang="en-US" sz="3500" b="0" strike="noStrike" spc="-1">
              <a:solidFill>
                <a:srgbClr val="000000"/>
              </a:solidFill>
              <a:uFill>
                <a:solidFill>
                  <a:srgbClr val="FFFFFF"/>
                </a:solidFill>
              </a:uFill>
              <a:latin typeface="Calibri"/>
            </a:endParaRPr>
          </a:p>
        </p:txBody>
      </p:sp>
      <p:pic>
        <p:nvPicPr>
          <p:cNvPr id="1391" name="Picture 8"/>
          <p:cNvPicPr/>
          <p:nvPr/>
        </p:nvPicPr>
        <p:blipFill>
          <a:blip r:embed="rId3"/>
          <a:stretch/>
        </p:blipFill>
        <p:spPr>
          <a:xfrm>
            <a:off x="385920" y="4146480"/>
            <a:ext cx="2190240" cy="2282400"/>
          </a:xfrm>
          <a:prstGeom prst="rect">
            <a:avLst/>
          </a:prstGeom>
          <a:ln>
            <a:noFill/>
          </a:ln>
        </p:spPr>
      </p:pic>
      <p:pic>
        <p:nvPicPr>
          <p:cNvPr id="1392" name="Picture 9"/>
          <p:cNvPicPr/>
          <p:nvPr/>
        </p:nvPicPr>
        <p:blipFill>
          <a:blip r:embed="rId4"/>
          <a:srcRect l="18354" t="11562" r="25895" b="26734"/>
          <a:stretch/>
        </p:blipFill>
        <p:spPr>
          <a:xfrm>
            <a:off x="439560" y="4357800"/>
            <a:ext cx="2036520" cy="1247400"/>
          </a:xfrm>
          <a:prstGeom prst="rect">
            <a:avLst/>
          </a:prstGeom>
          <a:ln>
            <a:noFill/>
          </a:ln>
        </p:spPr>
      </p:pic>
      <p:pic>
        <p:nvPicPr>
          <p:cNvPr id="1393" name="Picture 11"/>
          <p:cNvPicPr/>
          <p:nvPr/>
        </p:nvPicPr>
        <p:blipFill>
          <a:blip r:embed="rId5"/>
          <a:stretch/>
        </p:blipFill>
        <p:spPr>
          <a:xfrm>
            <a:off x="2008080" y="4049640"/>
            <a:ext cx="2649240" cy="2190240"/>
          </a:xfrm>
          <a:prstGeom prst="rect">
            <a:avLst/>
          </a:prstGeom>
          <a:ln>
            <a:noFill/>
          </a:ln>
        </p:spPr>
      </p:pic>
      <p:pic>
        <p:nvPicPr>
          <p:cNvPr id="1394" name="Picture 12"/>
          <p:cNvPicPr/>
          <p:nvPr/>
        </p:nvPicPr>
        <p:blipFill>
          <a:blip r:embed="rId6"/>
          <a:stretch/>
        </p:blipFill>
        <p:spPr>
          <a:xfrm>
            <a:off x="2786040" y="4173480"/>
            <a:ext cx="1107720" cy="1910880"/>
          </a:xfrm>
          <a:prstGeom prst="rect">
            <a:avLst/>
          </a:prstGeom>
          <a:ln>
            <a:noFill/>
          </a:ln>
        </p:spPr>
      </p:pic>
      <p:pic>
        <p:nvPicPr>
          <p:cNvPr id="1395" name="Picture 19"/>
          <p:cNvPicPr/>
          <p:nvPr/>
        </p:nvPicPr>
        <p:blipFill>
          <a:blip r:embed="rId7"/>
          <a:stretch/>
        </p:blipFill>
        <p:spPr>
          <a:xfrm>
            <a:off x="317880" y="1139761"/>
            <a:ext cx="2801520" cy="2101320"/>
          </a:xfrm>
          <a:prstGeom prst="rect">
            <a:avLst/>
          </a:prstGeom>
          <a:ln>
            <a:noFill/>
          </a:ln>
        </p:spPr>
      </p:pic>
      <p:pic>
        <p:nvPicPr>
          <p:cNvPr id="1396" name="Picture 20"/>
          <p:cNvPicPr/>
          <p:nvPr/>
        </p:nvPicPr>
        <p:blipFill>
          <a:blip r:embed="rId8"/>
          <a:stretch/>
        </p:blipFill>
        <p:spPr>
          <a:xfrm>
            <a:off x="3169080" y="1139761"/>
            <a:ext cx="2801520" cy="2101320"/>
          </a:xfrm>
          <a:prstGeom prst="rect">
            <a:avLst/>
          </a:prstGeom>
          <a:ln>
            <a:noFill/>
          </a:ln>
        </p:spPr>
      </p:pic>
      <p:pic>
        <p:nvPicPr>
          <p:cNvPr id="1397" name="Picture 21"/>
          <p:cNvPicPr/>
          <p:nvPr/>
        </p:nvPicPr>
        <p:blipFill>
          <a:blip r:embed="rId9"/>
          <a:stretch/>
        </p:blipFill>
        <p:spPr>
          <a:xfrm>
            <a:off x="6020280" y="1139761"/>
            <a:ext cx="2800080" cy="2101320"/>
          </a:xfrm>
          <a:prstGeom prst="rect">
            <a:avLst/>
          </a:prstGeom>
          <a:ln>
            <a:noFill/>
          </a:ln>
        </p:spPr>
      </p:pic>
      <p:sp>
        <p:nvSpPr>
          <p:cNvPr id="1398" name="CustomShape 2"/>
          <p:cNvSpPr/>
          <p:nvPr/>
        </p:nvSpPr>
        <p:spPr>
          <a:xfrm>
            <a:off x="1719720" y="3298680"/>
            <a:ext cx="5756040" cy="294840"/>
          </a:xfrm>
          <a:prstGeom prst="leftRightArrow">
            <a:avLst>
              <a:gd name="adj1" fmla="val 73149"/>
              <a:gd name="adj2" fmla="val 50302"/>
            </a:avLst>
          </a:prstGeom>
          <a:noFill/>
          <a:ln w="9360">
            <a:solidFill>
              <a:srgbClr val="0070C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en-US" sz="1600" b="0" i="1" strike="noStrike" spc="-1">
                <a:solidFill>
                  <a:srgbClr val="0070C0"/>
                </a:solidFill>
                <a:uFill>
                  <a:solidFill>
                    <a:srgbClr val="FFFFFF"/>
                  </a:solidFill>
                </a:uFill>
                <a:latin typeface="Arial"/>
                <a:ea typeface="ＭＳ Ｐゴシック"/>
              </a:rPr>
              <a:t>Multiscale models from global to local scales</a:t>
            </a:r>
            <a:endParaRPr lang="en-US" sz="1600" b="0" strike="noStrike" spc="-1">
              <a:solidFill>
                <a:srgbClr val="000000"/>
              </a:solidFill>
              <a:uFill>
                <a:solidFill>
                  <a:srgbClr val="FFFFFF"/>
                </a:solidFill>
              </a:uFill>
              <a:latin typeface="Arial"/>
            </a:endParaRPr>
          </a:p>
        </p:txBody>
      </p:sp>
      <p:pic>
        <p:nvPicPr>
          <p:cNvPr id="1399" name="Picture 24"/>
          <p:cNvPicPr/>
          <p:nvPr/>
        </p:nvPicPr>
        <p:blipFill>
          <a:blip r:embed="rId10"/>
          <a:stretch/>
        </p:blipFill>
        <p:spPr>
          <a:xfrm>
            <a:off x="4668840" y="3870360"/>
            <a:ext cx="2045880" cy="1275840"/>
          </a:xfrm>
          <a:prstGeom prst="rect">
            <a:avLst/>
          </a:prstGeom>
          <a:ln>
            <a:noFill/>
          </a:ln>
        </p:spPr>
      </p:pic>
      <p:pic>
        <p:nvPicPr>
          <p:cNvPr id="1400" name="Picture 25"/>
          <p:cNvPicPr/>
          <p:nvPr/>
        </p:nvPicPr>
        <p:blipFill>
          <a:blip r:embed="rId11"/>
          <a:stretch/>
        </p:blipFill>
        <p:spPr>
          <a:xfrm>
            <a:off x="6856560" y="3886200"/>
            <a:ext cx="2044440" cy="1275840"/>
          </a:xfrm>
          <a:prstGeom prst="rect">
            <a:avLst/>
          </a:prstGeom>
          <a:ln>
            <a:noFill/>
          </a:ln>
        </p:spPr>
      </p:pic>
      <p:pic>
        <p:nvPicPr>
          <p:cNvPr id="1401" name="Picture 26"/>
          <p:cNvPicPr/>
          <p:nvPr/>
        </p:nvPicPr>
        <p:blipFill>
          <a:blip r:embed="rId12"/>
          <a:stretch/>
        </p:blipFill>
        <p:spPr>
          <a:xfrm>
            <a:off x="5896080" y="5040360"/>
            <a:ext cx="2045880" cy="1275840"/>
          </a:xfrm>
          <a:prstGeom prst="rect">
            <a:avLst/>
          </a:prstGeom>
          <a:ln>
            <a:noFill/>
          </a:ln>
        </p:spPr>
      </p:pic>
      <p:sp>
        <p:nvSpPr>
          <p:cNvPr id="1402" name="CustomShape 3"/>
          <p:cNvSpPr/>
          <p:nvPr/>
        </p:nvSpPr>
        <p:spPr>
          <a:xfrm>
            <a:off x="4677120" y="5276160"/>
            <a:ext cx="1586520" cy="27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200" b="0" i="1" strike="noStrike" spc="-1">
                <a:solidFill>
                  <a:srgbClr val="0070C0"/>
                </a:solidFill>
                <a:uFill>
                  <a:solidFill>
                    <a:srgbClr val="FFFFFF"/>
                  </a:solidFill>
                </a:uFill>
                <a:latin typeface="Arial"/>
              </a:rPr>
              <a:t>In the media</a:t>
            </a:r>
            <a:endParaRPr lang="en-US" sz="1200" b="0" strike="noStrike" spc="-1">
              <a:solidFill>
                <a:srgbClr val="000000"/>
              </a:solidFill>
              <a:uFill>
                <a:solidFill>
                  <a:srgbClr val="FFFFFF"/>
                </a:solidFill>
              </a:uFill>
              <a:latin typeface="Arial"/>
            </a:endParaRPr>
          </a:p>
        </p:txBody>
      </p:sp>
      <p:sp>
        <p:nvSpPr>
          <p:cNvPr id="1403" name="CustomShape 4"/>
          <p:cNvSpPr/>
          <p:nvPr/>
        </p:nvSpPr>
        <p:spPr>
          <a:xfrm>
            <a:off x="1189440" y="3979801"/>
            <a:ext cx="1428840" cy="27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200" b="0" i="1" strike="noStrike" spc="-1">
                <a:solidFill>
                  <a:srgbClr val="0070C0"/>
                </a:solidFill>
                <a:uFill>
                  <a:solidFill>
                    <a:srgbClr val="FFFFFF"/>
                  </a:solidFill>
                </a:uFill>
                <a:latin typeface="Arial"/>
              </a:rPr>
              <a:t>Web / App</a:t>
            </a:r>
            <a:endParaRPr lang="en-US" sz="1200" b="0" strike="noStrike" spc="-1">
              <a:solidFill>
                <a:srgbClr val="000000"/>
              </a:solidFill>
              <a:uFill>
                <a:solidFill>
                  <a:srgbClr val="FFFFFF"/>
                </a:solidFill>
              </a:uFill>
              <a:latin typeface="Arial"/>
            </a:endParaRPr>
          </a:p>
        </p:txBody>
      </p:sp>
    </p:spTree>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9" name="Picture 2"/>
          <p:cNvPicPr/>
          <p:nvPr/>
        </p:nvPicPr>
        <p:blipFill>
          <a:blip r:embed="rId3"/>
          <a:stretch/>
        </p:blipFill>
        <p:spPr>
          <a:xfrm>
            <a:off x="392400" y="1109160"/>
            <a:ext cx="5106240" cy="3378240"/>
          </a:xfrm>
          <a:prstGeom prst="rect">
            <a:avLst/>
          </a:prstGeom>
          <a:ln>
            <a:noFill/>
          </a:ln>
        </p:spPr>
      </p:pic>
      <p:pic>
        <p:nvPicPr>
          <p:cNvPr id="1410" name="Picture 1"/>
          <p:cNvPicPr/>
          <p:nvPr/>
        </p:nvPicPr>
        <p:blipFill>
          <a:blip r:embed="rId4"/>
          <a:srcRect l="12318"/>
          <a:stretch/>
        </p:blipFill>
        <p:spPr>
          <a:xfrm>
            <a:off x="2638800" y="4197240"/>
            <a:ext cx="2687400" cy="1828440"/>
          </a:xfrm>
          <a:prstGeom prst="rect">
            <a:avLst/>
          </a:prstGeom>
          <a:ln>
            <a:noFill/>
          </a:ln>
        </p:spPr>
      </p:pic>
      <p:pic>
        <p:nvPicPr>
          <p:cNvPr id="1411" name="Picture 7"/>
          <p:cNvPicPr/>
          <p:nvPr/>
        </p:nvPicPr>
        <p:blipFill>
          <a:blip r:embed="rId5"/>
          <a:srcRect l="15604"/>
          <a:stretch/>
        </p:blipFill>
        <p:spPr>
          <a:xfrm>
            <a:off x="318240" y="4188240"/>
            <a:ext cx="2320200" cy="1828440"/>
          </a:xfrm>
          <a:prstGeom prst="rect">
            <a:avLst/>
          </a:prstGeom>
          <a:ln>
            <a:noFill/>
          </a:ln>
        </p:spPr>
      </p:pic>
      <p:sp>
        <p:nvSpPr>
          <p:cNvPr id="1412" name="CustomShape 1"/>
          <p:cNvSpPr/>
          <p:nvPr/>
        </p:nvSpPr>
        <p:spPr>
          <a:xfrm>
            <a:off x="4951800" y="6175440"/>
            <a:ext cx="4082400" cy="3682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en-US" sz="1800" b="0" i="1" strike="noStrike" spc="-1" dirty="0">
                <a:solidFill>
                  <a:srgbClr val="0070C0"/>
                </a:solidFill>
                <a:uFill>
                  <a:solidFill>
                    <a:srgbClr val="FFFFFF"/>
                  </a:solidFill>
                </a:uFill>
                <a:latin typeface="Arial"/>
                <a:ea typeface="ＭＳ Ｐゴシック"/>
              </a:rPr>
              <a:t>www.seasonalhurricanepredictions.org</a:t>
            </a:r>
            <a:endParaRPr lang="en-US" sz="1800" b="0" strike="noStrike" spc="-1" dirty="0">
              <a:solidFill>
                <a:srgbClr val="000000"/>
              </a:solidFill>
              <a:uFill>
                <a:solidFill>
                  <a:srgbClr val="FFFFFF"/>
                </a:solidFill>
              </a:uFill>
              <a:latin typeface="Arial"/>
            </a:endParaRPr>
          </a:p>
        </p:txBody>
      </p:sp>
      <p:pic>
        <p:nvPicPr>
          <p:cNvPr id="1413" name="Picture 12"/>
          <p:cNvPicPr/>
          <p:nvPr/>
        </p:nvPicPr>
        <p:blipFill>
          <a:blip r:embed="rId6" cstate="print"/>
          <a:srcRect t="12864" b="26995"/>
          <a:stretch/>
        </p:blipFill>
        <p:spPr>
          <a:xfrm>
            <a:off x="5892840" y="3147841"/>
            <a:ext cx="2761920" cy="2953800"/>
          </a:xfrm>
          <a:prstGeom prst="rect">
            <a:avLst/>
          </a:prstGeom>
          <a:ln>
            <a:noFill/>
          </a:ln>
        </p:spPr>
      </p:pic>
      <p:sp>
        <p:nvSpPr>
          <p:cNvPr id="1414" name="TextShape 2"/>
          <p:cNvSpPr txBox="1"/>
          <p:nvPr/>
        </p:nvSpPr>
        <p:spPr>
          <a:xfrm>
            <a:off x="464760" y="217800"/>
            <a:ext cx="8229240" cy="838080"/>
          </a:xfrm>
          <a:prstGeom prst="rect">
            <a:avLst/>
          </a:prstGeom>
          <a:noFill/>
          <a:ln>
            <a:noFill/>
          </a:ln>
        </p:spPr>
        <p:txBody>
          <a:bodyPr anchor="ctr"/>
          <a:lstStyle/>
          <a:p>
            <a:pPr algn="ctr">
              <a:lnSpc>
                <a:spcPct val="100000"/>
              </a:lnSpc>
            </a:pPr>
            <a:r>
              <a:rPr lang="en-US" sz="3500" b="1" strike="noStrike" spc="-1">
                <a:solidFill>
                  <a:srgbClr val="124484"/>
                </a:solidFill>
                <a:uFill>
                  <a:solidFill>
                    <a:srgbClr val="FFFFFF"/>
                  </a:solidFill>
                </a:uFill>
                <a:latin typeface="Calibri"/>
              </a:rPr>
              <a:t>Seasonal predictions for hurricanes</a:t>
            </a:r>
            <a:endParaRPr lang="en-US" sz="3500" b="0" strike="noStrike" spc="-1">
              <a:solidFill>
                <a:srgbClr val="000000"/>
              </a:solidFill>
              <a:uFill>
                <a:solidFill>
                  <a:srgbClr val="FFFFFF"/>
                </a:solidFill>
              </a:uFill>
              <a:latin typeface="Calibri"/>
            </a:endParaRPr>
          </a:p>
        </p:txBody>
      </p:sp>
    </p:spTree>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Freeform 17"/>
          <p:cNvSpPr>
            <a:spLocks/>
          </p:cNvSpPr>
          <p:nvPr/>
        </p:nvSpPr>
        <p:spPr bwMode="auto">
          <a:xfrm>
            <a:off x="466725" y="2206907"/>
            <a:ext cx="8426450" cy="3376270"/>
          </a:xfrm>
          <a:custGeom>
            <a:avLst/>
            <a:gdLst>
              <a:gd name="T0" fmla="*/ 0 w 5852"/>
              <a:gd name="T1" fmla="*/ 2147483647 h 2177"/>
              <a:gd name="T2" fmla="*/ 2147483647 w 5852"/>
              <a:gd name="T3" fmla="*/ 2147483647 h 2177"/>
              <a:gd name="T4" fmla="*/ 2147483647 w 5852"/>
              <a:gd name="T5" fmla="*/ 2147483647 h 2177"/>
              <a:gd name="T6" fmla="*/ 2147483647 w 5852"/>
              <a:gd name="T7" fmla="*/ 2147483647 h 2177"/>
              <a:gd name="T8" fmla="*/ 2147483647 w 5852"/>
              <a:gd name="T9" fmla="*/ 2147483647 h 2177"/>
              <a:gd name="T10" fmla="*/ 2147483647 w 5852"/>
              <a:gd name="T11" fmla="*/ 2147483647 h 2177"/>
              <a:gd name="T12" fmla="*/ 2147483647 w 5852"/>
              <a:gd name="T13" fmla="*/ 2147483647 h 2177"/>
              <a:gd name="T14" fmla="*/ 2147483647 w 5852"/>
              <a:gd name="T15" fmla="*/ 2147483647 h 2177"/>
              <a:gd name="T16" fmla="*/ 2147483647 w 5852"/>
              <a:gd name="T17" fmla="*/ 2147483647 h 2177"/>
              <a:gd name="T18" fmla="*/ 2147483647 w 5852"/>
              <a:gd name="T19" fmla="*/ 2147483647 h 2177"/>
              <a:gd name="T20" fmla="*/ 2147483647 w 5852"/>
              <a:gd name="T21" fmla="*/ 0 h 2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52" h="2177">
                <a:moveTo>
                  <a:pt x="0" y="2177"/>
                </a:moveTo>
                <a:cubicBezTo>
                  <a:pt x="144" y="2060"/>
                  <a:pt x="288" y="1943"/>
                  <a:pt x="409" y="1905"/>
                </a:cubicBezTo>
                <a:cubicBezTo>
                  <a:pt x="530" y="1867"/>
                  <a:pt x="620" y="1935"/>
                  <a:pt x="726" y="1950"/>
                </a:cubicBezTo>
                <a:cubicBezTo>
                  <a:pt x="832" y="1965"/>
                  <a:pt x="863" y="2041"/>
                  <a:pt x="1044" y="1996"/>
                </a:cubicBezTo>
                <a:cubicBezTo>
                  <a:pt x="1225" y="1951"/>
                  <a:pt x="1558" y="1724"/>
                  <a:pt x="1815" y="1678"/>
                </a:cubicBezTo>
                <a:cubicBezTo>
                  <a:pt x="2072" y="1632"/>
                  <a:pt x="2291" y="1851"/>
                  <a:pt x="2586" y="1723"/>
                </a:cubicBezTo>
                <a:cubicBezTo>
                  <a:pt x="2881" y="1595"/>
                  <a:pt x="3313" y="1083"/>
                  <a:pt x="3584" y="907"/>
                </a:cubicBezTo>
                <a:cubicBezTo>
                  <a:pt x="3855" y="731"/>
                  <a:pt x="4014" y="771"/>
                  <a:pt x="4210" y="665"/>
                </a:cubicBezTo>
                <a:cubicBezTo>
                  <a:pt x="4406" y="559"/>
                  <a:pt x="4527" y="353"/>
                  <a:pt x="4763" y="272"/>
                </a:cubicBezTo>
                <a:cubicBezTo>
                  <a:pt x="4999" y="191"/>
                  <a:pt x="5444" y="226"/>
                  <a:pt x="5625" y="181"/>
                </a:cubicBezTo>
                <a:cubicBezTo>
                  <a:pt x="5806" y="136"/>
                  <a:pt x="5814" y="30"/>
                  <a:pt x="5852" y="0"/>
                </a:cubicBezTo>
              </a:path>
            </a:pathLst>
          </a:custGeom>
          <a:noFill/>
          <a:ln w="57150" cmpd="sng">
            <a:solidFill>
              <a:srgbClr val="000308"/>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18436" name="Text Box 9"/>
          <p:cNvSpPr txBox="1">
            <a:spLocks noChangeArrowheads="1"/>
          </p:cNvSpPr>
          <p:nvPr/>
        </p:nvSpPr>
        <p:spPr bwMode="auto">
          <a:xfrm>
            <a:off x="3779841" y="5935226"/>
            <a:ext cx="1944687" cy="36911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a:solidFill>
                  <a:srgbClr val="000308"/>
                </a:solidFill>
                <a:latin typeface="Calibri" charset="0"/>
              </a:rPr>
              <a:t>Observations</a:t>
            </a:r>
            <a:endParaRPr lang="en-US">
              <a:solidFill>
                <a:srgbClr val="000308"/>
              </a:solidFill>
              <a:latin typeface="Calibri" charset="0"/>
            </a:endParaRPr>
          </a:p>
        </p:txBody>
      </p:sp>
      <p:sp>
        <p:nvSpPr>
          <p:cNvPr id="18437" name="Text Box 12"/>
          <p:cNvSpPr txBox="1">
            <a:spLocks noChangeArrowheads="1"/>
          </p:cNvSpPr>
          <p:nvPr/>
        </p:nvSpPr>
        <p:spPr bwMode="auto">
          <a:xfrm>
            <a:off x="107950" y="5725856"/>
            <a:ext cx="935038" cy="37221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a:solidFill>
                  <a:srgbClr val="000308"/>
                </a:solidFill>
                <a:latin typeface="Calibri" charset="0"/>
              </a:rPr>
              <a:t> 1960</a:t>
            </a:r>
            <a:endParaRPr lang="en-US">
              <a:solidFill>
                <a:srgbClr val="000308"/>
              </a:solidFill>
              <a:latin typeface="Calibri" charset="0"/>
            </a:endParaRPr>
          </a:p>
        </p:txBody>
      </p:sp>
      <p:sp>
        <p:nvSpPr>
          <p:cNvPr id="18438" name="Text Box 29"/>
          <p:cNvSpPr txBox="1">
            <a:spLocks noChangeArrowheads="1"/>
          </p:cNvSpPr>
          <p:nvPr/>
        </p:nvSpPr>
        <p:spPr bwMode="auto">
          <a:xfrm>
            <a:off x="7958141" y="5725856"/>
            <a:ext cx="935037" cy="36933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dirty="0">
                <a:solidFill>
                  <a:srgbClr val="000308"/>
                </a:solidFill>
                <a:latin typeface="Calibri" charset="0"/>
              </a:rPr>
              <a:t> </a:t>
            </a:r>
            <a:r>
              <a:rPr lang="en-GB" dirty="0" smtClean="0">
                <a:solidFill>
                  <a:srgbClr val="000308"/>
                </a:solidFill>
                <a:latin typeface="Calibri" charset="0"/>
              </a:rPr>
              <a:t>2018</a:t>
            </a:r>
            <a:endParaRPr lang="en-US" dirty="0">
              <a:solidFill>
                <a:srgbClr val="000308"/>
              </a:solidFill>
              <a:latin typeface="Calibri" charset="0"/>
            </a:endParaRPr>
          </a:p>
        </p:txBody>
      </p:sp>
      <p:sp>
        <p:nvSpPr>
          <p:cNvPr id="18439" name="Line 10"/>
          <p:cNvSpPr>
            <a:spLocks noChangeShapeType="1"/>
          </p:cNvSpPr>
          <p:nvPr/>
        </p:nvSpPr>
        <p:spPr bwMode="auto">
          <a:xfrm flipV="1">
            <a:off x="4716463" y="4402956"/>
            <a:ext cx="215900" cy="1532271"/>
          </a:xfrm>
          <a:prstGeom prst="line">
            <a:avLst/>
          </a:prstGeom>
          <a:noFill/>
          <a:ln w="9525">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solidFill>
                <a:prstClr val="black"/>
              </a:solidFill>
              <a:latin typeface="Arial"/>
              <a:ea typeface="DejaVu Sans"/>
              <a:cs typeface="DejaVu Sans"/>
            </a:endParaRPr>
          </a:p>
        </p:txBody>
      </p:sp>
      <p:sp>
        <p:nvSpPr>
          <p:cNvPr id="8" name="Rectángulo 7"/>
          <p:cNvSpPr/>
          <p:nvPr/>
        </p:nvSpPr>
        <p:spPr>
          <a:xfrm rot="5232785">
            <a:off x="8496300" y="3149600"/>
            <a:ext cx="762000" cy="5715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Arial"/>
              <a:ea typeface="DejaVu Sans"/>
              <a:cs typeface="DejaVu Sans"/>
            </a:endParaRPr>
          </a:p>
        </p:txBody>
      </p:sp>
      <p:sp>
        <p:nvSpPr>
          <p:cNvPr id="9" name="TextShape 3"/>
          <p:cNvSpPr txBox="1">
            <a:spLocks noChangeAspect="1" noChangeArrowheads="1"/>
          </p:cNvSpPr>
          <p:nvPr/>
        </p:nvSpPr>
        <p:spPr bwMode="auto">
          <a:xfrm>
            <a:off x="-20362" y="161241"/>
            <a:ext cx="6687862" cy="53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FFFFFF"/>
                </a:solidFill>
              </a:rPr>
              <a:t>Introduction to Climate Prediction Systems</a:t>
            </a:r>
            <a:endParaRPr lang="en-US" sz="2400" b="1" dirty="0">
              <a:solidFill>
                <a:prstClr val="black"/>
              </a:solidFill>
              <a:latin typeface="Calibri" charset="0"/>
            </a:endParaRPr>
          </a:p>
        </p:txBody>
      </p:sp>
      <p:sp>
        <p:nvSpPr>
          <p:cNvPr id="10" name="Text Box 37"/>
          <p:cNvSpPr txBox="1">
            <a:spLocks noChangeArrowheads="1"/>
          </p:cNvSpPr>
          <p:nvPr/>
        </p:nvSpPr>
        <p:spPr bwMode="auto">
          <a:xfrm>
            <a:off x="6342063" y="1001785"/>
            <a:ext cx="1871662" cy="92333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dirty="0">
                <a:solidFill>
                  <a:srgbClr val="990099"/>
                </a:solidFill>
                <a:latin typeface="Calibri" charset="0"/>
              </a:rPr>
              <a:t>5-member prediction started 1 Nov </a:t>
            </a:r>
            <a:r>
              <a:rPr lang="en-GB" dirty="0" smtClean="0">
                <a:solidFill>
                  <a:srgbClr val="990099"/>
                </a:solidFill>
                <a:latin typeface="Calibri" charset="0"/>
              </a:rPr>
              <a:t>2018</a:t>
            </a:r>
            <a:endParaRPr lang="en-US" dirty="0">
              <a:solidFill>
                <a:srgbClr val="990099"/>
              </a:solidFill>
              <a:latin typeface="Calibri" charset="0"/>
            </a:endParaRPr>
          </a:p>
        </p:txBody>
      </p:sp>
      <p:sp>
        <p:nvSpPr>
          <p:cNvPr id="11" name="Rectángulo 10"/>
          <p:cNvSpPr/>
          <p:nvPr/>
        </p:nvSpPr>
        <p:spPr>
          <a:xfrm rot="5232785">
            <a:off x="8496300" y="3149600"/>
            <a:ext cx="762000" cy="5715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Arial"/>
              <a:ea typeface="DejaVu Sans"/>
              <a:cs typeface="DejaVu Sans"/>
            </a:endParaRPr>
          </a:p>
        </p:txBody>
      </p:sp>
      <p:sp>
        <p:nvSpPr>
          <p:cNvPr id="12" name="Freeform 32"/>
          <p:cNvSpPr>
            <a:spLocks/>
          </p:cNvSpPr>
          <p:nvPr/>
        </p:nvSpPr>
        <p:spPr bwMode="auto">
          <a:xfrm rot="5232785">
            <a:off x="8455024" y="2293255"/>
            <a:ext cx="863600" cy="1265520"/>
          </a:xfrm>
          <a:custGeom>
            <a:avLst/>
            <a:gdLst>
              <a:gd name="T0" fmla="*/ 0 w 726"/>
              <a:gd name="T1" fmla="*/ 2147483647 h 816"/>
              <a:gd name="T2" fmla="*/ 2147483647 w 726"/>
              <a:gd name="T3" fmla="*/ 2147483647 h 816"/>
              <a:gd name="T4" fmla="*/ 2147483647 w 726"/>
              <a:gd name="T5" fmla="*/ 2147483647 h 816"/>
              <a:gd name="T6" fmla="*/ 2147483647 w 726"/>
              <a:gd name="T7" fmla="*/ 0 h 8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6" h="816">
                <a:moveTo>
                  <a:pt x="0" y="816"/>
                </a:moveTo>
                <a:cubicBezTo>
                  <a:pt x="45" y="691"/>
                  <a:pt x="90" y="566"/>
                  <a:pt x="181" y="453"/>
                </a:cubicBezTo>
                <a:cubicBezTo>
                  <a:pt x="272" y="340"/>
                  <a:pt x="453" y="211"/>
                  <a:pt x="544" y="136"/>
                </a:cubicBezTo>
                <a:cubicBezTo>
                  <a:pt x="635" y="61"/>
                  <a:pt x="696" y="15"/>
                  <a:pt x="726" y="0"/>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13" name="Freeform 33"/>
          <p:cNvSpPr>
            <a:spLocks/>
          </p:cNvSpPr>
          <p:nvPr/>
        </p:nvSpPr>
        <p:spPr bwMode="auto">
          <a:xfrm rot="5232785">
            <a:off x="8031165" y="2730914"/>
            <a:ext cx="841375" cy="393924"/>
          </a:xfrm>
          <a:custGeom>
            <a:avLst/>
            <a:gdLst>
              <a:gd name="T0" fmla="*/ 0 w 707"/>
              <a:gd name="T1" fmla="*/ 2147483647 h 254"/>
              <a:gd name="T2" fmla="*/ 2147483647 w 707"/>
              <a:gd name="T3" fmla="*/ 2147483647 h 254"/>
              <a:gd name="T4" fmla="*/ 2147483647 w 707"/>
              <a:gd name="T5" fmla="*/ 2147483647 h 254"/>
              <a:gd name="T6" fmla="*/ 2147483647 w 707"/>
              <a:gd name="T7" fmla="*/ 2147483647 h 254"/>
              <a:gd name="T8" fmla="*/ 2147483647 w 707"/>
              <a:gd name="T9" fmla="*/ 2147483647 h 2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7" h="254">
                <a:moveTo>
                  <a:pt x="0" y="239"/>
                </a:moveTo>
                <a:cubicBezTo>
                  <a:pt x="91" y="246"/>
                  <a:pt x="182" y="254"/>
                  <a:pt x="273" y="239"/>
                </a:cubicBezTo>
                <a:cubicBezTo>
                  <a:pt x="364" y="224"/>
                  <a:pt x="477" y="186"/>
                  <a:pt x="545" y="148"/>
                </a:cubicBezTo>
                <a:cubicBezTo>
                  <a:pt x="613" y="110"/>
                  <a:pt x="655" y="24"/>
                  <a:pt x="681" y="12"/>
                </a:cubicBezTo>
                <a:cubicBezTo>
                  <a:pt x="707" y="0"/>
                  <a:pt x="699" y="61"/>
                  <a:pt x="703" y="74"/>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dirty="0">
              <a:solidFill>
                <a:prstClr val="black"/>
              </a:solidFill>
              <a:latin typeface="Arial"/>
              <a:ea typeface="DejaVu Sans"/>
              <a:cs typeface="DejaVu Sans"/>
            </a:endParaRPr>
          </a:p>
        </p:txBody>
      </p:sp>
      <p:sp>
        <p:nvSpPr>
          <p:cNvPr id="14" name="Freeform 35"/>
          <p:cNvSpPr>
            <a:spLocks/>
          </p:cNvSpPr>
          <p:nvPr/>
        </p:nvSpPr>
        <p:spPr bwMode="auto">
          <a:xfrm rot="5232785">
            <a:off x="8302627" y="2470814"/>
            <a:ext cx="917575" cy="986361"/>
          </a:xfrm>
          <a:custGeom>
            <a:avLst/>
            <a:gdLst>
              <a:gd name="T0" fmla="*/ 0 w 771"/>
              <a:gd name="T1" fmla="*/ 2147483647 h 636"/>
              <a:gd name="T2" fmla="*/ 2147483647 w 771"/>
              <a:gd name="T3" fmla="*/ 2147483647 h 636"/>
              <a:gd name="T4" fmla="*/ 2147483647 w 771"/>
              <a:gd name="T5" fmla="*/ 2147483647 h 636"/>
              <a:gd name="T6" fmla="*/ 2147483647 w 771"/>
              <a:gd name="T7" fmla="*/ 0 h 6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71" h="636">
                <a:moveTo>
                  <a:pt x="0" y="636"/>
                </a:moveTo>
                <a:cubicBezTo>
                  <a:pt x="98" y="579"/>
                  <a:pt x="197" y="522"/>
                  <a:pt x="272" y="454"/>
                </a:cubicBezTo>
                <a:cubicBezTo>
                  <a:pt x="347" y="386"/>
                  <a:pt x="370" y="303"/>
                  <a:pt x="453" y="227"/>
                </a:cubicBezTo>
                <a:cubicBezTo>
                  <a:pt x="536" y="151"/>
                  <a:pt x="718" y="30"/>
                  <a:pt x="771" y="0"/>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15" name="Freeform 36"/>
          <p:cNvSpPr>
            <a:spLocks/>
          </p:cNvSpPr>
          <p:nvPr/>
        </p:nvSpPr>
        <p:spPr bwMode="auto">
          <a:xfrm rot="5232785">
            <a:off x="7705725" y="2961875"/>
            <a:ext cx="863600" cy="221776"/>
          </a:xfrm>
          <a:custGeom>
            <a:avLst/>
            <a:gdLst>
              <a:gd name="T0" fmla="*/ 0 w 726"/>
              <a:gd name="T1" fmla="*/ 0 h 143"/>
              <a:gd name="T2" fmla="*/ 2147483647 w 726"/>
              <a:gd name="T3" fmla="*/ 2147483647 h 143"/>
              <a:gd name="T4" fmla="*/ 2147483647 w 726"/>
              <a:gd name="T5" fmla="*/ 2147483647 h 143"/>
              <a:gd name="T6" fmla="*/ 0 60000 65536"/>
              <a:gd name="T7" fmla="*/ 0 60000 65536"/>
              <a:gd name="T8" fmla="*/ 0 60000 65536"/>
            </a:gdLst>
            <a:ahLst/>
            <a:cxnLst>
              <a:cxn ang="T6">
                <a:pos x="T0" y="T1"/>
              </a:cxn>
              <a:cxn ang="T7">
                <a:pos x="T2" y="T3"/>
              </a:cxn>
              <a:cxn ang="T8">
                <a:pos x="T4" y="T5"/>
              </a:cxn>
            </a:cxnLst>
            <a:rect l="0" t="0" r="r" b="b"/>
            <a:pathLst>
              <a:path w="726" h="143">
                <a:moveTo>
                  <a:pt x="0" y="0"/>
                </a:moveTo>
                <a:cubicBezTo>
                  <a:pt x="121" y="64"/>
                  <a:pt x="242" y="129"/>
                  <a:pt x="363" y="136"/>
                </a:cubicBezTo>
                <a:cubicBezTo>
                  <a:pt x="484" y="143"/>
                  <a:pt x="666" y="60"/>
                  <a:pt x="726" y="45"/>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Tree>
    <p:extLst>
      <p:ext uri="{BB962C8B-B14F-4D97-AF65-F5344CB8AC3E}">
        <p14:creationId xmlns:p14="http://schemas.microsoft.com/office/powerpoint/2010/main" val="3680100368"/>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reeform 17"/>
          <p:cNvSpPr>
            <a:spLocks/>
          </p:cNvSpPr>
          <p:nvPr/>
        </p:nvSpPr>
        <p:spPr bwMode="auto">
          <a:xfrm>
            <a:off x="466725" y="2206907"/>
            <a:ext cx="8426450" cy="3376270"/>
          </a:xfrm>
          <a:custGeom>
            <a:avLst/>
            <a:gdLst>
              <a:gd name="T0" fmla="*/ 0 w 5852"/>
              <a:gd name="T1" fmla="*/ 2147483647 h 2177"/>
              <a:gd name="T2" fmla="*/ 2147483647 w 5852"/>
              <a:gd name="T3" fmla="*/ 2147483647 h 2177"/>
              <a:gd name="T4" fmla="*/ 2147483647 w 5852"/>
              <a:gd name="T5" fmla="*/ 2147483647 h 2177"/>
              <a:gd name="T6" fmla="*/ 2147483647 w 5852"/>
              <a:gd name="T7" fmla="*/ 2147483647 h 2177"/>
              <a:gd name="T8" fmla="*/ 2147483647 w 5852"/>
              <a:gd name="T9" fmla="*/ 2147483647 h 2177"/>
              <a:gd name="T10" fmla="*/ 2147483647 w 5852"/>
              <a:gd name="T11" fmla="*/ 2147483647 h 2177"/>
              <a:gd name="T12" fmla="*/ 2147483647 w 5852"/>
              <a:gd name="T13" fmla="*/ 2147483647 h 2177"/>
              <a:gd name="T14" fmla="*/ 2147483647 w 5852"/>
              <a:gd name="T15" fmla="*/ 2147483647 h 2177"/>
              <a:gd name="T16" fmla="*/ 2147483647 w 5852"/>
              <a:gd name="T17" fmla="*/ 2147483647 h 2177"/>
              <a:gd name="T18" fmla="*/ 2147483647 w 5852"/>
              <a:gd name="T19" fmla="*/ 2147483647 h 2177"/>
              <a:gd name="T20" fmla="*/ 2147483647 w 5852"/>
              <a:gd name="T21" fmla="*/ 0 h 2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52" h="2177">
                <a:moveTo>
                  <a:pt x="0" y="2177"/>
                </a:moveTo>
                <a:cubicBezTo>
                  <a:pt x="144" y="2060"/>
                  <a:pt x="288" y="1943"/>
                  <a:pt x="409" y="1905"/>
                </a:cubicBezTo>
                <a:cubicBezTo>
                  <a:pt x="530" y="1867"/>
                  <a:pt x="620" y="1935"/>
                  <a:pt x="726" y="1950"/>
                </a:cubicBezTo>
                <a:cubicBezTo>
                  <a:pt x="832" y="1965"/>
                  <a:pt x="863" y="2041"/>
                  <a:pt x="1044" y="1996"/>
                </a:cubicBezTo>
                <a:cubicBezTo>
                  <a:pt x="1225" y="1951"/>
                  <a:pt x="1558" y="1724"/>
                  <a:pt x="1815" y="1678"/>
                </a:cubicBezTo>
                <a:cubicBezTo>
                  <a:pt x="2072" y="1632"/>
                  <a:pt x="2291" y="1851"/>
                  <a:pt x="2586" y="1723"/>
                </a:cubicBezTo>
                <a:cubicBezTo>
                  <a:pt x="2881" y="1595"/>
                  <a:pt x="3313" y="1083"/>
                  <a:pt x="3584" y="907"/>
                </a:cubicBezTo>
                <a:cubicBezTo>
                  <a:pt x="3855" y="731"/>
                  <a:pt x="4014" y="771"/>
                  <a:pt x="4210" y="665"/>
                </a:cubicBezTo>
                <a:cubicBezTo>
                  <a:pt x="4406" y="559"/>
                  <a:pt x="4527" y="353"/>
                  <a:pt x="4763" y="272"/>
                </a:cubicBezTo>
                <a:cubicBezTo>
                  <a:pt x="4999" y="191"/>
                  <a:pt x="5444" y="226"/>
                  <a:pt x="5625" y="181"/>
                </a:cubicBezTo>
                <a:cubicBezTo>
                  <a:pt x="5806" y="136"/>
                  <a:pt x="5814" y="30"/>
                  <a:pt x="5852" y="0"/>
                </a:cubicBezTo>
              </a:path>
            </a:pathLst>
          </a:custGeom>
          <a:noFill/>
          <a:ln w="57150" cmpd="sng">
            <a:solidFill>
              <a:srgbClr val="000308"/>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19459" name="Text Box 9"/>
          <p:cNvSpPr txBox="1">
            <a:spLocks noChangeArrowheads="1"/>
          </p:cNvSpPr>
          <p:nvPr/>
        </p:nvSpPr>
        <p:spPr bwMode="auto">
          <a:xfrm>
            <a:off x="3779841" y="5935226"/>
            <a:ext cx="1944687" cy="36911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a:solidFill>
                  <a:srgbClr val="000308"/>
                </a:solidFill>
                <a:latin typeface="Calibri" charset="0"/>
              </a:rPr>
              <a:t>Observations</a:t>
            </a:r>
            <a:endParaRPr lang="en-US">
              <a:solidFill>
                <a:srgbClr val="000308"/>
              </a:solidFill>
              <a:latin typeface="Calibri" charset="0"/>
            </a:endParaRPr>
          </a:p>
        </p:txBody>
      </p:sp>
      <p:sp>
        <p:nvSpPr>
          <p:cNvPr id="19460" name="Text Box 12"/>
          <p:cNvSpPr txBox="1">
            <a:spLocks noChangeArrowheads="1"/>
          </p:cNvSpPr>
          <p:nvPr/>
        </p:nvSpPr>
        <p:spPr bwMode="auto">
          <a:xfrm>
            <a:off x="107950" y="5725856"/>
            <a:ext cx="935038" cy="37221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a:solidFill>
                  <a:srgbClr val="000308"/>
                </a:solidFill>
                <a:latin typeface="Calibri" charset="0"/>
              </a:rPr>
              <a:t> 1960</a:t>
            </a:r>
            <a:endParaRPr lang="en-US">
              <a:solidFill>
                <a:srgbClr val="000308"/>
              </a:solidFill>
              <a:latin typeface="Calibri" charset="0"/>
            </a:endParaRPr>
          </a:p>
        </p:txBody>
      </p:sp>
      <p:sp>
        <p:nvSpPr>
          <p:cNvPr id="19462" name="Line 10"/>
          <p:cNvSpPr>
            <a:spLocks noChangeShapeType="1"/>
          </p:cNvSpPr>
          <p:nvPr/>
        </p:nvSpPr>
        <p:spPr bwMode="auto">
          <a:xfrm flipV="1">
            <a:off x="4716463" y="4402956"/>
            <a:ext cx="215900" cy="1532271"/>
          </a:xfrm>
          <a:prstGeom prst="line">
            <a:avLst/>
          </a:prstGeom>
          <a:noFill/>
          <a:ln w="9525">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solidFill>
                <a:prstClr val="black"/>
              </a:solidFill>
              <a:latin typeface="Arial"/>
              <a:ea typeface="DejaVu Sans"/>
              <a:cs typeface="DejaVu Sans"/>
            </a:endParaRPr>
          </a:p>
        </p:txBody>
      </p:sp>
      <p:sp>
        <p:nvSpPr>
          <p:cNvPr id="19463" name="Text Box 11"/>
          <p:cNvSpPr txBox="1">
            <a:spLocks noChangeArrowheads="1"/>
          </p:cNvSpPr>
          <p:nvPr/>
        </p:nvSpPr>
        <p:spPr bwMode="auto">
          <a:xfrm>
            <a:off x="-107950" y="3387128"/>
            <a:ext cx="1871663" cy="92333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a:solidFill>
                  <a:srgbClr val="0070C0"/>
                </a:solidFill>
                <a:latin typeface="Calibri" charset="0"/>
              </a:rPr>
              <a:t>5-member prediction started 1 Nov 1960</a:t>
            </a:r>
            <a:endParaRPr lang="en-US">
              <a:solidFill>
                <a:srgbClr val="0070C0"/>
              </a:solidFill>
              <a:latin typeface="Calibri" charset="0"/>
            </a:endParaRPr>
          </a:p>
        </p:txBody>
      </p:sp>
      <p:sp>
        <p:nvSpPr>
          <p:cNvPr id="19464" name="Freeform 6"/>
          <p:cNvSpPr>
            <a:spLocks/>
          </p:cNvSpPr>
          <p:nvPr/>
        </p:nvSpPr>
        <p:spPr bwMode="auto">
          <a:xfrm>
            <a:off x="679450" y="4680562"/>
            <a:ext cx="1155700" cy="704100"/>
          </a:xfrm>
          <a:custGeom>
            <a:avLst/>
            <a:gdLst>
              <a:gd name="T0" fmla="*/ 0 w 1457"/>
              <a:gd name="T1" fmla="*/ 2147483647 h 556"/>
              <a:gd name="T2" fmla="*/ 2147483647 w 1457"/>
              <a:gd name="T3" fmla="*/ 2147483647 h 556"/>
              <a:gd name="T4" fmla="*/ 2147483647 w 1457"/>
              <a:gd name="T5" fmla="*/ 2147483647 h 556"/>
              <a:gd name="T6" fmla="*/ 2147483647 w 1457"/>
              <a:gd name="T7" fmla="*/ 2147483647 h 556"/>
              <a:gd name="T8" fmla="*/ 2147483647 w 1457"/>
              <a:gd name="T9" fmla="*/ 0 h 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7" h="556">
                <a:moveTo>
                  <a:pt x="0" y="556"/>
                </a:moveTo>
                <a:cubicBezTo>
                  <a:pt x="75" y="435"/>
                  <a:pt x="151" y="315"/>
                  <a:pt x="227" y="239"/>
                </a:cubicBezTo>
                <a:cubicBezTo>
                  <a:pt x="303" y="163"/>
                  <a:pt x="315" y="126"/>
                  <a:pt x="454" y="102"/>
                </a:cubicBezTo>
                <a:cubicBezTo>
                  <a:pt x="593" y="78"/>
                  <a:pt x="898" y="109"/>
                  <a:pt x="1065" y="92"/>
                </a:cubicBezTo>
                <a:cubicBezTo>
                  <a:pt x="1232" y="75"/>
                  <a:pt x="1375" y="19"/>
                  <a:pt x="1457"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19465" name="Freeform 7"/>
          <p:cNvSpPr>
            <a:spLocks/>
          </p:cNvSpPr>
          <p:nvPr/>
        </p:nvSpPr>
        <p:spPr bwMode="auto">
          <a:xfrm>
            <a:off x="679453" y="5248184"/>
            <a:ext cx="1147763" cy="136478"/>
          </a:xfrm>
          <a:custGeom>
            <a:avLst/>
            <a:gdLst>
              <a:gd name="T0" fmla="*/ 0 w 1457"/>
              <a:gd name="T1" fmla="*/ 2147483647 h 176"/>
              <a:gd name="T2" fmla="*/ 2147483647 w 1457"/>
              <a:gd name="T3" fmla="*/ 2147483647 h 176"/>
              <a:gd name="T4" fmla="*/ 2147483647 w 1457"/>
              <a:gd name="T5" fmla="*/ 2147483647 h 176"/>
              <a:gd name="T6" fmla="*/ 2147483647 w 1457"/>
              <a:gd name="T7" fmla="*/ 2147483647 h 176"/>
              <a:gd name="T8" fmla="*/ 2147483647 w 1457"/>
              <a:gd name="T9" fmla="*/ 0 h 1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7" h="176">
                <a:moveTo>
                  <a:pt x="0" y="176"/>
                </a:moveTo>
                <a:cubicBezTo>
                  <a:pt x="45" y="157"/>
                  <a:pt x="91" y="138"/>
                  <a:pt x="182" y="131"/>
                </a:cubicBezTo>
                <a:cubicBezTo>
                  <a:pt x="273" y="124"/>
                  <a:pt x="386" y="147"/>
                  <a:pt x="545" y="131"/>
                </a:cubicBezTo>
                <a:cubicBezTo>
                  <a:pt x="704" y="115"/>
                  <a:pt x="983" y="57"/>
                  <a:pt x="1135" y="35"/>
                </a:cubicBezTo>
                <a:cubicBezTo>
                  <a:pt x="1287" y="13"/>
                  <a:pt x="1390" y="7"/>
                  <a:pt x="1457"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19466" name="Freeform 8"/>
          <p:cNvSpPr>
            <a:spLocks/>
          </p:cNvSpPr>
          <p:nvPr/>
        </p:nvSpPr>
        <p:spPr bwMode="auto">
          <a:xfrm>
            <a:off x="679453" y="4404506"/>
            <a:ext cx="1147763" cy="980157"/>
          </a:xfrm>
          <a:custGeom>
            <a:avLst/>
            <a:gdLst>
              <a:gd name="T0" fmla="*/ 0 w 1446"/>
              <a:gd name="T1" fmla="*/ 2147483647 h 706"/>
              <a:gd name="T2" fmla="*/ 2147483647 w 1446"/>
              <a:gd name="T3" fmla="*/ 2147483647 h 706"/>
              <a:gd name="T4" fmla="*/ 2147483647 w 1446"/>
              <a:gd name="T5" fmla="*/ 2147483647 h 706"/>
              <a:gd name="T6" fmla="*/ 2147483647 w 1446"/>
              <a:gd name="T7" fmla="*/ 0 h 7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6" h="706">
                <a:moveTo>
                  <a:pt x="0" y="706"/>
                </a:moveTo>
                <a:cubicBezTo>
                  <a:pt x="128" y="664"/>
                  <a:pt x="250" y="622"/>
                  <a:pt x="408" y="570"/>
                </a:cubicBezTo>
                <a:cubicBezTo>
                  <a:pt x="566" y="518"/>
                  <a:pt x="777" y="487"/>
                  <a:pt x="950" y="392"/>
                </a:cubicBezTo>
                <a:cubicBezTo>
                  <a:pt x="1123" y="297"/>
                  <a:pt x="1343" y="82"/>
                  <a:pt x="1446"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19467" name="Freeform 18"/>
          <p:cNvSpPr>
            <a:spLocks/>
          </p:cNvSpPr>
          <p:nvPr/>
        </p:nvSpPr>
        <p:spPr bwMode="auto">
          <a:xfrm>
            <a:off x="679453" y="4665053"/>
            <a:ext cx="1147763" cy="719609"/>
          </a:xfrm>
          <a:custGeom>
            <a:avLst/>
            <a:gdLst>
              <a:gd name="T0" fmla="*/ 0 w 1446"/>
              <a:gd name="T1" fmla="*/ 2147483647 h 636"/>
              <a:gd name="T2" fmla="*/ 2147483647 w 1446"/>
              <a:gd name="T3" fmla="*/ 2147483647 h 636"/>
              <a:gd name="T4" fmla="*/ 2147483647 w 1446"/>
              <a:gd name="T5" fmla="*/ 2147483647 h 636"/>
              <a:gd name="T6" fmla="*/ 2147483647 w 1446"/>
              <a:gd name="T7" fmla="*/ 2147483647 h 636"/>
              <a:gd name="T8" fmla="*/ 2147483647 w 1446"/>
              <a:gd name="T9" fmla="*/ 0 h 6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6" h="636">
                <a:moveTo>
                  <a:pt x="0" y="636"/>
                </a:moveTo>
                <a:cubicBezTo>
                  <a:pt x="72" y="601"/>
                  <a:pt x="316" y="520"/>
                  <a:pt x="432" y="426"/>
                </a:cubicBezTo>
                <a:cubicBezTo>
                  <a:pt x="548" y="332"/>
                  <a:pt x="584" y="123"/>
                  <a:pt x="697" y="69"/>
                </a:cubicBezTo>
                <a:cubicBezTo>
                  <a:pt x="810" y="15"/>
                  <a:pt x="986" y="114"/>
                  <a:pt x="1111" y="103"/>
                </a:cubicBezTo>
                <a:cubicBezTo>
                  <a:pt x="1236" y="92"/>
                  <a:pt x="1376" y="21"/>
                  <a:pt x="1446"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19468" name="Freeform 19"/>
          <p:cNvSpPr>
            <a:spLocks/>
          </p:cNvSpPr>
          <p:nvPr/>
        </p:nvSpPr>
        <p:spPr bwMode="auto">
          <a:xfrm>
            <a:off x="679450" y="4680563"/>
            <a:ext cx="1155700" cy="721161"/>
          </a:xfrm>
          <a:custGeom>
            <a:avLst/>
            <a:gdLst>
              <a:gd name="T0" fmla="*/ 0 w 1446"/>
              <a:gd name="T1" fmla="*/ 2147483647 h 475"/>
              <a:gd name="T2" fmla="*/ 2147483647 w 1446"/>
              <a:gd name="T3" fmla="*/ 2147483647 h 475"/>
              <a:gd name="T4" fmla="*/ 2147483647 w 1446"/>
              <a:gd name="T5" fmla="*/ 2147483647 h 475"/>
              <a:gd name="T6" fmla="*/ 2147483647 w 1446"/>
              <a:gd name="T7" fmla="*/ 0 h 4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6" h="475">
                <a:moveTo>
                  <a:pt x="0" y="466"/>
                </a:moveTo>
                <a:cubicBezTo>
                  <a:pt x="85" y="461"/>
                  <a:pt x="344" y="475"/>
                  <a:pt x="512" y="438"/>
                </a:cubicBezTo>
                <a:cubicBezTo>
                  <a:pt x="680" y="401"/>
                  <a:pt x="852" y="315"/>
                  <a:pt x="1008" y="242"/>
                </a:cubicBezTo>
                <a:cubicBezTo>
                  <a:pt x="1164" y="169"/>
                  <a:pt x="1355" y="50"/>
                  <a:pt x="1446"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14" name="Text Box 29"/>
          <p:cNvSpPr txBox="1">
            <a:spLocks noChangeArrowheads="1"/>
          </p:cNvSpPr>
          <p:nvPr/>
        </p:nvSpPr>
        <p:spPr bwMode="auto">
          <a:xfrm>
            <a:off x="7958141" y="5725856"/>
            <a:ext cx="935037" cy="36933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dirty="0">
                <a:solidFill>
                  <a:srgbClr val="000308"/>
                </a:solidFill>
                <a:latin typeface="Calibri" charset="0"/>
              </a:rPr>
              <a:t> </a:t>
            </a:r>
            <a:r>
              <a:rPr lang="en-GB" dirty="0" smtClean="0">
                <a:solidFill>
                  <a:srgbClr val="000308"/>
                </a:solidFill>
                <a:latin typeface="Calibri" charset="0"/>
              </a:rPr>
              <a:t>2018</a:t>
            </a:r>
            <a:endParaRPr lang="en-US" dirty="0">
              <a:solidFill>
                <a:srgbClr val="000308"/>
              </a:solidFill>
              <a:latin typeface="Calibri" charset="0"/>
            </a:endParaRPr>
          </a:p>
        </p:txBody>
      </p:sp>
      <p:sp>
        <p:nvSpPr>
          <p:cNvPr id="16" name="Rectángulo 15"/>
          <p:cNvSpPr/>
          <p:nvPr/>
        </p:nvSpPr>
        <p:spPr>
          <a:xfrm>
            <a:off x="8242300" y="2133600"/>
            <a:ext cx="762000" cy="5715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Arial"/>
              <a:ea typeface="DejaVu Sans"/>
              <a:cs typeface="DejaVu Sans"/>
            </a:endParaRPr>
          </a:p>
        </p:txBody>
      </p:sp>
      <p:sp>
        <p:nvSpPr>
          <p:cNvPr id="15" name="TextShape 3"/>
          <p:cNvSpPr txBox="1">
            <a:spLocks noChangeAspect="1" noChangeArrowheads="1"/>
          </p:cNvSpPr>
          <p:nvPr/>
        </p:nvSpPr>
        <p:spPr bwMode="auto">
          <a:xfrm>
            <a:off x="-20362" y="161241"/>
            <a:ext cx="6687862" cy="53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FFFFFF"/>
                </a:solidFill>
              </a:rPr>
              <a:t>Introduction to Climate Prediction Systems</a:t>
            </a:r>
            <a:endParaRPr lang="en-US" sz="2400" b="1" dirty="0">
              <a:solidFill>
                <a:prstClr val="black"/>
              </a:solidFill>
              <a:latin typeface="Calibri" charset="0"/>
            </a:endParaRPr>
          </a:p>
        </p:txBody>
      </p:sp>
    </p:spTree>
    <p:extLst>
      <p:ext uri="{BB962C8B-B14F-4D97-AF65-F5344CB8AC3E}">
        <p14:creationId xmlns:p14="http://schemas.microsoft.com/office/powerpoint/2010/main" val="1972942525"/>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reeform 14"/>
          <p:cNvSpPr>
            <a:spLocks/>
          </p:cNvSpPr>
          <p:nvPr/>
        </p:nvSpPr>
        <p:spPr bwMode="auto">
          <a:xfrm>
            <a:off x="466725" y="2206907"/>
            <a:ext cx="8426450" cy="3376270"/>
          </a:xfrm>
          <a:custGeom>
            <a:avLst/>
            <a:gdLst>
              <a:gd name="T0" fmla="*/ 0 w 5852"/>
              <a:gd name="T1" fmla="*/ 2147483647 h 2177"/>
              <a:gd name="T2" fmla="*/ 2147483647 w 5852"/>
              <a:gd name="T3" fmla="*/ 2147483647 h 2177"/>
              <a:gd name="T4" fmla="*/ 2147483647 w 5852"/>
              <a:gd name="T5" fmla="*/ 2147483647 h 2177"/>
              <a:gd name="T6" fmla="*/ 2147483647 w 5852"/>
              <a:gd name="T7" fmla="*/ 2147483647 h 2177"/>
              <a:gd name="T8" fmla="*/ 2147483647 w 5852"/>
              <a:gd name="T9" fmla="*/ 2147483647 h 2177"/>
              <a:gd name="T10" fmla="*/ 2147483647 w 5852"/>
              <a:gd name="T11" fmla="*/ 2147483647 h 2177"/>
              <a:gd name="T12" fmla="*/ 2147483647 w 5852"/>
              <a:gd name="T13" fmla="*/ 2147483647 h 2177"/>
              <a:gd name="T14" fmla="*/ 2147483647 w 5852"/>
              <a:gd name="T15" fmla="*/ 2147483647 h 2177"/>
              <a:gd name="T16" fmla="*/ 2147483647 w 5852"/>
              <a:gd name="T17" fmla="*/ 2147483647 h 2177"/>
              <a:gd name="T18" fmla="*/ 2147483647 w 5852"/>
              <a:gd name="T19" fmla="*/ 2147483647 h 2177"/>
              <a:gd name="T20" fmla="*/ 2147483647 w 5852"/>
              <a:gd name="T21" fmla="*/ 0 h 2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52" h="2177">
                <a:moveTo>
                  <a:pt x="0" y="2177"/>
                </a:moveTo>
                <a:cubicBezTo>
                  <a:pt x="144" y="2060"/>
                  <a:pt x="288" y="1943"/>
                  <a:pt x="409" y="1905"/>
                </a:cubicBezTo>
                <a:cubicBezTo>
                  <a:pt x="530" y="1867"/>
                  <a:pt x="620" y="1935"/>
                  <a:pt x="726" y="1950"/>
                </a:cubicBezTo>
                <a:cubicBezTo>
                  <a:pt x="832" y="1965"/>
                  <a:pt x="863" y="2041"/>
                  <a:pt x="1044" y="1996"/>
                </a:cubicBezTo>
                <a:cubicBezTo>
                  <a:pt x="1225" y="1951"/>
                  <a:pt x="1558" y="1724"/>
                  <a:pt x="1815" y="1678"/>
                </a:cubicBezTo>
                <a:cubicBezTo>
                  <a:pt x="2072" y="1632"/>
                  <a:pt x="2291" y="1851"/>
                  <a:pt x="2586" y="1723"/>
                </a:cubicBezTo>
                <a:cubicBezTo>
                  <a:pt x="2881" y="1595"/>
                  <a:pt x="3313" y="1083"/>
                  <a:pt x="3584" y="907"/>
                </a:cubicBezTo>
                <a:cubicBezTo>
                  <a:pt x="3855" y="731"/>
                  <a:pt x="4014" y="771"/>
                  <a:pt x="4210" y="665"/>
                </a:cubicBezTo>
                <a:cubicBezTo>
                  <a:pt x="4406" y="559"/>
                  <a:pt x="4527" y="353"/>
                  <a:pt x="4763" y="272"/>
                </a:cubicBezTo>
                <a:cubicBezTo>
                  <a:pt x="4999" y="191"/>
                  <a:pt x="5444" y="226"/>
                  <a:pt x="5625" y="181"/>
                </a:cubicBezTo>
                <a:cubicBezTo>
                  <a:pt x="5806" y="136"/>
                  <a:pt x="5814" y="30"/>
                  <a:pt x="5852" y="0"/>
                </a:cubicBezTo>
              </a:path>
            </a:pathLst>
          </a:custGeom>
          <a:noFill/>
          <a:ln w="57150" cmpd="sng">
            <a:solidFill>
              <a:srgbClr val="000308"/>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20483" name="Text Box 9"/>
          <p:cNvSpPr txBox="1">
            <a:spLocks noChangeArrowheads="1"/>
          </p:cNvSpPr>
          <p:nvPr/>
        </p:nvSpPr>
        <p:spPr bwMode="auto">
          <a:xfrm>
            <a:off x="3779841" y="5935226"/>
            <a:ext cx="1944687" cy="36911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a:solidFill>
                  <a:srgbClr val="000308"/>
                </a:solidFill>
                <a:latin typeface="Calibri" charset="0"/>
              </a:rPr>
              <a:t>Observations</a:t>
            </a:r>
            <a:endParaRPr lang="en-US">
              <a:solidFill>
                <a:srgbClr val="000308"/>
              </a:solidFill>
              <a:latin typeface="Calibri" charset="0"/>
            </a:endParaRPr>
          </a:p>
        </p:txBody>
      </p:sp>
      <p:sp>
        <p:nvSpPr>
          <p:cNvPr id="20484" name="Text Box 12"/>
          <p:cNvSpPr txBox="1">
            <a:spLocks noChangeArrowheads="1"/>
          </p:cNvSpPr>
          <p:nvPr/>
        </p:nvSpPr>
        <p:spPr bwMode="auto">
          <a:xfrm>
            <a:off x="107950" y="5725856"/>
            <a:ext cx="935038" cy="37221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a:solidFill>
                  <a:srgbClr val="000308"/>
                </a:solidFill>
                <a:latin typeface="Calibri" charset="0"/>
              </a:rPr>
              <a:t> 1960</a:t>
            </a:r>
            <a:endParaRPr lang="en-US">
              <a:solidFill>
                <a:srgbClr val="000308"/>
              </a:solidFill>
              <a:latin typeface="Calibri" charset="0"/>
            </a:endParaRPr>
          </a:p>
        </p:txBody>
      </p:sp>
      <p:sp>
        <p:nvSpPr>
          <p:cNvPr id="20486" name="Line 10"/>
          <p:cNvSpPr>
            <a:spLocks noChangeShapeType="1"/>
          </p:cNvSpPr>
          <p:nvPr/>
        </p:nvSpPr>
        <p:spPr bwMode="auto">
          <a:xfrm flipV="1">
            <a:off x="4716463" y="4402956"/>
            <a:ext cx="215900" cy="1532271"/>
          </a:xfrm>
          <a:prstGeom prst="line">
            <a:avLst/>
          </a:prstGeom>
          <a:noFill/>
          <a:ln w="9525">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solidFill>
                <a:prstClr val="black"/>
              </a:solidFill>
              <a:latin typeface="Arial"/>
              <a:ea typeface="DejaVu Sans"/>
              <a:cs typeface="DejaVu Sans"/>
            </a:endParaRPr>
          </a:p>
        </p:txBody>
      </p:sp>
      <p:sp>
        <p:nvSpPr>
          <p:cNvPr id="20487" name="Text Box 17"/>
          <p:cNvSpPr txBox="1">
            <a:spLocks noChangeArrowheads="1"/>
          </p:cNvSpPr>
          <p:nvPr/>
        </p:nvSpPr>
        <p:spPr bwMode="auto">
          <a:xfrm>
            <a:off x="1619253" y="2687680"/>
            <a:ext cx="1871663" cy="92333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a:solidFill>
                  <a:srgbClr val="CC0000"/>
                </a:solidFill>
                <a:latin typeface="Calibri" charset="0"/>
              </a:rPr>
              <a:t>5-member prediction started 1 Nov 1961</a:t>
            </a:r>
            <a:endParaRPr lang="en-US">
              <a:solidFill>
                <a:srgbClr val="CC0000"/>
              </a:solidFill>
              <a:latin typeface="Calibri" charset="0"/>
            </a:endParaRPr>
          </a:p>
        </p:txBody>
      </p:sp>
      <p:sp>
        <p:nvSpPr>
          <p:cNvPr id="20488" name="Text Box 11"/>
          <p:cNvSpPr txBox="1">
            <a:spLocks noChangeArrowheads="1"/>
          </p:cNvSpPr>
          <p:nvPr/>
        </p:nvSpPr>
        <p:spPr bwMode="auto">
          <a:xfrm>
            <a:off x="-107950" y="3387128"/>
            <a:ext cx="1871663" cy="92333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a:solidFill>
                  <a:srgbClr val="0070C0"/>
                </a:solidFill>
                <a:latin typeface="Calibri" charset="0"/>
              </a:rPr>
              <a:t>5-member prediction started 1 Nov 1960</a:t>
            </a:r>
            <a:endParaRPr lang="en-US">
              <a:solidFill>
                <a:srgbClr val="0070C0"/>
              </a:solidFill>
              <a:latin typeface="Calibri" charset="0"/>
            </a:endParaRPr>
          </a:p>
        </p:txBody>
      </p:sp>
      <p:sp>
        <p:nvSpPr>
          <p:cNvPr id="20489" name="Freeform 6"/>
          <p:cNvSpPr>
            <a:spLocks/>
          </p:cNvSpPr>
          <p:nvPr/>
        </p:nvSpPr>
        <p:spPr bwMode="auto">
          <a:xfrm>
            <a:off x="679450" y="4680562"/>
            <a:ext cx="1155700" cy="704100"/>
          </a:xfrm>
          <a:custGeom>
            <a:avLst/>
            <a:gdLst>
              <a:gd name="T0" fmla="*/ 0 w 1457"/>
              <a:gd name="T1" fmla="*/ 2147483647 h 556"/>
              <a:gd name="T2" fmla="*/ 2147483647 w 1457"/>
              <a:gd name="T3" fmla="*/ 2147483647 h 556"/>
              <a:gd name="T4" fmla="*/ 2147483647 w 1457"/>
              <a:gd name="T5" fmla="*/ 2147483647 h 556"/>
              <a:gd name="T6" fmla="*/ 2147483647 w 1457"/>
              <a:gd name="T7" fmla="*/ 2147483647 h 556"/>
              <a:gd name="T8" fmla="*/ 2147483647 w 1457"/>
              <a:gd name="T9" fmla="*/ 0 h 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7" h="556">
                <a:moveTo>
                  <a:pt x="0" y="556"/>
                </a:moveTo>
                <a:cubicBezTo>
                  <a:pt x="75" y="435"/>
                  <a:pt x="151" y="315"/>
                  <a:pt x="227" y="239"/>
                </a:cubicBezTo>
                <a:cubicBezTo>
                  <a:pt x="303" y="163"/>
                  <a:pt x="315" y="126"/>
                  <a:pt x="454" y="102"/>
                </a:cubicBezTo>
                <a:cubicBezTo>
                  <a:pt x="593" y="78"/>
                  <a:pt x="898" y="109"/>
                  <a:pt x="1065" y="92"/>
                </a:cubicBezTo>
                <a:cubicBezTo>
                  <a:pt x="1232" y="75"/>
                  <a:pt x="1375" y="19"/>
                  <a:pt x="1457"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20490" name="Freeform 7"/>
          <p:cNvSpPr>
            <a:spLocks/>
          </p:cNvSpPr>
          <p:nvPr/>
        </p:nvSpPr>
        <p:spPr bwMode="auto">
          <a:xfrm>
            <a:off x="679453" y="5248184"/>
            <a:ext cx="1147763" cy="136478"/>
          </a:xfrm>
          <a:custGeom>
            <a:avLst/>
            <a:gdLst>
              <a:gd name="T0" fmla="*/ 0 w 1457"/>
              <a:gd name="T1" fmla="*/ 2147483647 h 176"/>
              <a:gd name="T2" fmla="*/ 2147483647 w 1457"/>
              <a:gd name="T3" fmla="*/ 2147483647 h 176"/>
              <a:gd name="T4" fmla="*/ 2147483647 w 1457"/>
              <a:gd name="T5" fmla="*/ 2147483647 h 176"/>
              <a:gd name="T6" fmla="*/ 2147483647 w 1457"/>
              <a:gd name="T7" fmla="*/ 2147483647 h 176"/>
              <a:gd name="T8" fmla="*/ 2147483647 w 1457"/>
              <a:gd name="T9" fmla="*/ 0 h 1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7" h="176">
                <a:moveTo>
                  <a:pt x="0" y="176"/>
                </a:moveTo>
                <a:cubicBezTo>
                  <a:pt x="45" y="157"/>
                  <a:pt x="91" y="138"/>
                  <a:pt x="182" y="131"/>
                </a:cubicBezTo>
                <a:cubicBezTo>
                  <a:pt x="273" y="124"/>
                  <a:pt x="386" y="147"/>
                  <a:pt x="545" y="131"/>
                </a:cubicBezTo>
                <a:cubicBezTo>
                  <a:pt x="704" y="115"/>
                  <a:pt x="983" y="57"/>
                  <a:pt x="1135" y="35"/>
                </a:cubicBezTo>
                <a:cubicBezTo>
                  <a:pt x="1287" y="13"/>
                  <a:pt x="1390" y="7"/>
                  <a:pt x="1457"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20491" name="Freeform 8"/>
          <p:cNvSpPr>
            <a:spLocks/>
          </p:cNvSpPr>
          <p:nvPr/>
        </p:nvSpPr>
        <p:spPr bwMode="auto">
          <a:xfrm>
            <a:off x="679453" y="4404506"/>
            <a:ext cx="1147763" cy="980157"/>
          </a:xfrm>
          <a:custGeom>
            <a:avLst/>
            <a:gdLst>
              <a:gd name="T0" fmla="*/ 0 w 1446"/>
              <a:gd name="T1" fmla="*/ 2147483647 h 706"/>
              <a:gd name="T2" fmla="*/ 2147483647 w 1446"/>
              <a:gd name="T3" fmla="*/ 2147483647 h 706"/>
              <a:gd name="T4" fmla="*/ 2147483647 w 1446"/>
              <a:gd name="T5" fmla="*/ 2147483647 h 706"/>
              <a:gd name="T6" fmla="*/ 2147483647 w 1446"/>
              <a:gd name="T7" fmla="*/ 0 h 7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6" h="706">
                <a:moveTo>
                  <a:pt x="0" y="706"/>
                </a:moveTo>
                <a:cubicBezTo>
                  <a:pt x="128" y="664"/>
                  <a:pt x="250" y="622"/>
                  <a:pt x="408" y="570"/>
                </a:cubicBezTo>
                <a:cubicBezTo>
                  <a:pt x="566" y="518"/>
                  <a:pt x="777" y="487"/>
                  <a:pt x="950" y="392"/>
                </a:cubicBezTo>
                <a:cubicBezTo>
                  <a:pt x="1123" y="297"/>
                  <a:pt x="1343" y="82"/>
                  <a:pt x="1446"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20492" name="Freeform 18"/>
          <p:cNvSpPr>
            <a:spLocks/>
          </p:cNvSpPr>
          <p:nvPr/>
        </p:nvSpPr>
        <p:spPr bwMode="auto">
          <a:xfrm>
            <a:off x="679453" y="4665053"/>
            <a:ext cx="1147763" cy="719609"/>
          </a:xfrm>
          <a:custGeom>
            <a:avLst/>
            <a:gdLst>
              <a:gd name="T0" fmla="*/ 0 w 1446"/>
              <a:gd name="T1" fmla="*/ 2147483647 h 636"/>
              <a:gd name="T2" fmla="*/ 2147483647 w 1446"/>
              <a:gd name="T3" fmla="*/ 2147483647 h 636"/>
              <a:gd name="T4" fmla="*/ 2147483647 w 1446"/>
              <a:gd name="T5" fmla="*/ 2147483647 h 636"/>
              <a:gd name="T6" fmla="*/ 2147483647 w 1446"/>
              <a:gd name="T7" fmla="*/ 2147483647 h 636"/>
              <a:gd name="T8" fmla="*/ 2147483647 w 1446"/>
              <a:gd name="T9" fmla="*/ 0 h 6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6" h="636">
                <a:moveTo>
                  <a:pt x="0" y="636"/>
                </a:moveTo>
                <a:cubicBezTo>
                  <a:pt x="72" y="601"/>
                  <a:pt x="316" y="520"/>
                  <a:pt x="432" y="426"/>
                </a:cubicBezTo>
                <a:cubicBezTo>
                  <a:pt x="548" y="332"/>
                  <a:pt x="584" y="123"/>
                  <a:pt x="697" y="69"/>
                </a:cubicBezTo>
                <a:cubicBezTo>
                  <a:pt x="810" y="15"/>
                  <a:pt x="986" y="114"/>
                  <a:pt x="1111" y="103"/>
                </a:cubicBezTo>
                <a:cubicBezTo>
                  <a:pt x="1236" y="92"/>
                  <a:pt x="1376" y="21"/>
                  <a:pt x="1446"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20493" name="Freeform 19"/>
          <p:cNvSpPr>
            <a:spLocks/>
          </p:cNvSpPr>
          <p:nvPr/>
        </p:nvSpPr>
        <p:spPr bwMode="auto">
          <a:xfrm>
            <a:off x="679450" y="4680563"/>
            <a:ext cx="1155700" cy="721161"/>
          </a:xfrm>
          <a:custGeom>
            <a:avLst/>
            <a:gdLst>
              <a:gd name="T0" fmla="*/ 0 w 1446"/>
              <a:gd name="T1" fmla="*/ 2147483647 h 475"/>
              <a:gd name="T2" fmla="*/ 2147483647 w 1446"/>
              <a:gd name="T3" fmla="*/ 2147483647 h 475"/>
              <a:gd name="T4" fmla="*/ 2147483647 w 1446"/>
              <a:gd name="T5" fmla="*/ 2147483647 h 475"/>
              <a:gd name="T6" fmla="*/ 2147483647 w 1446"/>
              <a:gd name="T7" fmla="*/ 0 h 4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6" h="475">
                <a:moveTo>
                  <a:pt x="0" y="466"/>
                </a:moveTo>
                <a:cubicBezTo>
                  <a:pt x="85" y="461"/>
                  <a:pt x="344" y="475"/>
                  <a:pt x="512" y="438"/>
                </a:cubicBezTo>
                <a:cubicBezTo>
                  <a:pt x="680" y="401"/>
                  <a:pt x="852" y="315"/>
                  <a:pt x="1008" y="242"/>
                </a:cubicBezTo>
                <a:cubicBezTo>
                  <a:pt x="1164" y="169"/>
                  <a:pt x="1355" y="50"/>
                  <a:pt x="1446"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20494" name="Freeform 13"/>
          <p:cNvSpPr>
            <a:spLocks/>
          </p:cNvSpPr>
          <p:nvPr/>
        </p:nvSpPr>
        <p:spPr bwMode="auto">
          <a:xfrm>
            <a:off x="2266953" y="4264925"/>
            <a:ext cx="936625" cy="845231"/>
          </a:xfrm>
          <a:custGeom>
            <a:avLst/>
            <a:gdLst>
              <a:gd name="T0" fmla="*/ 0 w 1452"/>
              <a:gd name="T1" fmla="*/ 2147483647 h 817"/>
              <a:gd name="T2" fmla="*/ 2147483647 w 1452"/>
              <a:gd name="T3" fmla="*/ 2147483647 h 817"/>
              <a:gd name="T4" fmla="*/ 2147483647 w 1452"/>
              <a:gd name="T5" fmla="*/ 2147483647 h 817"/>
              <a:gd name="T6" fmla="*/ 2147483647 w 1452"/>
              <a:gd name="T7" fmla="*/ 0 h 8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2" h="817">
                <a:moveTo>
                  <a:pt x="0" y="817"/>
                </a:moveTo>
                <a:cubicBezTo>
                  <a:pt x="60" y="669"/>
                  <a:pt x="121" y="521"/>
                  <a:pt x="272" y="408"/>
                </a:cubicBezTo>
                <a:cubicBezTo>
                  <a:pt x="423" y="295"/>
                  <a:pt x="710" y="204"/>
                  <a:pt x="907" y="136"/>
                </a:cubicBezTo>
                <a:cubicBezTo>
                  <a:pt x="1104" y="68"/>
                  <a:pt x="1354" y="23"/>
                  <a:pt x="1452"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20495" name="Freeform 14"/>
          <p:cNvSpPr>
            <a:spLocks/>
          </p:cNvSpPr>
          <p:nvPr/>
        </p:nvSpPr>
        <p:spPr bwMode="auto">
          <a:xfrm>
            <a:off x="2266953" y="4444829"/>
            <a:ext cx="936625" cy="665329"/>
          </a:xfrm>
          <a:custGeom>
            <a:avLst/>
            <a:gdLst>
              <a:gd name="T0" fmla="*/ 0 w 1452"/>
              <a:gd name="T1" fmla="*/ 2147483647 h 643"/>
              <a:gd name="T2" fmla="*/ 2147483647 w 1452"/>
              <a:gd name="T3" fmla="*/ 2147483647 h 643"/>
              <a:gd name="T4" fmla="*/ 2147483647 w 1452"/>
              <a:gd name="T5" fmla="*/ 2147483647 h 643"/>
              <a:gd name="T6" fmla="*/ 0 60000 65536"/>
              <a:gd name="T7" fmla="*/ 0 60000 65536"/>
              <a:gd name="T8" fmla="*/ 0 60000 65536"/>
            </a:gdLst>
            <a:ahLst/>
            <a:cxnLst>
              <a:cxn ang="T6">
                <a:pos x="T0" y="T1"/>
              </a:cxn>
              <a:cxn ang="T7">
                <a:pos x="T2" y="T3"/>
              </a:cxn>
              <a:cxn ang="T8">
                <a:pos x="T4" y="T5"/>
              </a:cxn>
            </a:cxnLst>
            <a:rect l="0" t="0" r="r" b="b"/>
            <a:pathLst>
              <a:path w="1452" h="643">
                <a:moveTo>
                  <a:pt x="0" y="643"/>
                </a:moveTo>
                <a:cubicBezTo>
                  <a:pt x="378" y="419"/>
                  <a:pt x="756" y="196"/>
                  <a:pt x="998" y="98"/>
                </a:cubicBezTo>
                <a:cubicBezTo>
                  <a:pt x="1240" y="0"/>
                  <a:pt x="1377" y="68"/>
                  <a:pt x="1452" y="53"/>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20496" name="Freeform 15"/>
          <p:cNvSpPr>
            <a:spLocks/>
          </p:cNvSpPr>
          <p:nvPr/>
        </p:nvSpPr>
        <p:spPr bwMode="auto">
          <a:xfrm>
            <a:off x="2266953" y="4897685"/>
            <a:ext cx="936625" cy="373763"/>
          </a:xfrm>
          <a:custGeom>
            <a:avLst/>
            <a:gdLst>
              <a:gd name="T0" fmla="*/ 0 w 1452"/>
              <a:gd name="T1" fmla="*/ 2147483647 h 362"/>
              <a:gd name="T2" fmla="*/ 2147483647 w 1452"/>
              <a:gd name="T3" fmla="*/ 2147483647 h 362"/>
              <a:gd name="T4" fmla="*/ 2147483647 w 1452"/>
              <a:gd name="T5" fmla="*/ 2147483647 h 362"/>
              <a:gd name="T6" fmla="*/ 2147483647 w 1452"/>
              <a:gd name="T7" fmla="*/ 0 h 3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2" h="362">
                <a:moveTo>
                  <a:pt x="0" y="227"/>
                </a:moveTo>
                <a:cubicBezTo>
                  <a:pt x="242" y="242"/>
                  <a:pt x="484" y="257"/>
                  <a:pt x="681" y="272"/>
                </a:cubicBezTo>
                <a:cubicBezTo>
                  <a:pt x="878" y="287"/>
                  <a:pt x="1052" y="362"/>
                  <a:pt x="1180" y="317"/>
                </a:cubicBezTo>
                <a:cubicBezTo>
                  <a:pt x="1308" y="272"/>
                  <a:pt x="1407" y="53"/>
                  <a:pt x="1452"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20497" name="Freeform 20"/>
          <p:cNvSpPr>
            <a:spLocks/>
          </p:cNvSpPr>
          <p:nvPr/>
        </p:nvSpPr>
        <p:spPr bwMode="auto">
          <a:xfrm>
            <a:off x="2266953" y="4365733"/>
            <a:ext cx="919163" cy="744423"/>
          </a:xfrm>
          <a:custGeom>
            <a:avLst/>
            <a:gdLst>
              <a:gd name="T0" fmla="*/ 0 w 1426"/>
              <a:gd name="T1" fmla="*/ 2147483647 h 720"/>
              <a:gd name="T2" fmla="*/ 2147483647 w 1426"/>
              <a:gd name="T3" fmla="*/ 2147483647 h 720"/>
              <a:gd name="T4" fmla="*/ 2147483647 w 1426"/>
              <a:gd name="T5" fmla="*/ 2147483647 h 720"/>
              <a:gd name="T6" fmla="*/ 2147483647 w 1426"/>
              <a:gd name="T7" fmla="*/ 0 h 7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26" h="720">
                <a:moveTo>
                  <a:pt x="0" y="720"/>
                </a:moveTo>
                <a:cubicBezTo>
                  <a:pt x="99" y="684"/>
                  <a:pt x="432" y="590"/>
                  <a:pt x="596" y="507"/>
                </a:cubicBezTo>
                <a:cubicBezTo>
                  <a:pt x="760" y="424"/>
                  <a:pt x="850" y="303"/>
                  <a:pt x="988" y="219"/>
                </a:cubicBezTo>
                <a:cubicBezTo>
                  <a:pt x="1126" y="135"/>
                  <a:pt x="1335" y="46"/>
                  <a:pt x="1426"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20498" name="Freeform 31"/>
          <p:cNvSpPr>
            <a:spLocks/>
          </p:cNvSpPr>
          <p:nvPr/>
        </p:nvSpPr>
        <p:spPr bwMode="auto">
          <a:xfrm>
            <a:off x="2266953" y="4640239"/>
            <a:ext cx="936625" cy="469918"/>
          </a:xfrm>
          <a:custGeom>
            <a:avLst/>
            <a:gdLst>
              <a:gd name="T0" fmla="*/ 0 w 1452"/>
              <a:gd name="T1" fmla="*/ 2147483647 h 454"/>
              <a:gd name="T2" fmla="*/ 2147483647 w 1452"/>
              <a:gd name="T3" fmla="*/ 2147483647 h 454"/>
              <a:gd name="T4" fmla="*/ 2147483647 w 1452"/>
              <a:gd name="T5" fmla="*/ 2147483647 h 454"/>
              <a:gd name="T6" fmla="*/ 2147483647 w 1452"/>
              <a:gd name="T7" fmla="*/ 2147483647 h 454"/>
              <a:gd name="T8" fmla="*/ 2147483647 w 1452"/>
              <a:gd name="T9" fmla="*/ 0 h 4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2" h="454">
                <a:moveTo>
                  <a:pt x="0" y="454"/>
                </a:moveTo>
                <a:cubicBezTo>
                  <a:pt x="151" y="416"/>
                  <a:pt x="303" y="378"/>
                  <a:pt x="454" y="363"/>
                </a:cubicBezTo>
                <a:cubicBezTo>
                  <a:pt x="605" y="348"/>
                  <a:pt x="779" y="378"/>
                  <a:pt x="907" y="363"/>
                </a:cubicBezTo>
                <a:cubicBezTo>
                  <a:pt x="1035" y="348"/>
                  <a:pt x="1134" y="332"/>
                  <a:pt x="1225" y="272"/>
                </a:cubicBezTo>
                <a:cubicBezTo>
                  <a:pt x="1316" y="212"/>
                  <a:pt x="1414" y="45"/>
                  <a:pt x="1452"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20" name="Text Box 29"/>
          <p:cNvSpPr txBox="1">
            <a:spLocks noChangeArrowheads="1"/>
          </p:cNvSpPr>
          <p:nvPr/>
        </p:nvSpPr>
        <p:spPr bwMode="auto">
          <a:xfrm>
            <a:off x="7958141" y="5725856"/>
            <a:ext cx="935037" cy="36933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dirty="0">
                <a:solidFill>
                  <a:srgbClr val="000308"/>
                </a:solidFill>
                <a:latin typeface="Calibri" charset="0"/>
              </a:rPr>
              <a:t> </a:t>
            </a:r>
            <a:r>
              <a:rPr lang="en-GB" dirty="0" smtClean="0">
                <a:solidFill>
                  <a:srgbClr val="000308"/>
                </a:solidFill>
                <a:latin typeface="Calibri" charset="0"/>
              </a:rPr>
              <a:t>2018</a:t>
            </a:r>
            <a:endParaRPr lang="en-US" dirty="0">
              <a:solidFill>
                <a:srgbClr val="000308"/>
              </a:solidFill>
              <a:latin typeface="Calibri" charset="0"/>
            </a:endParaRPr>
          </a:p>
        </p:txBody>
      </p:sp>
      <p:sp>
        <p:nvSpPr>
          <p:cNvPr id="21" name="Rectángulo 20"/>
          <p:cNvSpPr/>
          <p:nvPr/>
        </p:nvSpPr>
        <p:spPr>
          <a:xfrm>
            <a:off x="8242300" y="2133600"/>
            <a:ext cx="762000" cy="5715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Arial"/>
              <a:ea typeface="DejaVu Sans"/>
              <a:cs typeface="DejaVu Sans"/>
            </a:endParaRPr>
          </a:p>
        </p:txBody>
      </p:sp>
      <p:sp>
        <p:nvSpPr>
          <p:cNvPr id="23" name="TextShape 3"/>
          <p:cNvSpPr txBox="1">
            <a:spLocks noChangeAspect="1" noChangeArrowheads="1"/>
          </p:cNvSpPr>
          <p:nvPr/>
        </p:nvSpPr>
        <p:spPr bwMode="auto">
          <a:xfrm>
            <a:off x="-20362" y="161241"/>
            <a:ext cx="6687862" cy="53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FFFFFF"/>
                </a:solidFill>
              </a:rPr>
              <a:t>Introduction to Climate Prediction Systems</a:t>
            </a:r>
            <a:endParaRPr lang="en-US" sz="2400" b="1" dirty="0">
              <a:solidFill>
                <a:prstClr val="black"/>
              </a:solidFill>
              <a:latin typeface="Calibri" charset="0"/>
            </a:endParaRPr>
          </a:p>
        </p:txBody>
      </p:sp>
    </p:spTree>
    <p:extLst>
      <p:ext uri="{BB962C8B-B14F-4D97-AF65-F5344CB8AC3E}">
        <p14:creationId xmlns:p14="http://schemas.microsoft.com/office/powerpoint/2010/main" val="3573777695"/>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reeform 3"/>
          <p:cNvSpPr>
            <a:spLocks/>
          </p:cNvSpPr>
          <p:nvPr/>
        </p:nvSpPr>
        <p:spPr bwMode="auto">
          <a:xfrm>
            <a:off x="466725" y="2206907"/>
            <a:ext cx="8426450" cy="3376270"/>
          </a:xfrm>
          <a:custGeom>
            <a:avLst/>
            <a:gdLst>
              <a:gd name="T0" fmla="*/ 0 w 5852"/>
              <a:gd name="T1" fmla="*/ 2147483647 h 2177"/>
              <a:gd name="T2" fmla="*/ 2147483647 w 5852"/>
              <a:gd name="T3" fmla="*/ 2147483647 h 2177"/>
              <a:gd name="T4" fmla="*/ 2147483647 w 5852"/>
              <a:gd name="T5" fmla="*/ 2147483647 h 2177"/>
              <a:gd name="T6" fmla="*/ 2147483647 w 5852"/>
              <a:gd name="T7" fmla="*/ 2147483647 h 2177"/>
              <a:gd name="T8" fmla="*/ 2147483647 w 5852"/>
              <a:gd name="T9" fmla="*/ 2147483647 h 2177"/>
              <a:gd name="T10" fmla="*/ 2147483647 w 5852"/>
              <a:gd name="T11" fmla="*/ 2147483647 h 2177"/>
              <a:gd name="T12" fmla="*/ 2147483647 w 5852"/>
              <a:gd name="T13" fmla="*/ 2147483647 h 2177"/>
              <a:gd name="T14" fmla="*/ 2147483647 w 5852"/>
              <a:gd name="T15" fmla="*/ 2147483647 h 2177"/>
              <a:gd name="T16" fmla="*/ 2147483647 w 5852"/>
              <a:gd name="T17" fmla="*/ 2147483647 h 2177"/>
              <a:gd name="T18" fmla="*/ 2147483647 w 5852"/>
              <a:gd name="T19" fmla="*/ 2147483647 h 2177"/>
              <a:gd name="T20" fmla="*/ 2147483647 w 5852"/>
              <a:gd name="T21" fmla="*/ 0 h 2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52" h="2177">
                <a:moveTo>
                  <a:pt x="0" y="2177"/>
                </a:moveTo>
                <a:cubicBezTo>
                  <a:pt x="144" y="2060"/>
                  <a:pt x="288" y="1943"/>
                  <a:pt x="409" y="1905"/>
                </a:cubicBezTo>
                <a:cubicBezTo>
                  <a:pt x="530" y="1867"/>
                  <a:pt x="620" y="1935"/>
                  <a:pt x="726" y="1950"/>
                </a:cubicBezTo>
                <a:cubicBezTo>
                  <a:pt x="832" y="1965"/>
                  <a:pt x="863" y="2041"/>
                  <a:pt x="1044" y="1996"/>
                </a:cubicBezTo>
                <a:cubicBezTo>
                  <a:pt x="1225" y="1951"/>
                  <a:pt x="1558" y="1724"/>
                  <a:pt x="1815" y="1678"/>
                </a:cubicBezTo>
                <a:cubicBezTo>
                  <a:pt x="2072" y="1632"/>
                  <a:pt x="2291" y="1851"/>
                  <a:pt x="2586" y="1723"/>
                </a:cubicBezTo>
                <a:cubicBezTo>
                  <a:pt x="2881" y="1595"/>
                  <a:pt x="3313" y="1083"/>
                  <a:pt x="3584" y="907"/>
                </a:cubicBezTo>
                <a:cubicBezTo>
                  <a:pt x="3855" y="731"/>
                  <a:pt x="4014" y="771"/>
                  <a:pt x="4210" y="665"/>
                </a:cubicBezTo>
                <a:cubicBezTo>
                  <a:pt x="4406" y="559"/>
                  <a:pt x="4527" y="353"/>
                  <a:pt x="4763" y="272"/>
                </a:cubicBezTo>
                <a:cubicBezTo>
                  <a:pt x="4999" y="191"/>
                  <a:pt x="5444" y="226"/>
                  <a:pt x="5625" y="181"/>
                </a:cubicBezTo>
                <a:cubicBezTo>
                  <a:pt x="5806" y="136"/>
                  <a:pt x="5814" y="30"/>
                  <a:pt x="5852" y="0"/>
                </a:cubicBezTo>
              </a:path>
            </a:pathLst>
          </a:custGeom>
          <a:noFill/>
          <a:ln w="57150" cmpd="sng">
            <a:solidFill>
              <a:srgbClr val="000308"/>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21507" name="Text Box 9"/>
          <p:cNvSpPr txBox="1">
            <a:spLocks noChangeArrowheads="1"/>
          </p:cNvSpPr>
          <p:nvPr/>
        </p:nvSpPr>
        <p:spPr bwMode="auto">
          <a:xfrm>
            <a:off x="3779841" y="5935226"/>
            <a:ext cx="1944687" cy="36911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a:solidFill>
                  <a:srgbClr val="000308"/>
                </a:solidFill>
                <a:latin typeface="Calibri" charset="0"/>
              </a:rPr>
              <a:t>Observations</a:t>
            </a:r>
            <a:endParaRPr lang="en-US">
              <a:solidFill>
                <a:srgbClr val="000308"/>
              </a:solidFill>
              <a:latin typeface="Calibri" charset="0"/>
            </a:endParaRPr>
          </a:p>
        </p:txBody>
      </p:sp>
      <p:sp>
        <p:nvSpPr>
          <p:cNvPr id="21508" name="Text Box 12"/>
          <p:cNvSpPr txBox="1">
            <a:spLocks noChangeArrowheads="1"/>
          </p:cNvSpPr>
          <p:nvPr/>
        </p:nvSpPr>
        <p:spPr bwMode="auto">
          <a:xfrm>
            <a:off x="107950" y="5725856"/>
            <a:ext cx="935038" cy="37221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a:solidFill>
                  <a:prstClr val="black"/>
                </a:solidFill>
                <a:latin typeface="Calibri" charset="0"/>
              </a:rPr>
              <a:t> </a:t>
            </a:r>
            <a:r>
              <a:rPr lang="en-GB">
                <a:solidFill>
                  <a:srgbClr val="000308"/>
                </a:solidFill>
                <a:latin typeface="Calibri" charset="0"/>
              </a:rPr>
              <a:t>1960</a:t>
            </a:r>
            <a:endParaRPr lang="en-US">
              <a:solidFill>
                <a:srgbClr val="000308"/>
              </a:solidFill>
              <a:latin typeface="Calibri" charset="0"/>
            </a:endParaRPr>
          </a:p>
        </p:txBody>
      </p:sp>
      <p:sp>
        <p:nvSpPr>
          <p:cNvPr id="21509" name="Text Box 29"/>
          <p:cNvSpPr txBox="1">
            <a:spLocks noChangeArrowheads="1"/>
          </p:cNvSpPr>
          <p:nvPr/>
        </p:nvSpPr>
        <p:spPr bwMode="auto">
          <a:xfrm>
            <a:off x="7958141" y="5725856"/>
            <a:ext cx="935037" cy="36933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dirty="0">
                <a:solidFill>
                  <a:srgbClr val="000308"/>
                </a:solidFill>
                <a:latin typeface="Calibri" charset="0"/>
              </a:rPr>
              <a:t> </a:t>
            </a:r>
            <a:r>
              <a:rPr lang="en-GB" dirty="0" smtClean="0">
                <a:solidFill>
                  <a:srgbClr val="000308"/>
                </a:solidFill>
                <a:latin typeface="Calibri" charset="0"/>
              </a:rPr>
              <a:t>2018</a:t>
            </a:r>
            <a:endParaRPr lang="en-US" dirty="0">
              <a:solidFill>
                <a:srgbClr val="000308"/>
              </a:solidFill>
              <a:latin typeface="Calibri" charset="0"/>
            </a:endParaRPr>
          </a:p>
        </p:txBody>
      </p:sp>
      <p:sp>
        <p:nvSpPr>
          <p:cNvPr id="21510" name="Line 10"/>
          <p:cNvSpPr>
            <a:spLocks noChangeShapeType="1"/>
          </p:cNvSpPr>
          <p:nvPr/>
        </p:nvSpPr>
        <p:spPr bwMode="auto">
          <a:xfrm flipV="1">
            <a:off x="4716463" y="4402956"/>
            <a:ext cx="215900" cy="1532271"/>
          </a:xfrm>
          <a:prstGeom prst="line">
            <a:avLst/>
          </a:prstGeom>
          <a:noFill/>
          <a:ln w="9525">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solidFill>
                <a:prstClr val="black"/>
              </a:solidFill>
              <a:latin typeface="Arial"/>
              <a:ea typeface="DejaVu Sans"/>
              <a:cs typeface="DejaVu Sans"/>
            </a:endParaRPr>
          </a:p>
        </p:txBody>
      </p:sp>
      <p:sp>
        <p:nvSpPr>
          <p:cNvPr id="21511" name="Text Box 28"/>
          <p:cNvSpPr txBox="1">
            <a:spLocks noChangeArrowheads="1"/>
          </p:cNvSpPr>
          <p:nvPr/>
        </p:nvSpPr>
        <p:spPr bwMode="auto">
          <a:xfrm>
            <a:off x="3275013" y="2487615"/>
            <a:ext cx="1871662" cy="92333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a:solidFill>
                  <a:srgbClr val="009900"/>
                </a:solidFill>
                <a:latin typeface="Calibri" charset="0"/>
              </a:rPr>
              <a:t>5-member prediction started 1 Nov 1962</a:t>
            </a:r>
            <a:endParaRPr lang="en-US">
              <a:solidFill>
                <a:srgbClr val="009900"/>
              </a:solidFill>
              <a:latin typeface="Calibri" charset="0"/>
            </a:endParaRPr>
          </a:p>
        </p:txBody>
      </p:sp>
      <p:sp>
        <p:nvSpPr>
          <p:cNvPr id="21512" name="Text Box 17"/>
          <p:cNvSpPr txBox="1">
            <a:spLocks noChangeArrowheads="1"/>
          </p:cNvSpPr>
          <p:nvPr/>
        </p:nvSpPr>
        <p:spPr bwMode="auto">
          <a:xfrm>
            <a:off x="1619253" y="2687680"/>
            <a:ext cx="1871663" cy="92333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a:solidFill>
                  <a:srgbClr val="CC0000"/>
                </a:solidFill>
                <a:latin typeface="Calibri" charset="0"/>
              </a:rPr>
              <a:t>5-member prediction started 1 Nov 1961</a:t>
            </a:r>
            <a:endParaRPr lang="en-US">
              <a:solidFill>
                <a:srgbClr val="CC0000"/>
              </a:solidFill>
              <a:latin typeface="Calibri" charset="0"/>
            </a:endParaRPr>
          </a:p>
        </p:txBody>
      </p:sp>
      <p:sp>
        <p:nvSpPr>
          <p:cNvPr id="21513" name="Text Box 11"/>
          <p:cNvSpPr txBox="1">
            <a:spLocks noChangeArrowheads="1"/>
          </p:cNvSpPr>
          <p:nvPr/>
        </p:nvSpPr>
        <p:spPr bwMode="auto">
          <a:xfrm>
            <a:off x="-107950" y="3387128"/>
            <a:ext cx="1871663" cy="92333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a:solidFill>
                  <a:srgbClr val="0070C0"/>
                </a:solidFill>
                <a:latin typeface="Calibri" charset="0"/>
              </a:rPr>
              <a:t>5-member prediction started 1 Nov 1960</a:t>
            </a:r>
            <a:endParaRPr lang="en-US">
              <a:solidFill>
                <a:srgbClr val="0070C0"/>
              </a:solidFill>
              <a:latin typeface="Calibri" charset="0"/>
            </a:endParaRPr>
          </a:p>
        </p:txBody>
      </p:sp>
      <p:sp>
        <p:nvSpPr>
          <p:cNvPr id="21514" name="Freeform 6"/>
          <p:cNvSpPr>
            <a:spLocks/>
          </p:cNvSpPr>
          <p:nvPr/>
        </p:nvSpPr>
        <p:spPr bwMode="auto">
          <a:xfrm>
            <a:off x="679450" y="4680562"/>
            <a:ext cx="1155700" cy="704100"/>
          </a:xfrm>
          <a:custGeom>
            <a:avLst/>
            <a:gdLst>
              <a:gd name="T0" fmla="*/ 0 w 1457"/>
              <a:gd name="T1" fmla="*/ 2147483647 h 556"/>
              <a:gd name="T2" fmla="*/ 2147483647 w 1457"/>
              <a:gd name="T3" fmla="*/ 2147483647 h 556"/>
              <a:gd name="T4" fmla="*/ 2147483647 w 1457"/>
              <a:gd name="T5" fmla="*/ 2147483647 h 556"/>
              <a:gd name="T6" fmla="*/ 2147483647 w 1457"/>
              <a:gd name="T7" fmla="*/ 2147483647 h 556"/>
              <a:gd name="T8" fmla="*/ 2147483647 w 1457"/>
              <a:gd name="T9" fmla="*/ 0 h 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7" h="556">
                <a:moveTo>
                  <a:pt x="0" y="556"/>
                </a:moveTo>
                <a:cubicBezTo>
                  <a:pt x="75" y="435"/>
                  <a:pt x="151" y="315"/>
                  <a:pt x="227" y="239"/>
                </a:cubicBezTo>
                <a:cubicBezTo>
                  <a:pt x="303" y="163"/>
                  <a:pt x="315" y="126"/>
                  <a:pt x="454" y="102"/>
                </a:cubicBezTo>
                <a:cubicBezTo>
                  <a:pt x="593" y="78"/>
                  <a:pt x="898" y="109"/>
                  <a:pt x="1065" y="92"/>
                </a:cubicBezTo>
                <a:cubicBezTo>
                  <a:pt x="1232" y="75"/>
                  <a:pt x="1375" y="19"/>
                  <a:pt x="1457"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21515" name="Freeform 7"/>
          <p:cNvSpPr>
            <a:spLocks/>
          </p:cNvSpPr>
          <p:nvPr/>
        </p:nvSpPr>
        <p:spPr bwMode="auto">
          <a:xfrm>
            <a:off x="679453" y="5248184"/>
            <a:ext cx="1147763" cy="136478"/>
          </a:xfrm>
          <a:custGeom>
            <a:avLst/>
            <a:gdLst>
              <a:gd name="T0" fmla="*/ 0 w 1457"/>
              <a:gd name="T1" fmla="*/ 2147483647 h 176"/>
              <a:gd name="T2" fmla="*/ 2147483647 w 1457"/>
              <a:gd name="T3" fmla="*/ 2147483647 h 176"/>
              <a:gd name="T4" fmla="*/ 2147483647 w 1457"/>
              <a:gd name="T5" fmla="*/ 2147483647 h 176"/>
              <a:gd name="T6" fmla="*/ 2147483647 w 1457"/>
              <a:gd name="T7" fmla="*/ 2147483647 h 176"/>
              <a:gd name="T8" fmla="*/ 2147483647 w 1457"/>
              <a:gd name="T9" fmla="*/ 0 h 1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7" h="176">
                <a:moveTo>
                  <a:pt x="0" y="176"/>
                </a:moveTo>
                <a:cubicBezTo>
                  <a:pt x="45" y="157"/>
                  <a:pt x="91" y="138"/>
                  <a:pt x="182" y="131"/>
                </a:cubicBezTo>
                <a:cubicBezTo>
                  <a:pt x="273" y="124"/>
                  <a:pt x="386" y="147"/>
                  <a:pt x="545" y="131"/>
                </a:cubicBezTo>
                <a:cubicBezTo>
                  <a:pt x="704" y="115"/>
                  <a:pt x="983" y="57"/>
                  <a:pt x="1135" y="35"/>
                </a:cubicBezTo>
                <a:cubicBezTo>
                  <a:pt x="1287" y="13"/>
                  <a:pt x="1390" y="7"/>
                  <a:pt x="1457"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21516" name="Freeform 8"/>
          <p:cNvSpPr>
            <a:spLocks/>
          </p:cNvSpPr>
          <p:nvPr/>
        </p:nvSpPr>
        <p:spPr bwMode="auto">
          <a:xfrm>
            <a:off x="679453" y="4404506"/>
            <a:ext cx="1147763" cy="980157"/>
          </a:xfrm>
          <a:custGeom>
            <a:avLst/>
            <a:gdLst>
              <a:gd name="T0" fmla="*/ 0 w 1446"/>
              <a:gd name="T1" fmla="*/ 2147483647 h 706"/>
              <a:gd name="T2" fmla="*/ 2147483647 w 1446"/>
              <a:gd name="T3" fmla="*/ 2147483647 h 706"/>
              <a:gd name="T4" fmla="*/ 2147483647 w 1446"/>
              <a:gd name="T5" fmla="*/ 2147483647 h 706"/>
              <a:gd name="T6" fmla="*/ 2147483647 w 1446"/>
              <a:gd name="T7" fmla="*/ 0 h 7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6" h="706">
                <a:moveTo>
                  <a:pt x="0" y="706"/>
                </a:moveTo>
                <a:cubicBezTo>
                  <a:pt x="128" y="664"/>
                  <a:pt x="250" y="622"/>
                  <a:pt x="408" y="570"/>
                </a:cubicBezTo>
                <a:cubicBezTo>
                  <a:pt x="566" y="518"/>
                  <a:pt x="777" y="487"/>
                  <a:pt x="950" y="392"/>
                </a:cubicBezTo>
                <a:cubicBezTo>
                  <a:pt x="1123" y="297"/>
                  <a:pt x="1343" y="82"/>
                  <a:pt x="1446"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21517" name="Freeform 18"/>
          <p:cNvSpPr>
            <a:spLocks/>
          </p:cNvSpPr>
          <p:nvPr/>
        </p:nvSpPr>
        <p:spPr bwMode="auto">
          <a:xfrm>
            <a:off x="679453" y="4665053"/>
            <a:ext cx="1147763" cy="719609"/>
          </a:xfrm>
          <a:custGeom>
            <a:avLst/>
            <a:gdLst>
              <a:gd name="T0" fmla="*/ 0 w 1446"/>
              <a:gd name="T1" fmla="*/ 2147483647 h 636"/>
              <a:gd name="T2" fmla="*/ 2147483647 w 1446"/>
              <a:gd name="T3" fmla="*/ 2147483647 h 636"/>
              <a:gd name="T4" fmla="*/ 2147483647 w 1446"/>
              <a:gd name="T5" fmla="*/ 2147483647 h 636"/>
              <a:gd name="T6" fmla="*/ 2147483647 w 1446"/>
              <a:gd name="T7" fmla="*/ 2147483647 h 636"/>
              <a:gd name="T8" fmla="*/ 2147483647 w 1446"/>
              <a:gd name="T9" fmla="*/ 0 h 6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6" h="636">
                <a:moveTo>
                  <a:pt x="0" y="636"/>
                </a:moveTo>
                <a:cubicBezTo>
                  <a:pt x="72" y="601"/>
                  <a:pt x="316" y="520"/>
                  <a:pt x="432" y="426"/>
                </a:cubicBezTo>
                <a:cubicBezTo>
                  <a:pt x="548" y="332"/>
                  <a:pt x="584" y="123"/>
                  <a:pt x="697" y="69"/>
                </a:cubicBezTo>
                <a:cubicBezTo>
                  <a:pt x="810" y="15"/>
                  <a:pt x="986" y="114"/>
                  <a:pt x="1111" y="103"/>
                </a:cubicBezTo>
                <a:cubicBezTo>
                  <a:pt x="1236" y="92"/>
                  <a:pt x="1376" y="21"/>
                  <a:pt x="1446"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21518" name="Freeform 19"/>
          <p:cNvSpPr>
            <a:spLocks/>
          </p:cNvSpPr>
          <p:nvPr/>
        </p:nvSpPr>
        <p:spPr bwMode="auto">
          <a:xfrm>
            <a:off x="679450" y="4680563"/>
            <a:ext cx="1155700" cy="721161"/>
          </a:xfrm>
          <a:custGeom>
            <a:avLst/>
            <a:gdLst>
              <a:gd name="T0" fmla="*/ 0 w 1446"/>
              <a:gd name="T1" fmla="*/ 2147483647 h 475"/>
              <a:gd name="T2" fmla="*/ 2147483647 w 1446"/>
              <a:gd name="T3" fmla="*/ 2147483647 h 475"/>
              <a:gd name="T4" fmla="*/ 2147483647 w 1446"/>
              <a:gd name="T5" fmla="*/ 2147483647 h 475"/>
              <a:gd name="T6" fmla="*/ 2147483647 w 1446"/>
              <a:gd name="T7" fmla="*/ 0 h 4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6" h="475">
                <a:moveTo>
                  <a:pt x="0" y="466"/>
                </a:moveTo>
                <a:cubicBezTo>
                  <a:pt x="85" y="461"/>
                  <a:pt x="344" y="475"/>
                  <a:pt x="512" y="438"/>
                </a:cubicBezTo>
                <a:cubicBezTo>
                  <a:pt x="680" y="401"/>
                  <a:pt x="852" y="315"/>
                  <a:pt x="1008" y="242"/>
                </a:cubicBezTo>
                <a:cubicBezTo>
                  <a:pt x="1164" y="169"/>
                  <a:pt x="1355" y="50"/>
                  <a:pt x="1446"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21519" name="Freeform 13"/>
          <p:cNvSpPr>
            <a:spLocks/>
          </p:cNvSpPr>
          <p:nvPr/>
        </p:nvSpPr>
        <p:spPr bwMode="auto">
          <a:xfrm>
            <a:off x="2266953" y="4264925"/>
            <a:ext cx="936625" cy="845231"/>
          </a:xfrm>
          <a:custGeom>
            <a:avLst/>
            <a:gdLst>
              <a:gd name="T0" fmla="*/ 0 w 1452"/>
              <a:gd name="T1" fmla="*/ 2147483647 h 817"/>
              <a:gd name="T2" fmla="*/ 2147483647 w 1452"/>
              <a:gd name="T3" fmla="*/ 2147483647 h 817"/>
              <a:gd name="T4" fmla="*/ 2147483647 w 1452"/>
              <a:gd name="T5" fmla="*/ 2147483647 h 817"/>
              <a:gd name="T6" fmla="*/ 2147483647 w 1452"/>
              <a:gd name="T7" fmla="*/ 0 h 8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2" h="817">
                <a:moveTo>
                  <a:pt x="0" y="817"/>
                </a:moveTo>
                <a:cubicBezTo>
                  <a:pt x="60" y="669"/>
                  <a:pt x="121" y="521"/>
                  <a:pt x="272" y="408"/>
                </a:cubicBezTo>
                <a:cubicBezTo>
                  <a:pt x="423" y="295"/>
                  <a:pt x="710" y="204"/>
                  <a:pt x="907" y="136"/>
                </a:cubicBezTo>
                <a:cubicBezTo>
                  <a:pt x="1104" y="68"/>
                  <a:pt x="1354" y="23"/>
                  <a:pt x="1452"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21520" name="Freeform 14"/>
          <p:cNvSpPr>
            <a:spLocks/>
          </p:cNvSpPr>
          <p:nvPr/>
        </p:nvSpPr>
        <p:spPr bwMode="auto">
          <a:xfrm>
            <a:off x="2266953" y="4444829"/>
            <a:ext cx="936625" cy="665329"/>
          </a:xfrm>
          <a:custGeom>
            <a:avLst/>
            <a:gdLst>
              <a:gd name="T0" fmla="*/ 0 w 1452"/>
              <a:gd name="T1" fmla="*/ 2147483647 h 643"/>
              <a:gd name="T2" fmla="*/ 2147483647 w 1452"/>
              <a:gd name="T3" fmla="*/ 2147483647 h 643"/>
              <a:gd name="T4" fmla="*/ 2147483647 w 1452"/>
              <a:gd name="T5" fmla="*/ 2147483647 h 643"/>
              <a:gd name="T6" fmla="*/ 0 60000 65536"/>
              <a:gd name="T7" fmla="*/ 0 60000 65536"/>
              <a:gd name="T8" fmla="*/ 0 60000 65536"/>
            </a:gdLst>
            <a:ahLst/>
            <a:cxnLst>
              <a:cxn ang="T6">
                <a:pos x="T0" y="T1"/>
              </a:cxn>
              <a:cxn ang="T7">
                <a:pos x="T2" y="T3"/>
              </a:cxn>
              <a:cxn ang="T8">
                <a:pos x="T4" y="T5"/>
              </a:cxn>
            </a:cxnLst>
            <a:rect l="0" t="0" r="r" b="b"/>
            <a:pathLst>
              <a:path w="1452" h="643">
                <a:moveTo>
                  <a:pt x="0" y="643"/>
                </a:moveTo>
                <a:cubicBezTo>
                  <a:pt x="378" y="419"/>
                  <a:pt x="756" y="196"/>
                  <a:pt x="998" y="98"/>
                </a:cubicBezTo>
                <a:cubicBezTo>
                  <a:pt x="1240" y="0"/>
                  <a:pt x="1377" y="68"/>
                  <a:pt x="1452" y="53"/>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21521" name="Freeform 15"/>
          <p:cNvSpPr>
            <a:spLocks/>
          </p:cNvSpPr>
          <p:nvPr/>
        </p:nvSpPr>
        <p:spPr bwMode="auto">
          <a:xfrm>
            <a:off x="2266953" y="4897685"/>
            <a:ext cx="936625" cy="373763"/>
          </a:xfrm>
          <a:custGeom>
            <a:avLst/>
            <a:gdLst>
              <a:gd name="T0" fmla="*/ 0 w 1452"/>
              <a:gd name="T1" fmla="*/ 2147483647 h 362"/>
              <a:gd name="T2" fmla="*/ 2147483647 w 1452"/>
              <a:gd name="T3" fmla="*/ 2147483647 h 362"/>
              <a:gd name="T4" fmla="*/ 2147483647 w 1452"/>
              <a:gd name="T5" fmla="*/ 2147483647 h 362"/>
              <a:gd name="T6" fmla="*/ 2147483647 w 1452"/>
              <a:gd name="T7" fmla="*/ 0 h 3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2" h="362">
                <a:moveTo>
                  <a:pt x="0" y="227"/>
                </a:moveTo>
                <a:cubicBezTo>
                  <a:pt x="242" y="242"/>
                  <a:pt x="484" y="257"/>
                  <a:pt x="681" y="272"/>
                </a:cubicBezTo>
                <a:cubicBezTo>
                  <a:pt x="878" y="287"/>
                  <a:pt x="1052" y="362"/>
                  <a:pt x="1180" y="317"/>
                </a:cubicBezTo>
                <a:cubicBezTo>
                  <a:pt x="1308" y="272"/>
                  <a:pt x="1407" y="53"/>
                  <a:pt x="1452"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21522" name="Freeform 20"/>
          <p:cNvSpPr>
            <a:spLocks/>
          </p:cNvSpPr>
          <p:nvPr/>
        </p:nvSpPr>
        <p:spPr bwMode="auto">
          <a:xfrm>
            <a:off x="2266953" y="4365733"/>
            <a:ext cx="919163" cy="744423"/>
          </a:xfrm>
          <a:custGeom>
            <a:avLst/>
            <a:gdLst>
              <a:gd name="T0" fmla="*/ 0 w 1426"/>
              <a:gd name="T1" fmla="*/ 2147483647 h 720"/>
              <a:gd name="T2" fmla="*/ 2147483647 w 1426"/>
              <a:gd name="T3" fmla="*/ 2147483647 h 720"/>
              <a:gd name="T4" fmla="*/ 2147483647 w 1426"/>
              <a:gd name="T5" fmla="*/ 2147483647 h 720"/>
              <a:gd name="T6" fmla="*/ 2147483647 w 1426"/>
              <a:gd name="T7" fmla="*/ 0 h 7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26" h="720">
                <a:moveTo>
                  <a:pt x="0" y="720"/>
                </a:moveTo>
                <a:cubicBezTo>
                  <a:pt x="99" y="684"/>
                  <a:pt x="432" y="590"/>
                  <a:pt x="596" y="507"/>
                </a:cubicBezTo>
                <a:cubicBezTo>
                  <a:pt x="760" y="424"/>
                  <a:pt x="850" y="303"/>
                  <a:pt x="988" y="219"/>
                </a:cubicBezTo>
                <a:cubicBezTo>
                  <a:pt x="1126" y="135"/>
                  <a:pt x="1335" y="46"/>
                  <a:pt x="1426"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21523" name="Freeform 31"/>
          <p:cNvSpPr>
            <a:spLocks/>
          </p:cNvSpPr>
          <p:nvPr/>
        </p:nvSpPr>
        <p:spPr bwMode="auto">
          <a:xfrm>
            <a:off x="2266953" y="4640239"/>
            <a:ext cx="936625" cy="469918"/>
          </a:xfrm>
          <a:custGeom>
            <a:avLst/>
            <a:gdLst>
              <a:gd name="T0" fmla="*/ 0 w 1452"/>
              <a:gd name="T1" fmla="*/ 2147483647 h 454"/>
              <a:gd name="T2" fmla="*/ 2147483647 w 1452"/>
              <a:gd name="T3" fmla="*/ 2147483647 h 454"/>
              <a:gd name="T4" fmla="*/ 2147483647 w 1452"/>
              <a:gd name="T5" fmla="*/ 2147483647 h 454"/>
              <a:gd name="T6" fmla="*/ 2147483647 w 1452"/>
              <a:gd name="T7" fmla="*/ 2147483647 h 454"/>
              <a:gd name="T8" fmla="*/ 2147483647 w 1452"/>
              <a:gd name="T9" fmla="*/ 0 h 4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2" h="454">
                <a:moveTo>
                  <a:pt x="0" y="454"/>
                </a:moveTo>
                <a:cubicBezTo>
                  <a:pt x="151" y="416"/>
                  <a:pt x="303" y="378"/>
                  <a:pt x="454" y="363"/>
                </a:cubicBezTo>
                <a:cubicBezTo>
                  <a:pt x="605" y="348"/>
                  <a:pt x="779" y="378"/>
                  <a:pt x="907" y="363"/>
                </a:cubicBezTo>
                <a:cubicBezTo>
                  <a:pt x="1035" y="348"/>
                  <a:pt x="1134" y="332"/>
                  <a:pt x="1225" y="272"/>
                </a:cubicBezTo>
                <a:cubicBezTo>
                  <a:pt x="1316" y="212"/>
                  <a:pt x="1414" y="45"/>
                  <a:pt x="1452"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21524" name="Freeform 22"/>
          <p:cNvSpPr>
            <a:spLocks/>
          </p:cNvSpPr>
          <p:nvPr/>
        </p:nvSpPr>
        <p:spPr bwMode="auto">
          <a:xfrm>
            <a:off x="3744916" y="4071066"/>
            <a:ext cx="1042987" cy="815764"/>
          </a:xfrm>
          <a:custGeom>
            <a:avLst/>
            <a:gdLst>
              <a:gd name="T0" fmla="*/ 0 w 1315"/>
              <a:gd name="T1" fmla="*/ 2147483647 h 681"/>
              <a:gd name="T2" fmla="*/ 2147483647 w 1315"/>
              <a:gd name="T3" fmla="*/ 2147483647 h 681"/>
              <a:gd name="T4" fmla="*/ 2147483647 w 1315"/>
              <a:gd name="T5" fmla="*/ 0 h 681"/>
              <a:gd name="T6" fmla="*/ 0 60000 65536"/>
              <a:gd name="T7" fmla="*/ 0 60000 65536"/>
              <a:gd name="T8" fmla="*/ 0 60000 65536"/>
            </a:gdLst>
            <a:ahLst/>
            <a:cxnLst>
              <a:cxn ang="T6">
                <a:pos x="T0" y="T1"/>
              </a:cxn>
              <a:cxn ang="T7">
                <a:pos x="T2" y="T3"/>
              </a:cxn>
              <a:cxn ang="T8">
                <a:pos x="T4" y="T5"/>
              </a:cxn>
            </a:cxnLst>
            <a:rect l="0" t="0" r="r" b="b"/>
            <a:pathLst>
              <a:path w="1315" h="681">
                <a:moveTo>
                  <a:pt x="0" y="681"/>
                </a:moveTo>
                <a:cubicBezTo>
                  <a:pt x="230" y="669"/>
                  <a:pt x="461" y="658"/>
                  <a:pt x="680" y="545"/>
                </a:cubicBezTo>
                <a:cubicBezTo>
                  <a:pt x="899" y="432"/>
                  <a:pt x="1209" y="91"/>
                  <a:pt x="1315" y="0"/>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21525" name="Freeform 23"/>
          <p:cNvSpPr>
            <a:spLocks/>
          </p:cNvSpPr>
          <p:nvPr/>
        </p:nvSpPr>
        <p:spPr bwMode="auto">
          <a:xfrm>
            <a:off x="3744913" y="5001596"/>
            <a:ext cx="1008062" cy="387720"/>
          </a:xfrm>
          <a:custGeom>
            <a:avLst/>
            <a:gdLst>
              <a:gd name="T0" fmla="*/ 0 w 1270"/>
              <a:gd name="T1" fmla="*/ 0 h 324"/>
              <a:gd name="T2" fmla="*/ 2147483647 w 1270"/>
              <a:gd name="T3" fmla="*/ 2147483647 h 324"/>
              <a:gd name="T4" fmla="*/ 2147483647 w 1270"/>
              <a:gd name="T5" fmla="*/ 2147483647 h 324"/>
              <a:gd name="T6" fmla="*/ 0 60000 65536"/>
              <a:gd name="T7" fmla="*/ 0 60000 65536"/>
              <a:gd name="T8" fmla="*/ 0 60000 65536"/>
            </a:gdLst>
            <a:ahLst/>
            <a:cxnLst>
              <a:cxn ang="T6">
                <a:pos x="T0" y="T1"/>
              </a:cxn>
              <a:cxn ang="T7">
                <a:pos x="T2" y="T3"/>
              </a:cxn>
              <a:cxn ang="T8">
                <a:pos x="T4" y="T5"/>
              </a:cxn>
            </a:cxnLst>
            <a:rect l="0" t="0" r="r" b="b"/>
            <a:pathLst>
              <a:path w="1270" h="324">
                <a:moveTo>
                  <a:pt x="0" y="0"/>
                </a:moveTo>
                <a:cubicBezTo>
                  <a:pt x="347" y="155"/>
                  <a:pt x="695" y="310"/>
                  <a:pt x="907" y="317"/>
                </a:cubicBezTo>
                <a:cubicBezTo>
                  <a:pt x="1119" y="324"/>
                  <a:pt x="1210" y="90"/>
                  <a:pt x="1270" y="45"/>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21526" name="Freeform 24"/>
          <p:cNvSpPr>
            <a:spLocks/>
          </p:cNvSpPr>
          <p:nvPr/>
        </p:nvSpPr>
        <p:spPr bwMode="auto">
          <a:xfrm>
            <a:off x="3600450" y="4779818"/>
            <a:ext cx="1079500" cy="353601"/>
          </a:xfrm>
          <a:custGeom>
            <a:avLst/>
            <a:gdLst>
              <a:gd name="T0" fmla="*/ 0 w 1361"/>
              <a:gd name="T1" fmla="*/ 2147483647 h 295"/>
              <a:gd name="T2" fmla="*/ 2147483647 w 1361"/>
              <a:gd name="T3" fmla="*/ 2147483647 h 295"/>
              <a:gd name="T4" fmla="*/ 2147483647 w 1361"/>
              <a:gd name="T5" fmla="*/ 0 h 295"/>
              <a:gd name="T6" fmla="*/ 0 60000 65536"/>
              <a:gd name="T7" fmla="*/ 0 60000 65536"/>
              <a:gd name="T8" fmla="*/ 0 60000 65536"/>
            </a:gdLst>
            <a:ahLst/>
            <a:cxnLst>
              <a:cxn ang="T6">
                <a:pos x="T0" y="T1"/>
              </a:cxn>
              <a:cxn ang="T7">
                <a:pos x="T2" y="T3"/>
              </a:cxn>
              <a:cxn ang="T8">
                <a:pos x="T4" y="T5"/>
              </a:cxn>
            </a:cxnLst>
            <a:rect l="0" t="0" r="r" b="b"/>
            <a:pathLst>
              <a:path w="1361" h="295">
                <a:moveTo>
                  <a:pt x="0" y="136"/>
                </a:moveTo>
                <a:cubicBezTo>
                  <a:pt x="340" y="215"/>
                  <a:pt x="681" y="295"/>
                  <a:pt x="908" y="272"/>
                </a:cubicBezTo>
                <a:cubicBezTo>
                  <a:pt x="1135" y="249"/>
                  <a:pt x="1293" y="38"/>
                  <a:pt x="1361" y="0"/>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21527" name="Freeform 25"/>
          <p:cNvSpPr>
            <a:spLocks/>
          </p:cNvSpPr>
          <p:nvPr/>
        </p:nvSpPr>
        <p:spPr bwMode="auto">
          <a:xfrm>
            <a:off x="3600450" y="4398303"/>
            <a:ext cx="1079500" cy="488528"/>
          </a:xfrm>
          <a:custGeom>
            <a:avLst/>
            <a:gdLst>
              <a:gd name="T0" fmla="*/ 0 w 1360"/>
              <a:gd name="T1" fmla="*/ 2147483647 h 408"/>
              <a:gd name="T2" fmla="*/ 2147483647 w 1360"/>
              <a:gd name="T3" fmla="*/ 2147483647 h 408"/>
              <a:gd name="T4" fmla="*/ 2147483647 w 1360"/>
              <a:gd name="T5" fmla="*/ 0 h 408"/>
              <a:gd name="T6" fmla="*/ 0 60000 65536"/>
              <a:gd name="T7" fmla="*/ 0 60000 65536"/>
              <a:gd name="T8" fmla="*/ 0 60000 65536"/>
            </a:gdLst>
            <a:ahLst/>
            <a:cxnLst>
              <a:cxn ang="T6">
                <a:pos x="T0" y="T1"/>
              </a:cxn>
              <a:cxn ang="T7">
                <a:pos x="T2" y="T3"/>
              </a:cxn>
              <a:cxn ang="T8">
                <a:pos x="T4" y="T5"/>
              </a:cxn>
            </a:cxnLst>
            <a:rect l="0" t="0" r="r" b="b"/>
            <a:pathLst>
              <a:path w="1360" h="408">
                <a:moveTo>
                  <a:pt x="0" y="408"/>
                </a:moveTo>
                <a:cubicBezTo>
                  <a:pt x="187" y="368"/>
                  <a:pt x="892" y="238"/>
                  <a:pt x="1119" y="170"/>
                </a:cubicBezTo>
                <a:cubicBezTo>
                  <a:pt x="1346" y="102"/>
                  <a:pt x="1310" y="35"/>
                  <a:pt x="1360" y="0"/>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21528" name="Freeform 26"/>
          <p:cNvSpPr>
            <a:spLocks/>
          </p:cNvSpPr>
          <p:nvPr/>
        </p:nvSpPr>
        <p:spPr bwMode="auto">
          <a:xfrm>
            <a:off x="3600453" y="4917847"/>
            <a:ext cx="1044575" cy="110112"/>
          </a:xfrm>
          <a:custGeom>
            <a:avLst/>
            <a:gdLst>
              <a:gd name="T0" fmla="*/ 0 w 1316"/>
              <a:gd name="T1" fmla="*/ 0 h 91"/>
              <a:gd name="T2" fmla="*/ 2147483647 w 1316"/>
              <a:gd name="T3" fmla="*/ 2147483647 h 91"/>
              <a:gd name="T4" fmla="*/ 2147483647 w 1316"/>
              <a:gd name="T5" fmla="*/ 2147483647 h 91"/>
              <a:gd name="T6" fmla="*/ 0 60000 65536"/>
              <a:gd name="T7" fmla="*/ 0 60000 65536"/>
              <a:gd name="T8" fmla="*/ 0 60000 65536"/>
            </a:gdLst>
            <a:ahLst/>
            <a:cxnLst>
              <a:cxn ang="T6">
                <a:pos x="T0" y="T1"/>
              </a:cxn>
              <a:cxn ang="T7">
                <a:pos x="T2" y="T3"/>
              </a:cxn>
              <a:cxn ang="T8">
                <a:pos x="T4" y="T5"/>
              </a:cxn>
            </a:cxnLst>
            <a:rect l="0" t="0" r="r" b="b"/>
            <a:pathLst>
              <a:path w="1316" h="91">
                <a:moveTo>
                  <a:pt x="0" y="0"/>
                </a:moveTo>
                <a:cubicBezTo>
                  <a:pt x="253" y="15"/>
                  <a:pt x="507" y="30"/>
                  <a:pt x="726" y="45"/>
                </a:cubicBezTo>
                <a:cubicBezTo>
                  <a:pt x="945" y="60"/>
                  <a:pt x="1210" y="83"/>
                  <a:pt x="1316" y="91"/>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26" name="Rectángulo 25"/>
          <p:cNvSpPr/>
          <p:nvPr/>
        </p:nvSpPr>
        <p:spPr>
          <a:xfrm>
            <a:off x="8242300" y="2133600"/>
            <a:ext cx="762000" cy="5715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Arial"/>
              <a:ea typeface="DejaVu Sans"/>
              <a:cs typeface="DejaVu Sans"/>
            </a:endParaRPr>
          </a:p>
        </p:txBody>
      </p:sp>
      <p:sp>
        <p:nvSpPr>
          <p:cNvPr id="28" name="TextShape 3"/>
          <p:cNvSpPr txBox="1">
            <a:spLocks noChangeAspect="1" noChangeArrowheads="1"/>
          </p:cNvSpPr>
          <p:nvPr/>
        </p:nvSpPr>
        <p:spPr bwMode="auto">
          <a:xfrm>
            <a:off x="-20362" y="161241"/>
            <a:ext cx="6687862" cy="53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FFFFFF"/>
                </a:solidFill>
              </a:rPr>
              <a:t>Introduction to Climate Prediction Systems</a:t>
            </a:r>
            <a:endParaRPr lang="en-US" sz="2400" b="1" dirty="0">
              <a:solidFill>
                <a:prstClr val="black"/>
              </a:solidFill>
              <a:latin typeface="Calibri" charset="0"/>
            </a:endParaRPr>
          </a:p>
        </p:txBody>
      </p:sp>
    </p:spTree>
    <p:extLst>
      <p:ext uri="{BB962C8B-B14F-4D97-AF65-F5344CB8AC3E}">
        <p14:creationId xmlns:p14="http://schemas.microsoft.com/office/powerpoint/2010/main" val="3082301912"/>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reeform 3"/>
          <p:cNvSpPr>
            <a:spLocks/>
          </p:cNvSpPr>
          <p:nvPr/>
        </p:nvSpPr>
        <p:spPr bwMode="auto">
          <a:xfrm>
            <a:off x="466725" y="2206907"/>
            <a:ext cx="8426450" cy="3376270"/>
          </a:xfrm>
          <a:custGeom>
            <a:avLst/>
            <a:gdLst>
              <a:gd name="T0" fmla="*/ 0 w 5852"/>
              <a:gd name="T1" fmla="*/ 2147483647 h 2177"/>
              <a:gd name="T2" fmla="*/ 2147483647 w 5852"/>
              <a:gd name="T3" fmla="*/ 2147483647 h 2177"/>
              <a:gd name="T4" fmla="*/ 2147483647 w 5852"/>
              <a:gd name="T5" fmla="*/ 2147483647 h 2177"/>
              <a:gd name="T6" fmla="*/ 2147483647 w 5852"/>
              <a:gd name="T7" fmla="*/ 2147483647 h 2177"/>
              <a:gd name="T8" fmla="*/ 2147483647 w 5852"/>
              <a:gd name="T9" fmla="*/ 2147483647 h 2177"/>
              <a:gd name="T10" fmla="*/ 2147483647 w 5852"/>
              <a:gd name="T11" fmla="*/ 2147483647 h 2177"/>
              <a:gd name="T12" fmla="*/ 2147483647 w 5852"/>
              <a:gd name="T13" fmla="*/ 2147483647 h 2177"/>
              <a:gd name="T14" fmla="*/ 2147483647 w 5852"/>
              <a:gd name="T15" fmla="*/ 2147483647 h 2177"/>
              <a:gd name="T16" fmla="*/ 2147483647 w 5852"/>
              <a:gd name="T17" fmla="*/ 2147483647 h 2177"/>
              <a:gd name="T18" fmla="*/ 2147483647 w 5852"/>
              <a:gd name="T19" fmla="*/ 2147483647 h 2177"/>
              <a:gd name="T20" fmla="*/ 2147483647 w 5852"/>
              <a:gd name="T21" fmla="*/ 0 h 2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52" h="2177">
                <a:moveTo>
                  <a:pt x="0" y="2177"/>
                </a:moveTo>
                <a:cubicBezTo>
                  <a:pt x="144" y="2060"/>
                  <a:pt x="288" y="1943"/>
                  <a:pt x="409" y="1905"/>
                </a:cubicBezTo>
                <a:cubicBezTo>
                  <a:pt x="530" y="1867"/>
                  <a:pt x="620" y="1935"/>
                  <a:pt x="726" y="1950"/>
                </a:cubicBezTo>
                <a:cubicBezTo>
                  <a:pt x="832" y="1965"/>
                  <a:pt x="863" y="2041"/>
                  <a:pt x="1044" y="1996"/>
                </a:cubicBezTo>
                <a:cubicBezTo>
                  <a:pt x="1225" y="1951"/>
                  <a:pt x="1558" y="1724"/>
                  <a:pt x="1815" y="1678"/>
                </a:cubicBezTo>
                <a:cubicBezTo>
                  <a:pt x="2072" y="1632"/>
                  <a:pt x="2291" y="1851"/>
                  <a:pt x="2586" y="1723"/>
                </a:cubicBezTo>
                <a:cubicBezTo>
                  <a:pt x="2881" y="1595"/>
                  <a:pt x="3313" y="1083"/>
                  <a:pt x="3584" y="907"/>
                </a:cubicBezTo>
                <a:cubicBezTo>
                  <a:pt x="3855" y="731"/>
                  <a:pt x="4014" y="771"/>
                  <a:pt x="4210" y="665"/>
                </a:cubicBezTo>
                <a:cubicBezTo>
                  <a:pt x="4406" y="559"/>
                  <a:pt x="4527" y="353"/>
                  <a:pt x="4763" y="272"/>
                </a:cubicBezTo>
                <a:cubicBezTo>
                  <a:pt x="4999" y="191"/>
                  <a:pt x="5444" y="226"/>
                  <a:pt x="5625" y="181"/>
                </a:cubicBezTo>
                <a:cubicBezTo>
                  <a:pt x="5806" y="136"/>
                  <a:pt x="5814" y="30"/>
                  <a:pt x="5852" y="0"/>
                </a:cubicBezTo>
              </a:path>
            </a:pathLst>
          </a:custGeom>
          <a:noFill/>
          <a:ln w="57150" cmpd="sng">
            <a:solidFill>
              <a:srgbClr val="000308"/>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22531" name="Text Box 9"/>
          <p:cNvSpPr txBox="1">
            <a:spLocks noChangeArrowheads="1"/>
          </p:cNvSpPr>
          <p:nvPr/>
        </p:nvSpPr>
        <p:spPr bwMode="auto">
          <a:xfrm>
            <a:off x="3779841" y="5935226"/>
            <a:ext cx="1944687" cy="36911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a:solidFill>
                  <a:srgbClr val="000308"/>
                </a:solidFill>
                <a:latin typeface="Calibri" charset="0"/>
              </a:rPr>
              <a:t>Observations</a:t>
            </a:r>
            <a:endParaRPr lang="en-US">
              <a:solidFill>
                <a:srgbClr val="000308"/>
              </a:solidFill>
              <a:latin typeface="Calibri" charset="0"/>
            </a:endParaRPr>
          </a:p>
        </p:txBody>
      </p:sp>
      <p:sp>
        <p:nvSpPr>
          <p:cNvPr id="22532" name="Text Box 12"/>
          <p:cNvSpPr txBox="1">
            <a:spLocks noChangeArrowheads="1"/>
          </p:cNvSpPr>
          <p:nvPr/>
        </p:nvSpPr>
        <p:spPr bwMode="auto">
          <a:xfrm>
            <a:off x="107950" y="5725856"/>
            <a:ext cx="935038" cy="37221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a:solidFill>
                  <a:prstClr val="black"/>
                </a:solidFill>
                <a:latin typeface="Calibri" charset="0"/>
              </a:rPr>
              <a:t> </a:t>
            </a:r>
            <a:r>
              <a:rPr lang="en-GB">
                <a:solidFill>
                  <a:srgbClr val="000308"/>
                </a:solidFill>
                <a:latin typeface="Calibri" charset="0"/>
              </a:rPr>
              <a:t>1960</a:t>
            </a:r>
            <a:endParaRPr lang="en-US">
              <a:solidFill>
                <a:srgbClr val="000308"/>
              </a:solidFill>
              <a:latin typeface="Calibri" charset="0"/>
            </a:endParaRPr>
          </a:p>
        </p:txBody>
      </p:sp>
      <p:sp>
        <p:nvSpPr>
          <p:cNvPr id="22534" name="Text Box 37"/>
          <p:cNvSpPr txBox="1">
            <a:spLocks noChangeArrowheads="1"/>
          </p:cNvSpPr>
          <p:nvPr/>
        </p:nvSpPr>
        <p:spPr bwMode="auto">
          <a:xfrm>
            <a:off x="6342063" y="1001785"/>
            <a:ext cx="1871662" cy="92333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dirty="0">
                <a:solidFill>
                  <a:srgbClr val="990099"/>
                </a:solidFill>
                <a:latin typeface="Calibri" charset="0"/>
              </a:rPr>
              <a:t>5-member prediction started 1 Nov </a:t>
            </a:r>
            <a:r>
              <a:rPr lang="en-GB" dirty="0" smtClean="0">
                <a:solidFill>
                  <a:srgbClr val="990099"/>
                </a:solidFill>
                <a:latin typeface="Calibri" charset="0"/>
              </a:rPr>
              <a:t>2018</a:t>
            </a:r>
            <a:endParaRPr lang="en-US" dirty="0">
              <a:solidFill>
                <a:srgbClr val="990099"/>
              </a:solidFill>
              <a:latin typeface="Calibri" charset="0"/>
            </a:endParaRPr>
          </a:p>
        </p:txBody>
      </p:sp>
      <p:sp>
        <p:nvSpPr>
          <p:cNvPr id="22535" name="Line 10"/>
          <p:cNvSpPr>
            <a:spLocks noChangeShapeType="1"/>
          </p:cNvSpPr>
          <p:nvPr/>
        </p:nvSpPr>
        <p:spPr bwMode="auto">
          <a:xfrm flipV="1">
            <a:off x="4716463" y="4402956"/>
            <a:ext cx="215900" cy="1532271"/>
          </a:xfrm>
          <a:prstGeom prst="line">
            <a:avLst/>
          </a:prstGeom>
          <a:noFill/>
          <a:ln w="9525">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solidFill>
                <a:prstClr val="black"/>
              </a:solidFill>
              <a:latin typeface="Arial"/>
              <a:ea typeface="DejaVu Sans"/>
              <a:cs typeface="DejaVu Sans"/>
            </a:endParaRPr>
          </a:p>
        </p:txBody>
      </p:sp>
      <p:sp>
        <p:nvSpPr>
          <p:cNvPr id="22536" name="Text Box 28"/>
          <p:cNvSpPr txBox="1">
            <a:spLocks noChangeArrowheads="1"/>
          </p:cNvSpPr>
          <p:nvPr/>
        </p:nvSpPr>
        <p:spPr bwMode="auto">
          <a:xfrm>
            <a:off x="3275013" y="2487615"/>
            <a:ext cx="1871662" cy="92333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a:solidFill>
                  <a:srgbClr val="009900"/>
                </a:solidFill>
                <a:latin typeface="Calibri" charset="0"/>
              </a:rPr>
              <a:t>5-member prediction started 1 Nov 1962</a:t>
            </a:r>
            <a:endParaRPr lang="en-US">
              <a:solidFill>
                <a:srgbClr val="009900"/>
              </a:solidFill>
              <a:latin typeface="Calibri" charset="0"/>
            </a:endParaRPr>
          </a:p>
        </p:txBody>
      </p:sp>
      <p:sp>
        <p:nvSpPr>
          <p:cNvPr id="22537" name="Text Box 17"/>
          <p:cNvSpPr txBox="1">
            <a:spLocks noChangeArrowheads="1"/>
          </p:cNvSpPr>
          <p:nvPr/>
        </p:nvSpPr>
        <p:spPr bwMode="auto">
          <a:xfrm>
            <a:off x="1619253" y="2687680"/>
            <a:ext cx="1871663" cy="92333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a:solidFill>
                  <a:srgbClr val="CC0000"/>
                </a:solidFill>
                <a:latin typeface="Calibri" charset="0"/>
              </a:rPr>
              <a:t>5-member prediction started 1 Nov 1961</a:t>
            </a:r>
            <a:endParaRPr lang="en-US">
              <a:solidFill>
                <a:srgbClr val="CC0000"/>
              </a:solidFill>
              <a:latin typeface="Calibri" charset="0"/>
            </a:endParaRPr>
          </a:p>
        </p:txBody>
      </p:sp>
      <p:sp>
        <p:nvSpPr>
          <p:cNvPr id="22538" name="Text Box 11"/>
          <p:cNvSpPr txBox="1">
            <a:spLocks noChangeArrowheads="1"/>
          </p:cNvSpPr>
          <p:nvPr/>
        </p:nvSpPr>
        <p:spPr bwMode="auto">
          <a:xfrm>
            <a:off x="-107950" y="3387128"/>
            <a:ext cx="1871663" cy="92333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a:solidFill>
                  <a:srgbClr val="0070C0"/>
                </a:solidFill>
                <a:latin typeface="Calibri" charset="0"/>
              </a:rPr>
              <a:t>5-member prediction started 1 Nov 1960</a:t>
            </a:r>
            <a:endParaRPr lang="en-US">
              <a:solidFill>
                <a:srgbClr val="0070C0"/>
              </a:solidFill>
              <a:latin typeface="Calibri" charset="0"/>
            </a:endParaRPr>
          </a:p>
        </p:txBody>
      </p:sp>
      <p:sp>
        <p:nvSpPr>
          <p:cNvPr id="22539" name="Freeform 6"/>
          <p:cNvSpPr>
            <a:spLocks/>
          </p:cNvSpPr>
          <p:nvPr/>
        </p:nvSpPr>
        <p:spPr bwMode="auto">
          <a:xfrm>
            <a:off x="679450" y="4680562"/>
            <a:ext cx="1155700" cy="704100"/>
          </a:xfrm>
          <a:custGeom>
            <a:avLst/>
            <a:gdLst>
              <a:gd name="T0" fmla="*/ 0 w 1457"/>
              <a:gd name="T1" fmla="*/ 2147483647 h 556"/>
              <a:gd name="T2" fmla="*/ 2147483647 w 1457"/>
              <a:gd name="T3" fmla="*/ 2147483647 h 556"/>
              <a:gd name="T4" fmla="*/ 2147483647 w 1457"/>
              <a:gd name="T5" fmla="*/ 2147483647 h 556"/>
              <a:gd name="T6" fmla="*/ 2147483647 w 1457"/>
              <a:gd name="T7" fmla="*/ 2147483647 h 556"/>
              <a:gd name="T8" fmla="*/ 2147483647 w 1457"/>
              <a:gd name="T9" fmla="*/ 0 h 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7" h="556">
                <a:moveTo>
                  <a:pt x="0" y="556"/>
                </a:moveTo>
                <a:cubicBezTo>
                  <a:pt x="75" y="435"/>
                  <a:pt x="151" y="315"/>
                  <a:pt x="227" y="239"/>
                </a:cubicBezTo>
                <a:cubicBezTo>
                  <a:pt x="303" y="163"/>
                  <a:pt x="315" y="126"/>
                  <a:pt x="454" y="102"/>
                </a:cubicBezTo>
                <a:cubicBezTo>
                  <a:pt x="593" y="78"/>
                  <a:pt x="898" y="109"/>
                  <a:pt x="1065" y="92"/>
                </a:cubicBezTo>
                <a:cubicBezTo>
                  <a:pt x="1232" y="75"/>
                  <a:pt x="1375" y="19"/>
                  <a:pt x="1457"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22540" name="Freeform 7"/>
          <p:cNvSpPr>
            <a:spLocks/>
          </p:cNvSpPr>
          <p:nvPr/>
        </p:nvSpPr>
        <p:spPr bwMode="auto">
          <a:xfrm>
            <a:off x="679453" y="5248184"/>
            <a:ext cx="1147763" cy="136478"/>
          </a:xfrm>
          <a:custGeom>
            <a:avLst/>
            <a:gdLst>
              <a:gd name="T0" fmla="*/ 0 w 1457"/>
              <a:gd name="T1" fmla="*/ 2147483647 h 176"/>
              <a:gd name="T2" fmla="*/ 2147483647 w 1457"/>
              <a:gd name="T3" fmla="*/ 2147483647 h 176"/>
              <a:gd name="T4" fmla="*/ 2147483647 w 1457"/>
              <a:gd name="T5" fmla="*/ 2147483647 h 176"/>
              <a:gd name="T6" fmla="*/ 2147483647 w 1457"/>
              <a:gd name="T7" fmla="*/ 2147483647 h 176"/>
              <a:gd name="T8" fmla="*/ 2147483647 w 1457"/>
              <a:gd name="T9" fmla="*/ 0 h 1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7" h="176">
                <a:moveTo>
                  <a:pt x="0" y="176"/>
                </a:moveTo>
                <a:cubicBezTo>
                  <a:pt x="45" y="157"/>
                  <a:pt x="91" y="138"/>
                  <a:pt x="182" y="131"/>
                </a:cubicBezTo>
                <a:cubicBezTo>
                  <a:pt x="273" y="124"/>
                  <a:pt x="386" y="147"/>
                  <a:pt x="545" y="131"/>
                </a:cubicBezTo>
                <a:cubicBezTo>
                  <a:pt x="704" y="115"/>
                  <a:pt x="983" y="57"/>
                  <a:pt x="1135" y="35"/>
                </a:cubicBezTo>
                <a:cubicBezTo>
                  <a:pt x="1287" y="13"/>
                  <a:pt x="1390" y="7"/>
                  <a:pt x="1457"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22541" name="Freeform 8"/>
          <p:cNvSpPr>
            <a:spLocks/>
          </p:cNvSpPr>
          <p:nvPr/>
        </p:nvSpPr>
        <p:spPr bwMode="auto">
          <a:xfrm>
            <a:off x="679453" y="4404506"/>
            <a:ext cx="1147763" cy="980157"/>
          </a:xfrm>
          <a:custGeom>
            <a:avLst/>
            <a:gdLst>
              <a:gd name="T0" fmla="*/ 0 w 1446"/>
              <a:gd name="T1" fmla="*/ 2147483647 h 706"/>
              <a:gd name="T2" fmla="*/ 2147483647 w 1446"/>
              <a:gd name="T3" fmla="*/ 2147483647 h 706"/>
              <a:gd name="T4" fmla="*/ 2147483647 w 1446"/>
              <a:gd name="T5" fmla="*/ 2147483647 h 706"/>
              <a:gd name="T6" fmla="*/ 2147483647 w 1446"/>
              <a:gd name="T7" fmla="*/ 0 h 7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6" h="706">
                <a:moveTo>
                  <a:pt x="0" y="706"/>
                </a:moveTo>
                <a:cubicBezTo>
                  <a:pt x="128" y="664"/>
                  <a:pt x="250" y="622"/>
                  <a:pt x="408" y="570"/>
                </a:cubicBezTo>
                <a:cubicBezTo>
                  <a:pt x="566" y="518"/>
                  <a:pt x="777" y="487"/>
                  <a:pt x="950" y="392"/>
                </a:cubicBezTo>
                <a:cubicBezTo>
                  <a:pt x="1123" y="297"/>
                  <a:pt x="1343" y="82"/>
                  <a:pt x="1446"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22542" name="Freeform 18"/>
          <p:cNvSpPr>
            <a:spLocks/>
          </p:cNvSpPr>
          <p:nvPr/>
        </p:nvSpPr>
        <p:spPr bwMode="auto">
          <a:xfrm>
            <a:off x="679453" y="4665053"/>
            <a:ext cx="1147763" cy="719609"/>
          </a:xfrm>
          <a:custGeom>
            <a:avLst/>
            <a:gdLst>
              <a:gd name="T0" fmla="*/ 0 w 1446"/>
              <a:gd name="T1" fmla="*/ 2147483647 h 636"/>
              <a:gd name="T2" fmla="*/ 2147483647 w 1446"/>
              <a:gd name="T3" fmla="*/ 2147483647 h 636"/>
              <a:gd name="T4" fmla="*/ 2147483647 w 1446"/>
              <a:gd name="T5" fmla="*/ 2147483647 h 636"/>
              <a:gd name="T6" fmla="*/ 2147483647 w 1446"/>
              <a:gd name="T7" fmla="*/ 2147483647 h 636"/>
              <a:gd name="T8" fmla="*/ 2147483647 w 1446"/>
              <a:gd name="T9" fmla="*/ 0 h 6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6" h="636">
                <a:moveTo>
                  <a:pt x="0" y="636"/>
                </a:moveTo>
                <a:cubicBezTo>
                  <a:pt x="72" y="601"/>
                  <a:pt x="316" y="520"/>
                  <a:pt x="432" y="426"/>
                </a:cubicBezTo>
                <a:cubicBezTo>
                  <a:pt x="548" y="332"/>
                  <a:pt x="584" y="123"/>
                  <a:pt x="697" y="69"/>
                </a:cubicBezTo>
                <a:cubicBezTo>
                  <a:pt x="810" y="15"/>
                  <a:pt x="986" y="114"/>
                  <a:pt x="1111" y="103"/>
                </a:cubicBezTo>
                <a:cubicBezTo>
                  <a:pt x="1236" y="92"/>
                  <a:pt x="1376" y="21"/>
                  <a:pt x="1446"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22543" name="Freeform 19"/>
          <p:cNvSpPr>
            <a:spLocks/>
          </p:cNvSpPr>
          <p:nvPr/>
        </p:nvSpPr>
        <p:spPr bwMode="auto">
          <a:xfrm>
            <a:off x="679450" y="4680563"/>
            <a:ext cx="1155700" cy="721161"/>
          </a:xfrm>
          <a:custGeom>
            <a:avLst/>
            <a:gdLst>
              <a:gd name="T0" fmla="*/ 0 w 1446"/>
              <a:gd name="T1" fmla="*/ 2147483647 h 475"/>
              <a:gd name="T2" fmla="*/ 2147483647 w 1446"/>
              <a:gd name="T3" fmla="*/ 2147483647 h 475"/>
              <a:gd name="T4" fmla="*/ 2147483647 w 1446"/>
              <a:gd name="T5" fmla="*/ 2147483647 h 475"/>
              <a:gd name="T6" fmla="*/ 2147483647 w 1446"/>
              <a:gd name="T7" fmla="*/ 0 h 4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6" h="475">
                <a:moveTo>
                  <a:pt x="0" y="466"/>
                </a:moveTo>
                <a:cubicBezTo>
                  <a:pt x="85" y="461"/>
                  <a:pt x="344" y="475"/>
                  <a:pt x="512" y="438"/>
                </a:cubicBezTo>
                <a:cubicBezTo>
                  <a:pt x="680" y="401"/>
                  <a:pt x="852" y="315"/>
                  <a:pt x="1008" y="242"/>
                </a:cubicBezTo>
                <a:cubicBezTo>
                  <a:pt x="1164" y="169"/>
                  <a:pt x="1355" y="50"/>
                  <a:pt x="1446"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22544" name="Freeform 13"/>
          <p:cNvSpPr>
            <a:spLocks/>
          </p:cNvSpPr>
          <p:nvPr/>
        </p:nvSpPr>
        <p:spPr bwMode="auto">
          <a:xfrm>
            <a:off x="2266953" y="4264925"/>
            <a:ext cx="936625" cy="845231"/>
          </a:xfrm>
          <a:custGeom>
            <a:avLst/>
            <a:gdLst>
              <a:gd name="T0" fmla="*/ 0 w 1452"/>
              <a:gd name="T1" fmla="*/ 2147483647 h 817"/>
              <a:gd name="T2" fmla="*/ 2147483647 w 1452"/>
              <a:gd name="T3" fmla="*/ 2147483647 h 817"/>
              <a:gd name="T4" fmla="*/ 2147483647 w 1452"/>
              <a:gd name="T5" fmla="*/ 2147483647 h 817"/>
              <a:gd name="T6" fmla="*/ 2147483647 w 1452"/>
              <a:gd name="T7" fmla="*/ 0 h 8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2" h="817">
                <a:moveTo>
                  <a:pt x="0" y="817"/>
                </a:moveTo>
                <a:cubicBezTo>
                  <a:pt x="60" y="669"/>
                  <a:pt x="121" y="521"/>
                  <a:pt x="272" y="408"/>
                </a:cubicBezTo>
                <a:cubicBezTo>
                  <a:pt x="423" y="295"/>
                  <a:pt x="710" y="204"/>
                  <a:pt x="907" y="136"/>
                </a:cubicBezTo>
                <a:cubicBezTo>
                  <a:pt x="1104" y="68"/>
                  <a:pt x="1354" y="23"/>
                  <a:pt x="1452"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22545" name="Freeform 14"/>
          <p:cNvSpPr>
            <a:spLocks/>
          </p:cNvSpPr>
          <p:nvPr/>
        </p:nvSpPr>
        <p:spPr bwMode="auto">
          <a:xfrm>
            <a:off x="2266953" y="4444829"/>
            <a:ext cx="936625" cy="665329"/>
          </a:xfrm>
          <a:custGeom>
            <a:avLst/>
            <a:gdLst>
              <a:gd name="T0" fmla="*/ 0 w 1452"/>
              <a:gd name="T1" fmla="*/ 2147483647 h 643"/>
              <a:gd name="T2" fmla="*/ 2147483647 w 1452"/>
              <a:gd name="T3" fmla="*/ 2147483647 h 643"/>
              <a:gd name="T4" fmla="*/ 2147483647 w 1452"/>
              <a:gd name="T5" fmla="*/ 2147483647 h 643"/>
              <a:gd name="T6" fmla="*/ 0 60000 65536"/>
              <a:gd name="T7" fmla="*/ 0 60000 65536"/>
              <a:gd name="T8" fmla="*/ 0 60000 65536"/>
            </a:gdLst>
            <a:ahLst/>
            <a:cxnLst>
              <a:cxn ang="T6">
                <a:pos x="T0" y="T1"/>
              </a:cxn>
              <a:cxn ang="T7">
                <a:pos x="T2" y="T3"/>
              </a:cxn>
              <a:cxn ang="T8">
                <a:pos x="T4" y="T5"/>
              </a:cxn>
            </a:cxnLst>
            <a:rect l="0" t="0" r="r" b="b"/>
            <a:pathLst>
              <a:path w="1452" h="643">
                <a:moveTo>
                  <a:pt x="0" y="643"/>
                </a:moveTo>
                <a:cubicBezTo>
                  <a:pt x="378" y="419"/>
                  <a:pt x="756" y="196"/>
                  <a:pt x="998" y="98"/>
                </a:cubicBezTo>
                <a:cubicBezTo>
                  <a:pt x="1240" y="0"/>
                  <a:pt x="1377" y="68"/>
                  <a:pt x="1452" y="53"/>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22546" name="Freeform 15"/>
          <p:cNvSpPr>
            <a:spLocks/>
          </p:cNvSpPr>
          <p:nvPr/>
        </p:nvSpPr>
        <p:spPr bwMode="auto">
          <a:xfrm>
            <a:off x="2266953" y="4897685"/>
            <a:ext cx="936625" cy="373763"/>
          </a:xfrm>
          <a:custGeom>
            <a:avLst/>
            <a:gdLst>
              <a:gd name="T0" fmla="*/ 0 w 1452"/>
              <a:gd name="T1" fmla="*/ 2147483647 h 362"/>
              <a:gd name="T2" fmla="*/ 2147483647 w 1452"/>
              <a:gd name="T3" fmla="*/ 2147483647 h 362"/>
              <a:gd name="T4" fmla="*/ 2147483647 w 1452"/>
              <a:gd name="T5" fmla="*/ 2147483647 h 362"/>
              <a:gd name="T6" fmla="*/ 2147483647 w 1452"/>
              <a:gd name="T7" fmla="*/ 0 h 3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2" h="362">
                <a:moveTo>
                  <a:pt x="0" y="227"/>
                </a:moveTo>
                <a:cubicBezTo>
                  <a:pt x="242" y="242"/>
                  <a:pt x="484" y="257"/>
                  <a:pt x="681" y="272"/>
                </a:cubicBezTo>
                <a:cubicBezTo>
                  <a:pt x="878" y="287"/>
                  <a:pt x="1052" y="362"/>
                  <a:pt x="1180" y="317"/>
                </a:cubicBezTo>
                <a:cubicBezTo>
                  <a:pt x="1308" y="272"/>
                  <a:pt x="1407" y="53"/>
                  <a:pt x="1452"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22547" name="Freeform 20"/>
          <p:cNvSpPr>
            <a:spLocks/>
          </p:cNvSpPr>
          <p:nvPr/>
        </p:nvSpPr>
        <p:spPr bwMode="auto">
          <a:xfrm>
            <a:off x="2266953" y="4365733"/>
            <a:ext cx="919163" cy="744423"/>
          </a:xfrm>
          <a:custGeom>
            <a:avLst/>
            <a:gdLst>
              <a:gd name="T0" fmla="*/ 0 w 1426"/>
              <a:gd name="T1" fmla="*/ 2147483647 h 720"/>
              <a:gd name="T2" fmla="*/ 2147483647 w 1426"/>
              <a:gd name="T3" fmla="*/ 2147483647 h 720"/>
              <a:gd name="T4" fmla="*/ 2147483647 w 1426"/>
              <a:gd name="T5" fmla="*/ 2147483647 h 720"/>
              <a:gd name="T6" fmla="*/ 2147483647 w 1426"/>
              <a:gd name="T7" fmla="*/ 0 h 7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26" h="720">
                <a:moveTo>
                  <a:pt x="0" y="720"/>
                </a:moveTo>
                <a:cubicBezTo>
                  <a:pt x="99" y="684"/>
                  <a:pt x="432" y="590"/>
                  <a:pt x="596" y="507"/>
                </a:cubicBezTo>
                <a:cubicBezTo>
                  <a:pt x="760" y="424"/>
                  <a:pt x="850" y="303"/>
                  <a:pt x="988" y="219"/>
                </a:cubicBezTo>
                <a:cubicBezTo>
                  <a:pt x="1126" y="135"/>
                  <a:pt x="1335" y="46"/>
                  <a:pt x="1426"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22548" name="Freeform 31"/>
          <p:cNvSpPr>
            <a:spLocks/>
          </p:cNvSpPr>
          <p:nvPr/>
        </p:nvSpPr>
        <p:spPr bwMode="auto">
          <a:xfrm>
            <a:off x="2266953" y="4640239"/>
            <a:ext cx="936625" cy="469918"/>
          </a:xfrm>
          <a:custGeom>
            <a:avLst/>
            <a:gdLst>
              <a:gd name="T0" fmla="*/ 0 w 1452"/>
              <a:gd name="T1" fmla="*/ 2147483647 h 454"/>
              <a:gd name="T2" fmla="*/ 2147483647 w 1452"/>
              <a:gd name="T3" fmla="*/ 2147483647 h 454"/>
              <a:gd name="T4" fmla="*/ 2147483647 w 1452"/>
              <a:gd name="T5" fmla="*/ 2147483647 h 454"/>
              <a:gd name="T6" fmla="*/ 2147483647 w 1452"/>
              <a:gd name="T7" fmla="*/ 2147483647 h 454"/>
              <a:gd name="T8" fmla="*/ 2147483647 w 1452"/>
              <a:gd name="T9" fmla="*/ 0 h 4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2" h="454">
                <a:moveTo>
                  <a:pt x="0" y="454"/>
                </a:moveTo>
                <a:cubicBezTo>
                  <a:pt x="151" y="416"/>
                  <a:pt x="303" y="378"/>
                  <a:pt x="454" y="363"/>
                </a:cubicBezTo>
                <a:cubicBezTo>
                  <a:pt x="605" y="348"/>
                  <a:pt x="779" y="378"/>
                  <a:pt x="907" y="363"/>
                </a:cubicBezTo>
                <a:cubicBezTo>
                  <a:pt x="1035" y="348"/>
                  <a:pt x="1134" y="332"/>
                  <a:pt x="1225" y="272"/>
                </a:cubicBezTo>
                <a:cubicBezTo>
                  <a:pt x="1316" y="212"/>
                  <a:pt x="1414" y="45"/>
                  <a:pt x="1452"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22549" name="Freeform 22"/>
          <p:cNvSpPr>
            <a:spLocks/>
          </p:cNvSpPr>
          <p:nvPr/>
        </p:nvSpPr>
        <p:spPr bwMode="auto">
          <a:xfrm>
            <a:off x="3744916" y="4071066"/>
            <a:ext cx="1042987" cy="815764"/>
          </a:xfrm>
          <a:custGeom>
            <a:avLst/>
            <a:gdLst>
              <a:gd name="T0" fmla="*/ 0 w 1315"/>
              <a:gd name="T1" fmla="*/ 2147483647 h 681"/>
              <a:gd name="T2" fmla="*/ 2147483647 w 1315"/>
              <a:gd name="T3" fmla="*/ 2147483647 h 681"/>
              <a:gd name="T4" fmla="*/ 2147483647 w 1315"/>
              <a:gd name="T5" fmla="*/ 0 h 681"/>
              <a:gd name="T6" fmla="*/ 0 60000 65536"/>
              <a:gd name="T7" fmla="*/ 0 60000 65536"/>
              <a:gd name="T8" fmla="*/ 0 60000 65536"/>
            </a:gdLst>
            <a:ahLst/>
            <a:cxnLst>
              <a:cxn ang="T6">
                <a:pos x="T0" y="T1"/>
              </a:cxn>
              <a:cxn ang="T7">
                <a:pos x="T2" y="T3"/>
              </a:cxn>
              <a:cxn ang="T8">
                <a:pos x="T4" y="T5"/>
              </a:cxn>
            </a:cxnLst>
            <a:rect l="0" t="0" r="r" b="b"/>
            <a:pathLst>
              <a:path w="1315" h="681">
                <a:moveTo>
                  <a:pt x="0" y="681"/>
                </a:moveTo>
                <a:cubicBezTo>
                  <a:pt x="230" y="669"/>
                  <a:pt x="461" y="658"/>
                  <a:pt x="680" y="545"/>
                </a:cubicBezTo>
                <a:cubicBezTo>
                  <a:pt x="899" y="432"/>
                  <a:pt x="1209" y="91"/>
                  <a:pt x="1315" y="0"/>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22550" name="Freeform 23"/>
          <p:cNvSpPr>
            <a:spLocks/>
          </p:cNvSpPr>
          <p:nvPr/>
        </p:nvSpPr>
        <p:spPr bwMode="auto">
          <a:xfrm>
            <a:off x="3744913" y="5001596"/>
            <a:ext cx="1008062" cy="387720"/>
          </a:xfrm>
          <a:custGeom>
            <a:avLst/>
            <a:gdLst>
              <a:gd name="T0" fmla="*/ 0 w 1270"/>
              <a:gd name="T1" fmla="*/ 0 h 324"/>
              <a:gd name="T2" fmla="*/ 2147483647 w 1270"/>
              <a:gd name="T3" fmla="*/ 2147483647 h 324"/>
              <a:gd name="T4" fmla="*/ 2147483647 w 1270"/>
              <a:gd name="T5" fmla="*/ 2147483647 h 324"/>
              <a:gd name="T6" fmla="*/ 0 60000 65536"/>
              <a:gd name="T7" fmla="*/ 0 60000 65536"/>
              <a:gd name="T8" fmla="*/ 0 60000 65536"/>
            </a:gdLst>
            <a:ahLst/>
            <a:cxnLst>
              <a:cxn ang="T6">
                <a:pos x="T0" y="T1"/>
              </a:cxn>
              <a:cxn ang="T7">
                <a:pos x="T2" y="T3"/>
              </a:cxn>
              <a:cxn ang="T8">
                <a:pos x="T4" y="T5"/>
              </a:cxn>
            </a:cxnLst>
            <a:rect l="0" t="0" r="r" b="b"/>
            <a:pathLst>
              <a:path w="1270" h="324">
                <a:moveTo>
                  <a:pt x="0" y="0"/>
                </a:moveTo>
                <a:cubicBezTo>
                  <a:pt x="347" y="155"/>
                  <a:pt x="695" y="310"/>
                  <a:pt x="907" y="317"/>
                </a:cubicBezTo>
                <a:cubicBezTo>
                  <a:pt x="1119" y="324"/>
                  <a:pt x="1210" y="90"/>
                  <a:pt x="1270" y="45"/>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22551" name="Freeform 24"/>
          <p:cNvSpPr>
            <a:spLocks/>
          </p:cNvSpPr>
          <p:nvPr/>
        </p:nvSpPr>
        <p:spPr bwMode="auto">
          <a:xfrm>
            <a:off x="3600450" y="4779818"/>
            <a:ext cx="1079500" cy="353601"/>
          </a:xfrm>
          <a:custGeom>
            <a:avLst/>
            <a:gdLst>
              <a:gd name="T0" fmla="*/ 0 w 1361"/>
              <a:gd name="T1" fmla="*/ 2147483647 h 295"/>
              <a:gd name="T2" fmla="*/ 2147483647 w 1361"/>
              <a:gd name="T3" fmla="*/ 2147483647 h 295"/>
              <a:gd name="T4" fmla="*/ 2147483647 w 1361"/>
              <a:gd name="T5" fmla="*/ 0 h 295"/>
              <a:gd name="T6" fmla="*/ 0 60000 65536"/>
              <a:gd name="T7" fmla="*/ 0 60000 65536"/>
              <a:gd name="T8" fmla="*/ 0 60000 65536"/>
            </a:gdLst>
            <a:ahLst/>
            <a:cxnLst>
              <a:cxn ang="T6">
                <a:pos x="T0" y="T1"/>
              </a:cxn>
              <a:cxn ang="T7">
                <a:pos x="T2" y="T3"/>
              </a:cxn>
              <a:cxn ang="T8">
                <a:pos x="T4" y="T5"/>
              </a:cxn>
            </a:cxnLst>
            <a:rect l="0" t="0" r="r" b="b"/>
            <a:pathLst>
              <a:path w="1361" h="295">
                <a:moveTo>
                  <a:pt x="0" y="136"/>
                </a:moveTo>
                <a:cubicBezTo>
                  <a:pt x="340" y="215"/>
                  <a:pt x="681" y="295"/>
                  <a:pt x="908" y="272"/>
                </a:cubicBezTo>
                <a:cubicBezTo>
                  <a:pt x="1135" y="249"/>
                  <a:pt x="1293" y="38"/>
                  <a:pt x="1361" y="0"/>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22552" name="Freeform 25"/>
          <p:cNvSpPr>
            <a:spLocks/>
          </p:cNvSpPr>
          <p:nvPr/>
        </p:nvSpPr>
        <p:spPr bwMode="auto">
          <a:xfrm>
            <a:off x="3600450" y="4398303"/>
            <a:ext cx="1079500" cy="488528"/>
          </a:xfrm>
          <a:custGeom>
            <a:avLst/>
            <a:gdLst>
              <a:gd name="T0" fmla="*/ 0 w 1360"/>
              <a:gd name="T1" fmla="*/ 2147483647 h 408"/>
              <a:gd name="T2" fmla="*/ 2147483647 w 1360"/>
              <a:gd name="T3" fmla="*/ 2147483647 h 408"/>
              <a:gd name="T4" fmla="*/ 2147483647 w 1360"/>
              <a:gd name="T5" fmla="*/ 0 h 408"/>
              <a:gd name="T6" fmla="*/ 0 60000 65536"/>
              <a:gd name="T7" fmla="*/ 0 60000 65536"/>
              <a:gd name="T8" fmla="*/ 0 60000 65536"/>
            </a:gdLst>
            <a:ahLst/>
            <a:cxnLst>
              <a:cxn ang="T6">
                <a:pos x="T0" y="T1"/>
              </a:cxn>
              <a:cxn ang="T7">
                <a:pos x="T2" y="T3"/>
              </a:cxn>
              <a:cxn ang="T8">
                <a:pos x="T4" y="T5"/>
              </a:cxn>
            </a:cxnLst>
            <a:rect l="0" t="0" r="r" b="b"/>
            <a:pathLst>
              <a:path w="1360" h="408">
                <a:moveTo>
                  <a:pt x="0" y="408"/>
                </a:moveTo>
                <a:cubicBezTo>
                  <a:pt x="187" y="368"/>
                  <a:pt x="892" y="238"/>
                  <a:pt x="1119" y="170"/>
                </a:cubicBezTo>
                <a:cubicBezTo>
                  <a:pt x="1346" y="102"/>
                  <a:pt x="1310" y="35"/>
                  <a:pt x="1360" y="0"/>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22553" name="Freeform 26"/>
          <p:cNvSpPr>
            <a:spLocks/>
          </p:cNvSpPr>
          <p:nvPr/>
        </p:nvSpPr>
        <p:spPr bwMode="auto">
          <a:xfrm>
            <a:off x="3600453" y="4917847"/>
            <a:ext cx="1044575" cy="110112"/>
          </a:xfrm>
          <a:custGeom>
            <a:avLst/>
            <a:gdLst>
              <a:gd name="T0" fmla="*/ 0 w 1316"/>
              <a:gd name="T1" fmla="*/ 0 h 91"/>
              <a:gd name="T2" fmla="*/ 2147483647 w 1316"/>
              <a:gd name="T3" fmla="*/ 2147483647 h 91"/>
              <a:gd name="T4" fmla="*/ 2147483647 w 1316"/>
              <a:gd name="T5" fmla="*/ 2147483647 h 91"/>
              <a:gd name="T6" fmla="*/ 0 60000 65536"/>
              <a:gd name="T7" fmla="*/ 0 60000 65536"/>
              <a:gd name="T8" fmla="*/ 0 60000 65536"/>
            </a:gdLst>
            <a:ahLst/>
            <a:cxnLst>
              <a:cxn ang="T6">
                <a:pos x="T0" y="T1"/>
              </a:cxn>
              <a:cxn ang="T7">
                <a:pos x="T2" y="T3"/>
              </a:cxn>
              <a:cxn ang="T8">
                <a:pos x="T4" y="T5"/>
              </a:cxn>
            </a:cxnLst>
            <a:rect l="0" t="0" r="r" b="b"/>
            <a:pathLst>
              <a:path w="1316" h="91">
                <a:moveTo>
                  <a:pt x="0" y="0"/>
                </a:moveTo>
                <a:cubicBezTo>
                  <a:pt x="253" y="15"/>
                  <a:pt x="507" y="30"/>
                  <a:pt x="726" y="45"/>
                </a:cubicBezTo>
                <a:cubicBezTo>
                  <a:pt x="945" y="60"/>
                  <a:pt x="1210" y="83"/>
                  <a:pt x="1316" y="91"/>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22559" name="Text Box 38"/>
          <p:cNvSpPr txBox="1">
            <a:spLocks noChangeArrowheads="1"/>
          </p:cNvSpPr>
          <p:nvPr/>
        </p:nvSpPr>
        <p:spPr bwMode="auto">
          <a:xfrm>
            <a:off x="5003800" y="2417827"/>
            <a:ext cx="2592388" cy="36911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a:solidFill>
                  <a:prstClr val="black"/>
                </a:solidFill>
                <a:latin typeface="Calibri" charset="0"/>
              </a:rPr>
              <a:t>… every year …</a:t>
            </a:r>
            <a:endParaRPr lang="en-US">
              <a:solidFill>
                <a:prstClr val="black"/>
              </a:solidFill>
              <a:latin typeface="Calibri" charset="0"/>
            </a:endParaRPr>
          </a:p>
        </p:txBody>
      </p:sp>
      <p:sp>
        <p:nvSpPr>
          <p:cNvPr id="34" name="Rectángulo 33"/>
          <p:cNvSpPr/>
          <p:nvPr/>
        </p:nvSpPr>
        <p:spPr>
          <a:xfrm>
            <a:off x="8242300" y="2133600"/>
            <a:ext cx="762000" cy="5715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Arial"/>
              <a:ea typeface="DejaVu Sans"/>
              <a:cs typeface="DejaVu Sans"/>
            </a:endParaRPr>
          </a:p>
        </p:txBody>
      </p:sp>
      <p:sp>
        <p:nvSpPr>
          <p:cNvPr id="35" name="Freeform 32"/>
          <p:cNvSpPr>
            <a:spLocks/>
          </p:cNvSpPr>
          <p:nvPr/>
        </p:nvSpPr>
        <p:spPr bwMode="auto">
          <a:xfrm>
            <a:off x="8201024" y="1277255"/>
            <a:ext cx="863600" cy="1265520"/>
          </a:xfrm>
          <a:custGeom>
            <a:avLst/>
            <a:gdLst>
              <a:gd name="T0" fmla="*/ 0 w 726"/>
              <a:gd name="T1" fmla="*/ 2147483647 h 816"/>
              <a:gd name="T2" fmla="*/ 2147483647 w 726"/>
              <a:gd name="T3" fmla="*/ 2147483647 h 816"/>
              <a:gd name="T4" fmla="*/ 2147483647 w 726"/>
              <a:gd name="T5" fmla="*/ 2147483647 h 816"/>
              <a:gd name="T6" fmla="*/ 2147483647 w 726"/>
              <a:gd name="T7" fmla="*/ 0 h 8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6" h="816">
                <a:moveTo>
                  <a:pt x="0" y="816"/>
                </a:moveTo>
                <a:cubicBezTo>
                  <a:pt x="45" y="691"/>
                  <a:pt x="90" y="566"/>
                  <a:pt x="181" y="453"/>
                </a:cubicBezTo>
                <a:cubicBezTo>
                  <a:pt x="272" y="340"/>
                  <a:pt x="453" y="211"/>
                  <a:pt x="544" y="136"/>
                </a:cubicBezTo>
                <a:cubicBezTo>
                  <a:pt x="635" y="61"/>
                  <a:pt x="696" y="15"/>
                  <a:pt x="726" y="0"/>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36" name="Freeform 33"/>
          <p:cNvSpPr>
            <a:spLocks/>
          </p:cNvSpPr>
          <p:nvPr/>
        </p:nvSpPr>
        <p:spPr bwMode="auto">
          <a:xfrm>
            <a:off x="8234365" y="2172114"/>
            <a:ext cx="841375" cy="393924"/>
          </a:xfrm>
          <a:custGeom>
            <a:avLst/>
            <a:gdLst>
              <a:gd name="T0" fmla="*/ 0 w 707"/>
              <a:gd name="T1" fmla="*/ 2147483647 h 254"/>
              <a:gd name="T2" fmla="*/ 2147483647 w 707"/>
              <a:gd name="T3" fmla="*/ 2147483647 h 254"/>
              <a:gd name="T4" fmla="*/ 2147483647 w 707"/>
              <a:gd name="T5" fmla="*/ 2147483647 h 254"/>
              <a:gd name="T6" fmla="*/ 2147483647 w 707"/>
              <a:gd name="T7" fmla="*/ 2147483647 h 254"/>
              <a:gd name="T8" fmla="*/ 2147483647 w 707"/>
              <a:gd name="T9" fmla="*/ 2147483647 h 2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7" h="254">
                <a:moveTo>
                  <a:pt x="0" y="239"/>
                </a:moveTo>
                <a:cubicBezTo>
                  <a:pt x="91" y="246"/>
                  <a:pt x="182" y="254"/>
                  <a:pt x="273" y="239"/>
                </a:cubicBezTo>
                <a:cubicBezTo>
                  <a:pt x="364" y="224"/>
                  <a:pt x="477" y="186"/>
                  <a:pt x="545" y="148"/>
                </a:cubicBezTo>
                <a:cubicBezTo>
                  <a:pt x="613" y="110"/>
                  <a:pt x="655" y="24"/>
                  <a:pt x="681" y="12"/>
                </a:cubicBezTo>
                <a:cubicBezTo>
                  <a:pt x="707" y="0"/>
                  <a:pt x="699" y="61"/>
                  <a:pt x="703" y="74"/>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dirty="0">
              <a:solidFill>
                <a:prstClr val="black"/>
              </a:solidFill>
              <a:latin typeface="Arial"/>
              <a:ea typeface="DejaVu Sans"/>
              <a:cs typeface="DejaVu Sans"/>
            </a:endParaRPr>
          </a:p>
        </p:txBody>
      </p:sp>
      <p:sp>
        <p:nvSpPr>
          <p:cNvPr id="37" name="Freeform 34"/>
          <p:cNvSpPr>
            <a:spLocks/>
          </p:cNvSpPr>
          <p:nvPr/>
        </p:nvSpPr>
        <p:spPr bwMode="auto">
          <a:xfrm>
            <a:off x="8213724" y="1979805"/>
            <a:ext cx="863600" cy="795603"/>
          </a:xfrm>
          <a:custGeom>
            <a:avLst/>
            <a:gdLst>
              <a:gd name="T0" fmla="*/ 0 w 726"/>
              <a:gd name="T1" fmla="*/ 2147483647 h 513"/>
              <a:gd name="T2" fmla="*/ 2147483647 w 726"/>
              <a:gd name="T3" fmla="*/ 2147483647 h 513"/>
              <a:gd name="T4" fmla="*/ 2147483647 w 726"/>
              <a:gd name="T5" fmla="*/ 0 h 513"/>
              <a:gd name="T6" fmla="*/ 0 60000 65536"/>
              <a:gd name="T7" fmla="*/ 0 60000 65536"/>
              <a:gd name="T8" fmla="*/ 0 60000 65536"/>
            </a:gdLst>
            <a:ahLst/>
            <a:cxnLst>
              <a:cxn ang="T6">
                <a:pos x="T0" y="T1"/>
              </a:cxn>
              <a:cxn ang="T7">
                <a:pos x="T2" y="T3"/>
              </a:cxn>
              <a:cxn ang="T8">
                <a:pos x="T4" y="T5"/>
              </a:cxn>
            </a:cxnLst>
            <a:rect l="0" t="0" r="r" b="b"/>
            <a:pathLst>
              <a:path w="726" h="513">
                <a:moveTo>
                  <a:pt x="0" y="363"/>
                </a:moveTo>
                <a:cubicBezTo>
                  <a:pt x="30" y="438"/>
                  <a:pt x="60" y="513"/>
                  <a:pt x="181" y="453"/>
                </a:cubicBezTo>
                <a:cubicBezTo>
                  <a:pt x="302" y="393"/>
                  <a:pt x="635" y="76"/>
                  <a:pt x="726" y="0"/>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38" name="Freeform 35"/>
          <p:cNvSpPr>
            <a:spLocks/>
          </p:cNvSpPr>
          <p:nvPr/>
        </p:nvSpPr>
        <p:spPr bwMode="auto">
          <a:xfrm>
            <a:off x="8175627" y="1556414"/>
            <a:ext cx="917575" cy="986361"/>
          </a:xfrm>
          <a:custGeom>
            <a:avLst/>
            <a:gdLst>
              <a:gd name="T0" fmla="*/ 0 w 771"/>
              <a:gd name="T1" fmla="*/ 2147483647 h 636"/>
              <a:gd name="T2" fmla="*/ 2147483647 w 771"/>
              <a:gd name="T3" fmla="*/ 2147483647 h 636"/>
              <a:gd name="T4" fmla="*/ 2147483647 w 771"/>
              <a:gd name="T5" fmla="*/ 2147483647 h 636"/>
              <a:gd name="T6" fmla="*/ 2147483647 w 771"/>
              <a:gd name="T7" fmla="*/ 0 h 6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71" h="636">
                <a:moveTo>
                  <a:pt x="0" y="636"/>
                </a:moveTo>
                <a:cubicBezTo>
                  <a:pt x="98" y="579"/>
                  <a:pt x="197" y="522"/>
                  <a:pt x="272" y="454"/>
                </a:cubicBezTo>
                <a:cubicBezTo>
                  <a:pt x="347" y="386"/>
                  <a:pt x="370" y="303"/>
                  <a:pt x="453" y="227"/>
                </a:cubicBezTo>
                <a:cubicBezTo>
                  <a:pt x="536" y="151"/>
                  <a:pt x="718" y="30"/>
                  <a:pt x="771" y="0"/>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39" name="Freeform 36"/>
          <p:cNvSpPr>
            <a:spLocks/>
          </p:cNvSpPr>
          <p:nvPr/>
        </p:nvSpPr>
        <p:spPr bwMode="auto">
          <a:xfrm>
            <a:off x="8201024" y="2542775"/>
            <a:ext cx="863600" cy="221776"/>
          </a:xfrm>
          <a:custGeom>
            <a:avLst/>
            <a:gdLst>
              <a:gd name="T0" fmla="*/ 0 w 726"/>
              <a:gd name="T1" fmla="*/ 0 h 143"/>
              <a:gd name="T2" fmla="*/ 2147483647 w 726"/>
              <a:gd name="T3" fmla="*/ 2147483647 h 143"/>
              <a:gd name="T4" fmla="*/ 2147483647 w 726"/>
              <a:gd name="T5" fmla="*/ 2147483647 h 143"/>
              <a:gd name="T6" fmla="*/ 0 60000 65536"/>
              <a:gd name="T7" fmla="*/ 0 60000 65536"/>
              <a:gd name="T8" fmla="*/ 0 60000 65536"/>
            </a:gdLst>
            <a:ahLst/>
            <a:cxnLst>
              <a:cxn ang="T6">
                <a:pos x="T0" y="T1"/>
              </a:cxn>
              <a:cxn ang="T7">
                <a:pos x="T2" y="T3"/>
              </a:cxn>
              <a:cxn ang="T8">
                <a:pos x="T4" y="T5"/>
              </a:cxn>
            </a:cxnLst>
            <a:rect l="0" t="0" r="r" b="b"/>
            <a:pathLst>
              <a:path w="726" h="143">
                <a:moveTo>
                  <a:pt x="0" y="0"/>
                </a:moveTo>
                <a:cubicBezTo>
                  <a:pt x="121" y="64"/>
                  <a:pt x="242" y="129"/>
                  <a:pt x="363" y="136"/>
                </a:cubicBezTo>
                <a:cubicBezTo>
                  <a:pt x="484" y="143"/>
                  <a:pt x="666" y="60"/>
                  <a:pt x="726" y="45"/>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40" name="Text Box 29"/>
          <p:cNvSpPr txBox="1">
            <a:spLocks noChangeArrowheads="1"/>
          </p:cNvSpPr>
          <p:nvPr/>
        </p:nvSpPr>
        <p:spPr bwMode="auto">
          <a:xfrm>
            <a:off x="7958141" y="5725856"/>
            <a:ext cx="935037" cy="36933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dirty="0">
                <a:solidFill>
                  <a:srgbClr val="000308"/>
                </a:solidFill>
                <a:latin typeface="Calibri" charset="0"/>
              </a:rPr>
              <a:t> </a:t>
            </a:r>
            <a:r>
              <a:rPr lang="en-GB" dirty="0" smtClean="0">
                <a:solidFill>
                  <a:srgbClr val="000308"/>
                </a:solidFill>
                <a:latin typeface="Calibri" charset="0"/>
              </a:rPr>
              <a:t>2018</a:t>
            </a:r>
            <a:endParaRPr lang="en-US" dirty="0">
              <a:solidFill>
                <a:srgbClr val="000308"/>
              </a:solidFill>
              <a:latin typeface="Calibri" charset="0"/>
            </a:endParaRPr>
          </a:p>
        </p:txBody>
      </p:sp>
      <p:sp>
        <p:nvSpPr>
          <p:cNvPr id="42" name="TextShape 3"/>
          <p:cNvSpPr txBox="1">
            <a:spLocks noChangeAspect="1" noChangeArrowheads="1"/>
          </p:cNvSpPr>
          <p:nvPr/>
        </p:nvSpPr>
        <p:spPr bwMode="auto">
          <a:xfrm>
            <a:off x="-20362" y="161241"/>
            <a:ext cx="6687862" cy="53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FFFFFF"/>
                </a:solidFill>
              </a:rPr>
              <a:t>Introduction to Climate Prediction Systems</a:t>
            </a:r>
            <a:endParaRPr lang="en-US" sz="2400" b="1" dirty="0">
              <a:solidFill>
                <a:prstClr val="black"/>
              </a:solidFill>
              <a:latin typeface="Calibri" charset="0"/>
            </a:endParaRPr>
          </a:p>
        </p:txBody>
      </p:sp>
    </p:spTree>
    <p:extLst>
      <p:ext uri="{BB962C8B-B14F-4D97-AF65-F5344CB8AC3E}">
        <p14:creationId xmlns:p14="http://schemas.microsoft.com/office/powerpoint/2010/main" val="3492044658"/>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reeform 3"/>
          <p:cNvSpPr>
            <a:spLocks/>
          </p:cNvSpPr>
          <p:nvPr/>
        </p:nvSpPr>
        <p:spPr bwMode="auto">
          <a:xfrm>
            <a:off x="466725" y="2206907"/>
            <a:ext cx="8426450" cy="3376270"/>
          </a:xfrm>
          <a:custGeom>
            <a:avLst/>
            <a:gdLst>
              <a:gd name="T0" fmla="*/ 0 w 5852"/>
              <a:gd name="T1" fmla="*/ 2147483647 h 2177"/>
              <a:gd name="T2" fmla="*/ 2147483647 w 5852"/>
              <a:gd name="T3" fmla="*/ 2147483647 h 2177"/>
              <a:gd name="T4" fmla="*/ 2147483647 w 5852"/>
              <a:gd name="T5" fmla="*/ 2147483647 h 2177"/>
              <a:gd name="T6" fmla="*/ 2147483647 w 5852"/>
              <a:gd name="T7" fmla="*/ 2147483647 h 2177"/>
              <a:gd name="T8" fmla="*/ 2147483647 w 5852"/>
              <a:gd name="T9" fmla="*/ 2147483647 h 2177"/>
              <a:gd name="T10" fmla="*/ 2147483647 w 5852"/>
              <a:gd name="T11" fmla="*/ 2147483647 h 2177"/>
              <a:gd name="T12" fmla="*/ 2147483647 w 5852"/>
              <a:gd name="T13" fmla="*/ 2147483647 h 2177"/>
              <a:gd name="T14" fmla="*/ 2147483647 w 5852"/>
              <a:gd name="T15" fmla="*/ 2147483647 h 2177"/>
              <a:gd name="T16" fmla="*/ 2147483647 w 5852"/>
              <a:gd name="T17" fmla="*/ 2147483647 h 2177"/>
              <a:gd name="T18" fmla="*/ 2147483647 w 5852"/>
              <a:gd name="T19" fmla="*/ 2147483647 h 2177"/>
              <a:gd name="T20" fmla="*/ 2147483647 w 5852"/>
              <a:gd name="T21" fmla="*/ 0 h 2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52" h="2177">
                <a:moveTo>
                  <a:pt x="0" y="2177"/>
                </a:moveTo>
                <a:cubicBezTo>
                  <a:pt x="144" y="2060"/>
                  <a:pt x="288" y="1943"/>
                  <a:pt x="409" y="1905"/>
                </a:cubicBezTo>
                <a:cubicBezTo>
                  <a:pt x="530" y="1867"/>
                  <a:pt x="620" y="1935"/>
                  <a:pt x="726" y="1950"/>
                </a:cubicBezTo>
                <a:cubicBezTo>
                  <a:pt x="832" y="1965"/>
                  <a:pt x="863" y="2041"/>
                  <a:pt x="1044" y="1996"/>
                </a:cubicBezTo>
                <a:cubicBezTo>
                  <a:pt x="1225" y="1951"/>
                  <a:pt x="1558" y="1724"/>
                  <a:pt x="1815" y="1678"/>
                </a:cubicBezTo>
                <a:cubicBezTo>
                  <a:pt x="2072" y="1632"/>
                  <a:pt x="2291" y="1851"/>
                  <a:pt x="2586" y="1723"/>
                </a:cubicBezTo>
                <a:cubicBezTo>
                  <a:pt x="2881" y="1595"/>
                  <a:pt x="3313" y="1083"/>
                  <a:pt x="3584" y="907"/>
                </a:cubicBezTo>
                <a:cubicBezTo>
                  <a:pt x="3855" y="731"/>
                  <a:pt x="4014" y="771"/>
                  <a:pt x="4210" y="665"/>
                </a:cubicBezTo>
                <a:cubicBezTo>
                  <a:pt x="4406" y="559"/>
                  <a:pt x="4527" y="353"/>
                  <a:pt x="4763" y="272"/>
                </a:cubicBezTo>
                <a:cubicBezTo>
                  <a:pt x="4999" y="191"/>
                  <a:pt x="5444" y="226"/>
                  <a:pt x="5625" y="181"/>
                </a:cubicBezTo>
                <a:cubicBezTo>
                  <a:pt x="5806" y="136"/>
                  <a:pt x="5814" y="30"/>
                  <a:pt x="5852" y="0"/>
                </a:cubicBezTo>
              </a:path>
            </a:pathLst>
          </a:custGeom>
          <a:noFill/>
          <a:ln w="57150" cmpd="sng">
            <a:solidFill>
              <a:srgbClr val="000308"/>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23555" name="Text Box 9"/>
          <p:cNvSpPr txBox="1">
            <a:spLocks noChangeArrowheads="1"/>
          </p:cNvSpPr>
          <p:nvPr/>
        </p:nvSpPr>
        <p:spPr bwMode="auto">
          <a:xfrm>
            <a:off x="3779841" y="5935226"/>
            <a:ext cx="1944687" cy="36911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a:solidFill>
                  <a:srgbClr val="000308"/>
                </a:solidFill>
                <a:latin typeface="Calibri" charset="0"/>
              </a:rPr>
              <a:t>Observations</a:t>
            </a:r>
            <a:endParaRPr lang="en-US">
              <a:solidFill>
                <a:srgbClr val="000308"/>
              </a:solidFill>
              <a:latin typeface="Calibri" charset="0"/>
            </a:endParaRPr>
          </a:p>
        </p:txBody>
      </p:sp>
      <p:sp>
        <p:nvSpPr>
          <p:cNvPr id="23556" name="Text Box 12"/>
          <p:cNvSpPr txBox="1">
            <a:spLocks noChangeArrowheads="1"/>
          </p:cNvSpPr>
          <p:nvPr/>
        </p:nvSpPr>
        <p:spPr bwMode="auto">
          <a:xfrm>
            <a:off x="107950" y="5725856"/>
            <a:ext cx="935038" cy="37221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a:solidFill>
                  <a:prstClr val="black"/>
                </a:solidFill>
                <a:latin typeface="Calibri" charset="0"/>
              </a:rPr>
              <a:t> </a:t>
            </a:r>
            <a:r>
              <a:rPr lang="en-GB">
                <a:solidFill>
                  <a:srgbClr val="000308"/>
                </a:solidFill>
                <a:latin typeface="Calibri" charset="0"/>
              </a:rPr>
              <a:t>1960</a:t>
            </a:r>
            <a:endParaRPr lang="en-US">
              <a:solidFill>
                <a:srgbClr val="000308"/>
              </a:solidFill>
              <a:latin typeface="Calibri" charset="0"/>
            </a:endParaRPr>
          </a:p>
        </p:txBody>
      </p:sp>
      <p:sp>
        <p:nvSpPr>
          <p:cNvPr id="23557" name="Text Box 29"/>
          <p:cNvSpPr txBox="1">
            <a:spLocks noChangeArrowheads="1"/>
          </p:cNvSpPr>
          <p:nvPr/>
        </p:nvSpPr>
        <p:spPr bwMode="auto">
          <a:xfrm>
            <a:off x="7958141" y="5725856"/>
            <a:ext cx="935037" cy="36933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dirty="0">
                <a:solidFill>
                  <a:srgbClr val="000308"/>
                </a:solidFill>
                <a:latin typeface="Calibri" charset="0"/>
              </a:rPr>
              <a:t> </a:t>
            </a:r>
            <a:r>
              <a:rPr lang="en-GB" dirty="0" smtClean="0">
                <a:solidFill>
                  <a:srgbClr val="000308"/>
                </a:solidFill>
                <a:latin typeface="Calibri" charset="0"/>
              </a:rPr>
              <a:t>2018</a:t>
            </a:r>
            <a:endParaRPr lang="en-US" dirty="0">
              <a:solidFill>
                <a:srgbClr val="000308"/>
              </a:solidFill>
              <a:latin typeface="Calibri" charset="0"/>
            </a:endParaRPr>
          </a:p>
        </p:txBody>
      </p:sp>
      <p:sp>
        <p:nvSpPr>
          <p:cNvPr id="23559" name="Line 10"/>
          <p:cNvSpPr>
            <a:spLocks noChangeShapeType="1"/>
          </p:cNvSpPr>
          <p:nvPr/>
        </p:nvSpPr>
        <p:spPr bwMode="auto">
          <a:xfrm flipV="1">
            <a:off x="4716463" y="4402956"/>
            <a:ext cx="215900" cy="1532271"/>
          </a:xfrm>
          <a:prstGeom prst="line">
            <a:avLst/>
          </a:prstGeom>
          <a:noFill/>
          <a:ln w="9525">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solidFill>
                <a:prstClr val="black"/>
              </a:solidFill>
              <a:latin typeface="Arial"/>
              <a:ea typeface="DejaVu Sans"/>
              <a:cs typeface="DejaVu Sans"/>
            </a:endParaRPr>
          </a:p>
        </p:txBody>
      </p:sp>
      <p:sp>
        <p:nvSpPr>
          <p:cNvPr id="23560" name="Text Box 28"/>
          <p:cNvSpPr txBox="1">
            <a:spLocks noChangeArrowheads="1"/>
          </p:cNvSpPr>
          <p:nvPr/>
        </p:nvSpPr>
        <p:spPr bwMode="auto">
          <a:xfrm>
            <a:off x="3275013" y="2487615"/>
            <a:ext cx="1871662" cy="92333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a:solidFill>
                  <a:srgbClr val="009900"/>
                </a:solidFill>
                <a:latin typeface="Calibri" charset="0"/>
              </a:rPr>
              <a:t>5-member prediction started 1 Nov 1962</a:t>
            </a:r>
            <a:endParaRPr lang="en-US">
              <a:solidFill>
                <a:srgbClr val="009900"/>
              </a:solidFill>
              <a:latin typeface="Calibri" charset="0"/>
            </a:endParaRPr>
          </a:p>
        </p:txBody>
      </p:sp>
      <p:sp>
        <p:nvSpPr>
          <p:cNvPr id="23561" name="Text Box 17"/>
          <p:cNvSpPr txBox="1">
            <a:spLocks noChangeArrowheads="1"/>
          </p:cNvSpPr>
          <p:nvPr/>
        </p:nvSpPr>
        <p:spPr bwMode="auto">
          <a:xfrm>
            <a:off x="1619253" y="2687680"/>
            <a:ext cx="1871663" cy="92333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a:solidFill>
                  <a:srgbClr val="CC0000"/>
                </a:solidFill>
                <a:latin typeface="Calibri" charset="0"/>
              </a:rPr>
              <a:t>5-member prediction started 1 Nov 1961</a:t>
            </a:r>
            <a:endParaRPr lang="en-US">
              <a:solidFill>
                <a:srgbClr val="CC0000"/>
              </a:solidFill>
              <a:latin typeface="Calibri" charset="0"/>
            </a:endParaRPr>
          </a:p>
        </p:txBody>
      </p:sp>
      <p:sp>
        <p:nvSpPr>
          <p:cNvPr id="23562" name="Text Box 11"/>
          <p:cNvSpPr txBox="1">
            <a:spLocks noChangeArrowheads="1"/>
          </p:cNvSpPr>
          <p:nvPr/>
        </p:nvSpPr>
        <p:spPr bwMode="auto">
          <a:xfrm>
            <a:off x="-107950" y="3387128"/>
            <a:ext cx="1871663" cy="92333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a:solidFill>
                  <a:srgbClr val="0070C0"/>
                </a:solidFill>
                <a:latin typeface="Calibri" charset="0"/>
              </a:rPr>
              <a:t>5-member prediction started 1 Nov 1960</a:t>
            </a:r>
            <a:endParaRPr lang="en-US">
              <a:solidFill>
                <a:srgbClr val="0070C0"/>
              </a:solidFill>
              <a:latin typeface="Calibri" charset="0"/>
            </a:endParaRPr>
          </a:p>
        </p:txBody>
      </p:sp>
      <p:sp>
        <p:nvSpPr>
          <p:cNvPr id="23563" name="Freeform 6"/>
          <p:cNvSpPr>
            <a:spLocks/>
          </p:cNvSpPr>
          <p:nvPr/>
        </p:nvSpPr>
        <p:spPr bwMode="auto">
          <a:xfrm>
            <a:off x="679450" y="4680562"/>
            <a:ext cx="1155700" cy="704100"/>
          </a:xfrm>
          <a:custGeom>
            <a:avLst/>
            <a:gdLst>
              <a:gd name="T0" fmla="*/ 0 w 1457"/>
              <a:gd name="T1" fmla="*/ 2147483647 h 556"/>
              <a:gd name="T2" fmla="*/ 2147483647 w 1457"/>
              <a:gd name="T3" fmla="*/ 2147483647 h 556"/>
              <a:gd name="T4" fmla="*/ 2147483647 w 1457"/>
              <a:gd name="T5" fmla="*/ 2147483647 h 556"/>
              <a:gd name="T6" fmla="*/ 2147483647 w 1457"/>
              <a:gd name="T7" fmla="*/ 2147483647 h 556"/>
              <a:gd name="T8" fmla="*/ 2147483647 w 1457"/>
              <a:gd name="T9" fmla="*/ 0 h 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7" h="556">
                <a:moveTo>
                  <a:pt x="0" y="556"/>
                </a:moveTo>
                <a:cubicBezTo>
                  <a:pt x="75" y="435"/>
                  <a:pt x="151" y="315"/>
                  <a:pt x="227" y="239"/>
                </a:cubicBezTo>
                <a:cubicBezTo>
                  <a:pt x="303" y="163"/>
                  <a:pt x="315" y="126"/>
                  <a:pt x="454" y="102"/>
                </a:cubicBezTo>
                <a:cubicBezTo>
                  <a:pt x="593" y="78"/>
                  <a:pt x="898" y="109"/>
                  <a:pt x="1065" y="92"/>
                </a:cubicBezTo>
                <a:cubicBezTo>
                  <a:pt x="1232" y="75"/>
                  <a:pt x="1375" y="19"/>
                  <a:pt x="1457"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23564" name="Freeform 7"/>
          <p:cNvSpPr>
            <a:spLocks/>
          </p:cNvSpPr>
          <p:nvPr/>
        </p:nvSpPr>
        <p:spPr bwMode="auto">
          <a:xfrm>
            <a:off x="679453" y="5248184"/>
            <a:ext cx="1147763" cy="136478"/>
          </a:xfrm>
          <a:custGeom>
            <a:avLst/>
            <a:gdLst>
              <a:gd name="T0" fmla="*/ 0 w 1457"/>
              <a:gd name="T1" fmla="*/ 2147483647 h 176"/>
              <a:gd name="T2" fmla="*/ 2147483647 w 1457"/>
              <a:gd name="T3" fmla="*/ 2147483647 h 176"/>
              <a:gd name="T4" fmla="*/ 2147483647 w 1457"/>
              <a:gd name="T5" fmla="*/ 2147483647 h 176"/>
              <a:gd name="T6" fmla="*/ 2147483647 w 1457"/>
              <a:gd name="T7" fmla="*/ 2147483647 h 176"/>
              <a:gd name="T8" fmla="*/ 2147483647 w 1457"/>
              <a:gd name="T9" fmla="*/ 0 h 1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7" h="176">
                <a:moveTo>
                  <a:pt x="0" y="176"/>
                </a:moveTo>
                <a:cubicBezTo>
                  <a:pt x="45" y="157"/>
                  <a:pt x="91" y="138"/>
                  <a:pt x="182" y="131"/>
                </a:cubicBezTo>
                <a:cubicBezTo>
                  <a:pt x="273" y="124"/>
                  <a:pt x="386" y="147"/>
                  <a:pt x="545" y="131"/>
                </a:cubicBezTo>
                <a:cubicBezTo>
                  <a:pt x="704" y="115"/>
                  <a:pt x="983" y="57"/>
                  <a:pt x="1135" y="35"/>
                </a:cubicBezTo>
                <a:cubicBezTo>
                  <a:pt x="1287" y="13"/>
                  <a:pt x="1390" y="7"/>
                  <a:pt x="1457"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23565" name="Freeform 8"/>
          <p:cNvSpPr>
            <a:spLocks/>
          </p:cNvSpPr>
          <p:nvPr/>
        </p:nvSpPr>
        <p:spPr bwMode="auto">
          <a:xfrm>
            <a:off x="679453" y="4404506"/>
            <a:ext cx="1147763" cy="980157"/>
          </a:xfrm>
          <a:custGeom>
            <a:avLst/>
            <a:gdLst>
              <a:gd name="T0" fmla="*/ 0 w 1446"/>
              <a:gd name="T1" fmla="*/ 2147483647 h 706"/>
              <a:gd name="T2" fmla="*/ 2147483647 w 1446"/>
              <a:gd name="T3" fmla="*/ 2147483647 h 706"/>
              <a:gd name="T4" fmla="*/ 2147483647 w 1446"/>
              <a:gd name="T5" fmla="*/ 2147483647 h 706"/>
              <a:gd name="T6" fmla="*/ 2147483647 w 1446"/>
              <a:gd name="T7" fmla="*/ 0 h 7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6" h="706">
                <a:moveTo>
                  <a:pt x="0" y="706"/>
                </a:moveTo>
                <a:cubicBezTo>
                  <a:pt x="128" y="664"/>
                  <a:pt x="250" y="622"/>
                  <a:pt x="408" y="570"/>
                </a:cubicBezTo>
                <a:cubicBezTo>
                  <a:pt x="566" y="518"/>
                  <a:pt x="777" y="487"/>
                  <a:pt x="950" y="392"/>
                </a:cubicBezTo>
                <a:cubicBezTo>
                  <a:pt x="1123" y="297"/>
                  <a:pt x="1343" y="82"/>
                  <a:pt x="1446"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23566" name="Freeform 18"/>
          <p:cNvSpPr>
            <a:spLocks/>
          </p:cNvSpPr>
          <p:nvPr/>
        </p:nvSpPr>
        <p:spPr bwMode="auto">
          <a:xfrm>
            <a:off x="679453" y="4665053"/>
            <a:ext cx="1147763" cy="719609"/>
          </a:xfrm>
          <a:custGeom>
            <a:avLst/>
            <a:gdLst>
              <a:gd name="T0" fmla="*/ 0 w 1446"/>
              <a:gd name="T1" fmla="*/ 2147483647 h 636"/>
              <a:gd name="T2" fmla="*/ 2147483647 w 1446"/>
              <a:gd name="T3" fmla="*/ 2147483647 h 636"/>
              <a:gd name="T4" fmla="*/ 2147483647 w 1446"/>
              <a:gd name="T5" fmla="*/ 2147483647 h 636"/>
              <a:gd name="T6" fmla="*/ 2147483647 w 1446"/>
              <a:gd name="T7" fmla="*/ 2147483647 h 636"/>
              <a:gd name="T8" fmla="*/ 2147483647 w 1446"/>
              <a:gd name="T9" fmla="*/ 0 h 6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6" h="636">
                <a:moveTo>
                  <a:pt x="0" y="636"/>
                </a:moveTo>
                <a:cubicBezTo>
                  <a:pt x="72" y="601"/>
                  <a:pt x="316" y="520"/>
                  <a:pt x="432" y="426"/>
                </a:cubicBezTo>
                <a:cubicBezTo>
                  <a:pt x="548" y="332"/>
                  <a:pt x="584" y="123"/>
                  <a:pt x="697" y="69"/>
                </a:cubicBezTo>
                <a:cubicBezTo>
                  <a:pt x="810" y="15"/>
                  <a:pt x="986" y="114"/>
                  <a:pt x="1111" y="103"/>
                </a:cubicBezTo>
                <a:cubicBezTo>
                  <a:pt x="1236" y="92"/>
                  <a:pt x="1376" y="21"/>
                  <a:pt x="1446"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23567" name="Freeform 19"/>
          <p:cNvSpPr>
            <a:spLocks/>
          </p:cNvSpPr>
          <p:nvPr/>
        </p:nvSpPr>
        <p:spPr bwMode="auto">
          <a:xfrm>
            <a:off x="679450" y="4680563"/>
            <a:ext cx="1155700" cy="721161"/>
          </a:xfrm>
          <a:custGeom>
            <a:avLst/>
            <a:gdLst>
              <a:gd name="T0" fmla="*/ 0 w 1446"/>
              <a:gd name="T1" fmla="*/ 2147483647 h 475"/>
              <a:gd name="T2" fmla="*/ 2147483647 w 1446"/>
              <a:gd name="T3" fmla="*/ 2147483647 h 475"/>
              <a:gd name="T4" fmla="*/ 2147483647 w 1446"/>
              <a:gd name="T5" fmla="*/ 2147483647 h 475"/>
              <a:gd name="T6" fmla="*/ 2147483647 w 1446"/>
              <a:gd name="T7" fmla="*/ 0 h 4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6" h="475">
                <a:moveTo>
                  <a:pt x="0" y="466"/>
                </a:moveTo>
                <a:cubicBezTo>
                  <a:pt x="85" y="461"/>
                  <a:pt x="344" y="475"/>
                  <a:pt x="512" y="438"/>
                </a:cubicBezTo>
                <a:cubicBezTo>
                  <a:pt x="680" y="401"/>
                  <a:pt x="852" y="315"/>
                  <a:pt x="1008" y="242"/>
                </a:cubicBezTo>
                <a:cubicBezTo>
                  <a:pt x="1164" y="169"/>
                  <a:pt x="1355" y="50"/>
                  <a:pt x="1446" y="0"/>
                </a:cubicBezTo>
              </a:path>
            </a:pathLst>
          </a:custGeom>
          <a:noFill/>
          <a:ln w="28575" cmpd="sng">
            <a:solidFill>
              <a:schemeClr val="accent2"/>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23568" name="Freeform 13"/>
          <p:cNvSpPr>
            <a:spLocks/>
          </p:cNvSpPr>
          <p:nvPr/>
        </p:nvSpPr>
        <p:spPr bwMode="auto">
          <a:xfrm>
            <a:off x="2266953" y="4264925"/>
            <a:ext cx="936625" cy="845231"/>
          </a:xfrm>
          <a:custGeom>
            <a:avLst/>
            <a:gdLst>
              <a:gd name="T0" fmla="*/ 0 w 1452"/>
              <a:gd name="T1" fmla="*/ 2147483647 h 817"/>
              <a:gd name="T2" fmla="*/ 2147483647 w 1452"/>
              <a:gd name="T3" fmla="*/ 2147483647 h 817"/>
              <a:gd name="T4" fmla="*/ 2147483647 w 1452"/>
              <a:gd name="T5" fmla="*/ 2147483647 h 817"/>
              <a:gd name="T6" fmla="*/ 2147483647 w 1452"/>
              <a:gd name="T7" fmla="*/ 0 h 8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2" h="817">
                <a:moveTo>
                  <a:pt x="0" y="817"/>
                </a:moveTo>
                <a:cubicBezTo>
                  <a:pt x="60" y="669"/>
                  <a:pt x="121" y="521"/>
                  <a:pt x="272" y="408"/>
                </a:cubicBezTo>
                <a:cubicBezTo>
                  <a:pt x="423" y="295"/>
                  <a:pt x="710" y="204"/>
                  <a:pt x="907" y="136"/>
                </a:cubicBezTo>
                <a:cubicBezTo>
                  <a:pt x="1104" y="68"/>
                  <a:pt x="1354" y="23"/>
                  <a:pt x="1452"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23569" name="Freeform 14"/>
          <p:cNvSpPr>
            <a:spLocks/>
          </p:cNvSpPr>
          <p:nvPr/>
        </p:nvSpPr>
        <p:spPr bwMode="auto">
          <a:xfrm>
            <a:off x="2266953" y="4444829"/>
            <a:ext cx="936625" cy="665329"/>
          </a:xfrm>
          <a:custGeom>
            <a:avLst/>
            <a:gdLst>
              <a:gd name="T0" fmla="*/ 0 w 1452"/>
              <a:gd name="T1" fmla="*/ 2147483647 h 643"/>
              <a:gd name="T2" fmla="*/ 2147483647 w 1452"/>
              <a:gd name="T3" fmla="*/ 2147483647 h 643"/>
              <a:gd name="T4" fmla="*/ 2147483647 w 1452"/>
              <a:gd name="T5" fmla="*/ 2147483647 h 643"/>
              <a:gd name="T6" fmla="*/ 0 60000 65536"/>
              <a:gd name="T7" fmla="*/ 0 60000 65536"/>
              <a:gd name="T8" fmla="*/ 0 60000 65536"/>
            </a:gdLst>
            <a:ahLst/>
            <a:cxnLst>
              <a:cxn ang="T6">
                <a:pos x="T0" y="T1"/>
              </a:cxn>
              <a:cxn ang="T7">
                <a:pos x="T2" y="T3"/>
              </a:cxn>
              <a:cxn ang="T8">
                <a:pos x="T4" y="T5"/>
              </a:cxn>
            </a:cxnLst>
            <a:rect l="0" t="0" r="r" b="b"/>
            <a:pathLst>
              <a:path w="1452" h="643">
                <a:moveTo>
                  <a:pt x="0" y="643"/>
                </a:moveTo>
                <a:cubicBezTo>
                  <a:pt x="378" y="419"/>
                  <a:pt x="756" y="196"/>
                  <a:pt x="998" y="98"/>
                </a:cubicBezTo>
                <a:cubicBezTo>
                  <a:pt x="1240" y="0"/>
                  <a:pt x="1377" y="68"/>
                  <a:pt x="1452" y="53"/>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23570" name="Freeform 15"/>
          <p:cNvSpPr>
            <a:spLocks/>
          </p:cNvSpPr>
          <p:nvPr/>
        </p:nvSpPr>
        <p:spPr bwMode="auto">
          <a:xfrm>
            <a:off x="2266953" y="4897685"/>
            <a:ext cx="936625" cy="373763"/>
          </a:xfrm>
          <a:custGeom>
            <a:avLst/>
            <a:gdLst>
              <a:gd name="T0" fmla="*/ 0 w 1452"/>
              <a:gd name="T1" fmla="*/ 2147483647 h 362"/>
              <a:gd name="T2" fmla="*/ 2147483647 w 1452"/>
              <a:gd name="T3" fmla="*/ 2147483647 h 362"/>
              <a:gd name="T4" fmla="*/ 2147483647 w 1452"/>
              <a:gd name="T5" fmla="*/ 2147483647 h 362"/>
              <a:gd name="T6" fmla="*/ 2147483647 w 1452"/>
              <a:gd name="T7" fmla="*/ 0 h 3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2" h="362">
                <a:moveTo>
                  <a:pt x="0" y="227"/>
                </a:moveTo>
                <a:cubicBezTo>
                  <a:pt x="242" y="242"/>
                  <a:pt x="484" y="257"/>
                  <a:pt x="681" y="272"/>
                </a:cubicBezTo>
                <a:cubicBezTo>
                  <a:pt x="878" y="287"/>
                  <a:pt x="1052" y="362"/>
                  <a:pt x="1180" y="317"/>
                </a:cubicBezTo>
                <a:cubicBezTo>
                  <a:pt x="1308" y="272"/>
                  <a:pt x="1407" y="53"/>
                  <a:pt x="1452"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23571" name="Freeform 20"/>
          <p:cNvSpPr>
            <a:spLocks/>
          </p:cNvSpPr>
          <p:nvPr/>
        </p:nvSpPr>
        <p:spPr bwMode="auto">
          <a:xfrm>
            <a:off x="2266953" y="4365733"/>
            <a:ext cx="919163" cy="744423"/>
          </a:xfrm>
          <a:custGeom>
            <a:avLst/>
            <a:gdLst>
              <a:gd name="T0" fmla="*/ 0 w 1426"/>
              <a:gd name="T1" fmla="*/ 2147483647 h 720"/>
              <a:gd name="T2" fmla="*/ 2147483647 w 1426"/>
              <a:gd name="T3" fmla="*/ 2147483647 h 720"/>
              <a:gd name="T4" fmla="*/ 2147483647 w 1426"/>
              <a:gd name="T5" fmla="*/ 2147483647 h 720"/>
              <a:gd name="T6" fmla="*/ 2147483647 w 1426"/>
              <a:gd name="T7" fmla="*/ 0 h 7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26" h="720">
                <a:moveTo>
                  <a:pt x="0" y="720"/>
                </a:moveTo>
                <a:cubicBezTo>
                  <a:pt x="99" y="684"/>
                  <a:pt x="432" y="590"/>
                  <a:pt x="596" y="507"/>
                </a:cubicBezTo>
                <a:cubicBezTo>
                  <a:pt x="760" y="424"/>
                  <a:pt x="850" y="303"/>
                  <a:pt x="988" y="219"/>
                </a:cubicBezTo>
                <a:cubicBezTo>
                  <a:pt x="1126" y="135"/>
                  <a:pt x="1335" y="46"/>
                  <a:pt x="1426"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23572" name="Freeform 31"/>
          <p:cNvSpPr>
            <a:spLocks/>
          </p:cNvSpPr>
          <p:nvPr/>
        </p:nvSpPr>
        <p:spPr bwMode="auto">
          <a:xfrm>
            <a:off x="2266953" y="4640239"/>
            <a:ext cx="936625" cy="469918"/>
          </a:xfrm>
          <a:custGeom>
            <a:avLst/>
            <a:gdLst>
              <a:gd name="T0" fmla="*/ 0 w 1452"/>
              <a:gd name="T1" fmla="*/ 2147483647 h 454"/>
              <a:gd name="T2" fmla="*/ 2147483647 w 1452"/>
              <a:gd name="T3" fmla="*/ 2147483647 h 454"/>
              <a:gd name="T4" fmla="*/ 2147483647 w 1452"/>
              <a:gd name="T5" fmla="*/ 2147483647 h 454"/>
              <a:gd name="T6" fmla="*/ 2147483647 w 1452"/>
              <a:gd name="T7" fmla="*/ 2147483647 h 454"/>
              <a:gd name="T8" fmla="*/ 2147483647 w 1452"/>
              <a:gd name="T9" fmla="*/ 0 h 4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2" h="454">
                <a:moveTo>
                  <a:pt x="0" y="454"/>
                </a:moveTo>
                <a:cubicBezTo>
                  <a:pt x="151" y="416"/>
                  <a:pt x="303" y="378"/>
                  <a:pt x="454" y="363"/>
                </a:cubicBezTo>
                <a:cubicBezTo>
                  <a:pt x="605" y="348"/>
                  <a:pt x="779" y="378"/>
                  <a:pt x="907" y="363"/>
                </a:cubicBezTo>
                <a:cubicBezTo>
                  <a:pt x="1035" y="348"/>
                  <a:pt x="1134" y="332"/>
                  <a:pt x="1225" y="272"/>
                </a:cubicBezTo>
                <a:cubicBezTo>
                  <a:pt x="1316" y="212"/>
                  <a:pt x="1414" y="45"/>
                  <a:pt x="1452" y="0"/>
                </a:cubicBezTo>
              </a:path>
            </a:pathLst>
          </a:custGeom>
          <a:noFill/>
          <a:ln w="28575" cmpd="sng">
            <a:solidFill>
              <a:srgbClr val="CC00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23573" name="Freeform 22"/>
          <p:cNvSpPr>
            <a:spLocks/>
          </p:cNvSpPr>
          <p:nvPr/>
        </p:nvSpPr>
        <p:spPr bwMode="auto">
          <a:xfrm>
            <a:off x="3744916" y="4071066"/>
            <a:ext cx="1042987" cy="815764"/>
          </a:xfrm>
          <a:custGeom>
            <a:avLst/>
            <a:gdLst>
              <a:gd name="T0" fmla="*/ 0 w 1315"/>
              <a:gd name="T1" fmla="*/ 2147483647 h 681"/>
              <a:gd name="T2" fmla="*/ 2147483647 w 1315"/>
              <a:gd name="T3" fmla="*/ 2147483647 h 681"/>
              <a:gd name="T4" fmla="*/ 2147483647 w 1315"/>
              <a:gd name="T5" fmla="*/ 0 h 681"/>
              <a:gd name="T6" fmla="*/ 0 60000 65536"/>
              <a:gd name="T7" fmla="*/ 0 60000 65536"/>
              <a:gd name="T8" fmla="*/ 0 60000 65536"/>
            </a:gdLst>
            <a:ahLst/>
            <a:cxnLst>
              <a:cxn ang="T6">
                <a:pos x="T0" y="T1"/>
              </a:cxn>
              <a:cxn ang="T7">
                <a:pos x="T2" y="T3"/>
              </a:cxn>
              <a:cxn ang="T8">
                <a:pos x="T4" y="T5"/>
              </a:cxn>
            </a:cxnLst>
            <a:rect l="0" t="0" r="r" b="b"/>
            <a:pathLst>
              <a:path w="1315" h="681">
                <a:moveTo>
                  <a:pt x="0" y="681"/>
                </a:moveTo>
                <a:cubicBezTo>
                  <a:pt x="230" y="669"/>
                  <a:pt x="461" y="658"/>
                  <a:pt x="680" y="545"/>
                </a:cubicBezTo>
                <a:cubicBezTo>
                  <a:pt x="899" y="432"/>
                  <a:pt x="1209" y="91"/>
                  <a:pt x="1315" y="0"/>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23574" name="Freeform 23"/>
          <p:cNvSpPr>
            <a:spLocks/>
          </p:cNvSpPr>
          <p:nvPr/>
        </p:nvSpPr>
        <p:spPr bwMode="auto">
          <a:xfrm>
            <a:off x="3744913" y="5001596"/>
            <a:ext cx="1008062" cy="387720"/>
          </a:xfrm>
          <a:custGeom>
            <a:avLst/>
            <a:gdLst>
              <a:gd name="T0" fmla="*/ 0 w 1270"/>
              <a:gd name="T1" fmla="*/ 0 h 324"/>
              <a:gd name="T2" fmla="*/ 2147483647 w 1270"/>
              <a:gd name="T3" fmla="*/ 2147483647 h 324"/>
              <a:gd name="T4" fmla="*/ 2147483647 w 1270"/>
              <a:gd name="T5" fmla="*/ 2147483647 h 324"/>
              <a:gd name="T6" fmla="*/ 0 60000 65536"/>
              <a:gd name="T7" fmla="*/ 0 60000 65536"/>
              <a:gd name="T8" fmla="*/ 0 60000 65536"/>
            </a:gdLst>
            <a:ahLst/>
            <a:cxnLst>
              <a:cxn ang="T6">
                <a:pos x="T0" y="T1"/>
              </a:cxn>
              <a:cxn ang="T7">
                <a:pos x="T2" y="T3"/>
              </a:cxn>
              <a:cxn ang="T8">
                <a:pos x="T4" y="T5"/>
              </a:cxn>
            </a:cxnLst>
            <a:rect l="0" t="0" r="r" b="b"/>
            <a:pathLst>
              <a:path w="1270" h="324">
                <a:moveTo>
                  <a:pt x="0" y="0"/>
                </a:moveTo>
                <a:cubicBezTo>
                  <a:pt x="347" y="155"/>
                  <a:pt x="695" y="310"/>
                  <a:pt x="907" y="317"/>
                </a:cubicBezTo>
                <a:cubicBezTo>
                  <a:pt x="1119" y="324"/>
                  <a:pt x="1210" y="90"/>
                  <a:pt x="1270" y="45"/>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23575" name="Freeform 24"/>
          <p:cNvSpPr>
            <a:spLocks/>
          </p:cNvSpPr>
          <p:nvPr/>
        </p:nvSpPr>
        <p:spPr bwMode="auto">
          <a:xfrm>
            <a:off x="3600450" y="4779818"/>
            <a:ext cx="1079500" cy="353601"/>
          </a:xfrm>
          <a:custGeom>
            <a:avLst/>
            <a:gdLst>
              <a:gd name="T0" fmla="*/ 0 w 1361"/>
              <a:gd name="T1" fmla="*/ 2147483647 h 295"/>
              <a:gd name="T2" fmla="*/ 2147483647 w 1361"/>
              <a:gd name="T3" fmla="*/ 2147483647 h 295"/>
              <a:gd name="T4" fmla="*/ 2147483647 w 1361"/>
              <a:gd name="T5" fmla="*/ 0 h 295"/>
              <a:gd name="T6" fmla="*/ 0 60000 65536"/>
              <a:gd name="T7" fmla="*/ 0 60000 65536"/>
              <a:gd name="T8" fmla="*/ 0 60000 65536"/>
            </a:gdLst>
            <a:ahLst/>
            <a:cxnLst>
              <a:cxn ang="T6">
                <a:pos x="T0" y="T1"/>
              </a:cxn>
              <a:cxn ang="T7">
                <a:pos x="T2" y="T3"/>
              </a:cxn>
              <a:cxn ang="T8">
                <a:pos x="T4" y="T5"/>
              </a:cxn>
            </a:cxnLst>
            <a:rect l="0" t="0" r="r" b="b"/>
            <a:pathLst>
              <a:path w="1361" h="295">
                <a:moveTo>
                  <a:pt x="0" y="136"/>
                </a:moveTo>
                <a:cubicBezTo>
                  <a:pt x="340" y="215"/>
                  <a:pt x="681" y="295"/>
                  <a:pt x="908" y="272"/>
                </a:cubicBezTo>
                <a:cubicBezTo>
                  <a:pt x="1135" y="249"/>
                  <a:pt x="1293" y="38"/>
                  <a:pt x="1361" y="0"/>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23576" name="Freeform 25"/>
          <p:cNvSpPr>
            <a:spLocks/>
          </p:cNvSpPr>
          <p:nvPr/>
        </p:nvSpPr>
        <p:spPr bwMode="auto">
          <a:xfrm>
            <a:off x="3600450" y="4398303"/>
            <a:ext cx="1079500" cy="488528"/>
          </a:xfrm>
          <a:custGeom>
            <a:avLst/>
            <a:gdLst>
              <a:gd name="T0" fmla="*/ 0 w 1360"/>
              <a:gd name="T1" fmla="*/ 2147483647 h 408"/>
              <a:gd name="T2" fmla="*/ 2147483647 w 1360"/>
              <a:gd name="T3" fmla="*/ 2147483647 h 408"/>
              <a:gd name="T4" fmla="*/ 2147483647 w 1360"/>
              <a:gd name="T5" fmla="*/ 0 h 408"/>
              <a:gd name="T6" fmla="*/ 0 60000 65536"/>
              <a:gd name="T7" fmla="*/ 0 60000 65536"/>
              <a:gd name="T8" fmla="*/ 0 60000 65536"/>
            </a:gdLst>
            <a:ahLst/>
            <a:cxnLst>
              <a:cxn ang="T6">
                <a:pos x="T0" y="T1"/>
              </a:cxn>
              <a:cxn ang="T7">
                <a:pos x="T2" y="T3"/>
              </a:cxn>
              <a:cxn ang="T8">
                <a:pos x="T4" y="T5"/>
              </a:cxn>
            </a:cxnLst>
            <a:rect l="0" t="0" r="r" b="b"/>
            <a:pathLst>
              <a:path w="1360" h="408">
                <a:moveTo>
                  <a:pt x="0" y="408"/>
                </a:moveTo>
                <a:cubicBezTo>
                  <a:pt x="187" y="368"/>
                  <a:pt x="892" y="238"/>
                  <a:pt x="1119" y="170"/>
                </a:cubicBezTo>
                <a:cubicBezTo>
                  <a:pt x="1346" y="102"/>
                  <a:pt x="1310" y="35"/>
                  <a:pt x="1360" y="0"/>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23577" name="Freeform 26"/>
          <p:cNvSpPr>
            <a:spLocks/>
          </p:cNvSpPr>
          <p:nvPr/>
        </p:nvSpPr>
        <p:spPr bwMode="auto">
          <a:xfrm>
            <a:off x="3600453" y="4917847"/>
            <a:ext cx="1044575" cy="110112"/>
          </a:xfrm>
          <a:custGeom>
            <a:avLst/>
            <a:gdLst>
              <a:gd name="T0" fmla="*/ 0 w 1316"/>
              <a:gd name="T1" fmla="*/ 0 h 91"/>
              <a:gd name="T2" fmla="*/ 2147483647 w 1316"/>
              <a:gd name="T3" fmla="*/ 2147483647 h 91"/>
              <a:gd name="T4" fmla="*/ 2147483647 w 1316"/>
              <a:gd name="T5" fmla="*/ 2147483647 h 91"/>
              <a:gd name="T6" fmla="*/ 0 60000 65536"/>
              <a:gd name="T7" fmla="*/ 0 60000 65536"/>
              <a:gd name="T8" fmla="*/ 0 60000 65536"/>
            </a:gdLst>
            <a:ahLst/>
            <a:cxnLst>
              <a:cxn ang="T6">
                <a:pos x="T0" y="T1"/>
              </a:cxn>
              <a:cxn ang="T7">
                <a:pos x="T2" y="T3"/>
              </a:cxn>
              <a:cxn ang="T8">
                <a:pos x="T4" y="T5"/>
              </a:cxn>
            </a:cxnLst>
            <a:rect l="0" t="0" r="r" b="b"/>
            <a:pathLst>
              <a:path w="1316" h="91">
                <a:moveTo>
                  <a:pt x="0" y="0"/>
                </a:moveTo>
                <a:cubicBezTo>
                  <a:pt x="253" y="15"/>
                  <a:pt x="507" y="30"/>
                  <a:pt x="726" y="45"/>
                </a:cubicBezTo>
                <a:cubicBezTo>
                  <a:pt x="945" y="60"/>
                  <a:pt x="1210" y="83"/>
                  <a:pt x="1316" y="91"/>
                </a:cubicBezTo>
              </a:path>
            </a:pathLst>
          </a:custGeom>
          <a:noFill/>
          <a:ln w="28575" cmpd="sng">
            <a:solidFill>
              <a:srgbClr val="009900"/>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23583" name="Text Box 38"/>
          <p:cNvSpPr txBox="1">
            <a:spLocks noChangeArrowheads="1"/>
          </p:cNvSpPr>
          <p:nvPr/>
        </p:nvSpPr>
        <p:spPr bwMode="auto">
          <a:xfrm>
            <a:off x="5003800" y="2417827"/>
            <a:ext cx="2592388" cy="36911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a:solidFill>
                  <a:prstClr val="black"/>
                </a:solidFill>
                <a:latin typeface="Calibri" charset="0"/>
              </a:rPr>
              <a:t>… every year …</a:t>
            </a:r>
            <a:endParaRPr lang="en-US">
              <a:solidFill>
                <a:prstClr val="black"/>
              </a:solidFill>
              <a:latin typeface="Calibri" charset="0"/>
            </a:endParaRPr>
          </a:p>
        </p:txBody>
      </p:sp>
      <p:grpSp>
        <p:nvGrpSpPr>
          <p:cNvPr id="23585" name="Group 32"/>
          <p:cNvGrpSpPr>
            <a:grpSpLocks/>
          </p:cNvGrpSpPr>
          <p:nvPr/>
        </p:nvGrpSpPr>
        <p:grpSpPr bwMode="auto">
          <a:xfrm>
            <a:off x="576263" y="1840898"/>
            <a:ext cx="8532812" cy="1477910"/>
            <a:chOff x="575469" y="1884364"/>
            <a:chExt cx="8532419" cy="1513232"/>
          </a:xfrm>
        </p:grpSpPr>
        <p:cxnSp>
          <p:nvCxnSpPr>
            <p:cNvPr id="34" name="Straight Arrow Connector 33"/>
            <p:cNvCxnSpPr/>
            <p:nvPr/>
          </p:nvCxnSpPr>
          <p:spPr>
            <a:xfrm flipV="1">
              <a:off x="575469" y="2386155"/>
              <a:ext cx="7272002" cy="7939"/>
            </a:xfrm>
            <a:prstGeom prst="straightConnector1">
              <a:avLst/>
            </a:prstGeom>
            <a:ln w="38100">
              <a:solidFill>
                <a:schemeClr val="bg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3587" name="Text Box 28"/>
            <p:cNvSpPr txBox="1">
              <a:spLocks noChangeArrowheads="1"/>
            </p:cNvSpPr>
            <p:nvPr/>
          </p:nvSpPr>
          <p:spPr bwMode="auto">
            <a:xfrm>
              <a:off x="3150299" y="1884364"/>
              <a:ext cx="1871662" cy="47269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sz="2400">
                  <a:solidFill>
                    <a:prstClr val="white"/>
                  </a:solidFill>
                  <a:latin typeface="Calibri" charset="0"/>
                </a:rPr>
                <a:t>Hindcasts</a:t>
              </a:r>
              <a:endParaRPr lang="en-US" sz="2400">
                <a:solidFill>
                  <a:prstClr val="white"/>
                </a:solidFill>
                <a:latin typeface="Calibri" charset="0"/>
              </a:endParaRPr>
            </a:p>
          </p:txBody>
        </p:sp>
        <p:cxnSp>
          <p:nvCxnSpPr>
            <p:cNvPr id="37" name="Straight Arrow Connector 36"/>
            <p:cNvCxnSpPr/>
            <p:nvPr/>
          </p:nvCxnSpPr>
          <p:spPr>
            <a:xfrm>
              <a:off x="7856996" y="2960992"/>
              <a:ext cx="1057226" cy="0"/>
            </a:xfrm>
            <a:prstGeom prst="straightConnector1">
              <a:avLst/>
            </a:prstGeom>
            <a:ln w="381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3589" name="Text Box 28"/>
            <p:cNvSpPr txBox="1">
              <a:spLocks noChangeArrowheads="1"/>
            </p:cNvSpPr>
            <p:nvPr/>
          </p:nvSpPr>
          <p:spPr bwMode="auto">
            <a:xfrm>
              <a:off x="7682731" y="2924897"/>
              <a:ext cx="1425157" cy="47269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sz="2400">
                  <a:solidFill>
                    <a:prstClr val="white"/>
                  </a:solidFill>
                  <a:latin typeface="Calibri" charset="0"/>
                </a:rPr>
                <a:t>Forecast</a:t>
              </a:r>
              <a:endParaRPr lang="en-US" sz="2400">
                <a:solidFill>
                  <a:prstClr val="white"/>
                </a:solidFill>
                <a:latin typeface="Calibri" charset="0"/>
              </a:endParaRPr>
            </a:p>
          </p:txBody>
        </p:sp>
      </p:grpSp>
      <p:sp>
        <p:nvSpPr>
          <p:cNvPr id="38" name="Rectángulo 37"/>
          <p:cNvSpPr/>
          <p:nvPr/>
        </p:nvSpPr>
        <p:spPr>
          <a:xfrm>
            <a:off x="8242300" y="2133600"/>
            <a:ext cx="762000" cy="5715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Arial"/>
              <a:ea typeface="DejaVu Sans"/>
              <a:cs typeface="DejaVu Sans"/>
            </a:endParaRPr>
          </a:p>
        </p:txBody>
      </p:sp>
      <p:sp>
        <p:nvSpPr>
          <p:cNvPr id="39" name="Freeform 32"/>
          <p:cNvSpPr>
            <a:spLocks/>
          </p:cNvSpPr>
          <p:nvPr/>
        </p:nvSpPr>
        <p:spPr bwMode="auto">
          <a:xfrm>
            <a:off x="8201024" y="1277255"/>
            <a:ext cx="863600" cy="1265520"/>
          </a:xfrm>
          <a:custGeom>
            <a:avLst/>
            <a:gdLst>
              <a:gd name="T0" fmla="*/ 0 w 726"/>
              <a:gd name="T1" fmla="*/ 2147483647 h 816"/>
              <a:gd name="T2" fmla="*/ 2147483647 w 726"/>
              <a:gd name="T3" fmla="*/ 2147483647 h 816"/>
              <a:gd name="T4" fmla="*/ 2147483647 w 726"/>
              <a:gd name="T5" fmla="*/ 2147483647 h 816"/>
              <a:gd name="T6" fmla="*/ 2147483647 w 726"/>
              <a:gd name="T7" fmla="*/ 0 h 8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6" h="816">
                <a:moveTo>
                  <a:pt x="0" y="816"/>
                </a:moveTo>
                <a:cubicBezTo>
                  <a:pt x="45" y="691"/>
                  <a:pt x="90" y="566"/>
                  <a:pt x="181" y="453"/>
                </a:cubicBezTo>
                <a:cubicBezTo>
                  <a:pt x="272" y="340"/>
                  <a:pt x="453" y="211"/>
                  <a:pt x="544" y="136"/>
                </a:cubicBezTo>
                <a:cubicBezTo>
                  <a:pt x="635" y="61"/>
                  <a:pt x="696" y="15"/>
                  <a:pt x="726" y="0"/>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40" name="Freeform 33"/>
          <p:cNvSpPr>
            <a:spLocks/>
          </p:cNvSpPr>
          <p:nvPr/>
        </p:nvSpPr>
        <p:spPr bwMode="auto">
          <a:xfrm>
            <a:off x="8234365" y="2172114"/>
            <a:ext cx="841375" cy="393924"/>
          </a:xfrm>
          <a:custGeom>
            <a:avLst/>
            <a:gdLst>
              <a:gd name="T0" fmla="*/ 0 w 707"/>
              <a:gd name="T1" fmla="*/ 2147483647 h 254"/>
              <a:gd name="T2" fmla="*/ 2147483647 w 707"/>
              <a:gd name="T3" fmla="*/ 2147483647 h 254"/>
              <a:gd name="T4" fmla="*/ 2147483647 w 707"/>
              <a:gd name="T5" fmla="*/ 2147483647 h 254"/>
              <a:gd name="T6" fmla="*/ 2147483647 w 707"/>
              <a:gd name="T7" fmla="*/ 2147483647 h 254"/>
              <a:gd name="T8" fmla="*/ 2147483647 w 707"/>
              <a:gd name="T9" fmla="*/ 2147483647 h 2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7" h="254">
                <a:moveTo>
                  <a:pt x="0" y="239"/>
                </a:moveTo>
                <a:cubicBezTo>
                  <a:pt x="91" y="246"/>
                  <a:pt x="182" y="254"/>
                  <a:pt x="273" y="239"/>
                </a:cubicBezTo>
                <a:cubicBezTo>
                  <a:pt x="364" y="224"/>
                  <a:pt x="477" y="186"/>
                  <a:pt x="545" y="148"/>
                </a:cubicBezTo>
                <a:cubicBezTo>
                  <a:pt x="613" y="110"/>
                  <a:pt x="655" y="24"/>
                  <a:pt x="681" y="12"/>
                </a:cubicBezTo>
                <a:cubicBezTo>
                  <a:pt x="707" y="0"/>
                  <a:pt x="699" y="61"/>
                  <a:pt x="703" y="74"/>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dirty="0">
              <a:solidFill>
                <a:prstClr val="black"/>
              </a:solidFill>
              <a:latin typeface="Arial"/>
              <a:ea typeface="DejaVu Sans"/>
              <a:cs typeface="DejaVu Sans"/>
            </a:endParaRPr>
          </a:p>
        </p:txBody>
      </p:sp>
      <p:sp>
        <p:nvSpPr>
          <p:cNvPr id="41" name="Freeform 34"/>
          <p:cNvSpPr>
            <a:spLocks/>
          </p:cNvSpPr>
          <p:nvPr/>
        </p:nvSpPr>
        <p:spPr bwMode="auto">
          <a:xfrm>
            <a:off x="8213724" y="1979805"/>
            <a:ext cx="863600" cy="795603"/>
          </a:xfrm>
          <a:custGeom>
            <a:avLst/>
            <a:gdLst>
              <a:gd name="T0" fmla="*/ 0 w 726"/>
              <a:gd name="T1" fmla="*/ 2147483647 h 513"/>
              <a:gd name="T2" fmla="*/ 2147483647 w 726"/>
              <a:gd name="T3" fmla="*/ 2147483647 h 513"/>
              <a:gd name="T4" fmla="*/ 2147483647 w 726"/>
              <a:gd name="T5" fmla="*/ 0 h 513"/>
              <a:gd name="T6" fmla="*/ 0 60000 65536"/>
              <a:gd name="T7" fmla="*/ 0 60000 65536"/>
              <a:gd name="T8" fmla="*/ 0 60000 65536"/>
            </a:gdLst>
            <a:ahLst/>
            <a:cxnLst>
              <a:cxn ang="T6">
                <a:pos x="T0" y="T1"/>
              </a:cxn>
              <a:cxn ang="T7">
                <a:pos x="T2" y="T3"/>
              </a:cxn>
              <a:cxn ang="T8">
                <a:pos x="T4" y="T5"/>
              </a:cxn>
            </a:cxnLst>
            <a:rect l="0" t="0" r="r" b="b"/>
            <a:pathLst>
              <a:path w="726" h="513">
                <a:moveTo>
                  <a:pt x="0" y="363"/>
                </a:moveTo>
                <a:cubicBezTo>
                  <a:pt x="30" y="438"/>
                  <a:pt x="60" y="513"/>
                  <a:pt x="181" y="453"/>
                </a:cubicBezTo>
                <a:cubicBezTo>
                  <a:pt x="302" y="393"/>
                  <a:pt x="635" y="76"/>
                  <a:pt x="726" y="0"/>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42" name="Freeform 35"/>
          <p:cNvSpPr>
            <a:spLocks/>
          </p:cNvSpPr>
          <p:nvPr/>
        </p:nvSpPr>
        <p:spPr bwMode="auto">
          <a:xfrm>
            <a:off x="8175627" y="1556414"/>
            <a:ext cx="917575" cy="986361"/>
          </a:xfrm>
          <a:custGeom>
            <a:avLst/>
            <a:gdLst>
              <a:gd name="T0" fmla="*/ 0 w 771"/>
              <a:gd name="T1" fmla="*/ 2147483647 h 636"/>
              <a:gd name="T2" fmla="*/ 2147483647 w 771"/>
              <a:gd name="T3" fmla="*/ 2147483647 h 636"/>
              <a:gd name="T4" fmla="*/ 2147483647 w 771"/>
              <a:gd name="T5" fmla="*/ 2147483647 h 636"/>
              <a:gd name="T6" fmla="*/ 2147483647 w 771"/>
              <a:gd name="T7" fmla="*/ 0 h 6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71" h="636">
                <a:moveTo>
                  <a:pt x="0" y="636"/>
                </a:moveTo>
                <a:cubicBezTo>
                  <a:pt x="98" y="579"/>
                  <a:pt x="197" y="522"/>
                  <a:pt x="272" y="454"/>
                </a:cubicBezTo>
                <a:cubicBezTo>
                  <a:pt x="347" y="386"/>
                  <a:pt x="370" y="303"/>
                  <a:pt x="453" y="227"/>
                </a:cubicBezTo>
                <a:cubicBezTo>
                  <a:pt x="536" y="151"/>
                  <a:pt x="718" y="30"/>
                  <a:pt x="771" y="0"/>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43" name="Freeform 36"/>
          <p:cNvSpPr>
            <a:spLocks/>
          </p:cNvSpPr>
          <p:nvPr/>
        </p:nvSpPr>
        <p:spPr bwMode="auto">
          <a:xfrm>
            <a:off x="8201024" y="2542775"/>
            <a:ext cx="863600" cy="221776"/>
          </a:xfrm>
          <a:custGeom>
            <a:avLst/>
            <a:gdLst>
              <a:gd name="T0" fmla="*/ 0 w 726"/>
              <a:gd name="T1" fmla="*/ 0 h 143"/>
              <a:gd name="T2" fmla="*/ 2147483647 w 726"/>
              <a:gd name="T3" fmla="*/ 2147483647 h 143"/>
              <a:gd name="T4" fmla="*/ 2147483647 w 726"/>
              <a:gd name="T5" fmla="*/ 2147483647 h 143"/>
              <a:gd name="T6" fmla="*/ 0 60000 65536"/>
              <a:gd name="T7" fmla="*/ 0 60000 65536"/>
              <a:gd name="T8" fmla="*/ 0 60000 65536"/>
            </a:gdLst>
            <a:ahLst/>
            <a:cxnLst>
              <a:cxn ang="T6">
                <a:pos x="T0" y="T1"/>
              </a:cxn>
              <a:cxn ang="T7">
                <a:pos x="T2" y="T3"/>
              </a:cxn>
              <a:cxn ang="T8">
                <a:pos x="T4" y="T5"/>
              </a:cxn>
            </a:cxnLst>
            <a:rect l="0" t="0" r="r" b="b"/>
            <a:pathLst>
              <a:path w="726" h="143">
                <a:moveTo>
                  <a:pt x="0" y="0"/>
                </a:moveTo>
                <a:cubicBezTo>
                  <a:pt x="121" y="64"/>
                  <a:pt x="242" y="129"/>
                  <a:pt x="363" y="136"/>
                </a:cubicBezTo>
                <a:cubicBezTo>
                  <a:pt x="484" y="143"/>
                  <a:pt x="666" y="60"/>
                  <a:pt x="726" y="45"/>
                </a:cubicBezTo>
              </a:path>
            </a:pathLst>
          </a:custGeom>
          <a:noFill/>
          <a:ln w="28575" cmpd="sng">
            <a:solidFill>
              <a:srgbClr val="990099"/>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44" name="Text Box 37"/>
          <p:cNvSpPr txBox="1">
            <a:spLocks noChangeArrowheads="1"/>
          </p:cNvSpPr>
          <p:nvPr/>
        </p:nvSpPr>
        <p:spPr bwMode="auto">
          <a:xfrm>
            <a:off x="6342063" y="1001785"/>
            <a:ext cx="1871662" cy="92333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dirty="0">
                <a:solidFill>
                  <a:srgbClr val="990099"/>
                </a:solidFill>
                <a:latin typeface="Calibri" charset="0"/>
              </a:rPr>
              <a:t>5-member prediction started 1 Nov </a:t>
            </a:r>
            <a:r>
              <a:rPr lang="en-GB" dirty="0" smtClean="0">
                <a:solidFill>
                  <a:srgbClr val="990099"/>
                </a:solidFill>
                <a:latin typeface="Calibri" charset="0"/>
              </a:rPr>
              <a:t>2018</a:t>
            </a:r>
            <a:endParaRPr lang="en-US" dirty="0">
              <a:solidFill>
                <a:srgbClr val="990099"/>
              </a:solidFill>
              <a:latin typeface="Calibri" charset="0"/>
            </a:endParaRPr>
          </a:p>
        </p:txBody>
      </p:sp>
      <p:grpSp>
        <p:nvGrpSpPr>
          <p:cNvPr id="65" name="Group 32"/>
          <p:cNvGrpSpPr>
            <a:grpSpLocks/>
          </p:cNvGrpSpPr>
          <p:nvPr/>
        </p:nvGrpSpPr>
        <p:grpSpPr bwMode="auto">
          <a:xfrm>
            <a:off x="639765" y="1884360"/>
            <a:ext cx="8596315" cy="1628772"/>
            <a:chOff x="638964" y="1884364"/>
            <a:chExt cx="8595917" cy="1629235"/>
          </a:xfrm>
        </p:grpSpPr>
        <p:cxnSp>
          <p:nvCxnSpPr>
            <p:cNvPr id="66" name="Straight Arrow Connector 33"/>
            <p:cNvCxnSpPr/>
            <p:nvPr/>
          </p:nvCxnSpPr>
          <p:spPr>
            <a:xfrm flipV="1">
              <a:off x="638964" y="2386155"/>
              <a:ext cx="7523989" cy="7939"/>
            </a:xfrm>
            <a:prstGeom prst="straightConnector1">
              <a:avLst/>
            </a:prstGeom>
            <a:noFill/>
            <a:ln w="38100" cap="flat" cmpd="sng" algn="ctr">
              <a:solidFill>
                <a:srgbClr val="004990"/>
              </a:solidFill>
              <a:prstDash val="solid"/>
              <a:headEnd type="arrow" w="med" len="med"/>
              <a:tailEnd type="none" w="med" len="med"/>
            </a:ln>
            <a:effectLst/>
          </p:spPr>
        </p:cxnSp>
        <p:sp>
          <p:nvSpPr>
            <p:cNvPr id="67" name="Text Box 28"/>
            <p:cNvSpPr txBox="1">
              <a:spLocks noChangeArrowheads="1"/>
            </p:cNvSpPr>
            <p:nvPr/>
          </p:nvSpPr>
          <p:spPr bwMode="auto">
            <a:xfrm>
              <a:off x="3150299" y="1884364"/>
              <a:ext cx="1871662" cy="46166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en-GB" sz="2400" kern="0" smtClean="0">
                  <a:solidFill>
                    <a:srgbClr val="004990"/>
                  </a:solidFill>
                  <a:latin typeface="Calibri" charset="0"/>
                </a:rPr>
                <a:t>Hindcasts</a:t>
              </a:r>
              <a:endParaRPr lang="en-US" sz="2400" kern="0" smtClean="0">
                <a:solidFill>
                  <a:srgbClr val="004990"/>
                </a:solidFill>
                <a:latin typeface="Calibri" charset="0"/>
              </a:endParaRPr>
            </a:p>
          </p:txBody>
        </p:sp>
        <p:cxnSp>
          <p:nvCxnSpPr>
            <p:cNvPr id="68" name="Straight Arrow Connector 36"/>
            <p:cNvCxnSpPr/>
            <p:nvPr/>
          </p:nvCxnSpPr>
          <p:spPr>
            <a:xfrm>
              <a:off x="8199880" y="2960992"/>
              <a:ext cx="899958" cy="0"/>
            </a:xfrm>
            <a:prstGeom prst="straightConnector1">
              <a:avLst/>
            </a:prstGeom>
            <a:noFill/>
            <a:ln w="38100" cap="flat" cmpd="sng" algn="ctr">
              <a:solidFill>
                <a:srgbClr val="004990"/>
              </a:solidFill>
              <a:prstDash val="solid"/>
              <a:headEnd type="none" w="med" len="med"/>
              <a:tailEnd type="arrow" w="med" len="med"/>
            </a:ln>
            <a:effectLst/>
          </p:spPr>
        </p:cxnSp>
        <p:sp>
          <p:nvSpPr>
            <p:cNvPr id="69" name="Text Box 28"/>
            <p:cNvSpPr txBox="1">
              <a:spLocks noChangeArrowheads="1"/>
            </p:cNvSpPr>
            <p:nvPr/>
          </p:nvSpPr>
          <p:spPr bwMode="auto">
            <a:xfrm>
              <a:off x="7809724" y="3051934"/>
              <a:ext cx="1425157" cy="46166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en-GB" sz="2400" kern="0" dirty="0" smtClean="0">
                  <a:solidFill>
                    <a:srgbClr val="004990"/>
                  </a:solidFill>
                  <a:latin typeface="Calibri" charset="0"/>
                </a:rPr>
                <a:t>Forecast</a:t>
              </a:r>
              <a:endParaRPr lang="en-US" sz="2400" kern="0" dirty="0" smtClean="0">
                <a:solidFill>
                  <a:srgbClr val="004990"/>
                </a:solidFill>
                <a:latin typeface="Calibri" charset="0"/>
              </a:endParaRPr>
            </a:p>
          </p:txBody>
        </p:sp>
      </p:grpSp>
      <p:sp>
        <p:nvSpPr>
          <p:cNvPr id="45" name="TextShape 3"/>
          <p:cNvSpPr txBox="1">
            <a:spLocks noChangeAspect="1" noChangeArrowheads="1"/>
          </p:cNvSpPr>
          <p:nvPr/>
        </p:nvSpPr>
        <p:spPr bwMode="auto">
          <a:xfrm>
            <a:off x="-20362" y="161241"/>
            <a:ext cx="6687862" cy="53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FFFFFF"/>
                </a:solidFill>
              </a:rPr>
              <a:t>Introduction to Climate Prediction Systems</a:t>
            </a:r>
            <a:endParaRPr lang="en-US" sz="2400" b="1" dirty="0">
              <a:solidFill>
                <a:prstClr val="black"/>
              </a:solidFill>
              <a:latin typeface="Calibri" charset="0"/>
            </a:endParaRPr>
          </a:p>
        </p:txBody>
      </p:sp>
    </p:spTree>
    <p:extLst>
      <p:ext uri="{BB962C8B-B14F-4D97-AF65-F5344CB8AC3E}">
        <p14:creationId xmlns:p14="http://schemas.microsoft.com/office/powerpoint/2010/main" val="952416861"/>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reeform 3"/>
          <p:cNvSpPr>
            <a:spLocks/>
          </p:cNvSpPr>
          <p:nvPr/>
        </p:nvSpPr>
        <p:spPr bwMode="auto">
          <a:xfrm>
            <a:off x="466725" y="2206907"/>
            <a:ext cx="8426450" cy="3376270"/>
          </a:xfrm>
          <a:custGeom>
            <a:avLst/>
            <a:gdLst>
              <a:gd name="T0" fmla="*/ 0 w 5852"/>
              <a:gd name="T1" fmla="*/ 2147483647 h 2177"/>
              <a:gd name="T2" fmla="*/ 2147483647 w 5852"/>
              <a:gd name="T3" fmla="*/ 2147483647 h 2177"/>
              <a:gd name="T4" fmla="*/ 2147483647 w 5852"/>
              <a:gd name="T5" fmla="*/ 2147483647 h 2177"/>
              <a:gd name="T6" fmla="*/ 2147483647 w 5852"/>
              <a:gd name="T7" fmla="*/ 2147483647 h 2177"/>
              <a:gd name="T8" fmla="*/ 2147483647 w 5852"/>
              <a:gd name="T9" fmla="*/ 2147483647 h 2177"/>
              <a:gd name="T10" fmla="*/ 2147483647 w 5852"/>
              <a:gd name="T11" fmla="*/ 2147483647 h 2177"/>
              <a:gd name="T12" fmla="*/ 2147483647 w 5852"/>
              <a:gd name="T13" fmla="*/ 2147483647 h 2177"/>
              <a:gd name="T14" fmla="*/ 2147483647 w 5852"/>
              <a:gd name="T15" fmla="*/ 2147483647 h 2177"/>
              <a:gd name="T16" fmla="*/ 2147483647 w 5852"/>
              <a:gd name="T17" fmla="*/ 2147483647 h 2177"/>
              <a:gd name="T18" fmla="*/ 2147483647 w 5852"/>
              <a:gd name="T19" fmla="*/ 2147483647 h 2177"/>
              <a:gd name="T20" fmla="*/ 2147483647 w 5852"/>
              <a:gd name="T21" fmla="*/ 0 h 2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852" h="2177">
                <a:moveTo>
                  <a:pt x="0" y="2177"/>
                </a:moveTo>
                <a:cubicBezTo>
                  <a:pt x="144" y="2060"/>
                  <a:pt x="288" y="1943"/>
                  <a:pt x="409" y="1905"/>
                </a:cubicBezTo>
                <a:cubicBezTo>
                  <a:pt x="530" y="1867"/>
                  <a:pt x="620" y="1935"/>
                  <a:pt x="726" y="1950"/>
                </a:cubicBezTo>
                <a:cubicBezTo>
                  <a:pt x="832" y="1965"/>
                  <a:pt x="863" y="2041"/>
                  <a:pt x="1044" y="1996"/>
                </a:cubicBezTo>
                <a:cubicBezTo>
                  <a:pt x="1225" y="1951"/>
                  <a:pt x="1558" y="1724"/>
                  <a:pt x="1815" y="1678"/>
                </a:cubicBezTo>
                <a:cubicBezTo>
                  <a:pt x="2072" y="1632"/>
                  <a:pt x="2291" y="1851"/>
                  <a:pt x="2586" y="1723"/>
                </a:cubicBezTo>
                <a:cubicBezTo>
                  <a:pt x="2881" y="1595"/>
                  <a:pt x="3313" y="1083"/>
                  <a:pt x="3584" y="907"/>
                </a:cubicBezTo>
                <a:cubicBezTo>
                  <a:pt x="3855" y="731"/>
                  <a:pt x="4014" y="771"/>
                  <a:pt x="4210" y="665"/>
                </a:cubicBezTo>
                <a:cubicBezTo>
                  <a:pt x="4406" y="559"/>
                  <a:pt x="4527" y="353"/>
                  <a:pt x="4763" y="272"/>
                </a:cubicBezTo>
                <a:cubicBezTo>
                  <a:pt x="4999" y="191"/>
                  <a:pt x="5444" y="226"/>
                  <a:pt x="5625" y="181"/>
                </a:cubicBezTo>
                <a:cubicBezTo>
                  <a:pt x="5806" y="136"/>
                  <a:pt x="5814" y="30"/>
                  <a:pt x="5852" y="0"/>
                </a:cubicBezTo>
              </a:path>
            </a:pathLst>
          </a:custGeom>
          <a:noFill/>
          <a:ln w="57150" cmpd="sng">
            <a:solidFill>
              <a:srgbClr val="000308"/>
            </a:solidFill>
            <a:round/>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ES">
              <a:solidFill>
                <a:prstClr val="black"/>
              </a:solidFill>
              <a:latin typeface="Arial"/>
              <a:ea typeface="DejaVu Sans"/>
              <a:cs typeface="DejaVu Sans"/>
            </a:endParaRPr>
          </a:p>
        </p:txBody>
      </p:sp>
      <p:sp>
        <p:nvSpPr>
          <p:cNvPr id="24579" name="Text Box 9"/>
          <p:cNvSpPr txBox="1">
            <a:spLocks noChangeArrowheads="1"/>
          </p:cNvSpPr>
          <p:nvPr/>
        </p:nvSpPr>
        <p:spPr bwMode="auto">
          <a:xfrm>
            <a:off x="3779841" y="5935226"/>
            <a:ext cx="1944687" cy="36911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a:solidFill>
                  <a:srgbClr val="000308"/>
                </a:solidFill>
                <a:latin typeface="Calibri" charset="0"/>
              </a:rPr>
              <a:t>Observations</a:t>
            </a:r>
            <a:endParaRPr lang="en-US">
              <a:solidFill>
                <a:srgbClr val="000308"/>
              </a:solidFill>
              <a:latin typeface="Calibri" charset="0"/>
            </a:endParaRPr>
          </a:p>
        </p:txBody>
      </p:sp>
      <p:sp>
        <p:nvSpPr>
          <p:cNvPr id="24580" name="Text Box 12"/>
          <p:cNvSpPr txBox="1">
            <a:spLocks noChangeArrowheads="1"/>
          </p:cNvSpPr>
          <p:nvPr/>
        </p:nvSpPr>
        <p:spPr bwMode="auto">
          <a:xfrm>
            <a:off x="107950" y="5725856"/>
            <a:ext cx="935038" cy="37221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a:solidFill>
                  <a:prstClr val="black"/>
                </a:solidFill>
                <a:latin typeface="Calibri" charset="0"/>
              </a:rPr>
              <a:t> </a:t>
            </a:r>
            <a:r>
              <a:rPr lang="en-GB">
                <a:solidFill>
                  <a:srgbClr val="000308"/>
                </a:solidFill>
                <a:latin typeface="Calibri" charset="0"/>
              </a:rPr>
              <a:t>1960</a:t>
            </a:r>
            <a:endParaRPr lang="en-US">
              <a:solidFill>
                <a:srgbClr val="000308"/>
              </a:solidFill>
              <a:latin typeface="Calibri" charset="0"/>
            </a:endParaRPr>
          </a:p>
        </p:txBody>
      </p:sp>
      <p:sp>
        <p:nvSpPr>
          <p:cNvPr id="24583" name="Line 10"/>
          <p:cNvSpPr>
            <a:spLocks noChangeShapeType="1"/>
          </p:cNvSpPr>
          <p:nvPr/>
        </p:nvSpPr>
        <p:spPr bwMode="auto">
          <a:xfrm flipV="1">
            <a:off x="4716463" y="4402956"/>
            <a:ext cx="215900" cy="1532271"/>
          </a:xfrm>
          <a:prstGeom prst="line">
            <a:avLst/>
          </a:prstGeom>
          <a:noFill/>
          <a:ln w="9525">
            <a:solidFill>
              <a:srgbClr val="0003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s-ES">
              <a:solidFill>
                <a:prstClr val="black"/>
              </a:solidFill>
              <a:latin typeface="Arial"/>
              <a:ea typeface="DejaVu Sans"/>
              <a:cs typeface="DejaVu Sans"/>
            </a:endParaRPr>
          </a:p>
        </p:txBody>
      </p:sp>
      <p:sp>
        <p:nvSpPr>
          <p:cNvPr id="24584" name="Text Box 28"/>
          <p:cNvSpPr txBox="1">
            <a:spLocks noChangeArrowheads="1"/>
          </p:cNvSpPr>
          <p:nvPr/>
        </p:nvSpPr>
        <p:spPr bwMode="auto">
          <a:xfrm>
            <a:off x="3275013" y="2487615"/>
            <a:ext cx="1871662" cy="92333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a:solidFill>
                  <a:srgbClr val="009900"/>
                </a:solidFill>
                <a:latin typeface="Calibri" charset="0"/>
              </a:rPr>
              <a:t>5-member prediction started 1 Nov 1962</a:t>
            </a:r>
            <a:endParaRPr lang="en-US">
              <a:solidFill>
                <a:srgbClr val="009900"/>
              </a:solidFill>
              <a:latin typeface="Calibri" charset="0"/>
            </a:endParaRPr>
          </a:p>
        </p:txBody>
      </p:sp>
      <p:sp>
        <p:nvSpPr>
          <p:cNvPr id="24585" name="Text Box 17"/>
          <p:cNvSpPr txBox="1">
            <a:spLocks noChangeArrowheads="1"/>
          </p:cNvSpPr>
          <p:nvPr/>
        </p:nvSpPr>
        <p:spPr bwMode="auto">
          <a:xfrm>
            <a:off x="1619253" y="2687680"/>
            <a:ext cx="1871663" cy="92333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a:solidFill>
                  <a:srgbClr val="CC0000"/>
                </a:solidFill>
                <a:latin typeface="Calibri" charset="0"/>
              </a:rPr>
              <a:t>5-member prediction started 1 Nov 1961</a:t>
            </a:r>
            <a:endParaRPr lang="en-US">
              <a:solidFill>
                <a:srgbClr val="CC0000"/>
              </a:solidFill>
              <a:latin typeface="Calibri" charset="0"/>
            </a:endParaRPr>
          </a:p>
        </p:txBody>
      </p:sp>
      <p:sp>
        <p:nvSpPr>
          <p:cNvPr id="24586" name="Text Box 11"/>
          <p:cNvSpPr txBox="1">
            <a:spLocks noChangeArrowheads="1"/>
          </p:cNvSpPr>
          <p:nvPr/>
        </p:nvSpPr>
        <p:spPr bwMode="auto">
          <a:xfrm>
            <a:off x="-107950" y="3387128"/>
            <a:ext cx="1871663" cy="92333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a:solidFill>
                  <a:srgbClr val="0070C0"/>
                </a:solidFill>
                <a:latin typeface="Calibri" charset="0"/>
              </a:rPr>
              <a:t>5-member prediction started 1 Nov 1960</a:t>
            </a:r>
            <a:endParaRPr lang="en-US">
              <a:solidFill>
                <a:srgbClr val="0070C0"/>
              </a:solidFill>
              <a:latin typeface="Calibri" charset="0"/>
            </a:endParaRPr>
          </a:p>
        </p:txBody>
      </p:sp>
      <p:sp>
        <p:nvSpPr>
          <p:cNvPr id="24587" name="AutoShape 16"/>
          <p:cNvSpPr>
            <a:spLocks noChangeArrowheads="1"/>
          </p:cNvSpPr>
          <p:nvPr/>
        </p:nvSpPr>
        <p:spPr bwMode="auto">
          <a:xfrm>
            <a:off x="1152528" y="4756555"/>
            <a:ext cx="142875" cy="141130"/>
          </a:xfrm>
          <a:prstGeom prst="flowChartConnector">
            <a:avLst/>
          </a:prstGeom>
          <a:solidFill>
            <a:schemeClr val="accent2"/>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latin typeface="Calibri" charset="0"/>
              <a:ea typeface="DejaVu Sans"/>
              <a:cs typeface="DejaVu Sans"/>
            </a:endParaRPr>
          </a:p>
        </p:txBody>
      </p:sp>
      <p:sp>
        <p:nvSpPr>
          <p:cNvPr id="24588" name="AutoShape 17"/>
          <p:cNvSpPr>
            <a:spLocks noChangeArrowheads="1"/>
          </p:cNvSpPr>
          <p:nvPr/>
        </p:nvSpPr>
        <p:spPr bwMode="auto">
          <a:xfrm>
            <a:off x="1152528" y="5038816"/>
            <a:ext cx="142875" cy="141130"/>
          </a:xfrm>
          <a:prstGeom prst="flowChartConnector">
            <a:avLst/>
          </a:prstGeom>
          <a:solidFill>
            <a:schemeClr val="accent2"/>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latin typeface="Calibri" charset="0"/>
              <a:ea typeface="DejaVu Sans"/>
              <a:cs typeface="DejaVu Sans"/>
            </a:endParaRPr>
          </a:p>
        </p:txBody>
      </p:sp>
      <p:sp>
        <p:nvSpPr>
          <p:cNvPr id="24589" name="AutoShape 18"/>
          <p:cNvSpPr>
            <a:spLocks noChangeArrowheads="1"/>
          </p:cNvSpPr>
          <p:nvPr/>
        </p:nvSpPr>
        <p:spPr bwMode="auto">
          <a:xfrm>
            <a:off x="1152528" y="5249736"/>
            <a:ext cx="142875" cy="141130"/>
          </a:xfrm>
          <a:prstGeom prst="flowChartConnector">
            <a:avLst/>
          </a:prstGeom>
          <a:solidFill>
            <a:schemeClr val="accent2"/>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latin typeface="Calibri" charset="0"/>
              <a:ea typeface="DejaVu Sans"/>
              <a:cs typeface="DejaVu Sans"/>
            </a:endParaRPr>
          </a:p>
        </p:txBody>
      </p:sp>
      <p:sp>
        <p:nvSpPr>
          <p:cNvPr id="24590" name="AutoShape 19"/>
          <p:cNvSpPr>
            <a:spLocks noChangeArrowheads="1"/>
          </p:cNvSpPr>
          <p:nvPr/>
        </p:nvSpPr>
        <p:spPr bwMode="auto">
          <a:xfrm>
            <a:off x="1152528" y="4827896"/>
            <a:ext cx="142875" cy="141130"/>
          </a:xfrm>
          <a:prstGeom prst="flowChartConnector">
            <a:avLst/>
          </a:prstGeom>
          <a:solidFill>
            <a:schemeClr val="accent2"/>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latin typeface="Calibri" charset="0"/>
              <a:ea typeface="DejaVu Sans"/>
              <a:cs typeface="DejaVu Sans"/>
            </a:endParaRPr>
          </a:p>
        </p:txBody>
      </p:sp>
      <p:sp>
        <p:nvSpPr>
          <p:cNvPr id="24591" name="AutoShape 20"/>
          <p:cNvSpPr>
            <a:spLocks noChangeArrowheads="1"/>
          </p:cNvSpPr>
          <p:nvPr/>
        </p:nvSpPr>
        <p:spPr bwMode="auto">
          <a:xfrm>
            <a:off x="2592391" y="4616976"/>
            <a:ext cx="142875" cy="141130"/>
          </a:xfrm>
          <a:prstGeom prst="flowChartConnector">
            <a:avLst/>
          </a:prstGeom>
          <a:solidFill>
            <a:srgbClr val="CC0000"/>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latin typeface="Calibri" charset="0"/>
              <a:ea typeface="DejaVu Sans"/>
              <a:cs typeface="DejaVu Sans"/>
            </a:endParaRPr>
          </a:p>
        </p:txBody>
      </p:sp>
      <p:sp>
        <p:nvSpPr>
          <p:cNvPr id="24592" name="AutoShape 21"/>
          <p:cNvSpPr>
            <a:spLocks noChangeArrowheads="1"/>
          </p:cNvSpPr>
          <p:nvPr/>
        </p:nvSpPr>
        <p:spPr bwMode="auto">
          <a:xfrm>
            <a:off x="2592391" y="4756555"/>
            <a:ext cx="142875" cy="141130"/>
          </a:xfrm>
          <a:prstGeom prst="flowChartConnector">
            <a:avLst/>
          </a:prstGeom>
          <a:solidFill>
            <a:srgbClr val="CC0000"/>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latin typeface="Calibri" charset="0"/>
              <a:ea typeface="DejaVu Sans"/>
              <a:cs typeface="DejaVu Sans"/>
            </a:endParaRPr>
          </a:p>
        </p:txBody>
      </p:sp>
      <p:sp>
        <p:nvSpPr>
          <p:cNvPr id="24593" name="AutoShape 22"/>
          <p:cNvSpPr>
            <a:spLocks noChangeArrowheads="1"/>
          </p:cNvSpPr>
          <p:nvPr/>
        </p:nvSpPr>
        <p:spPr bwMode="auto">
          <a:xfrm>
            <a:off x="2592391" y="4264927"/>
            <a:ext cx="142875" cy="141131"/>
          </a:xfrm>
          <a:prstGeom prst="flowChartConnector">
            <a:avLst/>
          </a:prstGeom>
          <a:solidFill>
            <a:srgbClr val="CC0000"/>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latin typeface="Calibri" charset="0"/>
              <a:ea typeface="DejaVu Sans"/>
              <a:cs typeface="DejaVu Sans"/>
            </a:endParaRPr>
          </a:p>
        </p:txBody>
      </p:sp>
      <p:sp>
        <p:nvSpPr>
          <p:cNvPr id="24594" name="AutoShape 23"/>
          <p:cNvSpPr>
            <a:spLocks noChangeArrowheads="1"/>
          </p:cNvSpPr>
          <p:nvPr/>
        </p:nvSpPr>
        <p:spPr bwMode="auto">
          <a:xfrm>
            <a:off x="2592391" y="4967475"/>
            <a:ext cx="142875" cy="141130"/>
          </a:xfrm>
          <a:prstGeom prst="flowChartConnector">
            <a:avLst/>
          </a:prstGeom>
          <a:solidFill>
            <a:srgbClr val="CC0000"/>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latin typeface="Calibri" charset="0"/>
              <a:ea typeface="DejaVu Sans"/>
              <a:cs typeface="DejaVu Sans"/>
            </a:endParaRPr>
          </a:p>
        </p:txBody>
      </p:sp>
      <p:sp>
        <p:nvSpPr>
          <p:cNvPr id="24595" name="AutoShape 24"/>
          <p:cNvSpPr>
            <a:spLocks noChangeArrowheads="1"/>
          </p:cNvSpPr>
          <p:nvPr/>
        </p:nvSpPr>
        <p:spPr bwMode="auto">
          <a:xfrm>
            <a:off x="2592391" y="5176845"/>
            <a:ext cx="142875" cy="141131"/>
          </a:xfrm>
          <a:prstGeom prst="flowChartConnector">
            <a:avLst/>
          </a:prstGeom>
          <a:solidFill>
            <a:srgbClr val="CC0000"/>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latin typeface="Calibri" charset="0"/>
              <a:ea typeface="DejaVu Sans"/>
              <a:cs typeface="DejaVu Sans"/>
            </a:endParaRPr>
          </a:p>
        </p:txBody>
      </p:sp>
      <p:sp>
        <p:nvSpPr>
          <p:cNvPr id="24596" name="AutoShape 25"/>
          <p:cNvSpPr>
            <a:spLocks noChangeArrowheads="1"/>
          </p:cNvSpPr>
          <p:nvPr/>
        </p:nvSpPr>
        <p:spPr bwMode="auto">
          <a:xfrm>
            <a:off x="3995741" y="4615426"/>
            <a:ext cx="142875" cy="141131"/>
          </a:xfrm>
          <a:prstGeom prst="flowChartConnector">
            <a:avLst/>
          </a:prstGeom>
          <a:solidFill>
            <a:srgbClr val="009900"/>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latin typeface="Calibri" charset="0"/>
              <a:ea typeface="DejaVu Sans"/>
              <a:cs typeface="DejaVu Sans"/>
            </a:endParaRPr>
          </a:p>
        </p:txBody>
      </p:sp>
      <p:sp>
        <p:nvSpPr>
          <p:cNvPr id="24597" name="AutoShape 26"/>
          <p:cNvSpPr>
            <a:spLocks noChangeArrowheads="1"/>
          </p:cNvSpPr>
          <p:nvPr/>
        </p:nvSpPr>
        <p:spPr bwMode="auto">
          <a:xfrm>
            <a:off x="3995741" y="4967475"/>
            <a:ext cx="142875" cy="141130"/>
          </a:xfrm>
          <a:prstGeom prst="flowChartConnector">
            <a:avLst/>
          </a:prstGeom>
          <a:solidFill>
            <a:srgbClr val="009900"/>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latin typeface="Calibri" charset="0"/>
              <a:ea typeface="DejaVu Sans"/>
              <a:cs typeface="DejaVu Sans"/>
            </a:endParaRPr>
          </a:p>
        </p:txBody>
      </p:sp>
      <p:sp>
        <p:nvSpPr>
          <p:cNvPr id="24598" name="AutoShape 27"/>
          <p:cNvSpPr>
            <a:spLocks noChangeArrowheads="1"/>
          </p:cNvSpPr>
          <p:nvPr/>
        </p:nvSpPr>
        <p:spPr bwMode="auto">
          <a:xfrm>
            <a:off x="3995741" y="4685215"/>
            <a:ext cx="142875" cy="141130"/>
          </a:xfrm>
          <a:prstGeom prst="flowChartConnector">
            <a:avLst/>
          </a:prstGeom>
          <a:solidFill>
            <a:srgbClr val="009900"/>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latin typeface="Calibri" charset="0"/>
              <a:ea typeface="DejaVu Sans"/>
              <a:cs typeface="DejaVu Sans"/>
            </a:endParaRPr>
          </a:p>
        </p:txBody>
      </p:sp>
      <p:sp>
        <p:nvSpPr>
          <p:cNvPr id="24599" name="AutoShape 28"/>
          <p:cNvSpPr>
            <a:spLocks noChangeArrowheads="1"/>
          </p:cNvSpPr>
          <p:nvPr/>
        </p:nvSpPr>
        <p:spPr bwMode="auto">
          <a:xfrm>
            <a:off x="3995741" y="5108607"/>
            <a:ext cx="142875" cy="141131"/>
          </a:xfrm>
          <a:prstGeom prst="flowChartConnector">
            <a:avLst/>
          </a:prstGeom>
          <a:solidFill>
            <a:srgbClr val="009900"/>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latin typeface="Calibri" charset="0"/>
              <a:ea typeface="DejaVu Sans"/>
              <a:cs typeface="DejaVu Sans"/>
            </a:endParaRPr>
          </a:p>
        </p:txBody>
      </p:sp>
      <p:sp>
        <p:nvSpPr>
          <p:cNvPr id="24600" name="AutoShape 29"/>
          <p:cNvSpPr>
            <a:spLocks noChangeArrowheads="1"/>
          </p:cNvSpPr>
          <p:nvPr/>
        </p:nvSpPr>
        <p:spPr bwMode="auto">
          <a:xfrm>
            <a:off x="3995741" y="5317975"/>
            <a:ext cx="142875" cy="141130"/>
          </a:xfrm>
          <a:prstGeom prst="flowChartConnector">
            <a:avLst/>
          </a:prstGeom>
          <a:solidFill>
            <a:srgbClr val="009900"/>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latin typeface="Calibri" charset="0"/>
              <a:ea typeface="DejaVu Sans"/>
              <a:cs typeface="DejaVu Sans"/>
            </a:endParaRPr>
          </a:p>
        </p:txBody>
      </p:sp>
      <p:sp>
        <p:nvSpPr>
          <p:cNvPr id="24606" name="AutoShape 18"/>
          <p:cNvSpPr>
            <a:spLocks noChangeArrowheads="1"/>
          </p:cNvSpPr>
          <p:nvPr/>
        </p:nvSpPr>
        <p:spPr bwMode="auto">
          <a:xfrm>
            <a:off x="1162053" y="5398620"/>
            <a:ext cx="142875" cy="141130"/>
          </a:xfrm>
          <a:prstGeom prst="flowChartConnector">
            <a:avLst/>
          </a:prstGeom>
          <a:solidFill>
            <a:schemeClr val="accent2"/>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latin typeface="Calibri" charset="0"/>
              <a:ea typeface="DejaVu Sans"/>
              <a:cs typeface="DejaVu Sans"/>
            </a:endParaRPr>
          </a:p>
        </p:txBody>
      </p:sp>
      <p:sp>
        <p:nvSpPr>
          <p:cNvPr id="24607" name="Text Box 38"/>
          <p:cNvSpPr txBox="1">
            <a:spLocks noChangeArrowheads="1"/>
          </p:cNvSpPr>
          <p:nvPr/>
        </p:nvSpPr>
        <p:spPr bwMode="auto">
          <a:xfrm>
            <a:off x="5003800" y="2417827"/>
            <a:ext cx="2592388" cy="36911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a:solidFill>
                  <a:prstClr val="black"/>
                </a:solidFill>
                <a:latin typeface="Calibri" charset="0"/>
              </a:rPr>
              <a:t>… every year …</a:t>
            </a:r>
            <a:endParaRPr lang="en-US">
              <a:solidFill>
                <a:prstClr val="black"/>
              </a:solidFill>
              <a:latin typeface="Calibri" charset="0"/>
            </a:endParaRPr>
          </a:p>
        </p:txBody>
      </p:sp>
      <p:sp>
        <p:nvSpPr>
          <p:cNvPr id="26658" name="Rectangle 15"/>
          <p:cNvSpPr>
            <a:spLocks noChangeArrowheads="1"/>
          </p:cNvSpPr>
          <p:nvPr/>
        </p:nvSpPr>
        <p:spPr bwMode="auto">
          <a:xfrm>
            <a:off x="5405438" y="4216850"/>
            <a:ext cx="330676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dirty="0">
                <a:solidFill>
                  <a:prstClr val="black"/>
                </a:solidFill>
                <a:latin typeface="Calibri" charset="0"/>
                <a:ea typeface="DejaVu Sans"/>
                <a:cs typeface="DejaVu Sans"/>
              </a:rPr>
              <a:t>Typical prediction targets characteristics for forecast periods like years 2-5</a:t>
            </a:r>
          </a:p>
        </p:txBody>
      </p:sp>
      <p:sp>
        <p:nvSpPr>
          <p:cNvPr id="34" name="Text Box 29"/>
          <p:cNvSpPr txBox="1">
            <a:spLocks noChangeArrowheads="1"/>
          </p:cNvSpPr>
          <p:nvPr/>
        </p:nvSpPr>
        <p:spPr bwMode="auto">
          <a:xfrm>
            <a:off x="7958141" y="5725856"/>
            <a:ext cx="935037" cy="36933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GB" dirty="0">
                <a:solidFill>
                  <a:srgbClr val="000308"/>
                </a:solidFill>
                <a:latin typeface="Calibri" charset="0"/>
              </a:rPr>
              <a:t> </a:t>
            </a:r>
            <a:r>
              <a:rPr lang="en-GB" dirty="0" smtClean="0">
                <a:solidFill>
                  <a:srgbClr val="000308"/>
                </a:solidFill>
                <a:latin typeface="Calibri" charset="0"/>
              </a:rPr>
              <a:t>2018</a:t>
            </a:r>
            <a:endParaRPr lang="en-US" dirty="0">
              <a:solidFill>
                <a:srgbClr val="000308"/>
              </a:solidFill>
              <a:latin typeface="Calibri" charset="0"/>
            </a:endParaRPr>
          </a:p>
        </p:txBody>
      </p:sp>
      <p:sp>
        <p:nvSpPr>
          <p:cNvPr id="35" name="Text Box 37"/>
          <p:cNvSpPr txBox="1">
            <a:spLocks noChangeArrowheads="1"/>
          </p:cNvSpPr>
          <p:nvPr/>
        </p:nvSpPr>
        <p:spPr bwMode="auto">
          <a:xfrm>
            <a:off x="6342063" y="1001785"/>
            <a:ext cx="1871662" cy="92333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GB" dirty="0">
                <a:solidFill>
                  <a:srgbClr val="990099"/>
                </a:solidFill>
                <a:latin typeface="Calibri" charset="0"/>
              </a:rPr>
              <a:t>5-member prediction started 1 Nov </a:t>
            </a:r>
            <a:r>
              <a:rPr lang="en-GB" dirty="0" smtClean="0">
                <a:solidFill>
                  <a:srgbClr val="990099"/>
                </a:solidFill>
                <a:latin typeface="Calibri" charset="0"/>
              </a:rPr>
              <a:t>2018</a:t>
            </a:r>
            <a:endParaRPr lang="en-US" dirty="0">
              <a:solidFill>
                <a:srgbClr val="990099"/>
              </a:solidFill>
              <a:latin typeface="Calibri" charset="0"/>
            </a:endParaRPr>
          </a:p>
        </p:txBody>
      </p:sp>
      <p:sp>
        <p:nvSpPr>
          <p:cNvPr id="36" name="Rectángulo 35"/>
          <p:cNvSpPr/>
          <p:nvPr/>
        </p:nvSpPr>
        <p:spPr>
          <a:xfrm>
            <a:off x="8242300" y="2133600"/>
            <a:ext cx="762000" cy="5715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latin typeface="Arial"/>
              <a:ea typeface="DejaVu Sans"/>
              <a:cs typeface="DejaVu Sans"/>
            </a:endParaRPr>
          </a:p>
        </p:txBody>
      </p:sp>
      <p:sp>
        <p:nvSpPr>
          <p:cNvPr id="37" name="AutoShape 30"/>
          <p:cNvSpPr>
            <a:spLocks noChangeArrowheads="1"/>
          </p:cNvSpPr>
          <p:nvPr/>
        </p:nvSpPr>
        <p:spPr bwMode="auto">
          <a:xfrm>
            <a:off x="8624891" y="2185987"/>
            <a:ext cx="142875" cy="141131"/>
          </a:xfrm>
          <a:prstGeom prst="flowChartConnector">
            <a:avLst/>
          </a:prstGeom>
          <a:solidFill>
            <a:srgbClr val="990099"/>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latin typeface="Calibri" charset="0"/>
              <a:ea typeface="DejaVu Sans"/>
              <a:cs typeface="DejaVu Sans"/>
            </a:endParaRPr>
          </a:p>
        </p:txBody>
      </p:sp>
      <p:sp>
        <p:nvSpPr>
          <p:cNvPr id="38" name="AutoShape 31"/>
          <p:cNvSpPr>
            <a:spLocks noChangeArrowheads="1"/>
          </p:cNvSpPr>
          <p:nvPr/>
        </p:nvSpPr>
        <p:spPr bwMode="auto">
          <a:xfrm>
            <a:off x="8624891" y="2607827"/>
            <a:ext cx="142875" cy="141131"/>
          </a:xfrm>
          <a:prstGeom prst="flowChartConnector">
            <a:avLst/>
          </a:prstGeom>
          <a:solidFill>
            <a:srgbClr val="990099"/>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latin typeface="Calibri" charset="0"/>
              <a:ea typeface="DejaVu Sans"/>
              <a:cs typeface="DejaVu Sans"/>
            </a:endParaRPr>
          </a:p>
        </p:txBody>
      </p:sp>
      <p:sp>
        <p:nvSpPr>
          <p:cNvPr id="39" name="AutoShape 32"/>
          <p:cNvSpPr>
            <a:spLocks noChangeArrowheads="1"/>
          </p:cNvSpPr>
          <p:nvPr/>
        </p:nvSpPr>
        <p:spPr bwMode="auto">
          <a:xfrm>
            <a:off x="8626478" y="1833936"/>
            <a:ext cx="142875" cy="141130"/>
          </a:xfrm>
          <a:prstGeom prst="flowChartConnector">
            <a:avLst/>
          </a:prstGeom>
          <a:solidFill>
            <a:srgbClr val="990099"/>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latin typeface="Calibri" charset="0"/>
              <a:ea typeface="DejaVu Sans"/>
              <a:cs typeface="DejaVu Sans"/>
            </a:endParaRPr>
          </a:p>
        </p:txBody>
      </p:sp>
      <p:sp>
        <p:nvSpPr>
          <p:cNvPr id="40" name="AutoShape 33"/>
          <p:cNvSpPr>
            <a:spLocks noChangeArrowheads="1"/>
          </p:cNvSpPr>
          <p:nvPr/>
        </p:nvSpPr>
        <p:spPr bwMode="auto">
          <a:xfrm>
            <a:off x="8624891" y="2748956"/>
            <a:ext cx="142875" cy="141130"/>
          </a:xfrm>
          <a:prstGeom prst="flowChartConnector">
            <a:avLst/>
          </a:prstGeom>
          <a:solidFill>
            <a:srgbClr val="990099"/>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latin typeface="Calibri" charset="0"/>
              <a:ea typeface="DejaVu Sans"/>
              <a:cs typeface="DejaVu Sans"/>
            </a:endParaRPr>
          </a:p>
        </p:txBody>
      </p:sp>
      <p:sp>
        <p:nvSpPr>
          <p:cNvPr id="41" name="AutoShape 34"/>
          <p:cNvSpPr>
            <a:spLocks noChangeArrowheads="1"/>
          </p:cNvSpPr>
          <p:nvPr/>
        </p:nvSpPr>
        <p:spPr bwMode="auto">
          <a:xfrm>
            <a:off x="8624891" y="2958326"/>
            <a:ext cx="142875" cy="141131"/>
          </a:xfrm>
          <a:prstGeom prst="flowChartConnector">
            <a:avLst/>
          </a:prstGeom>
          <a:solidFill>
            <a:srgbClr val="990099"/>
          </a:solidFill>
          <a:ln w="9525">
            <a:solidFill>
              <a:srgbClr val="00030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prstClr val="black"/>
              </a:solidFill>
              <a:latin typeface="Calibri" charset="0"/>
              <a:ea typeface="DejaVu Sans"/>
              <a:cs typeface="DejaVu Sans"/>
            </a:endParaRPr>
          </a:p>
        </p:txBody>
      </p:sp>
      <p:sp>
        <p:nvSpPr>
          <p:cNvPr id="42" name="TextShape 3"/>
          <p:cNvSpPr txBox="1">
            <a:spLocks noChangeAspect="1" noChangeArrowheads="1"/>
          </p:cNvSpPr>
          <p:nvPr/>
        </p:nvSpPr>
        <p:spPr bwMode="auto">
          <a:xfrm>
            <a:off x="-20362" y="161241"/>
            <a:ext cx="6687862" cy="53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FFFFFF"/>
                </a:solidFill>
              </a:rPr>
              <a:t>Introduction to Climate Prediction Systems</a:t>
            </a:r>
            <a:endParaRPr lang="en-US" sz="2400" b="1" dirty="0">
              <a:solidFill>
                <a:prstClr val="black"/>
              </a:solidFill>
              <a:latin typeface="Calibri" charset="0"/>
            </a:endParaRPr>
          </a:p>
        </p:txBody>
      </p:sp>
    </p:spTree>
    <p:extLst>
      <p:ext uri="{BB962C8B-B14F-4D97-AF65-F5344CB8AC3E}">
        <p14:creationId xmlns:p14="http://schemas.microsoft.com/office/powerpoint/2010/main" val="100648063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 name="CustomShape 8"/>
          <p:cNvSpPr/>
          <p:nvPr/>
        </p:nvSpPr>
        <p:spPr>
          <a:xfrm>
            <a:off x="7591100" y="1402880"/>
            <a:ext cx="1235400" cy="425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b="1" strike="noStrike" spc="-1" dirty="0" smtClean="0">
                <a:solidFill>
                  <a:srgbClr val="0070C0"/>
                </a:solidFill>
                <a:uFill>
                  <a:solidFill>
                    <a:srgbClr val="FFFFFF"/>
                  </a:solidFill>
                </a:uFill>
                <a:latin typeface="Calibri"/>
              </a:rPr>
              <a:t>~ 10 days</a:t>
            </a:r>
            <a:endParaRPr lang="en-US" sz="2000" b="0" strike="noStrike" spc="-1" dirty="0">
              <a:solidFill>
                <a:srgbClr val="000000"/>
              </a:solidFill>
              <a:uFill>
                <a:solidFill>
                  <a:srgbClr val="FFFFFF"/>
                </a:solidFill>
              </a:uFill>
              <a:latin typeface="Arial"/>
            </a:endParaRPr>
          </a:p>
        </p:txBody>
      </p:sp>
      <p:sp>
        <p:nvSpPr>
          <p:cNvPr id="918" name="CustomShape 9"/>
          <p:cNvSpPr/>
          <p:nvPr/>
        </p:nvSpPr>
        <p:spPr>
          <a:xfrm>
            <a:off x="6540500" y="1219780"/>
            <a:ext cx="3267620" cy="3296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b="0" strike="noStrike" spc="-1" dirty="0" smtClean="0">
                <a:solidFill>
                  <a:srgbClr val="808080"/>
                </a:solidFill>
                <a:uFill>
                  <a:solidFill>
                    <a:srgbClr val="FFFFFF"/>
                  </a:solidFill>
                </a:uFill>
                <a:latin typeface="Calibri"/>
              </a:rPr>
              <a:t>   time     </a:t>
            </a:r>
          </a:p>
          <a:p>
            <a:pPr>
              <a:lnSpc>
                <a:spcPct val="100000"/>
              </a:lnSpc>
            </a:pPr>
            <a:endParaRPr lang="en-US" sz="1000" spc="-1" dirty="0">
              <a:solidFill>
                <a:srgbClr val="808080"/>
              </a:solidFill>
              <a:uFill>
                <a:solidFill>
                  <a:srgbClr val="FFFFFF"/>
                </a:solidFill>
              </a:uFill>
              <a:latin typeface="Calibri"/>
            </a:endParaRPr>
          </a:p>
          <a:p>
            <a:pPr>
              <a:lnSpc>
                <a:spcPct val="100000"/>
              </a:lnSpc>
            </a:pPr>
            <a:r>
              <a:rPr lang="en-US" b="0" strike="noStrike" spc="-1" dirty="0" smtClean="0">
                <a:solidFill>
                  <a:srgbClr val="808080"/>
                </a:solidFill>
                <a:uFill>
                  <a:solidFill>
                    <a:srgbClr val="FFFFFF"/>
                  </a:solidFill>
                </a:uFill>
                <a:latin typeface="Calibri"/>
              </a:rPr>
              <a:t> horizon</a:t>
            </a:r>
            <a:endParaRPr lang="en-US" b="0" strike="noStrike" spc="-1" dirty="0">
              <a:solidFill>
                <a:srgbClr val="000000"/>
              </a:solidFill>
              <a:uFill>
                <a:solidFill>
                  <a:srgbClr val="FFFFFF"/>
                </a:solidFill>
              </a:uFill>
              <a:latin typeface="Arial"/>
            </a:endParaRPr>
          </a:p>
        </p:txBody>
      </p:sp>
      <p:sp>
        <p:nvSpPr>
          <p:cNvPr id="921" name="CustomShape 12"/>
          <p:cNvSpPr/>
          <p:nvPr/>
        </p:nvSpPr>
        <p:spPr>
          <a:xfrm>
            <a:off x="6569240" y="1468360"/>
            <a:ext cx="1043995" cy="360000"/>
          </a:xfrm>
          <a:prstGeom prst="rightArrow">
            <a:avLst>
              <a:gd name="adj1" fmla="val 50000"/>
              <a:gd name="adj2"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p:style>
      </p:sp>
      <p:sp>
        <p:nvSpPr>
          <p:cNvPr id="18" name="TextShape 3"/>
          <p:cNvSpPr txBox="1">
            <a:spLocks noChangeAspect="1" noChangeArrowheads="1"/>
          </p:cNvSpPr>
          <p:nvPr/>
        </p:nvSpPr>
        <p:spPr bwMode="auto">
          <a:xfrm>
            <a:off x="157438" y="161241"/>
            <a:ext cx="6192562" cy="53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FFFFFF"/>
                </a:solidFill>
              </a:rPr>
              <a:t>Internal sources of Climate Predictability</a:t>
            </a:r>
            <a:endParaRPr lang="en-US" sz="2400" b="1" dirty="0">
              <a:latin typeface="Calibri" charset="0"/>
            </a:endParaRPr>
          </a:p>
        </p:txBody>
      </p:sp>
      <p:grpSp>
        <p:nvGrpSpPr>
          <p:cNvPr id="8" name="Agrupar 7"/>
          <p:cNvGrpSpPr/>
          <p:nvPr/>
        </p:nvGrpSpPr>
        <p:grpSpPr>
          <a:xfrm>
            <a:off x="12700" y="1319214"/>
            <a:ext cx="4826000" cy="3255764"/>
            <a:chOff x="190500" y="2055814"/>
            <a:chExt cx="4826000" cy="3255764"/>
          </a:xfrm>
        </p:grpSpPr>
        <p:grpSp>
          <p:nvGrpSpPr>
            <p:cNvPr id="3" name="Agrupar 2"/>
            <p:cNvGrpSpPr/>
            <p:nvPr/>
          </p:nvGrpSpPr>
          <p:grpSpPr>
            <a:xfrm>
              <a:off x="558800" y="2055814"/>
              <a:ext cx="3797300" cy="3255764"/>
              <a:chOff x="558800" y="2055814"/>
              <a:chExt cx="3797300" cy="3255764"/>
            </a:xfrm>
          </p:grpSpPr>
          <p:pic>
            <p:nvPicPr>
              <p:cNvPr id="19" name="Imagen 1"/>
              <p:cNvPicPr>
                <a:picLocks noChangeAspect="1"/>
              </p:cNvPicPr>
              <p:nvPr/>
            </p:nvPicPr>
            <p:blipFill rotWithShape="1">
              <a:blip r:embed="rId3">
                <a:extLst>
                  <a:ext uri="{28A0092B-C50C-407E-A947-70E740481C1C}">
                    <a14:useLocalDpi xmlns:a14="http://schemas.microsoft.com/office/drawing/2010/main" val="0"/>
                  </a:ext>
                </a:extLst>
              </a:blip>
              <a:srcRect l="4777"/>
              <a:stretch/>
            </p:blipFill>
            <p:spPr bwMode="auto">
              <a:xfrm>
                <a:off x="558800" y="2055814"/>
                <a:ext cx="3797300" cy="315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CuadroTexto 30"/>
              <p:cNvSpPr txBox="1"/>
              <p:nvPr/>
            </p:nvSpPr>
            <p:spPr>
              <a:xfrm>
                <a:off x="685800" y="5003800"/>
                <a:ext cx="3517900" cy="307778"/>
              </a:xfrm>
              <a:prstGeom prst="rect">
                <a:avLst/>
              </a:prstGeom>
              <a:solidFill>
                <a:srgbClr val="FFFFFF"/>
              </a:solidFill>
              <a:ln>
                <a:noFill/>
              </a:ln>
            </p:spPr>
            <p:txBody>
              <a:bodyPr wrap="square" rtlCol="0">
                <a:spAutoFit/>
              </a:bodyPr>
              <a:lstStyle/>
              <a:p>
                <a:pPr algn="ctr"/>
                <a:endParaRPr lang="es-ES" sz="1400" dirty="0">
                  <a:solidFill>
                    <a:srgbClr val="008000"/>
                  </a:solidFill>
                </a:endParaRPr>
              </a:p>
            </p:txBody>
          </p:sp>
        </p:grpSp>
        <p:sp>
          <p:nvSpPr>
            <p:cNvPr id="2" name="CuadroTexto 1"/>
            <p:cNvSpPr txBox="1"/>
            <p:nvPr/>
          </p:nvSpPr>
          <p:spPr>
            <a:xfrm>
              <a:off x="757741" y="2997200"/>
              <a:ext cx="1132755" cy="523220"/>
            </a:xfrm>
            <a:prstGeom prst="rect">
              <a:avLst/>
            </a:prstGeom>
            <a:noFill/>
            <a:ln>
              <a:noFill/>
            </a:ln>
          </p:spPr>
          <p:txBody>
            <a:bodyPr wrap="none" rtlCol="0">
              <a:spAutoFit/>
            </a:bodyPr>
            <a:lstStyle/>
            <a:p>
              <a:pPr algn="ctr"/>
              <a:r>
                <a:rPr lang="es-ES" sz="1400" dirty="0" err="1" smtClean="0">
                  <a:solidFill>
                    <a:srgbClr val="F5D527"/>
                  </a:solidFill>
                </a:rPr>
                <a:t>atmosphere</a:t>
              </a:r>
              <a:endParaRPr lang="es-ES" sz="1400" dirty="0" smtClean="0">
                <a:solidFill>
                  <a:srgbClr val="F5D527"/>
                </a:solidFill>
              </a:endParaRPr>
            </a:p>
            <a:p>
              <a:pPr algn="ctr"/>
              <a:r>
                <a:rPr lang="es-ES" sz="1400" dirty="0" smtClean="0">
                  <a:solidFill>
                    <a:srgbClr val="F5D527"/>
                  </a:solidFill>
                </a:rPr>
                <a:t>(</a:t>
              </a:r>
              <a:r>
                <a:rPr lang="es-ES" sz="1400" dirty="0" err="1" smtClean="0">
                  <a:solidFill>
                    <a:srgbClr val="F5D527"/>
                  </a:solidFill>
                </a:rPr>
                <a:t>weather</a:t>
              </a:r>
              <a:r>
                <a:rPr lang="es-ES" sz="1400" dirty="0" smtClean="0">
                  <a:solidFill>
                    <a:srgbClr val="F5D527"/>
                  </a:solidFill>
                </a:rPr>
                <a:t>)</a:t>
              </a:r>
              <a:endParaRPr lang="es-ES" sz="1400" dirty="0">
                <a:solidFill>
                  <a:srgbClr val="F5D527"/>
                </a:solidFill>
              </a:endParaRPr>
            </a:p>
          </p:txBody>
        </p:sp>
        <p:sp>
          <p:nvSpPr>
            <p:cNvPr id="23" name="Google Shape;170;p20"/>
            <p:cNvSpPr>
              <a:spLocks noChangeArrowheads="1"/>
            </p:cNvSpPr>
            <p:nvPr/>
          </p:nvSpPr>
          <p:spPr bwMode="auto">
            <a:xfrm flipV="1">
              <a:off x="790178" y="2603499"/>
              <a:ext cx="771922" cy="469899"/>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24" name="Google Shape;170;p20"/>
            <p:cNvSpPr>
              <a:spLocks noChangeArrowheads="1"/>
            </p:cNvSpPr>
            <p:nvPr/>
          </p:nvSpPr>
          <p:spPr bwMode="auto">
            <a:xfrm flipV="1">
              <a:off x="1209278" y="3644899"/>
              <a:ext cx="467122" cy="4063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25" name="Google Shape;170;p20"/>
            <p:cNvSpPr>
              <a:spLocks noChangeArrowheads="1"/>
            </p:cNvSpPr>
            <p:nvPr/>
          </p:nvSpPr>
          <p:spPr bwMode="auto">
            <a:xfrm flipV="1">
              <a:off x="3292078" y="3924299"/>
              <a:ext cx="467122" cy="4063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26" name="CuadroTexto 25"/>
            <p:cNvSpPr txBox="1"/>
            <p:nvPr/>
          </p:nvSpPr>
          <p:spPr>
            <a:xfrm>
              <a:off x="2798737" y="3898900"/>
              <a:ext cx="1292566" cy="307777"/>
            </a:xfrm>
            <a:prstGeom prst="rect">
              <a:avLst/>
            </a:prstGeom>
            <a:noFill/>
            <a:ln>
              <a:noFill/>
            </a:ln>
          </p:spPr>
          <p:txBody>
            <a:bodyPr wrap="none" rtlCol="0">
              <a:spAutoFit/>
            </a:bodyPr>
            <a:lstStyle/>
            <a:p>
              <a:pPr algn="ctr"/>
              <a:r>
                <a:rPr lang="es-ES" sz="1400" dirty="0" err="1" smtClean="0">
                  <a:solidFill>
                    <a:schemeClr val="tx2"/>
                  </a:solidFill>
                </a:rPr>
                <a:t>ocean</a:t>
              </a:r>
              <a:r>
                <a:rPr lang="es-ES" sz="1400" dirty="0" smtClean="0">
                  <a:solidFill>
                    <a:schemeClr val="tx2"/>
                  </a:solidFill>
                </a:rPr>
                <a:t>/sea ice</a:t>
              </a:r>
              <a:endParaRPr lang="es-ES" sz="1400" dirty="0">
                <a:solidFill>
                  <a:schemeClr val="tx2"/>
                </a:solidFill>
              </a:endParaRPr>
            </a:p>
          </p:txBody>
        </p:sp>
        <p:sp>
          <p:nvSpPr>
            <p:cNvPr id="27" name="CuadroTexto 26"/>
            <p:cNvSpPr txBox="1"/>
            <p:nvPr/>
          </p:nvSpPr>
          <p:spPr>
            <a:xfrm>
              <a:off x="1125567" y="3810000"/>
              <a:ext cx="524102" cy="307777"/>
            </a:xfrm>
            <a:prstGeom prst="rect">
              <a:avLst/>
            </a:prstGeom>
            <a:noFill/>
            <a:ln>
              <a:noFill/>
            </a:ln>
          </p:spPr>
          <p:txBody>
            <a:bodyPr wrap="none" rtlCol="0">
              <a:spAutoFit/>
            </a:bodyPr>
            <a:lstStyle/>
            <a:p>
              <a:pPr algn="ctr"/>
              <a:r>
                <a:rPr lang="es-ES" sz="1400" dirty="0" err="1" smtClean="0">
                  <a:solidFill>
                    <a:srgbClr val="008000"/>
                  </a:solidFill>
                </a:rPr>
                <a:t>land</a:t>
              </a:r>
              <a:endParaRPr lang="es-ES" sz="1400" dirty="0">
                <a:solidFill>
                  <a:srgbClr val="008000"/>
                </a:solidFill>
              </a:endParaRPr>
            </a:p>
          </p:txBody>
        </p:sp>
        <p:sp>
          <p:nvSpPr>
            <p:cNvPr id="28" name="CuadroTexto 27"/>
            <p:cNvSpPr txBox="1"/>
            <p:nvPr/>
          </p:nvSpPr>
          <p:spPr>
            <a:xfrm>
              <a:off x="528352" y="4927600"/>
              <a:ext cx="727934" cy="276999"/>
            </a:xfrm>
            <a:prstGeom prst="rect">
              <a:avLst/>
            </a:prstGeom>
            <a:noFill/>
            <a:ln>
              <a:noFill/>
            </a:ln>
          </p:spPr>
          <p:txBody>
            <a:bodyPr wrap="none" rtlCol="0">
              <a:spAutoFit/>
            </a:bodyPr>
            <a:lstStyle/>
            <a:p>
              <a:pPr algn="ctr"/>
              <a:r>
                <a:rPr lang="es-ES" sz="1200" dirty="0" smtClean="0"/>
                <a:t>~7 </a:t>
              </a:r>
              <a:r>
                <a:rPr lang="es-ES" sz="1200" dirty="0" err="1" smtClean="0"/>
                <a:t>days</a:t>
              </a:r>
              <a:endParaRPr lang="es-ES" sz="1200" dirty="0"/>
            </a:p>
          </p:txBody>
        </p:sp>
        <p:sp>
          <p:nvSpPr>
            <p:cNvPr id="29" name="CuadroTexto 28"/>
            <p:cNvSpPr txBox="1"/>
            <p:nvPr/>
          </p:nvSpPr>
          <p:spPr>
            <a:xfrm>
              <a:off x="1247560" y="4927600"/>
              <a:ext cx="813519" cy="276999"/>
            </a:xfrm>
            <a:prstGeom prst="rect">
              <a:avLst/>
            </a:prstGeom>
            <a:noFill/>
            <a:ln>
              <a:noFill/>
            </a:ln>
          </p:spPr>
          <p:txBody>
            <a:bodyPr wrap="none" rtlCol="0">
              <a:spAutoFit/>
            </a:bodyPr>
            <a:lstStyle/>
            <a:p>
              <a:pPr algn="ctr"/>
              <a:r>
                <a:rPr lang="es-ES" sz="1200" dirty="0" smtClean="0"/>
                <a:t>~30 </a:t>
              </a:r>
              <a:r>
                <a:rPr lang="es-ES" sz="1200" dirty="0" err="1" smtClean="0"/>
                <a:t>days</a:t>
              </a:r>
              <a:endParaRPr lang="es-ES" sz="1200" dirty="0"/>
            </a:p>
          </p:txBody>
        </p:sp>
        <p:sp>
          <p:nvSpPr>
            <p:cNvPr id="30" name="CuadroTexto 29"/>
            <p:cNvSpPr txBox="1"/>
            <p:nvPr/>
          </p:nvSpPr>
          <p:spPr>
            <a:xfrm>
              <a:off x="2507642" y="4965700"/>
              <a:ext cx="630157" cy="323165"/>
            </a:xfrm>
            <a:prstGeom prst="rect">
              <a:avLst/>
            </a:prstGeom>
            <a:noFill/>
            <a:ln>
              <a:noFill/>
            </a:ln>
          </p:spPr>
          <p:txBody>
            <a:bodyPr wrap="none" rtlCol="0">
              <a:spAutoFit/>
            </a:bodyPr>
            <a:lstStyle/>
            <a:p>
              <a:pPr algn="ctr"/>
              <a:r>
                <a:rPr lang="es-ES" sz="1500" b="1" dirty="0" smtClean="0"/>
                <a:t>Time</a:t>
              </a:r>
              <a:endParaRPr lang="es-ES" sz="1500" b="1" dirty="0"/>
            </a:p>
          </p:txBody>
        </p:sp>
        <p:sp>
          <p:nvSpPr>
            <p:cNvPr id="34" name="Google Shape;170;p20"/>
            <p:cNvSpPr>
              <a:spLocks noChangeArrowheads="1"/>
            </p:cNvSpPr>
            <p:nvPr/>
          </p:nvSpPr>
          <p:spPr bwMode="auto">
            <a:xfrm flipV="1">
              <a:off x="190500" y="2768598"/>
              <a:ext cx="393700" cy="469899"/>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35" name="CuadroTexto 34"/>
            <p:cNvSpPr txBox="1"/>
            <p:nvPr/>
          </p:nvSpPr>
          <p:spPr>
            <a:xfrm rot="16200000">
              <a:off x="-302620" y="3492500"/>
              <a:ext cx="1392648" cy="323165"/>
            </a:xfrm>
            <a:prstGeom prst="rect">
              <a:avLst/>
            </a:prstGeom>
            <a:noFill/>
            <a:ln>
              <a:noFill/>
            </a:ln>
          </p:spPr>
          <p:txBody>
            <a:bodyPr wrap="none" rtlCol="0">
              <a:spAutoFit/>
            </a:bodyPr>
            <a:lstStyle/>
            <a:p>
              <a:pPr algn="ctr"/>
              <a:r>
                <a:rPr lang="es-ES" sz="1500" b="1" dirty="0" err="1" smtClean="0"/>
                <a:t>Predictability</a:t>
              </a:r>
              <a:endParaRPr lang="es-ES" sz="1500" b="1" dirty="0"/>
            </a:p>
          </p:txBody>
        </p:sp>
        <p:sp>
          <p:nvSpPr>
            <p:cNvPr id="37" name="Rectángulo 36"/>
            <p:cNvSpPr/>
            <p:nvPr/>
          </p:nvSpPr>
          <p:spPr>
            <a:xfrm>
              <a:off x="2194900" y="2808069"/>
              <a:ext cx="1564300" cy="215444"/>
            </a:xfrm>
            <a:prstGeom prst="rect">
              <a:avLst/>
            </a:prstGeom>
          </p:spPr>
          <p:txBody>
            <a:bodyPr wrap="square">
              <a:spAutoFit/>
            </a:bodyPr>
            <a:lstStyle/>
            <a:p>
              <a:pPr algn="ctr"/>
              <a:r>
                <a:rPr lang="es-ES" sz="800" dirty="0" smtClean="0">
                  <a:solidFill>
                    <a:srgbClr val="000000"/>
                  </a:solidFill>
                </a:rPr>
                <a:t>©Paul </a:t>
              </a:r>
              <a:r>
                <a:rPr lang="es-ES" sz="800" dirty="0" err="1" smtClean="0">
                  <a:solidFill>
                    <a:srgbClr val="000000"/>
                  </a:solidFill>
                </a:rPr>
                <a:t>Dirmeyer</a:t>
              </a:r>
              <a:r>
                <a:rPr lang="es-ES" sz="800" dirty="0" smtClean="0">
                  <a:solidFill>
                    <a:srgbClr val="000000"/>
                  </a:solidFill>
                </a:rPr>
                <a:t> (GMU/COLA)</a:t>
              </a:r>
              <a:endParaRPr lang="es-ES" sz="800" dirty="0">
                <a:solidFill>
                  <a:srgbClr val="000000"/>
                </a:solidFill>
              </a:endParaRPr>
            </a:p>
          </p:txBody>
        </p:sp>
        <p:sp>
          <p:nvSpPr>
            <p:cNvPr id="40" name="Google Shape;170;p20"/>
            <p:cNvSpPr>
              <a:spLocks noChangeArrowheads="1"/>
            </p:cNvSpPr>
            <p:nvPr/>
          </p:nvSpPr>
          <p:spPr bwMode="auto">
            <a:xfrm flipV="1">
              <a:off x="4244578" y="2463800"/>
              <a:ext cx="771922" cy="18922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grpSp>
      <p:sp>
        <p:nvSpPr>
          <p:cNvPr id="44" name="CustomShape 7"/>
          <p:cNvSpPr/>
          <p:nvPr/>
        </p:nvSpPr>
        <p:spPr>
          <a:xfrm>
            <a:off x="4228240" y="1402880"/>
            <a:ext cx="2294280" cy="70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b="1" strike="noStrike" spc="-1" dirty="0">
                <a:solidFill>
                  <a:srgbClr val="0070C0"/>
                </a:solidFill>
                <a:uFill>
                  <a:solidFill>
                    <a:srgbClr val="FFFFFF"/>
                  </a:solidFill>
                </a:uFill>
                <a:latin typeface="Calibri"/>
              </a:rPr>
              <a:t>Weather </a:t>
            </a:r>
            <a:r>
              <a:rPr lang="en-US" sz="2000" b="1" strike="noStrike" spc="-1" dirty="0" smtClean="0">
                <a:solidFill>
                  <a:srgbClr val="0070C0"/>
                </a:solidFill>
                <a:uFill>
                  <a:solidFill>
                    <a:srgbClr val="FFFFFF"/>
                  </a:solidFill>
                </a:uFill>
                <a:latin typeface="Calibri"/>
              </a:rPr>
              <a:t>prediction</a:t>
            </a:r>
            <a:endParaRPr lang="en-US" sz="2000" b="0" strike="noStrike" spc="-1" dirty="0">
              <a:solidFill>
                <a:srgbClr val="000000"/>
              </a:solidFill>
              <a:uFill>
                <a:solidFill>
                  <a:srgbClr val="FFFFFF"/>
                </a:solidFill>
              </a:uFill>
              <a:latin typeface="Arial"/>
            </a:endParaRPr>
          </a:p>
        </p:txBody>
      </p:sp>
      <p:sp>
        <p:nvSpPr>
          <p:cNvPr id="9" name="Rectángulo 8"/>
          <p:cNvSpPr/>
          <p:nvPr/>
        </p:nvSpPr>
        <p:spPr>
          <a:xfrm>
            <a:off x="4927600" y="2026335"/>
            <a:ext cx="3251200" cy="707886"/>
          </a:xfrm>
          <a:prstGeom prst="rect">
            <a:avLst/>
          </a:prstGeom>
          <a:noFill/>
        </p:spPr>
        <p:txBody>
          <a:bodyPr wrap="square">
            <a:spAutoFit/>
          </a:bodyPr>
          <a:lstStyle/>
          <a:p>
            <a:pPr marL="360" algn="ctr">
              <a:lnSpc>
                <a:spcPct val="100000"/>
              </a:lnSpc>
              <a:buClr>
                <a:srgbClr val="C00000"/>
              </a:buClr>
            </a:pPr>
            <a:r>
              <a:rPr lang="en-US" sz="2000" spc="-1" dirty="0">
                <a:solidFill>
                  <a:srgbClr val="800000"/>
                </a:solidFill>
                <a:uFill>
                  <a:solidFill>
                    <a:srgbClr val="FFFFFF"/>
                  </a:solidFill>
                </a:uFill>
                <a:latin typeface="Calibri"/>
              </a:rPr>
              <a:t>Because of the chaotic nature of atmospheric variability</a:t>
            </a:r>
            <a:endParaRPr lang="en-US" sz="2000" spc="-1" dirty="0">
              <a:solidFill>
                <a:srgbClr val="800000"/>
              </a:solidFill>
              <a:uFill>
                <a:solidFill>
                  <a:srgbClr val="FFFFFF"/>
                </a:solidFill>
              </a:uFill>
            </a:endParaRPr>
          </a:p>
        </p:txBody>
      </p:sp>
      <p:sp>
        <p:nvSpPr>
          <p:cNvPr id="32" name="CuadroTexto 2"/>
          <p:cNvSpPr txBox="1">
            <a:spLocks noChangeArrowheads="1"/>
          </p:cNvSpPr>
          <p:nvPr/>
        </p:nvSpPr>
        <p:spPr bwMode="auto">
          <a:xfrm>
            <a:off x="2016127" y="941388"/>
            <a:ext cx="21884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2000" i="1" dirty="0" err="1" smtClean="0">
                <a:solidFill>
                  <a:srgbClr val="E46C0A"/>
                </a:solidFill>
                <a:latin typeface="Calibri"/>
                <a:cs typeface="Calibri"/>
              </a:rPr>
              <a:t>Mariotti</a:t>
            </a:r>
            <a:r>
              <a:rPr lang="es-ES" sz="2000" i="1" dirty="0" smtClean="0">
                <a:solidFill>
                  <a:srgbClr val="E46C0A"/>
                </a:solidFill>
                <a:latin typeface="Calibri"/>
                <a:cs typeface="Calibri"/>
              </a:rPr>
              <a:t> et </a:t>
            </a:r>
            <a:r>
              <a:rPr lang="es-ES" sz="2000" i="1" dirty="0">
                <a:solidFill>
                  <a:srgbClr val="E46C0A"/>
                </a:solidFill>
                <a:latin typeface="Calibri"/>
                <a:cs typeface="Calibri"/>
              </a:rPr>
              <a:t>al </a:t>
            </a:r>
            <a:r>
              <a:rPr lang="es-ES" sz="2000" i="1" dirty="0" smtClean="0">
                <a:solidFill>
                  <a:srgbClr val="E46C0A"/>
                </a:solidFill>
                <a:latin typeface="Calibri"/>
                <a:cs typeface="Calibri"/>
              </a:rPr>
              <a:t>2018</a:t>
            </a:r>
            <a:endParaRPr lang="es-ES" sz="2000" i="1" dirty="0">
              <a:solidFill>
                <a:srgbClr val="E46C0A"/>
              </a:solidFill>
              <a:latin typeface="Calibri"/>
              <a:cs typeface="Calibri"/>
            </a:endParaRPr>
          </a:p>
        </p:txBody>
      </p:sp>
    </p:spTree>
    <p:extLst>
      <p:ext uri="{BB962C8B-B14F-4D97-AF65-F5344CB8AC3E}">
        <p14:creationId xmlns:p14="http://schemas.microsoft.com/office/powerpoint/2010/main" val="668749815"/>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 name="CustomShape 5"/>
          <p:cNvSpPr/>
          <p:nvPr/>
        </p:nvSpPr>
        <p:spPr>
          <a:xfrm>
            <a:off x="2342660" y="3583120"/>
            <a:ext cx="8503920" cy="86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60" algn="ctr">
              <a:lnSpc>
                <a:spcPct val="100000"/>
              </a:lnSpc>
              <a:buClr>
                <a:srgbClr val="C00000"/>
              </a:buClr>
            </a:pPr>
            <a:r>
              <a:rPr lang="en-US" sz="2000" b="0" strike="noStrike" spc="-1" dirty="0" smtClean="0">
                <a:solidFill>
                  <a:srgbClr val="800000"/>
                </a:solidFill>
                <a:uFill>
                  <a:solidFill>
                    <a:srgbClr val="FFFFFF"/>
                  </a:solidFill>
                </a:uFill>
                <a:latin typeface="Calibri"/>
              </a:rPr>
              <a:t>It relies on the longer memory of </a:t>
            </a:r>
          </a:p>
          <a:p>
            <a:pPr marL="360" algn="ctr">
              <a:lnSpc>
                <a:spcPct val="100000"/>
              </a:lnSpc>
              <a:buClr>
                <a:srgbClr val="C00000"/>
              </a:buClr>
            </a:pPr>
            <a:r>
              <a:rPr lang="en-US" sz="2000" spc="-1" dirty="0" smtClean="0">
                <a:solidFill>
                  <a:srgbClr val="800000"/>
                </a:solidFill>
                <a:uFill>
                  <a:solidFill>
                    <a:srgbClr val="FFFFFF"/>
                  </a:solidFill>
                </a:uFill>
                <a:latin typeface="Calibri"/>
              </a:rPr>
              <a:t>other </a:t>
            </a:r>
            <a:r>
              <a:rPr lang="en-US" sz="2000" b="0" strike="noStrike" spc="-1" dirty="0" smtClean="0">
                <a:solidFill>
                  <a:srgbClr val="800000"/>
                </a:solidFill>
                <a:uFill>
                  <a:solidFill>
                    <a:srgbClr val="FFFFFF"/>
                  </a:solidFill>
                </a:uFill>
                <a:latin typeface="Calibri"/>
              </a:rPr>
              <a:t>elements </a:t>
            </a:r>
            <a:r>
              <a:rPr lang="en-US" sz="2000" b="0" strike="noStrike" spc="-1" dirty="0">
                <a:solidFill>
                  <a:srgbClr val="800000"/>
                </a:solidFill>
                <a:uFill>
                  <a:solidFill>
                    <a:srgbClr val="FFFFFF"/>
                  </a:solidFill>
                </a:uFill>
                <a:latin typeface="Calibri"/>
              </a:rPr>
              <a:t>of the climate </a:t>
            </a:r>
            <a:r>
              <a:rPr lang="en-US" sz="2000" b="0" strike="noStrike" spc="-1" dirty="0" smtClean="0">
                <a:solidFill>
                  <a:srgbClr val="800000"/>
                </a:solidFill>
                <a:uFill>
                  <a:solidFill>
                    <a:srgbClr val="FFFFFF"/>
                  </a:solidFill>
                </a:uFill>
                <a:latin typeface="Calibri"/>
              </a:rPr>
              <a:t>system</a:t>
            </a:r>
          </a:p>
        </p:txBody>
      </p:sp>
      <p:sp>
        <p:nvSpPr>
          <p:cNvPr id="917" name="CustomShape 8"/>
          <p:cNvSpPr/>
          <p:nvPr/>
        </p:nvSpPr>
        <p:spPr>
          <a:xfrm>
            <a:off x="7591100" y="1402880"/>
            <a:ext cx="1235400" cy="425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b="1" strike="noStrike" spc="-1" dirty="0" smtClean="0">
                <a:solidFill>
                  <a:srgbClr val="0070C0"/>
                </a:solidFill>
                <a:uFill>
                  <a:solidFill>
                    <a:srgbClr val="FFFFFF"/>
                  </a:solidFill>
                </a:uFill>
                <a:latin typeface="Calibri"/>
              </a:rPr>
              <a:t>~ 10 days</a:t>
            </a:r>
            <a:endParaRPr lang="en-US" sz="2000" b="0" strike="noStrike" spc="-1" dirty="0">
              <a:solidFill>
                <a:srgbClr val="000000"/>
              </a:solidFill>
              <a:uFill>
                <a:solidFill>
                  <a:srgbClr val="FFFFFF"/>
                </a:solidFill>
              </a:uFill>
              <a:latin typeface="Arial"/>
            </a:endParaRPr>
          </a:p>
        </p:txBody>
      </p:sp>
      <p:sp>
        <p:nvSpPr>
          <p:cNvPr id="918" name="CustomShape 9"/>
          <p:cNvSpPr/>
          <p:nvPr/>
        </p:nvSpPr>
        <p:spPr>
          <a:xfrm>
            <a:off x="6540500" y="1219780"/>
            <a:ext cx="3267620" cy="3296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b="0" strike="noStrike" spc="-1" dirty="0" smtClean="0">
                <a:solidFill>
                  <a:srgbClr val="808080"/>
                </a:solidFill>
                <a:uFill>
                  <a:solidFill>
                    <a:srgbClr val="FFFFFF"/>
                  </a:solidFill>
                </a:uFill>
                <a:latin typeface="Calibri"/>
              </a:rPr>
              <a:t>   time     </a:t>
            </a:r>
          </a:p>
          <a:p>
            <a:pPr>
              <a:lnSpc>
                <a:spcPct val="100000"/>
              </a:lnSpc>
            </a:pPr>
            <a:endParaRPr lang="en-US" sz="1000" spc="-1" dirty="0">
              <a:solidFill>
                <a:srgbClr val="808080"/>
              </a:solidFill>
              <a:uFill>
                <a:solidFill>
                  <a:srgbClr val="FFFFFF"/>
                </a:solidFill>
              </a:uFill>
              <a:latin typeface="Calibri"/>
            </a:endParaRPr>
          </a:p>
          <a:p>
            <a:pPr>
              <a:lnSpc>
                <a:spcPct val="100000"/>
              </a:lnSpc>
            </a:pPr>
            <a:r>
              <a:rPr lang="en-US" b="0" strike="noStrike" spc="-1" dirty="0" smtClean="0">
                <a:solidFill>
                  <a:srgbClr val="808080"/>
                </a:solidFill>
                <a:uFill>
                  <a:solidFill>
                    <a:srgbClr val="FFFFFF"/>
                  </a:solidFill>
                </a:uFill>
                <a:latin typeface="Calibri"/>
              </a:rPr>
              <a:t> horizon</a:t>
            </a:r>
            <a:endParaRPr lang="en-US" b="0" strike="noStrike" spc="-1" dirty="0">
              <a:solidFill>
                <a:srgbClr val="000000"/>
              </a:solidFill>
              <a:uFill>
                <a:solidFill>
                  <a:srgbClr val="FFFFFF"/>
                </a:solidFill>
              </a:uFill>
              <a:latin typeface="Arial"/>
            </a:endParaRPr>
          </a:p>
        </p:txBody>
      </p:sp>
      <p:sp>
        <p:nvSpPr>
          <p:cNvPr id="921" name="CustomShape 12"/>
          <p:cNvSpPr/>
          <p:nvPr/>
        </p:nvSpPr>
        <p:spPr>
          <a:xfrm>
            <a:off x="6569240" y="1468360"/>
            <a:ext cx="1043995" cy="360000"/>
          </a:xfrm>
          <a:prstGeom prst="rightArrow">
            <a:avLst>
              <a:gd name="adj1" fmla="val 50000"/>
              <a:gd name="adj2"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p:style>
      </p:sp>
      <p:sp>
        <p:nvSpPr>
          <p:cNvPr id="18" name="TextShape 3"/>
          <p:cNvSpPr txBox="1">
            <a:spLocks noChangeAspect="1" noChangeArrowheads="1"/>
          </p:cNvSpPr>
          <p:nvPr/>
        </p:nvSpPr>
        <p:spPr bwMode="auto">
          <a:xfrm>
            <a:off x="157438" y="161241"/>
            <a:ext cx="6192562" cy="53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FFFFFF"/>
                </a:solidFill>
              </a:rPr>
              <a:t>Internal sources of Climate Predictability</a:t>
            </a:r>
            <a:endParaRPr lang="en-US" sz="2400" b="1" dirty="0">
              <a:latin typeface="Calibri" charset="0"/>
            </a:endParaRPr>
          </a:p>
        </p:txBody>
      </p:sp>
      <p:grpSp>
        <p:nvGrpSpPr>
          <p:cNvPr id="8" name="Agrupar 7"/>
          <p:cNvGrpSpPr/>
          <p:nvPr/>
        </p:nvGrpSpPr>
        <p:grpSpPr>
          <a:xfrm>
            <a:off x="12700" y="1319214"/>
            <a:ext cx="4826000" cy="3255764"/>
            <a:chOff x="190500" y="2055814"/>
            <a:chExt cx="4826000" cy="3255764"/>
          </a:xfrm>
        </p:grpSpPr>
        <p:grpSp>
          <p:nvGrpSpPr>
            <p:cNvPr id="3" name="Agrupar 2"/>
            <p:cNvGrpSpPr/>
            <p:nvPr/>
          </p:nvGrpSpPr>
          <p:grpSpPr>
            <a:xfrm>
              <a:off x="558800" y="2055814"/>
              <a:ext cx="3797300" cy="3255764"/>
              <a:chOff x="558800" y="2055814"/>
              <a:chExt cx="3797300" cy="3255764"/>
            </a:xfrm>
          </p:grpSpPr>
          <p:pic>
            <p:nvPicPr>
              <p:cNvPr id="19" name="Imagen 1"/>
              <p:cNvPicPr>
                <a:picLocks noChangeAspect="1"/>
              </p:cNvPicPr>
              <p:nvPr/>
            </p:nvPicPr>
            <p:blipFill rotWithShape="1">
              <a:blip r:embed="rId3">
                <a:extLst>
                  <a:ext uri="{28A0092B-C50C-407E-A947-70E740481C1C}">
                    <a14:useLocalDpi xmlns:a14="http://schemas.microsoft.com/office/drawing/2010/main" val="0"/>
                  </a:ext>
                </a:extLst>
              </a:blip>
              <a:srcRect l="4777"/>
              <a:stretch/>
            </p:blipFill>
            <p:spPr bwMode="auto">
              <a:xfrm>
                <a:off x="558800" y="2055814"/>
                <a:ext cx="3797300" cy="315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CuadroTexto 30"/>
              <p:cNvSpPr txBox="1"/>
              <p:nvPr/>
            </p:nvSpPr>
            <p:spPr>
              <a:xfrm>
                <a:off x="685800" y="5003800"/>
                <a:ext cx="3517900" cy="307778"/>
              </a:xfrm>
              <a:prstGeom prst="rect">
                <a:avLst/>
              </a:prstGeom>
              <a:solidFill>
                <a:srgbClr val="FFFFFF"/>
              </a:solidFill>
              <a:ln>
                <a:noFill/>
              </a:ln>
            </p:spPr>
            <p:txBody>
              <a:bodyPr wrap="square" rtlCol="0">
                <a:spAutoFit/>
              </a:bodyPr>
              <a:lstStyle/>
              <a:p>
                <a:pPr algn="ctr"/>
                <a:endParaRPr lang="es-ES" sz="1400" dirty="0">
                  <a:solidFill>
                    <a:srgbClr val="008000"/>
                  </a:solidFill>
                </a:endParaRPr>
              </a:p>
            </p:txBody>
          </p:sp>
        </p:grpSp>
        <p:sp>
          <p:nvSpPr>
            <p:cNvPr id="2" name="CuadroTexto 1"/>
            <p:cNvSpPr txBox="1"/>
            <p:nvPr/>
          </p:nvSpPr>
          <p:spPr>
            <a:xfrm>
              <a:off x="757741" y="2997200"/>
              <a:ext cx="1132755" cy="523220"/>
            </a:xfrm>
            <a:prstGeom prst="rect">
              <a:avLst/>
            </a:prstGeom>
            <a:noFill/>
            <a:ln>
              <a:noFill/>
            </a:ln>
          </p:spPr>
          <p:txBody>
            <a:bodyPr wrap="none" rtlCol="0">
              <a:spAutoFit/>
            </a:bodyPr>
            <a:lstStyle/>
            <a:p>
              <a:pPr algn="ctr"/>
              <a:r>
                <a:rPr lang="es-ES" sz="1400" dirty="0" err="1" smtClean="0">
                  <a:solidFill>
                    <a:srgbClr val="F5D527"/>
                  </a:solidFill>
                </a:rPr>
                <a:t>atmosphere</a:t>
              </a:r>
              <a:endParaRPr lang="es-ES" sz="1400" dirty="0" smtClean="0">
                <a:solidFill>
                  <a:srgbClr val="F5D527"/>
                </a:solidFill>
              </a:endParaRPr>
            </a:p>
            <a:p>
              <a:pPr algn="ctr"/>
              <a:r>
                <a:rPr lang="es-ES" sz="1400" dirty="0" smtClean="0">
                  <a:solidFill>
                    <a:srgbClr val="F5D527"/>
                  </a:solidFill>
                </a:rPr>
                <a:t>(</a:t>
              </a:r>
              <a:r>
                <a:rPr lang="es-ES" sz="1400" dirty="0" err="1" smtClean="0">
                  <a:solidFill>
                    <a:srgbClr val="F5D527"/>
                  </a:solidFill>
                </a:rPr>
                <a:t>weather</a:t>
              </a:r>
              <a:r>
                <a:rPr lang="es-ES" sz="1400" dirty="0" smtClean="0">
                  <a:solidFill>
                    <a:srgbClr val="F5D527"/>
                  </a:solidFill>
                </a:rPr>
                <a:t>)</a:t>
              </a:r>
              <a:endParaRPr lang="es-ES" sz="1400" dirty="0">
                <a:solidFill>
                  <a:srgbClr val="F5D527"/>
                </a:solidFill>
              </a:endParaRPr>
            </a:p>
          </p:txBody>
        </p:sp>
        <p:sp>
          <p:nvSpPr>
            <p:cNvPr id="23" name="Google Shape;170;p20"/>
            <p:cNvSpPr>
              <a:spLocks noChangeArrowheads="1"/>
            </p:cNvSpPr>
            <p:nvPr/>
          </p:nvSpPr>
          <p:spPr bwMode="auto">
            <a:xfrm flipV="1">
              <a:off x="790178" y="2603499"/>
              <a:ext cx="771922" cy="469899"/>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24" name="Google Shape;170;p20"/>
            <p:cNvSpPr>
              <a:spLocks noChangeArrowheads="1"/>
            </p:cNvSpPr>
            <p:nvPr/>
          </p:nvSpPr>
          <p:spPr bwMode="auto">
            <a:xfrm flipV="1">
              <a:off x="1209278" y="3644899"/>
              <a:ext cx="467122" cy="4063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25" name="Google Shape;170;p20"/>
            <p:cNvSpPr>
              <a:spLocks noChangeArrowheads="1"/>
            </p:cNvSpPr>
            <p:nvPr/>
          </p:nvSpPr>
          <p:spPr bwMode="auto">
            <a:xfrm flipV="1">
              <a:off x="3292078" y="3924299"/>
              <a:ext cx="467122" cy="4063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26" name="CuadroTexto 25"/>
            <p:cNvSpPr txBox="1"/>
            <p:nvPr/>
          </p:nvSpPr>
          <p:spPr>
            <a:xfrm>
              <a:off x="2798737" y="3898900"/>
              <a:ext cx="1292566" cy="307777"/>
            </a:xfrm>
            <a:prstGeom prst="rect">
              <a:avLst/>
            </a:prstGeom>
            <a:noFill/>
            <a:ln>
              <a:noFill/>
            </a:ln>
          </p:spPr>
          <p:txBody>
            <a:bodyPr wrap="none" rtlCol="0">
              <a:spAutoFit/>
            </a:bodyPr>
            <a:lstStyle/>
            <a:p>
              <a:pPr algn="ctr"/>
              <a:r>
                <a:rPr lang="es-ES" sz="1400" dirty="0" err="1" smtClean="0">
                  <a:solidFill>
                    <a:schemeClr val="tx2"/>
                  </a:solidFill>
                </a:rPr>
                <a:t>ocean</a:t>
              </a:r>
              <a:r>
                <a:rPr lang="es-ES" sz="1400" dirty="0" smtClean="0">
                  <a:solidFill>
                    <a:schemeClr val="tx2"/>
                  </a:solidFill>
                </a:rPr>
                <a:t>/sea ice</a:t>
              </a:r>
              <a:endParaRPr lang="es-ES" sz="1400" dirty="0">
                <a:solidFill>
                  <a:schemeClr val="tx2"/>
                </a:solidFill>
              </a:endParaRPr>
            </a:p>
          </p:txBody>
        </p:sp>
        <p:sp>
          <p:nvSpPr>
            <p:cNvPr id="27" name="CuadroTexto 26"/>
            <p:cNvSpPr txBox="1"/>
            <p:nvPr/>
          </p:nvSpPr>
          <p:spPr>
            <a:xfrm>
              <a:off x="1125567" y="3810000"/>
              <a:ext cx="524102" cy="307777"/>
            </a:xfrm>
            <a:prstGeom prst="rect">
              <a:avLst/>
            </a:prstGeom>
            <a:noFill/>
            <a:ln>
              <a:noFill/>
            </a:ln>
          </p:spPr>
          <p:txBody>
            <a:bodyPr wrap="none" rtlCol="0">
              <a:spAutoFit/>
            </a:bodyPr>
            <a:lstStyle/>
            <a:p>
              <a:pPr algn="ctr"/>
              <a:r>
                <a:rPr lang="es-ES" sz="1400" dirty="0" err="1" smtClean="0">
                  <a:solidFill>
                    <a:srgbClr val="008000"/>
                  </a:solidFill>
                </a:rPr>
                <a:t>land</a:t>
              </a:r>
              <a:endParaRPr lang="es-ES" sz="1400" dirty="0">
                <a:solidFill>
                  <a:srgbClr val="008000"/>
                </a:solidFill>
              </a:endParaRPr>
            </a:p>
          </p:txBody>
        </p:sp>
        <p:sp>
          <p:nvSpPr>
            <p:cNvPr id="28" name="CuadroTexto 27"/>
            <p:cNvSpPr txBox="1"/>
            <p:nvPr/>
          </p:nvSpPr>
          <p:spPr>
            <a:xfrm>
              <a:off x="528352" y="4927600"/>
              <a:ext cx="727934" cy="276999"/>
            </a:xfrm>
            <a:prstGeom prst="rect">
              <a:avLst/>
            </a:prstGeom>
            <a:noFill/>
            <a:ln>
              <a:noFill/>
            </a:ln>
          </p:spPr>
          <p:txBody>
            <a:bodyPr wrap="none" rtlCol="0">
              <a:spAutoFit/>
            </a:bodyPr>
            <a:lstStyle/>
            <a:p>
              <a:pPr algn="ctr"/>
              <a:r>
                <a:rPr lang="es-ES" sz="1200" dirty="0" smtClean="0"/>
                <a:t>~7 </a:t>
              </a:r>
              <a:r>
                <a:rPr lang="es-ES" sz="1200" dirty="0" err="1" smtClean="0"/>
                <a:t>days</a:t>
              </a:r>
              <a:endParaRPr lang="es-ES" sz="1200" dirty="0"/>
            </a:p>
          </p:txBody>
        </p:sp>
        <p:sp>
          <p:nvSpPr>
            <p:cNvPr id="29" name="CuadroTexto 28"/>
            <p:cNvSpPr txBox="1"/>
            <p:nvPr/>
          </p:nvSpPr>
          <p:spPr>
            <a:xfrm>
              <a:off x="1247560" y="4927600"/>
              <a:ext cx="813519" cy="276999"/>
            </a:xfrm>
            <a:prstGeom prst="rect">
              <a:avLst/>
            </a:prstGeom>
            <a:noFill/>
            <a:ln>
              <a:noFill/>
            </a:ln>
          </p:spPr>
          <p:txBody>
            <a:bodyPr wrap="none" rtlCol="0">
              <a:spAutoFit/>
            </a:bodyPr>
            <a:lstStyle/>
            <a:p>
              <a:pPr algn="ctr"/>
              <a:r>
                <a:rPr lang="es-ES" sz="1200" dirty="0" smtClean="0"/>
                <a:t>~30 </a:t>
              </a:r>
              <a:r>
                <a:rPr lang="es-ES" sz="1200" dirty="0" err="1" smtClean="0"/>
                <a:t>days</a:t>
              </a:r>
              <a:endParaRPr lang="es-ES" sz="1200" dirty="0"/>
            </a:p>
          </p:txBody>
        </p:sp>
        <p:sp>
          <p:nvSpPr>
            <p:cNvPr id="30" name="CuadroTexto 29"/>
            <p:cNvSpPr txBox="1"/>
            <p:nvPr/>
          </p:nvSpPr>
          <p:spPr>
            <a:xfrm>
              <a:off x="2507642" y="4965700"/>
              <a:ext cx="630157" cy="323165"/>
            </a:xfrm>
            <a:prstGeom prst="rect">
              <a:avLst/>
            </a:prstGeom>
            <a:noFill/>
            <a:ln>
              <a:noFill/>
            </a:ln>
          </p:spPr>
          <p:txBody>
            <a:bodyPr wrap="none" rtlCol="0">
              <a:spAutoFit/>
            </a:bodyPr>
            <a:lstStyle/>
            <a:p>
              <a:pPr algn="ctr"/>
              <a:r>
                <a:rPr lang="es-ES" sz="1500" b="1" dirty="0" smtClean="0"/>
                <a:t>Time</a:t>
              </a:r>
              <a:endParaRPr lang="es-ES" sz="1500" b="1" dirty="0"/>
            </a:p>
          </p:txBody>
        </p:sp>
        <p:sp>
          <p:nvSpPr>
            <p:cNvPr id="34" name="Google Shape;170;p20"/>
            <p:cNvSpPr>
              <a:spLocks noChangeArrowheads="1"/>
            </p:cNvSpPr>
            <p:nvPr/>
          </p:nvSpPr>
          <p:spPr bwMode="auto">
            <a:xfrm flipV="1">
              <a:off x="190500" y="2768598"/>
              <a:ext cx="393700" cy="469899"/>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35" name="CuadroTexto 34"/>
            <p:cNvSpPr txBox="1"/>
            <p:nvPr/>
          </p:nvSpPr>
          <p:spPr>
            <a:xfrm rot="16200000">
              <a:off x="-302620" y="3492500"/>
              <a:ext cx="1392648" cy="323165"/>
            </a:xfrm>
            <a:prstGeom prst="rect">
              <a:avLst/>
            </a:prstGeom>
            <a:noFill/>
            <a:ln>
              <a:noFill/>
            </a:ln>
          </p:spPr>
          <p:txBody>
            <a:bodyPr wrap="none" rtlCol="0">
              <a:spAutoFit/>
            </a:bodyPr>
            <a:lstStyle/>
            <a:p>
              <a:pPr algn="ctr"/>
              <a:r>
                <a:rPr lang="es-ES" sz="1500" b="1" dirty="0" err="1" smtClean="0"/>
                <a:t>Predictability</a:t>
              </a:r>
              <a:endParaRPr lang="es-ES" sz="1500" b="1" dirty="0"/>
            </a:p>
          </p:txBody>
        </p:sp>
        <p:sp>
          <p:nvSpPr>
            <p:cNvPr id="37" name="Rectángulo 36"/>
            <p:cNvSpPr/>
            <p:nvPr/>
          </p:nvSpPr>
          <p:spPr>
            <a:xfrm>
              <a:off x="2194900" y="2808069"/>
              <a:ext cx="1564300" cy="215444"/>
            </a:xfrm>
            <a:prstGeom prst="rect">
              <a:avLst/>
            </a:prstGeom>
          </p:spPr>
          <p:txBody>
            <a:bodyPr wrap="square">
              <a:spAutoFit/>
            </a:bodyPr>
            <a:lstStyle/>
            <a:p>
              <a:pPr algn="ctr"/>
              <a:r>
                <a:rPr lang="es-ES" sz="800" dirty="0" smtClean="0">
                  <a:solidFill>
                    <a:srgbClr val="000000"/>
                  </a:solidFill>
                </a:rPr>
                <a:t>©Paul </a:t>
              </a:r>
              <a:r>
                <a:rPr lang="es-ES" sz="800" dirty="0" err="1" smtClean="0">
                  <a:solidFill>
                    <a:srgbClr val="000000"/>
                  </a:solidFill>
                </a:rPr>
                <a:t>Dirmeyer</a:t>
              </a:r>
              <a:r>
                <a:rPr lang="es-ES" sz="800" dirty="0" smtClean="0">
                  <a:solidFill>
                    <a:srgbClr val="000000"/>
                  </a:solidFill>
                </a:rPr>
                <a:t> (GMU/COLA)</a:t>
              </a:r>
              <a:endParaRPr lang="es-ES" sz="800" dirty="0">
                <a:solidFill>
                  <a:srgbClr val="000000"/>
                </a:solidFill>
              </a:endParaRPr>
            </a:p>
          </p:txBody>
        </p:sp>
        <p:sp>
          <p:nvSpPr>
            <p:cNvPr id="40" name="Google Shape;170;p20"/>
            <p:cNvSpPr>
              <a:spLocks noChangeArrowheads="1"/>
            </p:cNvSpPr>
            <p:nvPr/>
          </p:nvSpPr>
          <p:spPr bwMode="auto">
            <a:xfrm flipV="1">
              <a:off x="4244578" y="2463800"/>
              <a:ext cx="771922" cy="18922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grpSp>
      <p:sp>
        <p:nvSpPr>
          <p:cNvPr id="44" name="CustomShape 7"/>
          <p:cNvSpPr/>
          <p:nvPr/>
        </p:nvSpPr>
        <p:spPr>
          <a:xfrm>
            <a:off x="4228240" y="1402880"/>
            <a:ext cx="2294280" cy="70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b="1" strike="noStrike" spc="-1" dirty="0">
                <a:solidFill>
                  <a:srgbClr val="0070C0"/>
                </a:solidFill>
                <a:uFill>
                  <a:solidFill>
                    <a:srgbClr val="FFFFFF"/>
                  </a:solidFill>
                </a:uFill>
                <a:latin typeface="Calibri"/>
              </a:rPr>
              <a:t>Weather </a:t>
            </a:r>
            <a:r>
              <a:rPr lang="en-US" sz="2000" b="1" strike="noStrike" spc="-1" dirty="0" smtClean="0">
                <a:solidFill>
                  <a:srgbClr val="0070C0"/>
                </a:solidFill>
                <a:uFill>
                  <a:solidFill>
                    <a:srgbClr val="FFFFFF"/>
                  </a:solidFill>
                </a:uFill>
                <a:latin typeface="Calibri"/>
              </a:rPr>
              <a:t>prediction</a:t>
            </a:r>
            <a:endParaRPr lang="en-US" sz="2000" b="0" strike="noStrike" spc="-1" dirty="0">
              <a:solidFill>
                <a:srgbClr val="000000"/>
              </a:solidFill>
              <a:uFill>
                <a:solidFill>
                  <a:srgbClr val="FFFFFF"/>
                </a:solidFill>
              </a:uFill>
              <a:latin typeface="Arial"/>
            </a:endParaRPr>
          </a:p>
        </p:txBody>
      </p:sp>
      <p:sp>
        <p:nvSpPr>
          <p:cNvPr id="9" name="Rectángulo 8"/>
          <p:cNvSpPr/>
          <p:nvPr/>
        </p:nvSpPr>
        <p:spPr>
          <a:xfrm>
            <a:off x="4927600" y="2026335"/>
            <a:ext cx="3251200" cy="707886"/>
          </a:xfrm>
          <a:prstGeom prst="rect">
            <a:avLst/>
          </a:prstGeom>
          <a:noFill/>
        </p:spPr>
        <p:txBody>
          <a:bodyPr wrap="square">
            <a:spAutoFit/>
          </a:bodyPr>
          <a:lstStyle/>
          <a:p>
            <a:pPr marL="360" algn="ctr">
              <a:lnSpc>
                <a:spcPct val="100000"/>
              </a:lnSpc>
              <a:buClr>
                <a:srgbClr val="C00000"/>
              </a:buClr>
            </a:pPr>
            <a:r>
              <a:rPr lang="en-US" sz="2000" spc="-1" dirty="0">
                <a:solidFill>
                  <a:srgbClr val="800000"/>
                </a:solidFill>
                <a:uFill>
                  <a:solidFill>
                    <a:srgbClr val="FFFFFF"/>
                  </a:solidFill>
                </a:uFill>
                <a:latin typeface="Calibri"/>
              </a:rPr>
              <a:t>Because of the chaotic nature of atmospheric variability</a:t>
            </a:r>
            <a:endParaRPr lang="en-US" sz="2000" spc="-1" dirty="0">
              <a:solidFill>
                <a:srgbClr val="800000"/>
              </a:solidFill>
              <a:uFill>
                <a:solidFill>
                  <a:srgbClr val="FFFFFF"/>
                </a:solidFill>
              </a:uFill>
            </a:endParaRPr>
          </a:p>
        </p:txBody>
      </p:sp>
      <p:sp>
        <p:nvSpPr>
          <p:cNvPr id="47" name="CustomShape 8"/>
          <p:cNvSpPr/>
          <p:nvPr/>
        </p:nvSpPr>
        <p:spPr>
          <a:xfrm>
            <a:off x="7150100" y="3066580"/>
            <a:ext cx="1968500" cy="425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80000"/>
              </a:lnSpc>
            </a:pPr>
            <a:r>
              <a:rPr lang="en-US" sz="2000" b="1" strike="noStrike" spc="-1" dirty="0" smtClean="0">
                <a:solidFill>
                  <a:srgbClr val="0070C0"/>
                </a:solidFill>
                <a:uFill>
                  <a:solidFill>
                    <a:srgbClr val="FFFFFF"/>
                  </a:solidFill>
                </a:uFill>
                <a:latin typeface="Calibri"/>
              </a:rPr>
              <a:t>Weeks</a:t>
            </a:r>
          </a:p>
          <a:p>
            <a:pPr algn="ctr">
              <a:lnSpc>
                <a:spcPct val="80000"/>
              </a:lnSpc>
            </a:pPr>
            <a:r>
              <a:rPr lang="en-US" sz="2000" b="1" strike="noStrike" spc="-1" dirty="0" smtClean="0">
                <a:solidFill>
                  <a:srgbClr val="0070C0"/>
                </a:solidFill>
                <a:uFill>
                  <a:solidFill>
                    <a:srgbClr val="FFFFFF"/>
                  </a:solidFill>
                </a:uFill>
                <a:latin typeface="Calibri"/>
              </a:rPr>
              <a:t>Decades</a:t>
            </a:r>
            <a:endParaRPr lang="en-US" sz="2000" b="0" strike="noStrike" spc="-1" dirty="0">
              <a:solidFill>
                <a:srgbClr val="000000"/>
              </a:solidFill>
              <a:uFill>
                <a:solidFill>
                  <a:srgbClr val="FFFFFF"/>
                </a:solidFill>
              </a:uFill>
              <a:latin typeface="Arial"/>
            </a:endParaRPr>
          </a:p>
        </p:txBody>
      </p:sp>
      <p:sp>
        <p:nvSpPr>
          <p:cNvPr id="48" name="CustomShape 12"/>
          <p:cNvSpPr/>
          <p:nvPr/>
        </p:nvSpPr>
        <p:spPr>
          <a:xfrm>
            <a:off x="6569240" y="3132060"/>
            <a:ext cx="1043995" cy="360000"/>
          </a:xfrm>
          <a:prstGeom prst="rightArrow">
            <a:avLst>
              <a:gd name="adj1" fmla="val 50000"/>
              <a:gd name="adj2"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p:style>
      </p:sp>
      <p:sp>
        <p:nvSpPr>
          <p:cNvPr id="49" name="CustomShape 7"/>
          <p:cNvSpPr/>
          <p:nvPr/>
        </p:nvSpPr>
        <p:spPr>
          <a:xfrm>
            <a:off x="4329840" y="3066581"/>
            <a:ext cx="2294280" cy="70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2000" b="1" strike="noStrike" spc="-1" dirty="0" smtClean="0">
                <a:solidFill>
                  <a:srgbClr val="0070C0"/>
                </a:solidFill>
                <a:uFill>
                  <a:solidFill>
                    <a:srgbClr val="FFFFFF"/>
                  </a:solidFill>
                </a:uFill>
                <a:latin typeface="Calibri"/>
              </a:rPr>
              <a:t>Climate prediction</a:t>
            </a:r>
            <a:endParaRPr lang="en-US" sz="2000" b="0" strike="noStrike" spc="-1" dirty="0">
              <a:solidFill>
                <a:srgbClr val="000000"/>
              </a:solidFill>
              <a:uFill>
                <a:solidFill>
                  <a:srgbClr val="FFFFFF"/>
                </a:solidFill>
              </a:uFill>
              <a:latin typeface="Arial"/>
            </a:endParaRPr>
          </a:p>
        </p:txBody>
      </p:sp>
      <p:sp>
        <p:nvSpPr>
          <p:cNvPr id="50" name="CustomShape 9"/>
          <p:cNvSpPr/>
          <p:nvPr/>
        </p:nvSpPr>
        <p:spPr>
          <a:xfrm>
            <a:off x="6540500" y="2870781"/>
            <a:ext cx="3267620" cy="3296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b="0" strike="noStrike" spc="-1" dirty="0" smtClean="0">
                <a:solidFill>
                  <a:srgbClr val="808080"/>
                </a:solidFill>
                <a:uFill>
                  <a:solidFill>
                    <a:srgbClr val="FFFFFF"/>
                  </a:solidFill>
                </a:uFill>
                <a:latin typeface="Calibri"/>
              </a:rPr>
              <a:t>   time     </a:t>
            </a:r>
          </a:p>
          <a:p>
            <a:pPr>
              <a:lnSpc>
                <a:spcPct val="100000"/>
              </a:lnSpc>
            </a:pPr>
            <a:endParaRPr lang="en-US" sz="1000" spc="-1" dirty="0">
              <a:solidFill>
                <a:srgbClr val="808080"/>
              </a:solidFill>
              <a:uFill>
                <a:solidFill>
                  <a:srgbClr val="FFFFFF"/>
                </a:solidFill>
              </a:uFill>
              <a:latin typeface="Calibri"/>
            </a:endParaRPr>
          </a:p>
          <a:p>
            <a:pPr>
              <a:lnSpc>
                <a:spcPct val="100000"/>
              </a:lnSpc>
            </a:pPr>
            <a:r>
              <a:rPr lang="en-US" b="0" strike="noStrike" spc="-1" dirty="0" smtClean="0">
                <a:solidFill>
                  <a:srgbClr val="808080"/>
                </a:solidFill>
                <a:uFill>
                  <a:solidFill>
                    <a:srgbClr val="FFFFFF"/>
                  </a:solidFill>
                </a:uFill>
                <a:latin typeface="Calibri"/>
              </a:rPr>
              <a:t> horizon</a:t>
            </a:r>
            <a:endParaRPr lang="en-US" b="0" strike="noStrike" spc="-1" dirty="0">
              <a:solidFill>
                <a:srgbClr val="000000"/>
              </a:solidFill>
              <a:uFill>
                <a:solidFill>
                  <a:srgbClr val="FFFFFF"/>
                </a:solidFill>
              </a:uFill>
              <a:latin typeface="Arial"/>
            </a:endParaRPr>
          </a:p>
        </p:txBody>
      </p:sp>
      <p:pic>
        <p:nvPicPr>
          <p:cNvPr id="41" name="Picture 3"/>
          <p:cNvPicPr/>
          <p:nvPr/>
        </p:nvPicPr>
        <p:blipFill>
          <a:blip r:embed="rId4"/>
          <a:stretch/>
        </p:blipFill>
        <p:spPr>
          <a:xfrm>
            <a:off x="952340" y="4983461"/>
            <a:ext cx="2072160" cy="1554120"/>
          </a:xfrm>
          <a:prstGeom prst="rect">
            <a:avLst/>
          </a:prstGeom>
          <a:ln>
            <a:noFill/>
          </a:ln>
        </p:spPr>
      </p:pic>
      <p:pic>
        <p:nvPicPr>
          <p:cNvPr id="42" name="Picture 5"/>
          <p:cNvPicPr/>
          <p:nvPr/>
        </p:nvPicPr>
        <p:blipFill>
          <a:blip r:embed="rId5"/>
          <a:stretch/>
        </p:blipFill>
        <p:spPr>
          <a:xfrm>
            <a:off x="3240140" y="4985621"/>
            <a:ext cx="2334600" cy="1554120"/>
          </a:xfrm>
          <a:prstGeom prst="rect">
            <a:avLst/>
          </a:prstGeom>
          <a:ln>
            <a:noFill/>
          </a:ln>
        </p:spPr>
      </p:pic>
      <p:pic>
        <p:nvPicPr>
          <p:cNvPr id="43" name="Picture 9"/>
          <p:cNvPicPr/>
          <p:nvPr/>
        </p:nvPicPr>
        <p:blipFill>
          <a:blip r:embed="rId6"/>
          <a:stretch/>
        </p:blipFill>
        <p:spPr>
          <a:xfrm>
            <a:off x="5778500" y="4985621"/>
            <a:ext cx="2359440" cy="1554120"/>
          </a:xfrm>
          <a:prstGeom prst="rect">
            <a:avLst/>
          </a:prstGeom>
          <a:ln>
            <a:noFill/>
          </a:ln>
        </p:spPr>
      </p:pic>
      <p:sp>
        <p:nvSpPr>
          <p:cNvPr id="45" name="CustomShape 2"/>
          <p:cNvSpPr/>
          <p:nvPr/>
        </p:nvSpPr>
        <p:spPr>
          <a:xfrm>
            <a:off x="1588460" y="4637141"/>
            <a:ext cx="15343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i="1" strike="noStrike" spc="-1" dirty="0">
                <a:solidFill>
                  <a:srgbClr val="595959"/>
                </a:solidFill>
                <a:uFill>
                  <a:solidFill>
                    <a:srgbClr val="FFFFFF"/>
                  </a:solidFill>
                </a:uFill>
                <a:latin typeface="Calibri"/>
              </a:rPr>
              <a:t>ocean</a:t>
            </a:r>
            <a:endParaRPr lang="en-US" sz="1800" b="0" strike="noStrike" spc="-1" dirty="0">
              <a:solidFill>
                <a:srgbClr val="000000"/>
              </a:solidFill>
              <a:uFill>
                <a:solidFill>
                  <a:srgbClr val="FFFFFF"/>
                </a:solidFill>
              </a:uFill>
              <a:latin typeface="Arial"/>
            </a:endParaRPr>
          </a:p>
        </p:txBody>
      </p:sp>
      <p:sp>
        <p:nvSpPr>
          <p:cNvPr id="46" name="CustomShape 3"/>
          <p:cNvSpPr/>
          <p:nvPr/>
        </p:nvSpPr>
        <p:spPr>
          <a:xfrm>
            <a:off x="3919820" y="4637141"/>
            <a:ext cx="15343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i="1" strike="noStrike" spc="-1">
                <a:solidFill>
                  <a:srgbClr val="595959"/>
                </a:solidFill>
                <a:uFill>
                  <a:solidFill>
                    <a:srgbClr val="FFFFFF"/>
                  </a:solidFill>
                </a:uFill>
                <a:latin typeface="Calibri"/>
              </a:rPr>
              <a:t>sea ice</a:t>
            </a:r>
            <a:endParaRPr lang="en-US" sz="1800" b="0" strike="noStrike" spc="-1">
              <a:solidFill>
                <a:srgbClr val="000000"/>
              </a:solidFill>
              <a:uFill>
                <a:solidFill>
                  <a:srgbClr val="FFFFFF"/>
                </a:solidFill>
              </a:uFill>
              <a:latin typeface="Arial"/>
            </a:endParaRPr>
          </a:p>
        </p:txBody>
      </p:sp>
      <p:sp>
        <p:nvSpPr>
          <p:cNvPr id="51" name="CustomShape 4"/>
          <p:cNvSpPr/>
          <p:nvPr/>
        </p:nvSpPr>
        <p:spPr>
          <a:xfrm>
            <a:off x="6231020" y="4637141"/>
            <a:ext cx="15343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i="1" strike="noStrike" spc="-1">
                <a:solidFill>
                  <a:srgbClr val="595959"/>
                </a:solidFill>
                <a:uFill>
                  <a:solidFill>
                    <a:srgbClr val="FFFFFF"/>
                  </a:solidFill>
                </a:uFill>
                <a:latin typeface="Calibri"/>
              </a:rPr>
              <a:t>soil moisture</a:t>
            </a:r>
            <a:endParaRPr lang="en-US" sz="1800" b="0" strike="noStrike" spc="-1">
              <a:solidFill>
                <a:srgbClr val="000000"/>
              </a:solidFill>
              <a:uFill>
                <a:solidFill>
                  <a:srgbClr val="FFFFFF"/>
                </a:solidFill>
              </a:uFill>
              <a:latin typeface="Arial"/>
            </a:endParaRPr>
          </a:p>
        </p:txBody>
      </p:sp>
      <p:sp>
        <p:nvSpPr>
          <p:cNvPr id="38" name="CuadroTexto 2"/>
          <p:cNvSpPr txBox="1">
            <a:spLocks noChangeArrowheads="1"/>
          </p:cNvSpPr>
          <p:nvPr/>
        </p:nvSpPr>
        <p:spPr bwMode="auto">
          <a:xfrm>
            <a:off x="2016127" y="941388"/>
            <a:ext cx="21884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2000" i="1" dirty="0" err="1" smtClean="0">
                <a:solidFill>
                  <a:srgbClr val="E46C0A"/>
                </a:solidFill>
                <a:latin typeface="Calibri"/>
                <a:cs typeface="Calibri"/>
              </a:rPr>
              <a:t>Mariotti</a:t>
            </a:r>
            <a:r>
              <a:rPr lang="es-ES" sz="2000" i="1" dirty="0" smtClean="0">
                <a:solidFill>
                  <a:srgbClr val="E46C0A"/>
                </a:solidFill>
                <a:latin typeface="Calibri"/>
                <a:cs typeface="Calibri"/>
              </a:rPr>
              <a:t> et </a:t>
            </a:r>
            <a:r>
              <a:rPr lang="es-ES" sz="2000" i="1" dirty="0">
                <a:solidFill>
                  <a:srgbClr val="E46C0A"/>
                </a:solidFill>
                <a:latin typeface="Calibri"/>
                <a:cs typeface="Calibri"/>
              </a:rPr>
              <a:t>al </a:t>
            </a:r>
            <a:r>
              <a:rPr lang="es-ES" sz="2000" i="1" dirty="0" smtClean="0">
                <a:solidFill>
                  <a:srgbClr val="E46C0A"/>
                </a:solidFill>
                <a:latin typeface="Calibri"/>
                <a:cs typeface="Calibri"/>
              </a:rPr>
              <a:t>2018</a:t>
            </a:r>
            <a:endParaRPr lang="es-ES" sz="2000" i="1" dirty="0">
              <a:solidFill>
                <a:srgbClr val="E46C0A"/>
              </a:solidFill>
              <a:latin typeface="Calibri"/>
              <a:cs typeface="Calibri"/>
            </a:endParaRPr>
          </a:p>
        </p:txBody>
      </p:sp>
    </p:spTree>
    <p:extLst>
      <p:ext uri="{BB962C8B-B14F-4D97-AF65-F5344CB8AC3E}">
        <p14:creationId xmlns:p14="http://schemas.microsoft.com/office/powerpoint/2010/main" val="4018698883"/>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Shape 3"/>
          <p:cNvSpPr txBox="1">
            <a:spLocks noChangeAspect="1" noChangeArrowheads="1"/>
          </p:cNvSpPr>
          <p:nvPr/>
        </p:nvSpPr>
        <p:spPr bwMode="auto">
          <a:xfrm>
            <a:off x="157438" y="161241"/>
            <a:ext cx="6192562" cy="53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FFFFFF"/>
                </a:solidFill>
              </a:rPr>
              <a:t>Internal sources of Climate Predictability</a:t>
            </a:r>
            <a:endParaRPr lang="en-US" sz="2400" b="1" dirty="0">
              <a:latin typeface="Calibri" charset="0"/>
            </a:endParaRPr>
          </a:p>
        </p:txBody>
      </p:sp>
      <p:grpSp>
        <p:nvGrpSpPr>
          <p:cNvPr id="8" name="Agrupar 7"/>
          <p:cNvGrpSpPr/>
          <p:nvPr/>
        </p:nvGrpSpPr>
        <p:grpSpPr>
          <a:xfrm>
            <a:off x="12700" y="1319214"/>
            <a:ext cx="4826000" cy="3255764"/>
            <a:chOff x="190500" y="2055814"/>
            <a:chExt cx="4826000" cy="3255764"/>
          </a:xfrm>
        </p:grpSpPr>
        <p:grpSp>
          <p:nvGrpSpPr>
            <p:cNvPr id="3" name="Agrupar 2"/>
            <p:cNvGrpSpPr/>
            <p:nvPr/>
          </p:nvGrpSpPr>
          <p:grpSpPr>
            <a:xfrm>
              <a:off x="558800" y="2055814"/>
              <a:ext cx="3797300" cy="3255764"/>
              <a:chOff x="558800" y="2055814"/>
              <a:chExt cx="3797300" cy="3255764"/>
            </a:xfrm>
          </p:grpSpPr>
          <p:pic>
            <p:nvPicPr>
              <p:cNvPr id="19" name="Imagen 1"/>
              <p:cNvPicPr>
                <a:picLocks noChangeAspect="1"/>
              </p:cNvPicPr>
              <p:nvPr/>
            </p:nvPicPr>
            <p:blipFill rotWithShape="1">
              <a:blip r:embed="rId3">
                <a:extLst>
                  <a:ext uri="{28A0092B-C50C-407E-A947-70E740481C1C}">
                    <a14:useLocalDpi xmlns:a14="http://schemas.microsoft.com/office/drawing/2010/main" val="0"/>
                  </a:ext>
                </a:extLst>
              </a:blip>
              <a:srcRect l="4777"/>
              <a:stretch/>
            </p:blipFill>
            <p:spPr bwMode="auto">
              <a:xfrm>
                <a:off x="558800" y="2055814"/>
                <a:ext cx="3797300" cy="315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CuadroTexto 30"/>
              <p:cNvSpPr txBox="1"/>
              <p:nvPr/>
            </p:nvSpPr>
            <p:spPr>
              <a:xfrm>
                <a:off x="685800" y="5003800"/>
                <a:ext cx="3517900" cy="307778"/>
              </a:xfrm>
              <a:prstGeom prst="rect">
                <a:avLst/>
              </a:prstGeom>
              <a:solidFill>
                <a:srgbClr val="FFFFFF"/>
              </a:solidFill>
              <a:ln>
                <a:noFill/>
              </a:ln>
            </p:spPr>
            <p:txBody>
              <a:bodyPr wrap="square" rtlCol="0">
                <a:spAutoFit/>
              </a:bodyPr>
              <a:lstStyle/>
              <a:p>
                <a:pPr algn="ctr"/>
                <a:endParaRPr lang="es-ES" sz="1400" dirty="0">
                  <a:solidFill>
                    <a:srgbClr val="008000"/>
                  </a:solidFill>
                </a:endParaRPr>
              </a:p>
            </p:txBody>
          </p:sp>
        </p:grpSp>
        <p:sp>
          <p:nvSpPr>
            <p:cNvPr id="2" name="CuadroTexto 1"/>
            <p:cNvSpPr txBox="1"/>
            <p:nvPr/>
          </p:nvSpPr>
          <p:spPr>
            <a:xfrm>
              <a:off x="757741" y="2997200"/>
              <a:ext cx="1132755" cy="523220"/>
            </a:xfrm>
            <a:prstGeom prst="rect">
              <a:avLst/>
            </a:prstGeom>
            <a:noFill/>
            <a:ln>
              <a:noFill/>
            </a:ln>
          </p:spPr>
          <p:txBody>
            <a:bodyPr wrap="none" rtlCol="0">
              <a:spAutoFit/>
            </a:bodyPr>
            <a:lstStyle/>
            <a:p>
              <a:pPr algn="ctr"/>
              <a:r>
                <a:rPr lang="es-ES" sz="1400" dirty="0" err="1" smtClean="0">
                  <a:solidFill>
                    <a:srgbClr val="F5D527"/>
                  </a:solidFill>
                </a:rPr>
                <a:t>atmosphere</a:t>
              </a:r>
              <a:endParaRPr lang="es-ES" sz="1400" dirty="0" smtClean="0">
                <a:solidFill>
                  <a:srgbClr val="F5D527"/>
                </a:solidFill>
              </a:endParaRPr>
            </a:p>
            <a:p>
              <a:pPr algn="ctr"/>
              <a:r>
                <a:rPr lang="es-ES" sz="1400" dirty="0" smtClean="0">
                  <a:solidFill>
                    <a:srgbClr val="F5D527"/>
                  </a:solidFill>
                </a:rPr>
                <a:t>(</a:t>
              </a:r>
              <a:r>
                <a:rPr lang="es-ES" sz="1400" dirty="0" err="1" smtClean="0">
                  <a:solidFill>
                    <a:srgbClr val="F5D527"/>
                  </a:solidFill>
                </a:rPr>
                <a:t>weather</a:t>
              </a:r>
              <a:r>
                <a:rPr lang="es-ES" sz="1400" dirty="0" smtClean="0">
                  <a:solidFill>
                    <a:srgbClr val="F5D527"/>
                  </a:solidFill>
                </a:rPr>
                <a:t>)</a:t>
              </a:r>
              <a:endParaRPr lang="es-ES" sz="1400" dirty="0">
                <a:solidFill>
                  <a:srgbClr val="F5D527"/>
                </a:solidFill>
              </a:endParaRPr>
            </a:p>
          </p:txBody>
        </p:sp>
        <p:sp>
          <p:nvSpPr>
            <p:cNvPr id="23" name="Google Shape;170;p20"/>
            <p:cNvSpPr>
              <a:spLocks noChangeArrowheads="1"/>
            </p:cNvSpPr>
            <p:nvPr/>
          </p:nvSpPr>
          <p:spPr bwMode="auto">
            <a:xfrm flipV="1">
              <a:off x="790178" y="2603499"/>
              <a:ext cx="771922" cy="469899"/>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24" name="Google Shape;170;p20"/>
            <p:cNvSpPr>
              <a:spLocks noChangeArrowheads="1"/>
            </p:cNvSpPr>
            <p:nvPr/>
          </p:nvSpPr>
          <p:spPr bwMode="auto">
            <a:xfrm flipV="1">
              <a:off x="1209278" y="3644899"/>
              <a:ext cx="467122" cy="4063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25" name="Google Shape;170;p20"/>
            <p:cNvSpPr>
              <a:spLocks noChangeArrowheads="1"/>
            </p:cNvSpPr>
            <p:nvPr/>
          </p:nvSpPr>
          <p:spPr bwMode="auto">
            <a:xfrm flipV="1">
              <a:off x="3292078" y="3924299"/>
              <a:ext cx="467122" cy="4063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26" name="CuadroTexto 25"/>
            <p:cNvSpPr txBox="1"/>
            <p:nvPr/>
          </p:nvSpPr>
          <p:spPr>
            <a:xfrm>
              <a:off x="2798737" y="3898900"/>
              <a:ext cx="1292566" cy="307777"/>
            </a:xfrm>
            <a:prstGeom prst="rect">
              <a:avLst/>
            </a:prstGeom>
            <a:noFill/>
            <a:ln>
              <a:noFill/>
            </a:ln>
          </p:spPr>
          <p:txBody>
            <a:bodyPr wrap="none" rtlCol="0">
              <a:spAutoFit/>
            </a:bodyPr>
            <a:lstStyle/>
            <a:p>
              <a:pPr algn="ctr"/>
              <a:r>
                <a:rPr lang="es-ES" sz="1400" dirty="0" err="1" smtClean="0">
                  <a:solidFill>
                    <a:schemeClr val="tx2"/>
                  </a:solidFill>
                </a:rPr>
                <a:t>ocean</a:t>
              </a:r>
              <a:r>
                <a:rPr lang="es-ES" sz="1400" dirty="0" smtClean="0">
                  <a:solidFill>
                    <a:schemeClr val="tx2"/>
                  </a:solidFill>
                </a:rPr>
                <a:t>/sea ice</a:t>
              </a:r>
              <a:endParaRPr lang="es-ES" sz="1400" dirty="0">
                <a:solidFill>
                  <a:schemeClr val="tx2"/>
                </a:solidFill>
              </a:endParaRPr>
            </a:p>
          </p:txBody>
        </p:sp>
        <p:sp>
          <p:nvSpPr>
            <p:cNvPr id="27" name="CuadroTexto 26"/>
            <p:cNvSpPr txBox="1"/>
            <p:nvPr/>
          </p:nvSpPr>
          <p:spPr>
            <a:xfrm>
              <a:off x="1125567" y="3810000"/>
              <a:ext cx="524102" cy="307777"/>
            </a:xfrm>
            <a:prstGeom prst="rect">
              <a:avLst/>
            </a:prstGeom>
            <a:noFill/>
            <a:ln>
              <a:noFill/>
            </a:ln>
          </p:spPr>
          <p:txBody>
            <a:bodyPr wrap="none" rtlCol="0">
              <a:spAutoFit/>
            </a:bodyPr>
            <a:lstStyle/>
            <a:p>
              <a:pPr algn="ctr"/>
              <a:r>
                <a:rPr lang="es-ES" sz="1400" dirty="0" err="1" smtClean="0">
                  <a:solidFill>
                    <a:srgbClr val="008000"/>
                  </a:solidFill>
                </a:rPr>
                <a:t>land</a:t>
              </a:r>
              <a:endParaRPr lang="es-ES" sz="1400" dirty="0">
                <a:solidFill>
                  <a:srgbClr val="008000"/>
                </a:solidFill>
              </a:endParaRPr>
            </a:p>
          </p:txBody>
        </p:sp>
        <p:sp>
          <p:nvSpPr>
            <p:cNvPr id="28" name="CuadroTexto 27"/>
            <p:cNvSpPr txBox="1"/>
            <p:nvPr/>
          </p:nvSpPr>
          <p:spPr>
            <a:xfrm>
              <a:off x="528352" y="4927600"/>
              <a:ext cx="727934" cy="276999"/>
            </a:xfrm>
            <a:prstGeom prst="rect">
              <a:avLst/>
            </a:prstGeom>
            <a:noFill/>
            <a:ln>
              <a:noFill/>
            </a:ln>
          </p:spPr>
          <p:txBody>
            <a:bodyPr wrap="none" rtlCol="0">
              <a:spAutoFit/>
            </a:bodyPr>
            <a:lstStyle/>
            <a:p>
              <a:pPr algn="ctr"/>
              <a:r>
                <a:rPr lang="es-ES" sz="1200" dirty="0" smtClean="0"/>
                <a:t>~7 </a:t>
              </a:r>
              <a:r>
                <a:rPr lang="es-ES" sz="1200" dirty="0" err="1" smtClean="0"/>
                <a:t>days</a:t>
              </a:r>
              <a:endParaRPr lang="es-ES" sz="1200" dirty="0"/>
            </a:p>
          </p:txBody>
        </p:sp>
        <p:sp>
          <p:nvSpPr>
            <p:cNvPr id="29" name="CuadroTexto 28"/>
            <p:cNvSpPr txBox="1"/>
            <p:nvPr/>
          </p:nvSpPr>
          <p:spPr>
            <a:xfrm>
              <a:off x="1247560" y="4927600"/>
              <a:ext cx="813519" cy="276999"/>
            </a:xfrm>
            <a:prstGeom prst="rect">
              <a:avLst/>
            </a:prstGeom>
            <a:noFill/>
            <a:ln>
              <a:noFill/>
            </a:ln>
          </p:spPr>
          <p:txBody>
            <a:bodyPr wrap="none" rtlCol="0">
              <a:spAutoFit/>
            </a:bodyPr>
            <a:lstStyle/>
            <a:p>
              <a:pPr algn="ctr"/>
              <a:r>
                <a:rPr lang="es-ES" sz="1200" dirty="0" smtClean="0"/>
                <a:t>~30 </a:t>
              </a:r>
              <a:r>
                <a:rPr lang="es-ES" sz="1200" dirty="0" err="1" smtClean="0"/>
                <a:t>days</a:t>
              </a:r>
              <a:endParaRPr lang="es-ES" sz="1200" dirty="0"/>
            </a:p>
          </p:txBody>
        </p:sp>
        <p:sp>
          <p:nvSpPr>
            <p:cNvPr id="30" name="CuadroTexto 29"/>
            <p:cNvSpPr txBox="1"/>
            <p:nvPr/>
          </p:nvSpPr>
          <p:spPr>
            <a:xfrm>
              <a:off x="2507642" y="4965700"/>
              <a:ext cx="630157" cy="323165"/>
            </a:xfrm>
            <a:prstGeom prst="rect">
              <a:avLst/>
            </a:prstGeom>
            <a:noFill/>
            <a:ln>
              <a:noFill/>
            </a:ln>
          </p:spPr>
          <p:txBody>
            <a:bodyPr wrap="none" rtlCol="0">
              <a:spAutoFit/>
            </a:bodyPr>
            <a:lstStyle/>
            <a:p>
              <a:pPr algn="ctr"/>
              <a:r>
                <a:rPr lang="es-ES" sz="1500" b="1" dirty="0" smtClean="0"/>
                <a:t>Time</a:t>
              </a:r>
              <a:endParaRPr lang="es-ES" sz="1500" b="1" dirty="0"/>
            </a:p>
          </p:txBody>
        </p:sp>
        <p:sp>
          <p:nvSpPr>
            <p:cNvPr id="34" name="Google Shape;170;p20"/>
            <p:cNvSpPr>
              <a:spLocks noChangeArrowheads="1"/>
            </p:cNvSpPr>
            <p:nvPr/>
          </p:nvSpPr>
          <p:spPr bwMode="auto">
            <a:xfrm flipV="1">
              <a:off x="190500" y="2768598"/>
              <a:ext cx="393700" cy="469899"/>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sp>
          <p:nvSpPr>
            <p:cNvPr id="35" name="CuadroTexto 34"/>
            <p:cNvSpPr txBox="1"/>
            <p:nvPr/>
          </p:nvSpPr>
          <p:spPr>
            <a:xfrm rot="16200000">
              <a:off x="-302620" y="3492500"/>
              <a:ext cx="1392648" cy="323165"/>
            </a:xfrm>
            <a:prstGeom prst="rect">
              <a:avLst/>
            </a:prstGeom>
            <a:noFill/>
            <a:ln>
              <a:noFill/>
            </a:ln>
          </p:spPr>
          <p:txBody>
            <a:bodyPr wrap="none" rtlCol="0">
              <a:spAutoFit/>
            </a:bodyPr>
            <a:lstStyle/>
            <a:p>
              <a:pPr algn="ctr"/>
              <a:r>
                <a:rPr lang="es-ES" sz="1500" b="1" dirty="0" err="1" smtClean="0"/>
                <a:t>Predictability</a:t>
              </a:r>
              <a:endParaRPr lang="es-ES" sz="1500" b="1" dirty="0"/>
            </a:p>
          </p:txBody>
        </p:sp>
        <p:sp>
          <p:nvSpPr>
            <p:cNvPr id="37" name="Rectángulo 36"/>
            <p:cNvSpPr/>
            <p:nvPr/>
          </p:nvSpPr>
          <p:spPr>
            <a:xfrm>
              <a:off x="2194900" y="2808069"/>
              <a:ext cx="1564300" cy="215444"/>
            </a:xfrm>
            <a:prstGeom prst="rect">
              <a:avLst/>
            </a:prstGeom>
          </p:spPr>
          <p:txBody>
            <a:bodyPr wrap="square">
              <a:spAutoFit/>
            </a:bodyPr>
            <a:lstStyle/>
            <a:p>
              <a:pPr algn="ctr"/>
              <a:r>
                <a:rPr lang="es-ES" sz="800" dirty="0" smtClean="0">
                  <a:solidFill>
                    <a:srgbClr val="000000"/>
                  </a:solidFill>
                </a:rPr>
                <a:t>©Paul </a:t>
              </a:r>
              <a:r>
                <a:rPr lang="es-ES" sz="800" dirty="0" err="1" smtClean="0">
                  <a:solidFill>
                    <a:srgbClr val="000000"/>
                  </a:solidFill>
                </a:rPr>
                <a:t>Dirmeyer</a:t>
              </a:r>
              <a:r>
                <a:rPr lang="es-ES" sz="800" dirty="0" smtClean="0">
                  <a:solidFill>
                    <a:srgbClr val="000000"/>
                  </a:solidFill>
                </a:rPr>
                <a:t> (GMU/COLA)</a:t>
              </a:r>
              <a:endParaRPr lang="es-ES" sz="800" dirty="0">
                <a:solidFill>
                  <a:srgbClr val="000000"/>
                </a:solidFill>
              </a:endParaRPr>
            </a:p>
          </p:txBody>
        </p:sp>
        <p:sp>
          <p:nvSpPr>
            <p:cNvPr id="40" name="Google Shape;170;p20"/>
            <p:cNvSpPr>
              <a:spLocks noChangeArrowheads="1"/>
            </p:cNvSpPr>
            <p:nvPr/>
          </p:nvSpPr>
          <p:spPr bwMode="auto">
            <a:xfrm flipV="1">
              <a:off x="4244578" y="2463800"/>
              <a:ext cx="771922" cy="1892298"/>
            </a:xfrm>
            <a:prstGeom prst="rect">
              <a:avLst/>
            </a:prstGeom>
            <a:solidFill>
              <a:srgbClr val="FFFFFF"/>
            </a:solidFill>
            <a:ln w="28575">
              <a:noFill/>
              <a:round/>
              <a:headEnd type="none" w="sm" len="sm"/>
              <a:tailEnd type="none" w="sm" len="sm"/>
            </a:ln>
          </p:spPr>
          <p:txBody>
            <a:bodyPr lIns="91425" tIns="91425" rIns="91425" bIns="91425" anchor="ctr"/>
            <a:lstStyle/>
            <a:p>
              <a:pPr>
                <a:buClr>
                  <a:srgbClr val="000000"/>
                </a:buClr>
                <a:buFont typeface="Arial" charset="0"/>
                <a:buNone/>
              </a:pPr>
              <a:endParaRPr lang="es-ES"/>
            </a:p>
          </p:txBody>
        </p:sp>
      </p:grpSp>
      <p:sp>
        <p:nvSpPr>
          <p:cNvPr id="58" name="CuadroTexto 2"/>
          <p:cNvSpPr txBox="1">
            <a:spLocks noChangeArrowheads="1"/>
          </p:cNvSpPr>
          <p:nvPr/>
        </p:nvSpPr>
        <p:spPr bwMode="auto">
          <a:xfrm>
            <a:off x="2016127" y="941388"/>
            <a:ext cx="21884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2000" i="1" dirty="0" err="1" smtClean="0">
                <a:solidFill>
                  <a:srgbClr val="E46C0A"/>
                </a:solidFill>
                <a:latin typeface="Calibri"/>
                <a:cs typeface="Calibri"/>
              </a:rPr>
              <a:t>Mariotti</a:t>
            </a:r>
            <a:r>
              <a:rPr lang="es-ES" sz="2000" i="1" dirty="0" smtClean="0">
                <a:solidFill>
                  <a:srgbClr val="E46C0A"/>
                </a:solidFill>
                <a:latin typeface="Calibri"/>
                <a:cs typeface="Calibri"/>
              </a:rPr>
              <a:t> et </a:t>
            </a:r>
            <a:r>
              <a:rPr lang="es-ES" sz="2000" i="1" dirty="0">
                <a:solidFill>
                  <a:srgbClr val="E46C0A"/>
                </a:solidFill>
                <a:latin typeface="Calibri"/>
                <a:cs typeface="Calibri"/>
              </a:rPr>
              <a:t>al </a:t>
            </a:r>
            <a:r>
              <a:rPr lang="es-ES" sz="2000" i="1" dirty="0" smtClean="0">
                <a:solidFill>
                  <a:srgbClr val="E46C0A"/>
                </a:solidFill>
                <a:latin typeface="Calibri"/>
                <a:cs typeface="Calibri"/>
              </a:rPr>
              <a:t>2018</a:t>
            </a:r>
            <a:endParaRPr lang="es-ES" sz="2000" i="1" dirty="0">
              <a:solidFill>
                <a:srgbClr val="E46C0A"/>
              </a:solidFill>
              <a:latin typeface="Calibri"/>
              <a:cs typeface="Calibri"/>
            </a:endParaRPr>
          </a:p>
        </p:txBody>
      </p:sp>
      <p:sp>
        <p:nvSpPr>
          <p:cNvPr id="60" name="Rectángulo 59"/>
          <p:cNvSpPr/>
          <p:nvPr/>
        </p:nvSpPr>
        <p:spPr>
          <a:xfrm>
            <a:off x="4483100" y="1315136"/>
            <a:ext cx="4394200" cy="677108"/>
          </a:xfrm>
          <a:prstGeom prst="rect">
            <a:avLst/>
          </a:prstGeom>
          <a:noFill/>
        </p:spPr>
        <p:txBody>
          <a:bodyPr wrap="square">
            <a:spAutoFit/>
          </a:bodyPr>
          <a:lstStyle/>
          <a:p>
            <a:pPr marL="360" algn="ctr">
              <a:lnSpc>
                <a:spcPct val="100000"/>
              </a:lnSpc>
              <a:buClr>
                <a:srgbClr val="C00000"/>
              </a:buClr>
            </a:pPr>
            <a:r>
              <a:rPr lang="en-US" sz="1900" spc="-1" dirty="0" smtClean="0">
                <a:solidFill>
                  <a:srgbClr val="800000"/>
                </a:solidFill>
                <a:uFill>
                  <a:solidFill>
                    <a:srgbClr val="FFFFFF"/>
                  </a:solidFill>
                </a:uFill>
                <a:latin typeface="Calibri"/>
              </a:rPr>
              <a:t>The </a:t>
            </a:r>
            <a:r>
              <a:rPr lang="en-US" sz="1900" b="1" spc="-1" dirty="0" smtClean="0">
                <a:solidFill>
                  <a:srgbClr val="800000"/>
                </a:solidFill>
                <a:uFill>
                  <a:solidFill>
                    <a:srgbClr val="FFFFFF"/>
                  </a:solidFill>
                </a:uFill>
                <a:latin typeface="Calibri"/>
              </a:rPr>
              <a:t>atmosphere </a:t>
            </a:r>
            <a:r>
              <a:rPr lang="en-US" sz="1900" spc="-1" dirty="0" smtClean="0">
                <a:solidFill>
                  <a:srgbClr val="800000"/>
                </a:solidFill>
                <a:uFill>
                  <a:solidFill>
                    <a:srgbClr val="FFFFFF"/>
                  </a:solidFill>
                </a:uFill>
                <a:latin typeface="Calibri"/>
              </a:rPr>
              <a:t>can also provide </a:t>
            </a:r>
            <a:r>
              <a:rPr lang="en-US" sz="1900" b="1" spc="-1" dirty="0" smtClean="0">
                <a:solidFill>
                  <a:srgbClr val="800000"/>
                </a:solidFill>
                <a:uFill>
                  <a:solidFill>
                    <a:srgbClr val="FFFFFF"/>
                  </a:solidFill>
                </a:uFill>
                <a:latin typeface="Calibri"/>
              </a:rPr>
              <a:t>memory</a:t>
            </a:r>
            <a:r>
              <a:rPr lang="en-US" sz="1900" spc="-1" dirty="0" smtClean="0">
                <a:solidFill>
                  <a:srgbClr val="800000"/>
                </a:solidFill>
                <a:uFill>
                  <a:solidFill>
                    <a:srgbClr val="FFFFFF"/>
                  </a:solidFill>
                </a:uFill>
                <a:latin typeface="Calibri"/>
              </a:rPr>
              <a:t> beyond monthly timescales: </a:t>
            </a:r>
            <a:r>
              <a:rPr lang="en-US" sz="1900" spc="-1" dirty="0">
                <a:solidFill>
                  <a:srgbClr val="800000"/>
                </a:solidFill>
                <a:uFill>
                  <a:solidFill>
                    <a:srgbClr val="FFFFFF"/>
                  </a:solidFill>
                </a:uFill>
                <a:latin typeface="Calibri"/>
              </a:rPr>
              <a:t> </a:t>
            </a:r>
            <a:r>
              <a:rPr lang="en-US" sz="1900" spc="-1" dirty="0" smtClean="0">
                <a:solidFill>
                  <a:srgbClr val="800000"/>
                </a:solidFill>
                <a:uFill>
                  <a:solidFill>
                    <a:srgbClr val="FFFFFF"/>
                  </a:solidFill>
                </a:uFill>
                <a:latin typeface="Calibri"/>
              </a:rPr>
              <a:t>the </a:t>
            </a:r>
            <a:r>
              <a:rPr lang="en-US" sz="1900" b="1" spc="-1" dirty="0" smtClean="0">
                <a:solidFill>
                  <a:srgbClr val="800000"/>
                </a:solidFill>
                <a:uFill>
                  <a:solidFill>
                    <a:srgbClr val="FFFFFF"/>
                  </a:solidFill>
                </a:uFill>
                <a:latin typeface="Calibri"/>
              </a:rPr>
              <a:t>QBO</a:t>
            </a:r>
            <a:endParaRPr lang="en-US" sz="1900" b="1" spc="-1" dirty="0">
              <a:solidFill>
                <a:srgbClr val="800000"/>
              </a:solidFill>
              <a:uFill>
                <a:solidFill>
                  <a:srgbClr val="FFFFFF"/>
                </a:solidFill>
              </a:uFill>
            </a:endParaRPr>
          </a:p>
        </p:txBody>
      </p:sp>
      <p:grpSp>
        <p:nvGrpSpPr>
          <p:cNvPr id="36" name="Agrupar 35"/>
          <p:cNvGrpSpPr/>
          <p:nvPr/>
        </p:nvGrpSpPr>
        <p:grpSpPr>
          <a:xfrm>
            <a:off x="1295400" y="4991101"/>
            <a:ext cx="2463800" cy="1661299"/>
            <a:chOff x="635000" y="4673600"/>
            <a:chExt cx="2463800" cy="1661299"/>
          </a:xfrm>
        </p:grpSpPr>
        <p:pic>
          <p:nvPicPr>
            <p:cNvPr id="38" name="Google Shape;63;p8"/>
            <p:cNvPicPr preferRelativeResize="0"/>
            <p:nvPr/>
          </p:nvPicPr>
          <p:blipFill rotWithShape="1">
            <a:blip r:embed="rId4">
              <a:alphaModFix/>
            </a:blip>
            <a:srcRect t="4445" b="37962"/>
            <a:stretch/>
          </p:blipFill>
          <p:spPr>
            <a:xfrm>
              <a:off x="635000" y="4673600"/>
              <a:ext cx="1846669" cy="1602407"/>
            </a:xfrm>
            <a:prstGeom prst="rect">
              <a:avLst/>
            </a:prstGeom>
            <a:noFill/>
            <a:ln>
              <a:noFill/>
            </a:ln>
          </p:spPr>
        </p:pic>
        <p:sp>
          <p:nvSpPr>
            <p:cNvPr id="39" name="Google Shape;64;p8"/>
            <p:cNvSpPr txBox="1"/>
            <p:nvPr/>
          </p:nvSpPr>
          <p:spPr>
            <a:xfrm>
              <a:off x="977900" y="6057900"/>
              <a:ext cx="2120900" cy="276999"/>
            </a:xfrm>
            <a:prstGeom prst="rect">
              <a:avLst/>
            </a:prstGeom>
            <a:noFill/>
            <a:ln>
              <a:noFill/>
            </a:ln>
          </p:spPr>
          <p:txBody>
            <a:bodyPr spcFirstLastPara="1" wrap="square" lIns="91425" tIns="45700" rIns="91425" bIns="45700" anchor="t" anchorCtr="0">
              <a:noAutofit/>
            </a:bodyPr>
            <a:lstStyle/>
            <a:p>
              <a:pPr lvl="0"/>
              <a:r>
                <a:rPr lang="es-ES" sz="800" dirty="0">
                  <a:solidFill>
                    <a:schemeClr val="bg1"/>
                  </a:solidFill>
                  <a:latin typeface="Arial"/>
                  <a:cs typeface="Arial"/>
                </a:rPr>
                <a:t>©</a:t>
              </a:r>
              <a:r>
                <a:rPr lang="en-US" sz="800" dirty="0" smtClean="0">
                  <a:solidFill>
                    <a:schemeClr val="lt1"/>
                  </a:solidFill>
                  <a:latin typeface="Arial"/>
                  <a:ea typeface="Calibri"/>
                  <a:cs typeface="Arial"/>
                  <a:sym typeface="Calibri"/>
                </a:rPr>
                <a:t>National </a:t>
              </a:r>
              <a:r>
                <a:rPr lang="en-US" sz="800" dirty="0">
                  <a:solidFill>
                    <a:schemeClr val="lt1"/>
                  </a:solidFill>
                  <a:latin typeface="Arial"/>
                  <a:ea typeface="Calibri"/>
                  <a:cs typeface="Arial"/>
                  <a:sym typeface="Calibri"/>
                </a:rPr>
                <a:t>Research Council</a:t>
              </a:r>
              <a:endParaRPr sz="800" dirty="0">
                <a:solidFill>
                  <a:schemeClr val="lt1"/>
                </a:solidFill>
                <a:latin typeface="Arial"/>
                <a:ea typeface="Calibri"/>
                <a:cs typeface="Arial"/>
                <a:sym typeface="Calibri"/>
              </a:endParaRPr>
            </a:p>
          </p:txBody>
        </p:sp>
      </p:grpSp>
      <p:sp>
        <p:nvSpPr>
          <p:cNvPr id="42" name="CustomShape 2"/>
          <p:cNvSpPr/>
          <p:nvPr/>
        </p:nvSpPr>
        <p:spPr>
          <a:xfrm>
            <a:off x="1588460" y="4637141"/>
            <a:ext cx="153432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800" b="0" i="1" strike="noStrike" spc="-1" dirty="0" smtClean="0">
                <a:solidFill>
                  <a:srgbClr val="595959"/>
                </a:solidFill>
                <a:uFill>
                  <a:solidFill>
                    <a:srgbClr val="FFFFFF"/>
                  </a:solidFill>
                </a:uFill>
                <a:latin typeface="Calibri"/>
              </a:rPr>
              <a:t>atmosphere</a:t>
            </a:r>
            <a:endParaRPr lang="en-US" sz="1800" b="0" strike="noStrike" spc="-1" dirty="0">
              <a:solidFill>
                <a:srgbClr val="000000"/>
              </a:solidFill>
              <a:uFill>
                <a:solidFill>
                  <a:srgbClr val="FFFFFF"/>
                </a:solidFill>
              </a:uFill>
              <a:latin typeface="Arial"/>
            </a:endParaRPr>
          </a:p>
        </p:txBody>
      </p:sp>
      <p:pic>
        <p:nvPicPr>
          <p:cNvPr id="4" name="Imagen 3"/>
          <p:cNvPicPr>
            <a:picLocks noChangeAspect="1"/>
          </p:cNvPicPr>
          <p:nvPr/>
        </p:nvPicPr>
        <p:blipFill rotWithShape="1">
          <a:blip r:embed="rId5"/>
          <a:srcRect t="5983" b="51282"/>
          <a:stretch/>
        </p:blipFill>
        <p:spPr>
          <a:xfrm>
            <a:off x="4368802" y="2082800"/>
            <a:ext cx="4576001" cy="1943100"/>
          </a:xfrm>
          <a:prstGeom prst="rect">
            <a:avLst/>
          </a:prstGeom>
        </p:spPr>
      </p:pic>
      <p:sp>
        <p:nvSpPr>
          <p:cNvPr id="43" name="CuadroTexto 42"/>
          <p:cNvSpPr txBox="1"/>
          <p:nvPr/>
        </p:nvSpPr>
        <p:spPr>
          <a:xfrm>
            <a:off x="5371129" y="2019301"/>
            <a:ext cx="2726396" cy="323165"/>
          </a:xfrm>
          <a:prstGeom prst="rect">
            <a:avLst/>
          </a:prstGeom>
          <a:solidFill>
            <a:srgbClr val="FFFFFF"/>
          </a:solidFill>
          <a:ln>
            <a:noFill/>
          </a:ln>
        </p:spPr>
        <p:txBody>
          <a:bodyPr wrap="none" rtlCol="0">
            <a:spAutoFit/>
          </a:bodyPr>
          <a:lstStyle/>
          <a:p>
            <a:pPr algn="ctr"/>
            <a:r>
              <a:rPr lang="es-ES" sz="1500" b="1" dirty="0" err="1" smtClean="0"/>
              <a:t>Equatorial</a:t>
            </a:r>
            <a:r>
              <a:rPr lang="es-ES" sz="1500" b="1" dirty="0" smtClean="0"/>
              <a:t> Zonal </a:t>
            </a:r>
            <a:r>
              <a:rPr lang="es-ES" sz="1500" b="1" dirty="0" err="1" smtClean="0"/>
              <a:t>Wind</a:t>
            </a:r>
            <a:r>
              <a:rPr lang="es-ES" sz="1500" b="1" dirty="0" smtClean="0"/>
              <a:t> (m/s)</a:t>
            </a:r>
            <a:endParaRPr lang="es-ES" sz="1500" b="1" dirty="0"/>
          </a:p>
        </p:txBody>
      </p:sp>
      <p:pic>
        <p:nvPicPr>
          <p:cNvPr id="44" name="Imagen 43"/>
          <p:cNvPicPr>
            <a:picLocks noChangeAspect="1"/>
          </p:cNvPicPr>
          <p:nvPr/>
        </p:nvPicPr>
        <p:blipFill rotWithShape="1">
          <a:blip r:embed="rId5"/>
          <a:srcRect t="89218" b="2123"/>
          <a:stretch/>
        </p:blipFill>
        <p:spPr>
          <a:xfrm>
            <a:off x="4368802" y="3949700"/>
            <a:ext cx="4576001" cy="393700"/>
          </a:xfrm>
          <a:prstGeom prst="rect">
            <a:avLst/>
          </a:prstGeom>
        </p:spPr>
      </p:pic>
      <p:sp>
        <p:nvSpPr>
          <p:cNvPr id="5" name="CuadroTexto 4"/>
          <p:cNvSpPr txBox="1"/>
          <p:nvPr/>
        </p:nvSpPr>
        <p:spPr>
          <a:xfrm>
            <a:off x="3898902" y="4978401"/>
            <a:ext cx="5098759" cy="1477328"/>
          </a:xfrm>
          <a:prstGeom prst="rect">
            <a:avLst/>
          </a:prstGeom>
          <a:noFill/>
        </p:spPr>
        <p:txBody>
          <a:bodyPr wrap="none" rtlCol="0">
            <a:spAutoFit/>
          </a:bodyPr>
          <a:lstStyle/>
          <a:p>
            <a:r>
              <a:rPr lang="es-ES" dirty="0" err="1" smtClean="0"/>
              <a:t>Through</a:t>
            </a:r>
            <a:r>
              <a:rPr lang="es-ES" dirty="0" smtClean="0"/>
              <a:t> </a:t>
            </a:r>
            <a:r>
              <a:rPr lang="es-ES" dirty="0" err="1" smtClean="0"/>
              <a:t>its</a:t>
            </a:r>
            <a:r>
              <a:rPr lang="es-ES" dirty="0" smtClean="0"/>
              <a:t> </a:t>
            </a:r>
            <a:r>
              <a:rPr lang="es-ES" dirty="0" err="1" smtClean="0"/>
              <a:t>key</a:t>
            </a:r>
            <a:r>
              <a:rPr lang="es-ES" dirty="0" smtClean="0"/>
              <a:t> role </a:t>
            </a:r>
            <a:r>
              <a:rPr lang="es-ES" dirty="0" err="1" smtClean="0"/>
              <a:t>on</a:t>
            </a:r>
            <a:r>
              <a:rPr lang="es-ES" dirty="0" smtClean="0"/>
              <a:t> wave </a:t>
            </a:r>
            <a:r>
              <a:rPr lang="es-ES" dirty="0" err="1" smtClean="0"/>
              <a:t>propagation</a:t>
            </a:r>
            <a:endParaRPr lang="es-ES" dirty="0" smtClean="0"/>
          </a:p>
          <a:p>
            <a:r>
              <a:rPr lang="es-ES" dirty="0" err="1" smtClean="0"/>
              <a:t>that</a:t>
            </a:r>
            <a:r>
              <a:rPr lang="es-ES" dirty="0" smtClean="0"/>
              <a:t> can </a:t>
            </a:r>
            <a:r>
              <a:rPr lang="es-ES" dirty="0" err="1" smtClean="0"/>
              <a:t>further</a:t>
            </a:r>
            <a:r>
              <a:rPr lang="es-ES" dirty="0" smtClean="0"/>
              <a:t> </a:t>
            </a:r>
            <a:r>
              <a:rPr lang="es-ES" dirty="0" err="1" smtClean="0"/>
              <a:t>impact</a:t>
            </a:r>
            <a:r>
              <a:rPr lang="es-ES" dirty="0" smtClean="0"/>
              <a:t> </a:t>
            </a:r>
            <a:r>
              <a:rPr lang="es-ES" dirty="0" err="1" smtClean="0"/>
              <a:t>the</a:t>
            </a:r>
            <a:r>
              <a:rPr lang="es-ES" dirty="0" smtClean="0"/>
              <a:t> polar </a:t>
            </a:r>
            <a:r>
              <a:rPr lang="es-ES" dirty="0" err="1" smtClean="0"/>
              <a:t>vortex</a:t>
            </a:r>
            <a:r>
              <a:rPr lang="es-ES" dirty="0" smtClean="0"/>
              <a:t> </a:t>
            </a:r>
            <a:r>
              <a:rPr lang="es-ES" dirty="0" err="1" smtClean="0"/>
              <a:t>strength</a:t>
            </a:r>
            <a:r>
              <a:rPr lang="es-ES" dirty="0" smtClean="0"/>
              <a:t>, </a:t>
            </a:r>
          </a:p>
          <a:p>
            <a:r>
              <a:rPr lang="es-ES" dirty="0" err="1" smtClean="0"/>
              <a:t>the</a:t>
            </a:r>
            <a:r>
              <a:rPr lang="es-ES" dirty="0" smtClean="0"/>
              <a:t> </a:t>
            </a:r>
            <a:r>
              <a:rPr lang="es-ES" b="1" dirty="0" err="1" smtClean="0"/>
              <a:t>Quasi-biennial</a:t>
            </a:r>
            <a:r>
              <a:rPr lang="es-ES" b="1" dirty="0" smtClean="0"/>
              <a:t> </a:t>
            </a:r>
            <a:r>
              <a:rPr lang="es-ES" b="1" dirty="0" err="1" smtClean="0"/>
              <a:t>Oscillation</a:t>
            </a:r>
            <a:r>
              <a:rPr lang="es-ES" b="1" dirty="0" smtClean="0"/>
              <a:t> </a:t>
            </a:r>
            <a:r>
              <a:rPr lang="es-ES" dirty="0" smtClean="0"/>
              <a:t>can </a:t>
            </a:r>
            <a:r>
              <a:rPr lang="es-ES" dirty="0" err="1" smtClean="0"/>
              <a:t>contribute</a:t>
            </a:r>
            <a:r>
              <a:rPr lang="es-ES" dirty="0" smtClean="0"/>
              <a:t> </a:t>
            </a:r>
          </a:p>
          <a:p>
            <a:r>
              <a:rPr lang="es-ES" dirty="0" err="1" smtClean="0"/>
              <a:t>to</a:t>
            </a:r>
            <a:r>
              <a:rPr lang="es-ES" dirty="0" smtClean="0"/>
              <a:t> </a:t>
            </a:r>
            <a:r>
              <a:rPr lang="es-ES" dirty="0" err="1" smtClean="0"/>
              <a:t>Northern</a:t>
            </a:r>
            <a:r>
              <a:rPr lang="es-ES" dirty="0" smtClean="0"/>
              <a:t> </a:t>
            </a:r>
            <a:r>
              <a:rPr lang="es-ES" dirty="0" err="1" smtClean="0"/>
              <a:t>Hemisphere</a:t>
            </a:r>
            <a:r>
              <a:rPr lang="es-ES" dirty="0" smtClean="0"/>
              <a:t> </a:t>
            </a:r>
            <a:r>
              <a:rPr lang="es-ES" dirty="0" err="1" smtClean="0"/>
              <a:t>predictability</a:t>
            </a:r>
            <a:r>
              <a:rPr lang="es-ES" dirty="0" smtClean="0"/>
              <a:t> at </a:t>
            </a:r>
          </a:p>
          <a:p>
            <a:r>
              <a:rPr lang="es-ES" u="sng" dirty="0" err="1" smtClean="0"/>
              <a:t>seasonal</a:t>
            </a:r>
            <a:r>
              <a:rPr lang="es-ES" u="sng" dirty="0" smtClean="0"/>
              <a:t> and </a:t>
            </a:r>
            <a:r>
              <a:rPr lang="es-ES" u="sng" dirty="0" err="1" smtClean="0"/>
              <a:t>interannual</a:t>
            </a:r>
            <a:r>
              <a:rPr lang="es-ES" u="sng" dirty="0" smtClean="0"/>
              <a:t> </a:t>
            </a:r>
            <a:r>
              <a:rPr lang="es-ES" u="sng" dirty="0" err="1" smtClean="0"/>
              <a:t>timescales</a:t>
            </a:r>
            <a:r>
              <a:rPr lang="es-ES" dirty="0" smtClean="0"/>
              <a:t>.</a:t>
            </a:r>
            <a:endParaRPr lang="es-ES" dirty="0"/>
          </a:p>
        </p:txBody>
      </p:sp>
      <p:sp>
        <p:nvSpPr>
          <p:cNvPr id="46" name="CuadroTexto 2"/>
          <p:cNvSpPr txBox="1">
            <a:spLocks noChangeArrowheads="1"/>
          </p:cNvSpPr>
          <p:nvPr/>
        </p:nvSpPr>
        <p:spPr bwMode="auto">
          <a:xfrm>
            <a:off x="6438277" y="4292600"/>
            <a:ext cx="26168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it-IT" sz="1800" i="1" dirty="0" err="1">
                <a:solidFill>
                  <a:srgbClr val="E46C0A"/>
                </a:solidFill>
              </a:rPr>
              <a:t>Monier</a:t>
            </a:r>
            <a:r>
              <a:rPr lang="it-IT" sz="1800" i="1" dirty="0">
                <a:solidFill>
                  <a:srgbClr val="E46C0A"/>
                </a:solidFill>
              </a:rPr>
              <a:t> &amp; </a:t>
            </a:r>
            <a:r>
              <a:rPr lang="it-IT" sz="1800" i="1" dirty="0" err="1">
                <a:solidFill>
                  <a:srgbClr val="E46C0A"/>
                </a:solidFill>
              </a:rPr>
              <a:t>Weare</a:t>
            </a:r>
            <a:r>
              <a:rPr lang="it-IT" sz="1800" i="1" dirty="0">
                <a:solidFill>
                  <a:srgbClr val="E46C0A"/>
                </a:solidFill>
              </a:rPr>
              <a:t> (2011</a:t>
            </a:r>
            <a:r>
              <a:rPr lang="it-IT" sz="1800" i="1" dirty="0" smtClean="0">
                <a:solidFill>
                  <a:srgbClr val="E46C0A"/>
                </a:solidFill>
              </a:rPr>
              <a:t>)</a:t>
            </a:r>
            <a:endParaRPr lang="it-IT" sz="1800" i="1" dirty="0">
              <a:solidFill>
                <a:srgbClr val="E46C0A"/>
              </a:solidFill>
            </a:endParaRPr>
          </a:p>
        </p:txBody>
      </p:sp>
    </p:spTree>
    <p:extLst>
      <p:ext uri="{BB962C8B-B14F-4D97-AF65-F5344CB8AC3E}">
        <p14:creationId xmlns:p14="http://schemas.microsoft.com/office/powerpoint/2010/main" val="1067910429"/>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6_Office Theme">
  <a:themeElements>
    <a:clrScheme name="BSC">
      <a:dk1>
        <a:srgbClr val="004990"/>
      </a:dk1>
      <a:lt1>
        <a:srgbClr val="004990"/>
      </a:lt1>
      <a:dk2>
        <a:srgbClr val="004990"/>
      </a:dk2>
      <a:lt2>
        <a:srgbClr val="004990"/>
      </a:lt2>
      <a:accent1>
        <a:srgbClr val="FFFFFF"/>
      </a:accent1>
      <a:accent2>
        <a:srgbClr val="004990"/>
      </a:accent2>
      <a:accent3>
        <a:srgbClr val="004990"/>
      </a:accent3>
      <a:accent4>
        <a:srgbClr val="8DB3E2"/>
      </a:accent4>
      <a:accent5>
        <a:srgbClr val="548DD4"/>
      </a:accent5>
      <a:accent6>
        <a:srgbClr val="0070C0"/>
      </a:accent6>
      <a:hlink>
        <a:srgbClr val="95B3D7"/>
      </a:hlink>
      <a:folHlink>
        <a:srgbClr val="366092"/>
      </a:folHlink>
    </a:clrScheme>
    <a:fontScheme name="BSC">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err="1" smtClean="0"/>
        </a:defPPr>
      </a:lstStyle>
    </a:tx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E7E6E6"/>
      </a:lt2>
      <a:accent1>
        <a:srgbClr val="124484"/>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BSC-basic-slides-template</Template>
  <TotalTime>6693</TotalTime>
  <Words>6016</Words>
  <Application>Microsoft Macintosh PowerPoint</Application>
  <PresentationFormat>Presentación en pantalla (4:3)</PresentationFormat>
  <Paragraphs>862</Paragraphs>
  <Slides>69</Slides>
  <Notes>57</Notes>
  <HiddenSlides>0</HiddenSlides>
  <MMClips>0</MMClips>
  <ScaleCrop>false</ScaleCrop>
  <HeadingPairs>
    <vt:vector size="4" baseType="variant">
      <vt:variant>
        <vt:lpstr>Tema</vt:lpstr>
      </vt:variant>
      <vt:variant>
        <vt:i4>12</vt:i4>
      </vt:variant>
      <vt:variant>
        <vt:lpstr>Títulos de diapositiva</vt:lpstr>
      </vt:variant>
      <vt:variant>
        <vt:i4>69</vt:i4>
      </vt:variant>
    </vt:vector>
  </HeadingPairs>
  <TitlesOfParts>
    <vt:vector size="81" baseType="lpstr">
      <vt:lpstr>Office Theme</vt:lpstr>
      <vt:lpstr>Office Theme</vt:lpstr>
      <vt:lpstr>Office Theme</vt:lpstr>
      <vt:lpstr>Office Theme</vt:lpstr>
      <vt:lpstr>Office Theme</vt:lpstr>
      <vt:lpstr>1_Office Theme</vt:lpstr>
      <vt:lpstr>2_Office Theme</vt:lpstr>
      <vt:lpstr>Tema de Office</vt:lpstr>
      <vt:lpstr>4_Office Theme</vt:lpstr>
      <vt:lpstr>5_Office Theme</vt:lpstr>
      <vt:lpstr>3_Office Theme</vt:lpstr>
      <vt:lpstr>6_Office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Earth Science Department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Barcelona Supercomputing Center</dc:title>
  <dc:subject/>
  <dc:creator>Nube Gonzalez-Reviriego</dc:creator>
  <cp:keywords/>
  <dc:description/>
  <cp:lastModifiedBy>P. Ortega (BSC)</cp:lastModifiedBy>
  <cp:revision>475</cp:revision>
  <dcterms:created xsi:type="dcterms:W3CDTF">2017-10-16T08:59:16Z</dcterms:created>
  <dcterms:modified xsi:type="dcterms:W3CDTF">2018-11-30T12:54:03Z</dcterms:modified>
  <cp:category/>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29</vt:i4>
  </property>
  <property fmtid="{D5CDD505-2E9C-101B-9397-08002B2CF9AE}" pid="8" name="PresentationFormat">
    <vt:lpwstr>On-screen Show (4:3)</vt:lpwstr>
  </property>
  <property fmtid="{D5CDD505-2E9C-101B-9397-08002B2CF9AE}" pid="9" name="ScaleCrop">
    <vt:bool>false</vt:bool>
  </property>
  <property fmtid="{D5CDD505-2E9C-101B-9397-08002B2CF9AE}" pid="10" name="ShareDoc">
    <vt:bool>false</vt:bool>
  </property>
  <property fmtid="{D5CDD505-2E9C-101B-9397-08002B2CF9AE}" pid="11" name="Slides">
    <vt:i4>65</vt:i4>
  </property>
</Properties>
</file>