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7" r:id="rId2"/>
    <p:sldMasterId id="2147483670" r:id="rId3"/>
  </p:sldMasterIdLst>
  <p:notesMasterIdLst>
    <p:notesMasterId r:id="rId45"/>
  </p:notesMasterIdLst>
  <p:sldIdLst>
    <p:sldId id="457" r:id="rId4"/>
    <p:sldId id="523" r:id="rId5"/>
    <p:sldId id="508" r:id="rId6"/>
    <p:sldId id="517" r:id="rId7"/>
    <p:sldId id="530" r:id="rId8"/>
    <p:sldId id="512" r:id="rId9"/>
    <p:sldId id="529" r:id="rId10"/>
    <p:sldId id="533" r:id="rId11"/>
    <p:sldId id="518" r:id="rId12"/>
    <p:sldId id="546" r:id="rId13"/>
    <p:sldId id="534" r:id="rId14"/>
    <p:sldId id="532" r:id="rId15"/>
    <p:sldId id="531" r:id="rId16"/>
    <p:sldId id="535" r:id="rId17"/>
    <p:sldId id="543" r:id="rId18"/>
    <p:sldId id="542" r:id="rId19"/>
    <p:sldId id="545" r:id="rId20"/>
    <p:sldId id="540" r:id="rId21"/>
    <p:sldId id="536" r:id="rId22"/>
    <p:sldId id="541" r:id="rId23"/>
    <p:sldId id="539" r:id="rId24"/>
    <p:sldId id="538" r:id="rId25"/>
    <p:sldId id="544" r:id="rId26"/>
    <p:sldId id="537" r:id="rId27"/>
    <p:sldId id="547" r:id="rId28"/>
    <p:sldId id="550" r:id="rId29"/>
    <p:sldId id="551" r:id="rId30"/>
    <p:sldId id="555" r:id="rId31"/>
    <p:sldId id="556" r:id="rId32"/>
    <p:sldId id="557" r:id="rId33"/>
    <p:sldId id="559" r:id="rId34"/>
    <p:sldId id="505" r:id="rId35"/>
    <p:sldId id="562" r:id="rId36"/>
    <p:sldId id="548" r:id="rId37"/>
    <p:sldId id="561" r:id="rId38"/>
    <p:sldId id="507" r:id="rId39"/>
    <p:sldId id="525" r:id="rId40"/>
    <p:sldId id="516" r:id="rId41"/>
    <p:sldId id="563" r:id="rId42"/>
    <p:sldId id="564" r:id="rId43"/>
    <p:sldId id="520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2880" userDrawn="1">
          <p15:clr>
            <a:srgbClr val="A4A3A4"/>
          </p15:clr>
        </p15:guide>
        <p15:guide id="3" orient="horz">
          <p15:clr>
            <a:srgbClr val="A4A3A4"/>
          </p15:clr>
        </p15:guide>
        <p15:guide id="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47D"/>
    <a:srgbClr val="C7A859"/>
    <a:srgbClr val="9C092F"/>
    <a:srgbClr val="1AA8FE"/>
    <a:srgbClr val="8FAADC"/>
    <a:srgbClr val="6082AD"/>
    <a:srgbClr val="004890"/>
    <a:srgbClr val="414141"/>
    <a:srgbClr val="EAEDF2"/>
    <a:srgbClr val="1E2B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61" autoAdjust="0"/>
    <p:restoredTop sz="94660"/>
  </p:normalViewPr>
  <p:slideViewPr>
    <p:cSldViewPr snapToGrid="0" snapToObjects="1">
      <p:cViewPr varScale="1">
        <p:scale>
          <a:sx n="59" d="100"/>
          <a:sy n="59" d="100"/>
        </p:scale>
        <p:origin x="-1830" y="-78"/>
      </p:cViewPr>
      <p:guideLst>
        <p:guide orient="horz" pos="2162"/>
        <p:guide pos="2880"/>
        <p:guide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9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0A98B-92B9-4661-8148-70A28B87BFA7}" type="datetimeFigureOut">
              <a:rPr lang="es-ES" smtClean="0"/>
              <a:t>03/09/2019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0EC59-92A8-49D9-A266-1F666DA847F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826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5120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B0A0AE6-080A-4F9F-A673-9A11D0876B05}" type="slidenum">
              <a:rPr lang="es-ES" altLang="en-US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s-ES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5018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2CCFBD5-1AFE-48B5-88FA-49CFC012347F}" type="slidenum">
              <a:rPr lang="es-ES" altLang="en-US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es-ES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5120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B0A0AE6-080A-4F9F-A673-9A11D0876B05}" type="slidenum">
              <a:rPr lang="es-ES" altLang="en-US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es-ES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5120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B0A0AE6-080A-4F9F-A673-9A11D0876B05}" type="slidenum">
              <a:rPr lang="es-ES" altLang="en-US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es-ES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5120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B0A0AE6-080A-4F9F-A673-9A11D0876B05}" type="slidenum">
              <a:rPr lang="es-ES" altLang="en-US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es-ES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4198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C819379-521A-4CE6-987D-B86916906AFB}" type="slidenum">
              <a:rPr lang="es-ES" altLang="en-US" smtClean="0">
                <a:solidFill>
                  <a:srgbClr val="000000"/>
                </a:solidFill>
              </a:rPr>
              <a:pPr eaLnBrk="1" hangingPunct="1"/>
              <a:t>15</a:t>
            </a:fld>
            <a:endParaRPr lang="es-E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3994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A5F30E5-8E4D-4C69-8867-8D7723A8E69B}" type="slidenum">
              <a:rPr lang="es-ES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es-E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4198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C819379-521A-4CE6-987D-B86916906AFB}" type="slidenum">
              <a:rPr lang="es-ES" altLang="en-US" smtClean="0">
                <a:solidFill>
                  <a:srgbClr val="000000"/>
                </a:solidFill>
              </a:rPr>
              <a:pPr eaLnBrk="1" hangingPunct="1"/>
              <a:t>17</a:t>
            </a:fld>
            <a:endParaRPr lang="es-E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8CF10F-9AF9-4F63-92D5-914E1B962213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82145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8CF10F-9AF9-4F63-92D5-914E1B962213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82145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8CF10F-9AF9-4F63-92D5-914E1B962213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8214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3277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033248C-170C-4105-9A51-E45DFDBE9E21}" type="slidenum">
              <a:rPr lang="es-ES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s-ES" alt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8CF10F-9AF9-4F63-92D5-914E1B962213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82145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8CF10F-9AF9-4F63-92D5-914E1B962213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82145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8CF10F-9AF9-4F63-92D5-914E1B962213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82145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4096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02530F0-27BB-42B3-A943-1E3020A0B64B}" type="slidenum">
              <a:rPr lang="es-ES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es-E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4096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02530F0-27BB-42B3-A943-1E3020A0B64B}" type="slidenum">
              <a:rPr lang="es-ES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lang="es-E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90945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51200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51200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51200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5120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4915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45DC73F-ADB9-4582-A00F-6D627AB6DA6A}" type="slidenum">
              <a:rPr lang="es-ES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es-E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9114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46ADE76-BE54-4DA1-B3AC-7DF9523F5318}" type="slidenum">
              <a:rPr lang="es-ES" altLang="en-US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31</a:t>
            </a:fld>
            <a:endParaRPr lang="es-ES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9114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46ADE76-BE54-4DA1-B3AC-7DF9523F5318}" type="slidenum">
              <a:rPr lang="es-ES" altLang="en-US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32</a:t>
            </a:fld>
            <a:endParaRPr lang="es-ES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Esto no es muy fácil de entender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248EE-3513-49DA-A146-6604B8FC3B0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9326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8909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1A273B9-F4AD-400D-99FF-54B4B8E7E0F5}" type="slidenum">
              <a:rPr lang="es-ES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36</a:t>
            </a:fld>
            <a:endParaRPr lang="es-E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44573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4506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B141422-E75A-4951-A120-5C954BFB48E6}" type="slidenum">
              <a:rPr lang="es-ES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38</a:t>
            </a:fld>
            <a:endParaRPr lang="es-E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5120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B0A0AE6-080A-4F9F-A673-9A11D0876B05}" type="slidenum">
              <a:rPr lang="es-ES" altLang="en-US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39</a:t>
            </a:fld>
            <a:endParaRPr lang="es-ES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5120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B0A0AE6-080A-4F9F-A673-9A11D0876B05}" type="slidenum">
              <a:rPr lang="es-ES" altLang="en-US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40</a:t>
            </a:fld>
            <a:endParaRPr lang="es-ES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5632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688A3B9-796E-420C-B9FB-E3F641ECED13}" type="slidenum">
              <a:rPr lang="es-ES" altLang="en-US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41</a:t>
            </a:fld>
            <a:endParaRPr lang="es-ES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3277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033248C-170C-4105-9A51-E45DFDBE9E21}" type="slidenum">
              <a:rPr lang="es-ES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es-ES" alt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3686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E26615C-E473-4F2F-B4FC-21B568ABDBEE}" type="slidenum">
              <a:rPr lang="es-ES" altLang="en-US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s-ES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>
              <a:spcAft>
                <a:spcPts val="600"/>
              </a:spcAft>
              <a:buClr>
                <a:srgbClr val="577982"/>
              </a:buClr>
              <a:buSzPct val="200000"/>
              <a:buFont typeface="Arial" panose="020B0604020202020204" pitchFamily="34" charset="0"/>
              <a:buChar char="•"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To enable better management of the climate-related risks</a:t>
            </a:r>
          </a:p>
          <a:p>
            <a:pPr marL="285750" indent="-285750" algn="just">
              <a:spcAft>
                <a:spcPts val="600"/>
              </a:spcAft>
              <a:buClr>
                <a:srgbClr val="577982"/>
              </a:buClr>
              <a:buSzPct val="200000"/>
              <a:buFont typeface="Arial" panose="020B0604020202020204" pitchFamily="34" charset="0"/>
              <a:buChar char="•"/>
            </a:pPr>
            <a:r>
              <a:rPr lang="en-GB" dirty="0">
                <a:latin typeface="Helvetica" panose="020B0604020202020204" pitchFamily="34" charset="0"/>
                <a:cs typeface="Helvetica" panose="020B0604020202020204" pitchFamily="34" charset="0"/>
              </a:rPr>
              <a:t>To improve the resilience and adaptation to climate change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8CF10F-9AF9-4F63-92D5-914E1B962213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7929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5120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B0A0AE6-080A-4F9F-A673-9A11D0876B05}" type="slidenum">
              <a:rPr lang="es-ES" altLang="en-US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s-ES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5018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2CCFBD5-1AFE-48B5-88FA-49CFC012347F}" type="slidenum">
              <a:rPr lang="es-ES" altLang="en-US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s-ES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5120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B0A0AE6-080A-4F9F-A673-9A11D0876B05}" type="slidenum">
              <a:rPr lang="es-ES" altLang="en-US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es-ES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Fir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6095686"/>
            <a:ext cx="6096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18" y="1631730"/>
            <a:ext cx="5026945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8" y="4900141"/>
            <a:ext cx="5026945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smtClean="0"/>
              <a:t>Haga </a:t>
            </a:r>
            <a:r>
              <a:rPr lang="es-ES" dirty="0" err="1" smtClean="0"/>
              <a:t>click</a:t>
            </a:r>
            <a:r>
              <a:rPr lang="es-ES" dirty="0" smtClean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6"/>
            <a:ext cx="3048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7" y="6095686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 smtClean="0"/>
              <a:t>day</a:t>
            </a:r>
            <a:r>
              <a:rPr lang="es-ES" dirty="0" smtClean="0"/>
              <a:t>/</a:t>
            </a:r>
            <a:r>
              <a:rPr lang="es-ES" dirty="0" err="1" smtClean="0"/>
              <a:t>month</a:t>
            </a:r>
            <a:r>
              <a:rPr lang="es-ES" dirty="0" smtClean="0"/>
              <a:t>/</a:t>
            </a:r>
            <a:r>
              <a:rPr lang="es-ES" dirty="0" err="1" smtClean="0"/>
              <a:t>year</a:t>
            </a:r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6" y="6095684"/>
            <a:ext cx="5026946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 smtClean="0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7109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10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88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3722760" y="1724040"/>
            <a:ext cx="5026680" cy="137160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41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244440" y="6350409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75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1495800" y="6350409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56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244440" y="6350409"/>
            <a:ext cx="244116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35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244116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244440" y="6350409"/>
            <a:ext cx="244116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981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1495800" y="6350409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244440" y="6350409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565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1069920" y="6095880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1895400" y="6095880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1895400" y="6350409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1069920" y="6350409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244440" y="6350409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43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Firs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9"/>
          <p:cNvSpPr/>
          <p:nvPr userDrawn="1"/>
        </p:nvSpPr>
        <p:spPr>
          <a:xfrm>
            <a:off x="3048000" y="6094969"/>
            <a:ext cx="6096000" cy="4885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Rectángulo 12"/>
          <p:cNvSpPr/>
          <p:nvPr userDrawn="1"/>
        </p:nvSpPr>
        <p:spPr>
          <a:xfrm>
            <a:off x="0" y="6094969"/>
            <a:ext cx="3048000" cy="488528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6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18" y="1631730"/>
            <a:ext cx="5026945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22918" y="4900141"/>
            <a:ext cx="5026945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s-ES" dirty="0" smtClean="0"/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/>
          </p:nvPr>
        </p:nvSpPr>
        <p:spPr>
          <a:xfrm>
            <a:off x="244478" y="6095691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/>
          </p:nvPr>
        </p:nvSpPr>
        <p:spPr>
          <a:xfrm>
            <a:off x="3722916" y="6095684"/>
            <a:ext cx="5026946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5238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4803" y="1215072"/>
            <a:ext cx="8229598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09" y="6232145"/>
            <a:ext cx="18764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46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92" y="6231446"/>
            <a:ext cx="1876425" cy="45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4803" y="1215072"/>
            <a:ext cx="8229598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982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151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000" y="877500"/>
            <a:ext cx="6840000" cy="3960000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98101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/>
          <p:nvPr userDrawn="1"/>
        </p:nvSpPr>
        <p:spPr>
          <a:xfrm>
            <a:off x="1990725" y="2487617"/>
            <a:ext cx="5162550" cy="1200383"/>
          </a:xfrm>
          <a:prstGeom prst="rect">
            <a:avLst/>
          </a:prstGeom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s-ES" sz="7200" dirty="0">
                <a:solidFill>
                  <a:prstClr val="white"/>
                </a:solidFill>
                <a:ea typeface="ＭＳ Ｐゴシック" pitchFamily="34" charset="-128"/>
              </a:rPr>
              <a:t>THANK YOU!</a:t>
            </a:r>
          </a:p>
        </p:txBody>
      </p:sp>
      <p:sp>
        <p:nvSpPr>
          <p:cNvPr id="5" name="CuadroTexto 4"/>
          <p:cNvSpPr txBox="1"/>
          <p:nvPr userDrawn="1"/>
        </p:nvSpPr>
        <p:spPr>
          <a:xfrm>
            <a:off x="3360738" y="5865436"/>
            <a:ext cx="2406650" cy="646718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s-ES" sz="3600" dirty="0">
                <a:solidFill>
                  <a:prstClr val="white"/>
                </a:solidFill>
                <a:ea typeface="ＭＳ Ｐゴシック" pitchFamily="34" charset="-128"/>
              </a:rPr>
              <a:t>www.bsc.es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0318" y="4101717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60034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4"/>
          <p:cNvSpPr txBox="1"/>
          <p:nvPr userDrawn="1"/>
        </p:nvSpPr>
        <p:spPr>
          <a:xfrm>
            <a:off x="3360738" y="5865436"/>
            <a:ext cx="2406650" cy="646718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s-ES" sz="3600" dirty="0">
                <a:solidFill>
                  <a:prstClr val="white"/>
                </a:solidFill>
                <a:ea typeface="ＭＳ Ｐゴシック" pitchFamily="34" charset="-128"/>
              </a:rPr>
              <a:t>www.bsc.es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0318" y="4101717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911718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3"/>
            <a:ext cx="9290050" cy="82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355514"/>
            <a:ext cx="533400" cy="50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5E0E8C09-F9C9-4CB9-962F-B81940FEB92B}" type="slidenum">
              <a:rPr lang="en-US" sz="1000" smtClean="0">
                <a:solidFill>
                  <a:srgbClr val="23589C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800" smtClean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1133"/>
            <a:ext cx="1936750" cy="56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80" y="122523"/>
            <a:ext cx="574675" cy="29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96876" y="141100"/>
            <a:ext cx="6191348" cy="680868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572000" y="3147612"/>
            <a:ext cx="4152900" cy="3306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8" y="962661"/>
            <a:ext cx="8329365" cy="539285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868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16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000" y="877500"/>
            <a:ext cx="6840000" cy="3960000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1753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 userDrawn="1"/>
        </p:nvSpPr>
        <p:spPr>
          <a:xfrm>
            <a:off x="1991225" y="2486932"/>
            <a:ext cx="5161550" cy="1200329"/>
          </a:xfrm>
          <a:prstGeom prst="rect">
            <a:avLst/>
          </a:prstGeom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7200" dirty="0" smtClean="0">
                <a:solidFill>
                  <a:schemeClr val="bg1"/>
                </a:solidFill>
              </a:rPr>
              <a:t>THANK YOU!</a:t>
            </a:r>
            <a:endParaRPr lang="es-ES" sz="7200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 userDrawn="1"/>
        </p:nvSpPr>
        <p:spPr>
          <a:xfrm>
            <a:off x="3360101" y="5865998"/>
            <a:ext cx="2407901" cy="646331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3600" dirty="0" smtClean="0">
                <a:solidFill>
                  <a:schemeClr val="bg1"/>
                </a:solidFill>
              </a:rPr>
              <a:t>www.bsc.es</a:t>
            </a:r>
            <a:endParaRPr lang="es-ES" sz="3600" dirty="0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10318" y="4101712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YOUR-EMAIL@bsc.es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7056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 userDrawn="1"/>
        </p:nvSpPr>
        <p:spPr>
          <a:xfrm>
            <a:off x="3360101" y="5865998"/>
            <a:ext cx="2407901" cy="646331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3600" dirty="0" smtClean="0">
                <a:solidFill>
                  <a:schemeClr val="bg1"/>
                </a:solidFill>
              </a:rPr>
              <a:t>www.bsc.es</a:t>
            </a:r>
            <a:endParaRPr lang="es-ES" sz="3600" dirty="0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10318" y="4101712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YOUR-EMAIL@bsc.es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85426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46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244440" y="5886720"/>
            <a:ext cx="2441160" cy="9054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0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244116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88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90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5" r:id="rId4"/>
    <p:sldLayoutId id="2147483654" r:id="rId5"/>
    <p:sldLayoutId id="2147483656" r:id="rId6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>
            <a:off x="3048000" y="6096521"/>
            <a:ext cx="6096000" cy="48697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7" name="PlaceHolder 2"/>
          <p:cNvSpPr>
            <a:spLocks noGrp="1"/>
          </p:cNvSpPr>
          <p:nvPr>
            <p:ph type="title"/>
          </p:nvPr>
        </p:nvSpPr>
        <p:spPr bwMode="auto">
          <a:xfrm>
            <a:off x="3722691" y="1631528"/>
            <a:ext cx="5026025" cy="299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" name="CustomShape 3"/>
          <p:cNvSpPr/>
          <p:nvPr/>
        </p:nvSpPr>
        <p:spPr>
          <a:xfrm>
            <a:off x="0" y="6096521"/>
            <a:ext cx="3048000" cy="486977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9" name="PlaceHolder 4"/>
          <p:cNvSpPr>
            <a:spLocks noGrp="1"/>
          </p:cNvSpPr>
          <p:nvPr>
            <p:ph type="body"/>
          </p:nvPr>
        </p:nvSpPr>
        <p:spPr bwMode="auto">
          <a:xfrm>
            <a:off x="244480" y="6096521"/>
            <a:ext cx="2441575" cy="48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day/month/year</a:t>
            </a:r>
          </a:p>
        </p:txBody>
      </p:sp>
      <p:sp>
        <p:nvSpPr>
          <p:cNvPr id="1030" name="PlaceHolder 5"/>
          <p:cNvSpPr>
            <a:spLocks noGrp="1"/>
          </p:cNvSpPr>
          <p:nvPr>
            <p:ph type="body"/>
          </p:nvPr>
        </p:nvSpPr>
        <p:spPr bwMode="auto">
          <a:xfrm>
            <a:off x="3722691" y="6094970"/>
            <a:ext cx="5026025" cy="48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Venue</a:t>
            </a:r>
          </a:p>
        </p:txBody>
      </p:sp>
    </p:spTree>
    <p:extLst>
      <p:ext uri="{BB962C8B-B14F-4D97-AF65-F5344CB8AC3E}">
        <p14:creationId xmlns:p14="http://schemas.microsoft.com/office/powerpoint/2010/main" val="32691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44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5" Type="http://schemas.openxmlformats.org/officeDocument/2006/relationships/hyperlink" Target="https://climate.copernicus.eu/" TargetMode="External"/><Relationship Id="rId4" Type="http://schemas.openxmlformats.org/officeDocument/2006/relationships/hyperlink" Target="http://s2s4e.eu/dst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tmp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TextShape 1"/>
          <p:cNvSpPr txBox="1"/>
          <p:nvPr/>
        </p:nvSpPr>
        <p:spPr>
          <a:xfrm>
            <a:off x="3087059" y="1137425"/>
            <a:ext cx="6030451" cy="299785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defTabSz="914400">
              <a:defRPr/>
            </a:pPr>
            <a:r>
              <a:rPr lang="en-GB" altLang="es-ES" sz="5200" b="1" spc="-1" dirty="0" smtClean="0">
                <a:solidFill>
                  <a:srgbClr val="004890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 pitchFamily="34" charset="-128"/>
              </a:rPr>
              <a:t>Sub-seasonal and Seasonal Climate Forecast Applications</a:t>
            </a:r>
            <a:endParaRPr lang="en-GB" altLang="es-ES" sz="5200" b="1" spc="-1" dirty="0">
              <a:solidFill>
                <a:srgbClr val="004890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 pitchFamily="34" charset="-128"/>
            </a:endParaRPr>
          </a:p>
        </p:txBody>
      </p:sp>
      <p:sp>
        <p:nvSpPr>
          <p:cNvPr id="831" name="TextShape 2"/>
          <p:cNvSpPr txBox="1"/>
          <p:nvPr/>
        </p:nvSpPr>
        <p:spPr>
          <a:xfrm>
            <a:off x="3138739" y="3617432"/>
            <a:ext cx="5481638" cy="275157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defTabSz="914400">
              <a:defRPr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Francisco J. </a:t>
            </a:r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Doblas-Reyes</a:t>
            </a:r>
          </a:p>
          <a:p>
            <a:pPr defTabSz="914400">
              <a:defRPr/>
            </a:pP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ＭＳ Ｐゴシック" pitchFamily="34" charset="-128"/>
            </a:endParaRPr>
          </a:p>
          <a:p>
            <a:pPr defTabSz="914400">
              <a:defRPr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w</a:t>
            </a:r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ith contributions from </a:t>
            </a:r>
            <a:r>
              <a:rPr lang="en-US" sz="20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Joaquín</a:t>
            </a:r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 </a:t>
            </a:r>
            <a:r>
              <a:rPr lang="en-US" sz="20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Bedia</a:t>
            </a:r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, Nicola </a:t>
            </a:r>
            <a:r>
              <a:rPr lang="en-US" sz="20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Cortesi</a:t>
            </a:r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, Carlo </a:t>
            </a:r>
            <a:r>
              <a:rPr lang="en-US" sz="20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Lacagnina</a:t>
            </a:r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, </a:t>
            </a:r>
            <a:r>
              <a:rPr lang="en-US" sz="20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Llorenç</a:t>
            </a:r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 </a:t>
            </a:r>
            <a:r>
              <a:rPr lang="en-US" sz="20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Lledó</a:t>
            </a:r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, </a:t>
            </a:r>
            <a:r>
              <a:rPr lang="en-US" sz="20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Jaume</a:t>
            </a:r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 Ramón, Daniel San Martín, Marta </a:t>
            </a:r>
            <a:r>
              <a:rPr lang="en-US" sz="20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Terrado</a:t>
            </a:r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, </a:t>
            </a:r>
            <a:r>
              <a:rPr lang="en-US" sz="20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Verónica</a:t>
            </a:r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 </a:t>
            </a:r>
            <a:r>
              <a:rPr lang="en-US" sz="20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Torralba</a:t>
            </a:r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, Marco Turco, </a:t>
            </a:r>
            <a:r>
              <a:rPr lang="en-US" sz="20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Ilaria</a:t>
            </a:r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 pitchFamily="34" charset="-128"/>
              </a:rPr>
              <a:t> Vigo and many more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ＭＳ Ｐゴシック" pitchFamily="34" charset="-128"/>
            </a:endParaRPr>
          </a:p>
        </p:txBody>
      </p:sp>
      <p:sp>
        <p:nvSpPr>
          <p:cNvPr id="832" name="TextShape 3"/>
          <p:cNvSpPr txBox="1"/>
          <p:nvPr/>
        </p:nvSpPr>
        <p:spPr>
          <a:xfrm>
            <a:off x="244481" y="6096522"/>
            <a:ext cx="2441575" cy="48697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defTabSz="914400">
              <a:defRPr/>
            </a:pPr>
            <a:endParaRPr lang="en-US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 pitchFamily="34" charset="-128"/>
            </a:endParaRPr>
          </a:p>
        </p:txBody>
      </p:sp>
      <p:sp>
        <p:nvSpPr>
          <p:cNvPr id="833" name="TextShape 4"/>
          <p:cNvSpPr txBox="1"/>
          <p:nvPr/>
        </p:nvSpPr>
        <p:spPr>
          <a:xfrm>
            <a:off x="3722693" y="6094971"/>
            <a:ext cx="5026025" cy="48697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defTabSz="914400">
              <a:defRPr/>
            </a:pPr>
            <a:endParaRPr lang="en-US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 pitchFamily="34" charset="-128"/>
            </a:endParaRPr>
          </a:p>
        </p:txBody>
      </p:sp>
      <p:sp>
        <p:nvSpPr>
          <p:cNvPr id="6" name="TextShape 1"/>
          <p:cNvSpPr txBox="1">
            <a:spLocks noChangeArrowheads="1"/>
          </p:cNvSpPr>
          <p:nvPr/>
        </p:nvSpPr>
        <p:spPr bwMode="auto">
          <a:xfrm>
            <a:off x="6402391" y="5"/>
            <a:ext cx="2714625" cy="40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s-ES" sz="1400" b="1" spc="-1" dirty="0" smtClean="0">
                <a:solidFill>
                  <a:srgbClr val="00489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Reading, 5 September </a:t>
            </a:r>
            <a:r>
              <a:rPr lang="en-US" altLang="es-ES" sz="1400" b="1" spc="-1" dirty="0" smtClean="0">
                <a:solidFill>
                  <a:srgbClr val="00489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2019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154" y="6093082"/>
            <a:ext cx="1850609" cy="764918"/>
          </a:xfrm>
          <a:prstGeom prst="rect">
            <a:avLst/>
          </a:prstGeom>
        </p:spPr>
      </p:pic>
      <p:pic>
        <p:nvPicPr>
          <p:cNvPr id="8" name="Pictur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24" y="6183074"/>
            <a:ext cx="679911" cy="6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8466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/>
          <p:cNvSpPr>
            <a:spLocks noGrp="1"/>
          </p:cNvSpPr>
          <p:nvPr>
            <p:ph type="title"/>
          </p:nvPr>
        </p:nvSpPr>
        <p:spPr bwMode="auto">
          <a:xfrm>
            <a:off x="341314" y="217123"/>
            <a:ext cx="8472487" cy="839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smtClean="0"/>
              <a:t>Identified user requirements</a:t>
            </a:r>
          </a:p>
        </p:txBody>
      </p:sp>
      <p:sp>
        <p:nvSpPr>
          <p:cNvPr id="15" name="Espace réservé du texte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44451" y="879351"/>
            <a:ext cx="8983663" cy="5187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004990"/>
              </a:buClr>
              <a:buSzPct val="150000"/>
              <a:defRPr/>
            </a:pPr>
            <a:r>
              <a:rPr lang="en-GB" sz="2200" dirty="0">
                <a:solidFill>
                  <a:srgbClr val="FF0000"/>
                </a:solidFill>
              </a:rPr>
              <a:t>Targeted products</a:t>
            </a:r>
            <a:r>
              <a:rPr lang="en-GB" sz="2200" dirty="0">
                <a:solidFill>
                  <a:srgbClr val="004990"/>
                </a:solidFill>
              </a:rPr>
              <a:t> need to become widely available, easy to access and understand by different professionals</a:t>
            </a:r>
          </a:p>
          <a:p>
            <a:pPr algn="just">
              <a:buClr>
                <a:srgbClr val="004990"/>
              </a:buClr>
              <a:buSzPct val="150000"/>
              <a:defRPr/>
            </a:pPr>
            <a:r>
              <a:rPr lang="en-GB" sz="2200" dirty="0">
                <a:solidFill>
                  <a:srgbClr val="004990"/>
                </a:solidFill>
              </a:rPr>
              <a:t>Need to understand how the information provided can be used and integrated in </a:t>
            </a:r>
            <a:r>
              <a:rPr lang="en-GB" sz="2200" dirty="0">
                <a:solidFill>
                  <a:srgbClr val="FF0000"/>
                </a:solidFill>
              </a:rPr>
              <a:t>users’ operations and activities</a:t>
            </a:r>
            <a:r>
              <a:rPr lang="en-GB" sz="2200" dirty="0">
                <a:solidFill>
                  <a:srgbClr val="004990"/>
                </a:solidFill>
              </a:rPr>
              <a:t>.</a:t>
            </a:r>
          </a:p>
          <a:p>
            <a:pPr algn="just">
              <a:buClr>
                <a:srgbClr val="004990"/>
              </a:buClr>
              <a:buSzPct val="150000"/>
              <a:defRPr/>
            </a:pPr>
            <a:r>
              <a:rPr lang="en-GB" sz="2200" dirty="0">
                <a:solidFill>
                  <a:srgbClr val="FF0000"/>
                </a:solidFill>
              </a:rPr>
              <a:t>Added value</a:t>
            </a:r>
            <a:r>
              <a:rPr lang="en-GB" sz="2200" dirty="0">
                <a:solidFill>
                  <a:srgbClr val="004990"/>
                </a:solidFill>
              </a:rPr>
              <a:t> of using </a:t>
            </a:r>
            <a:r>
              <a:rPr lang="en-GB" sz="2200" dirty="0" smtClean="0">
                <a:solidFill>
                  <a:srgbClr val="004990"/>
                </a:solidFill>
              </a:rPr>
              <a:t>climate predictions </a:t>
            </a:r>
            <a:r>
              <a:rPr lang="en-GB" sz="2200" dirty="0">
                <a:solidFill>
                  <a:srgbClr val="004990"/>
                </a:solidFill>
              </a:rPr>
              <a:t>needs to be better understood. The chain product-verification-predictability source needs to be established.</a:t>
            </a:r>
          </a:p>
          <a:p>
            <a:pPr algn="just">
              <a:buClr>
                <a:srgbClr val="004990"/>
              </a:buClr>
              <a:buSzPct val="150000"/>
              <a:defRPr/>
            </a:pPr>
            <a:r>
              <a:rPr lang="en-GB" sz="2200" dirty="0">
                <a:solidFill>
                  <a:srgbClr val="004990"/>
                </a:solidFill>
              </a:rPr>
              <a:t>Need to </a:t>
            </a:r>
            <a:r>
              <a:rPr lang="en-GB" sz="2200" dirty="0">
                <a:solidFill>
                  <a:srgbClr val="FF0000"/>
                </a:solidFill>
              </a:rPr>
              <a:t>reduce uncertainties and increase </a:t>
            </a:r>
            <a:r>
              <a:rPr lang="en-GB" sz="2200" dirty="0" smtClean="0">
                <a:solidFill>
                  <a:srgbClr val="FF0000"/>
                </a:solidFill>
              </a:rPr>
              <a:t>skill</a:t>
            </a:r>
            <a:r>
              <a:rPr lang="en-GB" sz="2200" dirty="0">
                <a:solidFill>
                  <a:srgbClr val="004990"/>
                </a:solidFill>
              </a:rPr>
              <a:t>. The skill is too low to base decisions on them, since the cost/lost ratio can be high</a:t>
            </a:r>
          </a:p>
          <a:p>
            <a:pPr algn="just">
              <a:buClr>
                <a:srgbClr val="004990"/>
              </a:buClr>
              <a:buSzPct val="150000"/>
              <a:defRPr/>
            </a:pPr>
            <a:r>
              <a:rPr lang="en-GB" sz="2200" dirty="0">
                <a:solidFill>
                  <a:srgbClr val="004990"/>
                </a:solidFill>
              </a:rPr>
              <a:t>Better explanation of the link between </a:t>
            </a:r>
            <a:r>
              <a:rPr lang="en-GB" sz="2200" dirty="0" smtClean="0">
                <a:solidFill>
                  <a:srgbClr val="FF0000"/>
                </a:solidFill>
              </a:rPr>
              <a:t>climate predictions </a:t>
            </a:r>
            <a:r>
              <a:rPr lang="en-GB" sz="2200" dirty="0">
                <a:solidFill>
                  <a:srgbClr val="FF0000"/>
                </a:solidFill>
              </a:rPr>
              <a:t>and climate change projections</a:t>
            </a:r>
            <a:r>
              <a:rPr lang="en-GB" sz="2200" dirty="0">
                <a:solidFill>
                  <a:srgbClr val="004990"/>
                </a:solidFill>
              </a:rPr>
              <a:t>.</a:t>
            </a:r>
          </a:p>
          <a:p>
            <a:pPr algn="just">
              <a:buClr>
                <a:srgbClr val="004990"/>
              </a:buClr>
              <a:buSzPct val="150000"/>
              <a:defRPr/>
            </a:pPr>
            <a:r>
              <a:rPr lang="en-GB" sz="2200" dirty="0">
                <a:solidFill>
                  <a:srgbClr val="004990"/>
                </a:solidFill>
              </a:rPr>
              <a:t>The information needs to be </a:t>
            </a:r>
            <a:r>
              <a:rPr lang="en-GB" sz="2200" dirty="0">
                <a:solidFill>
                  <a:srgbClr val="FF0000"/>
                </a:solidFill>
              </a:rPr>
              <a:t>reliable enough</a:t>
            </a:r>
            <a:r>
              <a:rPr lang="en-GB" sz="2200" dirty="0">
                <a:solidFill>
                  <a:srgbClr val="004990"/>
                </a:solidFill>
              </a:rPr>
              <a:t>.</a:t>
            </a:r>
          </a:p>
          <a:p>
            <a:pPr algn="just">
              <a:buClr>
                <a:srgbClr val="004990"/>
              </a:buClr>
              <a:buSzPct val="150000"/>
              <a:defRPr/>
            </a:pPr>
            <a:r>
              <a:rPr lang="en-GB" sz="2200" dirty="0">
                <a:solidFill>
                  <a:srgbClr val="004990"/>
                </a:solidFill>
              </a:rPr>
              <a:t>Maybe need for fine spatial </a:t>
            </a:r>
            <a:r>
              <a:rPr lang="en-GB" sz="2200" dirty="0">
                <a:solidFill>
                  <a:srgbClr val="FF0000"/>
                </a:solidFill>
              </a:rPr>
              <a:t>resolutions</a:t>
            </a:r>
            <a:r>
              <a:rPr lang="en-GB" sz="2200" dirty="0">
                <a:solidFill>
                  <a:srgbClr val="004990"/>
                </a:solidFill>
              </a:rPr>
              <a:t> or allow focusing on local urban areas.</a:t>
            </a:r>
          </a:p>
          <a:p>
            <a:pPr algn="just">
              <a:buClr>
                <a:schemeClr val="bg1">
                  <a:lumMod val="50000"/>
                </a:schemeClr>
              </a:buClr>
              <a:buSzPct val="150000"/>
              <a:defRPr/>
            </a:pPr>
            <a:endParaRPr lang="en-GB" sz="2200" dirty="0">
              <a:solidFill>
                <a:srgbClr val="004990"/>
              </a:solidFill>
            </a:endParaRPr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2100" dirty="0">
              <a:solidFill>
                <a:srgbClr val="004890"/>
              </a:solidFill>
            </a:endParaRPr>
          </a:p>
        </p:txBody>
      </p:sp>
      <p:sp>
        <p:nvSpPr>
          <p:cNvPr id="29700" name="Text Box 12"/>
          <p:cNvSpPr txBox="1">
            <a:spLocks noChangeArrowheads="1"/>
          </p:cNvSpPr>
          <p:nvPr/>
        </p:nvSpPr>
        <p:spPr bwMode="auto">
          <a:xfrm>
            <a:off x="2592388" y="6023626"/>
            <a:ext cx="6570662" cy="856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</a:pPr>
            <a:r>
              <a:rPr lang="en-GB" altLang="en-US" sz="1600">
                <a:latin typeface="Calibri" pitchFamily="34" charset="0"/>
              </a:rPr>
              <a:t>Extracted from project deliverables of EUCP (D6.4), PRIMAVERA (D11.6) and EUPORIAS (D12.3). Additional sectoral comments in user engagement by S2S4E, APPLICATE, MED-GOLD, HIATUS and VISCA.</a:t>
            </a:r>
          </a:p>
        </p:txBody>
      </p:sp>
    </p:spTree>
    <p:extLst>
      <p:ext uri="{BB962C8B-B14F-4D97-AF65-F5344CB8AC3E}">
        <p14:creationId xmlns:p14="http://schemas.microsoft.com/office/powerpoint/2010/main" val="38064623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ítulo 1"/>
          <p:cNvSpPr>
            <a:spLocks noGrp="1"/>
          </p:cNvSpPr>
          <p:nvPr>
            <p:ph type="title"/>
          </p:nvPr>
        </p:nvSpPr>
        <p:spPr bwMode="auto">
          <a:xfrm>
            <a:off x="449263" y="218675"/>
            <a:ext cx="8229600" cy="7444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dirty="0" smtClean="0"/>
              <a:t>An example: Users in the energy sector</a:t>
            </a:r>
            <a:endParaRPr lang="en-GB" altLang="en-US" dirty="0" smtClean="0"/>
          </a:p>
        </p:txBody>
      </p:sp>
      <p:sp>
        <p:nvSpPr>
          <p:cNvPr id="30723" name="Marcador de contenido 2"/>
          <p:cNvSpPr txBox="1">
            <a:spLocks/>
          </p:cNvSpPr>
          <p:nvPr/>
        </p:nvSpPr>
        <p:spPr bwMode="auto">
          <a:xfrm>
            <a:off x="606425" y="759932"/>
            <a:ext cx="7983538" cy="71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eaLnBrk="1" hangingPunct="1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defRPr/>
            </a:pPr>
            <a:r>
              <a:rPr lang="en-US" altLang="es-ES" sz="2100" dirty="0" smtClean="0">
                <a:solidFill>
                  <a:srgbClr val="004890"/>
                </a:solidFill>
                <a:latin typeface="Calibri" panose="020F0502020204030204" pitchFamily="34" charset="0"/>
                <a:ea typeface="+mn-ea"/>
              </a:rPr>
              <a:t>Long-term user engagement has allowed identifying a number of decisions that could benefit from climate predictions</a:t>
            </a:r>
            <a:endParaRPr lang="en-US" altLang="es-ES" sz="2100" dirty="0">
              <a:solidFill>
                <a:srgbClr val="004890"/>
              </a:solidFill>
              <a:latin typeface="Calibri" panose="020F0502020204030204" pitchFamily="34" charset="0"/>
              <a:ea typeface="+mn-ea"/>
            </a:endParaRPr>
          </a:p>
        </p:txBody>
      </p:sp>
      <p:sp>
        <p:nvSpPr>
          <p:cNvPr id="7" name="TextBox 57">
            <a:extLst>
              <a:ext uri="{FF2B5EF4-FFF2-40B4-BE49-F238E27FC236}">
                <a16:creationId xmlns:a16="http://schemas.microsoft.com/office/drawing/2014/main" xmlns="" id="{A9716FEB-17A1-4ABA-A14D-9D890F61C361}"/>
              </a:ext>
            </a:extLst>
          </p:cNvPr>
          <p:cNvSpPr txBox="1"/>
          <p:nvPr/>
        </p:nvSpPr>
        <p:spPr>
          <a:xfrm>
            <a:off x="1602470" y="1768124"/>
            <a:ext cx="5937327" cy="19389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Post-construction decisions</a:t>
            </a:r>
          </a:p>
          <a:p>
            <a:pPr marL="108000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Energy producers: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Resource management strategies</a:t>
            </a:r>
          </a:p>
          <a:p>
            <a:pPr marL="108000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Energy traders: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Resource effects on markets</a:t>
            </a:r>
          </a:p>
          <a:p>
            <a:pPr marL="108000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Plant operators: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Planning for maintenance works, especially offshore wind O&amp;M</a:t>
            </a:r>
          </a:p>
          <a:p>
            <a:pPr marL="108000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Plant investors: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anticipate cash flow, optimize return on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investment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64">
            <a:extLst>
              <a:ext uri="{FF2B5EF4-FFF2-40B4-BE49-F238E27FC236}">
                <a16:creationId xmlns:a16="http://schemas.microsoft.com/office/drawing/2014/main" xmlns="" id="{138103F0-DA43-48B4-B7FE-92215421E81D}"/>
              </a:ext>
            </a:extLst>
          </p:cNvPr>
          <p:cNvSpPr txBox="1"/>
          <p:nvPr/>
        </p:nvSpPr>
        <p:spPr>
          <a:xfrm>
            <a:off x="1634554" y="4430251"/>
            <a:ext cx="5857109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Mid-term planning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Grid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operators: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Anticipate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hotter/colder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seasons to schedule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power plants to reinforce supply.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Energy traders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Anticipate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energy prices.</a:t>
            </a:r>
          </a:p>
        </p:txBody>
      </p:sp>
    </p:spTree>
    <p:extLst>
      <p:ext uri="{BB962C8B-B14F-4D97-AF65-F5344CB8AC3E}">
        <p14:creationId xmlns:p14="http://schemas.microsoft.com/office/powerpoint/2010/main" val="243836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/>
          <p:cNvSpPr>
            <a:spLocks noGrp="1"/>
          </p:cNvSpPr>
          <p:nvPr>
            <p:ph type="title"/>
          </p:nvPr>
        </p:nvSpPr>
        <p:spPr bwMode="auto">
          <a:xfrm>
            <a:off x="341314" y="217123"/>
            <a:ext cx="8472487" cy="839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dirty="0" smtClean="0"/>
              <a:t>Sometimes, the user wants to understand</a:t>
            </a:r>
            <a:endParaRPr lang="en-GB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7" y="1941679"/>
            <a:ext cx="5166875" cy="36405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0" r="-4"/>
          <a:stretch/>
        </p:blipFill>
        <p:spPr>
          <a:xfrm>
            <a:off x="5437994" y="875830"/>
            <a:ext cx="3468933" cy="585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1594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/>
          <p:cNvSpPr>
            <a:spLocks noGrp="1"/>
          </p:cNvSpPr>
          <p:nvPr>
            <p:ph type="title"/>
          </p:nvPr>
        </p:nvSpPr>
        <p:spPr bwMode="auto">
          <a:xfrm>
            <a:off x="341314" y="217123"/>
            <a:ext cx="8472487" cy="839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dirty="0" smtClean="0"/>
              <a:t>Other times, they look for climate forecasts</a:t>
            </a:r>
            <a:endParaRPr lang="en-GB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6152"/>
            <a:ext cx="4572000" cy="3183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642" y="3422201"/>
            <a:ext cx="4572000" cy="3183255"/>
          </a:xfrm>
          <a:prstGeom prst="rect">
            <a:avLst/>
          </a:prstGeom>
        </p:spPr>
      </p:pic>
      <p:sp>
        <p:nvSpPr>
          <p:cNvPr id="11" name="Espace réservé du texte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4755147" y="1056151"/>
            <a:ext cx="4219074" cy="21522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4990"/>
              </a:buClr>
              <a:buSzPct val="150000"/>
              <a:buNone/>
              <a:defRPr/>
            </a:pPr>
            <a:r>
              <a:rPr lang="en-GB" sz="2200" dirty="0" smtClean="0">
                <a:solidFill>
                  <a:srgbClr val="04347D"/>
                </a:solidFill>
              </a:rPr>
              <a:t>But some elements are missing:</a:t>
            </a:r>
          </a:p>
          <a:p>
            <a:pPr>
              <a:buClr>
                <a:srgbClr val="004990"/>
              </a:buClr>
              <a:buSzPct val="150000"/>
              <a:defRPr/>
            </a:pPr>
            <a:r>
              <a:rPr lang="en-GB" sz="2200" dirty="0" smtClean="0">
                <a:solidFill>
                  <a:srgbClr val="04347D"/>
                </a:solidFill>
              </a:rPr>
              <a:t>Quality assurance</a:t>
            </a:r>
          </a:p>
          <a:p>
            <a:pPr>
              <a:buClr>
                <a:srgbClr val="004990"/>
              </a:buClr>
              <a:buSzPct val="150000"/>
              <a:defRPr/>
            </a:pPr>
            <a:r>
              <a:rPr lang="en-GB" sz="2200" dirty="0" smtClean="0">
                <a:solidFill>
                  <a:srgbClr val="04347D"/>
                </a:solidFill>
              </a:rPr>
              <a:t>Traceability</a:t>
            </a:r>
          </a:p>
          <a:p>
            <a:pPr>
              <a:buClr>
                <a:srgbClr val="004990"/>
              </a:buClr>
              <a:buSzPct val="150000"/>
              <a:defRPr/>
            </a:pPr>
            <a:r>
              <a:rPr lang="en-GB" sz="2200" dirty="0" smtClean="0">
                <a:solidFill>
                  <a:srgbClr val="04347D"/>
                </a:solidFill>
              </a:rPr>
              <a:t>Interpretation</a:t>
            </a:r>
            <a:endParaRPr lang="en-GB" sz="2200" dirty="0">
              <a:solidFill>
                <a:srgbClr val="0434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2949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/>
          <p:cNvSpPr>
            <a:spLocks noGrp="1"/>
          </p:cNvSpPr>
          <p:nvPr>
            <p:ph type="title"/>
          </p:nvPr>
        </p:nvSpPr>
        <p:spPr bwMode="auto">
          <a:xfrm>
            <a:off x="341314" y="217123"/>
            <a:ext cx="8472487" cy="839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dirty="0" smtClean="0"/>
              <a:t>Examples of dealing with missing elements</a:t>
            </a:r>
            <a:endParaRPr lang="en-GB" altLang="en-US" dirty="0" smtClean="0"/>
          </a:p>
        </p:txBody>
      </p:sp>
      <p:sp>
        <p:nvSpPr>
          <p:cNvPr id="15" name="Espace réservé du texte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128337" y="1168107"/>
            <a:ext cx="8903357" cy="5187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4990"/>
              </a:buClr>
              <a:buSzPct val="150000"/>
              <a:defRPr/>
            </a:pPr>
            <a:r>
              <a:rPr lang="en-GB" sz="2200" dirty="0" smtClean="0">
                <a:solidFill>
                  <a:srgbClr val="FF0000"/>
                </a:solidFill>
              </a:rPr>
              <a:t>User indicators</a:t>
            </a:r>
            <a:r>
              <a:rPr lang="en-GB" sz="2200" dirty="0">
                <a:solidFill>
                  <a:srgbClr val="004990"/>
                </a:solidFill>
              </a:rPr>
              <a:t>: indicators do not have the same level of skill as the meteorological variables.</a:t>
            </a:r>
          </a:p>
          <a:p>
            <a:pPr>
              <a:buClr>
                <a:srgbClr val="004990"/>
              </a:buClr>
              <a:buSzPct val="150000"/>
              <a:defRPr/>
            </a:pPr>
            <a:r>
              <a:rPr lang="en-GB" sz="2200" dirty="0" smtClean="0">
                <a:solidFill>
                  <a:srgbClr val="FF0000"/>
                </a:solidFill>
              </a:rPr>
              <a:t>Observational uncertainty</a:t>
            </a:r>
            <a:r>
              <a:rPr lang="en-GB" sz="2200" dirty="0" smtClean="0">
                <a:solidFill>
                  <a:srgbClr val="004990"/>
                </a:solidFill>
              </a:rPr>
              <a:t>: comparison between reanalyses in a forecast verification context.</a:t>
            </a:r>
          </a:p>
          <a:p>
            <a:pPr>
              <a:buClr>
                <a:srgbClr val="004990"/>
              </a:buClr>
              <a:buSzPct val="150000"/>
              <a:defRPr/>
            </a:pPr>
            <a:r>
              <a:rPr lang="en-GB" sz="2200" dirty="0" smtClean="0">
                <a:solidFill>
                  <a:srgbClr val="FF0000"/>
                </a:solidFill>
              </a:rPr>
              <a:t>Definition of standard procedures</a:t>
            </a:r>
            <a:r>
              <a:rPr lang="en-GB" sz="2200" dirty="0" smtClean="0">
                <a:solidFill>
                  <a:srgbClr val="004990"/>
                </a:solidFill>
              </a:rPr>
              <a:t>: standards are less common than one would expect.</a:t>
            </a:r>
          </a:p>
          <a:p>
            <a:pPr>
              <a:buClr>
                <a:srgbClr val="004990"/>
              </a:buClr>
              <a:buSzPct val="150000"/>
              <a:defRPr/>
            </a:pPr>
            <a:r>
              <a:rPr lang="en-GB" sz="2200" dirty="0" smtClean="0">
                <a:solidFill>
                  <a:srgbClr val="FF0000"/>
                </a:solidFill>
              </a:rPr>
              <a:t>Traceability of data and products</a:t>
            </a:r>
            <a:r>
              <a:rPr lang="en-GB" sz="2200" dirty="0" smtClean="0">
                <a:solidFill>
                  <a:srgbClr val="004990"/>
                </a:solidFill>
              </a:rPr>
              <a:t>: reproducibility is coming up in the research community, but its operational aspects are not solved yet.</a:t>
            </a:r>
          </a:p>
          <a:p>
            <a:pPr>
              <a:buClr>
                <a:srgbClr val="004990"/>
              </a:buClr>
              <a:buSzPct val="150000"/>
              <a:defRPr/>
            </a:pPr>
            <a:r>
              <a:rPr lang="en-GB" sz="2200" dirty="0" smtClean="0">
                <a:solidFill>
                  <a:srgbClr val="FF0000"/>
                </a:solidFill>
              </a:rPr>
              <a:t>Interpretation and training</a:t>
            </a:r>
            <a:r>
              <a:rPr lang="en-GB" sz="2200" dirty="0" smtClean="0">
                <a:solidFill>
                  <a:srgbClr val="004990"/>
                </a:solidFill>
              </a:rPr>
              <a:t>: users are often not experts, and even when they are it is easy to misunderstand the existing information.</a:t>
            </a:r>
          </a:p>
          <a:p>
            <a:pPr>
              <a:buClr>
                <a:srgbClr val="004990"/>
              </a:buClr>
              <a:buSzPct val="150000"/>
              <a:defRPr/>
            </a:pPr>
            <a:r>
              <a:rPr lang="en-GB" sz="2200" dirty="0" smtClean="0">
                <a:solidFill>
                  <a:srgbClr val="FF0000"/>
                </a:solidFill>
              </a:rPr>
              <a:t>Synthesis and narratives</a:t>
            </a:r>
            <a:r>
              <a:rPr lang="en-GB" sz="2200" dirty="0" smtClean="0">
                <a:solidFill>
                  <a:srgbClr val="004990"/>
                </a:solidFill>
              </a:rPr>
              <a:t>: how to deal with multiple lines of evidence in the message constructions.</a:t>
            </a:r>
          </a:p>
        </p:txBody>
      </p:sp>
    </p:spTree>
    <p:extLst>
      <p:ext uri="{BB962C8B-B14F-4D97-AF65-F5344CB8AC3E}">
        <p14:creationId xmlns:p14="http://schemas.microsoft.com/office/powerpoint/2010/main" val="180474850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https://s2s4e.eu/sites/default/files/inline-images/images-wind-drought2015-v2_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98"/>
          <a:stretch>
            <a:fillRect/>
          </a:stretch>
        </p:blipFill>
        <p:spPr bwMode="auto">
          <a:xfrm>
            <a:off x="3851275" y="2228618"/>
            <a:ext cx="5314950" cy="3970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ítulo 1"/>
          <p:cNvSpPr>
            <a:spLocks noGrp="1"/>
          </p:cNvSpPr>
          <p:nvPr>
            <p:ph type="title"/>
          </p:nvPr>
        </p:nvSpPr>
        <p:spPr bwMode="auto">
          <a:xfrm>
            <a:off x="320759" y="217123"/>
            <a:ext cx="8486357" cy="839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dirty="0" smtClean="0"/>
              <a:t>Some interactions are motivated by an event</a:t>
            </a:r>
            <a:endParaRPr lang="en-GB" altLang="en-US" dirty="0" smtClean="0"/>
          </a:p>
        </p:txBody>
      </p:sp>
      <p:sp>
        <p:nvSpPr>
          <p:cNvPr id="15" name="Espace réservé du texte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0" y="844504"/>
            <a:ext cx="9144000" cy="13359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sz="2100" dirty="0" smtClean="0">
                <a:solidFill>
                  <a:srgbClr val="004890"/>
                </a:solidFill>
              </a:rPr>
              <a:t>During the first quarter of 2015 the United States experienced a widespread and extended episode of low surface wind speeds. </a:t>
            </a:r>
            <a:r>
              <a:rPr lang="en-GB" sz="2100" dirty="0" smtClean="0">
                <a:solidFill>
                  <a:srgbClr val="004890"/>
                </a:solidFill>
              </a:rPr>
              <a:t>Some </a:t>
            </a:r>
            <a:r>
              <a:rPr lang="en-GB" sz="2100" dirty="0" smtClean="0">
                <a:solidFill>
                  <a:srgbClr val="004890"/>
                </a:solidFill>
              </a:rPr>
              <a:t>wind farms did not generate enough cash for their steady payments, </a:t>
            </a:r>
            <a:r>
              <a:rPr lang="en-GB" sz="2100" dirty="0" smtClean="0">
                <a:solidFill>
                  <a:srgbClr val="004890"/>
                </a:solidFill>
              </a:rPr>
              <a:t>decreasing the </a:t>
            </a:r>
            <a:r>
              <a:rPr lang="en-GB" sz="2100" dirty="0" smtClean="0">
                <a:solidFill>
                  <a:srgbClr val="004890"/>
                </a:solidFill>
              </a:rPr>
              <a:t>value of wind farm </a:t>
            </a:r>
            <a:r>
              <a:rPr lang="en-GB" sz="2100" dirty="0" smtClean="0">
                <a:solidFill>
                  <a:srgbClr val="004890"/>
                </a:solidFill>
              </a:rPr>
              <a:t>assets.</a:t>
            </a:r>
            <a:endParaRPr lang="en-GB" sz="2100" dirty="0" smtClean="0">
              <a:solidFill>
                <a:srgbClr val="004890"/>
              </a:solidFill>
            </a:endParaRPr>
          </a:p>
        </p:txBody>
      </p:sp>
      <p:sp>
        <p:nvSpPr>
          <p:cNvPr id="30726" name="4 Rectángulo"/>
          <p:cNvSpPr>
            <a:spLocks noChangeArrowheads="1"/>
          </p:cNvSpPr>
          <p:nvPr/>
        </p:nvSpPr>
        <p:spPr bwMode="auto">
          <a:xfrm>
            <a:off x="4257675" y="6138391"/>
            <a:ext cx="4859338" cy="6924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en-US" sz="1300">
                <a:solidFill>
                  <a:srgbClr val="7F7F7F"/>
                </a:solidFill>
                <a:latin typeface="Calibri" pitchFamily="34" charset="0"/>
              </a:rPr>
              <a:t>Wind speed anomalies reflecting the wind drought over the United States for the first trimester of 2015, where the USA wind-farm fleet is also shown (Lledó et al., JGR 2018)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8073" y="2228618"/>
            <a:ext cx="3823201" cy="3961023"/>
            <a:chOff x="28073" y="2228618"/>
            <a:chExt cx="3823201" cy="3961023"/>
          </a:xfrm>
        </p:grpSpPr>
        <p:sp>
          <p:nvSpPr>
            <p:cNvPr id="7" name="4 Rectángulo"/>
            <p:cNvSpPr>
              <a:spLocks noChangeArrowheads="1"/>
            </p:cNvSpPr>
            <p:nvPr/>
          </p:nvSpPr>
          <p:spPr bwMode="auto">
            <a:xfrm>
              <a:off x="28073" y="2228618"/>
              <a:ext cx="3823201" cy="163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n-GB" altLang="en-US" sz="2100" dirty="0" smtClean="0">
                  <a:solidFill>
                    <a:srgbClr val="004890"/>
                  </a:solidFill>
                  <a:latin typeface="Calibri" panose="020F0502020204030204" pitchFamily="34" charset="0"/>
                  <a:ea typeface="+mn-ea"/>
                </a:rPr>
                <a:t>Aim to predict the </a:t>
              </a:r>
              <a:r>
                <a:rPr lang="en-GB" altLang="en-US" sz="2100" dirty="0" smtClean="0">
                  <a:solidFill>
                    <a:srgbClr val="FF0000"/>
                  </a:solidFill>
                  <a:latin typeface="Calibri" panose="020F0502020204030204" pitchFamily="34" charset="0"/>
                  <a:ea typeface="+mn-ea"/>
                </a:rPr>
                <a:t>capacity factor</a:t>
              </a:r>
            </a:p>
            <a:p>
              <a:pPr eaLnBrk="1" hangingPunct="1">
                <a:defRPr/>
              </a:pPr>
              <a:endParaRPr lang="en-GB" altLang="en-US" sz="2100" dirty="0" smtClean="0">
                <a:solidFill>
                  <a:srgbClr val="004890"/>
                </a:solidFill>
                <a:latin typeface="Calibri" panose="020F0502020204030204" pitchFamily="34" charset="0"/>
                <a:ea typeface="+mn-ea"/>
              </a:endParaRPr>
            </a:p>
            <a:p>
              <a:pPr eaLnBrk="1" hangingPunct="1">
                <a:defRPr/>
              </a:pPr>
              <a:endParaRPr lang="en-GB" altLang="en-US" sz="2100" dirty="0">
                <a:solidFill>
                  <a:srgbClr val="004890"/>
                </a:solidFill>
                <a:latin typeface="Calibri" panose="020F0502020204030204" pitchFamily="34" charset="0"/>
                <a:ea typeface="+mn-ea"/>
              </a:endParaRPr>
            </a:p>
            <a:p>
              <a:pPr eaLnBrk="1" hangingPunct="1">
                <a:defRPr/>
              </a:pPr>
              <a:r>
                <a:rPr lang="en-GB" altLang="en-US" sz="2100" dirty="0" smtClean="0">
                  <a:solidFill>
                    <a:srgbClr val="004890"/>
                  </a:solidFill>
                  <a:latin typeface="Calibri" panose="020F0502020204030204" pitchFamily="34" charset="0"/>
                  <a:ea typeface="+mn-ea"/>
                </a:rPr>
                <a:t>for a specific turbine type</a:t>
              </a:r>
              <a:r>
                <a:rPr lang="en-GB" altLang="en-US" sz="2100" dirty="0" smtClean="0">
                  <a:solidFill>
                    <a:srgbClr val="004890"/>
                  </a:solidFill>
                  <a:latin typeface="Calibri" panose="020F0502020204030204" pitchFamily="34" charset="0"/>
                  <a:ea typeface="+mn-ea"/>
                  <a:sym typeface="Calibri" pitchFamily="34" charset="0"/>
                </a:rPr>
                <a:t>.</a:t>
              </a:r>
              <a:endParaRPr lang="en-GB" altLang="en-US" sz="2100" dirty="0">
                <a:solidFill>
                  <a:srgbClr val="004890"/>
                </a:solidFill>
                <a:latin typeface="Calibri" panose="020F0502020204030204" pitchFamily="34" charset="0"/>
                <a:ea typeface="+mn-ea"/>
                <a:sym typeface="Arial" pitchFamily="34" charset="0"/>
              </a:endParaRPr>
            </a:p>
            <a:p>
              <a:pPr eaLnBrk="1" hangingPunct="1">
                <a:defRPr/>
              </a:pPr>
              <a:endParaRPr lang="en-GB" altLang="en-US" sz="1600" dirty="0" smtClean="0">
                <a:solidFill>
                  <a:srgbClr val="7F7F7F"/>
                </a:solidFill>
              </a:endParaRPr>
            </a:p>
          </p:txBody>
        </p:sp>
        <p:sp>
          <p:nvSpPr>
            <p:cNvPr id="8" name="CustomShape 6"/>
            <p:cNvSpPr/>
            <p:nvPr/>
          </p:nvSpPr>
          <p:spPr>
            <a:xfrm>
              <a:off x="266880" y="2629111"/>
              <a:ext cx="3200040" cy="610560"/>
            </a:xfrm>
            <a:prstGeom prst="rect">
              <a:avLst/>
            </a:prstGeom>
            <a:blipFill rotWithShape="0"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ca-ES" sz="1800" b="0" strike="noStrike" spc="-1">
                  <a:latin typeface="Arial"/>
                  <a:ea typeface="DejaVu Sans"/>
                </a:rPr>
                <a:t> </a:t>
              </a:r>
              <a:endParaRPr lang="ca-ES" sz="1800" b="0" strike="noStrike" spc="-1">
                <a:latin typeface="Arial"/>
              </a:endParaRPr>
            </a:p>
          </p:txBody>
        </p:sp>
        <p:pic>
          <p:nvPicPr>
            <p:cNvPr id="9" name="Picture 2"/>
            <p:cNvPicPr/>
            <p:nvPr/>
          </p:nvPicPr>
          <p:blipFill>
            <a:blip r:embed="rId5"/>
            <a:stretch/>
          </p:blipFill>
          <p:spPr>
            <a:xfrm>
              <a:off x="66114" y="3529262"/>
              <a:ext cx="3737034" cy="266037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User engagement and forecast quality 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806950" y="6520975"/>
            <a:ext cx="4337050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L. </a:t>
            </a:r>
            <a:r>
              <a:rPr lang="en-GB" altLang="es-ES" sz="1600" dirty="0" err="1" smtClean="0">
                <a:solidFill>
                  <a:schemeClr val="accent1"/>
                </a:solidFill>
                <a:latin typeface="+mn-lt"/>
                <a:ea typeface="+mn-ea"/>
              </a:rPr>
              <a:t>Lledó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56689331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1"/>
          <p:cNvSpPr>
            <a:spLocks noGrp="1"/>
          </p:cNvSpPr>
          <p:nvPr>
            <p:ph type="title"/>
          </p:nvPr>
        </p:nvSpPr>
        <p:spPr bwMode="auto">
          <a:xfrm>
            <a:off x="465138" y="217123"/>
            <a:ext cx="8229600" cy="839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dirty="0" smtClean="0"/>
              <a:t>Capacity factor forecasts</a:t>
            </a:r>
            <a:endParaRPr lang="en-GB" altLang="en-US" dirty="0" smtClean="0"/>
          </a:p>
        </p:txBody>
      </p:sp>
      <p:sp>
        <p:nvSpPr>
          <p:cNvPr id="45093" name="4 Rectángulo"/>
          <p:cNvSpPr>
            <a:spLocks noChangeArrowheads="1"/>
          </p:cNvSpPr>
          <p:nvPr/>
        </p:nvSpPr>
        <p:spPr bwMode="auto">
          <a:xfrm>
            <a:off x="5562600" y="966200"/>
            <a:ext cx="358140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GB" altLang="en-US" sz="2100" dirty="0">
                <a:solidFill>
                  <a:srgbClr val="004890"/>
                </a:solidFill>
                <a:latin typeface="Calibri" panose="020F0502020204030204" pitchFamily="34" charset="0"/>
                <a:ea typeface="+mn-ea"/>
              </a:rPr>
              <a:t>DJF </a:t>
            </a:r>
            <a:r>
              <a:rPr lang="en-GB" altLang="en-US" sz="2100" dirty="0" smtClean="0">
                <a:solidFill>
                  <a:srgbClr val="004890"/>
                </a:solidFill>
                <a:latin typeface="Calibri" panose="020F0502020204030204" pitchFamily="34" charset="0"/>
                <a:ea typeface="+mn-ea"/>
              </a:rPr>
              <a:t>capacity factor over North America (124-95⁰W, 26-44⁰N) predictions </a:t>
            </a:r>
            <a:r>
              <a:rPr lang="en-GB" altLang="en-US" sz="2100" dirty="0">
                <a:solidFill>
                  <a:srgbClr val="004890"/>
                </a:solidFill>
                <a:latin typeface="Calibri" panose="020F0502020204030204" pitchFamily="34" charset="0"/>
                <a:ea typeface="+mn-ea"/>
              </a:rPr>
              <a:t>starting on the first of October, November and December for the first trimester of 2015,</a:t>
            </a:r>
            <a:r>
              <a:rPr lang="en-GB" altLang="en-US" sz="2100" dirty="0">
                <a:solidFill>
                  <a:srgbClr val="004890"/>
                </a:solidFill>
                <a:latin typeface="Calibri" panose="020F0502020204030204" pitchFamily="34" charset="0"/>
                <a:ea typeface="+mn-ea"/>
                <a:sym typeface="Calibri" pitchFamily="34" charset="0"/>
              </a:rPr>
              <a:t> ECMWF SEAS5, reanalysis: ERA-Interim</a:t>
            </a:r>
            <a:r>
              <a:rPr lang="en-GB" altLang="en-US" sz="2100" dirty="0">
                <a:solidFill>
                  <a:srgbClr val="004890"/>
                </a:solidFill>
                <a:latin typeface="Calibri" panose="020F0502020204030204" pitchFamily="34" charset="0"/>
                <a:ea typeface="+mn-ea"/>
                <a:sym typeface="Arial" pitchFamily="34" charset="0"/>
              </a:rPr>
              <a:t>,</a:t>
            </a:r>
            <a:r>
              <a:rPr lang="en-GB" altLang="en-US" sz="2100" dirty="0">
                <a:solidFill>
                  <a:srgbClr val="004890"/>
                </a:solidFill>
                <a:latin typeface="Calibri" panose="020F0502020204030204" pitchFamily="34" charset="0"/>
                <a:ea typeface="+mn-ea"/>
                <a:sym typeface="Calibri" pitchFamily="34" charset="0"/>
              </a:rPr>
              <a:t> </a:t>
            </a:r>
            <a:r>
              <a:rPr lang="en-GB" altLang="en-US" sz="2100" dirty="0" err="1">
                <a:solidFill>
                  <a:srgbClr val="004890"/>
                </a:solidFill>
                <a:latin typeface="Calibri" panose="020F0502020204030204" pitchFamily="34" charset="0"/>
                <a:ea typeface="+mn-ea"/>
                <a:sym typeface="Calibri" pitchFamily="34" charset="0"/>
              </a:rPr>
              <a:t>hindcasts</a:t>
            </a:r>
            <a:r>
              <a:rPr lang="en-GB" altLang="en-US" sz="2100" dirty="0">
                <a:solidFill>
                  <a:srgbClr val="004890"/>
                </a:solidFill>
                <a:latin typeface="Calibri" panose="020F0502020204030204" pitchFamily="34" charset="0"/>
                <a:ea typeface="+mn-ea"/>
                <a:sym typeface="Calibri" pitchFamily="34" charset="0"/>
              </a:rPr>
              <a:t> over 1993-2015.</a:t>
            </a:r>
            <a:endParaRPr lang="en-GB" altLang="en-US" sz="2100" dirty="0">
              <a:solidFill>
                <a:srgbClr val="004890"/>
              </a:solidFill>
              <a:latin typeface="Calibri" panose="020F0502020204030204" pitchFamily="34" charset="0"/>
              <a:ea typeface="+mn-ea"/>
              <a:sym typeface="Arial" pitchFamily="34" charset="0"/>
            </a:endParaRPr>
          </a:p>
          <a:p>
            <a:pPr eaLnBrk="1" hangingPunct="1">
              <a:defRPr/>
            </a:pPr>
            <a:endParaRPr lang="en-GB" altLang="en-US" sz="1600" dirty="0" smtClean="0">
              <a:solidFill>
                <a:srgbClr val="7F7F7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1" y="910881"/>
            <a:ext cx="5183355" cy="52077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348" y="3679481"/>
            <a:ext cx="3593432" cy="2585583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806950" y="6520975"/>
            <a:ext cx="4337050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L. </a:t>
            </a:r>
            <a:r>
              <a:rPr lang="en-GB" altLang="es-ES" sz="1600" dirty="0" err="1" smtClean="0">
                <a:solidFill>
                  <a:schemeClr val="accent1"/>
                </a:solidFill>
                <a:latin typeface="+mn-lt"/>
                <a:ea typeface="+mn-ea"/>
              </a:rPr>
              <a:t>Lledó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User engagement and forecast quality 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2692557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https://s2s4e.eu/sites/default/files/inline-images/images-wind-drought2015-v2_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98"/>
          <a:stretch>
            <a:fillRect/>
          </a:stretch>
        </p:blipFill>
        <p:spPr bwMode="auto">
          <a:xfrm>
            <a:off x="3851275" y="2228618"/>
            <a:ext cx="5314950" cy="3970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ítulo 1"/>
          <p:cNvSpPr>
            <a:spLocks noGrp="1"/>
          </p:cNvSpPr>
          <p:nvPr>
            <p:ph type="title"/>
          </p:nvPr>
        </p:nvSpPr>
        <p:spPr bwMode="auto">
          <a:xfrm>
            <a:off x="465138" y="217123"/>
            <a:ext cx="8229600" cy="839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dirty="0" smtClean="0"/>
              <a:t>Attribution as a service</a:t>
            </a:r>
            <a:endParaRPr lang="en-GB" altLang="en-US" dirty="0" smtClean="0"/>
          </a:p>
        </p:txBody>
      </p:sp>
      <p:sp>
        <p:nvSpPr>
          <p:cNvPr id="15" name="Espace réservé du texte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0" y="860546"/>
            <a:ext cx="9144000" cy="7537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  <a:defRPr/>
            </a:pPr>
            <a:r>
              <a:rPr lang="en-GB" sz="2100" dirty="0">
                <a:solidFill>
                  <a:srgbClr val="004890"/>
                </a:solidFill>
              </a:rPr>
              <a:t>During the first quarter of 2015 the United States experienced a widespread and extended episode of low surface wind speeds. Some wind farms did not generate enough cash for their steady payments, decreasing the value of wind farm assets.</a:t>
            </a:r>
          </a:p>
        </p:txBody>
      </p:sp>
      <p:sp>
        <p:nvSpPr>
          <p:cNvPr id="30726" name="4 Rectángulo"/>
          <p:cNvSpPr>
            <a:spLocks noChangeArrowheads="1"/>
          </p:cNvSpPr>
          <p:nvPr/>
        </p:nvSpPr>
        <p:spPr bwMode="auto">
          <a:xfrm>
            <a:off x="4257675" y="6138391"/>
            <a:ext cx="4859338" cy="6924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en-US" sz="1300">
                <a:solidFill>
                  <a:srgbClr val="7F7F7F"/>
                </a:solidFill>
                <a:latin typeface="Calibri" pitchFamily="34" charset="0"/>
              </a:rPr>
              <a:t>Wind speed anomalies reflecting the wind drought over the United States for the first trimester of 2015, where the USA wind-farm fleet is also shown (Lledó et al., JGR 2018)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0" y="3298023"/>
            <a:ext cx="4371195" cy="273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User engagement and forecast quality 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806950" y="6520975"/>
            <a:ext cx="4337050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1600" dirty="0" err="1" smtClean="0">
                <a:solidFill>
                  <a:schemeClr val="accent1"/>
                </a:solidFill>
                <a:latin typeface="+mn-lt"/>
                <a:ea typeface="+mn-ea"/>
              </a:rPr>
              <a:t>Lledó</a:t>
            </a: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 et al. (2017, JGR)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676319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>
            <a:extLst>
              <a:ext uri="{FF2B5EF4-FFF2-40B4-BE49-F238E27FC236}">
                <a16:creationId xmlns:a16="http://schemas.microsoft.com/office/drawing/2014/main" xmlns="" id="{D796FFE9-EF11-421C-8804-1B5561E4A592}"/>
              </a:ext>
            </a:extLst>
          </p:cNvPr>
          <p:cNvSpPr txBox="1"/>
          <p:nvPr/>
        </p:nvSpPr>
        <p:spPr>
          <a:xfrm>
            <a:off x="202483" y="1400348"/>
            <a:ext cx="1476763" cy="10156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ECMWF System4</a:t>
            </a:r>
          </a:p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Period: 1981-2016</a:t>
            </a:r>
          </a:p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Season: DJF</a:t>
            </a:r>
          </a:p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Start date: 1st Nov</a:t>
            </a:r>
          </a:p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10-m wind speed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b="1" dirty="0" smtClean="0"/>
              <a:t>Observational uncertainty in verification</a:t>
            </a:r>
            <a:endParaRPr lang="en-US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6E4E86D3-1296-4DEE-A621-8BAAEB11C0E0}"/>
              </a:ext>
            </a:extLst>
          </p:cNvPr>
          <p:cNvSpPr txBox="1"/>
          <p:nvPr/>
        </p:nvSpPr>
        <p:spPr>
          <a:xfrm>
            <a:off x="111924" y="2780110"/>
            <a:ext cx="2715320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buClr>
                <a:srgbClr val="004990"/>
              </a:buClr>
              <a:buSzPct val="150000"/>
              <a:defRPr/>
            </a:pPr>
            <a:r>
              <a:rPr lang="en-GB" sz="2200" dirty="0" smtClean="0">
                <a:solidFill>
                  <a:srgbClr val="04347D"/>
                </a:solidFill>
              </a:rPr>
              <a:t>The election of a specific dataset as a reference for the forecast verification can lead to different results.</a:t>
            </a:r>
            <a:endParaRPr lang="en-GB" sz="2200" dirty="0">
              <a:solidFill>
                <a:srgbClr val="04347D"/>
              </a:solidFill>
            </a:endParaRPr>
          </a:p>
        </p:txBody>
      </p:sp>
      <p:pic>
        <p:nvPicPr>
          <p:cNvPr id="6" name="Imagen 3">
            <a:extLst>
              <a:ext uri="{FF2B5EF4-FFF2-40B4-BE49-F238E27FC236}">
                <a16:creationId xmlns:a16="http://schemas.microsoft.com/office/drawing/2014/main" xmlns="" id="{145AD1AE-7795-4AE6-AE5B-BDA786F54C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t="-3" r="65571" b="75390"/>
          <a:stretch/>
        </p:blipFill>
        <p:spPr>
          <a:xfrm>
            <a:off x="3115999" y="2196935"/>
            <a:ext cx="5459510" cy="3361349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806950" y="6520975"/>
            <a:ext cx="4337050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V. </a:t>
            </a:r>
            <a:r>
              <a:rPr lang="en-GB" altLang="es-ES" sz="1600" dirty="0" err="1" smtClean="0">
                <a:solidFill>
                  <a:schemeClr val="accent1"/>
                </a:solidFill>
                <a:latin typeface="+mn-lt"/>
                <a:ea typeface="+mn-ea"/>
              </a:rPr>
              <a:t>Torralba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Climate data and forecast quality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  <p:pic>
        <p:nvPicPr>
          <p:cNvPr id="11" name="Imagen 3">
            <a:extLst>
              <a:ext uri="{FF2B5EF4-FFF2-40B4-BE49-F238E27FC236}">
                <a16:creationId xmlns:a16="http://schemas.microsoft.com/office/drawing/2014/main" xmlns="" id="{145AD1AE-7795-4AE6-AE5B-BDA786F54C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89154" r="7264" b="2864"/>
          <a:stretch/>
        </p:blipFill>
        <p:spPr>
          <a:xfrm>
            <a:off x="2344294" y="5590488"/>
            <a:ext cx="6804000" cy="54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8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b="1" dirty="0" smtClean="0"/>
              <a:t>Observational uncertainty relevant to users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829" y="1473450"/>
            <a:ext cx="6136040" cy="4809328"/>
          </a:xfrm>
          <a:prstGeom prst="rect">
            <a:avLst/>
          </a:prstGeom>
        </p:spPr>
      </p:pic>
      <p:sp>
        <p:nvSpPr>
          <p:cNvPr id="7" name="Espace réservé du texte 2"/>
          <p:cNvSpPr txBox="1">
            <a:spLocks/>
          </p:cNvSpPr>
          <p:nvPr/>
        </p:nvSpPr>
        <p:spPr bwMode="auto">
          <a:xfrm>
            <a:off x="192088" y="860740"/>
            <a:ext cx="8839200" cy="154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6858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r>
              <a:rPr lang="en-GB" altLang="en-US" sz="2100" dirty="0" smtClean="0">
                <a:solidFill>
                  <a:srgbClr val="004890"/>
                </a:solidFill>
                <a:latin typeface="Calibri" pitchFamily="34" charset="0"/>
                <a:sym typeface="Quattrocento Sans"/>
              </a:rPr>
              <a:t>10-m wind speed variability (in percentage of the mean wind) for the multi-reanalysis (MR) and five reanalyses in DJF over 1981-2017.</a:t>
            </a:r>
            <a:endParaRPr lang="en-GB" altLang="en-US" sz="2100" dirty="0">
              <a:solidFill>
                <a:srgbClr val="004890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833814" y="6520975"/>
            <a:ext cx="5310187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Ramon et al. (2019, QJRMS)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50451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/>
          <p:cNvSpPr>
            <a:spLocks noGrp="1"/>
          </p:cNvSpPr>
          <p:nvPr>
            <p:ph type="title"/>
          </p:nvPr>
        </p:nvSpPr>
        <p:spPr bwMode="auto">
          <a:xfrm>
            <a:off x="341314" y="217123"/>
            <a:ext cx="8472487" cy="839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dirty="0" smtClean="0"/>
              <a:t>Some definitions</a:t>
            </a:r>
            <a:endParaRPr lang="en-GB" altLang="en-US" dirty="0" smtClean="0"/>
          </a:p>
        </p:txBody>
      </p:sp>
      <p:sp>
        <p:nvSpPr>
          <p:cNvPr id="15" name="Espace réservé du texte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1793029" y="1456863"/>
            <a:ext cx="7270749" cy="5187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4990"/>
              </a:buClr>
              <a:buSzPct val="150000"/>
              <a:defRPr/>
            </a:pPr>
            <a:r>
              <a:rPr lang="en-GB" sz="2200" dirty="0" smtClean="0">
                <a:solidFill>
                  <a:srgbClr val="FF0000"/>
                </a:solidFill>
              </a:rPr>
              <a:t>Climate data</a:t>
            </a:r>
            <a:r>
              <a:rPr lang="en-GB" sz="2200" dirty="0" smtClean="0">
                <a:solidFill>
                  <a:srgbClr val="004990"/>
                </a:solidFill>
              </a:rPr>
              <a:t>: numerical values representing ECVs and associated magnitudes; includes metadata</a:t>
            </a:r>
          </a:p>
          <a:p>
            <a:pPr marL="0" indent="0">
              <a:buClr>
                <a:srgbClr val="004990"/>
              </a:buClr>
              <a:buSzPct val="150000"/>
              <a:buNone/>
              <a:defRPr/>
            </a:pPr>
            <a:endParaRPr lang="en-GB" sz="2200" dirty="0">
              <a:solidFill>
                <a:srgbClr val="004990"/>
              </a:solidFill>
            </a:endParaRPr>
          </a:p>
          <a:p>
            <a:pPr>
              <a:buClr>
                <a:schemeClr val="bg1">
                  <a:lumMod val="50000"/>
                </a:schemeClr>
              </a:buClr>
              <a:buSzPct val="150000"/>
              <a:defRPr/>
            </a:pPr>
            <a:r>
              <a:rPr lang="en-GB" sz="2200" dirty="0">
                <a:solidFill>
                  <a:srgbClr val="FF0000"/>
                </a:solidFill>
              </a:rPr>
              <a:t>Climate </a:t>
            </a:r>
            <a:r>
              <a:rPr lang="en-GB" sz="2200" dirty="0" smtClean="0">
                <a:solidFill>
                  <a:srgbClr val="FF0000"/>
                </a:solidFill>
              </a:rPr>
              <a:t>information</a:t>
            </a:r>
            <a:r>
              <a:rPr lang="en-GB" sz="2200" dirty="0" smtClean="0">
                <a:solidFill>
                  <a:srgbClr val="004990"/>
                </a:solidFill>
              </a:rPr>
              <a:t>: the result of processing climate data according to the available climate knowledge</a:t>
            </a:r>
          </a:p>
          <a:p>
            <a:pPr marL="0" indent="0">
              <a:buClr>
                <a:schemeClr val="bg1">
                  <a:lumMod val="50000"/>
                </a:schemeClr>
              </a:buClr>
              <a:buSzPct val="150000"/>
              <a:buNone/>
              <a:defRPr/>
            </a:pPr>
            <a:endParaRPr lang="en-GB" sz="2200" dirty="0">
              <a:solidFill>
                <a:srgbClr val="004990"/>
              </a:solidFill>
            </a:endParaRPr>
          </a:p>
          <a:p>
            <a:pPr>
              <a:buClr>
                <a:schemeClr val="bg1">
                  <a:lumMod val="50000"/>
                </a:schemeClr>
              </a:buClr>
              <a:buSzPct val="150000"/>
              <a:defRPr/>
            </a:pPr>
            <a:r>
              <a:rPr lang="en-GB" sz="2200" dirty="0">
                <a:solidFill>
                  <a:srgbClr val="FF0000"/>
                </a:solidFill>
              </a:rPr>
              <a:t>Climate </a:t>
            </a:r>
            <a:r>
              <a:rPr lang="en-GB" sz="2200" dirty="0" smtClean="0">
                <a:solidFill>
                  <a:srgbClr val="FF0000"/>
                </a:solidFill>
              </a:rPr>
              <a:t>message</a:t>
            </a:r>
            <a:r>
              <a:rPr lang="en-GB" sz="2200" dirty="0" smtClean="0">
                <a:solidFill>
                  <a:srgbClr val="004990"/>
                </a:solidFill>
              </a:rPr>
              <a:t>: climate information put in context and generated in a co-production process</a:t>
            </a:r>
          </a:p>
          <a:p>
            <a:pPr marL="0" indent="0">
              <a:buClr>
                <a:schemeClr val="bg1">
                  <a:lumMod val="50000"/>
                </a:schemeClr>
              </a:buClr>
              <a:buSzPct val="150000"/>
              <a:buNone/>
              <a:defRPr/>
            </a:pPr>
            <a:endParaRPr lang="en-GB" sz="2200" dirty="0" smtClean="0">
              <a:solidFill>
                <a:srgbClr val="004990"/>
              </a:solidFill>
            </a:endParaRPr>
          </a:p>
          <a:p>
            <a:pPr>
              <a:buClr>
                <a:schemeClr val="bg1">
                  <a:lumMod val="50000"/>
                </a:schemeClr>
              </a:buClr>
              <a:buSzPct val="150000"/>
              <a:defRPr/>
            </a:pPr>
            <a:r>
              <a:rPr lang="en-GB" sz="2200" dirty="0">
                <a:solidFill>
                  <a:srgbClr val="FF0000"/>
                </a:solidFill>
              </a:rPr>
              <a:t>Climate </a:t>
            </a:r>
            <a:r>
              <a:rPr lang="en-GB" sz="2200" dirty="0" smtClean="0">
                <a:solidFill>
                  <a:srgbClr val="FF0000"/>
                </a:solidFill>
              </a:rPr>
              <a:t>service</a:t>
            </a:r>
            <a:r>
              <a:rPr lang="en-GB" sz="2200" dirty="0" smtClean="0">
                <a:solidFill>
                  <a:srgbClr val="004990"/>
                </a:solidFill>
              </a:rPr>
              <a:t>: ensemble of processes through which a climate message is generated</a:t>
            </a:r>
            <a:endParaRPr lang="en-GB" sz="2200" dirty="0">
              <a:solidFill>
                <a:srgbClr val="004990"/>
              </a:solidFill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4683631B-F478-9342-AACA-A10E5EC3EC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21" y="1056151"/>
            <a:ext cx="842143" cy="1313173"/>
          </a:xfrm>
          <a:prstGeom prst="rect">
            <a:avLst/>
          </a:prstGeom>
        </p:spPr>
      </p:pic>
      <p:pic>
        <p:nvPicPr>
          <p:cNvPr id="8" name="Imagen 32" descr="Imagen que contiene mapa, texto&#10;&#10;Descripción generada automáticamente">
            <a:extLst>
              <a:ext uri="{FF2B5EF4-FFF2-40B4-BE49-F238E27FC236}">
                <a16:creationId xmlns:a16="http://schemas.microsoft.com/office/drawing/2014/main" xmlns="" id="{A6A51F69-0D63-47CA-B294-01D61BFDE2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22"/>
          <a:stretch/>
        </p:blipFill>
        <p:spPr>
          <a:xfrm>
            <a:off x="86972" y="2467795"/>
            <a:ext cx="1801008" cy="925067"/>
          </a:xfrm>
          <a:prstGeom prst="rect">
            <a:avLst/>
          </a:prstGeom>
        </p:spPr>
      </p:pic>
      <p:pic>
        <p:nvPicPr>
          <p:cNvPr id="9" name="Shape 7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73" y="3657600"/>
            <a:ext cx="1688239" cy="941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20" y="4588044"/>
            <a:ext cx="1501869" cy="138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36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b="1" dirty="0" smtClean="0"/>
              <a:t>Observational uncertainty relevant to users</a:t>
            </a:r>
            <a:endParaRPr lang="en-US" b="1" dirty="0"/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 bwMode="auto">
          <a:xfrm>
            <a:off x="192088" y="860740"/>
            <a:ext cx="8839200" cy="154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6858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r>
              <a:rPr lang="en-GB" altLang="en-US" sz="2100" dirty="0" smtClean="0">
                <a:solidFill>
                  <a:srgbClr val="004890"/>
                </a:solidFill>
                <a:latin typeface="Calibri" pitchFamily="34" charset="0"/>
                <a:sym typeface="Quattrocento Sans"/>
              </a:rPr>
              <a:t>10-m wind speed variability (in percentage of the mean wind) for the multi-reanalysis (MR) and five reanalyses in DJF over 1981-2017.</a:t>
            </a:r>
            <a:endParaRPr lang="en-GB" altLang="en-US" sz="2100" dirty="0">
              <a:solidFill>
                <a:srgbClr val="004890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833814" y="6520975"/>
            <a:ext cx="5310187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Ramon et al. (2019, QJRMS)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734" y="1489476"/>
            <a:ext cx="5951153" cy="5059040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Climate data and forecast quality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23528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b="1" dirty="0" smtClean="0"/>
              <a:t>Observational uncertainty in verification</a:t>
            </a:r>
            <a:endParaRPr lang="en-US" b="1" dirty="0"/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xmlns="" id="{D796FFE9-EF11-421C-8804-1B5561E4A592}"/>
              </a:ext>
            </a:extLst>
          </p:cNvPr>
          <p:cNvSpPr txBox="1"/>
          <p:nvPr/>
        </p:nvSpPr>
        <p:spPr>
          <a:xfrm>
            <a:off x="224218" y="1440470"/>
            <a:ext cx="1476763" cy="10156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ECMWF  SEAS5 Period: 1993-2016</a:t>
            </a:r>
          </a:p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Season: DJF</a:t>
            </a:r>
          </a:p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Start date: 1st Nov</a:t>
            </a:r>
          </a:p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Precipitation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6E4E86D3-1296-4DEE-A621-8BAAEB11C0E0}"/>
              </a:ext>
            </a:extLst>
          </p:cNvPr>
          <p:cNvSpPr txBox="1"/>
          <p:nvPr/>
        </p:nvSpPr>
        <p:spPr>
          <a:xfrm>
            <a:off x="111924" y="2780110"/>
            <a:ext cx="2715320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buClr>
                <a:srgbClr val="004990"/>
              </a:buClr>
              <a:buSzPct val="150000"/>
              <a:defRPr/>
            </a:pPr>
            <a:r>
              <a:rPr lang="en-GB" sz="2200" dirty="0" smtClean="0">
                <a:solidFill>
                  <a:srgbClr val="04347D"/>
                </a:solidFill>
              </a:rPr>
              <a:t>The election of a specific dataset as a reference for the forecast verification can lead to different results.</a:t>
            </a:r>
            <a:endParaRPr lang="en-GB" sz="2200" dirty="0">
              <a:solidFill>
                <a:srgbClr val="04347D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6DA0214-DF59-4539-9E7D-67FEFE5043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538" y="1038969"/>
            <a:ext cx="5754863" cy="5754863"/>
          </a:xfrm>
          <a:prstGeom prst="rect">
            <a:avLst/>
          </a:prstGeom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4806950" y="6520975"/>
            <a:ext cx="4337050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V. </a:t>
            </a:r>
            <a:r>
              <a:rPr lang="en-GB" altLang="es-ES" sz="1600" dirty="0" err="1" smtClean="0">
                <a:solidFill>
                  <a:schemeClr val="accent1"/>
                </a:solidFill>
                <a:latin typeface="+mn-lt"/>
                <a:ea typeface="+mn-ea"/>
              </a:rPr>
              <a:t>Torralba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2864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>
            <a:extLst>
              <a:ext uri="{FF2B5EF4-FFF2-40B4-BE49-F238E27FC236}">
                <a16:creationId xmlns:a16="http://schemas.microsoft.com/office/drawing/2014/main" xmlns="" id="{D796FFE9-EF11-421C-8804-1B5561E4A592}"/>
              </a:ext>
            </a:extLst>
          </p:cNvPr>
          <p:cNvSpPr txBox="1"/>
          <p:nvPr/>
        </p:nvSpPr>
        <p:spPr>
          <a:xfrm>
            <a:off x="202483" y="1400348"/>
            <a:ext cx="1476763" cy="10156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ECMWF System4</a:t>
            </a:r>
          </a:p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Period: 1981-2016</a:t>
            </a:r>
          </a:p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Season: DJF</a:t>
            </a:r>
          </a:p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Start date: 1st Nov</a:t>
            </a:r>
          </a:p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10-m wind speed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b="1" dirty="0" smtClean="0"/>
              <a:t>Observational uncertainty in verification</a:t>
            </a:r>
            <a:endParaRPr lang="en-US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6E4E86D3-1296-4DEE-A621-8BAAEB11C0E0}"/>
              </a:ext>
            </a:extLst>
          </p:cNvPr>
          <p:cNvSpPr txBox="1"/>
          <p:nvPr/>
        </p:nvSpPr>
        <p:spPr>
          <a:xfrm>
            <a:off x="111924" y="2780110"/>
            <a:ext cx="2715320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buClr>
                <a:srgbClr val="004990"/>
              </a:buClr>
              <a:buSzPct val="150000"/>
              <a:defRPr/>
            </a:pPr>
            <a:r>
              <a:rPr lang="en-GB" sz="2200" dirty="0" smtClean="0">
                <a:solidFill>
                  <a:srgbClr val="04347D"/>
                </a:solidFill>
              </a:rPr>
              <a:t>The election of a specific dataset as a reference for the forecast verification can lead to different results.</a:t>
            </a:r>
            <a:endParaRPr lang="en-GB" sz="2200" dirty="0">
              <a:solidFill>
                <a:srgbClr val="04347D"/>
              </a:solidFill>
            </a:endParaRPr>
          </a:p>
        </p:txBody>
      </p:sp>
      <p:pic>
        <p:nvPicPr>
          <p:cNvPr id="6" name="Imagen 3">
            <a:extLst>
              <a:ext uri="{FF2B5EF4-FFF2-40B4-BE49-F238E27FC236}">
                <a16:creationId xmlns:a16="http://schemas.microsoft.com/office/drawing/2014/main" xmlns="" id="{145AD1AE-7795-4AE6-AE5B-BDA786F54C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8"/>
          <a:stretch/>
        </p:blipFill>
        <p:spPr>
          <a:xfrm>
            <a:off x="2755606" y="1221957"/>
            <a:ext cx="6275678" cy="5276224"/>
          </a:xfrm>
          <a:prstGeom prst="rect">
            <a:avLst/>
          </a:prstGeom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806950" y="6520975"/>
            <a:ext cx="4337050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V. </a:t>
            </a:r>
            <a:r>
              <a:rPr lang="en-GB" altLang="es-ES" sz="1600" dirty="0" err="1" smtClean="0">
                <a:solidFill>
                  <a:schemeClr val="accent1"/>
                </a:solidFill>
                <a:latin typeface="+mn-lt"/>
                <a:ea typeface="+mn-ea"/>
              </a:rPr>
              <a:t>Torralba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8156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>
            <a:extLst>
              <a:ext uri="{FF2B5EF4-FFF2-40B4-BE49-F238E27FC236}">
                <a16:creationId xmlns:a16="http://schemas.microsoft.com/office/drawing/2014/main" xmlns="" id="{D796FFE9-EF11-421C-8804-1B5561E4A592}"/>
              </a:ext>
            </a:extLst>
          </p:cNvPr>
          <p:cNvSpPr txBox="1"/>
          <p:nvPr/>
        </p:nvSpPr>
        <p:spPr>
          <a:xfrm>
            <a:off x="202483" y="1400348"/>
            <a:ext cx="1476763" cy="10156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ECMWF System4</a:t>
            </a:r>
          </a:p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Period: 1981-2016</a:t>
            </a:r>
          </a:p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Season: DJF</a:t>
            </a:r>
          </a:p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Start date: 1st Nov</a:t>
            </a:r>
          </a:p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10-m wind speed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b="1" dirty="0" smtClean="0"/>
              <a:t>Observational uncertainty in verification</a:t>
            </a:r>
            <a:endParaRPr lang="en-US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6E4E86D3-1296-4DEE-A621-8BAAEB11C0E0}"/>
              </a:ext>
            </a:extLst>
          </p:cNvPr>
          <p:cNvSpPr txBox="1"/>
          <p:nvPr/>
        </p:nvSpPr>
        <p:spPr>
          <a:xfrm>
            <a:off x="111924" y="2780110"/>
            <a:ext cx="2715320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buClr>
                <a:srgbClr val="004990"/>
              </a:buClr>
              <a:buSzPct val="150000"/>
              <a:defRPr/>
            </a:pPr>
            <a:r>
              <a:rPr lang="en-GB" sz="2200" dirty="0" smtClean="0">
                <a:solidFill>
                  <a:srgbClr val="04347D"/>
                </a:solidFill>
              </a:rPr>
              <a:t>The election of a specific dataset as a reference for the forecast verification can lead to different results.</a:t>
            </a:r>
            <a:endParaRPr lang="en-GB" sz="2200" dirty="0">
              <a:solidFill>
                <a:srgbClr val="04347D"/>
              </a:solidFill>
            </a:endParaRPr>
          </a:p>
        </p:txBody>
      </p:sp>
      <p:pic>
        <p:nvPicPr>
          <p:cNvPr id="6" name="Imagen 3">
            <a:extLst>
              <a:ext uri="{FF2B5EF4-FFF2-40B4-BE49-F238E27FC236}">
                <a16:creationId xmlns:a16="http://schemas.microsoft.com/office/drawing/2014/main" xmlns="" id="{145AD1AE-7795-4AE6-AE5B-BDA786F54C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t="701" r="65571" b="75353"/>
          <a:stretch/>
        </p:blipFill>
        <p:spPr>
          <a:xfrm>
            <a:off x="2553897" y="1576810"/>
            <a:ext cx="3184714" cy="1907651"/>
          </a:xfrm>
          <a:prstGeom prst="rect">
            <a:avLst/>
          </a:prstGeom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806950" y="6520975"/>
            <a:ext cx="4337050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V. </a:t>
            </a:r>
            <a:r>
              <a:rPr lang="en-GB" altLang="es-ES" sz="1600" dirty="0" err="1" smtClean="0">
                <a:solidFill>
                  <a:schemeClr val="accent1"/>
                </a:solidFill>
                <a:latin typeface="+mn-lt"/>
                <a:ea typeface="+mn-ea"/>
              </a:rPr>
              <a:t>Torralba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  <p:pic>
        <p:nvPicPr>
          <p:cNvPr id="10" name="Imagen 3">
            <a:extLst>
              <a:ext uri="{FF2B5EF4-FFF2-40B4-BE49-F238E27FC236}">
                <a16:creationId xmlns:a16="http://schemas.microsoft.com/office/drawing/2014/main" xmlns="" id="{145AD1AE-7795-4AE6-AE5B-BDA786F54C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t="24573" r="65571" b="54144"/>
          <a:stretch/>
        </p:blipFill>
        <p:spPr>
          <a:xfrm>
            <a:off x="5850905" y="1788957"/>
            <a:ext cx="3184714" cy="1695504"/>
          </a:xfrm>
          <a:prstGeom prst="rect">
            <a:avLst/>
          </a:prstGeom>
        </p:spPr>
      </p:pic>
      <p:pic>
        <p:nvPicPr>
          <p:cNvPr id="11" name="Imagen 3">
            <a:extLst>
              <a:ext uri="{FF2B5EF4-FFF2-40B4-BE49-F238E27FC236}">
                <a16:creationId xmlns:a16="http://schemas.microsoft.com/office/drawing/2014/main" xmlns="" id="{145AD1AE-7795-4AE6-AE5B-BDA786F54C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t="45659" r="65571" b="32390"/>
          <a:stretch/>
        </p:blipFill>
        <p:spPr>
          <a:xfrm>
            <a:off x="2553897" y="3736546"/>
            <a:ext cx="3184714" cy="1748720"/>
          </a:xfrm>
          <a:prstGeom prst="rect">
            <a:avLst/>
          </a:prstGeom>
        </p:spPr>
      </p:pic>
      <p:pic>
        <p:nvPicPr>
          <p:cNvPr id="12" name="Imagen 3">
            <a:extLst>
              <a:ext uri="{FF2B5EF4-FFF2-40B4-BE49-F238E27FC236}">
                <a16:creationId xmlns:a16="http://schemas.microsoft.com/office/drawing/2014/main" xmlns="" id="{145AD1AE-7795-4AE6-AE5B-BDA786F54C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t="67349" r="65571" b="10698"/>
          <a:stretch/>
        </p:blipFill>
        <p:spPr>
          <a:xfrm>
            <a:off x="5850905" y="3736546"/>
            <a:ext cx="3184714" cy="1748879"/>
          </a:xfrm>
          <a:prstGeom prst="rect">
            <a:avLst/>
          </a:prstGeom>
        </p:spPr>
      </p:pic>
      <p:pic>
        <p:nvPicPr>
          <p:cNvPr id="13" name="Imagen 3">
            <a:extLst>
              <a:ext uri="{FF2B5EF4-FFF2-40B4-BE49-F238E27FC236}">
                <a16:creationId xmlns:a16="http://schemas.microsoft.com/office/drawing/2014/main" xmlns="" id="{145AD1AE-7795-4AE6-AE5B-BDA786F54C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89154" r="7264" b="2864"/>
          <a:stretch/>
        </p:blipFill>
        <p:spPr>
          <a:xfrm>
            <a:off x="2344294" y="5590488"/>
            <a:ext cx="6804000" cy="545044"/>
          </a:xfrm>
          <a:prstGeom prst="rect">
            <a:avLst/>
          </a:prstGeom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Climate data and forecast quality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7139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/>
          <p:cNvSpPr>
            <a:spLocks noGrp="1"/>
          </p:cNvSpPr>
          <p:nvPr>
            <p:ph type="title"/>
          </p:nvPr>
        </p:nvSpPr>
        <p:spPr bwMode="auto">
          <a:xfrm>
            <a:off x="465138" y="217123"/>
            <a:ext cx="8229600" cy="839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dirty="0" smtClean="0"/>
              <a:t>Sources of uncertainty of forecast quality</a:t>
            </a:r>
          </a:p>
        </p:txBody>
      </p:sp>
      <p:pic>
        <p:nvPicPr>
          <p:cNvPr id="1946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51" y="1765767"/>
            <a:ext cx="5163232" cy="474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Espace réservé du texte 2"/>
          <p:cNvSpPr txBox="1">
            <a:spLocks/>
          </p:cNvSpPr>
          <p:nvPr/>
        </p:nvSpPr>
        <p:spPr bwMode="auto">
          <a:xfrm>
            <a:off x="161925" y="860740"/>
            <a:ext cx="8839200" cy="1600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6858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r>
              <a:rPr lang="en-GB" altLang="en-US" sz="2100" dirty="0">
                <a:solidFill>
                  <a:srgbClr val="004890"/>
                </a:solidFill>
                <a:latin typeface="Calibri" pitchFamily="34" charset="0"/>
              </a:rPr>
              <a:t>Niño 3.4 SST correlation of the ensemble mean for </a:t>
            </a:r>
            <a:r>
              <a:rPr lang="en-GB" altLang="en-US" sz="2100" dirty="0" smtClean="0">
                <a:solidFill>
                  <a:srgbClr val="004890"/>
                </a:solidFill>
                <a:latin typeface="Calibri" pitchFamily="34" charset="0"/>
              </a:rPr>
              <a:t>EC-Earth3.1 </a:t>
            </a:r>
            <a:r>
              <a:rPr lang="en-GB" altLang="en-US" sz="2100" dirty="0">
                <a:solidFill>
                  <a:srgbClr val="004890"/>
                </a:solidFill>
                <a:latin typeface="Calibri" pitchFamily="34" charset="0"/>
              </a:rPr>
              <a:t>(T511/ORCA025) predictions with </a:t>
            </a:r>
            <a:r>
              <a:rPr lang="en-GB" altLang="en-US" sz="2100" dirty="0" err="1">
                <a:solidFill>
                  <a:srgbClr val="004890"/>
                </a:solidFill>
                <a:latin typeface="Calibri" pitchFamily="34" charset="0"/>
              </a:rPr>
              <a:t>ERAInt</a:t>
            </a:r>
            <a:r>
              <a:rPr lang="en-GB" altLang="en-US" sz="2100" dirty="0">
                <a:solidFill>
                  <a:srgbClr val="004890"/>
                </a:solidFill>
                <a:latin typeface="Calibri" pitchFamily="34" charset="0"/>
              </a:rPr>
              <a:t> and GLORYS2v1 </a:t>
            </a:r>
            <a:r>
              <a:rPr lang="en-GB" altLang="en-US" sz="2100" dirty="0" err="1">
                <a:solidFill>
                  <a:srgbClr val="004890"/>
                </a:solidFill>
                <a:latin typeface="Calibri" pitchFamily="34" charset="0"/>
              </a:rPr>
              <a:t>ics</a:t>
            </a:r>
            <a:r>
              <a:rPr lang="en-GB" altLang="en-US" sz="2100" dirty="0">
                <a:solidFill>
                  <a:srgbClr val="004890"/>
                </a:solidFill>
                <a:latin typeface="Calibri" pitchFamily="34" charset="0"/>
              </a:rPr>
              <a:t>, and BSC sea-ice reconstruction </a:t>
            </a:r>
            <a:r>
              <a:rPr lang="en-GB" altLang="en-US" sz="2100" dirty="0" smtClean="0">
                <a:solidFill>
                  <a:srgbClr val="004890"/>
                </a:solidFill>
                <a:latin typeface="Calibri" pitchFamily="34" charset="0"/>
              </a:rPr>
              <a:t>started </a:t>
            </a:r>
            <a:r>
              <a:rPr lang="en-GB" altLang="en-US" sz="2100" dirty="0">
                <a:solidFill>
                  <a:srgbClr val="004890"/>
                </a:solidFill>
                <a:latin typeface="Calibri" pitchFamily="34" charset="0"/>
              </a:rPr>
              <a:t>every May over 1993-2009.</a:t>
            </a:r>
          </a:p>
          <a:p>
            <a:pPr algn="just"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endParaRPr lang="en-GB" altLang="en-US" sz="2100" dirty="0">
              <a:solidFill>
                <a:srgbClr val="004890"/>
              </a:solidFill>
              <a:latin typeface="Calibri" pitchFamily="34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4806950" y="6520975"/>
            <a:ext cx="4337050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1600" dirty="0" err="1" smtClean="0">
                <a:solidFill>
                  <a:schemeClr val="accent1"/>
                </a:solidFill>
                <a:latin typeface="+mn-lt"/>
                <a:ea typeface="+mn-ea"/>
              </a:rPr>
              <a:t>Bellprat</a:t>
            </a: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 </a:t>
            </a:r>
            <a:r>
              <a:rPr lang="en-GB" altLang="es-ES" sz="1600" dirty="0">
                <a:solidFill>
                  <a:schemeClr val="accent1"/>
                </a:solidFill>
                <a:latin typeface="+mn-lt"/>
                <a:ea typeface="+mn-ea"/>
              </a:rPr>
              <a:t>et al. (2017, Rem. Sens. </a:t>
            </a:r>
            <a:r>
              <a:rPr lang="en-GB" altLang="es-ES" sz="1600" dirty="0" err="1">
                <a:solidFill>
                  <a:schemeClr val="accent1"/>
                </a:solidFill>
                <a:latin typeface="+mn-lt"/>
                <a:ea typeface="+mn-ea"/>
              </a:rPr>
              <a:t>Env</a:t>
            </a:r>
            <a:r>
              <a:rPr lang="en-GB" altLang="es-ES" sz="1600" dirty="0">
                <a:solidFill>
                  <a:schemeClr val="accent1"/>
                </a:solidFill>
                <a:latin typeface="+mn-lt"/>
                <a:ea typeface="+mn-ea"/>
              </a:rPr>
              <a:t>.)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Climate data and forecast quality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4708747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/>
          <p:cNvSpPr>
            <a:spLocks noGrp="1"/>
          </p:cNvSpPr>
          <p:nvPr>
            <p:ph type="title"/>
          </p:nvPr>
        </p:nvSpPr>
        <p:spPr bwMode="auto">
          <a:xfrm>
            <a:off x="465138" y="217123"/>
            <a:ext cx="8229600" cy="839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dirty="0" smtClean="0"/>
              <a:t>Observational uncertainty for monitoring</a:t>
            </a:r>
            <a:endParaRPr lang="en-GB" altLang="en-US" dirty="0" smtClean="0"/>
          </a:p>
        </p:txBody>
      </p:sp>
      <p:sp>
        <p:nvSpPr>
          <p:cNvPr id="19461" name="Espace réservé du texte 2"/>
          <p:cNvSpPr txBox="1">
            <a:spLocks/>
          </p:cNvSpPr>
          <p:nvPr/>
        </p:nvSpPr>
        <p:spPr bwMode="auto">
          <a:xfrm>
            <a:off x="161925" y="860740"/>
            <a:ext cx="8839200" cy="1600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6858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r>
              <a:rPr lang="en-GB" altLang="en-US" sz="2100" dirty="0" smtClean="0">
                <a:solidFill>
                  <a:srgbClr val="004890"/>
                </a:solidFill>
                <a:latin typeface="Calibri" pitchFamily="34" charset="0"/>
              </a:rPr>
              <a:t>Multisource observational estimates of drought using SPEI12 for 1984. Note the probabilistic observational estimates of drought.</a:t>
            </a:r>
            <a:endParaRPr lang="en-GB" altLang="en-US" sz="2100" dirty="0">
              <a:solidFill>
                <a:srgbClr val="004890"/>
              </a:solidFill>
              <a:latin typeface="Calibri" pitchFamily="34" charset="0"/>
            </a:endParaRPr>
          </a:p>
          <a:p>
            <a:pPr algn="just"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endParaRPr lang="en-GB" altLang="en-US" sz="2100" dirty="0">
              <a:solidFill>
                <a:srgbClr val="004890"/>
              </a:solidFill>
              <a:latin typeface="Calibri" pitchFamily="34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4806950" y="6520975"/>
            <a:ext cx="4337050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Turco et </a:t>
            </a:r>
            <a:r>
              <a:rPr lang="en-GB" altLang="es-ES" sz="1600" dirty="0">
                <a:solidFill>
                  <a:schemeClr val="accent1"/>
                </a:solidFill>
                <a:latin typeface="+mn-lt"/>
                <a:ea typeface="+mn-ea"/>
              </a:rPr>
              <a:t>al. (</a:t>
            </a: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2019, BAMS)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  <p:pic>
        <p:nvPicPr>
          <p:cNvPr id="6" name="Immagine 2">
            <a:extLst>
              <a:ext uri="{FF2B5EF4-FFF2-40B4-BE49-F238E27FC236}">
                <a16:creationId xmlns:a16="http://schemas.microsoft.com/office/drawing/2014/main" xmlns="" id="{D04ABD0D-B905-E046-AF59-C42766E8A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72" y="1517560"/>
            <a:ext cx="7708433" cy="4668929"/>
          </a:xfrm>
          <a:prstGeom prst="rect">
            <a:avLst/>
          </a:prstGeom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Climate data and forecast quality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4567222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709" y="217893"/>
            <a:ext cx="9048165" cy="838397"/>
          </a:xfrm>
        </p:spPr>
        <p:txBody>
          <a:bodyPr/>
          <a:lstStyle/>
          <a:p>
            <a:r>
              <a:rPr lang="en-GB" dirty="0" smtClean="0"/>
              <a:t>The message in a transdisciplinary environment</a:t>
            </a:r>
            <a:endParaRPr lang="en-GB" dirty="0"/>
          </a:p>
        </p:txBody>
      </p:sp>
      <p:sp>
        <p:nvSpPr>
          <p:cNvPr id="6" name="Parallelogram 5"/>
          <p:cNvSpPr/>
          <p:nvPr/>
        </p:nvSpPr>
        <p:spPr>
          <a:xfrm>
            <a:off x="534294" y="483218"/>
            <a:ext cx="8077200" cy="3871001"/>
          </a:xfrm>
          <a:prstGeom prst="parallelogram">
            <a:avLst/>
          </a:prstGeom>
          <a:solidFill>
            <a:srgbClr val="1F497D">
              <a:lumMod val="20000"/>
              <a:lumOff val="80000"/>
            </a:srgbClr>
          </a:solidFill>
          <a:ln w="34925" cap="flat" cmpd="sng" algn="ctr">
            <a:solidFill>
              <a:srgbClr val="FFFFFF"/>
            </a:solidFill>
            <a:prstDash val="soli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isometricOffAxis2Top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7" name="Parallelogram 6"/>
          <p:cNvSpPr/>
          <p:nvPr/>
        </p:nvSpPr>
        <p:spPr>
          <a:xfrm>
            <a:off x="457208" y="2498761"/>
            <a:ext cx="8077200" cy="3962400"/>
          </a:xfrm>
          <a:prstGeom prst="parallelogram">
            <a:avLst/>
          </a:prstGeom>
          <a:solidFill>
            <a:srgbClr val="1F497D">
              <a:lumMod val="20000"/>
              <a:lumOff val="80000"/>
            </a:srgbClr>
          </a:solidFill>
          <a:ln w="34925" cap="flat" cmpd="sng" algn="ctr">
            <a:solidFill>
              <a:srgbClr val="FFFFFF"/>
            </a:solidFill>
            <a:prstDash val="soli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isometricOffAxis2Top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8" name="Up-Down Arrow 7"/>
          <p:cNvSpPr/>
          <p:nvPr/>
        </p:nvSpPr>
        <p:spPr>
          <a:xfrm>
            <a:off x="7392298" y="2869651"/>
            <a:ext cx="849617" cy="2004469"/>
          </a:xfrm>
          <a:prstGeom prst="upDownArrow">
            <a:avLst>
              <a:gd name="adj1" fmla="val 50000"/>
              <a:gd name="adj2" fmla="val 32479"/>
            </a:avLst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vert270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1F497D"/>
                </a:solidFill>
                <a:latin typeface="Arial Narrow" panose="020B0606020202030204" pitchFamily="34" charset="0"/>
                <a:ea typeface="+mn-ea"/>
              </a:rPr>
              <a:t>co-design &amp; co-development</a:t>
            </a:r>
          </a:p>
        </p:txBody>
      </p:sp>
      <p:sp>
        <p:nvSpPr>
          <p:cNvPr id="9" name="TextBox 8"/>
          <p:cNvSpPr txBox="1"/>
          <p:nvPr/>
        </p:nvSpPr>
        <p:spPr>
          <a:xfrm rot="20413006">
            <a:off x="58738" y="1781964"/>
            <a:ext cx="2495550" cy="308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prstClr val="black"/>
                </a:solidFill>
                <a:latin typeface="Arial Narrow" panose="020B0606020202030204" pitchFamily="34" charset="0"/>
                <a:ea typeface="+mn-ea"/>
              </a:rPr>
              <a:t>Sci</a:t>
            </a:r>
            <a:r>
              <a:rPr lang="en-US" sz="1400" b="1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</a:rPr>
              <a:t>-tech. development</a:t>
            </a:r>
          </a:p>
        </p:txBody>
      </p:sp>
      <p:sp>
        <p:nvSpPr>
          <p:cNvPr id="10" name="TextBox 9"/>
          <p:cNvSpPr txBox="1"/>
          <p:nvPr/>
        </p:nvSpPr>
        <p:spPr>
          <a:xfrm rot="20413006">
            <a:off x="-173038" y="3847739"/>
            <a:ext cx="2495551" cy="308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</a:rPr>
              <a:t>Market development</a:t>
            </a:r>
          </a:p>
        </p:txBody>
      </p:sp>
      <p:sp>
        <p:nvSpPr>
          <p:cNvPr id="11" name="38 CuadroTexto"/>
          <p:cNvSpPr txBox="1"/>
          <p:nvPr/>
        </p:nvSpPr>
        <p:spPr>
          <a:xfrm>
            <a:off x="6237877" y="2428292"/>
            <a:ext cx="1600200" cy="430887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 smtClean="0">
                <a:solidFill>
                  <a:prstClr val="white"/>
                </a:solidFill>
                <a:ea typeface="+mn-ea"/>
              </a:rPr>
              <a:t>Real-time forecasts improvement</a:t>
            </a:r>
            <a:endParaRPr lang="en-GB" kern="0" dirty="0">
              <a:solidFill>
                <a:prstClr val="white"/>
              </a:solidFill>
              <a:ea typeface="+mn-ea"/>
            </a:endParaRPr>
          </a:p>
        </p:txBody>
      </p:sp>
      <p:sp>
        <p:nvSpPr>
          <p:cNvPr id="12" name="Curved Down Arrow 11"/>
          <p:cNvSpPr/>
          <p:nvPr/>
        </p:nvSpPr>
        <p:spPr>
          <a:xfrm>
            <a:off x="5780088" y="2227067"/>
            <a:ext cx="838200" cy="251243"/>
          </a:xfrm>
          <a:prstGeom prst="curvedDownArrow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3" name="30 CuadroTexto"/>
          <p:cNvSpPr txBox="1"/>
          <p:nvPr/>
        </p:nvSpPr>
        <p:spPr>
          <a:xfrm>
            <a:off x="4790081" y="2286448"/>
            <a:ext cx="1271869" cy="430887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 smtClean="0">
                <a:solidFill>
                  <a:prstClr val="white"/>
                </a:solidFill>
                <a:ea typeface="+mn-ea"/>
              </a:rPr>
              <a:t>Model skill improvement</a:t>
            </a:r>
            <a:endParaRPr lang="en-GB" kern="0" dirty="0">
              <a:solidFill>
                <a:prstClr val="white"/>
              </a:solidFill>
              <a:ea typeface="+mn-ea"/>
            </a:endParaRPr>
          </a:p>
        </p:txBody>
      </p:sp>
      <p:sp>
        <p:nvSpPr>
          <p:cNvPr id="14" name="Curved Down Arrow 13"/>
          <p:cNvSpPr/>
          <p:nvPr/>
        </p:nvSpPr>
        <p:spPr>
          <a:xfrm>
            <a:off x="4408488" y="2075080"/>
            <a:ext cx="838200" cy="251243"/>
          </a:xfrm>
          <a:prstGeom prst="curvedDownArrow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8" name="36 CuadroTexto"/>
          <p:cNvSpPr txBox="1"/>
          <p:nvPr/>
        </p:nvSpPr>
        <p:spPr>
          <a:xfrm>
            <a:off x="3037477" y="2047292"/>
            <a:ext cx="1584176" cy="430887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 smtClean="0">
                <a:solidFill>
                  <a:prstClr val="white"/>
                </a:solidFill>
                <a:ea typeface="+mn-ea"/>
              </a:rPr>
              <a:t>Development of real-time forecasts</a:t>
            </a:r>
            <a:endParaRPr lang="en-GB" kern="0" dirty="0">
              <a:solidFill>
                <a:prstClr val="white"/>
              </a:solidFill>
              <a:ea typeface="+mn-ea"/>
            </a:endParaRPr>
          </a:p>
        </p:txBody>
      </p:sp>
      <p:sp>
        <p:nvSpPr>
          <p:cNvPr id="19" name="Curved Down Arrow 18"/>
          <p:cNvSpPr/>
          <p:nvPr/>
        </p:nvSpPr>
        <p:spPr>
          <a:xfrm>
            <a:off x="2503488" y="1825389"/>
            <a:ext cx="838200" cy="251243"/>
          </a:xfrm>
          <a:prstGeom prst="curvedDownArrow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0" name="26 CuadroTexto"/>
          <p:cNvSpPr txBox="1"/>
          <p:nvPr/>
        </p:nvSpPr>
        <p:spPr>
          <a:xfrm>
            <a:off x="1753495" y="1870631"/>
            <a:ext cx="1131583" cy="430887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kern="0" dirty="0">
                <a:solidFill>
                  <a:prstClr val="white"/>
                </a:solidFill>
                <a:latin typeface="Arial Narrow" panose="020B0606020202030204" pitchFamily="34" charset="0"/>
                <a:ea typeface="+mn-ea"/>
              </a:rPr>
              <a:t>Case studies modelling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30389" y="2282899"/>
            <a:ext cx="987425" cy="2776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n-ea"/>
              </a:rPr>
              <a:t>1</a:t>
            </a:r>
            <a:r>
              <a:rPr lang="en-US" sz="1200" b="1" baseline="300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n-ea"/>
              </a:rPr>
              <a:t>st</a:t>
            </a:r>
            <a:r>
              <a:rPr lang="en-US" sz="12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n-ea"/>
              </a:rPr>
              <a:t> DST pilot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87788" y="2692332"/>
            <a:ext cx="1028700" cy="2760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n-ea"/>
              </a:rPr>
              <a:t>2</a:t>
            </a:r>
            <a:r>
              <a:rPr lang="en-US" sz="1200" b="1" baseline="300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n-ea"/>
              </a:rPr>
              <a:t>nd</a:t>
            </a:r>
            <a:r>
              <a:rPr lang="en-US" sz="12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n-ea"/>
              </a:rPr>
              <a:t> DST pilot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48414" y="2844318"/>
            <a:ext cx="1044575" cy="2776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n-ea"/>
              </a:rPr>
              <a:t>3</a:t>
            </a:r>
            <a:r>
              <a:rPr lang="en-US" sz="1200" b="1" baseline="300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n-ea"/>
              </a:rPr>
              <a:t>rd</a:t>
            </a:r>
            <a:r>
              <a:rPr lang="en-US" sz="12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n-ea"/>
              </a:rPr>
              <a:t> DST pilot</a:t>
            </a:r>
          </a:p>
        </p:txBody>
      </p:sp>
      <p:sp>
        <p:nvSpPr>
          <p:cNvPr id="24" name="42 CuadroTexto"/>
          <p:cNvSpPr txBox="1"/>
          <p:nvPr/>
        </p:nvSpPr>
        <p:spPr>
          <a:xfrm>
            <a:off x="2119619" y="3731120"/>
            <a:ext cx="803558" cy="430887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 smtClean="0">
                <a:solidFill>
                  <a:prstClr val="white"/>
                </a:solidFill>
                <a:ea typeface="+mn-ea"/>
              </a:rPr>
              <a:t>Map user needs</a:t>
            </a:r>
          </a:p>
        </p:txBody>
      </p:sp>
      <p:sp>
        <p:nvSpPr>
          <p:cNvPr id="25" name="40 CuadroTexto"/>
          <p:cNvSpPr txBox="1"/>
          <p:nvPr/>
        </p:nvSpPr>
        <p:spPr>
          <a:xfrm>
            <a:off x="4303042" y="4164744"/>
            <a:ext cx="1184252" cy="861774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 smtClean="0">
                <a:solidFill>
                  <a:prstClr val="white"/>
                </a:solidFill>
                <a:ea typeface="+mn-ea"/>
              </a:rPr>
              <a:t>Evaluation of forecasts operational performance</a:t>
            </a:r>
          </a:p>
        </p:txBody>
      </p:sp>
      <p:sp>
        <p:nvSpPr>
          <p:cNvPr id="26" name="Right Bracket 25"/>
          <p:cNvSpPr/>
          <p:nvPr/>
        </p:nvSpPr>
        <p:spPr>
          <a:xfrm rot="5682418">
            <a:off x="4441806" y="980584"/>
            <a:ext cx="200064" cy="3257550"/>
          </a:xfrm>
          <a:prstGeom prst="rightBracket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7" name="40 CuadroTexto"/>
          <p:cNvSpPr txBox="1"/>
          <p:nvPr/>
        </p:nvSpPr>
        <p:spPr>
          <a:xfrm>
            <a:off x="5827042" y="4214633"/>
            <a:ext cx="1184252" cy="430887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 smtClean="0">
                <a:solidFill>
                  <a:prstClr val="white"/>
                </a:solidFill>
                <a:ea typeface="+mn-ea"/>
              </a:rPr>
              <a:t>Business model development</a:t>
            </a:r>
            <a:endParaRPr lang="en-GB" kern="0" dirty="0">
              <a:solidFill>
                <a:prstClr val="white"/>
              </a:solidFill>
              <a:ea typeface="+mn-ea"/>
            </a:endParaRPr>
          </a:p>
        </p:txBody>
      </p:sp>
      <p:sp>
        <p:nvSpPr>
          <p:cNvPr id="28" name="40 CuadroTexto"/>
          <p:cNvSpPr txBox="1"/>
          <p:nvPr/>
        </p:nvSpPr>
        <p:spPr>
          <a:xfrm>
            <a:off x="5944494" y="4824233"/>
            <a:ext cx="1184252" cy="430887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 smtClean="0">
                <a:solidFill>
                  <a:prstClr val="white"/>
                </a:solidFill>
                <a:ea typeface="+mn-ea"/>
              </a:rPr>
              <a:t>DST services dissemination</a:t>
            </a:r>
            <a:endParaRPr lang="en-GB" kern="0" dirty="0">
              <a:solidFill>
                <a:prstClr val="white"/>
              </a:solidFill>
              <a:ea typeface="+mn-ea"/>
            </a:endParaRPr>
          </a:p>
        </p:txBody>
      </p:sp>
      <p:cxnSp>
        <p:nvCxnSpPr>
          <p:cNvPr id="29" name="Elbow Connector 35"/>
          <p:cNvCxnSpPr>
            <a:cxnSpLocks noChangeShapeType="1"/>
          </p:cNvCxnSpPr>
          <p:nvPr/>
        </p:nvCxnSpPr>
        <p:spPr bwMode="auto">
          <a:xfrm rot="5400000" flipH="1" flipV="1">
            <a:off x="1281392" y="3246028"/>
            <a:ext cx="1704419" cy="333375"/>
          </a:xfrm>
          <a:prstGeom prst="bentConnector3">
            <a:avLst>
              <a:gd name="adj1" fmla="val 50000"/>
            </a:avLst>
          </a:prstGeom>
          <a:noFill/>
          <a:ln w="19050" algn="ctr">
            <a:solidFill>
              <a:srgbClr val="4A7EBB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Elbow Connector 36"/>
          <p:cNvCxnSpPr>
            <a:cxnSpLocks noChangeShapeType="1"/>
          </p:cNvCxnSpPr>
          <p:nvPr/>
        </p:nvCxnSpPr>
        <p:spPr bwMode="auto">
          <a:xfrm rot="16200000" flipV="1">
            <a:off x="1831512" y="3029283"/>
            <a:ext cx="1170915" cy="233362"/>
          </a:xfrm>
          <a:prstGeom prst="bentConnector3">
            <a:avLst>
              <a:gd name="adj1" fmla="val 50000"/>
            </a:avLst>
          </a:prstGeom>
          <a:noFill/>
          <a:ln w="19050" algn="ctr">
            <a:solidFill>
              <a:srgbClr val="4A7EBB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42 CuadroTexto"/>
          <p:cNvSpPr txBox="1"/>
          <p:nvPr/>
        </p:nvSpPr>
        <p:spPr>
          <a:xfrm>
            <a:off x="3048894" y="3959720"/>
            <a:ext cx="990600" cy="646331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 smtClean="0">
                <a:solidFill>
                  <a:prstClr val="white"/>
                </a:solidFill>
                <a:ea typeface="+mn-ea"/>
              </a:rPr>
              <a:t>Economic impact assessment</a:t>
            </a:r>
            <a:endParaRPr lang="en-GB" kern="0" dirty="0">
              <a:solidFill>
                <a:prstClr val="white"/>
              </a:solidFill>
              <a:ea typeface="+mn-ea"/>
            </a:endParaRPr>
          </a:p>
        </p:txBody>
      </p:sp>
      <p:sp>
        <p:nvSpPr>
          <p:cNvPr id="32" name="Curved Right Arrow 31"/>
          <p:cNvSpPr/>
          <p:nvPr/>
        </p:nvSpPr>
        <p:spPr>
          <a:xfrm rot="16200000">
            <a:off x="2591923" y="4188364"/>
            <a:ext cx="229531" cy="990600"/>
          </a:xfrm>
          <a:prstGeom prst="curvedRightArrow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3" name="42 CuadroTexto"/>
          <p:cNvSpPr txBox="1"/>
          <p:nvPr/>
        </p:nvSpPr>
        <p:spPr>
          <a:xfrm>
            <a:off x="1538989" y="4264520"/>
            <a:ext cx="900309" cy="430887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kern="0" dirty="0" smtClean="0">
                <a:solidFill>
                  <a:prstClr val="white"/>
                </a:solidFill>
                <a:ea typeface="+mn-ea"/>
              </a:rPr>
              <a:t>Build case studies</a:t>
            </a:r>
          </a:p>
        </p:txBody>
      </p:sp>
      <p:cxnSp>
        <p:nvCxnSpPr>
          <p:cNvPr id="34" name="Elbow Connector 40"/>
          <p:cNvCxnSpPr>
            <a:cxnSpLocks noChangeShapeType="1"/>
          </p:cNvCxnSpPr>
          <p:nvPr/>
        </p:nvCxnSpPr>
        <p:spPr bwMode="auto">
          <a:xfrm rot="16200000" flipH="1">
            <a:off x="4138233" y="3406501"/>
            <a:ext cx="1446973" cy="68262"/>
          </a:xfrm>
          <a:prstGeom prst="bentConnector3">
            <a:avLst>
              <a:gd name="adj1" fmla="val 50000"/>
            </a:avLst>
          </a:prstGeom>
          <a:noFill/>
          <a:ln w="19050" algn="ctr">
            <a:solidFill>
              <a:srgbClr val="4A7EBB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Elbow Connector 41"/>
          <p:cNvCxnSpPr>
            <a:cxnSpLocks noChangeShapeType="1"/>
          </p:cNvCxnSpPr>
          <p:nvPr/>
        </p:nvCxnSpPr>
        <p:spPr bwMode="auto">
          <a:xfrm rot="5400000" flipH="1" flipV="1">
            <a:off x="5102097" y="2917802"/>
            <a:ext cx="1333758" cy="1158875"/>
          </a:xfrm>
          <a:prstGeom prst="bentConnector3">
            <a:avLst>
              <a:gd name="adj1" fmla="val 35653"/>
            </a:avLst>
          </a:prstGeom>
          <a:noFill/>
          <a:ln w="19050" algn="ctr">
            <a:solidFill>
              <a:srgbClr val="4A7EBB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Elbow Connector 42"/>
          <p:cNvCxnSpPr>
            <a:cxnSpLocks noChangeShapeType="1"/>
          </p:cNvCxnSpPr>
          <p:nvPr/>
        </p:nvCxnSpPr>
        <p:spPr bwMode="auto">
          <a:xfrm rot="5400000">
            <a:off x="6410343" y="3206287"/>
            <a:ext cx="1346166" cy="619125"/>
          </a:xfrm>
          <a:prstGeom prst="bentConnector3">
            <a:avLst>
              <a:gd name="adj1" fmla="val 50000"/>
            </a:avLst>
          </a:prstGeom>
          <a:noFill/>
          <a:ln w="19050" algn="ctr">
            <a:solidFill>
              <a:srgbClr val="4A7EBB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Curved Down Arrow 36"/>
          <p:cNvSpPr/>
          <p:nvPr/>
        </p:nvSpPr>
        <p:spPr>
          <a:xfrm rot="5158570">
            <a:off x="6747238" y="4617185"/>
            <a:ext cx="837476" cy="250825"/>
          </a:xfrm>
          <a:prstGeom prst="curvedDownArrow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Climate service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8658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6316"/>
            <a:ext cx="9144000" cy="3970873"/>
          </a:xfrm>
          <a:prstGeom prst="rect">
            <a:avLst/>
          </a:prstGeom>
        </p:spPr>
      </p:pic>
      <p:sp>
        <p:nvSpPr>
          <p:cNvPr id="7" name="14 Rectángulo"/>
          <p:cNvSpPr/>
          <p:nvPr/>
        </p:nvSpPr>
        <p:spPr>
          <a:xfrm>
            <a:off x="-1587" y="875222"/>
            <a:ext cx="9144000" cy="1446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200" dirty="0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S2S4E is developing a </a:t>
            </a:r>
            <a:r>
              <a:rPr lang="en-US" sz="2200" dirty="0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  <a:hlinkClick r:id="rId4"/>
              </a:rPr>
              <a:t>decision support tool</a:t>
            </a:r>
            <a:r>
              <a:rPr lang="en-US" sz="2200" dirty="0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 for </a:t>
            </a:r>
            <a:r>
              <a:rPr lang="en-US" sz="2200" dirty="0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the renewable energy sector based on </a:t>
            </a:r>
            <a:r>
              <a:rPr lang="en-US" sz="2200" dirty="0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  <a:hlinkClick r:id="rId5"/>
              </a:rPr>
              <a:t>Copernicus climate </a:t>
            </a:r>
            <a:r>
              <a:rPr lang="en-US" sz="2200" dirty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  <a:hlinkClick r:id="rId5"/>
              </a:rPr>
              <a:t>forecasts</a:t>
            </a:r>
            <a:r>
              <a:rPr lang="en-US" sz="2200" dirty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 </a:t>
            </a:r>
            <a:r>
              <a:rPr lang="en-US" sz="2200" dirty="0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and NCEP operational predictions co-designed with the industry for periodic updates on the state of relevant climate variables.</a:t>
            </a:r>
            <a:endParaRPr lang="en-US" sz="2200" dirty="0">
              <a:solidFill>
                <a:srgbClr val="002548"/>
              </a:solidFill>
              <a:ea typeface="ＭＳ Ｐゴシック" pitchFamily="34" charset="-128"/>
              <a:cs typeface="ＭＳ Ｐゴシック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Prototypical climate services for energy</a:t>
            </a:r>
            <a:endParaRPr lang="en-GB" dirty="0"/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Climate service and message synthesis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4083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3403619" y="3710185"/>
            <a:ext cx="2031088" cy="369332"/>
          </a:xfrm>
          <a:prstGeom prst="rect">
            <a:avLst/>
          </a:prstGeom>
          <a:gradFill>
            <a:gsLst>
              <a:gs pos="50000">
                <a:schemeClr val="accent2">
                  <a:alpha val="69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             </a:t>
            </a:r>
            <a:r>
              <a:rPr lang="en-GB" dirty="0" smtClean="0"/>
              <a:t> April</a:t>
            </a:r>
            <a:endParaRPr lang="en-GB" dirty="0"/>
          </a:p>
        </p:txBody>
      </p:sp>
      <p:sp>
        <p:nvSpPr>
          <p:cNvPr id="261" name="TextBox 260"/>
          <p:cNvSpPr txBox="1"/>
          <p:nvPr/>
        </p:nvSpPr>
        <p:spPr>
          <a:xfrm>
            <a:off x="649792" y="3596756"/>
            <a:ext cx="8560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M     T     M     T     M     T     M     T</a:t>
            </a:r>
            <a:r>
              <a:rPr lang="en-GB" sz="1200" dirty="0"/>
              <a:t> </a:t>
            </a:r>
            <a:r>
              <a:rPr lang="en-GB" sz="1200" dirty="0" smtClean="0"/>
              <a:t>   M     </a:t>
            </a:r>
            <a:r>
              <a:rPr lang="en-GB" sz="1200" dirty="0"/>
              <a:t>T     </a:t>
            </a:r>
            <a:r>
              <a:rPr lang="en-GB" sz="1200" dirty="0">
                <a:solidFill>
                  <a:schemeClr val="accent6"/>
                </a:solidFill>
              </a:rPr>
              <a:t>M  </a:t>
            </a:r>
            <a:r>
              <a:rPr lang="en-GB" sz="1200" dirty="0"/>
              <a:t>   T     M     T     M     </a:t>
            </a:r>
            <a:r>
              <a:rPr lang="en-GB" sz="1200" dirty="0" smtClean="0"/>
              <a:t>T    </a:t>
            </a:r>
            <a:r>
              <a:rPr lang="en-GB" sz="1200" dirty="0"/>
              <a:t>M     T   </a:t>
            </a:r>
            <a:r>
              <a:rPr lang="en-GB" sz="1200" dirty="0" smtClean="0"/>
              <a:t>  </a:t>
            </a:r>
            <a:r>
              <a:rPr lang="en-GB" sz="1200" dirty="0"/>
              <a:t>M     T     M     T     M  </a:t>
            </a:r>
            <a:r>
              <a:rPr lang="en-GB" sz="1200" dirty="0" smtClean="0"/>
              <a:t>  </a:t>
            </a:r>
            <a:r>
              <a:rPr lang="en-GB" sz="1200" dirty="0"/>
              <a:t>T     M     </a:t>
            </a:r>
            <a:r>
              <a:rPr lang="en-GB" sz="1200" dirty="0" smtClean="0"/>
              <a:t>T     M     </a:t>
            </a:r>
            <a:r>
              <a:rPr lang="en-GB" sz="1200" dirty="0"/>
              <a:t>T</a:t>
            </a:r>
          </a:p>
          <a:p>
            <a:endParaRPr lang="en-GB" sz="1200" dirty="0"/>
          </a:p>
          <a:p>
            <a:endParaRPr lang="en-GB" sz="12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(service) devil is in the detail</a:t>
            </a:r>
            <a:endParaRPr lang="en-GB" dirty="0"/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1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Standards and traceability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68927" y="3441510"/>
            <a:ext cx="755072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75854" y="3442886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311849" y="3433662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309254" y="3442886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845249" y="3433662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42654" y="3442886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76054" y="3442886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912049" y="3433662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909454" y="3442886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442854" y="3442886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976254" y="3442886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09654" y="3442886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045649" y="3433662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0182" y="3447498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512250" y="3425574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045650" y="3425574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579050" y="3425574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112450" y="3425574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645850" y="3425574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179250" y="3425574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712650" y="3425574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983178" y="3430186"/>
            <a:ext cx="0" cy="120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780520" y="2613973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1047219" y="2604749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1317911" y="2623197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1584610" y="2613973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1864063" y="2609118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2130762" y="2599894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401454" y="2618342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2668153" y="2609118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2891314" y="2613973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3158014" y="2604749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3428706" y="2623197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3695405" y="2613973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3974857" y="2609118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4241557" y="2599894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512249" y="2618342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4778948" y="2609118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5102573" y="2606933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5369272" y="2597709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5639964" y="2616157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5906664" y="2606933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6129825" y="2611788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6396524" y="2602564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6667216" y="2621012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6933916" y="2611788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7213368" y="2606933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7480067" y="2597709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7750759" y="2616157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8017459" y="2606933"/>
            <a:ext cx="476477" cy="81831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3040568" y="4018328"/>
            <a:ext cx="94769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accent6"/>
                </a:solidFill>
              </a:rPr>
              <a:t>4</a:t>
            </a:r>
            <a:r>
              <a:rPr lang="en-GB" b="1" baseline="30000" dirty="0" smtClean="0">
                <a:solidFill>
                  <a:schemeClr val="accent6"/>
                </a:solidFill>
              </a:rPr>
              <a:t>th</a:t>
            </a:r>
            <a:r>
              <a:rPr lang="en-GB" b="1" dirty="0" smtClean="0">
                <a:solidFill>
                  <a:schemeClr val="accent6"/>
                </a:solidFill>
              </a:rPr>
              <a:t> April</a:t>
            </a:r>
            <a:endParaRPr lang="en-GB" b="1" dirty="0">
              <a:solidFill>
                <a:schemeClr val="accent6"/>
              </a:solidFill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801750" y="2517652"/>
            <a:ext cx="7550728" cy="0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808677" y="2519028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344672" y="2509804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342077" y="2519028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878072" y="2509804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1875477" y="2519028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2408877" y="2519028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2944872" y="2509804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2942277" y="2519028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3475677" y="2519028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4009077" y="2519028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4542477" y="2519028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078472" y="2509804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813005" y="2523640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4545073" y="2501716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5078473" y="2501716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5611873" y="2501716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6145273" y="2501716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6678673" y="2501716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7212073" y="2501716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7745473" y="2501716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4016001" y="2506328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813343" y="1690115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1080042" y="1680891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1350734" y="1699339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V="1">
            <a:off x="1617433" y="1690115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1896886" y="1685260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V="1">
            <a:off x="2163585" y="1676035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V="1">
            <a:off x="2434277" y="1694484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V="1">
            <a:off x="2700976" y="1685260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V="1">
            <a:off x="2924137" y="1690115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V="1">
            <a:off x="3190837" y="1680891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V="1">
            <a:off x="3461529" y="1699339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V="1">
            <a:off x="3728228" y="1690115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flipV="1">
            <a:off x="4007680" y="1685260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4274380" y="1676035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V="1">
            <a:off x="4545072" y="1694484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V="1">
            <a:off x="4811771" y="1685260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V="1">
            <a:off x="5135396" y="1683075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5402095" y="1673851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V="1">
            <a:off x="5672788" y="1692299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flipV="1">
            <a:off x="5939487" y="1683075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V="1">
            <a:off x="6162648" y="1687930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V="1">
            <a:off x="6429347" y="1678706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flipV="1">
            <a:off x="6700039" y="1697154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V="1">
            <a:off x="6966738" y="1687930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V="1">
            <a:off x="7246191" y="1683075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flipV="1">
            <a:off x="7512890" y="1673851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V="1">
            <a:off x="7783582" y="1692299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>
            <a:off x="808677" y="2251954"/>
            <a:ext cx="7550728" cy="0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815604" y="2253330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1351599" y="2244106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1349004" y="2253330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1884999" y="2244106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1882404" y="2253330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2415804" y="2253330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2951799" y="2244106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2949204" y="2253330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3482604" y="2253330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4016004" y="2253330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4549404" y="2253330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5085399" y="2244106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819932" y="2257942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4552000" y="2236018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5085400" y="2236018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5618800" y="2236018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6152200" y="2236018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6685600" y="2236018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7219000" y="2236018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7752400" y="2236018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4022928" y="2240630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 flipV="1">
            <a:off x="820270" y="1424417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 flipV="1">
            <a:off x="1086969" y="1415193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 flipV="1">
            <a:off x="1357661" y="1433641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>
          <a:xfrm flipV="1">
            <a:off x="1624360" y="1424417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/>
          <p:nvPr/>
        </p:nvCxnSpPr>
        <p:spPr>
          <a:xfrm flipV="1">
            <a:off x="1903813" y="1419562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 flipV="1">
            <a:off x="2170512" y="1410338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flipV="1">
            <a:off x="2441204" y="1428786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 flipV="1">
            <a:off x="2707903" y="1419562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/>
          <p:nvPr/>
        </p:nvCxnSpPr>
        <p:spPr>
          <a:xfrm flipV="1">
            <a:off x="2931064" y="1424417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/>
          <p:nvPr/>
        </p:nvCxnSpPr>
        <p:spPr>
          <a:xfrm flipV="1">
            <a:off x="3197764" y="1415193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 flipV="1">
            <a:off x="3468456" y="1433641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 flipV="1">
            <a:off x="3735155" y="1424417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flipV="1">
            <a:off x="4014607" y="1419562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 flipV="1">
            <a:off x="4281307" y="1410338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 flipV="1">
            <a:off x="4551999" y="1428786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 flipV="1">
            <a:off x="4818698" y="1419562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 flipV="1">
            <a:off x="5142323" y="1417377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 flipV="1">
            <a:off x="5409022" y="1408153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 flipV="1">
            <a:off x="5679715" y="1426601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/>
          <p:nvPr/>
        </p:nvCxnSpPr>
        <p:spPr>
          <a:xfrm flipV="1">
            <a:off x="5946414" y="1417377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/>
          <p:nvPr/>
        </p:nvCxnSpPr>
        <p:spPr>
          <a:xfrm flipV="1">
            <a:off x="6169575" y="1422232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/>
          <p:cNvCxnSpPr/>
          <p:nvPr/>
        </p:nvCxnSpPr>
        <p:spPr>
          <a:xfrm flipV="1">
            <a:off x="6436274" y="1413008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/>
          <p:nvPr/>
        </p:nvCxnSpPr>
        <p:spPr>
          <a:xfrm flipV="1">
            <a:off x="6706966" y="1431456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 flipV="1">
            <a:off x="6973666" y="1422232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/>
          <p:nvPr/>
        </p:nvCxnSpPr>
        <p:spPr>
          <a:xfrm flipV="1">
            <a:off x="7253118" y="1417377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/>
          <p:nvPr/>
        </p:nvCxnSpPr>
        <p:spPr>
          <a:xfrm flipV="1">
            <a:off x="7519817" y="1408153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/>
          <p:nvPr/>
        </p:nvCxnSpPr>
        <p:spPr>
          <a:xfrm flipV="1">
            <a:off x="7790509" y="1426601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/>
          <p:cNvSpPr txBox="1"/>
          <p:nvPr/>
        </p:nvSpPr>
        <p:spPr>
          <a:xfrm rot="16200000">
            <a:off x="-289735" y="1578423"/>
            <a:ext cx="1394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>
                    <a:lumMod val="65000"/>
                  </a:schemeClr>
                </a:solidFill>
              </a:rPr>
              <a:t> 20 years</a:t>
            </a:r>
          </a:p>
          <a:p>
            <a:r>
              <a:rPr lang="en-GB" b="1" dirty="0" smtClean="0">
                <a:solidFill>
                  <a:schemeClr val="bg1">
                    <a:lumMod val="65000"/>
                  </a:schemeClr>
                </a:solidFill>
              </a:rPr>
              <a:t>(1996-2015)</a:t>
            </a:r>
            <a:endParaRPr lang="en-GB" b="1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60" name="Straight Arrow Connector 159"/>
          <p:cNvCxnSpPr/>
          <p:nvPr/>
        </p:nvCxnSpPr>
        <p:spPr>
          <a:xfrm>
            <a:off x="801644" y="2009609"/>
            <a:ext cx="7550728" cy="0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808571" y="2010985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>
            <a:off x="1344565" y="2001761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1341971" y="2010985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>
            <a:off x="1877966" y="2001761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1875371" y="2010985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>
            <a:off x="2408771" y="2010985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2944766" y="2001761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>
            <a:off x="2942171" y="2010985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3475571" y="2010985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>
            <a:off x="4008971" y="2010985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>
            <a:off x="4542371" y="2010985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>
            <a:off x="5078366" y="2001761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>
            <a:off x="812899" y="2015597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4544966" y="1993673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>
            <a:off x="5078366" y="1993673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>
            <a:off x="5611766" y="1993673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6145166" y="1993673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>
            <a:off x="6678566" y="1993673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>
            <a:off x="7211966" y="1993673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>
            <a:off x="7745366" y="1993673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>
            <a:off x="4015895" y="1998285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/>
          <p:nvPr/>
        </p:nvCxnSpPr>
        <p:spPr>
          <a:xfrm flipV="1">
            <a:off x="813236" y="1182072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/>
          <p:nvPr/>
        </p:nvCxnSpPr>
        <p:spPr>
          <a:xfrm flipV="1">
            <a:off x="1079935" y="1172848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/>
          <p:cNvCxnSpPr/>
          <p:nvPr/>
        </p:nvCxnSpPr>
        <p:spPr>
          <a:xfrm flipV="1">
            <a:off x="1350628" y="1191296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/>
          <p:cNvCxnSpPr/>
          <p:nvPr/>
        </p:nvCxnSpPr>
        <p:spPr>
          <a:xfrm flipV="1">
            <a:off x="1617327" y="1182072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 flipV="1">
            <a:off x="1896779" y="1177217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/>
          <p:cNvCxnSpPr/>
          <p:nvPr/>
        </p:nvCxnSpPr>
        <p:spPr>
          <a:xfrm flipV="1">
            <a:off x="2163478" y="1167993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/>
          <p:nvPr/>
        </p:nvCxnSpPr>
        <p:spPr>
          <a:xfrm flipV="1">
            <a:off x="2434171" y="1186441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/>
          <p:nvPr/>
        </p:nvCxnSpPr>
        <p:spPr>
          <a:xfrm flipV="1">
            <a:off x="2700870" y="1177217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/>
          <p:nvPr/>
        </p:nvCxnSpPr>
        <p:spPr>
          <a:xfrm flipV="1">
            <a:off x="2924031" y="1182072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/>
          <p:cNvCxnSpPr/>
          <p:nvPr/>
        </p:nvCxnSpPr>
        <p:spPr>
          <a:xfrm flipV="1">
            <a:off x="3190730" y="1172848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/>
          <p:cNvCxnSpPr/>
          <p:nvPr/>
        </p:nvCxnSpPr>
        <p:spPr>
          <a:xfrm flipV="1">
            <a:off x="3461422" y="1191296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/>
          <p:cNvCxnSpPr/>
          <p:nvPr/>
        </p:nvCxnSpPr>
        <p:spPr>
          <a:xfrm flipV="1">
            <a:off x="3728122" y="1182072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/>
          <p:cNvCxnSpPr/>
          <p:nvPr/>
        </p:nvCxnSpPr>
        <p:spPr>
          <a:xfrm flipV="1">
            <a:off x="4007574" y="1177217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flipV="1">
            <a:off x="4274273" y="1167993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/>
          <p:cNvCxnSpPr/>
          <p:nvPr/>
        </p:nvCxnSpPr>
        <p:spPr>
          <a:xfrm flipV="1">
            <a:off x="4544965" y="1186441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/>
          <p:nvPr/>
        </p:nvCxnSpPr>
        <p:spPr>
          <a:xfrm flipV="1">
            <a:off x="4811665" y="1177217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/>
          <p:nvPr/>
        </p:nvCxnSpPr>
        <p:spPr>
          <a:xfrm flipV="1">
            <a:off x="5135290" y="1175032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/>
          <p:nvPr/>
        </p:nvCxnSpPr>
        <p:spPr>
          <a:xfrm flipV="1">
            <a:off x="5401989" y="1165808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/>
          <p:cNvCxnSpPr/>
          <p:nvPr/>
        </p:nvCxnSpPr>
        <p:spPr>
          <a:xfrm flipV="1">
            <a:off x="5672681" y="1184256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Arrow Connector 200"/>
          <p:cNvCxnSpPr/>
          <p:nvPr/>
        </p:nvCxnSpPr>
        <p:spPr>
          <a:xfrm flipV="1">
            <a:off x="5939380" y="1175032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/>
          <p:cNvCxnSpPr/>
          <p:nvPr/>
        </p:nvCxnSpPr>
        <p:spPr>
          <a:xfrm flipV="1">
            <a:off x="6162541" y="1179887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/>
          <p:cNvCxnSpPr/>
          <p:nvPr/>
        </p:nvCxnSpPr>
        <p:spPr>
          <a:xfrm flipV="1">
            <a:off x="6429241" y="1170663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Arrow Connector 203"/>
          <p:cNvCxnSpPr/>
          <p:nvPr/>
        </p:nvCxnSpPr>
        <p:spPr>
          <a:xfrm flipV="1">
            <a:off x="6699933" y="1189111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/>
          <p:nvPr/>
        </p:nvCxnSpPr>
        <p:spPr>
          <a:xfrm flipV="1">
            <a:off x="6966632" y="1179887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/>
          <p:nvPr/>
        </p:nvCxnSpPr>
        <p:spPr>
          <a:xfrm flipV="1">
            <a:off x="7246084" y="1175032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/>
          <p:nvPr/>
        </p:nvCxnSpPr>
        <p:spPr>
          <a:xfrm flipV="1">
            <a:off x="7512784" y="1165808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/>
          <p:cNvCxnSpPr/>
          <p:nvPr/>
        </p:nvCxnSpPr>
        <p:spPr>
          <a:xfrm flipV="1">
            <a:off x="7783476" y="1184256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/>
          <p:cNvCxnSpPr/>
          <p:nvPr/>
        </p:nvCxnSpPr>
        <p:spPr>
          <a:xfrm>
            <a:off x="808571" y="1743911"/>
            <a:ext cx="7550728" cy="0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/>
          <p:nvPr/>
        </p:nvCxnSpPr>
        <p:spPr>
          <a:xfrm>
            <a:off x="815498" y="1745287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/>
          <p:nvPr/>
        </p:nvCxnSpPr>
        <p:spPr>
          <a:xfrm>
            <a:off x="1351493" y="1736063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/>
          <p:nvPr/>
        </p:nvCxnSpPr>
        <p:spPr>
          <a:xfrm>
            <a:off x="1348898" y="1745287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/>
          <p:cNvCxnSpPr/>
          <p:nvPr/>
        </p:nvCxnSpPr>
        <p:spPr>
          <a:xfrm>
            <a:off x="1884893" y="1736063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/>
          <p:nvPr/>
        </p:nvCxnSpPr>
        <p:spPr>
          <a:xfrm>
            <a:off x="1882298" y="1745287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>
            <a:off x="2415698" y="1745287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>
            <a:off x="2951693" y="1736063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/>
          <p:nvPr/>
        </p:nvCxnSpPr>
        <p:spPr>
          <a:xfrm>
            <a:off x="2949098" y="1745287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>
            <a:off x="3482498" y="1745287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>
            <a:off x="4015898" y="1745287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>
            <a:off x="4549298" y="1745287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/>
          <p:cNvCxnSpPr/>
          <p:nvPr/>
        </p:nvCxnSpPr>
        <p:spPr>
          <a:xfrm>
            <a:off x="5085293" y="1736063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/>
          <p:nvPr/>
        </p:nvCxnSpPr>
        <p:spPr>
          <a:xfrm>
            <a:off x="819826" y="1749899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/>
          <p:nvPr/>
        </p:nvCxnSpPr>
        <p:spPr>
          <a:xfrm>
            <a:off x="4551893" y="1727975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>
            <a:off x="5085293" y="1727975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>
            <a:off x="5618693" y="1727975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/>
          <p:nvPr/>
        </p:nvCxnSpPr>
        <p:spPr>
          <a:xfrm>
            <a:off x="6152093" y="1727975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/>
          <p:nvPr/>
        </p:nvCxnSpPr>
        <p:spPr>
          <a:xfrm>
            <a:off x="6685493" y="1727975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/>
          <p:nvPr/>
        </p:nvCxnSpPr>
        <p:spPr>
          <a:xfrm>
            <a:off x="7218893" y="1727975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/>
          <p:nvPr/>
        </p:nvCxnSpPr>
        <p:spPr>
          <a:xfrm>
            <a:off x="7752293" y="1727975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/>
          <p:cNvCxnSpPr/>
          <p:nvPr/>
        </p:nvCxnSpPr>
        <p:spPr>
          <a:xfrm>
            <a:off x="4022822" y="1732587"/>
            <a:ext cx="0" cy="120072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/>
          <p:nvPr/>
        </p:nvCxnSpPr>
        <p:spPr>
          <a:xfrm flipV="1">
            <a:off x="820163" y="916374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/>
          <p:cNvCxnSpPr/>
          <p:nvPr/>
        </p:nvCxnSpPr>
        <p:spPr>
          <a:xfrm flipV="1">
            <a:off x="1086862" y="907150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Arrow Connector 232"/>
          <p:cNvCxnSpPr/>
          <p:nvPr/>
        </p:nvCxnSpPr>
        <p:spPr>
          <a:xfrm flipV="1">
            <a:off x="1357555" y="925598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/>
          <p:cNvCxnSpPr/>
          <p:nvPr/>
        </p:nvCxnSpPr>
        <p:spPr>
          <a:xfrm flipV="1">
            <a:off x="1624254" y="916374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Arrow Connector 234"/>
          <p:cNvCxnSpPr/>
          <p:nvPr/>
        </p:nvCxnSpPr>
        <p:spPr>
          <a:xfrm flipV="1">
            <a:off x="1903706" y="911519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/>
          <p:cNvCxnSpPr/>
          <p:nvPr/>
        </p:nvCxnSpPr>
        <p:spPr>
          <a:xfrm flipV="1">
            <a:off x="2170405" y="902295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Arrow Connector 236"/>
          <p:cNvCxnSpPr/>
          <p:nvPr/>
        </p:nvCxnSpPr>
        <p:spPr>
          <a:xfrm flipV="1">
            <a:off x="2441098" y="920743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/>
          <p:cNvCxnSpPr/>
          <p:nvPr/>
        </p:nvCxnSpPr>
        <p:spPr>
          <a:xfrm flipV="1">
            <a:off x="2707797" y="911519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Arrow Connector 238"/>
          <p:cNvCxnSpPr/>
          <p:nvPr/>
        </p:nvCxnSpPr>
        <p:spPr>
          <a:xfrm flipV="1">
            <a:off x="2930958" y="916374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/>
          <p:cNvCxnSpPr/>
          <p:nvPr/>
        </p:nvCxnSpPr>
        <p:spPr>
          <a:xfrm flipV="1">
            <a:off x="3197657" y="907150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Arrow Connector 240"/>
          <p:cNvCxnSpPr/>
          <p:nvPr/>
        </p:nvCxnSpPr>
        <p:spPr>
          <a:xfrm flipV="1">
            <a:off x="3468349" y="925598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Arrow Connector 241"/>
          <p:cNvCxnSpPr/>
          <p:nvPr/>
        </p:nvCxnSpPr>
        <p:spPr>
          <a:xfrm flipV="1">
            <a:off x="3735049" y="916374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Arrow Connector 242"/>
          <p:cNvCxnSpPr/>
          <p:nvPr/>
        </p:nvCxnSpPr>
        <p:spPr>
          <a:xfrm flipV="1">
            <a:off x="4014501" y="911519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/>
          <p:cNvCxnSpPr/>
          <p:nvPr/>
        </p:nvCxnSpPr>
        <p:spPr>
          <a:xfrm flipV="1">
            <a:off x="4281200" y="902295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244"/>
          <p:cNvCxnSpPr/>
          <p:nvPr/>
        </p:nvCxnSpPr>
        <p:spPr>
          <a:xfrm flipV="1">
            <a:off x="4551892" y="920743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/>
          <p:cNvCxnSpPr/>
          <p:nvPr/>
        </p:nvCxnSpPr>
        <p:spPr>
          <a:xfrm flipV="1">
            <a:off x="4818592" y="911519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Arrow Connector 246"/>
          <p:cNvCxnSpPr/>
          <p:nvPr/>
        </p:nvCxnSpPr>
        <p:spPr>
          <a:xfrm flipV="1">
            <a:off x="5142217" y="909334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Arrow Connector 247"/>
          <p:cNvCxnSpPr/>
          <p:nvPr/>
        </p:nvCxnSpPr>
        <p:spPr>
          <a:xfrm flipV="1">
            <a:off x="5408916" y="900110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248"/>
          <p:cNvCxnSpPr/>
          <p:nvPr/>
        </p:nvCxnSpPr>
        <p:spPr>
          <a:xfrm flipV="1">
            <a:off x="5679608" y="918558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Arrow Connector 249"/>
          <p:cNvCxnSpPr/>
          <p:nvPr/>
        </p:nvCxnSpPr>
        <p:spPr>
          <a:xfrm flipV="1">
            <a:off x="5946307" y="909334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Arrow Connector 250"/>
          <p:cNvCxnSpPr/>
          <p:nvPr/>
        </p:nvCxnSpPr>
        <p:spPr>
          <a:xfrm flipV="1">
            <a:off x="6169468" y="914189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/>
          <p:nvPr/>
        </p:nvCxnSpPr>
        <p:spPr>
          <a:xfrm flipV="1">
            <a:off x="6436168" y="904965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/>
          <p:nvPr/>
        </p:nvCxnSpPr>
        <p:spPr>
          <a:xfrm flipV="1">
            <a:off x="6706860" y="923413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/>
          <p:cNvCxnSpPr/>
          <p:nvPr/>
        </p:nvCxnSpPr>
        <p:spPr>
          <a:xfrm flipV="1">
            <a:off x="6973559" y="914189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/>
          <p:cNvCxnSpPr/>
          <p:nvPr/>
        </p:nvCxnSpPr>
        <p:spPr>
          <a:xfrm flipV="1">
            <a:off x="7253011" y="909334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Arrow Connector 255"/>
          <p:cNvCxnSpPr/>
          <p:nvPr/>
        </p:nvCxnSpPr>
        <p:spPr>
          <a:xfrm flipV="1">
            <a:off x="7519711" y="900110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/>
          <p:cNvCxnSpPr/>
          <p:nvPr/>
        </p:nvCxnSpPr>
        <p:spPr>
          <a:xfrm flipV="1">
            <a:off x="7790403" y="918558"/>
            <a:ext cx="476477" cy="818315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Oval 257"/>
          <p:cNvSpPr/>
          <p:nvPr/>
        </p:nvSpPr>
        <p:spPr>
          <a:xfrm>
            <a:off x="3406389" y="3565707"/>
            <a:ext cx="266699" cy="420831"/>
          </a:xfrm>
          <a:prstGeom prst="ellipse">
            <a:avLst/>
          </a:prstGeom>
          <a:solidFill>
            <a:schemeClr val="bg1">
              <a:alpha val="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0" name="Right Brace 259"/>
          <p:cNvSpPr/>
          <p:nvPr/>
        </p:nvSpPr>
        <p:spPr>
          <a:xfrm rot="5400000">
            <a:off x="3280240" y="3751161"/>
            <a:ext cx="424487" cy="2303888"/>
          </a:xfrm>
          <a:prstGeom prst="rightBrac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2" name="Right Brace 261"/>
          <p:cNvSpPr/>
          <p:nvPr/>
        </p:nvSpPr>
        <p:spPr>
          <a:xfrm rot="5400000">
            <a:off x="4228003" y="3463691"/>
            <a:ext cx="424487" cy="2028605"/>
          </a:xfrm>
          <a:prstGeom prst="rightBrac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3" name="14 Rectángulo"/>
          <p:cNvSpPr/>
          <p:nvPr/>
        </p:nvSpPr>
        <p:spPr>
          <a:xfrm>
            <a:off x="335294" y="5238646"/>
            <a:ext cx="8455781" cy="1255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en-US" sz="2100" dirty="0">
                <a:solidFill>
                  <a:srgbClr val="00B050"/>
                </a:solidFill>
                <a:latin typeface="Calibri" pitchFamily="34" charset="0"/>
                <a:ea typeface="ＭＳ Ｐゴシック" pitchFamily="34" charset="-128"/>
              </a:rPr>
              <a:t>Weekly</a:t>
            </a:r>
            <a:r>
              <a:rPr lang="en-US" sz="2100" dirty="0">
                <a:solidFill>
                  <a:srgbClr val="004890"/>
                </a:solidFill>
                <a:latin typeface="Calibri" pitchFamily="34" charset="0"/>
                <a:ea typeface="ＭＳ Ｐゴシック" pitchFamily="34" charset="-128"/>
              </a:rPr>
              <a:t>: 1 start date, 20 years</a:t>
            </a:r>
          </a:p>
          <a:p>
            <a:pPr algn="just">
              <a:lnSpc>
                <a:spcPct val="90000"/>
              </a:lnSpc>
              <a:defRPr/>
            </a:pPr>
            <a:r>
              <a:rPr lang="en-US" sz="2100" dirty="0">
                <a:solidFill>
                  <a:schemeClr val="accent2"/>
                </a:solidFill>
                <a:latin typeface="Calibri" pitchFamily="34" charset="0"/>
                <a:ea typeface="ＭＳ Ｐゴシック" pitchFamily="34" charset="-128"/>
              </a:rPr>
              <a:t>Monthly</a:t>
            </a:r>
            <a:r>
              <a:rPr lang="en-US" sz="2100" dirty="0">
                <a:solidFill>
                  <a:srgbClr val="004890"/>
                </a:solidFill>
                <a:latin typeface="Calibri" pitchFamily="34" charset="0"/>
                <a:ea typeface="ＭＳ Ｐゴシック" pitchFamily="34" charset="-128"/>
              </a:rPr>
              <a:t>: All start dates in a calendar month, 8/9 start dates, 20 years</a:t>
            </a:r>
          </a:p>
          <a:p>
            <a:pPr algn="just">
              <a:lnSpc>
                <a:spcPct val="90000"/>
              </a:lnSpc>
              <a:defRPr/>
            </a:pPr>
            <a:r>
              <a:rPr lang="en-US" sz="2100" dirty="0">
                <a:solidFill>
                  <a:srgbClr val="7030A0"/>
                </a:solidFill>
                <a:latin typeface="Calibri" pitchFamily="34" charset="0"/>
                <a:ea typeface="ＭＳ Ｐゴシック" pitchFamily="34" charset="-128"/>
              </a:rPr>
              <a:t>Monthly running window</a:t>
            </a:r>
            <a:r>
              <a:rPr lang="en-US" sz="2100" dirty="0">
                <a:solidFill>
                  <a:srgbClr val="004890"/>
                </a:solidFill>
                <a:latin typeface="Calibri" pitchFamily="34" charset="0"/>
                <a:ea typeface="ＭＳ Ｐゴシック" pitchFamily="34" charset="-128"/>
              </a:rPr>
              <a:t>: Running window with </a:t>
            </a:r>
            <a:r>
              <a:rPr lang="en-US" sz="2100" dirty="0" smtClean="0">
                <a:solidFill>
                  <a:srgbClr val="004890"/>
                </a:solidFill>
                <a:latin typeface="Calibri" pitchFamily="34" charset="0"/>
                <a:ea typeface="ＭＳ Ｐゴシック" pitchFamily="34" charset="-128"/>
              </a:rPr>
              <a:t>4 start dates before and 					after the target week, 9 start dates, 20 years</a:t>
            </a:r>
            <a:endParaRPr lang="en-US" sz="2100" dirty="0">
              <a:solidFill>
                <a:srgbClr val="00489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64" name="Text Box 12"/>
          <p:cNvSpPr txBox="1">
            <a:spLocks noChangeArrowheads="1"/>
          </p:cNvSpPr>
          <p:nvPr/>
        </p:nvSpPr>
        <p:spPr bwMode="auto">
          <a:xfrm>
            <a:off x="4806950" y="6520975"/>
            <a:ext cx="4337050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A. </a:t>
            </a:r>
            <a:r>
              <a:rPr lang="en-GB" altLang="es-ES" sz="1600" dirty="0" err="1" smtClean="0">
                <a:solidFill>
                  <a:schemeClr val="accent1"/>
                </a:solidFill>
                <a:latin typeface="+mn-lt"/>
                <a:ea typeface="+mn-ea"/>
              </a:rPr>
              <a:t>Manrique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7161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(service) devil is in the detail</a:t>
            </a:r>
            <a:endParaRPr lang="en-GB" dirty="0"/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1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Standards and traceability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604" y="875222"/>
            <a:ext cx="3739236" cy="5982778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xmlns="" id="{D796FFE9-EF11-421C-8804-1B5561E4A592}"/>
              </a:ext>
            </a:extLst>
          </p:cNvPr>
          <p:cNvSpPr txBox="1"/>
          <p:nvPr/>
        </p:nvSpPr>
        <p:spPr>
          <a:xfrm>
            <a:off x="42063" y="1320138"/>
            <a:ext cx="1586712" cy="10156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ECMWF </a:t>
            </a:r>
            <a:r>
              <a:rPr lang="en-GB" sz="1200" b="1" dirty="0" smtClean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2016 System</a:t>
            </a:r>
            <a:endParaRPr lang="en-GB" sz="1200" b="1" dirty="0">
              <a:solidFill>
                <a:schemeClr val="bg1">
                  <a:lumMod val="50000"/>
                </a:schemeClr>
              </a:solidFill>
              <a:cs typeface="Helvetica" panose="020B0604020202020204" pitchFamily="34" charset="0"/>
            </a:endParaRPr>
          </a:p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Period: </a:t>
            </a:r>
            <a:r>
              <a:rPr lang="en-GB" sz="1200" b="1" dirty="0" smtClean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1996-2015</a:t>
            </a:r>
            <a:endParaRPr lang="en-GB" sz="1200" b="1" dirty="0">
              <a:solidFill>
                <a:schemeClr val="bg1">
                  <a:lumMod val="50000"/>
                </a:schemeClr>
              </a:solidFill>
              <a:cs typeface="Helvetica" panose="020B0604020202020204" pitchFamily="34" charset="0"/>
            </a:endParaRPr>
          </a:p>
          <a:p>
            <a:r>
              <a:rPr lang="en-GB" sz="1200" b="1" dirty="0" smtClean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Month: April</a:t>
            </a:r>
            <a:endParaRPr lang="en-GB" sz="1200" b="1" dirty="0">
              <a:solidFill>
                <a:schemeClr val="bg1">
                  <a:lumMod val="50000"/>
                </a:schemeClr>
              </a:solidFill>
              <a:cs typeface="Helvetica" panose="020B0604020202020204" pitchFamily="34" charset="0"/>
            </a:endParaRPr>
          </a:p>
          <a:p>
            <a:r>
              <a:rPr lang="en-GB" sz="1200" b="1" dirty="0" smtClean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Reference: ERA </a:t>
            </a:r>
            <a:r>
              <a:rPr lang="en-GB" sz="1200" b="1" dirty="0" err="1" smtClean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Int</a:t>
            </a:r>
            <a:endParaRPr lang="en-GB" sz="1200" b="1" dirty="0">
              <a:solidFill>
                <a:schemeClr val="bg1">
                  <a:lumMod val="50000"/>
                </a:schemeClr>
              </a:solidFill>
              <a:cs typeface="Helvetica" panose="020B0604020202020204" pitchFamily="34" charset="0"/>
            </a:endParaRPr>
          </a:p>
          <a:p>
            <a:r>
              <a:rPr lang="en-GB" sz="1200" b="1" dirty="0" smtClean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2-m temperature</a:t>
            </a:r>
            <a:endParaRPr lang="en-GB" sz="1200" b="1" dirty="0">
              <a:solidFill>
                <a:schemeClr val="bg1">
                  <a:lumMod val="50000"/>
                </a:schemeClr>
              </a:solidFill>
              <a:cs typeface="Helvetica" panose="020B0604020202020204" pitchFamily="34" charset="0"/>
            </a:endParaRPr>
          </a:p>
        </p:txBody>
      </p:sp>
      <p:sp>
        <p:nvSpPr>
          <p:cNvPr id="10" name="14 Rectángulo"/>
          <p:cNvSpPr/>
          <p:nvPr/>
        </p:nvSpPr>
        <p:spPr>
          <a:xfrm>
            <a:off x="1763042" y="1624936"/>
            <a:ext cx="3017505" cy="38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en-US" sz="2100" dirty="0">
                <a:solidFill>
                  <a:srgbClr val="00B050"/>
                </a:solidFill>
                <a:latin typeface="Calibri" pitchFamily="34" charset="0"/>
                <a:ea typeface="ＭＳ Ｐゴシック" pitchFamily="34" charset="-128"/>
              </a:rPr>
              <a:t>Weekly</a:t>
            </a:r>
            <a:r>
              <a:rPr lang="en-US" sz="2100" dirty="0">
                <a:solidFill>
                  <a:srgbClr val="004890"/>
                </a:solidFill>
                <a:latin typeface="Calibri" pitchFamily="34" charset="0"/>
                <a:ea typeface="ＭＳ Ｐゴシック" pitchFamily="34" charset="-128"/>
              </a:rPr>
              <a:t>: </a:t>
            </a:r>
            <a:r>
              <a:rPr lang="en-US" sz="2100" dirty="0" smtClean="0">
                <a:solidFill>
                  <a:srgbClr val="004890"/>
                </a:solidFill>
                <a:latin typeface="Calibri" pitchFamily="34" charset="0"/>
                <a:ea typeface="ＭＳ Ｐゴシック" pitchFamily="34" charset="-128"/>
              </a:rPr>
              <a:t>too noisy</a:t>
            </a:r>
            <a:endParaRPr lang="en-US" sz="2100" dirty="0">
              <a:solidFill>
                <a:srgbClr val="00489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1" name="14 Rectángulo"/>
          <p:cNvSpPr/>
          <p:nvPr/>
        </p:nvSpPr>
        <p:spPr>
          <a:xfrm>
            <a:off x="1763042" y="3087112"/>
            <a:ext cx="4060243" cy="38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en-US" sz="2100" dirty="0" smtClean="0">
                <a:solidFill>
                  <a:schemeClr val="accent2"/>
                </a:solidFill>
                <a:latin typeface="Calibri" pitchFamily="34" charset="0"/>
                <a:ea typeface="ＭＳ Ｐゴシック" pitchFamily="34" charset="-128"/>
              </a:rPr>
              <a:t>Monthly</a:t>
            </a:r>
            <a:r>
              <a:rPr lang="en-US" sz="2100" dirty="0">
                <a:solidFill>
                  <a:srgbClr val="004890"/>
                </a:solidFill>
                <a:latin typeface="Calibri" pitchFamily="34" charset="0"/>
                <a:ea typeface="ＭＳ Ｐゴシック" pitchFamily="34" charset="-128"/>
              </a:rPr>
              <a:t>: </a:t>
            </a:r>
            <a:r>
              <a:rPr lang="en-US" sz="2100" dirty="0" smtClean="0">
                <a:solidFill>
                  <a:srgbClr val="004890"/>
                </a:solidFill>
                <a:latin typeface="Calibri" pitchFamily="34" charset="0"/>
                <a:ea typeface="ＭＳ Ｐゴシック" pitchFamily="34" charset="-128"/>
              </a:rPr>
              <a:t>good skill, but …</a:t>
            </a:r>
            <a:endParaRPr lang="en-US" sz="2100" dirty="0">
              <a:solidFill>
                <a:srgbClr val="00489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2" name="14 Rectángulo"/>
          <p:cNvSpPr/>
          <p:nvPr/>
        </p:nvSpPr>
        <p:spPr>
          <a:xfrm>
            <a:off x="1732549" y="4142882"/>
            <a:ext cx="3336758" cy="1255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en-US" sz="2100" dirty="0">
                <a:solidFill>
                  <a:srgbClr val="7030A0"/>
                </a:solidFill>
                <a:latin typeface="Calibri" pitchFamily="34" charset="0"/>
                <a:ea typeface="ＭＳ Ｐゴシック" pitchFamily="34" charset="-128"/>
              </a:rPr>
              <a:t>Monthly running window</a:t>
            </a:r>
            <a:r>
              <a:rPr lang="en-US" sz="2100" dirty="0" smtClean="0">
                <a:solidFill>
                  <a:srgbClr val="004890"/>
                </a:solidFill>
                <a:latin typeface="Calibri" pitchFamily="34" charset="0"/>
                <a:ea typeface="ＭＳ Ｐゴシック" pitchFamily="34" charset="-128"/>
              </a:rPr>
              <a:t>, </a:t>
            </a:r>
            <a:r>
              <a:rPr lang="en-US" sz="2100" dirty="0">
                <a:solidFill>
                  <a:srgbClr val="004890"/>
                </a:solidFill>
                <a:latin typeface="Calibri" pitchFamily="34" charset="0"/>
                <a:ea typeface="ＭＳ Ｐゴシック" pitchFamily="34" charset="-128"/>
              </a:rPr>
              <a:t>but </a:t>
            </a:r>
            <a:r>
              <a:rPr lang="en-US" sz="2100" dirty="0" smtClean="0">
                <a:solidFill>
                  <a:srgbClr val="00B050"/>
                </a:solidFill>
                <a:latin typeface="Calibri" pitchFamily="34" charset="0"/>
                <a:ea typeface="ＭＳ Ｐゴシック" pitchFamily="34" charset="-128"/>
              </a:rPr>
              <a:t>weekly </a:t>
            </a:r>
            <a:r>
              <a:rPr lang="en-US" sz="2100" dirty="0">
                <a:solidFill>
                  <a:srgbClr val="004890"/>
                </a:solidFill>
                <a:latin typeface="Calibri" pitchFamily="34" charset="0"/>
                <a:ea typeface="ＭＳ Ｐゴシック" pitchFamily="34" charset="-128"/>
              </a:rPr>
              <a:t>for the bias adjustment: </a:t>
            </a:r>
            <a:r>
              <a:rPr lang="en-US" sz="2100" dirty="0" smtClean="0">
                <a:solidFill>
                  <a:srgbClr val="004890"/>
                </a:solidFill>
                <a:latin typeface="Calibri" pitchFamily="34" charset="0"/>
                <a:ea typeface="ＭＳ Ｐゴシック" pitchFamily="34" charset="-128"/>
              </a:rPr>
              <a:t>lower skill , and too noisy for the adjustment</a:t>
            </a:r>
            <a:endParaRPr lang="en-US" sz="2100" dirty="0">
              <a:solidFill>
                <a:srgbClr val="00489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465120" y="6520975"/>
            <a:ext cx="1684421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A. </a:t>
            </a:r>
            <a:r>
              <a:rPr lang="en-GB" altLang="es-ES" sz="1600" dirty="0" err="1" smtClean="0">
                <a:solidFill>
                  <a:schemeClr val="accent1"/>
                </a:solidFill>
                <a:latin typeface="+mn-lt"/>
                <a:ea typeface="+mn-ea"/>
              </a:rPr>
              <a:t>Manrique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1763056" y="5791958"/>
            <a:ext cx="3354401" cy="6740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en-US" sz="2100" dirty="0" smtClean="0">
                <a:solidFill>
                  <a:srgbClr val="7030A0"/>
                </a:solidFill>
                <a:latin typeface="Calibri" pitchFamily="34" charset="0"/>
                <a:ea typeface="ＭＳ Ｐゴシック" pitchFamily="34" charset="-128"/>
              </a:rPr>
              <a:t>Monthly </a:t>
            </a:r>
            <a:r>
              <a:rPr lang="en-US" sz="2100" dirty="0">
                <a:solidFill>
                  <a:srgbClr val="7030A0"/>
                </a:solidFill>
                <a:latin typeface="Calibri" pitchFamily="34" charset="0"/>
                <a:ea typeface="ＭＳ Ｐゴシック" pitchFamily="34" charset="-128"/>
              </a:rPr>
              <a:t>running window</a:t>
            </a:r>
            <a:r>
              <a:rPr lang="en-US" sz="2100" dirty="0">
                <a:solidFill>
                  <a:srgbClr val="004890"/>
                </a:solidFill>
                <a:latin typeface="Calibri" pitchFamily="34" charset="0"/>
                <a:ea typeface="ＭＳ Ｐゴシック" pitchFamily="34" charset="-128"/>
              </a:rPr>
              <a:t>: </a:t>
            </a:r>
            <a:r>
              <a:rPr lang="en-US" sz="2100" dirty="0" smtClean="0">
                <a:solidFill>
                  <a:srgbClr val="004890"/>
                </a:solidFill>
                <a:latin typeface="Calibri" pitchFamily="34" charset="0"/>
                <a:ea typeface="ＭＳ Ｐゴシック" pitchFamily="34" charset="-128"/>
              </a:rPr>
              <a:t>more credible estimates</a:t>
            </a:r>
            <a:endParaRPr lang="en-US" sz="2100" dirty="0">
              <a:solidFill>
                <a:srgbClr val="004890"/>
              </a:solidFill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493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title"/>
          </p:nvPr>
        </p:nvSpPr>
        <p:spPr bwMode="auto">
          <a:xfrm>
            <a:off x="341314" y="217123"/>
            <a:ext cx="8472487" cy="839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smtClean="0"/>
              <a:t>The research-provider-service paradigm</a:t>
            </a:r>
          </a:p>
        </p:txBody>
      </p:sp>
      <p:pic>
        <p:nvPicPr>
          <p:cNvPr id="24" name="Content Placeholder 5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5" y="2239982"/>
            <a:ext cx="8868768" cy="413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4" name="Espace réservé du texte 2"/>
          <p:cNvSpPr txBox="1">
            <a:spLocks/>
          </p:cNvSpPr>
          <p:nvPr/>
        </p:nvSpPr>
        <p:spPr bwMode="auto">
          <a:xfrm>
            <a:off x="87313" y="922776"/>
            <a:ext cx="8985250" cy="151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6858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</a:pPr>
            <a:r>
              <a:rPr lang="en-GB" altLang="es-ES" sz="2100" dirty="0">
                <a:solidFill>
                  <a:srgbClr val="004890"/>
                </a:solidFill>
                <a:latin typeface="Calibri" pitchFamily="34" charset="0"/>
              </a:rPr>
              <a:t>A </a:t>
            </a:r>
            <a:r>
              <a:rPr lang="en-GB" altLang="es-ES" sz="2100" dirty="0">
                <a:solidFill>
                  <a:srgbClr val="FF0000"/>
                </a:solidFill>
                <a:latin typeface="Calibri" pitchFamily="34" charset="0"/>
              </a:rPr>
              <a:t>service-oriented research agenda</a:t>
            </a:r>
            <a:r>
              <a:rPr lang="en-GB" altLang="es-ES" sz="2100" dirty="0">
                <a:solidFill>
                  <a:srgbClr val="004890"/>
                </a:solidFill>
                <a:latin typeface="Calibri" pitchFamily="34" charset="0"/>
              </a:rPr>
              <a:t> requires the traditional chain “research development-operations-service provision” to </a:t>
            </a:r>
            <a:r>
              <a:rPr lang="en-GB" altLang="es-ES" sz="2100" dirty="0" smtClean="0">
                <a:solidFill>
                  <a:srgbClr val="004890"/>
                </a:solidFill>
                <a:latin typeface="Calibri" pitchFamily="34" charset="0"/>
              </a:rPr>
              <a:t>move </a:t>
            </a:r>
            <a:r>
              <a:rPr lang="en-GB" altLang="es-ES" sz="2100" dirty="0">
                <a:solidFill>
                  <a:srgbClr val="004890"/>
                </a:solidFill>
                <a:latin typeface="Calibri" pitchFamily="34" charset="0"/>
              </a:rPr>
              <a:t>both ways so that not only </a:t>
            </a:r>
            <a:r>
              <a:rPr lang="en-GB" altLang="es-ES" sz="2100" dirty="0" smtClean="0">
                <a:solidFill>
                  <a:srgbClr val="004890"/>
                </a:solidFill>
                <a:latin typeface="Calibri" pitchFamily="34" charset="0"/>
              </a:rPr>
              <a:t>information quality </a:t>
            </a:r>
            <a:r>
              <a:rPr lang="en-GB" altLang="es-ES" sz="2100" dirty="0">
                <a:solidFill>
                  <a:srgbClr val="004890"/>
                </a:solidFill>
                <a:latin typeface="Calibri" pitchFamily="34" charset="0"/>
              </a:rPr>
              <a:t>is </a:t>
            </a:r>
            <a:r>
              <a:rPr lang="en-GB" altLang="es-ES" sz="2100" dirty="0" smtClean="0">
                <a:solidFill>
                  <a:srgbClr val="004890"/>
                </a:solidFill>
                <a:latin typeface="Calibri" pitchFamily="34" charset="0"/>
              </a:rPr>
              <a:t>demonstrated, </a:t>
            </a:r>
            <a:r>
              <a:rPr lang="en-GB" altLang="es-ES" sz="2100" dirty="0">
                <a:solidFill>
                  <a:srgbClr val="004890"/>
                </a:solidFill>
                <a:latin typeface="Calibri" pitchFamily="34" charset="0"/>
              </a:rPr>
              <a:t>but user requirements are adequately </a:t>
            </a:r>
            <a:r>
              <a:rPr lang="en-GB" altLang="es-ES" sz="2100" dirty="0" smtClean="0">
                <a:solidFill>
                  <a:srgbClr val="004890"/>
                </a:solidFill>
                <a:latin typeface="Calibri" pitchFamily="34" charset="0"/>
              </a:rPr>
              <a:t>addressed and value illustrate. </a:t>
            </a:r>
            <a:r>
              <a:rPr lang="en-GB" altLang="es-ES" sz="2100" dirty="0">
                <a:solidFill>
                  <a:srgbClr val="004890"/>
                </a:solidFill>
                <a:latin typeface="Calibri" pitchFamily="34" charset="0"/>
              </a:rPr>
              <a:t>This leaves a </a:t>
            </a:r>
            <a:r>
              <a:rPr lang="en-GB" altLang="es-ES" sz="2100" dirty="0" smtClean="0">
                <a:solidFill>
                  <a:srgbClr val="004890"/>
                </a:solidFill>
                <a:latin typeface="Calibri" pitchFamily="34" charset="0"/>
              </a:rPr>
              <a:t>space </a:t>
            </a:r>
            <a:r>
              <a:rPr lang="en-GB" altLang="es-ES" sz="2100" dirty="0">
                <a:solidFill>
                  <a:srgbClr val="004890"/>
                </a:solidFill>
                <a:latin typeface="Calibri" pitchFamily="34" charset="0"/>
              </a:rPr>
              <a:t>for </a:t>
            </a:r>
            <a:r>
              <a:rPr lang="en-GB" altLang="es-ES" sz="2100" dirty="0">
                <a:solidFill>
                  <a:srgbClr val="FF0000"/>
                </a:solidFill>
                <a:latin typeface="Calibri" pitchFamily="34" charset="0"/>
              </a:rPr>
              <a:t>transdisciplinary research</a:t>
            </a:r>
            <a:r>
              <a:rPr lang="en-GB" altLang="es-ES" sz="2100" dirty="0">
                <a:solidFill>
                  <a:srgbClr val="004890"/>
                </a:solidFill>
                <a:latin typeface="Calibri" pitchFamily="34" charset="0"/>
              </a:rPr>
              <a:t>. </a:t>
            </a:r>
            <a:r>
              <a:rPr lang="en-GB" altLang="es-ES" sz="2100" dirty="0">
                <a:solidFill>
                  <a:srgbClr val="004890"/>
                </a:solidFill>
                <a:latin typeface="Calibri" pitchFamily="34" charset="0"/>
              </a:rPr>
              <a:t>This chain should not preclude basic research to take place though.</a:t>
            </a:r>
            <a:endParaRPr lang="en-GB" altLang="en-US" sz="2100" dirty="0">
              <a:solidFill>
                <a:srgbClr val="004890"/>
              </a:solidFill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en-GB" altLang="en-US" sz="2100" dirty="0">
              <a:solidFill>
                <a:srgbClr val="00489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2266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6" b="3042"/>
          <a:stretch/>
        </p:blipFill>
        <p:spPr>
          <a:xfrm>
            <a:off x="2808387" y="968084"/>
            <a:ext cx="3910263" cy="586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(service) devil is in the detail</a:t>
            </a:r>
            <a:endParaRPr lang="en-GB" dirty="0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xmlns="" id="{D796FFE9-EF11-421C-8804-1B5561E4A592}"/>
              </a:ext>
            </a:extLst>
          </p:cNvPr>
          <p:cNvSpPr txBox="1"/>
          <p:nvPr/>
        </p:nvSpPr>
        <p:spPr>
          <a:xfrm>
            <a:off x="42062" y="1320138"/>
            <a:ext cx="1849893" cy="12003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ECMWF </a:t>
            </a:r>
            <a:r>
              <a:rPr lang="en-GB" sz="1200" b="1" dirty="0" smtClean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2016 System</a:t>
            </a:r>
            <a:endParaRPr lang="en-GB" sz="1200" b="1" dirty="0">
              <a:solidFill>
                <a:schemeClr val="bg1">
                  <a:lumMod val="50000"/>
                </a:schemeClr>
              </a:solidFill>
              <a:cs typeface="Helvetica" panose="020B0604020202020204" pitchFamily="34" charset="0"/>
            </a:endParaRPr>
          </a:p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Period: </a:t>
            </a:r>
            <a:r>
              <a:rPr lang="en-GB" sz="1200" b="1" dirty="0" smtClean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1996-2015</a:t>
            </a:r>
            <a:endParaRPr lang="en-GB" sz="1200" b="1" dirty="0">
              <a:solidFill>
                <a:schemeClr val="bg1">
                  <a:lumMod val="50000"/>
                </a:schemeClr>
              </a:solidFill>
              <a:cs typeface="Helvetica" panose="020B0604020202020204" pitchFamily="34" charset="0"/>
            </a:endParaRPr>
          </a:p>
          <a:p>
            <a:r>
              <a:rPr lang="en-GB" sz="1200" b="1" dirty="0" smtClean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Month: All</a:t>
            </a:r>
          </a:p>
          <a:p>
            <a:r>
              <a:rPr lang="en-GB" sz="1200" b="1" dirty="0" smtClean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Region: North America</a:t>
            </a:r>
            <a:endParaRPr lang="en-GB" sz="1200" b="1" dirty="0">
              <a:solidFill>
                <a:schemeClr val="bg1">
                  <a:lumMod val="50000"/>
                </a:schemeClr>
              </a:solidFill>
              <a:cs typeface="Helvetica" panose="020B0604020202020204" pitchFamily="34" charset="0"/>
            </a:endParaRPr>
          </a:p>
          <a:p>
            <a:r>
              <a:rPr lang="en-GB" sz="1200" b="1" dirty="0" smtClean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Reference: ERA </a:t>
            </a:r>
            <a:r>
              <a:rPr lang="en-GB" sz="1200" b="1" dirty="0" err="1" smtClean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Int</a:t>
            </a:r>
            <a:endParaRPr lang="en-GB" sz="1200" b="1" dirty="0">
              <a:solidFill>
                <a:schemeClr val="bg1">
                  <a:lumMod val="50000"/>
                </a:schemeClr>
              </a:solidFill>
              <a:cs typeface="Helvetica" panose="020B0604020202020204" pitchFamily="34" charset="0"/>
            </a:endParaRPr>
          </a:p>
          <a:p>
            <a:r>
              <a:rPr lang="en-GB" sz="1200" b="1" dirty="0" smtClean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2-m temperature</a:t>
            </a:r>
            <a:endParaRPr lang="en-GB" sz="1200" b="1" dirty="0">
              <a:solidFill>
                <a:schemeClr val="bg1">
                  <a:lumMod val="50000"/>
                </a:schemeClr>
              </a:solidFill>
              <a:cs typeface="Helvetica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-5400000">
            <a:off x="1962086" y="1735636"/>
            <a:ext cx="925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1"/>
                </a:solidFill>
              </a:rPr>
              <a:t>Good</a:t>
            </a:r>
            <a:endParaRPr lang="en-GB" dirty="0">
              <a:solidFill>
                <a:schemeClr val="accent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658277" y="4276294"/>
            <a:ext cx="0" cy="10701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6200000">
            <a:off x="1955727" y="4564295"/>
            <a:ext cx="874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1"/>
                </a:solidFill>
              </a:rPr>
              <a:t>Good</a:t>
            </a:r>
            <a:endParaRPr lang="en-GB" dirty="0">
              <a:solidFill>
                <a:schemeClr val="accent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666299" y="1332588"/>
            <a:ext cx="0" cy="1070122"/>
          </a:xfrm>
          <a:prstGeom prst="straightConnector1">
            <a:avLst/>
          </a:prstGeom>
          <a:ln w="5715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1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Standards and traceability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4806950" y="6520975"/>
            <a:ext cx="4337050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A. </a:t>
            </a:r>
            <a:r>
              <a:rPr lang="en-GB" altLang="es-ES" sz="1600" dirty="0" err="1" smtClean="0">
                <a:solidFill>
                  <a:schemeClr val="accent1"/>
                </a:solidFill>
                <a:latin typeface="+mn-lt"/>
                <a:ea typeface="+mn-ea"/>
              </a:rPr>
              <a:t>Manrique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36429" y="2903621"/>
            <a:ext cx="4478474" cy="3932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06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ítulo 1"/>
          <p:cNvSpPr>
            <a:spLocks noGrp="1"/>
          </p:cNvSpPr>
          <p:nvPr>
            <p:ph type="title"/>
          </p:nvPr>
        </p:nvSpPr>
        <p:spPr bwMode="auto">
          <a:xfrm>
            <a:off x="449263" y="218675"/>
            <a:ext cx="8229600" cy="7444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sz="3600" dirty="0" smtClean="0"/>
              <a:t>How traceable are the forecast products?</a:t>
            </a:r>
            <a:endParaRPr lang="en-GB" altLang="en-US" sz="3600" dirty="0" smtClean="0"/>
          </a:p>
        </p:txBody>
      </p:sp>
      <p:sp>
        <p:nvSpPr>
          <p:cNvPr id="55299" name="Marcador de contenido 2"/>
          <p:cNvSpPr txBox="1">
            <a:spLocks/>
          </p:cNvSpPr>
          <p:nvPr/>
        </p:nvSpPr>
        <p:spPr bwMode="auto">
          <a:xfrm>
            <a:off x="353679" y="990191"/>
            <a:ext cx="8416925" cy="203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2857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300"/>
              </a:spcBef>
              <a:defRPr/>
            </a:pPr>
            <a:r>
              <a:rPr lang="en-US" altLang="en-US" sz="2100" dirty="0" err="1" smtClean="0">
                <a:solidFill>
                  <a:srgbClr val="004890"/>
                </a:solidFill>
                <a:latin typeface="Calibri" panose="020F0502020204030204" pitchFamily="34" charset="0"/>
              </a:rPr>
              <a:t>Generalised</a:t>
            </a:r>
            <a:r>
              <a:rPr lang="en-US" altLang="en-US" sz="2100" dirty="0" smtClean="0">
                <a:solidFill>
                  <a:srgbClr val="004890"/>
                </a:solidFill>
                <a:latin typeface="Calibri" panose="020F0502020204030204" pitchFamily="34" charset="0"/>
              </a:rPr>
              <a:t> metadata provision and workflow provenance is required to ensure a minimum quality of the forecast-based climate information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1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Climate data and traceability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  <p:pic>
        <p:nvPicPr>
          <p:cNvPr id="7" name="Imagen 206"/>
          <p:cNvPicPr>
            <a:picLocks noChangeAspect="1"/>
          </p:cNvPicPr>
          <p:nvPr/>
        </p:nvPicPr>
        <p:blipFill rotWithShape="1">
          <a:blip r:embed="rId3"/>
          <a:srcRect l="6" t="60102" r="78918" b="142"/>
          <a:stretch/>
        </p:blipFill>
        <p:spPr>
          <a:xfrm>
            <a:off x="166587" y="2042852"/>
            <a:ext cx="2501180" cy="3438554"/>
          </a:xfrm>
          <a:prstGeom prst="rect">
            <a:avLst/>
          </a:prstGeom>
          <a:ln>
            <a:noFill/>
          </a:ln>
        </p:spPr>
      </p:pic>
      <p:pic>
        <p:nvPicPr>
          <p:cNvPr id="8" name="Imagen 206"/>
          <p:cNvPicPr>
            <a:picLocks noChangeAspect="1"/>
          </p:cNvPicPr>
          <p:nvPr/>
        </p:nvPicPr>
        <p:blipFill rotWithShape="1">
          <a:blip r:embed="rId3"/>
          <a:srcRect l="22677" t="7978" r="-127" b="8956"/>
          <a:stretch/>
        </p:blipFill>
        <p:spPr>
          <a:xfrm>
            <a:off x="2689135" y="1944000"/>
            <a:ext cx="5849024" cy="4572000"/>
          </a:xfrm>
          <a:prstGeom prst="rect">
            <a:avLst/>
          </a:prstGeom>
          <a:ln>
            <a:noFill/>
          </a:ln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806950" y="6520975"/>
            <a:ext cx="4337050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J. </a:t>
            </a:r>
            <a:r>
              <a:rPr lang="en-GB" altLang="es-ES" sz="1600" dirty="0" err="1" smtClean="0">
                <a:solidFill>
                  <a:schemeClr val="accent1"/>
                </a:solidFill>
                <a:latin typeface="+mn-lt"/>
                <a:ea typeface="+mn-ea"/>
              </a:rPr>
              <a:t>Bedia</a:t>
            </a: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 (</a:t>
            </a:r>
            <a:r>
              <a:rPr lang="en-GB" altLang="es-ES" sz="1600" dirty="0" err="1" smtClean="0">
                <a:solidFill>
                  <a:schemeClr val="accent1"/>
                </a:solidFill>
                <a:latin typeface="+mn-lt"/>
                <a:ea typeface="+mn-ea"/>
              </a:rPr>
              <a:t>Predictia</a:t>
            </a: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)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694" y="1922340"/>
            <a:ext cx="3374228" cy="44704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43962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ítulo 1"/>
          <p:cNvSpPr>
            <a:spLocks noGrp="1"/>
          </p:cNvSpPr>
          <p:nvPr>
            <p:ph type="title"/>
          </p:nvPr>
        </p:nvSpPr>
        <p:spPr bwMode="auto">
          <a:xfrm>
            <a:off x="449263" y="218675"/>
            <a:ext cx="8229600" cy="7444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sz="3600" smtClean="0"/>
              <a:t>Evaluation and quality control</a:t>
            </a:r>
          </a:p>
        </p:txBody>
      </p:sp>
      <p:sp>
        <p:nvSpPr>
          <p:cNvPr id="55299" name="Marcador de contenido 2"/>
          <p:cNvSpPr txBox="1">
            <a:spLocks/>
          </p:cNvSpPr>
          <p:nvPr/>
        </p:nvSpPr>
        <p:spPr bwMode="auto">
          <a:xfrm>
            <a:off x="353679" y="990191"/>
            <a:ext cx="8416925" cy="203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2857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300"/>
              </a:spcBef>
              <a:defRPr/>
            </a:pPr>
            <a:r>
              <a:rPr lang="en-US" altLang="en-US" sz="2100" dirty="0" smtClean="0">
                <a:solidFill>
                  <a:srgbClr val="004890"/>
                </a:solidFill>
                <a:latin typeface="Calibri" panose="020F0502020204030204" pitchFamily="34" charset="0"/>
              </a:rPr>
              <a:t>C3S is developing </a:t>
            </a:r>
            <a:r>
              <a:rPr lang="en-US" altLang="en-US" sz="2100" dirty="0">
                <a:solidFill>
                  <a:srgbClr val="004890"/>
                </a:solidFill>
                <a:latin typeface="Calibri" panose="020F0502020204030204" pitchFamily="34" charset="0"/>
              </a:rPr>
              <a:t>the evaluation and quality control (EQC) function of the climate data store </a:t>
            </a:r>
            <a:r>
              <a:rPr lang="en-US" altLang="en-US" sz="2100" dirty="0" smtClean="0">
                <a:solidFill>
                  <a:srgbClr val="004890"/>
                </a:solidFill>
                <a:latin typeface="Calibri" panose="020F0502020204030204" pitchFamily="34" charset="0"/>
              </a:rPr>
              <a:t>to</a:t>
            </a:r>
            <a:r>
              <a:rPr lang="en-US" altLang="en-US" sz="2100" dirty="0" smtClean="0">
                <a:solidFill>
                  <a:srgbClr val="004890"/>
                </a:solidFill>
                <a:latin typeface="Calibri" panose="020F0502020204030204" pitchFamily="34" charset="0"/>
              </a:rPr>
              <a:t>:</a:t>
            </a:r>
            <a:endParaRPr lang="en-US" altLang="es-ES" sz="2100" dirty="0">
              <a:solidFill>
                <a:srgbClr val="004890"/>
              </a:solidFill>
              <a:latin typeface="Calibri" panose="020F0502020204030204" pitchFamily="34" charset="0"/>
              <a:ea typeface="+mn-ea"/>
            </a:endParaRPr>
          </a:p>
          <a:p>
            <a:pPr lvl="1" eaLnBrk="1" hangingPunct="1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GB" altLang="en-US" sz="2100" dirty="0" smtClean="0">
                <a:solidFill>
                  <a:srgbClr val="004890"/>
                </a:solidFill>
                <a:latin typeface="Calibri" panose="020F0502020204030204" pitchFamily="34" charset="0"/>
                <a:ea typeface="+mn-ea"/>
              </a:rPr>
              <a:t>Provide </a:t>
            </a:r>
            <a:r>
              <a:rPr lang="en-GB" altLang="en-US" sz="2100" dirty="0">
                <a:solidFill>
                  <a:srgbClr val="004890"/>
                </a:solidFill>
                <a:latin typeface="Calibri" panose="020F0502020204030204" pitchFamily="34" charset="0"/>
                <a:ea typeface="+mn-ea"/>
              </a:rPr>
              <a:t>a user-led overarching EQC service for the whole CDS</a:t>
            </a:r>
          </a:p>
          <a:p>
            <a:pPr lvl="1" eaLnBrk="1" hangingPunct="1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GB" altLang="en-US" sz="2100" dirty="0" smtClean="0">
                <a:solidFill>
                  <a:srgbClr val="004890"/>
                </a:solidFill>
                <a:latin typeface="Calibri" panose="020F0502020204030204" pitchFamily="34" charset="0"/>
                <a:ea typeface="+mn-ea"/>
              </a:rPr>
              <a:t>Provide </a:t>
            </a:r>
            <a:r>
              <a:rPr lang="en-GB" altLang="en-US" sz="2100" dirty="0">
                <a:solidFill>
                  <a:srgbClr val="004890"/>
                </a:solidFill>
                <a:latin typeface="Calibri" panose="020F0502020204030204" pitchFamily="34" charset="0"/>
                <a:ea typeface="+mn-ea"/>
              </a:rPr>
              <a:t>an independent quality </a:t>
            </a:r>
            <a:r>
              <a:rPr lang="en-GB" altLang="en-US" sz="2100" dirty="0" smtClean="0">
                <a:solidFill>
                  <a:srgbClr val="004890"/>
                </a:solidFill>
                <a:latin typeface="Calibri" panose="020F0502020204030204" pitchFamily="34" charset="0"/>
                <a:ea typeface="+mn-ea"/>
              </a:rPr>
              <a:t>assessment</a:t>
            </a:r>
            <a:endParaRPr lang="en-GB" altLang="en-US" sz="2100" dirty="0">
              <a:solidFill>
                <a:srgbClr val="004890"/>
              </a:solidFill>
              <a:latin typeface="Calibri" panose="020F0502020204030204" pitchFamily="34" charset="0"/>
              <a:ea typeface="+mn-ea"/>
            </a:endParaRPr>
          </a:p>
        </p:txBody>
      </p:sp>
      <p:pic>
        <p:nvPicPr>
          <p:cNvPr id="48132" name="Imagen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357" y="2567340"/>
            <a:ext cx="4248608" cy="4210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64" y="5921267"/>
            <a:ext cx="1355725" cy="93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1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Climate data and traceability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693235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B5DB5AAA-B126-479F-823D-EA73D28E4E1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32F963-5E87-431E-8180-D807A218F0E8}" type="slidenum">
              <a:rPr lang="es-ES" smtClean="0"/>
              <a:pPr/>
              <a:t>33</a:t>
            </a:fld>
            <a:r>
              <a:rPr lang="es-ES"/>
              <a:t> /50</a:t>
            </a:r>
          </a:p>
        </p:txBody>
      </p:sp>
      <p:sp>
        <p:nvSpPr>
          <p:cNvPr id="5" name="Rectangle 4"/>
          <p:cNvSpPr/>
          <p:nvPr/>
        </p:nvSpPr>
        <p:spPr>
          <a:xfrm>
            <a:off x="1921143" y="2062081"/>
            <a:ext cx="2939613" cy="329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en-GB" sz="2100" dirty="0" smtClean="0">
                <a:solidFill>
                  <a:srgbClr val="004890"/>
                </a:solidFill>
                <a:latin typeface="Calibri" pitchFamily="34" charset="0"/>
                <a:ea typeface="ＭＳ Ｐゴシック" pitchFamily="34" charset="-128"/>
              </a:rPr>
              <a:t>Correlation between observed and predicted regime frequencies as a function of the forecast week (x-axis) and for each of the 52 weeks of the year (y-axis). Black points for non-significant correlations using a paired t-test at 0.01 level.</a:t>
            </a:r>
            <a:endParaRPr lang="en-GB" sz="2100" dirty="0">
              <a:solidFill>
                <a:srgbClr val="00489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5AC40A32-C610-40E4-8F40-378BFACE45EC}"/>
              </a:ext>
            </a:extLst>
          </p:cNvPr>
          <p:cNvSpPr/>
          <p:nvPr/>
        </p:nvSpPr>
        <p:spPr>
          <a:xfrm>
            <a:off x="-482667" y="6476664"/>
            <a:ext cx="5932123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50000"/>
              </a:lnSpc>
            </a:pPr>
            <a:r>
              <a:rPr lang="en-GB" sz="1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4.3. Euro-Atlantic weather regimes for wind energy applications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1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User engagement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user view of the WRs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5" r="6004" b="1742"/>
          <a:stretch/>
        </p:blipFill>
        <p:spPr>
          <a:xfrm>
            <a:off x="4860757" y="994738"/>
            <a:ext cx="4233370" cy="5795925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xmlns="" id="{D796FFE9-EF11-421C-8804-1B5561E4A592}"/>
              </a:ext>
            </a:extLst>
          </p:cNvPr>
          <p:cNvSpPr txBox="1"/>
          <p:nvPr/>
        </p:nvSpPr>
        <p:spPr>
          <a:xfrm>
            <a:off x="42062" y="1320138"/>
            <a:ext cx="1849893" cy="12003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ECMWF </a:t>
            </a:r>
            <a:r>
              <a:rPr lang="en-GB" sz="1200" b="1" dirty="0" smtClean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2018 System</a:t>
            </a:r>
            <a:endParaRPr lang="en-GB" sz="1200" b="1" dirty="0">
              <a:solidFill>
                <a:schemeClr val="bg1">
                  <a:lumMod val="50000"/>
                </a:schemeClr>
              </a:solidFill>
              <a:cs typeface="Helvetica" panose="020B0604020202020204" pitchFamily="34" charset="0"/>
            </a:endParaRPr>
          </a:p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Period: </a:t>
            </a:r>
            <a:r>
              <a:rPr lang="en-GB" sz="1200" b="1" dirty="0" smtClean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1998-2017</a:t>
            </a:r>
            <a:endParaRPr lang="en-GB" sz="1200" b="1" dirty="0">
              <a:solidFill>
                <a:schemeClr val="bg1">
                  <a:lumMod val="50000"/>
                </a:schemeClr>
              </a:solidFill>
              <a:cs typeface="Helvetica" panose="020B0604020202020204" pitchFamily="34" charset="0"/>
            </a:endParaRPr>
          </a:p>
          <a:p>
            <a:r>
              <a:rPr lang="en-GB" sz="1200" b="1" dirty="0" smtClean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Month: All</a:t>
            </a:r>
          </a:p>
          <a:p>
            <a:r>
              <a:rPr lang="en-GB" sz="1200" b="1" dirty="0" smtClean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Region: North Atlantic</a:t>
            </a:r>
            <a:endParaRPr lang="en-GB" sz="1200" b="1" dirty="0">
              <a:solidFill>
                <a:schemeClr val="bg1">
                  <a:lumMod val="50000"/>
                </a:schemeClr>
              </a:solidFill>
              <a:cs typeface="Helvetica" panose="020B0604020202020204" pitchFamily="34" charset="0"/>
            </a:endParaRPr>
          </a:p>
          <a:p>
            <a:r>
              <a:rPr lang="en-GB" sz="1200" b="1" dirty="0" smtClean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Reference: ERA </a:t>
            </a:r>
            <a:r>
              <a:rPr lang="en-GB" sz="1200" b="1" dirty="0" err="1" smtClean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Int</a:t>
            </a:r>
            <a:endParaRPr lang="en-GB" sz="1200" b="1" dirty="0">
              <a:solidFill>
                <a:schemeClr val="bg1">
                  <a:lumMod val="50000"/>
                </a:schemeClr>
              </a:solidFill>
              <a:cs typeface="Helvetica" panose="020B0604020202020204" pitchFamily="34" charset="0"/>
            </a:endParaRPr>
          </a:p>
          <a:p>
            <a:r>
              <a:rPr lang="en-GB" sz="1200" b="1" dirty="0" smtClean="0">
                <a:solidFill>
                  <a:schemeClr val="bg1">
                    <a:lumMod val="50000"/>
                  </a:schemeClr>
                </a:solidFill>
                <a:cs typeface="Helvetica" panose="020B0604020202020204" pitchFamily="34" charset="0"/>
              </a:rPr>
              <a:t>MSLP</a:t>
            </a:r>
            <a:endParaRPr lang="en-GB" sz="1200" b="1" dirty="0">
              <a:solidFill>
                <a:schemeClr val="bg1">
                  <a:lumMod val="50000"/>
                </a:schemeClr>
              </a:solidFill>
              <a:cs typeface="Helvetica" panose="020B0604020202020204" pitchFamily="34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806950" y="6520975"/>
            <a:ext cx="4337050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1600" dirty="0">
                <a:solidFill>
                  <a:schemeClr val="accent1"/>
                </a:solidFill>
                <a:latin typeface="+mn-lt"/>
                <a:ea typeface="+mn-ea"/>
              </a:rPr>
              <a:t>N</a:t>
            </a: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. </a:t>
            </a:r>
            <a:r>
              <a:rPr lang="en-GB" altLang="es-ES" sz="1600" dirty="0" err="1" smtClean="0">
                <a:solidFill>
                  <a:schemeClr val="accent1"/>
                </a:solidFill>
                <a:latin typeface="+mn-lt"/>
                <a:ea typeface="+mn-ea"/>
              </a:rPr>
              <a:t>Cortesi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94225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xmlns="" id="{273F2B02-89D6-439B-8025-817997A28A5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32F963-5E87-431E-8180-D807A218F0E8}" type="slidenum">
              <a:rPr lang="es-ES" smtClean="0"/>
              <a:pPr/>
              <a:t>34</a:t>
            </a:fld>
            <a:r>
              <a:rPr lang="es-ES"/>
              <a:t> /50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8" t="4207" r="49316" b="10188"/>
          <a:stretch/>
        </p:blipFill>
        <p:spPr>
          <a:xfrm>
            <a:off x="219588" y="750101"/>
            <a:ext cx="2063150" cy="52165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5" t="4014" r="48326" b="10681"/>
          <a:stretch/>
        </p:blipFill>
        <p:spPr>
          <a:xfrm>
            <a:off x="2801491" y="724017"/>
            <a:ext cx="1253884" cy="5302254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2564176" y="6026271"/>
            <a:ext cx="1926500" cy="449964"/>
            <a:chOff x="1980652" y="6372044"/>
            <a:chExt cx="1926500" cy="449964"/>
          </a:xfrm>
        </p:grpSpPr>
        <p:sp>
          <p:nvSpPr>
            <p:cNvPr id="70" name="Rectangle 69"/>
            <p:cNvSpPr/>
            <p:nvPr/>
          </p:nvSpPr>
          <p:spPr>
            <a:xfrm>
              <a:off x="2630665" y="6575787"/>
              <a:ext cx="39145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dirty="0">
                  <a:latin typeface="Helvetica" panose="020B0604020202020204" pitchFamily="34" charset="0"/>
                  <a:cs typeface="Helvetica" panose="020B0604020202020204" pitchFamily="34" charset="0"/>
                </a:rPr>
                <a:t>m/s</a:t>
              </a: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1980652" y="6437545"/>
              <a:ext cx="1926500" cy="256053"/>
              <a:chOff x="124598" y="6468909"/>
              <a:chExt cx="1926500" cy="256053"/>
            </a:xfrm>
          </p:grpSpPr>
          <p:sp>
            <p:nvSpPr>
              <p:cNvPr id="53" name="TextBox 52"/>
              <p:cNvSpPr txBox="1"/>
              <p:nvPr/>
            </p:nvSpPr>
            <p:spPr>
              <a:xfrm>
                <a:off x="124598" y="6478741"/>
                <a:ext cx="54762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-30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43438" y="6478741"/>
                <a:ext cx="54762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0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1503478" y="6468909"/>
                <a:ext cx="54762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30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74186" y="6478741"/>
                <a:ext cx="54762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-15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1124199" y="6468909"/>
                <a:ext cx="54762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15</a:t>
                </a:r>
              </a:p>
            </p:txBody>
          </p:sp>
        </p:grpSp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01" t="90188" r="5847" b="3952"/>
            <a:stretch/>
          </p:blipFill>
          <p:spPr>
            <a:xfrm>
              <a:off x="2065919" y="6372044"/>
              <a:ext cx="1526606" cy="104964"/>
            </a:xfrm>
            <a:prstGeom prst="rect">
              <a:avLst/>
            </a:prstGeom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1" t="90188" r="5847" b="3952"/>
          <a:stretch/>
        </p:blipFill>
        <p:spPr>
          <a:xfrm>
            <a:off x="532873" y="6003750"/>
            <a:ext cx="1526606" cy="104964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1106480" y="6180820"/>
            <a:ext cx="4106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 err="1">
                <a:latin typeface="Helvetica" panose="020B0604020202020204" pitchFamily="34" charset="0"/>
                <a:cs typeface="Helvetica" panose="020B0604020202020204" pitchFamily="34" charset="0"/>
              </a:rPr>
              <a:t>hPa</a:t>
            </a:r>
            <a:endParaRPr lang="en-GB" sz="1000" dirty="0"/>
          </a:p>
        </p:txBody>
      </p:sp>
      <p:grpSp>
        <p:nvGrpSpPr>
          <p:cNvPr id="62" name="Group 61"/>
          <p:cNvGrpSpPr/>
          <p:nvPr/>
        </p:nvGrpSpPr>
        <p:grpSpPr>
          <a:xfrm>
            <a:off x="464625" y="6053302"/>
            <a:ext cx="1886976" cy="246221"/>
            <a:chOff x="124598" y="6478741"/>
            <a:chExt cx="1886976" cy="246221"/>
          </a:xfrm>
        </p:grpSpPr>
        <p:sp>
          <p:nvSpPr>
            <p:cNvPr id="63" name="TextBox 62"/>
            <p:cNvSpPr txBox="1"/>
            <p:nvPr/>
          </p:nvSpPr>
          <p:spPr>
            <a:xfrm>
              <a:off x="124598" y="6478741"/>
              <a:ext cx="5476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Helvetica" panose="020B0604020202020204" pitchFamily="34" charset="0"/>
                  <a:cs typeface="Helvetica" panose="020B0604020202020204" pitchFamily="34" charset="0"/>
                </a:rPr>
                <a:t>-16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43438" y="6478741"/>
              <a:ext cx="5476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Helvetica" panose="020B0604020202020204" pitchFamily="34" charset="0"/>
                  <a:cs typeface="Helvetica" panose="020B0604020202020204" pitchFamily="34" charset="0"/>
                </a:rPr>
                <a:t>0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463954" y="6478741"/>
              <a:ext cx="5476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Helvetica" panose="020B0604020202020204" pitchFamily="34" charset="0"/>
                  <a:cs typeface="Helvetica" panose="020B0604020202020204" pitchFamily="34" charset="0"/>
                </a:rPr>
                <a:t> 16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84018" y="6478741"/>
              <a:ext cx="5476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Helvetica" panose="020B0604020202020204" pitchFamily="34" charset="0"/>
                  <a:cs typeface="Helvetica" panose="020B0604020202020204" pitchFamily="34" charset="0"/>
                </a:rPr>
                <a:t>-8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02858" y="6478741"/>
              <a:ext cx="5476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Helvetica" panose="020B0604020202020204" pitchFamily="34" charset="0"/>
                  <a:cs typeface="Helvetica" panose="020B0604020202020204" pitchFamily="34" charset="0"/>
                </a:rPr>
                <a:t>8</a:t>
              </a: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xmlns="" id="{93223B83-65B5-42EA-86D4-95924B223D89}"/>
              </a:ext>
            </a:extLst>
          </p:cNvPr>
          <p:cNvGrpSpPr/>
          <p:nvPr/>
        </p:nvGrpSpPr>
        <p:grpSpPr>
          <a:xfrm>
            <a:off x="2420092" y="1095978"/>
            <a:ext cx="260727" cy="4466871"/>
            <a:chOff x="2458129" y="1201221"/>
            <a:chExt cx="260727" cy="4466871"/>
          </a:xfrm>
        </p:grpSpPr>
        <p:sp>
          <p:nvSpPr>
            <p:cNvPr id="11" name="Triángulo isósceles 10">
              <a:extLst>
                <a:ext uri="{FF2B5EF4-FFF2-40B4-BE49-F238E27FC236}">
                  <a16:creationId xmlns:a16="http://schemas.microsoft.com/office/drawing/2014/main" xmlns="" id="{585CD6DB-02B4-449D-AE56-B3F2E14A6A99}"/>
                </a:ext>
              </a:extLst>
            </p:cNvPr>
            <p:cNvSpPr/>
            <p:nvPr/>
          </p:nvSpPr>
          <p:spPr>
            <a:xfrm rot="5400000">
              <a:off x="2320135" y="1355393"/>
              <a:ext cx="552893" cy="244549"/>
            </a:xfrm>
            <a:prstGeom prst="triangle">
              <a:avLst/>
            </a:prstGeom>
            <a:solidFill>
              <a:srgbClr val="B9E1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" name="Triángulo isósceles 50">
              <a:extLst>
                <a:ext uri="{FF2B5EF4-FFF2-40B4-BE49-F238E27FC236}">
                  <a16:creationId xmlns:a16="http://schemas.microsoft.com/office/drawing/2014/main" xmlns="" id="{5CE15327-6A01-4221-9908-B229B3B7FE79}"/>
                </a:ext>
              </a:extLst>
            </p:cNvPr>
            <p:cNvSpPr/>
            <p:nvPr/>
          </p:nvSpPr>
          <p:spPr>
            <a:xfrm rot="5400000">
              <a:off x="2313177" y="2687318"/>
              <a:ext cx="552893" cy="244549"/>
            </a:xfrm>
            <a:prstGeom prst="triangle">
              <a:avLst/>
            </a:prstGeom>
            <a:solidFill>
              <a:srgbClr val="B9E1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" name="Triángulo isósceles 59">
              <a:extLst>
                <a:ext uri="{FF2B5EF4-FFF2-40B4-BE49-F238E27FC236}">
                  <a16:creationId xmlns:a16="http://schemas.microsoft.com/office/drawing/2014/main" xmlns="" id="{F24AB022-F472-40ED-B4BD-C4EA08E2F5A5}"/>
                </a:ext>
              </a:extLst>
            </p:cNvPr>
            <p:cNvSpPr/>
            <p:nvPr/>
          </p:nvSpPr>
          <p:spPr>
            <a:xfrm rot="5400000">
              <a:off x="2313642" y="3940291"/>
              <a:ext cx="552893" cy="244549"/>
            </a:xfrm>
            <a:prstGeom prst="triangle">
              <a:avLst/>
            </a:prstGeom>
            <a:solidFill>
              <a:srgbClr val="B9E1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" name="Triángulo isósceles 60">
              <a:extLst>
                <a:ext uri="{FF2B5EF4-FFF2-40B4-BE49-F238E27FC236}">
                  <a16:creationId xmlns:a16="http://schemas.microsoft.com/office/drawing/2014/main" xmlns="" id="{783C33E3-527E-4808-880F-F64B159E3EEF}"/>
                </a:ext>
              </a:extLst>
            </p:cNvPr>
            <p:cNvSpPr/>
            <p:nvPr/>
          </p:nvSpPr>
          <p:spPr>
            <a:xfrm rot="5400000">
              <a:off x="2303957" y="5269371"/>
              <a:ext cx="552893" cy="244549"/>
            </a:xfrm>
            <a:prstGeom prst="triangle">
              <a:avLst/>
            </a:prstGeom>
            <a:solidFill>
              <a:srgbClr val="B9E1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689B06B0-9C20-45BA-A1E2-3E693450ED66}"/>
              </a:ext>
            </a:extLst>
          </p:cNvPr>
          <p:cNvSpPr txBox="1"/>
          <p:nvPr/>
        </p:nvSpPr>
        <p:spPr>
          <a:xfrm>
            <a:off x="4349887" y="846589"/>
            <a:ext cx="4379444" cy="96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en-GB" sz="2100" dirty="0">
                <a:solidFill>
                  <a:srgbClr val="004890"/>
                </a:solidFill>
                <a:latin typeface="Calibri" pitchFamily="34" charset="0"/>
                <a:ea typeface="ＭＳ Ｐゴシック" pitchFamily="34" charset="-128"/>
              </a:rPr>
              <a:t>The influence of each regime on the  wind speed conditions can be explored in terms of composite maps. </a:t>
            </a:r>
            <a:endParaRPr lang="en-GB" sz="2100" dirty="0">
              <a:solidFill>
                <a:srgbClr val="00489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665C59EF-D7DB-43EC-BB79-C533420D79AA}"/>
              </a:ext>
            </a:extLst>
          </p:cNvPr>
          <p:cNvSpPr/>
          <p:nvPr/>
        </p:nvSpPr>
        <p:spPr>
          <a:xfrm>
            <a:off x="2353053" y="661053"/>
            <a:ext cx="2063150" cy="5815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xmlns="" id="{6DEA4D58-3BCE-4CA4-AF49-8BF35284A549}"/>
              </a:ext>
            </a:extLst>
          </p:cNvPr>
          <p:cNvSpPr txBox="1"/>
          <p:nvPr/>
        </p:nvSpPr>
        <p:spPr>
          <a:xfrm>
            <a:off x="4349886" y="1961283"/>
            <a:ext cx="4379445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en-GB" sz="2100" dirty="0">
                <a:solidFill>
                  <a:srgbClr val="004890"/>
                </a:solidFill>
                <a:latin typeface="Calibri" pitchFamily="34" charset="0"/>
                <a:ea typeface="ＭＳ Ｐゴシック" pitchFamily="34" charset="-128"/>
              </a:rPr>
              <a:t>How to quantify the combined effect of the four weather </a:t>
            </a:r>
            <a:r>
              <a:rPr lang="en-GB" sz="2100" dirty="0" smtClean="0">
                <a:solidFill>
                  <a:srgbClr val="004890"/>
                </a:solidFill>
                <a:latin typeface="Calibri" pitchFamily="34" charset="0"/>
                <a:ea typeface="ＭＳ Ｐゴシック" pitchFamily="34" charset="-128"/>
              </a:rPr>
              <a:t>regimes? </a:t>
            </a:r>
            <a:endParaRPr lang="en-GB" sz="2100" dirty="0">
              <a:solidFill>
                <a:srgbClr val="00489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FE2844EB-E48B-4789-8B71-0D186CEDCED1}"/>
              </a:ext>
            </a:extLst>
          </p:cNvPr>
          <p:cNvSpPr/>
          <p:nvPr/>
        </p:nvSpPr>
        <p:spPr>
          <a:xfrm>
            <a:off x="138225" y="724017"/>
            <a:ext cx="2177371" cy="570302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2" name="Rectangle 17">
            <a:extLst>
              <a:ext uri="{FF2B5EF4-FFF2-40B4-BE49-F238E27FC236}">
                <a16:creationId xmlns:a16="http://schemas.microsoft.com/office/drawing/2014/main" xmlns="" id="{13FAD740-EF0A-42D2-9C5C-7F1E54EFBADD}"/>
              </a:ext>
            </a:extLst>
          </p:cNvPr>
          <p:cNvSpPr/>
          <p:nvPr/>
        </p:nvSpPr>
        <p:spPr>
          <a:xfrm>
            <a:off x="4541273" y="2779710"/>
            <a:ext cx="234770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RECONSTRUCTION </a:t>
            </a:r>
          </a:p>
        </p:txBody>
      </p:sp>
      <p:sp>
        <p:nvSpPr>
          <p:cNvPr id="47" name="Flecha: a la derecha 46">
            <a:extLst>
              <a:ext uri="{FF2B5EF4-FFF2-40B4-BE49-F238E27FC236}">
                <a16:creationId xmlns:a16="http://schemas.microsoft.com/office/drawing/2014/main" xmlns="" id="{613EB5C4-D460-431E-B33B-3B5B9CF22FA1}"/>
              </a:ext>
            </a:extLst>
          </p:cNvPr>
          <p:cNvSpPr/>
          <p:nvPr/>
        </p:nvSpPr>
        <p:spPr>
          <a:xfrm>
            <a:off x="2396961" y="2110808"/>
            <a:ext cx="1869587" cy="40444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2E0AA2C5-92C5-41EF-8612-036A7CCAD667}"/>
              </a:ext>
            </a:extLst>
          </p:cNvPr>
          <p:cNvGrpSpPr/>
          <p:nvPr/>
        </p:nvGrpSpPr>
        <p:grpSpPr>
          <a:xfrm>
            <a:off x="2559547" y="3120003"/>
            <a:ext cx="6274027" cy="2698243"/>
            <a:chOff x="2559547" y="3120003"/>
            <a:chExt cx="6274027" cy="2698243"/>
          </a:xfrm>
        </p:grpSpPr>
        <p:cxnSp>
          <p:nvCxnSpPr>
            <p:cNvPr id="45" name="Conector recto de flecha 44">
              <a:extLst>
                <a:ext uri="{FF2B5EF4-FFF2-40B4-BE49-F238E27FC236}">
                  <a16:creationId xmlns:a16="http://schemas.microsoft.com/office/drawing/2014/main" xmlns="" id="{024461B2-389F-45C5-9A44-2A327FF7FAC8}"/>
                </a:ext>
              </a:extLst>
            </p:cNvPr>
            <p:cNvCxnSpPr/>
            <p:nvPr/>
          </p:nvCxnSpPr>
          <p:spPr>
            <a:xfrm flipV="1">
              <a:off x="5264113" y="3990655"/>
              <a:ext cx="114835" cy="2332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6" name="Grupo 105">
              <a:extLst>
                <a:ext uri="{FF2B5EF4-FFF2-40B4-BE49-F238E27FC236}">
                  <a16:creationId xmlns:a16="http://schemas.microsoft.com/office/drawing/2014/main" xmlns="" id="{7B9C28CE-996C-492A-BA53-9F6D023C26CC}"/>
                </a:ext>
              </a:extLst>
            </p:cNvPr>
            <p:cNvGrpSpPr/>
            <p:nvPr/>
          </p:nvGrpSpPr>
          <p:grpSpPr>
            <a:xfrm>
              <a:off x="2559547" y="3120003"/>
              <a:ext cx="6274027" cy="2698243"/>
              <a:chOff x="1189454" y="2435930"/>
              <a:chExt cx="7183733" cy="3117304"/>
            </a:xfrm>
          </p:grpSpPr>
          <p:grpSp>
            <p:nvGrpSpPr>
              <p:cNvPr id="107" name="Grupo 106">
                <a:extLst>
                  <a:ext uri="{FF2B5EF4-FFF2-40B4-BE49-F238E27FC236}">
                    <a16:creationId xmlns:a16="http://schemas.microsoft.com/office/drawing/2014/main" xmlns="" id="{22FBD6CB-7A0E-4B0B-914B-F8B66456BF40}"/>
                  </a:ext>
                </a:extLst>
              </p:cNvPr>
              <p:cNvGrpSpPr/>
              <p:nvPr/>
            </p:nvGrpSpPr>
            <p:grpSpPr>
              <a:xfrm>
                <a:off x="3064999" y="2435930"/>
                <a:ext cx="3183230" cy="575059"/>
                <a:chOff x="3943056" y="2654781"/>
                <a:chExt cx="3122181" cy="575059"/>
              </a:xfrm>
            </p:grpSpPr>
            <p:sp>
              <p:nvSpPr>
                <p:cNvPr id="125" name="Rectángulo: esquinas redondeadas 124">
                  <a:extLst>
                    <a:ext uri="{FF2B5EF4-FFF2-40B4-BE49-F238E27FC236}">
                      <a16:creationId xmlns:a16="http://schemas.microsoft.com/office/drawing/2014/main" xmlns="" id="{3BF61531-1C01-4913-A8C6-9A86B645B352}"/>
                    </a:ext>
                  </a:extLst>
                </p:cNvPr>
                <p:cNvSpPr/>
                <p:nvPr/>
              </p:nvSpPr>
              <p:spPr>
                <a:xfrm>
                  <a:off x="3943056" y="2654781"/>
                  <a:ext cx="3016218" cy="575059"/>
                </a:xfrm>
                <a:prstGeom prst="round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26" name="CuadroTexto 125">
                  <a:extLst>
                    <a:ext uri="{FF2B5EF4-FFF2-40B4-BE49-F238E27FC236}">
                      <a16:creationId xmlns:a16="http://schemas.microsoft.com/office/drawing/2014/main" xmlns="" id="{CDA4E91E-D319-43B2-86EE-4BEC94099A8C}"/>
                    </a:ext>
                  </a:extLst>
                </p:cNvPr>
                <p:cNvSpPr txBox="1"/>
                <p:nvPr/>
              </p:nvSpPr>
              <p:spPr>
                <a:xfrm>
                  <a:off x="4168010" y="2732604"/>
                  <a:ext cx="2897227" cy="4266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s-ES" b="1" dirty="0">
                      <a:solidFill>
                        <a:schemeClr val="bg1"/>
                      </a:solidFill>
                      <a:latin typeface="Helvetica" panose="020B0604020202020204" pitchFamily="34" charset="0"/>
                    </a:rPr>
                    <a:t>RECONSTRUCTION </a:t>
                  </a:r>
                </a:p>
              </p:txBody>
            </p:sp>
          </p:grpSp>
          <p:pic>
            <p:nvPicPr>
              <p:cNvPr id="108" name="Picture 26" descr="main_two.pdf - Adobe Acrobat Reader DC">
                <a:extLst>
                  <a:ext uri="{FF2B5EF4-FFF2-40B4-BE49-F238E27FC236}">
                    <a16:creationId xmlns:a16="http://schemas.microsoft.com/office/drawing/2014/main" xmlns="" id="{01016847-D85D-4354-954F-9464998DF9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47" t="62339" r="57036" b="17700"/>
              <a:stretch/>
            </p:blipFill>
            <p:spPr>
              <a:xfrm>
                <a:off x="4108047" y="3610312"/>
                <a:ext cx="422193" cy="894736"/>
              </a:xfrm>
              <a:prstGeom prst="rect">
                <a:avLst/>
              </a:prstGeom>
            </p:spPr>
          </p:pic>
          <p:sp>
            <p:nvSpPr>
              <p:cNvPr id="109" name="Rectangle 36">
                <a:extLst>
                  <a:ext uri="{FF2B5EF4-FFF2-40B4-BE49-F238E27FC236}">
                    <a16:creationId xmlns:a16="http://schemas.microsoft.com/office/drawing/2014/main" xmlns="" id="{591279D2-C4CE-4F92-81E4-E79AFC2B2AFE}"/>
                  </a:ext>
                </a:extLst>
              </p:cNvPr>
              <p:cNvSpPr/>
              <p:nvPr/>
            </p:nvSpPr>
            <p:spPr>
              <a:xfrm>
                <a:off x="1253366" y="3773464"/>
                <a:ext cx="2566901" cy="682752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0" name="Rectangle 37">
                <a:extLst>
                  <a:ext uri="{FF2B5EF4-FFF2-40B4-BE49-F238E27FC236}">
                    <a16:creationId xmlns:a16="http://schemas.microsoft.com/office/drawing/2014/main" xmlns="" id="{C9169132-C7E0-4F41-90C3-FC30E89A86B3}"/>
                  </a:ext>
                </a:extLst>
              </p:cNvPr>
              <p:cNvSpPr/>
              <p:nvPr/>
            </p:nvSpPr>
            <p:spPr>
              <a:xfrm>
                <a:off x="4677942" y="3783296"/>
                <a:ext cx="1680828" cy="663088"/>
              </a:xfrm>
              <a:prstGeom prst="rect">
                <a:avLst/>
              </a:prstGeom>
              <a:solidFill>
                <a:srgbClr val="FF6699"/>
              </a:solidFill>
              <a:ln>
                <a:solidFill>
                  <a:srgbClr val="FF6699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1" name="Rectangle 36">
                <a:extLst>
                  <a:ext uri="{FF2B5EF4-FFF2-40B4-BE49-F238E27FC236}">
                    <a16:creationId xmlns:a16="http://schemas.microsoft.com/office/drawing/2014/main" xmlns="" id="{3391C4DB-46EE-4594-B32A-39C6119D84E3}"/>
                  </a:ext>
                </a:extLst>
              </p:cNvPr>
              <p:cNvSpPr/>
              <p:nvPr/>
            </p:nvSpPr>
            <p:spPr>
              <a:xfrm>
                <a:off x="1189454" y="3697003"/>
                <a:ext cx="2566901" cy="6854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112" name="Picture 27" descr="main_two.pdf - Adobe Acrobat Reader DC">
                <a:extLst>
                  <a:ext uri="{FF2B5EF4-FFF2-40B4-BE49-F238E27FC236}">
                    <a16:creationId xmlns:a16="http://schemas.microsoft.com/office/drawing/2014/main" xmlns="" id="{DAA70249-68BD-4773-939C-42BE561FE3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237" t="53233" r="42020" b="37204"/>
              <a:stretch/>
            </p:blipFill>
            <p:spPr>
              <a:xfrm>
                <a:off x="1248698" y="3831898"/>
                <a:ext cx="2445367" cy="428623"/>
              </a:xfrm>
              <a:prstGeom prst="rect">
                <a:avLst/>
              </a:prstGeom>
            </p:spPr>
          </p:pic>
          <p:sp>
            <p:nvSpPr>
              <p:cNvPr id="113" name="TextBox 32">
                <a:extLst>
                  <a:ext uri="{FF2B5EF4-FFF2-40B4-BE49-F238E27FC236}">
                    <a16:creationId xmlns:a16="http://schemas.microsoft.com/office/drawing/2014/main" xmlns="" id="{DFBA76D2-FE79-42CF-86AC-83D034215168}"/>
                  </a:ext>
                </a:extLst>
              </p:cNvPr>
              <p:cNvSpPr txBox="1"/>
              <p:nvPr/>
            </p:nvSpPr>
            <p:spPr>
              <a:xfrm>
                <a:off x="1566101" y="4505048"/>
                <a:ext cx="1810559" cy="93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Variable to be reconstructed (wind speed or temperature) in a particular year (</a:t>
                </a:r>
                <a:r>
                  <a:rPr lang="en-GB" sz="1100" b="1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yr</a:t>
                </a:r>
                <a:r>
                  <a:rPr lang="en-GB" sz="11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) and month (mon)</a:t>
                </a:r>
              </a:p>
            </p:txBody>
          </p:sp>
          <p:sp>
            <p:nvSpPr>
              <p:cNvPr id="114" name="TextBox 34">
                <a:extLst>
                  <a:ext uri="{FF2B5EF4-FFF2-40B4-BE49-F238E27FC236}">
                    <a16:creationId xmlns:a16="http://schemas.microsoft.com/office/drawing/2014/main" xmlns="" id="{02A69C11-B69B-47D5-8A3A-2CF9A0250A01}"/>
                  </a:ext>
                </a:extLst>
              </p:cNvPr>
              <p:cNvSpPr txBox="1"/>
              <p:nvPr/>
            </p:nvSpPr>
            <p:spPr>
              <a:xfrm>
                <a:off x="4547289" y="4442948"/>
                <a:ext cx="1680829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 b="1" dirty="0">
                    <a:solidFill>
                      <a:srgbClr val="FF6699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Composite map of the variable for a specific regime (r) in the same month and in the full period (cross-validation)</a:t>
                </a:r>
              </a:p>
            </p:txBody>
          </p:sp>
          <p:sp>
            <p:nvSpPr>
              <p:cNvPr id="115" name="TextBox 35">
                <a:extLst>
                  <a:ext uri="{FF2B5EF4-FFF2-40B4-BE49-F238E27FC236}">
                    <a16:creationId xmlns:a16="http://schemas.microsoft.com/office/drawing/2014/main" xmlns="" id="{A7C505B2-731E-482F-955D-956279D0A5C1}"/>
                  </a:ext>
                </a:extLst>
              </p:cNvPr>
              <p:cNvSpPr txBox="1"/>
              <p:nvPr/>
            </p:nvSpPr>
            <p:spPr>
              <a:xfrm>
                <a:off x="6661187" y="4513745"/>
                <a:ext cx="1681316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 b="1" dirty="0">
                    <a:solidFill>
                      <a:srgbClr val="82CAC8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Percentage of days that particular month, year and regime</a:t>
                </a:r>
              </a:p>
            </p:txBody>
          </p:sp>
          <p:sp>
            <p:nvSpPr>
              <p:cNvPr id="116" name="Rectangle 38">
                <a:extLst>
                  <a:ext uri="{FF2B5EF4-FFF2-40B4-BE49-F238E27FC236}">
                    <a16:creationId xmlns:a16="http://schemas.microsoft.com/office/drawing/2014/main" xmlns="" id="{9C6B4964-EFAB-461E-A21B-A9BF2C595D7E}"/>
                  </a:ext>
                </a:extLst>
              </p:cNvPr>
              <p:cNvSpPr/>
              <p:nvPr/>
            </p:nvSpPr>
            <p:spPr>
              <a:xfrm>
                <a:off x="6685938" y="3773464"/>
                <a:ext cx="1687249" cy="682752"/>
              </a:xfrm>
              <a:prstGeom prst="rect">
                <a:avLst/>
              </a:prstGeom>
              <a:solidFill>
                <a:srgbClr val="82CAC8"/>
              </a:solidFill>
              <a:ln>
                <a:solidFill>
                  <a:srgbClr val="82CA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82CAC8"/>
                  </a:solidFill>
                </a:endParaRPr>
              </a:p>
            </p:txBody>
          </p:sp>
          <p:sp>
            <p:nvSpPr>
              <p:cNvPr id="117" name="TextBox 39">
                <a:extLst>
                  <a:ext uri="{FF2B5EF4-FFF2-40B4-BE49-F238E27FC236}">
                    <a16:creationId xmlns:a16="http://schemas.microsoft.com/office/drawing/2014/main" xmlns="" id="{7F888359-9976-4954-B579-06E5002969CC}"/>
                  </a:ext>
                </a:extLst>
              </p:cNvPr>
              <p:cNvSpPr txBox="1"/>
              <p:nvPr/>
            </p:nvSpPr>
            <p:spPr>
              <a:xfrm>
                <a:off x="3144451" y="3195046"/>
                <a:ext cx="3967852" cy="302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Total number of regimes (R = 4 in this </a:t>
                </a:r>
                <a:r>
                  <a:rPr lang="en-GB" sz="1100" dirty="0" smtClean="0">
                    <a:latin typeface="Helvetica" panose="020B0604020202020204" pitchFamily="34" charset="0"/>
                    <a:cs typeface="Helvetica" panose="020B0604020202020204" pitchFamily="34" charset="0"/>
                  </a:rPr>
                  <a:t>example)</a:t>
                </a:r>
                <a:endParaRPr lang="en-GB" sz="11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18" name="Rectangle 38">
                <a:extLst>
                  <a:ext uri="{FF2B5EF4-FFF2-40B4-BE49-F238E27FC236}">
                    <a16:creationId xmlns:a16="http://schemas.microsoft.com/office/drawing/2014/main" xmlns="" id="{4584A573-C561-4396-AD07-A7F048182A89}"/>
                  </a:ext>
                </a:extLst>
              </p:cNvPr>
              <p:cNvSpPr/>
              <p:nvPr/>
            </p:nvSpPr>
            <p:spPr>
              <a:xfrm>
                <a:off x="6590186" y="3699719"/>
                <a:ext cx="1708241" cy="6854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82CA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82CAC8"/>
                  </a:solidFill>
                </a:endParaRPr>
              </a:p>
            </p:txBody>
          </p:sp>
          <p:pic>
            <p:nvPicPr>
              <p:cNvPr id="119" name="Picture 26" descr="main_two.pdf - Adobe Acrobat Reader DC">
                <a:extLst>
                  <a:ext uri="{FF2B5EF4-FFF2-40B4-BE49-F238E27FC236}">
                    <a16:creationId xmlns:a16="http://schemas.microsoft.com/office/drawing/2014/main" xmlns="" id="{39955C70-6253-4C0F-93E7-6A323BB205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816" t="66480" r="25496" b="23291"/>
              <a:stretch/>
            </p:blipFill>
            <p:spPr>
              <a:xfrm>
                <a:off x="6830300" y="3802007"/>
                <a:ext cx="1160206" cy="458514"/>
              </a:xfrm>
              <a:prstGeom prst="rect">
                <a:avLst/>
              </a:prstGeom>
            </p:spPr>
          </p:pic>
          <p:sp>
            <p:nvSpPr>
              <p:cNvPr id="120" name="Rectangle 37">
                <a:extLst>
                  <a:ext uri="{FF2B5EF4-FFF2-40B4-BE49-F238E27FC236}">
                    <a16:creationId xmlns:a16="http://schemas.microsoft.com/office/drawing/2014/main" xmlns="" id="{5AFFA412-53F8-422B-9075-65966DF1F8A2}"/>
                  </a:ext>
                </a:extLst>
              </p:cNvPr>
              <p:cNvSpPr/>
              <p:nvPr/>
            </p:nvSpPr>
            <p:spPr>
              <a:xfrm>
                <a:off x="4572419" y="3699719"/>
                <a:ext cx="1708241" cy="6827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6699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121" name="Picture 26" descr="main_two.pdf - Adobe Acrobat Reader DC">
                <a:extLst>
                  <a:ext uri="{FF2B5EF4-FFF2-40B4-BE49-F238E27FC236}">
                    <a16:creationId xmlns:a16="http://schemas.microsoft.com/office/drawing/2014/main" xmlns="" id="{BCE67A32-AAF6-4D8D-B4F7-128A8BD879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515" t="66724" r="39152" b="22429"/>
              <a:stretch/>
            </p:blipFill>
            <p:spPr>
              <a:xfrm>
                <a:off x="4589978" y="3802007"/>
                <a:ext cx="1676276" cy="486197"/>
              </a:xfrm>
              <a:prstGeom prst="rect">
                <a:avLst/>
              </a:prstGeom>
            </p:spPr>
          </p:pic>
          <p:sp>
            <p:nvSpPr>
              <p:cNvPr id="122" name="TextBox 34">
                <a:extLst>
                  <a:ext uri="{FF2B5EF4-FFF2-40B4-BE49-F238E27FC236}">
                    <a16:creationId xmlns:a16="http://schemas.microsoft.com/office/drawing/2014/main" xmlns="" id="{E9D331FC-DD42-4EEB-A267-89F0E9D2D82E}"/>
                  </a:ext>
                </a:extLst>
              </p:cNvPr>
              <p:cNvSpPr txBox="1"/>
              <p:nvPr/>
            </p:nvSpPr>
            <p:spPr>
              <a:xfrm>
                <a:off x="4550560" y="4445239"/>
                <a:ext cx="1680829" cy="1107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 b="1" dirty="0">
                    <a:solidFill>
                      <a:srgbClr val="FF6699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Composite map of the variable for a specific regime (r) in the same month and in the full period (cross-validation)</a:t>
                </a:r>
              </a:p>
            </p:txBody>
          </p:sp>
          <p:sp>
            <p:nvSpPr>
              <p:cNvPr id="123" name="Rectángulo 122">
                <a:extLst>
                  <a:ext uri="{FF2B5EF4-FFF2-40B4-BE49-F238E27FC236}">
                    <a16:creationId xmlns:a16="http://schemas.microsoft.com/office/drawing/2014/main" xmlns="" id="{A1FA8790-2981-4F40-B22E-441DB6604B1A}"/>
                  </a:ext>
                </a:extLst>
              </p:cNvPr>
              <p:cNvSpPr/>
              <p:nvPr/>
            </p:nvSpPr>
            <p:spPr>
              <a:xfrm>
                <a:off x="3789280" y="3855070"/>
                <a:ext cx="4475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= </a:t>
                </a:r>
                <a:endParaRPr lang="es-ES" dirty="0"/>
              </a:p>
            </p:txBody>
          </p:sp>
          <p:sp>
            <p:nvSpPr>
              <p:cNvPr id="124" name="Elipse 123">
                <a:extLst>
                  <a:ext uri="{FF2B5EF4-FFF2-40B4-BE49-F238E27FC236}">
                    <a16:creationId xmlns:a16="http://schemas.microsoft.com/office/drawing/2014/main" xmlns="" id="{75DBA5E3-B9F3-49A0-8B47-DCE2EFB9DA06}"/>
                  </a:ext>
                </a:extLst>
              </p:cNvPr>
              <p:cNvSpPr/>
              <p:nvPr/>
            </p:nvSpPr>
            <p:spPr>
              <a:xfrm>
                <a:off x="6459199" y="4011848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sp>
        <p:nvSpPr>
          <p:cNvPr id="127" name="Flecha: a la derecha 126">
            <a:extLst>
              <a:ext uri="{FF2B5EF4-FFF2-40B4-BE49-F238E27FC236}">
                <a16:creationId xmlns:a16="http://schemas.microsoft.com/office/drawing/2014/main" xmlns="" id="{A8D82309-CC35-4F85-867F-28E63EA78962}"/>
              </a:ext>
            </a:extLst>
          </p:cNvPr>
          <p:cNvSpPr/>
          <p:nvPr/>
        </p:nvSpPr>
        <p:spPr>
          <a:xfrm rot="5400000">
            <a:off x="5321486" y="2631496"/>
            <a:ext cx="519371" cy="40444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3" name="Flecha: a la derecha 72">
            <a:extLst>
              <a:ext uri="{FF2B5EF4-FFF2-40B4-BE49-F238E27FC236}">
                <a16:creationId xmlns:a16="http://schemas.microsoft.com/office/drawing/2014/main" xmlns="" id="{F57041D5-A0B2-4F53-9975-8D68E48B2498}"/>
              </a:ext>
            </a:extLst>
          </p:cNvPr>
          <p:cNvSpPr/>
          <p:nvPr/>
        </p:nvSpPr>
        <p:spPr>
          <a:xfrm>
            <a:off x="2396961" y="2110809"/>
            <a:ext cx="1869587" cy="40444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4" name="Flecha: a la derecha 73">
            <a:extLst>
              <a:ext uri="{FF2B5EF4-FFF2-40B4-BE49-F238E27FC236}">
                <a16:creationId xmlns:a16="http://schemas.microsoft.com/office/drawing/2014/main" xmlns="" id="{9E5FC003-BB81-4147-8C69-E9AB9C9F93E7}"/>
              </a:ext>
            </a:extLst>
          </p:cNvPr>
          <p:cNvSpPr/>
          <p:nvPr/>
        </p:nvSpPr>
        <p:spPr>
          <a:xfrm rot="5400000">
            <a:off x="5321486" y="2631497"/>
            <a:ext cx="519371" cy="40444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user view of the WRs</a:t>
            </a:r>
            <a:endParaRPr lang="en-GB" dirty="0"/>
          </a:p>
        </p:txBody>
      </p:sp>
      <p:sp>
        <p:nvSpPr>
          <p:cNvPr id="75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1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User engagement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  <p:sp>
        <p:nvSpPr>
          <p:cNvPr id="76" name="Text Box 12"/>
          <p:cNvSpPr txBox="1">
            <a:spLocks noChangeArrowheads="1"/>
          </p:cNvSpPr>
          <p:nvPr/>
        </p:nvSpPr>
        <p:spPr bwMode="auto">
          <a:xfrm>
            <a:off x="4806950" y="6520975"/>
            <a:ext cx="4337050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V. </a:t>
            </a:r>
            <a:r>
              <a:rPr lang="en-GB" altLang="es-ES" sz="1600" dirty="0" err="1" smtClean="0">
                <a:solidFill>
                  <a:schemeClr val="accent1"/>
                </a:solidFill>
                <a:latin typeface="+mn-lt"/>
                <a:ea typeface="+mn-ea"/>
              </a:rPr>
              <a:t>Torralba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8627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animBg="1"/>
      <p:bldP spid="24" grpId="1" animBg="1"/>
      <p:bldP spid="69" grpId="0"/>
      <p:bldP spid="25" grpId="0" animBg="1"/>
      <p:bldP spid="47" grpId="0" animBg="1"/>
      <p:bldP spid="127" grpId="0" animBg="1"/>
      <p:bldP spid="73" grpId="0" animBg="1"/>
      <p:bldP spid="7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B5DB5AAA-B126-479F-823D-EA73D28E4E1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32F963-5E87-431E-8180-D807A218F0E8}" type="slidenum">
              <a:rPr lang="es-ES" smtClean="0"/>
              <a:pPr/>
              <a:t>35</a:t>
            </a:fld>
            <a:r>
              <a:rPr lang="es-ES"/>
              <a:t> /50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289" y="2044256"/>
            <a:ext cx="6436061" cy="45283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35192" y="1238683"/>
            <a:ext cx="5930617" cy="964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en-GB" sz="2100" dirty="0">
                <a:solidFill>
                  <a:srgbClr val="004890"/>
                </a:solidFill>
                <a:latin typeface="Calibri" pitchFamily="34" charset="0"/>
                <a:ea typeface="ＭＳ Ｐゴシック" pitchFamily="34" charset="-128"/>
              </a:rPr>
              <a:t>Correlation coefficient between the </a:t>
            </a:r>
            <a:r>
              <a:rPr lang="en-GB" sz="2100" dirty="0" smtClean="0">
                <a:solidFill>
                  <a:srgbClr val="004890"/>
                </a:solidFill>
                <a:latin typeface="Calibri" pitchFamily="34" charset="0"/>
                <a:ea typeface="ＭＳ Ｐゴシック" pitchFamily="34" charset="-128"/>
              </a:rPr>
              <a:t>variables reconstructed with WRs and </a:t>
            </a:r>
            <a:r>
              <a:rPr lang="en-GB" sz="2100" dirty="0">
                <a:solidFill>
                  <a:srgbClr val="004890"/>
                </a:solidFill>
                <a:latin typeface="Calibri" pitchFamily="34" charset="0"/>
                <a:ea typeface="ＭＳ Ｐゴシック" pitchFamily="34" charset="-128"/>
              </a:rPr>
              <a:t>the original </a:t>
            </a:r>
            <a:r>
              <a:rPr lang="en-GB" sz="2100" dirty="0" smtClean="0">
                <a:solidFill>
                  <a:srgbClr val="004890"/>
                </a:solidFill>
                <a:latin typeface="Calibri" pitchFamily="34" charset="0"/>
                <a:ea typeface="ＭＳ Ｐゴシック" pitchFamily="34" charset="-128"/>
              </a:rPr>
              <a:t>ones </a:t>
            </a:r>
            <a:r>
              <a:rPr lang="en-GB" sz="2100" dirty="0">
                <a:solidFill>
                  <a:srgbClr val="004890"/>
                </a:solidFill>
                <a:latin typeface="Calibri" pitchFamily="34" charset="0"/>
                <a:ea typeface="ＭＳ Ｐゴシック" pitchFamily="34" charset="-128"/>
              </a:rPr>
              <a:t>in ERA-Interim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940" y="1327005"/>
            <a:ext cx="1947781" cy="6463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Period: 1982-2016</a:t>
            </a:r>
          </a:p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Hatching: significant at</a:t>
            </a:r>
          </a:p>
          <a:p>
            <a:r>
              <a:rPr lang="en-GB" sz="1200" b="1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95% level (t-test)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5AC40A32-C610-40E4-8F40-378BFACE45EC}"/>
              </a:ext>
            </a:extLst>
          </p:cNvPr>
          <p:cNvSpPr/>
          <p:nvPr/>
        </p:nvSpPr>
        <p:spPr>
          <a:xfrm>
            <a:off x="-482667" y="6476664"/>
            <a:ext cx="5932123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50000"/>
              </a:lnSpc>
            </a:pPr>
            <a:r>
              <a:rPr lang="en-GB" sz="1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4.3. Euro-Atlantic weather regimes for wind energy applications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806950" y="6520975"/>
            <a:ext cx="4337050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V. </a:t>
            </a:r>
            <a:r>
              <a:rPr lang="en-GB" altLang="es-ES" sz="1600" dirty="0" err="1" smtClean="0">
                <a:solidFill>
                  <a:schemeClr val="accent1"/>
                </a:solidFill>
                <a:latin typeface="+mn-lt"/>
                <a:ea typeface="+mn-ea"/>
              </a:rPr>
              <a:t>Torralba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780547" y="-7754"/>
            <a:ext cx="4363453" cy="41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User engagement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user view of the WRs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422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ítulo 1"/>
          <p:cNvSpPr>
            <a:spLocks noGrp="1"/>
          </p:cNvSpPr>
          <p:nvPr>
            <p:ph type="title"/>
          </p:nvPr>
        </p:nvSpPr>
        <p:spPr bwMode="auto">
          <a:xfrm>
            <a:off x="465138" y="217123"/>
            <a:ext cx="8229600" cy="839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smtClean="0"/>
              <a:t>The communication challenge</a:t>
            </a:r>
          </a:p>
        </p:txBody>
      </p:sp>
      <p:sp>
        <p:nvSpPr>
          <p:cNvPr id="5" name="Espace réservé du texte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192088" y="860740"/>
            <a:ext cx="8839200" cy="48340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GB" sz="2100" dirty="0">
                <a:solidFill>
                  <a:srgbClr val="004890"/>
                </a:solidFill>
              </a:rPr>
              <a:t>Gamification is useful to illustrate the challenges of using and the value of seasonal climate </a:t>
            </a:r>
            <a:r>
              <a:rPr lang="en-GB" sz="2100" dirty="0" smtClean="0">
                <a:solidFill>
                  <a:srgbClr val="004890"/>
                </a:solidFill>
              </a:rPr>
              <a:t>predictions addressed to the wind energy sector:</a:t>
            </a:r>
            <a:endParaRPr lang="en-GB" sz="2100" dirty="0">
              <a:solidFill>
                <a:srgbClr val="004890"/>
              </a:solidFill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defRPr/>
            </a:pPr>
            <a:r>
              <a:rPr lang="en-GB" sz="2100" dirty="0">
                <a:solidFill>
                  <a:srgbClr val="004890"/>
                </a:solidFill>
              </a:rPr>
              <a:t>Play against a reference taken from climatological frequencies.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defRPr/>
            </a:pPr>
            <a:r>
              <a:rPr lang="en-GB" sz="2100" dirty="0">
                <a:solidFill>
                  <a:srgbClr val="004890"/>
                </a:solidFill>
              </a:rPr>
              <a:t>The bets are proportional to the predicted probabilities.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defRPr/>
            </a:pPr>
            <a:r>
              <a:rPr lang="en-GB" sz="2100" dirty="0">
                <a:solidFill>
                  <a:srgbClr val="004890"/>
                </a:solidFill>
              </a:rPr>
              <a:t>The amount invested in the observed category is multiplied by 3.</a:t>
            </a:r>
          </a:p>
        </p:txBody>
      </p:sp>
      <p:sp>
        <p:nvSpPr>
          <p:cNvPr id="46084" name="Rectangle 7"/>
          <p:cNvSpPr>
            <a:spLocks noChangeArrowheads="1"/>
          </p:cNvSpPr>
          <p:nvPr/>
        </p:nvSpPr>
        <p:spPr bwMode="auto">
          <a:xfrm>
            <a:off x="5013098" y="5960040"/>
            <a:ext cx="38975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GB" altLang="en-US" sz="1600">
                <a:solidFill>
                  <a:srgbClr val="414141"/>
                </a:solidFill>
                <a:latin typeface="Calibri" pitchFamily="34" charset="0"/>
              </a:rPr>
              <a:t>play.google.com/store/apps</a:t>
            </a:r>
          </a:p>
          <a:p>
            <a:pPr algn="r" eaLnBrk="1" hangingPunct="1"/>
            <a:r>
              <a:rPr lang="es-ES" altLang="en-US" sz="1600">
                <a:solidFill>
                  <a:srgbClr val="414141"/>
                </a:solidFill>
                <a:latin typeface="Calibri" pitchFamily="34" charset="0"/>
              </a:rPr>
              <a:t>demo.predictia.es/roulette-app/mobile.html</a:t>
            </a:r>
            <a:endParaRPr lang="en-GB" altLang="en-US" sz="1600">
              <a:solidFill>
                <a:srgbClr val="414141"/>
              </a:solidFill>
              <a:latin typeface="Calibri" pitchFamily="34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3833814" y="6520975"/>
            <a:ext cx="5310187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GB" altLang="es-ES" sz="1600" dirty="0" err="1" smtClean="0">
                <a:solidFill>
                  <a:schemeClr val="accent1"/>
                </a:solidFill>
                <a:latin typeface="+mn-lt"/>
                <a:ea typeface="+mn-ea"/>
              </a:rPr>
              <a:t>Terrado</a:t>
            </a: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 et </a:t>
            </a:r>
            <a:r>
              <a:rPr lang="en-GB" altLang="es-ES" sz="1600" dirty="0">
                <a:solidFill>
                  <a:schemeClr val="accent1"/>
                </a:solidFill>
                <a:latin typeface="+mn-lt"/>
                <a:ea typeface="+mn-ea"/>
              </a:rPr>
              <a:t>al. (</a:t>
            </a: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2019, BAMS)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  <p:pic>
        <p:nvPicPr>
          <p:cNvPr id="46087" name="Google Shape;84;p17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6" y="6419101"/>
            <a:ext cx="1141413" cy="40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6" t="11853" r="66556" b="72195"/>
          <a:stretch>
            <a:fillRect/>
          </a:stretch>
        </p:blipFill>
        <p:spPr bwMode="auto">
          <a:xfrm>
            <a:off x="2649539" y="6352413"/>
            <a:ext cx="1184275" cy="499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8" t="10703" r="38966" b="10648"/>
          <a:stretch>
            <a:fillRect/>
          </a:stretch>
        </p:blipFill>
        <p:spPr bwMode="auto">
          <a:xfrm>
            <a:off x="566738" y="2724900"/>
            <a:ext cx="1738312" cy="341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5" t="10928" r="39030" b="10085"/>
          <a:stretch>
            <a:fillRect/>
          </a:stretch>
        </p:blipFill>
        <p:spPr bwMode="auto">
          <a:xfrm>
            <a:off x="2681288" y="2769875"/>
            <a:ext cx="1731962" cy="341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1" name="Rectángulo 19"/>
          <p:cNvSpPr>
            <a:spLocks noChangeArrowheads="1"/>
          </p:cNvSpPr>
          <p:nvPr/>
        </p:nvSpPr>
        <p:spPr bwMode="auto">
          <a:xfrm rot="5400000" flipV="1">
            <a:off x="2291598" y="4171198"/>
            <a:ext cx="33964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_tradnl" altLang="en-US" sz="2400" b="1">
                <a:solidFill>
                  <a:srgbClr val="426DA9"/>
                </a:solidFill>
              </a:rPr>
              <a:t>▼</a:t>
            </a:r>
            <a:endParaRPr lang="es-ES_tradnl" altLang="en-US" sz="2400">
              <a:solidFill>
                <a:srgbClr val="426DA9"/>
              </a:solidFill>
            </a:endParaRPr>
          </a:p>
        </p:txBody>
      </p:sp>
      <p:sp>
        <p:nvSpPr>
          <p:cNvPr id="46092" name="Rectángulo 20"/>
          <p:cNvSpPr>
            <a:spLocks noChangeArrowheads="1"/>
          </p:cNvSpPr>
          <p:nvPr/>
        </p:nvSpPr>
        <p:spPr bwMode="auto">
          <a:xfrm rot="5400000" flipV="1">
            <a:off x="4399206" y="4162668"/>
            <a:ext cx="35670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_tradnl" altLang="en-US" sz="2400" b="1">
                <a:solidFill>
                  <a:srgbClr val="426DA9"/>
                </a:solidFill>
              </a:rPr>
              <a:t>▼</a:t>
            </a:r>
            <a:endParaRPr lang="es-ES_tradnl" altLang="en-US" sz="2400">
              <a:solidFill>
                <a:srgbClr val="426DA9"/>
              </a:solidFill>
            </a:endParaRPr>
          </a:p>
        </p:txBody>
      </p:sp>
      <p:grpSp>
        <p:nvGrpSpPr>
          <p:cNvPr id="46093" name="Grupo 29"/>
          <p:cNvGrpSpPr>
            <a:grpSpLocks/>
          </p:cNvGrpSpPr>
          <p:nvPr/>
        </p:nvGrpSpPr>
        <p:grpSpPr bwMode="auto">
          <a:xfrm>
            <a:off x="4872038" y="2897048"/>
            <a:ext cx="3459162" cy="1411303"/>
            <a:chOff x="6572045" y="2259918"/>
            <a:chExt cx="4247687" cy="2162590"/>
          </a:xfrm>
        </p:grpSpPr>
        <p:pic>
          <p:nvPicPr>
            <p:cNvPr id="46101" name="Imagen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99" t="38931" r="43912" b="34402"/>
            <a:stretch>
              <a:fillRect/>
            </a:stretch>
          </p:blipFill>
          <p:spPr bwMode="auto">
            <a:xfrm>
              <a:off x="9193257" y="2367918"/>
              <a:ext cx="1626475" cy="20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102" name="Rectángulo 12"/>
            <p:cNvSpPr>
              <a:spLocks noChangeArrowheads="1"/>
            </p:cNvSpPr>
            <p:nvPr/>
          </p:nvSpPr>
          <p:spPr bwMode="auto">
            <a:xfrm rot="5400000" flipV="1">
              <a:off x="8909274" y="3399732"/>
              <a:ext cx="567966" cy="453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s-ES_tradnl" altLang="en-US" b="1">
                  <a:solidFill>
                    <a:srgbClr val="426DA9"/>
                  </a:solidFill>
                </a:rPr>
                <a:t>▼</a:t>
              </a:r>
              <a:endParaRPr lang="es-ES_tradnl" altLang="en-US">
                <a:solidFill>
                  <a:srgbClr val="426DA9"/>
                </a:solidFill>
              </a:endParaRPr>
            </a:p>
          </p:txBody>
        </p:sp>
        <p:grpSp>
          <p:nvGrpSpPr>
            <p:cNvPr id="46103" name="Grupo 25"/>
            <p:cNvGrpSpPr>
              <a:grpSpLocks/>
            </p:cNvGrpSpPr>
            <p:nvPr/>
          </p:nvGrpSpPr>
          <p:grpSpPr bwMode="auto">
            <a:xfrm>
              <a:off x="6689759" y="2259918"/>
              <a:ext cx="2262450" cy="2162590"/>
              <a:chOff x="6689759" y="2259918"/>
              <a:chExt cx="2262450" cy="2162590"/>
            </a:xfrm>
          </p:grpSpPr>
          <p:pic>
            <p:nvPicPr>
              <p:cNvPr id="46105" name="Imagen 9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30" t="44008" r="41498" b="27525"/>
              <a:stretch>
                <a:fillRect/>
              </a:stretch>
            </p:blipFill>
            <p:spPr bwMode="auto">
              <a:xfrm>
                <a:off x="6689759" y="2262508"/>
                <a:ext cx="2262450" cy="21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ectángulo 22"/>
              <p:cNvSpPr/>
              <p:nvPr/>
            </p:nvSpPr>
            <p:spPr>
              <a:xfrm>
                <a:off x="7839139" y="2259918"/>
                <a:ext cx="1113092" cy="6844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sp>
          <p:nvSpPr>
            <p:cNvPr id="22" name="Rectángulo redondeado 26"/>
            <p:cNvSpPr/>
            <p:nvPr/>
          </p:nvSpPr>
          <p:spPr>
            <a:xfrm>
              <a:off x="6572045" y="2259918"/>
              <a:ext cx="4247687" cy="2160214"/>
            </a:xfrm>
            <a:prstGeom prst="roundRect">
              <a:avLst>
                <a:gd name="adj" fmla="val 6189"/>
              </a:avLst>
            </a:prstGeom>
            <a:noFill/>
            <a:ln>
              <a:solidFill>
                <a:srgbClr val="7B9D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46094" name="Grupo 28"/>
          <p:cNvGrpSpPr>
            <a:grpSpLocks/>
          </p:cNvGrpSpPr>
          <p:nvPr/>
        </p:nvGrpSpPr>
        <p:grpSpPr bwMode="auto">
          <a:xfrm>
            <a:off x="4886325" y="4460337"/>
            <a:ext cx="3556000" cy="1518314"/>
            <a:chOff x="6552314" y="4409686"/>
            <a:chExt cx="4383974" cy="2170232"/>
          </a:xfrm>
        </p:grpSpPr>
        <p:pic>
          <p:nvPicPr>
            <p:cNvPr id="46095" name="Imagen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34" t="38380" r="42889" b="34502"/>
            <a:stretch>
              <a:fillRect/>
            </a:stretch>
          </p:blipFill>
          <p:spPr bwMode="auto">
            <a:xfrm>
              <a:off x="9029039" y="4527918"/>
              <a:ext cx="1907249" cy="20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6" name="Rectángulo 13"/>
            <p:cNvSpPr>
              <a:spLocks noChangeArrowheads="1"/>
            </p:cNvSpPr>
            <p:nvPr/>
          </p:nvSpPr>
          <p:spPr bwMode="auto">
            <a:xfrm rot="5400000" flipV="1">
              <a:off x="8901790" y="5556240"/>
              <a:ext cx="567967" cy="455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s-ES_tradnl" altLang="en-US" b="1">
                  <a:solidFill>
                    <a:srgbClr val="426DA9"/>
                  </a:solidFill>
                </a:rPr>
                <a:t>▼</a:t>
              </a:r>
              <a:endParaRPr lang="es-ES_tradnl" altLang="en-US">
                <a:solidFill>
                  <a:srgbClr val="426DA9"/>
                </a:solidFill>
              </a:endParaRPr>
            </a:p>
          </p:txBody>
        </p:sp>
        <p:grpSp>
          <p:nvGrpSpPr>
            <p:cNvPr id="46097" name="Grupo 24"/>
            <p:cNvGrpSpPr>
              <a:grpSpLocks/>
            </p:cNvGrpSpPr>
            <p:nvPr/>
          </p:nvGrpSpPr>
          <p:grpSpPr bwMode="auto">
            <a:xfrm>
              <a:off x="6685214" y="4419918"/>
              <a:ext cx="2282691" cy="2160000"/>
              <a:chOff x="6685214" y="4419918"/>
              <a:chExt cx="2282691" cy="2160000"/>
            </a:xfrm>
          </p:grpSpPr>
          <p:pic>
            <p:nvPicPr>
              <p:cNvPr id="46099" name="Imagen 7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667" t="43784" r="41434" b="27524"/>
              <a:stretch>
                <a:fillRect/>
              </a:stretch>
            </p:blipFill>
            <p:spPr bwMode="auto">
              <a:xfrm>
                <a:off x="6706255" y="4419918"/>
                <a:ext cx="2261650" cy="216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Rectángulo 23"/>
              <p:cNvSpPr/>
              <p:nvPr/>
            </p:nvSpPr>
            <p:spPr>
              <a:xfrm>
                <a:off x="6685399" y="4420771"/>
                <a:ext cx="1111651" cy="6827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sp>
          <p:nvSpPr>
            <p:cNvPr id="29" name="Rectángulo redondeado 27"/>
            <p:cNvSpPr/>
            <p:nvPr/>
          </p:nvSpPr>
          <p:spPr>
            <a:xfrm>
              <a:off x="6552314" y="4409686"/>
              <a:ext cx="4246975" cy="2159147"/>
            </a:xfrm>
            <a:prstGeom prst="roundRect">
              <a:avLst>
                <a:gd name="adj" fmla="val 6189"/>
              </a:avLst>
            </a:prstGeom>
            <a:noFill/>
            <a:ln>
              <a:solidFill>
                <a:srgbClr val="7B9D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9033196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Illustrating prediction value</a:t>
            </a:r>
            <a:endParaRPr lang="en-GB" dirty="0"/>
          </a:p>
        </p:txBody>
      </p:sp>
      <p:sp>
        <p:nvSpPr>
          <p:cNvPr id="5" name="Espace réservé du texte 2">
            <a:extLst>
              <a:ext uri="{FF2B5EF4-FFF2-40B4-BE49-F238E27FC236}">
                <a16:creationId xmlns="" xmlns:a16="http://schemas.microsoft.com/office/drawing/2014/main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192506" y="860009"/>
            <a:ext cx="8839200" cy="48349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</a:rPr>
              <a:t>Examples of return ratio for 33 betting runs for different points where wind power plants are installed:</a:t>
            </a:r>
          </a:p>
          <a:p>
            <a:pPr algn="just"/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</a:rPr>
              <a:t>Top row cases with RPSS=0, but ignorance skill score negative or zero.</a:t>
            </a:r>
          </a:p>
          <a:p>
            <a:pPr algn="just"/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</a:rPr>
              <a:t>Bottom row cases with RPSS&gt;0.</a:t>
            </a:r>
          </a:p>
          <a:p>
            <a:pPr algn="just"/>
            <a:r>
              <a:rPr lang="en-GB" sz="2100" dirty="0" smtClean="0">
                <a:solidFill>
                  <a:srgbClr val="004890"/>
                </a:solidFill>
                <a:latin typeface="Calibri" panose="020F0502020204030204" pitchFamily="34" charset="0"/>
              </a:rPr>
              <a:t>Line for the geometric average of return ratios (interest rate).</a:t>
            </a:r>
          </a:p>
        </p:txBody>
      </p:sp>
      <p:sp>
        <p:nvSpPr>
          <p:cNvPr id="6" name="Rectangle 7"/>
          <p:cNvSpPr/>
          <p:nvPr/>
        </p:nvSpPr>
        <p:spPr>
          <a:xfrm>
            <a:off x="6637005" y="6520752"/>
            <a:ext cx="2512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dirty="0" err="1" smtClean="0">
                <a:solidFill>
                  <a:schemeClr val="accent1"/>
                </a:solidFill>
              </a:rPr>
              <a:t>Terrado</a:t>
            </a:r>
            <a:r>
              <a:rPr lang="en-GB" sz="1600" dirty="0" smtClean="0">
                <a:solidFill>
                  <a:schemeClr val="accent1"/>
                </a:solidFill>
              </a:rPr>
              <a:t> et al. (2019, BAMS)</a:t>
            </a:r>
            <a:endParaRPr lang="en-GB" sz="1600" dirty="0">
              <a:solidFill>
                <a:schemeClr val="accent1"/>
              </a:solidFill>
            </a:endParaRPr>
          </a:p>
        </p:txBody>
      </p:sp>
      <p:pic>
        <p:nvPicPr>
          <p:cNvPr id="7" name="Imagen 5"/>
          <p:cNvPicPr/>
          <p:nvPr/>
        </p:nvPicPr>
        <p:blipFill rotWithShape="1">
          <a:blip r:embed="rId3"/>
          <a:srcRect t="34199" b="3923"/>
          <a:stretch/>
        </p:blipFill>
        <p:spPr bwMode="auto">
          <a:xfrm>
            <a:off x="1421765" y="2696462"/>
            <a:ext cx="6300470" cy="35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5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1"/>
          <p:cNvSpPr>
            <a:spLocks noGrp="1"/>
          </p:cNvSpPr>
          <p:nvPr>
            <p:ph type="title"/>
          </p:nvPr>
        </p:nvSpPr>
        <p:spPr bwMode="auto">
          <a:xfrm>
            <a:off x="465138" y="217123"/>
            <a:ext cx="8229600" cy="839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dirty="0" smtClean="0"/>
              <a:t>Multi-model forecasts</a:t>
            </a:r>
            <a:endParaRPr lang="en-GB" altLang="en-US" dirty="0" smtClean="0"/>
          </a:p>
        </p:txBody>
      </p:sp>
      <p:sp>
        <p:nvSpPr>
          <p:cNvPr id="23555" name="Espace réservé du texte 2"/>
          <p:cNvSpPr txBox="1">
            <a:spLocks/>
          </p:cNvSpPr>
          <p:nvPr/>
        </p:nvSpPr>
        <p:spPr bwMode="auto">
          <a:xfrm>
            <a:off x="192088" y="860740"/>
            <a:ext cx="8839200" cy="4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6858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r>
              <a:rPr lang="en-GB" altLang="en-US" sz="2100" dirty="0">
                <a:solidFill>
                  <a:srgbClr val="004890"/>
                </a:solidFill>
                <a:latin typeface="Calibri" pitchFamily="34" charset="0"/>
                <a:sym typeface="Calibri" pitchFamily="34" charset="0"/>
              </a:rPr>
              <a:t>CRPSS of DJF two-metre temperature </a:t>
            </a:r>
            <a:r>
              <a:rPr lang="en-GB" altLang="en-US" sz="2100" dirty="0" smtClean="0">
                <a:solidFill>
                  <a:srgbClr val="004890"/>
                </a:solidFill>
                <a:latin typeface="Calibri" pitchFamily="34" charset="0"/>
                <a:sym typeface="Calibri" pitchFamily="34" charset="0"/>
              </a:rPr>
              <a:t>for C3S forecasts </a:t>
            </a:r>
            <a:r>
              <a:rPr lang="en-GB" altLang="en-US" sz="2100" dirty="0" smtClean="0">
                <a:solidFill>
                  <a:srgbClr val="004890"/>
                </a:solidFill>
                <a:latin typeface="Calibri" pitchFamily="34" charset="0"/>
                <a:sym typeface="Arial" pitchFamily="34" charset="0"/>
              </a:rPr>
              <a:t>initialized </a:t>
            </a:r>
            <a:r>
              <a:rPr lang="en-GB" altLang="en-US" sz="2100" dirty="0">
                <a:solidFill>
                  <a:srgbClr val="004890"/>
                </a:solidFill>
                <a:latin typeface="Calibri" pitchFamily="34" charset="0"/>
                <a:sym typeface="Arial" pitchFamily="34" charset="0"/>
              </a:rPr>
              <a:t>in November, all systems bias adjusted (MVA) compared to a simple and weighted multi-model (as </a:t>
            </a:r>
            <a:r>
              <a:rPr lang="en-GB" altLang="en-US" sz="2100" dirty="0" smtClean="0">
                <a:solidFill>
                  <a:srgbClr val="004890"/>
                </a:solidFill>
                <a:latin typeface="Calibri" pitchFamily="34" charset="0"/>
                <a:sym typeface="Arial" pitchFamily="34" charset="0"/>
              </a:rPr>
              <a:t>inverse </a:t>
            </a:r>
            <a:r>
              <a:rPr lang="en-GB" altLang="en-US" sz="2100" dirty="0">
                <a:solidFill>
                  <a:srgbClr val="004890"/>
                </a:solidFill>
                <a:latin typeface="Calibri" pitchFamily="34" charset="0"/>
                <a:sym typeface="Arial" pitchFamily="34" charset="0"/>
              </a:rPr>
              <a:t>function of </a:t>
            </a:r>
            <a:r>
              <a:rPr lang="en-GB" altLang="en-US" sz="2100" dirty="0" smtClean="0">
                <a:solidFill>
                  <a:srgbClr val="004890"/>
                </a:solidFill>
                <a:latin typeface="Calibri" pitchFamily="34" charset="0"/>
                <a:sym typeface="Arial" pitchFamily="34" charset="0"/>
              </a:rPr>
              <a:t>RMSE</a:t>
            </a:r>
            <a:r>
              <a:rPr lang="en-GB" altLang="en-US" sz="2100" dirty="0">
                <a:solidFill>
                  <a:srgbClr val="004890"/>
                </a:solidFill>
                <a:latin typeface="Calibri" pitchFamily="34" charset="0"/>
                <a:sym typeface="Arial" pitchFamily="34" charset="0"/>
              </a:rPr>
              <a:t>). Bottom gain of the best multi-model with respect to the best single system. Verified against ERA Interim for 1993-2015.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7272338" y="-7754"/>
            <a:ext cx="1871662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defRPr/>
            </a:pPr>
            <a:r>
              <a:rPr lang="en-GB" altLang="es-ES" sz="2100" dirty="0" smtClean="0">
                <a:solidFill>
                  <a:srgbClr val="0070C0"/>
                </a:solidFill>
                <a:latin typeface="+mn-lt"/>
                <a:ea typeface="+mn-ea"/>
              </a:rPr>
              <a:t>Synthesis</a:t>
            </a:r>
            <a:endParaRPr lang="en-US" altLang="es-ES" sz="2100" dirty="0">
              <a:solidFill>
                <a:srgbClr val="0070C0"/>
              </a:solidFill>
              <a:latin typeface="+mn-lt"/>
              <a:ea typeface="+mn-ea"/>
            </a:endParaRPr>
          </a:p>
        </p:txBody>
      </p:sp>
      <p:pic>
        <p:nvPicPr>
          <p:cNvPr id="2355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49321"/>
          <a:stretch>
            <a:fillRect/>
          </a:stretch>
        </p:blipFill>
        <p:spPr bwMode="auto">
          <a:xfrm>
            <a:off x="1196975" y="2295305"/>
            <a:ext cx="6807200" cy="232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7" t="49911" r="24504" b="172"/>
          <a:stretch>
            <a:fillRect/>
          </a:stretch>
        </p:blipFill>
        <p:spPr bwMode="auto">
          <a:xfrm>
            <a:off x="2808289" y="4572000"/>
            <a:ext cx="35274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8085377" y="6519446"/>
            <a:ext cx="10586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dirty="0" smtClean="0">
                <a:solidFill>
                  <a:schemeClr val="accent1"/>
                </a:solidFill>
              </a:rPr>
              <a:t>V. </a:t>
            </a:r>
            <a:r>
              <a:rPr lang="en-GB" sz="1600" dirty="0" err="1" smtClean="0">
                <a:solidFill>
                  <a:schemeClr val="accent1"/>
                </a:solidFill>
              </a:rPr>
              <a:t>Torralba</a:t>
            </a:r>
            <a:endParaRPr lang="en-GB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5576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/>
          <p:cNvSpPr>
            <a:spLocks noGrp="1"/>
          </p:cNvSpPr>
          <p:nvPr>
            <p:ph type="title"/>
          </p:nvPr>
        </p:nvSpPr>
        <p:spPr bwMode="auto">
          <a:xfrm>
            <a:off x="341314" y="217123"/>
            <a:ext cx="8472487" cy="839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dirty="0" smtClean="0"/>
              <a:t>Other approaches for the synthesis</a:t>
            </a:r>
            <a:endParaRPr lang="en-GB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6152"/>
            <a:ext cx="4572000" cy="3183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684" y="3422201"/>
            <a:ext cx="4572000" cy="318325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55147" y="1056151"/>
            <a:ext cx="4219074" cy="3628145"/>
            <a:chOff x="4755147" y="1056151"/>
            <a:chExt cx="4219074" cy="3628145"/>
          </a:xfrm>
        </p:grpSpPr>
        <p:sp>
          <p:nvSpPr>
            <p:cNvPr id="11" name="Espace réservé du texte 2">
              <a:extLst>
                <a:ext uri="{FF2B5EF4-FFF2-40B4-BE49-F238E27FC236}"/>
              </a:extLst>
            </p:cNvPr>
            <p:cNvSpPr txBox="1">
              <a:spLocks/>
            </p:cNvSpPr>
            <p:nvPr/>
          </p:nvSpPr>
          <p:spPr>
            <a:xfrm>
              <a:off x="4755147" y="1056151"/>
              <a:ext cx="4219074" cy="207206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004990"/>
                </a:buClr>
                <a:buSzPct val="150000"/>
                <a:buNone/>
                <a:defRPr/>
              </a:pPr>
              <a:r>
                <a:rPr lang="en-GB" sz="2200" dirty="0" smtClean="0">
                  <a:solidFill>
                    <a:srgbClr val="04347D"/>
                  </a:solidFill>
                </a:rPr>
                <a:t>Storylines built on process-based narratives are a useful tool to communicate uncertainty when the signal is weak, the forecast is not Gaussian or windows of opportunity appear.</a:t>
              </a:r>
              <a:endParaRPr lang="en-GB" sz="2200" dirty="0">
                <a:solidFill>
                  <a:srgbClr val="04347D"/>
                </a:solidFill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7523748" y="4186991"/>
              <a:ext cx="625642" cy="49730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56373038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 bwMode="auto">
          <a:xfrm>
            <a:off x="280988" y="217123"/>
            <a:ext cx="8566150" cy="839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smtClean="0"/>
              <a:t>However, the chain goes well beyond climate</a:t>
            </a:r>
          </a:p>
        </p:txBody>
      </p:sp>
      <p:sp>
        <p:nvSpPr>
          <p:cNvPr id="27651" name="Espace réservé du texte 2"/>
          <p:cNvSpPr txBox="1">
            <a:spLocks/>
          </p:cNvSpPr>
          <p:nvPr/>
        </p:nvSpPr>
        <p:spPr bwMode="auto">
          <a:xfrm>
            <a:off x="192088" y="860740"/>
            <a:ext cx="8839200" cy="154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6858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r>
              <a:rPr lang="en-GB" altLang="en-US" sz="2100">
                <a:solidFill>
                  <a:srgbClr val="004890"/>
                </a:solidFill>
                <a:latin typeface="Calibri" pitchFamily="34" charset="0"/>
                <a:sym typeface="Quattrocento Sans"/>
              </a:rPr>
              <a:t>Even when there is skill in the climate variables, converting it into proven usefulness for a specific application involves a complex chain.</a:t>
            </a:r>
            <a:endParaRPr lang="en-GB" altLang="en-US" sz="2100">
              <a:solidFill>
                <a:srgbClr val="004890"/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27652" name="Google Shape;578;p117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" t="14493" r="340" b="19649"/>
          <a:stretch>
            <a:fillRect/>
          </a:stretch>
        </p:blipFill>
        <p:spPr bwMode="auto">
          <a:xfrm>
            <a:off x="1203325" y="1524518"/>
            <a:ext cx="7475538" cy="2782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3402013" y="3435204"/>
            <a:ext cx="5116512" cy="3376270"/>
            <a:chOff x="3402094" y="3434491"/>
            <a:chExt cx="5116261" cy="3377170"/>
          </a:xfrm>
        </p:grpSpPr>
        <p:pic>
          <p:nvPicPr>
            <p:cNvPr id="2765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5508" y="3680560"/>
              <a:ext cx="4892847" cy="3131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Pentagon 2"/>
            <p:cNvSpPr/>
            <p:nvPr/>
          </p:nvSpPr>
          <p:spPr>
            <a:xfrm rot="4685710">
              <a:off x="3830479" y="3579164"/>
              <a:ext cx="1003688" cy="714340"/>
            </a:xfrm>
            <a:prstGeom prst="homePlate">
              <a:avLst>
                <a:gd name="adj" fmla="val 38773"/>
              </a:avLst>
            </a:prstGeom>
            <a:solidFill>
              <a:srgbClr val="0070C0">
                <a:alpha val="2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" name="Left Brace 6"/>
            <p:cNvSpPr/>
            <p:nvPr/>
          </p:nvSpPr>
          <p:spPr>
            <a:xfrm rot="3177252">
              <a:off x="4410384" y="3375593"/>
              <a:ext cx="432811" cy="2449392"/>
            </a:xfrm>
            <a:prstGeom prst="leftBrace">
              <a:avLst>
                <a:gd name="adj1" fmla="val 0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684959" y="3712172"/>
              <a:ext cx="833396" cy="5786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1459566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/>
          <p:cNvSpPr>
            <a:spLocks noGrp="1"/>
          </p:cNvSpPr>
          <p:nvPr>
            <p:ph type="title"/>
          </p:nvPr>
        </p:nvSpPr>
        <p:spPr bwMode="auto">
          <a:xfrm>
            <a:off x="341314" y="217123"/>
            <a:ext cx="8472487" cy="839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dirty="0" smtClean="0"/>
              <a:t>Other approaches for the synthesis</a:t>
            </a:r>
            <a:endParaRPr lang="en-GB" alt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921" y="1459832"/>
            <a:ext cx="5952242" cy="50748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261127" y="6519446"/>
            <a:ext cx="8675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 smtClean="0">
                <a:solidFill>
                  <a:schemeClr val="accent1"/>
                </a:solidFill>
              </a:rPr>
              <a:t>Ll</a:t>
            </a:r>
            <a:r>
              <a:rPr lang="en-GB" sz="1600" dirty="0" smtClean="0">
                <a:solidFill>
                  <a:schemeClr val="accent1"/>
                </a:solidFill>
              </a:rPr>
              <a:t>. </a:t>
            </a:r>
            <a:r>
              <a:rPr lang="en-GB" sz="1600" dirty="0" err="1" smtClean="0">
                <a:solidFill>
                  <a:schemeClr val="accent1"/>
                </a:solidFill>
              </a:rPr>
              <a:t>Lledó</a:t>
            </a:r>
            <a:endParaRPr lang="en-GB" sz="1600" dirty="0">
              <a:solidFill>
                <a:schemeClr val="accent1"/>
              </a:solidFill>
            </a:endParaRPr>
          </a:p>
        </p:txBody>
      </p:sp>
      <p:sp>
        <p:nvSpPr>
          <p:cNvPr id="10" name="Espace réservé du texte 2"/>
          <p:cNvSpPr txBox="1">
            <a:spLocks/>
          </p:cNvSpPr>
          <p:nvPr/>
        </p:nvSpPr>
        <p:spPr bwMode="auto">
          <a:xfrm>
            <a:off x="160004" y="860740"/>
            <a:ext cx="8839200" cy="4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6858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</a:pPr>
            <a:r>
              <a:rPr lang="en-GB" altLang="en-US" sz="2100" dirty="0" smtClean="0">
                <a:solidFill>
                  <a:srgbClr val="004890"/>
                </a:solidFill>
                <a:latin typeface="Calibri" pitchFamily="34" charset="0"/>
                <a:sym typeface="Calibri" pitchFamily="34" charset="0"/>
              </a:rPr>
              <a:t>10-metre wind speed anomalies (percentage </a:t>
            </a:r>
            <a:r>
              <a:rPr lang="en-GB" altLang="en-US" sz="2100" dirty="0" err="1" smtClean="0">
                <a:solidFill>
                  <a:srgbClr val="004890"/>
                </a:solidFill>
                <a:latin typeface="Calibri" pitchFamily="34" charset="0"/>
                <a:sym typeface="Calibri" pitchFamily="34" charset="0"/>
              </a:rPr>
              <a:t>wrt</a:t>
            </a:r>
            <a:r>
              <a:rPr lang="en-GB" altLang="en-US" sz="2100" dirty="0" smtClean="0">
                <a:solidFill>
                  <a:srgbClr val="004890"/>
                </a:solidFill>
                <a:latin typeface="Calibri" pitchFamily="34" charset="0"/>
                <a:sym typeface="Calibri" pitchFamily="34" charset="0"/>
              </a:rPr>
              <a:t> to the mean) associated with three phases of the MJO (S2S definition) in ERA Interim and ECMWF 2016.</a:t>
            </a:r>
            <a:endParaRPr lang="en-GB" altLang="en-US" sz="2100" dirty="0">
              <a:solidFill>
                <a:srgbClr val="004890"/>
              </a:solidFill>
              <a:latin typeface="Calibri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116080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ítulo 1"/>
          <p:cNvSpPr>
            <a:spLocks noGrp="1"/>
          </p:cNvSpPr>
          <p:nvPr>
            <p:ph type="title"/>
          </p:nvPr>
        </p:nvSpPr>
        <p:spPr bwMode="auto">
          <a:xfrm>
            <a:off x="341314" y="217123"/>
            <a:ext cx="8472487" cy="839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smtClean="0"/>
              <a:t>Summary</a:t>
            </a:r>
          </a:p>
        </p:txBody>
      </p:sp>
      <p:sp>
        <p:nvSpPr>
          <p:cNvPr id="15" name="Espace réservé du texte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44451" y="879351"/>
            <a:ext cx="8983663" cy="5187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chemeClr val="bg1">
                  <a:lumMod val="50000"/>
                </a:schemeClr>
              </a:buClr>
              <a:buSzPct val="150000"/>
              <a:defRPr/>
            </a:pPr>
            <a:r>
              <a:rPr lang="en-GB" altLang="es-ES" sz="2200" dirty="0" smtClean="0">
                <a:solidFill>
                  <a:srgbClr val="004890"/>
                </a:solidFill>
              </a:rPr>
              <a:t>Requests for </a:t>
            </a:r>
            <a:r>
              <a:rPr lang="en-GB" altLang="es-ES" sz="2200" dirty="0" smtClean="0">
                <a:solidFill>
                  <a:srgbClr val="004890"/>
                </a:solidFill>
              </a:rPr>
              <a:t>contextual climate </a:t>
            </a:r>
            <a:r>
              <a:rPr lang="en-GB" altLang="es-ES" sz="2200" dirty="0" smtClean="0">
                <a:solidFill>
                  <a:srgbClr val="004890"/>
                </a:solidFill>
              </a:rPr>
              <a:t>information </a:t>
            </a:r>
            <a:r>
              <a:rPr lang="en-GB" altLang="es-ES" sz="2200" dirty="0" smtClean="0">
                <a:solidFill>
                  <a:srgbClr val="004890"/>
                </a:solidFill>
              </a:rPr>
              <a:t>based on climate forecasts come </a:t>
            </a:r>
            <a:r>
              <a:rPr lang="en-GB" altLang="es-ES" sz="2200" dirty="0" smtClean="0">
                <a:solidFill>
                  <a:srgbClr val="004890"/>
                </a:solidFill>
              </a:rPr>
              <a:t>from a </a:t>
            </a:r>
            <a:r>
              <a:rPr lang="en-GB" altLang="es-ES" sz="2200" dirty="0" smtClean="0">
                <a:solidFill>
                  <a:srgbClr val="FF0000"/>
                </a:solidFill>
              </a:rPr>
              <a:t>broadening range of users </a:t>
            </a:r>
            <a:r>
              <a:rPr lang="en-GB" altLang="es-ES" sz="2200" dirty="0" smtClean="0">
                <a:solidFill>
                  <a:srgbClr val="004890"/>
                </a:solidFill>
              </a:rPr>
              <a:t>and needs to be addressed from an operational climate services perspective. Addressing this requirement require a </a:t>
            </a:r>
            <a:r>
              <a:rPr lang="en-GB" altLang="es-ES" sz="2200" dirty="0" smtClean="0">
                <a:solidFill>
                  <a:srgbClr val="FF0000"/>
                </a:solidFill>
              </a:rPr>
              <a:t>new paradigm for climate research</a:t>
            </a:r>
            <a:r>
              <a:rPr lang="en-GB" altLang="es-ES" sz="2200" dirty="0" smtClean="0">
                <a:solidFill>
                  <a:srgbClr val="004890"/>
                </a:solidFill>
              </a:rPr>
              <a:t>.</a:t>
            </a:r>
          </a:p>
          <a:p>
            <a:pPr algn="just">
              <a:buClr>
                <a:schemeClr val="bg1">
                  <a:lumMod val="50000"/>
                </a:schemeClr>
              </a:buClr>
              <a:buSzPct val="150000"/>
              <a:defRPr/>
            </a:pPr>
            <a:r>
              <a:rPr lang="en-GB" altLang="es-ES" sz="2200" dirty="0" smtClean="0">
                <a:solidFill>
                  <a:srgbClr val="004890"/>
                </a:solidFill>
              </a:rPr>
              <a:t>Applications struggle with the current </a:t>
            </a:r>
            <a:r>
              <a:rPr lang="en-GB" altLang="es-ES" sz="2200" dirty="0">
                <a:solidFill>
                  <a:srgbClr val="FF0000"/>
                </a:solidFill>
              </a:rPr>
              <a:t>compartmental provision </a:t>
            </a:r>
            <a:r>
              <a:rPr lang="en-GB" altLang="es-ES" sz="2200" dirty="0" smtClean="0">
                <a:solidFill>
                  <a:srgbClr val="004890"/>
                </a:solidFill>
              </a:rPr>
              <a:t>of climate data and information.</a:t>
            </a:r>
            <a:endParaRPr lang="en-GB" altLang="es-ES" sz="2200" dirty="0" smtClean="0">
              <a:solidFill>
                <a:srgbClr val="004890"/>
              </a:solidFill>
            </a:endParaRPr>
          </a:p>
          <a:p>
            <a:pPr algn="just">
              <a:buClr>
                <a:schemeClr val="bg1">
                  <a:lumMod val="50000"/>
                </a:schemeClr>
              </a:buClr>
              <a:buSzPct val="150000"/>
              <a:defRPr/>
            </a:pPr>
            <a:r>
              <a:rPr lang="en-GB" sz="2200" dirty="0" smtClean="0">
                <a:solidFill>
                  <a:srgbClr val="004890"/>
                </a:solidFill>
              </a:rPr>
              <a:t>Entry-level </a:t>
            </a:r>
            <a:r>
              <a:rPr lang="en-GB" sz="2200" dirty="0" smtClean="0">
                <a:solidFill>
                  <a:srgbClr val="FF0000"/>
                </a:solidFill>
              </a:rPr>
              <a:t>documentation</a:t>
            </a:r>
            <a:r>
              <a:rPr lang="en-GB" sz="2200" dirty="0" smtClean="0">
                <a:solidFill>
                  <a:srgbClr val="004890"/>
                </a:solidFill>
              </a:rPr>
              <a:t> and </a:t>
            </a:r>
            <a:r>
              <a:rPr lang="en-GB" sz="2200" dirty="0" smtClean="0">
                <a:solidFill>
                  <a:srgbClr val="FF0000"/>
                </a:solidFill>
              </a:rPr>
              <a:t>training</a:t>
            </a:r>
            <a:r>
              <a:rPr lang="en-GB" sz="2200" dirty="0" smtClean="0">
                <a:solidFill>
                  <a:srgbClr val="004890"/>
                </a:solidFill>
              </a:rPr>
              <a:t>, </a:t>
            </a:r>
            <a:r>
              <a:rPr lang="en-GB" sz="2200" dirty="0" smtClean="0">
                <a:solidFill>
                  <a:srgbClr val="004890"/>
                </a:solidFill>
              </a:rPr>
              <a:t>formulation of </a:t>
            </a:r>
            <a:r>
              <a:rPr lang="en-GB" sz="2200" dirty="0">
                <a:solidFill>
                  <a:srgbClr val="FF0000"/>
                </a:solidFill>
              </a:rPr>
              <a:t>standards</a:t>
            </a:r>
            <a:r>
              <a:rPr lang="en-GB" sz="2200" dirty="0" smtClean="0">
                <a:solidFill>
                  <a:srgbClr val="004890"/>
                </a:solidFill>
              </a:rPr>
              <a:t>, as </a:t>
            </a:r>
            <a:r>
              <a:rPr lang="en-GB" sz="2200" dirty="0" smtClean="0">
                <a:solidFill>
                  <a:srgbClr val="004890"/>
                </a:solidFill>
              </a:rPr>
              <a:t>well as </a:t>
            </a:r>
            <a:r>
              <a:rPr lang="en-GB" sz="2200" dirty="0" smtClean="0">
                <a:solidFill>
                  <a:srgbClr val="FF0000"/>
                </a:solidFill>
              </a:rPr>
              <a:t>communication</a:t>
            </a:r>
            <a:r>
              <a:rPr lang="en-GB" sz="2200" dirty="0" smtClean="0">
                <a:solidFill>
                  <a:srgbClr val="004890"/>
                </a:solidFill>
              </a:rPr>
              <a:t>, </a:t>
            </a:r>
            <a:r>
              <a:rPr lang="en-GB" sz="2200" dirty="0" smtClean="0">
                <a:solidFill>
                  <a:srgbClr val="004890"/>
                </a:solidFill>
              </a:rPr>
              <a:t>among many others, have become </a:t>
            </a:r>
            <a:r>
              <a:rPr lang="en-GB" sz="2200" dirty="0" smtClean="0">
                <a:solidFill>
                  <a:srgbClr val="004890"/>
                </a:solidFill>
              </a:rPr>
              <a:t>fundamental.</a:t>
            </a:r>
            <a:endParaRPr lang="en-GB" sz="2200" dirty="0">
              <a:solidFill>
                <a:srgbClr val="004890"/>
              </a:solidFill>
            </a:endParaRPr>
          </a:p>
          <a:p>
            <a:pPr algn="just">
              <a:buClr>
                <a:schemeClr val="bg1">
                  <a:lumMod val="50000"/>
                </a:schemeClr>
              </a:buClr>
              <a:buSzPct val="150000"/>
              <a:defRPr/>
            </a:pPr>
            <a:r>
              <a:rPr lang="en-GB" altLang="es-ES" sz="2200" dirty="0" smtClean="0">
                <a:solidFill>
                  <a:srgbClr val="004890"/>
                </a:solidFill>
              </a:rPr>
              <a:t>None of this will materialise without appropriate </a:t>
            </a:r>
            <a:r>
              <a:rPr lang="en-GB" altLang="es-ES" sz="2200" dirty="0" smtClean="0">
                <a:solidFill>
                  <a:srgbClr val="FF0000"/>
                </a:solidFill>
              </a:rPr>
              <a:t>investment in observational networks, increased collaboration </a:t>
            </a:r>
            <a:r>
              <a:rPr lang="en-GB" altLang="es-ES" sz="2200" dirty="0">
                <a:solidFill>
                  <a:srgbClr val="004890"/>
                </a:solidFill>
              </a:rPr>
              <a:t>and</a:t>
            </a:r>
            <a:r>
              <a:rPr lang="en-GB" altLang="es-ES" sz="2200" dirty="0" smtClean="0">
                <a:solidFill>
                  <a:srgbClr val="FF0000"/>
                </a:solidFill>
              </a:rPr>
              <a:t> </a:t>
            </a:r>
            <a:r>
              <a:rPr lang="en-GB" altLang="es-ES" sz="2200" dirty="0" smtClean="0">
                <a:solidFill>
                  <a:srgbClr val="FF0000"/>
                </a:solidFill>
              </a:rPr>
              <a:t>research for the reduction </a:t>
            </a:r>
            <a:r>
              <a:rPr lang="en-GB" altLang="es-ES" sz="2200" dirty="0" smtClean="0">
                <a:solidFill>
                  <a:srgbClr val="FF0000"/>
                </a:solidFill>
              </a:rPr>
              <a:t>of all aspects of model error</a:t>
            </a:r>
            <a:r>
              <a:rPr lang="en-GB" altLang="es-ES" sz="2200" dirty="0" smtClean="0">
                <a:solidFill>
                  <a:srgbClr val="004990"/>
                </a:solidFill>
              </a:rPr>
              <a:t>, among many other critical aspects</a:t>
            </a:r>
            <a:r>
              <a:rPr lang="en-GB" altLang="es-ES" sz="2200" dirty="0" smtClean="0">
                <a:solidFill>
                  <a:srgbClr val="004890"/>
                </a:solidFill>
              </a:rPr>
              <a:t>.</a:t>
            </a:r>
            <a:endParaRPr lang="en-GB" altLang="es-ES" sz="2200" dirty="0" smtClean="0">
              <a:solidFill>
                <a:srgbClr val="0048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47" y="5476821"/>
            <a:ext cx="1404402" cy="1404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549" y="5465989"/>
            <a:ext cx="1404402" cy="140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0911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title"/>
          </p:nvPr>
        </p:nvSpPr>
        <p:spPr bwMode="auto">
          <a:xfrm>
            <a:off x="341314" y="217123"/>
            <a:ext cx="8472487" cy="839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smtClean="0"/>
              <a:t>The research-provider-service paradigm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/>
          <a:stretch>
            <a:fillRect/>
          </a:stretch>
        </p:blipFill>
        <p:spPr bwMode="auto">
          <a:xfrm>
            <a:off x="598488" y="1153857"/>
            <a:ext cx="7897812" cy="502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 rot="1884964" flipH="1">
            <a:off x="325439" y="3094389"/>
            <a:ext cx="8531225" cy="1337253"/>
          </a:xfrm>
          <a:prstGeom prst="rect">
            <a:avLst/>
          </a:prstGeom>
          <a:gradFill flip="none" rotWithShape="1">
            <a:gsLst>
              <a:gs pos="0">
                <a:srgbClr val="797B7E">
                  <a:tint val="66000"/>
                  <a:satMod val="160000"/>
                </a:srgbClr>
              </a:gs>
              <a:gs pos="50000">
                <a:srgbClr val="797B7E">
                  <a:tint val="44500"/>
                  <a:satMod val="160000"/>
                </a:srgbClr>
              </a:gs>
              <a:gs pos="100000">
                <a:srgbClr val="797B7E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0"/>
          </a:effectLst>
        </p:spPr>
        <p:txBody>
          <a:bodyPr lIns="0" tIns="144000" bIns="144000" anchor="b">
            <a:spAutoFit/>
          </a:bodyPr>
          <a:lstStyle>
            <a:defPPr>
              <a:defRPr lang="en-US"/>
            </a:defPPr>
            <a:lvl1pPr algn="ctr" defTabSz="914400"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 sz="3400" b="1" kern="0">
                <a:solidFill>
                  <a:srgbClr val="FF0000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ts val="300"/>
              </a:spcBef>
              <a:buClr>
                <a:schemeClr val="accent2"/>
              </a:buClr>
              <a:buSzPct val="150000"/>
              <a:buFont typeface="Wingdings" pitchFamily="2" charset="2"/>
              <a:buChar char="§"/>
              <a:defRPr sz="1600">
                <a:latin typeface="Verdana" pitchFamily="34" charset="0"/>
              </a:defRPr>
            </a:lvl2pPr>
            <a:lvl3pPr marL="11430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3pPr>
            <a:lvl4pPr marL="16002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4pPr>
            <a:lvl5pPr marL="2057400" indent="-228600" eaLnBrk="0" hangingPunct="0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altLang="es-ES" dirty="0" smtClean="0"/>
              <a:t>EUPORIAS lesson: Climate </a:t>
            </a:r>
            <a:r>
              <a:rPr lang="en-GB" altLang="es-ES" dirty="0" smtClean="0"/>
              <a:t>data is not climate information</a:t>
            </a:r>
          </a:p>
        </p:txBody>
      </p:sp>
    </p:spTree>
    <p:extLst>
      <p:ext uri="{BB962C8B-B14F-4D97-AF65-F5344CB8AC3E}">
        <p14:creationId xmlns:p14="http://schemas.microsoft.com/office/powerpoint/2010/main" val="176268854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title"/>
          </p:nvPr>
        </p:nvSpPr>
        <p:spPr bwMode="auto">
          <a:xfrm>
            <a:off x="341314" y="217123"/>
            <a:ext cx="8472487" cy="839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smtClean="0"/>
              <a:t>Climate time scales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194300" y="6537502"/>
            <a:ext cx="3949700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defPPr>
              <a:defRPr lang="en-US"/>
            </a:defPPr>
            <a:lvl1pPr algn="r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 sz="2100">
                <a:solidFill>
                  <a:schemeClr val="accent1"/>
                </a:solidFill>
              </a:defRPr>
            </a:lvl1pPr>
            <a:lvl2pPr marL="742950" indent="-285750" defTabSz="868363" eaLnBrk="0" hangingPunct="0">
              <a:defRPr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altLang="es-ES" sz="1600" dirty="0"/>
              <a:t>Adapted from </a:t>
            </a:r>
            <a:r>
              <a:rPr lang="en-GB" altLang="es-ES" sz="1600" dirty="0" err="1"/>
              <a:t>Meehl</a:t>
            </a:r>
            <a:r>
              <a:rPr lang="en-GB" altLang="es-ES" sz="1600" dirty="0"/>
              <a:t> et al. (2009)</a:t>
            </a:r>
            <a:endParaRPr lang="en-US" altLang="es-ES" sz="1600" dirty="0"/>
          </a:p>
        </p:txBody>
      </p:sp>
      <p:grpSp>
        <p:nvGrpSpPr>
          <p:cNvPr id="15365" name="Group 5"/>
          <p:cNvGrpSpPr>
            <a:grpSpLocks/>
          </p:cNvGrpSpPr>
          <p:nvPr/>
        </p:nvGrpSpPr>
        <p:grpSpPr bwMode="auto">
          <a:xfrm>
            <a:off x="222250" y="1210893"/>
            <a:ext cx="8686800" cy="2831910"/>
            <a:chOff x="370" y="2018"/>
            <a:chExt cx="5472" cy="1826"/>
          </a:xfrm>
        </p:grpSpPr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1192" y="2047"/>
              <a:ext cx="2920" cy="1797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defRPr/>
              </a:pPr>
              <a:endParaRPr lang="en-GB" altLang="es-ES" b="1" i="1" smtClean="0">
                <a:latin typeface="+mn-lt"/>
              </a:endParaRPr>
            </a:p>
          </p:txBody>
        </p:sp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398" y="2897"/>
              <a:ext cx="5075" cy="454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GB" b="1" i="1">
                <a:latin typeface="+mn-lt"/>
                <a:ea typeface="+mn-ea"/>
              </a:endParaRPr>
            </a:p>
          </p:txBody>
        </p:sp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 rot="10800000">
              <a:off x="965" y="3379"/>
              <a:ext cx="4735" cy="454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0" hangingPunct="0">
                <a:defRPr/>
              </a:pPr>
              <a:endParaRPr lang="en-GB" b="1" i="1">
                <a:latin typeface="+mn-lt"/>
                <a:ea typeface="+mn-ea"/>
              </a:endParaRPr>
            </a:p>
          </p:txBody>
        </p:sp>
        <p:sp>
          <p:nvSpPr>
            <p:cNvPr id="15" name="Line 9"/>
            <p:cNvSpPr>
              <a:spLocks noChangeShapeType="1"/>
            </p:cNvSpPr>
            <p:nvPr/>
          </p:nvSpPr>
          <p:spPr bwMode="auto">
            <a:xfrm>
              <a:off x="398" y="2699"/>
              <a:ext cx="5359" cy="2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427" y="3010"/>
              <a:ext cx="1588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GB" altLang="es-ES" sz="1600" b="1" dirty="0" smtClean="0">
                  <a:solidFill>
                    <a:schemeClr val="bg1"/>
                  </a:solidFill>
                  <a:latin typeface="+mn-lt"/>
                </a:rPr>
                <a:t>Initial-value driven</a:t>
              </a:r>
            </a:p>
          </p:txBody>
        </p:sp>
        <p:sp>
          <p:nvSpPr>
            <p:cNvPr id="17" name="Text Box 11"/>
            <p:cNvSpPr txBox="1">
              <a:spLocks noChangeArrowheads="1"/>
            </p:cNvSpPr>
            <p:nvPr/>
          </p:nvSpPr>
          <p:spPr bwMode="auto">
            <a:xfrm>
              <a:off x="3403" y="3521"/>
              <a:ext cx="2211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GB" altLang="es-ES" sz="1600" b="1" smtClean="0">
                  <a:solidFill>
                    <a:schemeClr val="bg1"/>
                  </a:solidFill>
                  <a:latin typeface="+mn-lt"/>
                </a:rPr>
                <a:t>Boundary-condition driven</a:t>
              </a:r>
            </a:p>
          </p:txBody>
        </p:sp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5049" y="2755"/>
              <a:ext cx="793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GB" altLang="es-ES" sz="1600" b="1" smtClean="0">
                  <a:latin typeface="+mn-lt"/>
                </a:rPr>
                <a:t>Time</a:t>
              </a:r>
            </a:p>
          </p:txBody>
        </p:sp>
        <p:sp>
          <p:nvSpPr>
            <p:cNvPr id="19" name="Text Box 13"/>
            <p:cNvSpPr txBox="1">
              <a:spLocks noChangeArrowheads="1"/>
            </p:cNvSpPr>
            <p:nvPr/>
          </p:nvSpPr>
          <p:spPr bwMode="auto">
            <a:xfrm>
              <a:off x="370" y="2302"/>
              <a:ext cx="793" cy="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GB" altLang="es-ES" sz="1600" b="1" dirty="0" smtClean="0">
                  <a:latin typeface="+mn-lt"/>
                </a:rPr>
                <a:t>Weather forecasts</a:t>
              </a:r>
            </a:p>
          </p:txBody>
        </p:sp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1221" y="2018"/>
              <a:ext cx="1502" cy="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GB" altLang="es-ES" sz="1600" b="1" dirty="0" err="1" smtClean="0">
                  <a:latin typeface="+mn-lt"/>
                </a:rPr>
                <a:t>Subseasonal</a:t>
              </a:r>
              <a:r>
                <a:rPr lang="en-GB" altLang="es-ES" sz="1600" b="1" dirty="0" smtClean="0">
                  <a:latin typeface="+mn-lt"/>
                </a:rPr>
                <a:t> to seasonal forecasts (2 weeks-18 months)</a:t>
              </a:r>
            </a:p>
          </p:txBody>
        </p:sp>
        <p:sp>
          <p:nvSpPr>
            <p:cNvPr id="21" name="Text Box 15"/>
            <p:cNvSpPr txBox="1">
              <a:spLocks noChangeArrowheads="1"/>
            </p:cNvSpPr>
            <p:nvPr/>
          </p:nvSpPr>
          <p:spPr bwMode="auto">
            <a:xfrm>
              <a:off x="2724" y="2160"/>
              <a:ext cx="1417" cy="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GB" altLang="es-ES" sz="1600" b="1" smtClean="0">
                  <a:latin typeface="+mn-lt"/>
                </a:rPr>
                <a:t>Decadal forecasts (18 months-30 years)</a:t>
              </a:r>
            </a:p>
          </p:txBody>
        </p:sp>
        <p:sp>
          <p:nvSpPr>
            <p:cNvPr id="22" name="Text Box 16"/>
            <p:cNvSpPr txBox="1">
              <a:spLocks noChangeArrowheads="1"/>
            </p:cNvSpPr>
            <p:nvPr/>
          </p:nvSpPr>
          <p:spPr bwMode="auto">
            <a:xfrm>
              <a:off x="4169" y="2147"/>
              <a:ext cx="1417" cy="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GB" altLang="es-ES" sz="1600" b="1" smtClean="0">
                  <a:latin typeface="+mn-lt"/>
                </a:rPr>
                <a:t>Climate-change projections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6126" y="1958264"/>
            <a:ext cx="9070911" cy="4550538"/>
            <a:chOff x="56126" y="1958264"/>
            <a:chExt cx="9070911" cy="4550538"/>
          </a:xfrm>
        </p:grpSpPr>
        <p:sp>
          <p:nvSpPr>
            <p:cNvPr id="2" name="Right Brace 1"/>
            <p:cNvSpPr/>
            <p:nvPr/>
          </p:nvSpPr>
          <p:spPr>
            <a:xfrm rot="5400000">
              <a:off x="7174894" y="1108303"/>
              <a:ext cx="330491" cy="2030413"/>
            </a:xfrm>
            <a:prstGeom prst="rightBrace">
              <a:avLst>
                <a:gd name="adj1" fmla="val 8333"/>
                <a:gd name="adj2" fmla="val 45495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760559" y="4221456"/>
              <a:ext cx="227657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rgbClr val="04347D"/>
                  </a:solidFill>
                </a:rPr>
                <a:t>The data provider</a:t>
              </a:r>
              <a:endParaRPr lang="en-GB" sz="2000" b="1" dirty="0">
                <a:solidFill>
                  <a:srgbClr val="04347D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268" y="4638914"/>
              <a:ext cx="2107226" cy="390227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6126" y="4189531"/>
              <a:ext cx="227657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rgbClr val="04347D"/>
                  </a:solidFill>
                </a:rPr>
                <a:t>The user</a:t>
              </a:r>
              <a:endParaRPr lang="en-GB" sz="2000" b="1" dirty="0">
                <a:solidFill>
                  <a:srgbClr val="04347D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60" y="4620123"/>
              <a:ext cx="2021305" cy="1515979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572921" y="5037651"/>
              <a:ext cx="274372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rgbClr val="04347D"/>
                  </a:solidFill>
                </a:rPr>
                <a:t>The message producer</a:t>
              </a:r>
              <a:endParaRPr lang="en-GB" sz="2000" b="1" dirty="0">
                <a:solidFill>
                  <a:srgbClr val="04347D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160" y="4747892"/>
              <a:ext cx="1536140" cy="1409931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020667" y="4379493"/>
              <a:ext cx="274372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rgbClr val="04347D"/>
                  </a:solidFill>
                </a:rPr>
                <a:t>The message</a:t>
              </a:r>
              <a:endParaRPr lang="en-GB" sz="2000" b="1" dirty="0">
                <a:solidFill>
                  <a:srgbClr val="04347D"/>
                </a:solidFill>
              </a:endParaRPr>
            </a:p>
          </p:txBody>
        </p:sp>
        <p:sp>
          <p:nvSpPr>
            <p:cNvPr id="27" name="Rectangle 6"/>
            <p:cNvSpPr>
              <a:spLocks noChangeArrowheads="1"/>
            </p:cNvSpPr>
            <p:nvPr/>
          </p:nvSpPr>
          <p:spPr bwMode="auto">
            <a:xfrm>
              <a:off x="104251" y="4173329"/>
              <a:ext cx="7113025" cy="233547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>
                <a:defRPr/>
              </a:pPr>
              <a:endParaRPr lang="en-GB" altLang="es-ES" b="1" i="1" smtClean="0">
                <a:latin typeface="+mn-lt"/>
              </a:endParaRPr>
            </a:p>
          </p:txBody>
        </p:sp>
        <p:cxnSp>
          <p:nvCxnSpPr>
            <p:cNvPr id="8" name="Elbow Connector 7"/>
            <p:cNvCxnSpPr>
              <a:stCxn id="2" idx="1"/>
              <a:endCxn id="27" idx="3"/>
            </p:cNvCxnSpPr>
            <p:nvPr/>
          </p:nvCxnSpPr>
          <p:spPr>
            <a:xfrm rot="16200000" flipH="1" flipV="1">
              <a:off x="5798287" y="3707743"/>
              <a:ext cx="3052311" cy="214334"/>
            </a:xfrm>
            <a:prstGeom prst="bentConnector4">
              <a:avLst>
                <a:gd name="adj1" fmla="val 21068"/>
                <a:gd name="adj2" fmla="val -354390"/>
              </a:avLst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9870" y="5378112"/>
              <a:ext cx="1642124" cy="109243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260670" y="5420773"/>
              <a:ext cx="1866367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rgbClr val="04347D"/>
                  </a:solidFill>
                </a:rPr>
                <a:t>e.g. IPCC SPM preparation</a:t>
              </a:r>
              <a:endParaRPr lang="en-GB" sz="2000" b="1" dirty="0">
                <a:solidFill>
                  <a:srgbClr val="04347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2580849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40"/>
          <p:cNvSpPr/>
          <p:nvPr/>
        </p:nvSpPr>
        <p:spPr>
          <a:xfrm>
            <a:off x="386857" y="4780393"/>
            <a:ext cx="3654914" cy="1125096"/>
          </a:xfrm>
          <a:custGeom>
            <a:avLst/>
            <a:gdLst>
              <a:gd name="connsiteX0" fmla="*/ 473774 w 3654914"/>
              <a:gd name="connsiteY0" fmla="*/ 0 h 961776"/>
              <a:gd name="connsiteX1" fmla="*/ 559766 w 3654914"/>
              <a:gd name="connsiteY1" fmla="*/ 0 h 961776"/>
              <a:gd name="connsiteX2" fmla="*/ 3081965 w 3654914"/>
              <a:gd name="connsiteY2" fmla="*/ 0 h 961776"/>
              <a:gd name="connsiteX3" fmla="*/ 3085923 w 3654914"/>
              <a:gd name="connsiteY3" fmla="*/ 799 h 961776"/>
              <a:gd name="connsiteX4" fmla="*/ 3095148 w 3654914"/>
              <a:gd name="connsiteY4" fmla="*/ 0 h 961776"/>
              <a:gd name="connsiteX5" fmla="*/ 3654914 w 3654914"/>
              <a:gd name="connsiteY5" fmla="*/ 480888 h 961776"/>
              <a:gd name="connsiteX6" fmla="*/ 3095148 w 3654914"/>
              <a:gd name="connsiteY6" fmla="*/ 961776 h 961776"/>
              <a:gd name="connsiteX7" fmla="*/ 3085919 w 3654914"/>
              <a:gd name="connsiteY7" fmla="*/ 960977 h 961776"/>
              <a:gd name="connsiteX8" fmla="*/ 3081965 w 3654914"/>
              <a:gd name="connsiteY8" fmla="*/ 961775 h 961776"/>
              <a:gd name="connsiteX9" fmla="*/ 559778 w 3654914"/>
              <a:gd name="connsiteY9" fmla="*/ 961775 h 961776"/>
              <a:gd name="connsiteX10" fmla="*/ 559766 w 3654914"/>
              <a:gd name="connsiteY10" fmla="*/ 961776 h 961776"/>
              <a:gd name="connsiteX11" fmla="*/ 559755 w 3654914"/>
              <a:gd name="connsiteY11" fmla="*/ 961775 h 961776"/>
              <a:gd name="connsiteX12" fmla="*/ 473774 w 3654914"/>
              <a:gd name="connsiteY12" fmla="*/ 961775 h 961776"/>
              <a:gd name="connsiteX13" fmla="*/ 411379 w 3654914"/>
              <a:gd name="connsiteY13" fmla="*/ 949178 h 961776"/>
              <a:gd name="connsiteX14" fmla="*/ 395039 w 3654914"/>
              <a:gd name="connsiteY14" fmla="*/ 938162 h 961776"/>
              <a:gd name="connsiteX15" fmla="*/ 341880 w 3654914"/>
              <a:gd name="connsiteY15" fmla="*/ 923986 h 961776"/>
              <a:gd name="connsiteX16" fmla="*/ 0 w 3654914"/>
              <a:gd name="connsiteY16" fmla="*/ 480888 h 961776"/>
              <a:gd name="connsiteX17" fmla="*/ 341880 w 3654914"/>
              <a:gd name="connsiteY17" fmla="*/ 37791 h 961776"/>
              <a:gd name="connsiteX18" fmla="*/ 395037 w 3654914"/>
              <a:gd name="connsiteY18" fmla="*/ 23615 h 961776"/>
              <a:gd name="connsiteX19" fmla="*/ 411379 w 3654914"/>
              <a:gd name="connsiteY19" fmla="*/ 12597 h 961776"/>
              <a:gd name="connsiteX20" fmla="*/ 473774 w 3654914"/>
              <a:gd name="connsiteY20" fmla="*/ 0 h 96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54914" h="961776">
                <a:moveTo>
                  <a:pt x="473774" y="0"/>
                </a:moveTo>
                <a:lnTo>
                  <a:pt x="559766" y="0"/>
                </a:lnTo>
                <a:lnTo>
                  <a:pt x="3081965" y="0"/>
                </a:lnTo>
                <a:lnTo>
                  <a:pt x="3085923" y="799"/>
                </a:lnTo>
                <a:lnTo>
                  <a:pt x="3095148" y="0"/>
                </a:lnTo>
                <a:cubicBezTo>
                  <a:pt x="3404298" y="0"/>
                  <a:pt x="3654914" y="215301"/>
                  <a:pt x="3654914" y="480888"/>
                </a:cubicBezTo>
                <a:cubicBezTo>
                  <a:pt x="3654914" y="746475"/>
                  <a:pt x="3404298" y="961776"/>
                  <a:pt x="3095148" y="961776"/>
                </a:cubicBezTo>
                <a:lnTo>
                  <a:pt x="3085919" y="960977"/>
                </a:lnTo>
                <a:lnTo>
                  <a:pt x="3081965" y="961775"/>
                </a:lnTo>
                <a:lnTo>
                  <a:pt x="559778" y="961775"/>
                </a:lnTo>
                <a:lnTo>
                  <a:pt x="559766" y="961776"/>
                </a:lnTo>
                <a:lnTo>
                  <a:pt x="559755" y="961775"/>
                </a:lnTo>
                <a:lnTo>
                  <a:pt x="473774" y="961775"/>
                </a:lnTo>
                <a:cubicBezTo>
                  <a:pt x="451641" y="961775"/>
                  <a:pt x="430556" y="957290"/>
                  <a:pt x="411379" y="949178"/>
                </a:cubicBezTo>
                <a:lnTo>
                  <a:pt x="395039" y="938162"/>
                </a:lnTo>
                <a:lnTo>
                  <a:pt x="341880" y="923986"/>
                </a:lnTo>
                <a:cubicBezTo>
                  <a:pt x="140972" y="850983"/>
                  <a:pt x="0" y="680078"/>
                  <a:pt x="0" y="480888"/>
                </a:cubicBezTo>
                <a:cubicBezTo>
                  <a:pt x="0" y="281698"/>
                  <a:pt x="140972" y="110794"/>
                  <a:pt x="341880" y="37791"/>
                </a:cubicBezTo>
                <a:lnTo>
                  <a:pt x="395037" y="23615"/>
                </a:lnTo>
                <a:lnTo>
                  <a:pt x="411379" y="12597"/>
                </a:lnTo>
                <a:cubicBezTo>
                  <a:pt x="430556" y="4486"/>
                  <a:pt x="451641" y="0"/>
                  <a:pt x="473774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5779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/>
          </a:p>
        </p:txBody>
      </p:sp>
      <p:sp>
        <p:nvSpPr>
          <p:cNvPr id="40" name="Freeform 39"/>
          <p:cNvSpPr/>
          <p:nvPr/>
        </p:nvSpPr>
        <p:spPr>
          <a:xfrm>
            <a:off x="384703" y="3533350"/>
            <a:ext cx="3654914" cy="1125096"/>
          </a:xfrm>
          <a:custGeom>
            <a:avLst/>
            <a:gdLst>
              <a:gd name="connsiteX0" fmla="*/ 473774 w 3654914"/>
              <a:gd name="connsiteY0" fmla="*/ 0 h 961776"/>
              <a:gd name="connsiteX1" fmla="*/ 559766 w 3654914"/>
              <a:gd name="connsiteY1" fmla="*/ 0 h 961776"/>
              <a:gd name="connsiteX2" fmla="*/ 3081965 w 3654914"/>
              <a:gd name="connsiteY2" fmla="*/ 0 h 961776"/>
              <a:gd name="connsiteX3" fmla="*/ 3085923 w 3654914"/>
              <a:gd name="connsiteY3" fmla="*/ 799 h 961776"/>
              <a:gd name="connsiteX4" fmla="*/ 3095148 w 3654914"/>
              <a:gd name="connsiteY4" fmla="*/ 0 h 961776"/>
              <a:gd name="connsiteX5" fmla="*/ 3654914 w 3654914"/>
              <a:gd name="connsiteY5" fmla="*/ 480888 h 961776"/>
              <a:gd name="connsiteX6" fmla="*/ 3095148 w 3654914"/>
              <a:gd name="connsiteY6" fmla="*/ 961776 h 961776"/>
              <a:gd name="connsiteX7" fmla="*/ 3085919 w 3654914"/>
              <a:gd name="connsiteY7" fmla="*/ 960977 h 961776"/>
              <a:gd name="connsiteX8" fmla="*/ 3081965 w 3654914"/>
              <a:gd name="connsiteY8" fmla="*/ 961775 h 961776"/>
              <a:gd name="connsiteX9" fmla="*/ 559778 w 3654914"/>
              <a:gd name="connsiteY9" fmla="*/ 961775 h 961776"/>
              <a:gd name="connsiteX10" fmla="*/ 559766 w 3654914"/>
              <a:gd name="connsiteY10" fmla="*/ 961776 h 961776"/>
              <a:gd name="connsiteX11" fmla="*/ 559755 w 3654914"/>
              <a:gd name="connsiteY11" fmla="*/ 961775 h 961776"/>
              <a:gd name="connsiteX12" fmla="*/ 473774 w 3654914"/>
              <a:gd name="connsiteY12" fmla="*/ 961775 h 961776"/>
              <a:gd name="connsiteX13" fmla="*/ 411379 w 3654914"/>
              <a:gd name="connsiteY13" fmla="*/ 949178 h 961776"/>
              <a:gd name="connsiteX14" fmla="*/ 395039 w 3654914"/>
              <a:gd name="connsiteY14" fmla="*/ 938162 h 961776"/>
              <a:gd name="connsiteX15" fmla="*/ 341880 w 3654914"/>
              <a:gd name="connsiteY15" fmla="*/ 923986 h 961776"/>
              <a:gd name="connsiteX16" fmla="*/ 0 w 3654914"/>
              <a:gd name="connsiteY16" fmla="*/ 480888 h 961776"/>
              <a:gd name="connsiteX17" fmla="*/ 341880 w 3654914"/>
              <a:gd name="connsiteY17" fmla="*/ 37791 h 961776"/>
              <a:gd name="connsiteX18" fmla="*/ 395037 w 3654914"/>
              <a:gd name="connsiteY18" fmla="*/ 23615 h 961776"/>
              <a:gd name="connsiteX19" fmla="*/ 411379 w 3654914"/>
              <a:gd name="connsiteY19" fmla="*/ 12597 h 961776"/>
              <a:gd name="connsiteX20" fmla="*/ 473774 w 3654914"/>
              <a:gd name="connsiteY20" fmla="*/ 0 h 96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54914" h="961776">
                <a:moveTo>
                  <a:pt x="473774" y="0"/>
                </a:moveTo>
                <a:lnTo>
                  <a:pt x="559766" y="0"/>
                </a:lnTo>
                <a:lnTo>
                  <a:pt x="3081965" y="0"/>
                </a:lnTo>
                <a:lnTo>
                  <a:pt x="3085923" y="799"/>
                </a:lnTo>
                <a:lnTo>
                  <a:pt x="3095148" y="0"/>
                </a:lnTo>
                <a:cubicBezTo>
                  <a:pt x="3404298" y="0"/>
                  <a:pt x="3654914" y="215301"/>
                  <a:pt x="3654914" y="480888"/>
                </a:cubicBezTo>
                <a:cubicBezTo>
                  <a:pt x="3654914" y="746475"/>
                  <a:pt x="3404298" y="961776"/>
                  <a:pt x="3095148" y="961776"/>
                </a:cubicBezTo>
                <a:lnTo>
                  <a:pt x="3085919" y="960977"/>
                </a:lnTo>
                <a:lnTo>
                  <a:pt x="3081965" y="961775"/>
                </a:lnTo>
                <a:lnTo>
                  <a:pt x="559778" y="961775"/>
                </a:lnTo>
                <a:lnTo>
                  <a:pt x="559766" y="961776"/>
                </a:lnTo>
                <a:lnTo>
                  <a:pt x="559755" y="961775"/>
                </a:lnTo>
                <a:lnTo>
                  <a:pt x="473774" y="961775"/>
                </a:lnTo>
                <a:cubicBezTo>
                  <a:pt x="451641" y="961775"/>
                  <a:pt x="430556" y="957290"/>
                  <a:pt x="411379" y="949178"/>
                </a:cubicBezTo>
                <a:lnTo>
                  <a:pt x="395039" y="938162"/>
                </a:lnTo>
                <a:lnTo>
                  <a:pt x="341880" y="923986"/>
                </a:lnTo>
                <a:cubicBezTo>
                  <a:pt x="140972" y="850983"/>
                  <a:pt x="0" y="680078"/>
                  <a:pt x="0" y="480888"/>
                </a:cubicBezTo>
                <a:cubicBezTo>
                  <a:pt x="0" y="281698"/>
                  <a:pt x="140972" y="110794"/>
                  <a:pt x="341880" y="37791"/>
                </a:cubicBezTo>
                <a:lnTo>
                  <a:pt x="395037" y="23615"/>
                </a:lnTo>
                <a:lnTo>
                  <a:pt x="411379" y="12597"/>
                </a:lnTo>
                <a:cubicBezTo>
                  <a:pt x="430556" y="4486"/>
                  <a:pt x="451641" y="0"/>
                  <a:pt x="473774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5779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/>
          </a:p>
        </p:txBody>
      </p:sp>
      <p:sp>
        <p:nvSpPr>
          <p:cNvPr id="39" name="Freeform 38"/>
          <p:cNvSpPr/>
          <p:nvPr/>
        </p:nvSpPr>
        <p:spPr>
          <a:xfrm>
            <a:off x="402115" y="2299878"/>
            <a:ext cx="3654914" cy="1125096"/>
          </a:xfrm>
          <a:custGeom>
            <a:avLst/>
            <a:gdLst>
              <a:gd name="connsiteX0" fmla="*/ 473774 w 3654914"/>
              <a:gd name="connsiteY0" fmla="*/ 0 h 961776"/>
              <a:gd name="connsiteX1" fmla="*/ 559766 w 3654914"/>
              <a:gd name="connsiteY1" fmla="*/ 0 h 961776"/>
              <a:gd name="connsiteX2" fmla="*/ 3081965 w 3654914"/>
              <a:gd name="connsiteY2" fmla="*/ 0 h 961776"/>
              <a:gd name="connsiteX3" fmla="*/ 3085923 w 3654914"/>
              <a:gd name="connsiteY3" fmla="*/ 799 h 961776"/>
              <a:gd name="connsiteX4" fmla="*/ 3095148 w 3654914"/>
              <a:gd name="connsiteY4" fmla="*/ 0 h 961776"/>
              <a:gd name="connsiteX5" fmla="*/ 3654914 w 3654914"/>
              <a:gd name="connsiteY5" fmla="*/ 480888 h 961776"/>
              <a:gd name="connsiteX6" fmla="*/ 3095148 w 3654914"/>
              <a:gd name="connsiteY6" fmla="*/ 961776 h 961776"/>
              <a:gd name="connsiteX7" fmla="*/ 3085919 w 3654914"/>
              <a:gd name="connsiteY7" fmla="*/ 960977 h 961776"/>
              <a:gd name="connsiteX8" fmla="*/ 3081965 w 3654914"/>
              <a:gd name="connsiteY8" fmla="*/ 961775 h 961776"/>
              <a:gd name="connsiteX9" fmla="*/ 559778 w 3654914"/>
              <a:gd name="connsiteY9" fmla="*/ 961775 h 961776"/>
              <a:gd name="connsiteX10" fmla="*/ 559766 w 3654914"/>
              <a:gd name="connsiteY10" fmla="*/ 961776 h 961776"/>
              <a:gd name="connsiteX11" fmla="*/ 559755 w 3654914"/>
              <a:gd name="connsiteY11" fmla="*/ 961775 h 961776"/>
              <a:gd name="connsiteX12" fmla="*/ 473774 w 3654914"/>
              <a:gd name="connsiteY12" fmla="*/ 961775 h 961776"/>
              <a:gd name="connsiteX13" fmla="*/ 411379 w 3654914"/>
              <a:gd name="connsiteY13" fmla="*/ 949178 h 961776"/>
              <a:gd name="connsiteX14" fmla="*/ 395039 w 3654914"/>
              <a:gd name="connsiteY14" fmla="*/ 938162 h 961776"/>
              <a:gd name="connsiteX15" fmla="*/ 341880 w 3654914"/>
              <a:gd name="connsiteY15" fmla="*/ 923986 h 961776"/>
              <a:gd name="connsiteX16" fmla="*/ 0 w 3654914"/>
              <a:gd name="connsiteY16" fmla="*/ 480888 h 961776"/>
              <a:gd name="connsiteX17" fmla="*/ 341880 w 3654914"/>
              <a:gd name="connsiteY17" fmla="*/ 37791 h 961776"/>
              <a:gd name="connsiteX18" fmla="*/ 395037 w 3654914"/>
              <a:gd name="connsiteY18" fmla="*/ 23615 h 961776"/>
              <a:gd name="connsiteX19" fmla="*/ 411379 w 3654914"/>
              <a:gd name="connsiteY19" fmla="*/ 12597 h 961776"/>
              <a:gd name="connsiteX20" fmla="*/ 473774 w 3654914"/>
              <a:gd name="connsiteY20" fmla="*/ 0 h 96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54914" h="961776">
                <a:moveTo>
                  <a:pt x="473774" y="0"/>
                </a:moveTo>
                <a:lnTo>
                  <a:pt x="559766" y="0"/>
                </a:lnTo>
                <a:lnTo>
                  <a:pt x="3081965" y="0"/>
                </a:lnTo>
                <a:lnTo>
                  <a:pt x="3085923" y="799"/>
                </a:lnTo>
                <a:lnTo>
                  <a:pt x="3095148" y="0"/>
                </a:lnTo>
                <a:cubicBezTo>
                  <a:pt x="3404298" y="0"/>
                  <a:pt x="3654914" y="215301"/>
                  <a:pt x="3654914" y="480888"/>
                </a:cubicBezTo>
                <a:cubicBezTo>
                  <a:pt x="3654914" y="746475"/>
                  <a:pt x="3404298" y="961776"/>
                  <a:pt x="3095148" y="961776"/>
                </a:cubicBezTo>
                <a:lnTo>
                  <a:pt x="3085919" y="960977"/>
                </a:lnTo>
                <a:lnTo>
                  <a:pt x="3081965" y="961775"/>
                </a:lnTo>
                <a:lnTo>
                  <a:pt x="559778" y="961775"/>
                </a:lnTo>
                <a:lnTo>
                  <a:pt x="559766" y="961776"/>
                </a:lnTo>
                <a:lnTo>
                  <a:pt x="559755" y="961775"/>
                </a:lnTo>
                <a:lnTo>
                  <a:pt x="473774" y="961775"/>
                </a:lnTo>
                <a:cubicBezTo>
                  <a:pt x="451641" y="961775"/>
                  <a:pt x="430556" y="957290"/>
                  <a:pt x="411379" y="949178"/>
                </a:cubicBezTo>
                <a:lnTo>
                  <a:pt x="395039" y="938162"/>
                </a:lnTo>
                <a:lnTo>
                  <a:pt x="341880" y="923986"/>
                </a:lnTo>
                <a:cubicBezTo>
                  <a:pt x="140972" y="850983"/>
                  <a:pt x="0" y="680078"/>
                  <a:pt x="0" y="480888"/>
                </a:cubicBezTo>
                <a:cubicBezTo>
                  <a:pt x="0" y="281698"/>
                  <a:pt x="140972" y="110794"/>
                  <a:pt x="341880" y="37791"/>
                </a:cubicBezTo>
                <a:lnTo>
                  <a:pt x="395037" y="23615"/>
                </a:lnTo>
                <a:lnTo>
                  <a:pt x="411379" y="12597"/>
                </a:lnTo>
                <a:cubicBezTo>
                  <a:pt x="430556" y="4486"/>
                  <a:pt x="451641" y="0"/>
                  <a:pt x="473774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5779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51" y="217893"/>
            <a:ext cx="9000039" cy="838397"/>
          </a:xfrm>
        </p:spPr>
        <p:txBody>
          <a:bodyPr/>
          <a:lstStyle/>
          <a:p>
            <a:r>
              <a:rPr lang="en-GB" dirty="0" smtClean="0"/>
              <a:t>Barriers to use climate forecasts in </a:t>
            </a:r>
            <a:r>
              <a:rPr lang="en-GB" dirty="0"/>
              <a:t>applications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32F963-5E87-431E-8180-D807A218F0E8}" type="slidenum">
              <a:rPr lang="en-GB" smtClean="0"/>
              <a:pPr/>
              <a:t>7</a:t>
            </a:fld>
            <a:r>
              <a:rPr lang="en-GB" dirty="0" smtClean="0"/>
              <a:t> /50</a:t>
            </a:r>
            <a:endParaRPr lang="en-GB" dirty="0"/>
          </a:p>
        </p:txBody>
      </p:sp>
      <p:grpSp>
        <p:nvGrpSpPr>
          <p:cNvPr id="22" name="Group 21"/>
          <p:cNvGrpSpPr/>
          <p:nvPr/>
        </p:nvGrpSpPr>
        <p:grpSpPr>
          <a:xfrm>
            <a:off x="370847" y="2282064"/>
            <a:ext cx="3654002" cy="3625568"/>
            <a:chOff x="370847" y="2212789"/>
            <a:chExt cx="3654002" cy="3625568"/>
          </a:xfrm>
        </p:grpSpPr>
        <p:sp>
          <p:nvSpPr>
            <p:cNvPr id="33" name="Oval 32"/>
            <p:cNvSpPr/>
            <p:nvPr/>
          </p:nvSpPr>
          <p:spPr>
            <a:xfrm>
              <a:off x="370847" y="4704527"/>
              <a:ext cx="1119531" cy="113383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57798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384703" y="2212789"/>
              <a:ext cx="1119531" cy="114291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57798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370847" y="3463198"/>
              <a:ext cx="1119531" cy="113383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57798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/>
            </a:p>
          </p:txBody>
        </p:sp>
        <p:sp>
          <p:nvSpPr>
            <p:cNvPr id="7" name="Rectángulo 14">
              <a:extLst>
                <a:ext uri="{FF2B5EF4-FFF2-40B4-BE49-F238E27FC236}">
                  <a16:creationId xmlns:a16="http://schemas.microsoft.com/office/drawing/2014/main" xmlns="" id="{AE8051BB-6DD3-4D0C-A5C4-15CBE2910F7C}"/>
                </a:ext>
              </a:extLst>
            </p:cNvPr>
            <p:cNvSpPr/>
            <p:nvPr/>
          </p:nvSpPr>
          <p:spPr>
            <a:xfrm>
              <a:off x="1257200" y="2620500"/>
              <a:ext cx="272453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 algn="ctr">
                <a:buClr>
                  <a:srgbClr val="577982"/>
                </a:buClr>
                <a:buSzPct val="150000"/>
              </a:pPr>
              <a:r>
                <a:rPr lang="en-GB" sz="2000" b="1" dirty="0">
                  <a:solidFill>
                    <a:schemeClr val="bg1"/>
                  </a:solidFill>
                  <a:cs typeface="Helvetica" panose="020B0604020202020204" pitchFamily="34" charset="0"/>
                </a:rPr>
                <a:t>Lack of awareness</a:t>
              </a:r>
            </a:p>
          </p:txBody>
        </p:sp>
        <p:pic>
          <p:nvPicPr>
            <p:cNvPr id="8" name="Picture 4" descr="Resultado de imagen de icon awareness">
              <a:extLst>
                <a:ext uri="{FF2B5EF4-FFF2-40B4-BE49-F238E27FC236}">
                  <a16:creationId xmlns:a16="http://schemas.microsoft.com/office/drawing/2014/main" xmlns="" id="{C5786CBE-48AA-48F1-BE84-43E187CD02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57798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9161" y="2374857"/>
              <a:ext cx="849430" cy="839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ángulo 12">
              <a:extLst>
                <a:ext uri="{FF2B5EF4-FFF2-40B4-BE49-F238E27FC236}">
                  <a16:creationId xmlns:a16="http://schemas.microsoft.com/office/drawing/2014/main" xmlns="" id="{56981B90-20D3-4E55-83AF-B9D0563C8903}"/>
                </a:ext>
              </a:extLst>
            </p:cNvPr>
            <p:cNvSpPr/>
            <p:nvPr/>
          </p:nvSpPr>
          <p:spPr>
            <a:xfrm>
              <a:off x="1404760" y="3860038"/>
              <a:ext cx="262008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 algn="ctr">
                <a:buClr>
                  <a:srgbClr val="577982"/>
                </a:buClr>
                <a:buSzPct val="150000"/>
              </a:pPr>
              <a:r>
                <a:rPr lang="en-GB" sz="2000" b="1" dirty="0">
                  <a:solidFill>
                    <a:schemeClr val="bg1"/>
                  </a:solidFill>
                  <a:cs typeface="Helvetica" panose="020B0604020202020204" pitchFamily="34" charset="0"/>
                </a:rPr>
                <a:t>Difficult interpretation</a:t>
              </a:r>
            </a:p>
          </p:txBody>
        </p:sp>
        <p:pic>
          <p:nvPicPr>
            <p:cNvPr id="9" name="Imagen 11">
              <a:extLst>
                <a:ext uri="{FF2B5EF4-FFF2-40B4-BE49-F238E27FC236}">
                  <a16:creationId xmlns:a16="http://schemas.microsoft.com/office/drawing/2014/main" xmlns="" id="{62796DF9-E9A2-44E4-8C92-1BB0D5870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040" y="3597078"/>
              <a:ext cx="681004" cy="774302"/>
            </a:xfrm>
            <a:prstGeom prst="rect">
              <a:avLst/>
            </a:prstGeom>
          </p:spPr>
        </p:pic>
        <p:pic>
          <p:nvPicPr>
            <p:cNvPr id="5" name="Picture 2" descr="Resultado de imagen de icon interpretation">
              <a:extLst>
                <a:ext uri="{FF2B5EF4-FFF2-40B4-BE49-F238E27FC236}">
                  <a16:creationId xmlns:a16="http://schemas.microsoft.com/office/drawing/2014/main" xmlns="" id="{8915B711-C17C-4576-A41E-211033995F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3185" y="4935643"/>
              <a:ext cx="718860" cy="688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ángulo 15">
            <a:extLst>
              <a:ext uri="{FF2B5EF4-FFF2-40B4-BE49-F238E27FC236}">
                <a16:creationId xmlns:a16="http://schemas.microsoft.com/office/drawing/2014/main" xmlns="" id="{BFC3D524-6F32-41D1-81F0-91E4BC7FC48A}"/>
              </a:ext>
            </a:extLst>
          </p:cNvPr>
          <p:cNvSpPr/>
          <p:nvPr/>
        </p:nvSpPr>
        <p:spPr>
          <a:xfrm>
            <a:off x="1047174" y="5132039"/>
            <a:ext cx="34671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>
              <a:buClr>
                <a:srgbClr val="577982"/>
              </a:buClr>
              <a:buSzPct val="150000"/>
            </a:pPr>
            <a:r>
              <a:rPr lang="en-GB" sz="2000" b="1" dirty="0" smtClean="0">
                <a:solidFill>
                  <a:schemeClr val="bg1"/>
                </a:solidFill>
                <a:cs typeface="Helvetica" panose="020B0604020202020204" pitchFamily="34" charset="0"/>
              </a:rPr>
              <a:t>Lack of expert synthesis</a:t>
            </a:r>
            <a:endParaRPr lang="en-GB" sz="2000" b="1" dirty="0">
              <a:solidFill>
                <a:schemeClr val="bg1"/>
              </a:solidFill>
              <a:cs typeface="Helvetica" panose="020B0604020202020204" pitchFamily="34" charset="0"/>
            </a:endParaRPr>
          </a:p>
        </p:txBody>
      </p:sp>
      <p:sp>
        <p:nvSpPr>
          <p:cNvPr id="18" name="Rectángulo 7">
            <a:extLst>
              <a:ext uri="{FF2B5EF4-FFF2-40B4-BE49-F238E27FC236}">
                <a16:creationId xmlns:a16="http://schemas.microsoft.com/office/drawing/2014/main" xmlns="" id="{182B84EA-247E-4754-B3D5-ED730B775589}"/>
              </a:ext>
            </a:extLst>
          </p:cNvPr>
          <p:cNvSpPr/>
          <p:nvPr/>
        </p:nvSpPr>
        <p:spPr>
          <a:xfrm>
            <a:off x="83374" y="1204216"/>
            <a:ext cx="42953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577982"/>
              </a:buClr>
              <a:buSzPct val="200000"/>
            </a:pPr>
            <a:r>
              <a:rPr lang="en-GB" sz="2000" b="1" dirty="0" smtClean="0">
                <a:solidFill>
                  <a:srgbClr val="04347D"/>
                </a:solidFill>
                <a:cs typeface="Helvetica" panose="020B0604020202020204" pitchFamily="34" charset="0"/>
              </a:rPr>
              <a:t>Some limitations</a:t>
            </a:r>
            <a:r>
              <a:rPr lang="en-GB" sz="2000" dirty="0" smtClean="0">
                <a:solidFill>
                  <a:srgbClr val="04347D"/>
                </a:solidFill>
                <a:cs typeface="Helvetica" panose="020B0604020202020204" pitchFamily="34" charset="0"/>
              </a:rPr>
              <a:t> </a:t>
            </a:r>
            <a:r>
              <a:rPr lang="en-GB" sz="2000" dirty="0">
                <a:solidFill>
                  <a:srgbClr val="04347D"/>
                </a:solidFill>
                <a:cs typeface="Helvetica" panose="020B0604020202020204" pitchFamily="34" charset="0"/>
              </a:rPr>
              <a:t>for the use of </a:t>
            </a:r>
            <a:r>
              <a:rPr lang="en-GB" sz="2000" dirty="0" smtClean="0">
                <a:solidFill>
                  <a:srgbClr val="04347D"/>
                </a:solidFill>
                <a:cs typeface="Helvetica" panose="020B0604020202020204" pitchFamily="34" charset="0"/>
              </a:rPr>
              <a:t>climate forecasts </a:t>
            </a:r>
            <a:r>
              <a:rPr lang="en-GB" sz="2000" dirty="0">
                <a:solidFill>
                  <a:srgbClr val="04347D"/>
                </a:solidFill>
                <a:cs typeface="Helvetica" panose="020B0604020202020204" pitchFamily="34" charset="0"/>
              </a:rPr>
              <a:t>in different socio-economic sectors. 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4407099" y="1209946"/>
            <a:ext cx="4647749" cy="1025762"/>
            <a:chOff x="4407097" y="1209946"/>
            <a:chExt cx="4647749" cy="1025762"/>
          </a:xfrm>
        </p:grpSpPr>
        <p:sp>
          <p:nvSpPr>
            <p:cNvPr id="19" name="Rectangle 18"/>
            <p:cNvSpPr/>
            <p:nvPr/>
          </p:nvSpPr>
          <p:spPr>
            <a:xfrm>
              <a:off x="4726377" y="1220045"/>
              <a:ext cx="432846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 algn="ctr">
                <a:spcAft>
                  <a:spcPts val="600"/>
                </a:spcAft>
                <a:buClr>
                  <a:srgbClr val="577982"/>
                </a:buClr>
                <a:buSzPct val="200000"/>
              </a:pPr>
              <a:r>
                <a:rPr lang="en-GB" sz="2000" b="1" dirty="0">
                  <a:solidFill>
                    <a:srgbClr val="04347D"/>
                  </a:solidFill>
                  <a:cs typeface="Helvetica" panose="020B0604020202020204" pitchFamily="34" charset="0"/>
                </a:rPr>
                <a:t>Possible solution: </a:t>
              </a:r>
              <a:r>
                <a:rPr lang="en-GB" sz="2000" dirty="0">
                  <a:solidFill>
                    <a:srgbClr val="04347D"/>
                  </a:solidFill>
                  <a:cs typeface="Helvetica" panose="020B0604020202020204" pitchFamily="34" charset="0"/>
                </a:rPr>
                <a:t>to adapt the </a:t>
              </a:r>
              <a:r>
                <a:rPr lang="en-GB" sz="2000" dirty="0" smtClean="0">
                  <a:solidFill>
                    <a:srgbClr val="04347D"/>
                  </a:solidFill>
                  <a:cs typeface="Helvetica" panose="020B0604020202020204" pitchFamily="34" charset="0"/>
                </a:rPr>
                <a:t>climate forecasts </a:t>
              </a:r>
              <a:r>
                <a:rPr lang="en-GB" sz="2000" dirty="0">
                  <a:solidFill>
                    <a:srgbClr val="04347D"/>
                  </a:solidFill>
                  <a:cs typeface="Helvetica" panose="020B0604020202020204" pitchFamily="34" charset="0"/>
                </a:rPr>
                <a:t>into </a:t>
              </a:r>
              <a:r>
                <a:rPr lang="en-GB" sz="2000" dirty="0" smtClean="0">
                  <a:solidFill>
                    <a:srgbClr val="04347D"/>
                  </a:solidFill>
                  <a:cs typeface="Helvetica" panose="020B0604020202020204" pitchFamily="34" charset="0"/>
                </a:rPr>
                <a:t>a message </a:t>
              </a:r>
              <a:r>
                <a:rPr lang="en-GB" sz="2000" dirty="0">
                  <a:solidFill>
                    <a:srgbClr val="04347D"/>
                  </a:solidFill>
                  <a:cs typeface="Helvetica" panose="020B0604020202020204" pitchFamily="34" charset="0"/>
                </a:rPr>
                <a:t>to be </a:t>
              </a:r>
              <a:r>
                <a:rPr lang="en-GB" sz="2000" dirty="0" smtClean="0">
                  <a:solidFill>
                    <a:srgbClr val="04347D"/>
                  </a:solidFill>
                  <a:cs typeface="Helvetica" panose="020B0604020202020204" pitchFamily="34" charset="0"/>
                </a:rPr>
                <a:t>integrated </a:t>
              </a:r>
              <a:r>
                <a:rPr lang="en-GB" sz="2000" dirty="0">
                  <a:solidFill>
                    <a:srgbClr val="04347D"/>
                  </a:solidFill>
                  <a:cs typeface="Helvetica" panose="020B0604020202020204" pitchFamily="34" charset="0"/>
                </a:rPr>
                <a:t>in decision-making.</a:t>
              </a:r>
            </a:p>
          </p:txBody>
        </p:sp>
        <p:sp>
          <p:nvSpPr>
            <p:cNvPr id="24" name="Down Arrow 5">
              <a:extLst>
                <a:ext uri="{FF2B5EF4-FFF2-40B4-BE49-F238E27FC236}">
                  <a16:creationId xmlns:a16="http://schemas.microsoft.com/office/drawing/2014/main" xmlns="" id="{5A0EA1F8-9154-489B-9D83-73B6C880F1B4}"/>
                </a:ext>
              </a:extLst>
            </p:cNvPr>
            <p:cNvSpPr/>
            <p:nvPr/>
          </p:nvSpPr>
          <p:spPr>
            <a:xfrm rot="16200000">
              <a:off x="4302736" y="1314307"/>
              <a:ext cx="596348" cy="387626"/>
            </a:xfrm>
            <a:prstGeom prst="down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666389" y="2194434"/>
            <a:ext cx="4260877" cy="3802927"/>
            <a:chOff x="4660878" y="2060368"/>
            <a:chExt cx="4260877" cy="3802927"/>
          </a:xfrm>
        </p:grpSpPr>
        <p:grpSp>
          <p:nvGrpSpPr>
            <p:cNvPr id="38" name="Group 37"/>
            <p:cNvGrpSpPr/>
            <p:nvPr/>
          </p:nvGrpSpPr>
          <p:grpSpPr>
            <a:xfrm>
              <a:off x="4660878" y="2060368"/>
              <a:ext cx="4260877" cy="3802927"/>
              <a:chOff x="4660878" y="2060368"/>
              <a:chExt cx="4260877" cy="3802927"/>
            </a:xfrm>
          </p:grpSpPr>
          <p:sp>
            <p:nvSpPr>
              <p:cNvPr id="34" name="Rectángulo 9">
                <a:extLst>
                  <a:ext uri="{FF2B5EF4-FFF2-40B4-BE49-F238E27FC236}">
                    <a16:creationId xmlns:a16="http://schemas.microsoft.com/office/drawing/2014/main" xmlns="" id="{E181093E-1C22-43B8-B888-5255368BCD90}"/>
                  </a:ext>
                </a:extLst>
              </p:cNvPr>
              <p:cNvSpPr/>
              <p:nvPr/>
            </p:nvSpPr>
            <p:spPr>
              <a:xfrm>
                <a:off x="4660878" y="2550743"/>
                <a:ext cx="4260877" cy="560153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rgbClr val="577982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600"/>
                  </a:spcAft>
                  <a:buClr>
                    <a:srgbClr val="577982"/>
                  </a:buClr>
                  <a:buSzPct val="200000"/>
                </a:pPr>
                <a:r>
                  <a:rPr lang="en-GB" sz="2000" b="1" dirty="0" smtClean="0">
                    <a:solidFill>
                      <a:schemeClr val="bg1"/>
                    </a:solidFill>
                    <a:cs typeface="Helvetica" panose="020B0604020202020204" pitchFamily="34" charset="0"/>
                  </a:rPr>
                  <a:t>Climate services</a:t>
                </a:r>
                <a:endParaRPr lang="en-GB" sz="2000" b="1" dirty="0">
                  <a:solidFill>
                    <a:schemeClr val="bg1"/>
                  </a:solidFill>
                  <a:cs typeface="Helvetica" panose="020B0604020202020204" pitchFamily="34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5036581" y="3231805"/>
                <a:ext cx="3654915" cy="26314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  <a:buClr>
                    <a:srgbClr val="577982"/>
                  </a:buClr>
                  <a:buSzPct val="200000"/>
                </a:pPr>
                <a:r>
                  <a:rPr lang="en-GB" sz="2000" b="1" dirty="0" smtClean="0">
                    <a:solidFill>
                      <a:srgbClr val="04347D"/>
                    </a:solidFill>
                    <a:cs typeface="Helvetica" panose="020B0604020202020204" pitchFamily="34" charset="0"/>
                  </a:rPr>
                  <a:t>Goal: </a:t>
                </a:r>
                <a:r>
                  <a:rPr lang="en-GB" sz="2000" dirty="0">
                    <a:solidFill>
                      <a:srgbClr val="04347D"/>
                    </a:solidFill>
                    <a:cs typeface="Helvetica" panose="020B0604020202020204" pitchFamily="34" charset="0"/>
                  </a:rPr>
                  <a:t>the development and incorporation of climate </a:t>
                </a:r>
                <a:r>
                  <a:rPr lang="en-GB" sz="2000" dirty="0" smtClean="0">
                    <a:solidFill>
                      <a:srgbClr val="04347D"/>
                    </a:solidFill>
                    <a:cs typeface="Helvetica" panose="020B0604020202020204" pitchFamily="34" charset="0"/>
                  </a:rPr>
                  <a:t>messages based on forecasts for </a:t>
                </a:r>
                <a:r>
                  <a:rPr lang="en-GB" sz="2000" dirty="0">
                    <a:solidFill>
                      <a:srgbClr val="04347D"/>
                    </a:solidFill>
                    <a:cs typeface="Helvetica" panose="020B0604020202020204" pitchFamily="34" charset="0"/>
                  </a:rPr>
                  <a:t>planning, </a:t>
                </a:r>
                <a:r>
                  <a:rPr lang="en-GB" sz="2000" dirty="0" smtClean="0">
                    <a:solidFill>
                      <a:srgbClr val="04347D"/>
                    </a:solidFill>
                    <a:cs typeface="Helvetica" panose="020B0604020202020204" pitchFamily="34" charset="0"/>
                  </a:rPr>
                  <a:t>policy-making </a:t>
                </a:r>
                <a:r>
                  <a:rPr lang="en-GB" sz="2000" dirty="0">
                    <a:solidFill>
                      <a:srgbClr val="04347D"/>
                    </a:solidFill>
                    <a:cs typeface="Helvetica" panose="020B0604020202020204" pitchFamily="34" charset="0"/>
                  </a:rPr>
                  <a:t>and practice at the global, regional and national scale.</a:t>
                </a:r>
                <a:endParaRPr lang="en-GB" sz="2000" b="1" dirty="0">
                  <a:solidFill>
                    <a:srgbClr val="04347D"/>
                  </a:solidFill>
                  <a:cs typeface="Helvetica" panose="020B0604020202020204" pitchFamily="34" charset="0"/>
                </a:endParaRPr>
              </a:p>
              <a:p>
                <a:pPr>
                  <a:spcAft>
                    <a:spcPts val="600"/>
                  </a:spcAft>
                  <a:buClr>
                    <a:srgbClr val="577982"/>
                  </a:buClr>
                  <a:buSzPct val="200000"/>
                </a:pPr>
                <a:r>
                  <a:rPr lang="en-GB" sz="2000" b="1" dirty="0">
                    <a:solidFill>
                      <a:srgbClr val="04347D"/>
                    </a:solidFill>
                    <a:cs typeface="Helvetica" panose="020B0604020202020204" pitchFamily="34" charset="0"/>
                  </a:rPr>
                  <a:t>Implementation method:</a:t>
                </a:r>
                <a:r>
                  <a:rPr lang="en-GB" sz="2000" dirty="0">
                    <a:solidFill>
                      <a:srgbClr val="04347D"/>
                    </a:solidFill>
                    <a:cs typeface="Helvetica" panose="020B0604020202020204" pitchFamily="34" charset="0"/>
                  </a:rPr>
                  <a:t> </a:t>
                </a:r>
                <a:r>
                  <a:rPr lang="en-GB" sz="2000" dirty="0" smtClean="0">
                    <a:solidFill>
                      <a:srgbClr val="04347D"/>
                    </a:solidFill>
                    <a:cs typeface="Helvetica" panose="020B0604020202020204" pitchFamily="34" charset="0"/>
                  </a:rPr>
                  <a:t>co-production and co-design.</a:t>
                </a:r>
                <a:endParaRPr lang="en-GB" sz="2000" dirty="0">
                  <a:solidFill>
                    <a:srgbClr val="04347D"/>
                  </a:solidFill>
                </a:endParaRPr>
              </a:p>
            </p:txBody>
          </p:sp>
          <p:sp>
            <p:nvSpPr>
              <p:cNvPr id="36" name="Down Arrow 5">
                <a:extLst>
                  <a:ext uri="{FF2B5EF4-FFF2-40B4-BE49-F238E27FC236}">
                    <a16:creationId xmlns:a16="http://schemas.microsoft.com/office/drawing/2014/main" xmlns="" id="{5A0EA1F8-9154-489B-9D83-73B6C880F1B4}"/>
                  </a:ext>
                </a:extLst>
              </p:cNvPr>
              <p:cNvSpPr/>
              <p:nvPr/>
            </p:nvSpPr>
            <p:spPr>
              <a:xfrm>
                <a:off x="6512274" y="2060368"/>
                <a:ext cx="596348" cy="387626"/>
              </a:xfrm>
              <a:prstGeom prst="downArrow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 dirty="0">
                  <a:solidFill>
                    <a:srgbClr val="577982"/>
                  </a:solidFill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4774039" y="3231805"/>
              <a:ext cx="530915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 algn="just">
                <a:lnSpc>
                  <a:spcPct val="150000"/>
                </a:lnSpc>
                <a:spcAft>
                  <a:spcPts val="600"/>
                </a:spcAft>
                <a:buClr>
                  <a:schemeClr val="accent1"/>
                </a:buClr>
                <a:buSzPct val="200000"/>
                <a:buFont typeface="Arial" panose="020B0604020202020204" pitchFamily="34" charset="0"/>
                <a:buChar char="•"/>
              </a:pPr>
              <a:r>
                <a:rPr lang="en-GB" sz="2000" dirty="0">
                  <a:cs typeface="Helvetica" panose="020B0604020202020204" pitchFamily="34" charset="0"/>
                </a:rPr>
                <a:t> 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771124" y="5151872"/>
              <a:ext cx="530915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 algn="just">
                <a:lnSpc>
                  <a:spcPct val="150000"/>
                </a:lnSpc>
                <a:spcAft>
                  <a:spcPts val="600"/>
                </a:spcAft>
                <a:buClr>
                  <a:schemeClr val="accent1"/>
                </a:buClr>
                <a:buSzPct val="200000"/>
                <a:buFont typeface="Arial" panose="020B0604020202020204" pitchFamily="34" charset="0"/>
                <a:buChar char="•"/>
              </a:pPr>
              <a:r>
                <a:rPr lang="en-GB" sz="2000" dirty="0">
                  <a:cs typeface="Helvetica" panose="020B06040202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06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/>
          <p:cNvSpPr>
            <a:spLocks noGrp="1"/>
          </p:cNvSpPr>
          <p:nvPr>
            <p:ph type="title"/>
          </p:nvPr>
        </p:nvSpPr>
        <p:spPr bwMode="auto">
          <a:xfrm>
            <a:off x="341314" y="217123"/>
            <a:ext cx="8472487" cy="8390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dirty="0" smtClean="0"/>
              <a:t>Some elements to produce climate messages </a:t>
            </a:r>
            <a:endParaRPr lang="en-GB" altLang="en-US" dirty="0" smtClean="0"/>
          </a:p>
        </p:txBody>
      </p:sp>
      <p:sp>
        <p:nvSpPr>
          <p:cNvPr id="15" name="Espace réservé du texte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128337" y="975603"/>
            <a:ext cx="8903357" cy="5187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4990"/>
              </a:buClr>
              <a:buSzPct val="150000"/>
              <a:defRPr/>
            </a:pPr>
            <a:r>
              <a:rPr lang="en-GB" sz="2200" dirty="0" smtClean="0">
                <a:solidFill>
                  <a:srgbClr val="FF0000"/>
                </a:solidFill>
              </a:rPr>
              <a:t>User engagement</a:t>
            </a:r>
            <a:r>
              <a:rPr lang="en-GB" sz="2200" dirty="0" smtClean="0">
                <a:solidFill>
                  <a:srgbClr val="004990"/>
                </a:solidFill>
              </a:rPr>
              <a:t>: raise awareness, identification of requirements, indicators, roadmap for co-production, message format, funding model</a:t>
            </a:r>
            <a:endParaRPr lang="en-GB" sz="2200" dirty="0">
              <a:solidFill>
                <a:srgbClr val="004990"/>
              </a:solidFill>
            </a:endParaRPr>
          </a:p>
          <a:p>
            <a:pPr>
              <a:buClr>
                <a:schemeClr val="bg1">
                  <a:lumMod val="50000"/>
                </a:schemeClr>
              </a:buClr>
              <a:buSzPct val="150000"/>
              <a:defRPr/>
            </a:pPr>
            <a:r>
              <a:rPr lang="en-GB" sz="2200" dirty="0" smtClean="0">
                <a:solidFill>
                  <a:srgbClr val="FF0000"/>
                </a:solidFill>
              </a:rPr>
              <a:t>Climate data</a:t>
            </a:r>
            <a:r>
              <a:rPr lang="en-GB" sz="2200" dirty="0" smtClean="0">
                <a:solidFill>
                  <a:srgbClr val="004990"/>
                </a:solidFill>
              </a:rPr>
              <a:t>: observations, reanalyses, forecasts and </a:t>
            </a:r>
            <a:r>
              <a:rPr lang="en-GB" sz="2200" dirty="0" err="1" smtClean="0">
                <a:solidFill>
                  <a:srgbClr val="004990"/>
                </a:solidFill>
              </a:rPr>
              <a:t>hindcasts</a:t>
            </a:r>
            <a:r>
              <a:rPr lang="en-GB" sz="2200" dirty="0" smtClean="0">
                <a:solidFill>
                  <a:srgbClr val="004990"/>
                </a:solidFill>
              </a:rPr>
              <a:t> and measures of uncertainty for all of them</a:t>
            </a:r>
          </a:p>
          <a:p>
            <a:pPr>
              <a:buClr>
                <a:schemeClr val="bg1">
                  <a:lumMod val="50000"/>
                </a:schemeClr>
              </a:buClr>
              <a:buSzPct val="150000"/>
              <a:defRPr/>
            </a:pPr>
            <a:r>
              <a:rPr lang="en-GB" sz="2200" dirty="0">
                <a:solidFill>
                  <a:srgbClr val="FF0000"/>
                </a:solidFill>
              </a:rPr>
              <a:t>Forecast product</a:t>
            </a:r>
            <a:r>
              <a:rPr lang="en-GB" sz="2200" dirty="0" smtClean="0">
                <a:solidFill>
                  <a:srgbClr val="004990"/>
                </a:solidFill>
              </a:rPr>
              <a:t>: unequivocal definition, adequate verification</a:t>
            </a:r>
            <a:endParaRPr lang="en-GB" sz="2200" dirty="0">
              <a:solidFill>
                <a:srgbClr val="004990"/>
              </a:solidFill>
            </a:endParaRPr>
          </a:p>
          <a:p>
            <a:pPr>
              <a:buClr>
                <a:schemeClr val="bg1">
                  <a:lumMod val="50000"/>
                </a:schemeClr>
              </a:buClr>
              <a:buSzPct val="150000"/>
              <a:defRPr/>
            </a:pPr>
            <a:r>
              <a:rPr lang="en-GB" sz="2200" dirty="0" smtClean="0">
                <a:solidFill>
                  <a:srgbClr val="FF0000"/>
                </a:solidFill>
              </a:rPr>
              <a:t>Forecast quality</a:t>
            </a:r>
            <a:r>
              <a:rPr lang="en-GB" sz="2200" dirty="0" smtClean="0">
                <a:solidFill>
                  <a:srgbClr val="004990"/>
                </a:solidFill>
              </a:rPr>
              <a:t>: verification (with uncertainty estimates), standards and data correctness, documentation, guidance, independent assessment</a:t>
            </a:r>
          </a:p>
          <a:p>
            <a:pPr>
              <a:buClr>
                <a:schemeClr val="bg1">
                  <a:lumMod val="50000"/>
                </a:schemeClr>
              </a:buClr>
              <a:buSzPct val="150000"/>
              <a:defRPr/>
            </a:pPr>
            <a:r>
              <a:rPr lang="en-GB" sz="2200" dirty="0" smtClean="0">
                <a:solidFill>
                  <a:srgbClr val="FF0000"/>
                </a:solidFill>
              </a:rPr>
              <a:t>Traceability</a:t>
            </a:r>
            <a:r>
              <a:rPr lang="en-GB" sz="2200" dirty="0" smtClean="0">
                <a:solidFill>
                  <a:srgbClr val="004990"/>
                </a:solidFill>
              </a:rPr>
              <a:t>: accessibility of the methodology, standards, provenance</a:t>
            </a:r>
            <a:endParaRPr lang="en-GB" sz="2200" dirty="0">
              <a:solidFill>
                <a:srgbClr val="004990"/>
              </a:solidFill>
            </a:endParaRPr>
          </a:p>
          <a:p>
            <a:pPr>
              <a:buClr>
                <a:schemeClr val="bg1">
                  <a:lumMod val="50000"/>
                </a:schemeClr>
              </a:buClr>
              <a:buSzPct val="150000"/>
              <a:defRPr/>
            </a:pPr>
            <a:r>
              <a:rPr lang="en-GB" sz="2200" dirty="0" smtClean="0">
                <a:solidFill>
                  <a:srgbClr val="FF0000"/>
                </a:solidFill>
              </a:rPr>
              <a:t>Message synthesis</a:t>
            </a:r>
            <a:r>
              <a:rPr lang="en-GB" sz="2200" dirty="0" smtClean="0">
                <a:solidFill>
                  <a:srgbClr val="004990"/>
                </a:solidFill>
              </a:rPr>
              <a:t>: elaboration of the message, consider difficulties for interpretation, including </a:t>
            </a:r>
            <a:r>
              <a:rPr lang="en-GB" sz="2200" dirty="0">
                <a:solidFill>
                  <a:srgbClr val="004990"/>
                </a:solidFill>
              </a:rPr>
              <a:t>its </a:t>
            </a:r>
            <a:r>
              <a:rPr lang="en-GB" sz="2200" dirty="0" smtClean="0">
                <a:solidFill>
                  <a:srgbClr val="004990"/>
                </a:solidFill>
              </a:rPr>
              <a:t>periodicity, using multiple lines of evidence</a:t>
            </a:r>
          </a:p>
          <a:p>
            <a:pPr>
              <a:buClr>
                <a:schemeClr val="bg1">
                  <a:lumMod val="50000"/>
                </a:schemeClr>
              </a:buClr>
              <a:buSzPct val="150000"/>
              <a:defRPr/>
            </a:pPr>
            <a:r>
              <a:rPr lang="en-GB" sz="2200" dirty="0" smtClean="0">
                <a:solidFill>
                  <a:srgbClr val="FF0000"/>
                </a:solidFill>
              </a:rPr>
              <a:t>Training</a:t>
            </a:r>
            <a:r>
              <a:rPr lang="en-GB" sz="2200" dirty="0" smtClean="0">
                <a:solidFill>
                  <a:srgbClr val="004990"/>
                </a:solidFill>
              </a:rPr>
              <a:t>: gamification, workshops, case studies, webinars</a:t>
            </a:r>
          </a:p>
          <a:p>
            <a:pPr>
              <a:buClr>
                <a:schemeClr val="bg1">
                  <a:lumMod val="50000"/>
                </a:schemeClr>
              </a:buClr>
              <a:buSzPct val="150000"/>
              <a:defRPr/>
            </a:pPr>
            <a:r>
              <a:rPr lang="en-GB" sz="2200" b="1" dirty="0">
                <a:solidFill>
                  <a:srgbClr val="FF0000"/>
                </a:solidFill>
              </a:rPr>
              <a:t>The prediction has value if it </a:t>
            </a:r>
            <a:r>
              <a:rPr lang="en-GB" sz="2200" b="1" dirty="0" smtClean="0">
                <a:solidFill>
                  <a:srgbClr val="FF0000"/>
                </a:solidFill>
              </a:rPr>
              <a:t>can be used to build a climate message that helps </a:t>
            </a:r>
            <a:r>
              <a:rPr lang="en-GB" sz="2200" b="1" dirty="0">
                <a:solidFill>
                  <a:srgbClr val="FF0000"/>
                </a:solidFill>
              </a:rPr>
              <a:t>the user to obtain some kind of benefit from the decisions </a:t>
            </a:r>
            <a:r>
              <a:rPr lang="en-GB" sz="2200" b="1" dirty="0" smtClean="0">
                <a:solidFill>
                  <a:srgbClr val="FF0000"/>
                </a:solidFill>
              </a:rPr>
              <a:t>she </a:t>
            </a:r>
            <a:r>
              <a:rPr lang="en-GB" sz="2200" b="1" dirty="0">
                <a:solidFill>
                  <a:srgbClr val="FF0000"/>
                </a:solidFill>
              </a:rPr>
              <a:t>has to </a:t>
            </a:r>
            <a:r>
              <a:rPr lang="en-GB" sz="2200" b="1" dirty="0" smtClean="0">
                <a:solidFill>
                  <a:srgbClr val="FF0000"/>
                </a:solidFill>
              </a:rPr>
              <a:t>make. Let’s leave it to them.</a:t>
            </a:r>
            <a:endParaRPr lang="en-GB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83947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ítulo 1"/>
          <p:cNvSpPr>
            <a:spLocks noGrp="1"/>
          </p:cNvSpPr>
          <p:nvPr>
            <p:ph type="title"/>
          </p:nvPr>
        </p:nvSpPr>
        <p:spPr bwMode="auto">
          <a:xfrm>
            <a:off x="449263" y="218675"/>
            <a:ext cx="8229600" cy="7444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dirty="0" smtClean="0"/>
              <a:t>User engagement: problem definition</a:t>
            </a:r>
            <a:endParaRPr lang="en-GB" altLang="en-US" dirty="0" smtClean="0"/>
          </a:p>
        </p:txBody>
      </p:sp>
      <p:sp>
        <p:nvSpPr>
          <p:cNvPr id="30723" name="Marcador de contenido 2"/>
          <p:cNvSpPr txBox="1">
            <a:spLocks/>
          </p:cNvSpPr>
          <p:nvPr/>
        </p:nvSpPr>
        <p:spPr bwMode="auto">
          <a:xfrm>
            <a:off x="606425" y="759932"/>
            <a:ext cx="7983538" cy="71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eaLnBrk="1" hangingPunct="1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defRPr/>
            </a:pPr>
            <a:r>
              <a:rPr lang="en-US" altLang="es-ES" sz="2100" dirty="0" smtClean="0">
                <a:solidFill>
                  <a:srgbClr val="004890"/>
                </a:solidFill>
                <a:latin typeface="Calibri" panose="020F0502020204030204" pitchFamily="34" charset="0"/>
                <a:ea typeface="+mn-ea"/>
              </a:rPr>
              <a:t>Users </a:t>
            </a:r>
            <a:r>
              <a:rPr lang="en-US" altLang="es-ES" sz="2100" dirty="0" smtClean="0">
                <a:solidFill>
                  <a:srgbClr val="004890"/>
                </a:solidFill>
                <a:latin typeface="Calibri" panose="020F0502020204030204" pitchFamily="34" charset="0"/>
                <a:ea typeface="+mn-ea"/>
              </a:rPr>
              <a:t>of climate predictions are </a:t>
            </a:r>
            <a:r>
              <a:rPr lang="en-US" altLang="es-ES" sz="2100" dirty="0" smtClean="0">
                <a:solidFill>
                  <a:srgbClr val="004890"/>
                </a:solidFill>
                <a:latin typeface="Calibri" panose="020F0502020204030204" pitchFamily="34" charset="0"/>
                <a:ea typeface="+mn-ea"/>
              </a:rPr>
              <a:t>involved in more </a:t>
            </a:r>
            <a:r>
              <a:rPr lang="en-US" altLang="es-ES" sz="2100" dirty="0" smtClean="0">
                <a:solidFill>
                  <a:srgbClr val="004890"/>
                </a:solidFill>
                <a:latin typeface="Calibri" panose="020F0502020204030204" pitchFamily="34" charset="0"/>
                <a:ea typeface="+mn-ea"/>
              </a:rPr>
              <a:t>strategic </a:t>
            </a:r>
            <a:r>
              <a:rPr lang="en-US" altLang="es-ES" sz="2100" dirty="0" smtClean="0">
                <a:solidFill>
                  <a:srgbClr val="004890"/>
                </a:solidFill>
                <a:latin typeface="Calibri" panose="020F0502020204030204" pitchFamily="34" charset="0"/>
                <a:ea typeface="+mn-ea"/>
              </a:rPr>
              <a:t>decisions than </a:t>
            </a:r>
            <a:r>
              <a:rPr lang="en-US" altLang="es-ES" sz="2100" dirty="0" smtClean="0">
                <a:solidFill>
                  <a:srgbClr val="004890"/>
                </a:solidFill>
                <a:latin typeface="Calibri" panose="020F0502020204030204" pitchFamily="34" charset="0"/>
                <a:ea typeface="+mn-ea"/>
              </a:rPr>
              <a:t>those of weather forecasts</a:t>
            </a:r>
            <a:endParaRPr lang="en-US" altLang="es-ES" sz="2100" dirty="0">
              <a:solidFill>
                <a:srgbClr val="004890"/>
              </a:solidFill>
              <a:latin typeface="Calibri" panose="020F0502020204030204" pitchFamily="34" charset="0"/>
              <a:ea typeface="+mn-ea"/>
            </a:endParaRPr>
          </a:p>
        </p:txBody>
      </p:sp>
      <p:pic>
        <p:nvPicPr>
          <p:cNvPr id="28676" name="Imagen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4"/>
          <a:stretch>
            <a:fillRect/>
          </a:stretch>
        </p:blipFill>
        <p:spPr bwMode="auto">
          <a:xfrm>
            <a:off x="522289" y="1519865"/>
            <a:ext cx="8054975" cy="468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3400926" y="3256545"/>
            <a:ext cx="2502570" cy="207325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833814" y="6520975"/>
            <a:ext cx="5310187" cy="34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895" tIns="43448" rIns="86895" bIns="43448">
            <a:spAutoFit/>
          </a:bodyPr>
          <a:lstStyle>
            <a:lvl1pPr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8683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868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457200" eaLnBrk="1" hangingPunct="1">
              <a:lnSpc>
                <a:spcPct val="104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GB" altLang="es-ES" sz="1600" dirty="0" err="1" smtClean="0">
                <a:solidFill>
                  <a:schemeClr val="accent1"/>
                </a:solidFill>
                <a:latin typeface="+mn-lt"/>
                <a:ea typeface="+mn-ea"/>
              </a:rPr>
              <a:t>Dessai</a:t>
            </a: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 and Bruno-</a:t>
            </a:r>
            <a:r>
              <a:rPr lang="en-GB" altLang="es-ES" sz="1600" dirty="0" err="1" smtClean="0">
                <a:solidFill>
                  <a:schemeClr val="accent1"/>
                </a:solidFill>
                <a:latin typeface="+mn-lt"/>
                <a:ea typeface="+mn-ea"/>
              </a:rPr>
              <a:t>Soares</a:t>
            </a: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 </a:t>
            </a:r>
            <a:r>
              <a:rPr lang="en-GB" altLang="es-ES" sz="1600" dirty="0">
                <a:solidFill>
                  <a:schemeClr val="accent1"/>
                </a:solidFill>
                <a:latin typeface="+mn-lt"/>
                <a:ea typeface="+mn-ea"/>
              </a:rPr>
              <a:t>(</a:t>
            </a:r>
            <a:r>
              <a:rPr lang="en-GB" altLang="es-ES" sz="1600" dirty="0" smtClean="0">
                <a:solidFill>
                  <a:schemeClr val="accent1"/>
                </a:solidFill>
                <a:latin typeface="+mn-lt"/>
                <a:ea typeface="+mn-ea"/>
              </a:rPr>
              <a:t>2013, SRI Paper 62)</a:t>
            </a:r>
            <a:endParaRPr lang="en-US" altLang="es-ES" sz="1600" dirty="0">
              <a:solidFill>
                <a:schemeClr val="accen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6290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448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448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18745</TotalTime>
  <Words>2616</Words>
  <Application>Microsoft Office PowerPoint</Application>
  <PresentationFormat>On-screen Show (4:3)</PresentationFormat>
  <Paragraphs>340</Paragraphs>
  <Slides>41</Slides>
  <Notes>38</Notes>
  <HiddenSlides>5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Tema de Office</vt:lpstr>
      <vt:lpstr>1_Office Theme</vt:lpstr>
      <vt:lpstr>1_Tema de Office</vt:lpstr>
      <vt:lpstr>PowerPoint Presentation</vt:lpstr>
      <vt:lpstr>Some definitions</vt:lpstr>
      <vt:lpstr>The research-provider-service paradigm</vt:lpstr>
      <vt:lpstr>However, the chain goes well beyond climate</vt:lpstr>
      <vt:lpstr>The research-provider-service paradigm</vt:lpstr>
      <vt:lpstr>Climate time scales</vt:lpstr>
      <vt:lpstr>Barriers to use climate forecasts in applications</vt:lpstr>
      <vt:lpstr>Some elements to produce climate messages </vt:lpstr>
      <vt:lpstr>User engagement: problem definition</vt:lpstr>
      <vt:lpstr>Identified user requirements</vt:lpstr>
      <vt:lpstr>An example: Users in the energy sector</vt:lpstr>
      <vt:lpstr>Sometimes, the user wants to understand</vt:lpstr>
      <vt:lpstr>Other times, they look for climate forecasts</vt:lpstr>
      <vt:lpstr>Examples of dealing with missing elements</vt:lpstr>
      <vt:lpstr>Some interactions are motivated by an event</vt:lpstr>
      <vt:lpstr>Capacity factor forecasts</vt:lpstr>
      <vt:lpstr>Attribution as a service</vt:lpstr>
      <vt:lpstr>Observational uncertainty in verification</vt:lpstr>
      <vt:lpstr>Observational uncertainty relevant to users</vt:lpstr>
      <vt:lpstr>Observational uncertainty relevant to users</vt:lpstr>
      <vt:lpstr>Observational uncertainty in verification</vt:lpstr>
      <vt:lpstr>Observational uncertainty in verification</vt:lpstr>
      <vt:lpstr>Observational uncertainty in verification</vt:lpstr>
      <vt:lpstr>Sources of uncertainty of forecast quality</vt:lpstr>
      <vt:lpstr>Observational uncertainty for monitoring</vt:lpstr>
      <vt:lpstr>The message in a transdisciplinary environment</vt:lpstr>
      <vt:lpstr>Prototypical climate services for energy</vt:lpstr>
      <vt:lpstr>The (service) devil is in the detail</vt:lpstr>
      <vt:lpstr>The (service) devil is in the detail</vt:lpstr>
      <vt:lpstr>The (service) devil is in the detail</vt:lpstr>
      <vt:lpstr>How traceable are the forecast products?</vt:lpstr>
      <vt:lpstr>Evaluation and quality control</vt:lpstr>
      <vt:lpstr>A user view of the WRs</vt:lpstr>
      <vt:lpstr>A user view of the WRs</vt:lpstr>
      <vt:lpstr>A user view of the WRs</vt:lpstr>
      <vt:lpstr>The communication challenge</vt:lpstr>
      <vt:lpstr>Illustrating prediction value</vt:lpstr>
      <vt:lpstr>Multi-model forecasts</vt:lpstr>
      <vt:lpstr>Other approaches for the synthesis</vt:lpstr>
      <vt:lpstr>Other approaches for the synthesis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BSC Slides v.1</dc:title>
  <dc:creator>BSC-CNS</dc:creator>
  <cp:lastModifiedBy>Paco Doblas-Reyes</cp:lastModifiedBy>
  <cp:revision>592</cp:revision>
  <dcterms:created xsi:type="dcterms:W3CDTF">2016-07-07T10:13:32Z</dcterms:created>
  <dcterms:modified xsi:type="dcterms:W3CDTF">2019-09-05T08:52:53Z</dcterms:modified>
</cp:coreProperties>
</file>