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34"/>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209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1" name="PlaceHolder 1"/>
          <p:cNvSpPr>
            <a:spLocks noGrp="1"/>
          </p:cNvSpPr>
          <p:nvPr>
            <p:ph type="body"/>
          </p:nvPr>
        </p:nvSpPr>
        <p:spPr>
          <a:xfrm>
            <a:off x="756000" y="5078520"/>
            <a:ext cx="6047640" cy="4811040"/>
          </a:xfrm>
          <a:prstGeom prst="rect">
            <a:avLst/>
          </a:prstGeom>
        </p:spPr>
        <p:txBody>
          <a:bodyPr lIns="0" tIns="0" rIns="0" bIns="0"/>
          <a:lstStyle/>
          <a:p>
            <a:r>
              <a:rPr lang="en-GB" sz="2000">
                <a:latin typeface="Arial"/>
              </a:rPr>
              <a:t>Click to edit the notes format</a:t>
            </a:r>
            <a:endParaRPr/>
          </a:p>
        </p:txBody>
      </p:sp>
      <p:sp>
        <p:nvSpPr>
          <p:cNvPr id="112" name="PlaceHolder 2"/>
          <p:cNvSpPr>
            <a:spLocks noGrp="1"/>
          </p:cNvSpPr>
          <p:nvPr>
            <p:ph type="hdr"/>
          </p:nvPr>
        </p:nvSpPr>
        <p:spPr>
          <a:xfrm>
            <a:off x="0" y="0"/>
            <a:ext cx="3280680" cy="534240"/>
          </a:xfrm>
          <a:prstGeom prst="rect">
            <a:avLst/>
          </a:prstGeom>
        </p:spPr>
        <p:txBody>
          <a:bodyPr lIns="0" tIns="0" rIns="0" bIns="0"/>
          <a:lstStyle/>
          <a:p>
            <a:r>
              <a:rPr lang="en-GB" sz="1400">
                <a:latin typeface="Times New Roman"/>
              </a:rPr>
              <a:t>&lt;header&gt;</a:t>
            </a:r>
            <a:endParaRPr/>
          </a:p>
        </p:txBody>
      </p:sp>
      <p:sp>
        <p:nvSpPr>
          <p:cNvPr id="113" name="PlaceHolder 3"/>
          <p:cNvSpPr>
            <a:spLocks noGrp="1"/>
          </p:cNvSpPr>
          <p:nvPr>
            <p:ph type="dt"/>
          </p:nvPr>
        </p:nvSpPr>
        <p:spPr>
          <a:xfrm>
            <a:off x="4278960" y="0"/>
            <a:ext cx="3280680" cy="534240"/>
          </a:xfrm>
          <a:prstGeom prst="rect">
            <a:avLst/>
          </a:prstGeom>
        </p:spPr>
        <p:txBody>
          <a:bodyPr lIns="0" tIns="0" rIns="0" bIns="0"/>
          <a:lstStyle/>
          <a:p>
            <a:pPr algn="r"/>
            <a:r>
              <a:rPr lang="en-GB" sz="1400">
                <a:latin typeface="Times New Roman"/>
              </a:rPr>
              <a:t>&lt;date/time&gt;</a:t>
            </a:r>
            <a:endParaRPr/>
          </a:p>
        </p:txBody>
      </p:sp>
      <p:sp>
        <p:nvSpPr>
          <p:cNvPr id="114" name="PlaceHolder 4"/>
          <p:cNvSpPr>
            <a:spLocks noGrp="1"/>
          </p:cNvSpPr>
          <p:nvPr>
            <p:ph type="ftr"/>
          </p:nvPr>
        </p:nvSpPr>
        <p:spPr>
          <a:xfrm>
            <a:off x="0" y="10157400"/>
            <a:ext cx="3280680" cy="534240"/>
          </a:xfrm>
          <a:prstGeom prst="rect">
            <a:avLst/>
          </a:prstGeom>
        </p:spPr>
        <p:txBody>
          <a:bodyPr lIns="0" tIns="0" rIns="0" bIns="0" anchor="b"/>
          <a:lstStyle/>
          <a:p>
            <a:r>
              <a:rPr lang="en-GB" sz="1400">
                <a:latin typeface="Times New Roman"/>
              </a:rPr>
              <a:t>&lt;footer&gt;</a:t>
            </a:r>
            <a:endParaRPr/>
          </a:p>
        </p:txBody>
      </p:sp>
      <p:sp>
        <p:nvSpPr>
          <p:cNvPr id="115" name="PlaceHolder 5"/>
          <p:cNvSpPr>
            <a:spLocks noGrp="1"/>
          </p:cNvSpPr>
          <p:nvPr>
            <p:ph type="sldNum"/>
          </p:nvPr>
        </p:nvSpPr>
        <p:spPr>
          <a:xfrm>
            <a:off x="4278960" y="10157400"/>
            <a:ext cx="3280680" cy="534240"/>
          </a:xfrm>
          <a:prstGeom prst="rect">
            <a:avLst/>
          </a:prstGeom>
        </p:spPr>
        <p:txBody>
          <a:bodyPr lIns="0" tIns="0" rIns="0" bIns="0" anchor="b"/>
          <a:lstStyle/>
          <a:p>
            <a:pPr algn="r"/>
            <a:fld id="{4482B4BA-BEE4-4EB9-976B-25B665C11CE2}" type="slidenum">
              <a:rPr lang="en-GB" sz="1400">
                <a:latin typeface="Times New Roman"/>
              </a:rPr>
              <a:pPr algn="r"/>
              <a:t>‹#›</a:t>
            </a:fld>
            <a:endParaRPr/>
          </a:p>
        </p:txBody>
      </p:sp>
    </p:spTree>
    <p:extLst>
      <p:ext uri="{BB962C8B-B14F-4D97-AF65-F5344CB8AC3E}">
        <p14:creationId xmlns:p14="http://schemas.microsoft.com/office/powerpoint/2010/main" val="898655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PlaceHolder 1"/>
          <p:cNvSpPr>
            <a:spLocks noGrp="1"/>
          </p:cNvSpPr>
          <p:nvPr>
            <p:ph type="body"/>
          </p:nvPr>
        </p:nvSpPr>
        <p:spPr>
          <a:xfrm>
            <a:off x="685800" y="4343400"/>
            <a:ext cx="5485320" cy="4113720"/>
          </a:xfrm>
          <a:prstGeom prst="rect">
            <a:avLst/>
          </a:prstGeom>
        </p:spPr>
        <p:txBody>
          <a:bodyPr lIns="0" tIns="0" rIns="0" bIns="0"/>
          <a:lstStyle/>
          <a:p>
            <a:r>
              <a:rPr lang="en-GB" sz="2000" strike="noStrike">
                <a:latin typeface="Arial"/>
              </a:rPr>
              <a:t>Page of Reproducibility : https://earth.bsc.es/wiki/doku.php?id=reproducibility</a:t>
            </a:r>
            <a:endParaRPr/>
          </a:p>
          <a:p>
            <a:endParaRPr/>
          </a:p>
          <a:p>
            <a:r>
              <a:rPr lang="en-GB" sz="2000" strike="noStrike">
                <a:latin typeface="Arial"/>
              </a:rPr>
              <a:t>This study is motivated by one question, that we can phrase in two ways: from a science point of view, or from a more pragmatic point of view.</a:t>
            </a:r>
            <a:endParaRPr/>
          </a:p>
          <a:p>
            <a:endParaRPr/>
          </a:p>
          <a:p>
            <a:r>
              <a:rPr lang="en-GB" sz="2000" strike="noStrike">
                <a:latin typeface="Arial"/>
              </a:rPr>
              <a:t>The science question is: should we account for hardware/software errors in our simulations? Do our ensembles reflect correctly the uncertainty of our model, or are we underestimating another source of error, namely machine errors?</a:t>
            </a:r>
            <a:endParaRPr/>
          </a:p>
          <a:p>
            <a:endParaRPr/>
          </a:p>
          <a:p>
            <a:r>
              <a:rPr lang="en-GB" sz="2000" strike="noStrike">
                <a:latin typeface="Arial"/>
              </a:rPr>
              <a:t>The more pragmatic question is: as we are about to start CMIP6 simulations, is it legitimate to run two members of historical simulations here in CNR, two at SMHI and two at BSC, and consider this 2 + 2 + 2 ensemble as similar to a 6-member ensemble that would have been run here?</a:t>
            </a:r>
            <a:endParaRPr/>
          </a:p>
          <a:p>
            <a:endParaRPr/>
          </a:p>
          <a:p>
            <a:r>
              <a:rPr lang="en-GB" sz="2000" strike="noStrike">
                <a:latin typeface="Arial"/>
              </a:rPr>
              <a:t>We already gave insights on this aspect last year.</a:t>
            </a:r>
            <a:endParaRPr/>
          </a:p>
        </p:txBody>
      </p:sp>
      <p:sp>
        <p:nvSpPr>
          <p:cNvPr id="273"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0D889534-891C-4A8C-BC1C-F21F9F426283}" type="slidenum">
              <a:rPr lang="en-GB" sz="1200" strike="noStrike">
                <a:solidFill>
                  <a:srgbClr val="000000"/>
                </a:solidFill>
                <a:latin typeface="+mn-lt"/>
                <a:ea typeface="+mn-ea"/>
              </a:rPr>
              <a:pPr algn="r">
                <a:lnSpc>
                  <a:spcPct val="100000"/>
                </a:lnSpc>
              </a:p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PlaceHolder 1"/>
          <p:cNvSpPr>
            <a:spLocks noGrp="1"/>
          </p:cNvSpPr>
          <p:nvPr>
            <p:ph type="body"/>
          </p:nvPr>
        </p:nvSpPr>
        <p:spPr>
          <a:xfrm>
            <a:off x="685800" y="4343400"/>
            <a:ext cx="5485320" cy="4113720"/>
          </a:xfrm>
          <a:prstGeom prst="rect">
            <a:avLst/>
          </a:prstGeom>
        </p:spPr>
        <p:txBody>
          <a:bodyPr lIns="0" tIns="0" rIns="0" bIns="0"/>
          <a:lstStyle/>
          <a:p>
            <a:endParaRPr/>
          </a:p>
        </p:txBody>
      </p:sp>
      <p:sp>
        <p:nvSpPr>
          <p:cNvPr id="291"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C85D01B2-1342-4B1D-BF95-7901FE0E85C9}" type="slidenum">
              <a:rPr lang="en-GB" sz="1200" strike="noStrike">
                <a:solidFill>
                  <a:srgbClr val="000000"/>
                </a:solidFill>
                <a:latin typeface="+mn-lt"/>
                <a:ea typeface="+mn-ea"/>
              </a:rPr>
              <a:pPr algn="r">
                <a:lnSpc>
                  <a:spcPct val="100000"/>
                </a:lnSpc>
              </a:pPr>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PlaceHolder 1"/>
          <p:cNvSpPr>
            <a:spLocks noGrp="1"/>
          </p:cNvSpPr>
          <p:nvPr>
            <p:ph type="body"/>
          </p:nvPr>
        </p:nvSpPr>
        <p:spPr>
          <a:xfrm>
            <a:off x="685800" y="4343400"/>
            <a:ext cx="5485320" cy="4113720"/>
          </a:xfrm>
          <a:prstGeom prst="rect">
            <a:avLst/>
          </a:prstGeom>
        </p:spPr>
        <p:txBody>
          <a:bodyPr lIns="0" tIns="0" rIns="0" bIns="0"/>
          <a:lstStyle/>
          <a:p>
            <a:endParaRPr/>
          </a:p>
        </p:txBody>
      </p:sp>
      <p:sp>
        <p:nvSpPr>
          <p:cNvPr id="293"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F4E6210D-6D9F-4DC3-8EB3-FB212CB2C6EF}" type="slidenum">
              <a:rPr lang="en-GB" sz="1200" strike="noStrike">
                <a:solidFill>
                  <a:srgbClr val="000000"/>
                </a:solidFill>
                <a:latin typeface="+mn-lt"/>
                <a:ea typeface="+mn-ea"/>
              </a:rPr>
              <a:pPr algn="r">
                <a:lnSpc>
                  <a:spcPct val="100000"/>
                </a:lnSpc>
              </a:pPr>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PlaceHolder 1"/>
          <p:cNvSpPr>
            <a:spLocks noGrp="1"/>
          </p:cNvSpPr>
          <p:nvPr>
            <p:ph type="body"/>
          </p:nvPr>
        </p:nvSpPr>
        <p:spPr>
          <a:xfrm>
            <a:off x="685800" y="4343400"/>
            <a:ext cx="5485320" cy="4113720"/>
          </a:xfrm>
          <a:prstGeom prst="rect">
            <a:avLst/>
          </a:prstGeom>
        </p:spPr>
        <p:txBody>
          <a:bodyPr lIns="0" tIns="0" rIns="0" bIns="0"/>
          <a:lstStyle/>
          <a:p>
            <a:endParaRPr/>
          </a:p>
        </p:txBody>
      </p:sp>
      <p:sp>
        <p:nvSpPr>
          <p:cNvPr id="295"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D1E407A9-B217-41B5-9D93-23E50080EFCF}" type="slidenum">
              <a:rPr lang="en-GB" sz="1200" strike="noStrike">
                <a:solidFill>
                  <a:srgbClr val="000000"/>
                </a:solidFill>
                <a:latin typeface="+mn-lt"/>
                <a:ea typeface="+mn-ea"/>
              </a:rPr>
              <a:pPr algn="r">
                <a:lnSpc>
                  <a:spcPct val="100000"/>
                </a:lnSpc>
              </a:pP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PlaceHolder 1"/>
          <p:cNvSpPr>
            <a:spLocks noGrp="1"/>
          </p:cNvSpPr>
          <p:nvPr>
            <p:ph type="body"/>
          </p:nvPr>
        </p:nvSpPr>
        <p:spPr>
          <a:xfrm>
            <a:off x="685800" y="4343400"/>
            <a:ext cx="5485320" cy="4113720"/>
          </a:xfrm>
          <a:prstGeom prst="rect">
            <a:avLst/>
          </a:prstGeom>
        </p:spPr>
        <p:txBody>
          <a:bodyPr lIns="0" tIns="0" rIns="0" bIns="0"/>
          <a:lstStyle/>
          <a:p>
            <a:r>
              <a:rPr lang="en-GB" sz="2000" strike="noStrike">
                <a:latin typeface="Arial"/>
              </a:rPr>
              <a:t>The concept of reproducibility itself is not obvious to define.</a:t>
            </a:r>
            <a:endParaRPr/>
          </a:p>
        </p:txBody>
      </p:sp>
      <p:sp>
        <p:nvSpPr>
          <p:cNvPr id="297"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8AC3D5C-1E11-4B4B-929D-D5B29BC0F08C}" type="slidenum">
              <a:rPr lang="en-GB" sz="1200" strike="noStrike">
                <a:solidFill>
                  <a:srgbClr val="000000"/>
                </a:solidFill>
                <a:latin typeface="+mn-lt"/>
                <a:ea typeface="+mn-ea"/>
              </a:rPr>
              <a:pPr algn="r">
                <a:lnSpc>
                  <a:spcPct val="100000"/>
                </a:lnSpc>
              </a:pPr>
              <a:t>18</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 name="PlaceHolder 1"/>
          <p:cNvSpPr>
            <a:spLocks noGrp="1"/>
          </p:cNvSpPr>
          <p:nvPr>
            <p:ph type="body"/>
          </p:nvPr>
        </p:nvSpPr>
        <p:spPr>
          <a:xfrm>
            <a:off x="685800" y="4343400"/>
            <a:ext cx="5486040" cy="4114440"/>
          </a:xfrm>
          <a:prstGeom prst="rect">
            <a:avLst/>
          </a:prstGeom>
        </p:spPr>
        <p:txBody>
          <a:bodyPr/>
          <a:lstStyle/>
          <a:p>
            <a:r>
              <a:rPr lang="en-GB" sz="2000" strike="noStrike">
                <a:latin typeface="Arial"/>
              </a:rPr>
              <a:t>It is NOT possible to achieve all three aspects at the same time. The developper has to </a:t>
            </a:r>
            <a:r>
              <a:rPr lang="en-GB" sz="2000" i="1" strike="noStrike">
                <a:latin typeface="Arial"/>
              </a:rPr>
              <a:t>choose</a:t>
            </a:r>
            <a:r>
              <a:rPr lang="en-GB" sz="2000" strike="noStrike">
                <a:latin typeface="Arial"/>
              </a:rPr>
              <a:t> which part he/she wants to favour</a:t>
            </a:r>
            <a:endParaRPr/>
          </a:p>
        </p:txBody>
      </p:sp>
      <p:sp>
        <p:nvSpPr>
          <p:cNvPr id="299" name="TextShape 2"/>
          <p:cNvSpPr txBox="1"/>
          <p:nvPr/>
        </p:nvSpPr>
        <p:spPr>
          <a:xfrm>
            <a:off x="3884760" y="8685360"/>
            <a:ext cx="2971440" cy="456840"/>
          </a:xfrm>
          <a:prstGeom prst="rect">
            <a:avLst/>
          </a:prstGeom>
          <a:noFill/>
          <a:ln>
            <a:noFill/>
          </a:ln>
        </p:spPr>
        <p:txBody>
          <a:bodyPr anchor="b"/>
          <a:lstStyle/>
          <a:p>
            <a:pPr algn="r">
              <a:lnSpc>
                <a:spcPct val="100000"/>
              </a:lnSpc>
            </a:pPr>
            <a:fld id="{0407E5A0-A07B-4C7E-A120-0DF02DD34F2B}" type="slidenum">
              <a:rPr lang="en-GB" sz="1200" strike="noStrike">
                <a:solidFill>
                  <a:srgbClr val="000000"/>
                </a:solidFill>
                <a:latin typeface="+mn-lt"/>
                <a:ea typeface="+mn-ea"/>
              </a:rPr>
              <a:pPr algn="r">
                <a:lnSpc>
                  <a:spcPct val="100000"/>
                </a:lnSpc>
              </a:pPr>
              <a:t>19</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 name="PlaceHolder 1"/>
          <p:cNvSpPr>
            <a:spLocks noGrp="1"/>
          </p:cNvSpPr>
          <p:nvPr>
            <p:ph type="body"/>
          </p:nvPr>
        </p:nvSpPr>
        <p:spPr>
          <a:xfrm>
            <a:off x="685800" y="4343400"/>
            <a:ext cx="5486040" cy="4114440"/>
          </a:xfrm>
          <a:prstGeom prst="rect">
            <a:avLst/>
          </a:prstGeom>
        </p:spPr>
        <p:txBody>
          <a:bodyPr/>
          <a:lstStyle/>
          <a:p>
            <a:r>
              <a:rPr lang="en-GB" sz="2000" strike="noStrike">
                <a:latin typeface="Arial"/>
              </a:rPr>
              <a:t>It is NOT possible to achieve all three aspects at the same time. The developper has to </a:t>
            </a:r>
            <a:r>
              <a:rPr lang="en-GB" sz="2000" i="1" strike="noStrike">
                <a:latin typeface="Arial"/>
              </a:rPr>
              <a:t>choose</a:t>
            </a:r>
            <a:r>
              <a:rPr lang="en-GB" sz="2000" strike="noStrike">
                <a:latin typeface="Arial"/>
              </a:rPr>
              <a:t> which part he/she wants to favour</a:t>
            </a:r>
            <a:endParaRPr/>
          </a:p>
        </p:txBody>
      </p:sp>
      <p:sp>
        <p:nvSpPr>
          <p:cNvPr id="301" name="TextShape 2"/>
          <p:cNvSpPr txBox="1"/>
          <p:nvPr/>
        </p:nvSpPr>
        <p:spPr>
          <a:xfrm>
            <a:off x="3884760" y="8685360"/>
            <a:ext cx="2971440" cy="456840"/>
          </a:xfrm>
          <a:prstGeom prst="rect">
            <a:avLst/>
          </a:prstGeom>
          <a:noFill/>
          <a:ln>
            <a:noFill/>
          </a:ln>
        </p:spPr>
        <p:txBody>
          <a:bodyPr anchor="b"/>
          <a:lstStyle/>
          <a:p>
            <a:pPr algn="r">
              <a:lnSpc>
                <a:spcPct val="100000"/>
              </a:lnSpc>
            </a:pPr>
            <a:fld id="{1484A246-2C03-48BE-B0AB-363A6AA8882B}" type="slidenum">
              <a:rPr lang="en-GB" sz="1200" strike="noStrike">
                <a:solidFill>
                  <a:srgbClr val="000000"/>
                </a:solidFill>
                <a:latin typeface="+mn-lt"/>
                <a:ea typeface="+mn-ea"/>
              </a:rPr>
              <a:pPr algn="r">
                <a:lnSpc>
                  <a:spcPct val="100000"/>
                </a:lnSpc>
              </a:pPr>
              <a:t>29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PlaceHolder 1"/>
          <p:cNvSpPr>
            <a:spLocks noGrp="1"/>
          </p:cNvSpPr>
          <p:nvPr>
            <p:ph type="body"/>
          </p:nvPr>
        </p:nvSpPr>
        <p:spPr>
          <a:xfrm>
            <a:off x="685800" y="4343400"/>
            <a:ext cx="5485320" cy="4113720"/>
          </a:xfrm>
          <a:prstGeom prst="rect">
            <a:avLst/>
          </a:prstGeom>
        </p:spPr>
        <p:txBody>
          <a:bodyPr lIns="0" tIns="0" rIns="0" bIns="0"/>
          <a:lstStyle/>
          <a:p>
            <a:r>
              <a:rPr lang="en-GB" sz="2000" strike="noStrike">
                <a:latin typeface="Arial"/>
              </a:rPr>
              <a:t>Link to presentation of last year: http://ic3.cat/wikicfu/img_auth.php/Fm_ecearth.pdf</a:t>
            </a:r>
            <a:endParaRPr/>
          </a:p>
          <a:p>
            <a:endParaRPr/>
          </a:p>
          <a:p>
            <a:r>
              <a:rPr lang="en-GB" sz="2000" strike="noStrike">
                <a:latin typeface="Arial"/>
              </a:rPr>
              <a:t>At the last EC-Earth meeting it was shown that machine error is generally overlooked. </a:t>
            </a:r>
            <a:endParaRPr/>
          </a:p>
          <a:p>
            <a:endParaRPr/>
          </a:p>
          <a:p>
            <a:endParaRPr/>
          </a:p>
          <a:p>
            <a:endParaRPr/>
          </a:p>
        </p:txBody>
      </p:sp>
      <p:sp>
        <p:nvSpPr>
          <p:cNvPr id="275"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37A1F50F-7C78-4907-A5A8-3D61ECF822C4}" type="slidenum">
              <a:rPr lang="en-GB" sz="1200" strike="noStrike">
                <a:solidFill>
                  <a:srgbClr val="000000"/>
                </a:solidFill>
                <a:latin typeface="+mn-lt"/>
                <a:ea typeface="+mn-ea"/>
              </a:rPr>
              <a:pPr algn="r">
                <a:lnSpc>
                  <a:spcPct val="100000"/>
                </a:lnSpc>
              </a:p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 name="PlaceHolder 1"/>
          <p:cNvSpPr>
            <a:spLocks noGrp="1"/>
          </p:cNvSpPr>
          <p:nvPr>
            <p:ph type="body"/>
          </p:nvPr>
        </p:nvSpPr>
        <p:spPr>
          <a:xfrm>
            <a:off x="685800" y="4343400"/>
            <a:ext cx="5485320" cy="4113720"/>
          </a:xfrm>
          <a:prstGeom prst="rect">
            <a:avLst/>
          </a:prstGeom>
        </p:spPr>
        <p:txBody>
          <a:bodyPr lIns="0" tIns="0" rIns="0" bIns="0"/>
          <a:lstStyle/>
          <a:p>
            <a:pPr>
              <a:lnSpc>
                <a:spcPct val="100000"/>
              </a:lnSpc>
              <a:buFont typeface="Arial"/>
              <a:buChar char="•"/>
            </a:pPr>
            <a:r>
              <a:rPr lang="en-GB" sz="2000" strike="noStrike" dirty="0">
                <a:latin typeface="Arial"/>
              </a:rPr>
              <a:t>The good news: under strict experimental conditions we are able to reproduce exactly the same output, bit-to-bit</a:t>
            </a:r>
            <a:endParaRPr dirty="0"/>
          </a:p>
          <a:p>
            <a:pPr>
              <a:lnSpc>
                <a:spcPct val="100000"/>
              </a:lnSpc>
              <a:buFont typeface="Arial"/>
              <a:buChar char="•"/>
            </a:pPr>
            <a:r>
              <a:rPr lang="en-GB" sz="2000" strike="noStrike" dirty="0">
                <a:latin typeface="Arial"/>
              </a:rPr>
              <a:t>Then we addressed the question of reproducibility from a </a:t>
            </a:r>
            <a:r>
              <a:rPr lang="en-GB" sz="2000" i="1" strike="noStrike" dirty="0">
                <a:latin typeface="Arial"/>
              </a:rPr>
              <a:t>climate</a:t>
            </a:r>
            <a:r>
              <a:rPr lang="en-GB" sz="2000" strike="noStrike" dirty="0">
                <a:latin typeface="Arial"/>
              </a:rPr>
              <a:t> model user perspective: Suppose CMIP6 simulations are due soon: can we distribute the load of simulations in different institutes? To that end we ran three experiments on three different platforms. The simulations were identical in terms of initial conditions, length, number of ensembles, forcing (pre-industrial), codes and </a:t>
            </a:r>
            <a:r>
              <a:rPr lang="en-GB" sz="2000" strike="noStrike" dirty="0" err="1">
                <a:latin typeface="Arial"/>
              </a:rPr>
              <a:t>namelists</a:t>
            </a:r>
            <a:r>
              <a:rPr lang="en-GB" sz="2000" strike="noStrike" dirty="0">
                <a:latin typeface="Arial"/>
              </a:rPr>
              <a:t>. The only difference between the experiments was actually related to the machines themselves: OS, libraries, compiler versions, number and distribution of processors. And we got this surprising result:</a:t>
            </a:r>
            <a:endParaRPr dirty="0"/>
          </a:p>
          <a:p>
            <a:pPr>
              <a:lnSpc>
                <a:spcPct val="100000"/>
              </a:lnSpc>
            </a:pPr>
            <a:endParaRPr dirty="0"/>
          </a:p>
        </p:txBody>
      </p:sp>
      <p:sp>
        <p:nvSpPr>
          <p:cNvPr id="277"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A3EA7001-2933-46D2-AF18-8CE43E697B00}" type="slidenum">
              <a:rPr lang="en-GB" sz="1200" strike="noStrike">
                <a:solidFill>
                  <a:srgbClr val="000000"/>
                </a:solidFill>
                <a:latin typeface="+mn-lt"/>
                <a:ea typeface="+mn-ea"/>
              </a:rPr>
              <a:pPr algn="r">
                <a:lnSpc>
                  <a:spcPct val="100000"/>
                </a:lnSpc>
              </a:p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PlaceHolder 1"/>
          <p:cNvSpPr>
            <a:spLocks noGrp="1"/>
          </p:cNvSpPr>
          <p:nvPr>
            <p:ph type="body"/>
          </p:nvPr>
        </p:nvSpPr>
        <p:spPr>
          <a:xfrm>
            <a:off x="685800" y="4343400"/>
            <a:ext cx="5485320" cy="4113720"/>
          </a:xfrm>
          <a:prstGeom prst="rect">
            <a:avLst/>
          </a:prstGeom>
        </p:spPr>
        <p:txBody>
          <a:bodyPr lIns="0" tIns="0" rIns="0" bIns="0"/>
          <a:lstStyle/>
          <a:p>
            <a:pPr>
              <a:lnSpc>
                <a:spcPct val="100000"/>
              </a:lnSpc>
            </a:pPr>
            <a:r>
              <a:rPr lang="en-GB" sz="2000" strike="noStrike" dirty="0">
                <a:latin typeface="Arial"/>
              </a:rPr>
              <a:t>The figure shows sea ice extent in the Southern Ocean in winter, in the twenty year integrations carried out on all three platforms. The surprising result was that each machine tended to have its own climate, as shown by the fact that ensembles did not systematically overlap. We also showed that this result could very unlikely have been obtained by chance.</a:t>
            </a:r>
            <a:endParaRPr dirty="0"/>
          </a:p>
          <a:p>
            <a:pPr>
              <a:lnSpc>
                <a:spcPct val="100000"/>
              </a:lnSpc>
            </a:pPr>
            <a:endParaRPr dirty="0"/>
          </a:p>
          <a:p>
            <a:pPr>
              <a:lnSpc>
                <a:spcPct val="100000"/>
              </a:lnSpc>
            </a:pPr>
            <a:r>
              <a:rPr lang="en-GB" sz="2000" strike="noStrike" dirty="0">
                <a:latin typeface="Arial"/>
              </a:rPr>
              <a:t>However we noticed two problems in our experimental design:</a:t>
            </a:r>
            <a:endParaRPr dirty="0"/>
          </a:p>
          <a:p>
            <a:pPr>
              <a:lnSpc>
                <a:spcPct val="100000"/>
              </a:lnSpc>
              <a:buFont typeface="Arial"/>
              <a:buAutoNum type="arabicParenR"/>
            </a:pPr>
            <a:r>
              <a:rPr lang="en-GB" sz="2000" strike="noStrike" dirty="0">
                <a:latin typeface="Arial"/>
              </a:rPr>
              <a:t>The massive drift of all simulations</a:t>
            </a:r>
            <a:endParaRPr dirty="0"/>
          </a:p>
          <a:p>
            <a:pPr>
              <a:lnSpc>
                <a:spcPct val="100000"/>
              </a:lnSpc>
              <a:buFont typeface="Arial"/>
              <a:buAutoNum type="arabicParenR"/>
            </a:pPr>
            <a:r>
              <a:rPr lang="en-GB" sz="2000" strike="noStrike" dirty="0">
                <a:latin typeface="Arial"/>
              </a:rPr>
              <a:t>The fact that not everything was made to have reproducibility: aspects that we were ignoring at this time could have had an impact on the results.</a:t>
            </a:r>
            <a:endParaRPr dirty="0"/>
          </a:p>
          <a:p>
            <a:pPr>
              <a:lnSpc>
                <a:spcPct val="100000"/>
              </a:lnSpc>
            </a:pPr>
            <a:endParaRPr dirty="0"/>
          </a:p>
          <a:p>
            <a:pPr>
              <a:lnSpc>
                <a:spcPct val="100000"/>
              </a:lnSpc>
            </a:pPr>
            <a:endParaRPr dirty="0"/>
          </a:p>
        </p:txBody>
      </p:sp>
      <p:sp>
        <p:nvSpPr>
          <p:cNvPr id="279"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1CDC171-D54B-43C5-9776-2061ED59CA45}" type="slidenum">
              <a:rPr lang="en-GB" sz="1200" strike="noStrike">
                <a:solidFill>
                  <a:srgbClr val="000000"/>
                </a:solidFill>
                <a:latin typeface="+mn-lt"/>
                <a:ea typeface="+mn-ea"/>
              </a:rPr>
              <a:pPr algn="r">
                <a:lnSpc>
                  <a:spcPct val="100000"/>
                </a:lnSpc>
              </a:p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PlaceHolder 1"/>
          <p:cNvSpPr>
            <a:spLocks noGrp="1"/>
          </p:cNvSpPr>
          <p:nvPr>
            <p:ph type="body"/>
          </p:nvPr>
        </p:nvSpPr>
        <p:spPr>
          <a:xfrm>
            <a:off x="685800" y="4343400"/>
            <a:ext cx="5485320" cy="4113720"/>
          </a:xfrm>
          <a:prstGeom prst="rect">
            <a:avLst/>
          </a:prstGeom>
        </p:spPr>
        <p:txBody>
          <a:bodyPr lIns="0" tIns="0" rIns="0" bIns="0"/>
          <a:lstStyle/>
          <a:p>
            <a:r>
              <a:rPr lang="en-GB" sz="2000" strike="noStrike">
                <a:latin typeface="Arial"/>
              </a:rPr>
              <a:t>We used equilibrated restarts from CNR (Italy; Paolo Davini) to make these simulation. Despite the fact that CNR uses the same version of EC-Earth as us, we had this massive shock. We found later that our namelists and codes were different, even if the same model version was checked out. Nobody was wrong, it’s just that we all (consciously or not) introduce patches, modifications in our versions.</a:t>
            </a:r>
            <a:endParaRPr/>
          </a:p>
          <a:p>
            <a:endParaRPr/>
          </a:p>
          <a:p>
            <a:r>
              <a:rPr lang="en-GB" sz="2000" strike="noStrike">
                <a:latin typeface="Arial"/>
              </a:rPr>
              <a:t>So the bottom line here is that even if we </a:t>
            </a:r>
            <a:r>
              <a:rPr lang="en-GB" sz="2000" i="1" strike="noStrike">
                <a:latin typeface="Arial"/>
              </a:rPr>
              <a:t>believe</a:t>
            </a:r>
            <a:r>
              <a:rPr lang="en-GB" sz="2000" strike="noStrike">
                <a:latin typeface="Arial"/>
              </a:rPr>
              <a:t> that we use the same model version as another institute of the EC-Earth consortium, we are probably farther away to them than we think, and it’s very to take other’s restarts for granted – or to assume that they won’t  be the source of problems in simulations.</a:t>
            </a:r>
            <a:endParaRPr/>
          </a:p>
        </p:txBody>
      </p:sp>
      <p:sp>
        <p:nvSpPr>
          <p:cNvPr id="281"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C9289644-7F79-49B9-B8CE-812ED0ED6FDF}" type="slidenum">
              <a:rPr lang="en-GB" sz="1200" strike="noStrike">
                <a:solidFill>
                  <a:srgbClr val="000000"/>
                </a:solidFill>
                <a:latin typeface="+mn-lt"/>
                <a:ea typeface="+mn-ea"/>
              </a:rPr>
              <a:pPr algn="r">
                <a:lnSpc>
                  <a:spcPct val="100000"/>
                </a:lnSpc>
              </a:p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 name="PlaceHolder 1"/>
          <p:cNvSpPr>
            <a:spLocks noGrp="1"/>
          </p:cNvSpPr>
          <p:nvPr>
            <p:ph type="body"/>
          </p:nvPr>
        </p:nvSpPr>
        <p:spPr>
          <a:xfrm>
            <a:off x="685800" y="4343400"/>
            <a:ext cx="5485320" cy="4113720"/>
          </a:xfrm>
          <a:prstGeom prst="rect">
            <a:avLst/>
          </a:prstGeom>
        </p:spPr>
        <p:txBody>
          <a:bodyPr lIns="0" tIns="0" rIns="0" bIns="0"/>
          <a:lstStyle/>
          <a:p>
            <a:r>
              <a:rPr lang="en-GB" sz="2000" strike="noStrike">
                <a:latin typeface="Arial"/>
              </a:rPr>
              <a:t>To solve that issue we decided to let one member of one of our machine equilibrate, before a second stream of reproducibility experiment was started.</a:t>
            </a:r>
            <a:endParaRPr/>
          </a:p>
        </p:txBody>
      </p:sp>
      <p:sp>
        <p:nvSpPr>
          <p:cNvPr id="283"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31D08958-F723-444E-8A5E-00816E58027C}" type="slidenum">
              <a:rPr lang="en-GB" sz="1200" strike="noStrike">
                <a:solidFill>
                  <a:srgbClr val="000000"/>
                </a:solidFill>
                <a:latin typeface="+mn-lt"/>
                <a:ea typeface="+mn-ea"/>
              </a:rPr>
              <a:pPr algn="r">
                <a:lnSpc>
                  <a:spcPct val="100000"/>
                </a:lnSpc>
              </a:p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PlaceHolder 1"/>
          <p:cNvSpPr>
            <a:spLocks noGrp="1"/>
          </p:cNvSpPr>
          <p:nvPr>
            <p:ph type="body"/>
          </p:nvPr>
        </p:nvSpPr>
        <p:spPr>
          <a:xfrm>
            <a:off x="685800" y="4343400"/>
            <a:ext cx="5485320" cy="4113720"/>
          </a:xfrm>
          <a:prstGeom prst="rect">
            <a:avLst/>
          </a:prstGeom>
        </p:spPr>
        <p:txBody>
          <a:bodyPr lIns="0" tIns="0" rIns="0" bIns="0"/>
          <a:lstStyle/>
          <a:p>
            <a:r>
              <a:rPr lang="en-GB" sz="2000" strike="noStrike">
                <a:latin typeface="Arial"/>
              </a:rPr>
              <a:t>The second issue is more technical. There are certain flags that are used at compilation time which can ensure accuracy of the results, reproducibility of the results, or performance of the results. The thing is that it is impossible to achieve all three of them! We can ask for bit-to-bit reproducibility of the results, but this can have dramatic consequences on performance, for example. </a:t>
            </a:r>
            <a:endParaRPr/>
          </a:p>
          <a:p>
            <a:endParaRPr/>
          </a:p>
          <a:p>
            <a:endParaRPr/>
          </a:p>
        </p:txBody>
      </p:sp>
      <p:sp>
        <p:nvSpPr>
          <p:cNvPr id="285"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3AC2CEF-499E-42CB-9D91-97EABB547637}" type="slidenum">
              <a:rPr lang="en-GB" sz="1200" strike="noStrike">
                <a:solidFill>
                  <a:srgbClr val="000000"/>
                </a:solidFill>
                <a:latin typeface="+mn-lt"/>
                <a:ea typeface="+mn-ea"/>
              </a:rPr>
              <a:pPr algn="r">
                <a:lnSpc>
                  <a:spcPct val="100000"/>
                </a:lnSpc>
              </a:pP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PlaceHolder 1"/>
          <p:cNvSpPr>
            <a:spLocks noGrp="1"/>
          </p:cNvSpPr>
          <p:nvPr>
            <p:ph type="body"/>
          </p:nvPr>
        </p:nvSpPr>
        <p:spPr>
          <a:xfrm>
            <a:off x="685800" y="4343400"/>
            <a:ext cx="5485320" cy="4113720"/>
          </a:xfrm>
          <a:prstGeom prst="rect">
            <a:avLst/>
          </a:prstGeom>
        </p:spPr>
        <p:txBody>
          <a:bodyPr lIns="0" tIns="0" rIns="0" bIns="0"/>
          <a:lstStyle/>
          <a:p>
            <a:r>
              <a:rPr lang="en-GB" sz="2000" strike="noStrike">
                <a:latin typeface="Arial"/>
              </a:rPr>
              <a:t>The concept of reproducibility itself is not obvious to define.</a:t>
            </a:r>
            <a:endParaRPr/>
          </a:p>
        </p:txBody>
      </p:sp>
      <p:sp>
        <p:nvSpPr>
          <p:cNvPr id="287"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C2CD51B7-6813-4666-9130-AC6B04DD0618}" type="slidenum">
              <a:rPr lang="en-GB" sz="1200" strike="noStrike">
                <a:solidFill>
                  <a:srgbClr val="000000"/>
                </a:solidFill>
                <a:latin typeface="+mn-lt"/>
                <a:ea typeface="+mn-ea"/>
              </a:rPr>
              <a:pPr algn="r">
                <a:lnSpc>
                  <a:spcPct val="100000"/>
                </a:lnSpc>
              </a:pP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PlaceHolder 1"/>
          <p:cNvSpPr>
            <a:spLocks noGrp="1"/>
          </p:cNvSpPr>
          <p:nvPr>
            <p:ph type="body"/>
          </p:nvPr>
        </p:nvSpPr>
        <p:spPr>
          <a:xfrm>
            <a:off x="685800" y="4343400"/>
            <a:ext cx="5485320" cy="4113720"/>
          </a:xfrm>
          <a:prstGeom prst="rect">
            <a:avLst/>
          </a:prstGeom>
        </p:spPr>
        <p:txBody>
          <a:bodyPr lIns="0" tIns="0" rIns="0" bIns="0"/>
          <a:lstStyle/>
          <a:p>
            <a:r>
              <a:rPr lang="en-GB" sz="2000" strike="noStrike">
                <a:latin typeface="Arial"/>
              </a:rPr>
              <a:t>The User approach takes the problem as a whole, including its constraints. It is not always possible to decide which version of MPI to use, for example.</a:t>
            </a:r>
            <a:endParaRPr/>
          </a:p>
        </p:txBody>
      </p:sp>
      <p:sp>
        <p:nvSpPr>
          <p:cNvPr id="289" name="CustomShape 2"/>
          <p:cNvSpPr/>
          <p:nvPr/>
        </p:nvSpPr>
        <p:spPr>
          <a:xfrm>
            <a:off x="3884760" y="8685360"/>
            <a:ext cx="2970720" cy="456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0F040CC6-E482-4953-97A8-BEA955956305}" type="slidenum">
              <a:rPr lang="en-GB" sz="1200" strike="noStrike">
                <a:solidFill>
                  <a:srgbClr val="000000"/>
                </a:solidFill>
                <a:latin typeface="+mn-lt"/>
                <a:ea typeface="+mn-ea"/>
              </a:rPr>
              <a:pPr algn="r">
                <a:lnSpc>
                  <a:spcPct val="100000"/>
                </a:lnSpc>
              </a:pP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lstStyle/>
          <a:p>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29" name="PlaceHolder 4"/>
          <p:cNvSpPr>
            <a:spLocks noGrp="1"/>
          </p:cNvSpPr>
          <p:nvPr>
            <p:ph type="body"/>
          </p:nvPr>
        </p:nvSpPr>
        <p:spPr>
          <a:xfrm>
            <a:off x="4674240" y="3682080"/>
            <a:ext cx="4015800" cy="1896840"/>
          </a:xfrm>
          <a:prstGeom prst="rect">
            <a:avLst/>
          </a:prstGeom>
        </p:spPr>
        <p:txBody>
          <a:bodyPr lIns="0" tIns="0" rIns="0" bIns="0"/>
          <a:lstStyle/>
          <a:p>
            <a:endParaRPr/>
          </a:p>
        </p:txBody>
      </p:sp>
      <p:sp>
        <p:nvSpPr>
          <p:cNvPr id="30" name="PlaceHolder 5"/>
          <p:cNvSpPr>
            <a:spLocks noGrp="1"/>
          </p:cNvSpPr>
          <p:nvPr>
            <p:ph type="body"/>
          </p:nvPr>
        </p:nvSpPr>
        <p:spPr>
          <a:xfrm>
            <a:off x="457200" y="3682080"/>
            <a:ext cx="4015800" cy="189684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32" name="PlaceHolder 2"/>
          <p:cNvSpPr>
            <a:spLocks noGrp="1"/>
          </p:cNvSpPr>
          <p:nvPr>
            <p:ph type="body"/>
          </p:nvPr>
        </p:nvSpPr>
        <p:spPr>
          <a:xfrm>
            <a:off x="457200" y="1604520"/>
            <a:ext cx="8229240" cy="3977280"/>
          </a:xfrm>
          <a:prstGeom prst="rect">
            <a:avLst/>
          </a:prstGeom>
        </p:spPr>
        <p:txBody>
          <a:bodyPr lIns="0" tIns="0" rIns="0" bIns="0"/>
          <a:lstStyle/>
          <a:p>
            <a:endParaRPr/>
          </a:p>
        </p:txBody>
      </p:sp>
      <p:sp>
        <p:nvSpPr>
          <p:cNvPr id="33" name="PlaceHolder 3"/>
          <p:cNvSpPr>
            <a:spLocks noGrp="1"/>
          </p:cNvSpPr>
          <p:nvPr>
            <p:ph type="body"/>
          </p:nvPr>
        </p:nvSpPr>
        <p:spPr>
          <a:xfrm>
            <a:off x="457200" y="1604520"/>
            <a:ext cx="8229240" cy="3977280"/>
          </a:xfrm>
          <a:prstGeom prst="rect">
            <a:avLst/>
          </a:prstGeom>
        </p:spPr>
        <p:txBody>
          <a:bodyPr lIns="0" tIns="0" rIns="0" bIns="0"/>
          <a:lstStyle/>
          <a:p>
            <a:endParaRPr/>
          </a:p>
        </p:txBody>
      </p:sp>
      <p:pic>
        <p:nvPicPr>
          <p:cNvPr id="34" name="Picture 33"/>
          <p:cNvPicPr/>
          <p:nvPr/>
        </p:nvPicPr>
        <p:blipFill>
          <a:blip r:embed="rId2" cstate="print"/>
          <a:stretch/>
        </p:blipFill>
        <p:spPr>
          <a:xfrm>
            <a:off x="2079000" y="1604520"/>
            <a:ext cx="4984920" cy="3977280"/>
          </a:xfrm>
          <a:prstGeom prst="rect">
            <a:avLst/>
          </a:prstGeom>
          <a:ln>
            <a:noFill/>
          </a:ln>
        </p:spPr>
      </p:pic>
      <p:pic>
        <p:nvPicPr>
          <p:cNvPr id="35" name="Picture 34"/>
          <p:cNvPicPr/>
          <p:nvPr/>
        </p:nvPicPr>
        <p:blipFill>
          <a:blip r:embed="rId2" cstate="print"/>
          <a:stretch/>
        </p:blipFill>
        <p:spPr>
          <a:xfrm>
            <a:off x="2079000" y="1604520"/>
            <a:ext cx="4984920" cy="397728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39"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41" name="PlaceHolder 2"/>
          <p:cNvSpPr>
            <a:spLocks noGrp="1"/>
          </p:cNvSpPr>
          <p:nvPr>
            <p:ph type="body"/>
          </p:nvPr>
        </p:nvSpPr>
        <p:spPr>
          <a:xfrm>
            <a:off x="457200" y="1604520"/>
            <a:ext cx="8229240" cy="3977280"/>
          </a:xfrm>
          <a:prstGeom prst="rect">
            <a:avLst/>
          </a:prstGeom>
        </p:spPr>
        <p:txBody>
          <a:bodyPr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43"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44" name="PlaceHolder 3"/>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48"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49" name="PlaceHolder 3"/>
          <p:cNvSpPr>
            <a:spLocks noGrp="1"/>
          </p:cNvSpPr>
          <p:nvPr>
            <p:ph type="body"/>
          </p:nvPr>
        </p:nvSpPr>
        <p:spPr>
          <a:xfrm>
            <a:off x="457200" y="3682080"/>
            <a:ext cx="4015800" cy="1896840"/>
          </a:xfrm>
          <a:prstGeom prst="rect">
            <a:avLst/>
          </a:prstGeom>
        </p:spPr>
        <p:txBody>
          <a:bodyPr lIns="0" tIns="0" rIns="0" bIns="0"/>
          <a:lstStyle/>
          <a:p>
            <a:endParaRPr/>
          </a:p>
        </p:txBody>
      </p:sp>
      <p:sp>
        <p:nvSpPr>
          <p:cNvPr id="50" name="PlaceHolder 4"/>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52"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53"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54" name="PlaceHolder 4"/>
          <p:cNvSpPr>
            <a:spLocks noGrp="1"/>
          </p:cNvSpPr>
          <p:nvPr>
            <p:ph type="body"/>
          </p:nvPr>
        </p:nvSpPr>
        <p:spPr>
          <a:xfrm>
            <a:off x="4674240" y="3682080"/>
            <a:ext cx="4015800" cy="1896840"/>
          </a:xfrm>
          <a:prstGeom prst="rect">
            <a:avLst/>
          </a:prstGeom>
        </p:spPr>
        <p:txBody>
          <a:bodyPr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56"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57"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58" name="PlaceHolder 4"/>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60" name="PlaceHolder 2"/>
          <p:cNvSpPr>
            <a:spLocks noGrp="1"/>
          </p:cNvSpPr>
          <p:nvPr>
            <p:ph type="body"/>
          </p:nvPr>
        </p:nvSpPr>
        <p:spPr>
          <a:xfrm>
            <a:off x="457200" y="1604520"/>
            <a:ext cx="8229240" cy="1896840"/>
          </a:xfrm>
          <a:prstGeom prst="rect">
            <a:avLst/>
          </a:prstGeom>
        </p:spPr>
        <p:txBody>
          <a:bodyPr lIns="0" tIns="0" rIns="0" bIns="0"/>
          <a:lstStyle/>
          <a:p>
            <a:endParaRPr/>
          </a:p>
        </p:txBody>
      </p:sp>
      <p:sp>
        <p:nvSpPr>
          <p:cNvPr id="61" name="PlaceHolder 3"/>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63"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64"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65" name="PlaceHolder 4"/>
          <p:cNvSpPr>
            <a:spLocks noGrp="1"/>
          </p:cNvSpPr>
          <p:nvPr>
            <p:ph type="body"/>
          </p:nvPr>
        </p:nvSpPr>
        <p:spPr>
          <a:xfrm>
            <a:off x="4674240" y="3682080"/>
            <a:ext cx="4015800" cy="1896840"/>
          </a:xfrm>
          <a:prstGeom prst="rect">
            <a:avLst/>
          </a:prstGeom>
        </p:spPr>
        <p:txBody>
          <a:bodyPr lIns="0" tIns="0" rIns="0" bIns="0"/>
          <a:lstStyle/>
          <a:p>
            <a:endParaRPr/>
          </a:p>
        </p:txBody>
      </p:sp>
      <p:sp>
        <p:nvSpPr>
          <p:cNvPr id="66" name="PlaceHolder 5"/>
          <p:cNvSpPr>
            <a:spLocks noGrp="1"/>
          </p:cNvSpPr>
          <p:nvPr>
            <p:ph type="body"/>
          </p:nvPr>
        </p:nvSpPr>
        <p:spPr>
          <a:xfrm>
            <a:off x="457200" y="3682080"/>
            <a:ext cx="4015800" cy="1896840"/>
          </a:xfrm>
          <a:prstGeom prst="rect">
            <a:avLst/>
          </a:prstGeom>
        </p:spPr>
        <p:txBody>
          <a:bodyPr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68" name="PlaceHolder 2"/>
          <p:cNvSpPr>
            <a:spLocks noGrp="1"/>
          </p:cNvSpPr>
          <p:nvPr>
            <p:ph type="body"/>
          </p:nvPr>
        </p:nvSpPr>
        <p:spPr>
          <a:xfrm>
            <a:off x="457200" y="1604520"/>
            <a:ext cx="8229240" cy="3977280"/>
          </a:xfrm>
          <a:prstGeom prst="rect">
            <a:avLst/>
          </a:prstGeom>
        </p:spPr>
        <p:txBody>
          <a:bodyPr lIns="0" tIns="0" rIns="0" bIns="0"/>
          <a:lstStyle/>
          <a:p>
            <a:endParaRPr/>
          </a:p>
        </p:txBody>
      </p:sp>
      <p:sp>
        <p:nvSpPr>
          <p:cNvPr id="69" name="PlaceHolder 3"/>
          <p:cNvSpPr>
            <a:spLocks noGrp="1"/>
          </p:cNvSpPr>
          <p:nvPr>
            <p:ph type="body"/>
          </p:nvPr>
        </p:nvSpPr>
        <p:spPr>
          <a:xfrm>
            <a:off x="457200" y="1604520"/>
            <a:ext cx="8229240" cy="3977280"/>
          </a:xfrm>
          <a:prstGeom prst="rect">
            <a:avLst/>
          </a:prstGeom>
        </p:spPr>
        <p:txBody>
          <a:bodyPr lIns="0" tIns="0" rIns="0" bIns="0"/>
          <a:lstStyle/>
          <a:p>
            <a:endParaRPr/>
          </a:p>
        </p:txBody>
      </p:sp>
      <p:pic>
        <p:nvPicPr>
          <p:cNvPr id="70" name="Picture 69"/>
          <p:cNvPicPr/>
          <p:nvPr/>
        </p:nvPicPr>
        <p:blipFill>
          <a:blip r:embed="rId2" cstate="print"/>
          <a:stretch/>
        </p:blipFill>
        <p:spPr>
          <a:xfrm>
            <a:off x="2079000" y="1604520"/>
            <a:ext cx="4984920" cy="3977280"/>
          </a:xfrm>
          <a:prstGeom prst="rect">
            <a:avLst/>
          </a:prstGeom>
          <a:ln>
            <a:noFill/>
          </a:ln>
        </p:spPr>
      </p:pic>
      <p:pic>
        <p:nvPicPr>
          <p:cNvPr id="71" name="Picture 70"/>
          <p:cNvPicPr/>
          <p:nvPr/>
        </p:nvPicPr>
        <p:blipFill>
          <a:blip r:embed="rId2" cstate="print"/>
          <a:stretch/>
        </p:blipFill>
        <p:spPr>
          <a:xfrm>
            <a:off x="2079000" y="1604520"/>
            <a:ext cx="4984920" cy="3977280"/>
          </a:xfrm>
          <a:prstGeom prst="rect">
            <a:avLst/>
          </a:prstGeom>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78"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80" name="PlaceHolder 2"/>
          <p:cNvSpPr>
            <a:spLocks noGrp="1"/>
          </p:cNvSpPr>
          <p:nvPr>
            <p:ph type="body"/>
          </p:nvPr>
        </p:nvSpPr>
        <p:spPr>
          <a:xfrm>
            <a:off x="457200" y="1604520"/>
            <a:ext cx="8229240" cy="3977280"/>
          </a:xfrm>
          <a:prstGeom prst="rect">
            <a:avLst/>
          </a:prstGeom>
        </p:spPr>
        <p:txBody>
          <a:bodyPr lIns="0" tIns="0" rIns="0" bIns="0"/>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82"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83" name="PlaceHolder 3"/>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5"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87"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88" name="PlaceHolder 3"/>
          <p:cNvSpPr>
            <a:spLocks noGrp="1"/>
          </p:cNvSpPr>
          <p:nvPr>
            <p:ph type="body"/>
          </p:nvPr>
        </p:nvSpPr>
        <p:spPr>
          <a:xfrm>
            <a:off x="457200" y="3682080"/>
            <a:ext cx="4015800" cy="1896840"/>
          </a:xfrm>
          <a:prstGeom prst="rect">
            <a:avLst/>
          </a:prstGeom>
        </p:spPr>
        <p:txBody>
          <a:bodyPr lIns="0" tIns="0" rIns="0" bIns="0"/>
          <a:lstStyle/>
          <a:p>
            <a:endParaRPr/>
          </a:p>
        </p:txBody>
      </p:sp>
      <p:sp>
        <p:nvSpPr>
          <p:cNvPr id="89" name="PlaceHolder 4"/>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91"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92"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93" name="PlaceHolder 4"/>
          <p:cNvSpPr>
            <a:spLocks noGrp="1"/>
          </p:cNvSpPr>
          <p:nvPr>
            <p:ph type="body"/>
          </p:nvPr>
        </p:nvSpPr>
        <p:spPr>
          <a:xfrm>
            <a:off x="4674240" y="3682080"/>
            <a:ext cx="4015800" cy="1896840"/>
          </a:xfrm>
          <a:prstGeom prst="rect">
            <a:avLst/>
          </a:prstGeom>
        </p:spPr>
        <p:txBody>
          <a:bodyPr lIns="0" tIns="0" rIns="0" bIns="0"/>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95"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96"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97" name="PlaceHolder 4"/>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99" name="PlaceHolder 2"/>
          <p:cNvSpPr>
            <a:spLocks noGrp="1"/>
          </p:cNvSpPr>
          <p:nvPr>
            <p:ph type="body"/>
          </p:nvPr>
        </p:nvSpPr>
        <p:spPr>
          <a:xfrm>
            <a:off x="457200" y="1604520"/>
            <a:ext cx="8229240" cy="1896840"/>
          </a:xfrm>
          <a:prstGeom prst="rect">
            <a:avLst/>
          </a:prstGeom>
        </p:spPr>
        <p:txBody>
          <a:bodyPr lIns="0" tIns="0" rIns="0" bIns="0"/>
          <a:lstStyle/>
          <a:p>
            <a:endParaRPr/>
          </a:p>
        </p:txBody>
      </p:sp>
      <p:sp>
        <p:nvSpPr>
          <p:cNvPr id="100" name="PlaceHolder 3"/>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02"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103"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104" name="PlaceHolder 4"/>
          <p:cNvSpPr>
            <a:spLocks noGrp="1"/>
          </p:cNvSpPr>
          <p:nvPr>
            <p:ph type="body"/>
          </p:nvPr>
        </p:nvSpPr>
        <p:spPr>
          <a:xfrm>
            <a:off x="4674240" y="3682080"/>
            <a:ext cx="4015800" cy="1896840"/>
          </a:xfrm>
          <a:prstGeom prst="rect">
            <a:avLst/>
          </a:prstGeom>
        </p:spPr>
        <p:txBody>
          <a:bodyPr lIns="0" tIns="0" rIns="0" bIns="0"/>
          <a:lstStyle/>
          <a:p>
            <a:endParaRPr/>
          </a:p>
        </p:txBody>
      </p:sp>
      <p:sp>
        <p:nvSpPr>
          <p:cNvPr id="105" name="PlaceHolder 5"/>
          <p:cNvSpPr>
            <a:spLocks noGrp="1"/>
          </p:cNvSpPr>
          <p:nvPr>
            <p:ph type="body"/>
          </p:nvPr>
        </p:nvSpPr>
        <p:spPr>
          <a:xfrm>
            <a:off x="457200" y="3682080"/>
            <a:ext cx="4015800" cy="1896840"/>
          </a:xfrm>
          <a:prstGeom prst="rect">
            <a:avLst/>
          </a:prstGeom>
        </p:spPr>
        <p:txBody>
          <a:bodyPr lIns="0" tIns="0" rIns="0" bIns="0"/>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07" name="PlaceHolder 2"/>
          <p:cNvSpPr>
            <a:spLocks noGrp="1"/>
          </p:cNvSpPr>
          <p:nvPr>
            <p:ph type="body"/>
          </p:nvPr>
        </p:nvSpPr>
        <p:spPr>
          <a:xfrm>
            <a:off x="457200" y="1604520"/>
            <a:ext cx="8229240" cy="3977280"/>
          </a:xfrm>
          <a:prstGeom prst="rect">
            <a:avLst/>
          </a:prstGeom>
        </p:spPr>
        <p:txBody>
          <a:bodyPr lIns="0" tIns="0" rIns="0" bIns="0"/>
          <a:lstStyle/>
          <a:p>
            <a:endParaRPr/>
          </a:p>
        </p:txBody>
      </p:sp>
      <p:sp>
        <p:nvSpPr>
          <p:cNvPr id="108" name="PlaceHolder 3"/>
          <p:cNvSpPr>
            <a:spLocks noGrp="1"/>
          </p:cNvSpPr>
          <p:nvPr>
            <p:ph type="body"/>
          </p:nvPr>
        </p:nvSpPr>
        <p:spPr>
          <a:xfrm>
            <a:off x="457200" y="1604520"/>
            <a:ext cx="8229240" cy="3977280"/>
          </a:xfrm>
          <a:prstGeom prst="rect">
            <a:avLst/>
          </a:prstGeom>
        </p:spPr>
        <p:txBody>
          <a:bodyPr lIns="0" tIns="0" rIns="0" bIns="0"/>
          <a:lstStyle/>
          <a:p>
            <a:endParaRPr/>
          </a:p>
        </p:txBody>
      </p:sp>
      <p:pic>
        <p:nvPicPr>
          <p:cNvPr id="109" name="Picture 108"/>
          <p:cNvPicPr/>
          <p:nvPr/>
        </p:nvPicPr>
        <p:blipFill>
          <a:blip r:embed="rId2" cstate="print"/>
          <a:stretch/>
        </p:blipFill>
        <p:spPr>
          <a:xfrm>
            <a:off x="2079000" y="1604520"/>
            <a:ext cx="4984920" cy="3977280"/>
          </a:xfrm>
          <a:prstGeom prst="rect">
            <a:avLst/>
          </a:prstGeom>
          <a:ln>
            <a:noFill/>
          </a:ln>
        </p:spPr>
      </p:pic>
      <p:pic>
        <p:nvPicPr>
          <p:cNvPr id="110" name="Picture 109"/>
          <p:cNvPicPr/>
          <p:nvPr/>
        </p:nvPicPr>
        <p:blipFill>
          <a:blip r:embed="rId2" cstate="print"/>
          <a:stretch/>
        </p:blipFill>
        <p:spPr>
          <a:xfrm>
            <a:off x="2079000" y="1604520"/>
            <a:ext cx="4984920" cy="3977280"/>
          </a:xfrm>
          <a:prstGeom prst="rect">
            <a:avLst/>
          </a:prstGeom>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13" name="PlaceHolder 3"/>
          <p:cNvSpPr>
            <a:spLocks noGrp="1"/>
          </p:cNvSpPr>
          <p:nvPr>
            <p:ph type="body"/>
          </p:nvPr>
        </p:nvSpPr>
        <p:spPr>
          <a:xfrm>
            <a:off x="457200" y="3682080"/>
            <a:ext cx="4015800" cy="1896840"/>
          </a:xfrm>
          <a:prstGeom prst="rect">
            <a:avLst/>
          </a:prstGeom>
        </p:spPr>
        <p:txBody>
          <a:bodyPr lIns="0" tIns="0" rIns="0" bIns="0"/>
          <a:lstStyle/>
          <a:p>
            <a:endParaRPr/>
          </a:p>
        </p:txBody>
      </p:sp>
      <p:sp>
        <p:nvSpPr>
          <p:cNvPr id="14" name="PlaceHolder 4"/>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8880" cy="1144440"/>
          </a:xfrm>
          <a:prstGeom prst="rect">
            <a:avLst/>
          </a:prstGeom>
        </p:spPr>
        <p:txBody>
          <a:bodyPr lIns="0" tIns="0" rIns="0" bIns="0" anchor="ctr"/>
          <a:lstStyle/>
          <a:p>
            <a:r>
              <a:rPr lang="en-GB">
                <a:latin typeface="Arial"/>
              </a:rPr>
              <a:t>Click to edit the title text format</a:t>
            </a:r>
            <a:endParaRPr/>
          </a:p>
        </p:txBody>
      </p:sp>
      <p:sp>
        <p:nvSpPr>
          <p:cNvPr id="3" name="PlaceHolder 2"/>
          <p:cNvSpPr>
            <a:spLocks noGrp="1"/>
          </p:cNvSpPr>
          <p:nvPr>
            <p:ph type="body"/>
          </p:nvPr>
        </p:nvSpPr>
        <p:spPr>
          <a:xfrm>
            <a:off x="457200" y="1604520"/>
            <a:ext cx="8228880" cy="3976920"/>
          </a:xfrm>
          <a:prstGeom prst="rect">
            <a:avLst/>
          </a:prstGeom>
        </p:spPr>
        <p:txBody>
          <a:bodyPr lIns="0" tIns="0" rIns="0" bIns="0"/>
          <a:lstStyle/>
          <a:p>
            <a:pPr>
              <a:buSzPct val="45000"/>
              <a:buFont typeface="StarSymbol"/>
              <a:buChar char=""/>
            </a:pPr>
            <a:r>
              <a:rPr lang="en-GB">
                <a:latin typeface="Arial"/>
              </a:rPr>
              <a:t>Click to edit the outline text format</a:t>
            </a:r>
            <a:endParaRPr/>
          </a:p>
          <a:p>
            <a:pPr lvl="1">
              <a:buSzPct val="75000"/>
              <a:buFont typeface="StarSymbol"/>
              <a:buChar char=""/>
            </a:pPr>
            <a:r>
              <a:rPr lang="en-GB">
                <a:latin typeface="Arial"/>
              </a:rPr>
              <a:t>Second Outline Level</a:t>
            </a:r>
            <a:endParaRPr/>
          </a:p>
          <a:p>
            <a:pPr lvl="2">
              <a:buSzPct val="45000"/>
              <a:buFont typeface="StarSymbol"/>
              <a:buChar char=""/>
            </a:pPr>
            <a:r>
              <a:rPr lang="en-GB">
                <a:latin typeface="Arial"/>
              </a:rPr>
              <a:t>Third Outline Level</a:t>
            </a:r>
            <a:endParaRPr/>
          </a:p>
          <a:p>
            <a:pPr lvl="3">
              <a:buSzPct val="75000"/>
              <a:buFont typeface="StarSymbol"/>
              <a:buChar char=""/>
            </a:pPr>
            <a:r>
              <a:rPr lang="en-GB">
                <a:latin typeface="Arial"/>
              </a:rPr>
              <a:t>Fourth Outline Level</a:t>
            </a:r>
            <a:endParaRPr/>
          </a:p>
          <a:p>
            <a:pPr lvl="4">
              <a:buSzPct val="45000"/>
              <a:buFont typeface="StarSymbol"/>
              <a:buChar char=""/>
            </a:pPr>
            <a:r>
              <a:rPr lang="en-GB">
                <a:latin typeface="Arial"/>
              </a:rPr>
              <a:t>Fifth Outline Level</a:t>
            </a:r>
            <a:endParaRPr/>
          </a:p>
          <a:p>
            <a:pPr lvl="5">
              <a:buSzPct val="45000"/>
              <a:buFont typeface="StarSymbol"/>
              <a:buChar char=""/>
            </a:pPr>
            <a:r>
              <a:rPr lang="en-GB">
                <a:latin typeface="Arial"/>
              </a:rPr>
              <a:t>Sixth Outline Level</a:t>
            </a:r>
            <a:endParaRPr/>
          </a:p>
          <a:p>
            <a:pPr lvl="6">
              <a:buSzPct val="45000"/>
              <a:buFont typeface="StarSymbol"/>
              <a:buChar char=""/>
            </a:pPr>
            <a:r>
              <a:rPr lang="en-GB">
                <a:latin typeface="Arial"/>
              </a:rPr>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en-GB" sz="4400">
                <a:latin typeface="Arial"/>
              </a:rPr>
              <a:t>Click to edit the title text format</a:t>
            </a:r>
            <a:endParaRPr/>
          </a:p>
        </p:txBody>
      </p:sp>
      <p:sp>
        <p:nvSpPr>
          <p:cNvPr id="37" name="PlaceHolder 2"/>
          <p:cNvSpPr>
            <a:spLocks noGrp="1"/>
          </p:cNvSpPr>
          <p:nvPr>
            <p:ph type="body"/>
          </p:nvPr>
        </p:nvSpPr>
        <p:spPr>
          <a:xfrm>
            <a:off x="457200" y="1604520"/>
            <a:ext cx="8229240" cy="3977280"/>
          </a:xfrm>
          <a:prstGeom prst="rect">
            <a:avLst/>
          </a:prstGeom>
        </p:spPr>
        <p:txBody>
          <a:bodyPr lIns="0" tIns="0" rIns="0" bIns="0"/>
          <a:lstStyle/>
          <a:p>
            <a:pPr>
              <a:buSzPct val="45000"/>
              <a:buFont typeface="StarSymbol"/>
              <a:buChar char=""/>
            </a:pPr>
            <a:r>
              <a:rPr lang="en-GB" sz="3200">
                <a:latin typeface="Arial"/>
              </a:rPr>
              <a:t>Click to edit the outline text format</a:t>
            </a:r>
            <a:endParaRPr/>
          </a:p>
          <a:p>
            <a:pPr lvl="1">
              <a:buSzPct val="75000"/>
              <a:buFont typeface="StarSymbol"/>
              <a:buChar char=""/>
            </a:pPr>
            <a:r>
              <a:rPr lang="en-GB" sz="2800">
                <a:latin typeface="Arial"/>
              </a:rPr>
              <a:t>Second Outline Level</a:t>
            </a:r>
            <a:endParaRPr/>
          </a:p>
          <a:p>
            <a:pPr lvl="2">
              <a:buSzPct val="45000"/>
              <a:buFont typeface="StarSymbol"/>
              <a:buChar char=""/>
            </a:pPr>
            <a:r>
              <a:rPr lang="en-GB" sz="2400">
                <a:latin typeface="Arial"/>
              </a:rPr>
              <a:t>Third Outline Level</a:t>
            </a:r>
            <a:endParaRPr/>
          </a:p>
          <a:p>
            <a:pPr lvl="3">
              <a:buSzPct val="75000"/>
              <a:buFont typeface="StarSymbol"/>
              <a:buChar char=""/>
            </a:pPr>
            <a:r>
              <a:rPr lang="en-GB" sz="2000">
                <a:latin typeface="Arial"/>
              </a:rPr>
              <a:t>Fourth Outline Level</a:t>
            </a:r>
            <a:endParaRPr/>
          </a:p>
          <a:p>
            <a:pPr lvl="4">
              <a:buSzPct val="45000"/>
              <a:buFont typeface="StarSymbol"/>
              <a:buChar char=""/>
            </a:pPr>
            <a:r>
              <a:rPr lang="en-GB" sz="2000">
                <a:latin typeface="Arial"/>
              </a:rPr>
              <a:t>Fifth Outline Level</a:t>
            </a:r>
            <a:endParaRPr/>
          </a:p>
          <a:p>
            <a:pPr lvl="5">
              <a:buSzPct val="45000"/>
              <a:buFont typeface="StarSymbol"/>
              <a:buChar char=""/>
            </a:pPr>
            <a:r>
              <a:rPr lang="en-GB" sz="2000">
                <a:latin typeface="Arial"/>
              </a:rPr>
              <a:t>Sixth Outline Level</a:t>
            </a:r>
            <a:endParaRPr/>
          </a:p>
          <a:p>
            <a:pPr lvl="6">
              <a:buSzPct val="45000"/>
              <a:buFont typeface="StarSymbol"/>
              <a:buChar char=""/>
            </a:pPr>
            <a:r>
              <a:rPr lang="en-GB" sz="2000">
                <a:latin typeface="Arial"/>
              </a:rPr>
              <a:t>Seventh Outline Level</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74680"/>
            <a:ext cx="8229240" cy="1142640"/>
          </a:xfrm>
          <a:prstGeom prst="rect">
            <a:avLst/>
          </a:prstGeom>
        </p:spPr>
        <p:txBody>
          <a:bodyPr anchor="ctr"/>
          <a:lstStyle/>
          <a:p>
            <a:pPr algn="ctr">
              <a:lnSpc>
                <a:spcPct val="100000"/>
              </a:lnSpc>
            </a:pPr>
            <a:r>
              <a:rPr lang="en-US" sz="4400" strike="noStrike">
                <a:solidFill>
                  <a:srgbClr val="000000"/>
                </a:solidFill>
                <a:latin typeface="Calibri"/>
              </a:rPr>
              <a:t>Click to edit the title text formatClick to edit Master title style</a:t>
            </a:r>
            <a:endParaRPr/>
          </a:p>
        </p:txBody>
      </p:sp>
      <p:sp>
        <p:nvSpPr>
          <p:cNvPr id="73" name="PlaceHolder 2"/>
          <p:cNvSpPr>
            <a:spLocks noGrp="1"/>
          </p:cNvSpPr>
          <p:nvPr>
            <p:ph type="body"/>
          </p:nvPr>
        </p:nvSpPr>
        <p:spPr>
          <a:xfrm>
            <a:off x="457200" y="1600200"/>
            <a:ext cx="8229240" cy="4525560"/>
          </a:xfrm>
          <a:prstGeom prst="rect">
            <a:avLst/>
          </a:prstGeom>
        </p:spPr>
        <p:txBody>
          <a:bodyPr/>
          <a:lstStyle/>
          <a:p>
            <a:pPr>
              <a:buSzPct val="45000"/>
              <a:buFont typeface="StarSymbol"/>
              <a:buChar char=""/>
            </a:pPr>
            <a:r>
              <a:rPr lang="en-US" sz="3200" strike="noStrike">
                <a:solidFill>
                  <a:srgbClr val="000000"/>
                </a:solidFill>
                <a:latin typeface="Calibri"/>
              </a:rPr>
              <a:t>Click to edit the outline text format</a:t>
            </a:r>
            <a:endParaRPr/>
          </a:p>
          <a:p>
            <a:pPr lvl="1">
              <a:buSzPct val="75000"/>
              <a:buFont typeface="StarSymbol"/>
              <a:buChar char=""/>
            </a:pPr>
            <a:r>
              <a:rPr lang="en-US" sz="3200" strike="noStrike">
                <a:solidFill>
                  <a:srgbClr val="000000"/>
                </a:solidFill>
                <a:latin typeface="Calibri"/>
              </a:rPr>
              <a:t>Second Outline Level</a:t>
            </a:r>
            <a:endParaRPr/>
          </a:p>
          <a:p>
            <a:pPr lvl="2">
              <a:buSzPct val="45000"/>
              <a:buFont typeface="StarSymbol"/>
              <a:buChar char=""/>
            </a:pPr>
            <a:r>
              <a:rPr lang="en-US" sz="3200" strike="noStrike">
                <a:solidFill>
                  <a:srgbClr val="000000"/>
                </a:solidFill>
                <a:latin typeface="Calibri"/>
              </a:rPr>
              <a:t>Third Outline Level</a:t>
            </a:r>
            <a:endParaRPr/>
          </a:p>
          <a:p>
            <a:pPr lvl="3">
              <a:buSzPct val="75000"/>
              <a:buFont typeface="StarSymbol"/>
              <a:buChar char=""/>
            </a:pPr>
            <a:r>
              <a:rPr lang="en-US" sz="3200" strike="noStrike">
                <a:solidFill>
                  <a:srgbClr val="000000"/>
                </a:solidFill>
                <a:latin typeface="Calibri"/>
              </a:rPr>
              <a:t>Fourth Outline Level</a:t>
            </a:r>
            <a:endParaRPr/>
          </a:p>
          <a:p>
            <a:pPr lvl="4">
              <a:buSzPct val="45000"/>
              <a:buFont typeface="StarSymbol"/>
              <a:buChar char=""/>
            </a:pPr>
            <a:r>
              <a:rPr lang="en-US" sz="3200" strike="noStrike">
                <a:solidFill>
                  <a:srgbClr val="000000"/>
                </a:solidFill>
                <a:latin typeface="Calibri"/>
              </a:rPr>
              <a:t>Fifth Outline Level</a:t>
            </a:r>
            <a:endParaRPr/>
          </a:p>
          <a:p>
            <a:pPr lvl="5">
              <a:buSzPct val="45000"/>
              <a:buFont typeface="StarSymbol"/>
              <a:buChar char=""/>
            </a:pPr>
            <a:r>
              <a:rPr lang="en-US" sz="3200" strike="noStrike">
                <a:solidFill>
                  <a:srgbClr val="000000"/>
                </a:solidFill>
                <a:latin typeface="Calibri"/>
              </a:rPr>
              <a:t>Sixth Outline Level</a:t>
            </a:r>
            <a:endParaRPr/>
          </a:p>
          <a:p>
            <a:pPr>
              <a:lnSpc>
                <a:spcPct val="100000"/>
              </a:lnSpc>
              <a:buFont typeface="Arial"/>
              <a:buChar char="•"/>
            </a:pPr>
            <a:r>
              <a:rPr lang="en-US" sz="3200" strike="noStrike">
                <a:solidFill>
                  <a:srgbClr val="000000"/>
                </a:solidFill>
                <a:latin typeface="Calibri"/>
              </a:rPr>
              <a:t>Seventh Outline LevelClick to edit Master text styles</a:t>
            </a:r>
            <a:endParaRPr/>
          </a:p>
          <a:p>
            <a:pPr lvl="1">
              <a:lnSpc>
                <a:spcPct val="100000"/>
              </a:lnSpc>
              <a:buFont typeface="Arial"/>
              <a:buChar char="–"/>
            </a:pPr>
            <a:r>
              <a:rPr lang="en-US" sz="2800" strike="noStrike">
                <a:solidFill>
                  <a:srgbClr val="000000"/>
                </a:solidFill>
                <a:latin typeface="Calibri"/>
              </a:rPr>
              <a:t>Second level</a:t>
            </a:r>
            <a:endParaRPr/>
          </a:p>
          <a:p>
            <a:pPr lvl="2">
              <a:lnSpc>
                <a:spcPct val="100000"/>
              </a:lnSpc>
              <a:buFont typeface="Arial"/>
              <a:buChar char="•"/>
            </a:pPr>
            <a:r>
              <a:rPr lang="en-US" sz="2400" strike="noStrike">
                <a:solidFill>
                  <a:srgbClr val="000000"/>
                </a:solidFill>
                <a:latin typeface="Calibri"/>
              </a:rPr>
              <a:t>Third level</a:t>
            </a:r>
            <a:endParaRPr/>
          </a:p>
          <a:p>
            <a:pPr lvl="3">
              <a:lnSpc>
                <a:spcPct val="100000"/>
              </a:lnSpc>
              <a:buFont typeface="Arial"/>
              <a:buChar char="–"/>
            </a:pPr>
            <a:r>
              <a:rPr lang="en-US" sz="2000" strike="noStrike">
                <a:solidFill>
                  <a:srgbClr val="000000"/>
                </a:solidFill>
                <a:latin typeface="Calibri"/>
              </a:rPr>
              <a:t>Fourth level</a:t>
            </a:r>
            <a:endParaRPr/>
          </a:p>
          <a:p>
            <a:pPr lvl="4">
              <a:lnSpc>
                <a:spcPct val="100000"/>
              </a:lnSpc>
              <a:buFont typeface="Arial"/>
              <a:buChar char="»"/>
            </a:pPr>
            <a:r>
              <a:rPr lang="en-US" sz="2000" strike="noStrike">
                <a:solidFill>
                  <a:srgbClr val="000000"/>
                </a:solidFill>
                <a:latin typeface="Calibri"/>
              </a:rPr>
              <a:t>Fifth level</a:t>
            </a:r>
            <a:endParaRPr/>
          </a:p>
        </p:txBody>
      </p:sp>
      <p:sp>
        <p:nvSpPr>
          <p:cNvPr id="74" name="PlaceHolder 3"/>
          <p:cNvSpPr>
            <a:spLocks noGrp="1"/>
          </p:cNvSpPr>
          <p:nvPr>
            <p:ph type="dt"/>
          </p:nvPr>
        </p:nvSpPr>
        <p:spPr>
          <a:xfrm>
            <a:off x="457200" y="6356520"/>
            <a:ext cx="2133360" cy="364680"/>
          </a:xfrm>
          <a:prstGeom prst="rect">
            <a:avLst/>
          </a:prstGeom>
        </p:spPr>
        <p:txBody>
          <a:bodyPr anchor="ctr"/>
          <a:lstStyle/>
          <a:p>
            <a:pPr>
              <a:lnSpc>
                <a:spcPct val="100000"/>
              </a:lnSpc>
            </a:pPr>
            <a:r>
              <a:rPr lang="en-GB" sz="1200" strike="noStrike">
                <a:solidFill>
                  <a:srgbClr val="8B8B8B"/>
                </a:solidFill>
                <a:latin typeface="Calibri"/>
              </a:rPr>
              <a:t>29/01/16</a:t>
            </a:r>
            <a:endParaRPr/>
          </a:p>
        </p:txBody>
      </p:sp>
      <p:sp>
        <p:nvSpPr>
          <p:cNvPr id="75" name="PlaceHolder 4"/>
          <p:cNvSpPr>
            <a:spLocks noGrp="1"/>
          </p:cNvSpPr>
          <p:nvPr>
            <p:ph type="ftr"/>
          </p:nvPr>
        </p:nvSpPr>
        <p:spPr>
          <a:xfrm>
            <a:off x="3124080" y="6356520"/>
            <a:ext cx="2895120" cy="364680"/>
          </a:xfrm>
          <a:prstGeom prst="rect">
            <a:avLst/>
          </a:prstGeom>
        </p:spPr>
        <p:txBody>
          <a:bodyPr anchor="ctr"/>
          <a:lstStyle/>
          <a:p>
            <a:endParaRPr/>
          </a:p>
        </p:txBody>
      </p:sp>
      <p:sp>
        <p:nvSpPr>
          <p:cNvPr id="76" name="PlaceHolder 5"/>
          <p:cNvSpPr>
            <a:spLocks noGrp="1"/>
          </p:cNvSpPr>
          <p:nvPr>
            <p:ph type="sldNum"/>
          </p:nvPr>
        </p:nvSpPr>
        <p:spPr>
          <a:xfrm>
            <a:off x="6553080" y="6356520"/>
            <a:ext cx="2133360" cy="364680"/>
          </a:xfrm>
          <a:prstGeom prst="rect">
            <a:avLst/>
          </a:prstGeom>
        </p:spPr>
        <p:txBody>
          <a:bodyPr anchor="ctr"/>
          <a:lstStyle/>
          <a:p>
            <a:pPr algn="r">
              <a:lnSpc>
                <a:spcPct val="100000"/>
              </a:lnSpc>
            </a:pPr>
            <a:fld id="{1EEA882C-ECFC-4676-A561-36F3558AD896}" type="slidenum">
              <a:rPr lang="en-GB" sz="1200" strike="noStrike">
                <a:solidFill>
                  <a:srgbClr val="8B8B8B"/>
                </a:solidFill>
                <a:latin typeface="Calibri"/>
              </a:rPr>
              <a:pPr algn="r">
                <a:lnSpc>
                  <a:spcPct val="100000"/>
                </a:lnSpc>
              </a:pPr>
              <a:t>‹#›</a:t>
            </a:fld>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CustomShape 1"/>
          <p:cNvSpPr/>
          <p:nvPr/>
        </p:nvSpPr>
        <p:spPr>
          <a:xfrm>
            <a:off x="685800" y="2130480"/>
            <a:ext cx="7771320" cy="1468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n-GB" sz="4400" strike="noStrike">
                <a:solidFill>
                  <a:srgbClr val="000000"/>
                </a:solidFill>
                <a:latin typeface="Segoe UI"/>
                <a:ea typeface="Segoe UI"/>
              </a:rPr>
              <a:t>Reproducibility of EC-Earth</a:t>
            </a:r>
            <a:endParaRPr/>
          </a:p>
        </p:txBody>
      </p:sp>
      <p:pic>
        <p:nvPicPr>
          <p:cNvPr id="117" name="Picture 2"/>
          <p:cNvPicPr/>
          <p:nvPr/>
        </p:nvPicPr>
        <p:blipFill>
          <a:blip r:embed="rId3" cstate="print"/>
          <a:stretch/>
        </p:blipFill>
        <p:spPr>
          <a:xfrm>
            <a:off x="2988000" y="5805360"/>
            <a:ext cx="3167280" cy="848880"/>
          </a:xfrm>
          <a:prstGeom prst="rect">
            <a:avLst/>
          </a:prstGeom>
          <a:ln>
            <a:noFill/>
          </a:ln>
        </p:spPr>
      </p:pic>
      <p:sp>
        <p:nvSpPr>
          <p:cNvPr id="118" name="CustomShape 2"/>
          <p:cNvSpPr/>
          <p:nvPr/>
        </p:nvSpPr>
        <p:spPr>
          <a:xfrm>
            <a:off x="3550320" y="116640"/>
            <a:ext cx="2045520" cy="753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n-GB" strike="noStrike">
                <a:solidFill>
                  <a:srgbClr val="000000"/>
                </a:solidFill>
                <a:latin typeface="Segoe UI"/>
                <a:ea typeface="Segoe UI"/>
              </a:rPr>
              <a:t>EC-Earth meeting</a:t>
            </a:r>
            <a:endParaRPr/>
          </a:p>
          <a:p>
            <a:pPr algn="ctr">
              <a:lnSpc>
                <a:spcPct val="100000"/>
              </a:lnSpc>
            </a:pPr>
            <a:r>
              <a:rPr lang="en-GB" strike="noStrike">
                <a:solidFill>
                  <a:srgbClr val="000000"/>
                </a:solidFill>
                <a:latin typeface="Segoe UI"/>
                <a:ea typeface="Segoe UI"/>
              </a:rPr>
              <a:t>2-4 February 2016</a:t>
            </a:r>
            <a:endParaRPr/>
          </a:p>
        </p:txBody>
      </p:sp>
      <p:sp>
        <p:nvSpPr>
          <p:cNvPr id="119" name="CustomShape 3"/>
          <p:cNvSpPr/>
          <p:nvPr/>
        </p:nvSpPr>
        <p:spPr>
          <a:xfrm>
            <a:off x="1648080" y="3573000"/>
            <a:ext cx="5845320" cy="118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trike="noStrike" dirty="0">
                <a:solidFill>
                  <a:srgbClr val="000000"/>
                </a:solidFill>
                <a:latin typeface="Segoe UI"/>
                <a:ea typeface="Segoe UI"/>
              </a:rPr>
              <a:t>F. </a:t>
            </a:r>
            <a:r>
              <a:rPr lang="en-GB" strike="noStrike" dirty="0" err="1">
                <a:solidFill>
                  <a:srgbClr val="000000"/>
                </a:solidFill>
                <a:latin typeface="Segoe UI"/>
                <a:ea typeface="Segoe UI"/>
              </a:rPr>
              <a:t>Massonnet</a:t>
            </a:r>
            <a:r>
              <a:rPr lang="en-GB" strike="noStrike" dirty="0">
                <a:solidFill>
                  <a:srgbClr val="000000"/>
                </a:solidFill>
                <a:latin typeface="Segoe UI"/>
                <a:ea typeface="Segoe UI"/>
              </a:rPr>
              <a:t>, M. Asif, </a:t>
            </a:r>
            <a:r>
              <a:rPr lang="en-GB" b="1" strike="noStrike" dirty="0">
                <a:solidFill>
                  <a:srgbClr val="000000"/>
                </a:solidFill>
                <a:latin typeface="Segoe UI"/>
                <a:ea typeface="Segoe UI"/>
              </a:rPr>
              <a:t>M. Acosta</a:t>
            </a:r>
            <a:r>
              <a:rPr lang="en-GB" strike="noStrike" dirty="0">
                <a:solidFill>
                  <a:srgbClr val="000000"/>
                </a:solidFill>
                <a:latin typeface="Segoe UI"/>
                <a:ea typeface="Segoe UI"/>
              </a:rPr>
              <a:t>, O. </a:t>
            </a:r>
            <a:r>
              <a:rPr lang="en-GB" strike="noStrike" dirty="0" err="1">
                <a:solidFill>
                  <a:srgbClr val="000000"/>
                </a:solidFill>
                <a:latin typeface="Segoe UI"/>
                <a:ea typeface="Segoe UI"/>
              </a:rPr>
              <a:t>Bellprat</a:t>
            </a:r>
            <a:r>
              <a:rPr lang="en-GB" strike="noStrike" dirty="0">
                <a:solidFill>
                  <a:srgbClr val="000000"/>
                </a:solidFill>
                <a:latin typeface="Segoe UI"/>
                <a:ea typeface="Segoe UI"/>
              </a:rPr>
              <a:t>, E. </a:t>
            </a:r>
            <a:r>
              <a:rPr lang="en-GB" strike="noStrike" dirty="0" err="1">
                <a:solidFill>
                  <a:srgbClr val="000000"/>
                </a:solidFill>
                <a:latin typeface="Segoe UI"/>
                <a:ea typeface="Segoe UI"/>
              </a:rPr>
              <a:t>Exarchou</a:t>
            </a:r>
            <a:r>
              <a:rPr lang="en-GB" strike="noStrike" dirty="0">
                <a:solidFill>
                  <a:srgbClr val="000000"/>
                </a:solidFill>
                <a:latin typeface="Segoe UI"/>
                <a:ea typeface="Segoe UI"/>
              </a:rPr>
              <a:t>, </a:t>
            </a:r>
            <a:r>
              <a:rPr lang="en-GB" b="1" strike="noStrike" dirty="0">
                <a:solidFill>
                  <a:srgbClr val="000000"/>
                </a:solidFill>
                <a:latin typeface="Segoe UI"/>
                <a:ea typeface="Segoe UI"/>
              </a:rPr>
              <a:t>J. </a:t>
            </a:r>
            <a:r>
              <a:rPr lang="en-GB" b="1" strike="noStrike" dirty="0" err="1">
                <a:solidFill>
                  <a:srgbClr val="000000"/>
                </a:solidFill>
                <a:latin typeface="Segoe UI"/>
                <a:ea typeface="Segoe UI"/>
              </a:rPr>
              <a:t>García</a:t>
            </a:r>
            <a:r>
              <a:rPr lang="en-GB" b="1" strike="noStrike" dirty="0">
                <a:solidFill>
                  <a:srgbClr val="000000"/>
                </a:solidFill>
                <a:latin typeface="Segoe UI"/>
                <a:ea typeface="Segoe UI"/>
              </a:rPr>
              <a:t>-Serrano</a:t>
            </a:r>
            <a:r>
              <a:rPr lang="en-GB" strike="noStrike" dirty="0">
                <a:solidFill>
                  <a:srgbClr val="000000"/>
                </a:solidFill>
                <a:latin typeface="Segoe UI"/>
                <a:ea typeface="Segoe UI"/>
              </a:rPr>
              <a:t>, V. </a:t>
            </a:r>
            <a:r>
              <a:rPr lang="en-GB" strike="noStrike" dirty="0" err="1">
                <a:solidFill>
                  <a:srgbClr val="000000"/>
                </a:solidFill>
                <a:latin typeface="Segoe UI"/>
                <a:ea typeface="Segoe UI"/>
              </a:rPr>
              <a:t>Guemas</a:t>
            </a:r>
            <a:r>
              <a:rPr lang="en-GB" strike="noStrike" dirty="0">
                <a:solidFill>
                  <a:srgbClr val="000000"/>
                </a:solidFill>
                <a:latin typeface="Segoe UI"/>
                <a:ea typeface="Segoe UI"/>
              </a:rPr>
              <a:t>, M. </a:t>
            </a:r>
            <a:r>
              <a:rPr lang="en-GB" strike="noStrike" dirty="0" err="1">
                <a:solidFill>
                  <a:srgbClr val="000000"/>
                </a:solidFill>
                <a:latin typeface="Segoe UI"/>
                <a:ea typeface="Segoe UI"/>
              </a:rPr>
              <a:t>Ménégoz</a:t>
            </a:r>
            <a:r>
              <a:rPr lang="en-GB" strike="noStrike" dirty="0">
                <a:solidFill>
                  <a:srgbClr val="000000"/>
                </a:solidFill>
                <a:latin typeface="Segoe UI"/>
                <a:ea typeface="Segoe UI"/>
              </a:rPr>
              <a:t>, O. </a:t>
            </a:r>
            <a:r>
              <a:rPr lang="en-GB" strike="noStrike" dirty="0" err="1">
                <a:solidFill>
                  <a:srgbClr val="000000"/>
                </a:solidFill>
                <a:latin typeface="Segoe UI"/>
                <a:ea typeface="Segoe UI"/>
              </a:rPr>
              <a:t>Mula-Valls</a:t>
            </a:r>
            <a:r>
              <a:rPr lang="en-GB" strike="noStrike" dirty="0">
                <a:solidFill>
                  <a:srgbClr val="000000"/>
                </a:solidFill>
                <a:latin typeface="Segoe UI"/>
                <a:ea typeface="Segoe UI"/>
              </a:rPr>
              <a:t>, K. </a:t>
            </a:r>
            <a:r>
              <a:rPr lang="en-GB" strike="noStrike" dirty="0" err="1">
                <a:solidFill>
                  <a:srgbClr val="000000"/>
                </a:solidFill>
                <a:latin typeface="Segoe UI"/>
                <a:ea typeface="Segoe UI"/>
              </a:rPr>
              <a:t>Serradell</a:t>
            </a:r>
            <a:r>
              <a:rPr lang="en-GB" strike="noStrike" dirty="0">
                <a:solidFill>
                  <a:srgbClr val="000000"/>
                </a:solidFill>
                <a:latin typeface="Segoe UI"/>
                <a:ea typeface="Segoe UI"/>
              </a:rPr>
              <a:t>, F. </a:t>
            </a:r>
            <a:r>
              <a:rPr lang="en-GB" strike="noStrike" dirty="0" smtClean="0">
                <a:solidFill>
                  <a:srgbClr val="000000"/>
                </a:solidFill>
                <a:latin typeface="Segoe UI"/>
                <a:ea typeface="Segoe UI"/>
              </a:rPr>
              <a:t>J. </a:t>
            </a:r>
            <a:r>
              <a:rPr lang="en-GB" strike="noStrike" dirty="0" err="1" smtClean="0">
                <a:solidFill>
                  <a:srgbClr val="000000"/>
                </a:solidFill>
                <a:latin typeface="Segoe UI"/>
                <a:ea typeface="Segoe UI"/>
              </a:rPr>
              <a:t>Doblas</a:t>
            </a:r>
            <a:r>
              <a:rPr lang="en-GB" strike="noStrike" dirty="0" smtClean="0">
                <a:solidFill>
                  <a:srgbClr val="000000"/>
                </a:solidFill>
                <a:latin typeface="Segoe UI"/>
                <a:ea typeface="Segoe UI"/>
              </a:rPr>
              <a:t>-Reyes</a:t>
            </a:r>
            <a:r>
              <a:rPr lang="en-GB" strike="noStrike" dirty="0">
                <a:solidFill>
                  <a:srgbClr val="000000"/>
                </a:solidFill>
                <a:latin typeface="Segoe UI"/>
                <a:ea typeface="Segoe UI"/>
              </a:rPr>
              <a:t>, X. </a:t>
            </a:r>
            <a:r>
              <a:rPr lang="en-GB" strike="noStrike" dirty="0" err="1">
                <a:solidFill>
                  <a:srgbClr val="000000"/>
                </a:solidFill>
                <a:latin typeface="Segoe UI"/>
                <a:ea typeface="Segoe UI"/>
              </a:rPr>
              <a:t>Yepes</a:t>
            </a:r>
            <a:r>
              <a:rPr lang="en-GB" strike="noStrike" dirty="0">
                <a:solidFill>
                  <a:srgbClr val="000000"/>
                </a:solidFill>
                <a:latin typeface="Segoe UI"/>
                <a:ea typeface="Segoe UI"/>
              </a:rPr>
              <a:t> </a:t>
            </a:r>
            <a:endParaRPr dirty="0"/>
          </a:p>
        </p:txBody>
      </p:sp>
      <p:pic>
        <p:nvPicPr>
          <p:cNvPr id="120" name="Picture 2"/>
          <p:cNvPicPr/>
          <p:nvPr/>
        </p:nvPicPr>
        <p:blipFill>
          <a:blip r:embed="rId4" cstate="print"/>
          <a:stretch/>
        </p:blipFill>
        <p:spPr>
          <a:xfrm>
            <a:off x="3558600" y="942480"/>
            <a:ext cx="2012040" cy="87012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Picture 3"/>
          <p:cNvPicPr/>
          <p:nvPr/>
        </p:nvPicPr>
        <p:blipFill>
          <a:blip r:embed="rId3" cstate="print"/>
          <a:stretch/>
        </p:blipFill>
        <p:spPr>
          <a:xfrm>
            <a:off x="1653840" y="1265760"/>
            <a:ext cx="6013440" cy="4810320"/>
          </a:xfrm>
          <a:prstGeom prst="rect">
            <a:avLst/>
          </a:prstGeom>
          <a:ln>
            <a:noFill/>
          </a:ln>
        </p:spPr>
      </p:pic>
      <p:sp>
        <p:nvSpPr>
          <p:cNvPr id="167" name="CustomShape 1"/>
          <p:cNvSpPr/>
          <p:nvPr/>
        </p:nvSpPr>
        <p:spPr>
          <a:xfrm>
            <a:off x="251640" y="188640"/>
            <a:ext cx="8352000" cy="1551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3200" strike="noStrike">
                <a:solidFill>
                  <a:srgbClr val="000000"/>
                </a:solidFill>
                <a:latin typeface="Segoe UI"/>
                <a:ea typeface="Segoe UI"/>
              </a:rPr>
              <a:t>This time, the two ensembles cannot be statistically distinguished from each other</a:t>
            </a:r>
            <a:endParaRPr/>
          </a:p>
        </p:txBody>
      </p:sp>
      <p:sp>
        <p:nvSpPr>
          <p:cNvPr id="168" name="CustomShape 2"/>
          <p:cNvSpPr/>
          <p:nvPr/>
        </p:nvSpPr>
        <p:spPr>
          <a:xfrm>
            <a:off x="7205760" y="3011040"/>
            <a:ext cx="2375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000080"/>
                </a:solidFill>
                <a:latin typeface="Segoe UI"/>
                <a:ea typeface="Segoe UI"/>
              </a:rPr>
              <a:t>MareNostrum3</a:t>
            </a:r>
            <a:endParaRPr/>
          </a:p>
        </p:txBody>
      </p:sp>
      <p:sp>
        <p:nvSpPr>
          <p:cNvPr id="169" name="CustomShape 3"/>
          <p:cNvSpPr/>
          <p:nvPr/>
        </p:nvSpPr>
        <p:spPr>
          <a:xfrm>
            <a:off x="7236360" y="3563640"/>
            <a:ext cx="2375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800000"/>
                </a:solidFill>
                <a:latin typeface="Segoe UI"/>
                <a:ea typeface="Segoe UI"/>
              </a:rPr>
              <a:t>Ithaca</a:t>
            </a:r>
            <a:endParaRPr/>
          </a:p>
        </p:txBody>
      </p:sp>
      <p:sp>
        <p:nvSpPr>
          <p:cNvPr id="170" name="CustomShape 4"/>
          <p:cNvSpPr/>
          <p:nvPr/>
        </p:nvSpPr>
        <p:spPr>
          <a:xfrm>
            <a:off x="7288560" y="3933000"/>
            <a:ext cx="1834560" cy="911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(same domain decomposition)</a:t>
            </a:r>
            <a:endParaRPr/>
          </a:p>
        </p:txBody>
      </p:sp>
      <p:sp>
        <p:nvSpPr>
          <p:cNvPr id="171" name="CustomShape 5"/>
          <p:cNvSpPr/>
          <p:nvPr/>
        </p:nvSpPr>
        <p:spPr>
          <a:xfrm>
            <a:off x="539640" y="5661360"/>
            <a:ext cx="6111000" cy="1460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404040"/>
                </a:solidFill>
                <a:latin typeface="Segoe UI"/>
                <a:ea typeface="Segoe UI"/>
              </a:rPr>
              <a:t>Only ten years</a:t>
            </a:r>
            <a:endParaRPr/>
          </a:p>
          <a:p>
            <a:pPr>
              <a:lnSpc>
                <a:spcPct val="100000"/>
              </a:lnSpc>
            </a:pPr>
            <a:r>
              <a:rPr lang="en-GB" b="1" strike="noStrike">
                <a:solidFill>
                  <a:srgbClr val="404040"/>
                </a:solidFill>
                <a:latin typeface="Segoe UI"/>
                <a:ea typeface="Segoe UI"/>
              </a:rPr>
              <a:t>Only two platforms</a:t>
            </a:r>
            <a:endParaRPr/>
          </a:p>
          <a:p>
            <a:pPr>
              <a:lnSpc>
                <a:spcPct val="100000"/>
              </a:lnSpc>
            </a:pPr>
            <a:r>
              <a:rPr lang="en-GB" b="1" strike="noStrike">
                <a:solidFill>
                  <a:srgbClr val="404040"/>
                </a:solidFill>
                <a:latin typeface="Segoe UI"/>
                <a:ea typeface="Segoe UI"/>
              </a:rPr>
              <a:t>Only five members</a:t>
            </a:r>
            <a:endParaRPr/>
          </a:p>
          <a:p>
            <a:pPr>
              <a:lnSpc>
                <a:spcPct val="100000"/>
              </a:lnSpc>
            </a:pPr>
            <a:r>
              <a:rPr lang="en-GB" b="1" strike="noStrike">
                <a:solidFill>
                  <a:srgbClr val="404040"/>
                </a:solidFill>
                <a:latin typeface="Segoe UI"/>
                <a:ea typeface="Segoe UI"/>
              </a:rPr>
              <a:t>ECMWF (missing here) was the one standing out</a:t>
            </a:r>
            <a:endParaRPr/>
          </a:p>
        </p:txBody>
      </p:sp>
      <p:sp>
        <p:nvSpPr>
          <p:cNvPr id="172" name="CustomShape 6"/>
          <p:cNvSpPr/>
          <p:nvPr/>
        </p:nvSpPr>
        <p:spPr>
          <a:xfrm>
            <a:off x="81720" y="5309640"/>
            <a:ext cx="1401480" cy="1842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1500" b="1" strike="noStrike">
                <a:solidFill>
                  <a:srgbClr val="C00000"/>
                </a:solidFill>
                <a:latin typeface="Segoe UI"/>
                <a:ea typeface="Segoe UI"/>
              </a:rPr>
              <a:t>!</a:t>
            </a:r>
            <a:endParaRPr/>
          </a:p>
        </p:txBody>
      </p:sp>
      <p:sp>
        <p:nvSpPr>
          <p:cNvPr id="173" name="CustomShape 7"/>
          <p:cNvSpPr/>
          <p:nvPr/>
        </p:nvSpPr>
        <p:spPr>
          <a:xfrm>
            <a:off x="3276000" y="1845000"/>
            <a:ext cx="3374640" cy="637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Winter Antarctic sea ice extent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 name="Picture 3"/>
          <p:cNvPicPr/>
          <p:nvPr/>
        </p:nvPicPr>
        <p:blipFill>
          <a:blip r:embed="rId3" cstate="print"/>
          <a:stretch/>
        </p:blipFill>
        <p:spPr>
          <a:xfrm>
            <a:off x="827640" y="1496520"/>
            <a:ext cx="6856920" cy="5485320"/>
          </a:xfrm>
          <a:prstGeom prst="rect">
            <a:avLst/>
          </a:prstGeom>
          <a:ln>
            <a:noFill/>
          </a:ln>
        </p:spPr>
      </p:pic>
      <p:sp>
        <p:nvSpPr>
          <p:cNvPr id="175" name="CustomShape 1"/>
          <p:cNvSpPr/>
          <p:nvPr/>
        </p:nvSpPr>
        <p:spPr>
          <a:xfrm>
            <a:off x="2267640" y="2133000"/>
            <a:ext cx="655164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Global-Mean, annual-mean 2-m temperature</a:t>
            </a:r>
            <a:endParaRPr/>
          </a:p>
        </p:txBody>
      </p:sp>
      <p:sp>
        <p:nvSpPr>
          <p:cNvPr id="176" name="CustomShape 2"/>
          <p:cNvSpPr/>
          <p:nvPr/>
        </p:nvSpPr>
        <p:spPr>
          <a:xfrm>
            <a:off x="7092360" y="3875040"/>
            <a:ext cx="2375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000080"/>
                </a:solidFill>
                <a:latin typeface="Segoe UI"/>
                <a:ea typeface="Segoe UI"/>
              </a:rPr>
              <a:t>MareNostrum3</a:t>
            </a:r>
            <a:endParaRPr/>
          </a:p>
        </p:txBody>
      </p:sp>
      <p:sp>
        <p:nvSpPr>
          <p:cNvPr id="177" name="CustomShape 3"/>
          <p:cNvSpPr/>
          <p:nvPr/>
        </p:nvSpPr>
        <p:spPr>
          <a:xfrm>
            <a:off x="7122600" y="4428000"/>
            <a:ext cx="2375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800000"/>
                </a:solidFill>
                <a:latin typeface="Segoe UI"/>
                <a:ea typeface="Segoe UI"/>
              </a:rPr>
              <a:t>Ithaca</a:t>
            </a:r>
            <a:endParaRPr/>
          </a:p>
        </p:txBody>
      </p:sp>
      <p:sp>
        <p:nvSpPr>
          <p:cNvPr id="178" name="CustomShape 4"/>
          <p:cNvSpPr/>
          <p:nvPr/>
        </p:nvSpPr>
        <p:spPr>
          <a:xfrm>
            <a:off x="251640" y="188640"/>
            <a:ext cx="8352000" cy="1551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3200" strike="noStrike">
                <a:solidFill>
                  <a:srgbClr val="000000"/>
                </a:solidFill>
                <a:latin typeface="Segoe UI"/>
                <a:ea typeface="Segoe UI"/>
              </a:rPr>
              <a:t>This time, the two ensembles cannot be statistically distinguished from each other</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9" name="Picture 6"/>
          <p:cNvPicPr/>
          <p:nvPr/>
        </p:nvPicPr>
        <p:blipFill>
          <a:blip r:embed="rId3" cstate="print"/>
          <a:stretch/>
        </p:blipFill>
        <p:spPr>
          <a:xfrm>
            <a:off x="1447920" y="1989000"/>
            <a:ext cx="6895440" cy="4836600"/>
          </a:xfrm>
          <a:prstGeom prst="rect">
            <a:avLst/>
          </a:prstGeom>
          <a:ln>
            <a:noFill/>
          </a:ln>
        </p:spPr>
      </p:pic>
      <p:sp>
        <p:nvSpPr>
          <p:cNvPr id="180" name="CustomShape 1"/>
          <p:cNvSpPr/>
          <p:nvPr/>
        </p:nvSpPr>
        <p:spPr>
          <a:xfrm>
            <a:off x="251640" y="188640"/>
            <a:ext cx="8352000" cy="1551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3200" strike="noStrike">
                <a:solidFill>
                  <a:srgbClr val="000000"/>
                </a:solidFill>
                <a:latin typeface="Segoe UI"/>
                <a:ea typeface="Segoe UI"/>
              </a:rPr>
              <a:t>This time, the two ensembles cannot be statistically distinguished from each other</a:t>
            </a:r>
            <a:endParaRPr/>
          </a:p>
        </p:txBody>
      </p:sp>
      <p:sp>
        <p:nvSpPr>
          <p:cNvPr id="181" name="CustomShape 2"/>
          <p:cNvSpPr/>
          <p:nvPr/>
        </p:nvSpPr>
        <p:spPr>
          <a:xfrm>
            <a:off x="1619640" y="1681200"/>
            <a:ext cx="6551640" cy="6382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trike="noStrike">
                <a:solidFill>
                  <a:srgbClr val="000000"/>
                </a:solidFill>
                <a:latin typeface="Segoe UI"/>
                <a:ea typeface="Segoe UI"/>
              </a:rPr>
              <a:t>2-m air temperature difference between Ithaca and MareNostrum3 (ensemble means)</a:t>
            </a:r>
            <a:endParaRPr/>
          </a:p>
        </p:txBody>
      </p:sp>
      <p:sp>
        <p:nvSpPr>
          <p:cNvPr id="182" name="CustomShape 3"/>
          <p:cNvSpPr/>
          <p:nvPr/>
        </p:nvSpPr>
        <p:spPr>
          <a:xfrm>
            <a:off x="3636000" y="2853000"/>
            <a:ext cx="430920" cy="286920"/>
          </a:xfrm>
          <a:prstGeom prst="ellipse">
            <a:avLst/>
          </a:prstGeom>
          <a:noFill/>
          <a:ln>
            <a:solidFill>
              <a:schemeClr val="tx1"/>
            </a:solidFill>
            <a:round/>
          </a:ln>
        </p:spPr>
        <p:style>
          <a:lnRef idx="2">
            <a:schemeClr val="accent1">
              <a:shade val="50000"/>
            </a:schemeClr>
          </a:lnRef>
          <a:fillRef idx="1">
            <a:schemeClr val="accent1"/>
          </a:fillRef>
          <a:effectRef idx="0">
            <a:schemeClr val="accent1"/>
          </a:effectRef>
          <a:fontRef idx="minor"/>
        </p:style>
      </p:sp>
      <p:sp>
        <p:nvSpPr>
          <p:cNvPr id="183" name="Line 4"/>
          <p:cNvSpPr/>
          <p:nvPr/>
        </p:nvSpPr>
        <p:spPr>
          <a:xfrm>
            <a:off x="4067640" y="2996640"/>
            <a:ext cx="432000" cy="273960"/>
          </a:xfrm>
          <a:prstGeom prst="line">
            <a:avLst/>
          </a:prstGeom>
          <a:ln w="25560">
            <a:solidFill>
              <a:schemeClr val="tx1"/>
            </a:solidFill>
            <a:round/>
          </a:ln>
        </p:spPr>
      </p:sp>
      <p:sp>
        <p:nvSpPr>
          <p:cNvPr id="184" name="CustomShape 5"/>
          <p:cNvSpPr/>
          <p:nvPr/>
        </p:nvSpPr>
        <p:spPr>
          <a:xfrm>
            <a:off x="4428000" y="3198960"/>
            <a:ext cx="1655280" cy="1307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000" strike="noStrike">
                <a:solidFill>
                  <a:srgbClr val="000000"/>
                </a:solidFill>
                <a:latin typeface="Segoe UI"/>
                <a:ea typeface="Segoe UI"/>
              </a:rPr>
              <a:t>Dots = 5-member ensembles are statistically different from each other (Kolmogorov-Smirnov Test, α</a:t>
            </a:r>
            <a:r>
              <a:rPr lang="en-GB" sz="1000" i="1" strike="noStrike">
                <a:solidFill>
                  <a:srgbClr val="000000"/>
                </a:solidFill>
                <a:latin typeface="Segoe UI"/>
                <a:ea typeface="Segoe UI"/>
              </a:rPr>
              <a:t>= </a:t>
            </a:r>
            <a:r>
              <a:rPr lang="en-GB" sz="1000" strike="noStrike">
                <a:solidFill>
                  <a:srgbClr val="000000"/>
                </a:solidFill>
                <a:latin typeface="Segoe UI"/>
                <a:ea typeface="Segoe UI"/>
              </a:rPr>
              <a:t>5%). Dots cover 4% of the planet.</a:t>
            </a:r>
            <a:endParaRPr/>
          </a:p>
        </p:txBody>
      </p:sp>
      <p:sp>
        <p:nvSpPr>
          <p:cNvPr id="185" name="CustomShape 6"/>
          <p:cNvSpPr/>
          <p:nvPr/>
        </p:nvSpPr>
        <p:spPr>
          <a:xfrm>
            <a:off x="8244360" y="6330960"/>
            <a:ext cx="411840" cy="57564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1600" strike="noStrike">
                <a:solidFill>
                  <a:srgbClr val="000000"/>
                </a:solidFill>
                <a:latin typeface="Segoe UI"/>
                <a:ea typeface="Segoe UI"/>
              </a:rPr>
              <a:t>°C</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 name="Picture 3"/>
          <p:cNvPicPr/>
          <p:nvPr/>
        </p:nvPicPr>
        <p:blipFill>
          <a:blip r:embed="rId2" cstate="print"/>
          <a:stretch/>
        </p:blipFill>
        <p:spPr>
          <a:xfrm>
            <a:off x="683640" y="1095120"/>
            <a:ext cx="7309440" cy="5847480"/>
          </a:xfrm>
          <a:prstGeom prst="rect">
            <a:avLst/>
          </a:prstGeom>
          <a:ln>
            <a:noFill/>
          </a:ln>
        </p:spPr>
      </p:pic>
      <p:sp>
        <p:nvSpPr>
          <p:cNvPr id="187" name="CustomShape 1"/>
          <p:cNvSpPr/>
          <p:nvPr/>
        </p:nvSpPr>
        <p:spPr>
          <a:xfrm>
            <a:off x="2195640" y="1835640"/>
            <a:ext cx="4921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trike="noStrike">
                <a:solidFill>
                  <a:srgbClr val="000000"/>
                </a:solidFill>
                <a:latin typeface="Segoe UI"/>
                <a:ea typeface="Segoe UI"/>
              </a:rPr>
              <a:t>Cumulated precipitation</a:t>
            </a:r>
            <a:endParaRPr/>
          </a:p>
        </p:txBody>
      </p:sp>
      <p:sp>
        <p:nvSpPr>
          <p:cNvPr id="188" name="CustomShape 2"/>
          <p:cNvSpPr/>
          <p:nvPr/>
        </p:nvSpPr>
        <p:spPr>
          <a:xfrm>
            <a:off x="7391520" y="3875040"/>
            <a:ext cx="2375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000080"/>
                </a:solidFill>
                <a:latin typeface="Segoe UI"/>
                <a:ea typeface="Segoe UI"/>
              </a:rPr>
              <a:t>MareNostrum3</a:t>
            </a:r>
            <a:endParaRPr/>
          </a:p>
        </p:txBody>
      </p:sp>
      <p:sp>
        <p:nvSpPr>
          <p:cNvPr id="189" name="CustomShape 3"/>
          <p:cNvSpPr/>
          <p:nvPr/>
        </p:nvSpPr>
        <p:spPr>
          <a:xfrm>
            <a:off x="7421760" y="4149000"/>
            <a:ext cx="2375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800000"/>
                </a:solidFill>
                <a:latin typeface="Segoe UI"/>
                <a:ea typeface="Segoe UI"/>
              </a:rPr>
              <a:t>Ithaca</a:t>
            </a:r>
            <a:endParaRPr/>
          </a:p>
        </p:txBody>
      </p:sp>
      <p:sp>
        <p:nvSpPr>
          <p:cNvPr id="190" name="CustomShape 4"/>
          <p:cNvSpPr/>
          <p:nvPr/>
        </p:nvSpPr>
        <p:spPr>
          <a:xfrm>
            <a:off x="251640" y="188640"/>
            <a:ext cx="8352000" cy="1551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3200" strike="noStrike">
                <a:solidFill>
                  <a:srgbClr val="000000"/>
                </a:solidFill>
                <a:latin typeface="Segoe UI"/>
                <a:ea typeface="Segoe UI"/>
              </a:rPr>
              <a:t>This time, the two ensembles cannot be statistically distinguished from each other</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CustomShape 1"/>
          <p:cNvSpPr/>
          <p:nvPr/>
        </p:nvSpPr>
        <p:spPr>
          <a:xfrm>
            <a:off x="971640" y="980640"/>
            <a:ext cx="6947280" cy="4478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2400" strike="noStrike">
                <a:solidFill>
                  <a:srgbClr val="000000"/>
                </a:solidFill>
                <a:latin typeface="Segoe UI"/>
                <a:ea typeface="Segoe UI"/>
              </a:rPr>
              <a:t>Next experiments to be conducted</a:t>
            </a:r>
            <a:endParaRPr/>
          </a:p>
          <a:p>
            <a:pPr>
              <a:lnSpc>
                <a:spcPct val="100000"/>
              </a:lnSpc>
            </a:pPr>
            <a:endParaRPr/>
          </a:p>
          <a:p>
            <a:pPr>
              <a:lnSpc>
                <a:spcPct val="100000"/>
              </a:lnSpc>
              <a:buFont typeface="Arial"/>
              <a:buChar char="•"/>
            </a:pPr>
            <a:r>
              <a:rPr lang="en-GB" sz="2400" strike="noStrike">
                <a:solidFill>
                  <a:srgbClr val="000000"/>
                </a:solidFill>
                <a:latin typeface="Segoe UI"/>
                <a:ea typeface="Segoe UI"/>
              </a:rPr>
              <a:t>At MareNostrum3, with different #CPUs from Ithaca’s</a:t>
            </a:r>
            <a:endParaRPr/>
          </a:p>
          <a:p>
            <a:pPr>
              <a:lnSpc>
                <a:spcPct val="100000"/>
              </a:lnSpc>
              <a:buFont typeface="Arial"/>
              <a:buChar char="•"/>
            </a:pPr>
            <a:r>
              <a:rPr lang="en-GB" sz="2400" strike="noStrike">
                <a:solidFill>
                  <a:srgbClr val="000000"/>
                </a:solidFill>
                <a:latin typeface="Segoe UI"/>
                <a:ea typeface="Segoe UI"/>
              </a:rPr>
              <a:t>At ECMWF, with same #CPUs as Ithaca’s</a:t>
            </a:r>
            <a:endParaRPr/>
          </a:p>
          <a:p>
            <a:pPr>
              <a:lnSpc>
                <a:spcPct val="100000"/>
              </a:lnSpc>
              <a:buFont typeface="Arial"/>
              <a:buChar char="•"/>
            </a:pPr>
            <a:r>
              <a:rPr lang="en-GB" sz="2400" strike="noStrike">
                <a:solidFill>
                  <a:srgbClr val="000000"/>
                </a:solidFill>
                <a:latin typeface="Segoe UI"/>
                <a:ea typeface="Segoe UI"/>
              </a:rPr>
              <a:t>At ECMWF, with different #CPUs from Ithaca’s</a:t>
            </a:r>
            <a:endParaRPr/>
          </a:p>
          <a:p>
            <a:pPr>
              <a:lnSpc>
                <a:spcPct val="100000"/>
              </a:lnSpc>
            </a:pPr>
            <a:endParaRPr/>
          </a:p>
          <a:p>
            <a:pPr>
              <a:lnSpc>
                <a:spcPct val="100000"/>
              </a:lnSpc>
            </a:pPr>
            <a:endParaRPr/>
          </a:p>
          <a:p>
            <a:pPr>
              <a:lnSpc>
                <a:spcPct val="100000"/>
              </a:lnSpc>
            </a:pPr>
            <a:r>
              <a:rPr lang="en-GB" sz="2400" strike="noStrike">
                <a:solidFill>
                  <a:srgbClr val="000000"/>
                </a:solidFill>
                <a:latin typeface="Segoe UI"/>
                <a:ea typeface="Segoe UI"/>
              </a:rPr>
              <a:t>And the experiments should, ideally, be repeated with EC-Earth3.2!</a:t>
            </a: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CustomShape 1"/>
          <p:cNvSpPr/>
          <p:nvPr/>
        </p:nvSpPr>
        <p:spPr>
          <a:xfrm>
            <a:off x="251640" y="476640"/>
            <a:ext cx="2303280" cy="516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2800" strike="noStrike">
                <a:solidFill>
                  <a:srgbClr val="000000"/>
                </a:solidFill>
                <a:latin typeface="Segoe UI"/>
                <a:ea typeface="Segoe UI"/>
              </a:rPr>
              <a:t>Conclusions</a:t>
            </a:r>
            <a:endParaRPr/>
          </a:p>
        </p:txBody>
      </p:sp>
      <p:sp>
        <p:nvSpPr>
          <p:cNvPr id="193" name="CustomShape 2"/>
          <p:cNvSpPr/>
          <p:nvPr/>
        </p:nvSpPr>
        <p:spPr>
          <a:xfrm>
            <a:off x="899640" y="1487520"/>
            <a:ext cx="7396200" cy="4844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Arial"/>
              <a:buChar char="•"/>
            </a:pPr>
            <a:r>
              <a:rPr lang="en-GB" sz="2400" strike="noStrike">
                <a:solidFill>
                  <a:srgbClr val="000000"/>
                </a:solidFill>
                <a:latin typeface="Segoe UI"/>
                <a:ea typeface="Segoe UI"/>
              </a:rPr>
              <a:t>Don’t exchange restarts across centers unless you are sure of what you are doing</a:t>
            </a:r>
            <a:endParaRPr/>
          </a:p>
          <a:p>
            <a:pPr>
              <a:lnSpc>
                <a:spcPct val="100000"/>
              </a:lnSpc>
            </a:pPr>
            <a:endParaRPr/>
          </a:p>
          <a:p>
            <a:pPr>
              <a:lnSpc>
                <a:spcPct val="100000"/>
              </a:lnSpc>
              <a:buFont typeface="Arial"/>
              <a:buChar char="•"/>
            </a:pPr>
            <a:r>
              <a:rPr lang="en-GB" sz="2400" strike="noStrike">
                <a:solidFill>
                  <a:srgbClr val="000000"/>
                </a:solidFill>
                <a:latin typeface="Segoe UI"/>
                <a:ea typeface="Segoe UI"/>
              </a:rPr>
              <a:t>EC-Earth3.1, after equilibration, and for the same domain decomposition, now looks climate-reproducible (! Cautions)</a:t>
            </a:r>
            <a:endParaRPr/>
          </a:p>
          <a:p>
            <a:pPr>
              <a:lnSpc>
                <a:spcPct val="100000"/>
              </a:lnSpc>
            </a:pPr>
            <a:endParaRPr/>
          </a:p>
          <a:p>
            <a:pPr>
              <a:lnSpc>
                <a:spcPct val="100000"/>
              </a:lnSpc>
              <a:buFont typeface="Arial"/>
              <a:buChar char="•"/>
            </a:pPr>
            <a:r>
              <a:rPr lang="en-GB" sz="2400" strike="noStrike">
                <a:solidFill>
                  <a:srgbClr val="000000"/>
                </a:solidFill>
                <a:latin typeface="Segoe UI"/>
                <a:ea typeface="Segoe UI"/>
              </a:rPr>
              <a:t>A systematic reproducibility procedure has to be defined and applied with EC-Earth3.2, ideally before CMIP6 runs are started</a:t>
            </a:r>
            <a:endParaRPr/>
          </a:p>
          <a:p>
            <a:pPr>
              <a:lnSpc>
                <a:spcPct val="100000"/>
              </a:lnSpc>
            </a:pPr>
            <a:endParaRPr/>
          </a:p>
          <a:p>
            <a:pPr>
              <a:lnSpc>
                <a:spcPct val="100000"/>
              </a:lnSpc>
            </a:pPr>
            <a:endParaRPr/>
          </a:p>
          <a:p>
            <a:pPr>
              <a:lnSpc>
                <a:spcPct val="100000"/>
              </a:lnSpc>
            </a:pPr>
            <a:r>
              <a:rPr lang="en-GB" sz="2400" strike="noStrike">
                <a:solidFill>
                  <a:srgbClr val="000000"/>
                </a:solidFill>
                <a:latin typeface="Segoe UI"/>
                <a:ea typeface="Segoe UI"/>
              </a:rPr>
              <a:t>	</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CustomShape 1"/>
          <p:cNvSpPr/>
          <p:nvPr/>
        </p:nvSpPr>
        <p:spPr>
          <a:xfrm>
            <a:off x="395640" y="260640"/>
            <a:ext cx="6191640" cy="516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2800" strike="noStrike">
                <a:solidFill>
                  <a:srgbClr val="000000"/>
                </a:solidFill>
                <a:latin typeface="Segoe UI"/>
                <a:ea typeface="Segoe UI"/>
              </a:rPr>
              <a:t>Strategic question to discuss</a:t>
            </a:r>
            <a:endParaRPr/>
          </a:p>
        </p:txBody>
      </p:sp>
      <p:sp>
        <p:nvSpPr>
          <p:cNvPr id="195" name="CustomShape 2"/>
          <p:cNvSpPr/>
          <p:nvPr/>
        </p:nvSpPr>
        <p:spPr>
          <a:xfrm>
            <a:off x="539640" y="980640"/>
            <a:ext cx="6389280" cy="5272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2000" strike="noStrike">
                <a:solidFill>
                  <a:srgbClr val="000000"/>
                </a:solidFill>
                <a:latin typeface="Segoe UI"/>
                <a:ea typeface="Segoe UI"/>
              </a:rPr>
              <a:t>How do we handle CMIP6 simulations?</a:t>
            </a:r>
            <a:endParaRPr/>
          </a:p>
          <a:p>
            <a:pPr>
              <a:lnSpc>
                <a:spcPct val="100000"/>
              </a:lnSpc>
            </a:pPr>
            <a:endParaRPr/>
          </a:p>
          <a:p>
            <a:pPr lvl="1">
              <a:lnSpc>
                <a:spcPct val="100000"/>
              </a:lnSpc>
              <a:buFont typeface="Arial"/>
              <a:buChar char="•"/>
            </a:pPr>
            <a:r>
              <a:rPr lang="en-GB" sz="2000" strike="noStrike">
                <a:solidFill>
                  <a:srgbClr val="000000"/>
                </a:solidFill>
                <a:latin typeface="Segoe UI"/>
                <a:ea typeface="Segoe UI"/>
              </a:rPr>
              <a:t>Option 1 (clean, but unrealistic): One partner does all the simulations on the same machine.</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lvl="1">
              <a:lnSpc>
                <a:spcPct val="100000"/>
              </a:lnSpc>
              <a:buFont typeface="Arial"/>
              <a:buChar char="•"/>
            </a:pPr>
            <a:r>
              <a:rPr lang="en-GB" sz="2000" strike="noStrike">
                <a:solidFill>
                  <a:srgbClr val="000000"/>
                </a:solidFill>
                <a:latin typeface="Segoe UI"/>
                <a:ea typeface="Segoe UI"/>
              </a:rPr>
              <a:t>Option 2 (fast, but questionable): Split the load of simulations</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p:txBody>
      </p:sp>
      <p:sp>
        <p:nvSpPr>
          <p:cNvPr id="196" name="CustomShape 3"/>
          <p:cNvSpPr/>
          <p:nvPr/>
        </p:nvSpPr>
        <p:spPr>
          <a:xfrm>
            <a:off x="1422360" y="2411280"/>
            <a:ext cx="5129640" cy="435240"/>
          </a:xfrm>
          <a:custGeom>
            <a:avLst/>
            <a:gdLst/>
            <a:ahLst/>
            <a:cxnLst/>
            <a:rect l="0" t="0" r="r" b="b"/>
            <a:pathLst>
              <a:path w="5130801" h="465668">
                <a:moveTo>
                  <a:pt x="0" y="281517"/>
                </a:moveTo>
                <a:cubicBezTo>
                  <a:pt x="166158" y="197908"/>
                  <a:pt x="332317" y="114300"/>
                  <a:pt x="508000" y="103717"/>
                </a:cubicBezTo>
                <a:cubicBezTo>
                  <a:pt x="683683" y="93134"/>
                  <a:pt x="895350" y="167217"/>
                  <a:pt x="1054100" y="218017"/>
                </a:cubicBezTo>
                <a:cubicBezTo>
                  <a:pt x="1212850" y="268817"/>
                  <a:pt x="1284817" y="372534"/>
                  <a:pt x="1460500" y="408517"/>
                </a:cubicBezTo>
                <a:cubicBezTo>
                  <a:pt x="1636183" y="444500"/>
                  <a:pt x="1919817" y="465667"/>
                  <a:pt x="2108200" y="433917"/>
                </a:cubicBezTo>
                <a:cubicBezTo>
                  <a:pt x="2296583" y="402167"/>
                  <a:pt x="2478617" y="270934"/>
                  <a:pt x="2590800" y="218017"/>
                </a:cubicBezTo>
                <a:cubicBezTo>
                  <a:pt x="2702983" y="165100"/>
                  <a:pt x="2677583" y="112184"/>
                  <a:pt x="2781300" y="116417"/>
                </a:cubicBezTo>
                <a:cubicBezTo>
                  <a:pt x="2885017" y="120650"/>
                  <a:pt x="3048000" y="260350"/>
                  <a:pt x="3213100" y="243417"/>
                </a:cubicBezTo>
                <a:cubicBezTo>
                  <a:pt x="3378200" y="226484"/>
                  <a:pt x="3627967" y="29634"/>
                  <a:pt x="3771900" y="14817"/>
                </a:cubicBezTo>
                <a:cubicBezTo>
                  <a:pt x="3915833" y="0"/>
                  <a:pt x="3985683" y="84667"/>
                  <a:pt x="4076700" y="154517"/>
                </a:cubicBezTo>
                <a:cubicBezTo>
                  <a:pt x="4167717" y="224367"/>
                  <a:pt x="4205817" y="408517"/>
                  <a:pt x="4318000" y="433917"/>
                </a:cubicBezTo>
                <a:cubicBezTo>
                  <a:pt x="4430183" y="459317"/>
                  <a:pt x="4650317" y="353484"/>
                  <a:pt x="4749800" y="306917"/>
                </a:cubicBezTo>
                <a:cubicBezTo>
                  <a:pt x="4849283" y="260350"/>
                  <a:pt x="4883150" y="182034"/>
                  <a:pt x="4914900" y="154517"/>
                </a:cubicBezTo>
                <a:cubicBezTo>
                  <a:pt x="4946650" y="127000"/>
                  <a:pt x="4904317" y="148167"/>
                  <a:pt x="4940300" y="141817"/>
                </a:cubicBezTo>
                <a:cubicBezTo>
                  <a:pt x="4976283" y="135467"/>
                  <a:pt x="5053541" y="125942"/>
                  <a:pt x="5130800" y="116417"/>
                </a:cubicBezTo>
              </a:path>
            </a:pathLst>
          </a:custGeom>
          <a:noFill/>
          <a:ln>
            <a:solidFill>
              <a:srgbClr val="FF0000"/>
            </a:solidFill>
            <a:round/>
          </a:ln>
        </p:spPr>
        <p:style>
          <a:lnRef idx="2">
            <a:schemeClr val="accent1">
              <a:shade val="50000"/>
            </a:schemeClr>
          </a:lnRef>
          <a:fillRef idx="1">
            <a:schemeClr val="accent1"/>
          </a:fillRef>
          <a:effectRef idx="0">
            <a:schemeClr val="accent1"/>
          </a:effectRef>
          <a:fontRef idx="minor"/>
        </p:style>
      </p:sp>
      <p:sp>
        <p:nvSpPr>
          <p:cNvPr id="197" name="CustomShape 4"/>
          <p:cNvSpPr/>
          <p:nvPr/>
        </p:nvSpPr>
        <p:spPr>
          <a:xfrm>
            <a:off x="1422360" y="2421000"/>
            <a:ext cx="5434560" cy="406440"/>
          </a:xfrm>
          <a:custGeom>
            <a:avLst/>
            <a:gdLst/>
            <a:ahLst/>
            <a:cxnLst/>
            <a:rect l="0" t="0" r="r" b="b"/>
            <a:pathLst>
              <a:path w="5435601" h="452967">
                <a:moveTo>
                  <a:pt x="0" y="283633"/>
                </a:moveTo>
                <a:cubicBezTo>
                  <a:pt x="31750" y="317499"/>
                  <a:pt x="63500" y="351366"/>
                  <a:pt x="139700" y="334433"/>
                </a:cubicBezTo>
                <a:cubicBezTo>
                  <a:pt x="215900" y="317500"/>
                  <a:pt x="340783" y="201083"/>
                  <a:pt x="457200" y="182033"/>
                </a:cubicBezTo>
                <a:cubicBezTo>
                  <a:pt x="573617" y="162983"/>
                  <a:pt x="709083" y="247650"/>
                  <a:pt x="838200" y="220133"/>
                </a:cubicBezTo>
                <a:cubicBezTo>
                  <a:pt x="967317" y="192616"/>
                  <a:pt x="1117600" y="0"/>
                  <a:pt x="1231900" y="16933"/>
                </a:cubicBezTo>
                <a:cubicBezTo>
                  <a:pt x="1346200" y="33866"/>
                  <a:pt x="1394883" y="292100"/>
                  <a:pt x="1524000" y="321733"/>
                </a:cubicBezTo>
                <a:cubicBezTo>
                  <a:pt x="1653117" y="351366"/>
                  <a:pt x="1860550" y="213783"/>
                  <a:pt x="2006600" y="194733"/>
                </a:cubicBezTo>
                <a:cubicBezTo>
                  <a:pt x="2152650" y="175683"/>
                  <a:pt x="2298700" y="169333"/>
                  <a:pt x="2400300" y="207433"/>
                </a:cubicBezTo>
                <a:cubicBezTo>
                  <a:pt x="2501900" y="245533"/>
                  <a:pt x="2527300" y="393700"/>
                  <a:pt x="2616200" y="423333"/>
                </a:cubicBezTo>
                <a:cubicBezTo>
                  <a:pt x="2705100" y="452966"/>
                  <a:pt x="2813050" y="440266"/>
                  <a:pt x="2933700" y="385233"/>
                </a:cubicBezTo>
                <a:cubicBezTo>
                  <a:pt x="3054350" y="330200"/>
                  <a:pt x="3223683" y="93133"/>
                  <a:pt x="3340100" y="93133"/>
                </a:cubicBezTo>
                <a:cubicBezTo>
                  <a:pt x="3456517" y="93133"/>
                  <a:pt x="3524250" y="376766"/>
                  <a:pt x="3632200" y="385233"/>
                </a:cubicBezTo>
                <a:cubicBezTo>
                  <a:pt x="3740150" y="393700"/>
                  <a:pt x="3875617" y="177800"/>
                  <a:pt x="3987800" y="143933"/>
                </a:cubicBezTo>
                <a:cubicBezTo>
                  <a:pt x="4099983" y="110066"/>
                  <a:pt x="4214283" y="139700"/>
                  <a:pt x="4305300" y="182033"/>
                </a:cubicBezTo>
                <a:cubicBezTo>
                  <a:pt x="4396317" y="224366"/>
                  <a:pt x="4411133" y="412750"/>
                  <a:pt x="4533900" y="397933"/>
                </a:cubicBezTo>
                <a:cubicBezTo>
                  <a:pt x="4656667" y="383116"/>
                  <a:pt x="4891617" y="120650"/>
                  <a:pt x="5041900" y="93133"/>
                </a:cubicBezTo>
                <a:cubicBezTo>
                  <a:pt x="5192183" y="65616"/>
                  <a:pt x="5340350" y="213783"/>
                  <a:pt x="5435600" y="232833"/>
                </a:cubicBezTo>
              </a:path>
            </a:pathLst>
          </a:custGeom>
          <a:noFill/>
          <a:ln>
            <a:solidFill>
              <a:srgbClr val="FF0000"/>
            </a:solidFill>
            <a:round/>
          </a:ln>
        </p:spPr>
        <p:style>
          <a:lnRef idx="2">
            <a:schemeClr val="accent1">
              <a:shade val="50000"/>
            </a:schemeClr>
          </a:lnRef>
          <a:fillRef idx="1">
            <a:schemeClr val="accent1"/>
          </a:fillRef>
          <a:effectRef idx="0">
            <a:schemeClr val="accent1"/>
          </a:effectRef>
          <a:fontRef idx="minor"/>
        </p:style>
      </p:sp>
      <p:sp>
        <p:nvSpPr>
          <p:cNvPr id="198" name="CustomShape 5"/>
          <p:cNvSpPr/>
          <p:nvPr/>
        </p:nvSpPr>
        <p:spPr>
          <a:xfrm>
            <a:off x="1434960" y="2413800"/>
            <a:ext cx="5129640" cy="533880"/>
          </a:xfrm>
          <a:custGeom>
            <a:avLst/>
            <a:gdLst/>
            <a:ahLst/>
            <a:cxnLst/>
            <a:rect l="0" t="0" r="r" b="b"/>
            <a:pathLst>
              <a:path w="5130801" h="577851">
                <a:moveTo>
                  <a:pt x="0" y="556683"/>
                </a:moveTo>
                <a:cubicBezTo>
                  <a:pt x="166158" y="507999"/>
                  <a:pt x="332317" y="459316"/>
                  <a:pt x="457200" y="378883"/>
                </a:cubicBezTo>
                <a:cubicBezTo>
                  <a:pt x="582083" y="298450"/>
                  <a:pt x="632884" y="127000"/>
                  <a:pt x="749300" y="74083"/>
                </a:cubicBezTo>
                <a:cubicBezTo>
                  <a:pt x="865716" y="21166"/>
                  <a:pt x="1058333" y="0"/>
                  <a:pt x="1155700" y="61383"/>
                </a:cubicBezTo>
                <a:cubicBezTo>
                  <a:pt x="1253067" y="122766"/>
                  <a:pt x="1248833" y="361950"/>
                  <a:pt x="1333500" y="442383"/>
                </a:cubicBezTo>
                <a:cubicBezTo>
                  <a:pt x="1418167" y="522816"/>
                  <a:pt x="1572683" y="567266"/>
                  <a:pt x="1663700" y="543983"/>
                </a:cubicBezTo>
                <a:cubicBezTo>
                  <a:pt x="1754717" y="520700"/>
                  <a:pt x="1799167" y="330200"/>
                  <a:pt x="1879600" y="302683"/>
                </a:cubicBezTo>
                <a:cubicBezTo>
                  <a:pt x="1960033" y="275166"/>
                  <a:pt x="2029883" y="419100"/>
                  <a:pt x="2146300" y="378883"/>
                </a:cubicBezTo>
                <a:cubicBezTo>
                  <a:pt x="2262717" y="338666"/>
                  <a:pt x="2461683" y="65616"/>
                  <a:pt x="2578100" y="61383"/>
                </a:cubicBezTo>
                <a:cubicBezTo>
                  <a:pt x="2694517" y="57150"/>
                  <a:pt x="2787650" y="270933"/>
                  <a:pt x="2844800" y="353483"/>
                </a:cubicBezTo>
                <a:cubicBezTo>
                  <a:pt x="2901950" y="436033"/>
                  <a:pt x="2849033" y="577850"/>
                  <a:pt x="2921000" y="556683"/>
                </a:cubicBezTo>
                <a:cubicBezTo>
                  <a:pt x="2992967" y="535516"/>
                  <a:pt x="3172883" y="251883"/>
                  <a:pt x="3276600" y="226483"/>
                </a:cubicBezTo>
                <a:cubicBezTo>
                  <a:pt x="3380317" y="201083"/>
                  <a:pt x="3422650" y="359833"/>
                  <a:pt x="3543300" y="404283"/>
                </a:cubicBezTo>
                <a:cubicBezTo>
                  <a:pt x="3663950" y="448733"/>
                  <a:pt x="3875617" y="524933"/>
                  <a:pt x="4000500" y="493183"/>
                </a:cubicBezTo>
                <a:cubicBezTo>
                  <a:pt x="4125383" y="461433"/>
                  <a:pt x="4207933" y="277283"/>
                  <a:pt x="4292600" y="213783"/>
                </a:cubicBezTo>
                <a:cubicBezTo>
                  <a:pt x="4377267" y="150283"/>
                  <a:pt x="4432300" y="86783"/>
                  <a:pt x="4508500" y="112183"/>
                </a:cubicBezTo>
                <a:cubicBezTo>
                  <a:pt x="4584700" y="137583"/>
                  <a:pt x="4671483" y="313266"/>
                  <a:pt x="4749800" y="366183"/>
                </a:cubicBezTo>
                <a:cubicBezTo>
                  <a:pt x="4828117" y="419100"/>
                  <a:pt x="4914900" y="436033"/>
                  <a:pt x="4978400" y="429683"/>
                </a:cubicBezTo>
                <a:cubicBezTo>
                  <a:pt x="5041900" y="423333"/>
                  <a:pt x="5086350" y="375708"/>
                  <a:pt x="5130800" y="328083"/>
                </a:cubicBezTo>
              </a:path>
            </a:pathLst>
          </a:custGeom>
          <a:noFill/>
          <a:ln>
            <a:solidFill>
              <a:srgbClr val="FF0000"/>
            </a:solidFill>
            <a:round/>
          </a:ln>
        </p:spPr>
        <p:style>
          <a:lnRef idx="2">
            <a:schemeClr val="accent1">
              <a:shade val="50000"/>
            </a:schemeClr>
          </a:lnRef>
          <a:fillRef idx="1">
            <a:schemeClr val="accent1"/>
          </a:fillRef>
          <a:effectRef idx="0">
            <a:schemeClr val="accent1"/>
          </a:effectRef>
          <a:fontRef idx="minor"/>
        </p:style>
      </p:sp>
      <p:sp>
        <p:nvSpPr>
          <p:cNvPr id="199" name="CustomShape 6"/>
          <p:cNvSpPr/>
          <p:nvPr/>
        </p:nvSpPr>
        <p:spPr>
          <a:xfrm>
            <a:off x="1128240" y="4901040"/>
            <a:ext cx="5447160" cy="409320"/>
          </a:xfrm>
          <a:custGeom>
            <a:avLst/>
            <a:gdLst/>
            <a:ahLst/>
            <a:cxnLst/>
            <a:rect l="0" t="0" r="r" b="b"/>
            <a:pathLst>
              <a:path w="5448301" h="448734">
                <a:moveTo>
                  <a:pt x="0" y="273050"/>
                </a:moveTo>
                <a:cubicBezTo>
                  <a:pt x="99483" y="171450"/>
                  <a:pt x="198967" y="69850"/>
                  <a:pt x="330200" y="69850"/>
                </a:cubicBezTo>
                <a:cubicBezTo>
                  <a:pt x="461433" y="69850"/>
                  <a:pt x="558800" y="277283"/>
                  <a:pt x="787400" y="273050"/>
                </a:cubicBezTo>
                <a:cubicBezTo>
                  <a:pt x="1016000" y="268817"/>
                  <a:pt x="1479550" y="19050"/>
                  <a:pt x="1701800" y="44450"/>
                </a:cubicBezTo>
                <a:cubicBezTo>
                  <a:pt x="1924050" y="69850"/>
                  <a:pt x="1928283" y="402167"/>
                  <a:pt x="2120900" y="425450"/>
                </a:cubicBezTo>
                <a:cubicBezTo>
                  <a:pt x="2313517" y="448733"/>
                  <a:pt x="2667000" y="251883"/>
                  <a:pt x="2857500" y="184150"/>
                </a:cubicBezTo>
                <a:cubicBezTo>
                  <a:pt x="3048000" y="116417"/>
                  <a:pt x="3119967" y="0"/>
                  <a:pt x="3263900" y="19050"/>
                </a:cubicBezTo>
                <a:cubicBezTo>
                  <a:pt x="3407833" y="38100"/>
                  <a:pt x="3549650" y="287867"/>
                  <a:pt x="3721100" y="298450"/>
                </a:cubicBezTo>
                <a:cubicBezTo>
                  <a:pt x="3892550" y="309033"/>
                  <a:pt x="4116917" y="122767"/>
                  <a:pt x="4292600" y="82550"/>
                </a:cubicBezTo>
                <a:cubicBezTo>
                  <a:pt x="4468283" y="42333"/>
                  <a:pt x="4641850" y="31750"/>
                  <a:pt x="4775200" y="57150"/>
                </a:cubicBezTo>
                <a:cubicBezTo>
                  <a:pt x="4908550" y="82550"/>
                  <a:pt x="4980517" y="224367"/>
                  <a:pt x="5092700" y="234950"/>
                </a:cubicBezTo>
                <a:cubicBezTo>
                  <a:pt x="5204883" y="245533"/>
                  <a:pt x="5326591" y="183091"/>
                  <a:pt x="5448300" y="120650"/>
                </a:cubicBezTo>
              </a:path>
            </a:pathLst>
          </a:custGeom>
          <a:noFill/>
          <a:ln>
            <a:solidFill>
              <a:srgbClr val="002060"/>
            </a:solidFill>
            <a:round/>
          </a:ln>
        </p:spPr>
        <p:style>
          <a:lnRef idx="2">
            <a:schemeClr val="accent1">
              <a:shade val="50000"/>
            </a:schemeClr>
          </a:lnRef>
          <a:fillRef idx="1">
            <a:schemeClr val="accent1"/>
          </a:fillRef>
          <a:effectRef idx="0">
            <a:schemeClr val="accent1"/>
          </a:effectRef>
          <a:fontRef idx="minor"/>
        </p:style>
      </p:sp>
      <p:sp>
        <p:nvSpPr>
          <p:cNvPr id="200" name="CustomShape 7"/>
          <p:cNvSpPr/>
          <p:nvPr/>
        </p:nvSpPr>
        <p:spPr>
          <a:xfrm>
            <a:off x="1115640" y="5309640"/>
            <a:ext cx="5231160" cy="494640"/>
          </a:xfrm>
          <a:custGeom>
            <a:avLst/>
            <a:gdLst/>
            <a:ahLst/>
            <a:cxnLst/>
            <a:rect l="0" t="0" r="r" b="b"/>
            <a:pathLst>
              <a:path w="5232401" h="508001">
                <a:moveTo>
                  <a:pt x="0" y="91017"/>
                </a:moveTo>
                <a:cubicBezTo>
                  <a:pt x="91016" y="161925"/>
                  <a:pt x="182033" y="232834"/>
                  <a:pt x="317500" y="243417"/>
                </a:cubicBezTo>
                <a:cubicBezTo>
                  <a:pt x="452967" y="254000"/>
                  <a:pt x="675217" y="129117"/>
                  <a:pt x="812800" y="154517"/>
                </a:cubicBezTo>
                <a:cubicBezTo>
                  <a:pt x="950383" y="179917"/>
                  <a:pt x="969434" y="389467"/>
                  <a:pt x="1143000" y="395817"/>
                </a:cubicBezTo>
                <a:cubicBezTo>
                  <a:pt x="1316566" y="402167"/>
                  <a:pt x="1648883" y="175684"/>
                  <a:pt x="1854200" y="192617"/>
                </a:cubicBezTo>
                <a:cubicBezTo>
                  <a:pt x="2059517" y="209550"/>
                  <a:pt x="2207683" y="486834"/>
                  <a:pt x="2374900" y="497417"/>
                </a:cubicBezTo>
                <a:cubicBezTo>
                  <a:pt x="2542117" y="508000"/>
                  <a:pt x="2709333" y="336550"/>
                  <a:pt x="2857500" y="256117"/>
                </a:cubicBezTo>
                <a:cubicBezTo>
                  <a:pt x="3005667" y="175684"/>
                  <a:pt x="3113617" y="12700"/>
                  <a:pt x="3263900" y="14817"/>
                </a:cubicBezTo>
                <a:cubicBezTo>
                  <a:pt x="3414183" y="16934"/>
                  <a:pt x="3621617" y="222250"/>
                  <a:pt x="3759200" y="268817"/>
                </a:cubicBezTo>
                <a:cubicBezTo>
                  <a:pt x="3896783" y="315384"/>
                  <a:pt x="3943350" y="338667"/>
                  <a:pt x="4089400" y="294217"/>
                </a:cubicBezTo>
                <a:cubicBezTo>
                  <a:pt x="4235450" y="249767"/>
                  <a:pt x="4476750" y="4234"/>
                  <a:pt x="4635500" y="2117"/>
                </a:cubicBezTo>
                <a:cubicBezTo>
                  <a:pt x="4794250" y="0"/>
                  <a:pt x="4942417" y="228600"/>
                  <a:pt x="5041900" y="281517"/>
                </a:cubicBezTo>
                <a:cubicBezTo>
                  <a:pt x="5141383" y="334434"/>
                  <a:pt x="5186891" y="327025"/>
                  <a:pt x="5232400" y="319617"/>
                </a:cubicBezTo>
              </a:path>
            </a:pathLst>
          </a:custGeom>
          <a:noFill/>
          <a:ln>
            <a:solidFill>
              <a:schemeClr val="accent6">
                <a:lumMod val="75000"/>
              </a:schemeClr>
            </a:solidFill>
            <a:round/>
          </a:ln>
        </p:spPr>
        <p:style>
          <a:lnRef idx="2">
            <a:schemeClr val="accent1">
              <a:shade val="50000"/>
            </a:schemeClr>
          </a:lnRef>
          <a:fillRef idx="1">
            <a:schemeClr val="accent1"/>
          </a:fillRef>
          <a:effectRef idx="0">
            <a:schemeClr val="accent1"/>
          </a:effectRef>
          <a:fontRef idx="minor"/>
        </p:style>
      </p:sp>
      <p:sp>
        <p:nvSpPr>
          <p:cNvPr id="201" name="CustomShape 8"/>
          <p:cNvSpPr/>
          <p:nvPr/>
        </p:nvSpPr>
        <p:spPr>
          <a:xfrm>
            <a:off x="1140840" y="4596120"/>
            <a:ext cx="5256720" cy="567000"/>
          </a:xfrm>
          <a:custGeom>
            <a:avLst/>
            <a:gdLst/>
            <a:ahLst/>
            <a:cxnLst/>
            <a:rect l="0" t="0" r="r" b="b"/>
            <a:pathLst>
              <a:path w="5257801" h="622301">
                <a:moveTo>
                  <a:pt x="0" y="264583"/>
                </a:moveTo>
                <a:cubicBezTo>
                  <a:pt x="162983" y="244474"/>
                  <a:pt x="325967" y="224366"/>
                  <a:pt x="495300" y="226483"/>
                </a:cubicBezTo>
                <a:cubicBezTo>
                  <a:pt x="664633" y="228600"/>
                  <a:pt x="783167" y="311150"/>
                  <a:pt x="1016000" y="277283"/>
                </a:cubicBezTo>
                <a:cubicBezTo>
                  <a:pt x="1248833" y="243416"/>
                  <a:pt x="1691217" y="0"/>
                  <a:pt x="1892300" y="23283"/>
                </a:cubicBezTo>
                <a:cubicBezTo>
                  <a:pt x="2093383" y="46566"/>
                  <a:pt x="2123017" y="364066"/>
                  <a:pt x="2222500" y="416983"/>
                </a:cubicBezTo>
                <a:cubicBezTo>
                  <a:pt x="2321983" y="469900"/>
                  <a:pt x="2400300" y="397933"/>
                  <a:pt x="2489200" y="340783"/>
                </a:cubicBezTo>
                <a:cubicBezTo>
                  <a:pt x="2578100" y="283633"/>
                  <a:pt x="2686050" y="40216"/>
                  <a:pt x="2755900" y="74083"/>
                </a:cubicBezTo>
                <a:cubicBezTo>
                  <a:pt x="2825750" y="107950"/>
                  <a:pt x="2842683" y="465666"/>
                  <a:pt x="2908300" y="543983"/>
                </a:cubicBezTo>
                <a:cubicBezTo>
                  <a:pt x="2973917" y="622300"/>
                  <a:pt x="3050117" y="582083"/>
                  <a:pt x="3149600" y="543983"/>
                </a:cubicBezTo>
                <a:cubicBezTo>
                  <a:pt x="3249083" y="505883"/>
                  <a:pt x="3382433" y="330200"/>
                  <a:pt x="3505200" y="315383"/>
                </a:cubicBezTo>
                <a:cubicBezTo>
                  <a:pt x="3627967" y="300566"/>
                  <a:pt x="3759200" y="486833"/>
                  <a:pt x="3886200" y="455083"/>
                </a:cubicBezTo>
                <a:cubicBezTo>
                  <a:pt x="4013200" y="423333"/>
                  <a:pt x="4129617" y="156633"/>
                  <a:pt x="4267200" y="124883"/>
                </a:cubicBezTo>
                <a:cubicBezTo>
                  <a:pt x="4404783" y="93133"/>
                  <a:pt x="4586817" y="281516"/>
                  <a:pt x="4711700" y="264583"/>
                </a:cubicBezTo>
                <a:cubicBezTo>
                  <a:pt x="4836583" y="247650"/>
                  <a:pt x="4925483" y="40216"/>
                  <a:pt x="5016500" y="23283"/>
                </a:cubicBezTo>
                <a:cubicBezTo>
                  <a:pt x="5107517" y="6350"/>
                  <a:pt x="5182658" y="84666"/>
                  <a:pt x="5257800" y="162983"/>
                </a:cubicBezTo>
              </a:path>
            </a:pathLst>
          </a:custGeom>
          <a:noFill/>
          <a:ln>
            <a:solidFill>
              <a:srgbClr val="FF0000"/>
            </a:solidFill>
            <a:round/>
          </a:ln>
        </p:spPr>
        <p:style>
          <a:lnRef idx="2">
            <a:schemeClr val="accent1">
              <a:shade val="50000"/>
            </a:schemeClr>
          </a:lnRef>
          <a:fillRef idx="1">
            <a:schemeClr val="accent1"/>
          </a:fillRef>
          <a:effectRef idx="0">
            <a:schemeClr val="accent1"/>
          </a:effectRef>
          <a:fontRef idx="minor"/>
        </p:style>
      </p:sp>
      <p:sp>
        <p:nvSpPr>
          <p:cNvPr id="202" name="CustomShape 9"/>
          <p:cNvSpPr/>
          <p:nvPr/>
        </p:nvSpPr>
        <p:spPr>
          <a:xfrm>
            <a:off x="6930000" y="2421000"/>
            <a:ext cx="1817280" cy="638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FF0000"/>
                </a:solidFill>
                <a:latin typeface="Segoe UI"/>
                <a:ea typeface="Segoe UI"/>
              </a:rPr>
              <a:t>3 members run at BSC</a:t>
            </a:r>
            <a:endParaRPr/>
          </a:p>
        </p:txBody>
      </p:sp>
      <p:sp>
        <p:nvSpPr>
          <p:cNvPr id="203" name="CustomShape 10"/>
          <p:cNvSpPr/>
          <p:nvPr/>
        </p:nvSpPr>
        <p:spPr>
          <a:xfrm>
            <a:off x="6444360" y="4547520"/>
            <a:ext cx="2643480" cy="637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FF0000"/>
                </a:solidFill>
                <a:latin typeface="Segoe UI"/>
                <a:ea typeface="Segoe UI"/>
              </a:rPr>
              <a:t>1 member run at BSC</a:t>
            </a:r>
            <a:endParaRPr/>
          </a:p>
        </p:txBody>
      </p:sp>
      <p:sp>
        <p:nvSpPr>
          <p:cNvPr id="204" name="CustomShape 11"/>
          <p:cNvSpPr/>
          <p:nvPr/>
        </p:nvSpPr>
        <p:spPr>
          <a:xfrm>
            <a:off x="6559560" y="4826520"/>
            <a:ext cx="2907720" cy="638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000080"/>
                </a:solidFill>
                <a:latin typeface="Segoe UI"/>
                <a:ea typeface="Segoe UI"/>
              </a:rPr>
              <a:t>1 member run at KNMI</a:t>
            </a:r>
            <a:endParaRPr/>
          </a:p>
        </p:txBody>
      </p:sp>
      <p:sp>
        <p:nvSpPr>
          <p:cNvPr id="205" name="CustomShape 12"/>
          <p:cNvSpPr/>
          <p:nvPr/>
        </p:nvSpPr>
        <p:spPr>
          <a:xfrm>
            <a:off x="6372360" y="5413320"/>
            <a:ext cx="2907720" cy="637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dirty="0">
                <a:solidFill>
                  <a:srgbClr val="E46C0A"/>
                </a:solidFill>
                <a:latin typeface="Segoe UI"/>
                <a:ea typeface="Segoe UI"/>
              </a:rPr>
              <a:t>1 member run at </a:t>
            </a:r>
            <a:r>
              <a:rPr lang="en-GB" b="1" dirty="0" smtClean="0">
                <a:solidFill>
                  <a:srgbClr val="E46C0A"/>
                </a:solidFill>
                <a:latin typeface="Segoe UI"/>
                <a:ea typeface="Segoe UI"/>
              </a:rPr>
              <a:t>SMH</a:t>
            </a:r>
            <a:r>
              <a:rPr lang="en-GB" b="1" strike="noStrike" dirty="0" smtClean="0">
                <a:solidFill>
                  <a:srgbClr val="E46C0A"/>
                </a:solidFill>
                <a:latin typeface="Segoe UI"/>
                <a:ea typeface="Segoe UI"/>
              </a:rPr>
              <a:t>I</a:t>
            </a:r>
            <a:endParaRPr dirty="0"/>
          </a:p>
        </p:txBody>
      </p:sp>
      <p:sp>
        <p:nvSpPr>
          <p:cNvPr id="206" name="CustomShape 13"/>
          <p:cNvSpPr/>
          <p:nvPr/>
        </p:nvSpPr>
        <p:spPr>
          <a:xfrm>
            <a:off x="1713960" y="5877360"/>
            <a:ext cx="6385320" cy="912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In that case, we have to recognize that this « 1 + 1 + 1 » ensemble will have likely a </a:t>
            </a:r>
            <a:r>
              <a:rPr lang="en-GB" b="1" strike="noStrike">
                <a:solidFill>
                  <a:srgbClr val="000000"/>
                </a:solidFill>
                <a:latin typeface="Segoe UI"/>
                <a:ea typeface="Segoe UI"/>
              </a:rPr>
              <a:t>larger spread</a:t>
            </a:r>
            <a:r>
              <a:rPr lang="en-GB" strike="noStrike">
                <a:solidFill>
                  <a:srgbClr val="000000"/>
                </a:solidFill>
                <a:latin typeface="Segoe UI"/>
                <a:ea typeface="Segoe UI"/>
              </a:rPr>
              <a:t>: </a:t>
            </a:r>
            <a:r>
              <a:rPr lang="en-GB" b="1" strike="noStrike">
                <a:solidFill>
                  <a:srgbClr val="000000"/>
                </a:solidFill>
                <a:latin typeface="Segoe UI"/>
                <a:ea typeface="Segoe UI"/>
              </a:rPr>
              <a:t>it also comprises hardware/software uncertainty</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CustomShape 1"/>
          <p:cNvSpPr/>
          <p:nvPr/>
        </p:nvSpPr>
        <p:spPr>
          <a:xfrm>
            <a:off x="1331640" y="908640"/>
            <a:ext cx="4570920" cy="1003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lvl="1">
              <a:lnSpc>
                <a:spcPct val="100000"/>
              </a:lnSpc>
              <a:buFont typeface="Arial"/>
              <a:buChar char="•"/>
            </a:pPr>
            <a:r>
              <a:rPr lang="en-GB" sz="2000" strike="noStrike">
                <a:solidFill>
                  <a:srgbClr val="000000"/>
                </a:solidFill>
                <a:latin typeface="Segoe UI"/>
                <a:ea typeface="Segoe UI"/>
              </a:rPr>
              <a:t>Option 3 (tradeoff): One partner takes one type of experiment</a:t>
            </a:r>
            <a:endParaRPr/>
          </a:p>
        </p:txBody>
      </p:sp>
      <p:sp>
        <p:nvSpPr>
          <p:cNvPr id="208" name="CustomShape 2"/>
          <p:cNvSpPr/>
          <p:nvPr/>
        </p:nvSpPr>
        <p:spPr>
          <a:xfrm>
            <a:off x="2411640" y="1845000"/>
            <a:ext cx="3815280" cy="1186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(examples)</a:t>
            </a:r>
            <a:endParaRPr/>
          </a:p>
          <a:p>
            <a:pPr>
              <a:lnSpc>
                <a:spcPct val="100000"/>
              </a:lnSpc>
            </a:pPr>
            <a:r>
              <a:rPr lang="en-GB" strike="noStrike">
                <a:solidFill>
                  <a:srgbClr val="000000"/>
                </a:solidFill>
                <a:latin typeface="Segoe UI"/>
                <a:ea typeface="Segoe UI"/>
              </a:rPr>
              <a:t>piControl </a:t>
            </a:r>
            <a:r>
              <a:rPr lang="en-GB" strike="noStrike">
                <a:solidFill>
                  <a:srgbClr val="000000"/>
                </a:solidFill>
                <a:latin typeface="Wingdings"/>
                <a:ea typeface="Segoe UI"/>
              </a:rPr>
              <a:t></a:t>
            </a:r>
            <a:r>
              <a:rPr lang="en-GB" strike="noStrike">
                <a:solidFill>
                  <a:srgbClr val="000000"/>
                </a:solidFill>
                <a:latin typeface="Segoe UI"/>
                <a:ea typeface="Segoe UI"/>
              </a:rPr>
              <a:t> BSC</a:t>
            </a:r>
            <a:endParaRPr/>
          </a:p>
          <a:p>
            <a:pPr>
              <a:lnSpc>
                <a:spcPct val="100000"/>
              </a:lnSpc>
            </a:pPr>
            <a:r>
              <a:rPr lang="en-GB" strike="noStrike">
                <a:solidFill>
                  <a:srgbClr val="000000"/>
                </a:solidFill>
                <a:latin typeface="Segoe UI"/>
                <a:ea typeface="Segoe UI"/>
              </a:rPr>
              <a:t>Historical: 5 members </a:t>
            </a:r>
            <a:r>
              <a:rPr lang="en-GB" strike="noStrike">
                <a:solidFill>
                  <a:srgbClr val="000000"/>
                </a:solidFill>
                <a:latin typeface="Wingdings"/>
                <a:ea typeface="Segoe UI"/>
              </a:rPr>
              <a:t></a:t>
            </a:r>
            <a:r>
              <a:rPr lang="en-GB" strike="noStrike">
                <a:solidFill>
                  <a:srgbClr val="000000"/>
                </a:solidFill>
                <a:latin typeface="Segoe UI"/>
                <a:ea typeface="Segoe UI"/>
              </a:rPr>
              <a:t> KNMI</a:t>
            </a:r>
            <a:endParaRPr/>
          </a:p>
          <a:p>
            <a:pPr>
              <a:lnSpc>
                <a:spcPct val="100000"/>
              </a:lnSpc>
            </a:pPr>
            <a:r>
              <a:rPr lang="en-GB" strike="noStrike">
                <a:solidFill>
                  <a:srgbClr val="000000"/>
                </a:solidFill>
                <a:latin typeface="Segoe UI"/>
                <a:ea typeface="Segoe UI"/>
              </a:rPr>
              <a:t>RCP4.5: 6 members </a:t>
            </a:r>
            <a:r>
              <a:rPr lang="en-GB" strike="noStrike">
                <a:solidFill>
                  <a:srgbClr val="000000"/>
                </a:solidFill>
                <a:latin typeface="Wingdings"/>
                <a:ea typeface="Segoe UI"/>
              </a:rPr>
              <a:t></a:t>
            </a:r>
            <a:r>
              <a:rPr lang="en-GB" strike="noStrike">
                <a:solidFill>
                  <a:srgbClr val="000000"/>
                </a:solidFill>
                <a:latin typeface="Segoe UI"/>
                <a:ea typeface="Segoe UI"/>
              </a:rPr>
              <a:t> SMHI </a:t>
            </a:r>
            <a:endParaRPr/>
          </a:p>
        </p:txBody>
      </p:sp>
      <p:sp>
        <p:nvSpPr>
          <p:cNvPr id="209" name="CustomShape 3"/>
          <p:cNvSpPr/>
          <p:nvPr/>
        </p:nvSpPr>
        <p:spPr>
          <a:xfrm>
            <a:off x="2195640" y="3429000"/>
            <a:ext cx="5277240" cy="118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In that case,  ensembles would be more consistent but we may have trouble in experiments that are connected, e.g. historical and RCP.</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CustomShape 1"/>
          <p:cNvSpPr/>
          <p:nvPr/>
        </p:nvSpPr>
        <p:spPr>
          <a:xfrm>
            <a:off x="539640" y="2835000"/>
            <a:ext cx="3861000" cy="1368720"/>
          </a:xfrm>
          <a:prstGeom prst="rect">
            <a:avLst/>
          </a:prstGeom>
          <a:noFill/>
          <a:ln>
            <a:solidFill>
              <a:schemeClr val="bg1">
                <a:lumMod val="50000"/>
              </a:schemeClr>
            </a:solid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800" strike="noStrike">
                <a:solidFill>
                  <a:srgbClr val="808080"/>
                </a:solidFill>
                <a:latin typeface="Segoe UI"/>
                <a:ea typeface="Segoe UI"/>
              </a:rPr>
              <a:t>User-approach: climate-reproducibility</a:t>
            </a:r>
            <a:endParaRPr/>
          </a:p>
        </p:txBody>
      </p:sp>
      <p:sp>
        <p:nvSpPr>
          <p:cNvPr id="211" name="CustomShape 2"/>
          <p:cNvSpPr/>
          <p:nvPr/>
        </p:nvSpPr>
        <p:spPr>
          <a:xfrm>
            <a:off x="4886280" y="2835000"/>
            <a:ext cx="3861000" cy="1368720"/>
          </a:xfrm>
          <a:prstGeom prst="rect">
            <a:avLst/>
          </a:prstGeom>
          <a:noFill/>
          <a:ln w="31680">
            <a:solidFill>
              <a:schemeClr val="tx1"/>
            </a:solidFill>
            <a:round/>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800" strike="noStrike">
                <a:solidFill>
                  <a:srgbClr val="000000"/>
                </a:solidFill>
                <a:latin typeface="Segoe UI"/>
                <a:ea typeface="Segoe UI"/>
              </a:rPr>
              <a:t>Developer-approach: bit-reproducibility</a:t>
            </a:r>
            <a:endParaRPr/>
          </a:p>
        </p:txBody>
      </p:sp>
      <p:sp>
        <p:nvSpPr>
          <p:cNvPr id="212" name="CustomShape 3"/>
          <p:cNvSpPr/>
          <p:nvPr/>
        </p:nvSpPr>
        <p:spPr>
          <a:xfrm>
            <a:off x="4761720" y="4185000"/>
            <a:ext cx="4345560" cy="2681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700" strike="noStrike">
                <a:solidFill>
                  <a:srgbClr val="000000"/>
                </a:solidFill>
                <a:latin typeface="Segoe UI"/>
                <a:ea typeface="Segoe UI"/>
              </a:rPr>
              <a:t>EC-Earth 3.2beta</a:t>
            </a:r>
            <a:endParaRPr/>
          </a:p>
          <a:p>
            <a:pPr>
              <a:lnSpc>
                <a:spcPct val="100000"/>
              </a:lnSpc>
            </a:pPr>
            <a:r>
              <a:rPr lang="en-GB" sz="1700" strike="noStrike">
                <a:solidFill>
                  <a:srgbClr val="000000"/>
                </a:solidFill>
                <a:latin typeface="Segoe UI"/>
                <a:ea typeface="Segoe UI"/>
              </a:rPr>
              <a:t>Initialized from default initial conditions</a:t>
            </a:r>
            <a:endParaRPr/>
          </a:p>
          <a:p>
            <a:pPr>
              <a:lnSpc>
                <a:spcPct val="100000"/>
              </a:lnSpc>
            </a:pPr>
            <a:endParaRPr/>
          </a:p>
          <a:p>
            <a:pPr>
              <a:lnSpc>
                <a:spcPct val="100000"/>
              </a:lnSpc>
            </a:pPr>
            <a:r>
              <a:rPr lang="en-GB" sz="1700" strike="noStrike">
                <a:solidFill>
                  <a:srgbClr val="000000"/>
                </a:solidFill>
                <a:latin typeface="Segoe UI"/>
                <a:ea typeface="Segoe UI"/>
              </a:rPr>
              <a:t>1 platform (MareNostrum 3)</a:t>
            </a:r>
            <a:endParaRPr/>
          </a:p>
          <a:p>
            <a:pPr>
              <a:lnSpc>
                <a:spcPct val="100000"/>
              </a:lnSpc>
            </a:pPr>
            <a:r>
              <a:rPr lang="en-GB" sz="1700" strike="noStrike">
                <a:solidFill>
                  <a:srgbClr val="000000"/>
                </a:solidFill>
                <a:latin typeface="Segoe UI"/>
                <a:ea typeface="Segoe UI"/>
              </a:rPr>
              <a:t>Two domain decompositions:</a:t>
            </a:r>
            <a:endParaRPr/>
          </a:p>
          <a:p>
            <a:pPr>
              <a:lnSpc>
                <a:spcPct val="100000"/>
              </a:lnSpc>
            </a:pPr>
            <a:r>
              <a:rPr lang="en-GB" sz="1700" strike="noStrike">
                <a:solidFill>
                  <a:srgbClr val="000000"/>
                </a:solidFill>
                <a:latin typeface="Segoe UI"/>
                <a:ea typeface="Segoe UI"/>
              </a:rPr>
              <a:t>- IFS: 320 &amp; NEMO: 288</a:t>
            </a:r>
            <a:endParaRPr/>
          </a:p>
          <a:p>
            <a:pPr>
              <a:lnSpc>
                <a:spcPct val="100000"/>
              </a:lnSpc>
            </a:pPr>
            <a:r>
              <a:rPr lang="en-GB" sz="1700" strike="noStrike">
                <a:solidFill>
                  <a:srgbClr val="000000"/>
                </a:solidFill>
                <a:latin typeface="Segoe UI"/>
                <a:ea typeface="Segoe UI"/>
              </a:rPr>
              <a:t>- IFS: 128 &amp; NEMO: 64</a:t>
            </a:r>
            <a:endParaRPr/>
          </a:p>
          <a:p>
            <a:pPr>
              <a:lnSpc>
                <a:spcPct val="100000"/>
              </a:lnSpc>
            </a:pPr>
            <a:r>
              <a:rPr lang="en-GB" sz="1700" strike="noStrike">
                <a:solidFill>
                  <a:srgbClr val="000000"/>
                </a:solidFill>
                <a:latin typeface="Segoe UI"/>
                <a:ea typeface="Segoe UI"/>
              </a:rPr>
              <a:t>Only 1 month</a:t>
            </a:r>
            <a:endParaRPr/>
          </a:p>
          <a:p>
            <a:pPr>
              <a:lnSpc>
                <a:spcPct val="100000"/>
              </a:lnSpc>
            </a:pPr>
            <a:r>
              <a:rPr lang="en-GB" sz="1700" strike="noStrike">
                <a:solidFill>
                  <a:srgbClr val="000000"/>
                </a:solidFill>
                <a:latin typeface="Segoe UI"/>
                <a:ea typeface="Segoe UI"/>
              </a:rPr>
              <a:t>Different compilation options</a:t>
            </a:r>
            <a:endParaRPr/>
          </a:p>
        </p:txBody>
      </p:sp>
      <p:sp>
        <p:nvSpPr>
          <p:cNvPr id="5" name="CustomShape 3"/>
          <p:cNvSpPr/>
          <p:nvPr/>
        </p:nvSpPr>
        <p:spPr>
          <a:xfrm>
            <a:off x="899592" y="3696712"/>
            <a:ext cx="3239345" cy="638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1600" i="1" strike="noStrike" dirty="0">
                <a:solidFill>
                  <a:schemeClr val="bg1">
                    <a:lumMod val="50000"/>
                  </a:schemeClr>
                </a:solidFill>
                <a:latin typeface="Segoe UI"/>
                <a:ea typeface="Segoe UI"/>
              </a:rPr>
              <a:t>Results can be different, but statistics must be the same</a:t>
            </a:r>
            <a:endParaRPr sz="1600" i="1" dirty="0">
              <a:solidFill>
                <a:schemeClr val="bg1">
                  <a:lumMod val="50000"/>
                </a:schemeClr>
              </a:solidFill>
            </a:endParaRPr>
          </a:p>
        </p:txBody>
      </p:sp>
      <p:sp>
        <p:nvSpPr>
          <p:cNvPr id="6" name="CustomShape 4"/>
          <p:cNvSpPr/>
          <p:nvPr/>
        </p:nvSpPr>
        <p:spPr>
          <a:xfrm>
            <a:off x="4860032" y="3862800"/>
            <a:ext cx="3919680" cy="637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1600" i="1" strike="noStrike" dirty="0">
                <a:solidFill>
                  <a:srgbClr val="000000"/>
                </a:solidFill>
                <a:latin typeface="Segoe UI"/>
                <a:ea typeface="Segoe UI"/>
              </a:rPr>
              <a:t>Results must be the same, strictly</a:t>
            </a:r>
            <a:endParaRPr sz="1600" i="1"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CustomShape 1"/>
          <p:cNvSpPr/>
          <p:nvPr/>
        </p:nvSpPr>
        <p:spPr>
          <a:xfrm>
            <a:off x="251640" y="404640"/>
            <a:ext cx="8604360" cy="485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buSzPct val="45000"/>
            </a:pPr>
            <a:r>
              <a:rPr lang="en-GB" sz="2600" strike="noStrike" dirty="0">
                <a:solidFill>
                  <a:srgbClr val="000000"/>
                </a:solidFill>
                <a:latin typeface="Segoe UI"/>
                <a:ea typeface="Segoe UI"/>
              </a:rPr>
              <a:t>Model development has the following objectives</a:t>
            </a:r>
            <a:endParaRPr dirty="0"/>
          </a:p>
        </p:txBody>
      </p:sp>
      <p:sp>
        <p:nvSpPr>
          <p:cNvPr id="214" name="CustomShape 2"/>
          <p:cNvSpPr/>
          <p:nvPr/>
        </p:nvSpPr>
        <p:spPr>
          <a:xfrm>
            <a:off x="2919960" y="1521000"/>
            <a:ext cx="3591360" cy="3096000"/>
          </a:xfrm>
          <a:prstGeom prst="triangle">
            <a:avLst>
              <a:gd name="adj" fmla="val 50000"/>
            </a:avLst>
          </a:prstGeom>
          <a:noFill/>
          <a:ln w="57240">
            <a:solidFill>
              <a:schemeClr val="tx1"/>
            </a:solidFill>
            <a:round/>
          </a:ln>
        </p:spPr>
        <p:style>
          <a:lnRef idx="2">
            <a:schemeClr val="accent1">
              <a:shade val="50000"/>
            </a:schemeClr>
          </a:lnRef>
          <a:fillRef idx="1">
            <a:schemeClr val="accent1"/>
          </a:fillRef>
          <a:effectRef idx="0">
            <a:schemeClr val="accent1"/>
          </a:effectRef>
          <a:fontRef idx="minor"/>
        </p:style>
      </p:sp>
      <p:sp>
        <p:nvSpPr>
          <p:cNvPr id="215" name="CustomShape 3"/>
          <p:cNvSpPr/>
          <p:nvPr/>
        </p:nvSpPr>
        <p:spPr>
          <a:xfrm>
            <a:off x="3304080" y="873000"/>
            <a:ext cx="2846160" cy="699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400" b="1" strike="noStrike">
                <a:solidFill>
                  <a:srgbClr val="000000"/>
                </a:solidFill>
                <a:latin typeface="Segoe UI"/>
                <a:ea typeface="Segoe UI"/>
              </a:rPr>
              <a:t>Accuracy</a:t>
            </a:r>
            <a:r>
              <a:rPr lang="en-GB" sz="2400" strike="noStrike">
                <a:solidFill>
                  <a:srgbClr val="000000"/>
                </a:solidFill>
                <a:latin typeface="Segoe UI"/>
                <a:ea typeface="Segoe UI"/>
              </a:rPr>
              <a:t> </a:t>
            </a:r>
            <a:endParaRPr/>
          </a:p>
          <a:p>
            <a:pPr algn="ctr">
              <a:lnSpc>
                <a:spcPct val="100000"/>
              </a:lnSpc>
            </a:pPr>
            <a:r>
              <a:rPr lang="en-GB" sz="1600" strike="noStrike">
                <a:solidFill>
                  <a:srgbClr val="404040"/>
                </a:solidFill>
                <a:latin typeface="Segoe UI"/>
                <a:ea typeface="Segoe UI"/>
              </a:rPr>
              <a:t>(be close to a reference)</a:t>
            </a:r>
            <a:endParaRPr/>
          </a:p>
        </p:txBody>
      </p:sp>
      <p:sp>
        <p:nvSpPr>
          <p:cNvPr id="216" name="CustomShape 4"/>
          <p:cNvSpPr/>
          <p:nvPr/>
        </p:nvSpPr>
        <p:spPr>
          <a:xfrm>
            <a:off x="44280" y="4761360"/>
            <a:ext cx="4167360" cy="699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400" b="1" strike="noStrike">
                <a:solidFill>
                  <a:srgbClr val="000000"/>
                </a:solidFill>
                <a:latin typeface="Segoe UI"/>
                <a:ea typeface="Segoe UI"/>
              </a:rPr>
              <a:t>Reproducibility</a:t>
            </a:r>
            <a:r>
              <a:rPr lang="en-GB" sz="2400" strike="noStrike">
                <a:solidFill>
                  <a:srgbClr val="000000"/>
                </a:solidFill>
                <a:latin typeface="Segoe UI"/>
                <a:ea typeface="Segoe UI"/>
              </a:rPr>
              <a:t> </a:t>
            </a:r>
            <a:endParaRPr/>
          </a:p>
          <a:p>
            <a:pPr algn="ctr">
              <a:lnSpc>
                <a:spcPct val="100000"/>
              </a:lnSpc>
            </a:pPr>
            <a:r>
              <a:rPr lang="en-GB" sz="1600" strike="noStrike">
                <a:solidFill>
                  <a:srgbClr val="404040"/>
                </a:solidFill>
                <a:latin typeface="Segoe UI"/>
                <a:ea typeface="Segoe UI"/>
              </a:rPr>
              <a:t>(be similar across configurations)</a:t>
            </a:r>
            <a:endParaRPr/>
          </a:p>
        </p:txBody>
      </p:sp>
      <p:sp>
        <p:nvSpPr>
          <p:cNvPr id="217" name="CustomShape 5"/>
          <p:cNvSpPr/>
          <p:nvPr/>
        </p:nvSpPr>
        <p:spPr>
          <a:xfrm>
            <a:off x="4932000" y="4760280"/>
            <a:ext cx="4167360" cy="973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400" b="1" strike="noStrike">
                <a:solidFill>
                  <a:srgbClr val="000000"/>
                </a:solidFill>
                <a:latin typeface="Segoe UI"/>
                <a:ea typeface="Segoe UI"/>
              </a:rPr>
              <a:t>Performance</a:t>
            </a:r>
            <a:endParaRPr/>
          </a:p>
          <a:p>
            <a:pPr algn="ctr">
              <a:lnSpc>
                <a:spcPct val="100000"/>
              </a:lnSpc>
            </a:pPr>
            <a:r>
              <a:rPr lang="en-GB" sz="1600" strike="noStrike">
                <a:solidFill>
                  <a:srgbClr val="404040"/>
                </a:solidFill>
                <a:latin typeface="Segoe UI"/>
                <a:ea typeface="Segoe UI"/>
              </a:rPr>
              <a:t>(use resources efficiently)</a:t>
            </a:r>
            <a:endParaRPr/>
          </a:p>
          <a:p>
            <a:pPr algn="ctr">
              <a:lnSpc>
                <a:spcPct val="100000"/>
              </a:lnSpc>
            </a:pPr>
            <a:endParaRPr/>
          </a:p>
        </p:txBody>
      </p:sp>
      <p:sp>
        <p:nvSpPr>
          <p:cNvPr id="218" name="CustomShape 6"/>
          <p:cNvSpPr/>
          <p:nvPr/>
        </p:nvSpPr>
        <p:spPr>
          <a:xfrm>
            <a:off x="398160" y="5668920"/>
            <a:ext cx="8208720" cy="821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400" strike="noStrike">
                <a:solidFill>
                  <a:srgbClr val="FF3300"/>
                </a:solidFill>
                <a:latin typeface="Segoe UI"/>
                <a:ea typeface="Segoe UI"/>
              </a:rPr>
              <a:t>Compiler options let you control the tradeoffs between accuracy, reproducibility and performance</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438120" y="332640"/>
            <a:ext cx="4535280" cy="699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4000" strike="noStrike">
                <a:solidFill>
                  <a:srgbClr val="000000"/>
                </a:solidFill>
                <a:latin typeface="Segoe UI"/>
                <a:ea typeface="Segoe UI"/>
              </a:rPr>
              <a:t>Where were we? </a:t>
            </a:r>
            <a:endParaRPr/>
          </a:p>
        </p:txBody>
      </p:sp>
      <p:sp>
        <p:nvSpPr>
          <p:cNvPr id="122" name="CustomShape 2"/>
          <p:cNvSpPr/>
          <p:nvPr/>
        </p:nvSpPr>
        <p:spPr>
          <a:xfrm>
            <a:off x="755640" y="1052640"/>
            <a:ext cx="8027280" cy="173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At the last EC-Earth meeting (May 2015):</a:t>
            </a:r>
            <a:endParaRPr/>
          </a:p>
          <a:p>
            <a:pPr>
              <a:lnSpc>
                <a:spcPct val="100000"/>
              </a:lnSpc>
            </a:pPr>
            <a:endParaRPr/>
          </a:p>
          <a:p>
            <a:pPr>
              <a:lnSpc>
                <a:spcPct val="100000"/>
              </a:lnSpc>
              <a:buFont typeface="Arial"/>
              <a:buChar char="•"/>
            </a:pPr>
            <a:r>
              <a:rPr lang="en-GB" strike="noStrike">
                <a:solidFill>
                  <a:srgbClr val="000000"/>
                </a:solidFill>
                <a:latin typeface="Segoe UI"/>
                <a:ea typeface="Segoe UI"/>
              </a:rPr>
              <a:t>Machine error (e.g., roundoff) also contributes to model uncertainty</a:t>
            </a:r>
            <a:endParaRPr/>
          </a:p>
          <a:p>
            <a:pPr>
              <a:lnSpc>
                <a:spcPct val="100000"/>
              </a:lnSpc>
            </a:pPr>
            <a:r>
              <a:rPr lang="en-GB" strike="noStrike">
                <a:solidFill>
                  <a:srgbClr val="000000"/>
                </a:solidFill>
                <a:latin typeface="Segoe UI"/>
                <a:ea typeface="Segoe UI"/>
              </a:rPr>
              <a:t>	</a:t>
            </a:r>
            <a:r>
              <a:rPr lang="en-GB" strike="noStrike">
                <a:solidFill>
                  <a:srgbClr val="808080"/>
                </a:solidFill>
                <a:latin typeface="Segoe UI"/>
                <a:ea typeface="Segoe UI"/>
              </a:rPr>
              <a:t>This error adds to well-known model physics/coupling, initial condition and forcing errors</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CustomShape 1"/>
          <p:cNvSpPr/>
          <p:nvPr/>
        </p:nvSpPr>
        <p:spPr>
          <a:xfrm>
            <a:off x="293040" y="1477800"/>
            <a:ext cx="8418240" cy="2502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SzPct val="100000"/>
              <a:buFont typeface="Arial" pitchFamily="34" charset="0"/>
              <a:buChar char="•"/>
            </a:pPr>
            <a:r>
              <a:rPr lang="en-GB" sz="2400" strike="noStrike" dirty="0">
                <a:solidFill>
                  <a:srgbClr val="000000"/>
                </a:solidFill>
                <a:latin typeface="Arial"/>
                <a:ea typeface="DejaVu Sans"/>
              </a:rPr>
              <a:t>Different compilation flags can be used to control the tradeoffs between accuracy, reproducibility and performance</a:t>
            </a:r>
            <a:endParaRPr dirty="0"/>
          </a:p>
          <a:p>
            <a:pPr>
              <a:lnSpc>
                <a:spcPct val="100000"/>
              </a:lnSpc>
              <a:buSzPct val="100000"/>
              <a:buFont typeface="Arial" pitchFamily="34" charset="0"/>
              <a:buChar char="•"/>
            </a:pPr>
            <a:endParaRPr dirty="0"/>
          </a:p>
          <a:p>
            <a:pPr lvl="1">
              <a:lnSpc>
                <a:spcPct val="100000"/>
              </a:lnSpc>
              <a:buSzPct val="100000"/>
              <a:buFont typeface="Arial" pitchFamily="34" charset="0"/>
              <a:buChar char="•"/>
            </a:pPr>
            <a:r>
              <a:rPr lang="en-GB" sz="2200" strike="noStrike" dirty="0">
                <a:solidFill>
                  <a:srgbClr val="000000"/>
                </a:solidFill>
                <a:latin typeface="Arial"/>
                <a:ea typeface="DejaVu Sans"/>
              </a:rPr>
              <a:t>To control Floating-Point (FP) operations</a:t>
            </a:r>
            <a:endParaRPr dirty="0"/>
          </a:p>
          <a:p>
            <a:pPr lvl="2">
              <a:lnSpc>
                <a:spcPct val="100000"/>
              </a:lnSpc>
              <a:buSzPct val="100000"/>
              <a:buFont typeface="Arial" pitchFamily="34" charset="0"/>
              <a:buChar char="•"/>
            </a:pPr>
            <a:r>
              <a:rPr lang="en-GB" strike="noStrike" dirty="0" err="1">
                <a:solidFill>
                  <a:srgbClr val="000000"/>
                </a:solidFill>
                <a:latin typeface="Arial"/>
                <a:ea typeface="DejaVu Sans"/>
              </a:rPr>
              <a:t>fp</a:t>
            </a:r>
            <a:r>
              <a:rPr lang="en-GB" strike="noStrike" dirty="0">
                <a:solidFill>
                  <a:srgbClr val="000000"/>
                </a:solidFill>
                <a:latin typeface="Arial"/>
                <a:ea typeface="DejaVu Sans"/>
              </a:rPr>
              <a:t>-model precise, </a:t>
            </a:r>
            <a:r>
              <a:rPr lang="en-GB" strike="noStrike" dirty="0" err="1">
                <a:solidFill>
                  <a:srgbClr val="000000"/>
                </a:solidFill>
                <a:latin typeface="Arial"/>
                <a:ea typeface="DejaVu Sans"/>
              </a:rPr>
              <a:t>fimf</a:t>
            </a:r>
            <a:r>
              <a:rPr lang="en-GB" strike="noStrike" dirty="0">
                <a:solidFill>
                  <a:srgbClr val="000000"/>
                </a:solidFill>
                <a:latin typeface="Arial"/>
                <a:ea typeface="DejaVu Sans"/>
              </a:rPr>
              <a:t>-arch-consistency, fpe0, </a:t>
            </a:r>
            <a:r>
              <a:rPr lang="en-GB" strike="noStrike" dirty="0" err="1">
                <a:solidFill>
                  <a:srgbClr val="000000"/>
                </a:solidFill>
                <a:latin typeface="Arial"/>
                <a:ea typeface="DejaVu Sans"/>
              </a:rPr>
              <a:t>fma</a:t>
            </a:r>
            <a:r>
              <a:rPr lang="en-GB" strike="noStrike" dirty="0">
                <a:solidFill>
                  <a:srgbClr val="000000"/>
                </a:solidFill>
                <a:latin typeface="Arial"/>
                <a:ea typeface="DejaVu Sans"/>
              </a:rPr>
              <a:t>, </a:t>
            </a:r>
            <a:r>
              <a:rPr lang="en-GB" strike="noStrike" dirty="0" err="1">
                <a:solidFill>
                  <a:srgbClr val="000000"/>
                </a:solidFill>
                <a:latin typeface="Arial"/>
                <a:ea typeface="DejaVu Sans"/>
              </a:rPr>
              <a:t>ftz</a:t>
            </a:r>
            <a:r>
              <a:rPr lang="en-GB" strike="noStrike" dirty="0">
                <a:solidFill>
                  <a:srgbClr val="000000"/>
                </a:solidFill>
                <a:latin typeface="Arial"/>
                <a:ea typeface="DejaVu Sans"/>
              </a:rPr>
              <a:t> ...</a:t>
            </a:r>
            <a:endParaRPr dirty="0"/>
          </a:p>
          <a:p>
            <a:pPr>
              <a:lnSpc>
                <a:spcPct val="100000"/>
              </a:lnSpc>
              <a:buSzPct val="100000"/>
              <a:buFont typeface="Arial" pitchFamily="34" charset="0"/>
              <a:buChar char="•"/>
            </a:pPr>
            <a:endParaRPr dirty="0"/>
          </a:p>
          <a:p>
            <a:pPr lvl="1">
              <a:lnSpc>
                <a:spcPct val="100000"/>
              </a:lnSpc>
              <a:buSzPct val="100000"/>
              <a:buFont typeface="Arial" pitchFamily="34" charset="0"/>
              <a:buChar char="•"/>
            </a:pPr>
            <a:r>
              <a:rPr lang="en-GB" sz="2200" strike="noStrike" dirty="0">
                <a:solidFill>
                  <a:srgbClr val="000000"/>
                </a:solidFill>
                <a:latin typeface="Arial"/>
                <a:ea typeface="DejaVu Sans"/>
              </a:rPr>
              <a:t>To control optimization options</a:t>
            </a:r>
            <a:endParaRPr dirty="0"/>
          </a:p>
          <a:p>
            <a:pPr lvl="2">
              <a:lnSpc>
                <a:spcPct val="100000"/>
              </a:lnSpc>
              <a:buSzPct val="100000"/>
              <a:buFont typeface="Arial" pitchFamily="34" charset="0"/>
              <a:buChar char="•"/>
            </a:pPr>
            <a:r>
              <a:rPr lang="en-GB" strike="noStrike" dirty="0">
                <a:solidFill>
                  <a:srgbClr val="000000"/>
                </a:solidFill>
                <a:latin typeface="Arial"/>
                <a:ea typeface="DejaVu Sans"/>
              </a:rPr>
              <a:t>O1, O2, O3, </a:t>
            </a:r>
            <a:r>
              <a:rPr lang="en-GB" strike="noStrike" dirty="0" err="1">
                <a:solidFill>
                  <a:srgbClr val="000000"/>
                </a:solidFill>
                <a:latin typeface="Arial"/>
                <a:ea typeface="DejaVu Sans"/>
              </a:rPr>
              <a:t>xHost</a:t>
            </a:r>
            <a:r>
              <a:rPr lang="en-GB" strike="noStrike" dirty="0">
                <a:solidFill>
                  <a:srgbClr val="000000"/>
                </a:solidFill>
                <a:latin typeface="Arial"/>
                <a:ea typeface="DejaVu Sans"/>
              </a:rPr>
              <a:t>, </a:t>
            </a:r>
            <a:r>
              <a:rPr lang="en-GB" strike="noStrike" dirty="0" err="1">
                <a:solidFill>
                  <a:srgbClr val="000000"/>
                </a:solidFill>
                <a:latin typeface="Arial"/>
                <a:ea typeface="DejaVu Sans"/>
              </a:rPr>
              <a:t>ipo</a:t>
            </a:r>
            <a:r>
              <a:rPr lang="en-GB" strike="noStrike" dirty="0">
                <a:solidFill>
                  <a:srgbClr val="000000"/>
                </a:solidFill>
                <a:latin typeface="Arial"/>
                <a:ea typeface="DejaVu Sans"/>
              </a:rPr>
              <a:t> ...</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CustomShape 1"/>
          <p:cNvSpPr/>
          <p:nvPr/>
        </p:nvSpPr>
        <p:spPr>
          <a:xfrm>
            <a:off x="12960" y="951840"/>
            <a:ext cx="9202320" cy="4578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lvl="1">
              <a:lnSpc>
                <a:spcPct val="100000"/>
              </a:lnSpc>
              <a:buSzPct val="125000"/>
              <a:buFont typeface="Arial" pitchFamily="34" charset="0"/>
              <a:buChar char="•"/>
            </a:pPr>
            <a:r>
              <a:rPr lang="en-GB" sz="2400" strike="noStrike" dirty="0">
                <a:solidFill>
                  <a:srgbClr val="000000"/>
                </a:solidFill>
                <a:latin typeface="Arial"/>
                <a:ea typeface="DejaVu Sans"/>
              </a:rPr>
              <a:t>Why is it necessary to control FP operations?</a:t>
            </a:r>
            <a:endParaRPr dirty="0"/>
          </a:p>
          <a:p>
            <a:pPr>
              <a:lnSpc>
                <a:spcPct val="100000"/>
              </a:lnSpc>
              <a:buSzPct val="125000"/>
              <a:buFont typeface="Arial" pitchFamily="34" charset="0"/>
              <a:buChar char="•"/>
            </a:pPr>
            <a:endParaRPr dirty="0"/>
          </a:p>
          <a:p>
            <a:pPr lvl="2">
              <a:lnSpc>
                <a:spcPct val="100000"/>
              </a:lnSpc>
              <a:buSzPct val="125000"/>
              <a:buFont typeface="Arial" pitchFamily="34" charset="0"/>
              <a:buChar char="•"/>
            </a:pPr>
            <a:r>
              <a:rPr lang="en-GB" strike="noStrike" dirty="0">
                <a:solidFill>
                  <a:srgbClr val="000000"/>
                </a:solidFill>
                <a:latin typeface="Arial"/>
                <a:ea typeface="DejaVu Sans"/>
              </a:rPr>
              <a:t>FP numbers have finite resolution   1.77777777 → 1.77778</a:t>
            </a:r>
            <a:endParaRPr dirty="0"/>
          </a:p>
          <a:p>
            <a:pPr lvl="2">
              <a:lnSpc>
                <a:spcPct val="100000"/>
              </a:lnSpc>
              <a:buSzPct val="125000"/>
              <a:buFont typeface="Arial" pitchFamily="34" charset="0"/>
              <a:buChar char="•"/>
            </a:pPr>
            <a:r>
              <a:rPr lang="en-GB" strike="noStrike" dirty="0">
                <a:solidFill>
                  <a:srgbClr val="000000"/>
                </a:solidFill>
                <a:latin typeface="Arial"/>
                <a:ea typeface="DejaVu Sans"/>
              </a:rPr>
              <a:t>Rounding can change intermediate results</a:t>
            </a:r>
            <a:endParaRPr dirty="0"/>
          </a:p>
          <a:p>
            <a:pPr lvl="3">
              <a:lnSpc>
                <a:spcPct val="100000"/>
              </a:lnSpc>
              <a:buSzPct val="125000"/>
              <a:buFont typeface="Arial" pitchFamily="34" charset="0"/>
              <a:buChar char="•"/>
            </a:pPr>
            <a:r>
              <a:rPr lang="en-GB" strike="noStrike" dirty="0">
                <a:solidFill>
                  <a:srgbClr val="000000"/>
                </a:solidFill>
                <a:latin typeface="Arial"/>
                <a:ea typeface="DejaVu Sans"/>
              </a:rPr>
              <a:t>A+B+C =/ A+C+B</a:t>
            </a:r>
            <a:endParaRPr dirty="0"/>
          </a:p>
          <a:p>
            <a:pPr>
              <a:lnSpc>
                <a:spcPct val="100000"/>
              </a:lnSpc>
              <a:buSzPct val="125000"/>
              <a:buFont typeface="Arial" pitchFamily="34" charset="0"/>
              <a:buChar char="•"/>
            </a:pPr>
            <a:endParaRPr dirty="0"/>
          </a:p>
          <a:p>
            <a:pPr lvl="1">
              <a:lnSpc>
                <a:spcPct val="100000"/>
              </a:lnSpc>
              <a:buSzPct val="125000"/>
              <a:buFont typeface="Arial" pitchFamily="34" charset="0"/>
              <a:buChar char="•"/>
            </a:pPr>
            <a:r>
              <a:rPr lang="en-GB" sz="2200" strike="noStrike" dirty="0">
                <a:solidFill>
                  <a:srgbClr val="000000"/>
                </a:solidFill>
                <a:latin typeface="Arial"/>
                <a:ea typeface="DejaVu Sans"/>
              </a:rPr>
              <a:t>FP errors are caused by:  </a:t>
            </a:r>
            <a:endParaRPr dirty="0"/>
          </a:p>
          <a:p>
            <a:pPr lvl="2">
              <a:lnSpc>
                <a:spcPct val="100000"/>
              </a:lnSpc>
              <a:buSzPct val="125000"/>
              <a:buFont typeface="Arial" pitchFamily="34" charset="0"/>
              <a:buChar char="•"/>
            </a:pPr>
            <a:r>
              <a:rPr lang="en-GB" sz="2200" strike="noStrike" dirty="0">
                <a:solidFill>
                  <a:srgbClr val="000000"/>
                </a:solidFill>
                <a:latin typeface="Arial"/>
                <a:ea typeface="DejaVu Sans"/>
              </a:rPr>
              <a:t>Algorithm</a:t>
            </a:r>
            <a:endParaRPr dirty="0"/>
          </a:p>
          <a:p>
            <a:pPr lvl="3">
              <a:lnSpc>
                <a:spcPct val="100000"/>
              </a:lnSpc>
              <a:buSzPct val="125000"/>
              <a:buFont typeface="Arial" pitchFamily="34" charset="0"/>
              <a:buChar char="•"/>
            </a:pPr>
            <a:r>
              <a:rPr lang="en-GB" strike="noStrike" dirty="0">
                <a:solidFill>
                  <a:srgbClr val="000000"/>
                </a:solidFill>
                <a:latin typeface="Arial"/>
                <a:ea typeface="DejaVu Sans"/>
              </a:rPr>
              <a:t>Conditional numerical computation for different systems and/or input data can have unexpected results.</a:t>
            </a:r>
            <a:endParaRPr dirty="0"/>
          </a:p>
          <a:p>
            <a:pPr lvl="2">
              <a:lnSpc>
                <a:spcPct val="100000"/>
              </a:lnSpc>
              <a:buSzPct val="125000"/>
              <a:buFont typeface="Arial" pitchFamily="34" charset="0"/>
              <a:buChar char="•"/>
            </a:pPr>
            <a:r>
              <a:rPr lang="en-GB" sz="2200" strike="noStrike" dirty="0">
                <a:solidFill>
                  <a:srgbClr val="000000"/>
                </a:solidFill>
                <a:latin typeface="Arial"/>
                <a:ea typeface="DejaVu Sans"/>
              </a:rPr>
              <a:t>Non-deterministic task/process scheduler</a:t>
            </a:r>
            <a:endParaRPr dirty="0"/>
          </a:p>
          <a:p>
            <a:pPr lvl="3">
              <a:lnSpc>
                <a:spcPct val="100000"/>
              </a:lnSpc>
              <a:buSzPct val="125000"/>
              <a:buFont typeface="Arial" pitchFamily="34" charset="0"/>
              <a:buChar char="•"/>
            </a:pPr>
            <a:r>
              <a:rPr lang="en-GB" strike="noStrike" dirty="0">
                <a:solidFill>
                  <a:srgbClr val="000000"/>
                </a:solidFill>
                <a:latin typeface="Arial"/>
                <a:ea typeface="DejaVu Sans"/>
              </a:rPr>
              <a:t>Asynchronous task/process scheduling can change the order of some operations between reruns.</a:t>
            </a:r>
            <a:endParaRPr dirty="0"/>
          </a:p>
          <a:p>
            <a:pPr lvl="2">
              <a:lnSpc>
                <a:spcPct val="100000"/>
              </a:lnSpc>
              <a:buSzPct val="125000"/>
              <a:buFont typeface="Arial" pitchFamily="34" charset="0"/>
              <a:buChar char="•"/>
            </a:pPr>
            <a:r>
              <a:rPr lang="en-GB" sz="2200" strike="noStrike" dirty="0">
                <a:solidFill>
                  <a:srgbClr val="000000"/>
                </a:solidFill>
                <a:latin typeface="Arial"/>
                <a:ea typeface="DejaVu Sans"/>
              </a:rPr>
              <a:t>Memory alignment</a:t>
            </a:r>
            <a:endParaRPr dirty="0"/>
          </a:p>
          <a:p>
            <a:pPr lvl="3">
              <a:lnSpc>
                <a:spcPct val="100000"/>
              </a:lnSpc>
              <a:buSzPct val="125000"/>
              <a:buFont typeface="Arial" pitchFamily="34" charset="0"/>
              <a:buChar char="•"/>
            </a:pPr>
            <a:r>
              <a:rPr lang="en-GB" strike="noStrike" dirty="0">
                <a:solidFill>
                  <a:srgbClr val="000000"/>
                </a:solidFill>
                <a:latin typeface="Arial"/>
                <a:ea typeface="DejaVu Sans"/>
              </a:rPr>
              <a:t>If memory alignment is not guaranteed, the results could be computed differently between reruns.</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sp>
      <p:sp>
        <p:nvSpPr>
          <p:cNvPr id="222" name="CustomShape 2"/>
          <p:cNvSpPr/>
          <p:nvPr/>
        </p:nvSpPr>
        <p:spPr>
          <a:xfrm>
            <a:off x="457200" y="126864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Arial"/>
              <a:buChar char="•"/>
            </a:pPr>
            <a:r>
              <a:rPr lang="en-GB" sz="3200" strike="noStrike">
                <a:solidFill>
                  <a:srgbClr val="000000"/>
                </a:solidFill>
                <a:latin typeface="Calibri"/>
                <a:ea typeface="DejaVu Sans"/>
              </a:rPr>
              <a:t>Compilation flags to control optimizations</a:t>
            </a:r>
            <a:endParaRPr/>
          </a:p>
        </p:txBody>
      </p:sp>
      <p:pic>
        <p:nvPicPr>
          <p:cNvPr id="223" name="Picture 3"/>
          <p:cNvPicPr/>
          <p:nvPr/>
        </p:nvPicPr>
        <p:blipFill>
          <a:blip r:embed="rId2" cstate="print"/>
          <a:stretch/>
        </p:blipFill>
        <p:spPr>
          <a:xfrm>
            <a:off x="611640" y="2349000"/>
            <a:ext cx="7914240" cy="3408840"/>
          </a:xfrm>
          <a:prstGeom prst="rect">
            <a:avLst/>
          </a:prstGeom>
          <a:ln w="9360">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sp>
      <p:sp>
        <p:nvSpPr>
          <p:cNvPr id="225" name="CustomShape 2"/>
          <p:cNvSpPr/>
          <p:nvPr/>
        </p:nvSpPr>
        <p:spPr>
          <a:xfrm>
            <a:off x="457200" y="120744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Arial"/>
              <a:buChar char="•"/>
            </a:pPr>
            <a:r>
              <a:rPr lang="en-GB" sz="3200" strike="noStrike" dirty="0">
                <a:solidFill>
                  <a:srgbClr val="000000"/>
                </a:solidFill>
                <a:latin typeface="Calibri"/>
                <a:ea typeface="DejaVu Sans"/>
              </a:rPr>
              <a:t>Compilation flags to control FP operations</a:t>
            </a:r>
            <a:endParaRPr dirty="0"/>
          </a:p>
        </p:txBody>
      </p:sp>
      <p:pic>
        <p:nvPicPr>
          <p:cNvPr id="226" name="Picture 2"/>
          <p:cNvPicPr/>
          <p:nvPr/>
        </p:nvPicPr>
        <p:blipFill>
          <a:blip r:embed="rId2" cstate="print"/>
          <a:stretch/>
        </p:blipFill>
        <p:spPr>
          <a:xfrm>
            <a:off x="683640" y="1857960"/>
            <a:ext cx="7837920" cy="4666320"/>
          </a:xfrm>
          <a:prstGeom prst="rect">
            <a:avLst/>
          </a:prstGeom>
          <a:ln w="9360">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sp>
      <p:sp>
        <p:nvSpPr>
          <p:cNvPr id="228" name="CustomShape 2"/>
          <p:cNvSpPr/>
          <p:nvPr/>
        </p:nvSpPr>
        <p:spPr>
          <a:xfrm>
            <a:off x="45720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Arial"/>
              <a:buChar char="•"/>
            </a:pPr>
            <a:r>
              <a:rPr lang="en-GB" sz="3200" strike="noStrike" dirty="0">
                <a:solidFill>
                  <a:srgbClr val="000000"/>
                </a:solidFill>
                <a:latin typeface="Calibri"/>
                <a:ea typeface="DejaVu Sans"/>
              </a:rPr>
              <a:t>These flags enable or disable:</a:t>
            </a:r>
            <a:endParaRPr dirty="0"/>
          </a:p>
          <a:p>
            <a:pPr lvl="1">
              <a:lnSpc>
                <a:spcPct val="100000"/>
              </a:lnSpc>
              <a:buFont typeface="Arial"/>
              <a:buChar char="–"/>
            </a:pPr>
            <a:r>
              <a:rPr lang="en-GB" sz="2200" strike="noStrike" dirty="0">
                <a:solidFill>
                  <a:srgbClr val="000000"/>
                </a:solidFill>
                <a:latin typeface="Calibri"/>
                <a:ea typeface="DejaVu Sans"/>
              </a:rPr>
              <a:t>Value safety</a:t>
            </a:r>
            <a:endParaRPr dirty="0"/>
          </a:p>
          <a:p>
            <a:pPr lvl="2">
              <a:lnSpc>
                <a:spcPct val="100000"/>
              </a:lnSpc>
              <a:buFont typeface="Arial"/>
              <a:buChar char="•"/>
            </a:pPr>
            <a:r>
              <a:rPr lang="en-GB" strike="noStrike" dirty="0">
                <a:solidFill>
                  <a:srgbClr val="000000"/>
                </a:solidFill>
                <a:latin typeface="Calibri"/>
                <a:ea typeface="DejaVu Sans"/>
              </a:rPr>
              <a:t>Make safe some operations such as </a:t>
            </a:r>
            <a:r>
              <a:rPr lang="en-GB" strike="noStrike" dirty="0" err="1">
                <a:solidFill>
                  <a:srgbClr val="000000"/>
                </a:solidFill>
                <a:latin typeface="Calibri"/>
                <a:ea typeface="DejaVu Sans"/>
              </a:rPr>
              <a:t>Reassociation</a:t>
            </a:r>
            <a:r>
              <a:rPr lang="en-GB" strike="noStrike" dirty="0">
                <a:solidFill>
                  <a:srgbClr val="000000"/>
                </a:solidFill>
                <a:latin typeface="Calibri"/>
                <a:ea typeface="DejaVu Sans"/>
              </a:rPr>
              <a:t> </a:t>
            </a:r>
            <a:r>
              <a:rPr lang="en-GB" strike="noStrike" dirty="0">
                <a:solidFill>
                  <a:srgbClr val="000000"/>
                </a:solidFill>
                <a:latin typeface="Wingdings"/>
                <a:ea typeface="DejaVu Sans"/>
              </a:rPr>
              <a:t></a:t>
            </a:r>
            <a:r>
              <a:rPr lang="en-GB" strike="noStrike" dirty="0">
                <a:solidFill>
                  <a:srgbClr val="000000"/>
                </a:solidFill>
                <a:latin typeface="Calibri"/>
                <a:ea typeface="DejaVu Sans"/>
              </a:rPr>
              <a:t> </a:t>
            </a:r>
            <a:r>
              <a:rPr lang="en-GB" b="1" strike="noStrike" dirty="0">
                <a:solidFill>
                  <a:srgbClr val="800000"/>
                </a:solidFill>
                <a:latin typeface="Calibri"/>
                <a:ea typeface="DejaVu Sans"/>
              </a:rPr>
              <a:t>(</a:t>
            </a:r>
            <a:r>
              <a:rPr lang="en-GB" b="1" strike="noStrike" dirty="0" err="1">
                <a:solidFill>
                  <a:srgbClr val="800000"/>
                </a:solidFill>
                <a:latin typeface="Calibri"/>
                <a:ea typeface="DejaVu Sans"/>
              </a:rPr>
              <a:t>a+b</a:t>
            </a:r>
            <a:r>
              <a:rPr lang="en-GB" b="1" strike="noStrike" dirty="0">
                <a:solidFill>
                  <a:srgbClr val="800000"/>
                </a:solidFill>
                <a:latin typeface="Calibri"/>
                <a:ea typeface="DejaVu Sans"/>
              </a:rPr>
              <a:t>)+c or a+(</a:t>
            </a:r>
            <a:r>
              <a:rPr lang="en-GB" b="1" strike="noStrike" dirty="0" err="1">
                <a:solidFill>
                  <a:srgbClr val="800000"/>
                </a:solidFill>
                <a:latin typeface="Calibri"/>
                <a:ea typeface="DejaVu Sans"/>
              </a:rPr>
              <a:t>b+c</a:t>
            </a:r>
            <a:r>
              <a:rPr lang="en-GB" b="1" strike="noStrike" dirty="0">
                <a:solidFill>
                  <a:srgbClr val="800000"/>
                </a:solidFill>
                <a:latin typeface="Calibri"/>
                <a:ea typeface="DejaVu Sans"/>
              </a:rPr>
              <a:t>)</a:t>
            </a:r>
            <a:endParaRPr dirty="0"/>
          </a:p>
          <a:p>
            <a:pPr lvl="1">
              <a:lnSpc>
                <a:spcPct val="100000"/>
              </a:lnSpc>
              <a:buFont typeface="Arial"/>
              <a:buChar char="–"/>
            </a:pPr>
            <a:r>
              <a:rPr lang="en-GB" sz="2200" strike="noStrike" dirty="0">
                <a:solidFill>
                  <a:srgbClr val="000000"/>
                </a:solidFill>
                <a:latin typeface="Calibri"/>
                <a:ea typeface="DejaVu Sans"/>
              </a:rPr>
              <a:t>Floating-point expression evaluation</a:t>
            </a:r>
            <a:endParaRPr dirty="0"/>
          </a:p>
          <a:p>
            <a:pPr lvl="2">
              <a:lnSpc>
                <a:spcPct val="100000"/>
              </a:lnSpc>
              <a:buFont typeface="Arial"/>
              <a:buChar char="•"/>
            </a:pPr>
            <a:r>
              <a:rPr lang="en-GB" strike="noStrike" dirty="0">
                <a:solidFill>
                  <a:srgbClr val="000000"/>
                </a:solidFill>
                <a:latin typeface="Calibri"/>
                <a:ea typeface="DejaVu Sans"/>
              </a:rPr>
              <a:t>Avoid operations using a different precision between variables</a:t>
            </a:r>
            <a:endParaRPr dirty="0"/>
          </a:p>
          <a:p>
            <a:pPr lvl="1">
              <a:lnSpc>
                <a:spcPct val="100000"/>
              </a:lnSpc>
              <a:buFont typeface="Arial"/>
              <a:buChar char="–"/>
            </a:pPr>
            <a:r>
              <a:rPr lang="en-GB" sz="2200" strike="noStrike" dirty="0">
                <a:solidFill>
                  <a:srgbClr val="000000"/>
                </a:solidFill>
                <a:latin typeface="Calibri"/>
                <a:ea typeface="DejaVu Sans"/>
              </a:rPr>
              <a:t>Precise floating-point exceptions</a:t>
            </a:r>
            <a:endParaRPr dirty="0"/>
          </a:p>
          <a:p>
            <a:pPr lvl="2">
              <a:lnSpc>
                <a:spcPct val="100000"/>
              </a:lnSpc>
              <a:buFont typeface="Arial"/>
              <a:buChar char="•"/>
            </a:pPr>
            <a:r>
              <a:rPr lang="en-GB" strike="noStrike" dirty="0">
                <a:solidFill>
                  <a:srgbClr val="000000"/>
                </a:solidFill>
                <a:latin typeface="Calibri"/>
                <a:ea typeface="DejaVu Sans"/>
              </a:rPr>
              <a:t>FP exceptions (overflow, underflow, divide by zero…) are synchronized with the operation causing it and optionally unmasked.</a:t>
            </a:r>
            <a:endParaRPr dirty="0"/>
          </a:p>
          <a:p>
            <a:pPr lvl="1">
              <a:lnSpc>
                <a:spcPct val="100000"/>
              </a:lnSpc>
              <a:buFont typeface="Arial"/>
              <a:buChar char="–"/>
            </a:pPr>
            <a:r>
              <a:rPr lang="en-GB" sz="2200" strike="noStrike" dirty="0">
                <a:solidFill>
                  <a:srgbClr val="000000"/>
                </a:solidFill>
                <a:latin typeface="Calibri"/>
                <a:ea typeface="DejaVu Sans"/>
              </a:rPr>
              <a:t>Floating-point contractions  </a:t>
            </a:r>
            <a:r>
              <a:rPr lang="en-GB" sz="2200" strike="noStrike" dirty="0">
                <a:solidFill>
                  <a:srgbClr val="000000"/>
                </a:solidFill>
                <a:latin typeface="Wingdings"/>
                <a:ea typeface="DejaVu Sans"/>
              </a:rPr>
              <a:t></a:t>
            </a:r>
            <a:r>
              <a:rPr lang="en-GB" sz="2200" strike="noStrike" dirty="0">
                <a:solidFill>
                  <a:srgbClr val="000000"/>
                </a:solidFill>
                <a:latin typeface="Calibri"/>
                <a:ea typeface="DejaVu Sans"/>
              </a:rPr>
              <a:t> </a:t>
            </a:r>
            <a:r>
              <a:rPr lang="en-GB" sz="2400" b="1" strike="noStrike" dirty="0">
                <a:solidFill>
                  <a:srgbClr val="800000"/>
                </a:solidFill>
                <a:latin typeface="Calibri"/>
                <a:ea typeface="DejaVu Sans"/>
              </a:rPr>
              <a:t>a=b*</a:t>
            </a:r>
            <a:r>
              <a:rPr lang="en-GB" sz="2400" b="1" strike="noStrike" dirty="0" err="1">
                <a:solidFill>
                  <a:srgbClr val="800000"/>
                </a:solidFill>
                <a:latin typeface="Calibri"/>
                <a:ea typeface="DejaVu Sans"/>
              </a:rPr>
              <a:t>c+d</a:t>
            </a:r>
            <a:endParaRPr dirty="0"/>
          </a:p>
          <a:p>
            <a:pPr lvl="1">
              <a:lnSpc>
                <a:spcPct val="100000"/>
              </a:lnSpc>
              <a:buFont typeface="Arial"/>
              <a:buChar char="–"/>
            </a:pPr>
            <a:r>
              <a:rPr lang="en-GB" sz="2200" strike="noStrike" dirty="0">
                <a:solidFill>
                  <a:srgbClr val="000000"/>
                </a:solidFill>
                <a:latin typeface="Calibri"/>
                <a:ea typeface="DejaVu Sans"/>
              </a:rPr>
              <a:t>Floating-point unit environment access</a:t>
            </a:r>
            <a:endParaRPr dirty="0"/>
          </a:p>
          <a:p>
            <a:pPr lvl="2">
              <a:lnSpc>
                <a:spcPct val="100000"/>
              </a:lnSpc>
              <a:buFont typeface="Arial"/>
              <a:buChar char="•"/>
            </a:pPr>
            <a:r>
              <a:rPr lang="en-GB" strike="noStrike" dirty="0">
                <a:solidFill>
                  <a:srgbClr val="000000"/>
                </a:solidFill>
                <a:latin typeface="Calibri"/>
                <a:ea typeface="DejaVu Sans"/>
              </a:rPr>
              <a:t>Control some options such as the rounding mode</a:t>
            </a:r>
            <a:endParaRPr dirty="0"/>
          </a:p>
          <a:p>
            <a:pPr>
              <a:lnSpc>
                <a:spcPct val="100000"/>
              </a:lnSpc>
            </a:pP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sp>
      <p:sp>
        <p:nvSpPr>
          <p:cNvPr id="230" name="CustomShape 2"/>
          <p:cNvSpPr/>
          <p:nvPr/>
        </p:nvSpPr>
        <p:spPr>
          <a:xfrm>
            <a:off x="457200" y="980728"/>
            <a:ext cx="8362080" cy="4852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lvl="1">
              <a:lnSpc>
                <a:spcPct val="100000"/>
              </a:lnSpc>
              <a:buFont typeface="Arial"/>
              <a:buChar char="–"/>
            </a:pPr>
            <a:r>
              <a:rPr lang="en-GB" sz="2800" strike="noStrike" dirty="0">
                <a:solidFill>
                  <a:srgbClr val="000000"/>
                </a:solidFill>
                <a:latin typeface="Calibri"/>
                <a:ea typeface="DejaVu Sans"/>
              </a:rPr>
              <a:t>Value safety                                                                           (</a:t>
            </a:r>
            <a:r>
              <a:rPr lang="en-GB" sz="2800" strike="noStrike" dirty="0" err="1">
                <a:solidFill>
                  <a:srgbClr val="FF0000"/>
                </a:solidFill>
                <a:latin typeface="Calibri"/>
                <a:ea typeface="DejaVu Sans"/>
              </a:rPr>
              <a:t>fp</a:t>
            </a:r>
            <a:r>
              <a:rPr lang="en-GB" sz="2800" strike="noStrike" dirty="0">
                <a:solidFill>
                  <a:srgbClr val="FF0000"/>
                </a:solidFill>
                <a:latin typeface="Calibri"/>
                <a:ea typeface="DejaVu Sans"/>
              </a:rPr>
              <a:t>-model </a:t>
            </a:r>
            <a:r>
              <a:rPr lang="en-GB" sz="2800" strike="noStrike" dirty="0" err="1">
                <a:solidFill>
                  <a:srgbClr val="FF0000"/>
                </a:solidFill>
                <a:latin typeface="Calibri"/>
                <a:ea typeface="DejaVu Sans"/>
              </a:rPr>
              <a:t>precise,ftz</a:t>
            </a:r>
            <a:r>
              <a:rPr lang="en-GB" sz="2800" strike="noStrike" dirty="0">
                <a:solidFill>
                  <a:srgbClr val="000000"/>
                </a:solidFill>
                <a:latin typeface="Calibri"/>
                <a:ea typeface="DejaVu Sans"/>
              </a:rPr>
              <a:t>)</a:t>
            </a:r>
            <a:endParaRPr dirty="0"/>
          </a:p>
          <a:p>
            <a:pPr lvl="1">
              <a:lnSpc>
                <a:spcPct val="100000"/>
              </a:lnSpc>
              <a:buFont typeface="Arial"/>
              <a:buChar char="–"/>
            </a:pPr>
            <a:r>
              <a:rPr lang="en-GB" sz="2800" strike="noStrike" dirty="0">
                <a:solidFill>
                  <a:srgbClr val="000000"/>
                </a:solidFill>
                <a:latin typeface="Calibri"/>
                <a:ea typeface="DejaVu Sans"/>
              </a:rPr>
              <a:t>Floating-point expression evaluation                             (</a:t>
            </a:r>
            <a:r>
              <a:rPr lang="en-GB" sz="2800" strike="noStrike" dirty="0" err="1">
                <a:solidFill>
                  <a:srgbClr val="FF0000"/>
                </a:solidFill>
                <a:latin typeface="Calibri"/>
                <a:ea typeface="DejaVu Sans"/>
              </a:rPr>
              <a:t>fp</a:t>
            </a:r>
            <a:r>
              <a:rPr lang="en-GB" sz="2800" strike="noStrike" dirty="0">
                <a:solidFill>
                  <a:srgbClr val="FF0000"/>
                </a:solidFill>
                <a:latin typeface="Calibri"/>
                <a:ea typeface="DejaVu Sans"/>
              </a:rPr>
              <a:t>-model source/double, </a:t>
            </a:r>
            <a:r>
              <a:rPr lang="en-GB" sz="2800" strike="noStrike" dirty="0" err="1">
                <a:solidFill>
                  <a:srgbClr val="FF0000"/>
                </a:solidFill>
                <a:latin typeface="Calibri"/>
                <a:ea typeface="DejaVu Sans"/>
              </a:rPr>
              <a:t>fimf</a:t>
            </a:r>
            <a:r>
              <a:rPr lang="en-GB" sz="2800" strike="noStrike" dirty="0">
                <a:solidFill>
                  <a:srgbClr val="FF0000"/>
                </a:solidFill>
                <a:latin typeface="Calibri"/>
                <a:ea typeface="DejaVu Sans"/>
              </a:rPr>
              <a:t>-arch-consistency=true</a:t>
            </a:r>
            <a:r>
              <a:rPr lang="en-GB" sz="2800" strike="noStrike" dirty="0">
                <a:solidFill>
                  <a:srgbClr val="000000"/>
                </a:solidFill>
                <a:latin typeface="Calibri"/>
                <a:ea typeface="DejaVu Sans"/>
              </a:rPr>
              <a:t>) </a:t>
            </a:r>
            <a:endParaRPr dirty="0"/>
          </a:p>
          <a:p>
            <a:pPr lvl="1">
              <a:lnSpc>
                <a:spcPct val="100000"/>
              </a:lnSpc>
              <a:buFont typeface="Arial"/>
              <a:buChar char="–"/>
            </a:pPr>
            <a:r>
              <a:rPr lang="en-GB" sz="2800" strike="noStrike" dirty="0">
                <a:solidFill>
                  <a:srgbClr val="000000"/>
                </a:solidFill>
                <a:latin typeface="Calibri"/>
                <a:ea typeface="DejaVu Sans"/>
              </a:rPr>
              <a:t>Precise floating-point exceptions                                   (</a:t>
            </a:r>
            <a:r>
              <a:rPr lang="en-GB" sz="2800" strike="noStrike" dirty="0" err="1">
                <a:solidFill>
                  <a:srgbClr val="FF0000"/>
                </a:solidFill>
                <a:latin typeface="Calibri"/>
                <a:ea typeface="DejaVu Sans"/>
              </a:rPr>
              <a:t>fp</a:t>
            </a:r>
            <a:r>
              <a:rPr lang="en-GB" sz="2800" strike="noStrike" dirty="0">
                <a:solidFill>
                  <a:srgbClr val="FF0000"/>
                </a:solidFill>
                <a:latin typeface="Calibri"/>
                <a:ea typeface="DejaVu Sans"/>
              </a:rPr>
              <a:t>-model strict,fpe0</a:t>
            </a:r>
            <a:r>
              <a:rPr lang="en-GB" sz="2800" strike="noStrike" dirty="0">
                <a:solidFill>
                  <a:srgbClr val="000000"/>
                </a:solidFill>
                <a:latin typeface="Calibri"/>
                <a:ea typeface="DejaVu Sans"/>
              </a:rPr>
              <a:t>)</a:t>
            </a:r>
            <a:endParaRPr dirty="0"/>
          </a:p>
          <a:p>
            <a:pPr lvl="1">
              <a:lnSpc>
                <a:spcPct val="100000"/>
              </a:lnSpc>
              <a:buFont typeface="Arial"/>
              <a:buChar char="–"/>
            </a:pPr>
            <a:r>
              <a:rPr lang="en-GB" sz="2800" strike="noStrike" dirty="0">
                <a:solidFill>
                  <a:srgbClr val="000000"/>
                </a:solidFill>
                <a:latin typeface="Calibri"/>
                <a:ea typeface="DejaVu Sans"/>
              </a:rPr>
              <a:t>Floating-point contractions                                             (</a:t>
            </a:r>
            <a:r>
              <a:rPr lang="en-GB" sz="2800" strike="noStrike" dirty="0" err="1">
                <a:solidFill>
                  <a:srgbClr val="FF0000"/>
                </a:solidFill>
                <a:latin typeface="Calibri"/>
                <a:ea typeface="DejaVu Sans"/>
              </a:rPr>
              <a:t>fp</a:t>
            </a:r>
            <a:r>
              <a:rPr lang="en-GB" sz="2800" strike="noStrike" dirty="0">
                <a:solidFill>
                  <a:srgbClr val="FF0000"/>
                </a:solidFill>
                <a:latin typeface="Calibri"/>
                <a:ea typeface="DejaVu Sans"/>
              </a:rPr>
              <a:t>-model strict, no-</a:t>
            </a:r>
            <a:r>
              <a:rPr lang="en-GB" sz="2800" strike="noStrike" dirty="0" err="1">
                <a:solidFill>
                  <a:srgbClr val="FF0000"/>
                </a:solidFill>
                <a:latin typeface="Calibri"/>
                <a:ea typeface="DejaVu Sans"/>
              </a:rPr>
              <a:t>fma</a:t>
            </a:r>
            <a:r>
              <a:rPr lang="en-GB" sz="2800" strike="noStrike" dirty="0">
                <a:solidFill>
                  <a:srgbClr val="000000"/>
                </a:solidFill>
                <a:latin typeface="Calibri"/>
                <a:ea typeface="DejaVu Sans"/>
              </a:rPr>
              <a:t>)</a:t>
            </a:r>
            <a:endParaRPr dirty="0"/>
          </a:p>
          <a:p>
            <a:pPr lvl="1">
              <a:lnSpc>
                <a:spcPct val="100000"/>
              </a:lnSpc>
              <a:buFont typeface="Arial"/>
              <a:buChar char="–"/>
            </a:pPr>
            <a:r>
              <a:rPr lang="en-GB" sz="2800" strike="noStrike" dirty="0">
                <a:solidFill>
                  <a:srgbClr val="000000"/>
                </a:solidFill>
                <a:latin typeface="Calibri"/>
                <a:ea typeface="DejaVu Sans"/>
              </a:rPr>
              <a:t>Floating-point unit environment access                        (</a:t>
            </a:r>
            <a:r>
              <a:rPr lang="en-GB" sz="2800" strike="noStrike" dirty="0" err="1">
                <a:solidFill>
                  <a:srgbClr val="FF0000"/>
                </a:solidFill>
                <a:latin typeface="Calibri"/>
                <a:ea typeface="DejaVu Sans"/>
              </a:rPr>
              <a:t>fp</a:t>
            </a:r>
            <a:r>
              <a:rPr lang="en-GB" sz="2800" strike="noStrike" dirty="0">
                <a:solidFill>
                  <a:srgbClr val="FF0000"/>
                </a:solidFill>
                <a:latin typeface="Calibri"/>
                <a:ea typeface="DejaVu Sans"/>
              </a:rPr>
              <a:t>-model strict, </a:t>
            </a:r>
            <a:r>
              <a:rPr lang="en-GB" sz="2800" strike="noStrike" dirty="0" err="1">
                <a:solidFill>
                  <a:srgbClr val="FF0000"/>
                </a:solidFill>
                <a:latin typeface="Calibri"/>
                <a:ea typeface="DejaVu Sans"/>
              </a:rPr>
              <a:t>ftz</a:t>
            </a:r>
            <a:r>
              <a:rPr lang="en-GB" sz="2800" strike="noStrike" dirty="0">
                <a:solidFill>
                  <a:srgbClr val="000000"/>
                </a:solidFill>
                <a:latin typeface="Calibri"/>
                <a:ea typeface="DejaVu Sans"/>
              </a:rPr>
              <a:t>)</a:t>
            </a:r>
            <a:endParaRPr dirty="0"/>
          </a:p>
          <a:p>
            <a:pPr lvl="1">
              <a:lnSpc>
                <a:spcPct val="100000"/>
              </a:lnSpc>
              <a:buFont typeface="Arial"/>
              <a:buChar char="–"/>
            </a:pPr>
            <a:r>
              <a:rPr lang="en-GB" sz="2800" strike="noStrike" dirty="0">
                <a:solidFill>
                  <a:srgbClr val="000000"/>
                </a:solidFill>
                <a:latin typeface="Calibri"/>
                <a:ea typeface="DejaVu Sans"/>
              </a:rPr>
              <a:t>Optimization options                                              (</a:t>
            </a:r>
            <a:r>
              <a:rPr lang="en-GB" sz="2800" strike="noStrike" dirty="0">
                <a:solidFill>
                  <a:srgbClr val="FF0000"/>
                </a:solidFill>
                <a:latin typeface="Calibri"/>
                <a:ea typeface="DejaVu Sans"/>
              </a:rPr>
              <a:t>O2,O3,xHost</a:t>
            </a:r>
            <a:r>
              <a:rPr lang="en-GB" sz="2800" strike="noStrike" dirty="0">
                <a:solidFill>
                  <a:srgbClr val="000000"/>
                </a:solidFill>
                <a:latin typeface="Calibri"/>
                <a:ea typeface="DejaVu Sans"/>
              </a:rPr>
              <a:t>)</a:t>
            </a:r>
            <a:endParaRPr dirty="0"/>
          </a:p>
          <a:p>
            <a:pPr>
              <a:lnSpc>
                <a:spcPct val="100000"/>
              </a:lnSpc>
            </a:pPr>
            <a:endParaRPr dirty="0"/>
          </a:p>
        </p:txBody>
      </p:sp>
      <p:sp>
        <p:nvSpPr>
          <p:cNvPr id="4" name="CustomShape 2"/>
          <p:cNvSpPr/>
          <p:nvPr/>
        </p:nvSpPr>
        <p:spPr>
          <a:xfrm>
            <a:off x="457200" y="332656"/>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Arial"/>
              <a:buChar char="•"/>
            </a:pPr>
            <a:r>
              <a:rPr lang="en-GB" sz="3200" strike="noStrike" dirty="0" smtClean="0">
                <a:solidFill>
                  <a:srgbClr val="000000"/>
                </a:solidFill>
                <a:latin typeface="Calibri"/>
                <a:ea typeface="DejaVu Sans"/>
              </a:rPr>
              <a:t>Classification of flags</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sp>
      <p:sp>
        <p:nvSpPr>
          <p:cNvPr id="232" name="CustomShape 2"/>
          <p:cNvSpPr/>
          <p:nvPr/>
        </p:nvSpPr>
        <p:spPr>
          <a:xfrm>
            <a:off x="179512" y="1124744"/>
            <a:ext cx="8927640" cy="5183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dirty="0"/>
          </a:p>
          <a:p>
            <a:pPr>
              <a:lnSpc>
                <a:spcPct val="100000"/>
              </a:lnSpc>
            </a:pPr>
            <a:r>
              <a:rPr lang="en-GB" sz="2200" strike="noStrike" dirty="0">
                <a:solidFill>
                  <a:srgbClr val="000000"/>
                </a:solidFill>
                <a:latin typeface="Arial"/>
                <a:ea typeface="Microsoft YaHei"/>
              </a:rPr>
              <a:t> -O2 -</a:t>
            </a:r>
            <a:r>
              <a:rPr lang="en-GB" sz="2200" strike="noStrike" dirty="0" err="1">
                <a:solidFill>
                  <a:srgbClr val="000000"/>
                </a:solidFill>
                <a:latin typeface="Arial"/>
                <a:ea typeface="Microsoft YaHei"/>
              </a:rPr>
              <a:t>fp</a:t>
            </a:r>
            <a:r>
              <a:rPr lang="en-GB" sz="2200" strike="noStrike" dirty="0">
                <a:solidFill>
                  <a:srgbClr val="000000"/>
                </a:solidFill>
                <a:latin typeface="Arial"/>
                <a:ea typeface="Microsoft YaHei"/>
              </a:rPr>
              <a:t>-model precise -</a:t>
            </a:r>
            <a:r>
              <a:rPr lang="en-GB" sz="2200" strike="noStrike" dirty="0" err="1">
                <a:solidFill>
                  <a:srgbClr val="000000"/>
                </a:solidFill>
                <a:latin typeface="Arial"/>
                <a:ea typeface="Microsoft YaHei"/>
              </a:rPr>
              <a:t>xHost</a:t>
            </a:r>
            <a:r>
              <a:rPr lang="en-GB" sz="2200" strike="noStrike" dirty="0">
                <a:solidFill>
                  <a:srgbClr val="000000"/>
                </a:solidFill>
                <a:latin typeface="Arial"/>
                <a:ea typeface="Microsoft YaHei"/>
              </a:rPr>
              <a:t> -r8</a:t>
            </a:r>
            <a:endParaRPr dirty="0"/>
          </a:p>
          <a:p>
            <a:pPr>
              <a:lnSpc>
                <a:spcPct val="100000"/>
              </a:lnSpc>
            </a:pPr>
            <a:r>
              <a:rPr lang="en-GB" sz="2200" strike="noStrike" dirty="0">
                <a:solidFill>
                  <a:srgbClr val="000000"/>
                </a:solidFill>
                <a:latin typeface="Arial"/>
                <a:ea typeface="Microsoft YaHei"/>
              </a:rPr>
              <a:t> </a:t>
            </a:r>
            <a:r>
              <a:rPr lang="en-GB" sz="2200" b="1" strike="noStrike" dirty="0">
                <a:solidFill>
                  <a:srgbClr val="000000"/>
                </a:solidFill>
                <a:latin typeface="Arial"/>
                <a:ea typeface="Microsoft YaHei"/>
              </a:rPr>
              <a:t>-O2 -</a:t>
            </a:r>
            <a:r>
              <a:rPr lang="en-GB" sz="2200" b="1" strike="noStrike" dirty="0" err="1">
                <a:solidFill>
                  <a:srgbClr val="000000"/>
                </a:solidFill>
                <a:latin typeface="Arial"/>
                <a:ea typeface="Microsoft YaHei"/>
              </a:rPr>
              <a:t>fp</a:t>
            </a:r>
            <a:r>
              <a:rPr lang="en-GB" sz="2200" b="1" strike="noStrike" dirty="0">
                <a:solidFill>
                  <a:srgbClr val="000000"/>
                </a:solidFill>
                <a:latin typeface="Arial"/>
                <a:ea typeface="Microsoft YaHei"/>
              </a:rPr>
              <a:t>-model strict -</a:t>
            </a:r>
            <a:r>
              <a:rPr lang="en-GB" sz="2200" b="1" strike="noStrike" dirty="0" err="1">
                <a:solidFill>
                  <a:srgbClr val="000000"/>
                </a:solidFill>
                <a:latin typeface="Arial"/>
                <a:ea typeface="Microsoft YaHei"/>
              </a:rPr>
              <a:t>xHost</a:t>
            </a:r>
            <a:r>
              <a:rPr lang="en-GB" sz="2200" b="1" strike="noStrike" dirty="0">
                <a:solidFill>
                  <a:srgbClr val="000000"/>
                </a:solidFill>
                <a:latin typeface="Arial"/>
                <a:ea typeface="Microsoft YaHei"/>
              </a:rPr>
              <a:t> -r8</a:t>
            </a:r>
            <a:endParaRPr dirty="0"/>
          </a:p>
          <a:p>
            <a:pPr>
              <a:lnSpc>
                <a:spcPct val="100000"/>
              </a:lnSpc>
            </a:pPr>
            <a:r>
              <a:rPr lang="en-GB" sz="2200" strike="noStrike" dirty="0">
                <a:solidFill>
                  <a:srgbClr val="000000"/>
                </a:solidFill>
                <a:latin typeface="Arial"/>
                <a:ea typeface="Microsoft YaHei"/>
              </a:rPr>
              <a:t> -O3 -</a:t>
            </a:r>
            <a:r>
              <a:rPr lang="en-GB" sz="2200" strike="noStrike" dirty="0" err="1">
                <a:solidFill>
                  <a:srgbClr val="000000"/>
                </a:solidFill>
                <a:latin typeface="Arial"/>
                <a:ea typeface="Microsoft YaHei"/>
              </a:rPr>
              <a:t>fp</a:t>
            </a:r>
            <a:r>
              <a:rPr lang="en-GB" sz="2200" strike="noStrike" dirty="0">
                <a:solidFill>
                  <a:srgbClr val="000000"/>
                </a:solidFill>
                <a:latin typeface="Arial"/>
                <a:ea typeface="Microsoft YaHei"/>
              </a:rPr>
              <a:t>-model precise -</a:t>
            </a:r>
            <a:r>
              <a:rPr lang="en-GB" sz="2200" strike="noStrike" dirty="0" err="1">
                <a:solidFill>
                  <a:srgbClr val="000000"/>
                </a:solidFill>
                <a:latin typeface="Arial"/>
                <a:ea typeface="Microsoft YaHei"/>
              </a:rPr>
              <a:t>xHost</a:t>
            </a:r>
            <a:r>
              <a:rPr lang="en-GB" sz="2200" strike="noStrike" dirty="0">
                <a:solidFill>
                  <a:srgbClr val="000000"/>
                </a:solidFill>
                <a:latin typeface="Arial"/>
                <a:ea typeface="Microsoft YaHei"/>
              </a:rPr>
              <a:t> -r8</a:t>
            </a:r>
            <a:endParaRPr dirty="0"/>
          </a:p>
          <a:p>
            <a:pPr>
              <a:lnSpc>
                <a:spcPct val="100000"/>
              </a:lnSpc>
            </a:pPr>
            <a:r>
              <a:rPr lang="en-GB" sz="2200" strike="noStrike" dirty="0">
                <a:solidFill>
                  <a:srgbClr val="000000"/>
                </a:solidFill>
                <a:latin typeface="Arial"/>
                <a:ea typeface="Microsoft YaHei"/>
              </a:rPr>
              <a:t> -O3 -</a:t>
            </a:r>
            <a:r>
              <a:rPr lang="en-GB" sz="2200" strike="noStrike" dirty="0" err="1">
                <a:solidFill>
                  <a:srgbClr val="000000"/>
                </a:solidFill>
                <a:latin typeface="Arial"/>
                <a:ea typeface="Microsoft YaHei"/>
              </a:rPr>
              <a:t>fp</a:t>
            </a:r>
            <a:r>
              <a:rPr lang="en-GB" sz="2200" strike="noStrike" dirty="0">
                <a:solidFill>
                  <a:srgbClr val="000000"/>
                </a:solidFill>
                <a:latin typeface="Arial"/>
                <a:ea typeface="Microsoft YaHei"/>
              </a:rPr>
              <a:t>-model strict -</a:t>
            </a:r>
            <a:r>
              <a:rPr lang="en-GB" sz="2200" strike="noStrike" dirty="0" err="1">
                <a:solidFill>
                  <a:srgbClr val="000000"/>
                </a:solidFill>
                <a:latin typeface="Arial"/>
                <a:ea typeface="Microsoft YaHei"/>
              </a:rPr>
              <a:t>xHost</a:t>
            </a:r>
            <a:r>
              <a:rPr lang="en-GB" sz="2200" strike="noStrike" dirty="0">
                <a:solidFill>
                  <a:srgbClr val="000000"/>
                </a:solidFill>
                <a:latin typeface="Arial"/>
                <a:ea typeface="Microsoft YaHei"/>
              </a:rPr>
              <a:t> -r8</a:t>
            </a:r>
            <a:endParaRPr dirty="0"/>
          </a:p>
          <a:p>
            <a:pPr>
              <a:lnSpc>
                <a:spcPct val="100000"/>
              </a:lnSpc>
            </a:pPr>
            <a:r>
              <a:rPr lang="en-GB" sz="2200" strike="noStrike" dirty="0">
                <a:solidFill>
                  <a:srgbClr val="000000"/>
                </a:solidFill>
                <a:latin typeface="Arial"/>
                <a:ea typeface="Microsoft YaHei"/>
              </a:rPr>
              <a:t> -O2 -</a:t>
            </a:r>
            <a:r>
              <a:rPr lang="en-GB" sz="2200" strike="noStrike" dirty="0" err="1">
                <a:solidFill>
                  <a:srgbClr val="000000"/>
                </a:solidFill>
                <a:latin typeface="Arial"/>
                <a:ea typeface="Microsoft YaHei"/>
              </a:rPr>
              <a:t>fp</a:t>
            </a:r>
            <a:r>
              <a:rPr lang="en-GB" sz="2200" strike="noStrike" dirty="0">
                <a:solidFill>
                  <a:srgbClr val="000000"/>
                </a:solidFill>
                <a:latin typeface="Arial"/>
                <a:ea typeface="Microsoft YaHei"/>
              </a:rPr>
              <a:t>-model precise -</a:t>
            </a:r>
            <a:r>
              <a:rPr lang="en-GB" sz="2200" strike="noStrike" dirty="0" err="1">
                <a:solidFill>
                  <a:srgbClr val="000000"/>
                </a:solidFill>
                <a:latin typeface="Arial"/>
                <a:ea typeface="Microsoft YaHei"/>
              </a:rPr>
              <a:t>fp</a:t>
            </a:r>
            <a:r>
              <a:rPr lang="en-GB" sz="2200" strike="noStrike" dirty="0">
                <a:solidFill>
                  <a:srgbClr val="000000"/>
                </a:solidFill>
                <a:latin typeface="Arial"/>
                <a:ea typeface="Microsoft YaHei"/>
              </a:rPr>
              <a:t>-model double -</a:t>
            </a:r>
            <a:r>
              <a:rPr lang="en-GB" sz="2200" strike="noStrike" dirty="0" err="1">
                <a:solidFill>
                  <a:srgbClr val="000000"/>
                </a:solidFill>
                <a:latin typeface="Arial"/>
                <a:ea typeface="Microsoft YaHei"/>
              </a:rPr>
              <a:t>fimf</a:t>
            </a:r>
            <a:r>
              <a:rPr lang="en-GB" sz="2200" strike="noStrike" dirty="0">
                <a:solidFill>
                  <a:srgbClr val="000000"/>
                </a:solidFill>
                <a:latin typeface="Arial"/>
                <a:ea typeface="Microsoft YaHei"/>
              </a:rPr>
              <a:t>-arch-consistency=true </a:t>
            </a:r>
            <a:r>
              <a:rPr lang="en-GB" sz="2200" strike="noStrike" dirty="0" smtClean="0">
                <a:solidFill>
                  <a:srgbClr val="000000"/>
                </a:solidFill>
                <a:latin typeface="Arial"/>
                <a:ea typeface="Microsoft YaHei"/>
              </a:rPr>
              <a:t>    </a:t>
            </a:r>
          </a:p>
          <a:p>
            <a:pPr>
              <a:lnSpc>
                <a:spcPct val="100000"/>
              </a:lnSpc>
            </a:pPr>
            <a:r>
              <a:rPr lang="en-GB" sz="2200" dirty="0" smtClean="0">
                <a:solidFill>
                  <a:srgbClr val="000000"/>
                </a:solidFill>
                <a:latin typeface="Arial"/>
                <a:ea typeface="Microsoft YaHei"/>
              </a:rPr>
              <a:t> </a:t>
            </a:r>
            <a:r>
              <a:rPr lang="en-GB" sz="2200" strike="noStrike" dirty="0" smtClean="0">
                <a:solidFill>
                  <a:srgbClr val="000000"/>
                </a:solidFill>
                <a:latin typeface="Arial"/>
                <a:ea typeface="Microsoft YaHei"/>
              </a:rPr>
              <a:t>-</a:t>
            </a:r>
            <a:r>
              <a:rPr lang="en-GB" sz="2200" strike="noStrike" dirty="0">
                <a:solidFill>
                  <a:srgbClr val="000000"/>
                </a:solidFill>
                <a:latin typeface="Arial"/>
                <a:ea typeface="Microsoft YaHei"/>
              </a:rPr>
              <a:t>no-</a:t>
            </a:r>
            <a:r>
              <a:rPr lang="en-GB" sz="2200" strike="noStrike" dirty="0" err="1">
                <a:solidFill>
                  <a:srgbClr val="000000"/>
                </a:solidFill>
                <a:latin typeface="Arial"/>
                <a:ea typeface="Microsoft YaHei"/>
              </a:rPr>
              <a:t>fma</a:t>
            </a:r>
            <a:r>
              <a:rPr lang="en-GB" sz="2200" strike="noStrike" dirty="0">
                <a:solidFill>
                  <a:srgbClr val="000000"/>
                </a:solidFill>
                <a:latin typeface="Arial"/>
                <a:ea typeface="Microsoft YaHei"/>
              </a:rPr>
              <a:t> -r8</a:t>
            </a:r>
            <a:endParaRPr dirty="0"/>
          </a:p>
          <a:p>
            <a:pPr>
              <a:lnSpc>
                <a:spcPct val="100000"/>
              </a:lnSpc>
            </a:pPr>
            <a:r>
              <a:rPr lang="en-GB" sz="2200" strike="noStrike" dirty="0">
                <a:solidFill>
                  <a:srgbClr val="000000"/>
                </a:solidFill>
                <a:latin typeface="Arial"/>
                <a:ea typeface="Microsoft YaHei"/>
              </a:rPr>
              <a:t> -O2 -</a:t>
            </a:r>
            <a:r>
              <a:rPr lang="en-GB" sz="2200" strike="noStrike" dirty="0" err="1">
                <a:solidFill>
                  <a:srgbClr val="000000"/>
                </a:solidFill>
                <a:latin typeface="Arial"/>
                <a:ea typeface="Microsoft YaHei"/>
              </a:rPr>
              <a:t>fp</a:t>
            </a:r>
            <a:r>
              <a:rPr lang="en-GB" sz="2200" strike="noStrike" dirty="0">
                <a:solidFill>
                  <a:srgbClr val="000000"/>
                </a:solidFill>
                <a:latin typeface="Arial"/>
                <a:ea typeface="Microsoft YaHei"/>
              </a:rPr>
              <a:t>-model double -</a:t>
            </a:r>
            <a:r>
              <a:rPr lang="en-GB" sz="2200" strike="noStrike" dirty="0" err="1">
                <a:solidFill>
                  <a:srgbClr val="000000"/>
                </a:solidFill>
                <a:latin typeface="Arial"/>
                <a:ea typeface="Microsoft YaHei"/>
              </a:rPr>
              <a:t>fimf</a:t>
            </a:r>
            <a:r>
              <a:rPr lang="en-GB" sz="2200" strike="noStrike" dirty="0">
                <a:solidFill>
                  <a:srgbClr val="000000"/>
                </a:solidFill>
                <a:latin typeface="Arial"/>
                <a:ea typeface="Microsoft YaHei"/>
              </a:rPr>
              <a:t>-arch-consistency=true -no-</a:t>
            </a:r>
            <a:r>
              <a:rPr lang="en-GB" sz="2200" strike="noStrike" dirty="0" err="1">
                <a:solidFill>
                  <a:srgbClr val="000000"/>
                </a:solidFill>
                <a:latin typeface="Arial"/>
                <a:ea typeface="Microsoft YaHei"/>
              </a:rPr>
              <a:t>fma</a:t>
            </a:r>
            <a:r>
              <a:rPr lang="en-GB" sz="2200" strike="noStrike" dirty="0">
                <a:solidFill>
                  <a:srgbClr val="000000"/>
                </a:solidFill>
                <a:latin typeface="Arial"/>
                <a:ea typeface="Microsoft YaHei"/>
              </a:rPr>
              <a:t> -</a:t>
            </a:r>
            <a:r>
              <a:rPr lang="en-GB" sz="2200" strike="noStrike" dirty="0" err="1">
                <a:solidFill>
                  <a:srgbClr val="000000"/>
                </a:solidFill>
                <a:latin typeface="Arial"/>
                <a:ea typeface="Microsoft YaHei"/>
              </a:rPr>
              <a:t>ftz</a:t>
            </a:r>
            <a:r>
              <a:rPr lang="en-GB" sz="2200" strike="noStrike" dirty="0">
                <a:solidFill>
                  <a:srgbClr val="000000"/>
                </a:solidFill>
                <a:latin typeface="Arial"/>
                <a:ea typeface="Microsoft YaHei"/>
              </a:rPr>
              <a:t> -r8</a:t>
            </a:r>
            <a:endParaRPr dirty="0"/>
          </a:p>
          <a:p>
            <a:pPr>
              <a:lnSpc>
                <a:spcPct val="100000"/>
              </a:lnSpc>
            </a:pPr>
            <a:r>
              <a:rPr lang="en-GB" sz="2200" strike="noStrike" dirty="0">
                <a:solidFill>
                  <a:srgbClr val="000000"/>
                </a:solidFill>
                <a:latin typeface="Arial"/>
                <a:ea typeface="Microsoft YaHei"/>
              </a:rPr>
              <a:t> -O2 -</a:t>
            </a:r>
            <a:r>
              <a:rPr lang="en-GB" sz="2200" strike="noStrike" dirty="0" err="1">
                <a:solidFill>
                  <a:srgbClr val="000000"/>
                </a:solidFill>
                <a:latin typeface="Arial"/>
                <a:ea typeface="Microsoft YaHei"/>
              </a:rPr>
              <a:t>fp</a:t>
            </a:r>
            <a:r>
              <a:rPr lang="en-GB" sz="2200" strike="noStrike" dirty="0">
                <a:solidFill>
                  <a:srgbClr val="000000"/>
                </a:solidFill>
                <a:latin typeface="Arial"/>
                <a:ea typeface="Microsoft YaHei"/>
              </a:rPr>
              <a:t>-model precise -</a:t>
            </a:r>
            <a:r>
              <a:rPr lang="en-GB" sz="2200" strike="noStrike" dirty="0" err="1">
                <a:solidFill>
                  <a:srgbClr val="000000"/>
                </a:solidFill>
                <a:latin typeface="Arial"/>
                <a:ea typeface="Microsoft YaHei"/>
              </a:rPr>
              <a:t>fp</a:t>
            </a:r>
            <a:r>
              <a:rPr lang="en-GB" sz="2200" strike="noStrike" dirty="0">
                <a:solidFill>
                  <a:srgbClr val="000000"/>
                </a:solidFill>
                <a:latin typeface="Arial"/>
                <a:ea typeface="Microsoft YaHei"/>
              </a:rPr>
              <a:t>-model double -</a:t>
            </a:r>
            <a:r>
              <a:rPr lang="en-GB" sz="2200" strike="noStrike" dirty="0" err="1">
                <a:solidFill>
                  <a:srgbClr val="000000"/>
                </a:solidFill>
                <a:latin typeface="Arial"/>
                <a:ea typeface="Microsoft YaHei"/>
              </a:rPr>
              <a:t>fimf</a:t>
            </a:r>
            <a:r>
              <a:rPr lang="en-GB" sz="2200" strike="noStrike" dirty="0">
                <a:solidFill>
                  <a:srgbClr val="000000"/>
                </a:solidFill>
                <a:latin typeface="Arial"/>
                <a:ea typeface="Microsoft YaHei"/>
              </a:rPr>
              <a:t>-arch-consistency=true </a:t>
            </a:r>
            <a:r>
              <a:rPr lang="en-GB" sz="2200" strike="noStrike" dirty="0" smtClean="0">
                <a:solidFill>
                  <a:srgbClr val="000000"/>
                </a:solidFill>
                <a:latin typeface="Arial"/>
                <a:ea typeface="Microsoft YaHei"/>
              </a:rPr>
              <a:t>  </a:t>
            </a:r>
          </a:p>
          <a:p>
            <a:pPr>
              <a:lnSpc>
                <a:spcPct val="100000"/>
              </a:lnSpc>
            </a:pPr>
            <a:r>
              <a:rPr lang="en-GB" sz="2200" dirty="0" smtClean="0">
                <a:solidFill>
                  <a:srgbClr val="000000"/>
                </a:solidFill>
                <a:latin typeface="Arial"/>
                <a:ea typeface="Microsoft YaHei"/>
              </a:rPr>
              <a:t> </a:t>
            </a:r>
            <a:r>
              <a:rPr lang="en-GB" sz="2200" strike="noStrike" dirty="0" smtClean="0">
                <a:solidFill>
                  <a:srgbClr val="000000"/>
                </a:solidFill>
                <a:latin typeface="Arial"/>
                <a:ea typeface="Microsoft YaHei"/>
              </a:rPr>
              <a:t>-</a:t>
            </a:r>
            <a:r>
              <a:rPr lang="en-GB" sz="2200" strike="noStrike" dirty="0">
                <a:solidFill>
                  <a:srgbClr val="000000"/>
                </a:solidFill>
                <a:latin typeface="Arial"/>
                <a:ea typeface="Microsoft YaHei"/>
              </a:rPr>
              <a:t>no-</a:t>
            </a:r>
            <a:r>
              <a:rPr lang="en-GB" sz="2200" strike="noStrike" dirty="0" err="1">
                <a:solidFill>
                  <a:srgbClr val="000000"/>
                </a:solidFill>
                <a:latin typeface="Arial"/>
                <a:ea typeface="Microsoft YaHei"/>
              </a:rPr>
              <a:t>fma</a:t>
            </a:r>
            <a:r>
              <a:rPr lang="en-GB" sz="2200" strike="noStrike" dirty="0">
                <a:solidFill>
                  <a:srgbClr val="000000"/>
                </a:solidFill>
                <a:latin typeface="Arial"/>
                <a:ea typeface="Microsoft YaHei"/>
              </a:rPr>
              <a:t>  -fpe0 -r8</a:t>
            </a:r>
            <a:endParaRPr dirty="0"/>
          </a:p>
          <a:p>
            <a:pPr>
              <a:lnSpc>
                <a:spcPct val="100000"/>
              </a:lnSpc>
            </a:pPr>
            <a:r>
              <a:rPr lang="en-GB" sz="2200" b="1" strike="noStrike" dirty="0">
                <a:solidFill>
                  <a:srgbClr val="000000"/>
                </a:solidFill>
                <a:latin typeface="Arial"/>
                <a:ea typeface="Microsoft YaHei"/>
              </a:rPr>
              <a:t> -O2 -</a:t>
            </a:r>
            <a:r>
              <a:rPr lang="en-GB" sz="2200" b="1" strike="noStrike" dirty="0" err="1">
                <a:solidFill>
                  <a:srgbClr val="000000"/>
                </a:solidFill>
                <a:latin typeface="Arial"/>
                <a:ea typeface="Microsoft YaHei"/>
              </a:rPr>
              <a:t>fp</a:t>
            </a:r>
            <a:r>
              <a:rPr lang="en-GB" sz="2200" b="1" strike="noStrike" dirty="0">
                <a:solidFill>
                  <a:srgbClr val="000000"/>
                </a:solidFill>
                <a:latin typeface="Arial"/>
                <a:ea typeface="Microsoft YaHei"/>
              </a:rPr>
              <a:t>-model strict -</a:t>
            </a:r>
            <a:r>
              <a:rPr lang="en-GB" sz="2200" b="1" strike="noStrike" dirty="0" err="1">
                <a:solidFill>
                  <a:srgbClr val="000000"/>
                </a:solidFill>
                <a:latin typeface="Arial"/>
                <a:ea typeface="Microsoft YaHei"/>
              </a:rPr>
              <a:t>fp</a:t>
            </a:r>
            <a:r>
              <a:rPr lang="en-GB" sz="2200" b="1" strike="noStrike" dirty="0">
                <a:solidFill>
                  <a:srgbClr val="000000"/>
                </a:solidFill>
                <a:latin typeface="Arial"/>
                <a:ea typeface="Microsoft YaHei"/>
              </a:rPr>
              <a:t>-model double -</a:t>
            </a:r>
            <a:r>
              <a:rPr lang="en-GB" sz="2200" b="1" strike="noStrike" dirty="0" err="1" smtClean="0">
                <a:solidFill>
                  <a:srgbClr val="000000"/>
                </a:solidFill>
                <a:latin typeface="Arial"/>
                <a:ea typeface="Microsoft YaHei"/>
              </a:rPr>
              <a:t>fimf</a:t>
            </a:r>
            <a:r>
              <a:rPr lang="en-GB" sz="2200" b="1" strike="noStrike" dirty="0" smtClean="0">
                <a:solidFill>
                  <a:srgbClr val="000000"/>
                </a:solidFill>
                <a:latin typeface="Arial"/>
                <a:ea typeface="Microsoft YaHei"/>
              </a:rPr>
              <a:t>-arch-</a:t>
            </a:r>
          </a:p>
          <a:p>
            <a:pPr>
              <a:lnSpc>
                <a:spcPct val="100000"/>
              </a:lnSpc>
            </a:pPr>
            <a:r>
              <a:rPr lang="en-GB" sz="2200" b="1" dirty="0" smtClean="0">
                <a:solidFill>
                  <a:srgbClr val="000000"/>
                </a:solidFill>
                <a:latin typeface="Arial"/>
                <a:ea typeface="Microsoft YaHei"/>
              </a:rPr>
              <a:t> </a:t>
            </a:r>
            <a:r>
              <a:rPr lang="en-GB" sz="2200" b="1" strike="noStrike" dirty="0" smtClean="0">
                <a:solidFill>
                  <a:srgbClr val="000000"/>
                </a:solidFill>
                <a:latin typeface="Arial"/>
                <a:ea typeface="Microsoft YaHei"/>
              </a:rPr>
              <a:t>consistency=true </a:t>
            </a:r>
            <a:r>
              <a:rPr lang="en-GB" sz="2200" b="1" strike="noStrike" dirty="0">
                <a:solidFill>
                  <a:srgbClr val="000000"/>
                </a:solidFill>
                <a:latin typeface="Arial"/>
                <a:ea typeface="Microsoft YaHei"/>
              </a:rPr>
              <a:t>-no-</a:t>
            </a:r>
            <a:r>
              <a:rPr lang="en-GB" sz="2200" b="1" strike="noStrike" dirty="0" err="1">
                <a:solidFill>
                  <a:srgbClr val="000000"/>
                </a:solidFill>
                <a:latin typeface="Arial"/>
                <a:ea typeface="Microsoft YaHei"/>
              </a:rPr>
              <a:t>fma</a:t>
            </a:r>
            <a:r>
              <a:rPr lang="en-GB" sz="2200" b="1" strike="noStrike" dirty="0">
                <a:solidFill>
                  <a:srgbClr val="000000"/>
                </a:solidFill>
                <a:latin typeface="Arial"/>
                <a:ea typeface="Microsoft YaHei"/>
              </a:rPr>
              <a:t> -fpe0 -r8</a:t>
            </a:r>
            <a:endParaRPr dirty="0"/>
          </a:p>
          <a:p>
            <a:pPr>
              <a:lnSpc>
                <a:spcPct val="100000"/>
              </a:lnSpc>
            </a:pPr>
            <a:r>
              <a:rPr lang="en-GB" strike="noStrike" dirty="0">
                <a:solidFill>
                  <a:srgbClr val="000000"/>
                </a:solidFill>
                <a:latin typeface="Arial"/>
                <a:ea typeface="Microsoft YaHei"/>
              </a:rPr>
              <a:t> </a:t>
            </a:r>
            <a:endParaRPr dirty="0"/>
          </a:p>
          <a:p>
            <a:pPr>
              <a:lnSpc>
                <a:spcPct val="100000"/>
              </a:lnSpc>
            </a:pPr>
            <a:endParaRPr dirty="0"/>
          </a:p>
        </p:txBody>
      </p:sp>
      <p:sp>
        <p:nvSpPr>
          <p:cNvPr id="4" name="CustomShape 2"/>
          <p:cNvSpPr/>
          <p:nvPr/>
        </p:nvSpPr>
        <p:spPr>
          <a:xfrm>
            <a:off x="179512" y="488336"/>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3200" strike="noStrike" dirty="0" smtClean="0">
                <a:solidFill>
                  <a:srgbClr val="000000"/>
                </a:solidFill>
                <a:latin typeface="Calibri"/>
                <a:ea typeface="DejaVu Sans"/>
              </a:rPr>
              <a:t>List of compilation </a:t>
            </a:r>
            <a:r>
              <a:rPr lang="en-GB" sz="3200" strike="noStrike" dirty="0">
                <a:solidFill>
                  <a:srgbClr val="000000"/>
                </a:solidFill>
                <a:latin typeface="Calibri"/>
                <a:ea typeface="DejaVu Sans"/>
              </a:rPr>
              <a:t>flags </a:t>
            </a:r>
            <a:r>
              <a:rPr lang="en-GB" sz="3200" strike="noStrike" dirty="0" smtClean="0">
                <a:solidFill>
                  <a:srgbClr val="000000"/>
                </a:solidFill>
                <a:latin typeface="Calibri"/>
                <a:ea typeface="DejaVu Sans"/>
              </a:rPr>
              <a:t>used in the experiment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CustomShape 1"/>
          <p:cNvSpPr/>
          <p:nvPr/>
        </p:nvSpPr>
        <p:spPr>
          <a:xfrm>
            <a:off x="899640" y="476640"/>
            <a:ext cx="4895640" cy="942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2800" strike="noStrike">
                <a:solidFill>
                  <a:srgbClr val="000000"/>
                </a:solidFill>
                <a:latin typeface="Segoe UI"/>
                <a:ea typeface="Segoe UI"/>
              </a:rPr>
              <a:t>Comparing outputs, they are different</a:t>
            </a:r>
            <a:endParaRPr/>
          </a:p>
        </p:txBody>
      </p:sp>
      <p:sp>
        <p:nvSpPr>
          <p:cNvPr id="234" name="CustomShape 2"/>
          <p:cNvSpPr/>
          <p:nvPr/>
        </p:nvSpPr>
        <p:spPr>
          <a:xfrm>
            <a:off x="1403640" y="1673640"/>
            <a:ext cx="4823280" cy="2833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StarSymbol"/>
              <a:buChar char="-"/>
            </a:pPr>
            <a:r>
              <a:rPr lang="en-GB" sz="2000" strike="noStrike">
                <a:solidFill>
                  <a:srgbClr val="000000"/>
                </a:solidFill>
                <a:latin typeface="Segoe UI"/>
                <a:ea typeface="Segoe UI"/>
              </a:rPr>
              <a:t>Using same domain decomposition and different flags among runs</a:t>
            </a:r>
            <a:endParaRPr/>
          </a:p>
          <a:p>
            <a:pPr>
              <a:lnSpc>
                <a:spcPct val="100000"/>
              </a:lnSpc>
            </a:pPr>
            <a:endParaRPr/>
          </a:p>
          <a:p>
            <a:pPr>
              <a:lnSpc>
                <a:spcPct val="100000"/>
              </a:lnSpc>
              <a:buFont typeface="StarSymbol"/>
              <a:buChar char="-"/>
            </a:pPr>
            <a:r>
              <a:rPr lang="en-GB" sz="2000" strike="noStrike">
                <a:solidFill>
                  <a:srgbClr val="000000"/>
                </a:solidFill>
                <a:latin typeface="Segoe UI"/>
                <a:ea typeface="Segoe UI"/>
              </a:rPr>
              <a:t>Using same flags and different domain decomposition</a:t>
            </a:r>
            <a:endParaRPr/>
          </a:p>
          <a:p>
            <a:pPr>
              <a:lnSpc>
                <a:spcPct val="100000"/>
              </a:lnSpc>
            </a:pPr>
            <a:endParaRPr/>
          </a:p>
          <a:p>
            <a:pPr>
              <a:lnSpc>
                <a:spcPct val="100000"/>
              </a:lnSpc>
              <a:buFont typeface="StarSymbol"/>
              <a:buChar char="-"/>
            </a:pPr>
            <a:r>
              <a:rPr lang="en-GB" sz="2000" strike="noStrike">
                <a:solidFill>
                  <a:srgbClr val="000000"/>
                </a:solidFill>
                <a:latin typeface="Segoe UI"/>
                <a:ea typeface="Segoe UI"/>
              </a:rPr>
              <a:t>Using same flags and domain decomposition</a:t>
            </a:r>
            <a:endParaRPr/>
          </a:p>
        </p:txBody>
      </p:sp>
      <p:sp>
        <p:nvSpPr>
          <p:cNvPr id="235" name="CustomShape 3"/>
          <p:cNvSpPr/>
          <p:nvPr/>
        </p:nvSpPr>
        <p:spPr>
          <a:xfrm>
            <a:off x="899640" y="4725000"/>
            <a:ext cx="532764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(in 1-month simulations with EC-Earth 3.2beta) </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CustomShape 1"/>
          <p:cNvSpPr/>
          <p:nvPr/>
        </p:nvSpPr>
        <p:spPr>
          <a:xfrm>
            <a:off x="3409200" y="2494440"/>
            <a:ext cx="646920" cy="6469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lstStyle/>
          <a:p>
            <a:pPr algn="ctr">
              <a:lnSpc>
                <a:spcPct val="100000"/>
              </a:lnSpc>
            </a:pPr>
            <a:r>
              <a:rPr lang="en-GB" sz="4400" strike="noStrike">
                <a:solidFill>
                  <a:srgbClr val="FFFFFF"/>
                </a:solidFill>
                <a:latin typeface="Calibri"/>
                <a:ea typeface="DejaVu Sans"/>
              </a:rPr>
              <a:t>Σ</a:t>
            </a:r>
            <a:endParaRPr/>
          </a:p>
        </p:txBody>
      </p:sp>
      <p:sp>
        <p:nvSpPr>
          <p:cNvPr id="237" name="CustomShape 2"/>
          <p:cNvSpPr/>
          <p:nvPr/>
        </p:nvSpPr>
        <p:spPr>
          <a:xfrm>
            <a:off x="473400" y="5590800"/>
            <a:ext cx="502920" cy="502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lstStyle/>
          <a:p>
            <a:pPr algn="ctr">
              <a:lnSpc>
                <a:spcPct val="100000"/>
              </a:lnSpc>
            </a:pPr>
            <a:r>
              <a:rPr lang="en-GB" sz="2000" b="1" strike="noStrike">
                <a:solidFill>
                  <a:srgbClr val="FFFFFF"/>
                </a:solidFill>
                <a:latin typeface="Segoe UI"/>
                <a:ea typeface="Segoe UI"/>
              </a:rPr>
              <a:t>A</a:t>
            </a:r>
            <a:endParaRPr/>
          </a:p>
        </p:txBody>
      </p:sp>
      <p:sp>
        <p:nvSpPr>
          <p:cNvPr id="238" name="CustomShape 3"/>
          <p:cNvSpPr/>
          <p:nvPr/>
        </p:nvSpPr>
        <p:spPr>
          <a:xfrm>
            <a:off x="2183760" y="5590800"/>
            <a:ext cx="502920" cy="502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lstStyle/>
          <a:p>
            <a:pPr algn="ctr">
              <a:lnSpc>
                <a:spcPct val="100000"/>
              </a:lnSpc>
            </a:pPr>
            <a:r>
              <a:rPr lang="en-GB" b="1" strike="noStrike">
                <a:solidFill>
                  <a:srgbClr val="FFFFFF"/>
                </a:solidFill>
                <a:latin typeface="Segoe UI"/>
                <a:ea typeface="Segoe UI"/>
              </a:rPr>
              <a:t>C</a:t>
            </a:r>
            <a:endParaRPr/>
          </a:p>
          <a:p>
            <a:pPr algn="ctr">
              <a:lnSpc>
                <a:spcPct val="100000"/>
              </a:lnSpc>
            </a:pPr>
            <a:endParaRPr/>
          </a:p>
        </p:txBody>
      </p:sp>
      <p:sp>
        <p:nvSpPr>
          <p:cNvPr id="239" name="CustomShape 4"/>
          <p:cNvSpPr/>
          <p:nvPr/>
        </p:nvSpPr>
        <p:spPr>
          <a:xfrm>
            <a:off x="3893760" y="5590800"/>
            <a:ext cx="502920" cy="502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lstStyle/>
          <a:p>
            <a:pPr algn="ctr">
              <a:lnSpc>
                <a:spcPct val="100000"/>
              </a:lnSpc>
            </a:pPr>
            <a:r>
              <a:rPr lang="en-GB" b="1" strike="noStrike">
                <a:solidFill>
                  <a:srgbClr val="FFFFFF"/>
                </a:solidFill>
                <a:latin typeface="Segoe UI"/>
                <a:ea typeface="Segoe UI"/>
              </a:rPr>
              <a:t>E</a:t>
            </a:r>
            <a:endParaRPr/>
          </a:p>
          <a:p>
            <a:pPr algn="ctr">
              <a:lnSpc>
                <a:spcPct val="100000"/>
              </a:lnSpc>
            </a:pPr>
            <a:endParaRPr/>
          </a:p>
        </p:txBody>
      </p:sp>
      <p:sp>
        <p:nvSpPr>
          <p:cNvPr id="240" name="CustomShape 5"/>
          <p:cNvSpPr/>
          <p:nvPr/>
        </p:nvSpPr>
        <p:spPr>
          <a:xfrm>
            <a:off x="4749120" y="5590800"/>
            <a:ext cx="502920" cy="502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lstStyle/>
          <a:p>
            <a:pPr algn="ctr">
              <a:lnSpc>
                <a:spcPct val="100000"/>
              </a:lnSpc>
            </a:pPr>
            <a:r>
              <a:rPr lang="en-GB" b="1" strike="noStrike">
                <a:solidFill>
                  <a:srgbClr val="FFFFFF"/>
                </a:solidFill>
                <a:latin typeface="Segoe UI"/>
                <a:ea typeface="Segoe UI"/>
              </a:rPr>
              <a:t>F</a:t>
            </a:r>
            <a:endParaRPr/>
          </a:p>
          <a:p>
            <a:pPr algn="ctr">
              <a:lnSpc>
                <a:spcPct val="100000"/>
              </a:lnSpc>
            </a:pPr>
            <a:endParaRPr/>
          </a:p>
        </p:txBody>
      </p:sp>
      <p:sp>
        <p:nvSpPr>
          <p:cNvPr id="241" name="CustomShape 6"/>
          <p:cNvSpPr/>
          <p:nvPr/>
        </p:nvSpPr>
        <p:spPr>
          <a:xfrm>
            <a:off x="1328760" y="5590800"/>
            <a:ext cx="502920" cy="502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lstStyle/>
          <a:p>
            <a:pPr algn="ctr">
              <a:lnSpc>
                <a:spcPct val="100000"/>
              </a:lnSpc>
            </a:pPr>
            <a:r>
              <a:rPr lang="en-GB" b="1" strike="noStrike">
                <a:solidFill>
                  <a:srgbClr val="FFFFFF"/>
                </a:solidFill>
                <a:latin typeface="Segoe UI"/>
                <a:ea typeface="Segoe UI"/>
              </a:rPr>
              <a:t>B</a:t>
            </a:r>
            <a:endParaRPr/>
          </a:p>
          <a:p>
            <a:pPr algn="ctr">
              <a:lnSpc>
                <a:spcPct val="100000"/>
              </a:lnSpc>
            </a:pPr>
            <a:endParaRPr/>
          </a:p>
        </p:txBody>
      </p:sp>
      <p:sp>
        <p:nvSpPr>
          <p:cNvPr id="242" name="CustomShape 7"/>
          <p:cNvSpPr/>
          <p:nvPr/>
        </p:nvSpPr>
        <p:spPr>
          <a:xfrm>
            <a:off x="6459120" y="5590800"/>
            <a:ext cx="502920" cy="502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lstStyle/>
          <a:p>
            <a:pPr algn="ctr">
              <a:lnSpc>
                <a:spcPct val="100000"/>
              </a:lnSpc>
            </a:pPr>
            <a:r>
              <a:rPr lang="en-GB" b="1" strike="noStrike">
                <a:solidFill>
                  <a:srgbClr val="FFFFFF"/>
                </a:solidFill>
                <a:latin typeface="Segoe UI"/>
                <a:ea typeface="Segoe UI"/>
              </a:rPr>
              <a:t>H</a:t>
            </a:r>
            <a:endParaRPr/>
          </a:p>
          <a:p>
            <a:pPr algn="ctr">
              <a:lnSpc>
                <a:spcPct val="100000"/>
              </a:lnSpc>
            </a:pPr>
            <a:endParaRPr/>
          </a:p>
        </p:txBody>
      </p:sp>
      <p:sp>
        <p:nvSpPr>
          <p:cNvPr id="243" name="CustomShape 8"/>
          <p:cNvSpPr/>
          <p:nvPr/>
        </p:nvSpPr>
        <p:spPr>
          <a:xfrm>
            <a:off x="5604120" y="5590800"/>
            <a:ext cx="502920" cy="502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lstStyle/>
          <a:p>
            <a:pPr algn="ctr">
              <a:lnSpc>
                <a:spcPct val="100000"/>
              </a:lnSpc>
            </a:pPr>
            <a:r>
              <a:rPr lang="en-GB" b="1" strike="noStrike">
                <a:solidFill>
                  <a:srgbClr val="FFFFFF"/>
                </a:solidFill>
                <a:latin typeface="Segoe UI"/>
                <a:ea typeface="Segoe UI"/>
              </a:rPr>
              <a:t>G</a:t>
            </a:r>
            <a:endParaRPr/>
          </a:p>
          <a:p>
            <a:pPr algn="ctr">
              <a:lnSpc>
                <a:spcPct val="100000"/>
              </a:lnSpc>
            </a:pPr>
            <a:endParaRPr/>
          </a:p>
        </p:txBody>
      </p:sp>
      <p:sp>
        <p:nvSpPr>
          <p:cNvPr id="244" name="CustomShape 9"/>
          <p:cNvSpPr/>
          <p:nvPr/>
        </p:nvSpPr>
        <p:spPr>
          <a:xfrm>
            <a:off x="3038760" y="5590800"/>
            <a:ext cx="502920" cy="502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lstStyle/>
          <a:p>
            <a:pPr algn="ctr">
              <a:lnSpc>
                <a:spcPct val="100000"/>
              </a:lnSpc>
            </a:pPr>
            <a:r>
              <a:rPr lang="en-GB" b="1" strike="noStrike">
                <a:solidFill>
                  <a:srgbClr val="FFFFFF"/>
                </a:solidFill>
                <a:latin typeface="Segoe UI"/>
                <a:ea typeface="Segoe UI"/>
              </a:rPr>
              <a:t>D</a:t>
            </a:r>
            <a:endParaRPr/>
          </a:p>
          <a:p>
            <a:pPr algn="ctr">
              <a:lnSpc>
                <a:spcPct val="100000"/>
              </a:lnSpc>
            </a:pPr>
            <a:endParaRPr/>
          </a:p>
        </p:txBody>
      </p:sp>
      <p:sp>
        <p:nvSpPr>
          <p:cNvPr id="245" name="Line 10"/>
          <p:cNvSpPr/>
          <p:nvPr/>
        </p:nvSpPr>
        <p:spPr>
          <a:xfrm flipV="1">
            <a:off x="725400" y="3142440"/>
            <a:ext cx="3007800" cy="2448360"/>
          </a:xfrm>
          <a:prstGeom prst="line">
            <a:avLst/>
          </a:prstGeom>
          <a:ln w="38160">
            <a:solidFill>
              <a:schemeClr val="tx1">
                <a:lumMod val="50000"/>
                <a:lumOff val="50000"/>
              </a:schemeClr>
            </a:solidFill>
            <a:round/>
            <a:tailEnd type="triangle" w="lg" len="lg"/>
          </a:ln>
        </p:spPr>
      </p:sp>
      <p:sp>
        <p:nvSpPr>
          <p:cNvPr id="246" name="Line 11"/>
          <p:cNvSpPr/>
          <p:nvPr/>
        </p:nvSpPr>
        <p:spPr>
          <a:xfrm flipV="1">
            <a:off x="1580400" y="3142440"/>
            <a:ext cx="2152800" cy="2448360"/>
          </a:xfrm>
          <a:prstGeom prst="line">
            <a:avLst/>
          </a:prstGeom>
          <a:ln w="38160">
            <a:solidFill>
              <a:schemeClr val="tx1">
                <a:lumMod val="50000"/>
                <a:lumOff val="50000"/>
              </a:schemeClr>
            </a:solidFill>
            <a:round/>
            <a:tailEnd type="triangle" w="lg" len="lg"/>
          </a:ln>
        </p:spPr>
      </p:sp>
      <p:sp>
        <p:nvSpPr>
          <p:cNvPr id="247" name="Line 12"/>
          <p:cNvSpPr/>
          <p:nvPr/>
        </p:nvSpPr>
        <p:spPr>
          <a:xfrm flipV="1">
            <a:off x="2435760" y="3142440"/>
            <a:ext cx="1297440" cy="2448360"/>
          </a:xfrm>
          <a:prstGeom prst="line">
            <a:avLst/>
          </a:prstGeom>
          <a:ln w="38160">
            <a:solidFill>
              <a:schemeClr val="tx1">
                <a:lumMod val="50000"/>
                <a:lumOff val="50000"/>
              </a:schemeClr>
            </a:solidFill>
            <a:round/>
            <a:tailEnd type="triangle" w="lg" len="lg"/>
          </a:ln>
        </p:spPr>
      </p:sp>
      <p:sp>
        <p:nvSpPr>
          <p:cNvPr id="248" name="Line 13"/>
          <p:cNvSpPr/>
          <p:nvPr/>
        </p:nvSpPr>
        <p:spPr>
          <a:xfrm flipV="1">
            <a:off x="3290760" y="3142440"/>
            <a:ext cx="442440" cy="2448360"/>
          </a:xfrm>
          <a:prstGeom prst="line">
            <a:avLst/>
          </a:prstGeom>
          <a:ln w="38160">
            <a:solidFill>
              <a:schemeClr val="tx1">
                <a:lumMod val="50000"/>
                <a:lumOff val="50000"/>
              </a:schemeClr>
            </a:solidFill>
            <a:round/>
            <a:tailEnd type="triangle" w="lg" len="lg"/>
          </a:ln>
        </p:spPr>
      </p:sp>
      <p:sp>
        <p:nvSpPr>
          <p:cNvPr id="249" name="Line 14"/>
          <p:cNvSpPr/>
          <p:nvPr/>
        </p:nvSpPr>
        <p:spPr>
          <a:xfrm flipH="1" flipV="1">
            <a:off x="3733200" y="3142440"/>
            <a:ext cx="412560" cy="2448360"/>
          </a:xfrm>
          <a:prstGeom prst="line">
            <a:avLst/>
          </a:prstGeom>
          <a:ln w="38160">
            <a:solidFill>
              <a:schemeClr val="tx1">
                <a:lumMod val="50000"/>
                <a:lumOff val="50000"/>
              </a:schemeClr>
            </a:solidFill>
            <a:round/>
            <a:tailEnd type="triangle" w="lg" len="lg"/>
          </a:ln>
        </p:spPr>
      </p:sp>
      <p:sp>
        <p:nvSpPr>
          <p:cNvPr id="250" name="Line 15"/>
          <p:cNvSpPr/>
          <p:nvPr/>
        </p:nvSpPr>
        <p:spPr>
          <a:xfrm flipH="1" flipV="1">
            <a:off x="3733200" y="3142440"/>
            <a:ext cx="1267560" cy="2448360"/>
          </a:xfrm>
          <a:prstGeom prst="line">
            <a:avLst/>
          </a:prstGeom>
          <a:ln w="38160">
            <a:solidFill>
              <a:schemeClr val="tx1">
                <a:lumMod val="50000"/>
                <a:lumOff val="50000"/>
              </a:schemeClr>
            </a:solidFill>
            <a:round/>
            <a:tailEnd type="triangle" w="lg" len="lg"/>
          </a:ln>
        </p:spPr>
      </p:sp>
      <p:sp>
        <p:nvSpPr>
          <p:cNvPr id="251" name="Line 16"/>
          <p:cNvSpPr/>
          <p:nvPr/>
        </p:nvSpPr>
        <p:spPr>
          <a:xfrm flipH="1" flipV="1">
            <a:off x="3733200" y="3142440"/>
            <a:ext cx="2122920" cy="2448360"/>
          </a:xfrm>
          <a:prstGeom prst="line">
            <a:avLst/>
          </a:prstGeom>
          <a:ln w="38160">
            <a:solidFill>
              <a:schemeClr val="tx1">
                <a:lumMod val="50000"/>
                <a:lumOff val="50000"/>
              </a:schemeClr>
            </a:solidFill>
            <a:round/>
            <a:tailEnd type="triangle" w="lg" len="lg"/>
          </a:ln>
        </p:spPr>
      </p:sp>
      <p:sp>
        <p:nvSpPr>
          <p:cNvPr id="252" name="Line 17"/>
          <p:cNvSpPr/>
          <p:nvPr/>
        </p:nvSpPr>
        <p:spPr>
          <a:xfrm flipH="1" flipV="1">
            <a:off x="3733200" y="3142440"/>
            <a:ext cx="2977920" cy="2448360"/>
          </a:xfrm>
          <a:prstGeom prst="line">
            <a:avLst/>
          </a:prstGeom>
          <a:ln w="38160">
            <a:solidFill>
              <a:schemeClr val="tx1">
                <a:lumMod val="50000"/>
                <a:lumOff val="50000"/>
              </a:schemeClr>
            </a:solidFill>
            <a:round/>
            <a:tailEnd type="triangle" w="lg" len="lg"/>
          </a:ln>
        </p:spPr>
      </p:sp>
      <p:sp>
        <p:nvSpPr>
          <p:cNvPr id="253" name="CustomShape 18"/>
          <p:cNvSpPr/>
          <p:nvPr/>
        </p:nvSpPr>
        <p:spPr>
          <a:xfrm>
            <a:off x="2766240" y="6311160"/>
            <a:ext cx="1933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8-cores MPI job</a:t>
            </a:r>
            <a:endParaRPr/>
          </a:p>
        </p:txBody>
      </p:sp>
      <p:sp>
        <p:nvSpPr>
          <p:cNvPr id="254" name="CustomShape 19"/>
          <p:cNvSpPr/>
          <p:nvPr/>
        </p:nvSpPr>
        <p:spPr>
          <a:xfrm>
            <a:off x="179640" y="260640"/>
            <a:ext cx="8171640" cy="1582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2600" strike="noStrike" dirty="0">
                <a:solidFill>
                  <a:srgbClr val="000000"/>
                </a:solidFill>
                <a:latin typeface="Segoe UI"/>
                <a:ea typeface="Segoe UI"/>
              </a:rPr>
              <a:t>Non-deterministic task in parallel applications</a:t>
            </a:r>
            <a:endParaRPr dirty="0"/>
          </a:p>
          <a:p>
            <a:pPr>
              <a:lnSpc>
                <a:spcPct val="100000"/>
              </a:lnSpc>
            </a:pPr>
            <a:endParaRPr dirty="0"/>
          </a:p>
          <a:p>
            <a:pPr>
              <a:lnSpc>
                <a:spcPct val="100000"/>
              </a:lnSpc>
            </a:pPr>
            <a:r>
              <a:rPr lang="en-GB" sz="2400" strike="noStrike" dirty="0">
                <a:solidFill>
                  <a:srgbClr val="000000"/>
                </a:solidFill>
                <a:latin typeface="Segoe UI"/>
                <a:ea typeface="Segoe UI"/>
              </a:rPr>
              <a:t>MPI reduction(+): order of summation depends on several external factors</a:t>
            </a:r>
            <a:endParaRPr dirty="0"/>
          </a:p>
        </p:txBody>
      </p:sp>
      <p:sp>
        <p:nvSpPr>
          <p:cNvPr id="255" name="CustomShape 20"/>
          <p:cNvSpPr/>
          <p:nvPr/>
        </p:nvSpPr>
        <p:spPr>
          <a:xfrm>
            <a:off x="4897080" y="1800000"/>
            <a:ext cx="4246560" cy="2492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SzPct val="100000"/>
              <a:buFont typeface="Arial" pitchFamily="34" charset="0"/>
              <a:buChar char="•"/>
            </a:pPr>
            <a:r>
              <a:rPr lang="en-GB" strike="noStrike" dirty="0">
                <a:solidFill>
                  <a:srgbClr val="000000"/>
                </a:solidFill>
                <a:latin typeface="Arial"/>
                <a:ea typeface="DejaVu Sans"/>
              </a:rPr>
              <a:t>In asynchronous tasks done in a efficient way, the order to add all variables (A,B,C...) is according to when each MPI process has the value calculated.</a:t>
            </a:r>
            <a:endParaRPr dirty="0"/>
          </a:p>
          <a:p>
            <a:pPr>
              <a:lnSpc>
                <a:spcPct val="100000"/>
              </a:lnSpc>
              <a:buSzPct val="100000"/>
              <a:buFont typeface="Arial" pitchFamily="34" charset="0"/>
              <a:buChar char="•"/>
            </a:pPr>
            <a:r>
              <a:rPr lang="en-GB" strike="noStrike" dirty="0">
                <a:solidFill>
                  <a:srgbClr val="000000"/>
                </a:solidFill>
                <a:latin typeface="Arial"/>
                <a:ea typeface="DejaVu Sans"/>
              </a:rPr>
              <a:t>The order could change the result A+B+C...                            </a:t>
            </a:r>
            <a:endParaRPr dirty="0"/>
          </a:p>
          <a:p>
            <a:pPr>
              <a:lnSpc>
                <a:spcPct val="100000"/>
              </a:lnSpc>
              <a:buSzPct val="100000"/>
              <a:buFont typeface="Arial" pitchFamily="34" charset="0"/>
              <a:buChar char="•"/>
            </a:pPr>
            <a:r>
              <a:rPr lang="en-GB" strike="noStrike" dirty="0">
                <a:solidFill>
                  <a:srgbClr val="000000"/>
                </a:solidFill>
                <a:latin typeface="Arial"/>
                <a:ea typeface="DejaVu Sans"/>
              </a:rPr>
              <a:t>E+C+A...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CustomShape 1"/>
          <p:cNvSpPr/>
          <p:nvPr/>
        </p:nvSpPr>
        <p:spPr>
          <a:xfrm>
            <a:off x="1043640" y="2133000"/>
            <a:ext cx="7200360" cy="2952000"/>
          </a:xfrm>
          <a:prstGeom prst="rect">
            <a:avLst/>
          </a:prstGeom>
          <a:solidFill>
            <a:srgbClr val="E9FC88"/>
          </a:solidFill>
          <a:ln>
            <a:round/>
          </a:ln>
        </p:spPr>
        <p:style>
          <a:lnRef idx="2">
            <a:schemeClr val="accent1">
              <a:shade val="50000"/>
            </a:schemeClr>
          </a:lnRef>
          <a:fillRef idx="1">
            <a:schemeClr val="accent1"/>
          </a:fillRef>
          <a:effectRef idx="0">
            <a:schemeClr val="accent1"/>
          </a:effectRef>
          <a:fontRef idx="minor"/>
        </p:style>
      </p:sp>
      <p:sp>
        <p:nvSpPr>
          <p:cNvPr id="257" name="CustomShape 2"/>
          <p:cNvSpPr/>
          <p:nvPr/>
        </p:nvSpPr>
        <p:spPr>
          <a:xfrm>
            <a:off x="2919960" y="2061000"/>
            <a:ext cx="3591360" cy="3096000"/>
          </a:xfrm>
          <a:prstGeom prst="triangle">
            <a:avLst>
              <a:gd name="adj" fmla="val 50000"/>
            </a:avLst>
          </a:prstGeom>
          <a:noFill/>
          <a:ln w="57240">
            <a:solidFill>
              <a:schemeClr val="tx1"/>
            </a:solidFill>
            <a:round/>
          </a:ln>
        </p:spPr>
        <p:style>
          <a:lnRef idx="2">
            <a:schemeClr val="accent1">
              <a:shade val="50000"/>
            </a:schemeClr>
          </a:lnRef>
          <a:fillRef idx="1">
            <a:schemeClr val="accent1"/>
          </a:fillRef>
          <a:effectRef idx="0">
            <a:schemeClr val="accent1"/>
          </a:effectRef>
          <a:fontRef idx="minor"/>
        </p:style>
      </p:sp>
      <p:sp>
        <p:nvSpPr>
          <p:cNvPr id="258" name="CustomShape 3"/>
          <p:cNvSpPr/>
          <p:nvPr/>
        </p:nvSpPr>
        <p:spPr>
          <a:xfrm>
            <a:off x="1187640" y="3501000"/>
            <a:ext cx="6840360" cy="122364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sp>
      <p:sp>
        <p:nvSpPr>
          <p:cNvPr id="259" name="CustomShape 4"/>
          <p:cNvSpPr/>
          <p:nvPr/>
        </p:nvSpPr>
        <p:spPr>
          <a:xfrm>
            <a:off x="251640" y="620688"/>
            <a:ext cx="8892360" cy="486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buSzPct val="45000"/>
            </a:pPr>
            <a:r>
              <a:rPr lang="en-GB" sz="2400" strike="noStrike" dirty="0" smtClean="0">
                <a:solidFill>
                  <a:srgbClr val="000000"/>
                </a:solidFill>
                <a:latin typeface="Segoe UI"/>
                <a:ea typeface="Segoe UI"/>
              </a:rPr>
              <a:t>Relation between Performance and Accuracy &amp; Reproducibility</a:t>
            </a:r>
            <a:endParaRPr sz="2400" dirty="0"/>
          </a:p>
        </p:txBody>
      </p:sp>
      <p:sp>
        <p:nvSpPr>
          <p:cNvPr id="260" name="CustomShape 5"/>
          <p:cNvSpPr/>
          <p:nvPr/>
        </p:nvSpPr>
        <p:spPr>
          <a:xfrm>
            <a:off x="3304080" y="1413000"/>
            <a:ext cx="2846160" cy="699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400" b="1" strike="noStrike">
                <a:solidFill>
                  <a:srgbClr val="000000"/>
                </a:solidFill>
                <a:latin typeface="Segoe UI"/>
                <a:ea typeface="Segoe UI"/>
              </a:rPr>
              <a:t>Accuracy</a:t>
            </a:r>
            <a:r>
              <a:rPr lang="en-GB" sz="2400" strike="noStrike">
                <a:solidFill>
                  <a:srgbClr val="000000"/>
                </a:solidFill>
                <a:latin typeface="Segoe UI"/>
                <a:ea typeface="Segoe UI"/>
              </a:rPr>
              <a:t> </a:t>
            </a:r>
            <a:endParaRPr/>
          </a:p>
          <a:p>
            <a:pPr algn="ctr">
              <a:lnSpc>
                <a:spcPct val="100000"/>
              </a:lnSpc>
            </a:pPr>
            <a:r>
              <a:rPr lang="en-GB" sz="1600" strike="noStrike">
                <a:solidFill>
                  <a:srgbClr val="404040"/>
                </a:solidFill>
                <a:latin typeface="Segoe UI"/>
                <a:ea typeface="Segoe UI"/>
              </a:rPr>
              <a:t>(be close to a reference)</a:t>
            </a:r>
            <a:endParaRPr/>
          </a:p>
        </p:txBody>
      </p:sp>
      <p:sp>
        <p:nvSpPr>
          <p:cNvPr id="261" name="CustomShape 6"/>
          <p:cNvSpPr/>
          <p:nvPr/>
        </p:nvSpPr>
        <p:spPr>
          <a:xfrm>
            <a:off x="44280" y="5301360"/>
            <a:ext cx="4167360" cy="699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400" b="1" strike="noStrike">
                <a:solidFill>
                  <a:srgbClr val="000000"/>
                </a:solidFill>
                <a:latin typeface="Segoe UI"/>
                <a:ea typeface="Segoe UI"/>
              </a:rPr>
              <a:t>Reproducibility</a:t>
            </a:r>
            <a:r>
              <a:rPr lang="en-GB" sz="2400" strike="noStrike">
                <a:solidFill>
                  <a:srgbClr val="000000"/>
                </a:solidFill>
                <a:latin typeface="Segoe UI"/>
                <a:ea typeface="Segoe UI"/>
              </a:rPr>
              <a:t> </a:t>
            </a:r>
            <a:endParaRPr/>
          </a:p>
          <a:p>
            <a:pPr algn="ctr">
              <a:lnSpc>
                <a:spcPct val="100000"/>
              </a:lnSpc>
            </a:pPr>
            <a:r>
              <a:rPr lang="en-GB" sz="1600" strike="noStrike">
                <a:solidFill>
                  <a:srgbClr val="404040"/>
                </a:solidFill>
                <a:latin typeface="Segoe UI"/>
                <a:ea typeface="Segoe UI"/>
              </a:rPr>
              <a:t>(be similar across configurations)</a:t>
            </a:r>
            <a:endParaRPr/>
          </a:p>
        </p:txBody>
      </p:sp>
      <p:sp>
        <p:nvSpPr>
          <p:cNvPr id="262" name="CustomShape 7"/>
          <p:cNvSpPr/>
          <p:nvPr/>
        </p:nvSpPr>
        <p:spPr>
          <a:xfrm>
            <a:off x="4932000" y="5300280"/>
            <a:ext cx="4167360" cy="973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400" b="1" strike="noStrike">
                <a:solidFill>
                  <a:srgbClr val="000000"/>
                </a:solidFill>
                <a:latin typeface="Segoe UI"/>
                <a:ea typeface="Segoe UI"/>
              </a:rPr>
              <a:t>Performance</a:t>
            </a:r>
            <a:endParaRPr/>
          </a:p>
          <a:p>
            <a:pPr algn="ctr">
              <a:lnSpc>
                <a:spcPct val="100000"/>
              </a:lnSpc>
            </a:pPr>
            <a:r>
              <a:rPr lang="en-GB" sz="1600" strike="noStrike">
                <a:solidFill>
                  <a:srgbClr val="404040"/>
                </a:solidFill>
                <a:latin typeface="Segoe UI"/>
                <a:ea typeface="Segoe UI"/>
              </a:rPr>
              <a:t>(use resources efficiently)</a:t>
            </a:r>
            <a:endParaRPr/>
          </a:p>
          <a:p>
            <a:pPr algn="ctr">
              <a:lnSpc>
                <a:spcPct val="100000"/>
              </a:lnSpc>
            </a:pPr>
            <a:endParaRPr/>
          </a:p>
        </p:txBody>
      </p:sp>
      <p:sp>
        <p:nvSpPr>
          <p:cNvPr id="265" name="CustomShape 10"/>
          <p:cNvSpPr/>
          <p:nvPr/>
        </p:nvSpPr>
        <p:spPr>
          <a:xfrm>
            <a:off x="6228184" y="2911680"/>
            <a:ext cx="1470240" cy="3639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GB" strike="noStrike" dirty="0">
                <a:solidFill>
                  <a:srgbClr val="000000"/>
                </a:solidFill>
                <a:latin typeface="Arial"/>
                <a:ea typeface="Microsoft YaHei"/>
              </a:rPr>
              <a:t>FP Precision</a:t>
            </a:r>
            <a:endParaRPr dirty="0"/>
          </a:p>
        </p:txBody>
      </p:sp>
      <p:sp>
        <p:nvSpPr>
          <p:cNvPr id="266" name="CustomShape 11"/>
          <p:cNvSpPr/>
          <p:nvPr/>
        </p:nvSpPr>
        <p:spPr>
          <a:xfrm>
            <a:off x="1572240" y="2911680"/>
            <a:ext cx="839520" cy="3639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GB" strike="noStrike" dirty="0">
                <a:solidFill>
                  <a:srgbClr val="000000"/>
                </a:solidFill>
                <a:latin typeface="Arial"/>
                <a:ea typeface="Microsoft YaHei"/>
              </a:rPr>
              <a:t>Speed</a:t>
            </a:r>
            <a:endParaRPr dirty="0"/>
          </a:p>
        </p:txBody>
      </p:sp>
      <p:sp>
        <p:nvSpPr>
          <p:cNvPr id="267" name="CustomShape 12"/>
          <p:cNvSpPr/>
          <p:nvPr/>
        </p:nvSpPr>
        <p:spPr>
          <a:xfrm>
            <a:off x="1511280" y="2898000"/>
            <a:ext cx="6264360" cy="360"/>
          </a:xfrm>
          <a:prstGeom prst="straightConnector1">
            <a:avLst/>
          </a:prstGeom>
          <a:noFill/>
          <a:ln w="38160">
            <a:solidFill>
              <a:srgbClr val="C00000"/>
            </a:solidFill>
            <a:round/>
            <a:headEnd type="arrow" w="med" len="med"/>
            <a:tailEnd type="arrow" w="med" len="med"/>
          </a:ln>
        </p:spPr>
        <p:style>
          <a:lnRef idx="1">
            <a:schemeClr val="accent1"/>
          </a:lnRef>
          <a:fillRef idx="0">
            <a:schemeClr val="accent1"/>
          </a:fillRef>
          <a:effectRef idx="0">
            <a:schemeClr val="accent1"/>
          </a:effectRef>
          <a:fontRef idx="minor"/>
        </p:style>
      </p:sp>
      <p:sp>
        <p:nvSpPr>
          <p:cNvPr id="268" name="CustomShape 13"/>
          <p:cNvSpPr/>
          <p:nvPr/>
        </p:nvSpPr>
        <p:spPr>
          <a:xfrm>
            <a:off x="1259640" y="3501000"/>
            <a:ext cx="6912360" cy="1461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b="1" strike="noStrike">
                <a:solidFill>
                  <a:srgbClr val="000000"/>
                </a:solidFill>
                <a:latin typeface="Calibri"/>
              </a:rPr>
              <a:t>Performance</a:t>
            </a:r>
            <a:r>
              <a:rPr lang="en-GB" strike="noStrike">
                <a:solidFill>
                  <a:srgbClr val="000000"/>
                </a:solidFill>
                <a:latin typeface="Calibri"/>
              </a:rPr>
              <a:t> → Improve using optimization methods but reduce Reproducibility and Accuracy</a:t>
            </a:r>
            <a:endParaRPr/>
          </a:p>
          <a:p>
            <a:pPr algn="ctr">
              <a:lnSpc>
                <a:spcPct val="100000"/>
              </a:lnSpc>
            </a:pPr>
            <a:r>
              <a:rPr lang="en-GB" b="1" strike="noStrike">
                <a:solidFill>
                  <a:srgbClr val="000000"/>
                </a:solidFill>
                <a:latin typeface="Calibri"/>
              </a:rPr>
              <a:t>Reproducibility &amp; Accuracy </a:t>
            </a:r>
            <a:r>
              <a:rPr lang="en-GB" strike="noStrike">
                <a:solidFill>
                  <a:srgbClr val="000000"/>
                </a:solidFill>
                <a:latin typeface="Calibri"/>
              </a:rPr>
              <a:t>→ Improve using Floating-point control methods but reduce performance</a:t>
            </a:r>
            <a:endParaRPr/>
          </a:p>
          <a:p>
            <a:pPr>
              <a:lnSpc>
                <a:spcPct val="100000"/>
              </a:lnSpc>
            </a:pPr>
            <a:endParaRPr/>
          </a:p>
        </p:txBody>
      </p:sp>
      <p:sp>
        <p:nvSpPr>
          <p:cNvPr id="15" name="14 Rectángulo"/>
          <p:cNvSpPr/>
          <p:nvPr/>
        </p:nvSpPr>
        <p:spPr>
          <a:xfrm>
            <a:off x="1547664" y="2276872"/>
            <a:ext cx="6192688" cy="432048"/>
          </a:xfrm>
          <a:prstGeom prst="rect">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64" name="CustomShape 9"/>
          <p:cNvSpPr/>
          <p:nvPr/>
        </p:nvSpPr>
        <p:spPr>
          <a:xfrm>
            <a:off x="1259632" y="2344248"/>
            <a:ext cx="6696744" cy="436680"/>
          </a:xfrm>
          <a:prstGeom prst="rect">
            <a:avLst/>
          </a:prstGeom>
          <a:noFill/>
          <a:ln>
            <a:noFill/>
          </a:ln>
        </p:spPr>
        <p:style>
          <a:lnRef idx="0">
            <a:scrgbClr r="0" g="0" b="0"/>
          </a:lnRef>
          <a:fillRef idx="0">
            <a:scrgbClr r="0" g="0" b="0"/>
          </a:fillRef>
          <a:effectRef idx="0">
            <a:scrgbClr r="0" g="0" b="0"/>
          </a:effectRef>
          <a:fontRef idx="minor"/>
        </p:style>
        <p:txBody>
          <a:bodyPr/>
          <a:lstStyle/>
          <a:p>
            <a:pPr>
              <a:lnSpc>
                <a:spcPct val="100000"/>
              </a:lnSpc>
            </a:pPr>
            <a:r>
              <a:rPr lang="en-GB" strike="noStrike" dirty="0">
                <a:solidFill>
                  <a:srgbClr val="000000"/>
                </a:solidFill>
                <a:latin typeface="Arial"/>
                <a:ea typeface="Microsoft YaHei"/>
              </a:rPr>
              <a:t>    Performance                                 Accuracy &amp; Reproducibility</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438120" y="332640"/>
            <a:ext cx="4535280" cy="699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4000" strike="noStrike">
                <a:solidFill>
                  <a:srgbClr val="000000"/>
                </a:solidFill>
                <a:latin typeface="Segoe UI"/>
                <a:ea typeface="Segoe UI"/>
              </a:rPr>
              <a:t>Where were we? </a:t>
            </a:r>
            <a:endParaRPr/>
          </a:p>
        </p:txBody>
      </p:sp>
      <p:sp>
        <p:nvSpPr>
          <p:cNvPr id="124" name="CustomShape 2"/>
          <p:cNvSpPr/>
          <p:nvPr/>
        </p:nvSpPr>
        <p:spPr>
          <a:xfrm>
            <a:off x="755640" y="1052640"/>
            <a:ext cx="8027280" cy="255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At the last EC-Earth meeting (May 2015):</a:t>
            </a:r>
            <a:endParaRPr/>
          </a:p>
          <a:p>
            <a:pPr>
              <a:lnSpc>
                <a:spcPct val="100000"/>
              </a:lnSpc>
            </a:pPr>
            <a:endParaRPr/>
          </a:p>
          <a:p>
            <a:pPr>
              <a:lnSpc>
                <a:spcPct val="100000"/>
              </a:lnSpc>
              <a:buFont typeface="Arial"/>
              <a:buChar char="•"/>
            </a:pPr>
            <a:r>
              <a:rPr lang="en-GB" strike="noStrike">
                <a:solidFill>
                  <a:srgbClr val="000000"/>
                </a:solidFill>
                <a:latin typeface="Segoe UI"/>
                <a:ea typeface="Segoe UI"/>
              </a:rPr>
              <a:t>Machine error (e.g., roundoff) also contributes to model uncertainty</a:t>
            </a:r>
            <a:endParaRPr/>
          </a:p>
          <a:p>
            <a:pPr>
              <a:lnSpc>
                <a:spcPct val="100000"/>
              </a:lnSpc>
            </a:pPr>
            <a:r>
              <a:rPr lang="en-GB" strike="noStrike">
                <a:solidFill>
                  <a:srgbClr val="000000"/>
                </a:solidFill>
                <a:latin typeface="Segoe UI"/>
                <a:ea typeface="Segoe UI"/>
              </a:rPr>
              <a:t>	</a:t>
            </a:r>
            <a:r>
              <a:rPr lang="en-GB" strike="noStrike">
                <a:solidFill>
                  <a:srgbClr val="808080"/>
                </a:solidFill>
                <a:latin typeface="Segoe UI"/>
                <a:ea typeface="Segoe UI"/>
              </a:rPr>
              <a:t>This error adds to well-known model physics/coupling, initial condition and forcing errors</a:t>
            </a:r>
            <a:endParaRPr/>
          </a:p>
          <a:p>
            <a:pPr>
              <a:lnSpc>
                <a:spcPct val="100000"/>
              </a:lnSpc>
              <a:buFont typeface="Arial"/>
              <a:buChar char="•"/>
            </a:pPr>
            <a:r>
              <a:rPr lang="en-GB" strike="noStrike">
                <a:solidFill>
                  <a:srgbClr val="000000"/>
                </a:solidFill>
                <a:latin typeface="Segoe UI"/>
                <a:ea typeface="Segoe UI"/>
              </a:rPr>
              <a:t>EC-Earth3.1 was found to be bit-reproducible</a:t>
            </a:r>
            <a:endParaRPr/>
          </a:p>
          <a:p>
            <a:pPr>
              <a:lnSpc>
                <a:spcPct val="100000"/>
              </a:lnSpc>
            </a:pPr>
            <a:r>
              <a:rPr lang="en-GB" strike="noStrike">
                <a:solidFill>
                  <a:srgbClr val="000000"/>
                </a:solidFill>
                <a:latin typeface="Segoe UI"/>
                <a:ea typeface="Segoe UI"/>
              </a:rPr>
              <a:t>	</a:t>
            </a:r>
            <a:r>
              <a:rPr lang="en-GB" strike="noStrike">
                <a:solidFill>
                  <a:srgbClr val="808080"/>
                </a:solidFill>
                <a:latin typeface="Segoe UI"/>
                <a:ea typeface="Segoe UI"/>
              </a:rPr>
              <a:t>Two runs performed under exactly the same conditions produced exactly the same output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CustomShape 1"/>
          <p:cNvSpPr/>
          <p:nvPr/>
        </p:nvSpPr>
        <p:spPr>
          <a:xfrm>
            <a:off x="107504" y="332656"/>
            <a:ext cx="7416824" cy="516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2800" strike="noStrike" dirty="0" smtClean="0">
                <a:solidFill>
                  <a:srgbClr val="000000"/>
                </a:solidFill>
                <a:latin typeface="Segoe UI"/>
                <a:ea typeface="Segoe UI"/>
              </a:rPr>
              <a:t>Conclusions about bitwise reproducibility</a:t>
            </a:r>
            <a:endParaRPr dirty="0"/>
          </a:p>
        </p:txBody>
      </p:sp>
      <p:sp>
        <p:nvSpPr>
          <p:cNvPr id="270" name="CustomShape 2"/>
          <p:cNvSpPr/>
          <p:nvPr/>
        </p:nvSpPr>
        <p:spPr>
          <a:xfrm>
            <a:off x="899640" y="1487520"/>
            <a:ext cx="7396200" cy="1186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a:p>
          <a:p>
            <a:pPr>
              <a:lnSpc>
                <a:spcPct val="100000"/>
              </a:lnSpc>
            </a:pPr>
            <a:endParaRPr/>
          </a:p>
          <a:p>
            <a:pPr>
              <a:lnSpc>
                <a:spcPct val="100000"/>
              </a:lnSpc>
            </a:pPr>
            <a:r>
              <a:rPr lang="en-GB" sz="2400" strike="noStrike">
                <a:solidFill>
                  <a:srgbClr val="000000"/>
                </a:solidFill>
                <a:latin typeface="Segoe UI"/>
                <a:ea typeface="Segoe UI"/>
              </a:rPr>
              <a:t>	</a:t>
            </a:r>
            <a:endParaRPr/>
          </a:p>
        </p:txBody>
      </p:sp>
      <p:sp>
        <p:nvSpPr>
          <p:cNvPr id="271" name="CustomShape 3"/>
          <p:cNvSpPr/>
          <p:nvPr/>
        </p:nvSpPr>
        <p:spPr>
          <a:xfrm>
            <a:off x="107640" y="980640"/>
            <a:ext cx="8927640" cy="5183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SzPct val="100000"/>
              <a:buFont typeface="Arial" pitchFamily="34" charset="0"/>
              <a:buChar char="•"/>
            </a:pPr>
            <a:r>
              <a:rPr lang="en-GB" sz="2400" strike="noStrike" dirty="0">
                <a:solidFill>
                  <a:srgbClr val="000000"/>
                </a:solidFill>
                <a:latin typeface="Arial"/>
                <a:ea typeface="Microsoft YaHei"/>
              </a:rPr>
              <a:t>Is the modelled climate able to obtain a bitwise precision using some combination of compilation flags? → NO</a:t>
            </a:r>
            <a:endParaRPr dirty="0"/>
          </a:p>
          <a:p>
            <a:pPr>
              <a:lnSpc>
                <a:spcPct val="100000"/>
              </a:lnSpc>
              <a:buSzPct val="100000"/>
              <a:buFont typeface="Arial" pitchFamily="34" charset="0"/>
              <a:buChar char="•"/>
            </a:pPr>
            <a:r>
              <a:rPr lang="en-GB" sz="2400" strike="noStrike" dirty="0">
                <a:solidFill>
                  <a:srgbClr val="000000"/>
                </a:solidFill>
                <a:latin typeface="Arial"/>
                <a:ea typeface="Microsoft YaHei"/>
              </a:rPr>
              <a:t>Is bitwise precision possible without losing parallel and sequential performance? → NO</a:t>
            </a:r>
            <a:endParaRPr dirty="0"/>
          </a:p>
          <a:p>
            <a:pPr>
              <a:lnSpc>
                <a:spcPct val="100000"/>
              </a:lnSpc>
              <a:buSzPct val="100000"/>
              <a:buFont typeface="Arial" pitchFamily="34" charset="0"/>
              <a:buChar char="•"/>
            </a:pPr>
            <a:r>
              <a:rPr lang="en-GB" sz="2400" strike="noStrike" dirty="0">
                <a:solidFill>
                  <a:srgbClr val="000000"/>
                </a:solidFill>
                <a:latin typeface="Arial"/>
                <a:ea typeface="Microsoft YaHei"/>
              </a:rPr>
              <a:t>How do we deal with the associated uncertainties?</a:t>
            </a:r>
            <a:endParaRPr dirty="0"/>
          </a:p>
          <a:p>
            <a:pPr lvl="1">
              <a:lnSpc>
                <a:spcPct val="100000"/>
              </a:lnSpc>
              <a:buSzPct val="100000"/>
              <a:buFont typeface="Arial" pitchFamily="34" charset="0"/>
              <a:buChar char="•"/>
            </a:pPr>
            <a:r>
              <a:rPr lang="en-GB" strike="noStrike" dirty="0">
                <a:solidFill>
                  <a:srgbClr val="000000"/>
                </a:solidFill>
                <a:latin typeface="Arial"/>
                <a:ea typeface="Microsoft YaHei"/>
              </a:rPr>
              <a:t>Use a statistical method to quantify the differences and propose a minimum to achieve instead of bit-for-bit precision in order to avoid critical restrictions in performance.</a:t>
            </a:r>
            <a:endParaRPr dirty="0"/>
          </a:p>
          <a:p>
            <a:pPr lvl="1">
              <a:lnSpc>
                <a:spcPct val="100000"/>
              </a:lnSpc>
              <a:buSzPct val="100000"/>
              <a:buFont typeface="Arial" pitchFamily="34" charset="0"/>
              <a:buChar char="•"/>
            </a:pPr>
            <a:r>
              <a:rPr lang="en-GB" strike="noStrike" dirty="0">
                <a:solidFill>
                  <a:srgbClr val="000000"/>
                </a:solidFill>
                <a:latin typeface="Arial"/>
                <a:ea typeface="Microsoft YaHei"/>
              </a:rPr>
              <a:t>Determine a combination of flags (Floating-point control and optimization) and optimization methods which achieve a balance between performance and accuracy &amp; reproducibility in both, runs in a particular platform and runs in two different platforms with a similar architecture.</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 name="Picture 6"/>
          <p:cNvPicPr/>
          <p:nvPr/>
        </p:nvPicPr>
        <p:blipFill>
          <a:blip r:embed="rId3" cstate="print"/>
          <a:stretch/>
        </p:blipFill>
        <p:spPr>
          <a:xfrm>
            <a:off x="1979640" y="3213000"/>
            <a:ext cx="5345640" cy="4276440"/>
          </a:xfrm>
          <a:prstGeom prst="rect">
            <a:avLst/>
          </a:prstGeom>
          <a:ln>
            <a:noFill/>
          </a:ln>
        </p:spPr>
      </p:pic>
      <p:sp>
        <p:nvSpPr>
          <p:cNvPr id="126" name="CustomShape 1"/>
          <p:cNvSpPr/>
          <p:nvPr/>
        </p:nvSpPr>
        <p:spPr>
          <a:xfrm>
            <a:off x="438120" y="332640"/>
            <a:ext cx="4535280" cy="699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4000" strike="noStrike">
                <a:solidFill>
                  <a:srgbClr val="000000"/>
                </a:solidFill>
                <a:latin typeface="Segoe UI"/>
                <a:ea typeface="Segoe UI"/>
              </a:rPr>
              <a:t>Where were we? </a:t>
            </a:r>
            <a:endParaRPr/>
          </a:p>
        </p:txBody>
      </p:sp>
      <p:sp>
        <p:nvSpPr>
          <p:cNvPr id="127" name="CustomShape 2"/>
          <p:cNvSpPr/>
          <p:nvPr/>
        </p:nvSpPr>
        <p:spPr>
          <a:xfrm>
            <a:off x="755640" y="1052640"/>
            <a:ext cx="8027280" cy="3106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At the last EC-Earth meeting (May 2015):</a:t>
            </a:r>
            <a:endParaRPr/>
          </a:p>
          <a:p>
            <a:pPr>
              <a:lnSpc>
                <a:spcPct val="100000"/>
              </a:lnSpc>
            </a:pPr>
            <a:endParaRPr/>
          </a:p>
          <a:p>
            <a:pPr>
              <a:lnSpc>
                <a:spcPct val="100000"/>
              </a:lnSpc>
              <a:buFont typeface="Arial"/>
              <a:buChar char="•"/>
            </a:pPr>
            <a:r>
              <a:rPr lang="en-GB" strike="noStrike">
                <a:solidFill>
                  <a:srgbClr val="000000"/>
                </a:solidFill>
                <a:latin typeface="Segoe UI"/>
                <a:ea typeface="Segoe UI"/>
              </a:rPr>
              <a:t>Machine error (e.g., roundoff) also contributes to model uncertainty</a:t>
            </a:r>
            <a:endParaRPr/>
          </a:p>
          <a:p>
            <a:pPr>
              <a:lnSpc>
                <a:spcPct val="100000"/>
              </a:lnSpc>
            </a:pPr>
            <a:r>
              <a:rPr lang="en-GB" strike="noStrike">
                <a:solidFill>
                  <a:srgbClr val="000000"/>
                </a:solidFill>
                <a:latin typeface="Segoe UI"/>
                <a:ea typeface="Segoe UI"/>
              </a:rPr>
              <a:t>	</a:t>
            </a:r>
            <a:r>
              <a:rPr lang="en-GB" strike="noStrike">
                <a:solidFill>
                  <a:srgbClr val="808080"/>
                </a:solidFill>
                <a:latin typeface="Segoe UI"/>
                <a:ea typeface="Segoe UI"/>
              </a:rPr>
              <a:t>This error adds to well-known model physics/coupling, initial condition and forcing errors</a:t>
            </a:r>
            <a:endParaRPr/>
          </a:p>
          <a:p>
            <a:pPr>
              <a:lnSpc>
                <a:spcPct val="100000"/>
              </a:lnSpc>
              <a:buFont typeface="Arial"/>
              <a:buChar char="•"/>
            </a:pPr>
            <a:r>
              <a:rPr lang="en-GB" strike="noStrike">
                <a:solidFill>
                  <a:srgbClr val="000000"/>
                </a:solidFill>
                <a:latin typeface="Segoe UI"/>
                <a:ea typeface="Segoe UI"/>
              </a:rPr>
              <a:t>EC-Earth3.1 was found to be bit-reproducible</a:t>
            </a:r>
            <a:endParaRPr/>
          </a:p>
          <a:p>
            <a:pPr>
              <a:lnSpc>
                <a:spcPct val="100000"/>
              </a:lnSpc>
            </a:pPr>
            <a:r>
              <a:rPr lang="en-GB" strike="noStrike">
                <a:solidFill>
                  <a:srgbClr val="000000"/>
                </a:solidFill>
                <a:latin typeface="Segoe UI"/>
                <a:ea typeface="Segoe UI"/>
              </a:rPr>
              <a:t>	</a:t>
            </a:r>
            <a:r>
              <a:rPr lang="en-GB" strike="noStrike">
                <a:solidFill>
                  <a:srgbClr val="808080"/>
                </a:solidFill>
                <a:latin typeface="Segoe UI"/>
                <a:ea typeface="Segoe UI"/>
              </a:rPr>
              <a:t>Two runs performed under exactly the same conditions produced exactly the same output</a:t>
            </a:r>
            <a:endParaRPr/>
          </a:p>
          <a:p>
            <a:pPr>
              <a:lnSpc>
                <a:spcPct val="100000"/>
              </a:lnSpc>
              <a:buFont typeface="Arial"/>
              <a:buChar char="•"/>
            </a:pPr>
            <a:r>
              <a:rPr lang="en-GB" strike="noStrike">
                <a:solidFill>
                  <a:srgbClr val="000000"/>
                </a:solidFill>
                <a:latin typeface="Segoe UI"/>
                <a:ea typeface="Segoe UI"/>
              </a:rPr>
              <a:t>EC-Earth3.1 was found to be </a:t>
            </a:r>
            <a:r>
              <a:rPr lang="en-GB" b="1" strike="noStrike">
                <a:solidFill>
                  <a:srgbClr val="000000"/>
                </a:solidFill>
                <a:latin typeface="Segoe UI"/>
                <a:ea typeface="Segoe UI"/>
              </a:rPr>
              <a:t>not</a:t>
            </a:r>
            <a:r>
              <a:rPr lang="en-GB" strike="noStrike">
                <a:solidFill>
                  <a:srgbClr val="000000"/>
                </a:solidFill>
                <a:latin typeface="Segoe UI"/>
                <a:ea typeface="Segoe UI"/>
              </a:rPr>
              <a:t> climate-reproducible</a:t>
            </a:r>
            <a:endParaRPr/>
          </a:p>
          <a:p>
            <a:pPr>
              <a:lnSpc>
                <a:spcPct val="100000"/>
              </a:lnSpc>
            </a:pPr>
            <a:r>
              <a:rPr lang="en-GB" strike="noStrike">
                <a:solidFill>
                  <a:srgbClr val="000000"/>
                </a:solidFill>
                <a:latin typeface="Segoe UI"/>
                <a:ea typeface="Segoe UI"/>
              </a:rPr>
              <a:t>	</a:t>
            </a:r>
            <a:r>
              <a:rPr lang="en-GB" strike="noStrike">
                <a:solidFill>
                  <a:srgbClr val="808080"/>
                </a:solidFill>
                <a:latin typeface="Segoe UI"/>
                <a:ea typeface="Segoe UI"/>
              </a:rPr>
              <a:t>Moving from one machine to another caused different climates</a:t>
            </a:r>
            <a:endParaRPr/>
          </a:p>
        </p:txBody>
      </p:sp>
      <p:sp>
        <p:nvSpPr>
          <p:cNvPr id="128" name="CustomShape 3"/>
          <p:cNvSpPr/>
          <p:nvPr/>
        </p:nvSpPr>
        <p:spPr>
          <a:xfrm>
            <a:off x="6830640" y="5212800"/>
            <a:ext cx="1294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008000"/>
                </a:solidFill>
                <a:latin typeface="Segoe UI"/>
                <a:ea typeface="Segoe UI"/>
              </a:rPr>
              <a:t>ECMWF</a:t>
            </a:r>
            <a:endParaRPr/>
          </a:p>
        </p:txBody>
      </p:sp>
      <p:sp>
        <p:nvSpPr>
          <p:cNvPr id="129" name="CustomShape 4"/>
          <p:cNvSpPr/>
          <p:nvPr/>
        </p:nvSpPr>
        <p:spPr>
          <a:xfrm>
            <a:off x="6830640" y="5638320"/>
            <a:ext cx="2375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000080"/>
                </a:solidFill>
                <a:latin typeface="Segoe UI"/>
                <a:ea typeface="Segoe UI"/>
              </a:rPr>
              <a:t>MareNostrum3</a:t>
            </a:r>
            <a:endParaRPr/>
          </a:p>
        </p:txBody>
      </p:sp>
      <p:sp>
        <p:nvSpPr>
          <p:cNvPr id="130" name="CustomShape 5"/>
          <p:cNvSpPr/>
          <p:nvPr/>
        </p:nvSpPr>
        <p:spPr>
          <a:xfrm>
            <a:off x="6860880" y="5929560"/>
            <a:ext cx="2375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b="1" strike="noStrike">
                <a:solidFill>
                  <a:srgbClr val="800000"/>
                </a:solidFill>
                <a:latin typeface="Segoe UI"/>
                <a:ea typeface="Segoe UI"/>
              </a:rPr>
              <a:t>Ithaca</a:t>
            </a:r>
            <a:endParaRPr/>
          </a:p>
        </p:txBody>
      </p:sp>
      <p:sp>
        <p:nvSpPr>
          <p:cNvPr id="131" name="CustomShape 6"/>
          <p:cNvSpPr/>
          <p:nvPr/>
        </p:nvSpPr>
        <p:spPr>
          <a:xfrm>
            <a:off x="5436000" y="4221000"/>
            <a:ext cx="1294920" cy="646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32" name="Line 7"/>
          <p:cNvSpPr/>
          <p:nvPr/>
        </p:nvSpPr>
        <p:spPr>
          <a:xfrm>
            <a:off x="5076000" y="4545000"/>
            <a:ext cx="504000" cy="0"/>
          </a:xfrm>
          <a:prstGeom prst="line">
            <a:avLst/>
          </a:prstGeom>
          <a:ln w="63360">
            <a:solidFill>
              <a:schemeClr val="tx1"/>
            </a:solidFill>
            <a:round/>
          </a:ln>
        </p:spPr>
      </p:sp>
      <p:sp>
        <p:nvSpPr>
          <p:cNvPr id="133" name="Line 8"/>
          <p:cNvSpPr/>
          <p:nvPr/>
        </p:nvSpPr>
        <p:spPr>
          <a:xfrm>
            <a:off x="5076000" y="4365000"/>
            <a:ext cx="504000" cy="0"/>
          </a:xfrm>
          <a:prstGeom prst="line">
            <a:avLst/>
          </a:prstGeom>
          <a:ln w="12600" cap="rnd">
            <a:solidFill>
              <a:schemeClr val="tx1"/>
            </a:solidFill>
            <a:custDash>
              <a:ds d="300000" sp="100000"/>
            </a:custDash>
            <a:round/>
          </a:ln>
        </p:spPr>
      </p:sp>
      <p:sp>
        <p:nvSpPr>
          <p:cNvPr id="134" name="Line 9"/>
          <p:cNvSpPr/>
          <p:nvPr/>
        </p:nvSpPr>
        <p:spPr>
          <a:xfrm>
            <a:off x="5076000" y="4653000"/>
            <a:ext cx="504000" cy="0"/>
          </a:xfrm>
          <a:prstGeom prst="line">
            <a:avLst/>
          </a:prstGeom>
          <a:ln w="12600" cap="rnd">
            <a:solidFill>
              <a:schemeClr val="tx1"/>
            </a:solidFill>
            <a:custDash>
              <a:ds d="300000" sp="100000"/>
            </a:custDash>
            <a:round/>
          </a:ln>
        </p:spPr>
      </p:sp>
      <p:sp>
        <p:nvSpPr>
          <p:cNvPr id="135" name="CustomShape 10"/>
          <p:cNvSpPr/>
          <p:nvPr/>
        </p:nvSpPr>
        <p:spPr>
          <a:xfrm>
            <a:off x="4555080" y="4388760"/>
            <a:ext cx="1105200" cy="272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200" strike="noStrike">
                <a:solidFill>
                  <a:srgbClr val="000000"/>
                </a:solidFill>
                <a:latin typeface="Segoe UI"/>
                <a:ea typeface="Segoe UI"/>
              </a:rPr>
              <a:t>mean</a:t>
            </a:r>
            <a:endParaRPr/>
          </a:p>
        </p:txBody>
      </p:sp>
      <p:sp>
        <p:nvSpPr>
          <p:cNvPr id="136" name="CustomShape 11"/>
          <p:cNvSpPr/>
          <p:nvPr/>
        </p:nvSpPr>
        <p:spPr>
          <a:xfrm>
            <a:off x="5652000" y="4378320"/>
            <a:ext cx="360" cy="309960"/>
          </a:xfrm>
          <a:prstGeom prst="straightConnector1">
            <a:avLst/>
          </a:prstGeom>
          <a:noFill/>
          <a:ln>
            <a:solidFill>
              <a:schemeClr val="tx1"/>
            </a:solidFill>
            <a:round/>
            <a:headEnd type="arrow" w="med" len="med"/>
            <a:tailEnd type="arrow" w="med" len="med"/>
          </a:ln>
        </p:spPr>
        <p:style>
          <a:lnRef idx="1">
            <a:schemeClr val="accent1"/>
          </a:lnRef>
          <a:fillRef idx="0">
            <a:schemeClr val="accent1"/>
          </a:fillRef>
          <a:effectRef idx="0">
            <a:schemeClr val="accent1"/>
          </a:effectRef>
          <a:fontRef idx="minor"/>
        </p:style>
      </p:sp>
      <p:sp>
        <p:nvSpPr>
          <p:cNvPr id="137" name="CustomShape 12"/>
          <p:cNvSpPr/>
          <p:nvPr/>
        </p:nvSpPr>
        <p:spPr>
          <a:xfrm>
            <a:off x="5695560" y="4293000"/>
            <a:ext cx="1105200" cy="45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200" strike="noStrike">
                <a:solidFill>
                  <a:srgbClr val="000000"/>
                </a:solidFill>
                <a:latin typeface="Segoe UI"/>
                <a:ea typeface="Segoe UI"/>
              </a:rPr>
              <a:t>5-member range</a:t>
            </a:r>
            <a:endParaRPr/>
          </a:p>
        </p:txBody>
      </p:sp>
      <p:sp>
        <p:nvSpPr>
          <p:cNvPr id="138" name="CustomShape 13"/>
          <p:cNvSpPr/>
          <p:nvPr/>
        </p:nvSpPr>
        <p:spPr>
          <a:xfrm>
            <a:off x="35640" y="4221000"/>
            <a:ext cx="2417400" cy="118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Winter (September) Antarctic sea ice extent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9" name="Picture 3"/>
          <p:cNvPicPr/>
          <p:nvPr/>
        </p:nvPicPr>
        <p:blipFill>
          <a:blip r:embed="rId3" cstate="print"/>
          <a:stretch/>
        </p:blipFill>
        <p:spPr>
          <a:xfrm>
            <a:off x="179640" y="2393640"/>
            <a:ext cx="5579640" cy="4463280"/>
          </a:xfrm>
          <a:prstGeom prst="rect">
            <a:avLst/>
          </a:prstGeom>
          <a:ln>
            <a:noFill/>
          </a:ln>
        </p:spPr>
      </p:pic>
      <p:sp>
        <p:nvSpPr>
          <p:cNvPr id="140" name="CustomShape 1"/>
          <p:cNvSpPr/>
          <p:nvPr/>
        </p:nvSpPr>
        <p:spPr>
          <a:xfrm>
            <a:off x="683640" y="404640"/>
            <a:ext cx="7775640" cy="1551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3200" strike="noStrike">
                <a:solidFill>
                  <a:srgbClr val="000000"/>
                </a:solidFill>
                <a:latin typeface="Segoe UI"/>
                <a:ea typeface="Segoe UI"/>
              </a:rPr>
              <a:t>Issue 1: the massive drift: can we reliably exchange restarts among centers?</a:t>
            </a:r>
            <a:endParaRPr/>
          </a:p>
        </p:txBody>
      </p:sp>
      <p:sp>
        <p:nvSpPr>
          <p:cNvPr id="141" name="CustomShape 2"/>
          <p:cNvSpPr/>
          <p:nvPr/>
        </p:nvSpPr>
        <p:spPr>
          <a:xfrm>
            <a:off x="1259640" y="2781000"/>
            <a:ext cx="360" cy="637200"/>
          </a:xfrm>
          <a:prstGeom prst="straightConnector1">
            <a:avLst/>
          </a:prstGeom>
          <a:noFill/>
          <a:ln>
            <a:solidFill>
              <a:schemeClr val="tx1"/>
            </a:solidFill>
            <a:round/>
            <a:tailEnd type="arrow" w="med" len="med"/>
          </a:ln>
        </p:spPr>
        <p:style>
          <a:lnRef idx="1">
            <a:schemeClr val="accent1"/>
          </a:lnRef>
          <a:fillRef idx="0">
            <a:schemeClr val="accent1"/>
          </a:fillRef>
          <a:effectRef idx="0">
            <a:schemeClr val="accent1"/>
          </a:effectRef>
          <a:fontRef idx="minor"/>
        </p:style>
      </p:sp>
      <p:sp>
        <p:nvSpPr>
          <p:cNvPr id="142" name="CustomShape 3"/>
          <p:cNvSpPr/>
          <p:nvPr/>
        </p:nvSpPr>
        <p:spPr>
          <a:xfrm>
            <a:off x="899640" y="2062440"/>
            <a:ext cx="3887280" cy="911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Initial conditions were from an equilibrated run carried out at CNR</a:t>
            </a:r>
            <a:endParaRPr/>
          </a:p>
        </p:txBody>
      </p:sp>
      <p:sp>
        <p:nvSpPr>
          <p:cNvPr id="143" name="CustomShape 4"/>
          <p:cNvSpPr/>
          <p:nvPr/>
        </p:nvSpPr>
        <p:spPr>
          <a:xfrm>
            <a:off x="1331640" y="2977200"/>
            <a:ext cx="8208000" cy="333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600" strike="noStrike">
                <a:solidFill>
                  <a:srgbClr val="000000"/>
                </a:solidFill>
                <a:latin typeface="Segoe UI"/>
                <a:ea typeface="Segoe UI"/>
              </a:rPr>
              <a:t>Winter (September) Antarctic sea ice extent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4" name="Picture 3"/>
          <p:cNvPicPr/>
          <p:nvPr/>
        </p:nvPicPr>
        <p:blipFill>
          <a:blip r:embed="rId3" cstate="print"/>
          <a:stretch/>
        </p:blipFill>
        <p:spPr>
          <a:xfrm>
            <a:off x="179640" y="2393640"/>
            <a:ext cx="5579640" cy="4463280"/>
          </a:xfrm>
          <a:prstGeom prst="rect">
            <a:avLst/>
          </a:prstGeom>
          <a:ln>
            <a:noFill/>
          </a:ln>
        </p:spPr>
      </p:pic>
      <p:sp>
        <p:nvSpPr>
          <p:cNvPr id="145" name="CustomShape 1"/>
          <p:cNvSpPr/>
          <p:nvPr/>
        </p:nvSpPr>
        <p:spPr>
          <a:xfrm>
            <a:off x="1259640" y="2781000"/>
            <a:ext cx="360" cy="637200"/>
          </a:xfrm>
          <a:prstGeom prst="straightConnector1">
            <a:avLst/>
          </a:prstGeom>
          <a:noFill/>
          <a:ln>
            <a:solidFill>
              <a:schemeClr val="tx1"/>
            </a:solidFill>
            <a:round/>
            <a:tailEnd type="arrow" w="med" len="med"/>
          </a:ln>
        </p:spPr>
        <p:style>
          <a:lnRef idx="1">
            <a:schemeClr val="accent1"/>
          </a:lnRef>
          <a:fillRef idx="0">
            <a:schemeClr val="accent1"/>
          </a:fillRef>
          <a:effectRef idx="0">
            <a:schemeClr val="accent1"/>
          </a:effectRef>
          <a:fontRef idx="minor"/>
        </p:style>
      </p:sp>
      <p:sp>
        <p:nvSpPr>
          <p:cNvPr id="146" name="CustomShape 2"/>
          <p:cNvSpPr/>
          <p:nvPr/>
        </p:nvSpPr>
        <p:spPr>
          <a:xfrm>
            <a:off x="5151600" y="5188680"/>
            <a:ext cx="3132000" cy="245160"/>
          </a:xfrm>
          <a:custGeom>
            <a:avLst/>
            <a:gdLst/>
            <a:ahLst/>
            <a:cxnLst/>
            <a:rect l="0" t="0" r="r" b="b"/>
            <a:pathLst>
              <a:path w="3140300" h="259725">
                <a:moveTo>
                  <a:pt x="0" y="103031"/>
                </a:moveTo>
                <a:cubicBezTo>
                  <a:pt x="109471" y="83712"/>
                  <a:pt x="218942" y="64394"/>
                  <a:pt x="283336" y="64394"/>
                </a:cubicBezTo>
                <a:cubicBezTo>
                  <a:pt x="347730" y="64394"/>
                  <a:pt x="317679" y="70834"/>
                  <a:pt x="386366" y="103031"/>
                </a:cubicBezTo>
                <a:cubicBezTo>
                  <a:pt x="455053" y="135228"/>
                  <a:pt x="577403" y="255432"/>
                  <a:pt x="695459" y="257578"/>
                </a:cubicBezTo>
                <a:cubicBezTo>
                  <a:pt x="813515" y="259724"/>
                  <a:pt x="993820" y="141668"/>
                  <a:pt x="1094705" y="115910"/>
                </a:cubicBezTo>
                <a:cubicBezTo>
                  <a:pt x="1195590" y="90152"/>
                  <a:pt x="1238518" y="90152"/>
                  <a:pt x="1300766" y="103031"/>
                </a:cubicBezTo>
                <a:cubicBezTo>
                  <a:pt x="1363014" y="115910"/>
                  <a:pt x="1382333" y="193183"/>
                  <a:pt x="1468192" y="193183"/>
                </a:cubicBezTo>
                <a:cubicBezTo>
                  <a:pt x="1554051" y="193183"/>
                  <a:pt x="1727915" y="133082"/>
                  <a:pt x="1815921" y="103031"/>
                </a:cubicBezTo>
                <a:cubicBezTo>
                  <a:pt x="1903927" y="72980"/>
                  <a:pt x="1929685" y="0"/>
                  <a:pt x="1996226" y="12879"/>
                </a:cubicBezTo>
                <a:cubicBezTo>
                  <a:pt x="2062767" y="25758"/>
                  <a:pt x="2140039" y="152400"/>
                  <a:pt x="2215166" y="180304"/>
                </a:cubicBezTo>
                <a:cubicBezTo>
                  <a:pt x="2290293" y="208208"/>
                  <a:pt x="2374006" y="197476"/>
                  <a:pt x="2446986" y="180304"/>
                </a:cubicBezTo>
                <a:cubicBezTo>
                  <a:pt x="2519966" y="163132"/>
                  <a:pt x="2605826" y="98738"/>
                  <a:pt x="2653048" y="77273"/>
                </a:cubicBezTo>
                <a:cubicBezTo>
                  <a:pt x="2700271" y="55808"/>
                  <a:pt x="2700270" y="45076"/>
                  <a:pt x="2730321" y="51516"/>
                </a:cubicBezTo>
                <a:cubicBezTo>
                  <a:pt x="2760372" y="57956"/>
                  <a:pt x="2773251" y="107324"/>
                  <a:pt x="2833352" y="115910"/>
                </a:cubicBezTo>
                <a:cubicBezTo>
                  <a:pt x="2893453" y="124496"/>
                  <a:pt x="3041561" y="103031"/>
                  <a:pt x="3090930" y="103031"/>
                </a:cubicBezTo>
                <a:cubicBezTo>
                  <a:pt x="3140299" y="103031"/>
                  <a:pt x="3134932" y="109470"/>
                  <a:pt x="3129566" y="115910"/>
                </a:cubicBezTo>
              </a:path>
            </a:pathLst>
          </a:custGeom>
          <a:noFill/>
          <a:ln w="22320">
            <a:solidFill>
              <a:srgbClr val="800000"/>
            </a:solidFill>
            <a:round/>
          </a:ln>
        </p:spPr>
        <p:style>
          <a:lnRef idx="2">
            <a:schemeClr val="accent1">
              <a:shade val="50000"/>
            </a:schemeClr>
          </a:lnRef>
          <a:fillRef idx="1">
            <a:schemeClr val="accent1"/>
          </a:fillRef>
          <a:effectRef idx="0">
            <a:schemeClr val="accent1"/>
          </a:effectRef>
          <a:fontRef idx="minor"/>
        </p:style>
      </p:sp>
      <p:sp>
        <p:nvSpPr>
          <p:cNvPr id="147" name="CustomShape 3"/>
          <p:cNvSpPr/>
          <p:nvPr/>
        </p:nvSpPr>
        <p:spPr>
          <a:xfrm>
            <a:off x="6084000" y="3861000"/>
            <a:ext cx="2879280" cy="1549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600" strike="noStrike">
                <a:solidFill>
                  <a:srgbClr val="000000"/>
                </a:solidFill>
                <a:latin typeface="Segoe UI"/>
                <a:ea typeface="Segoe UI"/>
              </a:rPr>
              <a:t>We decided to let EC-Earth equilibrate for 40 more years before starting a new stream of reproducibility experiments</a:t>
            </a:r>
            <a:endParaRPr/>
          </a:p>
        </p:txBody>
      </p:sp>
      <p:sp>
        <p:nvSpPr>
          <p:cNvPr id="148" name="Line 4"/>
          <p:cNvSpPr/>
          <p:nvPr/>
        </p:nvSpPr>
        <p:spPr>
          <a:xfrm>
            <a:off x="8388360" y="5281920"/>
            <a:ext cx="360000" cy="0"/>
          </a:xfrm>
          <a:prstGeom prst="line">
            <a:avLst/>
          </a:prstGeom>
          <a:ln w="12600" cap="rnd">
            <a:solidFill>
              <a:srgbClr val="800000"/>
            </a:solidFill>
            <a:custDash>
              <a:ds d="400000" sp="300000"/>
            </a:custDash>
            <a:round/>
          </a:ln>
        </p:spPr>
      </p:sp>
      <p:sp>
        <p:nvSpPr>
          <p:cNvPr id="149" name="CustomShape 5"/>
          <p:cNvSpPr/>
          <p:nvPr/>
        </p:nvSpPr>
        <p:spPr>
          <a:xfrm>
            <a:off x="683640" y="404640"/>
            <a:ext cx="7775640" cy="1551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3200" strike="noStrike">
                <a:solidFill>
                  <a:srgbClr val="000000"/>
                </a:solidFill>
                <a:latin typeface="Segoe UI"/>
                <a:ea typeface="Segoe UI"/>
              </a:rPr>
              <a:t>Issue 1: the massive drift: can we reliably exchange restarts among centers?</a:t>
            </a:r>
            <a:endParaRPr/>
          </a:p>
        </p:txBody>
      </p:sp>
      <p:sp>
        <p:nvSpPr>
          <p:cNvPr id="150" name="CustomShape 6"/>
          <p:cNvSpPr/>
          <p:nvPr/>
        </p:nvSpPr>
        <p:spPr>
          <a:xfrm>
            <a:off x="899640" y="2062440"/>
            <a:ext cx="3887280" cy="911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Initial conditions were from an equilibrated run carried out at CNR</a:t>
            </a:r>
            <a:endParaRPr/>
          </a:p>
        </p:txBody>
      </p:sp>
      <p:sp>
        <p:nvSpPr>
          <p:cNvPr id="151" name="CustomShape 7"/>
          <p:cNvSpPr/>
          <p:nvPr/>
        </p:nvSpPr>
        <p:spPr>
          <a:xfrm>
            <a:off x="1331640" y="2977200"/>
            <a:ext cx="8208000" cy="333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600" strike="noStrike">
                <a:solidFill>
                  <a:srgbClr val="000000"/>
                </a:solidFill>
                <a:latin typeface="Segoe UI"/>
                <a:ea typeface="Segoe UI"/>
              </a:rPr>
              <a:t>Winter (September) Antarctic sea ice extent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CustomShape 1"/>
          <p:cNvSpPr/>
          <p:nvPr/>
        </p:nvSpPr>
        <p:spPr>
          <a:xfrm>
            <a:off x="683640" y="404640"/>
            <a:ext cx="5183640" cy="1551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3200" strike="noStrike">
                <a:solidFill>
                  <a:srgbClr val="000000"/>
                </a:solidFill>
                <a:latin typeface="Segoe UI"/>
                <a:ea typeface="Segoe UI"/>
              </a:rPr>
              <a:t>Issue 2: we didn’t maximize the odds of success </a:t>
            </a:r>
            <a:endParaRPr/>
          </a:p>
        </p:txBody>
      </p:sp>
      <p:pic>
        <p:nvPicPr>
          <p:cNvPr id="153" name="Picture 10"/>
          <p:cNvPicPr/>
          <p:nvPr/>
        </p:nvPicPr>
        <p:blipFill>
          <a:blip r:embed="rId3" cstate="print"/>
          <a:stretch/>
        </p:blipFill>
        <p:spPr>
          <a:xfrm>
            <a:off x="179640" y="2393640"/>
            <a:ext cx="5579640" cy="4463280"/>
          </a:xfrm>
          <a:prstGeom prst="rect">
            <a:avLst/>
          </a:prstGeom>
          <a:ln>
            <a:noFill/>
          </a:ln>
        </p:spPr>
      </p:pic>
      <p:sp>
        <p:nvSpPr>
          <p:cNvPr id="154" name="CustomShape 2"/>
          <p:cNvSpPr/>
          <p:nvPr/>
        </p:nvSpPr>
        <p:spPr>
          <a:xfrm>
            <a:off x="5940000" y="2709000"/>
            <a:ext cx="3023280" cy="200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StarSymbol"/>
              <a:buChar char="-"/>
            </a:pPr>
            <a:r>
              <a:rPr lang="en-GB" strike="noStrike">
                <a:solidFill>
                  <a:srgbClr val="000000"/>
                </a:solidFill>
                <a:latin typeface="Segoe UI"/>
                <a:ea typeface="Segoe UI"/>
              </a:rPr>
              <a:t>Floating Point (FP) options were not set to ensure reproducibility</a:t>
            </a:r>
            <a:endParaRPr/>
          </a:p>
          <a:p>
            <a:pPr>
              <a:lnSpc>
                <a:spcPct val="100000"/>
              </a:lnSpc>
              <a:buFont typeface="StarSymbol"/>
              <a:buChar char="-"/>
            </a:pPr>
            <a:r>
              <a:rPr lang="en-GB" strike="noStrike">
                <a:solidFill>
                  <a:srgbClr val="000000"/>
                </a:solidFill>
                <a:latin typeface="Segoe UI"/>
                <a:ea typeface="Segoe UI"/>
              </a:rPr>
              <a:t>Number and distribution of CPUs were different</a:t>
            </a:r>
            <a:endParaRPr/>
          </a:p>
        </p:txBody>
      </p:sp>
      <p:sp>
        <p:nvSpPr>
          <p:cNvPr id="155" name="CustomShape 3"/>
          <p:cNvSpPr/>
          <p:nvPr/>
        </p:nvSpPr>
        <p:spPr>
          <a:xfrm>
            <a:off x="5283720" y="5160600"/>
            <a:ext cx="1871280" cy="333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600" b="1" strike="noStrike">
                <a:solidFill>
                  <a:srgbClr val="800000"/>
                </a:solidFill>
                <a:latin typeface="Segoe UI"/>
                <a:ea typeface="Segoe UI"/>
              </a:rPr>
              <a:t>72 CPUs</a:t>
            </a:r>
            <a:endParaRPr/>
          </a:p>
        </p:txBody>
      </p:sp>
      <p:sp>
        <p:nvSpPr>
          <p:cNvPr id="156" name="CustomShape 4"/>
          <p:cNvSpPr/>
          <p:nvPr/>
        </p:nvSpPr>
        <p:spPr>
          <a:xfrm>
            <a:off x="5279400" y="4509000"/>
            <a:ext cx="1871280" cy="333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600" b="1" strike="noStrike">
                <a:solidFill>
                  <a:srgbClr val="008000"/>
                </a:solidFill>
                <a:latin typeface="Segoe UI"/>
                <a:ea typeface="Segoe UI"/>
              </a:rPr>
              <a:t>598 CPUs</a:t>
            </a:r>
            <a:endParaRPr/>
          </a:p>
        </p:txBody>
      </p:sp>
      <p:sp>
        <p:nvSpPr>
          <p:cNvPr id="157" name="CustomShape 5"/>
          <p:cNvSpPr/>
          <p:nvPr/>
        </p:nvSpPr>
        <p:spPr>
          <a:xfrm>
            <a:off x="5279400" y="4890600"/>
            <a:ext cx="1871280" cy="333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600" b="1" strike="noStrike">
                <a:solidFill>
                  <a:srgbClr val="000080"/>
                </a:solidFill>
                <a:latin typeface="Segoe UI"/>
                <a:ea typeface="Segoe UI"/>
              </a:rPr>
              <a:t>512 CPUs</a:t>
            </a:r>
            <a:endParaRPr/>
          </a:p>
        </p:txBody>
      </p:sp>
      <p:sp>
        <p:nvSpPr>
          <p:cNvPr id="158" name="CustomShape 6"/>
          <p:cNvSpPr/>
          <p:nvPr/>
        </p:nvSpPr>
        <p:spPr>
          <a:xfrm>
            <a:off x="1331640" y="2977200"/>
            <a:ext cx="8208000" cy="333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z="1600" strike="noStrike">
                <a:solidFill>
                  <a:srgbClr val="000000"/>
                </a:solidFill>
                <a:latin typeface="Segoe UI"/>
                <a:ea typeface="Segoe UI"/>
              </a:rPr>
              <a:t>Winter (September) Antarctic sea ice extent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CustomShape 1"/>
          <p:cNvSpPr/>
          <p:nvPr/>
        </p:nvSpPr>
        <p:spPr>
          <a:xfrm>
            <a:off x="539640" y="2835000"/>
            <a:ext cx="3861000" cy="1368720"/>
          </a:xfrm>
          <a:prstGeom prst="rect">
            <a:avLst/>
          </a:prstGeom>
          <a:noFill/>
          <a:ln>
            <a:solidFill>
              <a:schemeClr val="tx1"/>
            </a:solid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800" strike="noStrike">
                <a:solidFill>
                  <a:srgbClr val="000000"/>
                </a:solidFill>
                <a:latin typeface="Segoe UI"/>
                <a:ea typeface="Segoe UI"/>
              </a:rPr>
              <a:t>User-approach: climate-reproducibility</a:t>
            </a:r>
            <a:endParaRPr/>
          </a:p>
        </p:txBody>
      </p:sp>
      <p:sp>
        <p:nvSpPr>
          <p:cNvPr id="160" name="CustomShape 2"/>
          <p:cNvSpPr/>
          <p:nvPr/>
        </p:nvSpPr>
        <p:spPr>
          <a:xfrm>
            <a:off x="4886280" y="2835000"/>
            <a:ext cx="3861000" cy="1368720"/>
          </a:xfrm>
          <a:prstGeom prst="rect">
            <a:avLst/>
          </a:prstGeom>
          <a:noFill/>
          <a:ln>
            <a:solidFill>
              <a:schemeClr val="tx1"/>
            </a:solid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800" strike="noStrike">
                <a:solidFill>
                  <a:srgbClr val="000000"/>
                </a:solidFill>
                <a:latin typeface="Segoe UI"/>
                <a:ea typeface="Segoe UI"/>
              </a:rPr>
              <a:t>Developer-approach: bit-reproducibility</a:t>
            </a:r>
            <a:endParaRPr/>
          </a:p>
        </p:txBody>
      </p:sp>
      <p:sp>
        <p:nvSpPr>
          <p:cNvPr id="161" name="CustomShape 3"/>
          <p:cNvSpPr/>
          <p:nvPr/>
        </p:nvSpPr>
        <p:spPr>
          <a:xfrm>
            <a:off x="899592" y="3696712"/>
            <a:ext cx="3239345" cy="638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1600" i="1" strike="noStrike" dirty="0">
                <a:solidFill>
                  <a:srgbClr val="000000"/>
                </a:solidFill>
                <a:latin typeface="Segoe UI"/>
                <a:ea typeface="Segoe UI"/>
              </a:rPr>
              <a:t>Results can be different, but statistics must be the same</a:t>
            </a:r>
            <a:endParaRPr sz="1600" i="1" dirty="0"/>
          </a:p>
        </p:txBody>
      </p:sp>
      <p:sp>
        <p:nvSpPr>
          <p:cNvPr id="162" name="CustomShape 4"/>
          <p:cNvSpPr/>
          <p:nvPr/>
        </p:nvSpPr>
        <p:spPr>
          <a:xfrm>
            <a:off x="4860032" y="3862800"/>
            <a:ext cx="3919680" cy="637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1600" i="1" strike="noStrike" dirty="0">
                <a:solidFill>
                  <a:srgbClr val="000000"/>
                </a:solidFill>
                <a:latin typeface="Segoe UI"/>
                <a:ea typeface="Segoe UI"/>
              </a:rPr>
              <a:t>Results must be the same, strictly</a:t>
            </a:r>
            <a:endParaRPr sz="1600" i="1"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CustomShape 1"/>
          <p:cNvSpPr/>
          <p:nvPr/>
        </p:nvSpPr>
        <p:spPr>
          <a:xfrm>
            <a:off x="539640" y="2835000"/>
            <a:ext cx="3861000" cy="1368720"/>
          </a:xfrm>
          <a:prstGeom prst="rect">
            <a:avLst/>
          </a:prstGeom>
          <a:noFill/>
          <a:ln w="38160">
            <a:solidFill>
              <a:schemeClr val="tx1"/>
            </a:solidFill>
            <a:round/>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800" strike="noStrike">
                <a:solidFill>
                  <a:srgbClr val="000000"/>
                </a:solidFill>
                <a:latin typeface="Segoe UI"/>
                <a:ea typeface="Segoe UI"/>
              </a:rPr>
              <a:t>User-approach: climate-reproducibility</a:t>
            </a:r>
            <a:endParaRPr/>
          </a:p>
        </p:txBody>
      </p:sp>
      <p:sp>
        <p:nvSpPr>
          <p:cNvPr id="164" name="CustomShape 2"/>
          <p:cNvSpPr/>
          <p:nvPr/>
        </p:nvSpPr>
        <p:spPr>
          <a:xfrm>
            <a:off x="4886280" y="2835000"/>
            <a:ext cx="3861000" cy="1368720"/>
          </a:xfrm>
          <a:prstGeom prst="rect">
            <a:avLst/>
          </a:prstGeom>
          <a:noFill/>
          <a:ln>
            <a:solidFill>
              <a:schemeClr val="bg1">
                <a:lumMod val="50000"/>
              </a:schemeClr>
            </a:solid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2800" strike="noStrike">
                <a:solidFill>
                  <a:srgbClr val="808080"/>
                </a:solidFill>
                <a:latin typeface="Segoe UI"/>
                <a:ea typeface="Segoe UI"/>
              </a:rPr>
              <a:t>Developer-approach: bit-reproducibility</a:t>
            </a:r>
            <a:endParaRPr/>
          </a:p>
        </p:txBody>
      </p:sp>
      <p:sp>
        <p:nvSpPr>
          <p:cNvPr id="165" name="CustomShape 3"/>
          <p:cNvSpPr/>
          <p:nvPr/>
        </p:nvSpPr>
        <p:spPr>
          <a:xfrm>
            <a:off x="539640" y="4149000"/>
            <a:ext cx="4345560" cy="2832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GB" strike="noStrike">
                <a:solidFill>
                  <a:srgbClr val="000000"/>
                </a:solidFill>
                <a:latin typeface="Segoe UI"/>
                <a:ea typeface="Segoe UI"/>
              </a:rPr>
              <a:t>EC-Earth3.1</a:t>
            </a:r>
            <a:endParaRPr/>
          </a:p>
          <a:p>
            <a:pPr>
              <a:lnSpc>
                <a:spcPct val="100000"/>
              </a:lnSpc>
            </a:pPr>
            <a:r>
              <a:rPr lang="en-GB" strike="noStrike">
                <a:solidFill>
                  <a:srgbClr val="000000"/>
                </a:solidFill>
                <a:latin typeface="Segoe UI"/>
                <a:ea typeface="Segoe UI"/>
              </a:rPr>
              <a:t>Initialized from </a:t>
            </a:r>
            <a:r>
              <a:rPr lang="en-GB" b="1" strike="noStrike">
                <a:solidFill>
                  <a:srgbClr val="000000"/>
                </a:solidFill>
                <a:latin typeface="Segoe UI"/>
                <a:ea typeface="Segoe UI"/>
              </a:rPr>
              <a:t>our own</a:t>
            </a:r>
            <a:r>
              <a:rPr lang="en-GB" strike="noStrike">
                <a:solidFill>
                  <a:srgbClr val="000000"/>
                </a:solidFill>
                <a:latin typeface="Segoe UI"/>
                <a:ea typeface="Segoe UI"/>
              </a:rPr>
              <a:t> equilibrated run</a:t>
            </a:r>
            <a:endParaRPr/>
          </a:p>
          <a:p>
            <a:pPr>
              <a:lnSpc>
                <a:spcPct val="100000"/>
              </a:lnSpc>
            </a:pPr>
            <a:r>
              <a:rPr lang="en-GB" strike="noStrike">
                <a:solidFill>
                  <a:srgbClr val="000000"/>
                </a:solidFill>
                <a:latin typeface="Segoe UI"/>
                <a:ea typeface="Segoe UI"/>
              </a:rPr>
              <a:t>5 members</a:t>
            </a:r>
            <a:endParaRPr/>
          </a:p>
          <a:p>
            <a:pPr>
              <a:lnSpc>
                <a:spcPct val="100000"/>
              </a:lnSpc>
            </a:pPr>
            <a:r>
              <a:rPr lang="en-GB" strike="noStrike">
                <a:solidFill>
                  <a:srgbClr val="000000"/>
                </a:solidFill>
                <a:latin typeface="Segoe UI"/>
                <a:ea typeface="Segoe UI"/>
              </a:rPr>
              <a:t>Pre-industrial forcing</a:t>
            </a:r>
            <a:endParaRPr/>
          </a:p>
          <a:p>
            <a:pPr>
              <a:lnSpc>
                <a:spcPct val="100000"/>
              </a:lnSpc>
            </a:pPr>
            <a:endParaRPr/>
          </a:p>
          <a:p>
            <a:pPr>
              <a:lnSpc>
                <a:spcPct val="100000"/>
              </a:lnSpc>
            </a:pPr>
            <a:r>
              <a:rPr lang="en-GB" strike="noStrike">
                <a:solidFill>
                  <a:srgbClr val="000000"/>
                </a:solidFill>
                <a:latin typeface="Segoe UI"/>
                <a:ea typeface="Segoe UI"/>
              </a:rPr>
              <a:t>2 platforms, </a:t>
            </a:r>
            <a:r>
              <a:rPr lang="en-GB" b="1" strike="noStrike">
                <a:solidFill>
                  <a:srgbClr val="000000"/>
                </a:solidFill>
                <a:latin typeface="Segoe UI"/>
                <a:ea typeface="Segoe UI"/>
              </a:rPr>
              <a:t>same # CPUs and domain decomposition</a:t>
            </a:r>
            <a:endParaRPr/>
          </a:p>
          <a:p>
            <a:pPr>
              <a:lnSpc>
                <a:spcPct val="100000"/>
              </a:lnSpc>
            </a:pPr>
            <a:r>
              <a:rPr lang="en-GB" strike="noStrike">
                <a:solidFill>
                  <a:srgbClr val="000000"/>
                </a:solidFill>
                <a:latin typeface="Segoe UI"/>
                <a:ea typeface="Segoe UI"/>
              </a:rPr>
              <a:t>Only 10 years for now</a:t>
            </a:r>
            <a:endParaRPr/>
          </a:p>
          <a:p>
            <a:pPr>
              <a:lnSpc>
                <a:spcPct val="100000"/>
              </a:lnSpc>
            </a:pPr>
            <a:r>
              <a:rPr lang="en-GB" strike="noStrike">
                <a:solidFill>
                  <a:srgbClr val="000000"/>
                </a:solidFill>
                <a:latin typeface="Segoe UI"/>
                <a:ea typeface="Segoe UI"/>
              </a:rPr>
              <a:t>Same compilation options as before</a:t>
            </a:r>
            <a:endParaRPr/>
          </a:p>
        </p:txBody>
      </p:sp>
      <p:sp>
        <p:nvSpPr>
          <p:cNvPr id="5" name="CustomShape 3"/>
          <p:cNvSpPr/>
          <p:nvPr/>
        </p:nvSpPr>
        <p:spPr>
          <a:xfrm>
            <a:off x="899592" y="3696712"/>
            <a:ext cx="3239345" cy="638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1600" i="1" strike="noStrike" dirty="0">
                <a:solidFill>
                  <a:srgbClr val="000000"/>
                </a:solidFill>
                <a:latin typeface="Segoe UI"/>
                <a:ea typeface="Segoe UI"/>
              </a:rPr>
              <a:t>Results can be different, but statistics must be the same</a:t>
            </a:r>
            <a:endParaRPr sz="1600" i="1" dirty="0"/>
          </a:p>
        </p:txBody>
      </p:sp>
      <p:sp>
        <p:nvSpPr>
          <p:cNvPr id="6" name="CustomShape 4"/>
          <p:cNvSpPr/>
          <p:nvPr/>
        </p:nvSpPr>
        <p:spPr>
          <a:xfrm>
            <a:off x="4860032" y="3862800"/>
            <a:ext cx="3919680" cy="637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GB" sz="1600" i="1" strike="noStrike" dirty="0">
                <a:solidFill>
                  <a:srgbClr val="000000"/>
                </a:solidFill>
                <a:latin typeface="Segoe UI"/>
                <a:ea typeface="Segoe UI"/>
              </a:rPr>
              <a:t>Results must be the same, strictly</a:t>
            </a:r>
            <a:endParaRPr sz="1600" i="1"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2236</Words>
  <Application>Microsoft Office PowerPoint</Application>
  <PresentationFormat>On-screen Show (4:3)</PresentationFormat>
  <Paragraphs>287</Paragraphs>
  <Slides>30</Slides>
  <Notes>15</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Mario César Acosta Cobos</dc:creator>
  <cp:lastModifiedBy>bscuser</cp:lastModifiedBy>
  <cp:revision>6</cp:revision>
  <dcterms:modified xsi:type="dcterms:W3CDTF">2016-02-02T23:36:15Z</dcterms:modified>
</cp:coreProperties>
</file>