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259" r:id="rId3"/>
    <p:sldId id="264" r:id="rId4"/>
    <p:sldId id="310" r:id="rId5"/>
    <p:sldId id="262" r:id="rId6"/>
    <p:sldId id="268" r:id="rId7"/>
    <p:sldId id="309" r:id="rId8"/>
    <p:sldId id="287" r:id="rId9"/>
    <p:sldId id="303" r:id="rId10"/>
    <p:sldId id="301" r:id="rId11"/>
    <p:sldId id="294" r:id="rId12"/>
    <p:sldId id="308" r:id="rId13"/>
    <p:sldId id="279" r:id="rId14"/>
    <p:sldId id="324" r:id="rId15"/>
    <p:sldId id="325" r:id="rId16"/>
    <p:sldId id="313" r:id="rId17"/>
    <p:sldId id="258" r:id="rId18"/>
    <p:sldId id="317" r:id="rId19"/>
    <p:sldId id="316" r:id="rId20"/>
    <p:sldId id="315" r:id="rId21"/>
    <p:sldId id="318" r:id="rId22"/>
    <p:sldId id="319" r:id="rId23"/>
    <p:sldId id="320" r:id="rId24"/>
    <p:sldId id="321" r:id="rId25"/>
    <p:sldId id="322" r:id="rId26"/>
    <p:sldId id="323" r:id="rId27"/>
  </p:sldIdLst>
  <p:sldSz cx="9144000" cy="6858000" type="screen4x3"/>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4BAA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9" autoAdjust="0"/>
    <p:restoredTop sz="89576" autoAdjust="0"/>
  </p:normalViewPr>
  <p:slideViewPr>
    <p:cSldViewPr>
      <p:cViewPr varScale="1">
        <p:scale>
          <a:sx n="66" d="100"/>
          <a:sy n="66" d="100"/>
        </p:scale>
        <p:origin x="-16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43208B7-163F-4070-984E-1C5736D67750}" type="datetimeFigureOut">
              <a:rPr lang="ko-KR" altLang="en-US" smtClean="0"/>
              <a:t>2016-09-14</a:t>
            </a:fld>
            <a:endParaRPr lang="ko-KR" altLang="en-US"/>
          </a:p>
        </p:txBody>
      </p:sp>
      <p:sp>
        <p:nvSpPr>
          <p:cNvPr id="4" name="바닥글 개체 틀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07CF3B2-2EEF-422B-92DF-27F3197F6C86}" type="slidenum">
              <a:rPr lang="ko-KR" altLang="en-US" smtClean="0"/>
              <a:t>‹#›</a:t>
            </a:fld>
            <a:endParaRPr lang="ko-KR" altLang="en-US"/>
          </a:p>
        </p:txBody>
      </p:sp>
    </p:spTree>
    <p:extLst>
      <p:ext uri="{BB962C8B-B14F-4D97-AF65-F5344CB8AC3E}">
        <p14:creationId xmlns:p14="http://schemas.microsoft.com/office/powerpoint/2010/main" val="249118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0680973-FA0E-4E30-8A29-CD551BA8E767}" type="datetimeFigureOut">
              <a:rPr lang="ko-KR" altLang="en-US" smtClean="0"/>
              <a:t>2016-09-14</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39FC1B7-C1B9-4AED-9302-ECD709457C51}" type="slidenum">
              <a:rPr lang="ko-KR" altLang="en-US" smtClean="0"/>
              <a:t>‹#›</a:t>
            </a:fld>
            <a:endParaRPr lang="ko-KR" altLang="en-US"/>
          </a:p>
        </p:txBody>
      </p:sp>
    </p:spTree>
    <p:extLst>
      <p:ext uri="{BB962C8B-B14F-4D97-AF65-F5344CB8AC3E}">
        <p14:creationId xmlns:p14="http://schemas.microsoft.com/office/powerpoint/2010/main" val="28951370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en-US" altLang="ko-KR" dirty="0" smtClean="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a:t>
            </a:fld>
            <a:endParaRPr lang="ko-KR" altLang="en-US"/>
          </a:p>
        </p:txBody>
      </p:sp>
    </p:spTree>
    <p:extLst>
      <p:ext uri="{BB962C8B-B14F-4D97-AF65-F5344CB8AC3E}">
        <p14:creationId xmlns:p14="http://schemas.microsoft.com/office/powerpoint/2010/main" val="115368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Number</a:t>
            </a:r>
            <a:r>
              <a:rPr lang="en-US" altLang="ko-KR" baseline="0" dirty="0" smtClean="0"/>
              <a:t> of grid points of significant skills for the MME prediction is increased. </a:t>
            </a:r>
            <a:endParaRPr lang="en-US" altLang="ko-KR" dirty="0" smtClean="0"/>
          </a:p>
          <a:p>
            <a:r>
              <a:rPr lang="en-US" altLang="ko-KR" dirty="0" smtClean="0"/>
              <a:t>slanted</a:t>
            </a:r>
            <a:r>
              <a:rPr lang="en-US" altLang="ko-KR" baseline="0" dirty="0" smtClean="0"/>
              <a:t> line : significant difference of correlation </a:t>
            </a:r>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11</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12</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13</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Due to the</a:t>
            </a:r>
            <a:r>
              <a:rPr lang="en-US" altLang="ko-KR" baseline="0" dirty="0" smtClean="0"/>
              <a:t> time limit </a:t>
            </a:r>
            <a:r>
              <a:rPr lang="en-US" altLang="ko-KR" baseline="0" smtClean="0"/>
              <a:t>of presentation, </a:t>
            </a:r>
            <a:r>
              <a:rPr lang="en-US" altLang="ko-KR" baseline="0" dirty="0" smtClean="0"/>
              <a:t>I would like to skip the results for 2m temperature. I just summarized the features for 2m temperature. </a:t>
            </a:r>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14</a:t>
            </a:fld>
            <a:endParaRPr lang="ko-KR" altLang="en-US"/>
          </a:p>
        </p:txBody>
      </p:sp>
    </p:spTree>
    <p:extLst>
      <p:ext uri="{BB962C8B-B14F-4D97-AF65-F5344CB8AC3E}">
        <p14:creationId xmlns:p14="http://schemas.microsoft.com/office/powerpoint/2010/main" val="332471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16</a:t>
            </a:fld>
            <a:endParaRPr lang="ko-KR" altLang="en-US"/>
          </a:p>
        </p:txBody>
      </p:sp>
    </p:spTree>
    <p:extLst>
      <p:ext uri="{BB962C8B-B14F-4D97-AF65-F5344CB8AC3E}">
        <p14:creationId xmlns:p14="http://schemas.microsoft.com/office/powerpoint/2010/main" val="321773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19</a:t>
            </a:fld>
            <a:endParaRPr lang="ko-KR" altLang="en-US"/>
          </a:p>
        </p:txBody>
      </p:sp>
    </p:spTree>
    <p:extLst>
      <p:ext uri="{BB962C8B-B14F-4D97-AF65-F5344CB8AC3E}">
        <p14:creationId xmlns:p14="http://schemas.microsoft.com/office/powerpoint/2010/main" val="170940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20</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21</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22</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23</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3</a:t>
            </a:fld>
            <a:endParaRPr lang="ko-KR" altLang="en-US"/>
          </a:p>
        </p:txBody>
      </p:sp>
    </p:spTree>
    <p:extLst>
      <p:ext uri="{BB962C8B-B14F-4D97-AF65-F5344CB8AC3E}">
        <p14:creationId xmlns:p14="http://schemas.microsoft.com/office/powerpoint/2010/main" val="1153680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24</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25</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26</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Wingdings"/>
              <a:buNone/>
            </a:pPr>
            <a:endParaRPr lang="en-US" altLang="ko-KR" dirty="0" smtClean="0">
              <a:solidFill>
                <a:srgbClr val="0070C0"/>
              </a:solidFill>
              <a:sym typeface="Wingdings" panose="05000000000000000000" pitchFamily="2" charset="2"/>
            </a:endParaRPr>
          </a:p>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4</a:t>
            </a:fld>
            <a:endParaRPr lang="ko-KR" altLang="en-US"/>
          </a:p>
        </p:txBody>
      </p:sp>
    </p:spTree>
    <p:extLst>
      <p:ext uri="{BB962C8B-B14F-4D97-AF65-F5344CB8AC3E}">
        <p14:creationId xmlns:p14="http://schemas.microsoft.com/office/powerpoint/2010/main" val="416972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5</a:t>
            </a:fld>
            <a:endParaRPr lang="ko-KR" altLang="en-US"/>
          </a:p>
        </p:txBody>
      </p:sp>
    </p:spTree>
    <p:extLst>
      <p:ext uri="{BB962C8B-B14F-4D97-AF65-F5344CB8AC3E}">
        <p14:creationId xmlns:p14="http://schemas.microsoft.com/office/powerpoint/2010/main" val="351406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6</a:t>
            </a:fld>
            <a:endParaRPr lang="ko-KR" altLang="en-US"/>
          </a:p>
        </p:txBody>
      </p:sp>
    </p:spTree>
    <p:extLst>
      <p:ext uri="{BB962C8B-B14F-4D97-AF65-F5344CB8AC3E}">
        <p14:creationId xmlns:p14="http://schemas.microsoft.com/office/powerpoint/2010/main" val="170940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7</a:t>
            </a:fld>
            <a:endParaRPr lang="ko-KR" altLang="en-US"/>
          </a:p>
        </p:txBody>
      </p:sp>
    </p:spTree>
    <p:extLst>
      <p:ext uri="{BB962C8B-B14F-4D97-AF65-F5344CB8AC3E}">
        <p14:creationId xmlns:p14="http://schemas.microsoft.com/office/powerpoint/2010/main" val="170940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8</a:t>
            </a:fld>
            <a:endParaRPr lang="ko-KR" altLang="en-US"/>
          </a:p>
        </p:txBody>
      </p:sp>
    </p:spTree>
    <p:extLst>
      <p:ext uri="{BB962C8B-B14F-4D97-AF65-F5344CB8AC3E}">
        <p14:creationId xmlns:p14="http://schemas.microsoft.com/office/powerpoint/2010/main" val="393524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9</a:t>
            </a:fld>
            <a:endParaRPr lang="ko-KR" altLang="en-US"/>
          </a:p>
        </p:txBody>
      </p:sp>
    </p:spTree>
    <p:extLst>
      <p:ext uri="{BB962C8B-B14F-4D97-AF65-F5344CB8AC3E}">
        <p14:creationId xmlns:p14="http://schemas.microsoft.com/office/powerpoint/2010/main" val="393524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10</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068960"/>
            <a:ext cx="7772400" cy="747514"/>
          </a:xfrm>
        </p:spPr>
        <p:txBody>
          <a:bodyPr>
            <a:normAutofit/>
          </a:bodyPr>
          <a:lstStyle>
            <a:lvl1pPr algn="ctr">
              <a:defRPr sz="3200" b="1">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067" y="1196752"/>
            <a:ext cx="49719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51520" y="188640"/>
            <a:ext cx="3894050" cy="400110"/>
          </a:xfrm>
          <a:prstGeom prst="rect">
            <a:avLst/>
          </a:prstGeom>
          <a:noFill/>
        </p:spPr>
        <p:txBody>
          <a:bodyPr wrap="square" rtlCol="0">
            <a:spAutoFit/>
          </a:bodyPr>
          <a:lstStyle/>
          <a:p>
            <a:pPr latinLnBrk="0"/>
            <a:r>
              <a:rPr lang="es-ES" sz="2000" dirty="0">
                <a:solidFill>
                  <a:prstClr val="white"/>
                </a:solidFill>
              </a:rPr>
              <a:t>www.bsc.es</a:t>
            </a:r>
          </a:p>
        </p:txBody>
      </p:sp>
    </p:spTree>
    <p:extLst>
      <p:ext uri="{BB962C8B-B14F-4D97-AF65-F5344CB8AC3E}">
        <p14:creationId xmlns:p14="http://schemas.microsoft.com/office/powerpoint/2010/main" val="669866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srgbClr val="0058A9">
                  <a:tint val="75000"/>
                </a:srgbClr>
              </a:solidFill>
            </a:endParaRPr>
          </a:p>
        </p:txBody>
      </p:sp>
      <p:sp>
        <p:nvSpPr>
          <p:cNvPr id="8"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
        <p:nvSpPr>
          <p:cNvPr id="9"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lvl1pPr>
              <a:lnSpc>
                <a:spcPts val="3000"/>
              </a:lnSpc>
              <a:defRPr/>
            </a:lvl1pPr>
          </a:lstStyle>
          <a:p>
            <a:r>
              <a:rPr lang="ko-KR" altLang="en-US" smtClean="0"/>
              <a:t>마스터 제목 스타일 편집</a:t>
            </a:r>
            <a:endParaRPr lang="es-ES" dirty="0"/>
          </a:p>
        </p:txBody>
      </p:sp>
      <p:sp>
        <p:nvSpPr>
          <p:cNvPr id="10" name="Text Placeholder 2"/>
          <p:cNvSpPr>
            <a:spLocks noGrp="1"/>
          </p:cNvSpPr>
          <p:nvPr>
            <p:ph idx="1"/>
          </p:nvPr>
        </p:nvSpPr>
        <p:spPr>
          <a:xfrm>
            <a:off x="107504" y="980728"/>
            <a:ext cx="8928992" cy="5184576"/>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s-ES" dirty="0"/>
          </a:p>
        </p:txBody>
      </p:sp>
    </p:spTree>
    <p:extLst>
      <p:ext uri="{BB962C8B-B14F-4D97-AF65-F5344CB8AC3E}">
        <p14:creationId xmlns:p14="http://schemas.microsoft.com/office/powerpoint/2010/main" val="7695613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371181"/>
            <a:ext cx="7772400" cy="1362075"/>
          </a:xfrm>
        </p:spPr>
        <p:txBody>
          <a:bodyPr anchor="t">
            <a:normAutofit/>
          </a:bodyPr>
          <a:lstStyle>
            <a:lvl1pPr algn="r">
              <a:defRPr sz="2800" b="1" cap="all">
                <a:solidFill>
                  <a:schemeClr val="bg1"/>
                </a:solidFill>
                <a:latin typeface="Arial" pitchFamily="34" charset="0"/>
                <a:cs typeface="Arial" pitchFamily="34" charset="0"/>
              </a:defRPr>
            </a:lvl1pPr>
          </a:lstStyle>
          <a:p>
            <a:r>
              <a:rPr lang="ko-KR" altLang="en-US" smtClean="0"/>
              <a:t>마스터 제목 스타일 편집</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576" y="2852936"/>
            <a:ext cx="321714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s-ES" dirty="0"/>
          </a:p>
        </p:txBody>
      </p:sp>
      <p:sp>
        <p:nvSpPr>
          <p:cNvPr id="4" name="Content Placeholder 3"/>
          <p:cNvSpPr>
            <a:spLocks noGrp="1"/>
          </p:cNvSpPr>
          <p:nvPr>
            <p:ph sz="half" idx="2"/>
          </p:nvPr>
        </p:nvSpPr>
        <p:spPr>
          <a:xfrm>
            <a:off x="4648200"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s-ES" dirty="0"/>
          </a:p>
        </p:txBody>
      </p:sp>
      <p:sp>
        <p:nvSpPr>
          <p:cNvPr id="8"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srgbClr val="0058A9">
                  <a:tint val="75000"/>
                </a:srgbClr>
              </a:solidFill>
            </a:endParaRPr>
          </a:p>
        </p:txBody>
      </p:sp>
      <p:sp>
        <p:nvSpPr>
          <p:cNvPr id="10"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
        <p:nvSpPr>
          <p:cNvPr id="11"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p>
            <a:r>
              <a:rPr lang="ko-KR" altLang="en-US" smtClean="0"/>
              <a:t>마스터 제목 스타일 편집</a:t>
            </a:r>
            <a:endParaRPr lang="es-ES" dirty="0"/>
          </a:p>
        </p:txBody>
      </p:sp>
    </p:spTree>
    <p:extLst>
      <p:ext uri="{BB962C8B-B14F-4D97-AF65-F5344CB8AC3E}">
        <p14:creationId xmlns:p14="http://schemas.microsoft.com/office/powerpoint/2010/main" val="3465055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ko-KR" altLang="en-US" smtClean="0"/>
              <a:t>마스터 제목 스타일 편집</a:t>
            </a:r>
            <a:endParaRPr lang="en-US"/>
          </a:p>
        </p:txBody>
      </p:sp>
      <p:sp>
        <p:nvSpPr>
          <p:cNvPr id="7" name="Footer Placeholder 6"/>
          <p:cNvSpPr>
            <a:spLocks noGrp="1"/>
          </p:cNvSpPr>
          <p:nvPr>
            <p:ph type="ftr" sz="quarter" idx="10"/>
          </p:nvPr>
        </p:nvSpPr>
        <p:spPr/>
        <p:txBody>
          <a:bodyPr/>
          <a:lstStyle/>
          <a:p>
            <a:endParaRPr lang="es-ES" dirty="0">
              <a:solidFill>
                <a:srgbClr val="0058A9">
                  <a:tint val="75000"/>
                </a:srgbClr>
              </a:solidFill>
            </a:endParaRPr>
          </a:p>
        </p:txBody>
      </p:sp>
      <p:sp>
        <p:nvSpPr>
          <p:cNvPr id="8" name="Slide Number Placeholder 7"/>
          <p:cNvSpPr>
            <a:spLocks noGrp="1"/>
          </p:cNvSpPr>
          <p:nvPr>
            <p:ph type="sldNum" sz="quarter" idx="11"/>
          </p:nvPr>
        </p:nvSpPr>
        <p:spPr/>
        <p:txBody>
          <a:bodyPr anchor="b"/>
          <a:lstStyle/>
          <a:p>
            <a:fld id="{4A490C5D-AEA8-4823-B9B3-806910A0ECF7}" type="slidenum">
              <a:rPr lang="es-ES" smtClean="0"/>
              <a:pPr/>
              <a:t>‹#›</a:t>
            </a:fld>
            <a:endParaRPr lang="es-ES" dirty="0"/>
          </a:p>
        </p:txBody>
      </p:sp>
    </p:spTree>
    <p:extLst>
      <p:ext uri="{BB962C8B-B14F-4D97-AF65-F5344CB8AC3E}">
        <p14:creationId xmlns:p14="http://schemas.microsoft.com/office/powerpoint/2010/main" val="3183995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srgbClr val="0058A9">
                  <a:tint val="75000"/>
                </a:srgbClr>
              </a:solidFill>
            </a:endParaRPr>
          </a:p>
        </p:txBody>
      </p:sp>
      <p:sp>
        <p:nvSpPr>
          <p:cNvPr id="7"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Tree>
    <p:extLst>
      <p:ext uri="{BB962C8B-B14F-4D97-AF65-F5344CB8AC3E}">
        <p14:creationId xmlns:p14="http://schemas.microsoft.com/office/powerpoint/2010/main" val="32031109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resentation End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068960"/>
            <a:ext cx="7772400" cy="747514"/>
          </a:xfrm>
        </p:spPr>
        <p:txBody>
          <a:bodyPr anchor="ctr">
            <a:normAutofit/>
          </a:bodyPr>
          <a:lstStyle>
            <a:lvl1pPr algn="ctr">
              <a:defRPr sz="3200" b="0">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067" y="1196752"/>
            <a:ext cx="49719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51520" y="188640"/>
            <a:ext cx="3894050" cy="400110"/>
          </a:xfrm>
          <a:prstGeom prst="rect">
            <a:avLst/>
          </a:prstGeom>
          <a:noFill/>
        </p:spPr>
        <p:txBody>
          <a:bodyPr wrap="square" rtlCol="0">
            <a:spAutoFit/>
          </a:bodyPr>
          <a:lstStyle/>
          <a:p>
            <a:pPr latinLnBrk="0"/>
            <a:r>
              <a:rPr lang="es-ES" sz="2000" dirty="0">
                <a:solidFill>
                  <a:prstClr val="white"/>
                </a:solidFill>
              </a:rPr>
              <a:t>www.bsc.es</a:t>
            </a:r>
          </a:p>
        </p:txBody>
      </p:sp>
    </p:spTree>
    <p:extLst>
      <p:ext uri="{BB962C8B-B14F-4D97-AF65-F5344CB8AC3E}">
        <p14:creationId xmlns:p14="http://schemas.microsoft.com/office/powerpoint/2010/main" val="30559246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828675"/>
          </a:xfrm>
          <a:prstGeom prst="rect">
            <a:avLst/>
          </a:prstGeom>
        </p:spPr>
      </p:pic>
      <p:sp>
        <p:nvSpPr>
          <p:cNvPr id="2"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p>
            <a:r>
              <a:rPr lang="ko-KR" altLang="en-US" smtClean="0"/>
              <a:t>마스터 제목 스타일 편집</a:t>
            </a:r>
            <a:endParaRPr lang="es-ES" dirty="0"/>
          </a:p>
        </p:txBody>
      </p:sp>
      <p:sp>
        <p:nvSpPr>
          <p:cNvPr id="3" name="Text Placeholder 2"/>
          <p:cNvSpPr>
            <a:spLocks noGrp="1"/>
          </p:cNvSpPr>
          <p:nvPr>
            <p:ph type="body" idx="1"/>
          </p:nvPr>
        </p:nvSpPr>
        <p:spPr>
          <a:xfrm>
            <a:off x="107504" y="980728"/>
            <a:ext cx="8928992" cy="5184576"/>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s-ES" dirty="0"/>
          </a:p>
        </p:txBody>
      </p:sp>
      <p:sp>
        <p:nvSpPr>
          <p:cNvPr id="5"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es-ES" dirty="0">
              <a:solidFill>
                <a:srgbClr val="0058A9">
                  <a:tint val="75000"/>
                </a:srgbClr>
              </a:solidFill>
            </a:endParaRPr>
          </a:p>
        </p:txBody>
      </p:sp>
      <p:sp>
        <p:nvSpPr>
          <p:cNvPr id="6"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pPr latinLnBrk="0"/>
            <a:fld id="{4A490C5D-AEA8-4823-B9B3-806910A0ECF7}" type="slidenum">
              <a:rPr lang="es-ES" smtClean="0"/>
              <a:pPr latinLnBrk="0"/>
              <a:t>‹#›</a:t>
            </a:fld>
            <a:endParaRPr lang="es-ES" dirty="0"/>
          </a:p>
        </p:txBody>
      </p:sp>
      <p:pic>
        <p:nvPicPr>
          <p:cNvPr id="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6309320"/>
            <a:ext cx="1878899" cy="46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31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l" defTabSz="914400" rtl="0" eaLnBrk="1" latinLnBrk="1" hangingPunct="1">
        <a:spcBef>
          <a:spcPct val="0"/>
        </a:spcBef>
        <a:buNone/>
        <a:defRPr sz="2700" kern="1200">
          <a:solidFill>
            <a:schemeClr val="bg1"/>
          </a:solidFill>
          <a:latin typeface="+mj-lt"/>
          <a:ea typeface="+mj-ea"/>
          <a:cs typeface="+mj-cs"/>
        </a:defRPr>
      </a:lvl1pPr>
    </p:titleStyle>
    <p:bodyStyle>
      <a:lvl1pPr marL="342900" indent="-342900" algn="l" defTabSz="914400" rtl="0" eaLnBrk="1" latinLnBrk="1" hangingPunct="1">
        <a:spcBef>
          <a:spcPct val="20000"/>
        </a:spcBef>
        <a:buFontTx/>
        <a:buBlip>
          <a:blip r:embed="rId11"/>
        </a:buBlip>
        <a:defRPr sz="2400" kern="1200">
          <a:solidFill>
            <a:srgbClr val="004990"/>
          </a:solidFill>
          <a:latin typeface="+mn-lt"/>
          <a:ea typeface="+mn-ea"/>
          <a:cs typeface="+mn-cs"/>
        </a:defRPr>
      </a:lvl1pPr>
      <a:lvl2pPr marL="742950" indent="-285750" algn="l" defTabSz="914400" rtl="0" eaLnBrk="1" latinLnBrk="1" hangingPunct="1">
        <a:spcBef>
          <a:spcPct val="20000"/>
        </a:spcBef>
        <a:buFont typeface="Arial" pitchFamily="34" charset="0"/>
        <a:buChar char="–"/>
        <a:defRPr sz="2000" kern="1200">
          <a:solidFill>
            <a:srgbClr val="004990"/>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800" kern="1200">
          <a:solidFill>
            <a:srgbClr val="004990"/>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kern="1200">
          <a:solidFill>
            <a:srgbClr val="004990"/>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kern="1200">
          <a:solidFill>
            <a:srgbClr val="004990"/>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4581128"/>
            <a:ext cx="7632848" cy="646331"/>
          </a:xfrm>
          <a:prstGeom prst="rect">
            <a:avLst/>
          </a:prstGeom>
          <a:noFill/>
        </p:spPr>
        <p:txBody>
          <a:bodyPr wrap="square" rtlCol="0">
            <a:spAutoFit/>
          </a:bodyPr>
          <a:lstStyle/>
          <a:p>
            <a:pPr algn="ctr" latinLnBrk="0"/>
            <a:r>
              <a:rPr lang="es-ES" b="1" dirty="0">
                <a:solidFill>
                  <a:prstClr val="white"/>
                </a:solidFill>
                <a:cs typeface="Arial" pitchFamily="34" charset="0"/>
              </a:rPr>
              <a:t>Doo Young Lee</a:t>
            </a:r>
            <a:r>
              <a:rPr lang="es-ES" b="1" baseline="30000" dirty="0">
                <a:solidFill>
                  <a:prstClr val="white"/>
                </a:solidFill>
                <a:cs typeface="Arial" pitchFamily="34" charset="0"/>
              </a:rPr>
              <a:t>1</a:t>
            </a:r>
            <a:r>
              <a:rPr lang="es-ES" b="1" dirty="0">
                <a:solidFill>
                  <a:prstClr val="white"/>
                </a:solidFill>
                <a:cs typeface="Arial" pitchFamily="34" charset="0"/>
              </a:rPr>
              <a:t>, Albert Soret</a:t>
            </a:r>
            <a:r>
              <a:rPr lang="es-ES" b="1" baseline="30000" dirty="0">
                <a:solidFill>
                  <a:prstClr val="white"/>
                </a:solidFill>
                <a:cs typeface="Arial" pitchFamily="34" charset="0"/>
              </a:rPr>
              <a:t>1</a:t>
            </a:r>
            <a:r>
              <a:rPr lang="es-ES" b="1" dirty="0">
                <a:solidFill>
                  <a:prstClr val="white"/>
                </a:solidFill>
                <a:cs typeface="Arial" pitchFamily="34" charset="0"/>
              </a:rPr>
              <a:t>, Veronica Torralba</a:t>
            </a:r>
            <a:r>
              <a:rPr lang="es-ES" b="1" baseline="30000" dirty="0">
                <a:solidFill>
                  <a:prstClr val="white"/>
                </a:solidFill>
                <a:cs typeface="Arial" pitchFamily="34" charset="0"/>
              </a:rPr>
              <a:t>1</a:t>
            </a:r>
            <a:r>
              <a:rPr lang="es-ES" b="1" dirty="0">
                <a:solidFill>
                  <a:prstClr val="white"/>
                </a:solidFill>
                <a:cs typeface="Arial" pitchFamily="34" charset="0"/>
              </a:rPr>
              <a:t>, Nicola Cortesi</a:t>
            </a:r>
            <a:r>
              <a:rPr lang="es-ES" b="1" baseline="30000" dirty="0">
                <a:solidFill>
                  <a:prstClr val="white"/>
                </a:solidFill>
                <a:cs typeface="Arial" pitchFamily="34" charset="0"/>
              </a:rPr>
              <a:t>1</a:t>
            </a:r>
            <a:r>
              <a:rPr lang="es-ES" b="1" dirty="0">
                <a:solidFill>
                  <a:prstClr val="white"/>
                </a:solidFill>
                <a:cs typeface="Arial" pitchFamily="34" charset="0"/>
              </a:rPr>
              <a:t>, Pierre-Antoine Bretonnière</a:t>
            </a:r>
            <a:r>
              <a:rPr lang="es-ES" b="1" baseline="30000" dirty="0">
                <a:solidFill>
                  <a:prstClr val="white"/>
                </a:solidFill>
                <a:cs typeface="Arial" pitchFamily="34" charset="0"/>
              </a:rPr>
              <a:t>1</a:t>
            </a:r>
            <a:r>
              <a:rPr lang="es-ES" b="1" dirty="0">
                <a:solidFill>
                  <a:prstClr val="white"/>
                </a:solidFill>
                <a:cs typeface="Arial" pitchFamily="34" charset="0"/>
              </a:rPr>
              <a:t>, Francisco Javier Doblas-Reyes</a:t>
            </a:r>
            <a:r>
              <a:rPr lang="es-ES" b="1" baseline="30000" dirty="0">
                <a:solidFill>
                  <a:prstClr val="white"/>
                </a:solidFill>
                <a:cs typeface="Arial" pitchFamily="34" charset="0"/>
              </a:rPr>
              <a:t>1,2</a:t>
            </a:r>
          </a:p>
        </p:txBody>
      </p:sp>
      <p:sp>
        <p:nvSpPr>
          <p:cNvPr id="12" name="Title 11"/>
          <p:cNvSpPr>
            <a:spLocks noGrp="1"/>
          </p:cNvSpPr>
          <p:nvPr>
            <p:ph type="ctrTitle"/>
          </p:nvPr>
        </p:nvSpPr>
        <p:spPr>
          <a:xfrm>
            <a:off x="395536" y="2708920"/>
            <a:ext cx="8062664" cy="1440160"/>
          </a:xfrm>
        </p:spPr>
        <p:txBody>
          <a:bodyPr>
            <a:normAutofit fontScale="90000"/>
          </a:bodyPr>
          <a:lstStyle/>
          <a:p>
            <a:r>
              <a:rPr lang="en-US" altLang="ko-KR" dirty="0"/>
              <a:t>Assessment of the forecast quality of different seasonal climate prediction systems for the wind energy sector </a:t>
            </a:r>
            <a:endParaRPr lang="ko-KR" altLang="ko-KR" dirty="0"/>
          </a:p>
        </p:txBody>
      </p:sp>
      <p:sp>
        <p:nvSpPr>
          <p:cNvPr id="4" name="직사각형 3"/>
          <p:cNvSpPr/>
          <p:nvPr/>
        </p:nvSpPr>
        <p:spPr>
          <a:xfrm>
            <a:off x="755576" y="5868561"/>
            <a:ext cx="7920880" cy="584775"/>
          </a:xfrm>
          <a:prstGeom prst="rect">
            <a:avLst/>
          </a:prstGeom>
        </p:spPr>
        <p:txBody>
          <a:bodyPr wrap="square">
            <a:spAutoFit/>
          </a:bodyPr>
          <a:lstStyle/>
          <a:p>
            <a:r>
              <a:rPr lang="en-US" altLang="ko-KR" sz="1600" baseline="30000" dirty="0">
                <a:solidFill>
                  <a:schemeClr val="bg1"/>
                </a:solidFill>
              </a:rPr>
              <a:t>1</a:t>
            </a:r>
            <a:r>
              <a:rPr lang="en-US" altLang="ko-KR" sz="1600" dirty="0">
                <a:solidFill>
                  <a:schemeClr val="bg1"/>
                </a:solidFill>
              </a:rPr>
              <a:t>Barcelona Supercomputing Center, Barcelona, Spain</a:t>
            </a:r>
          </a:p>
          <a:p>
            <a:r>
              <a:rPr lang="en-US" altLang="ko-KR" sz="1600" baseline="30000" dirty="0">
                <a:solidFill>
                  <a:schemeClr val="bg1"/>
                </a:solidFill>
              </a:rPr>
              <a:t>2</a:t>
            </a:r>
            <a:r>
              <a:rPr lang="en-US" altLang="ko-KR" sz="1600" dirty="0">
                <a:solidFill>
                  <a:schemeClr val="bg1"/>
                </a:solidFill>
              </a:rPr>
              <a:t>Institució </a:t>
            </a:r>
            <a:r>
              <a:rPr lang="en-US" altLang="ko-KR" sz="1600" dirty="0" err="1">
                <a:solidFill>
                  <a:schemeClr val="bg1"/>
                </a:solidFill>
              </a:rPr>
              <a:t>Catalana</a:t>
            </a:r>
            <a:r>
              <a:rPr lang="en-US" altLang="ko-KR" sz="1600" dirty="0">
                <a:solidFill>
                  <a:schemeClr val="bg1"/>
                </a:solidFill>
              </a:rPr>
              <a:t> de </a:t>
            </a:r>
            <a:r>
              <a:rPr lang="en-US" altLang="ko-KR" sz="1600" dirty="0" err="1">
                <a:solidFill>
                  <a:schemeClr val="bg1"/>
                </a:solidFill>
              </a:rPr>
              <a:t>Recerca</a:t>
            </a:r>
            <a:r>
              <a:rPr lang="en-US" altLang="ko-KR" sz="1600" dirty="0">
                <a:solidFill>
                  <a:schemeClr val="bg1"/>
                </a:solidFill>
              </a:rPr>
              <a:t> </a:t>
            </a:r>
            <a:r>
              <a:rPr lang="en-US" altLang="ko-KR" sz="1600" dirty="0" err="1">
                <a:solidFill>
                  <a:schemeClr val="bg1"/>
                </a:solidFill>
              </a:rPr>
              <a:t>i</a:t>
            </a:r>
            <a:r>
              <a:rPr lang="en-US" altLang="ko-KR" sz="1600" dirty="0">
                <a:solidFill>
                  <a:schemeClr val="bg1"/>
                </a:solidFill>
              </a:rPr>
              <a:t> </a:t>
            </a:r>
            <a:r>
              <a:rPr lang="en-US" altLang="ko-KR" sz="1600" dirty="0" err="1">
                <a:solidFill>
                  <a:schemeClr val="bg1"/>
                </a:solidFill>
              </a:rPr>
              <a:t>Estudis</a:t>
            </a:r>
            <a:r>
              <a:rPr lang="en-US" altLang="ko-KR" sz="1600" dirty="0">
                <a:solidFill>
                  <a:schemeClr val="bg1"/>
                </a:solidFill>
              </a:rPr>
              <a:t> </a:t>
            </a:r>
            <a:r>
              <a:rPr lang="en-US" altLang="ko-KR" sz="1600" dirty="0" err="1">
                <a:solidFill>
                  <a:schemeClr val="bg1"/>
                </a:solidFill>
              </a:rPr>
              <a:t>Avançats</a:t>
            </a:r>
            <a:r>
              <a:rPr lang="en-US" altLang="ko-KR" sz="1600" dirty="0">
                <a:solidFill>
                  <a:schemeClr val="bg1"/>
                </a:solidFill>
              </a:rPr>
              <a:t> (ICREA), Barcelona, Spain </a:t>
            </a:r>
          </a:p>
        </p:txBody>
      </p:sp>
    </p:spTree>
    <p:extLst>
      <p:ext uri="{BB962C8B-B14F-4D97-AF65-F5344CB8AC3E}">
        <p14:creationId xmlns:p14="http://schemas.microsoft.com/office/powerpoint/2010/main" val="42487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10</a:t>
            </a:fld>
            <a:endParaRPr lang="es-ES" dirty="0"/>
          </a:p>
        </p:txBody>
      </p:sp>
      <p:sp>
        <p:nvSpPr>
          <p:cNvPr id="11" name="Title 10"/>
          <p:cNvSpPr>
            <a:spLocks noGrp="1"/>
          </p:cNvSpPr>
          <p:nvPr>
            <p:ph type="title"/>
          </p:nvPr>
        </p:nvSpPr>
        <p:spPr/>
        <p:txBody>
          <a:bodyPr/>
          <a:lstStyle/>
          <a:p>
            <a:r>
              <a:rPr lang="en-US" altLang="ko-KR" sz="2400" b="1" kern="0" dirty="0" smtClean="0">
                <a:ea typeface="굴림" pitchFamily="50" charset="-127"/>
                <a:cs typeface="Times New Roman" pitchFamily="18" charset="0"/>
              </a:rPr>
              <a:t>Fair Ranked </a:t>
            </a:r>
            <a:r>
              <a:rPr lang="en-US" altLang="ko-KR" sz="2400" b="1" kern="0" dirty="0">
                <a:ea typeface="굴림" pitchFamily="50" charset="-127"/>
                <a:cs typeface="Times New Roman" pitchFamily="18" charset="0"/>
              </a:rPr>
              <a:t>Probability Skill </a:t>
            </a:r>
            <a:r>
              <a:rPr lang="en-US" altLang="ko-KR" sz="2400" b="1" kern="0" dirty="0" smtClean="0">
                <a:ea typeface="굴림" pitchFamily="50" charset="-127"/>
                <a:cs typeface="Times New Roman" pitchFamily="18" charset="0"/>
              </a:rPr>
              <a:t>Score (FRPSS)</a:t>
            </a:r>
            <a:endParaRPr lang="en-US" altLang="ko-KR" sz="2400" b="1" kern="0" dirty="0">
              <a:ea typeface="굴림" pitchFamily="50" charset="-127"/>
              <a:cs typeface="Times New Roman" pitchFamily="18" charset="0"/>
            </a:endParaRPr>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speed)</a:t>
            </a:r>
            <a:endParaRPr lang="ko-KR" altLang="en-US" b="1" dirty="0">
              <a:solidFill>
                <a:schemeClr val="bg1"/>
              </a:solidFill>
              <a:latin typeface="+mj-lt"/>
              <a:cs typeface="Times New Roman" panose="02020603050405020304" pitchFamily="18" charset="0"/>
            </a:endParaRPr>
          </a:p>
        </p:txBody>
      </p:sp>
      <p:pic>
        <p:nvPicPr>
          <p:cNvPr id="7170" name="Picture 2" descr="D:\BSC-2015.11.1\BSC-Research-Project\Project-Resilience\EMS\ppt-fig\frpss-sfcwind.c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 y="851570"/>
            <a:ext cx="9021762" cy="539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3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11</a:t>
            </a:fld>
            <a:endParaRPr lang="es-ES" dirty="0"/>
          </a:p>
        </p:txBody>
      </p:sp>
      <p:sp>
        <p:nvSpPr>
          <p:cNvPr id="11" name="Title 10"/>
          <p:cNvSpPr>
            <a:spLocks noGrp="1"/>
          </p:cNvSpPr>
          <p:nvPr>
            <p:ph type="title"/>
          </p:nvPr>
        </p:nvSpPr>
        <p:spPr/>
        <p:txBody>
          <a:bodyPr/>
          <a:lstStyle/>
          <a:p>
            <a:r>
              <a:rPr lang="en-US" altLang="ko-KR" sz="2400" b="1" kern="0" dirty="0" smtClean="0">
                <a:ea typeface="굴림" pitchFamily="50" charset="-127"/>
                <a:cs typeface="Times New Roman" pitchFamily="18" charset="0"/>
              </a:rPr>
              <a:t>Fair Ranked </a:t>
            </a:r>
            <a:r>
              <a:rPr lang="en-US" altLang="ko-KR" sz="2400" b="1" kern="0" dirty="0">
                <a:ea typeface="굴림" pitchFamily="50" charset="-127"/>
                <a:cs typeface="Times New Roman" pitchFamily="18" charset="0"/>
              </a:rPr>
              <a:t>Probability Skill </a:t>
            </a:r>
            <a:r>
              <a:rPr lang="en-US" altLang="ko-KR" sz="2400" b="1" kern="0" dirty="0" smtClean="0">
                <a:ea typeface="굴림" pitchFamily="50" charset="-127"/>
                <a:cs typeface="Times New Roman" pitchFamily="18" charset="0"/>
              </a:rPr>
              <a:t>Score (FRPSS)</a:t>
            </a:r>
            <a:endParaRPr lang="en-US" altLang="ko-KR" sz="2400" b="1" kern="0" dirty="0">
              <a:ea typeface="굴림" pitchFamily="50" charset="-127"/>
              <a:cs typeface="Times New Roman" pitchFamily="18" charset="0"/>
            </a:endParaRPr>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speed)</a:t>
            </a:r>
            <a:endParaRPr lang="ko-KR" altLang="en-US" b="1" dirty="0">
              <a:solidFill>
                <a:schemeClr val="bg1"/>
              </a:solidFill>
              <a:latin typeface="+mj-lt"/>
              <a:cs typeface="Times New Roman" panose="02020603050405020304" pitchFamily="18" charset="0"/>
            </a:endParaRPr>
          </a:p>
        </p:txBody>
      </p:sp>
      <p:pic>
        <p:nvPicPr>
          <p:cNvPr id="7171" name="Picture 3" descr="D:\BSC-2015.11.1\BSC-Research-Project\Project-Resilience\EMS\ppt-fig\frpss-sfcwind.cv-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36" y="1264568"/>
            <a:ext cx="8418513" cy="4632325"/>
          </a:xfrm>
          <a:prstGeom prst="rect">
            <a:avLst/>
          </a:prstGeom>
          <a:noFill/>
          <a:ln w="25400">
            <a:noFill/>
          </a:ln>
        </p:spPr>
      </p:pic>
      <p:grpSp>
        <p:nvGrpSpPr>
          <p:cNvPr id="2" name="그룹 1"/>
          <p:cNvGrpSpPr/>
          <p:nvPr/>
        </p:nvGrpSpPr>
        <p:grpSpPr>
          <a:xfrm>
            <a:off x="-38494" y="893417"/>
            <a:ext cx="9162496" cy="5713882"/>
            <a:chOff x="-38494" y="893417"/>
            <a:chExt cx="9162496" cy="5713882"/>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952" y="3645024"/>
              <a:ext cx="45847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94" y="893417"/>
              <a:ext cx="45847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302" y="893417"/>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307366" y="11220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SBCcv</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884368" y="1119016"/>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Calcv</a:t>
              </a:r>
              <a:endParaRPr lang="ko-KR" alt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4983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12</a:t>
            </a:fld>
            <a:endParaRPr lang="es-ES" dirty="0"/>
          </a:p>
        </p:txBody>
      </p:sp>
      <p:sp>
        <p:nvSpPr>
          <p:cNvPr id="11" name="Title 10"/>
          <p:cNvSpPr>
            <a:spLocks noGrp="1"/>
          </p:cNvSpPr>
          <p:nvPr>
            <p:ph type="title"/>
          </p:nvPr>
        </p:nvSpPr>
        <p:spPr/>
        <p:txBody>
          <a:bodyPr/>
          <a:lstStyle/>
          <a:p>
            <a:r>
              <a:rPr lang="en-US" sz="2800" b="1" kern="0" dirty="0" smtClean="0">
                <a:ea typeface="굴림" pitchFamily="50" charset="-127"/>
                <a:cs typeface="Times New Roman" pitchFamily="18" charset="0"/>
              </a:rPr>
              <a:t>Reliability Diagram</a:t>
            </a:r>
            <a:endParaRPr lang="es-ES" dirty="0"/>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speed)</a:t>
            </a:r>
            <a:endParaRPr lang="ko-KR" altLang="en-US" b="1" dirty="0">
              <a:solidFill>
                <a:schemeClr val="bg1"/>
              </a:solidFill>
              <a:latin typeface="+mj-lt"/>
              <a:cs typeface="Times New Roman" panose="02020603050405020304" pitchFamily="18" charset="0"/>
            </a:endParaRPr>
          </a:p>
        </p:txBody>
      </p:sp>
      <p:grpSp>
        <p:nvGrpSpPr>
          <p:cNvPr id="2" name="그룹 1"/>
          <p:cNvGrpSpPr/>
          <p:nvPr/>
        </p:nvGrpSpPr>
        <p:grpSpPr>
          <a:xfrm>
            <a:off x="375117" y="1123997"/>
            <a:ext cx="8826660" cy="2569231"/>
            <a:chOff x="153804" y="859769"/>
            <a:chExt cx="8826660" cy="2569231"/>
          </a:xfrm>
        </p:grpSpPr>
        <p:pic>
          <p:nvPicPr>
            <p:cNvPr id="3074" name="Picture 2" descr="D:\BSC-2015.11.1\BSC-Research-Project\Project-Resilience\DATA-Fig-PPT\fig\oper\Exp5\wERAint\sfcwind\rld\mask_mme\DJF\4_Above_RelDiag_cal_cross_sfcwind_1991_2012_G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378" y="868675"/>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BSC-2015.11.1\BSC-Research-Project\Project-Resilience\DATA-Fig-PPT\fig\oper\Exp5\wERAint\sfcwind\rld\mask_mme\DJF\1_Above_RelDiag_rawdata_sfcwind_1991_2012_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804" y="859770"/>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BSC-2015.11.1\BSC-Research-Project\Project-Resilience\DATA-Fig-PPT\fig\oper\Exp5\wERAint\sfcwind\rld\mask_mme\DJF\2_Above_RelDiag_sbc_cross_sfcwind_1991_2012_G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2122" y="859769"/>
              <a:ext cx="2926086" cy="25603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그룹 2"/>
          <p:cNvGrpSpPr/>
          <p:nvPr/>
        </p:nvGrpSpPr>
        <p:grpSpPr>
          <a:xfrm>
            <a:off x="397349" y="3797199"/>
            <a:ext cx="8786957" cy="2574467"/>
            <a:chOff x="176036" y="3532971"/>
            <a:chExt cx="8786957" cy="2574467"/>
          </a:xfrm>
        </p:grpSpPr>
        <p:pic>
          <p:nvPicPr>
            <p:cNvPr id="4098" name="Picture 2" descr="D:\BSC-2015.11.1\BSC-Research-Project\Project-Resilience\DATA-Fig-PPT\fig\oper\Exp5\wERAint\sfcwind\rld\mask_mme\DJF\4_Below_RelDiag_cal_cross_sfcwind_1991_2012_G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6907" y="3532971"/>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BSC-2015.11.1\BSC-Research-Project\Project-Resilience\DATA-Fig-PPT\fig\oper\Exp5\wERAint\sfcwind\rld\mask_mme\DJF\1_Below_RelDiag_rawdata_sfcwind_1991_2012_G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036" y="3533465"/>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BSC-2015.11.1\BSC-Research-Project\Project-Resilience\DATA-Fig-PPT\fig\oper\Exp5\wERAint\sfcwind\rld\mask_mme\DJF\2_Below_RelDiag_sbc_cross_sfcwind_1991_2012_G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2122" y="3547113"/>
              <a:ext cx="2926086" cy="256032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5616" y="836712"/>
            <a:ext cx="1224136" cy="377029"/>
          </a:xfrm>
          <a:prstGeom prst="rect">
            <a:avLst/>
          </a:prstGeom>
          <a:noFill/>
        </p:spPr>
        <p:txBody>
          <a:bodyPr wrap="square" rtlCol="0">
            <a:spAutoFit/>
          </a:bodyPr>
          <a:lstStyle/>
          <a:p>
            <a:r>
              <a:rPr lang="en-US" altLang="ko-KR" b="1" dirty="0" smtClean="0">
                <a:latin typeface="Times New Roman" panose="02020603050405020304" pitchFamily="18" charset="0"/>
                <a:cs typeface="Times New Roman" panose="02020603050405020304" pitchFamily="18" charset="0"/>
              </a:rPr>
              <a:t>Raw</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067944" y="8367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SBCcv</a:t>
            </a:r>
            <a:endParaRPr lang="ko-KR"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092280" y="8367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Calcv</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6512" y="1315566"/>
            <a:ext cx="1224136" cy="377029"/>
          </a:xfrm>
          <a:prstGeom prst="rect">
            <a:avLst/>
          </a:prstGeom>
          <a:noFill/>
        </p:spPr>
        <p:txBody>
          <a:bodyPr wrap="square" rtlCol="0">
            <a:spAutoFit/>
          </a:bodyPr>
          <a:lstStyle/>
          <a:p>
            <a:r>
              <a:rPr lang="en-US" altLang="ko-KR" b="1" dirty="0" smtClean="0">
                <a:solidFill>
                  <a:srgbClr val="C00000"/>
                </a:solidFill>
                <a:latin typeface="Times New Roman" panose="02020603050405020304" pitchFamily="18" charset="0"/>
                <a:cs typeface="Times New Roman" panose="02020603050405020304" pitchFamily="18" charset="0"/>
              </a:rPr>
              <a:t>Above</a:t>
            </a:r>
            <a:endParaRPr lang="ko-KR" altLang="en-US" b="1"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725" y="4001127"/>
            <a:ext cx="1224136" cy="377029"/>
          </a:xfrm>
          <a:prstGeom prst="rect">
            <a:avLst/>
          </a:prstGeom>
          <a:noFill/>
        </p:spPr>
        <p:txBody>
          <a:bodyPr wrap="square" rtlCol="0">
            <a:spAutoFit/>
          </a:bodyPr>
          <a:lstStyle/>
          <a:p>
            <a:r>
              <a:rPr lang="en-US" altLang="ko-KR" b="1" dirty="0" smtClean="0">
                <a:solidFill>
                  <a:srgbClr val="C00000"/>
                </a:solidFill>
                <a:latin typeface="Times New Roman" panose="02020603050405020304" pitchFamily="18" charset="0"/>
                <a:cs typeface="Times New Roman" panose="02020603050405020304" pitchFamily="18" charset="0"/>
              </a:rPr>
              <a:t>Below</a:t>
            </a:r>
            <a:endParaRPr lang="ko-KR" alt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48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13</a:t>
            </a:fld>
            <a:endParaRPr lang="es-ES" dirty="0"/>
          </a:p>
        </p:txBody>
      </p:sp>
      <p:sp>
        <p:nvSpPr>
          <p:cNvPr id="11" name="Title 10"/>
          <p:cNvSpPr>
            <a:spLocks noGrp="1"/>
          </p:cNvSpPr>
          <p:nvPr>
            <p:ph type="title"/>
          </p:nvPr>
        </p:nvSpPr>
        <p:spPr/>
        <p:txBody>
          <a:bodyPr/>
          <a:lstStyle/>
          <a:p>
            <a:r>
              <a:rPr lang="en-US" altLang="ko-KR" sz="2600" b="1" kern="0" dirty="0">
                <a:ea typeface="굴림" pitchFamily="50" charset="-127"/>
                <a:cs typeface="Times New Roman" pitchFamily="18" charset="0"/>
              </a:rPr>
              <a:t>Difference  of Two Correlation </a:t>
            </a:r>
            <a:r>
              <a:rPr lang="en-US" altLang="ko-KR" sz="2600" b="1" kern="0" dirty="0" smtClean="0">
                <a:ea typeface="굴림" pitchFamily="50" charset="-127"/>
                <a:cs typeface="Times New Roman" pitchFamily="18" charset="0"/>
              </a:rPr>
              <a:t>Coefficients</a:t>
            </a:r>
            <a:endParaRPr lang="es-ES" sz="2600" dirty="0"/>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speed)</a:t>
            </a:r>
            <a:endParaRPr lang="ko-KR" altLang="en-US" b="1" dirty="0">
              <a:solidFill>
                <a:schemeClr val="bg1"/>
              </a:solidFill>
              <a:latin typeface="+mj-lt"/>
              <a:cs typeface="Times New Roman" panose="02020603050405020304" pitchFamily="18" charset="0"/>
            </a:endParaRPr>
          </a:p>
        </p:txBody>
      </p:sp>
      <p:pic>
        <p:nvPicPr>
          <p:cNvPr id="1027" name="Picture 3" descr="D:\BSC-2015.11.1\BSC-Research-Project\Project-Resilience\DATA-Fig-PPT\fig\oper\Exp5\Diff\sfcwind\multi\v4\1_ECS4-MFS4_sfcwind_DJF_1lead_1991_2012_global_map_diff_Corr_ra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07" y="980728"/>
            <a:ext cx="8321057" cy="4480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5498648"/>
            <a:ext cx="8352928" cy="738664"/>
          </a:xfrm>
          <a:prstGeom prst="rect">
            <a:avLst/>
          </a:prstGeom>
          <a:noFill/>
        </p:spPr>
        <p:txBody>
          <a:bodyPr wrap="square" rtlCol="0">
            <a:spAutoFit/>
          </a:bodyPr>
          <a:lstStyle/>
          <a:p>
            <a:pPr algn="just"/>
            <a:r>
              <a:rPr lang="en-US" altLang="ko-KR" sz="1400" b="1" dirty="0" smtClean="0">
                <a:latin typeface="Times New Roman" panose="02020603050405020304" pitchFamily="18" charset="0"/>
                <a:cs typeface="Times New Roman" panose="02020603050405020304" pitchFamily="18" charset="0"/>
              </a:rPr>
              <a:t>Red </a:t>
            </a:r>
            <a:r>
              <a:rPr lang="en-US" altLang="ko-KR" sz="1400" b="1" dirty="0">
                <a:latin typeface="Times New Roman" panose="02020603050405020304" pitchFamily="18" charset="0"/>
                <a:cs typeface="Times New Roman" panose="02020603050405020304" pitchFamily="18" charset="0"/>
              </a:rPr>
              <a:t>(blue) </a:t>
            </a:r>
            <a:r>
              <a:rPr lang="en-US" altLang="ko-KR" sz="1400" b="1" dirty="0" smtClean="0">
                <a:latin typeface="Times New Roman" panose="02020603050405020304" pitchFamily="18" charset="0"/>
                <a:cs typeface="Times New Roman" panose="02020603050405020304" pitchFamily="18" charset="0"/>
              </a:rPr>
              <a:t>colors: positive </a:t>
            </a:r>
            <a:r>
              <a:rPr lang="en-US" altLang="ko-KR" sz="1400" b="1" dirty="0">
                <a:latin typeface="Times New Roman" panose="02020603050405020304" pitchFamily="18" charset="0"/>
                <a:cs typeface="Times New Roman" panose="02020603050405020304" pitchFamily="18" charset="0"/>
              </a:rPr>
              <a:t>(negative) values of differences in correlation for both </a:t>
            </a:r>
            <a:r>
              <a:rPr lang="en-US" altLang="ko-KR" sz="1400" b="1" dirty="0" smtClean="0">
                <a:latin typeface="Times New Roman" panose="02020603050405020304" pitchFamily="18" charset="0"/>
                <a:cs typeface="Times New Roman" panose="02020603050405020304" pitchFamily="18" charset="0"/>
              </a:rPr>
              <a:t>cases. </a:t>
            </a:r>
          </a:p>
          <a:p>
            <a:pPr algn="just"/>
            <a:r>
              <a:rPr lang="en-US" altLang="ko-KR" sz="1400" b="1" dirty="0" smtClean="0">
                <a:latin typeface="Times New Roman" panose="02020603050405020304" pitchFamily="18" charset="0"/>
                <a:cs typeface="Times New Roman" panose="02020603050405020304" pitchFamily="18" charset="0"/>
              </a:rPr>
              <a:t>Asterisk</a:t>
            </a:r>
            <a:r>
              <a:rPr lang="en-US" altLang="ko-KR" sz="1400" b="1" dirty="0">
                <a:latin typeface="Times New Roman" panose="02020603050405020304" pitchFamily="18" charset="0"/>
                <a:cs typeface="Times New Roman" panose="02020603050405020304" pitchFamily="18" charset="0"/>
              </a:rPr>
              <a:t>: significant areas at the 90% confidence </a:t>
            </a:r>
            <a:r>
              <a:rPr lang="en-US" altLang="ko-KR" sz="1400" b="1" dirty="0" smtClean="0">
                <a:latin typeface="Times New Roman" panose="02020603050405020304" pitchFamily="18" charset="0"/>
                <a:cs typeface="Times New Roman" panose="02020603050405020304" pitchFamily="18" charset="0"/>
              </a:rPr>
              <a:t>level. </a:t>
            </a:r>
          </a:p>
          <a:p>
            <a:pPr algn="just"/>
            <a:r>
              <a:rPr lang="en-US" altLang="ko-KR" sz="1400" b="1" dirty="0" smtClean="0">
                <a:latin typeface="Times New Roman" panose="02020603050405020304" pitchFamily="18" charset="0"/>
                <a:cs typeface="Times New Roman" panose="02020603050405020304" pitchFamily="18" charset="0"/>
              </a:rPr>
              <a:t>Yellow </a:t>
            </a:r>
            <a:r>
              <a:rPr lang="en-US" altLang="ko-KR" sz="1400" b="1" dirty="0">
                <a:latin typeface="Times New Roman" panose="02020603050405020304" pitchFamily="18" charset="0"/>
                <a:cs typeface="Times New Roman" panose="02020603050405020304" pitchFamily="18" charset="0"/>
              </a:rPr>
              <a:t>and green </a:t>
            </a:r>
            <a:r>
              <a:rPr lang="en-US" altLang="ko-KR" sz="1400" b="1" dirty="0" smtClean="0">
                <a:latin typeface="Times New Roman" panose="02020603050405020304" pitchFamily="18" charset="0"/>
                <a:cs typeface="Times New Roman" panose="02020603050405020304" pitchFamily="18" charset="0"/>
              </a:rPr>
              <a:t>colors:  </a:t>
            </a:r>
            <a:r>
              <a:rPr lang="en-US" altLang="ko-KR" sz="1400" b="1" dirty="0">
                <a:latin typeface="Times New Roman" panose="02020603050405020304" pitchFamily="18" charset="0"/>
                <a:cs typeface="Times New Roman" panose="02020603050405020304" pitchFamily="18" charset="0"/>
              </a:rPr>
              <a:t>the other possible combinations of differences and significance</a:t>
            </a:r>
            <a:endParaRPr lang="ko-KR"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77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b="1" dirty="0" smtClean="0">
                <a:cs typeface="Times New Roman" panose="02020603050405020304" pitchFamily="18" charset="0"/>
              </a:rPr>
              <a:t>For 2m temperature</a:t>
            </a:r>
            <a:endParaRPr lang="ko-KR" altLang="en-US" sz="2800" b="1" dirty="0">
              <a:cs typeface="Times New Roman" panose="02020603050405020304" pitchFamily="18" charset="0"/>
            </a:endParaRPr>
          </a:p>
        </p:txBody>
      </p:sp>
      <p:sp>
        <p:nvSpPr>
          <p:cNvPr id="3" name="슬라이드 번호 개체 틀 2"/>
          <p:cNvSpPr>
            <a:spLocks noGrp="1"/>
          </p:cNvSpPr>
          <p:nvPr>
            <p:ph type="sldNum" sz="quarter" idx="11"/>
          </p:nvPr>
        </p:nvSpPr>
        <p:spPr/>
        <p:txBody>
          <a:bodyPr/>
          <a:lstStyle/>
          <a:p>
            <a:fld id="{4A490C5D-AEA8-4823-B9B3-806910A0ECF7}" type="slidenum">
              <a:rPr lang="es-ES" smtClean="0"/>
              <a:pPr/>
              <a:t>14</a:t>
            </a:fld>
            <a:endParaRPr lang="es-ES" dirty="0"/>
          </a:p>
        </p:txBody>
      </p:sp>
      <p:sp>
        <p:nvSpPr>
          <p:cNvPr id="4" name="TextBox 3"/>
          <p:cNvSpPr txBox="1"/>
          <p:nvPr/>
        </p:nvSpPr>
        <p:spPr>
          <a:xfrm>
            <a:off x="323528" y="1124744"/>
            <a:ext cx="8496944" cy="4708981"/>
          </a:xfrm>
          <a:prstGeom prst="rect">
            <a:avLst/>
          </a:prstGeom>
          <a:noFill/>
        </p:spPr>
        <p:txBody>
          <a:bodyPr wrap="square" rtlCol="0">
            <a:spAutoFit/>
          </a:bodyPr>
          <a:lstStyle/>
          <a:p>
            <a:endParaRPr lang="en-US" altLang="ko-KR" sz="2000" dirty="0" smtClean="0">
              <a:latin typeface="Times New Roman" panose="02020603050405020304" pitchFamily="18" charset="0"/>
              <a:cs typeface="Times New Roman" panose="02020603050405020304" pitchFamily="18" charset="0"/>
            </a:endParaRPr>
          </a:p>
          <a:p>
            <a:r>
              <a:rPr lang="en-US" altLang="ko-KR" sz="2000" b="1" dirty="0" smtClean="0">
                <a:latin typeface="Times New Roman" panose="02020603050405020304" pitchFamily="18" charset="0"/>
                <a:cs typeface="Times New Roman" panose="02020603050405020304" pitchFamily="18" charset="0"/>
              </a:rPr>
              <a:t>TCC and FRPSS,</a:t>
            </a:r>
          </a:p>
          <a:p>
            <a:pPr marL="342900" indent="-342900">
              <a:buFont typeface="Arial" panose="020B0604020202020204" pitchFamily="34" charset="0"/>
              <a:buChar char="•"/>
            </a:pPr>
            <a:r>
              <a:rPr lang="en-US" altLang="ko-KR" sz="2000" dirty="0" smtClean="0">
                <a:latin typeface="Times New Roman" panose="02020603050405020304" pitchFamily="18" charset="0"/>
                <a:cs typeface="Times New Roman" panose="02020603050405020304" pitchFamily="18" charset="0"/>
              </a:rPr>
              <a:t>Generally, the skill performances of the deterministic and probabilistic forecasts for 2m temperature are more skillful than 10m wind speed. </a:t>
            </a:r>
          </a:p>
          <a:p>
            <a:endParaRPr lang="en-US" altLang="ko-KR"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ko-KR" sz="2000" dirty="0" smtClean="0">
                <a:latin typeface="Times New Roman" panose="02020603050405020304" pitchFamily="18" charset="0"/>
                <a:cs typeface="Times New Roman" panose="02020603050405020304" pitchFamily="18" charset="0"/>
              </a:rPr>
              <a:t>The spatial distributions of the skill performance for temperature are similar to those for wind speed. </a:t>
            </a:r>
          </a:p>
          <a:p>
            <a:pPr marL="285750" indent="-285750">
              <a:buFontTx/>
              <a:buChar char="-"/>
            </a:pPr>
            <a:endParaRPr lang="en-US" altLang="ko-KR" sz="2000" dirty="0">
              <a:latin typeface="Times New Roman" panose="02020603050405020304" pitchFamily="18" charset="0"/>
              <a:cs typeface="Times New Roman" panose="02020603050405020304" pitchFamily="18" charset="0"/>
            </a:endParaRPr>
          </a:p>
          <a:p>
            <a:r>
              <a:rPr lang="en-US" altLang="ko-KR" sz="2000" b="1" dirty="0" smtClean="0">
                <a:latin typeface="Times New Roman" panose="02020603050405020304" pitchFamily="18" charset="0"/>
                <a:cs typeface="Times New Roman" panose="02020603050405020304" pitchFamily="18" charset="0"/>
              </a:rPr>
              <a:t>Reliability Diagram, </a:t>
            </a:r>
          </a:p>
          <a:p>
            <a:pPr marL="342900" indent="-342900">
              <a:buFont typeface="Arial" panose="020B0604020202020204" pitchFamily="34" charset="0"/>
              <a:buChar char="•"/>
            </a:pPr>
            <a:r>
              <a:rPr lang="en-US" altLang="ko-KR" sz="2000" dirty="0" smtClean="0">
                <a:latin typeface="Times New Roman" panose="02020603050405020304" pitchFamily="18" charset="0"/>
                <a:cs typeface="Times New Roman" panose="02020603050405020304" pitchFamily="18" charset="0"/>
              </a:rPr>
              <a:t>The reliability curves for temperature are generally less flat than those for wind speed. </a:t>
            </a:r>
          </a:p>
          <a:p>
            <a:endParaRPr lang="en-US" altLang="ko-KR" sz="2000" dirty="0">
              <a:latin typeface="Times New Roman" panose="02020603050405020304" pitchFamily="18" charset="0"/>
              <a:cs typeface="Times New Roman" panose="02020603050405020304" pitchFamily="18" charset="0"/>
            </a:endParaRPr>
          </a:p>
          <a:p>
            <a:r>
              <a:rPr lang="en-US" altLang="ko-KR" sz="2000" b="1" dirty="0" smtClean="0">
                <a:latin typeface="Times New Roman" panose="02020603050405020304" pitchFamily="18" charset="0"/>
                <a:cs typeface="Times New Roman" panose="02020603050405020304" pitchFamily="18" charset="0"/>
              </a:rPr>
              <a:t>Skill Difference, </a:t>
            </a:r>
          </a:p>
          <a:p>
            <a:pPr marL="342900" indent="-342900">
              <a:buFont typeface="Arial" panose="020B0604020202020204" pitchFamily="34" charset="0"/>
              <a:buChar char="•"/>
            </a:pPr>
            <a:r>
              <a:rPr lang="en-US" altLang="ko-KR" sz="2000" dirty="0" smtClean="0">
                <a:latin typeface="Times New Roman" panose="02020603050405020304" pitchFamily="18" charset="0"/>
                <a:cs typeface="Times New Roman" panose="02020603050405020304" pitchFamily="18" charset="0"/>
              </a:rPr>
              <a:t>The uncertainty regions in the skill difference for temperature are decreased compared to wind speed. </a:t>
            </a:r>
            <a:endParaRPr lang="ko-KR" altLang="en-US" sz="2000" dirty="0">
              <a:latin typeface="Times New Roman" panose="02020603050405020304" pitchFamily="18" charset="0"/>
              <a:cs typeface="Times New Roman" panose="02020603050405020304" pitchFamily="18" charset="0"/>
            </a:endParaRPr>
          </a:p>
        </p:txBody>
      </p:sp>
      <p:sp>
        <p:nvSpPr>
          <p:cNvPr id="6" name="실행 단추: 앞으로 또는 다음 5">
            <a:hlinkClick r:id="rId3" action="ppaction://hlinksldjump" highlightClick="1"/>
          </p:cNvPr>
          <p:cNvSpPr/>
          <p:nvPr/>
        </p:nvSpPr>
        <p:spPr>
          <a:xfrm>
            <a:off x="8399472" y="461432"/>
            <a:ext cx="72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32535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15</a:t>
            </a:fld>
            <a:endParaRPr lang="es-ES" dirty="0"/>
          </a:p>
        </p:txBody>
      </p:sp>
      <p:sp>
        <p:nvSpPr>
          <p:cNvPr id="11" name="Title 10"/>
          <p:cNvSpPr>
            <a:spLocks noGrp="1"/>
          </p:cNvSpPr>
          <p:nvPr>
            <p:ph type="title"/>
          </p:nvPr>
        </p:nvSpPr>
        <p:spPr/>
        <p:txBody>
          <a:bodyPr/>
          <a:lstStyle/>
          <a:p>
            <a:r>
              <a:rPr lang="es-ES" sz="2800" b="1" dirty="0" smtClean="0"/>
              <a:t>Summar</a:t>
            </a:r>
            <a:r>
              <a:rPr lang="en-US" sz="2800" b="1" dirty="0"/>
              <a:t>y</a:t>
            </a:r>
            <a:r>
              <a:rPr lang="es-ES" sz="2800" b="1" dirty="0" smtClean="0"/>
              <a:t> and Conclusions</a:t>
            </a:r>
            <a:endParaRPr lang="es-ES" sz="2800" b="1" dirty="0"/>
          </a:p>
        </p:txBody>
      </p:sp>
      <p:sp>
        <p:nvSpPr>
          <p:cNvPr id="7" name="TextBox 6"/>
          <p:cNvSpPr txBox="1"/>
          <p:nvPr/>
        </p:nvSpPr>
        <p:spPr>
          <a:xfrm>
            <a:off x="323528" y="908720"/>
            <a:ext cx="8496944" cy="5355312"/>
          </a:xfrm>
          <a:prstGeom prst="rect">
            <a:avLst/>
          </a:prstGeom>
          <a:noFill/>
        </p:spPr>
        <p:txBody>
          <a:bodyPr wrap="square" rtlCol="0">
            <a:spAutoFit/>
          </a:bodyPr>
          <a:lstStyle/>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The </a:t>
            </a:r>
            <a:r>
              <a:rPr lang="en-US" altLang="ko-KR" dirty="0">
                <a:solidFill>
                  <a:srgbClr val="000000"/>
                </a:solidFill>
                <a:latin typeface="Times New Roman" pitchFamily="18" charset="0"/>
                <a:ea typeface="맑은 고딕"/>
                <a:cs typeface="Times New Roman" pitchFamily="18" charset="0"/>
              </a:rPr>
              <a:t>climate forecasts from </a:t>
            </a:r>
            <a:r>
              <a:rPr lang="en-US" altLang="ko-KR" dirty="0">
                <a:latin typeface="Times New Roman" pitchFamily="18" charset="0"/>
                <a:ea typeface="맑은 고딕"/>
                <a:cs typeface="Times New Roman" pitchFamily="18" charset="0"/>
              </a:rPr>
              <a:t>global seasonal prediction systems </a:t>
            </a:r>
            <a:r>
              <a:rPr lang="en-US" altLang="ko-KR" dirty="0">
                <a:solidFill>
                  <a:srgbClr val="000000"/>
                </a:solidFill>
                <a:latin typeface="Times New Roman" pitchFamily="18" charset="0"/>
                <a:ea typeface="맑은 고딕"/>
                <a:cs typeface="Times New Roman" pitchFamily="18" charset="0"/>
              </a:rPr>
              <a:t>of the ECMWF’s System 4 and </a:t>
            </a:r>
            <a:r>
              <a:rPr lang="en-US" altLang="ko-KR" dirty="0" err="1">
                <a:solidFill>
                  <a:srgbClr val="000000"/>
                </a:solidFill>
                <a:latin typeface="Times New Roman" pitchFamily="18" charset="0"/>
                <a:ea typeface="맑은 고딕"/>
                <a:cs typeface="Times New Roman" pitchFamily="18" charset="0"/>
              </a:rPr>
              <a:t>Meteo</a:t>
            </a:r>
            <a:r>
              <a:rPr lang="en-US" altLang="ko-KR" dirty="0">
                <a:solidFill>
                  <a:srgbClr val="000000"/>
                </a:solidFill>
                <a:latin typeface="Times New Roman" pitchFamily="18" charset="0"/>
                <a:ea typeface="맑은 고딕"/>
                <a:cs typeface="Times New Roman" pitchFamily="18" charset="0"/>
              </a:rPr>
              <a:t>-France’s Systems 3 and 4, selected by the availability of 6 hourly 10-m wind speed and 2-m temperature </a:t>
            </a:r>
            <a:r>
              <a:rPr lang="en-US" altLang="ko-KR" dirty="0" smtClean="0">
                <a:solidFill>
                  <a:srgbClr val="000000"/>
                </a:solidFill>
                <a:latin typeface="Times New Roman" pitchFamily="18" charset="0"/>
                <a:ea typeface="맑은 고딕"/>
                <a:cs typeface="Times New Roman" pitchFamily="18" charset="0"/>
              </a:rPr>
              <a:t>data, </a:t>
            </a:r>
            <a:r>
              <a:rPr lang="en-US" altLang="ko-KR" dirty="0">
                <a:solidFill>
                  <a:srgbClr val="000000"/>
                </a:solidFill>
                <a:latin typeface="Times New Roman" pitchFamily="18" charset="0"/>
                <a:ea typeface="맑은 고딕"/>
                <a:cs typeface="Times New Roman" pitchFamily="18" charset="0"/>
              </a:rPr>
              <a:t>are </a:t>
            </a:r>
            <a:r>
              <a:rPr lang="en-US" altLang="ko-KR" dirty="0" smtClean="0">
                <a:solidFill>
                  <a:srgbClr val="000000"/>
                </a:solidFill>
                <a:latin typeface="Times New Roman" pitchFamily="18" charset="0"/>
                <a:ea typeface="맑은 고딕"/>
                <a:cs typeface="Times New Roman" pitchFamily="18" charset="0"/>
              </a:rPr>
              <a:t>used </a:t>
            </a:r>
            <a:r>
              <a:rPr lang="en-US" altLang="ko-KR" dirty="0">
                <a:solidFill>
                  <a:srgbClr val="000000"/>
                </a:solidFill>
                <a:latin typeface="Times New Roman" pitchFamily="18" charset="0"/>
                <a:ea typeface="맑은 고딕"/>
                <a:cs typeface="Times New Roman" pitchFamily="18" charset="0"/>
              </a:rPr>
              <a:t>during </a:t>
            </a:r>
            <a:r>
              <a:rPr lang="en-US" altLang="ko-KR" dirty="0" smtClean="0">
                <a:solidFill>
                  <a:srgbClr val="000000"/>
                </a:solidFill>
                <a:latin typeface="Times New Roman" pitchFamily="18" charset="0"/>
                <a:ea typeface="맑은 고딕"/>
                <a:cs typeface="Times New Roman" pitchFamily="18" charset="0"/>
              </a:rPr>
              <a:t>the periods </a:t>
            </a:r>
            <a:r>
              <a:rPr lang="en-US" altLang="ko-KR" dirty="0">
                <a:solidFill>
                  <a:srgbClr val="000000"/>
                </a:solidFill>
                <a:latin typeface="Times New Roman" pitchFamily="18" charset="0"/>
                <a:ea typeface="맑은 고딕"/>
                <a:cs typeface="Times New Roman" pitchFamily="18" charset="0"/>
              </a:rPr>
              <a:t>of </a:t>
            </a:r>
            <a:r>
              <a:rPr lang="en-US" altLang="ko-KR" dirty="0" smtClean="0">
                <a:solidFill>
                  <a:srgbClr val="000000"/>
                </a:solidFill>
                <a:latin typeface="Times New Roman" pitchFamily="18" charset="0"/>
                <a:ea typeface="맑은 고딕"/>
                <a:cs typeface="Times New Roman" pitchFamily="18" charset="0"/>
              </a:rPr>
              <a:t>1991-2012. </a:t>
            </a: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a:solidFill>
                  <a:srgbClr val="000000"/>
                </a:solidFill>
                <a:latin typeface="Times New Roman" pitchFamily="18" charset="0"/>
                <a:ea typeface="맑은 고딕"/>
                <a:cs typeface="Times New Roman" pitchFamily="18" charset="0"/>
              </a:rPr>
              <a:t>To investigate </a:t>
            </a:r>
            <a:r>
              <a:rPr lang="en-US" altLang="ko-KR" dirty="0">
                <a:latin typeface="Times New Roman" pitchFamily="18" charset="0"/>
                <a:ea typeface="맑은 고딕"/>
                <a:cs typeface="Times New Roman" pitchFamily="18" charset="0"/>
              </a:rPr>
              <a:t>the ability of the forecast systems </a:t>
            </a:r>
            <a:r>
              <a:rPr lang="en-US" altLang="ko-KR" dirty="0">
                <a:solidFill>
                  <a:srgbClr val="000000"/>
                </a:solidFill>
                <a:latin typeface="Times New Roman" pitchFamily="18" charset="0"/>
                <a:ea typeface="맑은 고딕"/>
                <a:cs typeface="Times New Roman" pitchFamily="18" charset="0"/>
              </a:rPr>
              <a:t>to reproduce adequately the observed 10-m wind speed and 2-m temperature variability, a variety of verification measures are </a:t>
            </a:r>
            <a:r>
              <a:rPr lang="en-US" altLang="ko-KR" dirty="0" smtClean="0">
                <a:solidFill>
                  <a:srgbClr val="000000"/>
                </a:solidFill>
                <a:latin typeface="Times New Roman" pitchFamily="18" charset="0"/>
                <a:ea typeface="맑은 고딕"/>
                <a:cs typeface="Times New Roman" pitchFamily="18" charset="0"/>
              </a:rPr>
              <a:t>applied</a:t>
            </a:r>
            <a:r>
              <a:rPr lang="en-US" altLang="ko-KR" dirty="0">
                <a:solidFill>
                  <a:srgbClr val="000000"/>
                </a:solidFill>
                <a:latin typeface="Times New Roman" pitchFamily="18" charset="0"/>
                <a:ea typeface="맑은 고딕"/>
                <a:cs typeface="Times New Roman" pitchFamily="18" charset="0"/>
              </a:rPr>
              <a:t> with a range of </a:t>
            </a:r>
            <a:r>
              <a:rPr lang="en-US" altLang="ko-KR" dirty="0">
                <a:latin typeface="Times New Roman" pitchFamily="18" charset="0"/>
                <a:ea typeface="맑은 고딕"/>
                <a:cs typeface="Times New Roman" pitchFamily="18" charset="0"/>
              </a:rPr>
              <a:t>deterministic and probabilistic verification measures</a:t>
            </a:r>
            <a:r>
              <a:rPr lang="en-US" altLang="ko-KR" dirty="0">
                <a:solidFill>
                  <a:srgbClr val="000000"/>
                </a:solidFill>
                <a:latin typeface="Times New Roman" pitchFamily="18" charset="0"/>
                <a:ea typeface="맑은 고딕"/>
                <a:cs typeface="Times New Roman" pitchFamily="18" charset="0"/>
              </a:rPr>
              <a:t>. </a:t>
            </a:r>
            <a:r>
              <a:rPr lang="en-US" altLang="ko-KR" dirty="0" smtClean="0">
                <a:solidFill>
                  <a:srgbClr val="000000"/>
                </a:solidFill>
                <a:latin typeface="Times New Roman" pitchFamily="18" charset="0"/>
                <a:ea typeface="맑은 고딕"/>
                <a:cs typeface="Times New Roman" pitchFamily="18" charset="0"/>
              </a:rPr>
              <a:t> </a:t>
            </a: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The </a:t>
            </a:r>
            <a:r>
              <a:rPr lang="en-US" altLang="ko-KR" dirty="0">
                <a:solidFill>
                  <a:srgbClr val="000000"/>
                </a:solidFill>
                <a:latin typeface="Times New Roman" pitchFamily="18" charset="0"/>
                <a:ea typeface="맑은 고딕"/>
                <a:cs typeface="Times New Roman" pitchFamily="18" charset="0"/>
              </a:rPr>
              <a:t>relative merit of </a:t>
            </a:r>
            <a:r>
              <a:rPr lang="en-US" altLang="ko-KR" dirty="0">
                <a:latin typeface="Times New Roman" pitchFamily="18" charset="0"/>
                <a:ea typeface="맑은 고딕"/>
                <a:cs typeface="Times New Roman" pitchFamily="18" charset="0"/>
              </a:rPr>
              <a:t>post-processing methods </a:t>
            </a:r>
            <a:r>
              <a:rPr lang="en-US" altLang="ko-KR" dirty="0">
                <a:solidFill>
                  <a:srgbClr val="000000"/>
                </a:solidFill>
                <a:latin typeface="Times New Roman" pitchFamily="18" charset="0"/>
                <a:ea typeface="맑은 고딕"/>
                <a:cs typeface="Times New Roman" pitchFamily="18" charset="0"/>
              </a:rPr>
              <a:t>(simple bias correction and calibration) is evaluated in their ability </a:t>
            </a:r>
            <a:r>
              <a:rPr lang="en-US" altLang="ko-KR" dirty="0">
                <a:latin typeface="Times New Roman" pitchFamily="18" charset="0"/>
                <a:ea typeface="맑은 고딕"/>
                <a:cs typeface="Times New Roman" pitchFamily="18" charset="0"/>
              </a:rPr>
              <a:t>to improve aspects of the forecast quality </a:t>
            </a:r>
            <a:r>
              <a:rPr lang="en-US" altLang="ko-KR" dirty="0">
                <a:solidFill>
                  <a:srgbClr val="000000"/>
                </a:solidFill>
                <a:latin typeface="Times New Roman" pitchFamily="18" charset="0"/>
                <a:ea typeface="맑은 고딕"/>
                <a:cs typeface="Times New Roman" pitchFamily="18" charset="0"/>
              </a:rPr>
              <a:t>by reducing the impact of the model systematic errors</a:t>
            </a:r>
            <a:r>
              <a:rPr lang="en-US" altLang="ko-KR" dirty="0" smtClean="0">
                <a:solidFill>
                  <a:srgbClr val="000000"/>
                </a:solidFill>
                <a:latin typeface="Times New Roman" pitchFamily="18" charset="0"/>
                <a:ea typeface="맑은 고딕"/>
                <a:cs typeface="Times New Roman" pitchFamily="18" charset="0"/>
              </a:rPr>
              <a:t>.</a:t>
            </a: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a:solidFill>
                  <a:srgbClr val="000000"/>
                </a:solidFill>
                <a:latin typeface="Times New Roman" pitchFamily="18" charset="0"/>
                <a:ea typeface="맑은 고딕"/>
                <a:cs typeface="Times New Roman" pitchFamily="18" charset="0"/>
              </a:rPr>
              <a:t>For the TCC, the </a:t>
            </a:r>
            <a:r>
              <a:rPr lang="en-US" altLang="ko-KR" dirty="0">
                <a:latin typeface="Times New Roman" pitchFamily="18" charset="0"/>
                <a:ea typeface="맑은 고딕"/>
                <a:cs typeface="Times New Roman" pitchFamily="18" charset="0"/>
              </a:rPr>
              <a:t>ECMWF_S4 generally has better skills </a:t>
            </a:r>
            <a:r>
              <a:rPr lang="en-US" altLang="ko-KR" dirty="0">
                <a:solidFill>
                  <a:srgbClr val="000000"/>
                </a:solidFill>
                <a:latin typeface="Times New Roman" pitchFamily="18" charset="0"/>
                <a:ea typeface="맑은 고딕"/>
                <a:cs typeface="Times New Roman" pitchFamily="18" charset="0"/>
              </a:rPr>
              <a:t>than other </a:t>
            </a:r>
            <a:r>
              <a:rPr lang="en-US" altLang="ko-KR" dirty="0" smtClean="0">
                <a:solidFill>
                  <a:srgbClr val="000000"/>
                </a:solidFill>
                <a:latin typeface="Times New Roman" pitchFamily="18" charset="0"/>
                <a:ea typeface="맑은 고딕"/>
                <a:cs typeface="Times New Roman" pitchFamily="18" charset="0"/>
              </a:rPr>
              <a:t>systems. The </a:t>
            </a:r>
            <a:r>
              <a:rPr lang="en-US" altLang="ko-KR" dirty="0" smtClean="0">
                <a:latin typeface="Times New Roman" pitchFamily="18" charset="0"/>
                <a:ea typeface="맑은 고딕"/>
                <a:cs typeface="Times New Roman" pitchFamily="18" charset="0"/>
              </a:rPr>
              <a:t>calibration </a:t>
            </a:r>
            <a:r>
              <a:rPr lang="en-US" altLang="ko-KR" dirty="0">
                <a:latin typeface="Times New Roman" pitchFamily="18" charset="0"/>
                <a:ea typeface="맑은 고딕"/>
                <a:cs typeface="Times New Roman" pitchFamily="18" charset="0"/>
              </a:rPr>
              <a:t>data shows slightly lower skills </a:t>
            </a:r>
            <a:r>
              <a:rPr lang="en-US" altLang="ko-KR" dirty="0">
                <a:solidFill>
                  <a:srgbClr val="000000"/>
                </a:solidFill>
                <a:latin typeface="Times New Roman" pitchFamily="18" charset="0"/>
                <a:ea typeface="맑은 고딕"/>
                <a:cs typeface="Times New Roman" pitchFamily="18" charset="0"/>
              </a:rPr>
              <a:t>than SBC data. </a:t>
            </a:r>
            <a:r>
              <a:rPr lang="en-US" altLang="ko-KR" dirty="0" smtClean="0">
                <a:solidFill>
                  <a:srgbClr val="000000"/>
                </a:solidFill>
                <a:latin typeface="Times New Roman" pitchFamily="18" charset="0"/>
                <a:ea typeface="맑은 고딕"/>
                <a:cs typeface="Times New Roman" pitchFamily="18" charset="0"/>
              </a:rPr>
              <a:t>Generally</a:t>
            </a:r>
            <a:r>
              <a:rPr lang="en-US" altLang="ko-KR" dirty="0">
                <a:solidFill>
                  <a:srgbClr val="000000"/>
                </a:solidFill>
                <a:latin typeface="Times New Roman" pitchFamily="18" charset="0"/>
                <a:ea typeface="맑은 고딕"/>
                <a:cs typeface="Times New Roman" pitchFamily="18" charset="0"/>
              </a:rPr>
              <a:t>, the skill performance for temperature is better than wind speed. </a:t>
            </a:r>
          </a:p>
          <a:p>
            <a:pPr marL="285750" indent="-285750" algn="just">
              <a:buFontTx/>
              <a:buChar char="-"/>
            </a:pPr>
            <a:endParaRPr lang="en-US" altLang="ko-KR" dirty="0" smtClean="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a:solidFill>
                  <a:srgbClr val="000000"/>
                </a:solidFill>
                <a:latin typeface="Times New Roman" pitchFamily="18" charset="0"/>
                <a:ea typeface="맑은 고딕"/>
                <a:cs typeface="Times New Roman" pitchFamily="18" charset="0"/>
              </a:rPr>
              <a:t>For the FRPSS, the main features of prediction skills of the individual models and MME are </a:t>
            </a:r>
            <a:r>
              <a:rPr lang="en-US" altLang="ko-KR" dirty="0">
                <a:latin typeface="Times New Roman" pitchFamily="18" charset="0"/>
                <a:ea typeface="맑은 고딕"/>
                <a:cs typeface="Times New Roman" pitchFamily="18" charset="0"/>
              </a:rPr>
              <a:t>similar to those of TCC</a:t>
            </a:r>
            <a:r>
              <a:rPr lang="en-US" altLang="ko-KR" dirty="0">
                <a:solidFill>
                  <a:srgbClr val="000000"/>
                </a:solidFill>
                <a:latin typeface="Times New Roman" pitchFamily="18" charset="0"/>
                <a:ea typeface="맑은 고딕"/>
                <a:cs typeface="Times New Roman" pitchFamily="18" charset="0"/>
              </a:rPr>
              <a:t>. From the number of grid points having the significant skills, </a:t>
            </a:r>
            <a:r>
              <a:rPr lang="en-US" altLang="ko-KR" dirty="0">
                <a:latin typeface="Times New Roman" pitchFamily="18" charset="0"/>
                <a:ea typeface="맑은 고딕"/>
                <a:cs typeface="Times New Roman" pitchFamily="18" charset="0"/>
              </a:rPr>
              <a:t>the relative improvement of skill in MME </a:t>
            </a:r>
            <a:r>
              <a:rPr lang="en-US" altLang="ko-KR" dirty="0">
                <a:solidFill>
                  <a:srgbClr val="000000"/>
                </a:solidFill>
                <a:latin typeface="Times New Roman" pitchFamily="18" charset="0"/>
                <a:ea typeface="맑은 고딕"/>
                <a:cs typeface="Times New Roman" pitchFamily="18" charset="0"/>
              </a:rPr>
              <a:t>can be easily found. </a:t>
            </a:r>
          </a:p>
        </p:txBody>
      </p:sp>
    </p:spTree>
    <p:extLst>
      <p:ext uri="{BB962C8B-B14F-4D97-AF65-F5344CB8AC3E}">
        <p14:creationId xmlns:p14="http://schemas.microsoft.com/office/powerpoint/2010/main" val="2217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16</a:t>
            </a:fld>
            <a:endParaRPr lang="es-ES" dirty="0"/>
          </a:p>
        </p:txBody>
      </p:sp>
      <p:sp>
        <p:nvSpPr>
          <p:cNvPr id="11" name="Title 10"/>
          <p:cNvSpPr>
            <a:spLocks noGrp="1"/>
          </p:cNvSpPr>
          <p:nvPr>
            <p:ph type="title"/>
          </p:nvPr>
        </p:nvSpPr>
        <p:spPr/>
        <p:txBody>
          <a:bodyPr/>
          <a:lstStyle/>
          <a:p>
            <a:r>
              <a:rPr lang="es-ES" sz="2800" b="1" dirty="0" smtClean="0"/>
              <a:t>Summary and Conclusions</a:t>
            </a:r>
            <a:endParaRPr lang="es-ES" sz="2800" b="1" dirty="0"/>
          </a:p>
        </p:txBody>
      </p:sp>
      <p:sp>
        <p:nvSpPr>
          <p:cNvPr id="7" name="TextBox 6"/>
          <p:cNvSpPr txBox="1"/>
          <p:nvPr/>
        </p:nvSpPr>
        <p:spPr>
          <a:xfrm>
            <a:off x="323528" y="980728"/>
            <a:ext cx="8496944" cy="5078313"/>
          </a:xfrm>
          <a:prstGeom prst="rect">
            <a:avLst/>
          </a:prstGeom>
          <a:noFill/>
        </p:spPr>
        <p:txBody>
          <a:bodyPr wrap="square" rtlCol="0">
            <a:spAutoFit/>
          </a:bodyPr>
          <a:lstStyle/>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Contrary to the skill scores, the </a:t>
            </a:r>
            <a:r>
              <a:rPr lang="en-US" altLang="ko-KR" dirty="0" smtClean="0">
                <a:latin typeface="Times New Roman" pitchFamily="18" charset="0"/>
                <a:ea typeface="맑은 고딕"/>
                <a:cs typeface="Times New Roman" pitchFamily="18" charset="0"/>
              </a:rPr>
              <a:t>MME prediction by the calibration method </a:t>
            </a:r>
            <a:r>
              <a:rPr lang="en-US" altLang="ko-KR" dirty="0">
                <a:latin typeface="Times New Roman" pitchFamily="18" charset="0"/>
                <a:ea typeface="맑은 고딕"/>
                <a:cs typeface="Times New Roman" pitchFamily="18" charset="0"/>
              </a:rPr>
              <a:t>has </a:t>
            </a:r>
            <a:r>
              <a:rPr lang="en-US" altLang="ko-KR" dirty="0" smtClean="0">
                <a:latin typeface="Times New Roman" pitchFamily="18" charset="0"/>
                <a:ea typeface="맑은 고딕"/>
                <a:cs typeface="Times New Roman" pitchFamily="18" charset="0"/>
              </a:rPr>
              <a:t>relatively more </a:t>
            </a:r>
            <a:r>
              <a:rPr lang="en-US" altLang="ko-KR" dirty="0">
                <a:latin typeface="Times New Roman" pitchFamily="18" charset="0"/>
                <a:ea typeface="맑은 고딕"/>
                <a:cs typeface="Times New Roman" pitchFamily="18" charset="0"/>
              </a:rPr>
              <a:t>reliable curve </a:t>
            </a:r>
            <a:r>
              <a:rPr lang="en-US" altLang="ko-KR" dirty="0">
                <a:solidFill>
                  <a:srgbClr val="000000"/>
                </a:solidFill>
                <a:latin typeface="Times New Roman" pitchFamily="18" charset="0"/>
                <a:ea typeface="맑은 고딕"/>
                <a:cs typeface="Times New Roman" pitchFamily="18" charset="0"/>
              </a:rPr>
              <a:t>compared to </a:t>
            </a:r>
            <a:r>
              <a:rPr lang="en-US" altLang="ko-KR" dirty="0" smtClean="0">
                <a:solidFill>
                  <a:srgbClr val="000000"/>
                </a:solidFill>
                <a:latin typeface="Times New Roman" pitchFamily="18" charset="0"/>
                <a:ea typeface="맑은 고딕"/>
                <a:cs typeface="Times New Roman" pitchFamily="18" charset="0"/>
              </a:rPr>
              <a:t>those of the Raw </a:t>
            </a:r>
            <a:r>
              <a:rPr lang="en-US" altLang="ko-KR" dirty="0">
                <a:solidFill>
                  <a:srgbClr val="000000"/>
                </a:solidFill>
                <a:latin typeface="Times New Roman" pitchFamily="18" charset="0"/>
                <a:ea typeface="맑은 고딕"/>
                <a:cs typeface="Times New Roman" pitchFamily="18" charset="0"/>
              </a:rPr>
              <a:t>and </a:t>
            </a:r>
            <a:r>
              <a:rPr lang="en-US" altLang="ko-KR" dirty="0" smtClean="0">
                <a:solidFill>
                  <a:srgbClr val="000000"/>
                </a:solidFill>
                <a:latin typeface="Times New Roman" pitchFamily="18" charset="0"/>
                <a:ea typeface="맑은 고딕"/>
                <a:cs typeface="Times New Roman" pitchFamily="18" charset="0"/>
              </a:rPr>
              <a:t>SBC method</a:t>
            </a:r>
            <a:r>
              <a:rPr lang="en-US" altLang="ko-KR" dirty="0">
                <a:solidFill>
                  <a:srgbClr val="000000"/>
                </a:solidFill>
                <a:latin typeface="Times New Roman" pitchFamily="18" charset="0"/>
                <a:ea typeface="맑은 고딕"/>
                <a:cs typeface="Times New Roman" pitchFamily="18" charset="0"/>
              </a:rPr>
              <a:t>. </a:t>
            </a:r>
            <a:r>
              <a:rPr lang="en-US" altLang="ko-KR" dirty="0" smtClean="0">
                <a:solidFill>
                  <a:srgbClr val="000000"/>
                </a:solidFill>
                <a:latin typeface="Times New Roman" pitchFamily="18" charset="0"/>
                <a:ea typeface="맑은 고딕"/>
                <a:cs typeface="Times New Roman" pitchFamily="18" charset="0"/>
              </a:rPr>
              <a:t>The </a:t>
            </a:r>
            <a:r>
              <a:rPr lang="en-US" altLang="ko-KR" dirty="0">
                <a:solidFill>
                  <a:srgbClr val="000000"/>
                </a:solidFill>
                <a:latin typeface="Times New Roman" pitchFamily="18" charset="0"/>
                <a:ea typeface="맑은 고딕"/>
                <a:cs typeface="Times New Roman" pitchFamily="18" charset="0"/>
              </a:rPr>
              <a:t>sharpness diagrams </a:t>
            </a:r>
            <a:r>
              <a:rPr lang="en-US" altLang="ko-KR" dirty="0" smtClean="0">
                <a:solidFill>
                  <a:srgbClr val="000000"/>
                </a:solidFill>
                <a:latin typeface="Times New Roman" pitchFamily="18" charset="0"/>
                <a:ea typeface="맑은 고딕"/>
                <a:cs typeface="Times New Roman" pitchFamily="18" charset="0"/>
              </a:rPr>
              <a:t>from </a:t>
            </a:r>
            <a:r>
              <a:rPr lang="en-US" altLang="ko-KR" dirty="0">
                <a:solidFill>
                  <a:srgbClr val="000000"/>
                </a:solidFill>
                <a:latin typeface="Times New Roman" pitchFamily="18" charset="0"/>
                <a:ea typeface="맑은 고딕"/>
                <a:cs typeface="Times New Roman" pitchFamily="18" charset="0"/>
              </a:rPr>
              <a:t>the </a:t>
            </a:r>
            <a:r>
              <a:rPr lang="en-US" altLang="ko-KR" dirty="0" smtClean="0">
                <a:solidFill>
                  <a:srgbClr val="000000"/>
                </a:solidFill>
                <a:latin typeface="Times New Roman" pitchFamily="18" charset="0"/>
                <a:ea typeface="맑은 고딕"/>
                <a:cs typeface="Times New Roman" pitchFamily="18" charset="0"/>
              </a:rPr>
              <a:t>calibration </a:t>
            </a:r>
            <a:r>
              <a:rPr lang="en-US" altLang="ko-KR" dirty="0">
                <a:solidFill>
                  <a:srgbClr val="000000"/>
                </a:solidFill>
                <a:latin typeface="Times New Roman" pitchFamily="18" charset="0"/>
                <a:ea typeface="맑은 고딕"/>
                <a:cs typeface="Times New Roman" pitchFamily="18" charset="0"/>
              </a:rPr>
              <a:t>method show the frequency peak near the climatological frequency</a:t>
            </a:r>
            <a:r>
              <a:rPr lang="en-US" altLang="ko-KR" dirty="0" smtClean="0">
                <a:solidFill>
                  <a:srgbClr val="000000"/>
                </a:solidFill>
                <a:latin typeface="Times New Roman" pitchFamily="18" charset="0"/>
                <a:ea typeface="맑은 고딕"/>
                <a:cs typeface="Times New Roman" pitchFamily="18" charset="0"/>
              </a:rPr>
              <a:t>.</a:t>
            </a: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When identifying </a:t>
            </a:r>
            <a:r>
              <a:rPr lang="en-US" altLang="ko-KR" dirty="0">
                <a:solidFill>
                  <a:srgbClr val="000000"/>
                </a:solidFill>
                <a:latin typeface="Times New Roman" pitchFamily="18" charset="0"/>
                <a:ea typeface="맑은 고딕"/>
                <a:cs typeface="Times New Roman" pitchFamily="18" charset="0"/>
              </a:rPr>
              <a:t>genuine </a:t>
            </a:r>
            <a:r>
              <a:rPr lang="en-US" altLang="ko-KR" dirty="0" smtClean="0">
                <a:solidFill>
                  <a:srgbClr val="000000"/>
                </a:solidFill>
                <a:latin typeface="Times New Roman" pitchFamily="18" charset="0"/>
                <a:ea typeface="맑은 고딕"/>
                <a:cs typeface="Times New Roman" pitchFamily="18" charset="0"/>
              </a:rPr>
              <a:t>improvements of the prediction skills, we have to be </a:t>
            </a:r>
            <a:r>
              <a:rPr lang="en-US" altLang="ko-KR" dirty="0" smtClean="0">
                <a:latin typeface="Times New Roman" pitchFamily="18" charset="0"/>
                <a:ea typeface="맑은 고딕"/>
                <a:cs typeface="Times New Roman" pitchFamily="18" charset="0"/>
              </a:rPr>
              <a:t>very careful on </a:t>
            </a:r>
            <a:r>
              <a:rPr lang="en-US" altLang="ko-KR" dirty="0">
                <a:latin typeface="Times New Roman" pitchFamily="18" charset="0"/>
                <a:ea typeface="맑은 고딕"/>
                <a:cs typeface="Times New Roman" pitchFamily="18" charset="0"/>
              </a:rPr>
              <a:t>the regions associated with the large uncertainty </a:t>
            </a:r>
            <a:r>
              <a:rPr lang="en-US" altLang="ko-KR" dirty="0">
                <a:solidFill>
                  <a:srgbClr val="000000"/>
                </a:solidFill>
                <a:latin typeface="Times New Roman" pitchFamily="18" charset="0"/>
                <a:ea typeface="맑은 고딕"/>
                <a:cs typeface="Times New Roman" pitchFamily="18" charset="0"/>
              </a:rPr>
              <a:t>according to the different reanalysis datasets due to a possible ambiguous </a:t>
            </a:r>
            <a:r>
              <a:rPr lang="en-US" altLang="ko-KR" dirty="0" smtClean="0">
                <a:solidFill>
                  <a:srgbClr val="000000"/>
                </a:solidFill>
                <a:latin typeface="Times New Roman" pitchFamily="18" charset="0"/>
                <a:ea typeface="맑은 고딕"/>
                <a:cs typeface="Times New Roman" pitchFamily="18" charset="0"/>
              </a:rPr>
              <a:t>interpretation. </a:t>
            </a:r>
          </a:p>
          <a:p>
            <a:pPr marL="285750" indent="-285750" algn="just">
              <a:buFontTx/>
              <a:buChar char="-"/>
            </a:pPr>
            <a:endParaRPr lang="en-US" altLang="ko-KR" dirty="0" smtClean="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We </a:t>
            </a:r>
            <a:r>
              <a:rPr lang="en-US" altLang="ko-KR" dirty="0" smtClean="0">
                <a:latin typeface="Times New Roman" pitchFamily="18" charset="0"/>
                <a:ea typeface="맑은 고딕"/>
                <a:cs typeface="Times New Roman" pitchFamily="18" charset="0"/>
              </a:rPr>
              <a:t>need to estimate the local performance </a:t>
            </a:r>
            <a:r>
              <a:rPr lang="en-US" altLang="ko-KR" dirty="0" smtClean="0">
                <a:solidFill>
                  <a:srgbClr val="000000"/>
                </a:solidFill>
                <a:latin typeface="Times New Roman" pitchFamily="18" charset="0"/>
                <a:ea typeface="맑은 고딕"/>
                <a:cs typeface="Times New Roman" pitchFamily="18" charset="0"/>
              </a:rPr>
              <a:t>for wind farm area. </a:t>
            </a:r>
            <a:r>
              <a:rPr lang="en-US" altLang="ko-KR" dirty="0" smtClean="0">
                <a:solidFill>
                  <a:srgbClr val="000000"/>
                </a:solidFill>
                <a:latin typeface="Times New Roman" panose="02020603050405020304" pitchFamily="18" charset="0"/>
                <a:cs typeface="Times New Roman" panose="02020603050405020304" pitchFamily="18" charset="0"/>
              </a:rPr>
              <a:t>The forecast quality assessment will be the first step </a:t>
            </a:r>
            <a:r>
              <a:rPr lang="en-US" altLang="ko-KR" dirty="0" smtClean="0">
                <a:latin typeface="Times New Roman" panose="02020603050405020304" pitchFamily="18" charset="0"/>
                <a:cs typeface="Times New Roman" panose="02020603050405020304" pitchFamily="18" charset="0"/>
              </a:rPr>
              <a:t>toward getting better climate information to improve forecast quality and accuracy </a:t>
            </a:r>
            <a:r>
              <a:rPr lang="en-US" altLang="ko-KR" dirty="0">
                <a:solidFill>
                  <a:srgbClr val="000000"/>
                </a:solidFill>
                <a:latin typeface="Times New Roman" panose="02020603050405020304" pitchFamily="18" charset="0"/>
                <a:cs typeface="Times New Roman" panose="02020603050405020304" pitchFamily="18" charset="0"/>
              </a:rPr>
              <a:t>for wind energy industry. The </a:t>
            </a:r>
            <a:r>
              <a:rPr lang="en-US" altLang="ko-KR" dirty="0">
                <a:latin typeface="Times New Roman" panose="02020603050405020304" pitchFamily="18" charset="0"/>
                <a:cs typeface="Times New Roman" panose="02020603050405020304" pitchFamily="18" charset="0"/>
              </a:rPr>
              <a:t>advantages of using a multi-model ensemble</a:t>
            </a:r>
            <a:r>
              <a:rPr lang="en-US" altLang="ko-KR" dirty="0">
                <a:solidFill>
                  <a:srgbClr val="000000"/>
                </a:solidFill>
                <a:latin typeface="Times New Roman" panose="02020603050405020304" pitchFamily="18" charset="0"/>
                <a:cs typeface="Times New Roman" panose="02020603050405020304" pitchFamily="18" charset="0"/>
              </a:rPr>
              <a:t> based on the combination of independent different forecast systems have been illustrated for the first time for wind energy </a:t>
            </a:r>
            <a:r>
              <a:rPr lang="en-US" altLang="ko-KR" dirty="0" smtClean="0">
                <a:solidFill>
                  <a:srgbClr val="000000"/>
                </a:solidFill>
                <a:latin typeface="Times New Roman" panose="02020603050405020304" pitchFamily="18" charset="0"/>
                <a:cs typeface="Times New Roman" panose="02020603050405020304" pitchFamily="18" charset="0"/>
              </a:rPr>
              <a:t>sectors. </a:t>
            </a:r>
          </a:p>
          <a:p>
            <a:pPr marL="285750" indent="-285750" algn="just">
              <a:buFontTx/>
              <a:buChar char="-"/>
            </a:pPr>
            <a:endParaRPr lang="en-US" altLang="ko-KR" dirty="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r>
              <a:rPr lang="en-US" altLang="ko-KR" dirty="0">
                <a:solidFill>
                  <a:srgbClr val="000000"/>
                </a:solidFill>
                <a:latin typeface="Times New Roman" panose="02020603050405020304" pitchFamily="18" charset="0"/>
                <a:cs typeface="Times New Roman" panose="02020603050405020304" pitchFamily="18" charset="0"/>
              </a:rPr>
              <a:t>The results of this study suggest that the wind-energy sector has good opportunities to reduce the uncertainty of future energy estimates</a:t>
            </a:r>
            <a:r>
              <a:rPr lang="en-US" altLang="ko-KR" dirty="0" smtClean="0">
                <a:solidFill>
                  <a:srgbClr val="000000"/>
                </a:solidFill>
                <a:latin typeface="Times New Roman" panose="02020603050405020304" pitchFamily="18" charset="0"/>
                <a:cs typeface="Times New Roman" panose="02020603050405020304" pitchFamily="18" charset="0"/>
              </a:rPr>
              <a:t>. </a:t>
            </a:r>
            <a:endParaRPr lang="ko-KR" altLang="en-US"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p:txBody>
      </p:sp>
    </p:spTree>
    <p:extLst>
      <p:ext uri="{BB962C8B-B14F-4D97-AF65-F5344CB8AC3E}">
        <p14:creationId xmlns:p14="http://schemas.microsoft.com/office/powerpoint/2010/main" val="1222781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noAutofit/>
          </a:bodyPr>
          <a:lstStyle/>
          <a:p>
            <a:r>
              <a:rPr lang="en-US" dirty="0" smtClean="0"/>
              <a:t>For further information please contact</a:t>
            </a:r>
          </a:p>
          <a:p>
            <a:r>
              <a:rPr lang="en-US" sz="2000" dirty="0" smtClean="0"/>
              <a:t>doo.young@bsc.es, dylee1220@gmail.com</a:t>
            </a:r>
          </a:p>
          <a:p>
            <a:endParaRPr lang="en-US" dirty="0" smtClean="0"/>
          </a:p>
          <a:p>
            <a:endParaRPr lang="en-US" dirty="0"/>
          </a:p>
        </p:txBody>
      </p:sp>
      <p:sp>
        <p:nvSpPr>
          <p:cNvPr id="2" name="Slide Number Placeholder 1"/>
          <p:cNvSpPr>
            <a:spLocks noGrp="1"/>
          </p:cNvSpPr>
          <p:nvPr>
            <p:ph type="sldNum" sz="quarter" idx="4294967295"/>
          </p:nvPr>
        </p:nvSpPr>
        <p:spPr>
          <a:xfrm>
            <a:off x="8701088" y="6357938"/>
            <a:ext cx="442912" cy="412750"/>
          </a:xfrm>
        </p:spPr>
        <p:txBody>
          <a:bodyPr/>
          <a:lstStyle/>
          <a:p>
            <a:fld id="{4A490C5D-AEA8-4823-B9B3-806910A0ECF7}" type="slidenum">
              <a:rPr lang="es-ES" smtClean="0"/>
              <a:pPr/>
              <a:t>17</a:t>
            </a:fld>
            <a:endParaRPr lang="es-ES" dirty="0"/>
          </a:p>
        </p:txBody>
      </p:sp>
    </p:spTree>
    <p:extLst>
      <p:ext uri="{BB962C8B-B14F-4D97-AF65-F5344CB8AC3E}">
        <p14:creationId xmlns:p14="http://schemas.microsoft.com/office/powerpoint/2010/main" val="150746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p:txBody>
          <a:bodyPr/>
          <a:lstStyle/>
          <a:p>
            <a:fld id="{4A490C5D-AEA8-4823-B9B3-806910A0ECF7}" type="slidenum">
              <a:rPr lang="es-ES" smtClean="0"/>
              <a:pPr/>
              <a:t>18</a:t>
            </a:fld>
            <a:endParaRPr lang="es-ES" dirty="0"/>
          </a:p>
        </p:txBody>
      </p:sp>
    </p:spTree>
    <p:extLst>
      <p:ext uri="{BB962C8B-B14F-4D97-AF65-F5344CB8AC3E}">
        <p14:creationId xmlns:p14="http://schemas.microsoft.com/office/powerpoint/2010/main" val="3018754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467544" y="4365038"/>
            <a:ext cx="4464495" cy="1092607"/>
          </a:xfrm>
          <a:prstGeom prst="rect">
            <a:avLst/>
          </a:prstGeom>
        </p:spPr>
        <p:txBody>
          <a:bodyPr wrap="square">
            <a:spAutoFit/>
          </a:bodyPr>
          <a:lstStyle/>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Deterministic</a:t>
            </a:r>
            <a:r>
              <a:rPr lang="en-US" altLang="ko-KR" sz="1400" dirty="0">
                <a:latin typeface="Times New Roman" panose="02020603050405020304" pitchFamily="18" charset="0"/>
                <a:cs typeface="Times New Roman" panose="02020603050405020304" pitchFamily="18" charset="0"/>
              </a:rPr>
              <a:t>: simple composite method for ensemble mean of individual models</a:t>
            </a:r>
          </a:p>
          <a:p>
            <a:pPr marL="285750" indent="-285750">
              <a:buFont typeface="Arial" panose="020B0604020202020204" pitchFamily="34" charset="0"/>
              <a:buChar char="•"/>
            </a:pPr>
            <a:endParaRPr lang="en-US" altLang="ko-KR" sz="9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Probabilistic</a:t>
            </a:r>
            <a:r>
              <a:rPr lang="en-US" altLang="ko-KR" sz="1400" dirty="0">
                <a:latin typeface="Times New Roman" panose="02020603050405020304" pitchFamily="18" charset="0"/>
                <a:cs typeface="Times New Roman" panose="02020603050405020304" pitchFamily="18" charset="0"/>
              </a:rPr>
              <a:t>: model mean for each categorical probability of individual </a:t>
            </a:r>
            <a:r>
              <a:rPr lang="en-US" altLang="ko-KR" sz="1400" dirty="0" smtClean="0">
                <a:latin typeface="Times New Roman" panose="02020603050405020304" pitchFamily="18" charset="0"/>
                <a:cs typeface="Times New Roman" panose="02020603050405020304" pitchFamily="18" charset="0"/>
              </a:rPr>
              <a:t>models</a:t>
            </a:r>
            <a:endParaRPr lang="en-US" altLang="ko-KR" sz="1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4A490C5D-AEA8-4823-B9B3-806910A0ECF7}" type="slidenum">
              <a:rPr lang="es-ES" smtClean="0"/>
              <a:pPr/>
              <a:t>19</a:t>
            </a:fld>
            <a:endParaRPr lang="es-ES" dirty="0"/>
          </a:p>
        </p:txBody>
      </p:sp>
      <p:sp>
        <p:nvSpPr>
          <p:cNvPr id="11" name="Title 10"/>
          <p:cNvSpPr>
            <a:spLocks noGrp="1"/>
          </p:cNvSpPr>
          <p:nvPr>
            <p:ph type="title"/>
          </p:nvPr>
        </p:nvSpPr>
        <p:spPr/>
        <p:txBody>
          <a:bodyPr/>
          <a:lstStyle/>
          <a:p>
            <a:r>
              <a:rPr lang="es-ES" dirty="0" smtClean="0"/>
              <a:t>Data and Methodology</a:t>
            </a:r>
            <a:endParaRPr lang="es-ES" dirty="0"/>
          </a:p>
        </p:txBody>
      </p:sp>
      <p:sp>
        <p:nvSpPr>
          <p:cNvPr id="8" name="TextBox 7"/>
          <p:cNvSpPr txBox="1"/>
          <p:nvPr/>
        </p:nvSpPr>
        <p:spPr>
          <a:xfrm>
            <a:off x="268773" y="1592060"/>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kern="0" dirty="0" smtClean="0">
                <a:solidFill>
                  <a:srgbClr val="0070C0"/>
                </a:solidFill>
                <a:latin typeface="Times New Roman" pitchFamily="18" charset="0"/>
                <a:ea typeface="굴림" pitchFamily="50" charset="-127"/>
                <a:cs typeface="Times New Roman" pitchFamily="18" charset="0"/>
              </a:rPr>
              <a:t>Post-processing method</a:t>
            </a:r>
            <a:endParaRPr lang="ko-KR" altLang="en-US" sz="1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68773" y="4068688"/>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Multi-model ensemble</a:t>
            </a:r>
            <a:endParaRPr lang="ko-KR" altLang="en-US" sz="1600" b="1" dirty="0">
              <a:latin typeface="Times New Roman" panose="02020603050405020304" pitchFamily="18" charset="0"/>
              <a:cs typeface="Times New Roman" panose="02020603050405020304" pitchFamily="18" charset="0"/>
            </a:endParaRPr>
          </a:p>
        </p:txBody>
      </p:sp>
      <p:sp>
        <p:nvSpPr>
          <p:cNvPr id="9" name="직사각형 8"/>
          <p:cNvSpPr/>
          <p:nvPr/>
        </p:nvSpPr>
        <p:spPr>
          <a:xfrm>
            <a:off x="467544" y="2262515"/>
            <a:ext cx="5760640" cy="1738938"/>
          </a:xfrm>
          <a:prstGeom prst="rect">
            <a:avLst/>
          </a:prstGeom>
        </p:spPr>
        <p:txBody>
          <a:bodyPr wrap="square">
            <a:spAutoFit/>
          </a:bodyPr>
          <a:lstStyle/>
          <a:p>
            <a:pPr marL="285750" indent="-285750" algn="just">
              <a:buFont typeface="Arial" panose="020B0604020202020204" pitchFamily="34" charset="0"/>
              <a:buChar char="•"/>
            </a:pPr>
            <a:r>
              <a:rPr lang="en-US" altLang="ko-KR" sz="1400" b="1" i="1" u="sng" dirty="0" smtClean="0">
                <a:latin typeface="Times New Roman" panose="02020603050405020304" pitchFamily="18" charset="0"/>
                <a:cs typeface="Times New Roman" panose="02020603050405020304" pitchFamily="18" charset="0"/>
              </a:rPr>
              <a:t>Simple Bias Correction (SBC)</a:t>
            </a:r>
          </a:p>
          <a:p>
            <a:pPr marL="252000" algn="just"/>
            <a:r>
              <a:rPr lang="en-US" altLang="ko-KR" sz="1400" dirty="0" smtClean="0">
                <a:latin typeface="Times New Roman" panose="02020603050405020304" pitchFamily="18" charset="0"/>
                <a:cs typeface="Times New Roman" panose="02020603050405020304" pitchFamily="18" charset="0"/>
              </a:rPr>
              <a:t>- for the bias correction of the systematic model mean error</a:t>
            </a:r>
            <a:r>
              <a:rPr lang="en-US" altLang="ko-KR" sz="1400" dirty="0">
                <a:latin typeface="Times New Roman" panose="02020603050405020304" pitchFamily="18" charset="0"/>
                <a:cs typeface="Times New Roman" panose="02020603050405020304" pitchFamily="18" charset="0"/>
              </a:rPr>
              <a:t> </a:t>
            </a:r>
            <a:endParaRPr lang="en-US" altLang="ko-KR" sz="1400" dirty="0" smtClean="0">
              <a:latin typeface="Times New Roman" panose="02020603050405020304" pitchFamily="18" charset="0"/>
              <a:cs typeface="Times New Roman" panose="02020603050405020304" pitchFamily="18" charset="0"/>
            </a:endParaRPr>
          </a:p>
          <a:p>
            <a:pPr marL="252000" algn="just"/>
            <a:r>
              <a:rPr lang="en-US" altLang="ko-KR" sz="1400" dirty="0" smtClean="0">
                <a:latin typeface="Times New Roman" panose="02020603050405020304" pitchFamily="18" charset="0"/>
                <a:cs typeface="Times New Roman" panose="02020603050405020304" pitchFamily="18" charset="0"/>
              </a:rPr>
              <a:t>- calculated by multiplying the seasonal mean anomaly by the ratio of </a:t>
            </a:r>
            <a:r>
              <a:rPr lang="en-US" altLang="ko-KR" sz="1400" dirty="0" err="1" smtClean="0">
                <a:latin typeface="Times New Roman" panose="02020603050405020304" pitchFamily="18" charset="0"/>
                <a:cs typeface="Times New Roman" panose="02020603050405020304" pitchFamily="18" charset="0"/>
              </a:rPr>
              <a:t>sd</a:t>
            </a:r>
            <a:r>
              <a:rPr lang="en-US" altLang="ko-KR" sz="1400" dirty="0" smtClean="0">
                <a:latin typeface="Times New Roman" panose="02020603050405020304" pitchFamily="18" charset="0"/>
                <a:cs typeface="Times New Roman" panose="02020603050405020304" pitchFamily="18" charset="0"/>
              </a:rPr>
              <a:t> of reference to the interannual </a:t>
            </a:r>
            <a:r>
              <a:rPr lang="en-US" altLang="ko-KR" sz="1400" dirty="0" err="1" smtClean="0">
                <a:latin typeface="Times New Roman" panose="02020603050405020304" pitchFamily="18" charset="0"/>
                <a:cs typeface="Times New Roman" panose="02020603050405020304" pitchFamily="18" charset="0"/>
              </a:rPr>
              <a:t>sd</a:t>
            </a:r>
            <a:r>
              <a:rPr lang="en-US" altLang="ko-KR" sz="1400" dirty="0" smtClean="0">
                <a:latin typeface="Times New Roman" panose="02020603050405020304" pitchFamily="18" charset="0"/>
                <a:cs typeface="Times New Roman" panose="02020603050405020304" pitchFamily="18" charset="0"/>
              </a:rPr>
              <a:t> of ensemble members</a:t>
            </a:r>
          </a:p>
          <a:p>
            <a:pPr marL="252000" algn="just"/>
            <a:endParaRPr lang="en-US" altLang="ko-KR" sz="9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ko-KR" sz="1400" b="1" i="1" u="sng" dirty="0" smtClean="0">
                <a:latin typeface="Times New Roman" panose="02020603050405020304" pitchFamily="18" charset="0"/>
                <a:cs typeface="Times New Roman" panose="02020603050405020304" pitchFamily="18" charset="0"/>
              </a:rPr>
              <a:t>Calibration (Cal)</a:t>
            </a:r>
          </a:p>
          <a:p>
            <a:pPr marL="252000" lvl="0" algn="just"/>
            <a:r>
              <a:rPr lang="en-US" altLang="ko-KR" sz="1400" dirty="0" smtClean="0">
                <a:solidFill>
                  <a:srgbClr val="0058A9"/>
                </a:solidFill>
                <a:latin typeface="Times New Roman" panose="02020603050405020304" pitchFamily="18" charset="0"/>
                <a:cs typeface="Times New Roman" panose="02020603050405020304" pitchFamily="18" charset="0"/>
              </a:rPr>
              <a:t>- similar way to the SBC, but apply an inflation of the ensemble </a:t>
            </a:r>
            <a:r>
              <a:rPr lang="en-US" altLang="ko-KR" sz="1400" dirty="0">
                <a:solidFill>
                  <a:srgbClr val="0058A9"/>
                </a:solidFill>
                <a:latin typeface="Times New Roman" panose="02020603050405020304" pitchFamily="18" charset="0"/>
                <a:cs typeface="Times New Roman" panose="02020603050405020304" pitchFamily="18" charset="0"/>
              </a:rPr>
              <a:t>spread </a:t>
            </a:r>
            <a:r>
              <a:rPr lang="en-US" altLang="ko-KR" sz="1400" dirty="0" smtClean="0">
                <a:solidFill>
                  <a:srgbClr val="0058A9"/>
                </a:solidFill>
                <a:latin typeface="Times New Roman" panose="02020603050405020304" pitchFamily="18" charset="0"/>
                <a:cs typeface="Times New Roman" panose="02020603050405020304" pitchFamily="18" charset="0"/>
              </a:rPr>
              <a:t>simultaneously to obtain more reliable ensemble prediction</a:t>
            </a:r>
            <a:endParaRPr lang="ko-KR" altLang="ko-KR" sz="1400" dirty="0">
              <a:latin typeface="Times New Roman" panose="02020603050405020304" pitchFamily="18" charset="0"/>
              <a:cs typeface="Times New Roman" panose="02020603050405020304" pitchFamily="18" charset="0"/>
            </a:endParaRPr>
          </a:p>
        </p:txBody>
      </p:sp>
      <p:sp>
        <p:nvSpPr>
          <p:cNvPr id="12" name="AutoShape 3"/>
          <p:cNvSpPr>
            <a:spLocks noChangeArrowheads="1"/>
          </p:cNvSpPr>
          <p:nvPr/>
        </p:nvSpPr>
        <p:spPr bwMode="gray">
          <a:xfrm>
            <a:off x="179512" y="1052776"/>
            <a:ext cx="8280920" cy="360000"/>
          </a:xfrm>
          <a:prstGeom prst="roundRect">
            <a:avLst>
              <a:gd name="adj" fmla="val 16667"/>
            </a:avLst>
          </a:prstGeom>
          <a:gradFill flip="none" rotWithShape="1">
            <a:gsLst>
              <a:gs pos="0">
                <a:schemeClr val="accent2"/>
              </a:gs>
              <a:gs pos="100000">
                <a:schemeClr val="tx1"/>
              </a:gs>
            </a:gsLst>
            <a:lin ang="0" scaled="1"/>
            <a:tileRect/>
          </a:gradFill>
          <a:ln w="9525">
            <a:noFill/>
            <a:round/>
            <a:headEnd/>
            <a:tailEnd/>
          </a:ln>
          <a:effectLst/>
        </p:spPr>
        <p:txBody>
          <a:bodyPr wrap="none" anchor="ctr"/>
          <a:lstStyle/>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altLang="ko-KR" sz="2000" b="1" kern="0" dirty="0" smtClean="0">
                <a:solidFill>
                  <a:srgbClr val="0070C0"/>
                </a:solidFill>
                <a:latin typeface="Times New Roman" pitchFamily="18" charset="0"/>
                <a:ea typeface="굴림" pitchFamily="50" charset="-127"/>
                <a:cs typeface="Times New Roman" pitchFamily="18" charset="0"/>
              </a:rPr>
              <a:t>Methods</a:t>
            </a:r>
            <a:endParaRPr kumimoji="0" lang="en-US" altLang="ko-KR" sz="2000" b="1" i="0" u="none" strike="noStrike" kern="0" cap="none" spc="0" normalizeH="0" baseline="0" noProof="0" dirty="0" smtClean="0">
              <a:ln>
                <a:noFill/>
              </a:ln>
              <a:solidFill>
                <a:srgbClr val="0070C0"/>
              </a:solidFill>
              <a:effectLst/>
              <a:uLnTx/>
              <a:uFillTx/>
              <a:latin typeface="Times New Roman" pitchFamily="18" charset="0"/>
              <a:ea typeface="굴림" pitchFamily="50" charset="-127"/>
              <a:cs typeface="Times New Roman" pitchFamily="18" charset="0"/>
            </a:endParaRPr>
          </a:p>
        </p:txBody>
      </p:sp>
      <p:sp>
        <p:nvSpPr>
          <p:cNvPr id="3" name="TextBox 2"/>
          <p:cNvSpPr txBox="1"/>
          <p:nvPr/>
        </p:nvSpPr>
        <p:spPr>
          <a:xfrm>
            <a:off x="467544" y="1945935"/>
            <a:ext cx="8280920" cy="307777"/>
          </a:xfrm>
          <a:prstGeom prst="rect">
            <a:avLst/>
          </a:prstGeom>
          <a:noFill/>
        </p:spPr>
        <p:txBody>
          <a:bodyPr wrap="square" rtlCol="0">
            <a:spAutoFit/>
          </a:bodyPr>
          <a:lstStyle/>
          <a:p>
            <a:r>
              <a:rPr lang="en-US" altLang="ko-KR" sz="1400" dirty="0" smtClean="0">
                <a:latin typeface="Times New Roman" panose="02020603050405020304" pitchFamily="18" charset="0"/>
                <a:cs typeface="Times New Roman" panose="02020603050405020304" pitchFamily="18" charset="0"/>
              </a:rPr>
              <a:t>-To statistically minimize forecast errors and formulate reliable probabilities</a:t>
            </a:r>
            <a:endParaRPr lang="ko-KR" altLang="en-US" sz="1400" dirty="0">
              <a:latin typeface="Times New Roman" panose="02020603050405020304" pitchFamily="18" charset="0"/>
              <a:cs typeface="Times New Roman" panose="02020603050405020304" pitchFamily="18" charset="0"/>
            </a:endParaRPr>
          </a:p>
        </p:txBody>
      </p:sp>
      <p:sp>
        <p:nvSpPr>
          <p:cNvPr id="14" name="직사각형 13"/>
          <p:cNvSpPr/>
          <p:nvPr/>
        </p:nvSpPr>
        <p:spPr>
          <a:xfrm>
            <a:off x="4932039" y="1364712"/>
            <a:ext cx="4219189" cy="2000548"/>
          </a:xfrm>
          <a:prstGeom prst="rect">
            <a:avLst/>
          </a:prstGeom>
          <a:solidFill>
            <a:schemeClr val="bg2"/>
          </a:solidFill>
          <a:ln>
            <a:solidFill>
              <a:schemeClr val="accent6"/>
            </a:solidFill>
          </a:ln>
        </p:spPr>
        <p:txBody>
          <a:bodyPr wrap="square">
            <a:spAutoFit/>
          </a:bodyPr>
          <a:lstStyle/>
          <a:p>
            <a:r>
              <a:rPr lang="en-GB" altLang="ko-KR" sz="1400" b="1" dirty="0" smtClean="0">
                <a:solidFill>
                  <a:srgbClr val="C00000"/>
                </a:solidFill>
                <a:latin typeface="Times New Roman" panose="02020603050405020304" pitchFamily="18" charset="0"/>
                <a:cs typeface="Times New Roman" panose="02020603050405020304" pitchFamily="18" charset="0"/>
              </a:rPr>
              <a:t>fc = (f-</a:t>
            </a:r>
            <a:r>
              <a:rPr lang="en-GB" altLang="ko-KR" sz="1400" b="1" dirty="0" err="1">
                <a:solidFill>
                  <a:srgbClr val="C00000"/>
                </a:solidFill>
                <a:latin typeface="Times New Roman" panose="02020603050405020304" pitchFamily="18" charset="0"/>
                <a:cs typeface="Times New Roman" panose="02020603050405020304" pitchFamily="18" charset="0"/>
              </a:rPr>
              <a:t>f</a:t>
            </a:r>
            <a:r>
              <a:rPr lang="en-GB" altLang="ko-KR" sz="1400" b="1" dirty="0" err="1" smtClean="0">
                <a:solidFill>
                  <a:srgbClr val="C00000"/>
                </a:solidFill>
                <a:latin typeface="Times New Roman" panose="02020603050405020304" pitchFamily="18" charset="0"/>
                <a:cs typeface="Times New Roman" panose="02020603050405020304" pitchFamily="18" charset="0"/>
              </a:rPr>
              <a:t>_m</a:t>
            </a:r>
            <a:r>
              <a:rPr lang="en-GB" altLang="ko-KR" sz="1400" b="1" dirty="0" smtClean="0">
                <a:solidFill>
                  <a:srgbClr val="C00000"/>
                </a:solidFill>
                <a:latin typeface="Times New Roman" panose="02020603050405020304" pitchFamily="18" charset="0"/>
                <a:cs typeface="Times New Roman" panose="02020603050405020304" pitchFamily="18" charset="0"/>
              </a:rPr>
              <a:t>) * (</a:t>
            </a:r>
            <a:r>
              <a:rPr lang="en-GB" altLang="ko-KR" sz="1400" b="1" dirty="0" err="1" smtClean="0">
                <a:solidFill>
                  <a:srgbClr val="C00000"/>
                </a:solidFill>
                <a:latin typeface="Times New Roman" panose="02020603050405020304" pitchFamily="18" charset="0"/>
                <a:cs typeface="Times New Roman" panose="02020603050405020304" pitchFamily="18" charset="0"/>
              </a:rPr>
              <a:t>s_o</a:t>
            </a:r>
            <a:r>
              <a:rPr lang="en-GB" altLang="ko-KR" sz="1400" b="1" dirty="0" smtClean="0">
                <a:solidFill>
                  <a:srgbClr val="C00000"/>
                </a:solidFill>
                <a:latin typeface="Times New Roman" panose="02020603050405020304" pitchFamily="18" charset="0"/>
                <a:cs typeface="Times New Roman" panose="02020603050405020304" pitchFamily="18" charset="0"/>
              </a:rPr>
              <a:t>/</a:t>
            </a:r>
            <a:r>
              <a:rPr lang="en-GB" altLang="ko-KR" sz="1400" b="1" dirty="0" err="1" smtClean="0">
                <a:solidFill>
                  <a:srgbClr val="C00000"/>
                </a:solidFill>
                <a:latin typeface="Times New Roman" panose="02020603050405020304" pitchFamily="18" charset="0"/>
                <a:cs typeface="Times New Roman" panose="02020603050405020304" pitchFamily="18" charset="0"/>
              </a:rPr>
              <a:t>s_em</a:t>
            </a:r>
            <a:r>
              <a:rPr lang="en-GB" altLang="ko-KR" sz="1400" b="1" dirty="0" smtClean="0">
                <a:solidFill>
                  <a:srgbClr val="C00000"/>
                </a:solidFill>
                <a:latin typeface="Times New Roman" panose="02020603050405020304" pitchFamily="18" charset="0"/>
                <a:cs typeface="Times New Roman" panose="02020603050405020304" pitchFamily="18" charset="0"/>
              </a:rPr>
              <a:t>) + </a:t>
            </a:r>
            <a:r>
              <a:rPr lang="en-GB" altLang="ko-KR" sz="1400" b="1" dirty="0" err="1" smtClean="0">
                <a:solidFill>
                  <a:srgbClr val="C00000"/>
                </a:solidFill>
                <a:latin typeface="Times New Roman" panose="02020603050405020304" pitchFamily="18" charset="0"/>
                <a:cs typeface="Times New Roman" panose="02020603050405020304" pitchFamily="18" charset="0"/>
              </a:rPr>
              <a:t>o_m</a:t>
            </a:r>
            <a:r>
              <a:rPr lang="en-GB" altLang="ko-KR" sz="1400" b="1" dirty="0" smtClean="0">
                <a:solidFill>
                  <a:srgbClr val="C00000"/>
                </a:solidFill>
                <a:latin typeface="Times New Roman" panose="02020603050405020304" pitchFamily="18" charset="0"/>
                <a:cs typeface="Times New Roman" panose="02020603050405020304" pitchFamily="18" charset="0"/>
              </a:rPr>
              <a:t> </a:t>
            </a:r>
            <a:endParaRPr lang="ko-KR" altLang="en-US" sz="1400" b="1" dirty="0" smtClean="0">
              <a:solidFill>
                <a:srgbClr val="C00000"/>
              </a:solidFill>
              <a:latin typeface="Times New Roman" panose="02020603050405020304" pitchFamily="18" charset="0"/>
              <a:cs typeface="Times New Roman" panose="02020603050405020304" pitchFamily="18" charset="0"/>
            </a:endParaRP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smtClean="0">
                <a:latin typeface="Times New Roman" panose="02020603050405020304" pitchFamily="18" charset="0"/>
                <a:cs typeface="Times New Roman" panose="02020603050405020304" pitchFamily="18" charset="0"/>
              </a:rPr>
              <a:t>fc </a:t>
            </a:r>
            <a:r>
              <a:rPr lang="en-US" altLang="ko-KR" sz="1100" dirty="0">
                <a:latin typeface="Times New Roman" panose="02020603050405020304" pitchFamily="18" charset="0"/>
                <a:cs typeface="Times New Roman" panose="02020603050405020304" pitchFamily="18" charset="0"/>
              </a:rPr>
              <a:t>:</a:t>
            </a:r>
            <a:r>
              <a:rPr lang="en-US" altLang="ko-KR" sz="1100" dirty="0" smtClean="0">
                <a:latin typeface="Times New Roman" panose="02020603050405020304" pitchFamily="18" charset="0"/>
                <a:cs typeface="Times New Roman" panose="02020603050405020304" pitchFamily="18" charset="0"/>
              </a:rPr>
              <a:t> corrected field</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a:latin typeface="Times New Roman" panose="02020603050405020304" pitchFamily="18" charset="0"/>
                <a:cs typeface="Times New Roman" panose="02020603050405020304" pitchFamily="18" charset="0"/>
              </a:rPr>
              <a:t>f</a:t>
            </a:r>
            <a:r>
              <a:rPr lang="en-US" altLang="ko-KR" sz="1100" dirty="0" smtClean="0">
                <a:latin typeface="Times New Roman" panose="02020603050405020304" pitchFamily="18" charset="0"/>
                <a:cs typeface="Times New Roman" panose="02020603050405020304" pitchFamily="18" charset="0"/>
              </a:rPr>
              <a:t> </a:t>
            </a:r>
            <a:r>
              <a:rPr lang="en-US" altLang="ko-KR" sz="1100" dirty="0">
                <a:latin typeface="Times New Roman" panose="02020603050405020304" pitchFamily="18" charset="0"/>
                <a:cs typeface="Times New Roman" panose="02020603050405020304" pitchFamily="18" charset="0"/>
              </a:rPr>
              <a:t>:</a:t>
            </a:r>
            <a:r>
              <a:rPr lang="en-US" altLang="ko-KR" sz="1100" dirty="0" smtClean="0">
                <a:latin typeface="Times New Roman" panose="02020603050405020304" pitchFamily="18" charset="0"/>
                <a:cs typeface="Times New Roman" panose="02020603050405020304" pitchFamily="18" charset="0"/>
              </a:rPr>
              <a:t> forecast of a specific year </a:t>
            </a:r>
          </a:p>
          <a:p>
            <a:r>
              <a:rPr lang="en-US" altLang="ko-KR" sz="1100" dirty="0" err="1" smtClean="0">
                <a:latin typeface="Times New Roman" panose="02020603050405020304" pitchFamily="18" charset="0"/>
                <a:cs typeface="Times New Roman" panose="02020603050405020304" pitchFamily="18" charset="0"/>
              </a:rPr>
              <a:t>f_m</a:t>
            </a:r>
            <a:r>
              <a:rPr lang="en-US" altLang="ko-KR" sz="1100" dirty="0" smtClean="0">
                <a:latin typeface="Times New Roman" panose="02020603050405020304" pitchFamily="18" charset="0"/>
                <a:cs typeface="Times New Roman" panose="02020603050405020304" pitchFamily="18" charset="0"/>
              </a:rPr>
              <a:t> : climatology of the </a:t>
            </a:r>
            <a:r>
              <a:rPr lang="en-US" altLang="ko-KR" sz="1100" dirty="0" err="1" smtClean="0">
                <a:latin typeface="Times New Roman" panose="02020603050405020304" pitchFamily="18" charset="0"/>
                <a:cs typeface="Times New Roman" panose="02020603050405020304" pitchFamily="18" charset="0"/>
              </a:rPr>
              <a:t>hindcast</a:t>
            </a:r>
            <a:r>
              <a:rPr lang="en-US" altLang="ko-KR" sz="1100" dirty="0" smtClean="0">
                <a:latin typeface="Times New Roman" panose="02020603050405020304" pitchFamily="18" charset="0"/>
                <a:cs typeface="Times New Roman" panose="02020603050405020304" pitchFamily="18" charset="0"/>
              </a:rPr>
              <a:t> (ensemble mean)</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err="1" smtClean="0">
                <a:latin typeface="Times New Roman" panose="02020603050405020304" pitchFamily="18" charset="0"/>
                <a:cs typeface="Times New Roman" panose="02020603050405020304" pitchFamily="18" charset="0"/>
              </a:rPr>
              <a:t>s_o</a:t>
            </a:r>
            <a:r>
              <a:rPr lang="en-US" altLang="ko-KR" sz="1100" dirty="0" smtClean="0">
                <a:latin typeface="Times New Roman" panose="02020603050405020304" pitchFamily="18" charset="0"/>
                <a:cs typeface="Times New Roman" panose="02020603050405020304" pitchFamily="18" charset="0"/>
              </a:rPr>
              <a:t> </a:t>
            </a:r>
            <a:r>
              <a:rPr lang="en-US" altLang="ko-KR" sz="1100" dirty="0">
                <a:latin typeface="Times New Roman" panose="02020603050405020304" pitchFamily="18" charset="0"/>
                <a:cs typeface="Times New Roman" panose="02020603050405020304" pitchFamily="18" charset="0"/>
              </a:rPr>
              <a:t>:</a:t>
            </a:r>
            <a:r>
              <a:rPr lang="en-US" altLang="ko-KR" sz="1100" dirty="0" smtClean="0">
                <a:latin typeface="Times New Roman" panose="02020603050405020304" pitchFamily="18" charset="0"/>
                <a:cs typeface="Times New Roman" panose="02020603050405020304" pitchFamily="18" charset="0"/>
              </a:rPr>
              <a:t> standard deviation of the observations </a:t>
            </a:r>
          </a:p>
          <a:p>
            <a:r>
              <a:rPr lang="en-US" altLang="ko-KR" sz="1100" dirty="0" err="1" smtClean="0">
                <a:latin typeface="Times New Roman" panose="02020603050405020304" pitchFamily="18" charset="0"/>
                <a:cs typeface="Times New Roman" panose="02020603050405020304" pitchFamily="18" charset="0"/>
              </a:rPr>
              <a:t>s_em</a:t>
            </a:r>
            <a:r>
              <a:rPr lang="en-US" altLang="ko-KR" sz="1100" dirty="0" smtClean="0">
                <a:latin typeface="Times New Roman" panose="02020603050405020304" pitchFamily="18" charset="0"/>
                <a:cs typeface="Times New Roman" panose="02020603050405020304" pitchFamily="18" charset="0"/>
              </a:rPr>
              <a:t> : standard deviation of the </a:t>
            </a:r>
            <a:r>
              <a:rPr lang="en-US" altLang="ko-KR" sz="1100" dirty="0" err="1" smtClean="0">
                <a:latin typeface="Times New Roman" panose="02020603050405020304" pitchFamily="18" charset="0"/>
                <a:cs typeface="Times New Roman" panose="02020603050405020304" pitchFamily="18" charset="0"/>
              </a:rPr>
              <a:t>hindcast</a:t>
            </a:r>
            <a:r>
              <a:rPr lang="en-US" altLang="ko-KR" sz="1100" dirty="0" smtClean="0">
                <a:latin typeface="Times New Roman" panose="02020603050405020304" pitchFamily="18" charset="0"/>
                <a:cs typeface="Times New Roman" panose="02020603050405020304" pitchFamily="18" charset="0"/>
              </a:rPr>
              <a:t> (ensemble mean)</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err="1" smtClean="0">
                <a:latin typeface="Times New Roman" panose="02020603050405020304" pitchFamily="18" charset="0"/>
                <a:cs typeface="Times New Roman" panose="02020603050405020304" pitchFamily="18" charset="0"/>
              </a:rPr>
              <a:t>o_m</a:t>
            </a:r>
            <a:r>
              <a:rPr lang="en-US" altLang="ko-KR" sz="1100" dirty="0" smtClean="0">
                <a:latin typeface="Times New Roman" panose="02020603050405020304" pitchFamily="18" charset="0"/>
                <a:cs typeface="Times New Roman" panose="02020603050405020304" pitchFamily="18" charset="0"/>
              </a:rPr>
              <a:t> : climatology of the observations  </a:t>
            </a:r>
            <a:endParaRPr lang="ko-KR" altLang="en-US" sz="1100" dirty="0">
              <a:latin typeface="Times New Roman" panose="02020603050405020304" pitchFamily="18" charset="0"/>
              <a:cs typeface="Times New Roman" panose="02020603050405020304" pitchFamily="18" charset="0"/>
            </a:endParaRPr>
          </a:p>
        </p:txBody>
      </p:sp>
      <p:sp>
        <p:nvSpPr>
          <p:cNvPr id="13" name="직사각형 12"/>
          <p:cNvSpPr/>
          <p:nvPr/>
        </p:nvSpPr>
        <p:spPr>
          <a:xfrm>
            <a:off x="4932040" y="3498484"/>
            <a:ext cx="4212468" cy="3046988"/>
          </a:xfrm>
          <a:prstGeom prst="rect">
            <a:avLst/>
          </a:prstGeom>
          <a:solidFill>
            <a:schemeClr val="bg2"/>
          </a:solidFill>
          <a:ln>
            <a:solidFill>
              <a:schemeClr val="accent6"/>
            </a:solidFill>
          </a:ln>
        </p:spPr>
        <p:txBody>
          <a:bodyPr wrap="square">
            <a:spAutoFit/>
          </a:bodyPr>
          <a:lstStyle/>
          <a:p>
            <a:r>
              <a:rPr lang="en-GB" altLang="ko-KR" sz="1400" b="1" dirty="0" smtClean="0">
                <a:solidFill>
                  <a:srgbClr val="C00000"/>
                </a:solidFill>
                <a:latin typeface="Times New Roman" panose="02020603050405020304" pitchFamily="18" charset="0"/>
                <a:cs typeface="Times New Roman" panose="02020603050405020304" pitchFamily="18" charset="0"/>
              </a:rPr>
              <a:t>fc = (a * </a:t>
            </a:r>
            <a:r>
              <a:rPr lang="en-GB" altLang="ko-KR" sz="1400" b="1" dirty="0" err="1" smtClean="0">
                <a:solidFill>
                  <a:srgbClr val="C00000"/>
                </a:solidFill>
                <a:latin typeface="Times New Roman" panose="02020603050405020304" pitchFamily="18" charset="0"/>
                <a:cs typeface="Times New Roman" panose="02020603050405020304" pitchFamily="18" charset="0"/>
              </a:rPr>
              <a:t>z</a:t>
            </a:r>
            <a:r>
              <a:rPr lang="en-GB" altLang="ko-KR" sz="1400" b="1" baseline="-25000" dirty="0" err="1" smtClean="0">
                <a:solidFill>
                  <a:srgbClr val="C00000"/>
                </a:solidFill>
                <a:latin typeface="Times New Roman" panose="02020603050405020304" pitchFamily="18" charset="0"/>
                <a:cs typeface="Times New Roman" panose="02020603050405020304" pitchFamily="18" charset="0"/>
              </a:rPr>
              <a:t>i</a:t>
            </a:r>
            <a:r>
              <a:rPr lang="en-GB" altLang="ko-KR" sz="1400" b="1" dirty="0" smtClean="0">
                <a:solidFill>
                  <a:srgbClr val="C00000"/>
                </a:solidFill>
                <a:latin typeface="Times New Roman" panose="02020603050405020304" pitchFamily="18" charset="0"/>
                <a:cs typeface="Times New Roman" panose="02020603050405020304" pitchFamily="18" charset="0"/>
              </a:rPr>
              <a:t>) + (b * </a:t>
            </a:r>
            <a:r>
              <a:rPr lang="en-GB" altLang="ko-KR" sz="1400" b="1" dirty="0" err="1" smtClean="0">
                <a:solidFill>
                  <a:srgbClr val="C00000"/>
                </a:solidFill>
                <a:latin typeface="Times New Roman" panose="02020603050405020304" pitchFamily="18" charset="0"/>
                <a:cs typeface="Times New Roman" panose="02020603050405020304" pitchFamily="18" charset="0"/>
              </a:rPr>
              <a:t>z</a:t>
            </a:r>
            <a:r>
              <a:rPr lang="en-GB" altLang="ko-KR" sz="1400" b="1" baseline="-25000" dirty="0" err="1" smtClean="0">
                <a:solidFill>
                  <a:srgbClr val="C00000"/>
                </a:solidFill>
                <a:latin typeface="Times New Roman" panose="02020603050405020304" pitchFamily="18" charset="0"/>
                <a:cs typeface="Times New Roman" panose="02020603050405020304" pitchFamily="18" charset="0"/>
              </a:rPr>
              <a:t>ij</a:t>
            </a:r>
            <a:r>
              <a:rPr lang="en-GB" altLang="ko-KR" sz="1400" b="1" dirty="0" smtClean="0">
                <a:solidFill>
                  <a:srgbClr val="C00000"/>
                </a:solidFill>
                <a:latin typeface="Times New Roman" panose="02020603050405020304" pitchFamily="18" charset="0"/>
                <a:cs typeface="Times New Roman" panose="02020603050405020304" pitchFamily="18" charset="0"/>
              </a:rPr>
              <a:t>) + </a:t>
            </a:r>
            <a:r>
              <a:rPr lang="en-GB" altLang="ko-KR" sz="1400" b="1" dirty="0" err="1" smtClean="0">
                <a:solidFill>
                  <a:srgbClr val="C00000"/>
                </a:solidFill>
                <a:latin typeface="Times New Roman" panose="02020603050405020304" pitchFamily="18" charset="0"/>
                <a:cs typeface="Times New Roman" panose="02020603050405020304" pitchFamily="18" charset="0"/>
              </a:rPr>
              <a:t>o_m</a:t>
            </a:r>
            <a:endParaRPr lang="en-GB" altLang="ko-KR" sz="1400" b="1" dirty="0" smtClean="0">
              <a:solidFill>
                <a:srgbClr val="C00000"/>
              </a:solidFill>
              <a:latin typeface="Times New Roman" panose="02020603050405020304" pitchFamily="18" charset="0"/>
              <a:cs typeface="Times New Roman" panose="02020603050405020304" pitchFamily="18" charset="0"/>
            </a:endParaRPr>
          </a:p>
          <a:p>
            <a:r>
              <a:rPr lang="en-US" altLang="ko-KR" sz="1200" b="1" dirty="0" smtClean="0">
                <a:solidFill>
                  <a:srgbClr val="C00000"/>
                </a:solidFill>
                <a:latin typeface="Times New Roman" panose="02020603050405020304" pitchFamily="18" charset="0"/>
                <a:cs typeface="Times New Roman" panose="02020603050405020304" pitchFamily="18" charset="0"/>
              </a:rPr>
              <a:t>   </a:t>
            </a:r>
            <a:r>
              <a:rPr lang="en-US" altLang="ko-KR" sz="1300" b="1" dirty="0" smtClean="0">
                <a:solidFill>
                  <a:srgbClr val="C00000"/>
                </a:solidFill>
                <a:latin typeface="Times New Roman" panose="02020603050405020304" pitchFamily="18" charset="0"/>
                <a:cs typeface="Times New Roman" panose="02020603050405020304" pitchFamily="18" charset="0"/>
              </a:rPr>
              <a:t>[ a = abs(r) * (</a:t>
            </a:r>
            <a:r>
              <a:rPr lang="en-US" altLang="ko-KR" sz="1300" b="1" dirty="0" err="1" smtClean="0">
                <a:solidFill>
                  <a:srgbClr val="C00000"/>
                </a:solidFill>
                <a:latin typeface="Times New Roman" panose="02020603050405020304" pitchFamily="18" charset="0"/>
                <a:cs typeface="Times New Roman" panose="02020603050405020304" pitchFamily="18" charset="0"/>
              </a:rPr>
              <a:t>s_o</a:t>
            </a:r>
            <a:r>
              <a:rPr lang="en-US" altLang="ko-KR" sz="1300" b="1" dirty="0" smtClean="0">
                <a:solidFill>
                  <a:srgbClr val="C00000"/>
                </a:solidFill>
                <a:latin typeface="Times New Roman" panose="02020603050405020304" pitchFamily="18" charset="0"/>
                <a:cs typeface="Times New Roman" panose="02020603050405020304" pitchFamily="18" charset="0"/>
              </a:rPr>
              <a:t>/</a:t>
            </a:r>
            <a:r>
              <a:rPr lang="en-US" altLang="ko-KR" sz="1300" b="1" dirty="0" err="1" smtClean="0">
                <a:solidFill>
                  <a:srgbClr val="C00000"/>
                </a:solidFill>
                <a:latin typeface="Times New Roman" panose="02020603050405020304" pitchFamily="18" charset="0"/>
                <a:cs typeface="Times New Roman" panose="02020603050405020304" pitchFamily="18" charset="0"/>
              </a:rPr>
              <a:t>s_em</a:t>
            </a:r>
            <a:r>
              <a:rPr lang="en-US" altLang="ko-KR" sz="1300" b="1" dirty="0" smtClean="0">
                <a:solidFill>
                  <a:srgbClr val="C00000"/>
                </a:solidFill>
                <a:latin typeface="Times New Roman" panose="02020603050405020304" pitchFamily="18" charset="0"/>
                <a:cs typeface="Times New Roman" panose="02020603050405020304" pitchFamily="18" charset="0"/>
              </a:rPr>
              <a:t>) ,  b = </a:t>
            </a:r>
            <a:r>
              <a:rPr lang="en-US" altLang="ko-KR" sz="1300" b="1" dirty="0" err="1">
                <a:solidFill>
                  <a:srgbClr val="C00000"/>
                </a:solidFill>
                <a:latin typeface="Times New Roman" panose="02020603050405020304" pitchFamily="18" charset="0"/>
                <a:cs typeface="Times New Roman" panose="02020603050405020304" pitchFamily="18" charset="0"/>
              </a:rPr>
              <a:t>sqrt</a:t>
            </a:r>
            <a:r>
              <a:rPr lang="en-US" altLang="ko-KR" sz="1300" b="1" dirty="0">
                <a:solidFill>
                  <a:srgbClr val="C00000"/>
                </a:solidFill>
                <a:latin typeface="Times New Roman" panose="02020603050405020304" pitchFamily="18" charset="0"/>
                <a:cs typeface="Times New Roman" panose="02020603050405020304" pitchFamily="18" charset="0"/>
              </a:rPr>
              <a:t>(1 - </a:t>
            </a:r>
            <a:r>
              <a:rPr lang="en-US" altLang="ko-KR" sz="1300" b="1" dirty="0" smtClean="0">
                <a:solidFill>
                  <a:srgbClr val="C00000"/>
                </a:solidFill>
                <a:latin typeface="Times New Roman" panose="02020603050405020304" pitchFamily="18" charset="0"/>
                <a:cs typeface="Times New Roman" panose="02020603050405020304" pitchFamily="18" charset="0"/>
              </a:rPr>
              <a:t>r</a:t>
            </a:r>
            <a:r>
              <a:rPr lang="en-US" altLang="ko-KR" sz="1300" b="1" baseline="30000" dirty="0" smtClean="0">
                <a:solidFill>
                  <a:srgbClr val="C00000"/>
                </a:solidFill>
                <a:latin typeface="Times New Roman" panose="02020603050405020304" pitchFamily="18" charset="0"/>
                <a:cs typeface="Times New Roman" panose="02020603050405020304" pitchFamily="18" charset="0"/>
              </a:rPr>
              <a:t>2</a:t>
            </a:r>
            <a:r>
              <a:rPr lang="en-US" altLang="ko-KR" sz="1300" b="1" dirty="0" smtClean="0">
                <a:solidFill>
                  <a:srgbClr val="C00000"/>
                </a:solidFill>
                <a:latin typeface="Times New Roman" panose="02020603050405020304" pitchFamily="18" charset="0"/>
                <a:cs typeface="Times New Roman" panose="02020603050405020304" pitchFamily="18" charset="0"/>
              </a:rPr>
              <a:t>) * (</a:t>
            </a:r>
            <a:r>
              <a:rPr lang="en-US" altLang="ko-KR" sz="1300" b="1" dirty="0" err="1" smtClean="0">
                <a:solidFill>
                  <a:srgbClr val="C00000"/>
                </a:solidFill>
                <a:latin typeface="Times New Roman" panose="02020603050405020304" pitchFamily="18" charset="0"/>
                <a:cs typeface="Times New Roman" panose="02020603050405020304" pitchFamily="18" charset="0"/>
              </a:rPr>
              <a:t>s_o</a:t>
            </a:r>
            <a:r>
              <a:rPr lang="en-US" altLang="ko-KR" sz="1300" b="1" dirty="0" smtClean="0">
                <a:solidFill>
                  <a:srgbClr val="C00000"/>
                </a:solidFill>
                <a:latin typeface="Times New Roman" panose="02020603050405020304" pitchFamily="18" charset="0"/>
                <a:cs typeface="Times New Roman" panose="02020603050405020304" pitchFamily="18" charset="0"/>
              </a:rPr>
              <a:t>/</a:t>
            </a:r>
            <a:r>
              <a:rPr lang="en-US" altLang="ko-KR" sz="1300" b="1" dirty="0" err="1" smtClean="0">
                <a:solidFill>
                  <a:srgbClr val="C00000"/>
                </a:solidFill>
                <a:latin typeface="Times New Roman" panose="02020603050405020304" pitchFamily="18" charset="0"/>
                <a:cs typeface="Times New Roman" panose="02020603050405020304" pitchFamily="18" charset="0"/>
              </a:rPr>
              <a:t>s_e</a:t>
            </a:r>
            <a:r>
              <a:rPr lang="en-US" altLang="ko-KR" sz="1300" b="1" dirty="0" smtClean="0">
                <a:solidFill>
                  <a:srgbClr val="C00000"/>
                </a:solidFill>
                <a:latin typeface="Times New Roman" panose="02020603050405020304" pitchFamily="18" charset="0"/>
                <a:cs typeface="Times New Roman" panose="02020603050405020304" pitchFamily="18" charset="0"/>
              </a:rPr>
              <a:t>)]</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smtClean="0">
                <a:latin typeface="Times New Roman" panose="02020603050405020304" pitchFamily="18" charset="0"/>
                <a:cs typeface="Times New Roman" panose="02020603050405020304" pitchFamily="18" charset="0"/>
              </a:rPr>
              <a:t>fc </a:t>
            </a:r>
            <a:r>
              <a:rPr lang="en-US" altLang="ko-KR" sz="1100" dirty="0">
                <a:latin typeface="Times New Roman" panose="02020603050405020304" pitchFamily="18" charset="0"/>
                <a:cs typeface="Times New Roman" panose="02020603050405020304" pitchFamily="18" charset="0"/>
              </a:rPr>
              <a:t>= corrected </a:t>
            </a:r>
            <a:r>
              <a:rPr lang="en-US" altLang="ko-KR" sz="1100" dirty="0" smtClean="0">
                <a:latin typeface="Times New Roman" panose="02020603050405020304" pitchFamily="18" charset="0"/>
                <a:cs typeface="Times New Roman" panose="02020603050405020304" pitchFamily="18" charset="0"/>
              </a:rPr>
              <a:t>field</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err="1">
                <a:latin typeface="Times New Roman" panose="02020603050405020304" pitchFamily="18" charset="0"/>
                <a:cs typeface="Times New Roman" panose="02020603050405020304" pitchFamily="18" charset="0"/>
              </a:rPr>
              <a:t>z_i</a:t>
            </a:r>
            <a:r>
              <a:rPr lang="en-US" altLang="ko-KR" sz="1100" dirty="0">
                <a:latin typeface="Times New Roman" panose="02020603050405020304" pitchFamily="18" charset="0"/>
                <a:cs typeface="Times New Roman" panose="02020603050405020304" pitchFamily="18" charset="0"/>
              </a:rPr>
              <a:t> : </a:t>
            </a:r>
            <a:r>
              <a:rPr lang="en-US" altLang="ko-KR" sz="1100" dirty="0" smtClean="0">
                <a:latin typeface="Times New Roman" panose="02020603050405020304" pitchFamily="18" charset="0"/>
                <a:cs typeface="Times New Roman" panose="02020603050405020304" pitchFamily="18" charset="0"/>
              </a:rPr>
              <a:t>ensemble </a:t>
            </a:r>
            <a:r>
              <a:rPr lang="en-US" altLang="ko-KR" sz="1100" dirty="0">
                <a:latin typeface="Times New Roman" panose="02020603050405020304" pitchFamily="18" charset="0"/>
                <a:cs typeface="Times New Roman" panose="02020603050405020304" pitchFamily="18" charset="0"/>
              </a:rPr>
              <a:t>mean of the </a:t>
            </a:r>
            <a:r>
              <a:rPr lang="en-US" altLang="ko-KR" sz="1100" dirty="0" smtClean="0">
                <a:latin typeface="Times New Roman" panose="02020603050405020304" pitchFamily="18" charset="0"/>
                <a:cs typeface="Times New Roman" panose="02020603050405020304" pitchFamily="18" charset="0"/>
              </a:rPr>
              <a:t>forecast anomaly</a:t>
            </a:r>
          </a:p>
          <a:p>
            <a:r>
              <a:rPr lang="en-US" altLang="ko-KR" sz="1100" dirty="0" smtClean="0">
                <a:latin typeface="Times New Roman" panose="02020603050405020304" pitchFamily="18" charset="0"/>
                <a:cs typeface="Times New Roman" panose="02020603050405020304" pitchFamily="18" charset="0"/>
              </a:rPr>
              <a:t>r : correlation </a:t>
            </a:r>
            <a:r>
              <a:rPr lang="en-US" altLang="ko-KR" sz="1100" dirty="0">
                <a:latin typeface="Times New Roman" panose="02020603050405020304" pitchFamily="18" charset="0"/>
                <a:cs typeface="Times New Roman" panose="02020603050405020304" pitchFamily="18" charset="0"/>
              </a:rPr>
              <a:t>between the ensemble mean of the </a:t>
            </a:r>
            <a:r>
              <a:rPr lang="en-US" altLang="ko-KR" sz="1100" dirty="0" err="1">
                <a:latin typeface="Times New Roman" panose="02020603050405020304" pitchFamily="18" charset="0"/>
                <a:cs typeface="Times New Roman" panose="02020603050405020304" pitchFamily="18" charset="0"/>
              </a:rPr>
              <a:t>hindcast</a:t>
            </a:r>
            <a:r>
              <a:rPr lang="en-US" altLang="ko-KR" sz="1100" dirty="0">
                <a:latin typeface="Times New Roman" panose="02020603050405020304" pitchFamily="18" charset="0"/>
                <a:cs typeface="Times New Roman" panose="02020603050405020304" pitchFamily="18" charset="0"/>
              </a:rPr>
              <a:t> and the </a:t>
            </a:r>
            <a:r>
              <a:rPr lang="en-US" altLang="ko-KR" sz="1100" dirty="0" smtClean="0">
                <a:latin typeface="Times New Roman" panose="02020603050405020304" pitchFamily="18" charset="0"/>
                <a:cs typeface="Times New Roman" panose="02020603050405020304" pitchFamily="18" charset="0"/>
              </a:rPr>
              <a:t>observations</a:t>
            </a:r>
          </a:p>
          <a:p>
            <a:r>
              <a:rPr lang="en-US" altLang="ko-KR" sz="1100" dirty="0" err="1" smtClean="0">
                <a:latin typeface="Times New Roman" panose="02020603050405020304" pitchFamily="18" charset="0"/>
                <a:cs typeface="Times New Roman" panose="02020603050405020304" pitchFamily="18" charset="0"/>
              </a:rPr>
              <a:t>s_o</a:t>
            </a:r>
            <a:r>
              <a:rPr lang="en-US" altLang="ko-KR" sz="1100" dirty="0" smtClean="0">
                <a:latin typeface="Times New Roman" panose="02020603050405020304" pitchFamily="18" charset="0"/>
                <a:cs typeface="Times New Roman" panose="02020603050405020304" pitchFamily="18" charset="0"/>
              </a:rPr>
              <a:t> </a:t>
            </a:r>
            <a:r>
              <a:rPr lang="en-US" altLang="ko-KR" sz="1100" dirty="0">
                <a:latin typeface="Times New Roman" panose="02020603050405020304" pitchFamily="18" charset="0"/>
                <a:cs typeface="Times New Roman" panose="02020603050405020304" pitchFamily="18" charset="0"/>
              </a:rPr>
              <a:t>: standard deviation of the </a:t>
            </a:r>
            <a:r>
              <a:rPr lang="en-US" altLang="ko-KR" sz="1100" dirty="0" smtClean="0">
                <a:latin typeface="Times New Roman" panose="02020603050405020304" pitchFamily="18" charset="0"/>
                <a:cs typeface="Times New Roman" panose="02020603050405020304" pitchFamily="18" charset="0"/>
              </a:rPr>
              <a:t>observations</a:t>
            </a:r>
          </a:p>
          <a:p>
            <a:r>
              <a:rPr lang="en-US" altLang="ko-KR" sz="1100" dirty="0" err="1" smtClean="0">
                <a:latin typeface="Times New Roman" panose="02020603050405020304" pitchFamily="18" charset="0"/>
                <a:cs typeface="Times New Roman" panose="02020603050405020304" pitchFamily="18" charset="0"/>
              </a:rPr>
              <a:t>s_em</a:t>
            </a:r>
            <a:r>
              <a:rPr lang="en-US" altLang="ko-KR" sz="1100" dirty="0" smtClean="0">
                <a:latin typeface="Times New Roman" panose="02020603050405020304" pitchFamily="18" charset="0"/>
                <a:cs typeface="Times New Roman" panose="02020603050405020304" pitchFamily="18" charset="0"/>
              </a:rPr>
              <a:t> : </a:t>
            </a:r>
            <a:r>
              <a:rPr lang="en-US" altLang="ko-KR" sz="1100" dirty="0">
                <a:latin typeface="Times New Roman" panose="02020603050405020304" pitchFamily="18" charset="0"/>
                <a:cs typeface="Times New Roman" panose="02020603050405020304" pitchFamily="18" charset="0"/>
              </a:rPr>
              <a:t>standard deviation of the ensemble mean of the </a:t>
            </a:r>
            <a:r>
              <a:rPr lang="en-US" altLang="ko-KR" sz="1100" dirty="0" err="1" smtClean="0">
                <a:latin typeface="Times New Roman" panose="02020603050405020304" pitchFamily="18" charset="0"/>
                <a:cs typeface="Times New Roman" panose="02020603050405020304" pitchFamily="18" charset="0"/>
              </a:rPr>
              <a:t>hindcast</a:t>
            </a:r>
            <a:endParaRPr lang="en-US" altLang="ko-KR" sz="1100" dirty="0" smtClean="0">
              <a:latin typeface="Times New Roman" panose="02020603050405020304" pitchFamily="18" charset="0"/>
              <a:cs typeface="Times New Roman" panose="02020603050405020304" pitchFamily="18" charset="0"/>
            </a:endParaRPr>
          </a:p>
          <a:p>
            <a:endParaRPr lang="en-US" altLang="ko-KR" sz="1100" dirty="0">
              <a:latin typeface="Times New Roman" panose="02020603050405020304" pitchFamily="18" charset="0"/>
              <a:cs typeface="Times New Roman" panose="02020603050405020304" pitchFamily="18" charset="0"/>
            </a:endParaRPr>
          </a:p>
          <a:p>
            <a:r>
              <a:rPr lang="en-US" altLang="ko-KR" sz="1100" dirty="0" err="1" smtClean="0">
                <a:latin typeface="Times New Roman" panose="02020603050405020304" pitchFamily="18" charset="0"/>
                <a:cs typeface="Times New Roman" panose="02020603050405020304" pitchFamily="18" charset="0"/>
              </a:rPr>
              <a:t>z_ij</a:t>
            </a:r>
            <a:r>
              <a:rPr lang="en-US" altLang="ko-KR" sz="1100" dirty="0" smtClean="0">
                <a:latin typeface="Times New Roman" panose="02020603050405020304" pitchFamily="18" charset="0"/>
                <a:cs typeface="Times New Roman" panose="02020603050405020304" pitchFamily="18" charset="0"/>
              </a:rPr>
              <a:t> : difference </a:t>
            </a:r>
            <a:r>
              <a:rPr lang="en-US" altLang="ko-KR" sz="1100" dirty="0">
                <a:latin typeface="Times New Roman" panose="02020603050405020304" pitchFamily="18" charset="0"/>
                <a:cs typeface="Times New Roman" panose="02020603050405020304" pitchFamily="18" charset="0"/>
              </a:rPr>
              <a:t>between each ensemble member and the ensemble mean of the </a:t>
            </a:r>
            <a:r>
              <a:rPr lang="en-US" altLang="ko-KR" sz="1100" dirty="0" smtClean="0">
                <a:latin typeface="Times New Roman" panose="02020603050405020304" pitchFamily="18" charset="0"/>
                <a:cs typeface="Times New Roman" panose="02020603050405020304" pitchFamily="18" charset="0"/>
              </a:rPr>
              <a:t>forecast anomaly</a:t>
            </a:r>
          </a:p>
          <a:p>
            <a:r>
              <a:rPr lang="en-US" altLang="ko-KR" sz="1100" dirty="0" err="1">
                <a:latin typeface="Times New Roman" panose="02020603050405020304" pitchFamily="18" charset="0"/>
                <a:cs typeface="Times New Roman" panose="02020603050405020304" pitchFamily="18" charset="0"/>
              </a:rPr>
              <a:t>s_e</a:t>
            </a:r>
            <a:r>
              <a:rPr lang="en-US" altLang="ko-KR" sz="1100" dirty="0">
                <a:latin typeface="Times New Roman" panose="02020603050405020304" pitchFamily="18" charset="0"/>
                <a:cs typeface="Times New Roman" panose="02020603050405020304" pitchFamily="18" charset="0"/>
              </a:rPr>
              <a:t> : </a:t>
            </a:r>
            <a:r>
              <a:rPr lang="en-US" altLang="ko-KR" sz="1100" dirty="0" smtClean="0">
                <a:latin typeface="Times New Roman" panose="02020603050405020304" pitchFamily="18" charset="0"/>
                <a:cs typeface="Times New Roman" panose="02020603050405020304" pitchFamily="18" charset="0"/>
              </a:rPr>
              <a:t>standard </a:t>
            </a:r>
            <a:r>
              <a:rPr lang="en-US" altLang="ko-KR" sz="1100" dirty="0">
                <a:latin typeface="Times New Roman" panose="02020603050405020304" pitchFamily="18" charset="0"/>
                <a:cs typeface="Times New Roman" panose="02020603050405020304" pitchFamily="18" charset="0"/>
              </a:rPr>
              <a:t>deviation of the difference </a:t>
            </a:r>
            <a:r>
              <a:rPr lang="en-US" altLang="ko-KR" sz="1100" dirty="0" smtClean="0">
                <a:latin typeface="Times New Roman" panose="02020603050405020304" pitchFamily="18" charset="0"/>
                <a:cs typeface="Times New Roman" panose="02020603050405020304" pitchFamily="18" charset="0"/>
              </a:rPr>
              <a:t>between </a:t>
            </a:r>
            <a:r>
              <a:rPr lang="en-US" altLang="ko-KR" sz="1100" dirty="0">
                <a:latin typeface="Times New Roman" panose="02020603050405020304" pitchFamily="18" charset="0"/>
                <a:cs typeface="Times New Roman" panose="02020603050405020304" pitchFamily="18" charset="0"/>
              </a:rPr>
              <a:t>the ensemble members of the </a:t>
            </a:r>
            <a:r>
              <a:rPr lang="en-US" altLang="ko-KR" sz="1100" dirty="0" err="1">
                <a:latin typeface="Times New Roman" panose="02020603050405020304" pitchFamily="18" charset="0"/>
                <a:cs typeface="Times New Roman" panose="02020603050405020304" pitchFamily="18" charset="0"/>
              </a:rPr>
              <a:t>hindcast</a:t>
            </a:r>
            <a:r>
              <a:rPr lang="en-US" altLang="ko-KR" sz="1100" dirty="0">
                <a:latin typeface="Times New Roman" panose="02020603050405020304" pitchFamily="18" charset="0"/>
                <a:cs typeface="Times New Roman" panose="02020603050405020304" pitchFamily="18" charset="0"/>
              </a:rPr>
              <a:t> and the ensemble mean for each start </a:t>
            </a:r>
            <a:r>
              <a:rPr lang="en-US" altLang="ko-KR" sz="1100" dirty="0" smtClean="0">
                <a:latin typeface="Times New Roman" panose="02020603050405020304" pitchFamily="18" charset="0"/>
                <a:cs typeface="Times New Roman" panose="02020603050405020304" pitchFamily="18" charset="0"/>
              </a:rPr>
              <a:t>date</a:t>
            </a:r>
          </a:p>
          <a:p>
            <a:endParaRPr lang="en-US" altLang="ko-KR" sz="1100" dirty="0">
              <a:latin typeface="Times New Roman" panose="02020603050405020304" pitchFamily="18" charset="0"/>
              <a:cs typeface="Times New Roman" panose="02020603050405020304" pitchFamily="18" charset="0"/>
            </a:endParaRPr>
          </a:p>
          <a:p>
            <a:r>
              <a:rPr lang="en-US" altLang="ko-KR" sz="1100" dirty="0" err="1" smtClean="0">
                <a:latin typeface="Times New Roman" panose="02020603050405020304" pitchFamily="18" charset="0"/>
                <a:cs typeface="Times New Roman" panose="02020603050405020304" pitchFamily="18" charset="0"/>
              </a:rPr>
              <a:t>o_m</a:t>
            </a:r>
            <a:r>
              <a:rPr lang="en-US" altLang="ko-KR" sz="1100" dirty="0" smtClean="0">
                <a:latin typeface="Times New Roman" panose="02020603050405020304" pitchFamily="18" charset="0"/>
                <a:cs typeface="Times New Roman" panose="02020603050405020304" pitchFamily="18" charset="0"/>
              </a:rPr>
              <a:t>=climatology of the observations  </a:t>
            </a:r>
            <a:endParaRPr lang="ko-KR" altLang="en-US" sz="11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66378" y="5500618"/>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Leave-one-out cross-validation</a:t>
            </a:r>
            <a:endParaRPr lang="ko-KR" altLang="en-US" sz="1600" b="1" dirty="0">
              <a:latin typeface="Times New Roman" panose="02020603050405020304" pitchFamily="18" charset="0"/>
              <a:cs typeface="Times New Roman" panose="02020603050405020304" pitchFamily="18" charset="0"/>
            </a:endParaRPr>
          </a:p>
        </p:txBody>
      </p:sp>
      <p:sp>
        <p:nvSpPr>
          <p:cNvPr id="17" name="직사각형 16"/>
          <p:cNvSpPr/>
          <p:nvPr/>
        </p:nvSpPr>
        <p:spPr>
          <a:xfrm>
            <a:off x="467544" y="5786100"/>
            <a:ext cx="4464495" cy="523220"/>
          </a:xfrm>
          <a:prstGeom prst="rect">
            <a:avLst/>
          </a:prstGeom>
        </p:spPr>
        <p:txBody>
          <a:bodyPr wrap="square">
            <a:spAutoFit/>
          </a:bodyPr>
          <a:lstStyle/>
          <a:p>
            <a:pPr marL="285750" indent="-285750">
              <a:buFont typeface="Arial" panose="020B0604020202020204" pitchFamily="34" charset="0"/>
              <a:buChar char="•"/>
            </a:pPr>
            <a:r>
              <a:rPr lang="en-US" altLang="ko-KR" sz="1400" dirty="0">
                <a:latin typeface="Times New Roman"/>
                <a:ea typeface="맑은 고딕"/>
              </a:rPr>
              <a:t>To derive a more accurate estimate of model prediction performance and avoid overfitting</a:t>
            </a:r>
            <a:endParaRPr lang="en-US" altLang="ko-KR"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15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BSC-2015.11.1\BSC-Research-Project\Project-Resilience\EMS\이미지 모음\offshore-wind tur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946"/>
            <a:ext cx="9143999"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4A490C5D-AEA8-4823-B9B3-806910A0ECF7}" type="slidenum">
              <a:rPr lang="es-ES" smtClean="0"/>
              <a:pPr/>
              <a:t>2</a:t>
            </a:fld>
            <a:endParaRPr lang="es-ES" dirty="0"/>
          </a:p>
        </p:txBody>
      </p:sp>
      <p:sp>
        <p:nvSpPr>
          <p:cNvPr id="11" name="Title 10"/>
          <p:cNvSpPr>
            <a:spLocks noGrp="1"/>
          </p:cNvSpPr>
          <p:nvPr>
            <p:ph type="title"/>
          </p:nvPr>
        </p:nvSpPr>
        <p:spPr/>
        <p:txBody>
          <a:bodyPr/>
          <a:lstStyle/>
          <a:p>
            <a:r>
              <a:rPr lang="es-ES" sz="2800" b="1" dirty="0" smtClean="0"/>
              <a:t>Background and Introduction</a:t>
            </a:r>
            <a:endParaRPr lang="es-ES" sz="2800" b="1" dirty="0"/>
          </a:p>
        </p:txBody>
      </p:sp>
      <p:sp>
        <p:nvSpPr>
          <p:cNvPr id="7" name="AutoShape 4"/>
          <p:cNvSpPr>
            <a:spLocks noChangeArrowheads="1"/>
          </p:cNvSpPr>
          <p:nvPr/>
        </p:nvSpPr>
        <p:spPr bwMode="gray">
          <a:xfrm>
            <a:off x="336928" y="1196752"/>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Today people around the world are looking forward to the growth and wider application of renewable energies contributing to the total energy supply. Wind power will especially </a:t>
            </a:r>
            <a:r>
              <a:rPr lang="en-US" altLang="ko-KR" sz="1600" dirty="0">
                <a:solidFill>
                  <a:srgbClr val="C00000"/>
                </a:solidFill>
                <a:latin typeface="Times New Roman" panose="02020603050405020304" pitchFamily="18" charset="0"/>
                <a:cs typeface="Times New Roman" panose="02020603050405020304" pitchFamily="18" charset="0"/>
              </a:rPr>
              <a:t>play an increasingly important role in providing a substantial share of renewable energy supply </a:t>
            </a:r>
            <a:r>
              <a:rPr lang="en-US" altLang="ko-KR" sz="1600" dirty="0">
                <a:solidFill>
                  <a:srgbClr val="002060"/>
                </a:solidFill>
                <a:latin typeface="Times New Roman" panose="02020603050405020304" pitchFamily="18" charset="0"/>
                <a:cs typeface="Times New Roman" panose="02020603050405020304" pitchFamily="18" charset="0"/>
              </a:rPr>
              <a:t>over the coming years (</a:t>
            </a:r>
            <a:r>
              <a:rPr lang="en-US" altLang="ko-KR" sz="1600" dirty="0" err="1">
                <a:solidFill>
                  <a:srgbClr val="002060"/>
                </a:solidFill>
                <a:latin typeface="Times New Roman" panose="02020603050405020304" pitchFamily="18" charset="0"/>
                <a:cs typeface="Times New Roman" panose="02020603050405020304" pitchFamily="18" charset="0"/>
              </a:rPr>
              <a:t>Troccoli</a:t>
            </a:r>
            <a:r>
              <a:rPr lang="en-US" altLang="ko-KR" sz="1600" dirty="0">
                <a:solidFill>
                  <a:srgbClr val="002060"/>
                </a:solidFill>
                <a:latin typeface="Times New Roman" panose="02020603050405020304" pitchFamily="18" charset="0"/>
                <a:cs typeface="Times New Roman" panose="02020603050405020304" pitchFamily="18" charset="0"/>
              </a:rPr>
              <a:t> et al. 2010).  </a:t>
            </a:r>
          </a:p>
        </p:txBody>
      </p:sp>
      <p:sp>
        <p:nvSpPr>
          <p:cNvPr id="9" name="AutoShape 4"/>
          <p:cNvSpPr>
            <a:spLocks noChangeArrowheads="1"/>
          </p:cNvSpPr>
          <p:nvPr/>
        </p:nvSpPr>
        <p:spPr bwMode="gray">
          <a:xfrm>
            <a:off x="340980" y="2781201"/>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The ability to reliably and accurately anticipate and respond to changes in wind energy supply and demand is essential </a:t>
            </a:r>
            <a:r>
              <a:rPr lang="en-US" altLang="ko-KR" sz="1600" dirty="0">
                <a:solidFill>
                  <a:srgbClr val="C00000"/>
                </a:solidFill>
                <a:latin typeface="Times New Roman" panose="02020603050405020304" pitchFamily="18" charset="0"/>
                <a:cs typeface="Times New Roman" panose="02020603050405020304" pitchFamily="18" charset="0"/>
              </a:rPr>
              <a:t>to stabilize and secure the entire electricity network</a:t>
            </a:r>
            <a:r>
              <a:rPr lang="en-US" altLang="ko-KR" sz="1600" dirty="0">
                <a:solidFill>
                  <a:srgbClr val="002060"/>
                </a:solidFill>
                <a:latin typeface="Times New Roman" panose="02020603050405020304" pitchFamily="18" charset="0"/>
                <a:cs typeface="Times New Roman" panose="02020603050405020304" pitchFamily="18" charset="0"/>
              </a:rPr>
              <a:t>. To minimize the significant disruption to energy supply and demand, the predictions of the key variables (wind speed and temperature) which are most relevant to wind power supply and energy demand are used. </a:t>
            </a:r>
          </a:p>
        </p:txBody>
      </p:sp>
      <p:sp>
        <p:nvSpPr>
          <p:cNvPr id="12" name="AutoShape 4"/>
          <p:cNvSpPr>
            <a:spLocks noChangeArrowheads="1"/>
          </p:cNvSpPr>
          <p:nvPr/>
        </p:nvSpPr>
        <p:spPr bwMode="gray">
          <a:xfrm>
            <a:off x="349290" y="4365377"/>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Previous works have dealt with the sensitivity of the energy system to the variability at either short or long-time scales, such as weather forecasts (Amin, 2013; </a:t>
            </a:r>
            <a:r>
              <a:rPr lang="en-US" altLang="ko-KR" sz="1600" dirty="0" err="1">
                <a:solidFill>
                  <a:srgbClr val="002060"/>
                </a:solidFill>
                <a:latin typeface="Times New Roman" panose="02020603050405020304" pitchFamily="18" charset="0"/>
                <a:cs typeface="Times New Roman" panose="02020603050405020304" pitchFamily="18" charset="0"/>
              </a:rPr>
              <a:t>Troccoli</a:t>
            </a:r>
            <a:r>
              <a:rPr lang="en-US" altLang="ko-KR" sz="1600" dirty="0">
                <a:solidFill>
                  <a:srgbClr val="002060"/>
                </a:solidFill>
                <a:latin typeface="Times New Roman" panose="02020603050405020304" pitchFamily="18" charset="0"/>
                <a:cs typeface="Times New Roman" panose="02020603050405020304" pitchFamily="18" charset="0"/>
              </a:rPr>
              <a:t> et al. 2013) or climate change projections (</a:t>
            </a:r>
            <a:r>
              <a:rPr lang="en-US" altLang="ko-KR" sz="1600" dirty="0" err="1">
                <a:solidFill>
                  <a:srgbClr val="002060"/>
                </a:solidFill>
                <a:latin typeface="Times New Roman" panose="02020603050405020304" pitchFamily="18" charset="0"/>
                <a:cs typeface="Times New Roman" panose="02020603050405020304" pitchFamily="18" charset="0"/>
              </a:rPr>
              <a:t>Ebinger</a:t>
            </a:r>
            <a:r>
              <a:rPr lang="en-US" altLang="ko-KR" sz="1600" dirty="0">
                <a:solidFill>
                  <a:srgbClr val="002060"/>
                </a:solidFill>
                <a:latin typeface="Times New Roman" panose="02020603050405020304" pitchFamily="18" charset="0"/>
                <a:cs typeface="Times New Roman" panose="02020603050405020304" pitchFamily="18" charset="0"/>
              </a:rPr>
              <a:t> and Vergara, 2011; IPCC 2011), </a:t>
            </a:r>
            <a:r>
              <a:rPr lang="en-US" altLang="ko-KR" sz="1600" dirty="0">
                <a:solidFill>
                  <a:srgbClr val="C00000"/>
                </a:solidFill>
                <a:latin typeface="Times New Roman" panose="02020603050405020304" pitchFamily="18" charset="0"/>
                <a:cs typeface="Times New Roman" panose="02020603050405020304" pitchFamily="18" charset="0"/>
              </a:rPr>
              <a:t>while there were few researches on the use of climate predictions at the seasonal time scale </a:t>
            </a:r>
            <a:r>
              <a:rPr lang="en-US" altLang="ko-KR" sz="1600" dirty="0">
                <a:solidFill>
                  <a:srgbClr val="002060"/>
                </a:solidFill>
                <a:latin typeface="Times New Roman" panose="02020603050405020304" pitchFamily="18" charset="0"/>
                <a:cs typeface="Times New Roman" panose="02020603050405020304" pitchFamily="18" charset="0"/>
              </a:rPr>
              <a:t>due to general perception on their low quality of prediction (</a:t>
            </a:r>
            <a:r>
              <a:rPr lang="en-US" altLang="ko-KR" sz="1600" dirty="0" err="1">
                <a:solidFill>
                  <a:srgbClr val="002060"/>
                </a:solidFill>
                <a:latin typeface="Times New Roman" panose="02020603050405020304" pitchFamily="18" charset="0"/>
                <a:cs typeface="Times New Roman" panose="02020603050405020304" pitchFamily="18" charset="0"/>
              </a:rPr>
              <a:t>Doblas</a:t>
            </a:r>
            <a:r>
              <a:rPr lang="en-US" altLang="ko-KR" sz="1600" dirty="0">
                <a:solidFill>
                  <a:srgbClr val="002060"/>
                </a:solidFill>
                <a:latin typeface="Times New Roman" panose="02020603050405020304" pitchFamily="18" charset="0"/>
                <a:cs typeface="Times New Roman" panose="02020603050405020304" pitchFamily="18" charset="0"/>
              </a:rPr>
              <a:t>-Reyes et al. 2013). </a:t>
            </a:r>
          </a:p>
        </p:txBody>
      </p:sp>
    </p:spTree>
    <p:extLst>
      <p:ext uri="{BB962C8B-B14F-4D97-AF65-F5344CB8AC3E}">
        <p14:creationId xmlns:p14="http://schemas.microsoft.com/office/powerpoint/2010/main" val="135257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20</a:t>
            </a:fld>
            <a:endParaRPr lang="es-ES" dirty="0"/>
          </a:p>
        </p:txBody>
      </p:sp>
      <p:sp>
        <p:nvSpPr>
          <p:cNvPr id="11" name="Title 10"/>
          <p:cNvSpPr>
            <a:spLocks noGrp="1"/>
          </p:cNvSpPr>
          <p:nvPr>
            <p:ph type="title"/>
          </p:nvPr>
        </p:nvSpPr>
        <p:spPr/>
        <p:txBody>
          <a:bodyPr/>
          <a:lstStyle/>
          <a:p>
            <a:r>
              <a:rPr lang="en-US" dirty="0"/>
              <a:t>Spatially averaged correlation skill score</a:t>
            </a:r>
          </a:p>
        </p:txBody>
      </p:sp>
      <p:graphicFrame>
        <p:nvGraphicFramePr>
          <p:cNvPr id="6" name="표 5"/>
          <p:cNvGraphicFramePr>
            <a:graphicFrameLocks noGrp="1"/>
          </p:cNvGraphicFramePr>
          <p:nvPr>
            <p:extLst>
              <p:ext uri="{D42A27DB-BD31-4B8C-83A1-F6EECF244321}">
                <p14:modId xmlns:p14="http://schemas.microsoft.com/office/powerpoint/2010/main" val="2812112621"/>
              </p:ext>
            </p:extLst>
          </p:nvPr>
        </p:nvGraphicFramePr>
        <p:xfrm>
          <a:off x="539552" y="1124744"/>
          <a:ext cx="8064896" cy="2351988"/>
        </p:xfrm>
        <a:graphic>
          <a:graphicData uri="http://schemas.openxmlformats.org/drawingml/2006/table">
            <a:tbl>
              <a:tblPr firstRow="1" bandRow="1">
                <a:tableStyleId>{5C22544A-7EE6-4342-B048-85BDC9FD1C3A}</a:tableStyleId>
              </a:tblPr>
              <a:tblGrid>
                <a:gridCol w="2016224"/>
                <a:gridCol w="1008112"/>
                <a:gridCol w="1008112"/>
                <a:gridCol w="1008112"/>
                <a:gridCol w="1008112"/>
                <a:gridCol w="1008112"/>
                <a:gridCol w="1008112"/>
              </a:tblGrid>
              <a:tr h="391998">
                <a:tc>
                  <a:txBody>
                    <a:bodyPr/>
                    <a:lstStyle/>
                    <a:p>
                      <a:pPr latinLnBrk="1"/>
                      <a:r>
                        <a:rPr lang="en-US" altLang="ko-KR" sz="1600" dirty="0" smtClean="0">
                          <a:latin typeface="Times New Roman" panose="02020603050405020304" pitchFamily="18" charset="0"/>
                          <a:cs typeface="Times New Roman" panose="02020603050405020304" pitchFamily="18" charset="0"/>
                        </a:rPr>
                        <a:t>10-m wind speed</a:t>
                      </a:r>
                      <a:endParaRPr lang="ko-KR" altLang="en-US" sz="1600" dirty="0">
                        <a:latin typeface="Times New Roman" panose="02020603050405020304" pitchFamily="18" charset="0"/>
                        <a:cs typeface="Times New Roman" panose="02020603050405020304" pitchFamily="18" charset="0"/>
                      </a:endParaRPr>
                    </a:p>
                  </a:txBody>
                  <a:tcPr/>
                </a:tc>
                <a:tc gridSpan="2">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Raw</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c gridSpan="2">
                  <a:txBody>
                    <a:bodyPr/>
                    <a:lstStyle/>
                    <a:p>
                      <a:pPr algn="ctr" latinLnBrk="1"/>
                      <a:r>
                        <a:rPr lang="en-US" altLang="ko-KR" sz="1600" b="1" dirty="0" err="1" smtClean="0">
                          <a:solidFill>
                            <a:srgbClr val="002060"/>
                          </a:solidFill>
                          <a:latin typeface="Times New Roman" panose="02020603050405020304" pitchFamily="18" charset="0"/>
                          <a:cs typeface="Times New Roman" panose="02020603050405020304" pitchFamily="18" charset="0"/>
                        </a:rPr>
                        <a:t>SBCcv</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c gridSpan="2">
                  <a:txBody>
                    <a:bodyPr/>
                    <a:lstStyle/>
                    <a:p>
                      <a:pPr algn="ctr" latinLnBrk="1"/>
                      <a:r>
                        <a:rPr lang="en-US" altLang="ko-KR" sz="1600" b="1" dirty="0" err="1" smtClean="0">
                          <a:solidFill>
                            <a:srgbClr val="002060"/>
                          </a:solidFill>
                          <a:latin typeface="Times New Roman" panose="02020603050405020304" pitchFamily="18" charset="0"/>
                          <a:cs typeface="Times New Roman" panose="02020603050405020304" pitchFamily="18" charset="0"/>
                        </a:rPr>
                        <a:t>Calcv</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r>
              <a:tr h="391998">
                <a:tc>
                  <a:txBody>
                    <a:bodyPr/>
                    <a:lstStyle/>
                    <a:p>
                      <a:pPr algn="ctr" latinLnBrk="1"/>
                      <a:r>
                        <a:rPr lang="en-US" altLang="ko-KR" sz="1600" dirty="0" smtClean="0">
                          <a:latin typeface="Times New Roman" panose="02020603050405020304" pitchFamily="18" charset="0"/>
                          <a:cs typeface="Times New Roman" panose="02020603050405020304" pitchFamily="18" charset="0"/>
                        </a:rPr>
                        <a:t>Globe</a:t>
                      </a:r>
                      <a:endParaRPr lang="ko-KR" altLang="en-US" sz="16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ECMWF_S4</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0.175</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0.484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0.169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0.482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0.121</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0.437</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METFR_S4</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0.023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0.155</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0.019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0.144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0.006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0.151</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METFR_S3</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0.066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0.254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0.063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0.265</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0.034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0.225</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MME</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0.110</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0.362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0.100</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0.368</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0.098</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0.363</a:t>
                      </a:r>
                      <a:endParaRPr lang="ko-KR" altLang="en-US" sz="1400" b="1"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3237474677"/>
              </p:ext>
            </p:extLst>
          </p:nvPr>
        </p:nvGraphicFramePr>
        <p:xfrm>
          <a:off x="539552" y="3685076"/>
          <a:ext cx="8064896" cy="2351988"/>
        </p:xfrm>
        <a:graphic>
          <a:graphicData uri="http://schemas.openxmlformats.org/drawingml/2006/table">
            <a:tbl>
              <a:tblPr firstRow="1" bandRow="1">
                <a:tableStyleId>{5C22544A-7EE6-4342-B048-85BDC9FD1C3A}</a:tableStyleId>
              </a:tblPr>
              <a:tblGrid>
                <a:gridCol w="2016224"/>
                <a:gridCol w="1008112"/>
                <a:gridCol w="1008112"/>
                <a:gridCol w="1008112"/>
                <a:gridCol w="1008112"/>
                <a:gridCol w="1008112"/>
                <a:gridCol w="1008112"/>
              </a:tblGrid>
              <a:tr h="391998">
                <a:tc>
                  <a:txBody>
                    <a:bodyPr/>
                    <a:lstStyle/>
                    <a:p>
                      <a:pPr latinLnBrk="1"/>
                      <a:r>
                        <a:rPr lang="en-US" altLang="ko-KR" sz="1600" dirty="0" smtClean="0">
                          <a:latin typeface="Times New Roman" panose="02020603050405020304" pitchFamily="18" charset="0"/>
                          <a:cs typeface="Times New Roman" panose="02020603050405020304" pitchFamily="18" charset="0"/>
                        </a:rPr>
                        <a:t>2-m temperature</a:t>
                      </a:r>
                      <a:endParaRPr lang="ko-KR" altLang="en-US" sz="1600" dirty="0">
                        <a:latin typeface="Times New Roman" panose="02020603050405020304" pitchFamily="18" charset="0"/>
                        <a:cs typeface="Times New Roman" panose="02020603050405020304" pitchFamily="18" charset="0"/>
                      </a:endParaRPr>
                    </a:p>
                  </a:txBody>
                  <a:tcPr/>
                </a:tc>
                <a:tc gridSpan="2">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Raw</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c gridSpan="2">
                  <a:txBody>
                    <a:bodyPr/>
                    <a:lstStyle/>
                    <a:p>
                      <a:pPr algn="ctr" latinLnBrk="1"/>
                      <a:r>
                        <a:rPr lang="en-US" altLang="ko-KR" sz="1600" b="1" dirty="0" err="1" smtClean="0">
                          <a:solidFill>
                            <a:srgbClr val="002060"/>
                          </a:solidFill>
                          <a:latin typeface="Times New Roman" panose="02020603050405020304" pitchFamily="18" charset="0"/>
                          <a:cs typeface="Times New Roman" panose="02020603050405020304" pitchFamily="18" charset="0"/>
                        </a:rPr>
                        <a:t>SBCcv</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c gridSpan="2">
                  <a:txBody>
                    <a:bodyPr/>
                    <a:lstStyle/>
                    <a:p>
                      <a:pPr algn="ctr" latinLnBrk="1"/>
                      <a:r>
                        <a:rPr lang="en-US" altLang="ko-KR" sz="1600" b="1" dirty="0" err="1" smtClean="0">
                          <a:solidFill>
                            <a:srgbClr val="002060"/>
                          </a:solidFill>
                          <a:latin typeface="Times New Roman" panose="02020603050405020304" pitchFamily="18" charset="0"/>
                          <a:cs typeface="Times New Roman" panose="02020603050405020304" pitchFamily="18" charset="0"/>
                        </a:rPr>
                        <a:t>Calcv</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r>
              <a:tr h="391998">
                <a:tc>
                  <a:txBody>
                    <a:bodyPr/>
                    <a:lstStyle/>
                    <a:p>
                      <a:pPr algn="ctr" latinLnBrk="1"/>
                      <a:r>
                        <a:rPr lang="en-US" altLang="ko-KR" sz="1600" dirty="0" smtClean="0">
                          <a:latin typeface="Times New Roman" panose="02020603050405020304" pitchFamily="18" charset="0"/>
                          <a:cs typeface="Times New Roman" panose="02020603050405020304" pitchFamily="18" charset="0"/>
                        </a:rPr>
                        <a:t>Globe</a:t>
                      </a:r>
                      <a:endParaRPr lang="ko-KR" altLang="en-US" sz="16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ECMWF_S4</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0.294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0.563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0.284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0.559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0.201</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0.549</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METFR_S4</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0.190</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0.553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0.183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0.549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0.134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0.476</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METFR_S3</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0.236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0.492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0.227</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0.489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0.136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0.441</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MME</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0.292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0.556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0.280</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0.552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0.236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0.560</a:t>
                      </a:r>
                      <a:endParaRPr lang="ko-KR" altLang="en-US" sz="1400"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37070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21</a:t>
            </a:fld>
            <a:endParaRPr lang="es-ES" dirty="0"/>
          </a:p>
        </p:txBody>
      </p:sp>
      <p:sp>
        <p:nvSpPr>
          <p:cNvPr id="11" name="Title 10"/>
          <p:cNvSpPr>
            <a:spLocks noGrp="1"/>
          </p:cNvSpPr>
          <p:nvPr>
            <p:ph type="title"/>
          </p:nvPr>
        </p:nvSpPr>
        <p:spPr/>
        <p:txBody>
          <a:bodyPr/>
          <a:lstStyle/>
          <a:p>
            <a:r>
              <a:rPr lang="es-ES" dirty="0"/>
              <a:t>Temporal Correlation </a:t>
            </a:r>
            <a:r>
              <a:rPr lang="es-ES" dirty="0" smtClean="0"/>
              <a:t>Coefficient (TCC)</a:t>
            </a:r>
            <a:endParaRPr lang="es-ES" dirty="0"/>
          </a:p>
        </p:txBody>
      </p:sp>
      <p:sp>
        <p:nvSpPr>
          <p:cNvPr id="4" name="TextBox 3"/>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2050" name="Picture 2" descr="D:\BSC-2015.11.1\BSC-Research-Project\Project-Resilience\EMS\ppt-fig\tcc-tas.c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 y="851570"/>
            <a:ext cx="9015412" cy="538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06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22</a:t>
            </a:fld>
            <a:endParaRPr lang="es-ES" dirty="0"/>
          </a:p>
        </p:txBody>
      </p:sp>
      <p:sp>
        <p:nvSpPr>
          <p:cNvPr id="11" name="Title 10"/>
          <p:cNvSpPr>
            <a:spLocks noGrp="1"/>
          </p:cNvSpPr>
          <p:nvPr>
            <p:ph type="title"/>
          </p:nvPr>
        </p:nvSpPr>
        <p:spPr/>
        <p:txBody>
          <a:bodyPr/>
          <a:lstStyle/>
          <a:p>
            <a:r>
              <a:rPr lang="es-ES" dirty="0"/>
              <a:t>Temporal Correlation </a:t>
            </a:r>
            <a:r>
              <a:rPr lang="es-ES" dirty="0" smtClean="0"/>
              <a:t>Coefficient (TCC)</a:t>
            </a:r>
            <a:endParaRPr lang="es-ES" dirty="0"/>
          </a:p>
        </p:txBody>
      </p:sp>
      <p:sp>
        <p:nvSpPr>
          <p:cNvPr id="4" name="TextBox 3"/>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2" name="Picture 2" descr="D:\BSC-2015.11.1\BSC-Research-Project\Project-Resilience\EMS\ppt-fig\tcc-tas.cv-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28" y="1283618"/>
            <a:ext cx="8423275"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45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23</a:t>
            </a:fld>
            <a:endParaRPr lang="es-ES" dirty="0"/>
          </a:p>
        </p:txBody>
      </p:sp>
      <p:sp>
        <p:nvSpPr>
          <p:cNvPr id="11" name="Title 10"/>
          <p:cNvSpPr>
            <a:spLocks noGrp="1"/>
          </p:cNvSpPr>
          <p:nvPr>
            <p:ph type="title"/>
          </p:nvPr>
        </p:nvSpPr>
        <p:spPr/>
        <p:txBody>
          <a:bodyPr/>
          <a:lstStyle/>
          <a:p>
            <a:r>
              <a:rPr lang="en-US" altLang="ko-KR" sz="2400" kern="0" dirty="0" smtClean="0">
                <a:ea typeface="굴림" pitchFamily="50" charset="-127"/>
                <a:cs typeface="Times New Roman" pitchFamily="18" charset="0"/>
              </a:rPr>
              <a:t>Fair </a:t>
            </a:r>
            <a:r>
              <a:rPr lang="en-US" altLang="ko-KR" sz="2400" kern="0" dirty="0">
                <a:ea typeface="굴림" pitchFamily="50" charset="-127"/>
                <a:cs typeface="Times New Roman" pitchFamily="18" charset="0"/>
              </a:rPr>
              <a:t>Ranked Probability Skill Score (FRPSS)</a:t>
            </a:r>
          </a:p>
        </p:txBody>
      </p:sp>
      <p:sp>
        <p:nvSpPr>
          <p:cNvPr id="5" name="TextBox 4"/>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8194" name="Picture 2" descr="D:\BSC-2015.11.1\BSC-Research-Project\Project-Resilience\EMS\ppt-fig\frpss-tas.c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 y="849337"/>
            <a:ext cx="9032875" cy="538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8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24</a:t>
            </a:fld>
            <a:endParaRPr lang="es-ES" dirty="0"/>
          </a:p>
        </p:txBody>
      </p:sp>
      <p:sp>
        <p:nvSpPr>
          <p:cNvPr id="11" name="Title 10"/>
          <p:cNvSpPr>
            <a:spLocks noGrp="1"/>
          </p:cNvSpPr>
          <p:nvPr>
            <p:ph type="title"/>
          </p:nvPr>
        </p:nvSpPr>
        <p:spPr/>
        <p:txBody>
          <a:bodyPr/>
          <a:lstStyle/>
          <a:p>
            <a:r>
              <a:rPr lang="en-US" altLang="ko-KR" sz="2400" kern="0" dirty="0" smtClean="0">
                <a:ea typeface="굴림" pitchFamily="50" charset="-127"/>
                <a:cs typeface="Times New Roman" pitchFamily="18" charset="0"/>
              </a:rPr>
              <a:t>Fair </a:t>
            </a:r>
            <a:r>
              <a:rPr lang="en-US" altLang="ko-KR" sz="2400" kern="0" dirty="0">
                <a:ea typeface="굴림" pitchFamily="50" charset="-127"/>
                <a:cs typeface="Times New Roman" pitchFamily="18" charset="0"/>
              </a:rPr>
              <a:t>Ranked Probability Skill Score (FRPSS)</a:t>
            </a:r>
          </a:p>
        </p:txBody>
      </p:sp>
      <p:sp>
        <p:nvSpPr>
          <p:cNvPr id="5" name="TextBox 4"/>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8196" name="Picture 4" descr="D:\BSC-2015.11.1\BSC-Research-Project\Project-Resilience\EMS\ppt-fig\frpss-tas.cv-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01" y="1264568"/>
            <a:ext cx="8412163" cy="4625975"/>
          </a:xfrm>
          <a:prstGeom prst="rect">
            <a:avLst/>
          </a:prstGeom>
          <a:noFill/>
          <a:ln w="25400">
            <a:noFill/>
          </a:ln>
        </p:spPr>
      </p:pic>
      <p:grpSp>
        <p:nvGrpSpPr>
          <p:cNvPr id="2" name="그룹 1"/>
          <p:cNvGrpSpPr/>
          <p:nvPr/>
        </p:nvGrpSpPr>
        <p:grpSpPr>
          <a:xfrm>
            <a:off x="0" y="821655"/>
            <a:ext cx="9156700" cy="5718860"/>
            <a:chOff x="0" y="821655"/>
            <a:chExt cx="9156700" cy="571886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922" y="3578240"/>
              <a:ext cx="45847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21655"/>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82234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07366" y="983988"/>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SBCcv</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884368" y="98099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Calcv</a:t>
              </a:r>
              <a:endParaRPr lang="ko-KR" alt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023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374400" y="3798000"/>
            <a:ext cx="8808486" cy="2560325"/>
            <a:chOff x="374400" y="3798000"/>
            <a:chExt cx="8808486" cy="2560325"/>
          </a:xfrm>
        </p:grpSpPr>
        <p:pic>
          <p:nvPicPr>
            <p:cNvPr id="1031" name="Picture 7" descr="D:\BSC-2015.11.1\BSC-Research-Project\Project-Resilience\DATA-Fig-PPT\fig\oper\Exp5\wERAint\tas\rld\mask_mme\DJF\4_Below_RelDiag_cal_cross_tas_1991_2012_G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6800" y="3798000"/>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BSC-2015.11.1\BSC-Research-Project\Project-Resilience\DATA-Fig-PPT\fig\oper\Exp5\wERAint\tas\rld\mask_mme\DJF\2_Below_RelDiag_sbc_cross_tas_1991_2012_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800" y="3798000"/>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BSC-2015.11.1\BSC-Research-Project\Project-Resilience\DATA-Fig-PPT\fig\oper\Exp5\wERAint\tas\rld\mask_mme\DJF\1_Below_RelDiag_rawdata_tas_1991_2012_G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00" y="3798000"/>
              <a:ext cx="2926086" cy="25603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그룹 1"/>
          <p:cNvGrpSpPr/>
          <p:nvPr/>
        </p:nvGrpSpPr>
        <p:grpSpPr>
          <a:xfrm>
            <a:off x="374400" y="1123200"/>
            <a:ext cx="8811955" cy="2576481"/>
            <a:chOff x="374400" y="1123200"/>
            <a:chExt cx="8811955" cy="2576481"/>
          </a:xfrm>
        </p:grpSpPr>
        <p:pic>
          <p:nvPicPr>
            <p:cNvPr id="1028" name="Picture 4" descr="D:\BSC-2015.11.1\BSC-Research-Project\Project-Resilience\DATA-Fig-PPT\fig\oper\Exp5\wERAint\tas\rld\mask_mme\DJF\4_Above_RelDiag_cal_cross_tas_1991_2012_G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0269" y="1139356"/>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BSC-2015.11.1\BSC-Research-Project\Project-Resilience\DATA-Fig-PPT\fig\oper\Exp5\wERAint\tas\rld\mask_mme\DJF\2_Above_RelDiag_sbc_cross_tas_1991_2012_G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2800" y="1123200"/>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BSC-2015.11.1\BSC-Research-Project\Project-Resilience\DATA-Fig-PPT\fig\oper\Exp5\wERAint\tas\rld\mask_mme\DJF\1_Above_RelDiag_rawdata_tas_1991_2012_G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400" y="1123200"/>
              <a:ext cx="2925257" cy="25596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4"/>
          </p:nvPr>
        </p:nvSpPr>
        <p:spPr/>
        <p:txBody>
          <a:bodyPr/>
          <a:lstStyle/>
          <a:p>
            <a:fld id="{4A490C5D-AEA8-4823-B9B3-806910A0ECF7}" type="slidenum">
              <a:rPr lang="es-ES" smtClean="0"/>
              <a:pPr/>
              <a:t>25</a:t>
            </a:fld>
            <a:endParaRPr lang="es-ES" dirty="0"/>
          </a:p>
        </p:txBody>
      </p:sp>
      <p:sp>
        <p:nvSpPr>
          <p:cNvPr id="11" name="Title 10"/>
          <p:cNvSpPr>
            <a:spLocks noGrp="1"/>
          </p:cNvSpPr>
          <p:nvPr>
            <p:ph type="title"/>
          </p:nvPr>
        </p:nvSpPr>
        <p:spPr/>
        <p:txBody>
          <a:bodyPr/>
          <a:lstStyle/>
          <a:p>
            <a:r>
              <a:rPr lang="en-US" sz="2800" b="1" kern="0" dirty="0" smtClean="0">
                <a:latin typeface="Times New Roman" pitchFamily="18" charset="0"/>
                <a:ea typeface="굴림" pitchFamily="50" charset="-127"/>
                <a:cs typeface="Times New Roman" pitchFamily="18" charset="0"/>
              </a:rPr>
              <a:t>Reliability Diagram</a:t>
            </a:r>
            <a:endParaRPr lang="es-ES" dirty="0"/>
          </a:p>
        </p:txBody>
      </p:sp>
      <p:sp>
        <p:nvSpPr>
          <p:cNvPr id="13" name="TextBox 12"/>
          <p:cNvSpPr txBox="1"/>
          <p:nvPr/>
        </p:nvSpPr>
        <p:spPr>
          <a:xfrm>
            <a:off x="1115616" y="836712"/>
            <a:ext cx="1224136" cy="377029"/>
          </a:xfrm>
          <a:prstGeom prst="rect">
            <a:avLst/>
          </a:prstGeom>
          <a:noFill/>
        </p:spPr>
        <p:txBody>
          <a:bodyPr wrap="square" rtlCol="0">
            <a:spAutoFit/>
          </a:bodyPr>
          <a:lstStyle/>
          <a:p>
            <a:r>
              <a:rPr lang="en-US" altLang="ko-KR" b="1" dirty="0" smtClean="0">
                <a:latin typeface="Times New Roman" panose="02020603050405020304" pitchFamily="18" charset="0"/>
                <a:cs typeface="Times New Roman" panose="02020603050405020304" pitchFamily="18" charset="0"/>
              </a:rPr>
              <a:t>Raw</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067944" y="8367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SBCcv</a:t>
            </a:r>
            <a:endParaRPr lang="ko-KR"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092280" y="8367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Calcv</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6512" y="1315566"/>
            <a:ext cx="1224136" cy="377029"/>
          </a:xfrm>
          <a:prstGeom prst="rect">
            <a:avLst/>
          </a:prstGeom>
          <a:noFill/>
        </p:spPr>
        <p:txBody>
          <a:bodyPr wrap="square" rtlCol="0">
            <a:spAutoFit/>
          </a:bodyPr>
          <a:lstStyle/>
          <a:p>
            <a:r>
              <a:rPr lang="en-US" altLang="ko-KR" b="1" dirty="0" smtClean="0">
                <a:solidFill>
                  <a:srgbClr val="C00000"/>
                </a:solidFill>
                <a:latin typeface="Times New Roman" panose="02020603050405020304" pitchFamily="18" charset="0"/>
                <a:cs typeface="Times New Roman" panose="02020603050405020304" pitchFamily="18" charset="0"/>
              </a:rPr>
              <a:t>Above</a:t>
            </a:r>
            <a:endParaRPr lang="ko-KR" altLang="en-US" b="1"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725" y="4001127"/>
            <a:ext cx="1224136" cy="377029"/>
          </a:xfrm>
          <a:prstGeom prst="rect">
            <a:avLst/>
          </a:prstGeom>
          <a:noFill/>
        </p:spPr>
        <p:txBody>
          <a:bodyPr wrap="square" rtlCol="0">
            <a:spAutoFit/>
          </a:bodyPr>
          <a:lstStyle/>
          <a:p>
            <a:r>
              <a:rPr lang="en-US" altLang="ko-KR" b="1" dirty="0" smtClean="0">
                <a:solidFill>
                  <a:srgbClr val="C00000"/>
                </a:solidFill>
                <a:latin typeface="Times New Roman" panose="02020603050405020304" pitchFamily="18" charset="0"/>
                <a:cs typeface="Times New Roman" panose="02020603050405020304" pitchFamily="18" charset="0"/>
              </a:rPr>
              <a:t>Below</a:t>
            </a:r>
            <a:endParaRPr lang="ko-KR" altLang="en-US" b="1" dirty="0">
              <a:solidFill>
                <a:srgbClr val="C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40375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26</a:t>
            </a:fld>
            <a:endParaRPr lang="es-ES" dirty="0"/>
          </a:p>
        </p:txBody>
      </p:sp>
      <p:sp>
        <p:nvSpPr>
          <p:cNvPr id="11" name="Title 10"/>
          <p:cNvSpPr>
            <a:spLocks noGrp="1"/>
          </p:cNvSpPr>
          <p:nvPr>
            <p:ph type="title"/>
          </p:nvPr>
        </p:nvSpPr>
        <p:spPr/>
        <p:txBody>
          <a:bodyPr/>
          <a:lstStyle/>
          <a:p>
            <a:r>
              <a:rPr lang="en-US" altLang="ko-KR" sz="2800" b="1" kern="0" dirty="0">
                <a:latin typeface="Times New Roman" pitchFamily="18" charset="0"/>
                <a:ea typeface="굴림" pitchFamily="50" charset="-127"/>
                <a:cs typeface="Times New Roman" pitchFamily="18" charset="0"/>
              </a:rPr>
              <a:t>Difference  of Two Correlation </a:t>
            </a:r>
            <a:r>
              <a:rPr lang="en-US" altLang="ko-KR" sz="2800" b="1" kern="0" dirty="0" smtClean="0">
                <a:latin typeface="Times New Roman" pitchFamily="18" charset="0"/>
                <a:ea typeface="굴림" pitchFamily="50" charset="-127"/>
                <a:cs typeface="Times New Roman" pitchFamily="18" charset="0"/>
              </a:rPr>
              <a:t>Coefficients</a:t>
            </a:r>
            <a:endParaRPr lang="es-ES" dirty="0"/>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1026" name="Picture 2" descr="D:\BSC-2015.11.1\BSC-Research-Project\Project-Resilience\DATA-Fig-PPT\fig\oper\Exp5\Diff\tas\multi\v4\1_ECS4-MFS4_tas_DJF_1lead_1991_2012_global_map_diff_Corr_ra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07" y="980728"/>
            <a:ext cx="8321057" cy="44805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5498648"/>
            <a:ext cx="8352928" cy="738664"/>
          </a:xfrm>
          <a:prstGeom prst="rect">
            <a:avLst/>
          </a:prstGeom>
          <a:noFill/>
        </p:spPr>
        <p:txBody>
          <a:bodyPr wrap="square" rtlCol="0">
            <a:spAutoFit/>
          </a:bodyPr>
          <a:lstStyle/>
          <a:p>
            <a:pPr algn="just"/>
            <a:r>
              <a:rPr lang="en-US" altLang="ko-KR" sz="1400" b="1" dirty="0" smtClean="0">
                <a:latin typeface="Times New Roman" panose="02020603050405020304" pitchFamily="18" charset="0"/>
                <a:cs typeface="Times New Roman" panose="02020603050405020304" pitchFamily="18" charset="0"/>
              </a:rPr>
              <a:t>Red </a:t>
            </a:r>
            <a:r>
              <a:rPr lang="en-US" altLang="ko-KR" sz="1400" b="1" dirty="0">
                <a:latin typeface="Times New Roman" panose="02020603050405020304" pitchFamily="18" charset="0"/>
                <a:cs typeface="Times New Roman" panose="02020603050405020304" pitchFamily="18" charset="0"/>
              </a:rPr>
              <a:t>(blue) </a:t>
            </a:r>
            <a:r>
              <a:rPr lang="en-US" altLang="ko-KR" sz="1400" b="1" dirty="0" smtClean="0">
                <a:latin typeface="Times New Roman" panose="02020603050405020304" pitchFamily="18" charset="0"/>
                <a:cs typeface="Times New Roman" panose="02020603050405020304" pitchFamily="18" charset="0"/>
              </a:rPr>
              <a:t>colors: positive </a:t>
            </a:r>
            <a:r>
              <a:rPr lang="en-US" altLang="ko-KR" sz="1400" b="1" dirty="0">
                <a:latin typeface="Times New Roman" panose="02020603050405020304" pitchFamily="18" charset="0"/>
                <a:cs typeface="Times New Roman" panose="02020603050405020304" pitchFamily="18" charset="0"/>
              </a:rPr>
              <a:t>(negative) values of differences in correlation for both </a:t>
            </a:r>
            <a:r>
              <a:rPr lang="en-US" altLang="ko-KR" sz="1400" b="1" dirty="0" smtClean="0">
                <a:latin typeface="Times New Roman" panose="02020603050405020304" pitchFamily="18" charset="0"/>
                <a:cs typeface="Times New Roman" panose="02020603050405020304" pitchFamily="18" charset="0"/>
              </a:rPr>
              <a:t>cases. </a:t>
            </a:r>
          </a:p>
          <a:p>
            <a:pPr algn="just"/>
            <a:r>
              <a:rPr lang="en-US" altLang="ko-KR" sz="1400" b="1" dirty="0" smtClean="0">
                <a:latin typeface="Times New Roman" panose="02020603050405020304" pitchFamily="18" charset="0"/>
                <a:cs typeface="Times New Roman" panose="02020603050405020304" pitchFamily="18" charset="0"/>
              </a:rPr>
              <a:t>Asterisk</a:t>
            </a:r>
            <a:r>
              <a:rPr lang="en-US" altLang="ko-KR" sz="1400" b="1" dirty="0">
                <a:latin typeface="Times New Roman" panose="02020603050405020304" pitchFamily="18" charset="0"/>
                <a:cs typeface="Times New Roman" panose="02020603050405020304" pitchFamily="18" charset="0"/>
              </a:rPr>
              <a:t>: significant areas at the 90% confidence </a:t>
            </a:r>
            <a:r>
              <a:rPr lang="en-US" altLang="ko-KR" sz="1400" b="1" dirty="0" smtClean="0">
                <a:latin typeface="Times New Roman" panose="02020603050405020304" pitchFamily="18" charset="0"/>
                <a:cs typeface="Times New Roman" panose="02020603050405020304" pitchFamily="18" charset="0"/>
              </a:rPr>
              <a:t>level. </a:t>
            </a:r>
          </a:p>
          <a:p>
            <a:pPr algn="just"/>
            <a:r>
              <a:rPr lang="en-US" altLang="ko-KR" sz="1400" b="1" dirty="0" smtClean="0">
                <a:latin typeface="Times New Roman" panose="02020603050405020304" pitchFamily="18" charset="0"/>
                <a:cs typeface="Times New Roman" panose="02020603050405020304" pitchFamily="18" charset="0"/>
              </a:rPr>
              <a:t>Yellow </a:t>
            </a:r>
            <a:r>
              <a:rPr lang="en-US" altLang="ko-KR" sz="1400" b="1" dirty="0">
                <a:latin typeface="Times New Roman" panose="02020603050405020304" pitchFamily="18" charset="0"/>
                <a:cs typeface="Times New Roman" panose="02020603050405020304" pitchFamily="18" charset="0"/>
              </a:rPr>
              <a:t>and green </a:t>
            </a:r>
            <a:r>
              <a:rPr lang="en-US" altLang="ko-KR" sz="1400" b="1" dirty="0" smtClean="0">
                <a:latin typeface="Times New Roman" panose="02020603050405020304" pitchFamily="18" charset="0"/>
                <a:cs typeface="Times New Roman" panose="02020603050405020304" pitchFamily="18" charset="0"/>
              </a:rPr>
              <a:t>colors:  </a:t>
            </a:r>
            <a:r>
              <a:rPr lang="en-US" altLang="ko-KR" sz="1400" b="1" dirty="0">
                <a:latin typeface="Times New Roman" panose="02020603050405020304" pitchFamily="18" charset="0"/>
                <a:cs typeface="Times New Roman" panose="02020603050405020304" pitchFamily="18" charset="0"/>
              </a:rPr>
              <a:t>the other possible combinations of differences and significance</a:t>
            </a:r>
            <a:endParaRPr lang="ko-KR" altLang="en-US" sz="1400" b="1" dirty="0">
              <a:latin typeface="Times New Roman" panose="02020603050405020304" pitchFamily="18" charset="0"/>
              <a:cs typeface="Times New Roman" panose="02020603050405020304" pitchFamily="18" charset="0"/>
            </a:endParaRPr>
          </a:p>
        </p:txBody>
      </p:sp>
      <p:sp>
        <p:nvSpPr>
          <p:cNvPr id="2" name="실행 단추: 뒤로 또는 이전 1">
            <a:hlinkClick r:id="rId4" action="ppaction://hlinksldjump" highlightClick="1"/>
          </p:cNvPr>
          <p:cNvSpPr/>
          <p:nvPr/>
        </p:nvSpPr>
        <p:spPr>
          <a:xfrm>
            <a:off x="8377456" y="29384"/>
            <a:ext cx="72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1117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BSC-2015.11.1\BSC-Research-Project\Project-Resilience\EMS\이미지 모음\onshore-turbine-446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339"/>
            <a:ext cx="9144000" cy="54244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4A490C5D-AEA8-4823-B9B3-806910A0ECF7}" type="slidenum">
              <a:rPr lang="es-ES" smtClean="0"/>
              <a:pPr/>
              <a:t>3</a:t>
            </a:fld>
            <a:endParaRPr lang="es-ES" dirty="0"/>
          </a:p>
        </p:txBody>
      </p:sp>
      <p:sp>
        <p:nvSpPr>
          <p:cNvPr id="11" name="Title 10"/>
          <p:cNvSpPr>
            <a:spLocks noGrp="1"/>
          </p:cNvSpPr>
          <p:nvPr>
            <p:ph type="title"/>
          </p:nvPr>
        </p:nvSpPr>
        <p:spPr/>
        <p:txBody>
          <a:bodyPr/>
          <a:lstStyle/>
          <a:p>
            <a:r>
              <a:rPr lang="es-ES" sz="2800" b="1" dirty="0" smtClean="0"/>
              <a:t>Background and Introduction</a:t>
            </a:r>
            <a:endParaRPr lang="es-ES" sz="2800" b="1" dirty="0"/>
          </a:p>
        </p:txBody>
      </p:sp>
      <p:sp>
        <p:nvSpPr>
          <p:cNvPr id="7" name="AutoShape 4"/>
          <p:cNvSpPr>
            <a:spLocks noChangeArrowheads="1"/>
          </p:cNvSpPr>
          <p:nvPr/>
        </p:nvSpPr>
        <p:spPr bwMode="gray">
          <a:xfrm>
            <a:off x="352168" y="1196752"/>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In the recent years, the performance of the </a:t>
            </a:r>
            <a:r>
              <a:rPr lang="en-US" altLang="ko-KR" sz="1600" dirty="0">
                <a:solidFill>
                  <a:srgbClr val="C00000"/>
                </a:solidFill>
                <a:latin typeface="Times New Roman" panose="02020603050405020304" pitchFamily="18" charset="0"/>
                <a:cs typeface="Times New Roman" panose="02020603050405020304" pitchFamily="18" charset="0"/>
              </a:rPr>
              <a:t>seasonal climate prediction is significantly improved</a:t>
            </a:r>
            <a:r>
              <a:rPr lang="en-US" altLang="ko-KR" sz="1600" dirty="0">
                <a:solidFill>
                  <a:srgbClr val="002060"/>
                </a:solidFill>
                <a:latin typeface="Times New Roman" panose="02020603050405020304" pitchFamily="18" charset="0"/>
                <a:cs typeface="Times New Roman" panose="02020603050405020304" pitchFamily="18" charset="0"/>
              </a:rPr>
              <a:t>. However, seasonal predictions </a:t>
            </a:r>
            <a:r>
              <a:rPr lang="en-US" altLang="ko-KR" sz="1600" dirty="0">
                <a:solidFill>
                  <a:srgbClr val="C00000"/>
                </a:solidFill>
                <a:latin typeface="Times New Roman" panose="02020603050405020304" pitchFamily="18" charset="0"/>
                <a:cs typeface="Times New Roman" panose="02020603050405020304" pitchFamily="18" charset="0"/>
              </a:rPr>
              <a:t>still have systematic errors</a:t>
            </a:r>
            <a:r>
              <a:rPr lang="en-US" altLang="ko-KR" sz="1600" dirty="0">
                <a:solidFill>
                  <a:srgbClr val="002060"/>
                </a:solidFill>
                <a:latin typeface="Times New Roman" panose="02020603050405020304" pitchFamily="18" charset="0"/>
                <a:cs typeface="Times New Roman" panose="02020603050405020304" pitchFamily="18" charset="0"/>
              </a:rPr>
              <a:t>. Many climate scientists and climate communities have </a:t>
            </a:r>
            <a:r>
              <a:rPr lang="en-US" altLang="ko-KR" sz="1600" dirty="0">
                <a:solidFill>
                  <a:srgbClr val="C00000"/>
                </a:solidFill>
                <a:latin typeface="Times New Roman" panose="02020603050405020304" pitchFamily="18" charset="0"/>
                <a:cs typeface="Times New Roman" panose="02020603050405020304" pitchFamily="18" charset="0"/>
              </a:rPr>
              <a:t>tried to solve this problem to produce better climate information </a:t>
            </a:r>
            <a:r>
              <a:rPr lang="en-US" altLang="ko-KR" sz="1600" dirty="0">
                <a:solidFill>
                  <a:srgbClr val="002060"/>
                </a:solidFill>
                <a:latin typeface="Times New Roman" panose="02020603050405020304" pitchFamily="18" charset="0"/>
                <a:cs typeface="Times New Roman" panose="02020603050405020304" pitchFamily="18" charset="0"/>
              </a:rPr>
              <a:t>(</a:t>
            </a:r>
            <a:r>
              <a:rPr lang="en-US" altLang="ko-KR" sz="1600" dirty="0" err="1">
                <a:solidFill>
                  <a:srgbClr val="002060"/>
                </a:solidFill>
                <a:latin typeface="Times New Roman" panose="02020603050405020304" pitchFamily="18" charset="0"/>
                <a:cs typeface="Times New Roman" panose="02020603050405020304" pitchFamily="18" charset="0"/>
              </a:rPr>
              <a:t>Buontempo</a:t>
            </a:r>
            <a:r>
              <a:rPr lang="en-US" altLang="ko-KR" sz="1600" dirty="0">
                <a:solidFill>
                  <a:srgbClr val="002060"/>
                </a:solidFill>
                <a:latin typeface="Times New Roman" panose="02020603050405020304" pitchFamily="18" charset="0"/>
                <a:cs typeface="Times New Roman" panose="02020603050405020304" pitchFamily="18" charset="0"/>
              </a:rPr>
              <a:t> et al. 2014; Coelho and Costa 2010). </a:t>
            </a:r>
          </a:p>
        </p:txBody>
      </p:sp>
      <p:sp>
        <p:nvSpPr>
          <p:cNvPr id="9" name="AutoShape 4"/>
          <p:cNvSpPr>
            <a:spLocks noChangeArrowheads="1"/>
          </p:cNvSpPr>
          <p:nvPr/>
        </p:nvSpPr>
        <p:spPr bwMode="gray">
          <a:xfrm>
            <a:off x="356220" y="2781201"/>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To reduce the forecast uncertainty and improve reliability of forecast, we carry out a </a:t>
            </a:r>
            <a:r>
              <a:rPr lang="en-US" altLang="ko-KR" sz="1600" dirty="0">
                <a:solidFill>
                  <a:srgbClr val="C00000"/>
                </a:solidFill>
                <a:latin typeface="Times New Roman" panose="02020603050405020304" pitchFamily="18" charset="0"/>
                <a:cs typeface="Times New Roman" panose="02020603050405020304" pitchFamily="18" charset="0"/>
              </a:rPr>
              <a:t>statistical post-processing stage using two bias adjustment techniques </a:t>
            </a:r>
            <a:r>
              <a:rPr lang="en-US" altLang="ko-KR" sz="1600" dirty="0">
                <a:solidFill>
                  <a:srgbClr val="002060"/>
                </a:solidFill>
                <a:latin typeface="Times New Roman" panose="02020603050405020304" pitchFamily="18" charset="0"/>
                <a:cs typeface="Times New Roman" panose="02020603050405020304" pitchFamily="18" charset="0"/>
              </a:rPr>
              <a:t>named as simple bias correction (Leung et al. 1999) and calibration (Von </a:t>
            </a:r>
            <a:r>
              <a:rPr lang="en-US" altLang="ko-KR" sz="1600" dirty="0" err="1">
                <a:solidFill>
                  <a:srgbClr val="002060"/>
                </a:solidFill>
                <a:latin typeface="Times New Roman" panose="02020603050405020304" pitchFamily="18" charset="0"/>
                <a:cs typeface="Times New Roman" panose="02020603050405020304" pitchFamily="18" charset="0"/>
              </a:rPr>
              <a:t>Storch</a:t>
            </a:r>
            <a:r>
              <a:rPr lang="en-US" altLang="ko-KR" sz="1600" dirty="0">
                <a:solidFill>
                  <a:srgbClr val="002060"/>
                </a:solidFill>
                <a:latin typeface="Times New Roman" panose="02020603050405020304" pitchFamily="18" charset="0"/>
                <a:cs typeface="Times New Roman" panose="02020603050405020304" pitchFamily="18" charset="0"/>
              </a:rPr>
              <a:t> and </a:t>
            </a:r>
            <a:r>
              <a:rPr lang="en-US" altLang="ko-KR" sz="1600" dirty="0" err="1">
                <a:solidFill>
                  <a:srgbClr val="002060"/>
                </a:solidFill>
                <a:latin typeface="Times New Roman" panose="02020603050405020304" pitchFamily="18" charset="0"/>
                <a:cs typeface="Times New Roman" panose="02020603050405020304" pitchFamily="18" charset="0"/>
              </a:rPr>
              <a:t>Zwiers</a:t>
            </a:r>
            <a:r>
              <a:rPr lang="en-US" altLang="ko-KR" sz="1600" dirty="0">
                <a:solidFill>
                  <a:srgbClr val="002060"/>
                </a:solidFill>
                <a:latin typeface="Times New Roman" panose="02020603050405020304" pitchFamily="18" charset="0"/>
                <a:cs typeface="Times New Roman" panose="02020603050405020304" pitchFamily="18" charset="0"/>
              </a:rPr>
              <a:t> 2001). </a:t>
            </a:r>
          </a:p>
        </p:txBody>
      </p:sp>
      <p:sp>
        <p:nvSpPr>
          <p:cNvPr id="12" name="AutoShape 4"/>
          <p:cNvSpPr>
            <a:spLocks noChangeArrowheads="1"/>
          </p:cNvSpPr>
          <p:nvPr/>
        </p:nvSpPr>
        <p:spPr bwMode="gray">
          <a:xfrm>
            <a:off x="364530" y="4365377"/>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Finally, we evaluate and compare </a:t>
            </a:r>
            <a:r>
              <a:rPr lang="en-US" altLang="ko-KR" sz="1600" dirty="0">
                <a:solidFill>
                  <a:srgbClr val="C00000"/>
                </a:solidFill>
                <a:latin typeface="Times New Roman" panose="02020603050405020304" pitchFamily="18" charset="0"/>
                <a:cs typeface="Times New Roman" panose="02020603050405020304" pitchFamily="18" charset="0"/>
              </a:rPr>
              <a:t>the quality of performance of the several seasonal prediction systems</a:t>
            </a:r>
            <a:r>
              <a:rPr lang="en-US" altLang="ko-KR" sz="1600" dirty="0">
                <a:solidFill>
                  <a:srgbClr val="002060"/>
                </a:solidFill>
                <a:latin typeface="Times New Roman" panose="02020603050405020304" pitchFamily="18" charset="0"/>
                <a:cs typeface="Times New Roman" panose="02020603050405020304" pitchFamily="18" charset="0"/>
              </a:rPr>
              <a:t> along with the bias adjusted predictions obtained from the statistical post-processing. The forecast quality assessment will be </a:t>
            </a:r>
            <a:r>
              <a:rPr lang="en-US" altLang="ko-KR" sz="1600" dirty="0">
                <a:solidFill>
                  <a:srgbClr val="C00000"/>
                </a:solidFill>
                <a:latin typeface="Times New Roman" panose="02020603050405020304" pitchFamily="18" charset="0"/>
                <a:cs typeface="Times New Roman" panose="02020603050405020304" pitchFamily="18" charset="0"/>
              </a:rPr>
              <a:t>the first step toward getting better climate information to improve forecast quality and accuracy. </a:t>
            </a:r>
          </a:p>
        </p:txBody>
      </p:sp>
    </p:spTree>
    <p:extLst>
      <p:ext uri="{BB962C8B-B14F-4D97-AF65-F5344CB8AC3E}">
        <p14:creationId xmlns:p14="http://schemas.microsoft.com/office/powerpoint/2010/main" val="3970279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4</a:t>
            </a:fld>
            <a:endParaRPr lang="es-ES" dirty="0"/>
          </a:p>
        </p:txBody>
      </p:sp>
      <p:sp>
        <p:nvSpPr>
          <p:cNvPr id="11" name="Title 10"/>
          <p:cNvSpPr>
            <a:spLocks noGrp="1"/>
          </p:cNvSpPr>
          <p:nvPr>
            <p:ph type="title"/>
          </p:nvPr>
        </p:nvSpPr>
        <p:spPr/>
        <p:txBody>
          <a:bodyPr/>
          <a:lstStyle/>
          <a:p>
            <a:r>
              <a:rPr lang="es-ES" sz="2800" b="1" dirty="0" smtClean="0"/>
              <a:t>Objectives</a:t>
            </a:r>
            <a:endParaRPr lang="es-ES" sz="2800" b="1" dirty="0"/>
          </a:p>
        </p:txBody>
      </p:sp>
      <p:sp>
        <p:nvSpPr>
          <p:cNvPr id="3" name="모서리가 둥근 직사각형 2"/>
          <p:cNvSpPr/>
          <p:nvPr/>
        </p:nvSpPr>
        <p:spPr>
          <a:xfrm>
            <a:off x="408568" y="1360090"/>
            <a:ext cx="8295598" cy="1728192"/>
          </a:xfrm>
          <a:prstGeom prst="roundRect">
            <a:avLst/>
          </a:prstGeom>
          <a:solidFill>
            <a:schemeClr val="bg2"/>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Ø"/>
            </a:pPr>
            <a:r>
              <a:rPr lang="en-US" altLang="ko-KR" sz="2000" b="1" dirty="0" smtClean="0">
                <a:solidFill>
                  <a:srgbClr val="002060"/>
                </a:solidFill>
                <a:latin typeface="Times New Roman" panose="02020603050405020304" pitchFamily="18" charset="0"/>
                <a:cs typeface="Times New Roman" panose="02020603050405020304" pitchFamily="18" charset="0"/>
              </a:rPr>
              <a:t>The final goal of this study is to provide more useful and reliable climate information for the wind energy industry through the assessment and improvement of forecast </a:t>
            </a:r>
            <a:r>
              <a:rPr lang="en-US" altLang="ko-KR" sz="2000" b="1" dirty="0">
                <a:solidFill>
                  <a:srgbClr val="002060"/>
                </a:solidFill>
                <a:latin typeface="Times New Roman" panose="02020603050405020304" pitchFamily="18" charset="0"/>
                <a:cs typeface="Times New Roman" panose="02020603050405020304" pitchFamily="18" charset="0"/>
              </a:rPr>
              <a:t>quality and </a:t>
            </a:r>
            <a:r>
              <a:rPr lang="en-US" altLang="ko-KR" sz="2000" b="1" dirty="0" smtClean="0">
                <a:solidFill>
                  <a:srgbClr val="002060"/>
                </a:solidFill>
                <a:latin typeface="Times New Roman" panose="02020603050405020304" pitchFamily="18" charset="0"/>
                <a:cs typeface="Times New Roman" panose="02020603050405020304" pitchFamily="18" charset="0"/>
              </a:rPr>
              <a:t>accuracy of seasonal climate prediction. </a:t>
            </a:r>
            <a:endParaRPr lang="ko-KR" altLang="en-US" sz="2000" b="1" dirty="0">
              <a:solidFill>
                <a:srgbClr val="002060"/>
              </a:solidFill>
              <a:latin typeface="Times New Roman" panose="02020603050405020304" pitchFamily="18" charset="0"/>
              <a:cs typeface="Times New Roman" panose="02020603050405020304" pitchFamily="18" charset="0"/>
            </a:endParaRPr>
          </a:p>
        </p:txBody>
      </p:sp>
      <p:sp>
        <p:nvSpPr>
          <p:cNvPr id="4" name="직사각형 3"/>
          <p:cNvSpPr/>
          <p:nvPr/>
        </p:nvSpPr>
        <p:spPr>
          <a:xfrm>
            <a:off x="523919" y="3429000"/>
            <a:ext cx="8064896" cy="2554545"/>
          </a:xfrm>
          <a:prstGeom prst="rect">
            <a:avLst/>
          </a:prstGeom>
        </p:spPr>
        <p:txBody>
          <a:bodyPr wrap="square">
            <a:spAutoFit/>
          </a:bodyPr>
          <a:lstStyle/>
          <a:p>
            <a:pPr marL="342900" indent="-342900" algn="just">
              <a:buFont typeface="Wingdings" panose="05000000000000000000" pitchFamily="2" charset="2"/>
              <a:buChar char="v"/>
            </a:pPr>
            <a:r>
              <a:rPr lang="en-US" altLang="ko-KR" sz="1600" b="1" dirty="0">
                <a:latin typeface="Times New Roman" panose="02020603050405020304" pitchFamily="18" charset="0"/>
                <a:cs typeface="Times New Roman" panose="02020603050405020304" pitchFamily="18" charset="0"/>
              </a:rPr>
              <a:t>To assess the forecast quality of seasonal climate prediction systems for wind energy sector with climate variables such as 10m wind speed and T2m which are related to wind energy supply and demand</a:t>
            </a:r>
            <a:r>
              <a:rPr lang="en-US" altLang="ko-KR" sz="1600" b="1"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endParaRPr lang="en-US" altLang="ko-KR" sz="16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Systematic </a:t>
            </a:r>
            <a:r>
              <a:rPr lang="en-US" altLang="ko-KR" sz="1600" b="1" dirty="0">
                <a:latin typeface="Times New Roman" panose="02020603050405020304" pitchFamily="18" charset="0"/>
                <a:cs typeface="Times New Roman" panose="02020603050405020304" pitchFamily="18" charset="0"/>
              </a:rPr>
              <a:t>assessment of a multi-model ensemble prediction has been also carried out for the enhancement of seasonal predictability for wind energy sector and satisfying the needs of the wind-energy community.</a:t>
            </a:r>
          </a:p>
          <a:p>
            <a:pPr marL="342900" indent="-342900" algn="just">
              <a:buFont typeface="Wingdings" panose="05000000000000000000" pitchFamily="2" charset="2"/>
              <a:buChar char="v"/>
            </a:pPr>
            <a:endParaRPr lang="en-US" altLang="ko-KR" sz="16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To </a:t>
            </a:r>
            <a:r>
              <a:rPr lang="en-US" altLang="ko-KR" sz="1600" b="1" dirty="0">
                <a:latin typeface="Times New Roman" panose="02020603050405020304" pitchFamily="18" charset="0"/>
                <a:cs typeface="Times New Roman" panose="02020603050405020304" pitchFamily="18" charset="0"/>
              </a:rPr>
              <a:t>recognize the large observational uncertainty of these variables at the global scale, we have performed the assessment with two different observational references. </a:t>
            </a:r>
          </a:p>
        </p:txBody>
      </p:sp>
    </p:spTree>
    <p:extLst>
      <p:ext uri="{BB962C8B-B14F-4D97-AF65-F5344CB8AC3E}">
        <p14:creationId xmlns:p14="http://schemas.microsoft.com/office/powerpoint/2010/main" val="361193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5</a:t>
            </a:fld>
            <a:endParaRPr lang="es-ES" dirty="0"/>
          </a:p>
        </p:txBody>
      </p:sp>
      <p:sp>
        <p:nvSpPr>
          <p:cNvPr id="11" name="Title 10"/>
          <p:cNvSpPr>
            <a:spLocks noGrp="1"/>
          </p:cNvSpPr>
          <p:nvPr>
            <p:ph type="title"/>
          </p:nvPr>
        </p:nvSpPr>
        <p:spPr/>
        <p:txBody>
          <a:bodyPr/>
          <a:lstStyle/>
          <a:p>
            <a:r>
              <a:rPr lang="es-ES" sz="2800" b="1" dirty="0" smtClean="0"/>
              <a:t>Data and Methodology</a:t>
            </a:r>
            <a:endParaRPr lang="es-ES" sz="2800" b="1" dirty="0"/>
          </a:p>
        </p:txBody>
      </p:sp>
      <p:graphicFrame>
        <p:nvGraphicFramePr>
          <p:cNvPr id="7" name="표 6"/>
          <p:cNvGraphicFramePr>
            <a:graphicFrameLocks noGrp="1"/>
          </p:cNvGraphicFramePr>
          <p:nvPr>
            <p:extLst>
              <p:ext uri="{D42A27DB-BD31-4B8C-83A1-F6EECF244321}">
                <p14:modId xmlns:p14="http://schemas.microsoft.com/office/powerpoint/2010/main" val="3878798895"/>
              </p:ext>
            </p:extLst>
          </p:nvPr>
        </p:nvGraphicFramePr>
        <p:xfrm>
          <a:off x="107950" y="2052392"/>
          <a:ext cx="8928099" cy="2240703"/>
        </p:xfrm>
        <a:graphic>
          <a:graphicData uri="http://schemas.openxmlformats.org/drawingml/2006/table">
            <a:tbl>
              <a:tblPr firstRow="1" firstCol="1" bandRow="1">
                <a:tableStyleId>{5C22544A-7EE6-4342-B048-85BDC9FD1C3A}</a:tableStyleId>
              </a:tblPr>
              <a:tblGrid>
                <a:gridCol w="1582059"/>
                <a:gridCol w="1469565"/>
                <a:gridCol w="1556442"/>
                <a:gridCol w="1382688"/>
                <a:gridCol w="1469565"/>
                <a:gridCol w="1467780"/>
              </a:tblGrid>
              <a:tr h="436599">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Model Name</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AGCM</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Resolution</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OGCM</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Resolution</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Ensemble Member</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r>
              <a:tr h="601368">
                <a:tc>
                  <a:txBody>
                    <a:bodyPr/>
                    <a:lstStyle/>
                    <a:p>
                      <a:pPr algn="ctr">
                        <a:lnSpc>
                          <a:spcPct val="150000"/>
                        </a:lnSpc>
                        <a:spcAft>
                          <a:spcPts val="0"/>
                        </a:spcAft>
                      </a:pPr>
                      <a:r>
                        <a:rPr lang="en-US" sz="1100" b="1" dirty="0">
                          <a:solidFill>
                            <a:schemeClr val="bg1"/>
                          </a:solidFill>
                          <a:effectLst/>
                          <a:latin typeface="Times New Roman" panose="02020603050405020304" pitchFamily="18" charset="0"/>
                          <a:cs typeface="Times New Roman" panose="02020603050405020304" pitchFamily="18" charset="0"/>
                        </a:rPr>
                        <a:t>ECMWF System 4 </a:t>
                      </a:r>
                      <a:endParaRPr lang="en-US" sz="1100" b="1" dirty="0" smtClean="0">
                        <a:solidFill>
                          <a:schemeClr val="bg1"/>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1100" b="1" dirty="0" smtClean="0">
                          <a:solidFill>
                            <a:schemeClr val="bg1"/>
                          </a:solidFill>
                          <a:effectLst/>
                          <a:latin typeface="Times New Roman" panose="02020603050405020304" pitchFamily="18" charset="0"/>
                          <a:cs typeface="Times New Roman" panose="02020603050405020304" pitchFamily="18" charset="0"/>
                        </a:rPr>
                        <a:t>(</a:t>
                      </a:r>
                      <a:r>
                        <a:rPr lang="en-US" sz="1100" b="1" dirty="0">
                          <a:solidFill>
                            <a:schemeClr val="bg1"/>
                          </a:solidFill>
                          <a:effectLst/>
                          <a:latin typeface="Times New Roman" panose="02020603050405020304" pitchFamily="18" charset="0"/>
                          <a:cs typeface="Times New Roman" panose="02020603050405020304" pitchFamily="18" charset="0"/>
                        </a:rPr>
                        <a:t>ECMWF_S4)</a:t>
                      </a:r>
                      <a:endParaRPr lang="ko-KR" sz="1100" b="1" dirty="0">
                        <a:solidFill>
                          <a:schemeClr val="bg1"/>
                        </a:solidFill>
                        <a:effectLst/>
                        <a:latin typeface="Times New Roman" panose="02020603050405020304" pitchFamily="18" charset="0"/>
                        <a:ea typeface="MS Gothic"/>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IFS CY36R4</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TL255L91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NEMO3.0</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1°lat </a:t>
                      </a:r>
                      <a:r>
                        <a:rPr lang="en-US" altLang="ko-KR" sz="1100" b="1" dirty="0" smtClean="0">
                          <a:effectLst/>
                          <a:latin typeface="Times New Roman" panose="02020603050405020304" pitchFamily="18" charset="0"/>
                          <a:cs typeface="Times New Roman" panose="02020603050405020304" pitchFamily="18" charset="0"/>
                        </a:rPr>
                        <a:t>×</a:t>
                      </a:r>
                      <a:r>
                        <a:rPr lang="en-US" sz="1100" b="1" dirty="0" smtClean="0">
                          <a:effectLst/>
                          <a:latin typeface="Times New Roman" panose="02020603050405020304" pitchFamily="18" charset="0"/>
                          <a:cs typeface="Times New Roman" panose="02020603050405020304" pitchFamily="18" charset="0"/>
                        </a:rPr>
                        <a:t>1°lon </a:t>
                      </a:r>
                      <a:r>
                        <a:rPr lang="en-US" sz="1100" b="1" dirty="0">
                          <a:effectLst/>
                          <a:latin typeface="Times New Roman" panose="02020603050405020304" pitchFamily="18" charset="0"/>
                          <a:cs typeface="Times New Roman" panose="02020603050405020304" pitchFamily="18" charset="0"/>
                        </a:rPr>
                        <a:t>L42</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51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r>
              <a:tr h="601368">
                <a:tc>
                  <a:txBody>
                    <a:bodyPr/>
                    <a:lstStyle/>
                    <a:p>
                      <a:pPr algn="ctr">
                        <a:lnSpc>
                          <a:spcPct val="150000"/>
                        </a:lnSpc>
                        <a:spcAft>
                          <a:spcPts val="0"/>
                        </a:spcAft>
                      </a:pPr>
                      <a:r>
                        <a:rPr lang="en-US" sz="1100" b="1" dirty="0" err="1" smtClean="0">
                          <a:solidFill>
                            <a:schemeClr val="bg1"/>
                          </a:solidFill>
                          <a:effectLst/>
                          <a:latin typeface="Times New Roman" panose="02020603050405020304" pitchFamily="18" charset="0"/>
                          <a:cs typeface="Times New Roman" panose="02020603050405020304" pitchFamily="18" charset="0"/>
                        </a:rPr>
                        <a:t>Meteo</a:t>
                      </a:r>
                      <a:r>
                        <a:rPr lang="en-US" sz="1100" b="1" dirty="0" smtClean="0">
                          <a:solidFill>
                            <a:schemeClr val="bg1"/>
                          </a:solidFill>
                          <a:effectLst/>
                          <a:latin typeface="Times New Roman" panose="02020603050405020304" pitchFamily="18" charset="0"/>
                          <a:cs typeface="Times New Roman" panose="02020603050405020304" pitchFamily="18" charset="0"/>
                        </a:rPr>
                        <a:t>-France</a:t>
                      </a:r>
                      <a:r>
                        <a:rPr lang="en-US" sz="1100" b="1" baseline="0" dirty="0" smtClean="0">
                          <a:solidFill>
                            <a:schemeClr val="bg1"/>
                          </a:solidFill>
                          <a:effectLst/>
                          <a:latin typeface="Times New Roman" panose="02020603050405020304" pitchFamily="18" charset="0"/>
                          <a:cs typeface="Times New Roman" panose="02020603050405020304" pitchFamily="18" charset="0"/>
                        </a:rPr>
                        <a:t> </a:t>
                      </a:r>
                      <a:r>
                        <a:rPr lang="en-US" sz="1100" b="1" dirty="0" smtClean="0">
                          <a:solidFill>
                            <a:schemeClr val="bg1"/>
                          </a:solidFill>
                          <a:effectLst/>
                          <a:latin typeface="Times New Roman" panose="02020603050405020304" pitchFamily="18" charset="0"/>
                          <a:cs typeface="Times New Roman" panose="02020603050405020304" pitchFamily="18" charset="0"/>
                        </a:rPr>
                        <a:t>System </a:t>
                      </a:r>
                      <a:r>
                        <a:rPr lang="en-US" sz="1100" b="1" dirty="0">
                          <a:solidFill>
                            <a:schemeClr val="bg1"/>
                          </a:solidFill>
                          <a:effectLst/>
                          <a:latin typeface="Times New Roman" panose="02020603050405020304" pitchFamily="18" charset="0"/>
                          <a:cs typeface="Times New Roman" panose="02020603050405020304" pitchFamily="18" charset="0"/>
                        </a:rPr>
                        <a:t>4 (METFR_S4)</a:t>
                      </a:r>
                      <a:endParaRPr lang="ko-KR" sz="1100" b="1" dirty="0">
                        <a:solidFill>
                          <a:schemeClr val="bg1"/>
                        </a:solidFill>
                        <a:effectLst/>
                        <a:latin typeface="Times New Roman" panose="02020603050405020304" pitchFamily="18" charset="0"/>
                        <a:ea typeface="MS Gothic"/>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300"/>
                        </a:spcAft>
                      </a:pPr>
                      <a:r>
                        <a:rPr lang="en-US" sz="1100" b="1">
                          <a:effectLst/>
                          <a:latin typeface="Times New Roman" panose="02020603050405020304" pitchFamily="18" charset="0"/>
                          <a:cs typeface="Times New Roman" panose="02020603050405020304" pitchFamily="18" charset="0"/>
                        </a:rPr>
                        <a:t>ARPEGE5.2</a:t>
                      </a:r>
                      <a:endParaRPr lang="ko-KR" sz="1100" b="1">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a:effectLst/>
                          <a:latin typeface="Times New Roman" panose="02020603050405020304" pitchFamily="18" charset="0"/>
                          <a:cs typeface="Times New Roman" panose="02020603050405020304" pitchFamily="18" charset="0"/>
                        </a:rPr>
                        <a:t>TL127L31</a:t>
                      </a:r>
                      <a:endParaRPr lang="ko-KR" sz="1100" b="1">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a:effectLst/>
                          <a:latin typeface="Times New Roman" panose="02020603050405020304" pitchFamily="18" charset="0"/>
                          <a:cs typeface="Times New Roman" panose="02020603050405020304" pitchFamily="18" charset="0"/>
                        </a:rPr>
                        <a:t>NEMO3.2</a:t>
                      </a:r>
                      <a:endParaRPr lang="ko-KR" sz="1100" b="1">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1°lat </a:t>
                      </a:r>
                      <a:r>
                        <a:rPr lang="en-US" altLang="ko-KR" sz="1100" b="1" dirty="0" smtClean="0">
                          <a:effectLst/>
                          <a:latin typeface="Times New Roman" panose="02020603050405020304" pitchFamily="18" charset="0"/>
                          <a:cs typeface="Times New Roman" panose="02020603050405020304" pitchFamily="18" charset="0"/>
                        </a:rPr>
                        <a:t>×</a:t>
                      </a:r>
                      <a:r>
                        <a:rPr lang="en-US" sz="1100" b="1" dirty="0" smtClean="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1°lon L42</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15</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r>
              <a:tr h="601368">
                <a:tc>
                  <a:txBody>
                    <a:bodyPr/>
                    <a:lstStyle/>
                    <a:p>
                      <a:pPr algn="ctr">
                        <a:lnSpc>
                          <a:spcPct val="150000"/>
                        </a:lnSpc>
                        <a:spcAft>
                          <a:spcPts val="0"/>
                        </a:spcAft>
                      </a:pPr>
                      <a:r>
                        <a:rPr lang="en-US" sz="1100" b="1" dirty="0" err="1" smtClean="0">
                          <a:solidFill>
                            <a:schemeClr val="bg1"/>
                          </a:solidFill>
                          <a:effectLst/>
                          <a:latin typeface="Times New Roman" panose="02020603050405020304" pitchFamily="18" charset="0"/>
                          <a:cs typeface="Times New Roman" panose="02020603050405020304" pitchFamily="18" charset="0"/>
                        </a:rPr>
                        <a:t>Meteo</a:t>
                      </a:r>
                      <a:r>
                        <a:rPr lang="en-US" sz="1100" b="1" dirty="0" smtClean="0">
                          <a:solidFill>
                            <a:schemeClr val="bg1"/>
                          </a:solidFill>
                          <a:effectLst/>
                          <a:latin typeface="Times New Roman" panose="02020603050405020304" pitchFamily="18" charset="0"/>
                          <a:cs typeface="Times New Roman" panose="02020603050405020304" pitchFamily="18" charset="0"/>
                        </a:rPr>
                        <a:t>-France System </a:t>
                      </a:r>
                      <a:r>
                        <a:rPr lang="en-US" sz="1100" b="1" dirty="0">
                          <a:solidFill>
                            <a:schemeClr val="bg1"/>
                          </a:solidFill>
                          <a:effectLst/>
                          <a:latin typeface="Times New Roman" panose="02020603050405020304" pitchFamily="18" charset="0"/>
                          <a:cs typeface="Times New Roman" panose="02020603050405020304" pitchFamily="18" charset="0"/>
                        </a:rPr>
                        <a:t>3 (METFR_S3)</a:t>
                      </a:r>
                      <a:endParaRPr lang="ko-KR" sz="1100" b="1" dirty="0">
                        <a:solidFill>
                          <a:schemeClr val="bg1"/>
                        </a:solidFill>
                        <a:effectLst/>
                        <a:latin typeface="Times New Roman" panose="02020603050405020304" pitchFamily="18" charset="0"/>
                        <a:ea typeface="MS Gothic"/>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ARPEGE4</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~300km </a:t>
                      </a:r>
                      <a:r>
                        <a:rPr lang="en-US" sz="1100" b="1" dirty="0" smtClean="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~300km, L91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a:effectLst/>
                          <a:latin typeface="Times New Roman" panose="02020603050405020304" pitchFamily="18" charset="0"/>
                          <a:cs typeface="Times New Roman" panose="02020603050405020304" pitchFamily="18" charset="0"/>
                        </a:rPr>
                        <a:t>OPA8.2</a:t>
                      </a:r>
                      <a:endParaRPr lang="ko-KR" sz="1100" b="1">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2°lat </a:t>
                      </a:r>
                      <a:r>
                        <a:rPr lang="en-US" altLang="ko-KR" sz="1100" b="1" dirty="0" smtClean="0">
                          <a:effectLst/>
                          <a:latin typeface="Times New Roman" panose="02020603050405020304" pitchFamily="18" charset="0"/>
                          <a:cs typeface="Times New Roman" panose="02020603050405020304" pitchFamily="18" charset="0"/>
                        </a:rPr>
                        <a:t>×</a:t>
                      </a:r>
                      <a:r>
                        <a:rPr lang="en-US" sz="1100" b="1" dirty="0" smtClean="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2°lon L31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11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r>
            </a:tbl>
          </a:graphicData>
        </a:graphic>
      </p:graphicFrame>
      <p:sp>
        <p:nvSpPr>
          <p:cNvPr id="8" name="TextBox 7"/>
          <p:cNvSpPr txBox="1"/>
          <p:nvPr/>
        </p:nvSpPr>
        <p:spPr>
          <a:xfrm>
            <a:off x="268773" y="1682224"/>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a:latin typeface="Times New Roman" panose="02020603050405020304" pitchFamily="18" charset="0"/>
                <a:cs typeface="Times New Roman" panose="02020603050405020304" pitchFamily="18" charset="0"/>
              </a:rPr>
              <a:t>C</a:t>
            </a:r>
            <a:r>
              <a:rPr lang="en-US" altLang="ko-KR" sz="1600" b="1" dirty="0" smtClean="0">
                <a:latin typeface="Times New Roman" panose="02020603050405020304" pitchFamily="18" charset="0"/>
                <a:cs typeface="Times New Roman" panose="02020603050405020304" pitchFamily="18" charset="0"/>
              </a:rPr>
              <a:t>oupled </a:t>
            </a:r>
            <a:r>
              <a:rPr lang="en-US" altLang="ko-KR" sz="1600" b="1" dirty="0">
                <a:latin typeface="Times New Roman" panose="02020603050405020304" pitchFamily="18" charset="0"/>
                <a:cs typeface="Times New Roman" panose="02020603050405020304" pitchFamily="18" charset="0"/>
              </a:rPr>
              <a:t>atmosphere-ocean general circulation models used</a:t>
            </a:r>
            <a:endParaRPr lang="ko-KR" altLang="en-US" sz="1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68773" y="4436532"/>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Observational references (reanalysis)</a:t>
            </a:r>
            <a:endParaRPr lang="ko-KR" altLang="en-US" sz="1600" b="1" dirty="0">
              <a:latin typeface="Times New Roman" panose="02020603050405020304" pitchFamily="18" charset="0"/>
              <a:cs typeface="Times New Roman" panose="02020603050405020304" pitchFamily="18" charset="0"/>
            </a:endParaRPr>
          </a:p>
        </p:txBody>
      </p:sp>
      <p:sp>
        <p:nvSpPr>
          <p:cNvPr id="9" name="직사각형 8"/>
          <p:cNvSpPr/>
          <p:nvPr/>
        </p:nvSpPr>
        <p:spPr>
          <a:xfrm>
            <a:off x="700821" y="4777988"/>
            <a:ext cx="5904656" cy="523220"/>
          </a:xfrm>
          <a:prstGeom prst="rect">
            <a:avLst/>
          </a:prstGeom>
        </p:spPr>
        <p:txBody>
          <a:bodyPr wrap="square">
            <a:spAutoFit/>
          </a:bodyPr>
          <a:lstStyle/>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ECMWF </a:t>
            </a:r>
            <a:r>
              <a:rPr lang="en-US" altLang="ko-KR" sz="1400" dirty="0">
                <a:latin typeface="Times New Roman" panose="02020603050405020304" pitchFamily="18" charset="0"/>
                <a:cs typeface="Times New Roman" panose="02020603050405020304" pitchFamily="18" charset="0"/>
              </a:rPr>
              <a:t>Interim Reanalysis (ERA-Interim</a:t>
            </a:r>
            <a:r>
              <a:rPr lang="en-US" altLang="ko-KR" sz="14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Japanese </a:t>
            </a:r>
            <a:r>
              <a:rPr lang="en-US" altLang="ko-KR" sz="1400" dirty="0">
                <a:latin typeface="Times New Roman" panose="02020603050405020304" pitchFamily="18" charset="0"/>
                <a:cs typeface="Times New Roman" panose="02020603050405020304" pitchFamily="18" charset="0"/>
              </a:rPr>
              <a:t>55-year Reanalysis (JRA-55)</a:t>
            </a:r>
            <a:endParaRPr lang="ko-KR" altLang="ko-KR" sz="1400" dirty="0">
              <a:latin typeface="Times New Roman" panose="02020603050405020304" pitchFamily="18" charset="0"/>
              <a:cs typeface="Times New Roman" panose="02020603050405020304" pitchFamily="18" charset="0"/>
            </a:endParaRPr>
          </a:p>
        </p:txBody>
      </p:sp>
      <p:sp>
        <p:nvSpPr>
          <p:cNvPr id="13" name="AutoShape 3"/>
          <p:cNvSpPr>
            <a:spLocks noChangeArrowheads="1"/>
          </p:cNvSpPr>
          <p:nvPr/>
        </p:nvSpPr>
        <p:spPr bwMode="gray">
          <a:xfrm>
            <a:off x="179512" y="1052776"/>
            <a:ext cx="8280920" cy="360000"/>
          </a:xfrm>
          <a:prstGeom prst="roundRect">
            <a:avLst>
              <a:gd name="adj" fmla="val 16667"/>
            </a:avLst>
          </a:prstGeom>
          <a:gradFill flip="none" rotWithShape="1">
            <a:gsLst>
              <a:gs pos="0">
                <a:schemeClr val="accent2"/>
              </a:gs>
              <a:gs pos="100000">
                <a:schemeClr val="tx1"/>
              </a:gs>
            </a:gsLst>
            <a:lin ang="0" scaled="1"/>
            <a:tileRect/>
          </a:gradFill>
          <a:ln w="9525">
            <a:noFill/>
            <a:round/>
            <a:headEnd/>
            <a:tailEnd/>
          </a:ln>
          <a:effectLst/>
        </p:spPr>
        <p:txBody>
          <a:bodyPr wrap="none" anchor="ctr"/>
          <a:lstStyle/>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ko-KR" sz="2000" b="1" i="0" u="none" strike="noStrike" kern="0" cap="none" spc="0" normalizeH="0" baseline="0" noProof="0" dirty="0" smtClean="0">
                <a:ln>
                  <a:noFill/>
                </a:ln>
                <a:solidFill>
                  <a:srgbClr val="0070C0"/>
                </a:solidFill>
                <a:effectLst/>
                <a:uLnTx/>
                <a:uFillTx/>
                <a:latin typeface="Times New Roman" pitchFamily="18" charset="0"/>
                <a:ea typeface="굴림" pitchFamily="50" charset="-127"/>
                <a:cs typeface="Times New Roman" pitchFamily="18" charset="0"/>
              </a:rPr>
              <a:t>Data</a:t>
            </a:r>
          </a:p>
        </p:txBody>
      </p:sp>
      <p:sp>
        <p:nvSpPr>
          <p:cNvPr id="15" name="TextBox 14"/>
          <p:cNvSpPr txBox="1"/>
          <p:nvPr/>
        </p:nvSpPr>
        <p:spPr>
          <a:xfrm>
            <a:off x="268773" y="5372636"/>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Target season, variables and Periods</a:t>
            </a:r>
            <a:endParaRPr lang="ko-KR" altLang="en-US" sz="1600" b="1" dirty="0">
              <a:latin typeface="Times New Roman" panose="02020603050405020304" pitchFamily="18" charset="0"/>
              <a:cs typeface="Times New Roman" panose="02020603050405020304" pitchFamily="18" charset="0"/>
            </a:endParaRPr>
          </a:p>
        </p:txBody>
      </p:sp>
      <p:sp>
        <p:nvSpPr>
          <p:cNvPr id="16" name="직사각형 15"/>
          <p:cNvSpPr/>
          <p:nvPr/>
        </p:nvSpPr>
        <p:spPr>
          <a:xfrm>
            <a:off x="700821" y="5714092"/>
            <a:ext cx="5904656" cy="523220"/>
          </a:xfrm>
          <a:prstGeom prst="rect">
            <a:avLst/>
          </a:prstGeom>
        </p:spPr>
        <p:txBody>
          <a:bodyPr wrap="square">
            <a:spAutoFit/>
          </a:bodyPr>
          <a:lstStyle/>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Boreal winter (DJF), 10-m wind speed, 2-m temperature</a:t>
            </a:r>
          </a:p>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22-year period of 1991-2012</a:t>
            </a:r>
            <a:endParaRPr lang="ko-KR" altLang="ko-K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57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467544" y="4365038"/>
            <a:ext cx="7848872" cy="661720"/>
          </a:xfrm>
          <a:prstGeom prst="rect">
            <a:avLst/>
          </a:prstGeom>
        </p:spPr>
        <p:txBody>
          <a:bodyPr wrap="square">
            <a:spAutoFit/>
          </a:bodyPr>
          <a:lstStyle/>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Deterministic</a:t>
            </a:r>
            <a:r>
              <a:rPr lang="en-US" altLang="ko-KR" sz="1400" dirty="0">
                <a:latin typeface="Times New Roman" panose="02020603050405020304" pitchFamily="18" charset="0"/>
                <a:cs typeface="Times New Roman" panose="02020603050405020304" pitchFamily="18" charset="0"/>
              </a:rPr>
              <a:t>: simple composite method for ensemble mean of individual models</a:t>
            </a:r>
          </a:p>
          <a:p>
            <a:pPr marL="285750" indent="-285750">
              <a:buFont typeface="Arial" panose="020B0604020202020204" pitchFamily="34" charset="0"/>
              <a:buChar char="•"/>
            </a:pPr>
            <a:endParaRPr lang="en-US" altLang="ko-KR" sz="9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Probabilistic</a:t>
            </a:r>
            <a:r>
              <a:rPr lang="en-US" altLang="ko-KR" sz="1400" dirty="0">
                <a:latin typeface="Times New Roman" panose="02020603050405020304" pitchFamily="18" charset="0"/>
                <a:cs typeface="Times New Roman" panose="02020603050405020304" pitchFamily="18" charset="0"/>
              </a:rPr>
              <a:t>: model mean for each categorical probability of individual </a:t>
            </a:r>
            <a:r>
              <a:rPr lang="en-US" altLang="ko-KR" sz="1400" dirty="0" smtClean="0">
                <a:latin typeface="Times New Roman" panose="02020603050405020304" pitchFamily="18" charset="0"/>
                <a:cs typeface="Times New Roman" panose="02020603050405020304" pitchFamily="18" charset="0"/>
              </a:rPr>
              <a:t>models</a:t>
            </a:r>
            <a:endParaRPr lang="en-US" altLang="ko-KR" sz="1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4A490C5D-AEA8-4823-B9B3-806910A0ECF7}" type="slidenum">
              <a:rPr lang="es-ES" smtClean="0"/>
              <a:pPr/>
              <a:t>6</a:t>
            </a:fld>
            <a:endParaRPr lang="es-ES" dirty="0"/>
          </a:p>
        </p:txBody>
      </p:sp>
      <p:sp>
        <p:nvSpPr>
          <p:cNvPr id="11" name="Title 10"/>
          <p:cNvSpPr>
            <a:spLocks noGrp="1"/>
          </p:cNvSpPr>
          <p:nvPr>
            <p:ph type="title"/>
          </p:nvPr>
        </p:nvSpPr>
        <p:spPr/>
        <p:txBody>
          <a:bodyPr/>
          <a:lstStyle/>
          <a:p>
            <a:r>
              <a:rPr lang="es-ES" sz="2800" b="1" dirty="0" smtClean="0"/>
              <a:t>Data and Methodology</a:t>
            </a:r>
            <a:endParaRPr lang="es-ES" sz="2800" b="1" dirty="0"/>
          </a:p>
        </p:txBody>
      </p:sp>
      <p:sp>
        <p:nvSpPr>
          <p:cNvPr id="8" name="TextBox 7"/>
          <p:cNvSpPr txBox="1"/>
          <p:nvPr/>
        </p:nvSpPr>
        <p:spPr>
          <a:xfrm>
            <a:off x="268773" y="1592060"/>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kern="0" dirty="0" smtClean="0">
                <a:solidFill>
                  <a:srgbClr val="0070C0"/>
                </a:solidFill>
                <a:latin typeface="Times New Roman" pitchFamily="18" charset="0"/>
                <a:ea typeface="굴림" pitchFamily="50" charset="-127"/>
                <a:cs typeface="Times New Roman" pitchFamily="18" charset="0"/>
              </a:rPr>
              <a:t>Post-processing method</a:t>
            </a:r>
            <a:endParaRPr lang="ko-KR" altLang="en-US" sz="1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68773" y="4068688"/>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Multi-model ensemble</a:t>
            </a:r>
            <a:endParaRPr lang="ko-KR" altLang="en-US" sz="1600" b="1" dirty="0">
              <a:latin typeface="Times New Roman" panose="02020603050405020304" pitchFamily="18" charset="0"/>
              <a:cs typeface="Times New Roman" panose="02020603050405020304" pitchFamily="18" charset="0"/>
            </a:endParaRPr>
          </a:p>
        </p:txBody>
      </p:sp>
      <p:sp>
        <p:nvSpPr>
          <p:cNvPr id="9" name="직사각형 8"/>
          <p:cNvSpPr/>
          <p:nvPr/>
        </p:nvSpPr>
        <p:spPr>
          <a:xfrm>
            <a:off x="467544" y="2262515"/>
            <a:ext cx="7992888" cy="1738938"/>
          </a:xfrm>
          <a:prstGeom prst="rect">
            <a:avLst/>
          </a:prstGeom>
        </p:spPr>
        <p:txBody>
          <a:bodyPr wrap="square">
            <a:spAutoFit/>
          </a:bodyPr>
          <a:lstStyle/>
          <a:p>
            <a:pPr marL="285750" indent="-285750" algn="just">
              <a:buFont typeface="Arial" panose="020B0604020202020204" pitchFamily="34" charset="0"/>
              <a:buChar char="•"/>
            </a:pPr>
            <a:r>
              <a:rPr lang="en-US" altLang="ko-KR" sz="1400" b="1" i="1" u="sng" dirty="0" smtClean="0">
                <a:latin typeface="Times New Roman" panose="02020603050405020304" pitchFamily="18" charset="0"/>
                <a:cs typeface="Times New Roman" panose="02020603050405020304" pitchFamily="18" charset="0"/>
              </a:rPr>
              <a:t>Simple Bias Correction (SBC)</a:t>
            </a:r>
          </a:p>
          <a:p>
            <a:pPr marL="252000" algn="just"/>
            <a:r>
              <a:rPr lang="en-US" altLang="ko-KR" sz="1400" dirty="0" smtClean="0">
                <a:latin typeface="Times New Roman" panose="02020603050405020304" pitchFamily="18" charset="0"/>
                <a:cs typeface="Times New Roman" panose="02020603050405020304" pitchFamily="18" charset="0"/>
              </a:rPr>
              <a:t>- for the bias correction of the systematic model mean error</a:t>
            </a:r>
            <a:r>
              <a:rPr lang="en-US" altLang="ko-KR" sz="1400" dirty="0">
                <a:latin typeface="Times New Roman" panose="02020603050405020304" pitchFamily="18" charset="0"/>
                <a:cs typeface="Times New Roman" panose="02020603050405020304" pitchFamily="18" charset="0"/>
              </a:rPr>
              <a:t> </a:t>
            </a:r>
            <a:endParaRPr lang="en-US" altLang="ko-KR" sz="1400" dirty="0" smtClean="0">
              <a:latin typeface="Times New Roman" panose="02020603050405020304" pitchFamily="18" charset="0"/>
              <a:cs typeface="Times New Roman" panose="02020603050405020304" pitchFamily="18" charset="0"/>
            </a:endParaRPr>
          </a:p>
          <a:p>
            <a:pPr marL="252000" algn="just"/>
            <a:r>
              <a:rPr lang="en-US" altLang="ko-KR" sz="1400" dirty="0" smtClean="0">
                <a:latin typeface="Times New Roman" panose="02020603050405020304" pitchFamily="18" charset="0"/>
                <a:cs typeface="Times New Roman" panose="02020603050405020304" pitchFamily="18" charset="0"/>
              </a:rPr>
              <a:t>- calculated by multiplying the seasonal mean anomaly by the ratio of </a:t>
            </a:r>
            <a:r>
              <a:rPr lang="en-US" altLang="ko-KR" sz="1400" dirty="0" err="1" smtClean="0">
                <a:latin typeface="Times New Roman" panose="02020603050405020304" pitchFamily="18" charset="0"/>
                <a:cs typeface="Times New Roman" panose="02020603050405020304" pitchFamily="18" charset="0"/>
              </a:rPr>
              <a:t>sd</a:t>
            </a:r>
            <a:r>
              <a:rPr lang="en-US" altLang="ko-KR" sz="1400" dirty="0" smtClean="0">
                <a:latin typeface="Times New Roman" panose="02020603050405020304" pitchFamily="18" charset="0"/>
                <a:cs typeface="Times New Roman" panose="02020603050405020304" pitchFamily="18" charset="0"/>
              </a:rPr>
              <a:t> of reference to the interannual </a:t>
            </a:r>
            <a:r>
              <a:rPr lang="en-US" altLang="ko-KR" sz="1400" dirty="0" err="1" smtClean="0">
                <a:latin typeface="Times New Roman" panose="02020603050405020304" pitchFamily="18" charset="0"/>
                <a:cs typeface="Times New Roman" panose="02020603050405020304" pitchFamily="18" charset="0"/>
              </a:rPr>
              <a:t>sd</a:t>
            </a:r>
            <a:r>
              <a:rPr lang="en-US" altLang="ko-KR" sz="1400" dirty="0" smtClean="0">
                <a:latin typeface="Times New Roman" panose="02020603050405020304" pitchFamily="18" charset="0"/>
                <a:cs typeface="Times New Roman" panose="02020603050405020304" pitchFamily="18" charset="0"/>
              </a:rPr>
              <a:t> of ensemble members</a:t>
            </a:r>
          </a:p>
          <a:p>
            <a:pPr marL="252000" algn="just"/>
            <a:endParaRPr lang="en-US" altLang="ko-KR" sz="9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ko-KR" sz="1400" b="1" i="1" u="sng" dirty="0" smtClean="0">
                <a:latin typeface="Times New Roman" panose="02020603050405020304" pitchFamily="18" charset="0"/>
                <a:cs typeface="Times New Roman" panose="02020603050405020304" pitchFamily="18" charset="0"/>
              </a:rPr>
              <a:t>Calibration (Cal)</a:t>
            </a:r>
          </a:p>
          <a:p>
            <a:pPr marL="252000" lvl="0" algn="just"/>
            <a:r>
              <a:rPr lang="en-US" altLang="ko-KR" sz="1400" dirty="0" smtClean="0">
                <a:solidFill>
                  <a:srgbClr val="0058A9"/>
                </a:solidFill>
                <a:latin typeface="Times New Roman" panose="02020603050405020304" pitchFamily="18" charset="0"/>
                <a:cs typeface="Times New Roman" panose="02020603050405020304" pitchFamily="18" charset="0"/>
              </a:rPr>
              <a:t>- similar way to the SBC, but apply an inflation of the ensemble </a:t>
            </a:r>
            <a:r>
              <a:rPr lang="en-US" altLang="ko-KR" sz="1400" dirty="0">
                <a:solidFill>
                  <a:srgbClr val="0058A9"/>
                </a:solidFill>
                <a:latin typeface="Times New Roman" panose="02020603050405020304" pitchFamily="18" charset="0"/>
                <a:cs typeface="Times New Roman" panose="02020603050405020304" pitchFamily="18" charset="0"/>
              </a:rPr>
              <a:t>spread </a:t>
            </a:r>
            <a:r>
              <a:rPr lang="en-US" altLang="ko-KR" sz="1400" dirty="0" smtClean="0">
                <a:solidFill>
                  <a:srgbClr val="0058A9"/>
                </a:solidFill>
                <a:latin typeface="Times New Roman" panose="02020603050405020304" pitchFamily="18" charset="0"/>
                <a:cs typeface="Times New Roman" panose="02020603050405020304" pitchFamily="18" charset="0"/>
              </a:rPr>
              <a:t>simultaneously to obtain more reliable ensemble prediction</a:t>
            </a:r>
            <a:endParaRPr lang="ko-KR" altLang="ko-KR" sz="1400" dirty="0">
              <a:latin typeface="Times New Roman" panose="02020603050405020304" pitchFamily="18" charset="0"/>
              <a:cs typeface="Times New Roman" panose="02020603050405020304" pitchFamily="18" charset="0"/>
            </a:endParaRPr>
          </a:p>
        </p:txBody>
      </p:sp>
      <p:sp>
        <p:nvSpPr>
          <p:cNvPr id="12" name="AutoShape 3"/>
          <p:cNvSpPr>
            <a:spLocks noChangeArrowheads="1"/>
          </p:cNvSpPr>
          <p:nvPr/>
        </p:nvSpPr>
        <p:spPr bwMode="gray">
          <a:xfrm>
            <a:off x="179512" y="1052776"/>
            <a:ext cx="8280920" cy="360000"/>
          </a:xfrm>
          <a:prstGeom prst="roundRect">
            <a:avLst>
              <a:gd name="adj" fmla="val 16667"/>
            </a:avLst>
          </a:prstGeom>
          <a:gradFill flip="none" rotWithShape="1">
            <a:gsLst>
              <a:gs pos="0">
                <a:schemeClr val="accent2"/>
              </a:gs>
              <a:gs pos="100000">
                <a:schemeClr val="tx1"/>
              </a:gs>
            </a:gsLst>
            <a:lin ang="0" scaled="1"/>
            <a:tileRect/>
          </a:gradFill>
          <a:ln w="9525">
            <a:noFill/>
            <a:round/>
            <a:headEnd/>
            <a:tailEnd/>
          </a:ln>
          <a:effectLst/>
        </p:spPr>
        <p:txBody>
          <a:bodyPr wrap="none" anchor="ctr"/>
          <a:lstStyle/>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altLang="ko-KR" sz="2000" b="1" kern="0" dirty="0" smtClean="0">
                <a:solidFill>
                  <a:srgbClr val="0070C0"/>
                </a:solidFill>
                <a:latin typeface="Times New Roman" pitchFamily="18" charset="0"/>
                <a:ea typeface="굴림" pitchFamily="50" charset="-127"/>
                <a:cs typeface="Times New Roman" pitchFamily="18" charset="0"/>
              </a:rPr>
              <a:t>Methods</a:t>
            </a:r>
            <a:endParaRPr kumimoji="0" lang="en-US" altLang="ko-KR" sz="2000" b="1" i="0" u="none" strike="noStrike" kern="0" cap="none" spc="0" normalizeH="0" baseline="0" noProof="0" dirty="0" smtClean="0">
              <a:ln>
                <a:noFill/>
              </a:ln>
              <a:solidFill>
                <a:srgbClr val="0070C0"/>
              </a:solidFill>
              <a:effectLst/>
              <a:uLnTx/>
              <a:uFillTx/>
              <a:latin typeface="Times New Roman" pitchFamily="18" charset="0"/>
              <a:ea typeface="굴림" pitchFamily="50" charset="-127"/>
              <a:cs typeface="Times New Roman" pitchFamily="18" charset="0"/>
            </a:endParaRPr>
          </a:p>
        </p:txBody>
      </p:sp>
      <p:sp>
        <p:nvSpPr>
          <p:cNvPr id="3" name="TextBox 2"/>
          <p:cNvSpPr txBox="1"/>
          <p:nvPr/>
        </p:nvSpPr>
        <p:spPr>
          <a:xfrm>
            <a:off x="467544" y="1945935"/>
            <a:ext cx="8280920" cy="307777"/>
          </a:xfrm>
          <a:prstGeom prst="rect">
            <a:avLst/>
          </a:prstGeom>
          <a:noFill/>
        </p:spPr>
        <p:txBody>
          <a:bodyPr wrap="square" rtlCol="0">
            <a:spAutoFit/>
          </a:bodyPr>
          <a:lstStyle/>
          <a:p>
            <a:r>
              <a:rPr lang="en-US" altLang="ko-KR" sz="1400" dirty="0" smtClean="0">
                <a:latin typeface="Times New Roman" panose="02020603050405020304" pitchFamily="18" charset="0"/>
                <a:cs typeface="Times New Roman" panose="02020603050405020304" pitchFamily="18" charset="0"/>
              </a:rPr>
              <a:t>-To statistically minimize forecast errors and formulate reliable probabilities</a:t>
            </a:r>
            <a:endParaRPr lang="ko-KR" alt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66378" y="5212005"/>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Leave-one-out cross-validation</a:t>
            </a:r>
            <a:endParaRPr lang="ko-KR" altLang="en-US" sz="1600" b="1" dirty="0">
              <a:latin typeface="Times New Roman" panose="02020603050405020304" pitchFamily="18" charset="0"/>
              <a:cs typeface="Times New Roman" panose="02020603050405020304" pitchFamily="18" charset="0"/>
            </a:endParaRPr>
          </a:p>
        </p:txBody>
      </p:sp>
      <p:sp>
        <p:nvSpPr>
          <p:cNvPr id="17" name="직사각형 16"/>
          <p:cNvSpPr/>
          <p:nvPr/>
        </p:nvSpPr>
        <p:spPr>
          <a:xfrm>
            <a:off x="467544" y="5497487"/>
            <a:ext cx="7848872" cy="307777"/>
          </a:xfrm>
          <a:prstGeom prst="rect">
            <a:avLst/>
          </a:prstGeom>
        </p:spPr>
        <p:txBody>
          <a:bodyPr wrap="square">
            <a:spAutoFit/>
          </a:bodyPr>
          <a:lstStyle/>
          <a:p>
            <a:pPr marL="285750" indent="-285750">
              <a:buFont typeface="Arial" panose="020B0604020202020204" pitchFamily="34" charset="0"/>
              <a:buChar char="•"/>
            </a:pPr>
            <a:r>
              <a:rPr lang="en-US" altLang="ko-KR" sz="1400" dirty="0">
                <a:latin typeface="Times New Roman"/>
                <a:ea typeface="맑은 고딕"/>
              </a:rPr>
              <a:t>To derive a more accurate estimate of model prediction performance and avoid overfitting</a:t>
            </a:r>
            <a:endParaRPr lang="en-US" altLang="ko-KR"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64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7</a:t>
            </a:fld>
            <a:endParaRPr lang="es-ES" dirty="0"/>
          </a:p>
        </p:txBody>
      </p:sp>
      <p:sp>
        <p:nvSpPr>
          <p:cNvPr id="11" name="Title 10"/>
          <p:cNvSpPr>
            <a:spLocks noGrp="1"/>
          </p:cNvSpPr>
          <p:nvPr>
            <p:ph type="title"/>
          </p:nvPr>
        </p:nvSpPr>
        <p:spPr/>
        <p:txBody>
          <a:bodyPr/>
          <a:lstStyle/>
          <a:p>
            <a:r>
              <a:rPr lang="es-ES" sz="2800" b="1" dirty="0" smtClean="0"/>
              <a:t>Data and Methodology</a:t>
            </a:r>
            <a:endParaRPr lang="es-ES" sz="2800" b="1" dirty="0"/>
          </a:p>
        </p:txBody>
      </p:sp>
      <p:sp>
        <p:nvSpPr>
          <p:cNvPr id="8" name="TextBox 7"/>
          <p:cNvSpPr txBox="1"/>
          <p:nvPr/>
        </p:nvSpPr>
        <p:spPr>
          <a:xfrm>
            <a:off x="1057231" y="4284528"/>
            <a:ext cx="5675009" cy="1708160"/>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altLang="ko-KR" sz="1400" b="1" kern="0" dirty="0" smtClean="0">
                <a:solidFill>
                  <a:srgbClr val="0070C0"/>
                </a:solidFill>
                <a:latin typeface="Times New Roman" pitchFamily="18" charset="0"/>
                <a:ea typeface="굴림" pitchFamily="50" charset="-127"/>
                <a:cs typeface="Times New Roman" pitchFamily="18" charset="0"/>
              </a:rPr>
              <a:t>TCC (Temporal Correlation Coefficient)</a:t>
            </a:r>
          </a:p>
          <a:p>
            <a:pPr marL="285750" lvl="0" indent="-285750">
              <a:lnSpc>
                <a:spcPct val="150000"/>
              </a:lnSpc>
              <a:buFont typeface="Wingdings" panose="05000000000000000000" pitchFamily="2" charset="2"/>
              <a:buChar char="v"/>
            </a:pPr>
            <a:r>
              <a:rPr lang="en-US" altLang="ko-KR" sz="1400" b="1" kern="0" dirty="0">
                <a:solidFill>
                  <a:srgbClr val="0070C0"/>
                </a:solidFill>
                <a:latin typeface="Times New Roman" pitchFamily="18" charset="0"/>
                <a:ea typeface="굴림" pitchFamily="50" charset="-127"/>
                <a:cs typeface="Times New Roman" pitchFamily="18" charset="0"/>
              </a:rPr>
              <a:t>FRPSS (Fair Ranked Probability Skill Score)</a:t>
            </a:r>
          </a:p>
          <a:p>
            <a:pPr marL="285750" lvl="0" indent="-285750">
              <a:lnSpc>
                <a:spcPct val="150000"/>
              </a:lnSpc>
              <a:buFont typeface="Wingdings" panose="05000000000000000000" pitchFamily="2" charset="2"/>
              <a:buChar char="v"/>
            </a:pPr>
            <a:r>
              <a:rPr lang="en-US" altLang="ko-KR" sz="1400" b="1" kern="0" dirty="0">
                <a:solidFill>
                  <a:srgbClr val="0070C0"/>
                </a:solidFill>
                <a:latin typeface="Times New Roman" pitchFamily="18" charset="0"/>
                <a:ea typeface="굴림" pitchFamily="50" charset="-127"/>
                <a:cs typeface="Times New Roman" pitchFamily="18" charset="0"/>
              </a:rPr>
              <a:t>Reliability </a:t>
            </a:r>
            <a:r>
              <a:rPr lang="en-US" altLang="ko-KR" sz="1400" b="1" kern="0" dirty="0" smtClean="0">
                <a:solidFill>
                  <a:srgbClr val="0070C0"/>
                </a:solidFill>
                <a:latin typeface="Times New Roman" pitchFamily="18" charset="0"/>
                <a:ea typeface="굴림" pitchFamily="50" charset="-127"/>
                <a:cs typeface="Times New Roman" pitchFamily="18" charset="0"/>
              </a:rPr>
              <a:t>Diagram</a:t>
            </a:r>
          </a:p>
          <a:p>
            <a:pPr marL="285750" indent="-285750">
              <a:lnSpc>
                <a:spcPct val="150000"/>
              </a:lnSpc>
              <a:buFont typeface="Wingdings" panose="05000000000000000000" pitchFamily="2" charset="2"/>
              <a:buChar char="v"/>
            </a:pPr>
            <a:r>
              <a:rPr lang="en-US" altLang="ko-KR" sz="1400" b="1" kern="0" dirty="0" smtClean="0">
                <a:solidFill>
                  <a:srgbClr val="0070C0"/>
                </a:solidFill>
                <a:latin typeface="Times New Roman" pitchFamily="18" charset="0"/>
                <a:ea typeface="굴림" pitchFamily="50" charset="-127"/>
                <a:cs typeface="Times New Roman" pitchFamily="18" charset="0"/>
              </a:rPr>
              <a:t>Difference  of Two Correlation Coefficients</a:t>
            </a:r>
          </a:p>
          <a:p>
            <a:pPr marL="285750" indent="-285750">
              <a:lnSpc>
                <a:spcPct val="150000"/>
              </a:lnSpc>
              <a:buFont typeface="Wingdings" panose="05000000000000000000" pitchFamily="2" charset="2"/>
              <a:buChar char="v"/>
            </a:pPr>
            <a:endParaRPr lang="en-US" altLang="ko-KR" sz="1400" b="1" kern="0" dirty="0" smtClean="0">
              <a:solidFill>
                <a:srgbClr val="0070C0"/>
              </a:solidFill>
              <a:latin typeface="Times New Roman" pitchFamily="18" charset="0"/>
              <a:ea typeface="굴림" pitchFamily="50" charset="-127"/>
              <a:cs typeface="Times New Roman" pitchFamily="18" charset="0"/>
            </a:endParaRPr>
          </a:p>
        </p:txBody>
      </p:sp>
      <p:sp>
        <p:nvSpPr>
          <p:cNvPr id="12" name="AutoShape 3"/>
          <p:cNvSpPr>
            <a:spLocks noChangeArrowheads="1"/>
          </p:cNvSpPr>
          <p:nvPr/>
        </p:nvSpPr>
        <p:spPr bwMode="gray">
          <a:xfrm>
            <a:off x="179512" y="1052776"/>
            <a:ext cx="8280920" cy="360000"/>
          </a:xfrm>
          <a:prstGeom prst="roundRect">
            <a:avLst>
              <a:gd name="adj" fmla="val 16667"/>
            </a:avLst>
          </a:prstGeom>
          <a:gradFill flip="none" rotWithShape="1">
            <a:gsLst>
              <a:gs pos="0">
                <a:schemeClr val="accent2"/>
              </a:gs>
              <a:gs pos="100000">
                <a:schemeClr val="tx1"/>
              </a:gs>
            </a:gsLst>
            <a:lin ang="0" scaled="1"/>
            <a:tileRect/>
          </a:gradFill>
          <a:ln w="9525">
            <a:noFill/>
            <a:round/>
            <a:headEnd/>
            <a:tailEnd/>
          </a:ln>
          <a:effectLst/>
        </p:spPr>
        <p:txBody>
          <a:bodyPr wrap="none" anchor="ctr"/>
          <a:lstStyle/>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altLang="ko-KR" sz="2000" b="1" kern="0" dirty="0" smtClean="0">
                <a:solidFill>
                  <a:schemeClr val="bg2"/>
                </a:solidFill>
                <a:latin typeface="Times New Roman" pitchFamily="18" charset="0"/>
                <a:ea typeface="굴림" pitchFamily="50" charset="-127"/>
                <a:cs typeface="Times New Roman" pitchFamily="18" charset="0"/>
              </a:rPr>
              <a:t>Forecast Quality Assessment  (Verification Measures)</a:t>
            </a:r>
            <a:endParaRPr kumimoji="0" lang="en-US" altLang="ko-KR" sz="2000" b="1" i="0" u="none" strike="noStrike" kern="0" cap="none" spc="0" normalizeH="0" baseline="0" noProof="0" dirty="0" smtClean="0">
              <a:ln>
                <a:noFill/>
              </a:ln>
              <a:solidFill>
                <a:schemeClr val="bg2"/>
              </a:solidFill>
              <a:effectLst/>
              <a:uLnTx/>
              <a:uFillTx/>
              <a:latin typeface="Times New Roman" pitchFamily="18" charset="0"/>
              <a:ea typeface="굴림" pitchFamily="50" charset="-127"/>
              <a:cs typeface="Times New Roman" pitchFamily="18" charset="0"/>
            </a:endParaRPr>
          </a:p>
        </p:txBody>
      </p:sp>
      <p:sp>
        <p:nvSpPr>
          <p:cNvPr id="4" name="모서리가 둥근 직사각형 3"/>
          <p:cNvSpPr/>
          <p:nvPr/>
        </p:nvSpPr>
        <p:spPr>
          <a:xfrm>
            <a:off x="467544" y="1808218"/>
            <a:ext cx="7992888" cy="2196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1600" dirty="0" smtClean="0">
                <a:solidFill>
                  <a:srgbClr val="000000"/>
                </a:solidFill>
                <a:latin typeface="Times New Roman" panose="02020603050405020304" pitchFamily="18" charset="0"/>
                <a:cs typeface="Times New Roman" panose="02020603050405020304" pitchFamily="18" charset="0"/>
              </a:rPr>
              <a:t>- To </a:t>
            </a:r>
            <a:r>
              <a:rPr lang="en-US" altLang="ko-KR" sz="1600" dirty="0">
                <a:solidFill>
                  <a:srgbClr val="000000"/>
                </a:solidFill>
                <a:latin typeface="Times New Roman" panose="02020603050405020304" pitchFamily="18" charset="0"/>
                <a:cs typeface="Times New Roman" panose="02020603050405020304" pitchFamily="18" charset="0"/>
              </a:rPr>
              <a:t>investigate the ability of the forecast systems </a:t>
            </a:r>
            <a:r>
              <a:rPr lang="en-US" altLang="ko-KR" sz="1600" dirty="0" smtClean="0">
                <a:solidFill>
                  <a:srgbClr val="000000"/>
                </a:solidFill>
                <a:latin typeface="Times New Roman" panose="02020603050405020304" pitchFamily="18" charset="0"/>
                <a:cs typeface="Times New Roman" panose="02020603050405020304" pitchFamily="18" charset="0"/>
              </a:rPr>
              <a:t>for reproducing </a:t>
            </a:r>
            <a:r>
              <a:rPr lang="en-US" altLang="ko-KR" sz="1600" dirty="0">
                <a:solidFill>
                  <a:srgbClr val="000000"/>
                </a:solidFill>
                <a:latin typeface="Times New Roman" panose="02020603050405020304" pitchFamily="18" charset="0"/>
                <a:cs typeface="Times New Roman" panose="02020603050405020304" pitchFamily="18" charset="0"/>
              </a:rPr>
              <a:t>adequately the observed 10-m wind speed and 2-m temperature variability, a variety of verification measures are applied</a:t>
            </a:r>
            <a:r>
              <a:rPr lang="en-US" altLang="ko-KR" sz="1600" dirty="0" smtClean="0">
                <a:solidFill>
                  <a:srgbClr val="000000"/>
                </a:solidFill>
                <a:latin typeface="Times New Roman" panose="02020603050405020304" pitchFamily="18" charset="0"/>
                <a:cs typeface="Times New Roman" panose="02020603050405020304" pitchFamily="18" charset="0"/>
              </a:rPr>
              <a:t>.</a:t>
            </a:r>
          </a:p>
          <a:p>
            <a:pPr algn="just"/>
            <a:endParaRPr lang="en-US" altLang="ko-KR" sz="900" dirty="0" smtClean="0">
              <a:solidFill>
                <a:srgbClr val="000000"/>
              </a:solidFill>
              <a:latin typeface="Times New Roman" panose="02020603050405020304" pitchFamily="18" charset="0"/>
              <a:cs typeface="Times New Roman" panose="02020603050405020304" pitchFamily="18" charset="0"/>
            </a:endParaRPr>
          </a:p>
          <a:p>
            <a:pPr algn="just"/>
            <a:r>
              <a:rPr lang="en-US" altLang="ko-KR" sz="1600" dirty="0" smtClean="0">
                <a:solidFill>
                  <a:srgbClr val="000000"/>
                </a:solidFill>
                <a:latin typeface="Times New Roman" panose="02020603050405020304" pitchFamily="18" charset="0"/>
                <a:cs typeface="Times New Roman" panose="02020603050405020304" pitchFamily="18" charset="0"/>
              </a:rPr>
              <a:t>- Forecast </a:t>
            </a:r>
            <a:r>
              <a:rPr lang="en-US" altLang="ko-KR" sz="1600" dirty="0">
                <a:solidFill>
                  <a:srgbClr val="000000"/>
                </a:solidFill>
                <a:latin typeface="Times New Roman" panose="02020603050405020304" pitchFamily="18" charset="0"/>
                <a:cs typeface="Times New Roman" panose="02020603050405020304" pitchFamily="18" charset="0"/>
              </a:rPr>
              <a:t>quality consists in the simultaneous comparison of predicted and observed values with a range of deterministic and probabilistic verification measures. </a:t>
            </a:r>
            <a:endParaRPr lang="en-US" altLang="ko-KR" sz="1600" dirty="0" smtClean="0">
              <a:solidFill>
                <a:srgbClr val="000000"/>
              </a:solidFill>
              <a:latin typeface="Times New Roman" panose="02020603050405020304" pitchFamily="18" charset="0"/>
              <a:cs typeface="Times New Roman" panose="02020603050405020304" pitchFamily="18" charset="0"/>
            </a:endParaRPr>
          </a:p>
          <a:p>
            <a:pPr algn="just"/>
            <a:endParaRPr lang="en-US" altLang="ko-KR" sz="900" dirty="0" smtClean="0">
              <a:solidFill>
                <a:srgbClr val="000000"/>
              </a:solidFill>
              <a:latin typeface="Times New Roman" panose="02020603050405020304" pitchFamily="18" charset="0"/>
              <a:cs typeface="Times New Roman" panose="02020603050405020304" pitchFamily="18" charset="0"/>
            </a:endParaRPr>
          </a:p>
          <a:p>
            <a:pPr algn="just"/>
            <a:r>
              <a:rPr lang="en-US" altLang="ko-KR" sz="1600" dirty="0" smtClean="0">
                <a:solidFill>
                  <a:srgbClr val="000000"/>
                </a:solidFill>
                <a:latin typeface="Times New Roman" panose="02020603050405020304" pitchFamily="18" charset="0"/>
                <a:cs typeface="Times New Roman" panose="02020603050405020304" pitchFamily="18" charset="0"/>
              </a:rPr>
              <a:t>- The </a:t>
            </a:r>
            <a:r>
              <a:rPr lang="en-US" altLang="ko-KR" sz="1600" dirty="0">
                <a:solidFill>
                  <a:srgbClr val="000000"/>
                </a:solidFill>
                <a:latin typeface="Times New Roman" panose="02020603050405020304" pitchFamily="18" charset="0"/>
                <a:cs typeface="Times New Roman" panose="02020603050405020304" pitchFamily="18" charset="0"/>
              </a:rPr>
              <a:t>forecast quality measures can give confidence in building accuracy and reliability on the quality of the predictions by comparing with the observed values. </a:t>
            </a:r>
            <a:endParaRPr lang="ko-KR" alt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124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8</a:t>
            </a:fld>
            <a:endParaRPr lang="es-ES" dirty="0"/>
          </a:p>
        </p:txBody>
      </p:sp>
      <p:sp>
        <p:nvSpPr>
          <p:cNvPr id="11" name="Title 10"/>
          <p:cNvSpPr>
            <a:spLocks noGrp="1"/>
          </p:cNvSpPr>
          <p:nvPr>
            <p:ph type="title"/>
          </p:nvPr>
        </p:nvSpPr>
        <p:spPr/>
        <p:txBody>
          <a:bodyPr/>
          <a:lstStyle/>
          <a:p>
            <a:r>
              <a:rPr lang="es-ES" sz="2800" b="1" dirty="0"/>
              <a:t>Temporal Correlation </a:t>
            </a:r>
            <a:r>
              <a:rPr lang="es-ES" sz="2800" b="1" dirty="0" smtClean="0"/>
              <a:t>Coefficient (TCC)</a:t>
            </a:r>
            <a:endParaRPr lang="es-ES" sz="2800" b="1" dirty="0"/>
          </a:p>
        </p:txBody>
      </p:sp>
      <p:sp>
        <p:nvSpPr>
          <p:cNvPr id="4" name="TextBox 3"/>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a:t>
            </a:r>
            <a:r>
              <a:rPr lang="en-US" altLang="ko-KR" b="1" dirty="0">
                <a:solidFill>
                  <a:schemeClr val="bg1"/>
                </a:solidFill>
                <a:latin typeface="+mj-lt"/>
                <a:cs typeface="Times New Roman" panose="02020603050405020304" pitchFamily="18" charset="0"/>
              </a:rPr>
              <a:t>s</a:t>
            </a:r>
            <a:r>
              <a:rPr lang="en-US" altLang="ko-KR" b="1" dirty="0" smtClean="0">
                <a:solidFill>
                  <a:schemeClr val="bg1"/>
                </a:solidFill>
                <a:latin typeface="+mj-lt"/>
                <a:cs typeface="Times New Roman" panose="02020603050405020304" pitchFamily="18" charset="0"/>
              </a:rPr>
              <a:t>peed)</a:t>
            </a:r>
            <a:endParaRPr lang="ko-KR" altLang="en-US" b="1" dirty="0">
              <a:solidFill>
                <a:schemeClr val="bg1"/>
              </a:solidFill>
              <a:latin typeface="+mj-lt"/>
              <a:cs typeface="Times New Roman" panose="02020603050405020304" pitchFamily="18" charset="0"/>
            </a:endParaRPr>
          </a:p>
        </p:txBody>
      </p:sp>
      <p:pic>
        <p:nvPicPr>
          <p:cNvPr id="1026" name="Picture 2" descr="D:\BSC-2015.11.1\BSC-Research-Project\Project-Resilience\EMS\ppt-fig\tcc-sfcwind.c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855762"/>
            <a:ext cx="9015413"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51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9</a:t>
            </a:fld>
            <a:endParaRPr lang="es-ES" dirty="0"/>
          </a:p>
        </p:txBody>
      </p:sp>
      <p:sp>
        <p:nvSpPr>
          <p:cNvPr id="11" name="Title 10"/>
          <p:cNvSpPr>
            <a:spLocks noGrp="1"/>
          </p:cNvSpPr>
          <p:nvPr>
            <p:ph type="title"/>
          </p:nvPr>
        </p:nvSpPr>
        <p:spPr/>
        <p:txBody>
          <a:bodyPr/>
          <a:lstStyle/>
          <a:p>
            <a:r>
              <a:rPr lang="es-ES" sz="2800" b="1" dirty="0"/>
              <a:t>Temporal Correlation </a:t>
            </a:r>
            <a:r>
              <a:rPr lang="es-ES" sz="2800" b="1" dirty="0" smtClean="0"/>
              <a:t>Coefficient (TCC)</a:t>
            </a:r>
            <a:endParaRPr lang="es-ES" sz="2800" b="1" dirty="0"/>
          </a:p>
        </p:txBody>
      </p:sp>
      <p:sp>
        <p:nvSpPr>
          <p:cNvPr id="4" name="TextBox 3"/>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a:t>
            </a:r>
            <a:r>
              <a:rPr lang="en-US" altLang="ko-KR" b="1" dirty="0">
                <a:solidFill>
                  <a:schemeClr val="bg1"/>
                </a:solidFill>
                <a:latin typeface="+mj-lt"/>
                <a:cs typeface="Times New Roman" panose="02020603050405020304" pitchFamily="18" charset="0"/>
              </a:rPr>
              <a:t>s</a:t>
            </a:r>
            <a:r>
              <a:rPr lang="en-US" altLang="ko-KR" b="1" dirty="0" smtClean="0">
                <a:solidFill>
                  <a:schemeClr val="bg1"/>
                </a:solidFill>
                <a:latin typeface="+mj-lt"/>
                <a:cs typeface="Times New Roman" panose="02020603050405020304" pitchFamily="18" charset="0"/>
              </a:rPr>
              <a:t>peed)</a:t>
            </a:r>
            <a:endParaRPr lang="ko-KR" altLang="en-US" b="1" dirty="0">
              <a:solidFill>
                <a:schemeClr val="bg1"/>
              </a:solidFill>
              <a:latin typeface="+mj-lt"/>
              <a:cs typeface="Times New Roman" panose="02020603050405020304" pitchFamily="18" charset="0"/>
            </a:endParaRPr>
          </a:p>
        </p:txBody>
      </p:sp>
      <p:pic>
        <p:nvPicPr>
          <p:cNvPr id="2" name="Picture 2" descr="D:\BSC-2015.11.1\BSC-Research-Project\Project-Resilience\EMS\ppt-fig\tcc-sfcwind.cv-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28" y="836712"/>
            <a:ext cx="8423275" cy="4638675"/>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p:cNvSpPr/>
          <p:nvPr/>
        </p:nvSpPr>
        <p:spPr>
          <a:xfrm>
            <a:off x="361628" y="5445224"/>
            <a:ext cx="8268247" cy="830997"/>
          </a:xfrm>
          <a:prstGeom prst="rect">
            <a:avLst/>
          </a:prstGeom>
        </p:spPr>
        <p:txBody>
          <a:bodyPr wrap="square">
            <a:spAutoFit/>
          </a:bodyPr>
          <a:lstStyle/>
          <a:p>
            <a:pPr algn="just"/>
            <a:r>
              <a:rPr lang="en-US" altLang="ko-KR" sz="1600" dirty="0">
                <a:solidFill>
                  <a:srgbClr val="000000"/>
                </a:solidFill>
                <a:latin typeface="Times New Roman" panose="02020603050405020304" pitchFamily="18" charset="0"/>
                <a:cs typeface="Times New Roman" panose="02020603050405020304" pitchFamily="18" charset="0"/>
              </a:rPr>
              <a:t>The MME predictions show </a:t>
            </a:r>
            <a:r>
              <a:rPr lang="en-US" altLang="ko-KR" sz="1600" dirty="0" smtClean="0">
                <a:solidFill>
                  <a:srgbClr val="000000"/>
                </a:solidFill>
                <a:latin typeface="Times New Roman" panose="02020603050405020304" pitchFamily="18" charset="0"/>
                <a:cs typeface="Times New Roman" panose="02020603050405020304" pitchFamily="18" charset="0"/>
              </a:rPr>
              <a:t>a slight </a:t>
            </a:r>
            <a:r>
              <a:rPr lang="en-US" altLang="ko-KR" sz="1600" dirty="0">
                <a:solidFill>
                  <a:srgbClr val="000000"/>
                </a:solidFill>
                <a:latin typeface="Times New Roman" panose="02020603050405020304" pitchFamily="18" charset="0"/>
                <a:cs typeface="Times New Roman" panose="02020603050405020304" pitchFamily="18" charset="0"/>
              </a:rPr>
              <a:t>improvement in skills over some areas, but not any noticeable compared to the ECMWF_S4. </a:t>
            </a:r>
            <a:r>
              <a:rPr lang="en-US" altLang="ko-KR" sz="1600" dirty="0" smtClean="0">
                <a:solidFill>
                  <a:srgbClr val="000000"/>
                </a:solidFill>
                <a:latin typeface="Times New Roman" panose="02020603050405020304" pitchFamily="18" charset="0"/>
                <a:cs typeface="Times New Roman" panose="02020603050405020304" pitchFamily="18" charset="0"/>
              </a:rPr>
              <a:t>The </a:t>
            </a:r>
            <a:r>
              <a:rPr lang="en-US" altLang="ko-KR" sz="1600" dirty="0">
                <a:solidFill>
                  <a:srgbClr val="000000"/>
                </a:solidFill>
                <a:latin typeface="Times New Roman" panose="02020603050405020304" pitchFamily="18" charset="0"/>
                <a:cs typeface="Times New Roman" panose="02020603050405020304" pitchFamily="18" charset="0"/>
              </a:rPr>
              <a:t>spatial </a:t>
            </a:r>
            <a:r>
              <a:rPr lang="en-US" altLang="ko-KR" sz="1600" dirty="0" smtClean="0">
                <a:solidFill>
                  <a:srgbClr val="000000"/>
                </a:solidFill>
                <a:latin typeface="Times New Roman" panose="02020603050405020304" pitchFamily="18" charset="0"/>
                <a:cs typeface="Times New Roman" panose="02020603050405020304" pitchFamily="18" charset="0"/>
              </a:rPr>
              <a:t>distribution </a:t>
            </a:r>
            <a:r>
              <a:rPr lang="en-US" altLang="ko-KR" sz="1600" dirty="0">
                <a:solidFill>
                  <a:srgbClr val="000000"/>
                </a:solidFill>
                <a:latin typeface="Times New Roman" panose="02020603050405020304" pitchFamily="18" charset="0"/>
                <a:cs typeface="Times New Roman" panose="02020603050405020304" pitchFamily="18" charset="0"/>
              </a:rPr>
              <a:t>of the significant </a:t>
            </a:r>
            <a:r>
              <a:rPr lang="en-US" altLang="ko-KR" sz="1600" dirty="0" smtClean="0">
                <a:solidFill>
                  <a:srgbClr val="000000"/>
                </a:solidFill>
                <a:latin typeface="Times New Roman" panose="02020603050405020304" pitchFamily="18" charset="0"/>
                <a:cs typeface="Times New Roman" panose="02020603050405020304" pitchFamily="18" charset="0"/>
              </a:rPr>
              <a:t>skills of the MME predictions are </a:t>
            </a:r>
            <a:r>
              <a:rPr lang="en-US" altLang="ko-KR" sz="1600" dirty="0">
                <a:solidFill>
                  <a:srgbClr val="000000"/>
                </a:solidFill>
                <a:latin typeface="Times New Roman" panose="02020603050405020304" pitchFamily="18" charset="0"/>
                <a:cs typeface="Times New Roman" panose="02020603050405020304" pitchFamily="18" charset="0"/>
              </a:rPr>
              <a:t>similar; but the </a:t>
            </a:r>
            <a:r>
              <a:rPr lang="en-US" altLang="ko-KR" sz="1600" dirty="0" smtClean="0">
                <a:solidFill>
                  <a:srgbClr val="000000"/>
                </a:solidFill>
                <a:latin typeface="Times New Roman" panose="02020603050405020304" pitchFamily="18" charset="0"/>
                <a:cs typeface="Times New Roman" panose="02020603050405020304" pitchFamily="18" charset="0"/>
              </a:rPr>
              <a:t>Cal </a:t>
            </a:r>
            <a:r>
              <a:rPr lang="en-US" altLang="ko-KR" sz="1600" dirty="0">
                <a:solidFill>
                  <a:srgbClr val="000000"/>
                </a:solidFill>
                <a:latin typeface="Times New Roman" panose="02020603050405020304" pitchFamily="18" charset="0"/>
                <a:cs typeface="Times New Roman" panose="02020603050405020304" pitchFamily="18" charset="0"/>
              </a:rPr>
              <a:t>shows slightly lower skills than SBC and Raw. </a:t>
            </a:r>
            <a:endParaRPr lang="ko-KR" alt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67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RESENTACIONES BSC-CNS-23032012-v2EG">
  <a:themeElements>
    <a:clrScheme name="BSC-CNS">
      <a:dk1>
        <a:srgbClr val="0058A9"/>
      </a:dk1>
      <a:lt1>
        <a:sysClr val="window" lastClr="FFFFFF"/>
      </a:lt1>
      <a:dk2>
        <a:srgbClr val="5D91D1"/>
      </a:dk2>
      <a:lt2>
        <a:srgbClr val="DBE7F5"/>
      </a:lt2>
      <a:accent1>
        <a:srgbClr val="B4CCEA"/>
      </a:accent1>
      <a:accent2>
        <a:srgbClr val="87AEDD"/>
      </a:accent2>
      <a:accent3>
        <a:srgbClr val="5D91D1"/>
      </a:accent3>
      <a:accent4>
        <a:srgbClr val="326BB0"/>
      </a:accent4>
      <a:accent5>
        <a:srgbClr val="295993"/>
      </a:accent5>
      <a:accent6>
        <a:srgbClr val="004990"/>
      </a:accent6>
      <a:hlink>
        <a:srgbClr val="002E5C"/>
      </a:hlink>
      <a:folHlink>
        <a:srgbClr val="214775"/>
      </a:folHlink>
    </a:clrScheme>
    <a:fontScheme name="BSC-C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7924</TotalTime>
  <Words>1992</Words>
  <Application>Microsoft Office PowerPoint</Application>
  <PresentationFormat>화면 슬라이드 쇼(4:3)</PresentationFormat>
  <Paragraphs>328</Paragraphs>
  <Slides>26</Slides>
  <Notes>22</Notes>
  <HiddenSlides>1</HiddenSlides>
  <MMClips>0</MMClips>
  <ScaleCrop>false</ScaleCrop>
  <HeadingPairs>
    <vt:vector size="4" baseType="variant">
      <vt:variant>
        <vt:lpstr>테마</vt:lpstr>
      </vt:variant>
      <vt:variant>
        <vt:i4>1</vt:i4>
      </vt:variant>
      <vt:variant>
        <vt:lpstr>슬라이드 제목</vt:lpstr>
      </vt:variant>
      <vt:variant>
        <vt:i4>26</vt:i4>
      </vt:variant>
    </vt:vector>
  </HeadingPairs>
  <TitlesOfParts>
    <vt:vector size="27" baseType="lpstr">
      <vt:lpstr>PLANTILLA PRESENTACIONES BSC-CNS-23032012-v2EG</vt:lpstr>
      <vt:lpstr>Assessment of the forecast quality of different seasonal climate prediction systems for the wind energy sector </vt:lpstr>
      <vt:lpstr>Background and Introduction</vt:lpstr>
      <vt:lpstr>Background and Introduction</vt:lpstr>
      <vt:lpstr>Objectives</vt:lpstr>
      <vt:lpstr>Data and Methodology</vt:lpstr>
      <vt:lpstr>Data and Methodology</vt:lpstr>
      <vt:lpstr>Data and Methodology</vt:lpstr>
      <vt:lpstr>Temporal Correlation Coefficient (TCC)</vt:lpstr>
      <vt:lpstr>Temporal Correlation Coefficient (TCC)</vt:lpstr>
      <vt:lpstr>Fair Ranked Probability Skill Score (FRPSS)</vt:lpstr>
      <vt:lpstr>Fair Ranked Probability Skill Score (FRPSS)</vt:lpstr>
      <vt:lpstr>Reliability Diagram</vt:lpstr>
      <vt:lpstr>Difference  of Two Correlation Coefficients</vt:lpstr>
      <vt:lpstr>For 2m temperature</vt:lpstr>
      <vt:lpstr>Summary and Conclusions</vt:lpstr>
      <vt:lpstr>Summary and Conclusions</vt:lpstr>
      <vt:lpstr>Thank you!</vt:lpstr>
      <vt:lpstr>PowerPoint 프레젠테이션</vt:lpstr>
      <vt:lpstr>Data and Methodology</vt:lpstr>
      <vt:lpstr>Spatially averaged correlation skill score</vt:lpstr>
      <vt:lpstr>Temporal Correlation Coefficient (TCC)</vt:lpstr>
      <vt:lpstr>Temporal Correlation Coefficient (TCC)</vt:lpstr>
      <vt:lpstr>Fair Ranked Probability Skill Score (FRPSS)</vt:lpstr>
      <vt:lpstr>Fair Ranked Probability Skill Score (FRPSS)</vt:lpstr>
      <vt:lpstr>Reliability Diagram</vt:lpstr>
      <vt:lpstr>Difference  of Two Correlation Coefficients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Dyoung</dc:creator>
  <cp:lastModifiedBy>Dyoung</cp:lastModifiedBy>
  <cp:revision>384</cp:revision>
  <cp:lastPrinted>2016-09-10T15:21:29Z</cp:lastPrinted>
  <dcterms:created xsi:type="dcterms:W3CDTF">2016-06-27T07:36:57Z</dcterms:created>
  <dcterms:modified xsi:type="dcterms:W3CDTF">2016-09-14T19:17:46Z</dcterms:modified>
</cp:coreProperties>
</file>