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_rels/presentation.xml.rels" ContentType="application/vnd.openxmlformats-package.relationships+xml"/>
  <Override PartName="/ppt/media/image38.png" ContentType="image/png"/>
  <Override PartName="/ppt/media/image36.png" ContentType="image/png"/>
  <Override PartName="/ppt/media/image35.png" ContentType="image/png"/>
  <Override PartName="/ppt/media/image33.png" ContentType="image/png"/>
  <Override PartName="/ppt/media/image32.png" ContentType="image/png"/>
  <Override PartName="/ppt/media/image41.jpeg" ContentType="image/jpeg"/>
  <Override PartName="/ppt/media/image31.png" ContentType="image/png"/>
  <Override PartName="/ppt/media/image30.png" ContentType="image/png"/>
  <Override PartName="/ppt/media/image29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23.png" ContentType="image/png"/>
  <Override PartName="/ppt/media/image8.png" ContentType="image/png"/>
  <Override PartName="/ppt/media/image34.png" ContentType="image/png"/>
  <Override PartName="/ppt/media/image10.jpeg" ContentType="image/jpeg"/>
  <Override PartName="/ppt/media/image14.png" ContentType="image/png"/>
  <Override PartName="/ppt/media/image39.png" ContentType="image/png"/>
  <Override PartName="/ppt/media/image4.png" ContentType="image/png"/>
  <Override PartName="/ppt/media/image28.png" ContentType="image/png"/>
  <Override PartName="/ppt/media/image3.jpeg" ContentType="image/jpeg"/>
  <Override PartName="/ppt/media/image16.png" ContentType="image/png"/>
  <Override PartName="/ppt/media/image37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1.jpeg" ContentType="image/jpeg"/>
  <Override PartName="/ppt/media/image11.png" ContentType="image/png"/>
  <Override PartName="/ppt/media/image12.jpeg" ContentType="image/jpeg"/>
  <Override PartName="/ppt/media/image19.png" ContentType="image/png"/>
  <Override PartName="/ppt/media/image13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5.png" ContentType="image/png"/>
  <Override PartName="/ppt/media/image20.png" ContentType="image/png"/>
  <Override PartName="/ppt/media/image40.jpeg" ContentType="image/jpeg"/>
  <Override PartName="/ppt/media/image6.png" ContentType="image/png"/>
  <Override PartName="/ppt/media/image21.png" ContentType="image/pn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12EB011-9D8F-49A6-AE3A-2050FA0753F6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mentioning the high correlation between parallel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315E443-9E9A-4AB4-9585-080616A25AC0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mentioning the high correlation between parallel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904EB71-FBCD-4DC7-9B51-66C627A8EB56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mentioning the high correlation between parallel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BB85687-336D-4284-A580-4062F96CD6DA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mentioning the high correlation between parallel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2938BB9-4BCA-4F9B-98C2-0D5078942D18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mentioning the high correlation between parallel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6EA2A10-27E9-4812-877A-2AA83FE90977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mentioning the high correlation between parallel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3F40415-2B46-4F1E-AF19-02F80C2DFE3B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mentioning the high correlation between parallel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C69FC85-AA1F-4D47-900A-C31AC4E95309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F1071EE-3AAB-4C71-B4E9-EA469CAF3439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mentioning the high correlation between parallel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AC7B1AE-A20E-47ED-BC8E-24672E143A50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mentioning the high correlation between parallel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C2EAFA4-88DC-4816-B5CA-371079CD26FD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mentioning the high correlation between parallel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AEF5717-F8F4-451A-B355-329CDBECA27D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Mention here the flags used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14BD982-7367-4E74-BAB7-498AD83B3886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mentioning the high correlation between parallel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AC01353-48A1-424B-9F4E-22434D824089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mentioning the high correlation between parallel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C1249DC-E269-43D7-BED5-F9666B56BA47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mentioning the high correlation between parallel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C037F76-366F-44A4-9D0D-72AFE8175F56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 mentioning the high correlation between parallel measurements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0BB4A98-B7E7-4FFC-8D34-A1761D1A596C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3048120" y="6095520"/>
            <a:ext cx="6095520" cy="4870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en-US" sz="5200" spc="-1" strike="noStrike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</a:t>
            </a:r>
            <a:r>
              <a:rPr b="1" lang="en-US" sz="5200" spc="-1" strike="noStrike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modificar el estilo de </a:t>
            </a:r>
            <a:r>
              <a:rPr b="1" lang="en-US" sz="5200" spc="-1" strike="noStrike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título del patrón</a:t>
            </a:r>
            <a:endParaRPr b="0" lang="en-US" sz="5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0" y="6095520"/>
            <a:ext cx="3047760" cy="487080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244440" y="6095520"/>
            <a:ext cx="2441160" cy="48708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day/month/year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722760" y="6095520"/>
            <a:ext cx="5026680" cy="48708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Venue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64760" y="217800"/>
            <a:ext cx="8229240" cy="8380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35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b="0" lang="en-US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64760" y="1215000"/>
            <a:ext cx="8229240" cy="4833000"/>
          </a:xfrm>
          <a:prstGeom prst="rect">
            <a:avLst/>
          </a:prstGeom>
        </p:spPr>
        <p:txBody>
          <a:bodyPr>
            <a:norm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Editar el estilo de texto del patrón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3" name="Imagen 7" descr=""/>
          <p:cNvPicPr/>
          <p:nvPr/>
        </p:nvPicPr>
        <p:blipFill>
          <a:blip r:embed="rId2"/>
          <a:stretch/>
        </p:blipFill>
        <p:spPr>
          <a:xfrm>
            <a:off x="432720" y="6232320"/>
            <a:ext cx="1875960" cy="4568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11" descr="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76320" y="178200"/>
            <a:ext cx="1599840" cy="4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9280" rIns="89280" tIns="44640" bIns="44640" anchorCtr="1"/>
          <a:p>
            <a:pPr algn="ctr">
              <a:lnSpc>
                <a:spcPct val="100000"/>
              </a:lnSpc>
            </a:pPr>
            <a:r>
              <a:rPr b="0" lang="en-US" sz="176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www.bsc.es</a:t>
            </a:r>
            <a:endParaRPr b="0" lang="en-US" sz="176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Shape 13" descr=""/>
          <p:cNvPicPr/>
          <p:nvPr/>
        </p:nvPicPr>
        <p:blipFill>
          <a:blip r:embed="rId3"/>
          <a:stretch/>
        </p:blipFill>
        <p:spPr>
          <a:xfrm>
            <a:off x="2209680" y="811080"/>
            <a:ext cx="4603320" cy="1348920"/>
          </a:xfrm>
          <a:prstGeom prst="rect">
            <a:avLst/>
          </a:prstGeom>
          <a:ln>
            <a:noFill/>
          </a:ln>
        </p:spPr>
      </p:pic>
      <p:pic>
        <p:nvPicPr>
          <p:cNvPr id="83" name="Shape 14" descr=""/>
          <p:cNvPicPr/>
          <p:nvPr/>
        </p:nvPicPr>
        <p:blipFill>
          <a:blip r:embed="rId4"/>
          <a:stretch/>
        </p:blipFill>
        <p:spPr>
          <a:xfrm>
            <a:off x="5838840" y="1001880"/>
            <a:ext cx="1012320" cy="514440"/>
          </a:xfrm>
          <a:prstGeom prst="rect">
            <a:avLst/>
          </a:prstGeom>
          <a:ln>
            <a:noFill/>
          </a:ln>
        </p:spPr>
      </p:pic>
      <p:pic>
        <p:nvPicPr>
          <p:cNvPr id="84" name="Shape 15" descr=""/>
          <p:cNvPicPr/>
          <p:nvPr/>
        </p:nvPicPr>
        <p:blipFill>
          <a:blip r:embed="rId5"/>
          <a:stretch/>
        </p:blipFill>
        <p:spPr>
          <a:xfrm>
            <a:off x="5538960" y="6239160"/>
            <a:ext cx="425160" cy="323640"/>
          </a:xfrm>
          <a:prstGeom prst="rect">
            <a:avLst/>
          </a:prstGeom>
          <a:ln>
            <a:noFill/>
          </a:ln>
        </p:spPr>
      </p:pic>
      <p:pic>
        <p:nvPicPr>
          <p:cNvPr id="85" name="Shape 16" descr=""/>
          <p:cNvPicPr/>
          <p:nvPr/>
        </p:nvPicPr>
        <p:blipFill>
          <a:blip r:embed="rId6"/>
          <a:stretch/>
        </p:blipFill>
        <p:spPr>
          <a:xfrm>
            <a:off x="6227640" y="6242400"/>
            <a:ext cx="393480" cy="325440"/>
          </a:xfrm>
          <a:prstGeom prst="rect">
            <a:avLst/>
          </a:prstGeom>
          <a:ln>
            <a:noFill/>
          </a:ln>
        </p:spPr>
      </p:pic>
      <p:pic>
        <p:nvPicPr>
          <p:cNvPr id="86" name="Shape 17" descr=""/>
          <p:cNvPicPr/>
          <p:nvPr/>
        </p:nvPicPr>
        <p:blipFill>
          <a:blip r:embed="rId7"/>
          <a:stretch/>
        </p:blipFill>
        <p:spPr>
          <a:xfrm>
            <a:off x="6878520" y="6239160"/>
            <a:ext cx="447480" cy="323640"/>
          </a:xfrm>
          <a:prstGeom prst="rect">
            <a:avLst/>
          </a:prstGeom>
          <a:ln>
            <a:noFill/>
          </a:ln>
        </p:spPr>
      </p:pic>
      <p:pic>
        <p:nvPicPr>
          <p:cNvPr id="87" name="Shape 18" descr=""/>
          <p:cNvPicPr/>
          <p:nvPr/>
        </p:nvPicPr>
        <p:blipFill>
          <a:blip r:embed="rId8"/>
          <a:stretch/>
        </p:blipFill>
        <p:spPr>
          <a:xfrm>
            <a:off x="7480440" y="6239160"/>
            <a:ext cx="763200" cy="323640"/>
          </a:xfrm>
          <a:prstGeom prst="rect">
            <a:avLst/>
          </a:prstGeom>
          <a:ln>
            <a:noFill/>
          </a:ln>
        </p:spPr>
      </p:pic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722760" y="1631880"/>
            <a:ext cx="5026680" cy="299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5200" spc="-1" strike="noStrike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Status of QC for tall tower wind data</a:t>
            </a:r>
            <a:endParaRPr b="0" lang="en-US" sz="5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3722760" y="4900320"/>
            <a:ext cx="5026680" cy="822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3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Jaume Ramon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Llorenç Lledó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TextShape 3"/>
          <p:cNvSpPr txBox="1"/>
          <p:nvPr/>
        </p:nvSpPr>
        <p:spPr>
          <a:xfrm>
            <a:off x="244440" y="6095520"/>
            <a:ext cx="2441160" cy="48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13/11/2018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TextShape 4"/>
          <p:cNvSpPr txBox="1"/>
          <p:nvPr/>
        </p:nvSpPr>
        <p:spPr>
          <a:xfrm>
            <a:off x="3722760" y="6095520"/>
            <a:ext cx="5026680" cy="48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INDECIS 2nd GA, Dublin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 Control routines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4" name="Imagen 2" descr=""/>
          <p:cNvPicPr/>
          <p:nvPr/>
        </p:nvPicPr>
        <p:blipFill>
          <a:blip r:embed="rId1"/>
          <a:stretch/>
        </p:blipFill>
        <p:spPr>
          <a:xfrm>
            <a:off x="0" y="1014840"/>
            <a:ext cx="9143640" cy="516024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6788880" y="1343880"/>
            <a:ext cx="1094040" cy="2451960"/>
          </a:xfrm>
          <a:prstGeom prst="rect">
            <a:avLst/>
          </a:prstGeom>
          <a:noFill/>
          <a:ln w="3816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 Control routines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7" name="Imagen 2" descr=""/>
          <p:cNvPicPr/>
          <p:nvPr/>
        </p:nvPicPr>
        <p:blipFill>
          <a:blip r:embed="rId1"/>
          <a:stretch/>
        </p:blipFill>
        <p:spPr>
          <a:xfrm>
            <a:off x="0" y="1003320"/>
            <a:ext cx="4543560" cy="4188600"/>
          </a:xfrm>
          <a:prstGeom prst="rect">
            <a:avLst/>
          </a:prstGeom>
          <a:ln>
            <a:noFill/>
          </a:ln>
        </p:spPr>
      </p:pic>
      <p:pic>
        <p:nvPicPr>
          <p:cNvPr id="178" name="Imagen 3" descr=""/>
          <p:cNvPicPr/>
          <p:nvPr/>
        </p:nvPicPr>
        <p:blipFill>
          <a:blip r:embed="rId2"/>
          <a:stretch/>
        </p:blipFill>
        <p:spPr>
          <a:xfrm>
            <a:off x="4433400" y="2648160"/>
            <a:ext cx="4716360" cy="4201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 Control routines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258560" y="1520640"/>
            <a:ext cx="7042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Ratio between wind speed from sensor 1 (S1) and sensor 2 (S2) at 100 meters agl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Picture 6" descr=""/>
          <p:cNvPicPr/>
          <p:nvPr/>
        </p:nvPicPr>
        <p:blipFill>
          <a:blip r:embed="rId1"/>
          <a:stretch/>
        </p:blipFill>
        <p:spPr>
          <a:xfrm>
            <a:off x="333720" y="1917000"/>
            <a:ext cx="8546400" cy="1924200"/>
          </a:xfrm>
          <a:prstGeom prst="rect">
            <a:avLst/>
          </a:prstGeom>
          <a:ln>
            <a:noFill/>
          </a:ln>
        </p:spPr>
      </p:pic>
      <p:pic>
        <p:nvPicPr>
          <p:cNvPr id="182" name="Picture 7" descr=""/>
          <p:cNvPicPr/>
          <p:nvPr/>
        </p:nvPicPr>
        <p:blipFill>
          <a:blip r:embed="rId2"/>
          <a:stretch/>
        </p:blipFill>
        <p:spPr>
          <a:xfrm>
            <a:off x="540000" y="3844800"/>
            <a:ext cx="8340480" cy="164160"/>
          </a:xfrm>
          <a:prstGeom prst="rect">
            <a:avLst/>
          </a:prstGeom>
          <a:ln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1488960" y="2037240"/>
            <a:ext cx="701280" cy="735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84" name="CustomShape 4"/>
          <p:cNvSpPr/>
          <p:nvPr/>
        </p:nvSpPr>
        <p:spPr>
          <a:xfrm>
            <a:off x="4272480" y="2879280"/>
            <a:ext cx="769320" cy="444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85" name="CustomShape 5"/>
          <p:cNvSpPr/>
          <p:nvPr/>
        </p:nvSpPr>
        <p:spPr>
          <a:xfrm flipH="1">
            <a:off x="2190240" y="2271960"/>
            <a:ext cx="299160" cy="7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6"/>
          <p:cNvSpPr/>
          <p:nvPr/>
        </p:nvSpPr>
        <p:spPr>
          <a:xfrm flipH="1" flipV="1">
            <a:off x="5000760" y="3218040"/>
            <a:ext cx="339120" cy="10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7"/>
          <p:cNvSpPr/>
          <p:nvPr/>
        </p:nvSpPr>
        <p:spPr>
          <a:xfrm>
            <a:off x="2490480" y="2131200"/>
            <a:ext cx="13518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Shadow on S2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8"/>
          <p:cNvSpPr/>
          <p:nvPr/>
        </p:nvSpPr>
        <p:spPr>
          <a:xfrm>
            <a:off x="5343120" y="3205800"/>
            <a:ext cx="13518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Shadow on S1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9"/>
          <p:cNvSpPr/>
          <p:nvPr/>
        </p:nvSpPr>
        <p:spPr>
          <a:xfrm>
            <a:off x="4133520" y="5481000"/>
            <a:ext cx="228240" cy="196200"/>
          </a:xfrm>
          <a:prstGeom prst="ellipse">
            <a:avLst/>
          </a:prstGeom>
          <a:ln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0" name="Line 10"/>
          <p:cNvSpPr/>
          <p:nvPr/>
        </p:nvSpPr>
        <p:spPr>
          <a:xfrm flipH="1" flipV="1">
            <a:off x="4003200" y="4781520"/>
            <a:ext cx="244440" cy="75348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1" name="Line 11"/>
          <p:cNvSpPr/>
          <p:nvPr/>
        </p:nvSpPr>
        <p:spPr>
          <a:xfrm flipH="1">
            <a:off x="3428640" y="5579280"/>
            <a:ext cx="819000" cy="6681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92" name="Picture 9" descr=""/>
          <p:cNvPicPr/>
          <p:nvPr/>
        </p:nvPicPr>
        <p:blipFill>
          <a:blip r:embed="rId3"/>
          <a:stretch/>
        </p:blipFill>
        <p:spPr>
          <a:xfrm>
            <a:off x="3790800" y="4528080"/>
            <a:ext cx="456840" cy="343440"/>
          </a:xfrm>
          <a:prstGeom prst="rect">
            <a:avLst/>
          </a:prstGeom>
          <a:ln>
            <a:noFill/>
          </a:ln>
        </p:spPr>
      </p:pic>
      <p:pic>
        <p:nvPicPr>
          <p:cNvPr id="193" name="Picture 35" descr=""/>
          <p:cNvPicPr/>
          <p:nvPr/>
        </p:nvPicPr>
        <p:blipFill>
          <a:blip r:embed="rId4"/>
          <a:stretch/>
        </p:blipFill>
        <p:spPr>
          <a:xfrm>
            <a:off x="3224160" y="5995440"/>
            <a:ext cx="456840" cy="343440"/>
          </a:xfrm>
          <a:prstGeom prst="rect">
            <a:avLst/>
          </a:prstGeom>
          <a:ln>
            <a:noFill/>
          </a:ln>
        </p:spPr>
      </p:pic>
      <p:pic>
        <p:nvPicPr>
          <p:cNvPr id="194" name="Picture 10" descr=""/>
          <p:cNvPicPr/>
          <p:nvPr/>
        </p:nvPicPr>
        <p:blipFill>
          <a:blip r:embed="rId5"/>
          <a:stretch/>
        </p:blipFill>
        <p:spPr>
          <a:xfrm>
            <a:off x="4572360" y="6046560"/>
            <a:ext cx="469440" cy="353160"/>
          </a:xfrm>
          <a:prstGeom prst="rect">
            <a:avLst/>
          </a:prstGeom>
          <a:ln>
            <a:noFill/>
          </a:ln>
        </p:spPr>
      </p:pic>
      <p:sp>
        <p:nvSpPr>
          <p:cNvPr id="195" name="CustomShape 12"/>
          <p:cNvSpPr/>
          <p:nvPr/>
        </p:nvSpPr>
        <p:spPr>
          <a:xfrm>
            <a:off x="4183560" y="4411080"/>
            <a:ext cx="557640" cy="31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S1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13"/>
          <p:cNvSpPr/>
          <p:nvPr/>
        </p:nvSpPr>
        <p:spPr>
          <a:xfrm>
            <a:off x="2785680" y="6172920"/>
            <a:ext cx="642240" cy="31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S2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14"/>
          <p:cNvSpPr/>
          <p:nvPr/>
        </p:nvSpPr>
        <p:spPr>
          <a:xfrm>
            <a:off x="5594760" y="6219720"/>
            <a:ext cx="24400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Aft>
                <a:spcPts val="2401"/>
              </a:spcAft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FINO3 met mast, Deutschland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15"/>
          <p:cNvSpPr/>
          <p:nvPr/>
        </p:nvSpPr>
        <p:spPr>
          <a:xfrm>
            <a:off x="3724560" y="4030920"/>
            <a:ext cx="24400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Aft>
                <a:spcPts val="2401"/>
              </a:spcAft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Wind direction (degree)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 Control routines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0" name="Imagen 3" descr=""/>
          <p:cNvPicPr/>
          <p:nvPr/>
        </p:nvPicPr>
        <p:blipFill>
          <a:blip r:embed="rId1"/>
          <a:stretch/>
        </p:blipFill>
        <p:spPr>
          <a:xfrm>
            <a:off x="0" y="888840"/>
            <a:ext cx="4686120" cy="4307760"/>
          </a:xfrm>
          <a:prstGeom prst="rect">
            <a:avLst/>
          </a:prstGeom>
          <a:ln>
            <a:noFill/>
          </a:ln>
        </p:spPr>
      </p:pic>
      <p:pic>
        <p:nvPicPr>
          <p:cNvPr id="201" name="Imagen 2" descr=""/>
          <p:cNvPicPr/>
          <p:nvPr/>
        </p:nvPicPr>
        <p:blipFill>
          <a:blip r:embed="rId2"/>
          <a:stretch/>
        </p:blipFill>
        <p:spPr>
          <a:xfrm>
            <a:off x="4635360" y="2895480"/>
            <a:ext cx="4482360" cy="395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Homogenisation assessment of the quality controlled Tall Tower Database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748080" y="1776600"/>
            <a:ext cx="7508880" cy="42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 algn="just">
              <a:lnSpc>
                <a:spcPct val="100000"/>
              </a:lnSpc>
              <a:spcAft>
                <a:spcPts val="24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Poor spatial density of tall towers.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24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Furthermore, no data periods usually appear simultaneously in all measurement levels.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24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One approach could be: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6840" algn="just">
              <a:lnSpc>
                <a:spcPct val="100000"/>
              </a:lnSpc>
              <a:spcAft>
                <a:spcPts val="2401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Fill in gaps using data from the nearest level of measurement (when available).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6840" algn="just">
              <a:lnSpc>
                <a:spcPct val="100000"/>
              </a:lnSpc>
              <a:spcAft>
                <a:spcPts val="2401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Run Climatol only to assess the quality of time series in terms of homogeneity (SNHT).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Gap filling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1496520" y="884520"/>
            <a:ext cx="6226560" cy="8802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Imagen 2" descr=""/>
          <p:cNvPicPr/>
          <p:nvPr/>
        </p:nvPicPr>
        <p:blipFill>
          <a:blip r:embed="rId2"/>
          <a:stretch/>
        </p:blipFill>
        <p:spPr>
          <a:xfrm>
            <a:off x="166320" y="1895400"/>
            <a:ext cx="8825040" cy="496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Climatol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8" name="Imagen 2" descr=""/>
          <p:cNvPicPr/>
          <p:nvPr/>
        </p:nvPicPr>
        <p:blipFill>
          <a:blip r:embed="rId1"/>
          <a:stretch/>
        </p:blipFill>
        <p:spPr>
          <a:xfrm>
            <a:off x="1108440" y="1557720"/>
            <a:ext cx="7100640" cy="5299920"/>
          </a:xfrm>
          <a:prstGeom prst="rect">
            <a:avLst/>
          </a:prstGeom>
          <a:ln>
            <a:noFill/>
          </a:ln>
        </p:spPr>
      </p:pic>
      <p:sp>
        <p:nvSpPr>
          <p:cNvPr id="209" name="CustomShape 2"/>
          <p:cNvSpPr/>
          <p:nvPr/>
        </p:nvSpPr>
        <p:spPr>
          <a:xfrm>
            <a:off x="3075840" y="1156680"/>
            <a:ext cx="40730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American Samoa, US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Conclusions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207720" y="1056240"/>
            <a:ext cx="8700120" cy="53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 algn="just">
              <a:lnSpc>
                <a:spcPct val="100000"/>
              </a:lnSpc>
              <a:spcAft>
                <a:spcPts val="24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total of 18 quality control routines have been coded and run over the Tall Tower Raw Database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24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Two special tests have been added to this suite: ‘tower shadow’ and ‘vertical ratios’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24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Tall tower data appear to be difficult to homogenise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24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Fill in gaps (when possible) using a simple linear model (power law) using data from other measurement levels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24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Run Climatol to assess the quality of time series in terms of homogeneity.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24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Test the robustness of the QC software suite using INDECIS benchmark (Tall Baboon)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775440" y="2546640"/>
            <a:ext cx="7592760" cy="146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9280" rIns="89280" tIns="44640" bIns="44640" anchor="ctr" anchorCtr="1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THANK YOU!</a:t>
            </a: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13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jaume.ramon@bsc.es</a:t>
            </a:r>
            <a:endParaRPr b="0" lang="en-US" sz="31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0" y="4309200"/>
            <a:ext cx="9143640" cy="17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4" name="Imagen 6" descr=""/>
          <p:cNvPicPr/>
          <p:nvPr/>
        </p:nvPicPr>
        <p:blipFill>
          <a:blip r:embed="rId1"/>
          <a:stretch/>
        </p:blipFill>
        <p:spPr>
          <a:xfrm>
            <a:off x="6965640" y="4409280"/>
            <a:ext cx="1665720" cy="715680"/>
          </a:xfrm>
          <a:prstGeom prst="rect">
            <a:avLst/>
          </a:prstGeom>
          <a:ln>
            <a:noFill/>
          </a:ln>
        </p:spPr>
      </p:pic>
      <p:pic>
        <p:nvPicPr>
          <p:cNvPr id="215" name="Imagen 2" descr=""/>
          <p:cNvPicPr/>
          <p:nvPr/>
        </p:nvPicPr>
        <p:blipFill>
          <a:blip r:embed="rId2"/>
          <a:stretch/>
        </p:blipFill>
        <p:spPr>
          <a:xfrm>
            <a:off x="3777840" y="4440240"/>
            <a:ext cx="1588320" cy="707400"/>
          </a:xfrm>
          <a:prstGeom prst="rect">
            <a:avLst/>
          </a:prstGeom>
          <a:ln>
            <a:noFill/>
          </a:ln>
        </p:spPr>
      </p:pic>
      <p:pic>
        <p:nvPicPr>
          <p:cNvPr id="216" name="Imagen 1" descr=""/>
          <p:cNvPicPr/>
          <p:nvPr/>
        </p:nvPicPr>
        <p:blipFill>
          <a:blip r:embed="rId3"/>
          <a:stretch/>
        </p:blipFill>
        <p:spPr>
          <a:xfrm>
            <a:off x="249120" y="5285520"/>
            <a:ext cx="1051920" cy="707400"/>
          </a:xfrm>
          <a:prstGeom prst="rect">
            <a:avLst/>
          </a:prstGeom>
          <a:ln>
            <a:noFill/>
          </a:ln>
        </p:spPr>
      </p:pic>
      <p:sp>
        <p:nvSpPr>
          <p:cNvPr id="217" name="CustomShape 3"/>
          <p:cNvSpPr/>
          <p:nvPr/>
        </p:nvSpPr>
        <p:spPr>
          <a:xfrm>
            <a:off x="1550880" y="5319000"/>
            <a:ext cx="725652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just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INDECIS is part of ERA4CS, an ERA-NET initiated by JPI Climate, and funded by FORMAS (SE), DLR (DE), BMWFW (AT), IFD (DK), MINECO (ES), ANR (FR) with co-funding by the European Union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’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s Horizon 2020 research and innovation programme under grant agreement no 690462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8" name="Imagen 1" descr=""/>
          <p:cNvPicPr/>
          <p:nvPr/>
        </p:nvPicPr>
        <p:blipFill>
          <a:blip r:embed="rId4"/>
          <a:stretch/>
        </p:blipFill>
        <p:spPr>
          <a:xfrm>
            <a:off x="349200" y="4440240"/>
            <a:ext cx="1904760" cy="558000"/>
          </a:xfrm>
          <a:prstGeom prst="rect">
            <a:avLst/>
          </a:prstGeom>
          <a:ln>
            <a:noFill/>
          </a:ln>
        </p:spPr>
      </p:pic>
      <p:sp>
        <p:nvSpPr>
          <p:cNvPr id="219" name="CustomShape 4"/>
          <p:cNvSpPr/>
          <p:nvPr/>
        </p:nvSpPr>
        <p:spPr>
          <a:xfrm>
            <a:off x="1279080" y="6222240"/>
            <a:ext cx="34498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www.indecis.eu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Tall tower data singularities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6" name="Imagen 1" descr=""/>
          <p:cNvPicPr/>
          <p:nvPr/>
        </p:nvPicPr>
        <p:blipFill>
          <a:blip r:embed="rId1"/>
          <a:stretch/>
        </p:blipFill>
        <p:spPr>
          <a:xfrm>
            <a:off x="6582600" y="6112440"/>
            <a:ext cx="2288880" cy="67032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748080" y="4478400"/>
            <a:ext cx="75088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Aft>
                <a:spcPts val="2401"/>
              </a:spcAft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Sensor redundancy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762120" y="1153440"/>
            <a:ext cx="75088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Aft>
                <a:spcPts val="2401"/>
              </a:spcAft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Parallel measurements at several heights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Picture 7" descr=""/>
          <p:cNvPicPr/>
          <p:nvPr/>
        </p:nvPicPr>
        <p:blipFill>
          <a:blip r:embed="rId2"/>
          <a:stretch/>
        </p:blipFill>
        <p:spPr>
          <a:xfrm>
            <a:off x="1941120" y="4979160"/>
            <a:ext cx="5331960" cy="1547640"/>
          </a:xfrm>
          <a:prstGeom prst="rect">
            <a:avLst/>
          </a:prstGeom>
          <a:ln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2498040" y="5488200"/>
            <a:ext cx="791640" cy="25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41" name="CustomShape 5"/>
          <p:cNvSpPr/>
          <p:nvPr/>
        </p:nvSpPr>
        <p:spPr>
          <a:xfrm flipH="1">
            <a:off x="6114240" y="5244120"/>
            <a:ext cx="700920" cy="14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142" name="Imagen 2" descr=""/>
          <p:cNvPicPr/>
          <p:nvPr/>
        </p:nvPicPr>
        <p:blipFill>
          <a:blip r:embed="rId3"/>
          <a:stretch/>
        </p:blipFill>
        <p:spPr>
          <a:xfrm>
            <a:off x="6471720" y="931680"/>
            <a:ext cx="2531880" cy="3569760"/>
          </a:xfrm>
          <a:prstGeom prst="rect">
            <a:avLst/>
          </a:prstGeom>
          <a:ln>
            <a:noFill/>
          </a:ln>
        </p:spPr>
      </p:pic>
      <p:sp>
        <p:nvSpPr>
          <p:cNvPr id="143" name="CustomShape 6"/>
          <p:cNvSpPr/>
          <p:nvPr/>
        </p:nvSpPr>
        <p:spPr>
          <a:xfrm>
            <a:off x="6843600" y="3722400"/>
            <a:ext cx="632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44" name="CustomShape 7"/>
          <p:cNvSpPr/>
          <p:nvPr/>
        </p:nvSpPr>
        <p:spPr>
          <a:xfrm>
            <a:off x="6818040" y="3040560"/>
            <a:ext cx="632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45" name="CustomShape 8"/>
          <p:cNvSpPr/>
          <p:nvPr/>
        </p:nvSpPr>
        <p:spPr>
          <a:xfrm>
            <a:off x="6805440" y="2198520"/>
            <a:ext cx="632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46" name="CustomShape 9"/>
          <p:cNvSpPr/>
          <p:nvPr/>
        </p:nvSpPr>
        <p:spPr>
          <a:xfrm>
            <a:off x="6780240" y="1396800"/>
            <a:ext cx="632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pic>
        <p:nvPicPr>
          <p:cNvPr id="147" name="Imagen 4" descr=""/>
          <p:cNvPicPr/>
          <p:nvPr/>
        </p:nvPicPr>
        <p:blipFill>
          <a:blip r:embed="rId4"/>
          <a:stretch/>
        </p:blipFill>
        <p:spPr>
          <a:xfrm>
            <a:off x="200520" y="1625040"/>
            <a:ext cx="5948280" cy="2831400"/>
          </a:xfrm>
          <a:prstGeom prst="rect">
            <a:avLst/>
          </a:prstGeom>
          <a:ln>
            <a:noFill/>
          </a:ln>
        </p:spPr>
      </p:pic>
      <p:sp>
        <p:nvSpPr>
          <p:cNvPr id="148" name="CustomShape 10"/>
          <p:cNvSpPr/>
          <p:nvPr/>
        </p:nvSpPr>
        <p:spPr>
          <a:xfrm>
            <a:off x="6619680" y="4562280"/>
            <a:ext cx="75088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Aft>
                <a:spcPts val="2401"/>
              </a:spcAft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Hegyhatsal tower, Hungary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 Control routines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0" name="Imagen 3" descr=""/>
          <p:cNvPicPr/>
          <p:nvPr/>
        </p:nvPicPr>
        <p:blipFill>
          <a:blip r:embed="rId1"/>
          <a:stretch/>
        </p:blipFill>
        <p:spPr>
          <a:xfrm>
            <a:off x="138600" y="983520"/>
            <a:ext cx="4612320" cy="4120560"/>
          </a:xfrm>
          <a:prstGeom prst="rect">
            <a:avLst/>
          </a:prstGeom>
          <a:ln>
            <a:noFill/>
          </a:ln>
        </p:spPr>
      </p:pic>
      <p:pic>
        <p:nvPicPr>
          <p:cNvPr id="151" name="Imagen 4" descr=""/>
          <p:cNvPicPr/>
          <p:nvPr/>
        </p:nvPicPr>
        <p:blipFill>
          <a:blip r:embed="rId2"/>
          <a:stretch/>
        </p:blipFill>
        <p:spPr>
          <a:xfrm>
            <a:off x="4733280" y="2798640"/>
            <a:ext cx="4410360" cy="3978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 Control routines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3" name="Imagen 2" descr=""/>
          <p:cNvPicPr/>
          <p:nvPr/>
        </p:nvPicPr>
        <p:blipFill>
          <a:blip r:embed="rId1"/>
          <a:stretch/>
        </p:blipFill>
        <p:spPr>
          <a:xfrm>
            <a:off x="13680" y="1079280"/>
            <a:ext cx="4585320" cy="4075200"/>
          </a:xfrm>
          <a:prstGeom prst="rect">
            <a:avLst/>
          </a:prstGeom>
          <a:ln>
            <a:noFill/>
          </a:ln>
        </p:spPr>
      </p:pic>
      <p:pic>
        <p:nvPicPr>
          <p:cNvPr id="154" name="Imagen 5" descr=""/>
          <p:cNvPicPr/>
          <p:nvPr/>
        </p:nvPicPr>
        <p:blipFill>
          <a:blip r:embed="rId2"/>
          <a:stretch/>
        </p:blipFill>
        <p:spPr>
          <a:xfrm>
            <a:off x="4643640" y="2881800"/>
            <a:ext cx="4478400" cy="4003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 Control routines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6" name="Imagen 3" descr=""/>
          <p:cNvPicPr/>
          <p:nvPr/>
        </p:nvPicPr>
        <p:blipFill>
          <a:blip r:embed="rId1"/>
          <a:stretch/>
        </p:blipFill>
        <p:spPr>
          <a:xfrm>
            <a:off x="0" y="103752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5344920" y="5739840"/>
            <a:ext cx="2523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Aft>
                <a:spcPts val="2401"/>
              </a:spcAft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Wallaby Creek, Australia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 Control routines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9" name="Imagen 2" descr=""/>
          <p:cNvPicPr/>
          <p:nvPr/>
        </p:nvPicPr>
        <p:blipFill>
          <a:blip r:embed="rId1"/>
          <a:stretch/>
        </p:blipFill>
        <p:spPr>
          <a:xfrm>
            <a:off x="131760" y="1066680"/>
            <a:ext cx="4564440" cy="4218840"/>
          </a:xfrm>
          <a:prstGeom prst="rect">
            <a:avLst/>
          </a:prstGeom>
          <a:ln>
            <a:noFill/>
          </a:ln>
        </p:spPr>
      </p:pic>
      <p:pic>
        <p:nvPicPr>
          <p:cNvPr id="160" name="Imagen 3" descr=""/>
          <p:cNvPicPr/>
          <p:nvPr/>
        </p:nvPicPr>
        <p:blipFill>
          <a:blip r:embed="rId2"/>
          <a:stretch/>
        </p:blipFill>
        <p:spPr>
          <a:xfrm>
            <a:off x="4637160" y="2867760"/>
            <a:ext cx="4506480" cy="398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 Control routines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2" name="Imagen 3" descr=""/>
          <p:cNvPicPr/>
          <p:nvPr/>
        </p:nvPicPr>
        <p:blipFill>
          <a:blip r:embed="rId1"/>
          <a:stretch/>
        </p:blipFill>
        <p:spPr>
          <a:xfrm>
            <a:off x="139680" y="924840"/>
            <a:ext cx="4505040" cy="4104000"/>
          </a:xfrm>
          <a:prstGeom prst="rect">
            <a:avLst/>
          </a:prstGeom>
          <a:ln>
            <a:noFill/>
          </a:ln>
        </p:spPr>
      </p:pic>
      <p:pic>
        <p:nvPicPr>
          <p:cNvPr id="163" name="Imagen 2" descr=""/>
          <p:cNvPicPr/>
          <p:nvPr/>
        </p:nvPicPr>
        <p:blipFill>
          <a:blip r:embed="rId2"/>
          <a:stretch/>
        </p:blipFill>
        <p:spPr>
          <a:xfrm>
            <a:off x="4544280" y="2740320"/>
            <a:ext cx="4599360" cy="407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n 3" descr=""/>
          <p:cNvPicPr/>
          <p:nvPr/>
        </p:nvPicPr>
        <p:blipFill>
          <a:blip r:embed="rId1"/>
          <a:stretch/>
        </p:blipFill>
        <p:spPr>
          <a:xfrm>
            <a:off x="-13680" y="103752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65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 Control routines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6813720" y="5670360"/>
            <a:ext cx="1554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Aft>
                <a:spcPts val="2401"/>
              </a:spcAft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Abadan, Iran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4073400" y="1454760"/>
            <a:ext cx="1080360" cy="1412640"/>
          </a:xfrm>
          <a:prstGeom prst="ellipse">
            <a:avLst/>
          </a:prstGeom>
          <a:noFill/>
          <a:ln w="284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4"/>
          <p:cNvSpPr/>
          <p:nvPr/>
        </p:nvSpPr>
        <p:spPr>
          <a:xfrm>
            <a:off x="5250960" y="1454760"/>
            <a:ext cx="1080360" cy="1412640"/>
          </a:xfrm>
          <a:prstGeom prst="ellipse">
            <a:avLst/>
          </a:prstGeom>
          <a:noFill/>
          <a:ln w="284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64760" y="217800"/>
            <a:ext cx="8229240" cy="838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ts val="1235"/>
              </a:lnSpc>
            </a:pPr>
            <a:r>
              <a:rPr b="1" lang="en-US" sz="3100" spc="-1" strike="noStrike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 Control routines</a:t>
            </a:r>
            <a:endParaRPr b="0" lang="en-U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0" name="Imagen 4" descr=""/>
          <p:cNvPicPr/>
          <p:nvPr/>
        </p:nvPicPr>
        <p:blipFill>
          <a:blip r:embed="rId1"/>
          <a:stretch/>
        </p:blipFill>
        <p:spPr>
          <a:xfrm>
            <a:off x="0" y="1180800"/>
            <a:ext cx="9143640" cy="4606560"/>
          </a:xfrm>
          <a:prstGeom prst="rect">
            <a:avLst/>
          </a:prstGeom>
          <a:ln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6040440" y="1343880"/>
            <a:ext cx="1094040" cy="2451960"/>
          </a:xfrm>
          <a:prstGeom prst="rect">
            <a:avLst/>
          </a:prstGeom>
          <a:noFill/>
          <a:ln w="3816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3"/>
          <p:cNvSpPr/>
          <p:nvPr/>
        </p:nvSpPr>
        <p:spPr>
          <a:xfrm>
            <a:off x="6148800" y="5864400"/>
            <a:ext cx="2329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Aft>
                <a:spcPts val="2401"/>
              </a:spcAft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Hegyhatsál, Hungary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3881</TotalTime>
  <Application>LibreOffice/5.3.5.2$Linux_X86_64 LibreOffice_project/30m0$Build-2</Application>
  <Words>485</Words>
  <Paragraphs>83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2016-07-07T10:13:32Z</dcterms:created>
  <dc:creator>BSC-CNS</dc:creator>
  <dc:description/>
  <dc:language>en-US</dc:language>
  <cp:lastModifiedBy>Jaume Ramón</cp:lastModifiedBy>
  <dcterms:modified xsi:type="dcterms:W3CDTF">2018-11-05T17:13:58Z</dcterms:modified>
  <cp:revision>357</cp:revision>
  <dc:subject/>
  <dc:title>BSC Slides v.1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17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