
<file path=[Content_Types].xml><?xml version="1.0" encoding="utf-8"?>
<Types xmlns="http://schemas.openxmlformats.org/package/2006/content-types">
  <Override PartName="/ppt/slides/slide6.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3.xml" ContentType="application/vnd.openxmlformats-officedocument.presentationml.notesSlide+xml"/>
  <Override PartName="/ppt/notesSlides/notesSlide14.xml" ContentType="application/vnd.openxmlformats-officedocument.presentationml.notesSlide+xml"/>
  <Default Extension="wdp" ContentType="image/vnd.ms-photo"/>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8" r:id="rId3"/>
    <p:sldId id="285" r:id="rId4"/>
    <p:sldId id="262" r:id="rId5"/>
    <p:sldId id="263" r:id="rId6"/>
    <p:sldId id="271" r:id="rId7"/>
    <p:sldId id="265" r:id="rId8"/>
    <p:sldId id="291" r:id="rId9"/>
    <p:sldId id="295" r:id="rId10"/>
    <p:sldId id="289" r:id="rId11"/>
    <p:sldId id="293" r:id="rId12"/>
    <p:sldId id="269" r:id="rId13"/>
    <p:sldId id="299" r:id="rId14"/>
    <p:sldId id="294" r:id="rId15"/>
    <p:sldId id="270" r:id="rId16"/>
    <p:sldId id="260" r:id="rId17"/>
    <p:sldId id="286" r:id="rId18"/>
    <p:sldId id="296" r:id="rId19"/>
    <p:sldId id="287" r:id="rId20"/>
    <p:sldId id="297" r:id="rId21"/>
    <p:sldId id="300" r:id="rId22"/>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5602">
          <p15:clr>
            <a:srgbClr val="A4A3A4"/>
          </p15:clr>
        </p15:guide>
        <p15:guide id="3" orient="horz" pos="3203" userDrawn="1">
          <p15:clr>
            <a:srgbClr val="A4A3A4"/>
          </p15:clr>
        </p15:guide>
        <p15:guide id="4" pos="38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B073"/>
    <a:srgbClr val="CC706E"/>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89493" autoAdjust="0"/>
  </p:normalViewPr>
  <p:slideViewPr>
    <p:cSldViewPr showGuides="1">
      <p:cViewPr>
        <p:scale>
          <a:sx n="90" d="100"/>
          <a:sy n="90" d="100"/>
        </p:scale>
        <p:origin x="-1224" y="130"/>
      </p:cViewPr>
      <p:guideLst>
        <p:guide orient="horz" pos="2160"/>
        <p:guide orient="horz" pos="3203"/>
        <p:guide pos="5602"/>
        <p:guide pos="385"/>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2C64C6-7BCE-41C6-8F04-9A8B8E6B8CE5}" type="datetimeFigureOut">
              <a:rPr lang="es-ES" smtClean="0"/>
              <a:pPr/>
              <a:t>31/05/2018</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DDD0539-E31F-453E-8281-8B8DFE5D8D41}" type="slidenum">
              <a:rPr lang="es-ES" smtClean="0"/>
              <a:pPr/>
              <a:t>‹Nº›</a:t>
            </a:fld>
            <a:endParaRPr lang="es-E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err="1" smtClean="0"/>
              <a:t>Concerted</a:t>
            </a:r>
            <a:r>
              <a:rPr lang="es-ES" baseline="0" dirty="0" smtClean="0"/>
              <a:t> </a:t>
            </a:r>
            <a:r>
              <a:rPr lang="es-ES" baseline="0" dirty="0" err="1" smtClean="0"/>
              <a:t>communication</a:t>
            </a:r>
            <a:r>
              <a:rPr lang="es-ES" baseline="0" dirty="0" smtClean="0"/>
              <a:t> </a:t>
            </a:r>
            <a:r>
              <a:rPr lang="es-ES" baseline="0" dirty="0" err="1" smtClean="0"/>
              <a:t>strategy</a:t>
            </a:r>
            <a:r>
              <a:rPr lang="es-ES" baseline="0" dirty="0" smtClean="0"/>
              <a:t> </a:t>
            </a:r>
            <a:r>
              <a:rPr lang="es-ES" baseline="0" dirty="0" err="1" smtClean="0"/>
              <a:t>that</a:t>
            </a:r>
            <a:r>
              <a:rPr lang="es-ES" baseline="0" dirty="0" smtClean="0"/>
              <a:t> </a:t>
            </a:r>
            <a:r>
              <a:rPr lang="es-ES" baseline="0" dirty="0" err="1" smtClean="0"/>
              <a:t>prevents</a:t>
            </a:r>
            <a:r>
              <a:rPr lang="es-ES" baseline="0" dirty="0" smtClean="0"/>
              <a:t> </a:t>
            </a:r>
            <a:r>
              <a:rPr lang="es-ES" baseline="0" dirty="0" err="1" smtClean="0"/>
              <a:t>users</a:t>
            </a:r>
            <a:r>
              <a:rPr lang="es-ES" baseline="0" dirty="0" smtClean="0"/>
              <a:t> to be </a:t>
            </a:r>
            <a:r>
              <a:rPr lang="es-ES" baseline="0" dirty="0" err="1" smtClean="0"/>
              <a:t>discouraged</a:t>
            </a:r>
            <a:r>
              <a:rPr lang="es-ES" baseline="0" dirty="0" smtClean="0"/>
              <a:t> </a:t>
            </a:r>
            <a:r>
              <a:rPr lang="es-ES" baseline="0" dirty="0" err="1" smtClean="0"/>
              <a:t>by</a:t>
            </a:r>
            <a:r>
              <a:rPr lang="es-ES" baseline="0" dirty="0" smtClean="0"/>
              <a:t> </a:t>
            </a:r>
            <a:r>
              <a:rPr lang="es-ES" baseline="0" dirty="0" err="1" smtClean="0"/>
              <a:t>certain</a:t>
            </a:r>
            <a:r>
              <a:rPr lang="es-ES" baseline="0" dirty="0" smtClean="0"/>
              <a:t> </a:t>
            </a:r>
            <a:r>
              <a:rPr lang="es-ES" baseline="0" dirty="0" err="1" smtClean="0"/>
              <a:t>barriers</a:t>
            </a:r>
            <a:r>
              <a:rPr lang="es-ES" baseline="0" dirty="0" smtClean="0"/>
              <a:t> (</a:t>
            </a:r>
            <a:r>
              <a:rPr lang="es-ES" baseline="0" dirty="0" err="1" smtClean="0"/>
              <a:t>involuntarily</a:t>
            </a:r>
            <a:r>
              <a:rPr lang="es-ES" baseline="0" dirty="0" smtClean="0"/>
              <a:t>) </a:t>
            </a:r>
            <a:r>
              <a:rPr lang="es-ES" baseline="0" dirty="0" err="1" smtClean="0"/>
              <a:t>built</a:t>
            </a:r>
            <a:r>
              <a:rPr lang="es-ES" baseline="0" dirty="0" smtClean="0"/>
              <a:t> </a:t>
            </a:r>
            <a:r>
              <a:rPr lang="es-ES" baseline="0" dirty="0" err="1" smtClean="0"/>
              <a:t>by</a:t>
            </a:r>
            <a:r>
              <a:rPr lang="es-ES" baseline="0" dirty="0" smtClean="0"/>
              <a:t> </a:t>
            </a:r>
            <a:r>
              <a:rPr lang="es-ES" baseline="0" dirty="0" err="1" smtClean="0"/>
              <a:t>the</a:t>
            </a:r>
            <a:r>
              <a:rPr lang="es-ES" baseline="0" dirty="0" smtClean="0"/>
              <a:t> </a:t>
            </a:r>
            <a:r>
              <a:rPr lang="es-ES" baseline="0" dirty="0" err="1" smtClean="0"/>
              <a:t>climate</a:t>
            </a:r>
            <a:r>
              <a:rPr lang="es-ES" baseline="0" dirty="0" smtClean="0"/>
              <a:t> </a:t>
            </a:r>
            <a:r>
              <a:rPr lang="es-ES" baseline="0" dirty="0" err="1" smtClean="0"/>
              <a:t>observational</a:t>
            </a:r>
            <a:r>
              <a:rPr lang="es-ES" baseline="0" dirty="0" smtClean="0"/>
              <a:t> and </a:t>
            </a:r>
            <a:r>
              <a:rPr lang="es-ES" baseline="0" dirty="0" err="1" smtClean="0"/>
              <a:t>modelling</a:t>
            </a:r>
            <a:r>
              <a:rPr lang="es-ES" baseline="0" dirty="0" smtClean="0"/>
              <a:t> </a:t>
            </a:r>
            <a:r>
              <a:rPr lang="es-ES" baseline="0" dirty="0" err="1" smtClean="0"/>
              <a:t>community</a:t>
            </a:r>
            <a:r>
              <a:rPr lang="es-ES" baseline="0" dirty="0" smtClean="0"/>
              <a:t> </a:t>
            </a:r>
            <a:r>
              <a:rPr lang="es-ES" baseline="0" dirty="0" err="1" smtClean="0"/>
              <a:t>through</a:t>
            </a:r>
            <a:r>
              <a:rPr lang="es-ES" baseline="0" dirty="0" smtClean="0"/>
              <a:t> </a:t>
            </a:r>
            <a:r>
              <a:rPr lang="es-ES" baseline="0" dirty="0" err="1" smtClean="0"/>
              <a:t>the</a:t>
            </a:r>
            <a:r>
              <a:rPr lang="es-ES" baseline="0" dirty="0" smtClean="0"/>
              <a:t> use of </a:t>
            </a:r>
            <a:r>
              <a:rPr lang="es-ES" baseline="0" dirty="0" err="1" smtClean="0"/>
              <a:t>specialized</a:t>
            </a:r>
            <a:r>
              <a:rPr lang="es-ES" baseline="0" dirty="0" smtClean="0"/>
              <a:t> </a:t>
            </a:r>
            <a:r>
              <a:rPr lang="es-ES" baseline="0" dirty="0" err="1" smtClean="0"/>
              <a:t>terminology</a:t>
            </a:r>
            <a:r>
              <a:rPr lang="es-ES" baseline="0" dirty="0" smtClean="0"/>
              <a:t>, data </a:t>
            </a:r>
            <a:r>
              <a:rPr lang="es-ES" baseline="0" dirty="0" err="1" smtClean="0"/>
              <a:t>formats</a:t>
            </a:r>
            <a:r>
              <a:rPr lang="es-ES" baseline="0" dirty="0" smtClean="0"/>
              <a:t> and software </a:t>
            </a:r>
            <a:r>
              <a:rPr lang="es-ES" baseline="0" dirty="0" err="1" smtClean="0"/>
              <a:t>that</a:t>
            </a:r>
            <a:r>
              <a:rPr lang="es-ES" baseline="0" dirty="0" smtClean="0"/>
              <a:t> are </a:t>
            </a:r>
            <a:r>
              <a:rPr lang="es-ES" baseline="0" dirty="0" err="1" smtClean="0"/>
              <a:t>unfamiliar</a:t>
            </a:r>
            <a:r>
              <a:rPr lang="es-ES" baseline="0" dirty="0" smtClean="0"/>
              <a:t> and </a:t>
            </a:r>
            <a:r>
              <a:rPr lang="es-ES" baseline="0" dirty="0" err="1" smtClean="0"/>
              <a:t>unnecesarily</a:t>
            </a:r>
            <a:r>
              <a:rPr lang="es-ES" baseline="0" dirty="0" smtClean="0"/>
              <a:t> </a:t>
            </a:r>
            <a:r>
              <a:rPr lang="es-ES" baseline="0" dirty="0" err="1" smtClean="0"/>
              <a:t>complicated</a:t>
            </a:r>
            <a:r>
              <a:rPr lang="es-ES" baseline="0" dirty="0" smtClean="0"/>
              <a:t> to </a:t>
            </a:r>
            <a:r>
              <a:rPr lang="es-ES" baseline="0" dirty="0" err="1" smtClean="0"/>
              <a:t>users</a:t>
            </a:r>
            <a:r>
              <a:rPr lang="es-ES" baseline="0" dirty="0" smtClean="0"/>
              <a:t> (</a:t>
            </a:r>
            <a:r>
              <a:rPr lang="es-ES" baseline="0" dirty="0" err="1" smtClean="0"/>
              <a:t>terms</a:t>
            </a:r>
            <a:r>
              <a:rPr lang="es-ES" baseline="0" dirty="0" smtClean="0"/>
              <a:t> </a:t>
            </a:r>
            <a:r>
              <a:rPr lang="es-ES" baseline="0" dirty="0" err="1" smtClean="0"/>
              <a:t>such</a:t>
            </a:r>
            <a:r>
              <a:rPr lang="es-ES" baseline="0" dirty="0" smtClean="0"/>
              <a:t> as </a:t>
            </a:r>
            <a:r>
              <a:rPr lang="es-ES" baseline="0" dirty="0" err="1" smtClean="0"/>
              <a:t>skill</a:t>
            </a:r>
            <a:r>
              <a:rPr lang="es-ES" baseline="0" dirty="0" smtClean="0"/>
              <a:t>, </a:t>
            </a:r>
            <a:r>
              <a:rPr lang="es-ES" baseline="0" dirty="0" err="1" smtClean="0"/>
              <a:t>uncertainty</a:t>
            </a:r>
            <a:r>
              <a:rPr lang="es-ES" baseline="0" dirty="0" smtClean="0"/>
              <a:t>, </a:t>
            </a:r>
            <a:r>
              <a:rPr lang="es-ES" baseline="0" dirty="0" err="1" smtClean="0"/>
              <a:t>ensemble</a:t>
            </a:r>
            <a:r>
              <a:rPr lang="es-ES" baseline="0" dirty="0" smtClean="0"/>
              <a:t>, </a:t>
            </a:r>
            <a:r>
              <a:rPr lang="es-ES" baseline="0" dirty="0" err="1" smtClean="0"/>
              <a:t>accuracy</a:t>
            </a:r>
            <a:r>
              <a:rPr lang="es-ES" baseline="0" dirty="0" smtClean="0"/>
              <a:t>, </a:t>
            </a:r>
            <a:r>
              <a:rPr lang="es-ES" baseline="0" dirty="0" err="1" smtClean="0"/>
              <a:t>reliability</a:t>
            </a:r>
            <a:r>
              <a:rPr lang="es-ES" baseline="0" dirty="0" smtClean="0"/>
              <a:t>, </a:t>
            </a:r>
            <a:r>
              <a:rPr lang="es-ES" baseline="0" dirty="0" err="1" smtClean="0"/>
              <a:t>etc</a:t>
            </a:r>
            <a:r>
              <a:rPr lang="es-ES" baseline="0" smtClean="0"/>
              <a:t>). </a:t>
            </a:r>
            <a:endParaRPr lang="es-ES" dirty="0"/>
          </a:p>
        </p:txBody>
      </p:sp>
      <p:sp>
        <p:nvSpPr>
          <p:cNvPr id="4" name="3 Marcador de número de diapositiva"/>
          <p:cNvSpPr>
            <a:spLocks noGrp="1"/>
          </p:cNvSpPr>
          <p:nvPr>
            <p:ph type="sldNum" sz="quarter" idx="10"/>
          </p:nvPr>
        </p:nvSpPr>
        <p:spPr/>
        <p:txBody>
          <a:bodyPr/>
          <a:lstStyle/>
          <a:p>
            <a:fld id="{BDDD0539-E31F-453E-8281-8B8DFE5D8D41}" type="slidenum">
              <a:rPr lang="es-ES" smtClean="0"/>
              <a:pPr/>
              <a:t>4</a:t>
            </a:fld>
            <a:endParaRPr lang="es-E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Provide guidance</a:t>
            </a:r>
            <a:r>
              <a:rPr lang="en-GB" baseline="0" dirty="0" smtClean="0"/>
              <a:t> and training is very important to build capacity among the (potential) user communities and constitutes a key step for the users’ uptake of the provided operational services.</a:t>
            </a:r>
          </a:p>
          <a:p>
            <a:r>
              <a:rPr lang="en-GB" baseline="0" dirty="0" smtClean="0"/>
              <a:t>A nice way to provide guidance and training is through the creation of COST Actions that are international networks to encourage the use of products. This allows to strengthen the links and collaboration among different communities (e.g. educational and scientific), enhance the understanding of scientific processes and how they have an impact on some sectors, or enhance the technical capacities of local operational specialists on the analysis and prediction of the provided data</a:t>
            </a:r>
            <a:endParaRPr lang="en-GB" dirty="0"/>
          </a:p>
        </p:txBody>
      </p:sp>
      <p:sp>
        <p:nvSpPr>
          <p:cNvPr id="4" name="Slide Number Placeholder 3"/>
          <p:cNvSpPr>
            <a:spLocks noGrp="1"/>
          </p:cNvSpPr>
          <p:nvPr>
            <p:ph type="sldNum" sz="quarter" idx="10"/>
          </p:nvPr>
        </p:nvSpPr>
        <p:spPr/>
        <p:txBody>
          <a:bodyPr/>
          <a:lstStyle/>
          <a:p>
            <a:fld id="{BDDD0539-E31F-453E-8281-8B8DFE5D8D41}" type="slidenum">
              <a:rPr lang="es-ES" smtClean="0"/>
              <a:pPr/>
              <a:t>13</a:t>
            </a:fld>
            <a:endParaRPr lang="es-ES"/>
          </a:p>
        </p:txBody>
      </p:sp>
    </p:spTree>
    <p:extLst>
      <p:ext uri="{BB962C8B-B14F-4D97-AF65-F5344CB8AC3E}">
        <p14:creationId xmlns:p14="http://schemas.microsoft.com/office/powerpoint/2010/main" xmlns="" val="1163029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Co-production is a very important aspect for building capacity and</a:t>
            </a:r>
            <a:r>
              <a:rPr lang="en-GB" baseline="0" smtClean="0"/>
              <a:t> to illustrate it I would like to show you the example of an evolution starting with the CLIM-RUN project, and FP7 project. S2s4E the role of users is more active, since they are already part of the project as user champions; and that later on can be ambassadors in their sector</a:t>
            </a:r>
            <a:endParaRPr lang="en-GB" dirty="0"/>
          </a:p>
        </p:txBody>
      </p:sp>
      <p:sp>
        <p:nvSpPr>
          <p:cNvPr id="4" name="Slide Number Placeholder 3"/>
          <p:cNvSpPr>
            <a:spLocks noGrp="1"/>
          </p:cNvSpPr>
          <p:nvPr>
            <p:ph type="sldNum" sz="quarter" idx="10"/>
          </p:nvPr>
        </p:nvSpPr>
        <p:spPr/>
        <p:txBody>
          <a:bodyPr/>
          <a:lstStyle/>
          <a:p>
            <a:fld id="{BDDD0539-E31F-453E-8281-8B8DFE5D8D41}" type="slidenum">
              <a:rPr lang="es-ES" smtClean="0"/>
              <a:pPr/>
              <a:t>14</a:t>
            </a:fld>
            <a:endParaRPr lang="es-ES"/>
          </a:p>
        </p:txBody>
      </p:sp>
    </p:spTree>
    <p:extLst>
      <p:ext uri="{BB962C8B-B14F-4D97-AF65-F5344CB8AC3E}">
        <p14:creationId xmlns:p14="http://schemas.microsoft.com/office/powerpoint/2010/main" xmlns="" val="13292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mtClean="0"/>
              <a:t>In the exploitation part, I am not talking</a:t>
            </a:r>
            <a:r>
              <a:rPr lang="es-ES" baseline="0" smtClean="0"/>
              <a:t> about the lesson learnt because we haven’t yet reached this stage, but the objective here is to make use of results (outside from the project context). Here, the assessment of the added value of climate predictions is necessary, as well as the successful knowledge transfer to other sectors (this can be helped by user ambassadors described in the capacity building section). All that is needed for the final &amp; desired part that is the user’s uptake of the generated products that ensures continuity after the project.</a:t>
            </a:r>
            <a:endParaRPr lang="es-ES"/>
          </a:p>
        </p:txBody>
      </p:sp>
      <p:sp>
        <p:nvSpPr>
          <p:cNvPr id="4" name="3 Marcador de número de diapositiva"/>
          <p:cNvSpPr>
            <a:spLocks noGrp="1"/>
          </p:cNvSpPr>
          <p:nvPr>
            <p:ph type="sldNum" sz="quarter" idx="10"/>
          </p:nvPr>
        </p:nvSpPr>
        <p:spPr/>
        <p:txBody>
          <a:bodyPr/>
          <a:lstStyle/>
          <a:p>
            <a:fld id="{BDDD0539-E31F-453E-8281-8B8DFE5D8D41}" type="slidenum">
              <a:rPr lang="es-ES" smtClean="0"/>
              <a:pPr/>
              <a:t>15</a:t>
            </a:fld>
            <a:endParaRPr lang="es-E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mtClean="0"/>
              <a:t>More</a:t>
            </a:r>
            <a:r>
              <a:rPr lang="es-ES" baseline="0" smtClean="0"/>
              <a:t> precise use of terminology and definitions of terms that are broadly accepted by the whole climate service community (e.g. interchangeable use of terms such as user, end-user, stakeholder, actor…). Enhancing climate services ontologies and semantics would improve coherence and user communications</a:t>
            </a:r>
            <a:endParaRPr lang="es-ES"/>
          </a:p>
        </p:txBody>
      </p:sp>
      <p:sp>
        <p:nvSpPr>
          <p:cNvPr id="4" name="3 Marcador de número de diapositiva"/>
          <p:cNvSpPr>
            <a:spLocks noGrp="1"/>
          </p:cNvSpPr>
          <p:nvPr>
            <p:ph type="sldNum" sz="quarter" idx="10"/>
          </p:nvPr>
        </p:nvSpPr>
        <p:spPr/>
        <p:txBody>
          <a:bodyPr/>
          <a:lstStyle/>
          <a:p>
            <a:fld id="{BDDD0539-E31F-453E-8281-8B8DFE5D8D41}" type="slidenum">
              <a:rPr lang="es-ES" smtClean="0"/>
              <a:pPr/>
              <a:t>18</a:t>
            </a:fld>
            <a:endParaRPr lang="es-ES"/>
          </a:p>
        </p:txBody>
      </p:sp>
    </p:spTree>
    <p:extLst>
      <p:ext uri="{BB962C8B-B14F-4D97-AF65-F5344CB8AC3E}">
        <p14:creationId xmlns:p14="http://schemas.microsoft.com/office/powerpoint/2010/main" xmlns="" val="36454204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 SÉ SI ÉS NECESSARI MOSTRAR RESILIENCE AQUÍ,</a:t>
            </a:r>
            <a:r>
              <a:rPr lang="en-GB" baseline="0" dirty="0" smtClean="0"/>
              <a:t> POTSER PASSAR DIRECTAMENT A S2S4E?</a:t>
            </a:r>
            <a:endParaRPr lang="en-GB" dirty="0"/>
          </a:p>
        </p:txBody>
      </p:sp>
      <p:sp>
        <p:nvSpPr>
          <p:cNvPr id="4" name="Slide Number Placeholder 3"/>
          <p:cNvSpPr>
            <a:spLocks noGrp="1"/>
          </p:cNvSpPr>
          <p:nvPr>
            <p:ph type="sldNum" sz="quarter" idx="10"/>
          </p:nvPr>
        </p:nvSpPr>
        <p:spPr/>
        <p:txBody>
          <a:bodyPr/>
          <a:lstStyle/>
          <a:p>
            <a:fld id="{BDDD0539-E31F-453E-8281-8B8DFE5D8D41}" type="slidenum">
              <a:rPr lang="es-ES" smtClean="0"/>
              <a:pPr/>
              <a:t>20</a:t>
            </a:fld>
            <a:endParaRPr lang="es-ES"/>
          </a:p>
        </p:txBody>
      </p:sp>
    </p:spTree>
    <p:extLst>
      <p:ext uri="{BB962C8B-B14F-4D97-AF65-F5344CB8AC3E}">
        <p14:creationId xmlns:p14="http://schemas.microsoft.com/office/powerpoint/2010/main" xmlns="" val="220830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DDD0539-E31F-453E-8281-8B8DFE5D8D41}" type="slidenum">
              <a:rPr lang="es-ES" smtClean="0"/>
              <a:pPr/>
              <a:t>21</a:t>
            </a:fld>
            <a:endParaRPr lang="es-ES"/>
          </a:p>
        </p:txBody>
      </p:sp>
    </p:spTree>
    <p:extLst>
      <p:ext uri="{BB962C8B-B14F-4D97-AF65-F5344CB8AC3E}">
        <p14:creationId xmlns:p14="http://schemas.microsoft.com/office/powerpoint/2010/main" xmlns="" val="787148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Importance</a:t>
            </a:r>
            <a:r>
              <a:rPr lang="en-GB" baseline="0" dirty="0" smtClean="0"/>
              <a:t> to use languages other then English when the user community requires it. It is true that when we are working with the renewable wind energy, many users are comfortable with English, but that has resulted to not be the case in the agricultural community. If an effective user engagement wants to be achieved, having some activities/material in the local language of users may improve a lot the user engagement strategy.</a:t>
            </a:r>
            <a:endParaRPr lang="en-GB" dirty="0"/>
          </a:p>
        </p:txBody>
      </p:sp>
      <p:sp>
        <p:nvSpPr>
          <p:cNvPr id="4" name="Slide Number Placeholder 3"/>
          <p:cNvSpPr>
            <a:spLocks noGrp="1"/>
          </p:cNvSpPr>
          <p:nvPr>
            <p:ph type="sldNum" sz="quarter" idx="10"/>
          </p:nvPr>
        </p:nvSpPr>
        <p:spPr/>
        <p:txBody>
          <a:bodyPr/>
          <a:lstStyle/>
          <a:p>
            <a:fld id="{BDDD0539-E31F-453E-8281-8B8DFE5D8D41}" type="slidenum">
              <a:rPr lang="es-ES" smtClean="0"/>
              <a:pPr/>
              <a:t>5</a:t>
            </a:fld>
            <a:endParaRPr lang="es-ES"/>
          </a:p>
        </p:txBody>
      </p:sp>
    </p:spTree>
    <p:extLst>
      <p:ext uri="{BB962C8B-B14F-4D97-AF65-F5344CB8AC3E}">
        <p14:creationId xmlns:p14="http://schemas.microsoft.com/office/powerpoint/2010/main" xmlns="" val="2551026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Better understand the context under</a:t>
            </a:r>
            <a:r>
              <a:rPr lang="en-GB" baseline="0" smtClean="0"/>
              <a:t> which users take decisions, </a:t>
            </a:r>
            <a:r>
              <a:rPr lang="en-GB" baseline="0" dirty="0" smtClean="0"/>
              <a:t>there is a need to go where the users </a:t>
            </a:r>
            <a:r>
              <a:rPr lang="en-GB" baseline="0" smtClean="0"/>
              <a:t>are.</a:t>
            </a:r>
            <a:endParaRPr lang="en-GB" baseline="0" dirty="0" smtClean="0"/>
          </a:p>
        </p:txBody>
      </p:sp>
      <p:sp>
        <p:nvSpPr>
          <p:cNvPr id="4" name="Slide Number Placeholder 3"/>
          <p:cNvSpPr>
            <a:spLocks noGrp="1"/>
          </p:cNvSpPr>
          <p:nvPr>
            <p:ph type="sldNum" sz="quarter" idx="10"/>
          </p:nvPr>
        </p:nvSpPr>
        <p:spPr/>
        <p:txBody>
          <a:bodyPr/>
          <a:lstStyle/>
          <a:p>
            <a:fld id="{BDDD0539-E31F-453E-8281-8B8DFE5D8D41}" type="slidenum">
              <a:rPr lang="es-ES" smtClean="0"/>
              <a:pPr/>
              <a:t>6</a:t>
            </a:fld>
            <a:endParaRPr lang="es-ES"/>
          </a:p>
        </p:txBody>
      </p:sp>
    </p:spTree>
    <p:extLst>
      <p:ext uri="{BB962C8B-B14F-4D97-AF65-F5344CB8AC3E}">
        <p14:creationId xmlns:p14="http://schemas.microsoft.com/office/powerpoint/2010/main" xmlns="" val="1405230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mtClean="0"/>
              <a:t>The main lesson learnt about visual</a:t>
            </a:r>
            <a:r>
              <a:rPr lang="es-ES" baseline="0" smtClean="0"/>
              <a:t> communication is ‘do not underestimate visual communication’. Here, it is important to provide information in a way that is easily understood by users (and that means different things for different users according to the sector they belong to, the intended use of the information and the user capabilities). In visual communication, the use of color scales is somenthing non-trivial, and we have to pay attention and consider different factors when choosing them, ensuring that they are color-blind friendly. And last but not least, they need to be visually appealing – that makes a great difference on user’s disposition</a:t>
            </a:r>
            <a:endParaRPr lang="es-ES"/>
          </a:p>
        </p:txBody>
      </p:sp>
      <p:sp>
        <p:nvSpPr>
          <p:cNvPr id="4" name="3 Marcador de número de diapositiva"/>
          <p:cNvSpPr>
            <a:spLocks noGrp="1"/>
          </p:cNvSpPr>
          <p:nvPr>
            <p:ph type="sldNum" sz="quarter" idx="10"/>
          </p:nvPr>
        </p:nvSpPr>
        <p:spPr/>
        <p:txBody>
          <a:bodyPr/>
          <a:lstStyle/>
          <a:p>
            <a:fld id="{BDDD0539-E31F-453E-8281-8B8DFE5D8D41}" type="slidenum">
              <a:rPr lang="es-ES" smtClean="0"/>
              <a:pPr/>
              <a:t>7</a:t>
            </a:fld>
            <a:endParaRPr lang="es-E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Provide the information which is more</a:t>
            </a:r>
            <a:r>
              <a:rPr lang="en-GB" baseline="0" dirty="0" smtClean="0"/>
              <a:t> relevant in a clear and synthetic way, that is easy to </a:t>
            </a:r>
            <a:r>
              <a:rPr lang="en-GB" baseline="0" smtClean="0"/>
              <a:t>understand by </a:t>
            </a:r>
            <a:r>
              <a:rPr lang="en-GB" baseline="0" dirty="0" smtClean="0"/>
              <a:t>the </a:t>
            </a:r>
            <a:r>
              <a:rPr lang="en-GB" baseline="0" smtClean="0"/>
              <a:t>user. The user needs to find the main content immediately. An effort has been made here to have a multidisciplinary team of scientists, communication specialists and a designer. The site has been awarded with the ‘Site of the day’ in designnominees.com. The </a:t>
            </a:r>
            <a:r>
              <a:rPr lang="en-GB" baseline="0" dirty="0" smtClean="0"/>
              <a:t>option to have additional information for advanced users available – progressive disclosure of information</a:t>
            </a:r>
            <a:endParaRPr lang="en-GB" dirty="0"/>
          </a:p>
        </p:txBody>
      </p:sp>
      <p:sp>
        <p:nvSpPr>
          <p:cNvPr id="4" name="Slide Number Placeholder 3"/>
          <p:cNvSpPr>
            <a:spLocks noGrp="1"/>
          </p:cNvSpPr>
          <p:nvPr>
            <p:ph type="sldNum" sz="quarter" idx="10"/>
          </p:nvPr>
        </p:nvSpPr>
        <p:spPr/>
        <p:txBody>
          <a:bodyPr/>
          <a:lstStyle/>
          <a:p>
            <a:fld id="{BDDD0539-E31F-453E-8281-8B8DFE5D8D41}" type="slidenum">
              <a:rPr lang="es-ES" smtClean="0"/>
              <a:pPr/>
              <a:t>8</a:t>
            </a:fld>
            <a:endParaRPr lang="es-ES"/>
          </a:p>
        </p:txBody>
      </p:sp>
    </p:spTree>
    <p:extLst>
      <p:ext uri="{BB962C8B-B14F-4D97-AF65-F5344CB8AC3E}">
        <p14:creationId xmlns:p14="http://schemas.microsoft.com/office/powerpoint/2010/main" xmlns="" val="1988282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When developing visualizations</a:t>
            </a:r>
            <a:r>
              <a:rPr lang="en-GB" baseline="0" dirty="0" smtClean="0"/>
              <a:t>, all visual aspects matter</a:t>
            </a:r>
            <a:r>
              <a:rPr lang="en-GB" baseline="0" smtClean="0"/>
              <a:t>. Selected color scales need to have high enough contrasts to be clearly seen (e.g with different skin selections) and use intuitive colors (using a blue – low to red- high scale works for temperature related variables, whereas it doesn’t work for precipitation-related variables, or water)</a:t>
            </a:r>
            <a:endParaRPr lang="en-GB" baseline="0" dirty="0" smtClean="0"/>
          </a:p>
          <a:p>
            <a:r>
              <a:rPr lang="en-GB" baseline="0" smtClean="0"/>
              <a:t>Color-blind friendly - there are online tools (color blind simulators) that allow </a:t>
            </a:r>
            <a:r>
              <a:rPr lang="en-GB" baseline="0" dirty="0" smtClean="0"/>
              <a:t>you to see how a </a:t>
            </a:r>
            <a:r>
              <a:rPr lang="en-GB" baseline="0" dirty="0" err="1" smtClean="0"/>
              <a:t>color</a:t>
            </a:r>
            <a:r>
              <a:rPr lang="en-GB" baseline="0" dirty="0" smtClean="0"/>
              <a:t> blind </a:t>
            </a:r>
            <a:r>
              <a:rPr lang="en-GB" baseline="0" smtClean="0"/>
              <a:t>person sees a particular color scale. </a:t>
            </a:r>
            <a:r>
              <a:rPr lang="en-GB" baseline="0" dirty="0" smtClean="0"/>
              <a:t>Important to make </a:t>
            </a:r>
            <a:r>
              <a:rPr lang="en-GB" baseline="0" smtClean="0"/>
              <a:t>tests of </a:t>
            </a:r>
            <a:r>
              <a:rPr lang="en-GB" baseline="0" dirty="0" smtClean="0"/>
              <a:t>user experience to assess the understanding of </a:t>
            </a:r>
            <a:r>
              <a:rPr lang="en-GB" baseline="0" smtClean="0"/>
              <a:t>the information presented.</a:t>
            </a:r>
            <a:endParaRPr lang="en-GB" dirty="0"/>
          </a:p>
        </p:txBody>
      </p:sp>
      <p:sp>
        <p:nvSpPr>
          <p:cNvPr id="4" name="Slide Number Placeholder 3"/>
          <p:cNvSpPr>
            <a:spLocks noGrp="1"/>
          </p:cNvSpPr>
          <p:nvPr>
            <p:ph type="sldNum" sz="quarter" idx="10"/>
          </p:nvPr>
        </p:nvSpPr>
        <p:spPr/>
        <p:txBody>
          <a:bodyPr/>
          <a:lstStyle/>
          <a:p>
            <a:fld id="{BDDD0539-E31F-453E-8281-8B8DFE5D8D41}" type="slidenum">
              <a:rPr lang="es-ES" smtClean="0"/>
              <a:pPr/>
              <a:t>9</a:t>
            </a:fld>
            <a:endParaRPr lang="es-ES"/>
          </a:p>
        </p:txBody>
      </p:sp>
    </p:spTree>
    <p:extLst>
      <p:ext uri="{BB962C8B-B14F-4D97-AF65-F5344CB8AC3E}">
        <p14:creationId xmlns:p14="http://schemas.microsoft.com/office/powerpoint/2010/main" xmlns="" val="4010170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Project </a:t>
            </a:r>
            <a:r>
              <a:rPr lang="en-GB" dirty="0" err="1" smtClean="0"/>
              <a:t>Ukko</a:t>
            </a:r>
            <a:r>
              <a:rPr lang="en-GB" dirty="0" smtClean="0"/>
              <a:t>,</a:t>
            </a:r>
            <a:r>
              <a:rPr lang="en-GB" baseline="0" dirty="0" smtClean="0"/>
              <a:t> developed in the framework of the project EUPORIAS, was a success story of a visually appealing way of displaying </a:t>
            </a:r>
            <a:r>
              <a:rPr lang="en-GB" baseline="0" smtClean="0"/>
              <a:t>information on seasonal predictions of wind. </a:t>
            </a:r>
            <a:r>
              <a:rPr lang="en-GB" baseline="0" dirty="0" smtClean="0"/>
              <a:t>It received the ‘Information is beautiful’ award.</a:t>
            </a:r>
          </a:p>
          <a:p>
            <a:r>
              <a:rPr lang="en-GB" baseline="0" dirty="0" smtClean="0"/>
              <a:t>Have a nice visualization is a key first step towards encouraging user’s </a:t>
            </a:r>
            <a:r>
              <a:rPr lang="en-GB" baseline="0" dirty="0" err="1" smtClean="0"/>
              <a:t>attitud</a:t>
            </a:r>
            <a:r>
              <a:rPr lang="en-GB" baseline="0" dirty="0" smtClean="0"/>
              <a:t> to use the tool, but the tool needs to be useful to them, that is, they need to find the information they require and in the format they want it and they are able to use it. That’s why our research continued enhancing the available tools so that they are more tailored to user needs, but always keeping in mind the importance of the visual part. This was done in the CLIM4Energy project (Copernicus) and is continuing </a:t>
            </a:r>
            <a:r>
              <a:rPr lang="en-GB" baseline="0" smtClean="0"/>
              <a:t>with a horizon2020 project called S2S4E.</a:t>
            </a:r>
            <a:endParaRPr lang="en-GB" dirty="0"/>
          </a:p>
        </p:txBody>
      </p:sp>
      <p:sp>
        <p:nvSpPr>
          <p:cNvPr id="4" name="Slide Number Placeholder 3"/>
          <p:cNvSpPr>
            <a:spLocks noGrp="1"/>
          </p:cNvSpPr>
          <p:nvPr>
            <p:ph type="sldNum" sz="quarter" idx="10"/>
          </p:nvPr>
        </p:nvSpPr>
        <p:spPr/>
        <p:txBody>
          <a:bodyPr/>
          <a:lstStyle/>
          <a:p>
            <a:fld id="{BDDD0539-E31F-453E-8281-8B8DFE5D8D41}" type="slidenum">
              <a:rPr lang="es-ES" smtClean="0"/>
              <a:pPr/>
              <a:t>10</a:t>
            </a:fld>
            <a:endParaRPr lang="es-ES"/>
          </a:p>
        </p:txBody>
      </p:sp>
    </p:spTree>
    <p:extLst>
      <p:ext uri="{BB962C8B-B14F-4D97-AF65-F5344CB8AC3E}">
        <p14:creationId xmlns:p14="http://schemas.microsoft.com/office/powerpoint/2010/main" xmlns="" val="3652708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Following</a:t>
            </a:r>
            <a:r>
              <a:rPr lang="en-GB" baseline="0" dirty="0" smtClean="0"/>
              <a:t> users’ requirements, n</a:t>
            </a:r>
            <a:r>
              <a:rPr lang="en-GB" dirty="0" smtClean="0"/>
              <a:t>ew</a:t>
            </a:r>
            <a:r>
              <a:rPr lang="en-GB" baseline="0" dirty="0" smtClean="0"/>
              <a:t> types of information are provided in the new visualization platforms developed, where special focus needs to be put on the way to communicate the information so that to continue being easy </a:t>
            </a:r>
            <a:r>
              <a:rPr lang="en-GB" baseline="0" smtClean="0"/>
              <a:t>to understand and appealing; but at the same time, it incorporates user’s feedback and </a:t>
            </a:r>
            <a:r>
              <a:rPr lang="en-GB" baseline="0" dirty="0" smtClean="0"/>
              <a:t>try to correct those items/things that were identified to be counterintuitive </a:t>
            </a:r>
            <a:r>
              <a:rPr lang="en-GB" baseline="0" smtClean="0"/>
              <a:t>for users or accomodates new user demands.</a:t>
            </a:r>
            <a:endParaRPr lang="en-GB" dirty="0"/>
          </a:p>
        </p:txBody>
      </p:sp>
      <p:sp>
        <p:nvSpPr>
          <p:cNvPr id="4" name="Slide Number Placeholder 3"/>
          <p:cNvSpPr>
            <a:spLocks noGrp="1"/>
          </p:cNvSpPr>
          <p:nvPr>
            <p:ph type="sldNum" sz="quarter" idx="10"/>
          </p:nvPr>
        </p:nvSpPr>
        <p:spPr/>
        <p:txBody>
          <a:bodyPr/>
          <a:lstStyle/>
          <a:p>
            <a:fld id="{BDDD0539-E31F-453E-8281-8B8DFE5D8D41}" type="slidenum">
              <a:rPr lang="es-ES" smtClean="0"/>
              <a:pPr/>
              <a:t>11</a:t>
            </a:fld>
            <a:endParaRPr lang="es-ES"/>
          </a:p>
        </p:txBody>
      </p:sp>
    </p:spTree>
    <p:extLst>
      <p:ext uri="{BB962C8B-B14F-4D97-AF65-F5344CB8AC3E}">
        <p14:creationId xmlns:p14="http://schemas.microsoft.com/office/powerpoint/2010/main" xmlns="" val="3473319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The main lesson learnt from</a:t>
            </a:r>
            <a:r>
              <a:rPr lang="en-GB" baseline="0" smtClean="0"/>
              <a:t> capacity building is that it needs time. It involves providing guidance and training for the users and also through a co-production of services</a:t>
            </a:r>
            <a:endParaRPr lang="en-GB" dirty="0"/>
          </a:p>
        </p:txBody>
      </p:sp>
      <p:sp>
        <p:nvSpPr>
          <p:cNvPr id="4" name="Slide Number Placeholder 3"/>
          <p:cNvSpPr>
            <a:spLocks noGrp="1"/>
          </p:cNvSpPr>
          <p:nvPr>
            <p:ph type="sldNum" sz="quarter" idx="10"/>
          </p:nvPr>
        </p:nvSpPr>
        <p:spPr/>
        <p:txBody>
          <a:bodyPr/>
          <a:lstStyle/>
          <a:p>
            <a:fld id="{BDDD0539-E31F-453E-8281-8B8DFE5D8D41}" type="slidenum">
              <a:rPr lang="es-ES" smtClean="0"/>
              <a:pPr/>
              <a:t>12</a:t>
            </a:fld>
            <a:endParaRPr lang="es-ES"/>
          </a:p>
        </p:txBody>
      </p:sp>
    </p:spTree>
    <p:extLst>
      <p:ext uri="{BB962C8B-B14F-4D97-AF65-F5344CB8AC3E}">
        <p14:creationId xmlns:p14="http://schemas.microsoft.com/office/powerpoint/2010/main" xmlns="" val="30238222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SC2017-Firs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0" name="Rectángulo 9"/>
          <p:cNvSpPr/>
          <p:nvPr userDrawn="1"/>
        </p:nvSpPr>
        <p:spPr>
          <a:xfrm>
            <a:off x="3048000" y="6095685"/>
            <a:ext cx="6096000" cy="48753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itle 1"/>
          <p:cNvSpPr>
            <a:spLocks noGrp="1"/>
          </p:cNvSpPr>
          <p:nvPr>
            <p:ph type="ctrTitle"/>
          </p:nvPr>
        </p:nvSpPr>
        <p:spPr>
          <a:xfrm>
            <a:off x="3722916" y="1631730"/>
            <a:ext cx="5026945" cy="2998826"/>
          </a:xfrm>
          <a:prstGeom prst="rect">
            <a:avLst/>
          </a:prstGeom>
        </p:spPr>
        <p:txBody>
          <a:bodyPr anchor="ctr">
            <a:normAutofit/>
          </a:bodyPr>
          <a:lstStyle>
            <a:lvl1pPr algn="l">
              <a:defRPr sz="5200" b="1">
                <a:solidFill>
                  <a:srgbClr val="004890"/>
                </a:solidFill>
                <a:latin typeface="+mn-lt"/>
              </a:defRPr>
            </a:lvl1pPr>
          </a:lstStyle>
          <a:p>
            <a:r>
              <a:rPr lang="es-ES" dirty="0" smtClean="0"/>
              <a:t>Haga clic para modificar el estilo de título del patrón</a:t>
            </a:r>
            <a:endParaRPr lang="en-US" dirty="0"/>
          </a:p>
        </p:txBody>
      </p:sp>
      <p:sp>
        <p:nvSpPr>
          <p:cNvPr id="3" name="Subtitle 2"/>
          <p:cNvSpPr>
            <a:spLocks noGrp="1"/>
          </p:cNvSpPr>
          <p:nvPr>
            <p:ph type="subTitle" idx="1" hasCustomPrompt="1"/>
          </p:nvPr>
        </p:nvSpPr>
        <p:spPr>
          <a:xfrm>
            <a:off x="3722916" y="4900141"/>
            <a:ext cx="5026945" cy="822742"/>
          </a:xfrm>
          <a:prstGeom prst="rect">
            <a:avLst/>
          </a:prstGeom>
          <a:noFill/>
          <a:effectLst/>
        </p:spPr>
        <p:txBody>
          <a:bodyPr anchor="ctr">
            <a:noAutofit/>
          </a:bodyPr>
          <a:lstStyle>
            <a:lvl1pPr marL="0" indent="0" algn="l">
              <a:buNone/>
              <a:defRPr sz="320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smtClean="0"/>
              <a:t>Haga </a:t>
            </a:r>
            <a:r>
              <a:rPr lang="es-ES" dirty="0" err="1" smtClean="0"/>
              <a:t>click</a:t>
            </a:r>
            <a:r>
              <a:rPr lang="es-ES" dirty="0" smtClean="0"/>
              <a:t> aquí para modificar el subtítulo</a:t>
            </a:r>
          </a:p>
        </p:txBody>
      </p:sp>
      <p:sp>
        <p:nvSpPr>
          <p:cNvPr id="13" name="Rectángulo 12"/>
          <p:cNvSpPr/>
          <p:nvPr userDrawn="1"/>
        </p:nvSpPr>
        <p:spPr>
          <a:xfrm>
            <a:off x="1" y="6095685"/>
            <a:ext cx="3048000" cy="487533"/>
          </a:xfrm>
          <a:prstGeom prst="rect">
            <a:avLst/>
          </a:prstGeom>
          <a:solidFill>
            <a:srgbClr val="0048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a:solidFill>
                <a:schemeClr val="bg1"/>
              </a:solidFill>
            </a:endParaRPr>
          </a:p>
        </p:txBody>
      </p:sp>
      <p:sp>
        <p:nvSpPr>
          <p:cNvPr id="15" name="Marcador de texto 14"/>
          <p:cNvSpPr>
            <a:spLocks noGrp="1"/>
          </p:cNvSpPr>
          <p:nvPr>
            <p:ph type="body" sz="quarter" idx="10" hasCustomPrompt="1"/>
          </p:nvPr>
        </p:nvSpPr>
        <p:spPr>
          <a:xfrm>
            <a:off x="244475" y="6095685"/>
            <a:ext cx="2441575" cy="487533"/>
          </a:xfrm>
          <a:prstGeom prst="rect">
            <a:avLst/>
          </a:prstGeom>
        </p:spPr>
        <p:txBody>
          <a:bodyPr anchor="ctr"/>
          <a:lstStyle>
            <a:lvl1pPr marL="0" indent="0" algn="ctr">
              <a:buNone/>
              <a:defRPr>
                <a:solidFill>
                  <a:schemeClr val="bg1"/>
                </a:solidFill>
              </a:defRPr>
            </a:lvl1pPr>
          </a:lstStyle>
          <a:p>
            <a:pPr lvl="0"/>
            <a:r>
              <a:rPr lang="es-ES" dirty="0" err="1" smtClean="0"/>
              <a:t>day</a:t>
            </a:r>
            <a:r>
              <a:rPr lang="es-ES" dirty="0" smtClean="0"/>
              <a:t>/</a:t>
            </a:r>
            <a:r>
              <a:rPr lang="es-ES" dirty="0" err="1" smtClean="0"/>
              <a:t>month</a:t>
            </a:r>
            <a:r>
              <a:rPr lang="es-ES" dirty="0" smtClean="0"/>
              <a:t>/</a:t>
            </a:r>
            <a:r>
              <a:rPr lang="es-ES" dirty="0" err="1" smtClean="0"/>
              <a:t>year</a:t>
            </a:r>
            <a:endParaRPr lang="es-ES" dirty="0"/>
          </a:p>
        </p:txBody>
      </p:sp>
      <p:sp>
        <p:nvSpPr>
          <p:cNvPr id="17" name="Marcador de texto 16"/>
          <p:cNvSpPr>
            <a:spLocks noGrp="1"/>
          </p:cNvSpPr>
          <p:nvPr>
            <p:ph type="body" sz="quarter" idx="11" hasCustomPrompt="1"/>
          </p:nvPr>
        </p:nvSpPr>
        <p:spPr>
          <a:xfrm>
            <a:off x="3722916" y="6095684"/>
            <a:ext cx="5026946" cy="487533"/>
          </a:xfrm>
          <a:prstGeom prst="rect">
            <a:avLst/>
          </a:prstGeom>
        </p:spPr>
        <p:txBody>
          <a:bodyPr anchor="ctr"/>
          <a:lstStyle>
            <a:lvl1pPr marL="0" indent="0" algn="l">
              <a:buNone/>
              <a:defRPr>
                <a:solidFill>
                  <a:srgbClr val="004890"/>
                </a:solidFill>
              </a:defRPr>
            </a:lvl1pPr>
          </a:lstStyle>
          <a:p>
            <a:pPr lvl="0"/>
            <a:r>
              <a:rPr lang="es-ES" dirty="0" err="1" smtClean="0"/>
              <a:t>Venue</a:t>
            </a:r>
            <a:endParaRPr lang="es-ES" dirty="0"/>
          </a:p>
        </p:txBody>
      </p:sp>
    </p:spTree>
    <p:extLst>
      <p:ext uri="{BB962C8B-B14F-4D97-AF65-F5344CB8AC3E}">
        <p14:creationId xmlns:p14="http://schemas.microsoft.com/office/powerpoint/2010/main" xmlns="" val="278710932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SC2017-Generic">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64803" y="217893"/>
            <a:ext cx="8229598" cy="838397"/>
          </a:xfrm>
          <a:prstGeom prst="rect">
            <a:avLst/>
          </a:prstGeom>
        </p:spPr>
        <p:txBody>
          <a:bodyPr vert="horz" lIns="91440" tIns="45720" rIns="91440" bIns="45720" rtlCol="0" anchor="ctr">
            <a:noAutofit/>
          </a:bodyPr>
          <a:lstStyle>
            <a:lvl1pPr algn="ctr">
              <a:defRPr sz="3500" b="1"/>
            </a:lvl1pPr>
          </a:lstStyle>
          <a:p>
            <a:r>
              <a:rPr lang="es-ES" dirty="0" smtClean="0"/>
              <a:t>Haga clic para modificar el estilo de título del patrón</a:t>
            </a:r>
            <a:endParaRPr lang="en-US" dirty="0"/>
          </a:p>
        </p:txBody>
      </p:sp>
      <p:sp>
        <p:nvSpPr>
          <p:cNvPr id="7" name="Text Placeholder 2"/>
          <p:cNvSpPr>
            <a:spLocks noGrp="1"/>
          </p:cNvSpPr>
          <p:nvPr>
            <p:ph idx="1"/>
          </p:nvPr>
        </p:nvSpPr>
        <p:spPr>
          <a:xfrm>
            <a:off x="464803" y="1215072"/>
            <a:ext cx="8229598" cy="4833258"/>
          </a:xfrm>
          <a:prstGeom prst="rect">
            <a:avLst/>
          </a:prstGeom>
        </p:spPr>
        <p:txBody>
          <a:bodyPr vert="horz" lIns="91440" tIns="45720" rIns="91440" bIns="45720" rtlCol="0">
            <a:normAutofit/>
          </a:bodyPr>
          <a:lstStyle>
            <a:lvl1pPr>
              <a:buClr>
                <a:srgbClr val="0070C0"/>
              </a:buClr>
              <a:defRPr/>
            </a:lvl1pPr>
            <a:lvl2pPr>
              <a:buClr>
                <a:srgbClr val="0070C0"/>
              </a:buClr>
              <a:defRPr/>
            </a:lvl2pPr>
            <a:lvl3pPr>
              <a:buClr>
                <a:srgbClr val="0070C0"/>
              </a:buClr>
              <a:defRPr/>
            </a:lvl3pPr>
            <a:lvl4pPr>
              <a:buClr>
                <a:srgbClr val="0070C0"/>
              </a:buClr>
              <a:defRPr/>
            </a:lvl4pPr>
            <a:lvl5pPr>
              <a:buClr>
                <a:srgbClr val="0070C0"/>
              </a:buClr>
              <a:defRPr/>
            </a:lvl5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pic>
        <p:nvPicPr>
          <p:cNvPr id="8" name="Imagen 7"/>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432709" y="6232144"/>
            <a:ext cx="1876425" cy="457200"/>
          </a:xfrm>
          <a:prstGeom prst="rect">
            <a:avLst/>
          </a:prstGeom>
        </p:spPr>
      </p:pic>
    </p:spTree>
    <p:extLst>
      <p:ext uri="{BB962C8B-B14F-4D97-AF65-F5344CB8AC3E}">
        <p14:creationId xmlns:p14="http://schemas.microsoft.com/office/powerpoint/2010/main" xmlns="" val="108554650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seño personalizado">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152000" y="877500"/>
            <a:ext cx="6840000" cy="3960000"/>
          </a:xfrm>
          <a:prstGeom prst="rect">
            <a:avLst/>
          </a:prstGeom>
        </p:spPr>
        <p:txBody>
          <a:bodyPr anchor="ctr"/>
          <a:lstStyle>
            <a:lvl1pPr algn="ctr">
              <a:defRPr sz="6000" b="1">
                <a:latin typeface="+mn-lt"/>
              </a:defRPr>
            </a:lvl1pPr>
          </a:lstStyle>
          <a:p>
            <a:r>
              <a:rPr lang="es-ES" dirty="0" smtClean="0"/>
              <a:t>Haga clic para modificar el estilo de título del patrón</a:t>
            </a:r>
            <a:endParaRPr lang="es-ES" dirty="0"/>
          </a:p>
        </p:txBody>
      </p:sp>
    </p:spTree>
    <p:extLst>
      <p:ext uri="{BB962C8B-B14F-4D97-AF65-F5344CB8AC3E}">
        <p14:creationId xmlns:p14="http://schemas.microsoft.com/office/powerpoint/2010/main" xmlns="" val="120175353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SC2017-Last">
    <p:spTree>
      <p:nvGrpSpPr>
        <p:cNvPr id="1" name=""/>
        <p:cNvGrpSpPr/>
        <p:nvPr/>
      </p:nvGrpSpPr>
      <p:grpSpPr>
        <a:xfrm>
          <a:off x="0" y="0"/>
          <a:ext cx="0" cy="0"/>
          <a:chOff x="0" y="0"/>
          <a:chExt cx="0" cy="0"/>
        </a:xfrm>
      </p:grpSpPr>
      <p:pic>
        <p:nvPicPr>
          <p:cNvPr id="3" name="Imagen 2"/>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4" name="CuadroTexto 3"/>
          <p:cNvSpPr txBox="1"/>
          <p:nvPr userDrawn="1"/>
        </p:nvSpPr>
        <p:spPr>
          <a:xfrm>
            <a:off x="1991225" y="1844824"/>
            <a:ext cx="5161550" cy="901825"/>
          </a:xfrm>
          <a:prstGeom prst="rect">
            <a:avLst/>
          </a:prstGeom>
          <a:effectLst>
            <a:outerShdw blurRad="127000" algn="ctr" rotWithShape="0">
              <a:schemeClr val="accent1">
                <a:lumMod val="50000"/>
                <a:alpha val="85000"/>
              </a:schemeClr>
            </a:outerShdw>
          </a:effectLst>
        </p:spPr>
        <p:txBody>
          <a:bodyPr wrap="square" rtlCol="0" anchor="ctr">
            <a:spAutoFit/>
          </a:bodyPr>
          <a:lstStyle/>
          <a:p>
            <a:pPr algn="ctr"/>
            <a:r>
              <a:rPr lang="es-ES" sz="7200" dirty="0" smtClean="0">
                <a:solidFill>
                  <a:schemeClr val="bg1"/>
                </a:solidFill>
              </a:rPr>
              <a:t>THANK YOU!</a:t>
            </a:r>
            <a:endParaRPr lang="es-ES" sz="7200" dirty="0">
              <a:solidFill>
                <a:schemeClr val="bg1"/>
              </a:solidFill>
            </a:endParaRPr>
          </a:p>
        </p:txBody>
      </p:sp>
      <p:sp>
        <p:nvSpPr>
          <p:cNvPr id="5" name="CuadroTexto 4"/>
          <p:cNvSpPr txBox="1"/>
          <p:nvPr userDrawn="1"/>
        </p:nvSpPr>
        <p:spPr>
          <a:xfrm>
            <a:off x="3360099" y="5922083"/>
            <a:ext cx="2407901" cy="534158"/>
          </a:xfrm>
          <a:prstGeom prst="rect">
            <a:avLst/>
          </a:prstGeom>
          <a:noFill/>
          <a:effectLst>
            <a:outerShdw blurRad="127000" algn="ctr" rotWithShape="0">
              <a:schemeClr val="accent1">
                <a:lumMod val="50000"/>
                <a:alpha val="85000"/>
              </a:schemeClr>
            </a:outerShdw>
          </a:effectLst>
        </p:spPr>
        <p:txBody>
          <a:bodyPr wrap="square" rtlCol="0" anchor="ctr">
            <a:spAutoFit/>
          </a:bodyPr>
          <a:lstStyle/>
          <a:p>
            <a:pPr algn="ctr"/>
            <a:r>
              <a:rPr lang="es-ES" sz="3600" dirty="0" smtClean="0">
                <a:solidFill>
                  <a:schemeClr val="bg1"/>
                </a:solidFill>
              </a:rPr>
              <a:t>www.bsc.es</a:t>
            </a:r>
            <a:endParaRPr lang="es-ES" sz="3600" dirty="0">
              <a:solidFill>
                <a:schemeClr val="bg1"/>
              </a:solidFill>
            </a:endParaRPr>
          </a:p>
        </p:txBody>
      </p:sp>
      <p:sp>
        <p:nvSpPr>
          <p:cNvPr id="2" name="Título 1"/>
          <p:cNvSpPr>
            <a:spLocks noGrp="1"/>
          </p:cNvSpPr>
          <p:nvPr>
            <p:ph type="title" hasCustomPrompt="1"/>
          </p:nvPr>
        </p:nvSpPr>
        <p:spPr>
          <a:xfrm>
            <a:off x="910318" y="3100104"/>
            <a:ext cx="7323364" cy="688936"/>
          </a:xfrm>
          <a:prstGeom prst="rect">
            <a:avLst/>
          </a:prstGeom>
        </p:spPr>
        <p:txBody>
          <a:bodyPr/>
          <a:lstStyle>
            <a:lvl1pPr algn="ctr">
              <a:defRPr sz="3600">
                <a:solidFill>
                  <a:schemeClr val="bg1"/>
                </a:solidFill>
              </a:defRPr>
            </a:lvl1pPr>
          </a:lstStyle>
          <a:p>
            <a:r>
              <a:rPr lang="es-ES" dirty="0" smtClean="0"/>
              <a:t>YOUR-EMAIL@bsc.es</a:t>
            </a:r>
            <a:endParaRPr lang="es-ES" dirty="0"/>
          </a:p>
        </p:txBody>
      </p:sp>
    </p:spTree>
    <p:extLst>
      <p:ext uri="{BB962C8B-B14F-4D97-AF65-F5344CB8AC3E}">
        <p14:creationId xmlns:p14="http://schemas.microsoft.com/office/powerpoint/2010/main" xmlns="" val="40705621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7A066AC5-455F-4C13-9883-38E06CC1D43F}" type="datetimeFigureOut">
              <a:rPr lang="es-ES" smtClean="0"/>
              <a:pPr/>
              <a:t>31/05/2018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AE1DA7B9-6A34-4A12-A6E7-CDC71710EA32}" type="slidenum">
              <a:rPr lang="es-ES" smtClean="0"/>
              <a:pPr/>
              <a:t>‹Nº›</a:t>
            </a:fld>
            <a:endParaRPr lang="es-E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066AC5-455F-4C13-9883-38E06CC1D43F}" type="datetimeFigureOut">
              <a:rPr lang="es-ES" smtClean="0"/>
              <a:pPr/>
              <a:t>31/05/2018</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1DA7B9-6A34-4A12-A6E7-CDC71710EA32}"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49" r:id="rId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1.wdp"/><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s://www.med-gold.eu/" TargetMode="External"/><Relationship Id="rId7" Type="http://schemas.openxmlformats.org/officeDocument/2006/relationships/image" Target="../media/image26.png"/><Relationship Id="rId2" Type="http://schemas.openxmlformats.org/officeDocument/2006/relationships/image" Target="../media/image11.jpeg"/><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0.png"/><Relationship Id="rId4" Type="http://schemas.openxmlformats.org/officeDocument/2006/relationships/image" Target="../media/image12.png"/><Relationship Id="rId9"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hyperlink" Target="https://www.med-gold.eu/" TargetMode="External"/><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7.png"/><Relationship Id="rId3" Type="http://schemas.openxmlformats.org/officeDocument/2006/relationships/hyperlink" Target="https://www.med-gold.eu/" TargetMode="External"/><Relationship Id="rId7" Type="http://schemas.openxmlformats.org/officeDocument/2006/relationships/hyperlink" Target="https://www.google.com/url?sa=i&amp;source=images&amp;cd=&amp;cad=rja&amp;uact=8&amp;ved=2ahUKEwiy9uy-vabbAhUFchQKHcLxAIQQjRx6BAgBEAU&amp;url=https://www.agroclm.com/2017/02/09/dcoop-supera-primera-vez-los-1-000-millones-facturacion/&amp;psig=AOvVaw1qdZroui0aRnh_j8CHd2KY&amp;ust=1527530698075613" TargetMode="External"/><Relationship Id="rId12" Type="http://schemas.openxmlformats.org/officeDocument/2006/relationships/image" Target="../media/image36.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32.jpeg"/><Relationship Id="rId11" Type="http://schemas.openxmlformats.org/officeDocument/2006/relationships/image" Target="../media/image35.png"/><Relationship Id="rId5" Type="http://schemas.openxmlformats.org/officeDocument/2006/relationships/hyperlink" Target="https://www.google.com/url?sa=i&amp;source=images&amp;cd=&amp;cad=rja&amp;uact=8&amp;ved=2ahUKEwiejNSlvabbAhXMVRQKHW2mAesQjRx6BAgBEAU&amp;url=http://www.abconsulting.pt/&amp;psig=AOvVaw0iAaVgjThwtSp8VlBEzyEr&amp;ust=1527530657945857" TargetMode="External"/><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12.png"/><Relationship Id="rId9" Type="http://schemas.openxmlformats.org/officeDocument/2006/relationships/hyperlink" Target="https://www.google.com/url?sa=i&amp;source=images&amp;cd=&amp;cad=rja&amp;uact=8&amp;ved=2ahUKEwjHucDavabbAhWCaxQKHVjCDqAQjRx6BAgBEAU&amp;url=https://es.wikipedia.org/wiki/Barilla&amp;psig=AOvVaw352OyF5SkyIX05SBMg5Ju1&amp;ust=1527530758768909" TargetMode="External"/><Relationship Id="rId14"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8.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hyperlink" Target="https://www.google.com/url?sa=i&amp;source=images&amp;cd=&amp;cad=rja&amp;uact=8&amp;ved=2ahUKEwid-6qVyabbAhUHtRQKHbfRDvIQjRx6BAgBEAU&amp;url=https://www.enisa.europa.eu/topics/trainings-for-cybersecurity-specialists/online-training-material/images/whitakergroupgooglelocationicon.png/image_view_fullscreen&amp;psig=AOvVaw0vbR3lMAXV_pc9I5VDRJhy&amp;ust=1527533846069844" TargetMode="External"/><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7.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hyperlink" Target="https://www.google.com/url?sa=i&amp;source=images&amp;cd=&amp;cad=rja&amp;uact=8&amp;ved=2ahUKEwiNhvbGyKbbAhXBzxQKHcCXDDIQjRx6BAgBEAU&amp;url=https://commons.wikimedia.org/wiki/File:Location_European_nation_states.svg&amp;psig=AOvVaw0wW6E8p8YX4Q-EG0x6Q9Ea&amp;ust=1527533512844772" TargetMode="External"/><Relationship Id="rId9" Type="http://schemas.openxmlformats.org/officeDocument/2006/relationships/hyperlink" Target="https://www.med-gold.eu/"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3707904" y="2060848"/>
            <a:ext cx="5026945" cy="2998826"/>
          </a:xfrm>
        </p:spPr>
        <p:txBody>
          <a:bodyPr>
            <a:noAutofit/>
          </a:bodyPr>
          <a:lstStyle/>
          <a:p>
            <a:r>
              <a:rPr lang="es-ES" sz="4400" smtClean="0"/>
              <a:t>Good practices for user engagement and communication of operational services</a:t>
            </a:r>
            <a:endParaRPr lang="es-ES" sz="4400"/>
          </a:p>
        </p:txBody>
      </p:sp>
      <p:sp>
        <p:nvSpPr>
          <p:cNvPr id="4" name="3 Marcador de texto"/>
          <p:cNvSpPr>
            <a:spLocks noGrp="1"/>
          </p:cNvSpPr>
          <p:nvPr>
            <p:ph type="body" sz="quarter" idx="10"/>
          </p:nvPr>
        </p:nvSpPr>
        <p:spPr/>
        <p:txBody>
          <a:bodyPr>
            <a:normAutofit fontScale="92500" lnSpcReduction="20000"/>
          </a:bodyPr>
          <a:lstStyle/>
          <a:p>
            <a:r>
              <a:rPr lang="es-ES" smtClean="0"/>
              <a:t>1 June 2018</a:t>
            </a:r>
            <a:endParaRPr lang="es-ES"/>
          </a:p>
        </p:txBody>
      </p:sp>
      <p:sp>
        <p:nvSpPr>
          <p:cNvPr id="5" name="4 Marcador de texto"/>
          <p:cNvSpPr>
            <a:spLocks noGrp="1"/>
          </p:cNvSpPr>
          <p:nvPr>
            <p:ph type="body" sz="quarter" idx="11"/>
          </p:nvPr>
        </p:nvSpPr>
        <p:spPr/>
        <p:txBody>
          <a:bodyPr>
            <a:normAutofit fontScale="47500" lnSpcReduction="20000"/>
          </a:bodyPr>
          <a:lstStyle/>
          <a:p>
            <a:r>
              <a:rPr lang="es-ES" smtClean="0"/>
              <a:t>Second WMO Workshop on Operational Climate Prediction</a:t>
            </a:r>
            <a:endParaRPr lang="es-E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43 Grupo"/>
          <p:cNvGrpSpPr>
            <a:grpSpLocks noChangeAspect="1"/>
          </p:cNvGrpSpPr>
          <p:nvPr/>
        </p:nvGrpSpPr>
        <p:grpSpPr>
          <a:xfrm>
            <a:off x="827584" y="188640"/>
            <a:ext cx="7465506" cy="720000"/>
            <a:chOff x="419100" y="3028480"/>
            <a:chExt cx="8305800" cy="801041"/>
          </a:xfrm>
        </p:grpSpPr>
        <p:cxnSp>
          <p:nvCxnSpPr>
            <p:cNvPr id="5" name="Straight Connector 5">
              <a:extLst>
                <a:ext uri="{FF2B5EF4-FFF2-40B4-BE49-F238E27FC236}">
                  <a16:creationId xmlns:a16="http://schemas.microsoft.com/office/drawing/2014/main" xmlns="" id="{245AFC35-13C7-44BB-A3AB-464834129932}"/>
                </a:ext>
              </a:extLst>
            </p:cNvPr>
            <p:cNvCxnSpPr>
              <a:cxnSpLocks/>
            </p:cNvCxnSpPr>
            <p:nvPr/>
          </p:nvCxnSpPr>
          <p:spPr>
            <a:xfrm>
              <a:off x="419100" y="3429000"/>
              <a:ext cx="8305800" cy="1"/>
            </a:xfrm>
            <a:prstGeom prst="line">
              <a:avLst/>
            </a:prstGeom>
            <a:ln w="28575">
              <a:solidFill>
                <a:schemeClr val="bg2">
                  <a:lumMod val="75000"/>
                </a:schemeClr>
              </a:solidFill>
              <a:prstDash val="sysDot"/>
            </a:ln>
          </p:spPr>
          <p:style>
            <a:lnRef idx="2">
              <a:schemeClr val="dk1"/>
            </a:lnRef>
            <a:fillRef idx="0">
              <a:schemeClr val="dk1"/>
            </a:fillRef>
            <a:effectRef idx="1">
              <a:schemeClr val="dk1"/>
            </a:effectRef>
            <a:fontRef idx="minor">
              <a:schemeClr val="tx1"/>
            </a:fontRef>
          </p:style>
        </p:cxnSp>
        <p:grpSp>
          <p:nvGrpSpPr>
            <p:cNvPr id="6" name="Group 10">
              <a:extLst>
                <a:ext uri="{FF2B5EF4-FFF2-40B4-BE49-F238E27FC236}">
                  <a16:creationId xmlns:a16="http://schemas.microsoft.com/office/drawing/2014/main" xmlns="" id="{5522A310-F67F-41FA-8C67-06B4B969B914}"/>
                </a:ext>
              </a:extLst>
            </p:cNvPr>
            <p:cNvGrpSpPr/>
            <p:nvPr/>
          </p:nvGrpSpPr>
          <p:grpSpPr>
            <a:xfrm>
              <a:off x="1012723" y="3028480"/>
              <a:ext cx="800078" cy="801041"/>
              <a:chOff x="1350296" y="2894973"/>
              <a:chExt cx="1066771" cy="1068054"/>
            </a:xfrm>
          </p:grpSpPr>
          <p:sp>
            <p:nvSpPr>
              <p:cNvPr id="24" name="Freeform 5">
                <a:extLst>
                  <a:ext uri="{FF2B5EF4-FFF2-40B4-BE49-F238E27FC236}">
                    <a16:creationId xmlns:a16="http://schemas.microsoft.com/office/drawing/2014/main" xmlns="" id="{D4303751-6B11-4DE5-AA02-8283B6312A70}"/>
                  </a:ext>
                </a:extLst>
              </p:cNvPr>
              <p:cNvSpPr>
                <a:spLocks/>
              </p:cNvSpPr>
              <p:nvPr/>
            </p:nvSpPr>
            <p:spPr bwMode="auto">
              <a:xfrm>
                <a:off x="1883895"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5" name="Freeform 7">
                <a:extLst>
                  <a:ext uri="{FF2B5EF4-FFF2-40B4-BE49-F238E27FC236}">
                    <a16:creationId xmlns:a16="http://schemas.microsoft.com/office/drawing/2014/main" xmlns="" id="{62785338-4A56-4DD6-9439-A6CCC45816C1}"/>
                  </a:ext>
                </a:extLst>
              </p:cNvPr>
              <p:cNvSpPr>
                <a:spLocks/>
              </p:cNvSpPr>
              <p:nvPr/>
            </p:nvSpPr>
            <p:spPr bwMode="auto">
              <a:xfrm>
                <a:off x="1350296"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grpSp>
          <p:nvGrpSpPr>
            <p:cNvPr id="7" name="Group 13">
              <a:extLst>
                <a:ext uri="{FF2B5EF4-FFF2-40B4-BE49-F238E27FC236}">
                  <a16:creationId xmlns:a16="http://schemas.microsoft.com/office/drawing/2014/main" xmlns="" id="{CC71A064-DA16-4809-BF87-12B9BD2BD250}"/>
                </a:ext>
              </a:extLst>
            </p:cNvPr>
            <p:cNvGrpSpPr/>
            <p:nvPr/>
          </p:nvGrpSpPr>
          <p:grpSpPr>
            <a:xfrm>
              <a:off x="7111181" y="3028480"/>
              <a:ext cx="800078" cy="801041"/>
              <a:chOff x="9481574" y="2894973"/>
              <a:chExt cx="1066771" cy="1068054"/>
            </a:xfrm>
          </p:grpSpPr>
          <p:sp>
            <p:nvSpPr>
              <p:cNvPr id="22" name="Freeform 5">
                <a:extLst>
                  <a:ext uri="{FF2B5EF4-FFF2-40B4-BE49-F238E27FC236}">
                    <a16:creationId xmlns:a16="http://schemas.microsoft.com/office/drawing/2014/main" xmlns="" id="{2C965F83-394C-4ECD-98FD-E768958E0D25}"/>
                  </a:ext>
                </a:extLst>
              </p:cNvPr>
              <p:cNvSpPr>
                <a:spLocks/>
              </p:cNvSpPr>
              <p:nvPr/>
            </p:nvSpPr>
            <p:spPr bwMode="auto">
              <a:xfrm>
                <a:off x="10015173"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3" name="Freeform 7">
                <a:extLst>
                  <a:ext uri="{FF2B5EF4-FFF2-40B4-BE49-F238E27FC236}">
                    <a16:creationId xmlns:a16="http://schemas.microsoft.com/office/drawing/2014/main" xmlns="" id="{46454AFF-8F85-4073-9D5E-5E918F773B80}"/>
                  </a:ext>
                </a:extLst>
              </p:cNvPr>
              <p:cNvSpPr>
                <a:spLocks/>
              </p:cNvSpPr>
              <p:nvPr/>
            </p:nvSpPr>
            <p:spPr bwMode="auto">
              <a:xfrm>
                <a:off x="9481574"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grpSp>
          <p:nvGrpSpPr>
            <p:cNvPr id="8" name="Group 12">
              <a:extLst>
                <a:ext uri="{FF2B5EF4-FFF2-40B4-BE49-F238E27FC236}">
                  <a16:creationId xmlns:a16="http://schemas.microsoft.com/office/drawing/2014/main" xmlns="" id="{5DCC80E2-1720-48F0-B521-F7313549F768}"/>
                </a:ext>
              </a:extLst>
            </p:cNvPr>
            <p:cNvGrpSpPr/>
            <p:nvPr/>
          </p:nvGrpSpPr>
          <p:grpSpPr>
            <a:xfrm>
              <a:off x="5078362" y="3028480"/>
              <a:ext cx="800078" cy="801041"/>
              <a:chOff x="6771148" y="2894973"/>
              <a:chExt cx="1066771" cy="1068054"/>
            </a:xfrm>
          </p:grpSpPr>
          <p:sp>
            <p:nvSpPr>
              <p:cNvPr id="20" name="Freeform 5">
                <a:extLst>
                  <a:ext uri="{FF2B5EF4-FFF2-40B4-BE49-F238E27FC236}">
                    <a16:creationId xmlns:a16="http://schemas.microsoft.com/office/drawing/2014/main" xmlns="" id="{63980784-95DE-457E-B662-D6CCBF267FC4}"/>
                  </a:ext>
                </a:extLst>
              </p:cNvPr>
              <p:cNvSpPr>
                <a:spLocks/>
              </p:cNvSpPr>
              <p:nvPr/>
            </p:nvSpPr>
            <p:spPr bwMode="auto">
              <a:xfrm>
                <a:off x="7304747"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1" name="Freeform 7">
                <a:extLst>
                  <a:ext uri="{FF2B5EF4-FFF2-40B4-BE49-F238E27FC236}">
                    <a16:creationId xmlns:a16="http://schemas.microsoft.com/office/drawing/2014/main" xmlns="" id="{CC478339-E29E-4480-AAA4-F16A2F79B582}"/>
                  </a:ext>
                </a:extLst>
              </p:cNvPr>
              <p:cNvSpPr>
                <a:spLocks/>
              </p:cNvSpPr>
              <p:nvPr/>
            </p:nvSpPr>
            <p:spPr bwMode="auto">
              <a:xfrm>
                <a:off x="6771148"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grpSp>
          <p:nvGrpSpPr>
            <p:cNvPr id="9" name="Group 11">
              <a:extLst>
                <a:ext uri="{FF2B5EF4-FFF2-40B4-BE49-F238E27FC236}">
                  <a16:creationId xmlns:a16="http://schemas.microsoft.com/office/drawing/2014/main" xmlns="" id="{FC62BE4F-B196-45AF-B98C-91E3F80E38F9}"/>
                </a:ext>
              </a:extLst>
            </p:cNvPr>
            <p:cNvGrpSpPr/>
            <p:nvPr/>
          </p:nvGrpSpPr>
          <p:grpSpPr>
            <a:xfrm>
              <a:off x="3045542" y="3028480"/>
              <a:ext cx="800078" cy="801041"/>
              <a:chOff x="4060722" y="2894973"/>
              <a:chExt cx="1066771" cy="1068054"/>
            </a:xfrm>
            <a:solidFill>
              <a:schemeClr val="accent3">
                <a:lumMod val="60000"/>
                <a:lumOff val="40000"/>
              </a:schemeClr>
            </a:solidFill>
          </p:grpSpPr>
          <p:sp>
            <p:nvSpPr>
              <p:cNvPr id="18" name="Freeform 5">
                <a:extLst>
                  <a:ext uri="{FF2B5EF4-FFF2-40B4-BE49-F238E27FC236}">
                    <a16:creationId xmlns:a16="http://schemas.microsoft.com/office/drawing/2014/main" xmlns="" id="{CAB65D93-AE28-4AE0-B90E-94ECFC5886D1}"/>
                  </a:ext>
                </a:extLst>
              </p:cNvPr>
              <p:cNvSpPr>
                <a:spLocks/>
              </p:cNvSpPr>
              <p:nvPr/>
            </p:nvSpPr>
            <p:spPr bwMode="auto">
              <a:xfrm>
                <a:off x="4594321"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chemeClr val="accent3">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9" name="Freeform 7">
                <a:extLst>
                  <a:ext uri="{FF2B5EF4-FFF2-40B4-BE49-F238E27FC236}">
                    <a16:creationId xmlns:a16="http://schemas.microsoft.com/office/drawing/2014/main" xmlns="" id="{DCBDA598-A066-4C1E-B960-EA50156DBA13}"/>
                  </a:ext>
                </a:extLst>
              </p:cNvPr>
              <p:cNvSpPr>
                <a:spLocks/>
              </p:cNvSpPr>
              <p:nvPr/>
            </p:nvSpPr>
            <p:spPr bwMode="auto">
              <a:xfrm>
                <a:off x="4060722"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sp>
          <p:nvSpPr>
            <p:cNvPr id="10" name="Oval 54">
              <a:extLst>
                <a:ext uri="{FF2B5EF4-FFF2-40B4-BE49-F238E27FC236}">
                  <a16:creationId xmlns:a16="http://schemas.microsoft.com/office/drawing/2014/main" xmlns="" id="{5F28186E-5DD9-44C3-B275-612132337A93}"/>
                </a:ext>
              </a:extLst>
            </p:cNvPr>
            <p:cNvSpPr/>
            <p:nvPr/>
          </p:nvSpPr>
          <p:spPr>
            <a:xfrm>
              <a:off x="1225123" y="3240881"/>
              <a:ext cx="376238" cy="376238"/>
            </a:xfrm>
            <a:prstGeom prst="ellipse">
              <a:avLst/>
            </a:prstGeom>
            <a:noFill/>
            <a:ln w="28575">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11" name="Oval 55">
              <a:extLst>
                <a:ext uri="{FF2B5EF4-FFF2-40B4-BE49-F238E27FC236}">
                  <a16:creationId xmlns:a16="http://schemas.microsoft.com/office/drawing/2014/main" xmlns="" id="{8A56EF23-E897-4D06-8649-1DD2C91FB024}"/>
                </a:ext>
              </a:extLst>
            </p:cNvPr>
            <p:cNvSpPr/>
            <p:nvPr/>
          </p:nvSpPr>
          <p:spPr>
            <a:xfrm>
              <a:off x="3257728" y="3240881"/>
              <a:ext cx="376238" cy="376238"/>
            </a:xfrm>
            <a:prstGeom prst="ellipse">
              <a:avLst/>
            </a:prstGeom>
            <a:noFill/>
            <a:ln w="28575">
              <a:solidFill>
                <a:schemeClr val="accent3"/>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12" name="Oval 56">
              <a:extLst>
                <a:ext uri="{FF2B5EF4-FFF2-40B4-BE49-F238E27FC236}">
                  <a16:creationId xmlns:a16="http://schemas.microsoft.com/office/drawing/2014/main" xmlns="" id="{50D7FA05-0D55-4506-A029-7CCA5FC2451A}"/>
                </a:ext>
              </a:extLst>
            </p:cNvPr>
            <p:cNvSpPr/>
            <p:nvPr/>
          </p:nvSpPr>
          <p:spPr>
            <a:xfrm>
              <a:off x="5290334" y="3240881"/>
              <a:ext cx="376238" cy="376238"/>
            </a:xfrm>
            <a:prstGeom prst="ellipse">
              <a:avLst/>
            </a:prstGeom>
            <a:noFill/>
            <a:ln w="28575">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13" name="Oval 57">
              <a:extLst>
                <a:ext uri="{FF2B5EF4-FFF2-40B4-BE49-F238E27FC236}">
                  <a16:creationId xmlns:a16="http://schemas.microsoft.com/office/drawing/2014/main" xmlns="" id="{77F496F2-E52E-47DA-8F7C-558614009192}"/>
                </a:ext>
              </a:extLst>
            </p:cNvPr>
            <p:cNvSpPr/>
            <p:nvPr/>
          </p:nvSpPr>
          <p:spPr>
            <a:xfrm>
              <a:off x="7322941" y="3240881"/>
              <a:ext cx="376238" cy="376238"/>
            </a:xfrm>
            <a:prstGeom prst="ellipse">
              <a:avLst/>
            </a:prstGeom>
            <a:noFill/>
            <a:ln w="28575">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14" name="Oval 60">
              <a:extLst>
                <a:ext uri="{FF2B5EF4-FFF2-40B4-BE49-F238E27FC236}">
                  <a16:creationId xmlns:a16="http://schemas.microsoft.com/office/drawing/2014/main" xmlns="" id="{76AC307D-42CB-4D9D-8814-CA13D00F355C}"/>
                </a:ext>
              </a:extLst>
            </p:cNvPr>
            <p:cNvSpPr/>
            <p:nvPr/>
          </p:nvSpPr>
          <p:spPr>
            <a:xfrm>
              <a:off x="1308146" y="3324225"/>
              <a:ext cx="209550" cy="209550"/>
            </a:xfrm>
            <a:prstGeom prst="ellipse">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Oval 61">
              <a:extLst>
                <a:ext uri="{FF2B5EF4-FFF2-40B4-BE49-F238E27FC236}">
                  <a16:creationId xmlns:a16="http://schemas.microsoft.com/office/drawing/2014/main" xmlns="" id="{DE7B91B5-3765-4603-B142-E7FABFA75327}"/>
                </a:ext>
              </a:extLst>
            </p:cNvPr>
            <p:cNvSpPr/>
            <p:nvPr/>
          </p:nvSpPr>
          <p:spPr>
            <a:xfrm>
              <a:off x="3340859" y="3324225"/>
              <a:ext cx="209550" cy="20955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Oval 62">
              <a:extLst>
                <a:ext uri="{FF2B5EF4-FFF2-40B4-BE49-F238E27FC236}">
                  <a16:creationId xmlns:a16="http://schemas.microsoft.com/office/drawing/2014/main" xmlns="" id="{4E85E976-6C9F-4B9D-B8CE-A0D3F16679D8}"/>
                </a:ext>
              </a:extLst>
            </p:cNvPr>
            <p:cNvSpPr/>
            <p:nvPr/>
          </p:nvSpPr>
          <p:spPr>
            <a:xfrm>
              <a:off x="5373572" y="3324225"/>
              <a:ext cx="209550" cy="209550"/>
            </a:xfrm>
            <a:prstGeom prst="ellipse">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Oval 63">
              <a:extLst>
                <a:ext uri="{FF2B5EF4-FFF2-40B4-BE49-F238E27FC236}">
                  <a16:creationId xmlns:a16="http://schemas.microsoft.com/office/drawing/2014/main" xmlns="" id="{6096233F-AB90-499A-8553-F9AAA8AAC1DD}"/>
                </a:ext>
              </a:extLst>
            </p:cNvPr>
            <p:cNvSpPr/>
            <p:nvPr/>
          </p:nvSpPr>
          <p:spPr>
            <a:xfrm>
              <a:off x="7406285" y="3324225"/>
              <a:ext cx="209550" cy="209550"/>
            </a:xfrm>
            <a:prstGeom prst="ellipse">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6" name="TextBox 7">
            <a:extLst>
              <a:ext uri="{FF2B5EF4-FFF2-40B4-BE49-F238E27FC236}">
                <a16:creationId xmlns:a16="http://schemas.microsoft.com/office/drawing/2014/main" xmlns="" id="{FFC5B4E5-9A07-47EA-AB3E-4808066DBF78}"/>
              </a:ext>
            </a:extLst>
          </p:cNvPr>
          <p:cNvSpPr txBox="1"/>
          <p:nvPr/>
        </p:nvSpPr>
        <p:spPr>
          <a:xfrm>
            <a:off x="539551" y="1052736"/>
            <a:ext cx="6048673" cy="461665"/>
          </a:xfrm>
          <a:prstGeom prst="rect">
            <a:avLst/>
          </a:prstGeom>
          <a:noFill/>
        </p:spPr>
        <p:txBody>
          <a:bodyPr wrap="square" rtlCol="0">
            <a:spAutoFit/>
          </a:bodyPr>
          <a:lstStyle/>
          <a:p>
            <a:r>
              <a:rPr lang="en-US" sz="2400" b="1" dirty="0" smtClean="0">
                <a:solidFill>
                  <a:schemeClr val="accent3"/>
                </a:solidFill>
              </a:rPr>
              <a:t>Visually appealing</a:t>
            </a:r>
            <a:endParaRPr lang="en-US" sz="2400" b="1" dirty="0">
              <a:solidFill>
                <a:schemeClr val="accent3"/>
              </a:solidFill>
            </a:endParaRPr>
          </a:p>
        </p:txBody>
      </p:sp>
      <p:pic>
        <p:nvPicPr>
          <p:cNvPr id="33" name="Picture 32"/>
          <p:cNvPicPr>
            <a:picLocks noChangeAspect="1"/>
          </p:cNvPicPr>
          <p:nvPr/>
        </p:nvPicPr>
        <p:blipFill rotWithShape="1">
          <a:blip r:embed="rId3" cstate="print"/>
          <a:srcRect t="7936" b="4463"/>
          <a:stretch/>
        </p:blipFill>
        <p:spPr>
          <a:xfrm>
            <a:off x="10380" y="1772816"/>
            <a:ext cx="9125287" cy="4320480"/>
          </a:xfrm>
          <a:prstGeom prst="rect">
            <a:avLst/>
          </a:prstGeom>
        </p:spPr>
      </p:pic>
      <p:grpSp>
        <p:nvGrpSpPr>
          <p:cNvPr id="37" name="Group 36"/>
          <p:cNvGrpSpPr/>
          <p:nvPr/>
        </p:nvGrpSpPr>
        <p:grpSpPr>
          <a:xfrm>
            <a:off x="5863593" y="1073931"/>
            <a:ext cx="3028887" cy="533753"/>
            <a:chOff x="5863593" y="1124744"/>
            <a:chExt cx="3028887" cy="533753"/>
          </a:xfrm>
        </p:grpSpPr>
        <p:sp>
          <p:nvSpPr>
            <p:cNvPr id="29" name="TextBox 1"/>
            <p:cNvSpPr txBox="1"/>
            <p:nvPr/>
          </p:nvSpPr>
          <p:spPr>
            <a:xfrm>
              <a:off x="6703712" y="1287198"/>
              <a:ext cx="1254865" cy="261610"/>
            </a:xfrm>
            <a:prstGeom prst="rect">
              <a:avLst/>
            </a:prstGeom>
            <a:noFill/>
          </p:spPr>
          <p:txBody>
            <a:bodyPr wrap="square" rtlCol="0">
              <a:spAutoFit/>
            </a:bodyPr>
            <a:lstStyle/>
            <a:p>
              <a:r>
                <a:rPr lang="en-US" sz="1100" dirty="0" smtClean="0">
                  <a:solidFill>
                    <a:schemeClr val="bg1">
                      <a:lumMod val="65000"/>
                    </a:schemeClr>
                  </a:solidFill>
                  <a:latin typeface="Arial Black" panose="020B0A04020102020204" pitchFamily="34" charset="0"/>
                </a:rPr>
                <a:t>Clim4Energy</a:t>
              </a:r>
            </a:p>
          </p:txBody>
        </p:sp>
        <p:pic>
          <p:nvPicPr>
            <p:cNvPr id="30" name="2 Imagen"/>
            <p:cNvPicPr>
              <a:picLocks noChangeAspect="1"/>
            </p:cNvPicPr>
            <p:nvPr/>
          </p:nvPicPr>
          <p:blipFill>
            <a:blip r:embed="rId4" cstate="print">
              <a:extLst>
                <a:ext uri="{BEBA8EAE-BF5A-486C-A8C5-ECC9F3942E4B}">
                  <a14:imgProps xmlns:a14="http://schemas.microsoft.com/office/drawing/2010/main" xmlns="">
                    <a14:imgLayer r:embed="rId6">
                      <a14:imgEffect>
                        <a14:saturation sat="0"/>
                      </a14:imgEffect>
                    </a14:imgLayer>
                  </a14:imgProps>
                </a:ext>
                <a:ext uri="{28A0092B-C50C-407E-A947-70E740481C1C}">
                  <a14:useLocalDpi xmlns:a14="http://schemas.microsoft.com/office/drawing/2010/main" xmlns="" val="0"/>
                </a:ext>
              </a:extLst>
            </a:blip>
            <a:stretch>
              <a:fillRect/>
            </a:stretch>
          </p:blipFill>
          <p:spPr>
            <a:xfrm>
              <a:off x="7942379" y="1226284"/>
              <a:ext cx="903209" cy="324000"/>
            </a:xfrm>
            <a:prstGeom prst="rect">
              <a:avLst/>
            </a:prstGeom>
          </p:spPr>
        </p:pic>
        <p:sp>
          <p:nvSpPr>
            <p:cNvPr id="35" name="Rounded Rectangle 34"/>
            <p:cNvSpPr/>
            <p:nvPr/>
          </p:nvSpPr>
          <p:spPr>
            <a:xfrm>
              <a:off x="5863593" y="1124744"/>
              <a:ext cx="3028887" cy="533753"/>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6" name="Picture 35"/>
          <p:cNvPicPr>
            <a:picLocks noChangeAspect="1"/>
          </p:cNvPicPr>
          <p:nvPr/>
        </p:nvPicPr>
        <p:blipFill rotWithShape="1">
          <a:blip r:embed="rId7" cstate="print"/>
          <a:srcRect t="67270" r="3359" b="5254"/>
          <a:stretch/>
        </p:blipFill>
        <p:spPr>
          <a:xfrm>
            <a:off x="6921" y="5454000"/>
            <a:ext cx="9137079" cy="1404000"/>
          </a:xfrm>
          <a:prstGeom prst="rect">
            <a:avLst/>
          </a:prstGeom>
        </p:spPr>
      </p:pic>
      <p:sp>
        <p:nvSpPr>
          <p:cNvPr id="38" name="Rectangle 82"/>
          <p:cNvSpPr/>
          <p:nvPr/>
        </p:nvSpPr>
        <p:spPr>
          <a:xfrm>
            <a:off x="1220638" y="1772816"/>
            <a:ext cx="6591722" cy="369332"/>
          </a:xfrm>
          <a:prstGeom prst="rect">
            <a:avLst/>
          </a:prstGeom>
        </p:spPr>
        <p:txBody>
          <a:bodyPr wrap="square">
            <a:spAutoFit/>
          </a:bodyPr>
          <a:lstStyle/>
          <a:p>
            <a:pPr algn="ctr"/>
            <a:r>
              <a:rPr lang="en-US" b="1" dirty="0" smtClean="0">
                <a:solidFill>
                  <a:schemeClr val="accent3"/>
                </a:solidFill>
              </a:rPr>
              <a:t>project-ukko.net</a:t>
            </a:r>
            <a:endParaRPr lang="en-US" dirty="0">
              <a:solidFill>
                <a:schemeClr val="accent3"/>
              </a:solidFill>
            </a:endParaRPr>
          </a:p>
        </p:txBody>
      </p:sp>
      <p:sp>
        <p:nvSpPr>
          <p:cNvPr id="34" name="TextBox 7">
            <a:extLst>
              <a:ext uri="{FF2B5EF4-FFF2-40B4-BE49-F238E27FC236}">
                <a16:creationId xmlns:a16="http://schemas.microsoft.com/office/drawing/2014/main" xmlns="" id="{FFC5B4E5-9A07-47EA-AB3E-4808066DBF78}"/>
              </a:ext>
            </a:extLst>
          </p:cNvPr>
          <p:cNvSpPr txBox="1"/>
          <p:nvPr/>
        </p:nvSpPr>
        <p:spPr>
          <a:xfrm>
            <a:off x="2158018" y="139492"/>
            <a:ext cx="1242797" cy="415498"/>
          </a:xfrm>
          <a:prstGeom prst="rect">
            <a:avLst/>
          </a:prstGeom>
          <a:noFill/>
        </p:spPr>
        <p:txBody>
          <a:bodyPr wrap="square" rtlCol="0">
            <a:spAutoFit/>
          </a:bodyPr>
          <a:lstStyle/>
          <a:p>
            <a:r>
              <a:rPr lang="en-US" sz="1050" b="1" dirty="0" smtClean="0">
                <a:solidFill>
                  <a:schemeClr val="accent3"/>
                </a:solidFill>
              </a:rPr>
              <a:t>VISUAL COMMUNICATION</a:t>
            </a:r>
            <a:endParaRPr lang="en-US" sz="1050" b="1" dirty="0">
              <a:solidFill>
                <a:schemeClr val="accent3"/>
              </a:solidFill>
            </a:endParaRPr>
          </a:p>
        </p:txBody>
      </p:sp>
      <p:pic>
        <p:nvPicPr>
          <p:cNvPr id="40" name="Picture 12"/>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5928226" y="1141678"/>
            <a:ext cx="851860" cy="396000"/>
          </a:xfrm>
          <a:prstGeom prst="rect">
            <a:avLst/>
          </a:prstGeom>
        </p:spPr>
      </p:pic>
    </p:spTree>
    <p:extLst>
      <p:ext uri="{BB962C8B-B14F-4D97-AF65-F5344CB8AC3E}">
        <p14:creationId xmlns:p14="http://schemas.microsoft.com/office/powerpoint/2010/main" xmlns="" val="23396366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43 Grupo"/>
          <p:cNvGrpSpPr>
            <a:grpSpLocks noChangeAspect="1"/>
          </p:cNvGrpSpPr>
          <p:nvPr/>
        </p:nvGrpSpPr>
        <p:grpSpPr>
          <a:xfrm>
            <a:off x="827584" y="188640"/>
            <a:ext cx="7465506" cy="720000"/>
            <a:chOff x="419100" y="3028480"/>
            <a:chExt cx="8305800" cy="801041"/>
          </a:xfrm>
        </p:grpSpPr>
        <p:cxnSp>
          <p:nvCxnSpPr>
            <p:cNvPr id="5" name="Straight Connector 5">
              <a:extLst>
                <a:ext uri="{FF2B5EF4-FFF2-40B4-BE49-F238E27FC236}">
                  <a16:creationId xmlns:a16="http://schemas.microsoft.com/office/drawing/2014/main" xmlns="" id="{245AFC35-13C7-44BB-A3AB-464834129932}"/>
                </a:ext>
              </a:extLst>
            </p:cNvPr>
            <p:cNvCxnSpPr>
              <a:cxnSpLocks/>
            </p:cNvCxnSpPr>
            <p:nvPr/>
          </p:nvCxnSpPr>
          <p:spPr>
            <a:xfrm>
              <a:off x="419100" y="3429000"/>
              <a:ext cx="8305800" cy="1"/>
            </a:xfrm>
            <a:prstGeom prst="line">
              <a:avLst/>
            </a:prstGeom>
            <a:ln w="28575">
              <a:solidFill>
                <a:schemeClr val="bg2">
                  <a:lumMod val="75000"/>
                </a:schemeClr>
              </a:solidFill>
              <a:prstDash val="sysDot"/>
            </a:ln>
          </p:spPr>
          <p:style>
            <a:lnRef idx="2">
              <a:schemeClr val="dk1"/>
            </a:lnRef>
            <a:fillRef idx="0">
              <a:schemeClr val="dk1"/>
            </a:fillRef>
            <a:effectRef idx="1">
              <a:schemeClr val="dk1"/>
            </a:effectRef>
            <a:fontRef idx="minor">
              <a:schemeClr val="tx1"/>
            </a:fontRef>
          </p:style>
        </p:cxnSp>
        <p:grpSp>
          <p:nvGrpSpPr>
            <p:cNvPr id="6" name="Group 10">
              <a:extLst>
                <a:ext uri="{FF2B5EF4-FFF2-40B4-BE49-F238E27FC236}">
                  <a16:creationId xmlns:a16="http://schemas.microsoft.com/office/drawing/2014/main" xmlns="" id="{5522A310-F67F-41FA-8C67-06B4B969B914}"/>
                </a:ext>
              </a:extLst>
            </p:cNvPr>
            <p:cNvGrpSpPr/>
            <p:nvPr/>
          </p:nvGrpSpPr>
          <p:grpSpPr>
            <a:xfrm>
              <a:off x="1012723" y="3028480"/>
              <a:ext cx="800078" cy="801041"/>
              <a:chOff x="1350296" y="2894973"/>
              <a:chExt cx="1066771" cy="1068054"/>
            </a:xfrm>
          </p:grpSpPr>
          <p:sp>
            <p:nvSpPr>
              <p:cNvPr id="24" name="Freeform 5">
                <a:extLst>
                  <a:ext uri="{FF2B5EF4-FFF2-40B4-BE49-F238E27FC236}">
                    <a16:creationId xmlns:a16="http://schemas.microsoft.com/office/drawing/2014/main" xmlns="" id="{D4303751-6B11-4DE5-AA02-8283B6312A70}"/>
                  </a:ext>
                </a:extLst>
              </p:cNvPr>
              <p:cNvSpPr>
                <a:spLocks/>
              </p:cNvSpPr>
              <p:nvPr/>
            </p:nvSpPr>
            <p:spPr bwMode="auto">
              <a:xfrm>
                <a:off x="1883895"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5" name="Freeform 7">
                <a:extLst>
                  <a:ext uri="{FF2B5EF4-FFF2-40B4-BE49-F238E27FC236}">
                    <a16:creationId xmlns:a16="http://schemas.microsoft.com/office/drawing/2014/main" xmlns="" id="{62785338-4A56-4DD6-9439-A6CCC45816C1}"/>
                  </a:ext>
                </a:extLst>
              </p:cNvPr>
              <p:cNvSpPr>
                <a:spLocks/>
              </p:cNvSpPr>
              <p:nvPr/>
            </p:nvSpPr>
            <p:spPr bwMode="auto">
              <a:xfrm>
                <a:off x="1350296"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grpSp>
          <p:nvGrpSpPr>
            <p:cNvPr id="7" name="Group 13">
              <a:extLst>
                <a:ext uri="{FF2B5EF4-FFF2-40B4-BE49-F238E27FC236}">
                  <a16:creationId xmlns:a16="http://schemas.microsoft.com/office/drawing/2014/main" xmlns="" id="{CC71A064-DA16-4809-BF87-12B9BD2BD250}"/>
                </a:ext>
              </a:extLst>
            </p:cNvPr>
            <p:cNvGrpSpPr/>
            <p:nvPr/>
          </p:nvGrpSpPr>
          <p:grpSpPr>
            <a:xfrm>
              <a:off x="7111181" y="3028480"/>
              <a:ext cx="800078" cy="801041"/>
              <a:chOff x="9481574" y="2894973"/>
              <a:chExt cx="1066771" cy="1068054"/>
            </a:xfrm>
          </p:grpSpPr>
          <p:sp>
            <p:nvSpPr>
              <p:cNvPr id="22" name="Freeform 5">
                <a:extLst>
                  <a:ext uri="{FF2B5EF4-FFF2-40B4-BE49-F238E27FC236}">
                    <a16:creationId xmlns:a16="http://schemas.microsoft.com/office/drawing/2014/main" xmlns="" id="{2C965F83-394C-4ECD-98FD-E768958E0D25}"/>
                  </a:ext>
                </a:extLst>
              </p:cNvPr>
              <p:cNvSpPr>
                <a:spLocks/>
              </p:cNvSpPr>
              <p:nvPr/>
            </p:nvSpPr>
            <p:spPr bwMode="auto">
              <a:xfrm>
                <a:off x="10015173"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3" name="Freeform 7">
                <a:extLst>
                  <a:ext uri="{FF2B5EF4-FFF2-40B4-BE49-F238E27FC236}">
                    <a16:creationId xmlns:a16="http://schemas.microsoft.com/office/drawing/2014/main" xmlns="" id="{46454AFF-8F85-4073-9D5E-5E918F773B80}"/>
                  </a:ext>
                </a:extLst>
              </p:cNvPr>
              <p:cNvSpPr>
                <a:spLocks/>
              </p:cNvSpPr>
              <p:nvPr/>
            </p:nvSpPr>
            <p:spPr bwMode="auto">
              <a:xfrm>
                <a:off x="9481574"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grpSp>
          <p:nvGrpSpPr>
            <p:cNvPr id="8" name="Group 12">
              <a:extLst>
                <a:ext uri="{FF2B5EF4-FFF2-40B4-BE49-F238E27FC236}">
                  <a16:creationId xmlns:a16="http://schemas.microsoft.com/office/drawing/2014/main" xmlns="" id="{5DCC80E2-1720-48F0-B521-F7313549F768}"/>
                </a:ext>
              </a:extLst>
            </p:cNvPr>
            <p:cNvGrpSpPr/>
            <p:nvPr/>
          </p:nvGrpSpPr>
          <p:grpSpPr>
            <a:xfrm>
              <a:off x="5078362" y="3028480"/>
              <a:ext cx="800078" cy="801041"/>
              <a:chOff x="6771148" y="2894973"/>
              <a:chExt cx="1066771" cy="1068054"/>
            </a:xfrm>
          </p:grpSpPr>
          <p:sp>
            <p:nvSpPr>
              <p:cNvPr id="20" name="Freeform 5">
                <a:extLst>
                  <a:ext uri="{FF2B5EF4-FFF2-40B4-BE49-F238E27FC236}">
                    <a16:creationId xmlns:a16="http://schemas.microsoft.com/office/drawing/2014/main" xmlns="" id="{63980784-95DE-457E-B662-D6CCBF267FC4}"/>
                  </a:ext>
                </a:extLst>
              </p:cNvPr>
              <p:cNvSpPr>
                <a:spLocks/>
              </p:cNvSpPr>
              <p:nvPr/>
            </p:nvSpPr>
            <p:spPr bwMode="auto">
              <a:xfrm>
                <a:off x="7304747"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1" name="Freeform 7">
                <a:extLst>
                  <a:ext uri="{FF2B5EF4-FFF2-40B4-BE49-F238E27FC236}">
                    <a16:creationId xmlns:a16="http://schemas.microsoft.com/office/drawing/2014/main" xmlns="" id="{CC478339-E29E-4480-AAA4-F16A2F79B582}"/>
                  </a:ext>
                </a:extLst>
              </p:cNvPr>
              <p:cNvSpPr>
                <a:spLocks/>
              </p:cNvSpPr>
              <p:nvPr/>
            </p:nvSpPr>
            <p:spPr bwMode="auto">
              <a:xfrm>
                <a:off x="6771148"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grpSp>
          <p:nvGrpSpPr>
            <p:cNvPr id="9" name="Group 11">
              <a:extLst>
                <a:ext uri="{FF2B5EF4-FFF2-40B4-BE49-F238E27FC236}">
                  <a16:creationId xmlns:a16="http://schemas.microsoft.com/office/drawing/2014/main" xmlns="" id="{FC62BE4F-B196-45AF-B98C-91E3F80E38F9}"/>
                </a:ext>
              </a:extLst>
            </p:cNvPr>
            <p:cNvGrpSpPr/>
            <p:nvPr/>
          </p:nvGrpSpPr>
          <p:grpSpPr>
            <a:xfrm>
              <a:off x="3045542" y="3028480"/>
              <a:ext cx="800078" cy="801041"/>
              <a:chOff x="4060722" y="2894973"/>
              <a:chExt cx="1066771" cy="1068054"/>
            </a:xfrm>
            <a:solidFill>
              <a:schemeClr val="accent3">
                <a:lumMod val="60000"/>
                <a:lumOff val="40000"/>
              </a:schemeClr>
            </a:solidFill>
          </p:grpSpPr>
          <p:sp>
            <p:nvSpPr>
              <p:cNvPr id="18" name="Freeform 5">
                <a:extLst>
                  <a:ext uri="{FF2B5EF4-FFF2-40B4-BE49-F238E27FC236}">
                    <a16:creationId xmlns:a16="http://schemas.microsoft.com/office/drawing/2014/main" xmlns="" id="{CAB65D93-AE28-4AE0-B90E-94ECFC5886D1}"/>
                  </a:ext>
                </a:extLst>
              </p:cNvPr>
              <p:cNvSpPr>
                <a:spLocks/>
              </p:cNvSpPr>
              <p:nvPr/>
            </p:nvSpPr>
            <p:spPr bwMode="auto">
              <a:xfrm>
                <a:off x="4594321"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chemeClr val="accent3">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9" name="Freeform 7">
                <a:extLst>
                  <a:ext uri="{FF2B5EF4-FFF2-40B4-BE49-F238E27FC236}">
                    <a16:creationId xmlns:a16="http://schemas.microsoft.com/office/drawing/2014/main" xmlns="" id="{DCBDA598-A066-4C1E-B960-EA50156DBA13}"/>
                  </a:ext>
                </a:extLst>
              </p:cNvPr>
              <p:cNvSpPr>
                <a:spLocks/>
              </p:cNvSpPr>
              <p:nvPr/>
            </p:nvSpPr>
            <p:spPr bwMode="auto">
              <a:xfrm>
                <a:off x="4060722"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sp>
          <p:nvSpPr>
            <p:cNvPr id="10" name="Oval 54">
              <a:extLst>
                <a:ext uri="{FF2B5EF4-FFF2-40B4-BE49-F238E27FC236}">
                  <a16:creationId xmlns:a16="http://schemas.microsoft.com/office/drawing/2014/main" xmlns="" id="{5F28186E-5DD9-44C3-B275-612132337A93}"/>
                </a:ext>
              </a:extLst>
            </p:cNvPr>
            <p:cNvSpPr/>
            <p:nvPr/>
          </p:nvSpPr>
          <p:spPr>
            <a:xfrm>
              <a:off x="1225123" y="3240881"/>
              <a:ext cx="376238" cy="376238"/>
            </a:xfrm>
            <a:prstGeom prst="ellipse">
              <a:avLst/>
            </a:prstGeom>
            <a:noFill/>
            <a:ln w="28575">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11" name="Oval 55">
              <a:extLst>
                <a:ext uri="{FF2B5EF4-FFF2-40B4-BE49-F238E27FC236}">
                  <a16:creationId xmlns:a16="http://schemas.microsoft.com/office/drawing/2014/main" xmlns="" id="{8A56EF23-E897-4D06-8649-1DD2C91FB024}"/>
                </a:ext>
              </a:extLst>
            </p:cNvPr>
            <p:cNvSpPr/>
            <p:nvPr/>
          </p:nvSpPr>
          <p:spPr>
            <a:xfrm>
              <a:off x="3257728" y="3240881"/>
              <a:ext cx="376238" cy="376238"/>
            </a:xfrm>
            <a:prstGeom prst="ellipse">
              <a:avLst/>
            </a:prstGeom>
            <a:noFill/>
            <a:ln w="28575">
              <a:solidFill>
                <a:schemeClr val="accent3"/>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12" name="Oval 56">
              <a:extLst>
                <a:ext uri="{FF2B5EF4-FFF2-40B4-BE49-F238E27FC236}">
                  <a16:creationId xmlns:a16="http://schemas.microsoft.com/office/drawing/2014/main" xmlns="" id="{50D7FA05-0D55-4506-A029-7CCA5FC2451A}"/>
                </a:ext>
              </a:extLst>
            </p:cNvPr>
            <p:cNvSpPr/>
            <p:nvPr/>
          </p:nvSpPr>
          <p:spPr>
            <a:xfrm>
              <a:off x="5290334" y="3240881"/>
              <a:ext cx="376238" cy="376238"/>
            </a:xfrm>
            <a:prstGeom prst="ellipse">
              <a:avLst/>
            </a:prstGeom>
            <a:noFill/>
            <a:ln w="28575">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13" name="Oval 57">
              <a:extLst>
                <a:ext uri="{FF2B5EF4-FFF2-40B4-BE49-F238E27FC236}">
                  <a16:creationId xmlns:a16="http://schemas.microsoft.com/office/drawing/2014/main" xmlns="" id="{77F496F2-E52E-47DA-8F7C-558614009192}"/>
                </a:ext>
              </a:extLst>
            </p:cNvPr>
            <p:cNvSpPr/>
            <p:nvPr/>
          </p:nvSpPr>
          <p:spPr>
            <a:xfrm>
              <a:off x="7322941" y="3240881"/>
              <a:ext cx="376238" cy="376238"/>
            </a:xfrm>
            <a:prstGeom prst="ellipse">
              <a:avLst/>
            </a:prstGeom>
            <a:noFill/>
            <a:ln w="28575">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14" name="Oval 60">
              <a:extLst>
                <a:ext uri="{FF2B5EF4-FFF2-40B4-BE49-F238E27FC236}">
                  <a16:creationId xmlns:a16="http://schemas.microsoft.com/office/drawing/2014/main" xmlns="" id="{76AC307D-42CB-4D9D-8814-CA13D00F355C}"/>
                </a:ext>
              </a:extLst>
            </p:cNvPr>
            <p:cNvSpPr/>
            <p:nvPr/>
          </p:nvSpPr>
          <p:spPr>
            <a:xfrm>
              <a:off x="1308146" y="3324225"/>
              <a:ext cx="209550" cy="209550"/>
            </a:xfrm>
            <a:prstGeom prst="ellipse">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Oval 61">
              <a:extLst>
                <a:ext uri="{FF2B5EF4-FFF2-40B4-BE49-F238E27FC236}">
                  <a16:creationId xmlns:a16="http://schemas.microsoft.com/office/drawing/2014/main" xmlns="" id="{DE7B91B5-3765-4603-B142-E7FABFA75327}"/>
                </a:ext>
              </a:extLst>
            </p:cNvPr>
            <p:cNvSpPr/>
            <p:nvPr/>
          </p:nvSpPr>
          <p:spPr>
            <a:xfrm>
              <a:off x="3340859" y="3324225"/>
              <a:ext cx="209550" cy="20955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Oval 62">
              <a:extLst>
                <a:ext uri="{FF2B5EF4-FFF2-40B4-BE49-F238E27FC236}">
                  <a16:creationId xmlns:a16="http://schemas.microsoft.com/office/drawing/2014/main" xmlns="" id="{4E85E976-6C9F-4B9D-B8CE-A0D3F16679D8}"/>
                </a:ext>
              </a:extLst>
            </p:cNvPr>
            <p:cNvSpPr/>
            <p:nvPr/>
          </p:nvSpPr>
          <p:spPr>
            <a:xfrm>
              <a:off x="5373572" y="3324225"/>
              <a:ext cx="209550" cy="209550"/>
            </a:xfrm>
            <a:prstGeom prst="ellipse">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Oval 63">
              <a:extLst>
                <a:ext uri="{FF2B5EF4-FFF2-40B4-BE49-F238E27FC236}">
                  <a16:creationId xmlns:a16="http://schemas.microsoft.com/office/drawing/2014/main" xmlns="" id="{6096233F-AB90-499A-8553-F9AAA8AAC1DD}"/>
                </a:ext>
              </a:extLst>
            </p:cNvPr>
            <p:cNvSpPr/>
            <p:nvPr/>
          </p:nvSpPr>
          <p:spPr>
            <a:xfrm>
              <a:off x="7406285" y="3324225"/>
              <a:ext cx="209550" cy="209550"/>
            </a:xfrm>
            <a:prstGeom prst="ellipse">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6" name="TextBox 7">
            <a:extLst>
              <a:ext uri="{FF2B5EF4-FFF2-40B4-BE49-F238E27FC236}">
                <a16:creationId xmlns:a16="http://schemas.microsoft.com/office/drawing/2014/main" xmlns="" id="{FFC5B4E5-9A07-47EA-AB3E-4808066DBF78}"/>
              </a:ext>
            </a:extLst>
          </p:cNvPr>
          <p:cNvSpPr txBox="1"/>
          <p:nvPr/>
        </p:nvSpPr>
        <p:spPr>
          <a:xfrm>
            <a:off x="539551" y="1052736"/>
            <a:ext cx="6048673" cy="461665"/>
          </a:xfrm>
          <a:prstGeom prst="rect">
            <a:avLst/>
          </a:prstGeom>
          <a:noFill/>
        </p:spPr>
        <p:txBody>
          <a:bodyPr wrap="square" rtlCol="0">
            <a:spAutoFit/>
          </a:bodyPr>
          <a:lstStyle/>
          <a:p>
            <a:r>
              <a:rPr lang="en-US" sz="2400" b="1" dirty="0" smtClean="0">
                <a:solidFill>
                  <a:schemeClr val="accent3"/>
                </a:solidFill>
              </a:rPr>
              <a:t>Visually appealing</a:t>
            </a:r>
            <a:endParaRPr lang="en-US" sz="2400" b="1" dirty="0">
              <a:solidFill>
                <a:schemeClr val="accent3"/>
              </a:solidFill>
            </a:endParaRPr>
          </a:p>
        </p:txBody>
      </p:sp>
      <p:grpSp>
        <p:nvGrpSpPr>
          <p:cNvPr id="37" name="Group 36"/>
          <p:cNvGrpSpPr/>
          <p:nvPr/>
        </p:nvGrpSpPr>
        <p:grpSpPr>
          <a:xfrm>
            <a:off x="5863593" y="1073931"/>
            <a:ext cx="3028887" cy="533753"/>
            <a:chOff x="5863593" y="1124744"/>
            <a:chExt cx="3028887" cy="533753"/>
          </a:xfrm>
        </p:grpSpPr>
        <p:sp>
          <p:nvSpPr>
            <p:cNvPr id="29" name="TextBox 1"/>
            <p:cNvSpPr txBox="1"/>
            <p:nvPr/>
          </p:nvSpPr>
          <p:spPr>
            <a:xfrm>
              <a:off x="6703712" y="1287198"/>
              <a:ext cx="1254865" cy="261610"/>
            </a:xfrm>
            <a:prstGeom prst="rect">
              <a:avLst/>
            </a:prstGeom>
            <a:noFill/>
          </p:spPr>
          <p:txBody>
            <a:bodyPr wrap="square" rtlCol="0">
              <a:spAutoFit/>
            </a:bodyPr>
            <a:lstStyle/>
            <a:p>
              <a:r>
                <a:rPr lang="en-US" sz="1100" dirty="0" smtClean="0">
                  <a:solidFill>
                    <a:schemeClr val="bg1">
                      <a:lumMod val="50000"/>
                    </a:schemeClr>
                  </a:solidFill>
                  <a:latin typeface="Arial Black" panose="020B0A04020102020204" pitchFamily="34" charset="0"/>
                </a:rPr>
                <a:t>Clim4Energy</a:t>
              </a:r>
            </a:p>
          </p:txBody>
        </p:sp>
        <p:pic>
          <p:nvPicPr>
            <p:cNvPr id="30" name="2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942379" y="1226284"/>
              <a:ext cx="903209" cy="324000"/>
            </a:xfrm>
            <a:prstGeom prst="rect">
              <a:avLst/>
            </a:prstGeom>
          </p:spPr>
        </p:pic>
        <p:sp>
          <p:nvSpPr>
            <p:cNvPr id="35" name="Rounded Rectangle 34"/>
            <p:cNvSpPr/>
            <p:nvPr/>
          </p:nvSpPr>
          <p:spPr>
            <a:xfrm>
              <a:off x="5863593" y="1124744"/>
              <a:ext cx="3028887" cy="533753"/>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2" name="TextBox 7">
            <a:extLst>
              <a:ext uri="{FF2B5EF4-FFF2-40B4-BE49-F238E27FC236}">
                <a16:creationId xmlns:a16="http://schemas.microsoft.com/office/drawing/2014/main" xmlns="" id="{FFC5B4E5-9A07-47EA-AB3E-4808066DBF78}"/>
              </a:ext>
            </a:extLst>
          </p:cNvPr>
          <p:cNvSpPr txBox="1"/>
          <p:nvPr/>
        </p:nvSpPr>
        <p:spPr>
          <a:xfrm>
            <a:off x="2158018" y="139492"/>
            <a:ext cx="1242797" cy="415498"/>
          </a:xfrm>
          <a:prstGeom prst="rect">
            <a:avLst/>
          </a:prstGeom>
          <a:noFill/>
        </p:spPr>
        <p:txBody>
          <a:bodyPr wrap="square" rtlCol="0">
            <a:spAutoFit/>
          </a:bodyPr>
          <a:lstStyle/>
          <a:p>
            <a:r>
              <a:rPr lang="en-US" sz="1050" b="1" dirty="0" smtClean="0">
                <a:solidFill>
                  <a:schemeClr val="accent3"/>
                </a:solidFill>
              </a:rPr>
              <a:t>VISUAL COMMUNICATION</a:t>
            </a:r>
            <a:endParaRPr lang="en-US" sz="1050" b="1" dirty="0">
              <a:solidFill>
                <a:schemeClr val="accent3"/>
              </a:solidFill>
            </a:endParaRPr>
          </a:p>
        </p:txBody>
      </p:sp>
      <p:pic>
        <p:nvPicPr>
          <p:cNvPr id="2" name="Picture 1"/>
          <p:cNvPicPr>
            <a:picLocks noChangeAspect="1"/>
          </p:cNvPicPr>
          <p:nvPr/>
        </p:nvPicPr>
        <p:blipFill rotWithShape="1">
          <a:blip r:embed="rId4" cstate="print"/>
          <a:srcRect t="11005"/>
          <a:stretch/>
        </p:blipFill>
        <p:spPr>
          <a:xfrm>
            <a:off x="395497" y="1845304"/>
            <a:ext cx="8537315" cy="4320000"/>
          </a:xfrm>
          <a:prstGeom prst="rect">
            <a:avLst/>
          </a:prstGeom>
        </p:spPr>
      </p:pic>
      <p:pic>
        <p:nvPicPr>
          <p:cNvPr id="33" name="Picture 12"/>
          <p:cNvPicPr>
            <a:picLocks noChangeAspect="1"/>
          </p:cNvPicPr>
          <p:nvPr/>
        </p:nvPicPr>
        <p:blipFill>
          <a:blip r:embed="rId5" cstate="print">
            <a:grayscl/>
            <a:extLst>
              <a:ext uri="{28A0092B-C50C-407E-A947-70E740481C1C}">
                <a14:useLocalDpi xmlns:a14="http://schemas.microsoft.com/office/drawing/2010/main" xmlns="" val="0"/>
              </a:ext>
            </a:extLst>
          </a:blip>
          <a:stretch>
            <a:fillRect/>
          </a:stretch>
        </p:blipFill>
        <p:spPr>
          <a:xfrm>
            <a:off x="5928226" y="1141678"/>
            <a:ext cx="851860" cy="396000"/>
          </a:xfrm>
          <a:prstGeom prst="rect">
            <a:avLst/>
          </a:prstGeom>
        </p:spPr>
      </p:pic>
    </p:spTree>
    <p:extLst>
      <p:ext uri="{BB962C8B-B14F-4D97-AF65-F5344CB8AC3E}">
        <p14:creationId xmlns:p14="http://schemas.microsoft.com/office/powerpoint/2010/main" xmlns="" val="14519776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259435" y="2348880"/>
            <a:ext cx="3888432" cy="4320480"/>
            <a:chOff x="2259435" y="2348880"/>
            <a:chExt cx="3888432" cy="4320480"/>
          </a:xfrm>
        </p:grpSpPr>
        <p:grpSp>
          <p:nvGrpSpPr>
            <p:cNvPr id="9" name="Group 51"/>
            <p:cNvGrpSpPr/>
            <p:nvPr/>
          </p:nvGrpSpPr>
          <p:grpSpPr>
            <a:xfrm>
              <a:off x="2920566" y="2780928"/>
              <a:ext cx="1913527" cy="2404204"/>
              <a:chOff x="4106178" y="1568461"/>
              <a:chExt cx="2518591" cy="3164424"/>
            </a:xfrm>
          </p:grpSpPr>
          <p:sp>
            <p:nvSpPr>
              <p:cNvPr id="64" name="Freeform 52"/>
              <p:cNvSpPr>
                <a:spLocks/>
              </p:cNvSpPr>
              <p:nvPr/>
            </p:nvSpPr>
            <p:spPr bwMode="auto">
              <a:xfrm rot="18501521">
                <a:off x="5474496" y="1661201"/>
                <a:ext cx="1243013" cy="1057533"/>
              </a:xfrm>
              <a:custGeom>
                <a:avLst/>
                <a:gdLst>
                  <a:gd name="connsiteX0" fmla="*/ 1241823 w 1243013"/>
                  <a:gd name="connsiteY0" fmla="*/ 38358 h 1057533"/>
                  <a:gd name="connsiteX1" fmla="*/ 1243013 w 1243013"/>
                  <a:gd name="connsiteY1" fmla="*/ 66525 h 1057533"/>
                  <a:gd name="connsiteX2" fmla="*/ 1242894 w 1243013"/>
                  <a:gd name="connsiteY2" fmla="*/ 83759 h 1057533"/>
                  <a:gd name="connsiteX3" fmla="*/ 1242616 w 1243013"/>
                  <a:gd name="connsiteY3" fmla="*/ 123653 h 1057533"/>
                  <a:gd name="connsiteX4" fmla="*/ 1239044 w 1243013"/>
                  <a:gd name="connsiteY4" fmla="*/ 180384 h 1057533"/>
                  <a:gd name="connsiteX5" fmla="*/ 1232298 w 1243013"/>
                  <a:gd name="connsiteY5" fmla="*/ 236718 h 1057533"/>
                  <a:gd name="connsiteX6" fmla="*/ 1221979 w 1243013"/>
                  <a:gd name="connsiteY6" fmla="*/ 292259 h 1057533"/>
                  <a:gd name="connsiteX7" fmla="*/ 1208882 w 1243013"/>
                  <a:gd name="connsiteY7" fmla="*/ 347800 h 1057533"/>
                  <a:gd name="connsiteX8" fmla="*/ 1192213 w 1243013"/>
                  <a:gd name="connsiteY8" fmla="*/ 402150 h 1057533"/>
                  <a:gd name="connsiteX9" fmla="*/ 1172369 w 1243013"/>
                  <a:gd name="connsiteY9" fmla="*/ 455708 h 1057533"/>
                  <a:gd name="connsiteX10" fmla="*/ 1148954 w 1243013"/>
                  <a:gd name="connsiteY10" fmla="*/ 507678 h 1057533"/>
                  <a:gd name="connsiteX11" fmla="*/ 1122760 w 1243013"/>
                  <a:gd name="connsiteY11" fmla="*/ 559252 h 1057533"/>
                  <a:gd name="connsiteX12" fmla="*/ 1093391 w 1243013"/>
                  <a:gd name="connsiteY12" fmla="*/ 608842 h 1057533"/>
                  <a:gd name="connsiteX13" fmla="*/ 1061245 w 1243013"/>
                  <a:gd name="connsiteY13" fmla="*/ 656845 h 1057533"/>
                  <a:gd name="connsiteX14" fmla="*/ 1025526 w 1243013"/>
                  <a:gd name="connsiteY14" fmla="*/ 703262 h 1057533"/>
                  <a:gd name="connsiteX15" fmla="*/ 986632 w 1243013"/>
                  <a:gd name="connsiteY15" fmla="*/ 747694 h 1057533"/>
                  <a:gd name="connsiteX16" fmla="*/ 944960 w 1243013"/>
                  <a:gd name="connsiteY16" fmla="*/ 790540 h 1057533"/>
                  <a:gd name="connsiteX17" fmla="*/ 899716 w 1243013"/>
                  <a:gd name="connsiteY17" fmla="*/ 830609 h 1057533"/>
                  <a:gd name="connsiteX18" fmla="*/ 875904 w 1243013"/>
                  <a:gd name="connsiteY18" fmla="*/ 849651 h 1057533"/>
                  <a:gd name="connsiteX19" fmla="*/ 842566 w 1243013"/>
                  <a:gd name="connsiteY19" fmla="*/ 875438 h 1057533"/>
                  <a:gd name="connsiteX20" fmla="*/ 773113 w 1243013"/>
                  <a:gd name="connsiteY20" fmla="*/ 921061 h 1057533"/>
                  <a:gd name="connsiteX21" fmla="*/ 700882 w 1243013"/>
                  <a:gd name="connsiteY21" fmla="*/ 960336 h 1057533"/>
                  <a:gd name="connsiteX22" fmla="*/ 627063 w 1243013"/>
                  <a:gd name="connsiteY22" fmla="*/ 992470 h 1057533"/>
                  <a:gd name="connsiteX23" fmla="*/ 550863 w 1243013"/>
                  <a:gd name="connsiteY23" fmla="*/ 1018258 h 1057533"/>
                  <a:gd name="connsiteX24" fmla="*/ 473472 w 1243013"/>
                  <a:gd name="connsiteY24" fmla="*/ 1037697 h 1057533"/>
                  <a:gd name="connsiteX25" fmla="*/ 396082 w 1243013"/>
                  <a:gd name="connsiteY25" fmla="*/ 1050788 h 1057533"/>
                  <a:gd name="connsiteX26" fmla="*/ 317103 w 1243013"/>
                  <a:gd name="connsiteY26" fmla="*/ 1056739 h 1057533"/>
                  <a:gd name="connsiteX27" fmla="*/ 277813 w 1243013"/>
                  <a:gd name="connsiteY27" fmla="*/ 1057533 h 1057533"/>
                  <a:gd name="connsiteX28" fmla="*/ 242491 w 1243013"/>
                  <a:gd name="connsiteY28" fmla="*/ 1056739 h 1057533"/>
                  <a:gd name="connsiteX29" fmla="*/ 173038 w 1243013"/>
                  <a:gd name="connsiteY29" fmla="*/ 1052375 h 1057533"/>
                  <a:gd name="connsiteX30" fmla="*/ 103585 w 1243013"/>
                  <a:gd name="connsiteY30" fmla="*/ 1042061 h 1057533"/>
                  <a:gd name="connsiteX31" fmla="*/ 35322 w 1243013"/>
                  <a:gd name="connsiteY31" fmla="*/ 1026985 h 1057533"/>
                  <a:gd name="connsiteX32" fmla="*/ 2532 w 1243013"/>
                  <a:gd name="connsiteY32" fmla="*/ 1018116 h 1057533"/>
                  <a:gd name="connsiteX33" fmla="*/ 1191 w 1243013"/>
                  <a:gd name="connsiteY33" fmla="*/ 1019175 h 1057533"/>
                  <a:gd name="connsiteX34" fmla="*/ 0 w 1243013"/>
                  <a:gd name="connsiteY34" fmla="*/ 991008 h 1057533"/>
                  <a:gd name="connsiteX35" fmla="*/ 120 w 1243013"/>
                  <a:gd name="connsiteY35" fmla="*/ 973775 h 1057533"/>
                  <a:gd name="connsiteX36" fmla="*/ 397 w 1243013"/>
                  <a:gd name="connsiteY36" fmla="*/ 933880 h 1057533"/>
                  <a:gd name="connsiteX37" fmla="*/ 3969 w 1243013"/>
                  <a:gd name="connsiteY37" fmla="*/ 877149 h 1057533"/>
                  <a:gd name="connsiteX38" fmla="*/ 10716 w 1243013"/>
                  <a:gd name="connsiteY38" fmla="*/ 820815 h 1057533"/>
                  <a:gd name="connsiteX39" fmla="*/ 21034 w 1243013"/>
                  <a:gd name="connsiteY39" fmla="*/ 765274 h 1057533"/>
                  <a:gd name="connsiteX40" fmla="*/ 34131 w 1243013"/>
                  <a:gd name="connsiteY40" fmla="*/ 709733 h 1057533"/>
                  <a:gd name="connsiteX41" fmla="*/ 50800 w 1243013"/>
                  <a:gd name="connsiteY41" fmla="*/ 655383 h 1057533"/>
                  <a:gd name="connsiteX42" fmla="*/ 70644 w 1243013"/>
                  <a:gd name="connsiteY42" fmla="*/ 601825 h 1057533"/>
                  <a:gd name="connsiteX43" fmla="*/ 94059 w 1243013"/>
                  <a:gd name="connsiteY43" fmla="*/ 549854 h 1057533"/>
                  <a:gd name="connsiteX44" fmla="*/ 120253 w 1243013"/>
                  <a:gd name="connsiteY44" fmla="*/ 498281 h 1057533"/>
                  <a:gd name="connsiteX45" fmla="*/ 149622 w 1243013"/>
                  <a:gd name="connsiteY45" fmla="*/ 448691 h 1057533"/>
                  <a:gd name="connsiteX46" fmla="*/ 181769 w 1243013"/>
                  <a:gd name="connsiteY46" fmla="*/ 400688 h 1057533"/>
                  <a:gd name="connsiteX47" fmla="*/ 217487 w 1243013"/>
                  <a:gd name="connsiteY47" fmla="*/ 354271 h 1057533"/>
                  <a:gd name="connsiteX48" fmla="*/ 256381 w 1243013"/>
                  <a:gd name="connsiteY48" fmla="*/ 309839 h 1057533"/>
                  <a:gd name="connsiteX49" fmla="*/ 298053 w 1243013"/>
                  <a:gd name="connsiteY49" fmla="*/ 266993 h 1057533"/>
                  <a:gd name="connsiteX50" fmla="*/ 343297 w 1243013"/>
                  <a:gd name="connsiteY50" fmla="*/ 226924 h 1057533"/>
                  <a:gd name="connsiteX51" fmla="*/ 367109 w 1243013"/>
                  <a:gd name="connsiteY51" fmla="*/ 207881 h 1057533"/>
                  <a:gd name="connsiteX52" fmla="*/ 400447 w 1243013"/>
                  <a:gd name="connsiteY52" fmla="*/ 182095 h 1057533"/>
                  <a:gd name="connsiteX53" fmla="*/ 469900 w 1243013"/>
                  <a:gd name="connsiteY53" fmla="*/ 136472 h 1057533"/>
                  <a:gd name="connsiteX54" fmla="*/ 542131 w 1243013"/>
                  <a:gd name="connsiteY54" fmla="*/ 97197 h 1057533"/>
                  <a:gd name="connsiteX55" fmla="*/ 615950 w 1243013"/>
                  <a:gd name="connsiteY55" fmla="*/ 65062 h 1057533"/>
                  <a:gd name="connsiteX56" fmla="*/ 692150 w 1243013"/>
                  <a:gd name="connsiteY56" fmla="*/ 39275 h 1057533"/>
                  <a:gd name="connsiteX57" fmla="*/ 769541 w 1243013"/>
                  <a:gd name="connsiteY57" fmla="*/ 19836 h 1057533"/>
                  <a:gd name="connsiteX58" fmla="*/ 846932 w 1243013"/>
                  <a:gd name="connsiteY58" fmla="*/ 6744 h 1057533"/>
                  <a:gd name="connsiteX59" fmla="*/ 925910 w 1243013"/>
                  <a:gd name="connsiteY59" fmla="*/ 794 h 1057533"/>
                  <a:gd name="connsiteX60" fmla="*/ 965201 w 1243013"/>
                  <a:gd name="connsiteY60" fmla="*/ 0 h 1057533"/>
                  <a:gd name="connsiteX61" fmla="*/ 1000522 w 1243013"/>
                  <a:gd name="connsiteY61" fmla="*/ 793 h 1057533"/>
                  <a:gd name="connsiteX62" fmla="*/ 1069975 w 1243013"/>
                  <a:gd name="connsiteY62" fmla="*/ 5157 h 1057533"/>
                  <a:gd name="connsiteX63" fmla="*/ 1139429 w 1243013"/>
                  <a:gd name="connsiteY63" fmla="*/ 15472 h 1057533"/>
                  <a:gd name="connsiteX64" fmla="*/ 1207691 w 1243013"/>
                  <a:gd name="connsiteY64" fmla="*/ 30548 h 1057533"/>
                  <a:gd name="connsiteX65" fmla="*/ 1240482 w 1243013"/>
                  <a:gd name="connsiteY65" fmla="*/ 39417 h 1057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243013" h="1057533">
                    <a:moveTo>
                      <a:pt x="1241823" y="38358"/>
                    </a:moveTo>
                    <a:lnTo>
                      <a:pt x="1243013" y="66525"/>
                    </a:lnTo>
                    <a:lnTo>
                      <a:pt x="1242894" y="83759"/>
                    </a:lnTo>
                    <a:lnTo>
                      <a:pt x="1242616" y="123653"/>
                    </a:lnTo>
                    <a:lnTo>
                      <a:pt x="1239044" y="180384"/>
                    </a:lnTo>
                    <a:lnTo>
                      <a:pt x="1232298" y="236718"/>
                    </a:lnTo>
                    <a:lnTo>
                      <a:pt x="1221979" y="292259"/>
                    </a:lnTo>
                    <a:lnTo>
                      <a:pt x="1208882" y="347800"/>
                    </a:lnTo>
                    <a:lnTo>
                      <a:pt x="1192213" y="402150"/>
                    </a:lnTo>
                    <a:lnTo>
                      <a:pt x="1172369" y="455708"/>
                    </a:lnTo>
                    <a:lnTo>
                      <a:pt x="1148954" y="507678"/>
                    </a:lnTo>
                    <a:lnTo>
                      <a:pt x="1122760" y="559252"/>
                    </a:lnTo>
                    <a:lnTo>
                      <a:pt x="1093391" y="608842"/>
                    </a:lnTo>
                    <a:lnTo>
                      <a:pt x="1061245" y="656845"/>
                    </a:lnTo>
                    <a:lnTo>
                      <a:pt x="1025526" y="703262"/>
                    </a:lnTo>
                    <a:lnTo>
                      <a:pt x="986632" y="747694"/>
                    </a:lnTo>
                    <a:lnTo>
                      <a:pt x="944960" y="790540"/>
                    </a:lnTo>
                    <a:lnTo>
                      <a:pt x="899716" y="830609"/>
                    </a:lnTo>
                    <a:lnTo>
                      <a:pt x="875904" y="849651"/>
                    </a:lnTo>
                    <a:lnTo>
                      <a:pt x="842566" y="875438"/>
                    </a:lnTo>
                    <a:lnTo>
                      <a:pt x="773113" y="921061"/>
                    </a:lnTo>
                    <a:lnTo>
                      <a:pt x="700882" y="960336"/>
                    </a:lnTo>
                    <a:lnTo>
                      <a:pt x="627063" y="992470"/>
                    </a:lnTo>
                    <a:lnTo>
                      <a:pt x="550863" y="1018258"/>
                    </a:lnTo>
                    <a:lnTo>
                      <a:pt x="473472" y="1037697"/>
                    </a:lnTo>
                    <a:lnTo>
                      <a:pt x="396082" y="1050788"/>
                    </a:lnTo>
                    <a:lnTo>
                      <a:pt x="317103" y="1056739"/>
                    </a:lnTo>
                    <a:lnTo>
                      <a:pt x="277813" y="1057533"/>
                    </a:lnTo>
                    <a:lnTo>
                      <a:pt x="242491" y="1056739"/>
                    </a:lnTo>
                    <a:lnTo>
                      <a:pt x="173038" y="1052375"/>
                    </a:lnTo>
                    <a:lnTo>
                      <a:pt x="103585" y="1042061"/>
                    </a:lnTo>
                    <a:lnTo>
                      <a:pt x="35322" y="1026985"/>
                    </a:lnTo>
                    <a:lnTo>
                      <a:pt x="2532" y="1018116"/>
                    </a:lnTo>
                    <a:lnTo>
                      <a:pt x="1191" y="1019175"/>
                    </a:lnTo>
                    <a:lnTo>
                      <a:pt x="0" y="991008"/>
                    </a:lnTo>
                    <a:lnTo>
                      <a:pt x="120" y="973775"/>
                    </a:lnTo>
                    <a:lnTo>
                      <a:pt x="397" y="933880"/>
                    </a:lnTo>
                    <a:lnTo>
                      <a:pt x="3969" y="877149"/>
                    </a:lnTo>
                    <a:lnTo>
                      <a:pt x="10716" y="820815"/>
                    </a:lnTo>
                    <a:lnTo>
                      <a:pt x="21034" y="765274"/>
                    </a:lnTo>
                    <a:lnTo>
                      <a:pt x="34131" y="709733"/>
                    </a:lnTo>
                    <a:lnTo>
                      <a:pt x="50800" y="655383"/>
                    </a:lnTo>
                    <a:lnTo>
                      <a:pt x="70644" y="601825"/>
                    </a:lnTo>
                    <a:lnTo>
                      <a:pt x="94059" y="549854"/>
                    </a:lnTo>
                    <a:lnTo>
                      <a:pt x="120253" y="498281"/>
                    </a:lnTo>
                    <a:lnTo>
                      <a:pt x="149622" y="448691"/>
                    </a:lnTo>
                    <a:lnTo>
                      <a:pt x="181769" y="400688"/>
                    </a:lnTo>
                    <a:lnTo>
                      <a:pt x="217487" y="354271"/>
                    </a:lnTo>
                    <a:lnTo>
                      <a:pt x="256381" y="309839"/>
                    </a:lnTo>
                    <a:lnTo>
                      <a:pt x="298053" y="266993"/>
                    </a:lnTo>
                    <a:lnTo>
                      <a:pt x="343297" y="226924"/>
                    </a:lnTo>
                    <a:lnTo>
                      <a:pt x="367109" y="207881"/>
                    </a:lnTo>
                    <a:lnTo>
                      <a:pt x="400447" y="182095"/>
                    </a:lnTo>
                    <a:lnTo>
                      <a:pt x="469900" y="136472"/>
                    </a:lnTo>
                    <a:lnTo>
                      <a:pt x="542131" y="97197"/>
                    </a:lnTo>
                    <a:lnTo>
                      <a:pt x="615950" y="65062"/>
                    </a:lnTo>
                    <a:lnTo>
                      <a:pt x="692150" y="39275"/>
                    </a:lnTo>
                    <a:lnTo>
                      <a:pt x="769541" y="19836"/>
                    </a:lnTo>
                    <a:lnTo>
                      <a:pt x="846932" y="6744"/>
                    </a:lnTo>
                    <a:lnTo>
                      <a:pt x="925910" y="794"/>
                    </a:lnTo>
                    <a:lnTo>
                      <a:pt x="965201" y="0"/>
                    </a:lnTo>
                    <a:lnTo>
                      <a:pt x="1000522" y="793"/>
                    </a:lnTo>
                    <a:lnTo>
                      <a:pt x="1069975" y="5157"/>
                    </a:lnTo>
                    <a:lnTo>
                      <a:pt x="1139429" y="15472"/>
                    </a:lnTo>
                    <a:lnTo>
                      <a:pt x="1207691" y="30548"/>
                    </a:lnTo>
                    <a:lnTo>
                      <a:pt x="1240482" y="39417"/>
                    </a:ln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69" name="Freeform 57"/>
              <p:cNvSpPr>
                <a:spLocks/>
              </p:cNvSpPr>
              <p:nvPr/>
            </p:nvSpPr>
            <p:spPr bwMode="auto">
              <a:xfrm rot="6300000" flipH="1">
                <a:off x="4013481" y="3577616"/>
                <a:ext cx="1243014" cy="1057619"/>
              </a:xfrm>
              <a:custGeom>
                <a:avLst/>
                <a:gdLst>
                  <a:gd name="connsiteX0" fmla="*/ 1208882 w 1243014"/>
                  <a:gd name="connsiteY0" fmla="*/ 347828 h 1057618"/>
                  <a:gd name="connsiteX1" fmla="*/ 1221979 w 1243014"/>
                  <a:gd name="connsiteY1" fmla="*/ 292283 h 1057618"/>
                  <a:gd name="connsiteX2" fmla="*/ 1232298 w 1243014"/>
                  <a:gd name="connsiteY2" fmla="*/ 236737 h 1057618"/>
                  <a:gd name="connsiteX3" fmla="*/ 1239045 w 1243014"/>
                  <a:gd name="connsiteY3" fmla="*/ 180398 h 1057618"/>
                  <a:gd name="connsiteX4" fmla="*/ 1242617 w 1243014"/>
                  <a:gd name="connsiteY4" fmla="*/ 123663 h 1057618"/>
                  <a:gd name="connsiteX5" fmla="*/ 1242894 w 1243014"/>
                  <a:gd name="connsiteY5" fmla="*/ 83773 h 1057618"/>
                  <a:gd name="connsiteX6" fmla="*/ 1243014 w 1243014"/>
                  <a:gd name="connsiteY6" fmla="*/ 66531 h 1057618"/>
                  <a:gd name="connsiteX7" fmla="*/ 1241823 w 1243014"/>
                  <a:gd name="connsiteY7" fmla="*/ 38361 h 1057618"/>
                  <a:gd name="connsiteX8" fmla="*/ 1240482 w 1243014"/>
                  <a:gd name="connsiteY8" fmla="*/ 39420 h 1057618"/>
                  <a:gd name="connsiteX9" fmla="*/ 1207691 w 1243014"/>
                  <a:gd name="connsiteY9" fmla="*/ 30550 h 1057618"/>
                  <a:gd name="connsiteX10" fmla="*/ 1139429 w 1243014"/>
                  <a:gd name="connsiteY10" fmla="*/ 15473 h 1057618"/>
                  <a:gd name="connsiteX11" fmla="*/ 1069975 w 1243014"/>
                  <a:gd name="connsiteY11" fmla="*/ 5158 h 1057618"/>
                  <a:gd name="connsiteX12" fmla="*/ 1000522 w 1243014"/>
                  <a:gd name="connsiteY12" fmla="*/ 793 h 1057618"/>
                  <a:gd name="connsiteX13" fmla="*/ 965200 w 1243014"/>
                  <a:gd name="connsiteY13" fmla="*/ 0 h 1057618"/>
                  <a:gd name="connsiteX14" fmla="*/ 925910 w 1243014"/>
                  <a:gd name="connsiteY14" fmla="*/ 794 h 1057618"/>
                  <a:gd name="connsiteX15" fmla="*/ 846932 w 1243014"/>
                  <a:gd name="connsiteY15" fmla="*/ 6745 h 1057618"/>
                  <a:gd name="connsiteX16" fmla="*/ 769541 w 1243014"/>
                  <a:gd name="connsiteY16" fmla="*/ 19837 h 1057618"/>
                  <a:gd name="connsiteX17" fmla="*/ 692150 w 1243014"/>
                  <a:gd name="connsiteY17" fmla="*/ 39279 h 1057618"/>
                  <a:gd name="connsiteX18" fmla="*/ 615950 w 1243014"/>
                  <a:gd name="connsiteY18" fmla="*/ 65067 h 1057618"/>
                  <a:gd name="connsiteX19" fmla="*/ 542132 w 1243014"/>
                  <a:gd name="connsiteY19" fmla="*/ 97204 h 1057618"/>
                  <a:gd name="connsiteX20" fmla="*/ 469900 w 1243014"/>
                  <a:gd name="connsiteY20" fmla="*/ 136483 h 1057618"/>
                  <a:gd name="connsiteX21" fmla="*/ 400447 w 1243014"/>
                  <a:gd name="connsiteY21" fmla="*/ 182109 h 1057618"/>
                  <a:gd name="connsiteX22" fmla="*/ 367110 w 1243014"/>
                  <a:gd name="connsiteY22" fmla="*/ 207899 h 1057618"/>
                  <a:gd name="connsiteX23" fmla="*/ 343297 w 1243014"/>
                  <a:gd name="connsiteY23" fmla="*/ 226942 h 1057618"/>
                  <a:gd name="connsiteX24" fmla="*/ 298053 w 1243014"/>
                  <a:gd name="connsiteY24" fmla="*/ 267014 h 1057618"/>
                  <a:gd name="connsiteX25" fmla="*/ 256382 w 1243014"/>
                  <a:gd name="connsiteY25" fmla="*/ 309864 h 1057618"/>
                  <a:gd name="connsiteX26" fmla="*/ 217487 w 1243014"/>
                  <a:gd name="connsiteY26" fmla="*/ 354300 h 1057618"/>
                  <a:gd name="connsiteX27" fmla="*/ 181769 w 1243014"/>
                  <a:gd name="connsiteY27" fmla="*/ 400720 h 1057618"/>
                  <a:gd name="connsiteX28" fmla="*/ 149622 w 1243014"/>
                  <a:gd name="connsiteY28" fmla="*/ 448727 h 1057618"/>
                  <a:gd name="connsiteX29" fmla="*/ 120253 w 1243014"/>
                  <a:gd name="connsiteY29" fmla="*/ 498321 h 1057618"/>
                  <a:gd name="connsiteX30" fmla="*/ 94059 w 1243014"/>
                  <a:gd name="connsiteY30" fmla="*/ 549899 h 1057618"/>
                  <a:gd name="connsiteX31" fmla="*/ 70644 w 1243014"/>
                  <a:gd name="connsiteY31" fmla="*/ 601873 h 1057618"/>
                  <a:gd name="connsiteX32" fmla="*/ 50800 w 1243014"/>
                  <a:gd name="connsiteY32" fmla="*/ 655435 h 1057618"/>
                  <a:gd name="connsiteX33" fmla="*/ 34131 w 1243014"/>
                  <a:gd name="connsiteY33" fmla="*/ 709790 h 1057618"/>
                  <a:gd name="connsiteX34" fmla="*/ 21035 w 1243014"/>
                  <a:gd name="connsiteY34" fmla="*/ 765335 h 1057618"/>
                  <a:gd name="connsiteX35" fmla="*/ 10716 w 1243014"/>
                  <a:gd name="connsiteY35" fmla="*/ 820881 h 1057618"/>
                  <a:gd name="connsiteX36" fmla="*/ 3969 w 1243014"/>
                  <a:gd name="connsiteY36" fmla="*/ 877220 h 1057618"/>
                  <a:gd name="connsiteX37" fmla="*/ 397 w 1243014"/>
                  <a:gd name="connsiteY37" fmla="*/ 933955 h 1057618"/>
                  <a:gd name="connsiteX38" fmla="*/ 120 w 1243014"/>
                  <a:gd name="connsiteY38" fmla="*/ 973845 h 1057618"/>
                  <a:gd name="connsiteX39" fmla="*/ 0 w 1243014"/>
                  <a:gd name="connsiteY39" fmla="*/ 991088 h 1057618"/>
                  <a:gd name="connsiteX40" fmla="*/ 1191 w 1243014"/>
                  <a:gd name="connsiteY40" fmla="*/ 1019257 h 1057618"/>
                  <a:gd name="connsiteX41" fmla="*/ 2531 w 1243014"/>
                  <a:gd name="connsiteY41" fmla="*/ 1018198 h 1057618"/>
                  <a:gd name="connsiteX42" fmla="*/ 35323 w 1243014"/>
                  <a:gd name="connsiteY42" fmla="*/ 1027068 h 1057618"/>
                  <a:gd name="connsiteX43" fmla="*/ 103585 w 1243014"/>
                  <a:gd name="connsiteY43" fmla="*/ 1042145 h 1057618"/>
                  <a:gd name="connsiteX44" fmla="*/ 173038 w 1243014"/>
                  <a:gd name="connsiteY44" fmla="*/ 1052460 h 1057618"/>
                  <a:gd name="connsiteX45" fmla="*/ 242491 w 1243014"/>
                  <a:gd name="connsiteY45" fmla="*/ 1056825 h 1057618"/>
                  <a:gd name="connsiteX46" fmla="*/ 277813 w 1243014"/>
                  <a:gd name="connsiteY46" fmla="*/ 1057618 h 1057618"/>
                  <a:gd name="connsiteX47" fmla="*/ 317103 w 1243014"/>
                  <a:gd name="connsiteY47" fmla="*/ 1056825 h 1057618"/>
                  <a:gd name="connsiteX48" fmla="*/ 396082 w 1243014"/>
                  <a:gd name="connsiteY48" fmla="*/ 1050874 h 1057618"/>
                  <a:gd name="connsiteX49" fmla="*/ 473473 w 1243014"/>
                  <a:gd name="connsiteY49" fmla="*/ 1037781 h 1057618"/>
                  <a:gd name="connsiteX50" fmla="*/ 550863 w 1243014"/>
                  <a:gd name="connsiteY50" fmla="*/ 1018340 h 1057618"/>
                  <a:gd name="connsiteX51" fmla="*/ 627063 w 1243014"/>
                  <a:gd name="connsiteY51" fmla="*/ 992551 h 1057618"/>
                  <a:gd name="connsiteX52" fmla="*/ 700882 w 1243014"/>
                  <a:gd name="connsiteY52" fmla="*/ 960414 h 1057618"/>
                  <a:gd name="connsiteX53" fmla="*/ 773113 w 1243014"/>
                  <a:gd name="connsiteY53" fmla="*/ 921135 h 1057618"/>
                  <a:gd name="connsiteX54" fmla="*/ 842566 w 1243014"/>
                  <a:gd name="connsiteY54" fmla="*/ 875509 h 1057618"/>
                  <a:gd name="connsiteX55" fmla="*/ 875904 w 1243014"/>
                  <a:gd name="connsiteY55" fmla="*/ 849720 h 1057618"/>
                  <a:gd name="connsiteX56" fmla="*/ 899717 w 1243014"/>
                  <a:gd name="connsiteY56" fmla="*/ 830676 h 1057618"/>
                  <a:gd name="connsiteX57" fmla="*/ 944960 w 1243014"/>
                  <a:gd name="connsiteY57" fmla="*/ 790604 h 1057618"/>
                  <a:gd name="connsiteX58" fmla="*/ 986632 w 1243014"/>
                  <a:gd name="connsiteY58" fmla="*/ 747754 h 1057618"/>
                  <a:gd name="connsiteX59" fmla="*/ 1025526 w 1243014"/>
                  <a:gd name="connsiteY59" fmla="*/ 703318 h 1057618"/>
                  <a:gd name="connsiteX60" fmla="*/ 1061245 w 1243014"/>
                  <a:gd name="connsiteY60" fmla="*/ 656898 h 1057618"/>
                  <a:gd name="connsiteX61" fmla="*/ 1093392 w 1243014"/>
                  <a:gd name="connsiteY61" fmla="*/ 608891 h 1057618"/>
                  <a:gd name="connsiteX62" fmla="*/ 1122760 w 1243014"/>
                  <a:gd name="connsiteY62" fmla="*/ 559297 h 1057618"/>
                  <a:gd name="connsiteX63" fmla="*/ 1148954 w 1243014"/>
                  <a:gd name="connsiteY63" fmla="*/ 507719 h 1057618"/>
                  <a:gd name="connsiteX64" fmla="*/ 1172370 w 1243014"/>
                  <a:gd name="connsiteY64" fmla="*/ 455745 h 1057618"/>
                  <a:gd name="connsiteX65" fmla="*/ 1192213 w 1243014"/>
                  <a:gd name="connsiteY65" fmla="*/ 402183 h 105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243014" h="1057618">
                    <a:moveTo>
                      <a:pt x="1208882" y="347828"/>
                    </a:moveTo>
                    <a:lnTo>
                      <a:pt x="1221979" y="292283"/>
                    </a:lnTo>
                    <a:lnTo>
                      <a:pt x="1232298" y="236737"/>
                    </a:lnTo>
                    <a:lnTo>
                      <a:pt x="1239045" y="180398"/>
                    </a:lnTo>
                    <a:lnTo>
                      <a:pt x="1242617" y="123663"/>
                    </a:lnTo>
                    <a:lnTo>
                      <a:pt x="1242894" y="83773"/>
                    </a:lnTo>
                    <a:lnTo>
                      <a:pt x="1243014" y="66531"/>
                    </a:lnTo>
                    <a:lnTo>
                      <a:pt x="1241823" y="38361"/>
                    </a:lnTo>
                    <a:lnTo>
                      <a:pt x="1240482" y="39420"/>
                    </a:lnTo>
                    <a:lnTo>
                      <a:pt x="1207691" y="30550"/>
                    </a:lnTo>
                    <a:lnTo>
                      <a:pt x="1139429" y="15473"/>
                    </a:lnTo>
                    <a:lnTo>
                      <a:pt x="1069975" y="5158"/>
                    </a:lnTo>
                    <a:lnTo>
                      <a:pt x="1000522" y="793"/>
                    </a:lnTo>
                    <a:lnTo>
                      <a:pt x="965200" y="0"/>
                    </a:lnTo>
                    <a:lnTo>
                      <a:pt x="925910" y="794"/>
                    </a:lnTo>
                    <a:lnTo>
                      <a:pt x="846932" y="6745"/>
                    </a:lnTo>
                    <a:lnTo>
                      <a:pt x="769541" y="19837"/>
                    </a:lnTo>
                    <a:lnTo>
                      <a:pt x="692150" y="39279"/>
                    </a:lnTo>
                    <a:lnTo>
                      <a:pt x="615950" y="65067"/>
                    </a:lnTo>
                    <a:lnTo>
                      <a:pt x="542132" y="97204"/>
                    </a:lnTo>
                    <a:lnTo>
                      <a:pt x="469900" y="136483"/>
                    </a:lnTo>
                    <a:lnTo>
                      <a:pt x="400447" y="182109"/>
                    </a:lnTo>
                    <a:lnTo>
                      <a:pt x="367110" y="207899"/>
                    </a:lnTo>
                    <a:lnTo>
                      <a:pt x="343297" y="226942"/>
                    </a:lnTo>
                    <a:lnTo>
                      <a:pt x="298053" y="267014"/>
                    </a:lnTo>
                    <a:lnTo>
                      <a:pt x="256382" y="309864"/>
                    </a:lnTo>
                    <a:lnTo>
                      <a:pt x="217487" y="354300"/>
                    </a:lnTo>
                    <a:lnTo>
                      <a:pt x="181769" y="400720"/>
                    </a:lnTo>
                    <a:lnTo>
                      <a:pt x="149622" y="448727"/>
                    </a:lnTo>
                    <a:lnTo>
                      <a:pt x="120253" y="498321"/>
                    </a:lnTo>
                    <a:lnTo>
                      <a:pt x="94059" y="549899"/>
                    </a:lnTo>
                    <a:lnTo>
                      <a:pt x="70644" y="601873"/>
                    </a:lnTo>
                    <a:lnTo>
                      <a:pt x="50800" y="655435"/>
                    </a:lnTo>
                    <a:lnTo>
                      <a:pt x="34131" y="709790"/>
                    </a:lnTo>
                    <a:lnTo>
                      <a:pt x="21035" y="765335"/>
                    </a:lnTo>
                    <a:lnTo>
                      <a:pt x="10716" y="820881"/>
                    </a:lnTo>
                    <a:lnTo>
                      <a:pt x="3969" y="877220"/>
                    </a:lnTo>
                    <a:lnTo>
                      <a:pt x="397" y="933955"/>
                    </a:lnTo>
                    <a:lnTo>
                      <a:pt x="120" y="973845"/>
                    </a:lnTo>
                    <a:lnTo>
                      <a:pt x="0" y="991088"/>
                    </a:lnTo>
                    <a:lnTo>
                      <a:pt x="1191" y="1019257"/>
                    </a:lnTo>
                    <a:lnTo>
                      <a:pt x="2531" y="1018198"/>
                    </a:lnTo>
                    <a:lnTo>
                      <a:pt x="35323" y="1027068"/>
                    </a:lnTo>
                    <a:lnTo>
                      <a:pt x="103585" y="1042145"/>
                    </a:lnTo>
                    <a:lnTo>
                      <a:pt x="173038" y="1052460"/>
                    </a:lnTo>
                    <a:lnTo>
                      <a:pt x="242491" y="1056825"/>
                    </a:lnTo>
                    <a:lnTo>
                      <a:pt x="277813" y="1057618"/>
                    </a:lnTo>
                    <a:lnTo>
                      <a:pt x="317103" y="1056825"/>
                    </a:lnTo>
                    <a:lnTo>
                      <a:pt x="396082" y="1050874"/>
                    </a:lnTo>
                    <a:lnTo>
                      <a:pt x="473473" y="1037781"/>
                    </a:lnTo>
                    <a:lnTo>
                      <a:pt x="550863" y="1018340"/>
                    </a:lnTo>
                    <a:lnTo>
                      <a:pt x="627063" y="992551"/>
                    </a:lnTo>
                    <a:lnTo>
                      <a:pt x="700882" y="960414"/>
                    </a:lnTo>
                    <a:lnTo>
                      <a:pt x="773113" y="921135"/>
                    </a:lnTo>
                    <a:lnTo>
                      <a:pt x="842566" y="875509"/>
                    </a:lnTo>
                    <a:lnTo>
                      <a:pt x="875904" y="849720"/>
                    </a:lnTo>
                    <a:lnTo>
                      <a:pt x="899717" y="830676"/>
                    </a:lnTo>
                    <a:lnTo>
                      <a:pt x="944960" y="790604"/>
                    </a:lnTo>
                    <a:lnTo>
                      <a:pt x="986632" y="747754"/>
                    </a:lnTo>
                    <a:lnTo>
                      <a:pt x="1025526" y="703318"/>
                    </a:lnTo>
                    <a:lnTo>
                      <a:pt x="1061245" y="656898"/>
                    </a:lnTo>
                    <a:lnTo>
                      <a:pt x="1093392" y="608891"/>
                    </a:lnTo>
                    <a:lnTo>
                      <a:pt x="1122760" y="559297"/>
                    </a:lnTo>
                    <a:lnTo>
                      <a:pt x="1148954" y="507719"/>
                    </a:lnTo>
                    <a:lnTo>
                      <a:pt x="1172370" y="455745"/>
                    </a:lnTo>
                    <a:lnTo>
                      <a:pt x="1192213" y="402183"/>
                    </a:ln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71" name="Freeform 80"/>
              <p:cNvSpPr>
                <a:spLocks/>
              </p:cNvSpPr>
              <p:nvPr/>
            </p:nvSpPr>
            <p:spPr bwMode="auto">
              <a:xfrm rot="7701521">
                <a:off x="5489535" y="1692282"/>
                <a:ext cx="1243013" cy="1019175"/>
              </a:xfrm>
              <a:custGeom>
                <a:avLst/>
                <a:gdLst>
                  <a:gd name="T0" fmla="*/ 3 w 3132"/>
                  <a:gd name="T1" fmla="*/ 2569 h 2569"/>
                  <a:gd name="T2" fmla="*/ 3 w 3132"/>
                  <a:gd name="T3" fmla="*/ 2569 h 2569"/>
                  <a:gd name="T4" fmla="*/ 0 w 3132"/>
                  <a:gd name="T5" fmla="*/ 2498 h 2569"/>
                  <a:gd name="T6" fmla="*/ 1 w 3132"/>
                  <a:gd name="T7" fmla="*/ 2354 h 2569"/>
                  <a:gd name="T8" fmla="*/ 10 w 3132"/>
                  <a:gd name="T9" fmla="*/ 2211 h 2569"/>
                  <a:gd name="T10" fmla="*/ 27 w 3132"/>
                  <a:gd name="T11" fmla="*/ 2069 h 2569"/>
                  <a:gd name="T12" fmla="*/ 53 w 3132"/>
                  <a:gd name="T13" fmla="*/ 1929 h 2569"/>
                  <a:gd name="T14" fmla="*/ 86 w 3132"/>
                  <a:gd name="T15" fmla="*/ 1789 h 2569"/>
                  <a:gd name="T16" fmla="*/ 128 w 3132"/>
                  <a:gd name="T17" fmla="*/ 1652 h 2569"/>
                  <a:gd name="T18" fmla="*/ 178 w 3132"/>
                  <a:gd name="T19" fmla="*/ 1517 h 2569"/>
                  <a:gd name="T20" fmla="*/ 237 w 3132"/>
                  <a:gd name="T21" fmla="*/ 1386 h 2569"/>
                  <a:gd name="T22" fmla="*/ 303 w 3132"/>
                  <a:gd name="T23" fmla="*/ 1256 h 2569"/>
                  <a:gd name="T24" fmla="*/ 377 w 3132"/>
                  <a:gd name="T25" fmla="*/ 1131 h 2569"/>
                  <a:gd name="T26" fmla="*/ 458 w 3132"/>
                  <a:gd name="T27" fmla="*/ 1010 h 2569"/>
                  <a:gd name="T28" fmla="*/ 548 w 3132"/>
                  <a:gd name="T29" fmla="*/ 893 h 2569"/>
                  <a:gd name="T30" fmla="*/ 646 w 3132"/>
                  <a:gd name="T31" fmla="*/ 781 h 2569"/>
                  <a:gd name="T32" fmla="*/ 751 w 3132"/>
                  <a:gd name="T33" fmla="*/ 673 h 2569"/>
                  <a:gd name="T34" fmla="*/ 865 w 3132"/>
                  <a:gd name="T35" fmla="*/ 572 h 2569"/>
                  <a:gd name="T36" fmla="*/ 925 w 3132"/>
                  <a:gd name="T37" fmla="*/ 524 h 2569"/>
                  <a:gd name="T38" fmla="*/ 1009 w 3132"/>
                  <a:gd name="T39" fmla="*/ 459 h 2569"/>
                  <a:gd name="T40" fmla="*/ 1184 w 3132"/>
                  <a:gd name="T41" fmla="*/ 344 h 2569"/>
                  <a:gd name="T42" fmla="*/ 1366 w 3132"/>
                  <a:gd name="T43" fmla="*/ 245 h 2569"/>
                  <a:gd name="T44" fmla="*/ 1552 w 3132"/>
                  <a:gd name="T45" fmla="*/ 164 h 2569"/>
                  <a:gd name="T46" fmla="*/ 1744 w 3132"/>
                  <a:gd name="T47" fmla="*/ 99 h 2569"/>
                  <a:gd name="T48" fmla="*/ 1939 w 3132"/>
                  <a:gd name="T49" fmla="*/ 50 h 2569"/>
                  <a:gd name="T50" fmla="*/ 2134 w 3132"/>
                  <a:gd name="T51" fmla="*/ 17 h 2569"/>
                  <a:gd name="T52" fmla="*/ 2333 w 3132"/>
                  <a:gd name="T53" fmla="*/ 2 h 2569"/>
                  <a:gd name="T54" fmla="*/ 2432 w 3132"/>
                  <a:gd name="T55" fmla="*/ 0 h 2569"/>
                  <a:gd name="T56" fmla="*/ 2521 w 3132"/>
                  <a:gd name="T57" fmla="*/ 2 h 2569"/>
                  <a:gd name="T58" fmla="*/ 2696 w 3132"/>
                  <a:gd name="T59" fmla="*/ 13 h 2569"/>
                  <a:gd name="T60" fmla="*/ 2871 w 3132"/>
                  <a:gd name="T61" fmla="*/ 39 h 2569"/>
                  <a:gd name="T62" fmla="*/ 3043 w 3132"/>
                  <a:gd name="T63" fmla="*/ 77 h 2569"/>
                  <a:gd name="T64" fmla="*/ 3128 w 3132"/>
                  <a:gd name="T65" fmla="*/ 100 h 2569"/>
                  <a:gd name="T66" fmla="*/ 3131 w 3132"/>
                  <a:gd name="T67" fmla="*/ 165 h 2569"/>
                  <a:gd name="T68" fmla="*/ 3132 w 3132"/>
                  <a:gd name="T69" fmla="*/ 231 h 2569"/>
                  <a:gd name="T70" fmla="*/ 3131 w 3132"/>
                  <a:gd name="T71" fmla="*/ 165 h 2569"/>
                  <a:gd name="T72" fmla="*/ 3128 w 3132"/>
                  <a:gd name="T73" fmla="*/ 100 h 2569"/>
                  <a:gd name="T74" fmla="*/ 3 w 3132"/>
                  <a:gd name="T75" fmla="*/ 2569 h 2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32" h="2569">
                    <a:moveTo>
                      <a:pt x="3" y="2569"/>
                    </a:moveTo>
                    <a:lnTo>
                      <a:pt x="3" y="2569"/>
                    </a:lnTo>
                    <a:lnTo>
                      <a:pt x="0" y="2498"/>
                    </a:lnTo>
                    <a:lnTo>
                      <a:pt x="1" y="2354"/>
                    </a:lnTo>
                    <a:lnTo>
                      <a:pt x="10" y="2211"/>
                    </a:lnTo>
                    <a:lnTo>
                      <a:pt x="27" y="2069"/>
                    </a:lnTo>
                    <a:lnTo>
                      <a:pt x="53" y="1929"/>
                    </a:lnTo>
                    <a:lnTo>
                      <a:pt x="86" y="1789"/>
                    </a:lnTo>
                    <a:lnTo>
                      <a:pt x="128" y="1652"/>
                    </a:lnTo>
                    <a:lnTo>
                      <a:pt x="178" y="1517"/>
                    </a:lnTo>
                    <a:lnTo>
                      <a:pt x="237" y="1386"/>
                    </a:lnTo>
                    <a:lnTo>
                      <a:pt x="303" y="1256"/>
                    </a:lnTo>
                    <a:lnTo>
                      <a:pt x="377" y="1131"/>
                    </a:lnTo>
                    <a:lnTo>
                      <a:pt x="458" y="1010"/>
                    </a:lnTo>
                    <a:lnTo>
                      <a:pt x="548" y="893"/>
                    </a:lnTo>
                    <a:lnTo>
                      <a:pt x="646" y="781"/>
                    </a:lnTo>
                    <a:lnTo>
                      <a:pt x="751" y="673"/>
                    </a:lnTo>
                    <a:lnTo>
                      <a:pt x="865" y="572"/>
                    </a:lnTo>
                    <a:lnTo>
                      <a:pt x="925" y="524"/>
                    </a:lnTo>
                    <a:lnTo>
                      <a:pt x="1009" y="459"/>
                    </a:lnTo>
                    <a:lnTo>
                      <a:pt x="1184" y="344"/>
                    </a:lnTo>
                    <a:lnTo>
                      <a:pt x="1366" y="245"/>
                    </a:lnTo>
                    <a:lnTo>
                      <a:pt x="1552" y="164"/>
                    </a:lnTo>
                    <a:lnTo>
                      <a:pt x="1744" y="99"/>
                    </a:lnTo>
                    <a:lnTo>
                      <a:pt x="1939" y="50"/>
                    </a:lnTo>
                    <a:lnTo>
                      <a:pt x="2134" y="17"/>
                    </a:lnTo>
                    <a:lnTo>
                      <a:pt x="2333" y="2"/>
                    </a:lnTo>
                    <a:lnTo>
                      <a:pt x="2432" y="0"/>
                    </a:lnTo>
                    <a:lnTo>
                      <a:pt x="2521" y="2"/>
                    </a:lnTo>
                    <a:lnTo>
                      <a:pt x="2696" y="13"/>
                    </a:lnTo>
                    <a:lnTo>
                      <a:pt x="2871" y="39"/>
                    </a:lnTo>
                    <a:lnTo>
                      <a:pt x="3043" y="77"/>
                    </a:lnTo>
                    <a:lnTo>
                      <a:pt x="3128" y="100"/>
                    </a:lnTo>
                    <a:lnTo>
                      <a:pt x="3131" y="165"/>
                    </a:lnTo>
                    <a:lnTo>
                      <a:pt x="3132" y="231"/>
                    </a:lnTo>
                    <a:lnTo>
                      <a:pt x="3131" y="165"/>
                    </a:lnTo>
                    <a:lnTo>
                      <a:pt x="3128" y="100"/>
                    </a:lnTo>
                    <a:lnTo>
                      <a:pt x="3" y="2569"/>
                    </a:lnTo>
                    <a:close/>
                  </a:path>
                </a:pathLst>
              </a:custGeom>
              <a:solidFill>
                <a:schemeClr val="tx1">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80"/>
              <p:cNvSpPr>
                <a:spLocks/>
              </p:cNvSpPr>
              <p:nvPr/>
            </p:nvSpPr>
            <p:spPr bwMode="auto">
              <a:xfrm rot="6300000" flipH="1">
                <a:off x="4032010" y="3601751"/>
                <a:ext cx="1243013" cy="1019256"/>
              </a:xfrm>
              <a:custGeom>
                <a:avLst/>
                <a:gdLst>
                  <a:gd name="T0" fmla="*/ 3 w 3132"/>
                  <a:gd name="T1" fmla="*/ 2569 h 2569"/>
                  <a:gd name="T2" fmla="*/ 3 w 3132"/>
                  <a:gd name="T3" fmla="*/ 2569 h 2569"/>
                  <a:gd name="T4" fmla="*/ 0 w 3132"/>
                  <a:gd name="T5" fmla="*/ 2498 h 2569"/>
                  <a:gd name="T6" fmla="*/ 1 w 3132"/>
                  <a:gd name="T7" fmla="*/ 2354 h 2569"/>
                  <a:gd name="T8" fmla="*/ 10 w 3132"/>
                  <a:gd name="T9" fmla="*/ 2211 h 2569"/>
                  <a:gd name="T10" fmla="*/ 27 w 3132"/>
                  <a:gd name="T11" fmla="*/ 2069 h 2569"/>
                  <a:gd name="T12" fmla="*/ 53 w 3132"/>
                  <a:gd name="T13" fmla="*/ 1929 h 2569"/>
                  <a:gd name="T14" fmla="*/ 86 w 3132"/>
                  <a:gd name="T15" fmla="*/ 1789 h 2569"/>
                  <a:gd name="T16" fmla="*/ 128 w 3132"/>
                  <a:gd name="T17" fmla="*/ 1652 h 2569"/>
                  <a:gd name="T18" fmla="*/ 178 w 3132"/>
                  <a:gd name="T19" fmla="*/ 1517 h 2569"/>
                  <a:gd name="T20" fmla="*/ 237 w 3132"/>
                  <a:gd name="T21" fmla="*/ 1386 h 2569"/>
                  <a:gd name="T22" fmla="*/ 303 w 3132"/>
                  <a:gd name="T23" fmla="*/ 1256 h 2569"/>
                  <a:gd name="T24" fmla="*/ 377 w 3132"/>
                  <a:gd name="T25" fmla="*/ 1131 h 2569"/>
                  <a:gd name="T26" fmla="*/ 458 w 3132"/>
                  <a:gd name="T27" fmla="*/ 1010 h 2569"/>
                  <a:gd name="T28" fmla="*/ 548 w 3132"/>
                  <a:gd name="T29" fmla="*/ 893 h 2569"/>
                  <a:gd name="T30" fmla="*/ 646 w 3132"/>
                  <a:gd name="T31" fmla="*/ 781 h 2569"/>
                  <a:gd name="T32" fmla="*/ 751 w 3132"/>
                  <a:gd name="T33" fmla="*/ 673 h 2569"/>
                  <a:gd name="T34" fmla="*/ 865 w 3132"/>
                  <a:gd name="T35" fmla="*/ 572 h 2569"/>
                  <a:gd name="T36" fmla="*/ 925 w 3132"/>
                  <a:gd name="T37" fmla="*/ 524 h 2569"/>
                  <a:gd name="T38" fmla="*/ 1009 w 3132"/>
                  <a:gd name="T39" fmla="*/ 459 h 2569"/>
                  <a:gd name="T40" fmla="*/ 1184 w 3132"/>
                  <a:gd name="T41" fmla="*/ 344 h 2569"/>
                  <a:gd name="T42" fmla="*/ 1366 w 3132"/>
                  <a:gd name="T43" fmla="*/ 245 h 2569"/>
                  <a:gd name="T44" fmla="*/ 1552 w 3132"/>
                  <a:gd name="T45" fmla="*/ 164 h 2569"/>
                  <a:gd name="T46" fmla="*/ 1744 w 3132"/>
                  <a:gd name="T47" fmla="*/ 99 h 2569"/>
                  <a:gd name="T48" fmla="*/ 1939 w 3132"/>
                  <a:gd name="T49" fmla="*/ 50 h 2569"/>
                  <a:gd name="T50" fmla="*/ 2134 w 3132"/>
                  <a:gd name="T51" fmla="*/ 17 h 2569"/>
                  <a:gd name="T52" fmla="*/ 2333 w 3132"/>
                  <a:gd name="T53" fmla="*/ 2 h 2569"/>
                  <a:gd name="T54" fmla="*/ 2432 w 3132"/>
                  <a:gd name="T55" fmla="*/ 0 h 2569"/>
                  <a:gd name="T56" fmla="*/ 2521 w 3132"/>
                  <a:gd name="T57" fmla="*/ 2 h 2569"/>
                  <a:gd name="T58" fmla="*/ 2696 w 3132"/>
                  <a:gd name="T59" fmla="*/ 13 h 2569"/>
                  <a:gd name="T60" fmla="*/ 2871 w 3132"/>
                  <a:gd name="T61" fmla="*/ 39 h 2569"/>
                  <a:gd name="T62" fmla="*/ 3043 w 3132"/>
                  <a:gd name="T63" fmla="*/ 77 h 2569"/>
                  <a:gd name="T64" fmla="*/ 3128 w 3132"/>
                  <a:gd name="T65" fmla="*/ 100 h 2569"/>
                  <a:gd name="T66" fmla="*/ 3131 w 3132"/>
                  <a:gd name="T67" fmla="*/ 165 h 2569"/>
                  <a:gd name="T68" fmla="*/ 3132 w 3132"/>
                  <a:gd name="T69" fmla="*/ 231 h 2569"/>
                  <a:gd name="T70" fmla="*/ 3131 w 3132"/>
                  <a:gd name="T71" fmla="*/ 165 h 2569"/>
                  <a:gd name="T72" fmla="*/ 3128 w 3132"/>
                  <a:gd name="T73" fmla="*/ 100 h 2569"/>
                  <a:gd name="T74" fmla="*/ 3 w 3132"/>
                  <a:gd name="T75" fmla="*/ 2569 h 2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32" h="2569">
                    <a:moveTo>
                      <a:pt x="3" y="2569"/>
                    </a:moveTo>
                    <a:lnTo>
                      <a:pt x="3" y="2569"/>
                    </a:lnTo>
                    <a:lnTo>
                      <a:pt x="0" y="2498"/>
                    </a:lnTo>
                    <a:lnTo>
                      <a:pt x="1" y="2354"/>
                    </a:lnTo>
                    <a:lnTo>
                      <a:pt x="10" y="2211"/>
                    </a:lnTo>
                    <a:lnTo>
                      <a:pt x="27" y="2069"/>
                    </a:lnTo>
                    <a:lnTo>
                      <a:pt x="53" y="1929"/>
                    </a:lnTo>
                    <a:lnTo>
                      <a:pt x="86" y="1789"/>
                    </a:lnTo>
                    <a:lnTo>
                      <a:pt x="128" y="1652"/>
                    </a:lnTo>
                    <a:lnTo>
                      <a:pt x="178" y="1517"/>
                    </a:lnTo>
                    <a:lnTo>
                      <a:pt x="237" y="1386"/>
                    </a:lnTo>
                    <a:lnTo>
                      <a:pt x="303" y="1256"/>
                    </a:lnTo>
                    <a:lnTo>
                      <a:pt x="377" y="1131"/>
                    </a:lnTo>
                    <a:lnTo>
                      <a:pt x="458" y="1010"/>
                    </a:lnTo>
                    <a:lnTo>
                      <a:pt x="548" y="893"/>
                    </a:lnTo>
                    <a:lnTo>
                      <a:pt x="646" y="781"/>
                    </a:lnTo>
                    <a:lnTo>
                      <a:pt x="751" y="673"/>
                    </a:lnTo>
                    <a:lnTo>
                      <a:pt x="865" y="572"/>
                    </a:lnTo>
                    <a:lnTo>
                      <a:pt x="925" y="524"/>
                    </a:lnTo>
                    <a:lnTo>
                      <a:pt x="1009" y="459"/>
                    </a:lnTo>
                    <a:lnTo>
                      <a:pt x="1184" y="344"/>
                    </a:lnTo>
                    <a:lnTo>
                      <a:pt x="1366" y="245"/>
                    </a:lnTo>
                    <a:lnTo>
                      <a:pt x="1552" y="164"/>
                    </a:lnTo>
                    <a:lnTo>
                      <a:pt x="1744" y="99"/>
                    </a:lnTo>
                    <a:lnTo>
                      <a:pt x="1939" y="50"/>
                    </a:lnTo>
                    <a:lnTo>
                      <a:pt x="2134" y="17"/>
                    </a:lnTo>
                    <a:lnTo>
                      <a:pt x="2333" y="2"/>
                    </a:lnTo>
                    <a:lnTo>
                      <a:pt x="2432" y="0"/>
                    </a:lnTo>
                    <a:lnTo>
                      <a:pt x="2521" y="2"/>
                    </a:lnTo>
                    <a:lnTo>
                      <a:pt x="2696" y="13"/>
                    </a:lnTo>
                    <a:lnTo>
                      <a:pt x="2871" y="39"/>
                    </a:lnTo>
                    <a:lnTo>
                      <a:pt x="3043" y="77"/>
                    </a:lnTo>
                    <a:lnTo>
                      <a:pt x="3128" y="100"/>
                    </a:lnTo>
                    <a:lnTo>
                      <a:pt x="3131" y="165"/>
                    </a:lnTo>
                    <a:lnTo>
                      <a:pt x="3132" y="231"/>
                    </a:lnTo>
                    <a:lnTo>
                      <a:pt x="3131" y="165"/>
                    </a:lnTo>
                    <a:lnTo>
                      <a:pt x="3128" y="100"/>
                    </a:lnTo>
                    <a:lnTo>
                      <a:pt x="3" y="2569"/>
                    </a:lnTo>
                    <a:close/>
                  </a:path>
                </a:pathLst>
              </a:custGeom>
              <a:solidFill>
                <a:schemeClr val="tx1">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78" name="Freeform 79"/>
            <p:cNvSpPr>
              <a:spLocks/>
            </p:cNvSpPr>
            <p:nvPr/>
          </p:nvSpPr>
          <p:spPr bwMode="auto">
            <a:xfrm>
              <a:off x="4132687" y="3972115"/>
              <a:ext cx="824724" cy="2408813"/>
            </a:xfrm>
            <a:custGeom>
              <a:avLst/>
              <a:gdLst>
                <a:gd name="T0" fmla="*/ 219 w 1464"/>
                <a:gd name="T1" fmla="*/ 4915 h 5932"/>
                <a:gd name="T2" fmla="*/ 311 w 1464"/>
                <a:gd name="T3" fmla="*/ 5235 h 5932"/>
                <a:gd name="T4" fmla="*/ 410 w 1464"/>
                <a:gd name="T5" fmla="*/ 5555 h 5932"/>
                <a:gd name="T6" fmla="*/ 521 w 1464"/>
                <a:gd name="T7" fmla="*/ 5919 h 5932"/>
                <a:gd name="T8" fmla="*/ 998 w 1464"/>
                <a:gd name="T9" fmla="*/ 5932 h 5932"/>
                <a:gd name="T10" fmla="*/ 1362 w 1464"/>
                <a:gd name="T11" fmla="*/ 5707 h 5932"/>
                <a:gd name="T12" fmla="*/ 995 w 1464"/>
                <a:gd name="T13" fmla="*/ 4925 h 5932"/>
                <a:gd name="T14" fmla="*/ 812 w 1464"/>
                <a:gd name="T15" fmla="*/ 4469 h 5932"/>
                <a:gd name="T16" fmla="*/ 702 w 1464"/>
                <a:gd name="T17" fmla="*/ 4114 h 5932"/>
                <a:gd name="T18" fmla="*/ 631 w 1464"/>
                <a:gd name="T19" fmla="*/ 3807 h 5932"/>
                <a:gd name="T20" fmla="*/ 563 w 1464"/>
                <a:gd name="T21" fmla="*/ 3392 h 5932"/>
                <a:gd name="T22" fmla="*/ 535 w 1464"/>
                <a:gd name="T23" fmla="*/ 3127 h 5932"/>
                <a:gd name="T24" fmla="*/ 509 w 1464"/>
                <a:gd name="T25" fmla="*/ 2650 h 5932"/>
                <a:gd name="T26" fmla="*/ 510 w 1464"/>
                <a:gd name="T27" fmla="*/ 2221 h 5932"/>
                <a:gd name="T28" fmla="*/ 545 w 1464"/>
                <a:gd name="T29" fmla="*/ 1650 h 5932"/>
                <a:gd name="T30" fmla="*/ 579 w 1464"/>
                <a:gd name="T31" fmla="*/ 1345 h 5932"/>
                <a:gd name="T32" fmla="*/ 694 w 1464"/>
                <a:gd name="T33" fmla="*/ 656 h 5932"/>
                <a:gd name="T34" fmla="*/ 816 w 1464"/>
                <a:gd name="T35" fmla="*/ 127 h 5932"/>
                <a:gd name="T36" fmla="*/ 841 w 1464"/>
                <a:gd name="T37" fmla="*/ 41 h 5932"/>
                <a:gd name="T38" fmla="*/ 815 w 1464"/>
                <a:gd name="T39" fmla="*/ 5 h 5932"/>
                <a:gd name="T40" fmla="*/ 790 w 1464"/>
                <a:gd name="T41" fmla="*/ 0 h 5932"/>
                <a:gd name="T42" fmla="*/ 760 w 1464"/>
                <a:gd name="T43" fmla="*/ 17 h 5932"/>
                <a:gd name="T44" fmla="*/ 747 w 1464"/>
                <a:gd name="T45" fmla="*/ 41 h 5932"/>
                <a:gd name="T46" fmla="*/ 553 w 1464"/>
                <a:gd name="T47" fmla="*/ 501 h 5932"/>
                <a:gd name="T48" fmla="*/ 385 w 1464"/>
                <a:gd name="T49" fmla="*/ 990 h 5932"/>
                <a:gd name="T50" fmla="*/ 255 w 1464"/>
                <a:gd name="T51" fmla="*/ 1451 h 5932"/>
                <a:gd name="T52" fmla="*/ 136 w 1464"/>
                <a:gd name="T53" fmla="*/ 1983 h 5932"/>
                <a:gd name="T54" fmla="*/ 71 w 1464"/>
                <a:gd name="T55" fmla="*/ 2342 h 5932"/>
                <a:gd name="T56" fmla="*/ 6 w 1464"/>
                <a:gd name="T57" fmla="*/ 3012 h 5932"/>
                <a:gd name="T58" fmla="*/ 13 w 1464"/>
                <a:gd name="T59" fmla="*/ 3685 h 5932"/>
                <a:gd name="T60" fmla="*/ 93 w 1464"/>
                <a:gd name="T61" fmla="*/ 4352 h 5932"/>
                <a:gd name="T62" fmla="*/ 200 w 1464"/>
                <a:gd name="T63" fmla="*/ 4846 h 5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64" h="5932">
                  <a:moveTo>
                    <a:pt x="200" y="4846"/>
                  </a:moveTo>
                  <a:lnTo>
                    <a:pt x="219" y="4915"/>
                  </a:lnTo>
                  <a:lnTo>
                    <a:pt x="238" y="4983"/>
                  </a:lnTo>
                  <a:lnTo>
                    <a:pt x="311" y="5235"/>
                  </a:lnTo>
                  <a:lnTo>
                    <a:pt x="390" y="5482"/>
                  </a:lnTo>
                  <a:lnTo>
                    <a:pt x="410" y="5555"/>
                  </a:lnTo>
                  <a:lnTo>
                    <a:pt x="482" y="5800"/>
                  </a:lnTo>
                  <a:lnTo>
                    <a:pt x="521" y="5919"/>
                  </a:lnTo>
                  <a:lnTo>
                    <a:pt x="531" y="5932"/>
                  </a:lnTo>
                  <a:lnTo>
                    <a:pt x="998" y="5932"/>
                  </a:lnTo>
                  <a:lnTo>
                    <a:pt x="1464" y="5932"/>
                  </a:lnTo>
                  <a:lnTo>
                    <a:pt x="1362" y="5707"/>
                  </a:lnTo>
                  <a:lnTo>
                    <a:pt x="1149" y="5262"/>
                  </a:lnTo>
                  <a:lnTo>
                    <a:pt x="995" y="4925"/>
                  </a:lnTo>
                  <a:lnTo>
                    <a:pt x="899" y="4698"/>
                  </a:lnTo>
                  <a:lnTo>
                    <a:pt x="812" y="4469"/>
                  </a:lnTo>
                  <a:lnTo>
                    <a:pt x="736" y="4233"/>
                  </a:lnTo>
                  <a:lnTo>
                    <a:pt x="702" y="4114"/>
                  </a:lnTo>
                  <a:lnTo>
                    <a:pt x="676" y="4013"/>
                  </a:lnTo>
                  <a:lnTo>
                    <a:pt x="631" y="3807"/>
                  </a:lnTo>
                  <a:lnTo>
                    <a:pt x="593" y="3599"/>
                  </a:lnTo>
                  <a:lnTo>
                    <a:pt x="563" y="3392"/>
                  </a:lnTo>
                  <a:lnTo>
                    <a:pt x="550" y="3287"/>
                  </a:lnTo>
                  <a:lnTo>
                    <a:pt x="535" y="3127"/>
                  </a:lnTo>
                  <a:lnTo>
                    <a:pt x="513" y="2810"/>
                  </a:lnTo>
                  <a:lnTo>
                    <a:pt x="509" y="2650"/>
                  </a:lnTo>
                  <a:lnTo>
                    <a:pt x="506" y="2508"/>
                  </a:lnTo>
                  <a:lnTo>
                    <a:pt x="510" y="2221"/>
                  </a:lnTo>
                  <a:lnTo>
                    <a:pt x="523" y="1935"/>
                  </a:lnTo>
                  <a:lnTo>
                    <a:pt x="545" y="1650"/>
                  </a:lnTo>
                  <a:lnTo>
                    <a:pt x="560" y="1509"/>
                  </a:lnTo>
                  <a:lnTo>
                    <a:pt x="579" y="1345"/>
                  </a:lnTo>
                  <a:lnTo>
                    <a:pt x="623" y="1047"/>
                  </a:lnTo>
                  <a:lnTo>
                    <a:pt x="694" y="656"/>
                  </a:lnTo>
                  <a:lnTo>
                    <a:pt x="738" y="452"/>
                  </a:lnTo>
                  <a:lnTo>
                    <a:pt x="816" y="127"/>
                  </a:lnTo>
                  <a:lnTo>
                    <a:pt x="838" y="57"/>
                  </a:lnTo>
                  <a:lnTo>
                    <a:pt x="841" y="41"/>
                  </a:lnTo>
                  <a:lnTo>
                    <a:pt x="828" y="14"/>
                  </a:lnTo>
                  <a:lnTo>
                    <a:pt x="815" y="5"/>
                  </a:lnTo>
                  <a:lnTo>
                    <a:pt x="807" y="1"/>
                  </a:lnTo>
                  <a:lnTo>
                    <a:pt x="790" y="0"/>
                  </a:lnTo>
                  <a:lnTo>
                    <a:pt x="775" y="5"/>
                  </a:lnTo>
                  <a:lnTo>
                    <a:pt x="760" y="17"/>
                  </a:lnTo>
                  <a:lnTo>
                    <a:pt x="757" y="24"/>
                  </a:lnTo>
                  <a:lnTo>
                    <a:pt x="747" y="41"/>
                  </a:lnTo>
                  <a:lnTo>
                    <a:pt x="659" y="234"/>
                  </a:lnTo>
                  <a:lnTo>
                    <a:pt x="553" y="501"/>
                  </a:lnTo>
                  <a:lnTo>
                    <a:pt x="471" y="727"/>
                  </a:lnTo>
                  <a:lnTo>
                    <a:pt x="385" y="990"/>
                  </a:lnTo>
                  <a:lnTo>
                    <a:pt x="298" y="1288"/>
                  </a:lnTo>
                  <a:lnTo>
                    <a:pt x="255" y="1451"/>
                  </a:lnTo>
                  <a:lnTo>
                    <a:pt x="212" y="1620"/>
                  </a:lnTo>
                  <a:lnTo>
                    <a:pt x="136" y="1983"/>
                  </a:lnTo>
                  <a:lnTo>
                    <a:pt x="99" y="2176"/>
                  </a:lnTo>
                  <a:lnTo>
                    <a:pt x="71" y="2342"/>
                  </a:lnTo>
                  <a:lnTo>
                    <a:pt x="29" y="2676"/>
                  </a:lnTo>
                  <a:lnTo>
                    <a:pt x="6" y="3012"/>
                  </a:lnTo>
                  <a:lnTo>
                    <a:pt x="0" y="3348"/>
                  </a:lnTo>
                  <a:lnTo>
                    <a:pt x="13" y="3685"/>
                  </a:lnTo>
                  <a:lnTo>
                    <a:pt x="44" y="4019"/>
                  </a:lnTo>
                  <a:lnTo>
                    <a:pt x="93" y="4352"/>
                  </a:lnTo>
                  <a:lnTo>
                    <a:pt x="159" y="4683"/>
                  </a:lnTo>
                  <a:lnTo>
                    <a:pt x="200" y="4846"/>
                  </a:ln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82 Rectángulo"/>
            <p:cNvSpPr/>
            <p:nvPr/>
          </p:nvSpPr>
          <p:spPr>
            <a:xfrm>
              <a:off x="2259435" y="2348880"/>
              <a:ext cx="3888432" cy="432048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84" name="Rectangle 82"/>
          <p:cNvSpPr/>
          <p:nvPr/>
        </p:nvSpPr>
        <p:spPr>
          <a:xfrm>
            <a:off x="1115616" y="4149080"/>
            <a:ext cx="1584176" cy="584775"/>
          </a:xfrm>
          <a:prstGeom prst="rect">
            <a:avLst/>
          </a:prstGeom>
        </p:spPr>
        <p:txBody>
          <a:bodyPr wrap="square">
            <a:spAutoFit/>
          </a:bodyPr>
          <a:lstStyle/>
          <a:p>
            <a:pPr algn="ctr"/>
            <a:r>
              <a:rPr lang="en-US" sz="1600" b="1" smtClean="0"/>
              <a:t>Guidance and training</a:t>
            </a:r>
            <a:endParaRPr lang="en-US" sz="1600" dirty="0"/>
          </a:p>
        </p:txBody>
      </p:sp>
      <p:sp>
        <p:nvSpPr>
          <p:cNvPr id="89" name="Rectangle 82"/>
          <p:cNvSpPr/>
          <p:nvPr/>
        </p:nvSpPr>
        <p:spPr>
          <a:xfrm>
            <a:off x="3323832" y="2060848"/>
            <a:ext cx="2220484" cy="338554"/>
          </a:xfrm>
          <a:prstGeom prst="rect">
            <a:avLst/>
          </a:prstGeom>
        </p:spPr>
        <p:txBody>
          <a:bodyPr wrap="square">
            <a:spAutoFit/>
          </a:bodyPr>
          <a:lstStyle/>
          <a:p>
            <a:pPr algn="ctr"/>
            <a:r>
              <a:rPr lang="en-US" sz="1600" b="1" dirty="0" smtClean="0"/>
              <a:t>Co-production</a:t>
            </a:r>
            <a:endParaRPr lang="en-US" sz="1600" dirty="0"/>
          </a:p>
        </p:txBody>
      </p:sp>
      <p:grpSp>
        <p:nvGrpSpPr>
          <p:cNvPr id="44" name="43 Grupo"/>
          <p:cNvGrpSpPr>
            <a:grpSpLocks noChangeAspect="1"/>
          </p:cNvGrpSpPr>
          <p:nvPr/>
        </p:nvGrpSpPr>
        <p:grpSpPr>
          <a:xfrm>
            <a:off x="827584" y="188640"/>
            <a:ext cx="7465506" cy="720000"/>
            <a:chOff x="419100" y="3028480"/>
            <a:chExt cx="8305800" cy="801041"/>
          </a:xfrm>
        </p:grpSpPr>
        <p:cxnSp>
          <p:nvCxnSpPr>
            <p:cNvPr id="45" name="Straight Connector 5">
              <a:extLst>
                <a:ext uri="{FF2B5EF4-FFF2-40B4-BE49-F238E27FC236}">
                  <a16:creationId xmlns:a16="http://schemas.microsoft.com/office/drawing/2014/main" xmlns="" id="{245AFC35-13C7-44BB-A3AB-464834129932}"/>
                </a:ext>
              </a:extLst>
            </p:cNvPr>
            <p:cNvCxnSpPr>
              <a:cxnSpLocks/>
            </p:cNvCxnSpPr>
            <p:nvPr/>
          </p:nvCxnSpPr>
          <p:spPr>
            <a:xfrm>
              <a:off x="419100" y="3429000"/>
              <a:ext cx="8305800" cy="1"/>
            </a:xfrm>
            <a:prstGeom prst="line">
              <a:avLst/>
            </a:prstGeom>
            <a:ln w="28575">
              <a:solidFill>
                <a:schemeClr val="bg2">
                  <a:lumMod val="75000"/>
                </a:schemeClr>
              </a:solidFill>
              <a:prstDash val="sysDot"/>
            </a:ln>
          </p:spPr>
          <p:style>
            <a:lnRef idx="2">
              <a:schemeClr val="dk1"/>
            </a:lnRef>
            <a:fillRef idx="0">
              <a:schemeClr val="dk1"/>
            </a:fillRef>
            <a:effectRef idx="1">
              <a:schemeClr val="dk1"/>
            </a:effectRef>
            <a:fontRef idx="minor">
              <a:schemeClr val="tx1"/>
            </a:fontRef>
          </p:style>
        </p:cxnSp>
        <p:grpSp>
          <p:nvGrpSpPr>
            <p:cNvPr id="46" name="Group 10">
              <a:extLst>
                <a:ext uri="{FF2B5EF4-FFF2-40B4-BE49-F238E27FC236}">
                  <a16:creationId xmlns:a16="http://schemas.microsoft.com/office/drawing/2014/main" xmlns="" id="{5522A310-F67F-41FA-8C67-06B4B969B914}"/>
                </a:ext>
              </a:extLst>
            </p:cNvPr>
            <p:cNvGrpSpPr/>
            <p:nvPr/>
          </p:nvGrpSpPr>
          <p:grpSpPr>
            <a:xfrm>
              <a:off x="1012723" y="3028480"/>
              <a:ext cx="800078" cy="801041"/>
              <a:chOff x="1350296" y="2894973"/>
              <a:chExt cx="1066771" cy="1068054"/>
            </a:xfrm>
          </p:grpSpPr>
          <p:sp>
            <p:nvSpPr>
              <p:cNvPr id="67" name="Freeform 5">
                <a:extLst>
                  <a:ext uri="{FF2B5EF4-FFF2-40B4-BE49-F238E27FC236}">
                    <a16:creationId xmlns:a16="http://schemas.microsoft.com/office/drawing/2014/main" xmlns="" id="{D4303751-6B11-4DE5-AA02-8283B6312A70}"/>
                  </a:ext>
                </a:extLst>
              </p:cNvPr>
              <p:cNvSpPr>
                <a:spLocks/>
              </p:cNvSpPr>
              <p:nvPr/>
            </p:nvSpPr>
            <p:spPr bwMode="auto">
              <a:xfrm>
                <a:off x="1883895"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70" name="Freeform 7">
                <a:extLst>
                  <a:ext uri="{FF2B5EF4-FFF2-40B4-BE49-F238E27FC236}">
                    <a16:creationId xmlns:a16="http://schemas.microsoft.com/office/drawing/2014/main" xmlns="" id="{62785338-4A56-4DD6-9439-A6CCC45816C1}"/>
                  </a:ext>
                </a:extLst>
              </p:cNvPr>
              <p:cNvSpPr>
                <a:spLocks/>
              </p:cNvSpPr>
              <p:nvPr/>
            </p:nvSpPr>
            <p:spPr bwMode="auto">
              <a:xfrm>
                <a:off x="1350296"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grpSp>
          <p:nvGrpSpPr>
            <p:cNvPr id="47" name="Group 13">
              <a:extLst>
                <a:ext uri="{FF2B5EF4-FFF2-40B4-BE49-F238E27FC236}">
                  <a16:creationId xmlns:a16="http://schemas.microsoft.com/office/drawing/2014/main" xmlns="" id="{CC71A064-DA16-4809-BF87-12B9BD2BD250}"/>
                </a:ext>
              </a:extLst>
            </p:cNvPr>
            <p:cNvGrpSpPr/>
            <p:nvPr/>
          </p:nvGrpSpPr>
          <p:grpSpPr>
            <a:xfrm>
              <a:off x="7111181" y="3028480"/>
              <a:ext cx="800078" cy="801041"/>
              <a:chOff x="9481574" y="2894973"/>
              <a:chExt cx="1066771" cy="1068054"/>
            </a:xfrm>
          </p:grpSpPr>
          <p:sp>
            <p:nvSpPr>
              <p:cNvPr id="62" name="Freeform 5">
                <a:extLst>
                  <a:ext uri="{FF2B5EF4-FFF2-40B4-BE49-F238E27FC236}">
                    <a16:creationId xmlns:a16="http://schemas.microsoft.com/office/drawing/2014/main" xmlns="" id="{2C965F83-394C-4ECD-98FD-E768958E0D25}"/>
                  </a:ext>
                </a:extLst>
              </p:cNvPr>
              <p:cNvSpPr>
                <a:spLocks/>
              </p:cNvSpPr>
              <p:nvPr/>
            </p:nvSpPr>
            <p:spPr bwMode="auto">
              <a:xfrm>
                <a:off x="10015173"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63" name="Freeform 7">
                <a:extLst>
                  <a:ext uri="{FF2B5EF4-FFF2-40B4-BE49-F238E27FC236}">
                    <a16:creationId xmlns:a16="http://schemas.microsoft.com/office/drawing/2014/main" xmlns="" id="{46454AFF-8F85-4073-9D5E-5E918F773B80}"/>
                  </a:ext>
                </a:extLst>
              </p:cNvPr>
              <p:cNvSpPr>
                <a:spLocks/>
              </p:cNvSpPr>
              <p:nvPr/>
            </p:nvSpPr>
            <p:spPr bwMode="auto">
              <a:xfrm>
                <a:off x="9481574"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grpSp>
          <p:nvGrpSpPr>
            <p:cNvPr id="48" name="Group 12">
              <a:extLst>
                <a:ext uri="{FF2B5EF4-FFF2-40B4-BE49-F238E27FC236}">
                  <a16:creationId xmlns:a16="http://schemas.microsoft.com/office/drawing/2014/main" xmlns="" id="{5DCC80E2-1720-48F0-B521-F7313549F768}"/>
                </a:ext>
              </a:extLst>
            </p:cNvPr>
            <p:cNvGrpSpPr/>
            <p:nvPr/>
          </p:nvGrpSpPr>
          <p:grpSpPr>
            <a:xfrm>
              <a:off x="5078362" y="3028480"/>
              <a:ext cx="800078" cy="801041"/>
              <a:chOff x="6771148" y="2894973"/>
              <a:chExt cx="1066771" cy="1068054"/>
            </a:xfrm>
          </p:grpSpPr>
          <p:sp>
            <p:nvSpPr>
              <p:cNvPr id="60" name="Freeform 5">
                <a:extLst>
                  <a:ext uri="{FF2B5EF4-FFF2-40B4-BE49-F238E27FC236}">
                    <a16:creationId xmlns:a16="http://schemas.microsoft.com/office/drawing/2014/main" xmlns="" id="{63980784-95DE-457E-B662-D6CCBF267FC4}"/>
                  </a:ext>
                </a:extLst>
              </p:cNvPr>
              <p:cNvSpPr>
                <a:spLocks/>
              </p:cNvSpPr>
              <p:nvPr/>
            </p:nvSpPr>
            <p:spPr bwMode="auto">
              <a:xfrm>
                <a:off x="7304747"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chemeClr val="accent2"/>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61" name="Freeform 7">
                <a:extLst>
                  <a:ext uri="{FF2B5EF4-FFF2-40B4-BE49-F238E27FC236}">
                    <a16:creationId xmlns:a16="http://schemas.microsoft.com/office/drawing/2014/main" xmlns="" id="{CC478339-E29E-4480-AAA4-F16A2F79B582}"/>
                  </a:ext>
                </a:extLst>
              </p:cNvPr>
              <p:cNvSpPr>
                <a:spLocks/>
              </p:cNvSpPr>
              <p:nvPr/>
            </p:nvSpPr>
            <p:spPr bwMode="auto">
              <a:xfrm>
                <a:off x="6771148"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rgbClr val="CC706E"/>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grpSp>
          <p:nvGrpSpPr>
            <p:cNvPr id="49" name="Group 11">
              <a:extLst>
                <a:ext uri="{FF2B5EF4-FFF2-40B4-BE49-F238E27FC236}">
                  <a16:creationId xmlns:a16="http://schemas.microsoft.com/office/drawing/2014/main" xmlns="" id="{FC62BE4F-B196-45AF-B98C-91E3F80E38F9}"/>
                </a:ext>
              </a:extLst>
            </p:cNvPr>
            <p:cNvGrpSpPr/>
            <p:nvPr/>
          </p:nvGrpSpPr>
          <p:grpSpPr>
            <a:xfrm>
              <a:off x="3045542" y="3028480"/>
              <a:ext cx="800078" cy="801041"/>
              <a:chOff x="4060722" y="2894973"/>
              <a:chExt cx="1066771" cy="1068054"/>
            </a:xfrm>
            <a:solidFill>
              <a:schemeClr val="accent3">
                <a:lumMod val="60000"/>
                <a:lumOff val="40000"/>
              </a:schemeClr>
            </a:solidFill>
          </p:grpSpPr>
          <p:sp>
            <p:nvSpPr>
              <p:cNvPr id="58" name="Freeform 5">
                <a:extLst>
                  <a:ext uri="{FF2B5EF4-FFF2-40B4-BE49-F238E27FC236}">
                    <a16:creationId xmlns:a16="http://schemas.microsoft.com/office/drawing/2014/main" xmlns="" id="{CAB65D93-AE28-4AE0-B90E-94ECFC5886D1}"/>
                  </a:ext>
                </a:extLst>
              </p:cNvPr>
              <p:cNvSpPr>
                <a:spLocks/>
              </p:cNvSpPr>
              <p:nvPr/>
            </p:nvSpPr>
            <p:spPr bwMode="auto">
              <a:xfrm>
                <a:off x="4594321"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59" name="Freeform 7">
                <a:extLst>
                  <a:ext uri="{FF2B5EF4-FFF2-40B4-BE49-F238E27FC236}">
                    <a16:creationId xmlns:a16="http://schemas.microsoft.com/office/drawing/2014/main" xmlns="" id="{DCBDA598-A066-4C1E-B960-EA50156DBA13}"/>
                  </a:ext>
                </a:extLst>
              </p:cNvPr>
              <p:cNvSpPr>
                <a:spLocks/>
              </p:cNvSpPr>
              <p:nvPr/>
            </p:nvSpPr>
            <p:spPr bwMode="auto">
              <a:xfrm>
                <a:off x="4060722"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sp>
          <p:nvSpPr>
            <p:cNvPr id="50" name="Oval 54">
              <a:extLst>
                <a:ext uri="{FF2B5EF4-FFF2-40B4-BE49-F238E27FC236}">
                  <a16:creationId xmlns:a16="http://schemas.microsoft.com/office/drawing/2014/main" xmlns="" id="{5F28186E-5DD9-44C3-B275-612132337A93}"/>
                </a:ext>
              </a:extLst>
            </p:cNvPr>
            <p:cNvSpPr/>
            <p:nvPr/>
          </p:nvSpPr>
          <p:spPr>
            <a:xfrm>
              <a:off x="1225123" y="3240881"/>
              <a:ext cx="376238" cy="376238"/>
            </a:xfrm>
            <a:prstGeom prst="ellipse">
              <a:avLst/>
            </a:prstGeom>
            <a:noFill/>
            <a:ln w="28575">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51" name="Oval 55">
              <a:extLst>
                <a:ext uri="{FF2B5EF4-FFF2-40B4-BE49-F238E27FC236}">
                  <a16:creationId xmlns:a16="http://schemas.microsoft.com/office/drawing/2014/main" xmlns="" id="{8A56EF23-E897-4D06-8649-1DD2C91FB024}"/>
                </a:ext>
              </a:extLst>
            </p:cNvPr>
            <p:cNvSpPr/>
            <p:nvPr/>
          </p:nvSpPr>
          <p:spPr>
            <a:xfrm>
              <a:off x="3257728" y="3240881"/>
              <a:ext cx="376238" cy="376238"/>
            </a:xfrm>
            <a:prstGeom prst="ellipse">
              <a:avLst/>
            </a:prstGeom>
            <a:noFill/>
            <a:ln w="28575">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52" name="Oval 56">
              <a:extLst>
                <a:ext uri="{FF2B5EF4-FFF2-40B4-BE49-F238E27FC236}">
                  <a16:creationId xmlns:a16="http://schemas.microsoft.com/office/drawing/2014/main" xmlns="" id="{50D7FA05-0D55-4506-A029-7CCA5FC2451A}"/>
                </a:ext>
              </a:extLst>
            </p:cNvPr>
            <p:cNvSpPr/>
            <p:nvPr/>
          </p:nvSpPr>
          <p:spPr>
            <a:xfrm>
              <a:off x="5290334" y="3240881"/>
              <a:ext cx="376238" cy="376238"/>
            </a:xfrm>
            <a:prstGeom prst="ellipse">
              <a:avLst/>
            </a:prstGeom>
            <a:noFill/>
            <a:ln w="28575">
              <a:solidFill>
                <a:schemeClr val="accent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53" name="Oval 57">
              <a:extLst>
                <a:ext uri="{FF2B5EF4-FFF2-40B4-BE49-F238E27FC236}">
                  <a16:creationId xmlns:a16="http://schemas.microsoft.com/office/drawing/2014/main" xmlns="" id="{77F496F2-E52E-47DA-8F7C-558614009192}"/>
                </a:ext>
              </a:extLst>
            </p:cNvPr>
            <p:cNvSpPr/>
            <p:nvPr/>
          </p:nvSpPr>
          <p:spPr>
            <a:xfrm>
              <a:off x="7322941" y="3240881"/>
              <a:ext cx="376238" cy="376238"/>
            </a:xfrm>
            <a:prstGeom prst="ellipse">
              <a:avLst/>
            </a:prstGeom>
            <a:noFill/>
            <a:ln w="28575">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54" name="Oval 60">
              <a:extLst>
                <a:ext uri="{FF2B5EF4-FFF2-40B4-BE49-F238E27FC236}">
                  <a16:creationId xmlns:a16="http://schemas.microsoft.com/office/drawing/2014/main" xmlns="" id="{76AC307D-42CB-4D9D-8814-CA13D00F355C}"/>
                </a:ext>
              </a:extLst>
            </p:cNvPr>
            <p:cNvSpPr/>
            <p:nvPr/>
          </p:nvSpPr>
          <p:spPr>
            <a:xfrm>
              <a:off x="1308146" y="3324225"/>
              <a:ext cx="209550" cy="209550"/>
            </a:xfrm>
            <a:prstGeom prst="ellipse">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5" name="Oval 61">
              <a:extLst>
                <a:ext uri="{FF2B5EF4-FFF2-40B4-BE49-F238E27FC236}">
                  <a16:creationId xmlns:a16="http://schemas.microsoft.com/office/drawing/2014/main" xmlns="" id="{DE7B91B5-3765-4603-B142-E7FABFA75327}"/>
                </a:ext>
              </a:extLst>
            </p:cNvPr>
            <p:cNvSpPr/>
            <p:nvPr/>
          </p:nvSpPr>
          <p:spPr>
            <a:xfrm>
              <a:off x="3340859" y="3324225"/>
              <a:ext cx="209550" cy="209550"/>
            </a:xfrm>
            <a:prstGeom prst="ellipse">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6" name="Oval 62">
              <a:extLst>
                <a:ext uri="{FF2B5EF4-FFF2-40B4-BE49-F238E27FC236}">
                  <a16:creationId xmlns:a16="http://schemas.microsoft.com/office/drawing/2014/main" xmlns="" id="{4E85E976-6C9F-4B9D-B8CE-A0D3F16679D8}"/>
                </a:ext>
              </a:extLst>
            </p:cNvPr>
            <p:cNvSpPr/>
            <p:nvPr/>
          </p:nvSpPr>
          <p:spPr>
            <a:xfrm>
              <a:off x="5373572" y="3324225"/>
              <a:ext cx="209550" cy="2095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7" name="Oval 63">
              <a:extLst>
                <a:ext uri="{FF2B5EF4-FFF2-40B4-BE49-F238E27FC236}">
                  <a16:creationId xmlns:a16="http://schemas.microsoft.com/office/drawing/2014/main" xmlns="" id="{6096233F-AB90-499A-8553-F9AAA8AAC1DD}"/>
                </a:ext>
              </a:extLst>
            </p:cNvPr>
            <p:cNvSpPr/>
            <p:nvPr/>
          </p:nvSpPr>
          <p:spPr>
            <a:xfrm>
              <a:off x="7406285" y="3324225"/>
              <a:ext cx="209550" cy="209550"/>
            </a:xfrm>
            <a:prstGeom prst="ellipse">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38" name="TextBox 7">
            <a:extLst>
              <a:ext uri="{FF2B5EF4-FFF2-40B4-BE49-F238E27FC236}">
                <a16:creationId xmlns:a16="http://schemas.microsoft.com/office/drawing/2014/main" xmlns="" id="{FFC5B4E5-9A07-47EA-AB3E-4808066DBF78}"/>
              </a:ext>
            </a:extLst>
          </p:cNvPr>
          <p:cNvSpPr txBox="1"/>
          <p:nvPr/>
        </p:nvSpPr>
        <p:spPr>
          <a:xfrm>
            <a:off x="539551" y="1052736"/>
            <a:ext cx="6048673" cy="461665"/>
          </a:xfrm>
          <a:prstGeom prst="rect">
            <a:avLst/>
          </a:prstGeom>
          <a:noFill/>
        </p:spPr>
        <p:txBody>
          <a:bodyPr wrap="square" rtlCol="0">
            <a:spAutoFit/>
          </a:bodyPr>
          <a:lstStyle/>
          <a:p>
            <a:r>
              <a:rPr lang="en-US" sz="2400" b="1" dirty="0" smtClean="0">
                <a:solidFill>
                  <a:schemeClr val="accent2"/>
                </a:solidFill>
              </a:rPr>
              <a:t>Capacity building needs time</a:t>
            </a:r>
            <a:endParaRPr lang="en-US" sz="2400" b="1" dirty="0">
              <a:solidFill>
                <a:schemeClr val="accent2"/>
              </a:solidFill>
            </a:endParaRPr>
          </a:p>
        </p:txBody>
      </p:sp>
      <p:sp>
        <p:nvSpPr>
          <p:cNvPr id="39" name="TextBox 7">
            <a:extLst>
              <a:ext uri="{FF2B5EF4-FFF2-40B4-BE49-F238E27FC236}">
                <a16:creationId xmlns:a16="http://schemas.microsoft.com/office/drawing/2014/main" xmlns="" id="{FFC5B4E5-9A07-47EA-AB3E-4808066DBF78}"/>
              </a:ext>
            </a:extLst>
          </p:cNvPr>
          <p:cNvSpPr txBox="1"/>
          <p:nvPr/>
        </p:nvSpPr>
        <p:spPr>
          <a:xfrm>
            <a:off x="4449978" y="139492"/>
            <a:ext cx="914110" cy="415498"/>
          </a:xfrm>
          <a:prstGeom prst="rect">
            <a:avLst/>
          </a:prstGeom>
          <a:noFill/>
        </p:spPr>
        <p:txBody>
          <a:bodyPr wrap="square" rtlCol="0">
            <a:spAutoFit/>
          </a:bodyPr>
          <a:lstStyle/>
          <a:p>
            <a:r>
              <a:rPr lang="en-US" sz="1050" b="1" dirty="0" smtClean="0">
                <a:solidFill>
                  <a:schemeClr val="accent2"/>
                </a:solidFill>
              </a:rPr>
              <a:t>CAPACITY BUILDING</a:t>
            </a:r>
            <a:endParaRPr lang="en-US" sz="1050" b="1" dirty="0">
              <a:solidFill>
                <a:schemeClr val="accent2"/>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43 Grupo"/>
          <p:cNvGrpSpPr>
            <a:grpSpLocks noChangeAspect="1"/>
          </p:cNvGrpSpPr>
          <p:nvPr/>
        </p:nvGrpSpPr>
        <p:grpSpPr>
          <a:xfrm>
            <a:off x="827584" y="188640"/>
            <a:ext cx="7465506" cy="720000"/>
            <a:chOff x="419100" y="3028480"/>
            <a:chExt cx="8305800" cy="801041"/>
          </a:xfrm>
        </p:grpSpPr>
        <p:cxnSp>
          <p:nvCxnSpPr>
            <p:cNvPr id="5" name="Straight Connector 5">
              <a:extLst>
                <a:ext uri="{FF2B5EF4-FFF2-40B4-BE49-F238E27FC236}">
                  <a16:creationId xmlns:a16="http://schemas.microsoft.com/office/drawing/2014/main" xmlns="" id="{245AFC35-13C7-44BB-A3AB-464834129932}"/>
                </a:ext>
              </a:extLst>
            </p:cNvPr>
            <p:cNvCxnSpPr>
              <a:cxnSpLocks/>
            </p:cNvCxnSpPr>
            <p:nvPr/>
          </p:nvCxnSpPr>
          <p:spPr>
            <a:xfrm>
              <a:off x="419100" y="3429000"/>
              <a:ext cx="8305800" cy="1"/>
            </a:xfrm>
            <a:prstGeom prst="line">
              <a:avLst/>
            </a:prstGeom>
            <a:ln w="28575">
              <a:solidFill>
                <a:schemeClr val="bg2">
                  <a:lumMod val="75000"/>
                </a:schemeClr>
              </a:solidFill>
              <a:prstDash val="sysDot"/>
            </a:ln>
          </p:spPr>
          <p:style>
            <a:lnRef idx="2">
              <a:schemeClr val="dk1"/>
            </a:lnRef>
            <a:fillRef idx="0">
              <a:schemeClr val="dk1"/>
            </a:fillRef>
            <a:effectRef idx="1">
              <a:schemeClr val="dk1"/>
            </a:effectRef>
            <a:fontRef idx="minor">
              <a:schemeClr val="tx1"/>
            </a:fontRef>
          </p:style>
        </p:cxnSp>
        <p:grpSp>
          <p:nvGrpSpPr>
            <p:cNvPr id="6" name="Group 10">
              <a:extLst>
                <a:ext uri="{FF2B5EF4-FFF2-40B4-BE49-F238E27FC236}">
                  <a16:creationId xmlns:a16="http://schemas.microsoft.com/office/drawing/2014/main" xmlns="" id="{5522A310-F67F-41FA-8C67-06B4B969B914}"/>
                </a:ext>
              </a:extLst>
            </p:cNvPr>
            <p:cNvGrpSpPr/>
            <p:nvPr/>
          </p:nvGrpSpPr>
          <p:grpSpPr>
            <a:xfrm>
              <a:off x="1012723" y="3028480"/>
              <a:ext cx="800078" cy="801041"/>
              <a:chOff x="1350296" y="2894973"/>
              <a:chExt cx="1066771" cy="1068054"/>
            </a:xfrm>
          </p:grpSpPr>
          <p:sp>
            <p:nvSpPr>
              <p:cNvPr id="24" name="Freeform 5">
                <a:extLst>
                  <a:ext uri="{FF2B5EF4-FFF2-40B4-BE49-F238E27FC236}">
                    <a16:creationId xmlns:a16="http://schemas.microsoft.com/office/drawing/2014/main" xmlns="" id="{D4303751-6B11-4DE5-AA02-8283B6312A70}"/>
                  </a:ext>
                </a:extLst>
              </p:cNvPr>
              <p:cNvSpPr>
                <a:spLocks/>
              </p:cNvSpPr>
              <p:nvPr/>
            </p:nvSpPr>
            <p:spPr bwMode="auto">
              <a:xfrm>
                <a:off x="1883895"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5" name="Freeform 7">
                <a:extLst>
                  <a:ext uri="{FF2B5EF4-FFF2-40B4-BE49-F238E27FC236}">
                    <a16:creationId xmlns:a16="http://schemas.microsoft.com/office/drawing/2014/main" xmlns="" id="{62785338-4A56-4DD6-9439-A6CCC45816C1}"/>
                  </a:ext>
                </a:extLst>
              </p:cNvPr>
              <p:cNvSpPr>
                <a:spLocks/>
              </p:cNvSpPr>
              <p:nvPr/>
            </p:nvSpPr>
            <p:spPr bwMode="auto">
              <a:xfrm>
                <a:off x="1350296"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grpSp>
          <p:nvGrpSpPr>
            <p:cNvPr id="7" name="Group 13">
              <a:extLst>
                <a:ext uri="{FF2B5EF4-FFF2-40B4-BE49-F238E27FC236}">
                  <a16:creationId xmlns:a16="http://schemas.microsoft.com/office/drawing/2014/main" xmlns="" id="{CC71A064-DA16-4809-BF87-12B9BD2BD250}"/>
                </a:ext>
              </a:extLst>
            </p:cNvPr>
            <p:cNvGrpSpPr/>
            <p:nvPr/>
          </p:nvGrpSpPr>
          <p:grpSpPr>
            <a:xfrm>
              <a:off x="7111181" y="3028480"/>
              <a:ext cx="800078" cy="801041"/>
              <a:chOff x="9481574" y="2894973"/>
              <a:chExt cx="1066771" cy="1068054"/>
            </a:xfrm>
          </p:grpSpPr>
          <p:sp>
            <p:nvSpPr>
              <p:cNvPr id="22" name="Freeform 5">
                <a:extLst>
                  <a:ext uri="{FF2B5EF4-FFF2-40B4-BE49-F238E27FC236}">
                    <a16:creationId xmlns:a16="http://schemas.microsoft.com/office/drawing/2014/main" xmlns="" id="{2C965F83-394C-4ECD-98FD-E768958E0D25}"/>
                  </a:ext>
                </a:extLst>
              </p:cNvPr>
              <p:cNvSpPr>
                <a:spLocks/>
              </p:cNvSpPr>
              <p:nvPr/>
            </p:nvSpPr>
            <p:spPr bwMode="auto">
              <a:xfrm>
                <a:off x="10015173"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3" name="Freeform 7">
                <a:extLst>
                  <a:ext uri="{FF2B5EF4-FFF2-40B4-BE49-F238E27FC236}">
                    <a16:creationId xmlns:a16="http://schemas.microsoft.com/office/drawing/2014/main" xmlns="" id="{46454AFF-8F85-4073-9D5E-5E918F773B80}"/>
                  </a:ext>
                </a:extLst>
              </p:cNvPr>
              <p:cNvSpPr>
                <a:spLocks/>
              </p:cNvSpPr>
              <p:nvPr/>
            </p:nvSpPr>
            <p:spPr bwMode="auto">
              <a:xfrm>
                <a:off x="9481574"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grpSp>
          <p:nvGrpSpPr>
            <p:cNvPr id="8" name="Group 12">
              <a:extLst>
                <a:ext uri="{FF2B5EF4-FFF2-40B4-BE49-F238E27FC236}">
                  <a16:creationId xmlns:a16="http://schemas.microsoft.com/office/drawing/2014/main" xmlns="" id="{5DCC80E2-1720-48F0-B521-F7313549F768}"/>
                </a:ext>
              </a:extLst>
            </p:cNvPr>
            <p:cNvGrpSpPr/>
            <p:nvPr/>
          </p:nvGrpSpPr>
          <p:grpSpPr>
            <a:xfrm>
              <a:off x="5078362" y="3028480"/>
              <a:ext cx="800078" cy="801041"/>
              <a:chOff x="6771148" y="2894973"/>
              <a:chExt cx="1066771" cy="1068054"/>
            </a:xfrm>
          </p:grpSpPr>
          <p:sp>
            <p:nvSpPr>
              <p:cNvPr id="20" name="Freeform 5">
                <a:extLst>
                  <a:ext uri="{FF2B5EF4-FFF2-40B4-BE49-F238E27FC236}">
                    <a16:creationId xmlns:a16="http://schemas.microsoft.com/office/drawing/2014/main" xmlns="" id="{63980784-95DE-457E-B662-D6CCBF267FC4}"/>
                  </a:ext>
                </a:extLst>
              </p:cNvPr>
              <p:cNvSpPr>
                <a:spLocks/>
              </p:cNvSpPr>
              <p:nvPr/>
            </p:nvSpPr>
            <p:spPr bwMode="auto">
              <a:xfrm>
                <a:off x="7304747"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chemeClr val="accent2"/>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1" name="Freeform 7">
                <a:extLst>
                  <a:ext uri="{FF2B5EF4-FFF2-40B4-BE49-F238E27FC236}">
                    <a16:creationId xmlns:a16="http://schemas.microsoft.com/office/drawing/2014/main" xmlns="" id="{CC478339-E29E-4480-AAA4-F16A2F79B582}"/>
                  </a:ext>
                </a:extLst>
              </p:cNvPr>
              <p:cNvSpPr>
                <a:spLocks/>
              </p:cNvSpPr>
              <p:nvPr/>
            </p:nvSpPr>
            <p:spPr bwMode="auto">
              <a:xfrm>
                <a:off x="6771148"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rgbClr val="CC706E"/>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grpSp>
          <p:nvGrpSpPr>
            <p:cNvPr id="9" name="Group 11">
              <a:extLst>
                <a:ext uri="{FF2B5EF4-FFF2-40B4-BE49-F238E27FC236}">
                  <a16:creationId xmlns:a16="http://schemas.microsoft.com/office/drawing/2014/main" xmlns="" id="{FC62BE4F-B196-45AF-B98C-91E3F80E38F9}"/>
                </a:ext>
              </a:extLst>
            </p:cNvPr>
            <p:cNvGrpSpPr/>
            <p:nvPr/>
          </p:nvGrpSpPr>
          <p:grpSpPr>
            <a:xfrm>
              <a:off x="3045542" y="3028480"/>
              <a:ext cx="800078" cy="801041"/>
              <a:chOff x="4060722" y="2894973"/>
              <a:chExt cx="1066771" cy="1068054"/>
            </a:xfrm>
            <a:solidFill>
              <a:schemeClr val="accent3">
                <a:lumMod val="60000"/>
                <a:lumOff val="40000"/>
              </a:schemeClr>
            </a:solidFill>
          </p:grpSpPr>
          <p:sp>
            <p:nvSpPr>
              <p:cNvPr id="18" name="Freeform 5">
                <a:extLst>
                  <a:ext uri="{FF2B5EF4-FFF2-40B4-BE49-F238E27FC236}">
                    <a16:creationId xmlns:a16="http://schemas.microsoft.com/office/drawing/2014/main" xmlns="" id="{CAB65D93-AE28-4AE0-B90E-94ECFC5886D1}"/>
                  </a:ext>
                </a:extLst>
              </p:cNvPr>
              <p:cNvSpPr>
                <a:spLocks/>
              </p:cNvSpPr>
              <p:nvPr/>
            </p:nvSpPr>
            <p:spPr bwMode="auto">
              <a:xfrm>
                <a:off x="4594321"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9" name="Freeform 7">
                <a:extLst>
                  <a:ext uri="{FF2B5EF4-FFF2-40B4-BE49-F238E27FC236}">
                    <a16:creationId xmlns:a16="http://schemas.microsoft.com/office/drawing/2014/main" xmlns="" id="{DCBDA598-A066-4C1E-B960-EA50156DBA13}"/>
                  </a:ext>
                </a:extLst>
              </p:cNvPr>
              <p:cNvSpPr>
                <a:spLocks/>
              </p:cNvSpPr>
              <p:nvPr/>
            </p:nvSpPr>
            <p:spPr bwMode="auto">
              <a:xfrm>
                <a:off x="4060722"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sp>
          <p:nvSpPr>
            <p:cNvPr id="10" name="Oval 54">
              <a:extLst>
                <a:ext uri="{FF2B5EF4-FFF2-40B4-BE49-F238E27FC236}">
                  <a16:creationId xmlns:a16="http://schemas.microsoft.com/office/drawing/2014/main" xmlns="" id="{5F28186E-5DD9-44C3-B275-612132337A93}"/>
                </a:ext>
              </a:extLst>
            </p:cNvPr>
            <p:cNvSpPr/>
            <p:nvPr/>
          </p:nvSpPr>
          <p:spPr>
            <a:xfrm>
              <a:off x="1225123" y="3240881"/>
              <a:ext cx="376238" cy="376238"/>
            </a:xfrm>
            <a:prstGeom prst="ellipse">
              <a:avLst/>
            </a:prstGeom>
            <a:noFill/>
            <a:ln w="28575">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11" name="Oval 55">
              <a:extLst>
                <a:ext uri="{FF2B5EF4-FFF2-40B4-BE49-F238E27FC236}">
                  <a16:creationId xmlns:a16="http://schemas.microsoft.com/office/drawing/2014/main" xmlns="" id="{8A56EF23-E897-4D06-8649-1DD2C91FB024}"/>
                </a:ext>
              </a:extLst>
            </p:cNvPr>
            <p:cNvSpPr/>
            <p:nvPr/>
          </p:nvSpPr>
          <p:spPr>
            <a:xfrm>
              <a:off x="3257728" y="3240881"/>
              <a:ext cx="376238" cy="376238"/>
            </a:xfrm>
            <a:prstGeom prst="ellipse">
              <a:avLst/>
            </a:prstGeom>
            <a:noFill/>
            <a:ln w="28575">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12" name="Oval 56">
              <a:extLst>
                <a:ext uri="{FF2B5EF4-FFF2-40B4-BE49-F238E27FC236}">
                  <a16:creationId xmlns:a16="http://schemas.microsoft.com/office/drawing/2014/main" xmlns="" id="{50D7FA05-0D55-4506-A029-7CCA5FC2451A}"/>
                </a:ext>
              </a:extLst>
            </p:cNvPr>
            <p:cNvSpPr/>
            <p:nvPr/>
          </p:nvSpPr>
          <p:spPr>
            <a:xfrm>
              <a:off x="5290334" y="3240881"/>
              <a:ext cx="376238" cy="376238"/>
            </a:xfrm>
            <a:prstGeom prst="ellipse">
              <a:avLst/>
            </a:prstGeom>
            <a:noFill/>
            <a:ln w="28575">
              <a:solidFill>
                <a:schemeClr val="accent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13" name="Oval 57">
              <a:extLst>
                <a:ext uri="{FF2B5EF4-FFF2-40B4-BE49-F238E27FC236}">
                  <a16:creationId xmlns:a16="http://schemas.microsoft.com/office/drawing/2014/main" xmlns="" id="{77F496F2-E52E-47DA-8F7C-558614009192}"/>
                </a:ext>
              </a:extLst>
            </p:cNvPr>
            <p:cNvSpPr/>
            <p:nvPr/>
          </p:nvSpPr>
          <p:spPr>
            <a:xfrm>
              <a:off x="7322941" y="3240881"/>
              <a:ext cx="376238" cy="376238"/>
            </a:xfrm>
            <a:prstGeom prst="ellipse">
              <a:avLst/>
            </a:prstGeom>
            <a:noFill/>
            <a:ln w="28575">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14" name="Oval 60">
              <a:extLst>
                <a:ext uri="{FF2B5EF4-FFF2-40B4-BE49-F238E27FC236}">
                  <a16:creationId xmlns:a16="http://schemas.microsoft.com/office/drawing/2014/main" xmlns="" id="{76AC307D-42CB-4D9D-8814-CA13D00F355C}"/>
                </a:ext>
              </a:extLst>
            </p:cNvPr>
            <p:cNvSpPr/>
            <p:nvPr/>
          </p:nvSpPr>
          <p:spPr>
            <a:xfrm>
              <a:off x="1308146" y="3324225"/>
              <a:ext cx="209550" cy="209550"/>
            </a:xfrm>
            <a:prstGeom prst="ellipse">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Oval 61">
              <a:extLst>
                <a:ext uri="{FF2B5EF4-FFF2-40B4-BE49-F238E27FC236}">
                  <a16:creationId xmlns:a16="http://schemas.microsoft.com/office/drawing/2014/main" xmlns="" id="{DE7B91B5-3765-4603-B142-E7FABFA75327}"/>
                </a:ext>
              </a:extLst>
            </p:cNvPr>
            <p:cNvSpPr/>
            <p:nvPr/>
          </p:nvSpPr>
          <p:spPr>
            <a:xfrm>
              <a:off x="3340859" y="3324225"/>
              <a:ext cx="209550" cy="209550"/>
            </a:xfrm>
            <a:prstGeom prst="ellipse">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Oval 62">
              <a:extLst>
                <a:ext uri="{FF2B5EF4-FFF2-40B4-BE49-F238E27FC236}">
                  <a16:creationId xmlns:a16="http://schemas.microsoft.com/office/drawing/2014/main" xmlns="" id="{4E85E976-6C9F-4B9D-B8CE-A0D3F16679D8}"/>
                </a:ext>
              </a:extLst>
            </p:cNvPr>
            <p:cNvSpPr/>
            <p:nvPr/>
          </p:nvSpPr>
          <p:spPr>
            <a:xfrm>
              <a:off x="5373572" y="3324225"/>
              <a:ext cx="209550" cy="2095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Oval 63">
              <a:extLst>
                <a:ext uri="{FF2B5EF4-FFF2-40B4-BE49-F238E27FC236}">
                  <a16:creationId xmlns:a16="http://schemas.microsoft.com/office/drawing/2014/main" xmlns="" id="{6096233F-AB90-499A-8553-F9AAA8AAC1DD}"/>
                </a:ext>
              </a:extLst>
            </p:cNvPr>
            <p:cNvSpPr/>
            <p:nvPr/>
          </p:nvSpPr>
          <p:spPr>
            <a:xfrm>
              <a:off x="7406285" y="3324225"/>
              <a:ext cx="209550" cy="209550"/>
            </a:xfrm>
            <a:prstGeom prst="ellipse">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6" name="TextBox 7">
            <a:extLst>
              <a:ext uri="{FF2B5EF4-FFF2-40B4-BE49-F238E27FC236}">
                <a16:creationId xmlns:a16="http://schemas.microsoft.com/office/drawing/2014/main" xmlns="" id="{FFC5B4E5-9A07-47EA-AB3E-4808066DBF78}"/>
              </a:ext>
            </a:extLst>
          </p:cNvPr>
          <p:cNvSpPr txBox="1"/>
          <p:nvPr/>
        </p:nvSpPr>
        <p:spPr>
          <a:xfrm>
            <a:off x="539551" y="1052736"/>
            <a:ext cx="6048673" cy="461665"/>
          </a:xfrm>
          <a:prstGeom prst="rect">
            <a:avLst/>
          </a:prstGeom>
          <a:noFill/>
        </p:spPr>
        <p:txBody>
          <a:bodyPr wrap="square" rtlCol="0">
            <a:spAutoFit/>
          </a:bodyPr>
          <a:lstStyle/>
          <a:p>
            <a:r>
              <a:rPr lang="en-US" sz="2400" b="1" smtClean="0">
                <a:solidFill>
                  <a:schemeClr val="accent2"/>
                </a:solidFill>
              </a:rPr>
              <a:t>Guidance and training</a:t>
            </a:r>
            <a:endParaRPr lang="en-US" sz="2400" b="1" dirty="0">
              <a:solidFill>
                <a:schemeClr val="accent2"/>
              </a:solidFill>
            </a:endParaRPr>
          </a:p>
        </p:txBody>
      </p:sp>
      <p:sp>
        <p:nvSpPr>
          <p:cNvPr id="27" name="TextBox 7">
            <a:extLst>
              <a:ext uri="{FF2B5EF4-FFF2-40B4-BE49-F238E27FC236}">
                <a16:creationId xmlns:a16="http://schemas.microsoft.com/office/drawing/2014/main" xmlns="" id="{FFC5B4E5-9A07-47EA-AB3E-4808066DBF78}"/>
              </a:ext>
            </a:extLst>
          </p:cNvPr>
          <p:cNvSpPr txBox="1"/>
          <p:nvPr/>
        </p:nvSpPr>
        <p:spPr>
          <a:xfrm>
            <a:off x="4449978" y="139492"/>
            <a:ext cx="914110" cy="415498"/>
          </a:xfrm>
          <a:prstGeom prst="rect">
            <a:avLst/>
          </a:prstGeom>
          <a:noFill/>
        </p:spPr>
        <p:txBody>
          <a:bodyPr wrap="square" rtlCol="0">
            <a:spAutoFit/>
          </a:bodyPr>
          <a:lstStyle/>
          <a:p>
            <a:r>
              <a:rPr lang="en-US" sz="1050" b="1" dirty="0" smtClean="0">
                <a:solidFill>
                  <a:schemeClr val="accent2"/>
                </a:solidFill>
              </a:rPr>
              <a:t>CAPACITY BUILDING</a:t>
            </a:r>
            <a:endParaRPr lang="en-US" sz="1050" b="1" dirty="0">
              <a:solidFill>
                <a:schemeClr val="accent2"/>
              </a:solidFill>
            </a:endParaRPr>
          </a:p>
        </p:txBody>
      </p:sp>
      <p:pic>
        <p:nvPicPr>
          <p:cNvPr id="33" name="Picture 32"/>
          <p:cNvPicPr>
            <a:picLocks noChangeAspect="1"/>
          </p:cNvPicPr>
          <p:nvPr/>
        </p:nvPicPr>
        <p:blipFill rotWithShape="1">
          <a:blip r:embed="rId3" cstate="print"/>
          <a:srcRect l="19800" t="18720" r="20801" b="70480"/>
          <a:stretch/>
        </p:blipFill>
        <p:spPr>
          <a:xfrm>
            <a:off x="0" y="1736928"/>
            <a:ext cx="9187200" cy="1044000"/>
          </a:xfrm>
          <a:prstGeom prst="rect">
            <a:avLst/>
          </a:prstGeom>
        </p:spPr>
      </p:pic>
      <p:pic>
        <p:nvPicPr>
          <p:cNvPr id="34" name="Picture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913956" y="3249024"/>
            <a:ext cx="1334831" cy="396000"/>
          </a:xfrm>
          <a:prstGeom prst="rect">
            <a:avLst/>
          </a:prstGeom>
          <a:solidFill>
            <a:schemeClr val="bg1"/>
          </a:solidFill>
        </p:spPr>
      </p:pic>
      <p:sp>
        <p:nvSpPr>
          <p:cNvPr id="30" name="TextBox 29"/>
          <p:cNvSpPr txBox="1"/>
          <p:nvPr/>
        </p:nvSpPr>
        <p:spPr>
          <a:xfrm>
            <a:off x="5335669" y="3032496"/>
            <a:ext cx="3458881" cy="830997"/>
          </a:xfrm>
          <a:prstGeom prst="rect">
            <a:avLst/>
          </a:prstGeom>
          <a:noFill/>
        </p:spPr>
        <p:txBody>
          <a:bodyPr wrap="square" rtlCol="0">
            <a:spAutoFit/>
          </a:bodyPr>
          <a:lstStyle/>
          <a:p>
            <a:r>
              <a:rPr lang="en-GB" sz="1600" b="1" dirty="0" smtClean="0"/>
              <a:t>International network to encourage the use of monitoring and forecasting dust products</a:t>
            </a:r>
            <a:endParaRPr lang="en-GB" sz="1600" b="1" dirty="0"/>
          </a:p>
        </p:txBody>
      </p:sp>
      <p:pic>
        <p:nvPicPr>
          <p:cNvPr id="36" name="Picture 4" descr="https://www.bsc.es/sites/default/files/public/indust_project_bsc.jpg"/>
          <p:cNvPicPr>
            <a:picLocks noChangeAspect="1" noChangeArrowheads="1"/>
          </p:cNvPicPr>
          <p:nvPr/>
        </p:nvPicPr>
        <p:blipFill>
          <a:blip r:embed="rId5" cstate="print"/>
          <a:srcRect/>
          <a:stretch>
            <a:fillRect/>
          </a:stretch>
        </p:blipFill>
        <p:spPr bwMode="auto">
          <a:xfrm>
            <a:off x="629533" y="3681009"/>
            <a:ext cx="3072000" cy="2304000"/>
          </a:xfrm>
          <a:prstGeom prst="rect">
            <a:avLst/>
          </a:prstGeom>
          <a:noFill/>
        </p:spPr>
      </p:pic>
      <p:grpSp>
        <p:nvGrpSpPr>
          <p:cNvPr id="35" name="Group 34"/>
          <p:cNvGrpSpPr>
            <a:grpSpLocks noChangeAspect="1"/>
          </p:cNvGrpSpPr>
          <p:nvPr/>
        </p:nvGrpSpPr>
        <p:grpSpPr>
          <a:xfrm>
            <a:off x="3993046" y="4245192"/>
            <a:ext cx="428261" cy="360000"/>
            <a:chOff x="3993042" y="3543346"/>
            <a:chExt cx="955821" cy="803471"/>
          </a:xfrm>
        </p:grpSpPr>
        <p:sp>
          <p:nvSpPr>
            <p:cNvPr id="38" name="Freeform 52"/>
            <p:cNvSpPr>
              <a:spLocks/>
            </p:cNvSpPr>
            <p:nvPr/>
          </p:nvSpPr>
          <p:spPr bwMode="auto">
            <a:xfrm rot="2315032">
              <a:off x="3993042" y="3543346"/>
              <a:ext cx="944392" cy="803471"/>
            </a:xfrm>
            <a:custGeom>
              <a:avLst/>
              <a:gdLst>
                <a:gd name="connsiteX0" fmla="*/ 1241823 w 1243013"/>
                <a:gd name="connsiteY0" fmla="*/ 38358 h 1057533"/>
                <a:gd name="connsiteX1" fmla="*/ 1243013 w 1243013"/>
                <a:gd name="connsiteY1" fmla="*/ 66525 h 1057533"/>
                <a:gd name="connsiteX2" fmla="*/ 1242894 w 1243013"/>
                <a:gd name="connsiteY2" fmla="*/ 83759 h 1057533"/>
                <a:gd name="connsiteX3" fmla="*/ 1242616 w 1243013"/>
                <a:gd name="connsiteY3" fmla="*/ 123653 h 1057533"/>
                <a:gd name="connsiteX4" fmla="*/ 1239044 w 1243013"/>
                <a:gd name="connsiteY4" fmla="*/ 180384 h 1057533"/>
                <a:gd name="connsiteX5" fmla="*/ 1232298 w 1243013"/>
                <a:gd name="connsiteY5" fmla="*/ 236718 h 1057533"/>
                <a:gd name="connsiteX6" fmla="*/ 1221979 w 1243013"/>
                <a:gd name="connsiteY6" fmla="*/ 292259 h 1057533"/>
                <a:gd name="connsiteX7" fmla="*/ 1208882 w 1243013"/>
                <a:gd name="connsiteY7" fmla="*/ 347800 h 1057533"/>
                <a:gd name="connsiteX8" fmla="*/ 1192213 w 1243013"/>
                <a:gd name="connsiteY8" fmla="*/ 402150 h 1057533"/>
                <a:gd name="connsiteX9" fmla="*/ 1172369 w 1243013"/>
                <a:gd name="connsiteY9" fmla="*/ 455708 h 1057533"/>
                <a:gd name="connsiteX10" fmla="*/ 1148954 w 1243013"/>
                <a:gd name="connsiteY10" fmla="*/ 507678 h 1057533"/>
                <a:gd name="connsiteX11" fmla="*/ 1122760 w 1243013"/>
                <a:gd name="connsiteY11" fmla="*/ 559252 h 1057533"/>
                <a:gd name="connsiteX12" fmla="*/ 1093391 w 1243013"/>
                <a:gd name="connsiteY12" fmla="*/ 608842 h 1057533"/>
                <a:gd name="connsiteX13" fmla="*/ 1061245 w 1243013"/>
                <a:gd name="connsiteY13" fmla="*/ 656845 h 1057533"/>
                <a:gd name="connsiteX14" fmla="*/ 1025526 w 1243013"/>
                <a:gd name="connsiteY14" fmla="*/ 703262 h 1057533"/>
                <a:gd name="connsiteX15" fmla="*/ 986632 w 1243013"/>
                <a:gd name="connsiteY15" fmla="*/ 747694 h 1057533"/>
                <a:gd name="connsiteX16" fmla="*/ 944960 w 1243013"/>
                <a:gd name="connsiteY16" fmla="*/ 790540 h 1057533"/>
                <a:gd name="connsiteX17" fmla="*/ 899716 w 1243013"/>
                <a:gd name="connsiteY17" fmla="*/ 830609 h 1057533"/>
                <a:gd name="connsiteX18" fmla="*/ 875904 w 1243013"/>
                <a:gd name="connsiteY18" fmla="*/ 849651 h 1057533"/>
                <a:gd name="connsiteX19" fmla="*/ 842566 w 1243013"/>
                <a:gd name="connsiteY19" fmla="*/ 875438 h 1057533"/>
                <a:gd name="connsiteX20" fmla="*/ 773113 w 1243013"/>
                <a:gd name="connsiteY20" fmla="*/ 921061 h 1057533"/>
                <a:gd name="connsiteX21" fmla="*/ 700882 w 1243013"/>
                <a:gd name="connsiteY21" fmla="*/ 960336 h 1057533"/>
                <a:gd name="connsiteX22" fmla="*/ 627063 w 1243013"/>
                <a:gd name="connsiteY22" fmla="*/ 992470 h 1057533"/>
                <a:gd name="connsiteX23" fmla="*/ 550863 w 1243013"/>
                <a:gd name="connsiteY23" fmla="*/ 1018258 h 1057533"/>
                <a:gd name="connsiteX24" fmla="*/ 473472 w 1243013"/>
                <a:gd name="connsiteY24" fmla="*/ 1037697 h 1057533"/>
                <a:gd name="connsiteX25" fmla="*/ 396082 w 1243013"/>
                <a:gd name="connsiteY25" fmla="*/ 1050788 h 1057533"/>
                <a:gd name="connsiteX26" fmla="*/ 317103 w 1243013"/>
                <a:gd name="connsiteY26" fmla="*/ 1056739 h 1057533"/>
                <a:gd name="connsiteX27" fmla="*/ 277813 w 1243013"/>
                <a:gd name="connsiteY27" fmla="*/ 1057533 h 1057533"/>
                <a:gd name="connsiteX28" fmla="*/ 242491 w 1243013"/>
                <a:gd name="connsiteY28" fmla="*/ 1056739 h 1057533"/>
                <a:gd name="connsiteX29" fmla="*/ 173038 w 1243013"/>
                <a:gd name="connsiteY29" fmla="*/ 1052375 h 1057533"/>
                <a:gd name="connsiteX30" fmla="*/ 103585 w 1243013"/>
                <a:gd name="connsiteY30" fmla="*/ 1042061 h 1057533"/>
                <a:gd name="connsiteX31" fmla="*/ 35322 w 1243013"/>
                <a:gd name="connsiteY31" fmla="*/ 1026985 h 1057533"/>
                <a:gd name="connsiteX32" fmla="*/ 2532 w 1243013"/>
                <a:gd name="connsiteY32" fmla="*/ 1018116 h 1057533"/>
                <a:gd name="connsiteX33" fmla="*/ 1191 w 1243013"/>
                <a:gd name="connsiteY33" fmla="*/ 1019175 h 1057533"/>
                <a:gd name="connsiteX34" fmla="*/ 0 w 1243013"/>
                <a:gd name="connsiteY34" fmla="*/ 991008 h 1057533"/>
                <a:gd name="connsiteX35" fmla="*/ 120 w 1243013"/>
                <a:gd name="connsiteY35" fmla="*/ 973775 h 1057533"/>
                <a:gd name="connsiteX36" fmla="*/ 397 w 1243013"/>
                <a:gd name="connsiteY36" fmla="*/ 933880 h 1057533"/>
                <a:gd name="connsiteX37" fmla="*/ 3969 w 1243013"/>
                <a:gd name="connsiteY37" fmla="*/ 877149 h 1057533"/>
                <a:gd name="connsiteX38" fmla="*/ 10716 w 1243013"/>
                <a:gd name="connsiteY38" fmla="*/ 820815 h 1057533"/>
                <a:gd name="connsiteX39" fmla="*/ 21034 w 1243013"/>
                <a:gd name="connsiteY39" fmla="*/ 765274 h 1057533"/>
                <a:gd name="connsiteX40" fmla="*/ 34131 w 1243013"/>
                <a:gd name="connsiteY40" fmla="*/ 709733 h 1057533"/>
                <a:gd name="connsiteX41" fmla="*/ 50800 w 1243013"/>
                <a:gd name="connsiteY41" fmla="*/ 655383 h 1057533"/>
                <a:gd name="connsiteX42" fmla="*/ 70644 w 1243013"/>
                <a:gd name="connsiteY42" fmla="*/ 601825 h 1057533"/>
                <a:gd name="connsiteX43" fmla="*/ 94059 w 1243013"/>
                <a:gd name="connsiteY43" fmla="*/ 549854 h 1057533"/>
                <a:gd name="connsiteX44" fmla="*/ 120253 w 1243013"/>
                <a:gd name="connsiteY44" fmla="*/ 498281 h 1057533"/>
                <a:gd name="connsiteX45" fmla="*/ 149622 w 1243013"/>
                <a:gd name="connsiteY45" fmla="*/ 448691 h 1057533"/>
                <a:gd name="connsiteX46" fmla="*/ 181769 w 1243013"/>
                <a:gd name="connsiteY46" fmla="*/ 400688 h 1057533"/>
                <a:gd name="connsiteX47" fmla="*/ 217487 w 1243013"/>
                <a:gd name="connsiteY47" fmla="*/ 354271 h 1057533"/>
                <a:gd name="connsiteX48" fmla="*/ 256381 w 1243013"/>
                <a:gd name="connsiteY48" fmla="*/ 309839 h 1057533"/>
                <a:gd name="connsiteX49" fmla="*/ 298053 w 1243013"/>
                <a:gd name="connsiteY49" fmla="*/ 266993 h 1057533"/>
                <a:gd name="connsiteX50" fmla="*/ 343297 w 1243013"/>
                <a:gd name="connsiteY50" fmla="*/ 226924 h 1057533"/>
                <a:gd name="connsiteX51" fmla="*/ 367109 w 1243013"/>
                <a:gd name="connsiteY51" fmla="*/ 207881 h 1057533"/>
                <a:gd name="connsiteX52" fmla="*/ 400447 w 1243013"/>
                <a:gd name="connsiteY52" fmla="*/ 182095 h 1057533"/>
                <a:gd name="connsiteX53" fmla="*/ 469900 w 1243013"/>
                <a:gd name="connsiteY53" fmla="*/ 136472 h 1057533"/>
                <a:gd name="connsiteX54" fmla="*/ 542131 w 1243013"/>
                <a:gd name="connsiteY54" fmla="*/ 97197 h 1057533"/>
                <a:gd name="connsiteX55" fmla="*/ 615950 w 1243013"/>
                <a:gd name="connsiteY55" fmla="*/ 65062 h 1057533"/>
                <a:gd name="connsiteX56" fmla="*/ 692150 w 1243013"/>
                <a:gd name="connsiteY56" fmla="*/ 39275 h 1057533"/>
                <a:gd name="connsiteX57" fmla="*/ 769541 w 1243013"/>
                <a:gd name="connsiteY57" fmla="*/ 19836 h 1057533"/>
                <a:gd name="connsiteX58" fmla="*/ 846932 w 1243013"/>
                <a:gd name="connsiteY58" fmla="*/ 6744 h 1057533"/>
                <a:gd name="connsiteX59" fmla="*/ 925910 w 1243013"/>
                <a:gd name="connsiteY59" fmla="*/ 794 h 1057533"/>
                <a:gd name="connsiteX60" fmla="*/ 965201 w 1243013"/>
                <a:gd name="connsiteY60" fmla="*/ 0 h 1057533"/>
                <a:gd name="connsiteX61" fmla="*/ 1000522 w 1243013"/>
                <a:gd name="connsiteY61" fmla="*/ 793 h 1057533"/>
                <a:gd name="connsiteX62" fmla="*/ 1069975 w 1243013"/>
                <a:gd name="connsiteY62" fmla="*/ 5157 h 1057533"/>
                <a:gd name="connsiteX63" fmla="*/ 1139429 w 1243013"/>
                <a:gd name="connsiteY63" fmla="*/ 15472 h 1057533"/>
                <a:gd name="connsiteX64" fmla="*/ 1207691 w 1243013"/>
                <a:gd name="connsiteY64" fmla="*/ 30548 h 1057533"/>
                <a:gd name="connsiteX65" fmla="*/ 1240482 w 1243013"/>
                <a:gd name="connsiteY65" fmla="*/ 39417 h 1057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243013" h="1057533">
                  <a:moveTo>
                    <a:pt x="1241823" y="38358"/>
                  </a:moveTo>
                  <a:lnTo>
                    <a:pt x="1243013" y="66525"/>
                  </a:lnTo>
                  <a:lnTo>
                    <a:pt x="1242894" y="83759"/>
                  </a:lnTo>
                  <a:lnTo>
                    <a:pt x="1242616" y="123653"/>
                  </a:lnTo>
                  <a:lnTo>
                    <a:pt x="1239044" y="180384"/>
                  </a:lnTo>
                  <a:lnTo>
                    <a:pt x="1232298" y="236718"/>
                  </a:lnTo>
                  <a:lnTo>
                    <a:pt x="1221979" y="292259"/>
                  </a:lnTo>
                  <a:lnTo>
                    <a:pt x="1208882" y="347800"/>
                  </a:lnTo>
                  <a:lnTo>
                    <a:pt x="1192213" y="402150"/>
                  </a:lnTo>
                  <a:lnTo>
                    <a:pt x="1172369" y="455708"/>
                  </a:lnTo>
                  <a:lnTo>
                    <a:pt x="1148954" y="507678"/>
                  </a:lnTo>
                  <a:lnTo>
                    <a:pt x="1122760" y="559252"/>
                  </a:lnTo>
                  <a:lnTo>
                    <a:pt x="1093391" y="608842"/>
                  </a:lnTo>
                  <a:lnTo>
                    <a:pt x="1061245" y="656845"/>
                  </a:lnTo>
                  <a:lnTo>
                    <a:pt x="1025526" y="703262"/>
                  </a:lnTo>
                  <a:lnTo>
                    <a:pt x="986632" y="747694"/>
                  </a:lnTo>
                  <a:lnTo>
                    <a:pt x="944960" y="790540"/>
                  </a:lnTo>
                  <a:lnTo>
                    <a:pt x="899716" y="830609"/>
                  </a:lnTo>
                  <a:lnTo>
                    <a:pt x="875904" y="849651"/>
                  </a:lnTo>
                  <a:lnTo>
                    <a:pt x="842566" y="875438"/>
                  </a:lnTo>
                  <a:lnTo>
                    <a:pt x="773113" y="921061"/>
                  </a:lnTo>
                  <a:lnTo>
                    <a:pt x="700882" y="960336"/>
                  </a:lnTo>
                  <a:lnTo>
                    <a:pt x="627063" y="992470"/>
                  </a:lnTo>
                  <a:lnTo>
                    <a:pt x="550863" y="1018258"/>
                  </a:lnTo>
                  <a:lnTo>
                    <a:pt x="473472" y="1037697"/>
                  </a:lnTo>
                  <a:lnTo>
                    <a:pt x="396082" y="1050788"/>
                  </a:lnTo>
                  <a:lnTo>
                    <a:pt x="317103" y="1056739"/>
                  </a:lnTo>
                  <a:lnTo>
                    <a:pt x="277813" y="1057533"/>
                  </a:lnTo>
                  <a:lnTo>
                    <a:pt x="242491" y="1056739"/>
                  </a:lnTo>
                  <a:lnTo>
                    <a:pt x="173038" y="1052375"/>
                  </a:lnTo>
                  <a:lnTo>
                    <a:pt x="103585" y="1042061"/>
                  </a:lnTo>
                  <a:lnTo>
                    <a:pt x="35322" y="1026985"/>
                  </a:lnTo>
                  <a:lnTo>
                    <a:pt x="2532" y="1018116"/>
                  </a:lnTo>
                  <a:lnTo>
                    <a:pt x="1191" y="1019175"/>
                  </a:lnTo>
                  <a:lnTo>
                    <a:pt x="0" y="991008"/>
                  </a:lnTo>
                  <a:lnTo>
                    <a:pt x="120" y="973775"/>
                  </a:lnTo>
                  <a:lnTo>
                    <a:pt x="397" y="933880"/>
                  </a:lnTo>
                  <a:lnTo>
                    <a:pt x="3969" y="877149"/>
                  </a:lnTo>
                  <a:lnTo>
                    <a:pt x="10716" y="820815"/>
                  </a:lnTo>
                  <a:lnTo>
                    <a:pt x="21034" y="765274"/>
                  </a:lnTo>
                  <a:lnTo>
                    <a:pt x="34131" y="709733"/>
                  </a:lnTo>
                  <a:lnTo>
                    <a:pt x="50800" y="655383"/>
                  </a:lnTo>
                  <a:lnTo>
                    <a:pt x="70644" y="601825"/>
                  </a:lnTo>
                  <a:lnTo>
                    <a:pt x="94059" y="549854"/>
                  </a:lnTo>
                  <a:lnTo>
                    <a:pt x="120253" y="498281"/>
                  </a:lnTo>
                  <a:lnTo>
                    <a:pt x="149622" y="448691"/>
                  </a:lnTo>
                  <a:lnTo>
                    <a:pt x="181769" y="400688"/>
                  </a:lnTo>
                  <a:lnTo>
                    <a:pt x="217487" y="354271"/>
                  </a:lnTo>
                  <a:lnTo>
                    <a:pt x="256381" y="309839"/>
                  </a:lnTo>
                  <a:lnTo>
                    <a:pt x="298053" y="266993"/>
                  </a:lnTo>
                  <a:lnTo>
                    <a:pt x="343297" y="226924"/>
                  </a:lnTo>
                  <a:lnTo>
                    <a:pt x="367109" y="207881"/>
                  </a:lnTo>
                  <a:lnTo>
                    <a:pt x="400447" y="182095"/>
                  </a:lnTo>
                  <a:lnTo>
                    <a:pt x="469900" y="136472"/>
                  </a:lnTo>
                  <a:lnTo>
                    <a:pt x="542131" y="97197"/>
                  </a:lnTo>
                  <a:lnTo>
                    <a:pt x="615950" y="65062"/>
                  </a:lnTo>
                  <a:lnTo>
                    <a:pt x="692150" y="39275"/>
                  </a:lnTo>
                  <a:lnTo>
                    <a:pt x="769541" y="19836"/>
                  </a:lnTo>
                  <a:lnTo>
                    <a:pt x="846932" y="6744"/>
                  </a:lnTo>
                  <a:lnTo>
                    <a:pt x="925910" y="794"/>
                  </a:lnTo>
                  <a:lnTo>
                    <a:pt x="965201" y="0"/>
                  </a:lnTo>
                  <a:lnTo>
                    <a:pt x="1000522" y="793"/>
                  </a:lnTo>
                  <a:lnTo>
                    <a:pt x="1069975" y="5157"/>
                  </a:lnTo>
                  <a:lnTo>
                    <a:pt x="1139429" y="15472"/>
                  </a:lnTo>
                  <a:lnTo>
                    <a:pt x="1207691" y="30548"/>
                  </a:lnTo>
                  <a:lnTo>
                    <a:pt x="1240482" y="39417"/>
                  </a:ln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39" name="Freeform 80"/>
            <p:cNvSpPr>
              <a:spLocks/>
            </p:cNvSpPr>
            <p:nvPr/>
          </p:nvSpPr>
          <p:spPr bwMode="auto">
            <a:xfrm rot="13115032">
              <a:off x="4004471" y="3566962"/>
              <a:ext cx="944392" cy="774329"/>
            </a:xfrm>
            <a:custGeom>
              <a:avLst/>
              <a:gdLst>
                <a:gd name="T0" fmla="*/ 3 w 3132"/>
                <a:gd name="T1" fmla="*/ 2569 h 2569"/>
                <a:gd name="T2" fmla="*/ 3 w 3132"/>
                <a:gd name="T3" fmla="*/ 2569 h 2569"/>
                <a:gd name="T4" fmla="*/ 0 w 3132"/>
                <a:gd name="T5" fmla="*/ 2498 h 2569"/>
                <a:gd name="T6" fmla="*/ 1 w 3132"/>
                <a:gd name="T7" fmla="*/ 2354 h 2569"/>
                <a:gd name="T8" fmla="*/ 10 w 3132"/>
                <a:gd name="T9" fmla="*/ 2211 h 2569"/>
                <a:gd name="T10" fmla="*/ 27 w 3132"/>
                <a:gd name="T11" fmla="*/ 2069 h 2569"/>
                <a:gd name="T12" fmla="*/ 53 w 3132"/>
                <a:gd name="T13" fmla="*/ 1929 h 2569"/>
                <a:gd name="T14" fmla="*/ 86 w 3132"/>
                <a:gd name="T15" fmla="*/ 1789 h 2569"/>
                <a:gd name="T16" fmla="*/ 128 w 3132"/>
                <a:gd name="T17" fmla="*/ 1652 h 2569"/>
                <a:gd name="T18" fmla="*/ 178 w 3132"/>
                <a:gd name="T19" fmla="*/ 1517 h 2569"/>
                <a:gd name="T20" fmla="*/ 237 w 3132"/>
                <a:gd name="T21" fmla="*/ 1386 h 2569"/>
                <a:gd name="T22" fmla="*/ 303 w 3132"/>
                <a:gd name="T23" fmla="*/ 1256 h 2569"/>
                <a:gd name="T24" fmla="*/ 377 w 3132"/>
                <a:gd name="T25" fmla="*/ 1131 h 2569"/>
                <a:gd name="T26" fmla="*/ 458 w 3132"/>
                <a:gd name="T27" fmla="*/ 1010 h 2569"/>
                <a:gd name="T28" fmla="*/ 548 w 3132"/>
                <a:gd name="T29" fmla="*/ 893 h 2569"/>
                <a:gd name="T30" fmla="*/ 646 w 3132"/>
                <a:gd name="T31" fmla="*/ 781 h 2569"/>
                <a:gd name="T32" fmla="*/ 751 w 3132"/>
                <a:gd name="T33" fmla="*/ 673 h 2569"/>
                <a:gd name="T34" fmla="*/ 865 w 3132"/>
                <a:gd name="T35" fmla="*/ 572 h 2569"/>
                <a:gd name="T36" fmla="*/ 925 w 3132"/>
                <a:gd name="T37" fmla="*/ 524 h 2569"/>
                <a:gd name="T38" fmla="*/ 1009 w 3132"/>
                <a:gd name="T39" fmla="*/ 459 h 2569"/>
                <a:gd name="T40" fmla="*/ 1184 w 3132"/>
                <a:gd name="T41" fmla="*/ 344 h 2569"/>
                <a:gd name="T42" fmla="*/ 1366 w 3132"/>
                <a:gd name="T43" fmla="*/ 245 h 2569"/>
                <a:gd name="T44" fmla="*/ 1552 w 3132"/>
                <a:gd name="T45" fmla="*/ 164 h 2569"/>
                <a:gd name="T46" fmla="*/ 1744 w 3132"/>
                <a:gd name="T47" fmla="*/ 99 h 2569"/>
                <a:gd name="T48" fmla="*/ 1939 w 3132"/>
                <a:gd name="T49" fmla="*/ 50 h 2569"/>
                <a:gd name="T50" fmla="*/ 2134 w 3132"/>
                <a:gd name="T51" fmla="*/ 17 h 2569"/>
                <a:gd name="T52" fmla="*/ 2333 w 3132"/>
                <a:gd name="T53" fmla="*/ 2 h 2569"/>
                <a:gd name="T54" fmla="*/ 2432 w 3132"/>
                <a:gd name="T55" fmla="*/ 0 h 2569"/>
                <a:gd name="T56" fmla="*/ 2521 w 3132"/>
                <a:gd name="T57" fmla="*/ 2 h 2569"/>
                <a:gd name="T58" fmla="*/ 2696 w 3132"/>
                <a:gd name="T59" fmla="*/ 13 h 2569"/>
                <a:gd name="T60" fmla="*/ 2871 w 3132"/>
                <a:gd name="T61" fmla="*/ 39 h 2569"/>
                <a:gd name="T62" fmla="*/ 3043 w 3132"/>
                <a:gd name="T63" fmla="*/ 77 h 2569"/>
                <a:gd name="T64" fmla="*/ 3128 w 3132"/>
                <a:gd name="T65" fmla="*/ 100 h 2569"/>
                <a:gd name="T66" fmla="*/ 3131 w 3132"/>
                <a:gd name="T67" fmla="*/ 165 h 2569"/>
                <a:gd name="T68" fmla="*/ 3132 w 3132"/>
                <a:gd name="T69" fmla="*/ 231 h 2569"/>
                <a:gd name="T70" fmla="*/ 3131 w 3132"/>
                <a:gd name="T71" fmla="*/ 165 h 2569"/>
                <a:gd name="T72" fmla="*/ 3128 w 3132"/>
                <a:gd name="T73" fmla="*/ 100 h 2569"/>
                <a:gd name="T74" fmla="*/ 3 w 3132"/>
                <a:gd name="T75" fmla="*/ 2569 h 2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32" h="2569">
                  <a:moveTo>
                    <a:pt x="3" y="2569"/>
                  </a:moveTo>
                  <a:lnTo>
                    <a:pt x="3" y="2569"/>
                  </a:lnTo>
                  <a:lnTo>
                    <a:pt x="0" y="2498"/>
                  </a:lnTo>
                  <a:lnTo>
                    <a:pt x="1" y="2354"/>
                  </a:lnTo>
                  <a:lnTo>
                    <a:pt x="10" y="2211"/>
                  </a:lnTo>
                  <a:lnTo>
                    <a:pt x="27" y="2069"/>
                  </a:lnTo>
                  <a:lnTo>
                    <a:pt x="53" y="1929"/>
                  </a:lnTo>
                  <a:lnTo>
                    <a:pt x="86" y="1789"/>
                  </a:lnTo>
                  <a:lnTo>
                    <a:pt x="128" y="1652"/>
                  </a:lnTo>
                  <a:lnTo>
                    <a:pt x="178" y="1517"/>
                  </a:lnTo>
                  <a:lnTo>
                    <a:pt x="237" y="1386"/>
                  </a:lnTo>
                  <a:lnTo>
                    <a:pt x="303" y="1256"/>
                  </a:lnTo>
                  <a:lnTo>
                    <a:pt x="377" y="1131"/>
                  </a:lnTo>
                  <a:lnTo>
                    <a:pt x="458" y="1010"/>
                  </a:lnTo>
                  <a:lnTo>
                    <a:pt x="548" y="893"/>
                  </a:lnTo>
                  <a:lnTo>
                    <a:pt x="646" y="781"/>
                  </a:lnTo>
                  <a:lnTo>
                    <a:pt x="751" y="673"/>
                  </a:lnTo>
                  <a:lnTo>
                    <a:pt x="865" y="572"/>
                  </a:lnTo>
                  <a:lnTo>
                    <a:pt x="925" y="524"/>
                  </a:lnTo>
                  <a:lnTo>
                    <a:pt x="1009" y="459"/>
                  </a:lnTo>
                  <a:lnTo>
                    <a:pt x="1184" y="344"/>
                  </a:lnTo>
                  <a:lnTo>
                    <a:pt x="1366" y="245"/>
                  </a:lnTo>
                  <a:lnTo>
                    <a:pt x="1552" y="164"/>
                  </a:lnTo>
                  <a:lnTo>
                    <a:pt x="1744" y="99"/>
                  </a:lnTo>
                  <a:lnTo>
                    <a:pt x="1939" y="50"/>
                  </a:lnTo>
                  <a:lnTo>
                    <a:pt x="2134" y="17"/>
                  </a:lnTo>
                  <a:lnTo>
                    <a:pt x="2333" y="2"/>
                  </a:lnTo>
                  <a:lnTo>
                    <a:pt x="2432" y="0"/>
                  </a:lnTo>
                  <a:lnTo>
                    <a:pt x="2521" y="2"/>
                  </a:lnTo>
                  <a:lnTo>
                    <a:pt x="2696" y="13"/>
                  </a:lnTo>
                  <a:lnTo>
                    <a:pt x="2871" y="39"/>
                  </a:lnTo>
                  <a:lnTo>
                    <a:pt x="3043" y="77"/>
                  </a:lnTo>
                  <a:lnTo>
                    <a:pt x="3128" y="100"/>
                  </a:lnTo>
                  <a:lnTo>
                    <a:pt x="3131" y="165"/>
                  </a:lnTo>
                  <a:lnTo>
                    <a:pt x="3132" y="231"/>
                  </a:lnTo>
                  <a:lnTo>
                    <a:pt x="3131" y="165"/>
                  </a:lnTo>
                  <a:lnTo>
                    <a:pt x="3128" y="100"/>
                  </a:lnTo>
                  <a:lnTo>
                    <a:pt x="3" y="2569"/>
                  </a:lnTo>
                  <a:close/>
                </a:path>
              </a:pathLst>
            </a:custGeom>
            <a:solidFill>
              <a:schemeClr val="tx1">
                <a:alpha val="25000"/>
              </a:schemeClr>
            </a:solidFill>
            <a:ln>
              <a:noFill/>
            </a:ln>
          </p:spPr>
          <p:txBody>
            <a:bodyPr vert="horz" wrap="square" lIns="91440" tIns="45720" rIns="91440" bIns="45720" numCol="1" anchor="t" anchorCtr="0" compatLnSpc="1">
              <a:prstTxWarp prst="textNoShape">
                <a:avLst/>
              </a:prstTxWarp>
            </a:bodyPr>
            <a:lstStyle/>
            <a:p>
              <a:r>
                <a:rPr lang="en-US" dirty="0" smtClean="0"/>
                <a:t>                    </a:t>
              </a:r>
              <a:endParaRPr lang="en-US" dirty="0"/>
            </a:p>
          </p:txBody>
        </p:sp>
      </p:grpSp>
      <p:sp>
        <p:nvSpPr>
          <p:cNvPr id="40" name="TextBox 39"/>
          <p:cNvSpPr txBox="1"/>
          <p:nvPr/>
        </p:nvSpPr>
        <p:spPr>
          <a:xfrm>
            <a:off x="4591130" y="4156398"/>
            <a:ext cx="4302045" cy="523220"/>
          </a:xfrm>
          <a:prstGeom prst="rect">
            <a:avLst/>
          </a:prstGeom>
          <a:noFill/>
        </p:spPr>
        <p:txBody>
          <a:bodyPr wrap="square" rtlCol="0">
            <a:spAutoFit/>
          </a:bodyPr>
          <a:lstStyle/>
          <a:p>
            <a:r>
              <a:rPr lang="en-GB" sz="1400" dirty="0" smtClean="0"/>
              <a:t>Strengthen links and collaboration with different communities</a:t>
            </a:r>
            <a:endParaRPr lang="en-GB" sz="1400" dirty="0"/>
          </a:p>
        </p:txBody>
      </p:sp>
      <p:grpSp>
        <p:nvGrpSpPr>
          <p:cNvPr id="42" name="Group 41"/>
          <p:cNvGrpSpPr>
            <a:grpSpLocks noChangeAspect="1"/>
          </p:cNvGrpSpPr>
          <p:nvPr/>
        </p:nvGrpSpPr>
        <p:grpSpPr>
          <a:xfrm>
            <a:off x="3995936" y="4914910"/>
            <a:ext cx="428261" cy="360000"/>
            <a:chOff x="3993042" y="3543346"/>
            <a:chExt cx="955821" cy="803471"/>
          </a:xfrm>
        </p:grpSpPr>
        <p:sp>
          <p:nvSpPr>
            <p:cNvPr id="43" name="Freeform 52"/>
            <p:cNvSpPr>
              <a:spLocks/>
            </p:cNvSpPr>
            <p:nvPr/>
          </p:nvSpPr>
          <p:spPr bwMode="auto">
            <a:xfrm rot="2315032">
              <a:off x="3993042" y="3543346"/>
              <a:ext cx="944392" cy="803471"/>
            </a:xfrm>
            <a:custGeom>
              <a:avLst/>
              <a:gdLst>
                <a:gd name="connsiteX0" fmla="*/ 1241823 w 1243013"/>
                <a:gd name="connsiteY0" fmla="*/ 38358 h 1057533"/>
                <a:gd name="connsiteX1" fmla="*/ 1243013 w 1243013"/>
                <a:gd name="connsiteY1" fmla="*/ 66525 h 1057533"/>
                <a:gd name="connsiteX2" fmla="*/ 1242894 w 1243013"/>
                <a:gd name="connsiteY2" fmla="*/ 83759 h 1057533"/>
                <a:gd name="connsiteX3" fmla="*/ 1242616 w 1243013"/>
                <a:gd name="connsiteY3" fmla="*/ 123653 h 1057533"/>
                <a:gd name="connsiteX4" fmla="*/ 1239044 w 1243013"/>
                <a:gd name="connsiteY4" fmla="*/ 180384 h 1057533"/>
                <a:gd name="connsiteX5" fmla="*/ 1232298 w 1243013"/>
                <a:gd name="connsiteY5" fmla="*/ 236718 h 1057533"/>
                <a:gd name="connsiteX6" fmla="*/ 1221979 w 1243013"/>
                <a:gd name="connsiteY6" fmla="*/ 292259 h 1057533"/>
                <a:gd name="connsiteX7" fmla="*/ 1208882 w 1243013"/>
                <a:gd name="connsiteY7" fmla="*/ 347800 h 1057533"/>
                <a:gd name="connsiteX8" fmla="*/ 1192213 w 1243013"/>
                <a:gd name="connsiteY8" fmla="*/ 402150 h 1057533"/>
                <a:gd name="connsiteX9" fmla="*/ 1172369 w 1243013"/>
                <a:gd name="connsiteY9" fmla="*/ 455708 h 1057533"/>
                <a:gd name="connsiteX10" fmla="*/ 1148954 w 1243013"/>
                <a:gd name="connsiteY10" fmla="*/ 507678 h 1057533"/>
                <a:gd name="connsiteX11" fmla="*/ 1122760 w 1243013"/>
                <a:gd name="connsiteY11" fmla="*/ 559252 h 1057533"/>
                <a:gd name="connsiteX12" fmla="*/ 1093391 w 1243013"/>
                <a:gd name="connsiteY12" fmla="*/ 608842 h 1057533"/>
                <a:gd name="connsiteX13" fmla="*/ 1061245 w 1243013"/>
                <a:gd name="connsiteY13" fmla="*/ 656845 h 1057533"/>
                <a:gd name="connsiteX14" fmla="*/ 1025526 w 1243013"/>
                <a:gd name="connsiteY14" fmla="*/ 703262 h 1057533"/>
                <a:gd name="connsiteX15" fmla="*/ 986632 w 1243013"/>
                <a:gd name="connsiteY15" fmla="*/ 747694 h 1057533"/>
                <a:gd name="connsiteX16" fmla="*/ 944960 w 1243013"/>
                <a:gd name="connsiteY16" fmla="*/ 790540 h 1057533"/>
                <a:gd name="connsiteX17" fmla="*/ 899716 w 1243013"/>
                <a:gd name="connsiteY17" fmla="*/ 830609 h 1057533"/>
                <a:gd name="connsiteX18" fmla="*/ 875904 w 1243013"/>
                <a:gd name="connsiteY18" fmla="*/ 849651 h 1057533"/>
                <a:gd name="connsiteX19" fmla="*/ 842566 w 1243013"/>
                <a:gd name="connsiteY19" fmla="*/ 875438 h 1057533"/>
                <a:gd name="connsiteX20" fmla="*/ 773113 w 1243013"/>
                <a:gd name="connsiteY20" fmla="*/ 921061 h 1057533"/>
                <a:gd name="connsiteX21" fmla="*/ 700882 w 1243013"/>
                <a:gd name="connsiteY21" fmla="*/ 960336 h 1057533"/>
                <a:gd name="connsiteX22" fmla="*/ 627063 w 1243013"/>
                <a:gd name="connsiteY22" fmla="*/ 992470 h 1057533"/>
                <a:gd name="connsiteX23" fmla="*/ 550863 w 1243013"/>
                <a:gd name="connsiteY23" fmla="*/ 1018258 h 1057533"/>
                <a:gd name="connsiteX24" fmla="*/ 473472 w 1243013"/>
                <a:gd name="connsiteY24" fmla="*/ 1037697 h 1057533"/>
                <a:gd name="connsiteX25" fmla="*/ 396082 w 1243013"/>
                <a:gd name="connsiteY25" fmla="*/ 1050788 h 1057533"/>
                <a:gd name="connsiteX26" fmla="*/ 317103 w 1243013"/>
                <a:gd name="connsiteY26" fmla="*/ 1056739 h 1057533"/>
                <a:gd name="connsiteX27" fmla="*/ 277813 w 1243013"/>
                <a:gd name="connsiteY27" fmla="*/ 1057533 h 1057533"/>
                <a:gd name="connsiteX28" fmla="*/ 242491 w 1243013"/>
                <a:gd name="connsiteY28" fmla="*/ 1056739 h 1057533"/>
                <a:gd name="connsiteX29" fmla="*/ 173038 w 1243013"/>
                <a:gd name="connsiteY29" fmla="*/ 1052375 h 1057533"/>
                <a:gd name="connsiteX30" fmla="*/ 103585 w 1243013"/>
                <a:gd name="connsiteY30" fmla="*/ 1042061 h 1057533"/>
                <a:gd name="connsiteX31" fmla="*/ 35322 w 1243013"/>
                <a:gd name="connsiteY31" fmla="*/ 1026985 h 1057533"/>
                <a:gd name="connsiteX32" fmla="*/ 2532 w 1243013"/>
                <a:gd name="connsiteY32" fmla="*/ 1018116 h 1057533"/>
                <a:gd name="connsiteX33" fmla="*/ 1191 w 1243013"/>
                <a:gd name="connsiteY33" fmla="*/ 1019175 h 1057533"/>
                <a:gd name="connsiteX34" fmla="*/ 0 w 1243013"/>
                <a:gd name="connsiteY34" fmla="*/ 991008 h 1057533"/>
                <a:gd name="connsiteX35" fmla="*/ 120 w 1243013"/>
                <a:gd name="connsiteY35" fmla="*/ 973775 h 1057533"/>
                <a:gd name="connsiteX36" fmla="*/ 397 w 1243013"/>
                <a:gd name="connsiteY36" fmla="*/ 933880 h 1057533"/>
                <a:gd name="connsiteX37" fmla="*/ 3969 w 1243013"/>
                <a:gd name="connsiteY37" fmla="*/ 877149 h 1057533"/>
                <a:gd name="connsiteX38" fmla="*/ 10716 w 1243013"/>
                <a:gd name="connsiteY38" fmla="*/ 820815 h 1057533"/>
                <a:gd name="connsiteX39" fmla="*/ 21034 w 1243013"/>
                <a:gd name="connsiteY39" fmla="*/ 765274 h 1057533"/>
                <a:gd name="connsiteX40" fmla="*/ 34131 w 1243013"/>
                <a:gd name="connsiteY40" fmla="*/ 709733 h 1057533"/>
                <a:gd name="connsiteX41" fmla="*/ 50800 w 1243013"/>
                <a:gd name="connsiteY41" fmla="*/ 655383 h 1057533"/>
                <a:gd name="connsiteX42" fmla="*/ 70644 w 1243013"/>
                <a:gd name="connsiteY42" fmla="*/ 601825 h 1057533"/>
                <a:gd name="connsiteX43" fmla="*/ 94059 w 1243013"/>
                <a:gd name="connsiteY43" fmla="*/ 549854 h 1057533"/>
                <a:gd name="connsiteX44" fmla="*/ 120253 w 1243013"/>
                <a:gd name="connsiteY44" fmla="*/ 498281 h 1057533"/>
                <a:gd name="connsiteX45" fmla="*/ 149622 w 1243013"/>
                <a:gd name="connsiteY45" fmla="*/ 448691 h 1057533"/>
                <a:gd name="connsiteX46" fmla="*/ 181769 w 1243013"/>
                <a:gd name="connsiteY46" fmla="*/ 400688 h 1057533"/>
                <a:gd name="connsiteX47" fmla="*/ 217487 w 1243013"/>
                <a:gd name="connsiteY47" fmla="*/ 354271 h 1057533"/>
                <a:gd name="connsiteX48" fmla="*/ 256381 w 1243013"/>
                <a:gd name="connsiteY48" fmla="*/ 309839 h 1057533"/>
                <a:gd name="connsiteX49" fmla="*/ 298053 w 1243013"/>
                <a:gd name="connsiteY49" fmla="*/ 266993 h 1057533"/>
                <a:gd name="connsiteX50" fmla="*/ 343297 w 1243013"/>
                <a:gd name="connsiteY50" fmla="*/ 226924 h 1057533"/>
                <a:gd name="connsiteX51" fmla="*/ 367109 w 1243013"/>
                <a:gd name="connsiteY51" fmla="*/ 207881 h 1057533"/>
                <a:gd name="connsiteX52" fmla="*/ 400447 w 1243013"/>
                <a:gd name="connsiteY52" fmla="*/ 182095 h 1057533"/>
                <a:gd name="connsiteX53" fmla="*/ 469900 w 1243013"/>
                <a:gd name="connsiteY53" fmla="*/ 136472 h 1057533"/>
                <a:gd name="connsiteX54" fmla="*/ 542131 w 1243013"/>
                <a:gd name="connsiteY54" fmla="*/ 97197 h 1057533"/>
                <a:gd name="connsiteX55" fmla="*/ 615950 w 1243013"/>
                <a:gd name="connsiteY55" fmla="*/ 65062 h 1057533"/>
                <a:gd name="connsiteX56" fmla="*/ 692150 w 1243013"/>
                <a:gd name="connsiteY56" fmla="*/ 39275 h 1057533"/>
                <a:gd name="connsiteX57" fmla="*/ 769541 w 1243013"/>
                <a:gd name="connsiteY57" fmla="*/ 19836 h 1057533"/>
                <a:gd name="connsiteX58" fmla="*/ 846932 w 1243013"/>
                <a:gd name="connsiteY58" fmla="*/ 6744 h 1057533"/>
                <a:gd name="connsiteX59" fmla="*/ 925910 w 1243013"/>
                <a:gd name="connsiteY59" fmla="*/ 794 h 1057533"/>
                <a:gd name="connsiteX60" fmla="*/ 965201 w 1243013"/>
                <a:gd name="connsiteY60" fmla="*/ 0 h 1057533"/>
                <a:gd name="connsiteX61" fmla="*/ 1000522 w 1243013"/>
                <a:gd name="connsiteY61" fmla="*/ 793 h 1057533"/>
                <a:gd name="connsiteX62" fmla="*/ 1069975 w 1243013"/>
                <a:gd name="connsiteY62" fmla="*/ 5157 h 1057533"/>
                <a:gd name="connsiteX63" fmla="*/ 1139429 w 1243013"/>
                <a:gd name="connsiteY63" fmla="*/ 15472 h 1057533"/>
                <a:gd name="connsiteX64" fmla="*/ 1207691 w 1243013"/>
                <a:gd name="connsiteY64" fmla="*/ 30548 h 1057533"/>
                <a:gd name="connsiteX65" fmla="*/ 1240482 w 1243013"/>
                <a:gd name="connsiteY65" fmla="*/ 39417 h 1057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243013" h="1057533">
                  <a:moveTo>
                    <a:pt x="1241823" y="38358"/>
                  </a:moveTo>
                  <a:lnTo>
                    <a:pt x="1243013" y="66525"/>
                  </a:lnTo>
                  <a:lnTo>
                    <a:pt x="1242894" y="83759"/>
                  </a:lnTo>
                  <a:lnTo>
                    <a:pt x="1242616" y="123653"/>
                  </a:lnTo>
                  <a:lnTo>
                    <a:pt x="1239044" y="180384"/>
                  </a:lnTo>
                  <a:lnTo>
                    <a:pt x="1232298" y="236718"/>
                  </a:lnTo>
                  <a:lnTo>
                    <a:pt x="1221979" y="292259"/>
                  </a:lnTo>
                  <a:lnTo>
                    <a:pt x="1208882" y="347800"/>
                  </a:lnTo>
                  <a:lnTo>
                    <a:pt x="1192213" y="402150"/>
                  </a:lnTo>
                  <a:lnTo>
                    <a:pt x="1172369" y="455708"/>
                  </a:lnTo>
                  <a:lnTo>
                    <a:pt x="1148954" y="507678"/>
                  </a:lnTo>
                  <a:lnTo>
                    <a:pt x="1122760" y="559252"/>
                  </a:lnTo>
                  <a:lnTo>
                    <a:pt x="1093391" y="608842"/>
                  </a:lnTo>
                  <a:lnTo>
                    <a:pt x="1061245" y="656845"/>
                  </a:lnTo>
                  <a:lnTo>
                    <a:pt x="1025526" y="703262"/>
                  </a:lnTo>
                  <a:lnTo>
                    <a:pt x="986632" y="747694"/>
                  </a:lnTo>
                  <a:lnTo>
                    <a:pt x="944960" y="790540"/>
                  </a:lnTo>
                  <a:lnTo>
                    <a:pt x="899716" y="830609"/>
                  </a:lnTo>
                  <a:lnTo>
                    <a:pt x="875904" y="849651"/>
                  </a:lnTo>
                  <a:lnTo>
                    <a:pt x="842566" y="875438"/>
                  </a:lnTo>
                  <a:lnTo>
                    <a:pt x="773113" y="921061"/>
                  </a:lnTo>
                  <a:lnTo>
                    <a:pt x="700882" y="960336"/>
                  </a:lnTo>
                  <a:lnTo>
                    <a:pt x="627063" y="992470"/>
                  </a:lnTo>
                  <a:lnTo>
                    <a:pt x="550863" y="1018258"/>
                  </a:lnTo>
                  <a:lnTo>
                    <a:pt x="473472" y="1037697"/>
                  </a:lnTo>
                  <a:lnTo>
                    <a:pt x="396082" y="1050788"/>
                  </a:lnTo>
                  <a:lnTo>
                    <a:pt x="317103" y="1056739"/>
                  </a:lnTo>
                  <a:lnTo>
                    <a:pt x="277813" y="1057533"/>
                  </a:lnTo>
                  <a:lnTo>
                    <a:pt x="242491" y="1056739"/>
                  </a:lnTo>
                  <a:lnTo>
                    <a:pt x="173038" y="1052375"/>
                  </a:lnTo>
                  <a:lnTo>
                    <a:pt x="103585" y="1042061"/>
                  </a:lnTo>
                  <a:lnTo>
                    <a:pt x="35322" y="1026985"/>
                  </a:lnTo>
                  <a:lnTo>
                    <a:pt x="2532" y="1018116"/>
                  </a:lnTo>
                  <a:lnTo>
                    <a:pt x="1191" y="1019175"/>
                  </a:lnTo>
                  <a:lnTo>
                    <a:pt x="0" y="991008"/>
                  </a:lnTo>
                  <a:lnTo>
                    <a:pt x="120" y="973775"/>
                  </a:lnTo>
                  <a:lnTo>
                    <a:pt x="397" y="933880"/>
                  </a:lnTo>
                  <a:lnTo>
                    <a:pt x="3969" y="877149"/>
                  </a:lnTo>
                  <a:lnTo>
                    <a:pt x="10716" y="820815"/>
                  </a:lnTo>
                  <a:lnTo>
                    <a:pt x="21034" y="765274"/>
                  </a:lnTo>
                  <a:lnTo>
                    <a:pt x="34131" y="709733"/>
                  </a:lnTo>
                  <a:lnTo>
                    <a:pt x="50800" y="655383"/>
                  </a:lnTo>
                  <a:lnTo>
                    <a:pt x="70644" y="601825"/>
                  </a:lnTo>
                  <a:lnTo>
                    <a:pt x="94059" y="549854"/>
                  </a:lnTo>
                  <a:lnTo>
                    <a:pt x="120253" y="498281"/>
                  </a:lnTo>
                  <a:lnTo>
                    <a:pt x="149622" y="448691"/>
                  </a:lnTo>
                  <a:lnTo>
                    <a:pt x="181769" y="400688"/>
                  </a:lnTo>
                  <a:lnTo>
                    <a:pt x="217487" y="354271"/>
                  </a:lnTo>
                  <a:lnTo>
                    <a:pt x="256381" y="309839"/>
                  </a:lnTo>
                  <a:lnTo>
                    <a:pt x="298053" y="266993"/>
                  </a:lnTo>
                  <a:lnTo>
                    <a:pt x="343297" y="226924"/>
                  </a:lnTo>
                  <a:lnTo>
                    <a:pt x="367109" y="207881"/>
                  </a:lnTo>
                  <a:lnTo>
                    <a:pt x="400447" y="182095"/>
                  </a:lnTo>
                  <a:lnTo>
                    <a:pt x="469900" y="136472"/>
                  </a:lnTo>
                  <a:lnTo>
                    <a:pt x="542131" y="97197"/>
                  </a:lnTo>
                  <a:lnTo>
                    <a:pt x="615950" y="65062"/>
                  </a:lnTo>
                  <a:lnTo>
                    <a:pt x="692150" y="39275"/>
                  </a:lnTo>
                  <a:lnTo>
                    <a:pt x="769541" y="19836"/>
                  </a:lnTo>
                  <a:lnTo>
                    <a:pt x="846932" y="6744"/>
                  </a:lnTo>
                  <a:lnTo>
                    <a:pt x="925910" y="794"/>
                  </a:lnTo>
                  <a:lnTo>
                    <a:pt x="965201" y="0"/>
                  </a:lnTo>
                  <a:lnTo>
                    <a:pt x="1000522" y="793"/>
                  </a:lnTo>
                  <a:lnTo>
                    <a:pt x="1069975" y="5157"/>
                  </a:lnTo>
                  <a:lnTo>
                    <a:pt x="1139429" y="15472"/>
                  </a:lnTo>
                  <a:lnTo>
                    <a:pt x="1207691" y="30548"/>
                  </a:lnTo>
                  <a:lnTo>
                    <a:pt x="1240482" y="39417"/>
                  </a:ln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44" name="Freeform 80"/>
            <p:cNvSpPr>
              <a:spLocks/>
            </p:cNvSpPr>
            <p:nvPr/>
          </p:nvSpPr>
          <p:spPr bwMode="auto">
            <a:xfrm rot="13115032">
              <a:off x="4004471" y="3566962"/>
              <a:ext cx="944392" cy="774329"/>
            </a:xfrm>
            <a:custGeom>
              <a:avLst/>
              <a:gdLst>
                <a:gd name="T0" fmla="*/ 3 w 3132"/>
                <a:gd name="T1" fmla="*/ 2569 h 2569"/>
                <a:gd name="T2" fmla="*/ 3 w 3132"/>
                <a:gd name="T3" fmla="*/ 2569 h 2569"/>
                <a:gd name="T4" fmla="*/ 0 w 3132"/>
                <a:gd name="T5" fmla="*/ 2498 h 2569"/>
                <a:gd name="T6" fmla="*/ 1 w 3132"/>
                <a:gd name="T7" fmla="*/ 2354 h 2569"/>
                <a:gd name="T8" fmla="*/ 10 w 3132"/>
                <a:gd name="T9" fmla="*/ 2211 h 2569"/>
                <a:gd name="T10" fmla="*/ 27 w 3132"/>
                <a:gd name="T11" fmla="*/ 2069 h 2569"/>
                <a:gd name="T12" fmla="*/ 53 w 3132"/>
                <a:gd name="T13" fmla="*/ 1929 h 2569"/>
                <a:gd name="T14" fmla="*/ 86 w 3132"/>
                <a:gd name="T15" fmla="*/ 1789 h 2569"/>
                <a:gd name="T16" fmla="*/ 128 w 3132"/>
                <a:gd name="T17" fmla="*/ 1652 h 2569"/>
                <a:gd name="T18" fmla="*/ 178 w 3132"/>
                <a:gd name="T19" fmla="*/ 1517 h 2569"/>
                <a:gd name="T20" fmla="*/ 237 w 3132"/>
                <a:gd name="T21" fmla="*/ 1386 h 2569"/>
                <a:gd name="T22" fmla="*/ 303 w 3132"/>
                <a:gd name="T23" fmla="*/ 1256 h 2569"/>
                <a:gd name="T24" fmla="*/ 377 w 3132"/>
                <a:gd name="T25" fmla="*/ 1131 h 2569"/>
                <a:gd name="T26" fmla="*/ 458 w 3132"/>
                <a:gd name="T27" fmla="*/ 1010 h 2569"/>
                <a:gd name="T28" fmla="*/ 548 w 3132"/>
                <a:gd name="T29" fmla="*/ 893 h 2569"/>
                <a:gd name="T30" fmla="*/ 646 w 3132"/>
                <a:gd name="T31" fmla="*/ 781 h 2569"/>
                <a:gd name="T32" fmla="*/ 751 w 3132"/>
                <a:gd name="T33" fmla="*/ 673 h 2569"/>
                <a:gd name="T34" fmla="*/ 865 w 3132"/>
                <a:gd name="T35" fmla="*/ 572 h 2569"/>
                <a:gd name="T36" fmla="*/ 925 w 3132"/>
                <a:gd name="T37" fmla="*/ 524 h 2569"/>
                <a:gd name="T38" fmla="*/ 1009 w 3132"/>
                <a:gd name="T39" fmla="*/ 459 h 2569"/>
                <a:gd name="T40" fmla="*/ 1184 w 3132"/>
                <a:gd name="T41" fmla="*/ 344 h 2569"/>
                <a:gd name="T42" fmla="*/ 1366 w 3132"/>
                <a:gd name="T43" fmla="*/ 245 h 2569"/>
                <a:gd name="T44" fmla="*/ 1552 w 3132"/>
                <a:gd name="T45" fmla="*/ 164 h 2569"/>
                <a:gd name="T46" fmla="*/ 1744 w 3132"/>
                <a:gd name="T47" fmla="*/ 99 h 2569"/>
                <a:gd name="T48" fmla="*/ 1939 w 3132"/>
                <a:gd name="T49" fmla="*/ 50 h 2569"/>
                <a:gd name="T50" fmla="*/ 2134 w 3132"/>
                <a:gd name="T51" fmla="*/ 17 h 2569"/>
                <a:gd name="T52" fmla="*/ 2333 w 3132"/>
                <a:gd name="T53" fmla="*/ 2 h 2569"/>
                <a:gd name="T54" fmla="*/ 2432 w 3132"/>
                <a:gd name="T55" fmla="*/ 0 h 2569"/>
                <a:gd name="T56" fmla="*/ 2521 w 3132"/>
                <a:gd name="T57" fmla="*/ 2 h 2569"/>
                <a:gd name="T58" fmla="*/ 2696 w 3132"/>
                <a:gd name="T59" fmla="*/ 13 h 2569"/>
                <a:gd name="T60" fmla="*/ 2871 w 3132"/>
                <a:gd name="T61" fmla="*/ 39 h 2569"/>
                <a:gd name="T62" fmla="*/ 3043 w 3132"/>
                <a:gd name="T63" fmla="*/ 77 h 2569"/>
                <a:gd name="T64" fmla="*/ 3128 w 3132"/>
                <a:gd name="T65" fmla="*/ 100 h 2569"/>
                <a:gd name="T66" fmla="*/ 3131 w 3132"/>
                <a:gd name="T67" fmla="*/ 165 h 2569"/>
                <a:gd name="T68" fmla="*/ 3132 w 3132"/>
                <a:gd name="T69" fmla="*/ 231 h 2569"/>
                <a:gd name="T70" fmla="*/ 3131 w 3132"/>
                <a:gd name="T71" fmla="*/ 165 h 2569"/>
                <a:gd name="T72" fmla="*/ 3128 w 3132"/>
                <a:gd name="T73" fmla="*/ 100 h 2569"/>
                <a:gd name="T74" fmla="*/ 3 w 3132"/>
                <a:gd name="T75" fmla="*/ 2569 h 2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32" h="2569">
                  <a:moveTo>
                    <a:pt x="3" y="2569"/>
                  </a:moveTo>
                  <a:lnTo>
                    <a:pt x="3" y="2569"/>
                  </a:lnTo>
                  <a:lnTo>
                    <a:pt x="0" y="2498"/>
                  </a:lnTo>
                  <a:lnTo>
                    <a:pt x="1" y="2354"/>
                  </a:lnTo>
                  <a:lnTo>
                    <a:pt x="10" y="2211"/>
                  </a:lnTo>
                  <a:lnTo>
                    <a:pt x="27" y="2069"/>
                  </a:lnTo>
                  <a:lnTo>
                    <a:pt x="53" y="1929"/>
                  </a:lnTo>
                  <a:lnTo>
                    <a:pt x="86" y="1789"/>
                  </a:lnTo>
                  <a:lnTo>
                    <a:pt x="128" y="1652"/>
                  </a:lnTo>
                  <a:lnTo>
                    <a:pt x="178" y="1517"/>
                  </a:lnTo>
                  <a:lnTo>
                    <a:pt x="237" y="1386"/>
                  </a:lnTo>
                  <a:lnTo>
                    <a:pt x="303" y="1256"/>
                  </a:lnTo>
                  <a:lnTo>
                    <a:pt x="377" y="1131"/>
                  </a:lnTo>
                  <a:lnTo>
                    <a:pt x="458" y="1010"/>
                  </a:lnTo>
                  <a:lnTo>
                    <a:pt x="548" y="893"/>
                  </a:lnTo>
                  <a:lnTo>
                    <a:pt x="646" y="781"/>
                  </a:lnTo>
                  <a:lnTo>
                    <a:pt x="751" y="673"/>
                  </a:lnTo>
                  <a:lnTo>
                    <a:pt x="865" y="572"/>
                  </a:lnTo>
                  <a:lnTo>
                    <a:pt x="925" y="524"/>
                  </a:lnTo>
                  <a:lnTo>
                    <a:pt x="1009" y="459"/>
                  </a:lnTo>
                  <a:lnTo>
                    <a:pt x="1184" y="344"/>
                  </a:lnTo>
                  <a:lnTo>
                    <a:pt x="1366" y="245"/>
                  </a:lnTo>
                  <a:lnTo>
                    <a:pt x="1552" y="164"/>
                  </a:lnTo>
                  <a:lnTo>
                    <a:pt x="1744" y="99"/>
                  </a:lnTo>
                  <a:lnTo>
                    <a:pt x="1939" y="50"/>
                  </a:lnTo>
                  <a:lnTo>
                    <a:pt x="2134" y="17"/>
                  </a:lnTo>
                  <a:lnTo>
                    <a:pt x="2333" y="2"/>
                  </a:lnTo>
                  <a:lnTo>
                    <a:pt x="2432" y="0"/>
                  </a:lnTo>
                  <a:lnTo>
                    <a:pt x="2521" y="2"/>
                  </a:lnTo>
                  <a:lnTo>
                    <a:pt x="2696" y="13"/>
                  </a:lnTo>
                  <a:lnTo>
                    <a:pt x="2871" y="39"/>
                  </a:lnTo>
                  <a:lnTo>
                    <a:pt x="3043" y="77"/>
                  </a:lnTo>
                  <a:lnTo>
                    <a:pt x="3128" y="100"/>
                  </a:lnTo>
                  <a:lnTo>
                    <a:pt x="3131" y="165"/>
                  </a:lnTo>
                  <a:lnTo>
                    <a:pt x="3132" y="231"/>
                  </a:lnTo>
                  <a:lnTo>
                    <a:pt x="3131" y="165"/>
                  </a:lnTo>
                  <a:lnTo>
                    <a:pt x="3128" y="100"/>
                  </a:lnTo>
                  <a:lnTo>
                    <a:pt x="3" y="2569"/>
                  </a:lnTo>
                  <a:close/>
                </a:path>
              </a:pathLst>
            </a:custGeom>
            <a:solidFill>
              <a:schemeClr val="tx1">
                <a:alpha val="25000"/>
              </a:schemeClr>
            </a:solidFill>
            <a:ln>
              <a:noFill/>
            </a:ln>
          </p:spPr>
          <p:txBody>
            <a:bodyPr vert="horz" wrap="square" lIns="91440" tIns="45720" rIns="91440" bIns="45720" numCol="1" anchor="t" anchorCtr="0" compatLnSpc="1">
              <a:prstTxWarp prst="textNoShape">
                <a:avLst/>
              </a:prstTxWarp>
            </a:bodyPr>
            <a:lstStyle/>
            <a:p>
              <a:r>
                <a:rPr lang="en-US" dirty="0" smtClean="0"/>
                <a:t>                    </a:t>
              </a:r>
              <a:endParaRPr lang="en-US" dirty="0"/>
            </a:p>
          </p:txBody>
        </p:sp>
      </p:grpSp>
      <p:sp>
        <p:nvSpPr>
          <p:cNvPr id="45" name="TextBox 44"/>
          <p:cNvSpPr txBox="1"/>
          <p:nvPr/>
        </p:nvSpPr>
        <p:spPr>
          <a:xfrm>
            <a:off x="4594020" y="4826116"/>
            <a:ext cx="4302045" cy="523220"/>
          </a:xfrm>
          <a:prstGeom prst="rect">
            <a:avLst/>
          </a:prstGeom>
          <a:noFill/>
        </p:spPr>
        <p:txBody>
          <a:bodyPr wrap="square" rtlCol="0">
            <a:spAutoFit/>
          </a:bodyPr>
          <a:lstStyle/>
          <a:p>
            <a:r>
              <a:rPr lang="en-GB" sz="1400" dirty="0" smtClean="0"/>
              <a:t>Enhance understanding on scientific processes that impact relevant sectors</a:t>
            </a:r>
            <a:endParaRPr lang="en-GB" sz="1400" dirty="0"/>
          </a:p>
        </p:txBody>
      </p:sp>
      <p:grpSp>
        <p:nvGrpSpPr>
          <p:cNvPr id="46" name="Group 45"/>
          <p:cNvGrpSpPr>
            <a:grpSpLocks noChangeAspect="1"/>
          </p:cNvGrpSpPr>
          <p:nvPr/>
        </p:nvGrpSpPr>
        <p:grpSpPr>
          <a:xfrm>
            <a:off x="3995936" y="5634990"/>
            <a:ext cx="428261" cy="360000"/>
            <a:chOff x="3993042" y="3543346"/>
            <a:chExt cx="955821" cy="803471"/>
          </a:xfrm>
        </p:grpSpPr>
        <p:sp>
          <p:nvSpPr>
            <p:cNvPr id="47" name="Freeform 52"/>
            <p:cNvSpPr>
              <a:spLocks/>
            </p:cNvSpPr>
            <p:nvPr/>
          </p:nvSpPr>
          <p:spPr bwMode="auto">
            <a:xfrm rot="2315032">
              <a:off x="3993042" y="3543346"/>
              <a:ext cx="944392" cy="803471"/>
            </a:xfrm>
            <a:custGeom>
              <a:avLst/>
              <a:gdLst>
                <a:gd name="connsiteX0" fmla="*/ 1241823 w 1243013"/>
                <a:gd name="connsiteY0" fmla="*/ 38358 h 1057533"/>
                <a:gd name="connsiteX1" fmla="*/ 1243013 w 1243013"/>
                <a:gd name="connsiteY1" fmla="*/ 66525 h 1057533"/>
                <a:gd name="connsiteX2" fmla="*/ 1242894 w 1243013"/>
                <a:gd name="connsiteY2" fmla="*/ 83759 h 1057533"/>
                <a:gd name="connsiteX3" fmla="*/ 1242616 w 1243013"/>
                <a:gd name="connsiteY3" fmla="*/ 123653 h 1057533"/>
                <a:gd name="connsiteX4" fmla="*/ 1239044 w 1243013"/>
                <a:gd name="connsiteY4" fmla="*/ 180384 h 1057533"/>
                <a:gd name="connsiteX5" fmla="*/ 1232298 w 1243013"/>
                <a:gd name="connsiteY5" fmla="*/ 236718 h 1057533"/>
                <a:gd name="connsiteX6" fmla="*/ 1221979 w 1243013"/>
                <a:gd name="connsiteY6" fmla="*/ 292259 h 1057533"/>
                <a:gd name="connsiteX7" fmla="*/ 1208882 w 1243013"/>
                <a:gd name="connsiteY7" fmla="*/ 347800 h 1057533"/>
                <a:gd name="connsiteX8" fmla="*/ 1192213 w 1243013"/>
                <a:gd name="connsiteY8" fmla="*/ 402150 h 1057533"/>
                <a:gd name="connsiteX9" fmla="*/ 1172369 w 1243013"/>
                <a:gd name="connsiteY9" fmla="*/ 455708 h 1057533"/>
                <a:gd name="connsiteX10" fmla="*/ 1148954 w 1243013"/>
                <a:gd name="connsiteY10" fmla="*/ 507678 h 1057533"/>
                <a:gd name="connsiteX11" fmla="*/ 1122760 w 1243013"/>
                <a:gd name="connsiteY11" fmla="*/ 559252 h 1057533"/>
                <a:gd name="connsiteX12" fmla="*/ 1093391 w 1243013"/>
                <a:gd name="connsiteY12" fmla="*/ 608842 h 1057533"/>
                <a:gd name="connsiteX13" fmla="*/ 1061245 w 1243013"/>
                <a:gd name="connsiteY13" fmla="*/ 656845 h 1057533"/>
                <a:gd name="connsiteX14" fmla="*/ 1025526 w 1243013"/>
                <a:gd name="connsiteY14" fmla="*/ 703262 h 1057533"/>
                <a:gd name="connsiteX15" fmla="*/ 986632 w 1243013"/>
                <a:gd name="connsiteY15" fmla="*/ 747694 h 1057533"/>
                <a:gd name="connsiteX16" fmla="*/ 944960 w 1243013"/>
                <a:gd name="connsiteY16" fmla="*/ 790540 h 1057533"/>
                <a:gd name="connsiteX17" fmla="*/ 899716 w 1243013"/>
                <a:gd name="connsiteY17" fmla="*/ 830609 h 1057533"/>
                <a:gd name="connsiteX18" fmla="*/ 875904 w 1243013"/>
                <a:gd name="connsiteY18" fmla="*/ 849651 h 1057533"/>
                <a:gd name="connsiteX19" fmla="*/ 842566 w 1243013"/>
                <a:gd name="connsiteY19" fmla="*/ 875438 h 1057533"/>
                <a:gd name="connsiteX20" fmla="*/ 773113 w 1243013"/>
                <a:gd name="connsiteY20" fmla="*/ 921061 h 1057533"/>
                <a:gd name="connsiteX21" fmla="*/ 700882 w 1243013"/>
                <a:gd name="connsiteY21" fmla="*/ 960336 h 1057533"/>
                <a:gd name="connsiteX22" fmla="*/ 627063 w 1243013"/>
                <a:gd name="connsiteY22" fmla="*/ 992470 h 1057533"/>
                <a:gd name="connsiteX23" fmla="*/ 550863 w 1243013"/>
                <a:gd name="connsiteY23" fmla="*/ 1018258 h 1057533"/>
                <a:gd name="connsiteX24" fmla="*/ 473472 w 1243013"/>
                <a:gd name="connsiteY24" fmla="*/ 1037697 h 1057533"/>
                <a:gd name="connsiteX25" fmla="*/ 396082 w 1243013"/>
                <a:gd name="connsiteY25" fmla="*/ 1050788 h 1057533"/>
                <a:gd name="connsiteX26" fmla="*/ 317103 w 1243013"/>
                <a:gd name="connsiteY26" fmla="*/ 1056739 h 1057533"/>
                <a:gd name="connsiteX27" fmla="*/ 277813 w 1243013"/>
                <a:gd name="connsiteY27" fmla="*/ 1057533 h 1057533"/>
                <a:gd name="connsiteX28" fmla="*/ 242491 w 1243013"/>
                <a:gd name="connsiteY28" fmla="*/ 1056739 h 1057533"/>
                <a:gd name="connsiteX29" fmla="*/ 173038 w 1243013"/>
                <a:gd name="connsiteY29" fmla="*/ 1052375 h 1057533"/>
                <a:gd name="connsiteX30" fmla="*/ 103585 w 1243013"/>
                <a:gd name="connsiteY30" fmla="*/ 1042061 h 1057533"/>
                <a:gd name="connsiteX31" fmla="*/ 35322 w 1243013"/>
                <a:gd name="connsiteY31" fmla="*/ 1026985 h 1057533"/>
                <a:gd name="connsiteX32" fmla="*/ 2532 w 1243013"/>
                <a:gd name="connsiteY32" fmla="*/ 1018116 h 1057533"/>
                <a:gd name="connsiteX33" fmla="*/ 1191 w 1243013"/>
                <a:gd name="connsiteY33" fmla="*/ 1019175 h 1057533"/>
                <a:gd name="connsiteX34" fmla="*/ 0 w 1243013"/>
                <a:gd name="connsiteY34" fmla="*/ 991008 h 1057533"/>
                <a:gd name="connsiteX35" fmla="*/ 120 w 1243013"/>
                <a:gd name="connsiteY35" fmla="*/ 973775 h 1057533"/>
                <a:gd name="connsiteX36" fmla="*/ 397 w 1243013"/>
                <a:gd name="connsiteY36" fmla="*/ 933880 h 1057533"/>
                <a:gd name="connsiteX37" fmla="*/ 3969 w 1243013"/>
                <a:gd name="connsiteY37" fmla="*/ 877149 h 1057533"/>
                <a:gd name="connsiteX38" fmla="*/ 10716 w 1243013"/>
                <a:gd name="connsiteY38" fmla="*/ 820815 h 1057533"/>
                <a:gd name="connsiteX39" fmla="*/ 21034 w 1243013"/>
                <a:gd name="connsiteY39" fmla="*/ 765274 h 1057533"/>
                <a:gd name="connsiteX40" fmla="*/ 34131 w 1243013"/>
                <a:gd name="connsiteY40" fmla="*/ 709733 h 1057533"/>
                <a:gd name="connsiteX41" fmla="*/ 50800 w 1243013"/>
                <a:gd name="connsiteY41" fmla="*/ 655383 h 1057533"/>
                <a:gd name="connsiteX42" fmla="*/ 70644 w 1243013"/>
                <a:gd name="connsiteY42" fmla="*/ 601825 h 1057533"/>
                <a:gd name="connsiteX43" fmla="*/ 94059 w 1243013"/>
                <a:gd name="connsiteY43" fmla="*/ 549854 h 1057533"/>
                <a:gd name="connsiteX44" fmla="*/ 120253 w 1243013"/>
                <a:gd name="connsiteY44" fmla="*/ 498281 h 1057533"/>
                <a:gd name="connsiteX45" fmla="*/ 149622 w 1243013"/>
                <a:gd name="connsiteY45" fmla="*/ 448691 h 1057533"/>
                <a:gd name="connsiteX46" fmla="*/ 181769 w 1243013"/>
                <a:gd name="connsiteY46" fmla="*/ 400688 h 1057533"/>
                <a:gd name="connsiteX47" fmla="*/ 217487 w 1243013"/>
                <a:gd name="connsiteY47" fmla="*/ 354271 h 1057533"/>
                <a:gd name="connsiteX48" fmla="*/ 256381 w 1243013"/>
                <a:gd name="connsiteY48" fmla="*/ 309839 h 1057533"/>
                <a:gd name="connsiteX49" fmla="*/ 298053 w 1243013"/>
                <a:gd name="connsiteY49" fmla="*/ 266993 h 1057533"/>
                <a:gd name="connsiteX50" fmla="*/ 343297 w 1243013"/>
                <a:gd name="connsiteY50" fmla="*/ 226924 h 1057533"/>
                <a:gd name="connsiteX51" fmla="*/ 367109 w 1243013"/>
                <a:gd name="connsiteY51" fmla="*/ 207881 h 1057533"/>
                <a:gd name="connsiteX52" fmla="*/ 400447 w 1243013"/>
                <a:gd name="connsiteY52" fmla="*/ 182095 h 1057533"/>
                <a:gd name="connsiteX53" fmla="*/ 469900 w 1243013"/>
                <a:gd name="connsiteY53" fmla="*/ 136472 h 1057533"/>
                <a:gd name="connsiteX54" fmla="*/ 542131 w 1243013"/>
                <a:gd name="connsiteY54" fmla="*/ 97197 h 1057533"/>
                <a:gd name="connsiteX55" fmla="*/ 615950 w 1243013"/>
                <a:gd name="connsiteY55" fmla="*/ 65062 h 1057533"/>
                <a:gd name="connsiteX56" fmla="*/ 692150 w 1243013"/>
                <a:gd name="connsiteY56" fmla="*/ 39275 h 1057533"/>
                <a:gd name="connsiteX57" fmla="*/ 769541 w 1243013"/>
                <a:gd name="connsiteY57" fmla="*/ 19836 h 1057533"/>
                <a:gd name="connsiteX58" fmla="*/ 846932 w 1243013"/>
                <a:gd name="connsiteY58" fmla="*/ 6744 h 1057533"/>
                <a:gd name="connsiteX59" fmla="*/ 925910 w 1243013"/>
                <a:gd name="connsiteY59" fmla="*/ 794 h 1057533"/>
                <a:gd name="connsiteX60" fmla="*/ 965201 w 1243013"/>
                <a:gd name="connsiteY60" fmla="*/ 0 h 1057533"/>
                <a:gd name="connsiteX61" fmla="*/ 1000522 w 1243013"/>
                <a:gd name="connsiteY61" fmla="*/ 793 h 1057533"/>
                <a:gd name="connsiteX62" fmla="*/ 1069975 w 1243013"/>
                <a:gd name="connsiteY62" fmla="*/ 5157 h 1057533"/>
                <a:gd name="connsiteX63" fmla="*/ 1139429 w 1243013"/>
                <a:gd name="connsiteY63" fmla="*/ 15472 h 1057533"/>
                <a:gd name="connsiteX64" fmla="*/ 1207691 w 1243013"/>
                <a:gd name="connsiteY64" fmla="*/ 30548 h 1057533"/>
                <a:gd name="connsiteX65" fmla="*/ 1240482 w 1243013"/>
                <a:gd name="connsiteY65" fmla="*/ 39417 h 1057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243013" h="1057533">
                  <a:moveTo>
                    <a:pt x="1241823" y="38358"/>
                  </a:moveTo>
                  <a:lnTo>
                    <a:pt x="1243013" y="66525"/>
                  </a:lnTo>
                  <a:lnTo>
                    <a:pt x="1242894" y="83759"/>
                  </a:lnTo>
                  <a:lnTo>
                    <a:pt x="1242616" y="123653"/>
                  </a:lnTo>
                  <a:lnTo>
                    <a:pt x="1239044" y="180384"/>
                  </a:lnTo>
                  <a:lnTo>
                    <a:pt x="1232298" y="236718"/>
                  </a:lnTo>
                  <a:lnTo>
                    <a:pt x="1221979" y="292259"/>
                  </a:lnTo>
                  <a:lnTo>
                    <a:pt x="1208882" y="347800"/>
                  </a:lnTo>
                  <a:lnTo>
                    <a:pt x="1192213" y="402150"/>
                  </a:lnTo>
                  <a:lnTo>
                    <a:pt x="1172369" y="455708"/>
                  </a:lnTo>
                  <a:lnTo>
                    <a:pt x="1148954" y="507678"/>
                  </a:lnTo>
                  <a:lnTo>
                    <a:pt x="1122760" y="559252"/>
                  </a:lnTo>
                  <a:lnTo>
                    <a:pt x="1093391" y="608842"/>
                  </a:lnTo>
                  <a:lnTo>
                    <a:pt x="1061245" y="656845"/>
                  </a:lnTo>
                  <a:lnTo>
                    <a:pt x="1025526" y="703262"/>
                  </a:lnTo>
                  <a:lnTo>
                    <a:pt x="986632" y="747694"/>
                  </a:lnTo>
                  <a:lnTo>
                    <a:pt x="944960" y="790540"/>
                  </a:lnTo>
                  <a:lnTo>
                    <a:pt x="899716" y="830609"/>
                  </a:lnTo>
                  <a:lnTo>
                    <a:pt x="875904" y="849651"/>
                  </a:lnTo>
                  <a:lnTo>
                    <a:pt x="842566" y="875438"/>
                  </a:lnTo>
                  <a:lnTo>
                    <a:pt x="773113" y="921061"/>
                  </a:lnTo>
                  <a:lnTo>
                    <a:pt x="700882" y="960336"/>
                  </a:lnTo>
                  <a:lnTo>
                    <a:pt x="627063" y="992470"/>
                  </a:lnTo>
                  <a:lnTo>
                    <a:pt x="550863" y="1018258"/>
                  </a:lnTo>
                  <a:lnTo>
                    <a:pt x="473472" y="1037697"/>
                  </a:lnTo>
                  <a:lnTo>
                    <a:pt x="396082" y="1050788"/>
                  </a:lnTo>
                  <a:lnTo>
                    <a:pt x="317103" y="1056739"/>
                  </a:lnTo>
                  <a:lnTo>
                    <a:pt x="277813" y="1057533"/>
                  </a:lnTo>
                  <a:lnTo>
                    <a:pt x="242491" y="1056739"/>
                  </a:lnTo>
                  <a:lnTo>
                    <a:pt x="173038" y="1052375"/>
                  </a:lnTo>
                  <a:lnTo>
                    <a:pt x="103585" y="1042061"/>
                  </a:lnTo>
                  <a:lnTo>
                    <a:pt x="35322" y="1026985"/>
                  </a:lnTo>
                  <a:lnTo>
                    <a:pt x="2532" y="1018116"/>
                  </a:lnTo>
                  <a:lnTo>
                    <a:pt x="1191" y="1019175"/>
                  </a:lnTo>
                  <a:lnTo>
                    <a:pt x="0" y="991008"/>
                  </a:lnTo>
                  <a:lnTo>
                    <a:pt x="120" y="973775"/>
                  </a:lnTo>
                  <a:lnTo>
                    <a:pt x="397" y="933880"/>
                  </a:lnTo>
                  <a:lnTo>
                    <a:pt x="3969" y="877149"/>
                  </a:lnTo>
                  <a:lnTo>
                    <a:pt x="10716" y="820815"/>
                  </a:lnTo>
                  <a:lnTo>
                    <a:pt x="21034" y="765274"/>
                  </a:lnTo>
                  <a:lnTo>
                    <a:pt x="34131" y="709733"/>
                  </a:lnTo>
                  <a:lnTo>
                    <a:pt x="50800" y="655383"/>
                  </a:lnTo>
                  <a:lnTo>
                    <a:pt x="70644" y="601825"/>
                  </a:lnTo>
                  <a:lnTo>
                    <a:pt x="94059" y="549854"/>
                  </a:lnTo>
                  <a:lnTo>
                    <a:pt x="120253" y="498281"/>
                  </a:lnTo>
                  <a:lnTo>
                    <a:pt x="149622" y="448691"/>
                  </a:lnTo>
                  <a:lnTo>
                    <a:pt x="181769" y="400688"/>
                  </a:lnTo>
                  <a:lnTo>
                    <a:pt x="217487" y="354271"/>
                  </a:lnTo>
                  <a:lnTo>
                    <a:pt x="256381" y="309839"/>
                  </a:lnTo>
                  <a:lnTo>
                    <a:pt x="298053" y="266993"/>
                  </a:lnTo>
                  <a:lnTo>
                    <a:pt x="343297" y="226924"/>
                  </a:lnTo>
                  <a:lnTo>
                    <a:pt x="367109" y="207881"/>
                  </a:lnTo>
                  <a:lnTo>
                    <a:pt x="400447" y="182095"/>
                  </a:lnTo>
                  <a:lnTo>
                    <a:pt x="469900" y="136472"/>
                  </a:lnTo>
                  <a:lnTo>
                    <a:pt x="542131" y="97197"/>
                  </a:lnTo>
                  <a:lnTo>
                    <a:pt x="615950" y="65062"/>
                  </a:lnTo>
                  <a:lnTo>
                    <a:pt x="692150" y="39275"/>
                  </a:lnTo>
                  <a:lnTo>
                    <a:pt x="769541" y="19836"/>
                  </a:lnTo>
                  <a:lnTo>
                    <a:pt x="846932" y="6744"/>
                  </a:lnTo>
                  <a:lnTo>
                    <a:pt x="925910" y="794"/>
                  </a:lnTo>
                  <a:lnTo>
                    <a:pt x="965201" y="0"/>
                  </a:lnTo>
                  <a:lnTo>
                    <a:pt x="1000522" y="793"/>
                  </a:lnTo>
                  <a:lnTo>
                    <a:pt x="1069975" y="5157"/>
                  </a:lnTo>
                  <a:lnTo>
                    <a:pt x="1139429" y="15472"/>
                  </a:lnTo>
                  <a:lnTo>
                    <a:pt x="1207691" y="30548"/>
                  </a:lnTo>
                  <a:lnTo>
                    <a:pt x="1240482" y="39417"/>
                  </a:ln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48" name="Freeform 80"/>
            <p:cNvSpPr>
              <a:spLocks/>
            </p:cNvSpPr>
            <p:nvPr/>
          </p:nvSpPr>
          <p:spPr bwMode="auto">
            <a:xfrm rot="13115032">
              <a:off x="4004471" y="3566962"/>
              <a:ext cx="944392" cy="774329"/>
            </a:xfrm>
            <a:custGeom>
              <a:avLst/>
              <a:gdLst>
                <a:gd name="T0" fmla="*/ 3 w 3132"/>
                <a:gd name="T1" fmla="*/ 2569 h 2569"/>
                <a:gd name="T2" fmla="*/ 3 w 3132"/>
                <a:gd name="T3" fmla="*/ 2569 h 2569"/>
                <a:gd name="T4" fmla="*/ 0 w 3132"/>
                <a:gd name="T5" fmla="*/ 2498 h 2569"/>
                <a:gd name="T6" fmla="*/ 1 w 3132"/>
                <a:gd name="T7" fmla="*/ 2354 h 2569"/>
                <a:gd name="T8" fmla="*/ 10 w 3132"/>
                <a:gd name="T9" fmla="*/ 2211 h 2569"/>
                <a:gd name="T10" fmla="*/ 27 w 3132"/>
                <a:gd name="T11" fmla="*/ 2069 h 2569"/>
                <a:gd name="T12" fmla="*/ 53 w 3132"/>
                <a:gd name="T13" fmla="*/ 1929 h 2569"/>
                <a:gd name="T14" fmla="*/ 86 w 3132"/>
                <a:gd name="T15" fmla="*/ 1789 h 2569"/>
                <a:gd name="T16" fmla="*/ 128 w 3132"/>
                <a:gd name="T17" fmla="*/ 1652 h 2569"/>
                <a:gd name="T18" fmla="*/ 178 w 3132"/>
                <a:gd name="T19" fmla="*/ 1517 h 2569"/>
                <a:gd name="T20" fmla="*/ 237 w 3132"/>
                <a:gd name="T21" fmla="*/ 1386 h 2569"/>
                <a:gd name="T22" fmla="*/ 303 w 3132"/>
                <a:gd name="T23" fmla="*/ 1256 h 2569"/>
                <a:gd name="T24" fmla="*/ 377 w 3132"/>
                <a:gd name="T25" fmla="*/ 1131 h 2569"/>
                <a:gd name="T26" fmla="*/ 458 w 3132"/>
                <a:gd name="T27" fmla="*/ 1010 h 2569"/>
                <a:gd name="T28" fmla="*/ 548 w 3132"/>
                <a:gd name="T29" fmla="*/ 893 h 2569"/>
                <a:gd name="T30" fmla="*/ 646 w 3132"/>
                <a:gd name="T31" fmla="*/ 781 h 2569"/>
                <a:gd name="T32" fmla="*/ 751 w 3132"/>
                <a:gd name="T33" fmla="*/ 673 h 2569"/>
                <a:gd name="T34" fmla="*/ 865 w 3132"/>
                <a:gd name="T35" fmla="*/ 572 h 2569"/>
                <a:gd name="T36" fmla="*/ 925 w 3132"/>
                <a:gd name="T37" fmla="*/ 524 h 2569"/>
                <a:gd name="T38" fmla="*/ 1009 w 3132"/>
                <a:gd name="T39" fmla="*/ 459 h 2569"/>
                <a:gd name="T40" fmla="*/ 1184 w 3132"/>
                <a:gd name="T41" fmla="*/ 344 h 2569"/>
                <a:gd name="T42" fmla="*/ 1366 w 3132"/>
                <a:gd name="T43" fmla="*/ 245 h 2569"/>
                <a:gd name="T44" fmla="*/ 1552 w 3132"/>
                <a:gd name="T45" fmla="*/ 164 h 2569"/>
                <a:gd name="T46" fmla="*/ 1744 w 3132"/>
                <a:gd name="T47" fmla="*/ 99 h 2569"/>
                <a:gd name="T48" fmla="*/ 1939 w 3132"/>
                <a:gd name="T49" fmla="*/ 50 h 2569"/>
                <a:gd name="T50" fmla="*/ 2134 w 3132"/>
                <a:gd name="T51" fmla="*/ 17 h 2569"/>
                <a:gd name="T52" fmla="*/ 2333 w 3132"/>
                <a:gd name="T53" fmla="*/ 2 h 2569"/>
                <a:gd name="T54" fmla="*/ 2432 w 3132"/>
                <a:gd name="T55" fmla="*/ 0 h 2569"/>
                <a:gd name="T56" fmla="*/ 2521 w 3132"/>
                <a:gd name="T57" fmla="*/ 2 h 2569"/>
                <a:gd name="T58" fmla="*/ 2696 w 3132"/>
                <a:gd name="T59" fmla="*/ 13 h 2569"/>
                <a:gd name="T60" fmla="*/ 2871 w 3132"/>
                <a:gd name="T61" fmla="*/ 39 h 2569"/>
                <a:gd name="T62" fmla="*/ 3043 w 3132"/>
                <a:gd name="T63" fmla="*/ 77 h 2569"/>
                <a:gd name="T64" fmla="*/ 3128 w 3132"/>
                <a:gd name="T65" fmla="*/ 100 h 2569"/>
                <a:gd name="T66" fmla="*/ 3131 w 3132"/>
                <a:gd name="T67" fmla="*/ 165 h 2569"/>
                <a:gd name="T68" fmla="*/ 3132 w 3132"/>
                <a:gd name="T69" fmla="*/ 231 h 2569"/>
                <a:gd name="T70" fmla="*/ 3131 w 3132"/>
                <a:gd name="T71" fmla="*/ 165 h 2569"/>
                <a:gd name="T72" fmla="*/ 3128 w 3132"/>
                <a:gd name="T73" fmla="*/ 100 h 2569"/>
                <a:gd name="T74" fmla="*/ 3 w 3132"/>
                <a:gd name="T75" fmla="*/ 2569 h 2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32" h="2569">
                  <a:moveTo>
                    <a:pt x="3" y="2569"/>
                  </a:moveTo>
                  <a:lnTo>
                    <a:pt x="3" y="2569"/>
                  </a:lnTo>
                  <a:lnTo>
                    <a:pt x="0" y="2498"/>
                  </a:lnTo>
                  <a:lnTo>
                    <a:pt x="1" y="2354"/>
                  </a:lnTo>
                  <a:lnTo>
                    <a:pt x="10" y="2211"/>
                  </a:lnTo>
                  <a:lnTo>
                    <a:pt x="27" y="2069"/>
                  </a:lnTo>
                  <a:lnTo>
                    <a:pt x="53" y="1929"/>
                  </a:lnTo>
                  <a:lnTo>
                    <a:pt x="86" y="1789"/>
                  </a:lnTo>
                  <a:lnTo>
                    <a:pt x="128" y="1652"/>
                  </a:lnTo>
                  <a:lnTo>
                    <a:pt x="178" y="1517"/>
                  </a:lnTo>
                  <a:lnTo>
                    <a:pt x="237" y="1386"/>
                  </a:lnTo>
                  <a:lnTo>
                    <a:pt x="303" y="1256"/>
                  </a:lnTo>
                  <a:lnTo>
                    <a:pt x="377" y="1131"/>
                  </a:lnTo>
                  <a:lnTo>
                    <a:pt x="458" y="1010"/>
                  </a:lnTo>
                  <a:lnTo>
                    <a:pt x="548" y="893"/>
                  </a:lnTo>
                  <a:lnTo>
                    <a:pt x="646" y="781"/>
                  </a:lnTo>
                  <a:lnTo>
                    <a:pt x="751" y="673"/>
                  </a:lnTo>
                  <a:lnTo>
                    <a:pt x="865" y="572"/>
                  </a:lnTo>
                  <a:lnTo>
                    <a:pt x="925" y="524"/>
                  </a:lnTo>
                  <a:lnTo>
                    <a:pt x="1009" y="459"/>
                  </a:lnTo>
                  <a:lnTo>
                    <a:pt x="1184" y="344"/>
                  </a:lnTo>
                  <a:lnTo>
                    <a:pt x="1366" y="245"/>
                  </a:lnTo>
                  <a:lnTo>
                    <a:pt x="1552" y="164"/>
                  </a:lnTo>
                  <a:lnTo>
                    <a:pt x="1744" y="99"/>
                  </a:lnTo>
                  <a:lnTo>
                    <a:pt x="1939" y="50"/>
                  </a:lnTo>
                  <a:lnTo>
                    <a:pt x="2134" y="17"/>
                  </a:lnTo>
                  <a:lnTo>
                    <a:pt x="2333" y="2"/>
                  </a:lnTo>
                  <a:lnTo>
                    <a:pt x="2432" y="0"/>
                  </a:lnTo>
                  <a:lnTo>
                    <a:pt x="2521" y="2"/>
                  </a:lnTo>
                  <a:lnTo>
                    <a:pt x="2696" y="13"/>
                  </a:lnTo>
                  <a:lnTo>
                    <a:pt x="2871" y="39"/>
                  </a:lnTo>
                  <a:lnTo>
                    <a:pt x="3043" y="77"/>
                  </a:lnTo>
                  <a:lnTo>
                    <a:pt x="3128" y="100"/>
                  </a:lnTo>
                  <a:lnTo>
                    <a:pt x="3131" y="165"/>
                  </a:lnTo>
                  <a:lnTo>
                    <a:pt x="3132" y="231"/>
                  </a:lnTo>
                  <a:lnTo>
                    <a:pt x="3131" y="165"/>
                  </a:lnTo>
                  <a:lnTo>
                    <a:pt x="3128" y="100"/>
                  </a:lnTo>
                  <a:lnTo>
                    <a:pt x="3" y="2569"/>
                  </a:lnTo>
                  <a:close/>
                </a:path>
              </a:pathLst>
            </a:custGeom>
            <a:solidFill>
              <a:schemeClr val="tx1">
                <a:alpha val="25000"/>
              </a:schemeClr>
            </a:solidFill>
            <a:ln>
              <a:noFill/>
            </a:ln>
          </p:spPr>
          <p:txBody>
            <a:bodyPr vert="horz" wrap="square" lIns="91440" tIns="45720" rIns="91440" bIns="45720" numCol="1" anchor="t" anchorCtr="0" compatLnSpc="1">
              <a:prstTxWarp prst="textNoShape">
                <a:avLst/>
              </a:prstTxWarp>
            </a:bodyPr>
            <a:lstStyle/>
            <a:p>
              <a:r>
                <a:rPr lang="en-US" dirty="0" smtClean="0"/>
                <a:t>                    </a:t>
              </a:r>
              <a:endParaRPr lang="en-US" dirty="0"/>
            </a:p>
          </p:txBody>
        </p:sp>
      </p:grpSp>
      <p:sp>
        <p:nvSpPr>
          <p:cNvPr id="49" name="TextBox 48"/>
          <p:cNvSpPr txBox="1"/>
          <p:nvPr/>
        </p:nvSpPr>
        <p:spPr>
          <a:xfrm>
            <a:off x="4594020" y="5546196"/>
            <a:ext cx="4302045" cy="523220"/>
          </a:xfrm>
          <a:prstGeom prst="rect">
            <a:avLst/>
          </a:prstGeom>
          <a:noFill/>
        </p:spPr>
        <p:txBody>
          <a:bodyPr wrap="square" rtlCol="0">
            <a:spAutoFit/>
          </a:bodyPr>
          <a:lstStyle/>
          <a:p>
            <a:r>
              <a:rPr lang="en-GB" sz="1400" dirty="0" smtClean="0"/>
              <a:t>Enhance technical capacities of local operational specialists (meteorologists, climatologists…)</a:t>
            </a:r>
            <a:endParaRPr lang="en-GB" sz="1400" dirty="0"/>
          </a:p>
        </p:txBody>
      </p:sp>
    </p:spTree>
    <p:extLst>
      <p:ext uri="{BB962C8B-B14F-4D97-AF65-F5344CB8AC3E}">
        <p14:creationId xmlns:p14="http://schemas.microsoft.com/office/powerpoint/2010/main" xmlns="" val="39639001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43 Grupo"/>
          <p:cNvGrpSpPr>
            <a:grpSpLocks noChangeAspect="1"/>
          </p:cNvGrpSpPr>
          <p:nvPr/>
        </p:nvGrpSpPr>
        <p:grpSpPr>
          <a:xfrm>
            <a:off x="827584" y="188640"/>
            <a:ext cx="7465506" cy="720000"/>
            <a:chOff x="419100" y="3028480"/>
            <a:chExt cx="8305800" cy="801041"/>
          </a:xfrm>
        </p:grpSpPr>
        <p:cxnSp>
          <p:nvCxnSpPr>
            <p:cNvPr id="5" name="Straight Connector 5">
              <a:extLst>
                <a:ext uri="{FF2B5EF4-FFF2-40B4-BE49-F238E27FC236}">
                  <a16:creationId xmlns:a16="http://schemas.microsoft.com/office/drawing/2014/main" xmlns="" id="{245AFC35-13C7-44BB-A3AB-464834129932}"/>
                </a:ext>
              </a:extLst>
            </p:cNvPr>
            <p:cNvCxnSpPr>
              <a:cxnSpLocks/>
            </p:cNvCxnSpPr>
            <p:nvPr/>
          </p:nvCxnSpPr>
          <p:spPr>
            <a:xfrm>
              <a:off x="419100" y="3429000"/>
              <a:ext cx="8305800" cy="1"/>
            </a:xfrm>
            <a:prstGeom prst="line">
              <a:avLst/>
            </a:prstGeom>
            <a:ln w="28575">
              <a:solidFill>
                <a:schemeClr val="bg2">
                  <a:lumMod val="75000"/>
                </a:schemeClr>
              </a:solidFill>
              <a:prstDash val="sysDot"/>
            </a:ln>
          </p:spPr>
          <p:style>
            <a:lnRef idx="2">
              <a:schemeClr val="dk1"/>
            </a:lnRef>
            <a:fillRef idx="0">
              <a:schemeClr val="dk1"/>
            </a:fillRef>
            <a:effectRef idx="1">
              <a:schemeClr val="dk1"/>
            </a:effectRef>
            <a:fontRef idx="minor">
              <a:schemeClr val="tx1"/>
            </a:fontRef>
          </p:style>
        </p:cxnSp>
        <p:grpSp>
          <p:nvGrpSpPr>
            <p:cNvPr id="6" name="Group 10">
              <a:extLst>
                <a:ext uri="{FF2B5EF4-FFF2-40B4-BE49-F238E27FC236}">
                  <a16:creationId xmlns:a16="http://schemas.microsoft.com/office/drawing/2014/main" xmlns="" id="{5522A310-F67F-41FA-8C67-06B4B969B914}"/>
                </a:ext>
              </a:extLst>
            </p:cNvPr>
            <p:cNvGrpSpPr/>
            <p:nvPr/>
          </p:nvGrpSpPr>
          <p:grpSpPr>
            <a:xfrm>
              <a:off x="1012723" y="3028480"/>
              <a:ext cx="800078" cy="801041"/>
              <a:chOff x="1350296" y="2894973"/>
              <a:chExt cx="1066771" cy="1068054"/>
            </a:xfrm>
          </p:grpSpPr>
          <p:sp>
            <p:nvSpPr>
              <p:cNvPr id="24" name="Freeform 5">
                <a:extLst>
                  <a:ext uri="{FF2B5EF4-FFF2-40B4-BE49-F238E27FC236}">
                    <a16:creationId xmlns:a16="http://schemas.microsoft.com/office/drawing/2014/main" xmlns="" id="{D4303751-6B11-4DE5-AA02-8283B6312A70}"/>
                  </a:ext>
                </a:extLst>
              </p:cNvPr>
              <p:cNvSpPr>
                <a:spLocks/>
              </p:cNvSpPr>
              <p:nvPr/>
            </p:nvSpPr>
            <p:spPr bwMode="auto">
              <a:xfrm>
                <a:off x="1883895"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5" name="Freeform 7">
                <a:extLst>
                  <a:ext uri="{FF2B5EF4-FFF2-40B4-BE49-F238E27FC236}">
                    <a16:creationId xmlns:a16="http://schemas.microsoft.com/office/drawing/2014/main" xmlns="" id="{62785338-4A56-4DD6-9439-A6CCC45816C1}"/>
                  </a:ext>
                </a:extLst>
              </p:cNvPr>
              <p:cNvSpPr>
                <a:spLocks/>
              </p:cNvSpPr>
              <p:nvPr/>
            </p:nvSpPr>
            <p:spPr bwMode="auto">
              <a:xfrm>
                <a:off x="1350296"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grpSp>
          <p:nvGrpSpPr>
            <p:cNvPr id="7" name="Group 13">
              <a:extLst>
                <a:ext uri="{FF2B5EF4-FFF2-40B4-BE49-F238E27FC236}">
                  <a16:creationId xmlns:a16="http://schemas.microsoft.com/office/drawing/2014/main" xmlns="" id="{CC71A064-DA16-4809-BF87-12B9BD2BD250}"/>
                </a:ext>
              </a:extLst>
            </p:cNvPr>
            <p:cNvGrpSpPr/>
            <p:nvPr/>
          </p:nvGrpSpPr>
          <p:grpSpPr>
            <a:xfrm>
              <a:off x="7111181" y="3028480"/>
              <a:ext cx="800078" cy="801041"/>
              <a:chOff x="9481574" y="2894973"/>
              <a:chExt cx="1066771" cy="1068054"/>
            </a:xfrm>
          </p:grpSpPr>
          <p:sp>
            <p:nvSpPr>
              <p:cNvPr id="22" name="Freeform 5">
                <a:extLst>
                  <a:ext uri="{FF2B5EF4-FFF2-40B4-BE49-F238E27FC236}">
                    <a16:creationId xmlns:a16="http://schemas.microsoft.com/office/drawing/2014/main" xmlns="" id="{2C965F83-394C-4ECD-98FD-E768958E0D25}"/>
                  </a:ext>
                </a:extLst>
              </p:cNvPr>
              <p:cNvSpPr>
                <a:spLocks/>
              </p:cNvSpPr>
              <p:nvPr/>
            </p:nvSpPr>
            <p:spPr bwMode="auto">
              <a:xfrm>
                <a:off x="10015173"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3" name="Freeform 7">
                <a:extLst>
                  <a:ext uri="{FF2B5EF4-FFF2-40B4-BE49-F238E27FC236}">
                    <a16:creationId xmlns:a16="http://schemas.microsoft.com/office/drawing/2014/main" xmlns="" id="{46454AFF-8F85-4073-9D5E-5E918F773B80}"/>
                  </a:ext>
                </a:extLst>
              </p:cNvPr>
              <p:cNvSpPr>
                <a:spLocks/>
              </p:cNvSpPr>
              <p:nvPr/>
            </p:nvSpPr>
            <p:spPr bwMode="auto">
              <a:xfrm>
                <a:off x="9481574"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grpSp>
          <p:nvGrpSpPr>
            <p:cNvPr id="8" name="Group 12">
              <a:extLst>
                <a:ext uri="{FF2B5EF4-FFF2-40B4-BE49-F238E27FC236}">
                  <a16:creationId xmlns:a16="http://schemas.microsoft.com/office/drawing/2014/main" xmlns="" id="{5DCC80E2-1720-48F0-B521-F7313549F768}"/>
                </a:ext>
              </a:extLst>
            </p:cNvPr>
            <p:cNvGrpSpPr/>
            <p:nvPr/>
          </p:nvGrpSpPr>
          <p:grpSpPr>
            <a:xfrm>
              <a:off x="5078362" y="3028480"/>
              <a:ext cx="800078" cy="801041"/>
              <a:chOff x="6771148" y="2894973"/>
              <a:chExt cx="1066771" cy="1068054"/>
            </a:xfrm>
          </p:grpSpPr>
          <p:sp>
            <p:nvSpPr>
              <p:cNvPr id="20" name="Freeform 5">
                <a:extLst>
                  <a:ext uri="{FF2B5EF4-FFF2-40B4-BE49-F238E27FC236}">
                    <a16:creationId xmlns:a16="http://schemas.microsoft.com/office/drawing/2014/main" xmlns="" id="{63980784-95DE-457E-B662-D6CCBF267FC4}"/>
                  </a:ext>
                </a:extLst>
              </p:cNvPr>
              <p:cNvSpPr>
                <a:spLocks/>
              </p:cNvSpPr>
              <p:nvPr/>
            </p:nvSpPr>
            <p:spPr bwMode="auto">
              <a:xfrm>
                <a:off x="7304747"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chemeClr val="accent2"/>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1" name="Freeform 7">
                <a:extLst>
                  <a:ext uri="{FF2B5EF4-FFF2-40B4-BE49-F238E27FC236}">
                    <a16:creationId xmlns:a16="http://schemas.microsoft.com/office/drawing/2014/main" xmlns="" id="{CC478339-E29E-4480-AAA4-F16A2F79B582}"/>
                  </a:ext>
                </a:extLst>
              </p:cNvPr>
              <p:cNvSpPr>
                <a:spLocks/>
              </p:cNvSpPr>
              <p:nvPr/>
            </p:nvSpPr>
            <p:spPr bwMode="auto">
              <a:xfrm>
                <a:off x="6771148"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rgbClr val="CC706E"/>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grpSp>
          <p:nvGrpSpPr>
            <p:cNvPr id="9" name="Group 11">
              <a:extLst>
                <a:ext uri="{FF2B5EF4-FFF2-40B4-BE49-F238E27FC236}">
                  <a16:creationId xmlns:a16="http://schemas.microsoft.com/office/drawing/2014/main" xmlns="" id="{FC62BE4F-B196-45AF-B98C-91E3F80E38F9}"/>
                </a:ext>
              </a:extLst>
            </p:cNvPr>
            <p:cNvGrpSpPr/>
            <p:nvPr/>
          </p:nvGrpSpPr>
          <p:grpSpPr>
            <a:xfrm>
              <a:off x="3045542" y="3028480"/>
              <a:ext cx="800078" cy="801041"/>
              <a:chOff x="4060722" y="2894973"/>
              <a:chExt cx="1066771" cy="1068054"/>
            </a:xfrm>
            <a:solidFill>
              <a:schemeClr val="accent3">
                <a:lumMod val="60000"/>
                <a:lumOff val="40000"/>
              </a:schemeClr>
            </a:solidFill>
          </p:grpSpPr>
          <p:sp>
            <p:nvSpPr>
              <p:cNvPr id="18" name="Freeform 5">
                <a:extLst>
                  <a:ext uri="{FF2B5EF4-FFF2-40B4-BE49-F238E27FC236}">
                    <a16:creationId xmlns:a16="http://schemas.microsoft.com/office/drawing/2014/main" xmlns="" id="{CAB65D93-AE28-4AE0-B90E-94ECFC5886D1}"/>
                  </a:ext>
                </a:extLst>
              </p:cNvPr>
              <p:cNvSpPr>
                <a:spLocks/>
              </p:cNvSpPr>
              <p:nvPr/>
            </p:nvSpPr>
            <p:spPr bwMode="auto">
              <a:xfrm>
                <a:off x="4594321"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9" name="Freeform 7">
                <a:extLst>
                  <a:ext uri="{FF2B5EF4-FFF2-40B4-BE49-F238E27FC236}">
                    <a16:creationId xmlns:a16="http://schemas.microsoft.com/office/drawing/2014/main" xmlns="" id="{DCBDA598-A066-4C1E-B960-EA50156DBA13}"/>
                  </a:ext>
                </a:extLst>
              </p:cNvPr>
              <p:cNvSpPr>
                <a:spLocks/>
              </p:cNvSpPr>
              <p:nvPr/>
            </p:nvSpPr>
            <p:spPr bwMode="auto">
              <a:xfrm>
                <a:off x="4060722"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sp>
          <p:nvSpPr>
            <p:cNvPr id="10" name="Oval 54">
              <a:extLst>
                <a:ext uri="{FF2B5EF4-FFF2-40B4-BE49-F238E27FC236}">
                  <a16:creationId xmlns:a16="http://schemas.microsoft.com/office/drawing/2014/main" xmlns="" id="{5F28186E-5DD9-44C3-B275-612132337A93}"/>
                </a:ext>
              </a:extLst>
            </p:cNvPr>
            <p:cNvSpPr/>
            <p:nvPr/>
          </p:nvSpPr>
          <p:spPr>
            <a:xfrm>
              <a:off x="1225123" y="3240881"/>
              <a:ext cx="376238" cy="376238"/>
            </a:xfrm>
            <a:prstGeom prst="ellipse">
              <a:avLst/>
            </a:prstGeom>
            <a:noFill/>
            <a:ln w="28575">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11" name="Oval 55">
              <a:extLst>
                <a:ext uri="{FF2B5EF4-FFF2-40B4-BE49-F238E27FC236}">
                  <a16:creationId xmlns:a16="http://schemas.microsoft.com/office/drawing/2014/main" xmlns="" id="{8A56EF23-E897-4D06-8649-1DD2C91FB024}"/>
                </a:ext>
              </a:extLst>
            </p:cNvPr>
            <p:cNvSpPr/>
            <p:nvPr/>
          </p:nvSpPr>
          <p:spPr>
            <a:xfrm>
              <a:off x="3257728" y="3240881"/>
              <a:ext cx="376238" cy="376238"/>
            </a:xfrm>
            <a:prstGeom prst="ellipse">
              <a:avLst/>
            </a:prstGeom>
            <a:noFill/>
            <a:ln w="28575">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12" name="Oval 56">
              <a:extLst>
                <a:ext uri="{FF2B5EF4-FFF2-40B4-BE49-F238E27FC236}">
                  <a16:creationId xmlns:a16="http://schemas.microsoft.com/office/drawing/2014/main" xmlns="" id="{50D7FA05-0D55-4506-A029-7CCA5FC2451A}"/>
                </a:ext>
              </a:extLst>
            </p:cNvPr>
            <p:cNvSpPr/>
            <p:nvPr/>
          </p:nvSpPr>
          <p:spPr>
            <a:xfrm>
              <a:off x="5290334" y="3240881"/>
              <a:ext cx="376238" cy="376238"/>
            </a:xfrm>
            <a:prstGeom prst="ellipse">
              <a:avLst/>
            </a:prstGeom>
            <a:noFill/>
            <a:ln w="28575">
              <a:solidFill>
                <a:schemeClr val="accent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13" name="Oval 57">
              <a:extLst>
                <a:ext uri="{FF2B5EF4-FFF2-40B4-BE49-F238E27FC236}">
                  <a16:creationId xmlns:a16="http://schemas.microsoft.com/office/drawing/2014/main" xmlns="" id="{77F496F2-E52E-47DA-8F7C-558614009192}"/>
                </a:ext>
              </a:extLst>
            </p:cNvPr>
            <p:cNvSpPr/>
            <p:nvPr/>
          </p:nvSpPr>
          <p:spPr>
            <a:xfrm>
              <a:off x="7322941" y="3240881"/>
              <a:ext cx="376238" cy="376238"/>
            </a:xfrm>
            <a:prstGeom prst="ellipse">
              <a:avLst/>
            </a:prstGeom>
            <a:noFill/>
            <a:ln w="28575">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14" name="Oval 60">
              <a:extLst>
                <a:ext uri="{FF2B5EF4-FFF2-40B4-BE49-F238E27FC236}">
                  <a16:creationId xmlns:a16="http://schemas.microsoft.com/office/drawing/2014/main" xmlns="" id="{76AC307D-42CB-4D9D-8814-CA13D00F355C}"/>
                </a:ext>
              </a:extLst>
            </p:cNvPr>
            <p:cNvSpPr/>
            <p:nvPr/>
          </p:nvSpPr>
          <p:spPr>
            <a:xfrm>
              <a:off x="1308146" y="3324225"/>
              <a:ext cx="209550" cy="209550"/>
            </a:xfrm>
            <a:prstGeom prst="ellipse">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Oval 61">
              <a:extLst>
                <a:ext uri="{FF2B5EF4-FFF2-40B4-BE49-F238E27FC236}">
                  <a16:creationId xmlns:a16="http://schemas.microsoft.com/office/drawing/2014/main" xmlns="" id="{DE7B91B5-3765-4603-B142-E7FABFA75327}"/>
                </a:ext>
              </a:extLst>
            </p:cNvPr>
            <p:cNvSpPr/>
            <p:nvPr/>
          </p:nvSpPr>
          <p:spPr>
            <a:xfrm>
              <a:off x="3340859" y="3324225"/>
              <a:ext cx="209550" cy="209550"/>
            </a:xfrm>
            <a:prstGeom prst="ellipse">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Oval 62">
              <a:extLst>
                <a:ext uri="{FF2B5EF4-FFF2-40B4-BE49-F238E27FC236}">
                  <a16:creationId xmlns:a16="http://schemas.microsoft.com/office/drawing/2014/main" xmlns="" id="{4E85E976-6C9F-4B9D-B8CE-A0D3F16679D8}"/>
                </a:ext>
              </a:extLst>
            </p:cNvPr>
            <p:cNvSpPr/>
            <p:nvPr/>
          </p:nvSpPr>
          <p:spPr>
            <a:xfrm>
              <a:off x="5373572" y="3324225"/>
              <a:ext cx="209550" cy="2095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Oval 63">
              <a:extLst>
                <a:ext uri="{FF2B5EF4-FFF2-40B4-BE49-F238E27FC236}">
                  <a16:creationId xmlns:a16="http://schemas.microsoft.com/office/drawing/2014/main" xmlns="" id="{6096233F-AB90-499A-8553-F9AAA8AAC1DD}"/>
                </a:ext>
              </a:extLst>
            </p:cNvPr>
            <p:cNvSpPr/>
            <p:nvPr/>
          </p:nvSpPr>
          <p:spPr>
            <a:xfrm>
              <a:off x="7406285" y="3324225"/>
              <a:ext cx="209550" cy="209550"/>
            </a:xfrm>
            <a:prstGeom prst="ellipse">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6" name="TextBox 7">
            <a:extLst>
              <a:ext uri="{FF2B5EF4-FFF2-40B4-BE49-F238E27FC236}">
                <a16:creationId xmlns:a16="http://schemas.microsoft.com/office/drawing/2014/main" xmlns="" id="{FFC5B4E5-9A07-47EA-AB3E-4808066DBF78}"/>
              </a:ext>
            </a:extLst>
          </p:cNvPr>
          <p:cNvSpPr txBox="1"/>
          <p:nvPr/>
        </p:nvSpPr>
        <p:spPr>
          <a:xfrm>
            <a:off x="539551" y="1052736"/>
            <a:ext cx="6048673" cy="461665"/>
          </a:xfrm>
          <a:prstGeom prst="rect">
            <a:avLst/>
          </a:prstGeom>
          <a:noFill/>
        </p:spPr>
        <p:txBody>
          <a:bodyPr wrap="square" rtlCol="0">
            <a:spAutoFit/>
          </a:bodyPr>
          <a:lstStyle/>
          <a:p>
            <a:r>
              <a:rPr lang="en-US" sz="2400" b="1" dirty="0" smtClean="0">
                <a:solidFill>
                  <a:schemeClr val="accent2"/>
                </a:solidFill>
              </a:rPr>
              <a:t>Co-production</a:t>
            </a:r>
            <a:endParaRPr lang="en-US" sz="2400" b="1" dirty="0">
              <a:solidFill>
                <a:schemeClr val="accent2"/>
              </a:solidFill>
            </a:endParaRPr>
          </a:p>
        </p:txBody>
      </p:sp>
      <p:sp>
        <p:nvSpPr>
          <p:cNvPr id="27" name="TextBox 7">
            <a:extLst>
              <a:ext uri="{FF2B5EF4-FFF2-40B4-BE49-F238E27FC236}">
                <a16:creationId xmlns:a16="http://schemas.microsoft.com/office/drawing/2014/main" xmlns="" id="{FFC5B4E5-9A07-47EA-AB3E-4808066DBF78}"/>
              </a:ext>
            </a:extLst>
          </p:cNvPr>
          <p:cNvSpPr txBox="1"/>
          <p:nvPr/>
        </p:nvSpPr>
        <p:spPr>
          <a:xfrm>
            <a:off x="4449978" y="139492"/>
            <a:ext cx="914110" cy="415498"/>
          </a:xfrm>
          <a:prstGeom prst="rect">
            <a:avLst/>
          </a:prstGeom>
          <a:noFill/>
        </p:spPr>
        <p:txBody>
          <a:bodyPr wrap="square" rtlCol="0">
            <a:spAutoFit/>
          </a:bodyPr>
          <a:lstStyle/>
          <a:p>
            <a:r>
              <a:rPr lang="en-US" sz="1050" b="1" dirty="0" smtClean="0">
                <a:solidFill>
                  <a:schemeClr val="accent2"/>
                </a:solidFill>
              </a:rPr>
              <a:t>CAPACITY BUILDING</a:t>
            </a:r>
            <a:endParaRPr lang="en-US" sz="1050" b="1" dirty="0">
              <a:solidFill>
                <a:schemeClr val="accent2"/>
              </a:solidFill>
            </a:endParaRPr>
          </a:p>
        </p:txBody>
      </p:sp>
      <p:grpSp>
        <p:nvGrpSpPr>
          <p:cNvPr id="71" name="Group 70"/>
          <p:cNvGrpSpPr/>
          <p:nvPr/>
        </p:nvGrpSpPr>
        <p:grpSpPr>
          <a:xfrm>
            <a:off x="611189" y="1988840"/>
            <a:ext cx="8084391" cy="3456384"/>
            <a:chOff x="611189" y="1988840"/>
            <a:chExt cx="8084391" cy="3456384"/>
          </a:xfrm>
        </p:grpSpPr>
        <p:sp>
          <p:nvSpPr>
            <p:cNvPr id="36" name="Rounded Rectangle 35"/>
            <p:cNvSpPr/>
            <p:nvPr/>
          </p:nvSpPr>
          <p:spPr>
            <a:xfrm>
              <a:off x="6118458" y="1988840"/>
              <a:ext cx="2577122" cy="3456384"/>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2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930447" y="2315332"/>
              <a:ext cx="903209" cy="324000"/>
            </a:xfrm>
            <a:prstGeom prst="rect">
              <a:avLst/>
            </a:prstGeom>
          </p:spPr>
        </p:pic>
        <p:sp>
          <p:nvSpPr>
            <p:cNvPr id="2" name="Rounded Rectangle 1"/>
            <p:cNvSpPr/>
            <p:nvPr/>
          </p:nvSpPr>
          <p:spPr>
            <a:xfrm>
              <a:off x="611189" y="2018537"/>
              <a:ext cx="2577122" cy="3426687"/>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2" name="Picture 3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26686" y="2257184"/>
              <a:ext cx="577779" cy="468000"/>
            </a:xfrm>
            <a:prstGeom prst="rect">
              <a:avLst/>
            </a:prstGeom>
          </p:spPr>
        </p:pic>
        <p:sp>
          <p:nvSpPr>
            <p:cNvPr id="35" name="Rounded Rectangle 34"/>
            <p:cNvSpPr/>
            <p:nvPr/>
          </p:nvSpPr>
          <p:spPr>
            <a:xfrm>
              <a:off x="3363030" y="1988840"/>
              <a:ext cx="2577122" cy="3456384"/>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ight Arrow 37"/>
            <p:cNvSpPr/>
            <p:nvPr/>
          </p:nvSpPr>
          <p:spPr>
            <a:xfrm>
              <a:off x="2261615" y="2420182"/>
              <a:ext cx="4527775" cy="162000"/>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p:cNvSpPr txBox="1"/>
            <p:nvPr/>
          </p:nvSpPr>
          <p:spPr>
            <a:xfrm>
              <a:off x="1439322" y="2724258"/>
              <a:ext cx="952505" cy="276999"/>
            </a:xfrm>
            <a:prstGeom prst="rect">
              <a:avLst/>
            </a:prstGeom>
            <a:noFill/>
          </p:spPr>
          <p:txBody>
            <a:bodyPr wrap="none" rtlCol="0">
              <a:spAutoFit/>
            </a:bodyPr>
            <a:lstStyle/>
            <a:p>
              <a:r>
                <a:rPr lang="en-GB" sz="1200" dirty="0" smtClean="0"/>
                <a:t>(2011-2014)</a:t>
              </a:r>
              <a:endParaRPr lang="en-GB" sz="1200" dirty="0"/>
            </a:p>
          </p:txBody>
        </p:sp>
        <p:sp>
          <p:nvSpPr>
            <p:cNvPr id="41" name="TextBox 40"/>
            <p:cNvSpPr txBox="1"/>
            <p:nvPr/>
          </p:nvSpPr>
          <p:spPr>
            <a:xfrm>
              <a:off x="4196384" y="2711613"/>
              <a:ext cx="952505" cy="276999"/>
            </a:xfrm>
            <a:prstGeom prst="rect">
              <a:avLst/>
            </a:prstGeom>
            <a:noFill/>
          </p:spPr>
          <p:txBody>
            <a:bodyPr wrap="none" rtlCol="0">
              <a:spAutoFit/>
            </a:bodyPr>
            <a:lstStyle/>
            <a:p>
              <a:r>
                <a:rPr lang="en-GB" sz="1200" dirty="0" smtClean="0"/>
                <a:t>(2012-2016)</a:t>
              </a:r>
              <a:endParaRPr lang="en-GB" sz="1200" dirty="0"/>
            </a:p>
          </p:txBody>
        </p:sp>
        <p:sp>
          <p:nvSpPr>
            <p:cNvPr id="42" name="TextBox 41"/>
            <p:cNvSpPr txBox="1"/>
            <p:nvPr/>
          </p:nvSpPr>
          <p:spPr>
            <a:xfrm>
              <a:off x="6930766" y="2709890"/>
              <a:ext cx="952505" cy="276999"/>
            </a:xfrm>
            <a:prstGeom prst="rect">
              <a:avLst/>
            </a:prstGeom>
            <a:noFill/>
          </p:spPr>
          <p:txBody>
            <a:bodyPr wrap="none" rtlCol="0">
              <a:spAutoFit/>
            </a:bodyPr>
            <a:lstStyle/>
            <a:p>
              <a:r>
                <a:rPr lang="en-GB" sz="1200" dirty="0" smtClean="0"/>
                <a:t>(2017-2020)</a:t>
              </a:r>
              <a:endParaRPr lang="en-GB" sz="1200" dirty="0"/>
            </a:p>
          </p:txBody>
        </p:sp>
        <p:sp>
          <p:nvSpPr>
            <p:cNvPr id="43" name="TextBox 42"/>
            <p:cNvSpPr txBox="1"/>
            <p:nvPr/>
          </p:nvSpPr>
          <p:spPr>
            <a:xfrm>
              <a:off x="611189" y="3531205"/>
              <a:ext cx="2573535" cy="830997"/>
            </a:xfrm>
            <a:prstGeom prst="rect">
              <a:avLst/>
            </a:prstGeom>
            <a:noFill/>
          </p:spPr>
          <p:txBody>
            <a:bodyPr wrap="square" rtlCol="0">
              <a:spAutoFit/>
            </a:bodyPr>
            <a:lstStyle/>
            <a:p>
              <a:pPr algn="ctr"/>
              <a:r>
                <a:rPr lang="en-GB" sz="1600" b="1" smtClean="0"/>
                <a:t>First attempt </a:t>
              </a:r>
              <a:r>
                <a:rPr lang="en-GB" sz="1600" smtClean="0"/>
                <a:t>to </a:t>
              </a:r>
              <a:r>
                <a:rPr lang="en-GB" sz="1600" dirty="0" smtClean="0"/>
                <a:t>engage with users in the design of interfaces</a:t>
              </a:r>
              <a:endParaRPr lang="en-GB" sz="1600" dirty="0"/>
            </a:p>
          </p:txBody>
        </p:sp>
        <p:sp>
          <p:nvSpPr>
            <p:cNvPr id="44" name="TextBox 43"/>
            <p:cNvSpPr txBox="1"/>
            <p:nvPr/>
          </p:nvSpPr>
          <p:spPr>
            <a:xfrm>
              <a:off x="3362770" y="3531205"/>
              <a:ext cx="2573535" cy="830997"/>
            </a:xfrm>
            <a:prstGeom prst="rect">
              <a:avLst/>
            </a:prstGeom>
            <a:noFill/>
          </p:spPr>
          <p:txBody>
            <a:bodyPr wrap="square" rtlCol="0">
              <a:spAutoFit/>
            </a:bodyPr>
            <a:lstStyle/>
            <a:p>
              <a:pPr algn="ctr"/>
              <a:r>
                <a:rPr lang="en-GB" sz="1600" b="1" smtClean="0"/>
                <a:t>Specific </a:t>
              </a:r>
              <a:r>
                <a:rPr lang="en-GB" sz="1600" b="1" dirty="0" smtClean="0"/>
                <a:t>prototypes </a:t>
              </a:r>
              <a:r>
                <a:rPr lang="en-GB" sz="1600" dirty="0" smtClean="0"/>
                <a:t>designed with feedback from users </a:t>
              </a:r>
              <a:endParaRPr lang="en-GB" sz="1600" dirty="0"/>
            </a:p>
          </p:txBody>
        </p:sp>
        <p:sp>
          <p:nvSpPr>
            <p:cNvPr id="45" name="TextBox 44"/>
            <p:cNvSpPr txBox="1"/>
            <p:nvPr/>
          </p:nvSpPr>
          <p:spPr>
            <a:xfrm>
              <a:off x="6114351" y="3284984"/>
              <a:ext cx="2573535" cy="1323439"/>
            </a:xfrm>
            <a:prstGeom prst="rect">
              <a:avLst/>
            </a:prstGeom>
            <a:noFill/>
          </p:spPr>
          <p:txBody>
            <a:bodyPr wrap="square" rtlCol="0">
              <a:spAutoFit/>
            </a:bodyPr>
            <a:lstStyle/>
            <a:p>
              <a:pPr algn="ctr"/>
              <a:r>
                <a:rPr lang="en-GB" sz="1600" dirty="0" smtClean="0"/>
                <a:t>Involvement of </a:t>
              </a:r>
              <a:r>
                <a:rPr lang="en-GB" sz="1600" b="1" dirty="0" smtClean="0"/>
                <a:t>user champions </a:t>
              </a:r>
              <a:r>
                <a:rPr lang="en-GB" sz="1600" dirty="0" smtClean="0"/>
                <a:t>that have learnt enough about the topic to </a:t>
              </a:r>
              <a:r>
                <a:rPr lang="en-GB" sz="1600" smtClean="0"/>
                <a:t>be project partners and act as ambassadors</a:t>
              </a:r>
              <a:endParaRPr lang="en-GB" sz="1600" dirty="0"/>
            </a:p>
          </p:txBody>
        </p:sp>
        <p:cxnSp>
          <p:nvCxnSpPr>
            <p:cNvPr id="51" name="Curved Connector 50"/>
            <p:cNvCxnSpPr/>
            <p:nvPr/>
          </p:nvCxnSpPr>
          <p:spPr>
            <a:xfrm rot="16200000" flipH="1">
              <a:off x="3275671" y="3291243"/>
              <a:ext cx="12700" cy="2755428"/>
            </a:xfrm>
            <a:prstGeom prst="curvedConnector3">
              <a:avLst>
                <a:gd name="adj1" fmla="val 2970000"/>
              </a:avLst>
            </a:prstGeom>
            <a:ln w="5715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9" name="Oval 58"/>
            <p:cNvSpPr/>
            <p:nvPr/>
          </p:nvSpPr>
          <p:spPr>
            <a:xfrm>
              <a:off x="2699792" y="4789696"/>
              <a:ext cx="1157241" cy="511512"/>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solidFill>
                    <a:schemeClr val="tx1"/>
                  </a:solidFill>
                </a:rPr>
                <a:t>Concept of UIP</a:t>
              </a:r>
              <a:endParaRPr lang="en-GB" sz="1400" b="1" dirty="0">
                <a:solidFill>
                  <a:schemeClr val="tx1"/>
                </a:solidFill>
              </a:endParaRPr>
            </a:p>
          </p:txBody>
        </p:sp>
        <p:cxnSp>
          <p:nvCxnSpPr>
            <p:cNvPr id="60" name="Curved Connector 59"/>
            <p:cNvCxnSpPr/>
            <p:nvPr/>
          </p:nvCxnSpPr>
          <p:spPr>
            <a:xfrm rot="16200000" flipH="1">
              <a:off x="6177700" y="3303943"/>
              <a:ext cx="12700" cy="2755428"/>
            </a:xfrm>
            <a:prstGeom prst="curvedConnector3">
              <a:avLst>
                <a:gd name="adj1" fmla="val 2970000"/>
              </a:avLst>
            </a:prstGeom>
            <a:ln w="5715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grpSp>
      <p:pic>
        <p:nvPicPr>
          <p:cNvPr id="72" name="Picture 7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217901" y="2099273"/>
            <a:ext cx="1006744" cy="468000"/>
          </a:xfrm>
          <a:prstGeom prst="rect">
            <a:avLst/>
          </a:prstGeom>
        </p:spPr>
      </p:pic>
      <p:sp>
        <p:nvSpPr>
          <p:cNvPr id="73" name="TextBox 72"/>
          <p:cNvSpPr txBox="1"/>
          <p:nvPr/>
        </p:nvSpPr>
        <p:spPr>
          <a:xfrm>
            <a:off x="1608613" y="2924944"/>
            <a:ext cx="578685" cy="307777"/>
          </a:xfrm>
          <a:prstGeom prst="rect">
            <a:avLst/>
          </a:prstGeom>
          <a:noFill/>
        </p:spPr>
        <p:txBody>
          <a:bodyPr wrap="none" rtlCol="0">
            <a:spAutoFit/>
          </a:bodyPr>
          <a:lstStyle/>
          <a:p>
            <a:pPr algn="ctr"/>
            <a:r>
              <a:rPr lang="en-GB" sz="1400" dirty="0" smtClean="0">
                <a:solidFill>
                  <a:schemeClr val="tx1">
                    <a:lumMod val="75000"/>
                    <a:lumOff val="25000"/>
                  </a:schemeClr>
                </a:solidFill>
              </a:rPr>
              <a:t>ENEA</a:t>
            </a:r>
            <a:endParaRPr lang="en-GB" sz="1400" dirty="0">
              <a:solidFill>
                <a:schemeClr val="tx1">
                  <a:lumMod val="75000"/>
                  <a:lumOff val="25000"/>
                </a:schemeClr>
              </a:solidFill>
            </a:endParaRPr>
          </a:p>
        </p:txBody>
      </p:sp>
      <p:sp>
        <p:nvSpPr>
          <p:cNvPr id="74" name="TextBox 73"/>
          <p:cNvSpPr txBox="1"/>
          <p:nvPr/>
        </p:nvSpPr>
        <p:spPr>
          <a:xfrm>
            <a:off x="4073865" y="2924944"/>
            <a:ext cx="1209498" cy="307777"/>
          </a:xfrm>
          <a:prstGeom prst="rect">
            <a:avLst/>
          </a:prstGeom>
          <a:noFill/>
        </p:spPr>
        <p:txBody>
          <a:bodyPr wrap="none" rtlCol="0">
            <a:spAutoFit/>
          </a:bodyPr>
          <a:lstStyle/>
          <a:p>
            <a:pPr algn="ctr"/>
            <a:r>
              <a:rPr lang="en-GB" sz="1400" dirty="0" smtClean="0">
                <a:solidFill>
                  <a:schemeClr val="tx1">
                    <a:lumMod val="75000"/>
                    <a:lumOff val="25000"/>
                  </a:schemeClr>
                </a:solidFill>
              </a:rPr>
              <a:t>UK Met Office</a:t>
            </a:r>
            <a:endParaRPr lang="en-GB" sz="1400" dirty="0">
              <a:solidFill>
                <a:schemeClr val="tx1">
                  <a:lumMod val="75000"/>
                  <a:lumOff val="25000"/>
                </a:schemeClr>
              </a:solidFill>
            </a:endParaRPr>
          </a:p>
        </p:txBody>
      </p:sp>
      <p:sp>
        <p:nvSpPr>
          <p:cNvPr id="75" name="TextBox 74"/>
          <p:cNvSpPr txBox="1"/>
          <p:nvPr/>
        </p:nvSpPr>
        <p:spPr>
          <a:xfrm>
            <a:off x="7148810" y="2924944"/>
            <a:ext cx="460383" cy="307777"/>
          </a:xfrm>
          <a:prstGeom prst="rect">
            <a:avLst/>
          </a:prstGeom>
          <a:noFill/>
        </p:spPr>
        <p:txBody>
          <a:bodyPr wrap="none" rtlCol="0">
            <a:spAutoFit/>
          </a:bodyPr>
          <a:lstStyle/>
          <a:p>
            <a:pPr algn="ctr"/>
            <a:r>
              <a:rPr lang="en-GB" sz="1400" dirty="0" smtClean="0">
                <a:solidFill>
                  <a:schemeClr val="tx1">
                    <a:lumMod val="75000"/>
                    <a:lumOff val="25000"/>
                  </a:schemeClr>
                </a:solidFill>
              </a:rPr>
              <a:t>BSC</a:t>
            </a:r>
            <a:endParaRPr lang="en-GB" sz="1400" dirty="0">
              <a:solidFill>
                <a:schemeClr val="tx1">
                  <a:lumMod val="75000"/>
                  <a:lumOff val="25000"/>
                </a:schemeClr>
              </a:solidFill>
            </a:endParaRPr>
          </a:p>
        </p:txBody>
      </p:sp>
    </p:spTree>
    <p:extLst>
      <p:ext uri="{BB962C8B-B14F-4D97-AF65-F5344CB8AC3E}">
        <p14:creationId xmlns:p14="http://schemas.microsoft.com/office/powerpoint/2010/main" xmlns="" val="30696401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 name="85 Grupo"/>
          <p:cNvGrpSpPr/>
          <p:nvPr/>
        </p:nvGrpSpPr>
        <p:grpSpPr>
          <a:xfrm>
            <a:off x="2627784" y="2492375"/>
            <a:ext cx="3888432" cy="4320480"/>
            <a:chOff x="2627784" y="2492375"/>
            <a:chExt cx="3888432" cy="4320480"/>
          </a:xfrm>
        </p:grpSpPr>
        <p:grpSp>
          <p:nvGrpSpPr>
            <p:cNvPr id="3" name="Group 51"/>
            <p:cNvGrpSpPr/>
            <p:nvPr/>
          </p:nvGrpSpPr>
          <p:grpSpPr>
            <a:xfrm>
              <a:off x="2920565" y="2780928"/>
              <a:ext cx="3023495" cy="2404213"/>
              <a:chOff x="4106178" y="1568461"/>
              <a:chExt cx="3979536" cy="3164436"/>
            </a:xfrm>
          </p:grpSpPr>
          <p:sp>
            <p:nvSpPr>
              <p:cNvPr id="64" name="Freeform 52"/>
              <p:cNvSpPr>
                <a:spLocks/>
              </p:cNvSpPr>
              <p:nvPr/>
            </p:nvSpPr>
            <p:spPr bwMode="auto">
              <a:xfrm rot="18501521">
                <a:off x="5474496" y="1661201"/>
                <a:ext cx="1243013" cy="1057533"/>
              </a:xfrm>
              <a:custGeom>
                <a:avLst/>
                <a:gdLst>
                  <a:gd name="connsiteX0" fmla="*/ 1241823 w 1243013"/>
                  <a:gd name="connsiteY0" fmla="*/ 38358 h 1057533"/>
                  <a:gd name="connsiteX1" fmla="*/ 1243013 w 1243013"/>
                  <a:gd name="connsiteY1" fmla="*/ 66525 h 1057533"/>
                  <a:gd name="connsiteX2" fmla="*/ 1242894 w 1243013"/>
                  <a:gd name="connsiteY2" fmla="*/ 83759 h 1057533"/>
                  <a:gd name="connsiteX3" fmla="*/ 1242616 w 1243013"/>
                  <a:gd name="connsiteY3" fmla="*/ 123653 h 1057533"/>
                  <a:gd name="connsiteX4" fmla="*/ 1239044 w 1243013"/>
                  <a:gd name="connsiteY4" fmla="*/ 180384 h 1057533"/>
                  <a:gd name="connsiteX5" fmla="*/ 1232298 w 1243013"/>
                  <a:gd name="connsiteY5" fmla="*/ 236718 h 1057533"/>
                  <a:gd name="connsiteX6" fmla="*/ 1221979 w 1243013"/>
                  <a:gd name="connsiteY6" fmla="*/ 292259 h 1057533"/>
                  <a:gd name="connsiteX7" fmla="*/ 1208882 w 1243013"/>
                  <a:gd name="connsiteY7" fmla="*/ 347800 h 1057533"/>
                  <a:gd name="connsiteX8" fmla="*/ 1192213 w 1243013"/>
                  <a:gd name="connsiteY8" fmla="*/ 402150 h 1057533"/>
                  <a:gd name="connsiteX9" fmla="*/ 1172369 w 1243013"/>
                  <a:gd name="connsiteY9" fmla="*/ 455708 h 1057533"/>
                  <a:gd name="connsiteX10" fmla="*/ 1148954 w 1243013"/>
                  <a:gd name="connsiteY10" fmla="*/ 507678 h 1057533"/>
                  <a:gd name="connsiteX11" fmla="*/ 1122760 w 1243013"/>
                  <a:gd name="connsiteY11" fmla="*/ 559252 h 1057533"/>
                  <a:gd name="connsiteX12" fmla="*/ 1093391 w 1243013"/>
                  <a:gd name="connsiteY12" fmla="*/ 608842 h 1057533"/>
                  <a:gd name="connsiteX13" fmla="*/ 1061245 w 1243013"/>
                  <a:gd name="connsiteY13" fmla="*/ 656845 h 1057533"/>
                  <a:gd name="connsiteX14" fmla="*/ 1025526 w 1243013"/>
                  <a:gd name="connsiteY14" fmla="*/ 703262 h 1057533"/>
                  <a:gd name="connsiteX15" fmla="*/ 986632 w 1243013"/>
                  <a:gd name="connsiteY15" fmla="*/ 747694 h 1057533"/>
                  <a:gd name="connsiteX16" fmla="*/ 944960 w 1243013"/>
                  <a:gd name="connsiteY16" fmla="*/ 790540 h 1057533"/>
                  <a:gd name="connsiteX17" fmla="*/ 899716 w 1243013"/>
                  <a:gd name="connsiteY17" fmla="*/ 830609 h 1057533"/>
                  <a:gd name="connsiteX18" fmla="*/ 875904 w 1243013"/>
                  <a:gd name="connsiteY18" fmla="*/ 849651 h 1057533"/>
                  <a:gd name="connsiteX19" fmla="*/ 842566 w 1243013"/>
                  <a:gd name="connsiteY19" fmla="*/ 875438 h 1057533"/>
                  <a:gd name="connsiteX20" fmla="*/ 773113 w 1243013"/>
                  <a:gd name="connsiteY20" fmla="*/ 921061 h 1057533"/>
                  <a:gd name="connsiteX21" fmla="*/ 700882 w 1243013"/>
                  <a:gd name="connsiteY21" fmla="*/ 960336 h 1057533"/>
                  <a:gd name="connsiteX22" fmla="*/ 627063 w 1243013"/>
                  <a:gd name="connsiteY22" fmla="*/ 992470 h 1057533"/>
                  <a:gd name="connsiteX23" fmla="*/ 550863 w 1243013"/>
                  <a:gd name="connsiteY23" fmla="*/ 1018258 h 1057533"/>
                  <a:gd name="connsiteX24" fmla="*/ 473472 w 1243013"/>
                  <a:gd name="connsiteY24" fmla="*/ 1037697 h 1057533"/>
                  <a:gd name="connsiteX25" fmla="*/ 396082 w 1243013"/>
                  <a:gd name="connsiteY25" fmla="*/ 1050788 h 1057533"/>
                  <a:gd name="connsiteX26" fmla="*/ 317103 w 1243013"/>
                  <a:gd name="connsiteY26" fmla="*/ 1056739 h 1057533"/>
                  <a:gd name="connsiteX27" fmla="*/ 277813 w 1243013"/>
                  <a:gd name="connsiteY27" fmla="*/ 1057533 h 1057533"/>
                  <a:gd name="connsiteX28" fmla="*/ 242491 w 1243013"/>
                  <a:gd name="connsiteY28" fmla="*/ 1056739 h 1057533"/>
                  <a:gd name="connsiteX29" fmla="*/ 173038 w 1243013"/>
                  <a:gd name="connsiteY29" fmla="*/ 1052375 h 1057533"/>
                  <a:gd name="connsiteX30" fmla="*/ 103585 w 1243013"/>
                  <a:gd name="connsiteY30" fmla="*/ 1042061 h 1057533"/>
                  <a:gd name="connsiteX31" fmla="*/ 35322 w 1243013"/>
                  <a:gd name="connsiteY31" fmla="*/ 1026985 h 1057533"/>
                  <a:gd name="connsiteX32" fmla="*/ 2532 w 1243013"/>
                  <a:gd name="connsiteY32" fmla="*/ 1018116 h 1057533"/>
                  <a:gd name="connsiteX33" fmla="*/ 1191 w 1243013"/>
                  <a:gd name="connsiteY33" fmla="*/ 1019175 h 1057533"/>
                  <a:gd name="connsiteX34" fmla="*/ 0 w 1243013"/>
                  <a:gd name="connsiteY34" fmla="*/ 991008 h 1057533"/>
                  <a:gd name="connsiteX35" fmla="*/ 120 w 1243013"/>
                  <a:gd name="connsiteY35" fmla="*/ 973775 h 1057533"/>
                  <a:gd name="connsiteX36" fmla="*/ 397 w 1243013"/>
                  <a:gd name="connsiteY36" fmla="*/ 933880 h 1057533"/>
                  <a:gd name="connsiteX37" fmla="*/ 3969 w 1243013"/>
                  <a:gd name="connsiteY37" fmla="*/ 877149 h 1057533"/>
                  <a:gd name="connsiteX38" fmla="*/ 10716 w 1243013"/>
                  <a:gd name="connsiteY38" fmla="*/ 820815 h 1057533"/>
                  <a:gd name="connsiteX39" fmla="*/ 21034 w 1243013"/>
                  <a:gd name="connsiteY39" fmla="*/ 765274 h 1057533"/>
                  <a:gd name="connsiteX40" fmla="*/ 34131 w 1243013"/>
                  <a:gd name="connsiteY40" fmla="*/ 709733 h 1057533"/>
                  <a:gd name="connsiteX41" fmla="*/ 50800 w 1243013"/>
                  <a:gd name="connsiteY41" fmla="*/ 655383 h 1057533"/>
                  <a:gd name="connsiteX42" fmla="*/ 70644 w 1243013"/>
                  <a:gd name="connsiteY42" fmla="*/ 601825 h 1057533"/>
                  <a:gd name="connsiteX43" fmla="*/ 94059 w 1243013"/>
                  <a:gd name="connsiteY43" fmla="*/ 549854 h 1057533"/>
                  <a:gd name="connsiteX44" fmla="*/ 120253 w 1243013"/>
                  <a:gd name="connsiteY44" fmla="*/ 498281 h 1057533"/>
                  <a:gd name="connsiteX45" fmla="*/ 149622 w 1243013"/>
                  <a:gd name="connsiteY45" fmla="*/ 448691 h 1057533"/>
                  <a:gd name="connsiteX46" fmla="*/ 181769 w 1243013"/>
                  <a:gd name="connsiteY46" fmla="*/ 400688 h 1057533"/>
                  <a:gd name="connsiteX47" fmla="*/ 217487 w 1243013"/>
                  <a:gd name="connsiteY47" fmla="*/ 354271 h 1057533"/>
                  <a:gd name="connsiteX48" fmla="*/ 256381 w 1243013"/>
                  <a:gd name="connsiteY48" fmla="*/ 309839 h 1057533"/>
                  <a:gd name="connsiteX49" fmla="*/ 298053 w 1243013"/>
                  <a:gd name="connsiteY49" fmla="*/ 266993 h 1057533"/>
                  <a:gd name="connsiteX50" fmla="*/ 343297 w 1243013"/>
                  <a:gd name="connsiteY50" fmla="*/ 226924 h 1057533"/>
                  <a:gd name="connsiteX51" fmla="*/ 367109 w 1243013"/>
                  <a:gd name="connsiteY51" fmla="*/ 207881 h 1057533"/>
                  <a:gd name="connsiteX52" fmla="*/ 400447 w 1243013"/>
                  <a:gd name="connsiteY52" fmla="*/ 182095 h 1057533"/>
                  <a:gd name="connsiteX53" fmla="*/ 469900 w 1243013"/>
                  <a:gd name="connsiteY53" fmla="*/ 136472 h 1057533"/>
                  <a:gd name="connsiteX54" fmla="*/ 542131 w 1243013"/>
                  <a:gd name="connsiteY54" fmla="*/ 97197 h 1057533"/>
                  <a:gd name="connsiteX55" fmla="*/ 615950 w 1243013"/>
                  <a:gd name="connsiteY55" fmla="*/ 65062 h 1057533"/>
                  <a:gd name="connsiteX56" fmla="*/ 692150 w 1243013"/>
                  <a:gd name="connsiteY56" fmla="*/ 39275 h 1057533"/>
                  <a:gd name="connsiteX57" fmla="*/ 769541 w 1243013"/>
                  <a:gd name="connsiteY57" fmla="*/ 19836 h 1057533"/>
                  <a:gd name="connsiteX58" fmla="*/ 846932 w 1243013"/>
                  <a:gd name="connsiteY58" fmla="*/ 6744 h 1057533"/>
                  <a:gd name="connsiteX59" fmla="*/ 925910 w 1243013"/>
                  <a:gd name="connsiteY59" fmla="*/ 794 h 1057533"/>
                  <a:gd name="connsiteX60" fmla="*/ 965201 w 1243013"/>
                  <a:gd name="connsiteY60" fmla="*/ 0 h 1057533"/>
                  <a:gd name="connsiteX61" fmla="*/ 1000522 w 1243013"/>
                  <a:gd name="connsiteY61" fmla="*/ 793 h 1057533"/>
                  <a:gd name="connsiteX62" fmla="*/ 1069975 w 1243013"/>
                  <a:gd name="connsiteY62" fmla="*/ 5157 h 1057533"/>
                  <a:gd name="connsiteX63" fmla="*/ 1139429 w 1243013"/>
                  <a:gd name="connsiteY63" fmla="*/ 15472 h 1057533"/>
                  <a:gd name="connsiteX64" fmla="*/ 1207691 w 1243013"/>
                  <a:gd name="connsiteY64" fmla="*/ 30548 h 1057533"/>
                  <a:gd name="connsiteX65" fmla="*/ 1240482 w 1243013"/>
                  <a:gd name="connsiteY65" fmla="*/ 39417 h 1057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243013" h="1057533">
                    <a:moveTo>
                      <a:pt x="1241823" y="38358"/>
                    </a:moveTo>
                    <a:lnTo>
                      <a:pt x="1243013" y="66525"/>
                    </a:lnTo>
                    <a:lnTo>
                      <a:pt x="1242894" y="83759"/>
                    </a:lnTo>
                    <a:lnTo>
                      <a:pt x="1242616" y="123653"/>
                    </a:lnTo>
                    <a:lnTo>
                      <a:pt x="1239044" y="180384"/>
                    </a:lnTo>
                    <a:lnTo>
                      <a:pt x="1232298" y="236718"/>
                    </a:lnTo>
                    <a:lnTo>
                      <a:pt x="1221979" y="292259"/>
                    </a:lnTo>
                    <a:lnTo>
                      <a:pt x="1208882" y="347800"/>
                    </a:lnTo>
                    <a:lnTo>
                      <a:pt x="1192213" y="402150"/>
                    </a:lnTo>
                    <a:lnTo>
                      <a:pt x="1172369" y="455708"/>
                    </a:lnTo>
                    <a:lnTo>
                      <a:pt x="1148954" y="507678"/>
                    </a:lnTo>
                    <a:lnTo>
                      <a:pt x="1122760" y="559252"/>
                    </a:lnTo>
                    <a:lnTo>
                      <a:pt x="1093391" y="608842"/>
                    </a:lnTo>
                    <a:lnTo>
                      <a:pt x="1061245" y="656845"/>
                    </a:lnTo>
                    <a:lnTo>
                      <a:pt x="1025526" y="703262"/>
                    </a:lnTo>
                    <a:lnTo>
                      <a:pt x="986632" y="747694"/>
                    </a:lnTo>
                    <a:lnTo>
                      <a:pt x="944960" y="790540"/>
                    </a:lnTo>
                    <a:lnTo>
                      <a:pt x="899716" y="830609"/>
                    </a:lnTo>
                    <a:lnTo>
                      <a:pt x="875904" y="849651"/>
                    </a:lnTo>
                    <a:lnTo>
                      <a:pt x="842566" y="875438"/>
                    </a:lnTo>
                    <a:lnTo>
                      <a:pt x="773113" y="921061"/>
                    </a:lnTo>
                    <a:lnTo>
                      <a:pt x="700882" y="960336"/>
                    </a:lnTo>
                    <a:lnTo>
                      <a:pt x="627063" y="992470"/>
                    </a:lnTo>
                    <a:lnTo>
                      <a:pt x="550863" y="1018258"/>
                    </a:lnTo>
                    <a:lnTo>
                      <a:pt x="473472" y="1037697"/>
                    </a:lnTo>
                    <a:lnTo>
                      <a:pt x="396082" y="1050788"/>
                    </a:lnTo>
                    <a:lnTo>
                      <a:pt x="317103" y="1056739"/>
                    </a:lnTo>
                    <a:lnTo>
                      <a:pt x="277813" y="1057533"/>
                    </a:lnTo>
                    <a:lnTo>
                      <a:pt x="242491" y="1056739"/>
                    </a:lnTo>
                    <a:lnTo>
                      <a:pt x="173038" y="1052375"/>
                    </a:lnTo>
                    <a:lnTo>
                      <a:pt x="103585" y="1042061"/>
                    </a:lnTo>
                    <a:lnTo>
                      <a:pt x="35322" y="1026985"/>
                    </a:lnTo>
                    <a:lnTo>
                      <a:pt x="2532" y="1018116"/>
                    </a:lnTo>
                    <a:lnTo>
                      <a:pt x="1191" y="1019175"/>
                    </a:lnTo>
                    <a:lnTo>
                      <a:pt x="0" y="991008"/>
                    </a:lnTo>
                    <a:lnTo>
                      <a:pt x="120" y="973775"/>
                    </a:lnTo>
                    <a:lnTo>
                      <a:pt x="397" y="933880"/>
                    </a:lnTo>
                    <a:lnTo>
                      <a:pt x="3969" y="877149"/>
                    </a:lnTo>
                    <a:lnTo>
                      <a:pt x="10716" y="820815"/>
                    </a:lnTo>
                    <a:lnTo>
                      <a:pt x="21034" y="765274"/>
                    </a:lnTo>
                    <a:lnTo>
                      <a:pt x="34131" y="709733"/>
                    </a:lnTo>
                    <a:lnTo>
                      <a:pt x="50800" y="655383"/>
                    </a:lnTo>
                    <a:lnTo>
                      <a:pt x="70644" y="601825"/>
                    </a:lnTo>
                    <a:lnTo>
                      <a:pt x="94059" y="549854"/>
                    </a:lnTo>
                    <a:lnTo>
                      <a:pt x="120253" y="498281"/>
                    </a:lnTo>
                    <a:lnTo>
                      <a:pt x="149622" y="448691"/>
                    </a:lnTo>
                    <a:lnTo>
                      <a:pt x="181769" y="400688"/>
                    </a:lnTo>
                    <a:lnTo>
                      <a:pt x="217487" y="354271"/>
                    </a:lnTo>
                    <a:lnTo>
                      <a:pt x="256381" y="309839"/>
                    </a:lnTo>
                    <a:lnTo>
                      <a:pt x="298053" y="266993"/>
                    </a:lnTo>
                    <a:lnTo>
                      <a:pt x="343297" y="226924"/>
                    </a:lnTo>
                    <a:lnTo>
                      <a:pt x="367109" y="207881"/>
                    </a:lnTo>
                    <a:lnTo>
                      <a:pt x="400447" y="182095"/>
                    </a:lnTo>
                    <a:lnTo>
                      <a:pt x="469900" y="136472"/>
                    </a:lnTo>
                    <a:lnTo>
                      <a:pt x="542131" y="97197"/>
                    </a:lnTo>
                    <a:lnTo>
                      <a:pt x="615950" y="65062"/>
                    </a:lnTo>
                    <a:lnTo>
                      <a:pt x="692150" y="39275"/>
                    </a:lnTo>
                    <a:lnTo>
                      <a:pt x="769541" y="19836"/>
                    </a:lnTo>
                    <a:lnTo>
                      <a:pt x="846932" y="6744"/>
                    </a:lnTo>
                    <a:lnTo>
                      <a:pt x="925910" y="794"/>
                    </a:lnTo>
                    <a:lnTo>
                      <a:pt x="965201" y="0"/>
                    </a:lnTo>
                    <a:lnTo>
                      <a:pt x="1000522" y="793"/>
                    </a:lnTo>
                    <a:lnTo>
                      <a:pt x="1069975" y="5157"/>
                    </a:lnTo>
                    <a:lnTo>
                      <a:pt x="1139429" y="15472"/>
                    </a:lnTo>
                    <a:lnTo>
                      <a:pt x="1207691" y="30548"/>
                    </a:lnTo>
                    <a:lnTo>
                      <a:pt x="1240482" y="39417"/>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66" name="Freeform 54"/>
              <p:cNvSpPr>
                <a:spLocks/>
              </p:cNvSpPr>
              <p:nvPr/>
            </p:nvSpPr>
            <p:spPr bwMode="auto">
              <a:xfrm rot="4500000">
                <a:off x="6935441" y="3577649"/>
                <a:ext cx="1243014" cy="1057532"/>
              </a:xfrm>
              <a:custGeom>
                <a:avLst/>
                <a:gdLst>
                  <a:gd name="connsiteX0" fmla="*/ 34131 w 1243014"/>
                  <a:gd name="connsiteY0" fmla="*/ 709733 h 1057532"/>
                  <a:gd name="connsiteX1" fmla="*/ 50800 w 1243014"/>
                  <a:gd name="connsiteY1" fmla="*/ 655382 h 1057532"/>
                  <a:gd name="connsiteX2" fmla="*/ 70644 w 1243014"/>
                  <a:gd name="connsiteY2" fmla="*/ 601825 h 1057532"/>
                  <a:gd name="connsiteX3" fmla="*/ 94059 w 1243014"/>
                  <a:gd name="connsiteY3" fmla="*/ 549855 h 1057532"/>
                  <a:gd name="connsiteX4" fmla="*/ 120253 w 1243014"/>
                  <a:gd name="connsiteY4" fmla="*/ 498281 h 1057532"/>
                  <a:gd name="connsiteX5" fmla="*/ 149622 w 1243014"/>
                  <a:gd name="connsiteY5" fmla="*/ 448691 h 1057532"/>
                  <a:gd name="connsiteX6" fmla="*/ 181769 w 1243014"/>
                  <a:gd name="connsiteY6" fmla="*/ 400688 h 1057532"/>
                  <a:gd name="connsiteX7" fmla="*/ 217488 w 1243014"/>
                  <a:gd name="connsiteY7" fmla="*/ 354271 h 1057532"/>
                  <a:gd name="connsiteX8" fmla="*/ 256381 w 1243014"/>
                  <a:gd name="connsiteY8" fmla="*/ 309839 h 1057532"/>
                  <a:gd name="connsiteX9" fmla="*/ 298053 w 1243014"/>
                  <a:gd name="connsiteY9" fmla="*/ 266993 h 1057532"/>
                  <a:gd name="connsiteX10" fmla="*/ 343297 w 1243014"/>
                  <a:gd name="connsiteY10" fmla="*/ 226924 h 1057532"/>
                  <a:gd name="connsiteX11" fmla="*/ 367109 w 1243014"/>
                  <a:gd name="connsiteY11" fmla="*/ 207881 h 1057532"/>
                  <a:gd name="connsiteX12" fmla="*/ 400447 w 1243014"/>
                  <a:gd name="connsiteY12" fmla="*/ 182095 h 1057532"/>
                  <a:gd name="connsiteX13" fmla="*/ 469900 w 1243014"/>
                  <a:gd name="connsiteY13" fmla="*/ 136472 h 1057532"/>
                  <a:gd name="connsiteX14" fmla="*/ 542132 w 1243014"/>
                  <a:gd name="connsiteY14" fmla="*/ 97196 h 1057532"/>
                  <a:gd name="connsiteX15" fmla="*/ 615950 w 1243014"/>
                  <a:gd name="connsiteY15" fmla="*/ 65062 h 1057532"/>
                  <a:gd name="connsiteX16" fmla="*/ 692150 w 1243014"/>
                  <a:gd name="connsiteY16" fmla="*/ 39275 h 1057532"/>
                  <a:gd name="connsiteX17" fmla="*/ 769541 w 1243014"/>
                  <a:gd name="connsiteY17" fmla="*/ 19836 h 1057532"/>
                  <a:gd name="connsiteX18" fmla="*/ 846932 w 1243014"/>
                  <a:gd name="connsiteY18" fmla="*/ 6744 h 1057532"/>
                  <a:gd name="connsiteX19" fmla="*/ 925910 w 1243014"/>
                  <a:gd name="connsiteY19" fmla="*/ 794 h 1057532"/>
                  <a:gd name="connsiteX20" fmla="*/ 965200 w 1243014"/>
                  <a:gd name="connsiteY20" fmla="*/ 0 h 1057532"/>
                  <a:gd name="connsiteX21" fmla="*/ 1000522 w 1243014"/>
                  <a:gd name="connsiteY21" fmla="*/ 793 h 1057532"/>
                  <a:gd name="connsiteX22" fmla="*/ 1069975 w 1243014"/>
                  <a:gd name="connsiteY22" fmla="*/ 5157 h 1057532"/>
                  <a:gd name="connsiteX23" fmla="*/ 1139429 w 1243014"/>
                  <a:gd name="connsiteY23" fmla="*/ 15472 h 1057532"/>
                  <a:gd name="connsiteX24" fmla="*/ 1207691 w 1243014"/>
                  <a:gd name="connsiteY24" fmla="*/ 30547 h 1057532"/>
                  <a:gd name="connsiteX25" fmla="*/ 1240481 w 1243014"/>
                  <a:gd name="connsiteY25" fmla="*/ 39416 h 1057532"/>
                  <a:gd name="connsiteX26" fmla="*/ 1241823 w 1243014"/>
                  <a:gd name="connsiteY26" fmla="*/ 38357 h 1057532"/>
                  <a:gd name="connsiteX27" fmla="*/ 1243014 w 1243014"/>
                  <a:gd name="connsiteY27" fmla="*/ 66524 h 1057532"/>
                  <a:gd name="connsiteX28" fmla="*/ 1242894 w 1243014"/>
                  <a:gd name="connsiteY28" fmla="*/ 83773 h 1057532"/>
                  <a:gd name="connsiteX29" fmla="*/ 1242617 w 1243014"/>
                  <a:gd name="connsiteY29" fmla="*/ 123652 h 1057532"/>
                  <a:gd name="connsiteX30" fmla="*/ 1239044 w 1243014"/>
                  <a:gd name="connsiteY30" fmla="*/ 180383 h 1057532"/>
                  <a:gd name="connsiteX31" fmla="*/ 1232298 w 1243014"/>
                  <a:gd name="connsiteY31" fmla="*/ 236718 h 1057532"/>
                  <a:gd name="connsiteX32" fmla="*/ 1221979 w 1243014"/>
                  <a:gd name="connsiteY32" fmla="*/ 292258 h 1057532"/>
                  <a:gd name="connsiteX33" fmla="*/ 1208882 w 1243014"/>
                  <a:gd name="connsiteY33" fmla="*/ 347799 h 1057532"/>
                  <a:gd name="connsiteX34" fmla="*/ 1192213 w 1243014"/>
                  <a:gd name="connsiteY34" fmla="*/ 402150 h 1057532"/>
                  <a:gd name="connsiteX35" fmla="*/ 1172370 w 1243014"/>
                  <a:gd name="connsiteY35" fmla="*/ 455707 h 1057532"/>
                  <a:gd name="connsiteX36" fmla="*/ 1148954 w 1243014"/>
                  <a:gd name="connsiteY36" fmla="*/ 507677 h 1057532"/>
                  <a:gd name="connsiteX37" fmla="*/ 1122760 w 1243014"/>
                  <a:gd name="connsiteY37" fmla="*/ 559251 h 1057532"/>
                  <a:gd name="connsiteX38" fmla="*/ 1093391 w 1243014"/>
                  <a:gd name="connsiteY38" fmla="*/ 608841 h 1057532"/>
                  <a:gd name="connsiteX39" fmla="*/ 1061245 w 1243014"/>
                  <a:gd name="connsiteY39" fmla="*/ 656844 h 1057532"/>
                  <a:gd name="connsiteX40" fmla="*/ 1025526 w 1243014"/>
                  <a:gd name="connsiteY40" fmla="*/ 703261 h 1057532"/>
                  <a:gd name="connsiteX41" fmla="*/ 986632 w 1243014"/>
                  <a:gd name="connsiteY41" fmla="*/ 747693 h 1057532"/>
                  <a:gd name="connsiteX42" fmla="*/ 944960 w 1243014"/>
                  <a:gd name="connsiteY42" fmla="*/ 790539 h 1057532"/>
                  <a:gd name="connsiteX43" fmla="*/ 899717 w 1243014"/>
                  <a:gd name="connsiteY43" fmla="*/ 830608 h 1057532"/>
                  <a:gd name="connsiteX44" fmla="*/ 875904 w 1243014"/>
                  <a:gd name="connsiteY44" fmla="*/ 849651 h 1057532"/>
                  <a:gd name="connsiteX45" fmla="*/ 842567 w 1243014"/>
                  <a:gd name="connsiteY45" fmla="*/ 875438 h 1057532"/>
                  <a:gd name="connsiteX46" fmla="*/ 773113 w 1243014"/>
                  <a:gd name="connsiteY46" fmla="*/ 921060 h 1057532"/>
                  <a:gd name="connsiteX47" fmla="*/ 700882 w 1243014"/>
                  <a:gd name="connsiteY47" fmla="*/ 960336 h 1057532"/>
                  <a:gd name="connsiteX48" fmla="*/ 627063 w 1243014"/>
                  <a:gd name="connsiteY48" fmla="*/ 992470 h 1057532"/>
                  <a:gd name="connsiteX49" fmla="*/ 550863 w 1243014"/>
                  <a:gd name="connsiteY49" fmla="*/ 1018257 h 1057532"/>
                  <a:gd name="connsiteX50" fmla="*/ 473472 w 1243014"/>
                  <a:gd name="connsiteY50" fmla="*/ 1037696 h 1057532"/>
                  <a:gd name="connsiteX51" fmla="*/ 396082 w 1243014"/>
                  <a:gd name="connsiteY51" fmla="*/ 1050788 h 1057532"/>
                  <a:gd name="connsiteX52" fmla="*/ 317104 w 1243014"/>
                  <a:gd name="connsiteY52" fmla="*/ 1056739 h 1057532"/>
                  <a:gd name="connsiteX53" fmla="*/ 277813 w 1243014"/>
                  <a:gd name="connsiteY53" fmla="*/ 1057532 h 1057532"/>
                  <a:gd name="connsiteX54" fmla="*/ 242491 w 1243014"/>
                  <a:gd name="connsiteY54" fmla="*/ 1056739 h 1057532"/>
                  <a:gd name="connsiteX55" fmla="*/ 173038 w 1243014"/>
                  <a:gd name="connsiteY55" fmla="*/ 1052375 h 1057532"/>
                  <a:gd name="connsiteX56" fmla="*/ 103585 w 1243014"/>
                  <a:gd name="connsiteY56" fmla="*/ 1042060 h 1057532"/>
                  <a:gd name="connsiteX57" fmla="*/ 35322 w 1243014"/>
                  <a:gd name="connsiteY57" fmla="*/ 1026985 h 1057532"/>
                  <a:gd name="connsiteX58" fmla="*/ 2532 w 1243014"/>
                  <a:gd name="connsiteY58" fmla="*/ 1018116 h 1057532"/>
                  <a:gd name="connsiteX59" fmla="*/ 1191 w 1243014"/>
                  <a:gd name="connsiteY59" fmla="*/ 1019175 h 1057532"/>
                  <a:gd name="connsiteX60" fmla="*/ 0 w 1243014"/>
                  <a:gd name="connsiteY60" fmla="*/ 991008 h 1057532"/>
                  <a:gd name="connsiteX61" fmla="*/ 120 w 1243014"/>
                  <a:gd name="connsiteY61" fmla="*/ 973759 h 1057532"/>
                  <a:gd name="connsiteX62" fmla="*/ 397 w 1243014"/>
                  <a:gd name="connsiteY62" fmla="*/ 933880 h 1057532"/>
                  <a:gd name="connsiteX63" fmla="*/ 3969 w 1243014"/>
                  <a:gd name="connsiteY63" fmla="*/ 877149 h 1057532"/>
                  <a:gd name="connsiteX64" fmla="*/ 10716 w 1243014"/>
                  <a:gd name="connsiteY64" fmla="*/ 820815 h 1057532"/>
                  <a:gd name="connsiteX65" fmla="*/ 21034 w 1243014"/>
                  <a:gd name="connsiteY65" fmla="*/ 765274 h 1057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243014" h="1057532">
                    <a:moveTo>
                      <a:pt x="34131" y="709733"/>
                    </a:moveTo>
                    <a:lnTo>
                      <a:pt x="50800" y="655382"/>
                    </a:lnTo>
                    <a:lnTo>
                      <a:pt x="70644" y="601825"/>
                    </a:lnTo>
                    <a:lnTo>
                      <a:pt x="94059" y="549855"/>
                    </a:lnTo>
                    <a:lnTo>
                      <a:pt x="120253" y="498281"/>
                    </a:lnTo>
                    <a:lnTo>
                      <a:pt x="149622" y="448691"/>
                    </a:lnTo>
                    <a:lnTo>
                      <a:pt x="181769" y="400688"/>
                    </a:lnTo>
                    <a:lnTo>
                      <a:pt x="217488" y="354271"/>
                    </a:lnTo>
                    <a:lnTo>
                      <a:pt x="256381" y="309839"/>
                    </a:lnTo>
                    <a:lnTo>
                      <a:pt x="298053" y="266993"/>
                    </a:lnTo>
                    <a:lnTo>
                      <a:pt x="343297" y="226924"/>
                    </a:lnTo>
                    <a:lnTo>
                      <a:pt x="367109" y="207881"/>
                    </a:lnTo>
                    <a:lnTo>
                      <a:pt x="400447" y="182095"/>
                    </a:lnTo>
                    <a:lnTo>
                      <a:pt x="469900" y="136472"/>
                    </a:lnTo>
                    <a:lnTo>
                      <a:pt x="542132" y="97196"/>
                    </a:lnTo>
                    <a:lnTo>
                      <a:pt x="615950" y="65062"/>
                    </a:lnTo>
                    <a:lnTo>
                      <a:pt x="692150" y="39275"/>
                    </a:lnTo>
                    <a:lnTo>
                      <a:pt x="769541" y="19836"/>
                    </a:lnTo>
                    <a:lnTo>
                      <a:pt x="846932" y="6744"/>
                    </a:lnTo>
                    <a:lnTo>
                      <a:pt x="925910" y="794"/>
                    </a:lnTo>
                    <a:lnTo>
                      <a:pt x="965200" y="0"/>
                    </a:lnTo>
                    <a:lnTo>
                      <a:pt x="1000522" y="793"/>
                    </a:lnTo>
                    <a:lnTo>
                      <a:pt x="1069975" y="5157"/>
                    </a:lnTo>
                    <a:lnTo>
                      <a:pt x="1139429" y="15472"/>
                    </a:lnTo>
                    <a:lnTo>
                      <a:pt x="1207691" y="30547"/>
                    </a:lnTo>
                    <a:lnTo>
                      <a:pt x="1240481" y="39416"/>
                    </a:lnTo>
                    <a:lnTo>
                      <a:pt x="1241823" y="38357"/>
                    </a:lnTo>
                    <a:lnTo>
                      <a:pt x="1243014" y="66524"/>
                    </a:lnTo>
                    <a:lnTo>
                      <a:pt x="1242894" y="83773"/>
                    </a:lnTo>
                    <a:lnTo>
                      <a:pt x="1242617" y="123652"/>
                    </a:lnTo>
                    <a:lnTo>
                      <a:pt x="1239044" y="180383"/>
                    </a:lnTo>
                    <a:lnTo>
                      <a:pt x="1232298" y="236718"/>
                    </a:lnTo>
                    <a:lnTo>
                      <a:pt x="1221979" y="292258"/>
                    </a:lnTo>
                    <a:lnTo>
                      <a:pt x="1208882" y="347799"/>
                    </a:lnTo>
                    <a:lnTo>
                      <a:pt x="1192213" y="402150"/>
                    </a:lnTo>
                    <a:lnTo>
                      <a:pt x="1172370" y="455707"/>
                    </a:lnTo>
                    <a:lnTo>
                      <a:pt x="1148954" y="507677"/>
                    </a:lnTo>
                    <a:lnTo>
                      <a:pt x="1122760" y="559251"/>
                    </a:lnTo>
                    <a:lnTo>
                      <a:pt x="1093391" y="608841"/>
                    </a:lnTo>
                    <a:lnTo>
                      <a:pt x="1061245" y="656844"/>
                    </a:lnTo>
                    <a:lnTo>
                      <a:pt x="1025526" y="703261"/>
                    </a:lnTo>
                    <a:lnTo>
                      <a:pt x="986632" y="747693"/>
                    </a:lnTo>
                    <a:lnTo>
                      <a:pt x="944960" y="790539"/>
                    </a:lnTo>
                    <a:lnTo>
                      <a:pt x="899717" y="830608"/>
                    </a:lnTo>
                    <a:lnTo>
                      <a:pt x="875904" y="849651"/>
                    </a:lnTo>
                    <a:lnTo>
                      <a:pt x="842567" y="875438"/>
                    </a:lnTo>
                    <a:lnTo>
                      <a:pt x="773113" y="921060"/>
                    </a:lnTo>
                    <a:lnTo>
                      <a:pt x="700882" y="960336"/>
                    </a:lnTo>
                    <a:lnTo>
                      <a:pt x="627063" y="992470"/>
                    </a:lnTo>
                    <a:lnTo>
                      <a:pt x="550863" y="1018257"/>
                    </a:lnTo>
                    <a:lnTo>
                      <a:pt x="473472" y="1037696"/>
                    </a:lnTo>
                    <a:lnTo>
                      <a:pt x="396082" y="1050788"/>
                    </a:lnTo>
                    <a:lnTo>
                      <a:pt x="317104" y="1056739"/>
                    </a:lnTo>
                    <a:lnTo>
                      <a:pt x="277813" y="1057532"/>
                    </a:lnTo>
                    <a:lnTo>
                      <a:pt x="242491" y="1056739"/>
                    </a:lnTo>
                    <a:lnTo>
                      <a:pt x="173038" y="1052375"/>
                    </a:lnTo>
                    <a:lnTo>
                      <a:pt x="103585" y="1042060"/>
                    </a:lnTo>
                    <a:lnTo>
                      <a:pt x="35322" y="1026985"/>
                    </a:lnTo>
                    <a:lnTo>
                      <a:pt x="2532" y="1018116"/>
                    </a:lnTo>
                    <a:lnTo>
                      <a:pt x="1191" y="1019175"/>
                    </a:lnTo>
                    <a:lnTo>
                      <a:pt x="0" y="991008"/>
                    </a:lnTo>
                    <a:lnTo>
                      <a:pt x="120" y="973759"/>
                    </a:lnTo>
                    <a:lnTo>
                      <a:pt x="397" y="933880"/>
                    </a:lnTo>
                    <a:lnTo>
                      <a:pt x="3969" y="877149"/>
                    </a:lnTo>
                    <a:lnTo>
                      <a:pt x="10716" y="820815"/>
                    </a:lnTo>
                    <a:lnTo>
                      <a:pt x="21034" y="765274"/>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69" name="Freeform 57"/>
              <p:cNvSpPr>
                <a:spLocks/>
              </p:cNvSpPr>
              <p:nvPr/>
            </p:nvSpPr>
            <p:spPr bwMode="auto">
              <a:xfrm rot="6300000" flipH="1">
                <a:off x="4013481" y="3577616"/>
                <a:ext cx="1243014" cy="1057619"/>
              </a:xfrm>
              <a:custGeom>
                <a:avLst/>
                <a:gdLst>
                  <a:gd name="connsiteX0" fmla="*/ 1208882 w 1243014"/>
                  <a:gd name="connsiteY0" fmla="*/ 347828 h 1057618"/>
                  <a:gd name="connsiteX1" fmla="*/ 1221979 w 1243014"/>
                  <a:gd name="connsiteY1" fmla="*/ 292283 h 1057618"/>
                  <a:gd name="connsiteX2" fmla="*/ 1232298 w 1243014"/>
                  <a:gd name="connsiteY2" fmla="*/ 236737 h 1057618"/>
                  <a:gd name="connsiteX3" fmla="*/ 1239045 w 1243014"/>
                  <a:gd name="connsiteY3" fmla="*/ 180398 h 1057618"/>
                  <a:gd name="connsiteX4" fmla="*/ 1242617 w 1243014"/>
                  <a:gd name="connsiteY4" fmla="*/ 123663 h 1057618"/>
                  <a:gd name="connsiteX5" fmla="*/ 1242894 w 1243014"/>
                  <a:gd name="connsiteY5" fmla="*/ 83773 h 1057618"/>
                  <a:gd name="connsiteX6" fmla="*/ 1243014 w 1243014"/>
                  <a:gd name="connsiteY6" fmla="*/ 66531 h 1057618"/>
                  <a:gd name="connsiteX7" fmla="*/ 1241823 w 1243014"/>
                  <a:gd name="connsiteY7" fmla="*/ 38361 h 1057618"/>
                  <a:gd name="connsiteX8" fmla="*/ 1240482 w 1243014"/>
                  <a:gd name="connsiteY8" fmla="*/ 39420 h 1057618"/>
                  <a:gd name="connsiteX9" fmla="*/ 1207691 w 1243014"/>
                  <a:gd name="connsiteY9" fmla="*/ 30550 h 1057618"/>
                  <a:gd name="connsiteX10" fmla="*/ 1139429 w 1243014"/>
                  <a:gd name="connsiteY10" fmla="*/ 15473 h 1057618"/>
                  <a:gd name="connsiteX11" fmla="*/ 1069975 w 1243014"/>
                  <a:gd name="connsiteY11" fmla="*/ 5158 h 1057618"/>
                  <a:gd name="connsiteX12" fmla="*/ 1000522 w 1243014"/>
                  <a:gd name="connsiteY12" fmla="*/ 793 h 1057618"/>
                  <a:gd name="connsiteX13" fmla="*/ 965200 w 1243014"/>
                  <a:gd name="connsiteY13" fmla="*/ 0 h 1057618"/>
                  <a:gd name="connsiteX14" fmla="*/ 925910 w 1243014"/>
                  <a:gd name="connsiteY14" fmla="*/ 794 h 1057618"/>
                  <a:gd name="connsiteX15" fmla="*/ 846932 w 1243014"/>
                  <a:gd name="connsiteY15" fmla="*/ 6745 h 1057618"/>
                  <a:gd name="connsiteX16" fmla="*/ 769541 w 1243014"/>
                  <a:gd name="connsiteY16" fmla="*/ 19837 h 1057618"/>
                  <a:gd name="connsiteX17" fmla="*/ 692150 w 1243014"/>
                  <a:gd name="connsiteY17" fmla="*/ 39279 h 1057618"/>
                  <a:gd name="connsiteX18" fmla="*/ 615950 w 1243014"/>
                  <a:gd name="connsiteY18" fmla="*/ 65067 h 1057618"/>
                  <a:gd name="connsiteX19" fmla="*/ 542132 w 1243014"/>
                  <a:gd name="connsiteY19" fmla="*/ 97204 h 1057618"/>
                  <a:gd name="connsiteX20" fmla="*/ 469900 w 1243014"/>
                  <a:gd name="connsiteY20" fmla="*/ 136483 h 1057618"/>
                  <a:gd name="connsiteX21" fmla="*/ 400447 w 1243014"/>
                  <a:gd name="connsiteY21" fmla="*/ 182109 h 1057618"/>
                  <a:gd name="connsiteX22" fmla="*/ 367110 w 1243014"/>
                  <a:gd name="connsiteY22" fmla="*/ 207899 h 1057618"/>
                  <a:gd name="connsiteX23" fmla="*/ 343297 w 1243014"/>
                  <a:gd name="connsiteY23" fmla="*/ 226942 h 1057618"/>
                  <a:gd name="connsiteX24" fmla="*/ 298053 w 1243014"/>
                  <a:gd name="connsiteY24" fmla="*/ 267014 h 1057618"/>
                  <a:gd name="connsiteX25" fmla="*/ 256382 w 1243014"/>
                  <a:gd name="connsiteY25" fmla="*/ 309864 h 1057618"/>
                  <a:gd name="connsiteX26" fmla="*/ 217487 w 1243014"/>
                  <a:gd name="connsiteY26" fmla="*/ 354300 h 1057618"/>
                  <a:gd name="connsiteX27" fmla="*/ 181769 w 1243014"/>
                  <a:gd name="connsiteY27" fmla="*/ 400720 h 1057618"/>
                  <a:gd name="connsiteX28" fmla="*/ 149622 w 1243014"/>
                  <a:gd name="connsiteY28" fmla="*/ 448727 h 1057618"/>
                  <a:gd name="connsiteX29" fmla="*/ 120253 w 1243014"/>
                  <a:gd name="connsiteY29" fmla="*/ 498321 h 1057618"/>
                  <a:gd name="connsiteX30" fmla="*/ 94059 w 1243014"/>
                  <a:gd name="connsiteY30" fmla="*/ 549899 h 1057618"/>
                  <a:gd name="connsiteX31" fmla="*/ 70644 w 1243014"/>
                  <a:gd name="connsiteY31" fmla="*/ 601873 h 1057618"/>
                  <a:gd name="connsiteX32" fmla="*/ 50800 w 1243014"/>
                  <a:gd name="connsiteY32" fmla="*/ 655435 h 1057618"/>
                  <a:gd name="connsiteX33" fmla="*/ 34131 w 1243014"/>
                  <a:gd name="connsiteY33" fmla="*/ 709790 h 1057618"/>
                  <a:gd name="connsiteX34" fmla="*/ 21035 w 1243014"/>
                  <a:gd name="connsiteY34" fmla="*/ 765335 h 1057618"/>
                  <a:gd name="connsiteX35" fmla="*/ 10716 w 1243014"/>
                  <a:gd name="connsiteY35" fmla="*/ 820881 h 1057618"/>
                  <a:gd name="connsiteX36" fmla="*/ 3969 w 1243014"/>
                  <a:gd name="connsiteY36" fmla="*/ 877220 h 1057618"/>
                  <a:gd name="connsiteX37" fmla="*/ 397 w 1243014"/>
                  <a:gd name="connsiteY37" fmla="*/ 933955 h 1057618"/>
                  <a:gd name="connsiteX38" fmla="*/ 120 w 1243014"/>
                  <a:gd name="connsiteY38" fmla="*/ 973845 h 1057618"/>
                  <a:gd name="connsiteX39" fmla="*/ 0 w 1243014"/>
                  <a:gd name="connsiteY39" fmla="*/ 991088 h 1057618"/>
                  <a:gd name="connsiteX40" fmla="*/ 1191 w 1243014"/>
                  <a:gd name="connsiteY40" fmla="*/ 1019257 h 1057618"/>
                  <a:gd name="connsiteX41" fmla="*/ 2531 w 1243014"/>
                  <a:gd name="connsiteY41" fmla="*/ 1018198 h 1057618"/>
                  <a:gd name="connsiteX42" fmla="*/ 35323 w 1243014"/>
                  <a:gd name="connsiteY42" fmla="*/ 1027068 h 1057618"/>
                  <a:gd name="connsiteX43" fmla="*/ 103585 w 1243014"/>
                  <a:gd name="connsiteY43" fmla="*/ 1042145 h 1057618"/>
                  <a:gd name="connsiteX44" fmla="*/ 173038 w 1243014"/>
                  <a:gd name="connsiteY44" fmla="*/ 1052460 h 1057618"/>
                  <a:gd name="connsiteX45" fmla="*/ 242491 w 1243014"/>
                  <a:gd name="connsiteY45" fmla="*/ 1056825 h 1057618"/>
                  <a:gd name="connsiteX46" fmla="*/ 277813 w 1243014"/>
                  <a:gd name="connsiteY46" fmla="*/ 1057618 h 1057618"/>
                  <a:gd name="connsiteX47" fmla="*/ 317103 w 1243014"/>
                  <a:gd name="connsiteY47" fmla="*/ 1056825 h 1057618"/>
                  <a:gd name="connsiteX48" fmla="*/ 396082 w 1243014"/>
                  <a:gd name="connsiteY48" fmla="*/ 1050874 h 1057618"/>
                  <a:gd name="connsiteX49" fmla="*/ 473473 w 1243014"/>
                  <a:gd name="connsiteY49" fmla="*/ 1037781 h 1057618"/>
                  <a:gd name="connsiteX50" fmla="*/ 550863 w 1243014"/>
                  <a:gd name="connsiteY50" fmla="*/ 1018340 h 1057618"/>
                  <a:gd name="connsiteX51" fmla="*/ 627063 w 1243014"/>
                  <a:gd name="connsiteY51" fmla="*/ 992551 h 1057618"/>
                  <a:gd name="connsiteX52" fmla="*/ 700882 w 1243014"/>
                  <a:gd name="connsiteY52" fmla="*/ 960414 h 1057618"/>
                  <a:gd name="connsiteX53" fmla="*/ 773113 w 1243014"/>
                  <a:gd name="connsiteY53" fmla="*/ 921135 h 1057618"/>
                  <a:gd name="connsiteX54" fmla="*/ 842566 w 1243014"/>
                  <a:gd name="connsiteY54" fmla="*/ 875509 h 1057618"/>
                  <a:gd name="connsiteX55" fmla="*/ 875904 w 1243014"/>
                  <a:gd name="connsiteY55" fmla="*/ 849720 h 1057618"/>
                  <a:gd name="connsiteX56" fmla="*/ 899717 w 1243014"/>
                  <a:gd name="connsiteY56" fmla="*/ 830676 h 1057618"/>
                  <a:gd name="connsiteX57" fmla="*/ 944960 w 1243014"/>
                  <a:gd name="connsiteY57" fmla="*/ 790604 h 1057618"/>
                  <a:gd name="connsiteX58" fmla="*/ 986632 w 1243014"/>
                  <a:gd name="connsiteY58" fmla="*/ 747754 h 1057618"/>
                  <a:gd name="connsiteX59" fmla="*/ 1025526 w 1243014"/>
                  <a:gd name="connsiteY59" fmla="*/ 703318 h 1057618"/>
                  <a:gd name="connsiteX60" fmla="*/ 1061245 w 1243014"/>
                  <a:gd name="connsiteY60" fmla="*/ 656898 h 1057618"/>
                  <a:gd name="connsiteX61" fmla="*/ 1093392 w 1243014"/>
                  <a:gd name="connsiteY61" fmla="*/ 608891 h 1057618"/>
                  <a:gd name="connsiteX62" fmla="*/ 1122760 w 1243014"/>
                  <a:gd name="connsiteY62" fmla="*/ 559297 h 1057618"/>
                  <a:gd name="connsiteX63" fmla="*/ 1148954 w 1243014"/>
                  <a:gd name="connsiteY63" fmla="*/ 507719 h 1057618"/>
                  <a:gd name="connsiteX64" fmla="*/ 1172370 w 1243014"/>
                  <a:gd name="connsiteY64" fmla="*/ 455745 h 1057618"/>
                  <a:gd name="connsiteX65" fmla="*/ 1192213 w 1243014"/>
                  <a:gd name="connsiteY65" fmla="*/ 402183 h 105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243014" h="1057618">
                    <a:moveTo>
                      <a:pt x="1208882" y="347828"/>
                    </a:moveTo>
                    <a:lnTo>
                      <a:pt x="1221979" y="292283"/>
                    </a:lnTo>
                    <a:lnTo>
                      <a:pt x="1232298" y="236737"/>
                    </a:lnTo>
                    <a:lnTo>
                      <a:pt x="1239045" y="180398"/>
                    </a:lnTo>
                    <a:lnTo>
                      <a:pt x="1242617" y="123663"/>
                    </a:lnTo>
                    <a:lnTo>
                      <a:pt x="1242894" y="83773"/>
                    </a:lnTo>
                    <a:lnTo>
                      <a:pt x="1243014" y="66531"/>
                    </a:lnTo>
                    <a:lnTo>
                      <a:pt x="1241823" y="38361"/>
                    </a:lnTo>
                    <a:lnTo>
                      <a:pt x="1240482" y="39420"/>
                    </a:lnTo>
                    <a:lnTo>
                      <a:pt x="1207691" y="30550"/>
                    </a:lnTo>
                    <a:lnTo>
                      <a:pt x="1139429" y="15473"/>
                    </a:lnTo>
                    <a:lnTo>
                      <a:pt x="1069975" y="5158"/>
                    </a:lnTo>
                    <a:lnTo>
                      <a:pt x="1000522" y="793"/>
                    </a:lnTo>
                    <a:lnTo>
                      <a:pt x="965200" y="0"/>
                    </a:lnTo>
                    <a:lnTo>
                      <a:pt x="925910" y="794"/>
                    </a:lnTo>
                    <a:lnTo>
                      <a:pt x="846932" y="6745"/>
                    </a:lnTo>
                    <a:lnTo>
                      <a:pt x="769541" y="19837"/>
                    </a:lnTo>
                    <a:lnTo>
                      <a:pt x="692150" y="39279"/>
                    </a:lnTo>
                    <a:lnTo>
                      <a:pt x="615950" y="65067"/>
                    </a:lnTo>
                    <a:lnTo>
                      <a:pt x="542132" y="97204"/>
                    </a:lnTo>
                    <a:lnTo>
                      <a:pt x="469900" y="136483"/>
                    </a:lnTo>
                    <a:lnTo>
                      <a:pt x="400447" y="182109"/>
                    </a:lnTo>
                    <a:lnTo>
                      <a:pt x="367110" y="207899"/>
                    </a:lnTo>
                    <a:lnTo>
                      <a:pt x="343297" y="226942"/>
                    </a:lnTo>
                    <a:lnTo>
                      <a:pt x="298053" y="267014"/>
                    </a:lnTo>
                    <a:lnTo>
                      <a:pt x="256382" y="309864"/>
                    </a:lnTo>
                    <a:lnTo>
                      <a:pt x="217487" y="354300"/>
                    </a:lnTo>
                    <a:lnTo>
                      <a:pt x="181769" y="400720"/>
                    </a:lnTo>
                    <a:lnTo>
                      <a:pt x="149622" y="448727"/>
                    </a:lnTo>
                    <a:lnTo>
                      <a:pt x="120253" y="498321"/>
                    </a:lnTo>
                    <a:lnTo>
                      <a:pt x="94059" y="549899"/>
                    </a:lnTo>
                    <a:lnTo>
                      <a:pt x="70644" y="601873"/>
                    </a:lnTo>
                    <a:lnTo>
                      <a:pt x="50800" y="655435"/>
                    </a:lnTo>
                    <a:lnTo>
                      <a:pt x="34131" y="709790"/>
                    </a:lnTo>
                    <a:lnTo>
                      <a:pt x="21035" y="765335"/>
                    </a:lnTo>
                    <a:lnTo>
                      <a:pt x="10716" y="820881"/>
                    </a:lnTo>
                    <a:lnTo>
                      <a:pt x="3969" y="877220"/>
                    </a:lnTo>
                    <a:lnTo>
                      <a:pt x="397" y="933955"/>
                    </a:lnTo>
                    <a:lnTo>
                      <a:pt x="120" y="973845"/>
                    </a:lnTo>
                    <a:lnTo>
                      <a:pt x="0" y="991088"/>
                    </a:lnTo>
                    <a:lnTo>
                      <a:pt x="1191" y="1019257"/>
                    </a:lnTo>
                    <a:lnTo>
                      <a:pt x="2531" y="1018198"/>
                    </a:lnTo>
                    <a:lnTo>
                      <a:pt x="35323" y="1027068"/>
                    </a:lnTo>
                    <a:lnTo>
                      <a:pt x="103585" y="1042145"/>
                    </a:lnTo>
                    <a:lnTo>
                      <a:pt x="173038" y="1052460"/>
                    </a:lnTo>
                    <a:lnTo>
                      <a:pt x="242491" y="1056825"/>
                    </a:lnTo>
                    <a:lnTo>
                      <a:pt x="277813" y="1057618"/>
                    </a:lnTo>
                    <a:lnTo>
                      <a:pt x="317103" y="1056825"/>
                    </a:lnTo>
                    <a:lnTo>
                      <a:pt x="396082" y="1050874"/>
                    </a:lnTo>
                    <a:lnTo>
                      <a:pt x="473473" y="1037781"/>
                    </a:lnTo>
                    <a:lnTo>
                      <a:pt x="550863" y="1018340"/>
                    </a:lnTo>
                    <a:lnTo>
                      <a:pt x="627063" y="992551"/>
                    </a:lnTo>
                    <a:lnTo>
                      <a:pt x="700882" y="960414"/>
                    </a:lnTo>
                    <a:lnTo>
                      <a:pt x="773113" y="921135"/>
                    </a:lnTo>
                    <a:lnTo>
                      <a:pt x="842566" y="875509"/>
                    </a:lnTo>
                    <a:lnTo>
                      <a:pt x="875904" y="849720"/>
                    </a:lnTo>
                    <a:lnTo>
                      <a:pt x="899717" y="830676"/>
                    </a:lnTo>
                    <a:lnTo>
                      <a:pt x="944960" y="790604"/>
                    </a:lnTo>
                    <a:lnTo>
                      <a:pt x="986632" y="747754"/>
                    </a:lnTo>
                    <a:lnTo>
                      <a:pt x="1025526" y="703318"/>
                    </a:lnTo>
                    <a:lnTo>
                      <a:pt x="1061245" y="656898"/>
                    </a:lnTo>
                    <a:lnTo>
                      <a:pt x="1093392" y="608891"/>
                    </a:lnTo>
                    <a:lnTo>
                      <a:pt x="1122760" y="559297"/>
                    </a:lnTo>
                    <a:lnTo>
                      <a:pt x="1148954" y="507719"/>
                    </a:lnTo>
                    <a:lnTo>
                      <a:pt x="1172370" y="455745"/>
                    </a:lnTo>
                    <a:lnTo>
                      <a:pt x="1192213" y="402183"/>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71" name="Freeform 80"/>
              <p:cNvSpPr>
                <a:spLocks/>
              </p:cNvSpPr>
              <p:nvPr/>
            </p:nvSpPr>
            <p:spPr bwMode="auto">
              <a:xfrm rot="7701521">
                <a:off x="5489535" y="1692282"/>
                <a:ext cx="1243013" cy="1019175"/>
              </a:xfrm>
              <a:custGeom>
                <a:avLst/>
                <a:gdLst>
                  <a:gd name="T0" fmla="*/ 3 w 3132"/>
                  <a:gd name="T1" fmla="*/ 2569 h 2569"/>
                  <a:gd name="T2" fmla="*/ 3 w 3132"/>
                  <a:gd name="T3" fmla="*/ 2569 h 2569"/>
                  <a:gd name="T4" fmla="*/ 0 w 3132"/>
                  <a:gd name="T5" fmla="*/ 2498 h 2569"/>
                  <a:gd name="T6" fmla="*/ 1 w 3132"/>
                  <a:gd name="T7" fmla="*/ 2354 h 2569"/>
                  <a:gd name="T8" fmla="*/ 10 w 3132"/>
                  <a:gd name="T9" fmla="*/ 2211 h 2569"/>
                  <a:gd name="T10" fmla="*/ 27 w 3132"/>
                  <a:gd name="T11" fmla="*/ 2069 h 2569"/>
                  <a:gd name="T12" fmla="*/ 53 w 3132"/>
                  <a:gd name="T13" fmla="*/ 1929 h 2569"/>
                  <a:gd name="T14" fmla="*/ 86 w 3132"/>
                  <a:gd name="T15" fmla="*/ 1789 h 2569"/>
                  <a:gd name="T16" fmla="*/ 128 w 3132"/>
                  <a:gd name="T17" fmla="*/ 1652 h 2569"/>
                  <a:gd name="T18" fmla="*/ 178 w 3132"/>
                  <a:gd name="T19" fmla="*/ 1517 h 2569"/>
                  <a:gd name="T20" fmla="*/ 237 w 3132"/>
                  <a:gd name="T21" fmla="*/ 1386 h 2569"/>
                  <a:gd name="T22" fmla="*/ 303 w 3132"/>
                  <a:gd name="T23" fmla="*/ 1256 h 2569"/>
                  <a:gd name="T24" fmla="*/ 377 w 3132"/>
                  <a:gd name="T25" fmla="*/ 1131 h 2569"/>
                  <a:gd name="T26" fmla="*/ 458 w 3132"/>
                  <a:gd name="T27" fmla="*/ 1010 h 2569"/>
                  <a:gd name="T28" fmla="*/ 548 w 3132"/>
                  <a:gd name="T29" fmla="*/ 893 h 2569"/>
                  <a:gd name="T30" fmla="*/ 646 w 3132"/>
                  <a:gd name="T31" fmla="*/ 781 h 2569"/>
                  <a:gd name="T32" fmla="*/ 751 w 3132"/>
                  <a:gd name="T33" fmla="*/ 673 h 2569"/>
                  <a:gd name="T34" fmla="*/ 865 w 3132"/>
                  <a:gd name="T35" fmla="*/ 572 h 2569"/>
                  <a:gd name="T36" fmla="*/ 925 w 3132"/>
                  <a:gd name="T37" fmla="*/ 524 h 2569"/>
                  <a:gd name="T38" fmla="*/ 1009 w 3132"/>
                  <a:gd name="T39" fmla="*/ 459 h 2569"/>
                  <a:gd name="T40" fmla="*/ 1184 w 3132"/>
                  <a:gd name="T41" fmla="*/ 344 h 2569"/>
                  <a:gd name="T42" fmla="*/ 1366 w 3132"/>
                  <a:gd name="T43" fmla="*/ 245 h 2569"/>
                  <a:gd name="T44" fmla="*/ 1552 w 3132"/>
                  <a:gd name="T45" fmla="*/ 164 h 2569"/>
                  <a:gd name="T46" fmla="*/ 1744 w 3132"/>
                  <a:gd name="T47" fmla="*/ 99 h 2569"/>
                  <a:gd name="T48" fmla="*/ 1939 w 3132"/>
                  <a:gd name="T49" fmla="*/ 50 h 2569"/>
                  <a:gd name="T50" fmla="*/ 2134 w 3132"/>
                  <a:gd name="T51" fmla="*/ 17 h 2569"/>
                  <a:gd name="T52" fmla="*/ 2333 w 3132"/>
                  <a:gd name="T53" fmla="*/ 2 h 2569"/>
                  <a:gd name="T54" fmla="*/ 2432 w 3132"/>
                  <a:gd name="T55" fmla="*/ 0 h 2569"/>
                  <a:gd name="T56" fmla="*/ 2521 w 3132"/>
                  <a:gd name="T57" fmla="*/ 2 h 2569"/>
                  <a:gd name="T58" fmla="*/ 2696 w 3132"/>
                  <a:gd name="T59" fmla="*/ 13 h 2569"/>
                  <a:gd name="T60" fmla="*/ 2871 w 3132"/>
                  <a:gd name="T61" fmla="*/ 39 h 2569"/>
                  <a:gd name="T62" fmla="*/ 3043 w 3132"/>
                  <a:gd name="T63" fmla="*/ 77 h 2569"/>
                  <a:gd name="T64" fmla="*/ 3128 w 3132"/>
                  <a:gd name="T65" fmla="*/ 100 h 2569"/>
                  <a:gd name="T66" fmla="*/ 3131 w 3132"/>
                  <a:gd name="T67" fmla="*/ 165 h 2569"/>
                  <a:gd name="T68" fmla="*/ 3132 w 3132"/>
                  <a:gd name="T69" fmla="*/ 231 h 2569"/>
                  <a:gd name="T70" fmla="*/ 3131 w 3132"/>
                  <a:gd name="T71" fmla="*/ 165 h 2569"/>
                  <a:gd name="T72" fmla="*/ 3128 w 3132"/>
                  <a:gd name="T73" fmla="*/ 100 h 2569"/>
                  <a:gd name="T74" fmla="*/ 3 w 3132"/>
                  <a:gd name="T75" fmla="*/ 2569 h 2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32" h="2569">
                    <a:moveTo>
                      <a:pt x="3" y="2569"/>
                    </a:moveTo>
                    <a:lnTo>
                      <a:pt x="3" y="2569"/>
                    </a:lnTo>
                    <a:lnTo>
                      <a:pt x="0" y="2498"/>
                    </a:lnTo>
                    <a:lnTo>
                      <a:pt x="1" y="2354"/>
                    </a:lnTo>
                    <a:lnTo>
                      <a:pt x="10" y="2211"/>
                    </a:lnTo>
                    <a:lnTo>
                      <a:pt x="27" y="2069"/>
                    </a:lnTo>
                    <a:lnTo>
                      <a:pt x="53" y="1929"/>
                    </a:lnTo>
                    <a:lnTo>
                      <a:pt x="86" y="1789"/>
                    </a:lnTo>
                    <a:lnTo>
                      <a:pt x="128" y="1652"/>
                    </a:lnTo>
                    <a:lnTo>
                      <a:pt x="178" y="1517"/>
                    </a:lnTo>
                    <a:lnTo>
                      <a:pt x="237" y="1386"/>
                    </a:lnTo>
                    <a:lnTo>
                      <a:pt x="303" y="1256"/>
                    </a:lnTo>
                    <a:lnTo>
                      <a:pt x="377" y="1131"/>
                    </a:lnTo>
                    <a:lnTo>
                      <a:pt x="458" y="1010"/>
                    </a:lnTo>
                    <a:lnTo>
                      <a:pt x="548" y="893"/>
                    </a:lnTo>
                    <a:lnTo>
                      <a:pt x="646" y="781"/>
                    </a:lnTo>
                    <a:lnTo>
                      <a:pt x="751" y="673"/>
                    </a:lnTo>
                    <a:lnTo>
                      <a:pt x="865" y="572"/>
                    </a:lnTo>
                    <a:lnTo>
                      <a:pt x="925" y="524"/>
                    </a:lnTo>
                    <a:lnTo>
                      <a:pt x="1009" y="459"/>
                    </a:lnTo>
                    <a:lnTo>
                      <a:pt x="1184" y="344"/>
                    </a:lnTo>
                    <a:lnTo>
                      <a:pt x="1366" y="245"/>
                    </a:lnTo>
                    <a:lnTo>
                      <a:pt x="1552" y="164"/>
                    </a:lnTo>
                    <a:lnTo>
                      <a:pt x="1744" y="99"/>
                    </a:lnTo>
                    <a:lnTo>
                      <a:pt x="1939" y="50"/>
                    </a:lnTo>
                    <a:lnTo>
                      <a:pt x="2134" y="17"/>
                    </a:lnTo>
                    <a:lnTo>
                      <a:pt x="2333" y="2"/>
                    </a:lnTo>
                    <a:lnTo>
                      <a:pt x="2432" y="0"/>
                    </a:lnTo>
                    <a:lnTo>
                      <a:pt x="2521" y="2"/>
                    </a:lnTo>
                    <a:lnTo>
                      <a:pt x="2696" y="13"/>
                    </a:lnTo>
                    <a:lnTo>
                      <a:pt x="2871" y="39"/>
                    </a:lnTo>
                    <a:lnTo>
                      <a:pt x="3043" y="77"/>
                    </a:lnTo>
                    <a:lnTo>
                      <a:pt x="3128" y="100"/>
                    </a:lnTo>
                    <a:lnTo>
                      <a:pt x="3131" y="165"/>
                    </a:lnTo>
                    <a:lnTo>
                      <a:pt x="3132" y="231"/>
                    </a:lnTo>
                    <a:lnTo>
                      <a:pt x="3131" y="165"/>
                    </a:lnTo>
                    <a:lnTo>
                      <a:pt x="3128" y="100"/>
                    </a:lnTo>
                    <a:lnTo>
                      <a:pt x="3" y="2569"/>
                    </a:lnTo>
                    <a:close/>
                  </a:path>
                </a:pathLst>
              </a:custGeom>
              <a:solidFill>
                <a:schemeClr val="tx1">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80"/>
              <p:cNvSpPr>
                <a:spLocks/>
              </p:cNvSpPr>
              <p:nvPr/>
            </p:nvSpPr>
            <p:spPr bwMode="auto">
              <a:xfrm rot="15300000">
                <a:off x="6916917" y="3601803"/>
                <a:ext cx="1243013" cy="1019175"/>
              </a:xfrm>
              <a:custGeom>
                <a:avLst/>
                <a:gdLst>
                  <a:gd name="T0" fmla="*/ 3 w 3132"/>
                  <a:gd name="T1" fmla="*/ 2569 h 2569"/>
                  <a:gd name="T2" fmla="*/ 3 w 3132"/>
                  <a:gd name="T3" fmla="*/ 2569 h 2569"/>
                  <a:gd name="T4" fmla="*/ 0 w 3132"/>
                  <a:gd name="T5" fmla="*/ 2498 h 2569"/>
                  <a:gd name="T6" fmla="*/ 1 w 3132"/>
                  <a:gd name="T7" fmla="*/ 2354 h 2569"/>
                  <a:gd name="T8" fmla="*/ 10 w 3132"/>
                  <a:gd name="T9" fmla="*/ 2211 h 2569"/>
                  <a:gd name="T10" fmla="*/ 27 w 3132"/>
                  <a:gd name="T11" fmla="*/ 2069 h 2569"/>
                  <a:gd name="T12" fmla="*/ 53 w 3132"/>
                  <a:gd name="T13" fmla="*/ 1929 h 2569"/>
                  <a:gd name="T14" fmla="*/ 86 w 3132"/>
                  <a:gd name="T15" fmla="*/ 1789 h 2569"/>
                  <a:gd name="T16" fmla="*/ 128 w 3132"/>
                  <a:gd name="T17" fmla="*/ 1652 h 2569"/>
                  <a:gd name="T18" fmla="*/ 178 w 3132"/>
                  <a:gd name="T19" fmla="*/ 1517 h 2569"/>
                  <a:gd name="T20" fmla="*/ 237 w 3132"/>
                  <a:gd name="T21" fmla="*/ 1386 h 2569"/>
                  <a:gd name="T22" fmla="*/ 303 w 3132"/>
                  <a:gd name="T23" fmla="*/ 1256 h 2569"/>
                  <a:gd name="T24" fmla="*/ 377 w 3132"/>
                  <a:gd name="T25" fmla="*/ 1131 h 2569"/>
                  <a:gd name="T26" fmla="*/ 458 w 3132"/>
                  <a:gd name="T27" fmla="*/ 1010 h 2569"/>
                  <a:gd name="T28" fmla="*/ 548 w 3132"/>
                  <a:gd name="T29" fmla="*/ 893 h 2569"/>
                  <a:gd name="T30" fmla="*/ 646 w 3132"/>
                  <a:gd name="T31" fmla="*/ 781 h 2569"/>
                  <a:gd name="T32" fmla="*/ 751 w 3132"/>
                  <a:gd name="T33" fmla="*/ 673 h 2569"/>
                  <a:gd name="T34" fmla="*/ 865 w 3132"/>
                  <a:gd name="T35" fmla="*/ 572 h 2569"/>
                  <a:gd name="T36" fmla="*/ 925 w 3132"/>
                  <a:gd name="T37" fmla="*/ 524 h 2569"/>
                  <a:gd name="T38" fmla="*/ 1009 w 3132"/>
                  <a:gd name="T39" fmla="*/ 459 h 2569"/>
                  <a:gd name="T40" fmla="*/ 1184 w 3132"/>
                  <a:gd name="T41" fmla="*/ 344 h 2569"/>
                  <a:gd name="T42" fmla="*/ 1366 w 3132"/>
                  <a:gd name="T43" fmla="*/ 245 h 2569"/>
                  <a:gd name="T44" fmla="*/ 1552 w 3132"/>
                  <a:gd name="T45" fmla="*/ 164 h 2569"/>
                  <a:gd name="T46" fmla="*/ 1744 w 3132"/>
                  <a:gd name="T47" fmla="*/ 99 h 2569"/>
                  <a:gd name="T48" fmla="*/ 1939 w 3132"/>
                  <a:gd name="T49" fmla="*/ 50 h 2569"/>
                  <a:gd name="T50" fmla="*/ 2134 w 3132"/>
                  <a:gd name="T51" fmla="*/ 17 h 2569"/>
                  <a:gd name="T52" fmla="*/ 2333 w 3132"/>
                  <a:gd name="T53" fmla="*/ 2 h 2569"/>
                  <a:gd name="T54" fmla="*/ 2432 w 3132"/>
                  <a:gd name="T55" fmla="*/ 0 h 2569"/>
                  <a:gd name="T56" fmla="*/ 2521 w 3132"/>
                  <a:gd name="T57" fmla="*/ 2 h 2569"/>
                  <a:gd name="T58" fmla="*/ 2696 w 3132"/>
                  <a:gd name="T59" fmla="*/ 13 h 2569"/>
                  <a:gd name="T60" fmla="*/ 2871 w 3132"/>
                  <a:gd name="T61" fmla="*/ 39 h 2569"/>
                  <a:gd name="T62" fmla="*/ 3043 w 3132"/>
                  <a:gd name="T63" fmla="*/ 77 h 2569"/>
                  <a:gd name="T64" fmla="*/ 3128 w 3132"/>
                  <a:gd name="T65" fmla="*/ 100 h 2569"/>
                  <a:gd name="T66" fmla="*/ 3131 w 3132"/>
                  <a:gd name="T67" fmla="*/ 165 h 2569"/>
                  <a:gd name="T68" fmla="*/ 3132 w 3132"/>
                  <a:gd name="T69" fmla="*/ 231 h 2569"/>
                  <a:gd name="T70" fmla="*/ 3131 w 3132"/>
                  <a:gd name="T71" fmla="*/ 165 h 2569"/>
                  <a:gd name="T72" fmla="*/ 3128 w 3132"/>
                  <a:gd name="T73" fmla="*/ 100 h 2569"/>
                  <a:gd name="T74" fmla="*/ 3 w 3132"/>
                  <a:gd name="T75" fmla="*/ 2569 h 2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32" h="2569">
                    <a:moveTo>
                      <a:pt x="3" y="2569"/>
                    </a:moveTo>
                    <a:lnTo>
                      <a:pt x="3" y="2569"/>
                    </a:lnTo>
                    <a:lnTo>
                      <a:pt x="0" y="2498"/>
                    </a:lnTo>
                    <a:lnTo>
                      <a:pt x="1" y="2354"/>
                    </a:lnTo>
                    <a:lnTo>
                      <a:pt x="10" y="2211"/>
                    </a:lnTo>
                    <a:lnTo>
                      <a:pt x="27" y="2069"/>
                    </a:lnTo>
                    <a:lnTo>
                      <a:pt x="53" y="1929"/>
                    </a:lnTo>
                    <a:lnTo>
                      <a:pt x="86" y="1789"/>
                    </a:lnTo>
                    <a:lnTo>
                      <a:pt x="128" y="1652"/>
                    </a:lnTo>
                    <a:lnTo>
                      <a:pt x="178" y="1517"/>
                    </a:lnTo>
                    <a:lnTo>
                      <a:pt x="237" y="1386"/>
                    </a:lnTo>
                    <a:lnTo>
                      <a:pt x="303" y="1256"/>
                    </a:lnTo>
                    <a:lnTo>
                      <a:pt x="377" y="1131"/>
                    </a:lnTo>
                    <a:lnTo>
                      <a:pt x="458" y="1010"/>
                    </a:lnTo>
                    <a:lnTo>
                      <a:pt x="548" y="893"/>
                    </a:lnTo>
                    <a:lnTo>
                      <a:pt x="646" y="781"/>
                    </a:lnTo>
                    <a:lnTo>
                      <a:pt x="751" y="673"/>
                    </a:lnTo>
                    <a:lnTo>
                      <a:pt x="865" y="572"/>
                    </a:lnTo>
                    <a:lnTo>
                      <a:pt x="925" y="524"/>
                    </a:lnTo>
                    <a:lnTo>
                      <a:pt x="1009" y="459"/>
                    </a:lnTo>
                    <a:lnTo>
                      <a:pt x="1184" y="344"/>
                    </a:lnTo>
                    <a:lnTo>
                      <a:pt x="1366" y="245"/>
                    </a:lnTo>
                    <a:lnTo>
                      <a:pt x="1552" y="164"/>
                    </a:lnTo>
                    <a:lnTo>
                      <a:pt x="1744" y="99"/>
                    </a:lnTo>
                    <a:lnTo>
                      <a:pt x="1939" y="50"/>
                    </a:lnTo>
                    <a:lnTo>
                      <a:pt x="2134" y="17"/>
                    </a:lnTo>
                    <a:lnTo>
                      <a:pt x="2333" y="2"/>
                    </a:lnTo>
                    <a:lnTo>
                      <a:pt x="2432" y="0"/>
                    </a:lnTo>
                    <a:lnTo>
                      <a:pt x="2521" y="2"/>
                    </a:lnTo>
                    <a:lnTo>
                      <a:pt x="2696" y="13"/>
                    </a:lnTo>
                    <a:lnTo>
                      <a:pt x="2871" y="39"/>
                    </a:lnTo>
                    <a:lnTo>
                      <a:pt x="3043" y="77"/>
                    </a:lnTo>
                    <a:lnTo>
                      <a:pt x="3128" y="100"/>
                    </a:lnTo>
                    <a:lnTo>
                      <a:pt x="3131" y="165"/>
                    </a:lnTo>
                    <a:lnTo>
                      <a:pt x="3132" y="231"/>
                    </a:lnTo>
                    <a:lnTo>
                      <a:pt x="3131" y="165"/>
                    </a:lnTo>
                    <a:lnTo>
                      <a:pt x="3128" y="100"/>
                    </a:lnTo>
                    <a:lnTo>
                      <a:pt x="3" y="2569"/>
                    </a:lnTo>
                    <a:close/>
                  </a:path>
                </a:pathLst>
              </a:custGeom>
              <a:solidFill>
                <a:schemeClr val="tx1">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80"/>
              <p:cNvSpPr>
                <a:spLocks/>
              </p:cNvSpPr>
              <p:nvPr/>
            </p:nvSpPr>
            <p:spPr bwMode="auto">
              <a:xfrm rot="6300000" flipH="1">
                <a:off x="4032010" y="3601751"/>
                <a:ext cx="1243013" cy="1019256"/>
              </a:xfrm>
              <a:custGeom>
                <a:avLst/>
                <a:gdLst>
                  <a:gd name="T0" fmla="*/ 3 w 3132"/>
                  <a:gd name="T1" fmla="*/ 2569 h 2569"/>
                  <a:gd name="T2" fmla="*/ 3 w 3132"/>
                  <a:gd name="T3" fmla="*/ 2569 h 2569"/>
                  <a:gd name="T4" fmla="*/ 0 w 3132"/>
                  <a:gd name="T5" fmla="*/ 2498 h 2569"/>
                  <a:gd name="T6" fmla="*/ 1 w 3132"/>
                  <a:gd name="T7" fmla="*/ 2354 h 2569"/>
                  <a:gd name="T8" fmla="*/ 10 w 3132"/>
                  <a:gd name="T9" fmla="*/ 2211 h 2569"/>
                  <a:gd name="T10" fmla="*/ 27 w 3132"/>
                  <a:gd name="T11" fmla="*/ 2069 h 2569"/>
                  <a:gd name="T12" fmla="*/ 53 w 3132"/>
                  <a:gd name="T13" fmla="*/ 1929 h 2569"/>
                  <a:gd name="T14" fmla="*/ 86 w 3132"/>
                  <a:gd name="T15" fmla="*/ 1789 h 2569"/>
                  <a:gd name="T16" fmla="*/ 128 w 3132"/>
                  <a:gd name="T17" fmla="*/ 1652 h 2569"/>
                  <a:gd name="T18" fmla="*/ 178 w 3132"/>
                  <a:gd name="T19" fmla="*/ 1517 h 2569"/>
                  <a:gd name="T20" fmla="*/ 237 w 3132"/>
                  <a:gd name="T21" fmla="*/ 1386 h 2569"/>
                  <a:gd name="T22" fmla="*/ 303 w 3132"/>
                  <a:gd name="T23" fmla="*/ 1256 h 2569"/>
                  <a:gd name="T24" fmla="*/ 377 w 3132"/>
                  <a:gd name="T25" fmla="*/ 1131 h 2569"/>
                  <a:gd name="T26" fmla="*/ 458 w 3132"/>
                  <a:gd name="T27" fmla="*/ 1010 h 2569"/>
                  <a:gd name="T28" fmla="*/ 548 w 3132"/>
                  <a:gd name="T29" fmla="*/ 893 h 2569"/>
                  <a:gd name="T30" fmla="*/ 646 w 3132"/>
                  <a:gd name="T31" fmla="*/ 781 h 2569"/>
                  <a:gd name="T32" fmla="*/ 751 w 3132"/>
                  <a:gd name="T33" fmla="*/ 673 h 2569"/>
                  <a:gd name="T34" fmla="*/ 865 w 3132"/>
                  <a:gd name="T35" fmla="*/ 572 h 2569"/>
                  <a:gd name="T36" fmla="*/ 925 w 3132"/>
                  <a:gd name="T37" fmla="*/ 524 h 2569"/>
                  <a:gd name="T38" fmla="*/ 1009 w 3132"/>
                  <a:gd name="T39" fmla="*/ 459 h 2569"/>
                  <a:gd name="T40" fmla="*/ 1184 w 3132"/>
                  <a:gd name="T41" fmla="*/ 344 h 2569"/>
                  <a:gd name="T42" fmla="*/ 1366 w 3132"/>
                  <a:gd name="T43" fmla="*/ 245 h 2569"/>
                  <a:gd name="T44" fmla="*/ 1552 w 3132"/>
                  <a:gd name="T45" fmla="*/ 164 h 2569"/>
                  <a:gd name="T46" fmla="*/ 1744 w 3132"/>
                  <a:gd name="T47" fmla="*/ 99 h 2569"/>
                  <a:gd name="T48" fmla="*/ 1939 w 3132"/>
                  <a:gd name="T49" fmla="*/ 50 h 2569"/>
                  <a:gd name="T50" fmla="*/ 2134 w 3132"/>
                  <a:gd name="T51" fmla="*/ 17 h 2569"/>
                  <a:gd name="T52" fmla="*/ 2333 w 3132"/>
                  <a:gd name="T53" fmla="*/ 2 h 2569"/>
                  <a:gd name="T54" fmla="*/ 2432 w 3132"/>
                  <a:gd name="T55" fmla="*/ 0 h 2569"/>
                  <a:gd name="T56" fmla="*/ 2521 w 3132"/>
                  <a:gd name="T57" fmla="*/ 2 h 2569"/>
                  <a:gd name="T58" fmla="*/ 2696 w 3132"/>
                  <a:gd name="T59" fmla="*/ 13 h 2569"/>
                  <a:gd name="T60" fmla="*/ 2871 w 3132"/>
                  <a:gd name="T61" fmla="*/ 39 h 2569"/>
                  <a:gd name="T62" fmla="*/ 3043 w 3132"/>
                  <a:gd name="T63" fmla="*/ 77 h 2569"/>
                  <a:gd name="T64" fmla="*/ 3128 w 3132"/>
                  <a:gd name="T65" fmla="*/ 100 h 2569"/>
                  <a:gd name="T66" fmla="*/ 3131 w 3132"/>
                  <a:gd name="T67" fmla="*/ 165 h 2569"/>
                  <a:gd name="T68" fmla="*/ 3132 w 3132"/>
                  <a:gd name="T69" fmla="*/ 231 h 2569"/>
                  <a:gd name="T70" fmla="*/ 3131 w 3132"/>
                  <a:gd name="T71" fmla="*/ 165 h 2569"/>
                  <a:gd name="T72" fmla="*/ 3128 w 3132"/>
                  <a:gd name="T73" fmla="*/ 100 h 2569"/>
                  <a:gd name="T74" fmla="*/ 3 w 3132"/>
                  <a:gd name="T75" fmla="*/ 2569 h 2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32" h="2569">
                    <a:moveTo>
                      <a:pt x="3" y="2569"/>
                    </a:moveTo>
                    <a:lnTo>
                      <a:pt x="3" y="2569"/>
                    </a:lnTo>
                    <a:lnTo>
                      <a:pt x="0" y="2498"/>
                    </a:lnTo>
                    <a:lnTo>
                      <a:pt x="1" y="2354"/>
                    </a:lnTo>
                    <a:lnTo>
                      <a:pt x="10" y="2211"/>
                    </a:lnTo>
                    <a:lnTo>
                      <a:pt x="27" y="2069"/>
                    </a:lnTo>
                    <a:lnTo>
                      <a:pt x="53" y="1929"/>
                    </a:lnTo>
                    <a:lnTo>
                      <a:pt x="86" y="1789"/>
                    </a:lnTo>
                    <a:lnTo>
                      <a:pt x="128" y="1652"/>
                    </a:lnTo>
                    <a:lnTo>
                      <a:pt x="178" y="1517"/>
                    </a:lnTo>
                    <a:lnTo>
                      <a:pt x="237" y="1386"/>
                    </a:lnTo>
                    <a:lnTo>
                      <a:pt x="303" y="1256"/>
                    </a:lnTo>
                    <a:lnTo>
                      <a:pt x="377" y="1131"/>
                    </a:lnTo>
                    <a:lnTo>
                      <a:pt x="458" y="1010"/>
                    </a:lnTo>
                    <a:lnTo>
                      <a:pt x="548" y="893"/>
                    </a:lnTo>
                    <a:lnTo>
                      <a:pt x="646" y="781"/>
                    </a:lnTo>
                    <a:lnTo>
                      <a:pt x="751" y="673"/>
                    </a:lnTo>
                    <a:lnTo>
                      <a:pt x="865" y="572"/>
                    </a:lnTo>
                    <a:lnTo>
                      <a:pt x="925" y="524"/>
                    </a:lnTo>
                    <a:lnTo>
                      <a:pt x="1009" y="459"/>
                    </a:lnTo>
                    <a:lnTo>
                      <a:pt x="1184" y="344"/>
                    </a:lnTo>
                    <a:lnTo>
                      <a:pt x="1366" y="245"/>
                    </a:lnTo>
                    <a:lnTo>
                      <a:pt x="1552" y="164"/>
                    </a:lnTo>
                    <a:lnTo>
                      <a:pt x="1744" y="99"/>
                    </a:lnTo>
                    <a:lnTo>
                      <a:pt x="1939" y="50"/>
                    </a:lnTo>
                    <a:lnTo>
                      <a:pt x="2134" y="17"/>
                    </a:lnTo>
                    <a:lnTo>
                      <a:pt x="2333" y="2"/>
                    </a:lnTo>
                    <a:lnTo>
                      <a:pt x="2432" y="0"/>
                    </a:lnTo>
                    <a:lnTo>
                      <a:pt x="2521" y="2"/>
                    </a:lnTo>
                    <a:lnTo>
                      <a:pt x="2696" y="13"/>
                    </a:lnTo>
                    <a:lnTo>
                      <a:pt x="2871" y="39"/>
                    </a:lnTo>
                    <a:lnTo>
                      <a:pt x="3043" y="77"/>
                    </a:lnTo>
                    <a:lnTo>
                      <a:pt x="3128" y="100"/>
                    </a:lnTo>
                    <a:lnTo>
                      <a:pt x="3131" y="165"/>
                    </a:lnTo>
                    <a:lnTo>
                      <a:pt x="3132" y="231"/>
                    </a:lnTo>
                    <a:lnTo>
                      <a:pt x="3131" y="165"/>
                    </a:lnTo>
                    <a:lnTo>
                      <a:pt x="3128" y="100"/>
                    </a:lnTo>
                    <a:lnTo>
                      <a:pt x="3" y="2569"/>
                    </a:lnTo>
                    <a:close/>
                  </a:path>
                </a:pathLst>
              </a:custGeom>
              <a:solidFill>
                <a:schemeClr val="tx1">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78" name="Freeform 79"/>
            <p:cNvSpPr>
              <a:spLocks/>
            </p:cNvSpPr>
            <p:nvPr/>
          </p:nvSpPr>
          <p:spPr bwMode="auto">
            <a:xfrm>
              <a:off x="4132687" y="3972115"/>
              <a:ext cx="824724" cy="2408813"/>
            </a:xfrm>
            <a:custGeom>
              <a:avLst/>
              <a:gdLst>
                <a:gd name="T0" fmla="*/ 219 w 1464"/>
                <a:gd name="T1" fmla="*/ 4915 h 5932"/>
                <a:gd name="T2" fmla="*/ 311 w 1464"/>
                <a:gd name="T3" fmla="*/ 5235 h 5932"/>
                <a:gd name="T4" fmla="*/ 410 w 1464"/>
                <a:gd name="T5" fmla="*/ 5555 h 5932"/>
                <a:gd name="T6" fmla="*/ 521 w 1464"/>
                <a:gd name="T7" fmla="*/ 5919 h 5932"/>
                <a:gd name="T8" fmla="*/ 998 w 1464"/>
                <a:gd name="T9" fmla="*/ 5932 h 5932"/>
                <a:gd name="T10" fmla="*/ 1362 w 1464"/>
                <a:gd name="T11" fmla="*/ 5707 h 5932"/>
                <a:gd name="T12" fmla="*/ 995 w 1464"/>
                <a:gd name="T13" fmla="*/ 4925 h 5932"/>
                <a:gd name="T14" fmla="*/ 812 w 1464"/>
                <a:gd name="T15" fmla="*/ 4469 h 5932"/>
                <a:gd name="T16" fmla="*/ 702 w 1464"/>
                <a:gd name="T17" fmla="*/ 4114 h 5932"/>
                <a:gd name="T18" fmla="*/ 631 w 1464"/>
                <a:gd name="T19" fmla="*/ 3807 h 5932"/>
                <a:gd name="T20" fmla="*/ 563 w 1464"/>
                <a:gd name="T21" fmla="*/ 3392 h 5932"/>
                <a:gd name="T22" fmla="*/ 535 w 1464"/>
                <a:gd name="T23" fmla="*/ 3127 h 5932"/>
                <a:gd name="T24" fmla="*/ 509 w 1464"/>
                <a:gd name="T25" fmla="*/ 2650 h 5932"/>
                <a:gd name="T26" fmla="*/ 510 w 1464"/>
                <a:gd name="T27" fmla="*/ 2221 h 5932"/>
                <a:gd name="T28" fmla="*/ 545 w 1464"/>
                <a:gd name="T29" fmla="*/ 1650 h 5932"/>
                <a:gd name="T30" fmla="*/ 579 w 1464"/>
                <a:gd name="T31" fmla="*/ 1345 h 5932"/>
                <a:gd name="T32" fmla="*/ 694 w 1464"/>
                <a:gd name="T33" fmla="*/ 656 h 5932"/>
                <a:gd name="T34" fmla="*/ 816 w 1464"/>
                <a:gd name="T35" fmla="*/ 127 h 5932"/>
                <a:gd name="T36" fmla="*/ 841 w 1464"/>
                <a:gd name="T37" fmla="*/ 41 h 5932"/>
                <a:gd name="T38" fmla="*/ 815 w 1464"/>
                <a:gd name="T39" fmla="*/ 5 h 5932"/>
                <a:gd name="T40" fmla="*/ 790 w 1464"/>
                <a:gd name="T41" fmla="*/ 0 h 5932"/>
                <a:gd name="T42" fmla="*/ 760 w 1464"/>
                <a:gd name="T43" fmla="*/ 17 h 5932"/>
                <a:gd name="T44" fmla="*/ 747 w 1464"/>
                <a:gd name="T45" fmla="*/ 41 h 5932"/>
                <a:gd name="T46" fmla="*/ 553 w 1464"/>
                <a:gd name="T47" fmla="*/ 501 h 5932"/>
                <a:gd name="T48" fmla="*/ 385 w 1464"/>
                <a:gd name="T49" fmla="*/ 990 h 5932"/>
                <a:gd name="T50" fmla="*/ 255 w 1464"/>
                <a:gd name="T51" fmla="*/ 1451 h 5932"/>
                <a:gd name="T52" fmla="*/ 136 w 1464"/>
                <a:gd name="T53" fmla="*/ 1983 h 5932"/>
                <a:gd name="T54" fmla="*/ 71 w 1464"/>
                <a:gd name="T55" fmla="*/ 2342 h 5932"/>
                <a:gd name="T56" fmla="*/ 6 w 1464"/>
                <a:gd name="T57" fmla="*/ 3012 h 5932"/>
                <a:gd name="T58" fmla="*/ 13 w 1464"/>
                <a:gd name="T59" fmla="*/ 3685 h 5932"/>
                <a:gd name="T60" fmla="*/ 93 w 1464"/>
                <a:gd name="T61" fmla="*/ 4352 h 5932"/>
                <a:gd name="T62" fmla="*/ 200 w 1464"/>
                <a:gd name="T63" fmla="*/ 4846 h 5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64" h="5932">
                  <a:moveTo>
                    <a:pt x="200" y="4846"/>
                  </a:moveTo>
                  <a:lnTo>
                    <a:pt x="219" y="4915"/>
                  </a:lnTo>
                  <a:lnTo>
                    <a:pt x="238" y="4983"/>
                  </a:lnTo>
                  <a:lnTo>
                    <a:pt x="311" y="5235"/>
                  </a:lnTo>
                  <a:lnTo>
                    <a:pt x="390" y="5482"/>
                  </a:lnTo>
                  <a:lnTo>
                    <a:pt x="410" y="5555"/>
                  </a:lnTo>
                  <a:lnTo>
                    <a:pt x="482" y="5800"/>
                  </a:lnTo>
                  <a:lnTo>
                    <a:pt x="521" y="5919"/>
                  </a:lnTo>
                  <a:lnTo>
                    <a:pt x="531" y="5932"/>
                  </a:lnTo>
                  <a:lnTo>
                    <a:pt x="998" y="5932"/>
                  </a:lnTo>
                  <a:lnTo>
                    <a:pt x="1464" y="5932"/>
                  </a:lnTo>
                  <a:lnTo>
                    <a:pt x="1362" y="5707"/>
                  </a:lnTo>
                  <a:lnTo>
                    <a:pt x="1149" y="5262"/>
                  </a:lnTo>
                  <a:lnTo>
                    <a:pt x="995" y="4925"/>
                  </a:lnTo>
                  <a:lnTo>
                    <a:pt x="899" y="4698"/>
                  </a:lnTo>
                  <a:lnTo>
                    <a:pt x="812" y="4469"/>
                  </a:lnTo>
                  <a:lnTo>
                    <a:pt x="736" y="4233"/>
                  </a:lnTo>
                  <a:lnTo>
                    <a:pt x="702" y="4114"/>
                  </a:lnTo>
                  <a:lnTo>
                    <a:pt x="676" y="4013"/>
                  </a:lnTo>
                  <a:lnTo>
                    <a:pt x="631" y="3807"/>
                  </a:lnTo>
                  <a:lnTo>
                    <a:pt x="593" y="3599"/>
                  </a:lnTo>
                  <a:lnTo>
                    <a:pt x="563" y="3392"/>
                  </a:lnTo>
                  <a:lnTo>
                    <a:pt x="550" y="3287"/>
                  </a:lnTo>
                  <a:lnTo>
                    <a:pt x="535" y="3127"/>
                  </a:lnTo>
                  <a:lnTo>
                    <a:pt x="513" y="2810"/>
                  </a:lnTo>
                  <a:lnTo>
                    <a:pt x="509" y="2650"/>
                  </a:lnTo>
                  <a:lnTo>
                    <a:pt x="506" y="2508"/>
                  </a:lnTo>
                  <a:lnTo>
                    <a:pt x="510" y="2221"/>
                  </a:lnTo>
                  <a:lnTo>
                    <a:pt x="523" y="1935"/>
                  </a:lnTo>
                  <a:lnTo>
                    <a:pt x="545" y="1650"/>
                  </a:lnTo>
                  <a:lnTo>
                    <a:pt x="560" y="1509"/>
                  </a:lnTo>
                  <a:lnTo>
                    <a:pt x="579" y="1345"/>
                  </a:lnTo>
                  <a:lnTo>
                    <a:pt x="623" y="1047"/>
                  </a:lnTo>
                  <a:lnTo>
                    <a:pt x="694" y="656"/>
                  </a:lnTo>
                  <a:lnTo>
                    <a:pt x="738" y="452"/>
                  </a:lnTo>
                  <a:lnTo>
                    <a:pt x="816" y="127"/>
                  </a:lnTo>
                  <a:lnTo>
                    <a:pt x="838" y="57"/>
                  </a:lnTo>
                  <a:lnTo>
                    <a:pt x="841" y="41"/>
                  </a:lnTo>
                  <a:lnTo>
                    <a:pt x="828" y="14"/>
                  </a:lnTo>
                  <a:lnTo>
                    <a:pt x="815" y="5"/>
                  </a:lnTo>
                  <a:lnTo>
                    <a:pt x="807" y="1"/>
                  </a:lnTo>
                  <a:lnTo>
                    <a:pt x="790" y="0"/>
                  </a:lnTo>
                  <a:lnTo>
                    <a:pt x="775" y="5"/>
                  </a:lnTo>
                  <a:lnTo>
                    <a:pt x="760" y="17"/>
                  </a:lnTo>
                  <a:lnTo>
                    <a:pt x="757" y="24"/>
                  </a:lnTo>
                  <a:lnTo>
                    <a:pt x="747" y="41"/>
                  </a:lnTo>
                  <a:lnTo>
                    <a:pt x="659" y="234"/>
                  </a:lnTo>
                  <a:lnTo>
                    <a:pt x="553" y="501"/>
                  </a:lnTo>
                  <a:lnTo>
                    <a:pt x="471" y="727"/>
                  </a:lnTo>
                  <a:lnTo>
                    <a:pt x="385" y="990"/>
                  </a:lnTo>
                  <a:lnTo>
                    <a:pt x="298" y="1288"/>
                  </a:lnTo>
                  <a:lnTo>
                    <a:pt x="255" y="1451"/>
                  </a:lnTo>
                  <a:lnTo>
                    <a:pt x="212" y="1620"/>
                  </a:lnTo>
                  <a:lnTo>
                    <a:pt x="136" y="1983"/>
                  </a:lnTo>
                  <a:lnTo>
                    <a:pt x="99" y="2176"/>
                  </a:lnTo>
                  <a:lnTo>
                    <a:pt x="71" y="2342"/>
                  </a:lnTo>
                  <a:lnTo>
                    <a:pt x="29" y="2676"/>
                  </a:lnTo>
                  <a:lnTo>
                    <a:pt x="6" y="3012"/>
                  </a:lnTo>
                  <a:lnTo>
                    <a:pt x="0" y="3348"/>
                  </a:lnTo>
                  <a:lnTo>
                    <a:pt x="13" y="3685"/>
                  </a:lnTo>
                  <a:lnTo>
                    <a:pt x="44" y="4019"/>
                  </a:lnTo>
                  <a:lnTo>
                    <a:pt x="93" y="4352"/>
                  </a:lnTo>
                  <a:lnTo>
                    <a:pt x="159" y="4683"/>
                  </a:lnTo>
                  <a:lnTo>
                    <a:pt x="200" y="4846"/>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82 Rectángulo"/>
            <p:cNvSpPr/>
            <p:nvPr/>
          </p:nvSpPr>
          <p:spPr>
            <a:xfrm>
              <a:off x="2627784" y="2492375"/>
              <a:ext cx="3888432" cy="432048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84" name="Rectangle 82"/>
          <p:cNvSpPr/>
          <p:nvPr/>
        </p:nvSpPr>
        <p:spPr>
          <a:xfrm>
            <a:off x="695332" y="4818638"/>
            <a:ext cx="2220484" cy="584775"/>
          </a:xfrm>
          <a:prstGeom prst="rect">
            <a:avLst/>
          </a:prstGeom>
        </p:spPr>
        <p:txBody>
          <a:bodyPr wrap="square">
            <a:spAutoFit/>
          </a:bodyPr>
          <a:lstStyle/>
          <a:p>
            <a:pPr algn="ctr"/>
            <a:r>
              <a:rPr lang="en-US" sz="1600" b="1" smtClean="0"/>
              <a:t>Added value assessment</a:t>
            </a:r>
            <a:endParaRPr lang="en-US" sz="1600" dirty="0"/>
          </a:p>
        </p:txBody>
      </p:sp>
      <p:sp>
        <p:nvSpPr>
          <p:cNvPr id="89" name="Rectangle 82"/>
          <p:cNvSpPr/>
          <p:nvPr/>
        </p:nvSpPr>
        <p:spPr>
          <a:xfrm>
            <a:off x="2987824" y="1733907"/>
            <a:ext cx="2880320" cy="830997"/>
          </a:xfrm>
          <a:prstGeom prst="rect">
            <a:avLst/>
          </a:prstGeom>
        </p:spPr>
        <p:txBody>
          <a:bodyPr wrap="square">
            <a:spAutoFit/>
          </a:bodyPr>
          <a:lstStyle/>
          <a:p>
            <a:pPr algn="ctr"/>
            <a:r>
              <a:rPr lang="en-US" sz="1600" b="1" dirty="0" smtClean="0"/>
              <a:t>Knowledge transfer </a:t>
            </a:r>
            <a:r>
              <a:rPr lang="en-US" sz="1600" dirty="0" smtClean="0"/>
              <a:t>to other sectors and actors (society, policy, public and private action)</a:t>
            </a:r>
            <a:endParaRPr lang="en-US" sz="1600" dirty="0"/>
          </a:p>
        </p:txBody>
      </p:sp>
      <p:grpSp>
        <p:nvGrpSpPr>
          <p:cNvPr id="38" name="37 Grupo"/>
          <p:cNvGrpSpPr>
            <a:grpSpLocks noChangeAspect="1"/>
          </p:cNvGrpSpPr>
          <p:nvPr/>
        </p:nvGrpSpPr>
        <p:grpSpPr>
          <a:xfrm>
            <a:off x="827584" y="188640"/>
            <a:ext cx="7465506" cy="720000"/>
            <a:chOff x="419100" y="3028480"/>
            <a:chExt cx="8305800" cy="801041"/>
          </a:xfrm>
        </p:grpSpPr>
        <p:cxnSp>
          <p:nvCxnSpPr>
            <p:cNvPr id="39" name="Straight Connector 5">
              <a:extLst>
                <a:ext uri="{FF2B5EF4-FFF2-40B4-BE49-F238E27FC236}">
                  <a16:creationId xmlns:a16="http://schemas.microsoft.com/office/drawing/2014/main" xmlns="" id="{245AFC35-13C7-44BB-A3AB-464834129932}"/>
                </a:ext>
              </a:extLst>
            </p:cNvPr>
            <p:cNvCxnSpPr>
              <a:cxnSpLocks/>
            </p:cNvCxnSpPr>
            <p:nvPr/>
          </p:nvCxnSpPr>
          <p:spPr>
            <a:xfrm>
              <a:off x="419100" y="3429000"/>
              <a:ext cx="8305800" cy="1"/>
            </a:xfrm>
            <a:prstGeom prst="line">
              <a:avLst/>
            </a:prstGeom>
            <a:ln w="28575">
              <a:solidFill>
                <a:schemeClr val="bg2">
                  <a:lumMod val="75000"/>
                </a:schemeClr>
              </a:solidFill>
              <a:prstDash val="sysDot"/>
            </a:ln>
          </p:spPr>
          <p:style>
            <a:lnRef idx="2">
              <a:schemeClr val="dk1"/>
            </a:lnRef>
            <a:fillRef idx="0">
              <a:schemeClr val="dk1"/>
            </a:fillRef>
            <a:effectRef idx="1">
              <a:schemeClr val="dk1"/>
            </a:effectRef>
            <a:fontRef idx="minor">
              <a:schemeClr val="tx1"/>
            </a:fontRef>
          </p:style>
        </p:cxnSp>
        <p:grpSp>
          <p:nvGrpSpPr>
            <p:cNvPr id="40" name="Group 10">
              <a:extLst>
                <a:ext uri="{FF2B5EF4-FFF2-40B4-BE49-F238E27FC236}">
                  <a16:creationId xmlns:a16="http://schemas.microsoft.com/office/drawing/2014/main" xmlns="" id="{5522A310-F67F-41FA-8C67-06B4B969B914}"/>
                </a:ext>
              </a:extLst>
            </p:cNvPr>
            <p:cNvGrpSpPr/>
            <p:nvPr/>
          </p:nvGrpSpPr>
          <p:grpSpPr>
            <a:xfrm>
              <a:off x="1012723" y="3028480"/>
              <a:ext cx="800078" cy="801041"/>
              <a:chOff x="1350296" y="2894973"/>
              <a:chExt cx="1066771" cy="1068054"/>
            </a:xfrm>
          </p:grpSpPr>
          <p:sp>
            <p:nvSpPr>
              <p:cNvPr id="82" name="Freeform 5">
                <a:extLst>
                  <a:ext uri="{FF2B5EF4-FFF2-40B4-BE49-F238E27FC236}">
                    <a16:creationId xmlns:a16="http://schemas.microsoft.com/office/drawing/2014/main" xmlns="" id="{D4303751-6B11-4DE5-AA02-8283B6312A70}"/>
                  </a:ext>
                </a:extLst>
              </p:cNvPr>
              <p:cNvSpPr>
                <a:spLocks/>
              </p:cNvSpPr>
              <p:nvPr/>
            </p:nvSpPr>
            <p:spPr bwMode="auto">
              <a:xfrm>
                <a:off x="1883895"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85" name="Freeform 7">
                <a:extLst>
                  <a:ext uri="{FF2B5EF4-FFF2-40B4-BE49-F238E27FC236}">
                    <a16:creationId xmlns:a16="http://schemas.microsoft.com/office/drawing/2014/main" xmlns="" id="{62785338-4A56-4DD6-9439-A6CCC45816C1}"/>
                  </a:ext>
                </a:extLst>
              </p:cNvPr>
              <p:cNvSpPr>
                <a:spLocks/>
              </p:cNvSpPr>
              <p:nvPr/>
            </p:nvSpPr>
            <p:spPr bwMode="auto">
              <a:xfrm>
                <a:off x="1350296"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grpSp>
          <p:nvGrpSpPr>
            <p:cNvPr id="41" name="Group 13">
              <a:extLst>
                <a:ext uri="{FF2B5EF4-FFF2-40B4-BE49-F238E27FC236}">
                  <a16:creationId xmlns:a16="http://schemas.microsoft.com/office/drawing/2014/main" xmlns="" id="{CC71A064-DA16-4809-BF87-12B9BD2BD250}"/>
                </a:ext>
              </a:extLst>
            </p:cNvPr>
            <p:cNvGrpSpPr/>
            <p:nvPr/>
          </p:nvGrpSpPr>
          <p:grpSpPr>
            <a:xfrm>
              <a:off x="7111181" y="3028480"/>
              <a:ext cx="800078" cy="801041"/>
              <a:chOff x="9481574" y="2894973"/>
              <a:chExt cx="1066771" cy="1068054"/>
            </a:xfrm>
          </p:grpSpPr>
          <p:sp>
            <p:nvSpPr>
              <p:cNvPr id="80" name="Freeform 5">
                <a:extLst>
                  <a:ext uri="{FF2B5EF4-FFF2-40B4-BE49-F238E27FC236}">
                    <a16:creationId xmlns:a16="http://schemas.microsoft.com/office/drawing/2014/main" xmlns="" id="{2C965F83-394C-4ECD-98FD-E768958E0D25}"/>
                  </a:ext>
                </a:extLst>
              </p:cNvPr>
              <p:cNvSpPr>
                <a:spLocks/>
              </p:cNvSpPr>
              <p:nvPr/>
            </p:nvSpPr>
            <p:spPr bwMode="auto">
              <a:xfrm>
                <a:off x="10015173"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chemeClr val="accent6"/>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81" name="Freeform 7">
                <a:extLst>
                  <a:ext uri="{FF2B5EF4-FFF2-40B4-BE49-F238E27FC236}">
                    <a16:creationId xmlns:a16="http://schemas.microsoft.com/office/drawing/2014/main" xmlns="" id="{46454AFF-8F85-4073-9D5E-5E918F773B80}"/>
                  </a:ext>
                </a:extLst>
              </p:cNvPr>
              <p:cNvSpPr>
                <a:spLocks/>
              </p:cNvSpPr>
              <p:nvPr/>
            </p:nvSpPr>
            <p:spPr bwMode="auto">
              <a:xfrm>
                <a:off x="9481574"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rgbClr val="F9B073"/>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grpSp>
          <p:nvGrpSpPr>
            <p:cNvPr id="42" name="Group 12">
              <a:extLst>
                <a:ext uri="{FF2B5EF4-FFF2-40B4-BE49-F238E27FC236}">
                  <a16:creationId xmlns:a16="http://schemas.microsoft.com/office/drawing/2014/main" xmlns="" id="{5DCC80E2-1720-48F0-B521-F7313549F768}"/>
                </a:ext>
              </a:extLst>
            </p:cNvPr>
            <p:cNvGrpSpPr/>
            <p:nvPr/>
          </p:nvGrpSpPr>
          <p:grpSpPr>
            <a:xfrm>
              <a:off x="5078362" y="3028480"/>
              <a:ext cx="800078" cy="801041"/>
              <a:chOff x="6771148" y="2894973"/>
              <a:chExt cx="1066771" cy="1068054"/>
            </a:xfrm>
          </p:grpSpPr>
          <p:sp>
            <p:nvSpPr>
              <p:cNvPr id="76" name="Freeform 5">
                <a:extLst>
                  <a:ext uri="{FF2B5EF4-FFF2-40B4-BE49-F238E27FC236}">
                    <a16:creationId xmlns:a16="http://schemas.microsoft.com/office/drawing/2014/main" xmlns="" id="{63980784-95DE-457E-B662-D6CCBF267FC4}"/>
                  </a:ext>
                </a:extLst>
              </p:cNvPr>
              <p:cNvSpPr>
                <a:spLocks/>
              </p:cNvSpPr>
              <p:nvPr/>
            </p:nvSpPr>
            <p:spPr bwMode="auto">
              <a:xfrm>
                <a:off x="7304747"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79" name="Freeform 7">
                <a:extLst>
                  <a:ext uri="{FF2B5EF4-FFF2-40B4-BE49-F238E27FC236}">
                    <a16:creationId xmlns:a16="http://schemas.microsoft.com/office/drawing/2014/main" xmlns="" id="{CC478339-E29E-4480-AAA4-F16A2F79B582}"/>
                  </a:ext>
                </a:extLst>
              </p:cNvPr>
              <p:cNvSpPr>
                <a:spLocks/>
              </p:cNvSpPr>
              <p:nvPr/>
            </p:nvSpPr>
            <p:spPr bwMode="auto">
              <a:xfrm>
                <a:off x="6771148"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grpSp>
          <p:nvGrpSpPr>
            <p:cNvPr id="43" name="Group 11">
              <a:extLst>
                <a:ext uri="{FF2B5EF4-FFF2-40B4-BE49-F238E27FC236}">
                  <a16:creationId xmlns:a16="http://schemas.microsoft.com/office/drawing/2014/main" xmlns="" id="{FC62BE4F-B196-45AF-B98C-91E3F80E38F9}"/>
                </a:ext>
              </a:extLst>
            </p:cNvPr>
            <p:cNvGrpSpPr/>
            <p:nvPr/>
          </p:nvGrpSpPr>
          <p:grpSpPr>
            <a:xfrm>
              <a:off x="3045542" y="3028480"/>
              <a:ext cx="800078" cy="801041"/>
              <a:chOff x="4060722" y="2894973"/>
              <a:chExt cx="1066771" cy="1068054"/>
            </a:xfrm>
            <a:solidFill>
              <a:schemeClr val="accent3">
                <a:lumMod val="60000"/>
                <a:lumOff val="40000"/>
              </a:schemeClr>
            </a:solidFill>
          </p:grpSpPr>
          <p:sp>
            <p:nvSpPr>
              <p:cNvPr id="74" name="Freeform 5">
                <a:extLst>
                  <a:ext uri="{FF2B5EF4-FFF2-40B4-BE49-F238E27FC236}">
                    <a16:creationId xmlns:a16="http://schemas.microsoft.com/office/drawing/2014/main" xmlns="" id="{CAB65D93-AE28-4AE0-B90E-94ECFC5886D1}"/>
                  </a:ext>
                </a:extLst>
              </p:cNvPr>
              <p:cNvSpPr>
                <a:spLocks/>
              </p:cNvSpPr>
              <p:nvPr/>
            </p:nvSpPr>
            <p:spPr bwMode="auto">
              <a:xfrm>
                <a:off x="4594321"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75" name="Freeform 7">
                <a:extLst>
                  <a:ext uri="{FF2B5EF4-FFF2-40B4-BE49-F238E27FC236}">
                    <a16:creationId xmlns:a16="http://schemas.microsoft.com/office/drawing/2014/main" xmlns="" id="{DCBDA598-A066-4C1E-B960-EA50156DBA13}"/>
                  </a:ext>
                </a:extLst>
              </p:cNvPr>
              <p:cNvSpPr>
                <a:spLocks/>
              </p:cNvSpPr>
              <p:nvPr/>
            </p:nvSpPr>
            <p:spPr bwMode="auto">
              <a:xfrm>
                <a:off x="4060722"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sp>
          <p:nvSpPr>
            <p:cNvPr id="44" name="Oval 54">
              <a:extLst>
                <a:ext uri="{FF2B5EF4-FFF2-40B4-BE49-F238E27FC236}">
                  <a16:creationId xmlns:a16="http://schemas.microsoft.com/office/drawing/2014/main" xmlns="" id="{5F28186E-5DD9-44C3-B275-612132337A93}"/>
                </a:ext>
              </a:extLst>
            </p:cNvPr>
            <p:cNvSpPr/>
            <p:nvPr/>
          </p:nvSpPr>
          <p:spPr>
            <a:xfrm>
              <a:off x="1225123" y="3240881"/>
              <a:ext cx="376238" cy="376238"/>
            </a:xfrm>
            <a:prstGeom prst="ellipse">
              <a:avLst/>
            </a:prstGeom>
            <a:noFill/>
            <a:ln w="28575">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46" name="Oval 55">
              <a:extLst>
                <a:ext uri="{FF2B5EF4-FFF2-40B4-BE49-F238E27FC236}">
                  <a16:creationId xmlns:a16="http://schemas.microsoft.com/office/drawing/2014/main" xmlns="" id="{8A56EF23-E897-4D06-8649-1DD2C91FB024}"/>
                </a:ext>
              </a:extLst>
            </p:cNvPr>
            <p:cNvSpPr/>
            <p:nvPr/>
          </p:nvSpPr>
          <p:spPr>
            <a:xfrm>
              <a:off x="3257728" y="3240881"/>
              <a:ext cx="376238" cy="376238"/>
            </a:xfrm>
            <a:prstGeom prst="ellipse">
              <a:avLst/>
            </a:prstGeom>
            <a:noFill/>
            <a:ln w="28575">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47" name="Oval 56">
              <a:extLst>
                <a:ext uri="{FF2B5EF4-FFF2-40B4-BE49-F238E27FC236}">
                  <a16:creationId xmlns:a16="http://schemas.microsoft.com/office/drawing/2014/main" xmlns="" id="{50D7FA05-0D55-4506-A029-7CCA5FC2451A}"/>
                </a:ext>
              </a:extLst>
            </p:cNvPr>
            <p:cNvSpPr/>
            <p:nvPr/>
          </p:nvSpPr>
          <p:spPr>
            <a:xfrm>
              <a:off x="5290334" y="3240881"/>
              <a:ext cx="376238" cy="376238"/>
            </a:xfrm>
            <a:prstGeom prst="ellipse">
              <a:avLst/>
            </a:prstGeom>
            <a:noFill/>
            <a:ln w="28575">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48" name="Oval 57">
              <a:extLst>
                <a:ext uri="{FF2B5EF4-FFF2-40B4-BE49-F238E27FC236}">
                  <a16:creationId xmlns:a16="http://schemas.microsoft.com/office/drawing/2014/main" xmlns="" id="{77F496F2-E52E-47DA-8F7C-558614009192}"/>
                </a:ext>
              </a:extLst>
            </p:cNvPr>
            <p:cNvSpPr/>
            <p:nvPr/>
          </p:nvSpPr>
          <p:spPr>
            <a:xfrm>
              <a:off x="7322941" y="3240881"/>
              <a:ext cx="376238" cy="376238"/>
            </a:xfrm>
            <a:prstGeom prst="ellipse">
              <a:avLst/>
            </a:prstGeom>
            <a:noFill/>
            <a:ln w="28575">
              <a:solidFill>
                <a:schemeClr val="accent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49" name="Oval 60">
              <a:extLst>
                <a:ext uri="{FF2B5EF4-FFF2-40B4-BE49-F238E27FC236}">
                  <a16:creationId xmlns:a16="http://schemas.microsoft.com/office/drawing/2014/main" xmlns="" id="{76AC307D-42CB-4D9D-8814-CA13D00F355C}"/>
                </a:ext>
              </a:extLst>
            </p:cNvPr>
            <p:cNvSpPr/>
            <p:nvPr/>
          </p:nvSpPr>
          <p:spPr>
            <a:xfrm>
              <a:off x="1308146" y="3324225"/>
              <a:ext cx="209550" cy="209550"/>
            </a:xfrm>
            <a:prstGeom prst="ellipse">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5" name="Oval 61">
              <a:extLst>
                <a:ext uri="{FF2B5EF4-FFF2-40B4-BE49-F238E27FC236}">
                  <a16:creationId xmlns:a16="http://schemas.microsoft.com/office/drawing/2014/main" xmlns="" id="{DE7B91B5-3765-4603-B142-E7FABFA75327}"/>
                </a:ext>
              </a:extLst>
            </p:cNvPr>
            <p:cNvSpPr/>
            <p:nvPr/>
          </p:nvSpPr>
          <p:spPr>
            <a:xfrm>
              <a:off x="3340859" y="3324225"/>
              <a:ext cx="209550" cy="209550"/>
            </a:xfrm>
            <a:prstGeom prst="ellipse">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8" name="Oval 62">
              <a:extLst>
                <a:ext uri="{FF2B5EF4-FFF2-40B4-BE49-F238E27FC236}">
                  <a16:creationId xmlns:a16="http://schemas.microsoft.com/office/drawing/2014/main" xmlns="" id="{4E85E976-6C9F-4B9D-B8CE-A0D3F16679D8}"/>
                </a:ext>
              </a:extLst>
            </p:cNvPr>
            <p:cNvSpPr/>
            <p:nvPr/>
          </p:nvSpPr>
          <p:spPr>
            <a:xfrm>
              <a:off x="5373572" y="3324225"/>
              <a:ext cx="209550" cy="209550"/>
            </a:xfrm>
            <a:prstGeom prst="ellipse">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2" name="Oval 63">
              <a:extLst>
                <a:ext uri="{FF2B5EF4-FFF2-40B4-BE49-F238E27FC236}">
                  <a16:creationId xmlns:a16="http://schemas.microsoft.com/office/drawing/2014/main" xmlns="" id="{6096233F-AB90-499A-8553-F9AAA8AAC1DD}"/>
                </a:ext>
              </a:extLst>
            </p:cNvPr>
            <p:cNvSpPr/>
            <p:nvPr/>
          </p:nvSpPr>
          <p:spPr>
            <a:xfrm>
              <a:off x="7406285" y="3324225"/>
              <a:ext cx="209550" cy="20955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45" name="TextBox 7">
            <a:extLst>
              <a:ext uri="{FF2B5EF4-FFF2-40B4-BE49-F238E27FC236}">
                <a16:creationId xmlns:a16="http://schemas.microsoft.com/office/drawing/2014/main" xmlns="" id="{FFC5B4E5-9A07-47EA-AB3E-4808066DBF78}"/>
              </a:ext>
            </a:extLst>
          </p:cNvPr>
          <p:cNvSpPr txBox="1"/>
          <p:nvPr/>
        </p:nvSpPr>
        <p:spPr>
          <a:xfrm>
            <a:off x="539551" y="1052736"/>
            <a:ext cx="6048673" cy="461665"/>
          </a:xfrm>
          <a:prstGeom prst="rect">
            <a:avLst/>
          </a:prstGeom>
          <a:noFill/>
        </p:spPr>
        <p:txBody>
          <a:bodyPr wrap="square" rtlCol="0">
            <a:spAutoFit/>
          </a:bodyPr>
          <a:lstStyle/>
          <a:p>
            <a:r>
              <a:rPr lang="en-US" sz="2400" b="1" dirty="0" smtClean="0">
                <a:solidFill>
                  <a:schemeClr val="accent6"/>
                </a:solidFill>
              </a:rPr>
              <a:t>Make use of results </a:t>
            </a:r>
            <a:endParaRPr lang="en-US" sz="2400" b="1" dirty="0">
              <a:solidFill>
                <a:schemeClr val="accent6"/>
              </a:solidFill>
            </a:endParaRPr>
          </a:p>
        </p:txBody>
      </p:sp>
      <p:sp>
        <p:nvSpPr>
          <p:cNvPr id="50" name="TextBox 7">
            <a:extLst>
              <a:ext uri="{FF2B5EF4-FFF2-40B4-BE49-F238E27FC236}">
                <a16:creationId xmlns:a16="http://schemas.microsoft.com/office/drawing/2014/main" xmlns="" id="{FFC5B4E5-9A07-47EA-AB3E-4808066DBF78}"/>
              </a:ext>
            </a:extLst>
          </p:cNvPr>
          <p:cNvSpPr txBox="1"/>
          <p:nvPr/>
        </p:nvSpPr>
        <p:spPr>
          <a:xfrm>
            <a:off x="6022040" y="288743"/>
            <a:ext cx="1080040" cy="253916"/>
          </a:xfrm>
          <a:prstGeom prst="rect">
            <a:avLst/>
          </a:prstGeom>
          <a:noFill/>
        </p:spPr>
        <p:txBody>
          <a:bodyPr wrap="square" rtlCol="0">
            <a:spAutoFit/>
          </a:bodyPr>
          <a:lstStyle/>
          <a:p>
            <a:r>
              <a:rPr lang="en-US" sz="1050" b="1" dirty="0" smtClean="0">
                <a:solidFill>
                  <a:schemeClr val="accent6"/>
                </a:solidFill>
              </a:rPr>
              <a:t>EXPLOITATION</a:t>
            </a:r>
            <a:endParaRPr lang="en-US" sz="1050" b="1" dirty="0">
              <a:solidFill>
                <a:schemeClr val="accent6"/>
              </a:solidFill>
            </a:endParaRPr>
          </a:p>
        </p:txBody>
      </p:sp>
      <p:grpSp>
        <p:nvGrpSpPr>
          <p:cNvPr id="52" name="51 Grupo"/>
          <p:cNvGrpSpPr/>
          <p:nvPr/>
        </p:nvGrpSpPr>
        <p:grpSpPr>
          <a:xfrm>
            <a:off x="6100529" y="4509120"/>
            <a:ext cx="2335839" cy="1224136"/>
            <a:chOff x="6100529" y="4509120"/>
            <a:chExt cx="2335839" cy="1224136"/>
          </a:xfrm>
        </p:grpSpPr>
        <p:sp>
          <p:nvSpPr>
            <p:cNvPr id="2" name="Rounded Rectangle 1"/>
            <p:cNvSpPr/>
            <p:nvPr/>
          </p:nvSpPr>
          <p:spPr>
            <a:xfrm>
              <a:off x="6100529" y="4509120"/>
              <a:ext cx="2335839" cy="122413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82"/>
            <p:cNvSpPr/>
            <p:nvPr/>
          </p:nvSpPr>
          <p:spPr>
            <a:xfrm>
              <a:off x="6167940" y="4581128"/>
              <a:ext cx="2220484" cy="1077218"/>
            </a:xfrm>
            <a:prstGeom prst="rect">
              <a:avLst/>
            </a:prstGeom>
          </p:spPr>
          <p:txBody>
            <a:bodyPr wrap="square">
              <a:spAutoFit/>
            </a:bodyPr>
            <a:lstStyle/>
            <a:p>
              <a:pPr algn="ctr"/>
              <a:r>
                <a:rPr lang="en-US" sz="1600" b="1" dirty="0" smtClean="0"/>
                <a:t>Users’ uptake</a:t>
              </a:r>
              <a:r>
                <a:rPr lang="en-US" sz="1600" dirty="0" smtClean="0"/>
                <a:t> </a:t>
              </a:r>
              <a:r>
                <a:rPr lang="en-US" sz="1600" smtClean="0"/>
                <a:t>of products </a:t>
              </a:r>
              <a:r>
                <a:rPr lang="en-US" sz="1600" dirty="0" smtClean="0"/>
                <a:t>that ensures</a:t>
              </a:r>
              <a:r>
                <a:rPr lang="en-US" sz="1600" b="1" dirty="0" smtClean="0"/>
                <a:t> continuity </a:t>
              </a:r>
              <a:r>
                <a:rPr lang="en-US" sz="1600" dirty="0" smtClean="0"/>
                <a:t>after the project</a:t>
              </a:r>
              <a:endParaRPr lang="en-US" sz="16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smtClean="0"/>
              <a:t>marta.terrado@bsc.es</a:t>
            </a:r>
            <a:br>
              <a:rPr lang="es-ES" dirty="0" smtClean="0"/>
            </a:br>
            <a:r>
              <a:rPr lang="es-ES" dirty="0" smtClean="0"/>
              <a:t>isadora.jimenez@bsc.es</a:t>
            </a:r>
            <a:endParaRPr lang="es-ES" dirty="0"/>
          </a:p>
        </p:txBody>
      </p:sp>
      <p:sp>
        <p:nvSpPr>
          <p:cNvPr id="3" name="Rectangle 2"/>
          <p:cNvSpPr/>
          <p:nvPr/>
        </p:nvSpPr>
        <p:spPr>
          <a:xfrm>
            <a:off x="0" y="4247411"/>
            <a:ext cx="9433048" cy="1584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44 Imagen" descr="VISCA.jpg"/>
          <p:cNvPicPr>
            <a:picLocks noChangeAspect="1"/>
          </p:cNvPicPr>
          <p:nvPr/>
        </p:nvPicPr>
        <p:blipFill rotWithShape="1">
          <a:blip r:embed="rId2" cstate="print"/>
          <a:srcRect t="10986" b="15673"/>
          <a:stretch/>
        </p:blipFill>
        <p:spPr>
          <a:xfrm>
            <a:off x="1358657" y="4485056"/>
            <a:ext cx="834454" cy="612000"/>
          </a:xfrm>
          <a:prstGeom prst="rect">
            <a:avLst/>
          </a:prstGeom>
        </p:spPr>
      </p:pic>
      <p:pic>
        <p:nvPicPr>
          <p:cNvPr id="5" name="Picture 2" descr="MED-GOLD">
            <a:hlinkClick r:id="rId3"/>
          </p:cNvPr>
          <p:cNvPicPr>
            <a:picLocks noChangeAspect="1" noChangeArrowheads="1"/>
          </p:cNvPicPr>
          <p:nvPr/>
        </p:nvPicPr>
        <p:blipFill>
          <a:blip r:embed="rId4" cstate="print"/>
          <a:srcRect/>
          <a:stretch>
            <a:fillRect/>
          </a:stretch>
        </p:blipFill>
        <p:spPr bwMode="auto">
          <a:xfrm>
            <a:off x="467544" y="4653096"/>
            <a:ext cx="846720" cy="432000"/>
          </a:xfrm>
          <a:prstGeom prst="rect">
            <a:avLst/>
          </a:prstGeom>
          <a:noFill/>
        </p:spPr>
      </p:pic>
      <p:pic>
        <p:nvPicPr>
          <p:cNvPr id="6" name="Picture 5"/>
          <p:cNvPicPr>
            <a:picLocks noChangeAspect="1"/>
          </p:cNvPicPr>
          <p:nvPr/>
        </p:nvPicPr>
        <p:blipFill rotWithShape="1">
          <a:blip r:embed="rId5" cstate="print"/>
          <a:srcRect r="14680"/>
          <a:stretch/>
        </p:blipFill>
        <p:spPr>
          <a:xfrm>
            <a:off x="3245463" y="4631391"/>
            <a:ext cx="858577" cy="576000"/>
          </a:xfrm>
          <a:prstGeom prst="rect">
            <a:avLst/>
          </a:prstGeom>
        </p:spPr>
      </p:pic>
      <p:grpSp>
        <p:nvGrpSpPr>
          <p:cNvPr id="7" name="Group 6"/>
          <p:cNvGrpSpPr>
            <a:grpSpLocks noChangeAspect="1"/>
          </p:cNvGrpSpPr>
          <p:nvPr/>
        </p:nvGrpSpPr>
        <p:grpSpPr>
          <a:xfrm>
            <a:off x="5019953" y="4581561"/>
            <a:ext cx="1234357" cy="720000"/>
            <a:chOff x="6167606" y="5478782"/>
            <a:chExt cx="1296144" cy="756040"/>
          </a:xfrm>
        </p:grpSpPr>
        <p:pic>
          <p:nvPicPr>
            <p:cNvPr id="8" name="Picture 7"/>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610046" y="5478782"/>
              <a:ext cx="378020" cy="378020"/>
            </a:xfrm>
            <a:prstGeom prst="rect">
              <a:avLst/>
            </a:prstGeom>
          </p:spPr>
        </p:pic>
        <p:sp>
          <p:nvSpPr>
            <p:cNvPr id="9" name="TextBox 7">
              <a:extLst>
                <a:ext uri="{FF2B5EF4-FFF2-40B4-BE49-F238E27FC236}">
                  <a16:creationId xmlns:a16="http://schemas.microsoft.com/office/drawing/2014/main" xmlns="" id="{FFC5B4E5-9A07-47EA-AB3E-4808066DBF78}"/>
                </a:ext>
              </a:extLst>
            </p:cNvPr>
            <p:cNvSpPr txBox="1"/>
            <p:nvPr/>
          </p:nvSpPr>
          <p:spPr>
            <a:xfrm>
              <a:off x="6167606" y="5896268"/>
              <a:ext cx="1296144" cy="338554"/>
            </a:xfrm>
            <a:prstGeom prst="rect">
              <a:avLst/>
            </a:prstGeom>
            <a:noFill/>
          </p:spPr>
          <p:txBody>
            <a:bodyPr wrap="square" rtlCol="0">
              <a:spAutoFit/>
            </a:bodyPr>
            <a:lstStyle/>
            <a:p>
              <a:pPr algn="ctr">
                <a:lnSpc>
                  <a:spcPct val="80000"/>
                </a:lnSpc>
              </a:pPr>
              <a:r>
                <a:rPr lang="en-US" sz="900" b="1" dirty="0" smtClean="0">
                  <a:solidFill>
                    <a:schemeClr val="accent2"/>
                  </a:solidFill>
                </a:rPr>
                <a:t>Seasonal Hurricane Predictions</a:t>
              </a:r>
              <a:endParaRPr lang="en-US" sz="900" b="1" dirty="0">
                <a:solidFill>
                  <a:schemeClr val="accent2"/>
                </a:solidFill>
              </a:endParaRPr>
            </a:p>
          </p:txBody>
        </p:sp>
      </p:grpSp>
      <p:sp>
        <p:nvSpPr>
          <p:cNvPr id="10" name="TextBox 1"/>
          <p:cNvSpPr txBox="1"/>
          <p:nvPr/>
        </p:nvSpPr>
        <p:spPr>
          <a:xfrm>
            <a:off x="6062228" y="4787486"/>
            <a:ext cx="1254865" cy="261610"/>
          </a:xfrm>
          <a:prstGeom prst="rect">
            <a:avLst/>
          </a:prstGeom>
          <a:noFill/>
        </p:spPr>
        <p:txBody>
          <a:bodyPr wrap="square" rtlCol="0">
            <a:spAutoFit/>
          </a:bodyPr>
          <a:lstStyle/>
          <a:p>
            <a:r>
              <a:rPr lang="en-US" sz="1100" dirty="0" smtClean="0">
                <a:solidFill>
                  <a:srgbClr val="9C092F"/>
                </a:solidFill>
                <a:latin typeface="Arial Black" panose="020B0A04020102020204" pitchFamily="34" charset="0"/>
              </a:rPr>
              <a:t>Clim4Energy</a:t>
            </a:r>
          </a:p>
        </p:txBody>
      </p:sp>
      <p:pic>
        <p:nvPicPr>
          <p:cNvPr id="11" name="2 Imagen"/>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4187896" y="4725096"/>
            <a:ext cx="903209" cy="324000"/>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7225433" y="4665056"/>
            <a:ext cx="533334" cy="432000"/>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2207952" y="4701264"/>
            <a:ext cx="929302" cy="432000"/>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7924301" y="4941168"/>
            <a:ext cx="728091" cy="216000"/>
          </a:xfrm>
          <a:prstGeom prst="rect">
            <a:avLst/>
          </a:prstGeom>
        </p:spPr>
      </p:pic>
      <p:sp>
        <p:nvSpPr>
          <p:cNvPr id="15" name="TextBox 14"/>
          <p:cNvSpPr txBox="1"/>
          <p:nvPr/>
        </p:nvSpPr>
        <p:spPr>
          <a:xfrm>
            <a:off x="7825778" y="4509120"/>
            <a:ext cx="1066702" cy="369332"/>
          </a:xfrm>
          <a:prstGeom prst="rect">
            <a:avLst/>
          </a:prstGeom>
          <a:noFill/>
        </p:spPr>
        <p:txBody>
          <a:bodyPr wrap="none" rtlCol="0">
            <a:spAutoFit/>
          </a:bodyPr>
          <a:lstStyle/>
          <a:p>
            <a:r>
              <a:rPr lang="en-GB" b="1" dirty="0" smtClean="0"/>
              <a:t>SDS-WAS</a:t>
            </a:r>
            <a:endParaRPr lang="en-GB" b="1" dirty="0"/>
          </a:p>
        </p:txBody>
      </p:sp>
      <p:sp>
        <p:nvSpPr>
          <p:cNvPr id="16" name="TextBox 15"/>
          <p:cNvSpPr txBox="1"/>
          <p:nvPr/>
        </p:nvSpPr>
        <p:spPr>
          <a:xfrm>
            <a:off x="112333" y="5435932"/>
            <a:ext cx="9031667" cy="369332"/>
          </a:xfrm>
          <a:prstGeom prst="rect">
            <a:avLst/>
          </a:prstGeom>
          <a:noFill/>
        </p:spPr>
        <p:txBody>
          <a:bodyPr wrap="square" rtlCol="0">
            <a:spAutoFit/>
          </a:bodyPr>
          <a:lstStyle/>
          <a:p>
            <a:pPr algn="ctr"/>
            <a:r>
              <a:rPr lang="en-GB" sz="900" i="1" dirty="0" smtClean="0"/>
              <a:t>The research leading to these results has received funding from the EU Seventh and Horizon2020 Framework Programme under grant agreements nº 776767, 730253, 308291, 776787 and 265192, and is part of the Copernicus Climate Change Service (C3S_441_Lot2_CEA), a program implemented by ECMWF on behalf of the European Commission</a:t>
            </a:r>
            <a:endParaRPr lang="en-GB" sz="900" i="1"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3 Grupo"/>
          <p:cNvGrpSpPr>
            <a:grpSpLocks noChangeAspect="1"/>
          </p:cNvGrpSpPr>
          <p:nvPr/>
        </p:nvGrpSpPr>
        <p:grpSpPr>
          <a:xfrm>
            <a:off x="832804" y="188640"/>
            <a:ext cx="7465506" cy="720000"/>
            <a:chOff x="419100" y="3028480"/>
            <a:chExt cx="8305800" cy="801041"/>
          </a:xfrm>
        </p:grpSpPr>
        <p:cxnSp>
          <p:nvCxnSpPr>
            <p:cNvPr id="5" name="Straight Connector 5">
              <a:extLst>
                <a:ext uri="{FF2B5EF4-FFF2-40B4-BE49-F238E27FC236}">
                  <a16:creationId xmlns:a16="http://schemas.microsoft.com/office/drawing/2014/main" xmlns="" id="{245AFC35-13C7-44BB-A3AB-464834129932}"/>
                </a:ext>
              </a:extLst>
            </p:cNvPr>
            <p:cNvCxnSpPr>
              <a:cxnSpLocks/>
            </p:cNvCxnSpPr>
            <p:nvPr/>
          </p:nvCxnSpPr>
          <p:spPr>
            <a:xfrm>
              <a:off x="419100" y="3429000"/>
              <a:ext cx="8305800" cy="1"/>
            </a:xfrm>
            <a:prstGeom prst="line">
              <a:avLst/>
            </a:prstGeom>
            <a:ln w="28575">
              <a:solidFill>
                <a:schemeClr val="bg2">
                  <a:lumMod val="75000"/>
                </a:schemeClr>
              </a:solidFill>
              <a:prstDash val="sysDot"/>
            </a:ln>
          </p:spPr>
          <p:style>
            <a:lnRef idx="2">
              <a:schemeClr val="dk1"/>
            </a:lnRef>
            <a:fillRef idx="0">
              <a:schemeClr val="dk1"/>
            </a:fillRef>
            <a:effectRef idx="1">
              <a:schemeClr val="dk1"/>
            </a:effectRef>
            <a:fontRef idx="minor">
              <a:schemeClr val="tx1"/>
            </a:fontRef>
          </p:style>
        </p:cxnSp>
        <p:grpSp>
          <p:nvGrpSpPr>
            <p:cNvPr id="6" name="Group 10">
              <a:extLst>
                <a:ext uri="{FF2B5EF4-FFF2-40B4-BE49-F238E27FC236}">
                  <a16:creationId xmlns:a16="http://schemas.microsoft.com/office/drawing/2014/main" xmlns="" id="{5522A310-F67F-41FA-8C67-06B4B969B914}"/>
                </a:ext>
              </a:extLst>
            </p:cNvPr>
            <p:cNvGrpSpPr/>
            <p:nvPr/>
          </p:nvGrpSpPr>
          <p:grpSpPr>
            <a:xfrm>
              <a:off x="1012723" y="3028480"/>
              <a:ext cx="800078" cy="801041"/>
              <a:chOff x="1350296" y="2894973"/>
              <a:chExt cx="1066771" cy="1068054"/>
            </a:xfrm>
          </p:grpSpPr>
          <p:sp>
            <p:nvSpPr>
              <p:cNvPr id="24" name="Freeform 5">
                <a:extLst>
                  <a:ext uri="{FF2B5EF4-FFF2-40B4-BE49-F238E27FC236}">
                    <a16:creationId xmlns:a16="http://schemas.microsoft.com/office/drawing/2014/main" xmlns="" id="{D4303751-6B11-4DE5-AA02-8283B6312A70}"/>
                  </a:ext>
                </a:extLst>
              </p:cNvPr>
              <p:cNvSpPr>
                <a:spLocks/>
              </p:cNvSpPr>
              <p:nvPr/>
            </p:nvSpPr>
            <p:spPr bwMode="auto">
              <a:xfrm>
                <a:off x="1883895"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rgbClr val="3A5C84"/>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5" name="Freeform 7">
                <a:extLst>
                  <a:ext uri="{FF2B5EF4-FFF2-40B4-BE49-F238E27FC236}">
                    <a16:creationId xmlns:a16="http://schemas.microsoft.com/office/drawing/2014/main" xmlns="" id="{62785338-4A56-4DD6-9439-A6CCC45816C1}"/>
                  </a:ext>
                </a:extLst>
              </p:cNvPr>
              <p:cNvSpPr>
                <a:spLocks/>
              </p:cNvSpPr>
              <p:nvPr/>
            </p:nvSpPr>
            <p:spPr bwMode="auto">
              <a:xfrm>
                <a:off x="1350296"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chemeClr val="accent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grpSp>
          <p:nvGrpSpPr>
            <p:cNvPr id="7" name="Group 13">
              <a:extLst>
                <a:ext uri="{FF2B5EF4-FFF2-40B4-BE49-F238E27FC236}">
                  <a16:creationId xmlns:a16="http://schemas.microsoft.com/office/drawing/2014/main" xmlns="" id="{CC71A064-DA16-4809-BF87-12B9BD2BD250}"/>
                </a:ext>
              </a:extLst>
            </p:cNvPr>
            <p:cNvGrpSpPr/>
            <p:nvPr/>
          </p:nvGrpSpPr>
          <p:grpSpPr>
            <a:xfrm>
              <a:off x="7111181" y="3028480"/>
              <a:ext cx="800078" cy="801041"/>
              <a:chOff x="9481574" y="2894973"/>
              <a:chExt cx="1066771" cy="1068054"/>
            </a:xfrm>
          </p:grpSpPr>
          <p:sp>
            <p:nvSpPr>
              <p:cNvPr id="22" name="Freeform 5">
                <a:extLst>
                  <a:ext uri="{FF2B5EF4-FFF2-40B4-BE49-F238E27FC236}">
                    <a16:creationId xmlns:a16="http://schemas.microsoft.com/office/drawing/2014/main" xmlns="" id="{2C965F83-394C-4ECD-98FD-E768958E0D25}"/>
                  </a:ext>
                </a:extLst>
              </p:cNvPr>
              <p:cNvSpPr>
                <a:spLocks/>
              </p:cNvSpPr>
              <p:nvPr/>
            </p:nvSpPr>
            <p:spPr bwMode="auto">
              <a:xfrm>
                <a:off x="10015173"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3" name="Freeform 7">
                <a:extLst>
                  <a:ext uri="{FF2B5EF4-FFF2-40B4-BE49-F238E27FC236}">
                    <a16:creationId xmlns:a16="http://schemas.microsoft.com/office/drawing/2014/main" xmlns="" id="{46454AFF-8F85-4073-9D5E-5E918F773B80}"/>
                  </a:ext>
                </a:extLst>
              </p:cNvPr>
              <p:cNvSpPr>
                <a:spLocks/>
              </p:cNvSpPr>
              <p:nvPr/>
            </p:nvSpPr>
            <p:spPr bwMode="auto">
              <a:xfrm>
                <a:off x="9481574"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grpSp>
          <p:nvGrpSpPr>
            <p:cNvPr id="8" name="Group 12">
              <a:extLst>
                <a:ext uri="{FF2B5EF4-FFF2-40B4-BE49-F238E27FC236}">
                  <a16:creationId xmlns:a16="http://schemas.microsoft.com/office/drawing/2014/main" xmlns="" id="{5DCC80E2-1720-48F0-B521-F7313549F768}"/>
                </a:ext>
              </a:extLst>
            </p:cNvPr>
            <p:cNvGrpSpPr/>
            <p:nvPr/>
          </p:nvGrpSpPr>
          <p:grpSpPr>
            <a:xfrm>
              <a:off x="5078362" y="3028480"/>
              <a:ext cx="800078" cy="801041"/>
              <a:chOff x="6771148" y="2894973"/>
              <a:chExt cx="1066771" cy="1068054"/>
            </a:xfrm>
          </p:grpSpPr>
          <p:sp>
            <p:nvSpPr>
              <p:cNvPr id="20" name="Freeform 5">
                <a:extLst>
                  <a:ext uri="{FF2B5EF4-FFF2-40B4-BE49-F238E27FC236}">
                    <a16:creationId xmlns:a16="http://schemas.microsoft.com/office/drawing/2014/main" xmlns="" id="{63980784-95DE-457E-B662-D6CCBF267FC4}"/>
                  </a:ext>
                </a:extLst>
              </p:cNvPr>
              <p:cNvSpPr>
                <a:spLocks/>
              </p:cNvSpPr>
              <p:nvPr/>
            </p:nvSpPr>
            <p:spPr bwMode="auto">
              <a:xfrm>
                <a:off x="7304747"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1" name="Freeform 7">
                <a:extLst>
                  <a:ext uri="{FF2B5EF4-FFF2-40B4-BE49-F238E27FC236}">
                    <a16:creationId xmlns:a16="http://schemas.microsoft.com/office/drawing/2014/main" xmlns="" id="{CC478339-E29E-4480-AAA4-F16A2F79B582}"/>
                  </a:ext>
                </a:extLst>
              </p:cNvPr>
              <p:cNvSpPr>
                <a:spLocks/>
              </p:cNvSpPr>
              <p:nvPr/>
            </p:nvSpPr>
            <p:spPr bwMode="auto">
              <a:xfrm>
                <a:off x="6771148"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grpSp>
          <p:nvGrpSpPr>
            <p:cNvPr id="9" name="Group 11">
              <a:extLst>
                <a:ext uri="{FF2B5EF4-FFF2-40B4-BE49-F238E27FC236}">
                  <a16:creationId xmlns:a16="http://schemas.microsoft.com/office/drawing/2014/main" xmlns="" id="{FC62BE4F-B196-45AF-B98C-91E3F80E38F9}"/>
                </a:ext>
              </a:extLst>
            </p:cNvPr>
            <p:cNvGrpSpPr/>
            <p:nvPr/>
          </p:nvGrpSpPr>
          <p:grpSpPr>
            <a:xfrm>
              <a:off x="3045542" y="3028480"/>
              <a:ext cx="800078" cy="801041"/>
              <a:chOff x="4060722" y="2894973"/>
              <a:chExt cx="1066771" cy="1068054"/>
            </a:xfrm>
            <a:solidFill>
              <a:schemeClr val="accent3">
                <a:lumMod val="60000"/>
                <a:lumOff val="40000"/>
              </a:schemeClr>
            </a:solidFill>
          </p:grpSpPr>
          <p:sp>
            <p:nvSpPr>
              <p:cNvPr id="18" name="Freeform 5">
                <a:extLst>
                  <a:ext uri="{FF2B5EF4-FFF2-40B4-BE49-F238E27FC236}">
                    <a16:creationId xmlns:a16="http://schemas.microsoft.com/office/drawing/2014/main" xmlns="" id="{CAB65D93-AE28-4AE0-B90E-94ECFC5886D1}"/>
                  </a:ext>
                </a:extLst>
              </p:cNvPr>
              <p:cNvSpPr>
                <a:spLocks/>
              </p:cNvSpPr>
              <p:nvPr/>
            </p:nvSpPr>
            <p:spPr bwMode="auto">
              <a:xfrm>
                <a:off x="4594321"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9" name="Freeform 7">
                <a:extLst>
                  <a:ext uri="{FF2B5EF4-FFF2-40B4-BE49-F238E27FC236}">
                    <a16:creationId xmlns:a16="http://schemas.microsoft.com/office/drawing/2014/main" xmlns="" id="{DCBDA598-A066-4C1E-B960-EA50156DBA13}"/>
                  </a:ext>
                </a:extLst>
              </p:cNvPr>
              <p:cNvSpPr>
                <a:spLocks/>
              </p:cNvSpPr>
              <p:nvPr/>
            </p:nvSpPr>
            <p:spPr bwMode="auto">
              <a:xfrm>
                <a:off x="4060722"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sp>
          <p:nvSpPr>
            <p:cNvPr id="10" name="Oval 54">
              <a:extLst>
                <a:ext uri="{FF2B5EF4-FFF2-40B4-BE49-F238E27FC236}">
                  <a16:creationId xmlns:a16="http://schemas.microsoft.com/office/drawing/2014/main" xmlns="" id="{5F28186E-5DD9-44C3-B275-612132337A93}"/>
                </a:ext>
              </a:extLst>
            </p:cNvPr>
            <p:cNvSpPr/>
            <p:nvPr/>
          </p:nvSpPr>
          <p:spPr>
            <a:xfrm>
              <a:off x="1225123" y="3240881"/>
              <a:ext cx="376238" cy="376238"/>
            </a:xfrm>
            <a:prstGeom prst="ellipse">
              <a:avLst/>
            </a:prstGeom>
            <a:noFill/>
            <a:ln w="28575">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11" name="Oval 55">
              <a:extLst>
                <a:ext uri="{FF2B5EF4-FFF2-40B4-BE49-F238E27FC236}">
                  <a16:creationId xmlns:a16="http://schemas.microsoft.com/office/drawing/2014/main" xmlns="" id="{8A56EF23-E897-4D06-8649-1DD2C91FB024}"/>
                </a:ext>
              </a:extLst>
            </p:cNvPr>
            <p:cNvSpPr/>
            <p:nvPr/>
          </p:nvSpPr>
          <p:spPr>
            <a:xfrm>
              <a:off x="3257728" y="3240881"/>
              <a:ext cx="376238" cy="376238"/>
            </a:xfrm>
            <a:prstGeom prst="ellipse">
              <a:avLst/>
            </a:prstGeom>
            <a:noFill/>
            <a:ln w="28575">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12" name="Oval 56">
              <a:extLst>
                <a:ext uri="{FF2B5EF4-FFF2-40B4-BE49-F238E27FC236}">
                  <a16:creationId xmlns:a16="http://schemas.microsoft.com/office/drawing/2014/main" xmlns="" id="{50D7FA05-0D55-4506-A029-7CCA5FC2451A}"/>
                </a:ext>
              </a:extLst>
            </p:cNvPr>
            <p:cNvSpPr/>
            <p:nvPr/>
          </p:nvSpPr>
          <p:spPr>
            <a:xfrm>
              <a:off x="5290334" y="3240881"/>
              <a:ext cx="376238" cy="376238"/>
            </a:xfrm>
            <a:prstGeom prst="ellipse">
              <a:avLst/>
            </a:prstGeom>
            <a:noFill/>
            <a:ln w="28575">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13" name="Oval 57">
              <a:extLst>
                <a:ext uri="{FF2B5EF4-FFF2-40B4-BE49-F238E27FC236}">
                  <a16:creationId xmlns:a16="http://schemas.microsoft.com/office/drawing/2014/main" xmlns="" id="{77F496F2-E52E-47DA-8F7C-558614009192}"/>
                </a:ext>
              </a:extLst>
            </p:cNvPr>
            <p:cNvSpPr/>
            <p:nvPr/>
          </p:nvSpPr>
          <p:spPr>
            <a:xfrm>
              <a:off x="7322941" y="3240881"/>
              <a:ext cx="376238" cy="376238"/>
            </a:xfrm>
            <a:prstGeom prst="ellipse">
              <a:avLst/>
            </a:prstGeom>
            <a:noFill/>
            <a:ln w="28575">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14" name="Oval 60">
              <a:extLst>
                <a:ext uri="{FF2B5EF4-FFF2-40B4-BE49-F238E27FC236}">
                  <a16:creationId xmlns:a16="http://schemas.microsoft.com/office/drawing/2014/main" xmlns="" id="{76AC307D-42CB-4D9D-8814-CA13D00F355C}"/>
                </a:ext>
              </a:extLst>
            </p:cNvPr>
            <p:cNvSpPr/>
            <p:nvPr/>
          </p:nvSpPr>
          <p:spPr>
            <a:xfrm>
              <a:off x="1308146" y="3324225"/>
              <a:ext cx="209550" cy="2095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Oval 61">
              <a:extLst>
                <a:ext uri="{FF2B5EF4-FFF2-40B4-BE49-F238E27FC236}">
                  <a16:creationId xmlns:a16="http://schemas.microsoft.com/office/drawing/2014/main" xmlns="" id="{DE7B91B5-3765-4603-B142-E7FABFA75327}"/>
                </a:ext>
              </a:extLst>
            </p:cNvPr>
            <p:cNvSpPr/>
            <p:nvPr/>
          </p:nvSpPr>
          <p:spPr>
            <a:xfrm>
              <a:off x="3340859" y="3324225"/>
              <a:ext cx="209550" cy="2095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Oval 62">
              <a:extLst>
                <a:ext uri="{FF2B5EF4-FFF2-40B4-BE49-F238E27FC236}">
                  <a16:creationId xmlns:a16="http://schemas.microsoft.com/office/drawing/2014/main" xmlns="" id="{4E85E976-6C9F-4B9D-B8CE-A0D3F16679D8}"/>
                </a:ext>
              </a:extLst>
            </p:cNvPr>
            <p:cNvSpPr/>
            <p:nvPr/>
          </p:nvSpPr>
          <p:spPr>
            <a:xfrm>
              <a:off x="5373572" y="3324225"/>
              <a:ext cx="209550" cy="2095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Oval 63">
              <a:extLst>
                <a:ext uri="{FF2B5EF4-FFF2-40B4-BE49-F238E27FC236}">
                  <a16:creationId xmlns:a16="http://schemas.microsoft.com/office/drawing/2014/main" xmlns="" id="{6096233F-AB90-499A-8553-F9AAA8AAC1DD}"/>
                </a:ext>
              </a:extLst>
            </p:cNvPr>
            <p:cNvSpPr/>
            <p:nvPr/>
          </p:nvSpPr>
          <p:spPr>
            <a:xfrm>
              <a:off x="7406285" y="3324225"/>
              <a:ext cx="209550" cy="2095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7" name="TextBox 7">
            <a:extLst>
              <a:ext uri="{FF2B5EF4-FFF2-40B4-BE49-F238E27FC236}">
                <a16:creationId xmlns:a16="http://schemas.microsoft.com/office/drawing/2014/main" xmlns="" id="{FFC5B4E5-9A07-47EA-AB3E-4808066DBF78}"/>
              </a:ext>
            </a:extLst>
          </p:cNvPr>
          <p:cNvSpPr txBox="1"/>
          <p:nvPr/>
        </p:nvSpPr>
        <p:spPr>
          <a:xfrm>
            <a:off x="539552" y="1052736"/>
            <a:ext cx="3312368" cy="461665"/>
          </a:xfrm>
          <a:prstGeom prst="rect">
            <a:avLst/>
          </a:prstGeom>
          <a:noFill/>
        </p:spPr>
        <p:txBody>
          <a:bodyPr wrap="square" rtlCol="0">
            <a:spAutoFit/>
          </a:bodyPr>
          <a:lstStyle/>
          <a:p>
            <a:r>
              <a:rPr lang="en-US" sz="2400" b="1" smtClean="0">
                <a:solidFill>
                  <a:schemeClr val="accent1"/>
                </a:solidFill>
              </a:rPr>
              <a:t>User engagement</a:t>
            </a:r>
            <a:endParaRPr lang="en-US" sz="2400" b="1">
              <a:solidFill>
                <a:schemeClr val="accent1"/>
              </a:solidFill>
            </a:endParaRPr>
          </a:p>
        </p:txBody>
      </p:sp>
      <p:grpSp>
        <p:nvGrpSpPr>
          <p:cNvPr id="63" name="Group 51"/>
          <p:cNvGrpSpPr/>
          <p:nvPr/>
        </p:nvGrpSpPr>
        <p:grpSpPr>
          <a:xfrm>
            <a:off x="2920565" y="2780928"/>
            <a:ext cx="3023495" cy="2404213"/>
            <a:chOff x="4106178" y="1568461"/>
            <a:chExt cx="3979536" cy="3164436"/>
          </a:xfrm>
        </p:grpSpPr>
        <p:sp>
          <p:nvSpPr>
            <p:cNvPr id="64" name="Freeform 52"/>
            <p:cNvSpPr>
              <a:spLocks/>
            </p:cNvSpPr>
            <p:nvPr/>
          </p:nvSpPr>
          <p:spPr bwMode="auto">
            <a:xfrm rot="18501521">
              <a:off x="5474496" y="1661201"/>
              <a:ext cx="1243013" cy="1057533"/>
            </a:xfrm>
            <a:custGeom>
              <a:avLst/>
              <a:gdLst>
                <a:gd name="connsiteX0" fmla="*/ 1241823 w 1243013"/>
                <a:gd name="connsiteY0" fmla="*/ 38358 h 1057533"/>
                <a:gd name="connsiteX1" fmla="*/ 1243013 w 1243013"/>
                <a:gd name="connsiteY1" fmla="*/ 66525 h 1057533"/>
                <a:gd name="connsiteX2" fmla="*/ 1242894 w 1243013"/>
                <a:gd name="connsiteY2" fmla="*/ 83759 h 1057533"/>
                <a:gd name="connsiteX3" fmla="*/ 1242616 w 1243013"/>
                <a:gd name="connsiteY3" fmla="*/ 123653 h 1057533"/>
                <a:gd name="connsiteX4" fmla="*/ 1239044 w 1243013"/>
                <a:gd name="connsiteY4" fmla="*/ 180384 h 1057533"/>
                <a:gd name="connsiteX5" fmla="*/ 1232298 w 1243013"/>
                <a:gd name="connsiteY5" fmla="*/ 236718 h 1057533"/>
                <a:gd name="connsiteX6" fmla="*/ 1221979 w 1243013"/>
                <a:gd name="connsiteY6" fmla="*/ 292259 h 1057533"/>
                <a:gd name="connsiteX7" fmla="*/ 1208882 w 1243013"/>
                <a:gd name="connsiteY7" fmla="*/ 347800 h 1057533"/>
                <a:gd name="connsiteX8" fmla="*/ 1192213 w 1243013"/>
                <a:gd name="connsiteY8" fmla="*/ 402150 h 1057533"/>
                <a:gd name="connsiteX9" fmla="*/ 1172369 w 1243013"/>
                <a:gd name="connsiteY9" fmla="*/ 455708 h 1057533"/>
                <a:gd name="connsiteX10" fmla="*/ 1148954 w 1243013"/>
                <a:gd name="connsiteY10" fmla="*/ 507678 h 1057533"/>
                <a:gd name="connsiteX11" fmla="*/ 1122760 w 1243013"/>
                <a:gd name="connsiteY11" fmla="*/ 559252 h 1057533"/>
                <a:gd name="connsiteX12" fmla="*/ 1093391 w 1243013"/>
                <a:gd name="connsiteY12" fmla="*/ 608842 h 1057533"/>
                <a:gd name="connsiteX13" fmla="*/ 1061245 w 1243013"/>
                <a:gd name="connsiteY13" fmla="*/ 656845 h 1057533"/>
                <a:gd name="connsiteX14" fmla="*/ 1025526 w 1243013"/>
                <a:gd name="connsiteY14" fmla="*/ 703262 h 1057533"/>
                <a:gd name="connsiteX15" fmla="*/ 986632 w 1243013"/>
                <a:gd name="connsiteY15" fmla="*/ 747694 h 1057533"/>
                <a:gd name="connsiteX16" fmla="*/ 944960 w 1243013"/>
                <a:gd name="connsiteY16" fmla="*/ 790540 h 1057533"/>
                <a:gd name="connsiteX17" fmla="*/ 899716 w 1243013"/>
                <a:gd name="connsiteY17" fmla="*/ 830609 h 1057533"/>
                <a:gd name="connsiteX18" fmla="*/ 875904 w 1243013"/>
                <a:gd name="connsiteY18" fmla="*/ 849651 h 1057533"/>
                <a:gd name="connsiteX19" fmla="*/ 842566 w 1243013"/>
                <a:gd name="connsiteY19" fmla="*/ 875438 h 1057533"/>
                <a:gd name="connsiteX20" fmla="*/ 773113 w 1243013"/>
                <a:gd name="connsiteY20" fmla="*/ 921061 h 1057533"/>
                <a:gd name="connsiteX21" fmla="*/ 700882 w 1243013"/>
                <a:gd name="connsiteY21" fmla="*/ 960336 h 1057533"/>
                <a:gd name="connsiteX22" fmla="*/ 627063 w 1243013"/>
                <a:gd name="connsiteY22" fmla="*/ 992470 h 1057533"/>
                <a:gd name="connsiteX23" fmla="*/ 550863 w 1243013"/>
                <a:gd name="connsiteY23" fmla="*/ 1018258 h 1057533"/>
                <a:gd name="connsiteX24" fmla="*/ 473472 w 1243013"/>
                <a:gd name="connsiteY24" fmla="*/ 1037697 h 1057533"/>
                <a:gd name="connsiteX25" fmla="*/ 396082 w 1243013"/>
                <a:gd name="connsiteY25" fmla="*/ 1050788 h 1057533"/>
                <a:gd name="connsiteX26" fmla="*/ 317103 w 1243013"/>
                <a:gd name="connsiteY26" fmla="*/ 1056739 h 1057533"/>
                <a:gd name="connsiteX27" fmla="*/ 277813 w 1243013"/>
                <a:gd name="connsiteY27" fmla="*/ 1057533 h 1057533"/>
                <a:gd name="connsiteX28" fmla="*/ 242491 w 1243013"/>
                <a:gd name="connsiteY28" fmla="*/ 1056739 h 1057533"/>
                <a:gd name="connsiteX29" fmla="*/ 173038 w 1243013"/>
                <a:gd name="connsiteY29" fmla="*/ 1052375 h 1057533"/>
                <a:gd name="connsiteX30" fmla="*/ 103585 w 1243013"/>
                <a:gd name="connsiteY30" fmla="*/ 1042061 h 1057533"/>
                <a:gd name="connsiteX31" fmla="*/ 35322 w 1243013"/>
                <a:gd name="connsiteY31" fmla="*/ 1026985 h 1057533"/>
                <a:gd name="connsiteX32" fmla="*/ 2532 w 1243013"/>
                <a:gd name="connsiteY32" fmla="*/ 1018116 h 1057533"/>
                <a:gd name="connsiteX33" fmla="*/ 1191 w 1243013"/>
                <a:gd name="connsiteY33" fmla="*/ 1019175 h 1057533"/>
                <a:gd name="connsiteX34" fmla="*/ 0 w 1243013"/>
                <a:gd name="connsiteY34" fmla="*/ 991008 h 1057533"/>
                <a:gd name="connsiteX35" fmla="*/ 120 w 1243013"/>
                <a:gd name="connsiteY35" fmla="*/ 973775 h 1057533"/>
                <a:gd name="connsiteX36" fmla="*/ 397 w 1243013"/>
                <a:gd name="connsiteY36" fmla="*/ 933880 h 1057533"/>
                <a:gd name="connsiteX37" fmla="*/ 3969 w 1243013"/>
                <a:gd name="connsiteY37" fmla="*/ 877149 h 1057533"/>
                <a:gd name="connsiteX38" fmla="*/ 10716 w 1243013"/>
                <a:gd name="connsiteY38" fmla="*/ 820815 h 1057533"/>
                <a:gd name="connsiteX39" fmla="*/ 21034 w 1243013"/>
                <a:gd name="connsiteY39" fmla="*/ 765274 h 1057533"/>
                <a:gd name="connsiteX40" fmla="*/ 34131 w 1243013"/>
                <a:gd name="connsiteY40" fmla="*/ 709733 h 1057533"/>
                <a:gd name="connsiteX41" fmla="*/ 50800 w 1243013"/>
                <a:gd name="connsiteY41" fmla="*/ 655383 h 1057533"/>
                <a:gd name="connsiteX42" fmla="*/ 70644 w 1243013"/>
                <a:gd name="connsiteY42" fmla="*/ 601825 h 1057533"/>
                <a:gd name="connsiteX43" fmla="*/ 94059 w 1243013"/>
                <a:gd name="connsiteY43" fmla="*/ 549854 h 1057533"/>
                <a:gd name="connsiteX44" fmla="*/ 120253 w 1243013"/>
                <a:gd name="connsiteY44" fmla="*/ 498281 h 1057533"/>
                <a:gd name="connsiteX45" fmla="*/ 149622 w 1243013"/>
                <a:gd name="connsiteY45" fmla="*/ 448691 h 1057533"/>
                <a:gd name="connsiteX46" fmla="*/ 181769 w 1243013"/>
                <a:gd name="connsiteY46" fmla="*/ 400688 h 1057533"/>
                <a:gd name="connsiteX47" fmla="*/ 217487 w 1243013"/>
                <a:gd name="connsiteY47" fmla="*/ 354271 h 1057533"/>
                <a:gd name="connsiteX48" fmla="*/ 256381 w 1243013"/>
                <a:gd name="connsiteY48" fmla="*/ 309839 h 1057533"/>
                <a:gd name="connsiteX49" fmla="*/ 298053 w 1243013"/>
                <a:gd name="connsiteY49" fmla="*/ 266993 h 1057533"/>
                <a:gd name="connsiteX50" fmla="*/ 343297 w 1243013"/>
                <a:gd name="connsiteY50" fmla="*/ 226924 h 1057533"/>
                <a:gd name="connsiteX51" fmla="*/ 367109 w 1243013"/>
                <a:gd name="connsiteY51" fmla="*/ 207881 h 1057533"/>
                <a:gd name="connsiteX52" fmla="*/ 400447 w 1243013"/>
                <a:gd name="connsiteY52" fmla="*/ 182095 h 1057533"/>
                <a:gd name="connsiteX53" fmla="*/ 469900 w 1243013"/>
                <a:gd name="connsiteY53" fmla="*/ 136472 h 1057533"/>
                <a:gd name="connsiteX54" fmla="*/ 542131 w 1243013"/>
                <a:gd name="connsiteY54" fmla="*/ 97197 h 1057533"/>
                <a:gd name="connsiteX55" fmla="*/ 615950 w 1243013"/>
                <a:gd name="connsiteY55" fmla="*/ 65062 h 1057533"/>
                <a:gd name="connsiteX56" fmla="*/ 692150 w 1243013"/>
                <a:gd name="connsiteY56" fmla="*/ 39275 h 1057533"/>
                <a:gd name="connsiteX57" fmla="*/ 769541 w 1243013"/>
                <a:gd name="connsiteY57" fmla="*/ 19836 h 1057533"/>
                <a:gd name="connsiteX58" fmla="*/ 846932 w 1243013"/>
                <a:gd name="connsiteY58" fmla="*/ 6744 h 1057533"/>
                <a:gd name="connsiteX59" fmla="*/ 925910 w 1243013"/>
                <a:gd name="connsiteY59" fmla="*/ 794 h 1057533"/>
                <a:gd name="connsiteX60" fmla="*/ 965201 w 1243013"/>
                <a:gd name="connsiteY60" fmla="*/ 0 h 1057533"/>
                <a:gd name="connsiteX61" fmla="*/ 1000522 w 1243013"/>
                <a:gd name="connsiteY61" fmla="*/ 793 h 1057533"/>
                <a:gd name="connsiteX62" fmla="*/ 1069975 w 1243013"/>
                <a:gd name="connsiteY62" fmla="*/ 5157 h 1057533"/>
                <a:gd name="connsiteX63" fmla="*/ 1139429 w 1243013"/>
                <a:gd name="connsiteY63" fmla="*/ 15472 h 1057533"/>
                <a:gd name="connsiteX64" fmla="*/ 1207691 w 1243013"/>
                <a:gd name="connsiteY64" fmla="*/ 30548 h 1057533"/>
                <a:gd name="connsiteX65" fmla="*/ 1240482 w 1243013"/>
                <a:gd name="connsiteY65" fmla="*/ 39417 h 1057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243013" h="1057533">
                  <a:moveTo>
                    <a:pt x="1241823" y="38358"/>
                  </a:moveTo>
                  <a:lnTo>
                    <a:pt x="1243013" y="66525"/>
                  </a:lnTo>
                  <a:lnTo>
                    <a:pt x="1242894" y="83759"/>
                  </a:lnTo>
                  <a:lnTo>
                    <a:pt x="1242616" y="123653"/>
                  </a:lnTo>
                  <a:lnTo>
                    <a:pt x="1239044" y="180384"/>
                  </a:lnTo>
                  <a:lnTo>
                    <a:pt x="1232298" y="236718"/>
                  </a:lnTo>
                  <a:lnTo>
                    <a:pt x="1221979" y="292259"/>
                  </a:lnTo>
                  <a:lnTo>
                    <a:pt x="1208882" y="347800"/>
                  </a:lnTo>
                  <a:lnTo>
                    <a:pt x="1192213" y="402150"/>
                  </a:lnTo>
                  <a:lnTo>
                    <a:pt x="1172369" y="455708"/>
                  </a:lnTo>
                  <a:lnTo>
                    <a:pt x="1148954" y="507678"/>
                  </a:lnTo>
                  <a:lnTo>
                    <a:pt x="1122760" y="559252"/>
                  </a:lnTo>
                  <a:lnTo>
                    <a:pt x="1093391" y="608842"/>
                  </a:lnTo>
                  <a:lnTo>
                    <a:pt x="1061245" y="656845"/>
                  </a:lnTo>
                  <a:lnTo>
                    <a:pt x="1025526" y="703262"/>
                  </a:lnTo>
                  <a:lnTo>
                    <a:pt x="986632" y="747694"/>
                  </a:lnTo>
                  <a:lnTo>
                    <a:pt x="944960" y="790540"/>
                  </a:lnTo>
                  <a:lnTo>
                    <a:pt x="899716" y="830609"/>
                  </a:lnTo>
                  <a:lnTo>
                    <a:pt x="875904" y="849651"/>
                  </a:lnTo>
                  <a:lnTo>
                    <a:pt x="842566" y="875438"/>
                  </a:lnTo>
                  <a:lnTo>
                    <a:pt x="773113" y="921061"/>
                  </a:lnTo>
                  <a:lnTo>
                    <a:pt x="700882" y="960336"/>
                  </a:lnTo>
                  <a:lnTo>
                    <a:pt x="627063" y="992470"/>
                  </a:lnTo>
                  <a:lnTo>
                    <a:pt x="550863" y="1018258"/>
                  </a:lnTo>
                  <a:lnTo>
                    <a:pt x="473472" y="1037697"/>
                  </a:lnTo>
                  <a:lnTo>
                    <a:pt x="396082" y="1050788"/>
                  </a:lnTo>
                  <a:lnTo>
                    <a:pt x="317103" y="1056739"/>
                  </a:lnTo>
                  <a:lnTo>
                    <a:pt x="277813" y="1057533"/>
                  </a:lnTo>
                  <a:lnTo>
                    <a:pt x="242491" y="1056739"/>
                  </a:lnTo>
                  <a:lnTo>
                    <a:pt x="173038" y="1052375"/>
                  </a:lnTo>
                  <a:lnTo>
                    <a:pt x="103585" y="1042061"/>
                  </a:lnTo>
                  <a:lnTo>
                    <a:pt x="35322" y="1026985"/>
                  </a:lnTo>
                  <a:lnTo>
                    <a:pt x="2532" y="1018116"/>
                  </a:lnTo>
                  <a:lnTo>
                    <a:pt x="1191" y="1019175"/>
                  </a:lnTo>
                  <a:lnTo>
                    <a:pt x="0" y="991008"/>
                  </a:lnTo>
                  <a:lnTo>
                    <a:pt x="120" y="973775"/>
                  </a:lnTo>
                  <a:lnTo>
                    <a:pt x="397" y="933880"/>
                  </a:lnTo>
                  <a:lnTo>
                    <a:pt x="3969" y="877149"/>
                  </a:lnTo>
                  <a:lnTo>
                    <a:pt x="10716" y="820815"/>
                  </a:lnTo>
                  <a:lnTo>
                    <a:pt x="21034" y="765274"/>
                  </a:lnTo>
                  <a:lnTo>
                    <a:pt x="34131" y="709733"/>
                  </a:lnTo>
                  <a:lnTo>
                    <a:pt x="50800" y="655383"/>
                  </a:lnTo>
                  <a:lnTo>
                    <a:pt x="70644" y="601825"/>
                  </a:lnTo>
                  <a:lnTo>
                    <a:pt x="94059" y="549854"/>
                  </a:lnTo>
                  <a:lnTo>
                    <a:pt x="120253" y="498281"/>
                  </a:lnTo>
                  <a:lnTo>
                    <a:pt x="149622" y="448691"/>
                  </a:lnTo>
                  <a:lnTo>
                    <a:pt x="181769" y="400688"/>
                  </a:lnTo>
                  <a:lnTo>
                    <a:pt x="217487" y="354271"/>
                  </a:lnTo>
                  <a:lnTo>
                    <a:pt x="256381" y="309839"/>
                  </a:lnTo>
                  <a:lnTo>
                    <a:pt x="298053" y="266993"/>
                  </a:lnTo>
                  <a:lnTo>
                    <a:pt x="343297" y="226924"/>
                  </a:lnTo>
                  <a:lnTo>
                    <a:pt x="367109" y="207881"/>
                  </a:lnTo>
                  <a:lnTo>
                    <a:pt x="400447" y="182095"/>
                  </a:lnTo>
                  <a:lnTo>
                    <a:pt x="469900" y="136472"/>
                  </a:lnTo>
                  <a:lnTo>
                    <a:pt x="542131" y="97197"/>
                  </a:lnTo>
                  <a:lnTo>
                    <a:pt x="615950" y="65062"/>
                  </a:lnTo>
                  <a:lnTo>
                    <a:pt x="692150" y="39275"/>
                  </a:lnTo>
                  <a:lnTo>
                    <a:pt x="769541" y="19836"/>
                  </a:lnTo>
                  <a:lnTo>
                    <a:pt x="846932" y="6744"/>
                  </a:lnTo>
                  <a:lnTo>
                    <a:pt x="925910" y="794"/>
                  </a:lnTo>
                  <a:lnTo>
                    <a:pt x="965201" y="0"/>
                  </a:lnTo>
                  <a:lnTo>
                    <a:pt x="1000522" y="793"/>
                  </a:lnTo>
                  <a:lnTo>
                    <a:pt x="1069975" y="5157"/>
                  </a:lnTo>
                  <a:lnTo>
                    <a:pt x="1139429" y="15472"/>
                  </a:lnTo>
                  <a:lnTo>
                    <a:pt x="1207691" y="30548"/>
                  </a:lnTo>
                  <a:lnTo>
                    <a:pt x="1240482" y="39417"/>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65" name="Freeform 53"/>
            <p:cNvSpPr>
              <a:spLocks/>
            </p:cNvSpPr>
            <p:nvPr/>
          </p:nvSpPr>
          <p:spPr bwMode="auto">
            <a:xfrm>
              <a:off x="6742781" y="2137125"/>
              <a:ext cx="1243012" cy="1057533"/>
            </a:xfrm>
            <a:custGeom>
              <a:avLst/>
              <a:gdLst>
                <a:gd name="connsiteX0" fmla="*/ 965201 w 1243013"/>
                <a:gd name="connsiteY0" fmla="*/ 0 h 1057533"/>
                <a:gd name="connsiteX1" fmla="*/ 1000522 w 1243013"/>
                <a:gd name="connsiteY1" fmla="*/ 794 h 1057533"/>
                <a:gd name="connsiteX2" fmla="*/ 1069976 w 1243013"/>
                <a:gd name="connsiteY2" fmla="*/ 5157 h 1057533"/>
                <a:gd name="connsiteX3" fmla="*/ 1139429 w 1243013"/>
                <a:gd name="connsiteY3" fmla="*/ 15472 h 1057533"/>
                <a:gd name="connsiteX4" fmla="*/ 1207691 w 1243013"/>
                <a:gd name="connsiteY4" fmla="*/ 30548 h 1057533"/>
                <a:gd name="connsiteX5" fmla="*/ 1240482 w 1243013"/>
                <a:gd name="connsiteY5" fmla="*/ 39417 h 1057533"/>
                <a:gd name="connsiteX6" fmla="*/ 1241823 w 1243013"/>
                <a:gd name="connsiteY6" fmla="*/ 38358 h 1057533"/>
                <a:gd name="connsiteX7" fmla="*/ 1243013 w 1243013"/>
                <a:gd name="connsiteY7" fmla="*/ 66525 h 1057533"/>
                <a:gd name="connsiteX8" fmla="*/ 1242894 w 1243013"/>
                <a:gd name="connsiteY8" fmla="*/ 83749 h 1057533"/>
                <a:gd name="connsiteX9" fmla="*/ 1242616 w 1243013"/>
                <a:gd name="connsiteY9" fmla="*/ 123653 h 1057533"/>
                <a:gd name="connsiteX10" fmla="*/ 1239044 w 1243013"/>
                <a:gd name="connsiteY10" fmla="*/ 180384 h 1057533"/>
                <a:gd name="connsiteX11" fmla="*/ 1232298 w 1243013"/>
                <a:gd name="connsiteY11" fmla="*/ 236718 h 1057533"/>
                <a:gd name="connsiteX12" fmla="*/ 1221979 w 1243013"/>
                <a:gd name="connsiteY12" fmla="*/ 292259 h 1057533"/>
                <a:gd name="connsiteX13" fmla="*/ 1208882 w 1243013"/>
                <a:gd name="connsiteY13" fmla="*/ 347800 h 1057533"/>
                <a:gd name="connsiteX14" fmla="*/ 1192213 w 1243013"/>
                <a:gd name="connsiteY14" fmla="*/ 402151 h 1057533"/>
                <a:gd name="connsiteX15" fmla="*/ 1172369 w 1243013"/>
                <a:gd name="connsiteY15" fmla="*/ 455708 h 1057533"/>
                <a:gd name="connsiteX16" fmla="*/ 1148954 w 1243013"/>
                <a:gd name="connsiteY16" fmla="*/ 507679 h 1057533"/>
                <a:gd name="connsiteX17" fmla="*/ 1122760 w 1243013"/>
                <a:gd name="connsiteY17" fmla="*/ 559252 h 1057533"/>
                <a:gd name="connsiteX18" fmla="*/ 1093391 w 1243013"/>
                <a:gd name="connsiteY18" fmla="*/ 608842 h 1057533"/>
                <a:gd name="connsiteX19" fmla="*/ 1061244 w 1243013"/>
                <a:gd name="connsiteY19" fmla="*/ 656845 h 1057533"/>
                <a:gd name="connsiteX20" fmla="*/ 1025526 w 1243013"/>
                <a:gd name="connsiteY20" fmla="*/ 703262 h 1057533"/>
                <a:gd name="connsiteX21" fmla="*/ 986632 w 1243013"/>
                <a:gd name="connsiteY21" fmla="*/ 747694 h 1057533"/>
                <a:gd name="connsiteX22" fmla="*/ 944960 w 1243013"/>
                <a:gd name="connsiteY22" fmla="*/ 790540 h 1057533"/>
                <a:gd name="connsiteX23" fmla="*/ 899716 w 1243013"/>
                <a:gd name="connsiteY23" fmla="*/ 830609 h 1057533"/>
                <a:gd name="connsiteX24" fmla="*/ 875904 w 1243013"/>
                <a:gd name="connsiteY24" fmla="*/ 849652 h 1057533"/>
                <a:gd name="connsiteX25" fmla="*/ 842566 w 1243013"/>
                <a:gd name="connsiteY25" fmla="*/ 875438 h 1057533"/>
                <a:gd name="connsiteX26" fmla="*/ 773113 w 1243013"/>
                <a:gd name="connsiteY26" fmla="*/ 921061 h 1057533"/>
                <a:gd name="connsiteX27" fmla="*/ 700882 w 1243013"/>
                <a:gd name="connsiteY27" fmla="*/ 960337 h 1057533"/>
                <a:gd name="connsiteX28" fmla="*/ 627063 w 1243013"/>
                <a:gd name="connsiteY28" fmla="*/ 992471 h 1057533"/>
                <a:gd name="connsiteX29" fmla="*/ 550863 w 1243013"/>
                <a:gd name="connsiteY29" fmla="*/ 1018258 h 1057533"/>
                <a:gd name="connsiteX30" fmla="*/ 473472 w 1243013"/>
                <a:gd name="connsiteY30" fmla="*/ 1037697 h 1057533"/>
                <a:gd name="connsiteX31" fmla="*/ 396082 w 1243013"/>
                <a:gd name="connsiteY31" fmla="*/ 1050789 h 1057533"/>
                <a:gd name="connsiteX32" fmla="*/ 317103 w 1243013"/>
                <a:gd name="connsiteY32" fmla="*/ 1056740 h 1057533"/>
                <a:gd name="connsiteX33" fmla="*/ 277813 w 1243013"/>
                <a:gd name="connsiteY33" fmla="*/ 1057533 h 1057533"/>
                <a:gd name="connsiteX34" fmla="*/ 242491 w 1243013"/>
                <a:gd name="connsiteY34" fmla="*/ 1056740 h 1057533"/>
                <a:gd name="connsiteX35" fmla="*/ 173038 w 1243013"/>
                <a:gd name="connsiteY35" fmla="*/ 1052376 h 1057533"/>
                <a:gd name="connsiteX36" fmla="*/ 103585 w 1243013"/>
                <a:gd name="connsiteY36" fmla="*/ 1042061 h 1057533"/>
                <a:gd name="connsiteX37" fmla="*/ 35322 w 1243013"/>
                <a:gd name="connsiteY37" fmla="*/ 1026986 h 1057533"/>
                <a:gd name="connsiteX38" fmla="*/ 2531 w 1243013"/>
                <a:gd name="connsiteY38" fmla="*/ 1018116 h 1057533"/>
                <a:gd name="connsiteX39" fmla="*/ 1191 w 1243013"/>
                <a:gd name="connsiteY39" fmla="*/ 1019175 h 1057533"/>
                <a:gd name="connsiteX40" fmla="*/ 0 w 1243013"/>
                <a:gd name="connsiteY40" fmla="*/ 991008 h 1057533"/>
                <a:gd name="connsiteX41" fmla="*/ 120 w 1243013"/>
                <a:gd name="connsiteY41" fmla="*/ 973785 h 1057533"/>
                <a:gd name="connsiteX42" fmla="*/ 397 w 1243013"/>
                <a:gd name="connsiteY42" fmla="*/ 933880 h 1057533"/>
                <a:gd name="connsiteX43" fmla="*/ 3969 w 1243013"/>
                <a:gd name="connsiteY43" fmla="*/ 877149 h 1057533"/>
                <a:gd name="connsiteX44" fmla="*/ 10716 w 1243013"/>
                <a:gd name="connsiteY44" fmla="*/ 820815 h 1057533"/>
                <a:gd name="connsiteX45" fmla="*/ 21035 w 1243013"/>
                <a:gd name="connsiteY45" fmla="*/ 765274 h 1057533"/>
                <a:gd name="connsiteX46" fmla="*/ 34132 w 1243013"/>
                <a:gd name="connsiteY46" fmla="*/ 709733 h 1057533"/>
                <a:gd name="connsiteX47" fmla="*/ 50800 w 1243013"/>
                <a:gd name="connsiteY47" fmla="*/ 655382 h 1057533"/>
                <a:gd name="connsiteX48" fmla="*/ 70644 w 1243013"/>
                <a:gd name="connsiteY48" fmla="*/ 601825 h 1057533"/>
                <a:gd name="connsiteX49" fmla="*/ 94060 w 1243013"/>
                <a:gd name="connsiteY49" fmla="*/ 549855 h 1057533"/>
                <a:gd name="connsiteX50" fmla="*/ 120253 w 1243013"/>
                <a:gd name="connsiteY50" fmla="*/ 498281 h 1057533"/>
                <a:gd name="connsiteX51" fmla="*/ 149622 w 1243013"/>
                <a:gd name="connsiteY51" fmla="*/ 448691 h 1057533"/>
                <a:gd name="connsiteX52" fmla="*/ 181769 w 1243013"/>
                <a:gd name="connsiteY52" fmla="*/ 400688 h 1057533"/>
                <a:gd name="connsiteX53" fmla="*/ 217488 w 1243013"/>
                <a:gd name="connsiteY53" fmla="*/ 354272 h 1057533"/>
                <a:gd name="connsiteX54" fmla="*/ 256382 w 1243013"/>
                <a:gd name="connsiteY54" fmla="*/ 309839 h 1057533"/>
                <a:gd name="connsiteX55" fmla="*/ 298053 w 1243013"/>
                <a:gd name="connsiteY55" fmla="*/ 266993 h 1057533"/>
                <a:gd name="connsiteX56" fmla="*/ 343297 w 1243013"/>
                <a:gd name="connsiteY56" fmla="*/ 226924 h 1057533"/>
                <a:gd name="connsiteX57" fmla="*/ 367110 w 1243013"/>
                <a:gd name="connsiteY57" fmla="*/ 207882 h 1057533"/>
                <a:gd name="connsiteX58" fmla="*/ 400447 w 1243013"/>
                <a:gd name="connsiteY58" fmla="*/ 182095 h 1057533"/>
                <a:gd name="connsiteX59" fmla="*/ 469900 w 1243013"/>
                <a:gd name="connsiteY59" fmla="*/ 136472 h 1057533"/>
                <a:gd name="connsiteX60" fmla="*/ 542132 w 1243013"/>
                <a:gd name="connsiteY60" fmla="*/ 97197 h 1057533"/>
                <a:gd name="connsiteX61" fmla="*/ 615950 w 1243013"/>
                <a:gd name="connsiteY61" fmla="*/ 65062 h 1057533"/>
                <a:gd name="connsiteX62" fmla="*/ 692150 w 1243013"/>
                <a:gd name="connsiteY62" fmla="*/ 39275 h 1057533"/>
                <a:gd name="connsiteX63" fmla="*/ 769541 w 1243013"/>
                <a:gd name="connsiteY63" fmla="*/ 19836 h 1057533"/>
                <a:gd name="connsiteX64" fmla="*/ 846932 w 1243013"/>
                <a:gd name="connsiteY64" fmla="*/ 6744 h 1057533"/>
                <a:gd name="connsiteX65" fmla="*/ 925910 w 1243013"/>
                <a:gd name="connsiteY65" fmla="*/ 794 h 1057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243013" h="1057533">
                  <a:moveTo>
                    <a:pt x="965201" y="0"/>
                  </a:moveTo>
                  <a:lnTo>
                    <a:pt x="1000522" y="794"/>
                  </a:lnTo>
                  <a:lnTo>
                    <a:pt x="1069976" y="5157"/>
                  </a:lnTo>
                  <a:lnTo>
                    <a:pt x="1139429" y="15472"/>
                  </a:lnTo>
                  <a:lnTo>
                    <a:pt x="1207691" y="30548"/>
                  </a:lnTo>
                  <a:lnTo>
                    <a:pt x="1240482" y="39417"/>
                  </a:lnTo>
                  <a:lnTo>
                    <a:pt x="1241823" y="38358"/>
                  </a:lnTo>
                  <a:lnTo>
                    <a:pt x="1243013" y="66525"/>
                  </a:lnTo>
                  <a:lnTo>
                    <a:pt x="1242894" y="83749"/>
                  </a:lnTo>
                  <a:lnTo>
                    <a:pt x="1242616" y="123653"/>
                  </a:lnTo>
                  <a:lnTo>
                    <a:pt x="1239044" y="180384"/>
                  </a:lnTo>
                  <a:lnTo>
                    <a:pt x="1232298" y="236718"/>
                  </a:lnTo>
                  <a:lnTo>
                    <a:pt x="1221979" y="292259"/>
                  </a:lnTo>
                  <a:lnTo>
                    <a:pt x="1208882" y="347800"/>
                  </a:lnTo>
                  <a:lnTo>
                    <a:pt x="1192213" y="402151"/>
                  </a:lnTo>
                  <a:lnTo>
                    <a:pt x="1172369" y="455708"/>
                  </a:lnTo>
                  <a:lnTo>
                    <a:pt x="1148954" y="507679"/>
                  </a:lnTo>
                  <a:lnTo>
                    <a:pt x="1122760" y="559252"/>
                  </a:lnTo>
                  <a:lnTo>
                    <a:pt x="1093391" y="608842"/>
                  </a:lnTo>
                  <a:lnTo>
                    <a:pt x="1061244" y="656845"/>
                  </a:lnTo>
                  <a:lnTo>
                    <a:pt x="1025526" y="703262"/>
                  </a:lnTo>
                  <a:lnTo>
                    <a:pt x="986632" y="747694"/>
                  </a:lnTo>
                  <a:lnTo>
                    <a:pt x="944960" y="790540"/>
                  </a:lnTo>
                  <a:lnTo>
                    <a:pt x="899716" y="830609"/>
                  </a:lnTo>
                  <a:lnTo>
                    <a:pt x="875904" y="849652"/>
                  </a:lnTo>
                  <a:lnTo>
                    <a:pt x="842566" y="875438"/>
                  </a:lnTo>
                  <a:lnTo>
                    <a:pt x="773113" y="921061"/>
                  </a:lnTo>
                  <a:lnTo>
                    <a:pt x="700882" y="960337"/>
                  </a:lnTo>
                  <a:lnTo>
                    <a:pt x="627063" y="992471"/>
                  </a:lnTo>
                  <a:lnTo>
                    <a:pt x="550863" y="1018258"/>
                  </a:lnTo>
                  <a:lnTo>
                    <a:pt x="473472" y="1037697"/>
                  </a:lnTo>
                  <a:lnTo>
                    <a:pt x="396082" y="1050789"/>
                  </a:lnTo>
                  <a:lnTo>
                    <a:pt x="317103" y="1056740"/>
                  </a:lnTo>
                  <a:lnTo>
                    <a:pt x="277813" y="1057533"/>
                  </a:lnTo>
                  <a:lnTo>
                    <a:pt x="242491" y="1056740"/>
                  </a:lnTo>
                  <a:lnTo>
                    <a:pt x="173038" y="1052376"/>
                  </a:lnTo>
                  <a:lnTo>
                    <a:pt x="103585" y="1042061"/>
                  </a:lnTo>
                  <a:lnTo>
                    <a:pt x="35322" y="1026986"/>
                  </a:lnTo>
                  <a:lnTo>
                    <a:pt x="2531" y="1018116"/>
                  </a:lnTo>
                  <a:lnTo>
                    <a:pt x="1191" y="1019175"/>
                  </a:lnTo>
                  <a:lnTo>
                    <a:pt x="0" y="991008"/>
                  </a:lnTo>
                  <a:lnTo>
                    <a:pt x="120" y="973785"/>
                  </a:lnTo>
                  <a:lnTo>
                    <a:pt x="397" y="933880"/>
                  </a:lnTo>
                  <a:lnTo>
                    <a:pt x="3969" y="877149"/>
                  </a:lnTo>
                  <a:lnTo>
                    <a:pt x="10716" y="820815"/>
                  </a:lnTo>
                  <a:lnTo>
                    <a:pt x="21035" y="765274"/>
                  </a:lnTo>
                  <a:lnTo>
                    <a:pt x="34132" y="709733"/>
                  </a:lnTo>
                  <a:lnTo>
                    <a:pt x="50800" y="655382"/>
                  </a:lnTo>
                  <a:lnTo>
                    <a:pt x="70644" y="601825"/>
                  </a:lnTo>
                  <a:lnTo>
                    <a:pt x="94060" y="549855"/>
                  </a:lnTo>
                  <a:lnTo>
                    <a:pt x="120253" y="498281"/>
                  </a:lnTo>
                  <a:lnTo>
                    <a:pt x="149622" y="448691"/>
                  </a:lnTo>
                  <a:lnTo>
                    <a:pt x="181769" y="400688"/>
                  </a:lnTo>
                  <a:lnTo>
                    <a:pt x="217488" y="354272"/>
                  </a:lnTo>
                  <a:lnTo>
                    <a:pt x="256382" y="309839"/>
                  </a:lnTo>
                  <a:lnTo>
                    <a:pt x="298053" y="266993"/>
                  </a:lnTo>
                  <a:lnTo>
                    <a:pt x="343297" y="226924"/>
                  </a:lnTo>
                  <a:lnTo>
                    <a:pt x="367110" y="207882"/>
                  </a:lnTo>
                  <a:lnTo>
                    <a:pt x="400447" y="182095"/>
                  </a:lnTo>
                  <a:lnTo>
                    <a:pt x="469900" y="136472"/>
                  </a:lnTo>
                  <a:lnTo>
                    <a:pt x="542132" y="97197"/>
                  </a:lnTo>
                  <a:lnTo>
                    <a:pt x="615950" y="65062"/>
                  </a:lnTo>
                  <a:lnTo>
                    <a:pt x="692150" y="39275"/>
                  </a:lnTo>
                  <a:lnTo>
                    <a:pt x="769541" y="19836"/>
                  </a:lnTo>
                  <a:lnTo>
                    <a:pt x="846932" y="6744"/>
                  </a:lnTo>
                  <a:lnTo>
                    <a:pt x="925910" y="794"/>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66" name="Freeform 54"/>
            <p:cNvSpPr>
              <a:spLocks/>
            </p:cNvSpPr>
            <p:nvPr/>
          </p:nvSpPr>
          <p:spPr bwMode="auto">
            <a:xfrm rot="4500000">
              <a:off x="6935441" y="3577649"/>
              <a:ext cx="1243014" cy="1057532"/>
            </a:xfrm>
            <a:custGeom>
              <a:avLst/>
              <a:gdLst>
                <a:gd name="connsiteX0" fmla="*/ 34131 w 1243014"/>
                <a:gd name="connsiteY0" fmla="*/ 709733 h 1057532"/>
                <a:gd name="connsiteX1" fmla="*/ 50800 w 1243014"/>
                <a:gd name="connsiteY1" fmla="*/ 655382 h 1057532"/>
                <a:gd name="connsiteX2" fmla="*/ 70644 w 1243014"/>
                <a:gd name="connsiteY2" fmla="*/ 601825 h 1057532"/>
                <a:gd name="connsiteX3" fmla="*/ 94059 w 1243014"/>
                <a:gd name="connsiteY3" fmla="*/ 549855 h 1057532"/>
                <a:gd name="connsiteX4" fmla="*/ 120253 w 1243014"/>
                <a:gd name="connsiteY4" fmla="*/ 498281 h 1057532"/>
                <a:gd name="connsiteX5" fmla="*/ 149622 w 1243014"/>
                <a:gd name="connsiteY5" fmla="*/ 448691 h 1057532"/>
                <a:gd name="connsiteX6" fmla="*/ 181769 w 1243014"/>
                <a:gd name="connsiteY6" fmla="*/ 400688 h 1057532"/>
                <a:gd name="connsiteX7" fmla="*/ 217488 w 1243014"/>
                <a:gd name="connsiteY7" fmla="*/ 354271 h 1057532"/>
                <a:gd name="connsiteX8" fmla="*/ 256381 w 1243014"/>
                <a:gd name="connsiteY8" fmla="*/ 309839 h 1057532"/>
                <a:gd name="connsiteX9" fmla="*/ 298053 w 1243014"/>
                <a:gd name="connsiteY9" fmla="*/ 266993 h 1057532"/>
                <a:gd name="connsiteX10" fmla="*/ 343297 w 1243014"/>
                <a:gd name="connsiteY10" fmla="*/ 226924 h 1057532"/>
                <a:gd name="connsiteX11" fmla="*/ 367109 w 1243014"/>
                <a:gd name="connsiteY11" fmla="*/ 207881 h 1057532"/>
                <a:gd name="connsiteX12" fmla="*/ 400447 w 1243014"/>
                <a:gd name="connsiteY12" fmla="*/ 182095 h 1057532"/>
                <a:gd name="connsiteX13" fmla="*/ 469900 w 1243014"/>
                <a:gd name="connsiteY13" fmla="*/ 136472 h 1057532"/>
                <a:gd name="connsiteX14" fmla="*/ 542132 w 1243014"/>
                <a:gd name="connsiteY14" fmla="*/ 97196 h 1057532"/>
                <a:gd name="connsiteX15" fmla="*/ 615950 w 1243014"/>
                <a:gd name="connsiteY15" fmla="*/ 65062 h 1057532"/>
                <a:gd name="connsiteX16" fmla="*/ 692150 w 1243014"/>
                <a:gd name="connsiteY16" fmla="*/ 39275 h 1057532"/>
                <a:gd name="connsiteX17" fmla="*/ 769541 w 1243014"/>
                <a:gd name="connsiteY17" fmla="*/ 19836 h 1057532"/>
                <a:gd name="connsiteX18" fmla="*/ 846932 w 1243014"/>
                <a:gd name="connsiteY18" fmla="*/ 6744 h 1057532"/>
                <a:gd name="connsiteX19" fmla="*/ 925910 w 1243014"/>
                <a:gd name="connsiteY19" fmla="*/ 794 h 1057532"/>
                <a:gd name="connsiteX20" fmla="*/ 965200 w 1243014"/>
                <a:gd name="connsiteY20" fmla="*/ 0 h 1057532"/>
                <a:gd name="connsiteX21" fmla="*/ 1000522 w 1243014"/>
                <a:gd name="connsiteY21" fmla="*/ 793 h 1057532"/>
                <a:gd name="connsiteX22" fmla="*/ 1069975 w 1243014"/>
                <a:gd name="connsiteY22" fmla="*/ 5157 h 1057532"/>
                <a:gd name="connsiteX23" fmla="*/ 1139429 w 1243014"/>
                <a:gd name="connsiteY23" fmla="*/ 15472 h 1057532"/>
                <a:gd name="connsiteX24" fmla="*/ 1207691 w 1243014"/>
                <a:gd name="connsiteY24" fmla="*/ 30547 h 1057532"/>
                <a:gd name="connsiteX25" fmla="*/ 1240481 w 1243014"/>
                <a:gd name="connsiteY25" fmla="*/ 39416 h 1057532"/>
                <a:gd name="connsiteX26" fmla="*/ 1241823 w 1243014"/>
                <a:gd name="connsiteY26" fmla="*/ 38357 h 1057532"/>
                <a:gd name="connsiteX27" fmla="*/ 1243014 w 1243014"/>
                <a:gd name="connsiteY27" fmla="*/ 66524 h 1057532"/>
                <a:gd name="connsiteX28" fmla="*/ 1242894 w 1243014"/>
                <a:gd name="connsiteY28" fmla="*/ 83773 h 1057532"/>
                <a:gd name="connsiteX29" fmla="*/ 1242617 w 1243014"/>
                <a:gd name="connsiteY29" fmla="*/ 123652 h 1057532"/>
                <a:gd name="connsiteX30" fmla="*/ 1239044 w 1243014"/>
                <a:gd name="connsiteY30" fmla="*/ 180383 h 1057532"/>
                <a:gd name="connsiteX31" fmla="*/ 1232298 w 1243014"/>
                <a:gd name="connsiteY31" fmla="*/ 236718 h 1057532"/>
                <a:gd name="connsiteX32" fmla="*/ 1221979 w 1243014"/>
                <a:gd name="connsiteY32" fmla="*/ 292258 h 1057532"/>
                <a:gd name="connsiteX33" fmla="*/ 1208882 w 1243014"/>
                <a:gd name="connsiteY33" fmla="*/ 347799 h 1057532"/>
                <a:gd name="connsiteX34" fmla="*/ 1192213 w 1243014"/>
                <a:gd name="connsiteY34" fmla="*/ 402150 h 1057532"/>
                <a:gd name="connsiteX35" fmla="*/ 1172370 w 1243014"/>
                <a:gd name="connsiteY35" fmla="*/ 455707 h 1057532"/>
                <a:gd name="connsiteX36" fmla="*/ 1148954 w 1243014"/>
                <a:gd name="connsiteY36" fmla="*/ 507677 h 1057532"/>
                <a:gd name="connsiteX37" fmla="*/ 1122760 w 1243014"/>
                <a:gd name="connsiteY37" fmla="*/ 559251 h 1057532"/>
                <a:gd name="connsiteX38" fmla="*/ 1093391 w 1243014"/>
                <a:gd name="connsiteY38" fmla="*/ 608841 h 1057532"/>
                <a:gd name="connsiteX39" fmla="*/ 1061245 w 1243014"/>
                <a:gd name="connsiteY39" fmla="*/ 656844 h 1057532"/>
                <a:gd name="connsiteX40" fmla="*/ 1025526 w 1243014"/>
                <a:gd name="connsiteY40" fmla="*/ 703261 h 1057532"/>
                <a:gd name="connsiteX41" fmla="*/ 986632 w 1243014"/>
                <a:gd name="connsiteY41" fmla="*/ 747693 h 1057532"/>
                <a:gd name="connsiteX42" fmla="*/ 944960 w 1243014"/>
                <a:gd name="connsiteY42" fmla="*/ 790539 h 1057532"/>
                <a:gd name="connsiteX43" fmla="*/ 899717 w 1243014"/>
                <a:gd name="connsiteY43" fmla="*/ 830608 h 1057532"/>
                <a:gd name="connsiteX44" fmla="*/ 875904 w 1243014"/>
                <a:gd name="connsiteY44" fmla="*/ 849651 h 1057532"/>
                <a:gd name="connsiteX45" fmla="*/ 842567 w 1243014"/>
                <a:gd name="connsiteY45" fmla="*/ 875438 h 1057532"/>
                <a:gd name="connsiteX46" fmla="*/ 773113 w 1243014"/>
                <a:gd name="connsiteY46" fmla="*/ 921060 h 1057532"/>
                <a:gd name="connsiteX47" fmla="*/ 700882 w 1243014"/>
                <a:gd name="connsiteY47" fmla="*/ 960336 h 1057532"/>
                <a:gd name="connsiteX48" fmla="*/ 627063 w 1243014"/>
                <a:gd name="connsiteY48" fmla="*/ 992470 h 1057532"/>
                <a:gd name="connsiteX49" fmla="*/ 550863 w 1243014"/>
                <a:gd name="connsiteY49" fmla="*/ 1018257 h 1057532"/>
                <a:gd name="connsiteX50" fmla="*/ 473472 w 1243014"/>
                <a:gd name="connsiteY50" fmla="*/ 1037696 h 1057532"/>
                <a:gd name="connsiteX51" fmla="*/ 396082 w 1243014"/>
                <a:gd name="connsiteY51" fmla="*/ 1050788 h 1057532"/>
                <a:gd name="connsiteX52" fmla="*/ 317104 w 1243014"/>
                <a:gd name="connsiteY52" fmla="*/ 1056739 h 1057532"/>
                <a:gd name="connsiteX53" fmla="*/ 277813 w 1243014"/>
                <a:gd name="connsiteY53" fmla="*/ 1057532 h 1057532"/>
                <a:gd name="connsiteX54" fmla="*/ 242491 w 1243014"/>
                <a:gd name="connsiteY54" fmla="*/ 1056739 h 1057532"/>
                <a:gd name="connsiteX55" fmla="*/ 173038 w 1243014"/>
                <a:gd name="connsiteY55" fmla="*/ 1052375 h 1057532"/>
                <a:gd name="connsiteX56" fmla="*/ 103585 w 1243014"/>
                <a:gd name="connsiteY56" fmla="*/ 1042060 h 1057532"/>
                <a:gd name="connsiteX57" fmla="*/ 35322 w 1243014"/>
                <a:gd name="connsiteY57" fmla="*/ 1026985 h 1057532"/>
                <a:gd name="connsiteX58" fmla="*/ 2532 w 1243014"/>
                <a:gd name="connsiteY58" fmla="*/ 1018116 h 1057532"/>
                <a:gd name="connsiteX59" fmla="*/ 1191 w 1243014"/>
                <a:gd name="connsiteY59" fmla="*/ 1019175 h 1057532"/>
                <a:gd name="connsiteX60" fmla="*/ 0 w 1243014"/>
                <a:gd name="connsiteY60" fmla="*/ 991008 h 1057532"/>
                <a:gd name="connsiteX61" fmla="*/ 120 w 1243014"/>
                <a:gd name="connsiteY61" fmla="*/ 973759 h 1057532"/>
                <a:gd name="connsiteX62" fmla="*/ 397 w 1243014"/>
                <a:gd name="connsiteY62" fmla="*/ 933880 h 1057532"/>
                <a:gd name="connsiteX63" fmla="*/ 3969 w 1243014"/>
                <a:gd name="connsiteY63" fmla="*/ 877149 h 1057532"/>
                <a:gd name="connsiteX64" fmla="*/ 10716 w 1243014"/>
                <a:gd name="connsiteY64" fmla="*/ 820815 h 1057532"/>
                <a:gd name="connsiteX65" fmla="*/ 21034 w 1243014"/>
                <a:gd name="connsiteY65" fmla="*/ 765274 h 1057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243014" h="1057532">
                  <a:moveTo>
                    <a:pt x="34131" y="709733"/>
                  </a:moveTo>
                  <a:lnTo>
                    <a:pt x="50800" y="655382"/>
                  </a:lnTo>
                  <a:lnTo>
                    <a:pt x="70644" y="601825"/>
                  </a:lnTo>
                  <a:lnTo>
                    <a:pt x="94059" y="549855"/>
                  </a:lnTo>
                  <a:lnTo>
                    <a:pt x="120253" y="498281"/>
                  </a:lnTo>
                  <a:lnTo>
                    <a:pt x="149622" y="448691"/>
                  </a:lnTo>
                  <a:lnTo>
                    <a:pt x="181769" y="400688"/>
                  </a:lnTo>
                  <a:lnTo>
                    <a:pt x="217488" y="354271"/>
                  </a:lnTo>
                  <a:lnTo>
                    <a:pt x="256381" y="309839"/>
                  </a:lnTo>
                  <a:lnTo>
                    <a:pt x="298053" y="266993"/>
                  </a:lnTo>
                  <a:lnTo>
                    <a:pt x="343297" y="226924"/>
                  </a:lnTo>
                  <a:lnTo>
                    <a:pt x="367109" y="207881"/>
                  </a:lnTo>
                  <a:lnTo>
                    <a:pt x="400447" y="182095"/>
                  </a:lnTo>
                  <a:lnTo>
                    <a:pt x="469900" y="136472"/>
                  </a:lnTo>
                  <a:lnTo>
                    <a:pt x="542132" y="97196"/>
                  </a:lnTo>
                  <a:lnTo>
                    <a:pt x="615950" y="65062"/>
                  </a:lnTo>
                  <a:lnTo>
                    <a:pt x="692150" y="39275"/>
                  </a:lnTo>
                  <a:lnTo>
                    <a:pt x="769541" y="19836"/>
                  </a:lnTo>
                  <a:lnTo>
                    <a:pt x="846932" y="6744"/>
                  </a:lnTo>
                  <a:lnTo>
                    <a:pt x="925910" y="794"/>
                  </a:lnTo>
                  <a:lnTo>
                    <a:pt x="965200" y="0"/>
                  </a:lnTo>
                  <a:lnTo>
                    <a:pt x="1000522" y="793"/>
                  </a:lnTo>
                  <a:lnTo>
                    <a:pt x="1069975" y="5157"/>
                  </a:lnTo>
                  <a:lnTo>
                    <a:pt x="1139429" y="15472"/>
                  </a:lnTo>
                  <a:lnTo>
                    <a:pt x="1207691" y="30547"/>
                  </a:lnTo>
                  <a:lnTo>
                    <a:pt x="1240481" y="39416"/>
                  </a:lnTo>
                  <a:lnTo>
                    <a:pt x="1241823" y="38357"/>
                  </a:lnTo>
                  <a:lnTo>
                    <a:pt x="1243014" y="66524"/>
                  </a:lnTo>
                  <a:lnTo>
                    <a:pt x="1242894" y="83773"/>
                  </a:lnTo>
                  <a:lnTo>
                    <a:pt x="1242617" y="123652"/>
                  </a:lnTo>
                  <a:lnTo>
                    <a:pt x="1239044" y="180383"/>
                  </a:lnTo>
                  <a:lnTo>
                    <a:pt x="1232298" y="236718"/>
                  </a:lnTo>
                  <a:lnTo>
                    <a:pt x="1221979" y="292258"/>
                  </a:lnTo>
                  <a:lnTo>
                    <a:pt x="1208882" y="347799"/>
                  </a:lnTo>
                  <a:lnTo>
                    <a:pt x="1192213" y="402150"/>
                  </a:lnTo>
                  <a:lnTo>
                    <a:pt x="1172370" y="455707"/>
                  </a:lnTo>
                  <a:lnTo>
                    <a:pt x="1148954" y="507677"/>
                  </a:lnTo>
                  <a:lnTo>
                    <a:pt x="1122760" y="559251"/>
                  </a:lnTo>
                  <a:lnTo>
                    <a:pt x="1093391" y="608841"/>
                  </a:lnTo>
                  <a:lnTo>
                    <a:pt x="1061245" y="656844"/>
                  </a:lnTo>
                  <a:lnTo>
                    <a:pt x="1025526" y="703261"/>
                  </a:lnTo>
                  <a:lnTo>
                    <a:pt x="986632" y="747693"/>
                  </a:lnTo>
                  <a:lnTo>
                    <a:pt x="944960" y="790539"/>
                  </a:lnTo>
                  <a:lnTo>
                    <a:pt x="899717" y="830608"/>
                  </a:lnTo>
                  <a:lnTo>
                    <a:pt x="875904" y="849651"/>
                  </a:lnTo>
                  <a:lnTo>
                    <a:pt x="842567" y="875438"/>
                  </a:lnTo>
                  <a:lnTo>
                    <a:pt x="773113" y="921060"/>
                  </a:lnTo>
                  <a:lnTo>
                    <a:pt x="700882" y="960336"/>
                  </a:lnTo>
                  <a:lnTo>
                    <a:pt x="627063" y="992470"/>
                  </a:lnTo>
                  <a:lnTo>
                    <a:pt x="550863" y="1018257"/>
                  </a:lnTo>
                  <a:lnTo>
                    <a:pt x="473472" y="1037696"/>
                  </a:lnTo>
                  <a:lnTo>
                    <a:pt x="396082" y="1050788"/>
                  </a:lnTo>
                  <a:lnTo>
                    <a:pt x="317104" y="1056739"/>
                  </a:lnTo>
                  <a:lnTo>
                    <a:pt x="277813" y="1057532"/>
                  </a:lnTo>
                  <a:lnTo>
                    <a:pt x="242491" y="1056739"/>
                  </a:lnTo>
                  <a:lnTo>
                    <a:pt x="173038" y="1052375"/>
                  </a:lnTo>
                  <a:lnTo>
                    <a:pt x="103585" y="1042060"/>
                  </a:lnTo>
                  <a:lnTo>
                    <a:pt x="35322" y="1026985"/>
                  </a:lnTo>
                  <a:lnTo>
                    <a:pt x="2532" y="1018116"/>
                  </a:lnTo>
                  <a:lnTo>
                    <a:pt x="1191" y="1019175"/>
                  </a:lnTo>
                  <a:lnTo>
                    <a:pt x="0" y="991008"/>
                  </a:lnTo>
                  <a:lnTo>
                    <a:pt x="120" y="973759"/>
                  </a:lnTo>
                  <a:lnTo>
                    <a:pt x="397" y="933880"/>
                  </a:lnTo>
                  <a:lnTo>
                    <a:pt x="3969" y="877149"/>
                  </a:lnTo>
                  <a:lnTo>
                    <a:pt x="10716" y="820815"/>
                  </a:lnTo>
                  <a:lnTo>
                    <a:pt x="21034" y="765274"/>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68" name="Freeform 56"/>
            <p:cNvSpPr>
              <a:spLocks/>
            </p:cNvSpPr>
            <p:nvPr/>
          </p:nvSpPr>
          <p:spPr bwMode="auto">
            <a:xfrm rot="10800000" flipH="1">
              <a:off x="4194706" y="2137125"/>
              <a:ext cx="1243112" cy="1057533"/>
            </a:xfrm>
            <a:custGeom>
              <a:avLst/>
              <a:gdLst>
                <a:gd name="connsiteX0" fmla="*/ 277835 w 1243113"/>
                <a:gd name="connsiteY0" fmla="*/ 1057533 h 1057533"/>
                <a:gd name="connsiteX1" fmla="*/ 317129 w 1243113"/>
                <a:gd name="connsiteY1" fmla="*/ 1056740 h 1057533"/>
                <a:gd name="connsiteX2" fmla="*/ 396113 w 1243113"/>
                <a:gd name="connsiteY2" fmla="*/ 1050789 h 1057533"/>
                <a:gd name="connsiteX3" fmla="*/ 473510 w 1243113"/>
                <a:gd name="connsiteY3" fmla="*/ 1037697 h 1057533"/>
                <a:gd name="connsiteX4" fmla="*/ 550907 w 1243113"/>
                <a:gd name="connsiteY4" fmla="*/ 1018258 h 1057533"/>
                <a:gd name="connsiteX5" fmla="*/ 627113 w 1243113"/>
                <a:gd name="connsiteY5" fmla="*/ 992471 h 1057533"/>
                <a:gd name="connsiteX6" fmla="*/ 700938 w 1243113"/>
                <a:gd name="connsiteY6" fmla="*/ 960337 h 1057533"/>
                <a:gd name="connsiteX7" fmla="*/ 773175 w 1243113"/>
                <a:gd name="connsiteY7" fmla="*/ 921061 h 1057533"/>
                <a:gd name="connsiteX8" fmla="*/ 842634 w 1243113"/>
                <a:gd name="connsiteY8" fmla="*/ 875438 h 1057533"/>
                <a:gd name="connsiteX9" fmla="*/ 875974 w 1243113"/>
                <a:gd name="connsiteY9" fmla="*/ 849652 h 1057533"/>
                <a:gd name="connsiteX10" fmla="*/ 899789 w 1243113"/>
                <a:gd name="connsiteY10" fmla="*/ 830609 h 1057533"/>
                <a:gd name="connsiteX11" fmla="*/ 945036 w 1243113"/>
                <a:gd name="connsiteY11" fmla="*/ 790540 h 1057533"/>
                <a:gd name="connsiteX12" fmla="*/ 986711 w 1243113"/>
                <a:gd name="connsiteY12" fmla="*/ 747694 h 1057533"/>
                <a:gd name="connsiteX13" fmla="*/ 1025608 w 1243113"/>
                <a:gd name="connsiteY13" fmla="*/ 703262 h 1057533"/>
                <a:gd name="connsiteX14" fmla="*/ 1061330 w 1243113"/>
                <a:gd name="connsiteY14" fmla="*/ 656845 h 1057533"/>
                <a:gd name="connsiteX15" fmla="*/ 1093479 w 1243113"/>
                <a:gd name="connsiteY15" fmla="*/ 608842 h 1057533"/>
                <a:gd name="connsiteX16" fmla="*/ 1122850 w 1243113"/>
                <a:gd name="connsiteY16" fmla="*/ 559252 h 1057533"/>
                <a:gd name="connsiteX17" fmla="*/ 1149046 w 1243113"/>
                <a:gd name="connsiteY17" fmla="*/ 507679 h 1057533"/>
                <a:gd name="connsiteX18" fmla="*/ 1172464 w 1243113"/>
                <a:gd name="connsiteY18" fmla="*/ 455708 h 1057533"/>
                <a:gd name="connsiteX19" fmla="*/ 1192309 w 1243113"/>
                <a:gd name="connsiteY19" fmla="*/ 402151 h 1057533"/>
                <a:gd name="connsiteX20" fmla="*/ 1208979 w 1243113"/>
                <a:gd name="connsiteY20" fmla="*/ 347800 h 1057533"/>
                <a:gd name="connsiteX21" fmla="*/ 1222077 w 1243113"/>
                <a:gd name="connsiteY21" fmla="*/ 292259 h 1057533"/>
                <a:gd name="connsiteX22" fmla="*/ 1232397 w 1243113"/>
                <a:gd name="connsiteY22" fmla="*/ 236718 h 1057533"/>
                <a:gd name="connsiteX23" fmla="*/ 1239144 w 1243113"/>
                <a:gd name="connsiteY23" fmla="*/ 180384 h 1057533"/>
                <a:gd name="connsiteX24" fmla="*/ 1242716 w 1243113"/>
                <a:gd name="connsiteY24" fmla="*/ 123653 h 1057533"/>
                <a:gd name="connsiteX25" fmla="*/ 1242994 w 1243113"/>
                <a:gd name="connsiteY25" fmla="*/ 83749 h 1057533"/>
                <a:gd name="connsiteX26" fmla="*/ 1243113 w 1243113"/>
                <a:gd name="connsiteY26" fmla="*/ 66525 h 1057533"/>
                <a:gd name="connsiteX27" fmla="*/ 1241923 w 1243113"/>
                <a:gd name="connsiteY27" fmla="*/ 38358 h 1057533"/>
                <a:gd name="connsiteX28" fmla="*/ 1240582 w 1243113"/>
                <a:gd name="connsiteY28" fmla="*/ 39417 h 1057533"/>
                <a:gd name="connsiteX29" fmla="*/ 1207788 w 1243113"/>
                <a:gd name="connsiteY29" fmla="*/ 30548 h 1057533"/>
                <a:gd name="connsiteX30" fmla="*/ 1139520 w 1243113"/>
                <a:gd name="connsiteY30" fmla="*/ 15472 h 1057533"/>
                <a:gd name="connsiteX31" fmla="*/ 1070062 w 1243113"/>
                <a:gd name="connsiteY31" fmla="*/ 5157 h 1057533"/>
                <a:gd name="connsiteX32" fmla="*/ 1000603 w 1243113"/>
                <a:gd name="connsiteY32" fmla="*/ 794 h 1057533"/>
                <a:gd name="connsiteX33" fmla="*/ 965278 w 1243113"/>
                <a:gd name="connsiteY33" fmla="*/ 0 h 1057533"/>
                <a:gd name="connsiteX34" fmla="*/ 925984 w 1243113"/>
                <a:gd name="connsiteY34" fmla="*/ 794 h 1057533"/>
                <a:gd name="connsiteX35" fmla="*/ 847000 w 1243113"/>
                <a:gd name="connsiteY35" fmla="*/ 6744 h 1057533"/>
                <a:gd name="connsiteX36" fmla="*/ 769603 w 1243113"/>
                <a:gd name="connsiteY36" fmla="*/ 19836 h 1057533"/>
                <a:gd name="connsiteX37" fmla="*/ 692206 w 1243113"/>
                <a:gd name="connsiteY37" fmla="*/ 39275 h 1057533"/>
                <a:gd name="connsiteX38" fmla="*/ 616000 w 1243113"/>
                <a:gd name="connsiteY38" fmla="*/ 65062 h 1057533"/>
                <a:gd name="connsiteX39" fmla="*/ 542175 w 1243113"/>
                <a:gd name="connsiteY39" fmla="*/ 97197 h 1057533"/>
                <a:gd name="connsiteX40" fmla="*/ 469938 w 1243113"/>
                <a:gd name="connsiteY40" fmla="*/ 136472 h 1057533"/>
                <a:gd name="connsiteX41" fmla="*/ 400479 w 1243113"/>
                <a:gd name="connsiteY41" fmla="*/ 182095 h 1057533"/>
                <a:gd name="connsiteX42" fmla="*/ 367139 w 1243113"/>
                <a:gd name="connsiteY42" fmla="*/ 207882 h 1057533"/>
                <a:gd name="connsiteX43" fmla="*/ 343325 w 1243113"/>
                <a:gd name="connsiteY43" fmla="*/ 226924 h 1057533"/>
                <a:gd name="connsiteX44" fmla="*/ 298077 w 1243113"/>
                <a:gd name="connsiteY44" fmla="*/ 266993 h 1057533"/>
                <a:gd name="connsiteX45" fmla="*/ 256402 w 1243113"/>
                <a:gd name="connsiteY45" fmla="*/ 309839 h 1057533"/>
                <a:gd name="connsiteX46" fmla="*/ 217505 w 1243113"/>
                <a:gd name="connsiteY46" fmla="*/ 354272 h 1057533"/>
                <a:gd name="connsiteX47" fmla="*/ 181784 w 1243113"/>
                <a:gd name="connsiteY47" fmla="*/ 400688 h 1057533"/>
                <a:gd name="connsiteX48" fmla="*/ 149634 w 1243113"/>
                <a:gd name="connsiteY48" fmla="*/ 448691 h 1057533"/>
                <a:gd name="connsiteX49" fmla="*/ 120263 w 1243113"/>
                <a:gd name="connsiteY49" fmla="*/ 498281 h 1057533"/>
                <a:gd name="connsiteX50" fmla="*/ 94067 w 1243113"/>
                <a:gd name="connsiteY50" fmla="*/ 549855 h 1057533"/>
                <a:gd name="connsiteX51" fmla="*/ 70650 w 1243113"/>
                <a:gd name="connsiteY51" fmla="*/ 601825 h 1057533"/>
                <a:gd name="connsiteX52" fmla="*/ 50804 w 1243113"/>
                <a:gd name="connsiteY52" fmla="*/ 655382 h 1057533"/>
                <a:gd name="connsiteX53" fmla="*/ 34134 w 1243113"/>
                <a:gd name="connsiteY53" fmla="*/ 709733 h 1057533"/>
                <a:gd name="connsiteX54" fmla="*/ 21036 w 1243113"/>
                <a:gd name="connsiteY54" fmla="*/ 765274 h 1057533"/>
                <a:gd name="connsiteX55" fmla="*/ 10717 w 1243113"/>
                <a:gd name="connsiteY55" fmla="*/ 820815 h 1057533"/>
                <a:gd name="connsiteX56" fmla="*/ 3969 w 1243113"/>
                <a:gd name="connsiteY56" fmla="*/ 877149 h 1057533"/>
                <a:gd name="connsiteX57" fmla="*/ 397 w 1243113"/>
                <a:gd name="connsiteY57" fmla="*/ 933880 h 1057533"/>
                <a:gd name="connsiteX58" fmla="*/ 120 w 1243113"/>
                <a:gd name="connsiteY58" fmla="*/ 973785 h 1057533"/>
                <a:gd name="connsiteX59" fmla="*/ 0 w 1243113"/>
                <a:gd name="connsiteY59" fmla="*/ 991008 h 1057533"/>
                <a:gd name="connsiteX60" fmla="*/ 1191 w 1243113"/>
                <a:gd name="connsiteY60" fmla="*/ 1019175 h 1057533"/>
                <a:gd name="connsiteX61" fmla="*/ 2532 w 1243113"/>
                <a:gd name="connsiteY61" fmla="*/ 1018116 h 1057533"/>
                <a:gd name="connsiteX62" fmla="*/ 35325 w 1243113"/>
                <a:gd name="connsiteY62" fmla="*/ 1026986 h 1057533"/>
                <a:gd name="connsiteX63" fmla="*/ 103593 w 1243113"/>
                <a:gd name="connsiteY63" fmla="*/ 1042061 h 1057533"/>
                <a:gd name="connsiteX64" fmla="*/ 173052 w 1243113"/>
                <a:gd name="connsiteY64" fmla="*/ 1052376 h 1057533"/>
                <a:gd name="connsiteX65" fmla="*/ 242510 w 1243113"/>
                <a:gd name="connsiteY65" fmla="*/ 1056740 h 1057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243113" h="1057533">
                  <a:moveTo>
                    <a:pt x="277835" y="1057533"/>
                  </a:moveTo>
                  <a:lnTo>
                    <a:pt x="317129" y="1056740"/>
                  </a:lnTo>
                  <a:lnTo>
                    <a:pt x="396113" y="1050789"/>
                  </a:lnTo>
                  <a:lnTo>
                    <a:pt x="473510" y="1037697"/>
                  </a:lnTo>
                  <a:lnTo>
                    <a:pt x="550907" y="1018258"/>
                  </a:lnTo>
                  <a:lnTo>
                    <a:pt x="627113" y="992471"/>
                  </a:lnTo>
                  <a:lnTo>
                    <a:pt x="700938" y="960337"/>
                  </a:lnTo>
                  <a:lnTo>
                    <a:pt x="773175" y="921061"/>
                  </a:lnTo>
                  <a:lnTo>
                    <a:pt x="842634" y="875438"/>
                  </a:lnTo>
                  <a:lnTo>
                    <a:pt x="875974" y="849652"/>
                  </a:lnTo>
                  <a:lnTo>
                    <a:pt x="899789" y="830609"/>
                  </a:lnTo>
                  <a:lnTo>
                    <a:pt x="945036" y="790540"/>
                  </a:lnTo>
                  <a:lnTo>
                    <a:pt x="986711" y="747694"/>
                  </a:lnTo>
                  <a:lnTo>
                    <a:pt x="1025608" y="703262"/>
                  </a:lnTo>
                  <a:lnTo>
                    <a:pt x="1061330" y="656845"/>
                  </a:lnTo>
                  <a:lnTo>
                    <a:pt x="1093479" y="608842"/>
                  </a:lnTo>
                  <a:lnTo>
                    <a:pt x="1122850" y="559252"/>
                  </a:lnTo>
                  <a:lnTo>
                    <a:pt x="1149046" y="507679"/>
                  </a:lnTo>
                  <a:lnTo>
                    <a:pt x="1172464" y="455708"/>
                  </a:lnTo>
                  <a:lnTo>
                    <a:pt x="1192309" y="402151"/>
                  </a:lnTo>
                  <a:lnTo>
                    <a:pt x="1208979" y="347800"/>
                  </a:lnTo>
                  <a:lnTo>
                    <a:pt x="1222077" y="292259"/>
                  </a:lnTo>
                  <a:lnTo>
                    <a:pt x="1232397" y="236718"/>
                  </a:lnTo>
                  <a:lnTo>
                    <a:pt x="1239144" y="180384"/>
                  </a:lnTo>
                  <a:lnTo>
                    <a:pt x="1242716" y="123653"/>
                  </a:lnTo>
                  <a:lnTo>
                    <a:pt x="1242994" y="83749"/>
                  </a:lnTo>
                  <a:lnTo>
                    <a:pt x="1243113" y="66525"/>
                  </a:lnTo>
                  <a:lnTo>
                    <a:pt x="1241923" y="38358"/>
                  </a:lnTo>
                  <a:lnTo>
                    <a:pt x="1240582" y="39417"/>
                  </a:lnTo>
                  <a:lnTo>
                    <a:pt x="1207788" y="30548"/>
                  </a:lnTo>
                  <a:lnTo>
                    <a:pt x="1139520" y="15472"/>
                  </a:lnTo>
                  <a:lnTo>
                    <a:pt x="1070062" y="5157"/>
                  </a:lnTo>
                  <a:lnTo>
                    <a:pt x="1000603" y="794"/>
                  </a:lnTo>
                  <a:lnTo>
                    <a:pt x="965278" y="0"/>
                  </a:lnTo>
                  <a:lnTo>
                    <a:pt x="925984" y="794"/>
                  </a:lnTo>
                  <a:lnTo>
                    <a:pt x="847000" y="6744"/>
                  </a:lnTo>
                  <a:lnTo>
                    <a:pt x="769603" y="19836"/>
                  </a:lnTo>
                  <a:lnTo>
                    <a:pt x="692206" y="39275"/>
                  </a:lnTo>
                  <a:lnTo>
                    <a:pt x="616000" y="65062"/>
                  </a:lnTo>
                  <a:lnTo>
                    <a:pt x="542175" y="97197"/>
                  </a:lnTo>
                  <a:lnTo>
                    <a:pt x="469938" y="136472"/>
                  </a:lnTo>
                  <a:lnTo>
                    <a:pt x="400479" y="182095"/>
                  </a:lnTo>
                  <a:lnTo>
                    <a:pt x="367139" y="207882"/>
                  </a:lnTo>
                  <a:lnTo>
                    <a:pt x="343325" y="226924"/>
                  </a:lnTo>
                  <a:lnTo>
                    <a:pt x="298077" y="266993"/>
                  </a:lnTo>
                  <a:lnTo>
                    <a:pt x="256402" y="309839"/>
                  </a:lnTo>
                  <a:lnTo>
                    <a:pt x="217505" y="354272"/>
                  </a:lnTo>
                  <a:lnTo>
                    <a:pt x="181784" y="400688"/>
                  </a:lnTo>
                  <a:lnTo>
                    <a:pt x="149634" y="448691"/>
                  </a:lnTo>
                  <a:lnTo>
                    <a:pt x="120263" y="498281"/>
                  </a:lnTo>
                  <a:lnTo>
                    <a:pt x="94067" y="549855"/>
                  </a:lnTo>
                  <a:lnTo>
                    <a:pt x="70650" y="601825"/>
                  </a:lnTo>
                  <a:lnTo>
                    <a:pt x="50804" y="655382"/>
                  </a:lnTo>
                  <a:lnTo>
                    <a:pt x="34134" y="709733"/>
                  </a:lnTo>
                  <a:lnTo>
                    <a:pt x="21036" y="765274"/>
                  </a:lnTo>
                  <a:lnTo>
                    <a:pt x="10717" y="820815"/>
                  </a:lnTo>
                  <a:lnTo>
                    <a:pt x="3969" y="877149"/>
                  </a:lnTo>
                  <a:lnTo>
                    <a:pt x="397" y="933880"/>
                  </a:lnTo>
                  <a:lnTo>
                    <a:pt x="120" y="973785"/>
                  </a:lnTo>
                  <a:lnTo>
                    <a:pt x="0" y="991008"/>
                  </a:lnTo>
                  <a:lnTo>
                    <a:pt x="1191" y="1019175"/>
                  </a:lnTo>
                  <a:lnTo>
                    <a:pt x="2532" y="1018116"/>
                  </a:lnTo>
                  <a:lnTo>
                    <a:pt x="35325" y="1026986"/>
                  </a:lnTo>
                  <a:lnTo>
                    <a:pt x="103593" y="1042061"/>
                  </a:lnTo>
                  <a:lnTo>
                    <a:pt x="173052" y="1052376"/>
                  </a:lnTo>
                  <a:lnTo>
                    <a:pt x="242510" y="1056740"/>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69" name="Freeform 57"/>
            <p:cNvSpPr>
              <a:spLocks/>
            </p:cNvSpPr>
            <p:nvPr/>
          </p:nvSpPr>
          <p:spPr bwMode="auto">
            <a:xfrm rot="6300000" flipH="1">
              <a:off x="4013481" y="3577616"/>
              <a:ext cx="1243014" cy="1057619"/>
            </a:xfrm>
            <a:custGeom>
              <a:avLst/>
              <a:gdLst>
                <a:gd name="connsiteX0" fmla="*/ 1208882 w 1243014"/>
                <a:gd name="connsiteY0" fmla="*/ 347828 h 1057618"/>
                <a:gd name="connsiteX1" fmla="*/ 1221979 w 1243014"/>
                <a:gd name="connsiteY1" fmla="*/ 292283 h 1057618"/>
                <a:gd name="connsiteX2" fmla="*/ 1232298 w 1243014"/>
                <a:gd name="connsiteY2" fmla="*/ 236737 h 1057618"/>
                <a:gd name="connsiteX3" fmla="*/ 1239045 w 1243014"/>
                <a:gd name="connsiteY3" fmla="*/ 180398 h 1057618"/>
                <a:gd name="connsiteX4" fmla="*/ 1242617 w 1243014"/>
                <a:gd name="connsiteY4" fmla="*/ 123663 h 1057618"/>
                <a:gd name="connsiteX5" fmla="*/ 1242894 w 1243014"/>
                <a:gd name="connsiteY5" fmla="*/ 83773 h 1057618"/>
                <a:gd name="connsiteX6" fmla="*/ 1243014 w 1243014"/>
                <a:gd name="connsiteY6" fmla="*/ 66531 h 1057618"/>
                <a:gd name="connsiteX7" fmla="*/ 1241823 w 1243014"/>
                <a:gd name="connsiteY7" fmla="*/ 38361 h 1057618"/>
                <a:gd name="connsiteX8" fmla="*/ 1240482 w 1243014"/>
                <a:gd name="connsiteY8" fmla="*/ 39420 h 1057618"/>
                <a:gd name="connsiteX9" fmla="*/ 1207691 w 1243014"/>
                <a:gd name="connsiteY9" fmla="*/ 30550 h 1057618"/>
                <a:gd name="connsiteX10" fmla="*/ 1139429 w 1243014"/>
                <a:gd name="connsiteY10" fmla="*/ 15473 h 1057618"/>
                <a:gd name="connsiteX11" fmla="*/ 1069975 w 1243014"/>
                <a:gd name="connsiteY11" fmla="*/ 5158 h 1057618"/>
                <a:gd name="connsiteX12" fmla="*/ 1000522 w 1243014"/>
                <a:gd name="connsiteY12" fmla="*/ 793 h 1057618"/>
                <a:gd name="connsiteX13" fmla="*/ 965200 w 1243014"/>
                <a:gd name="connsiteY13" fmla="*/ 0 h 1057618"/>
                <a:gd name="connsiteX14" fmla="*/ 925910 w 1243014"/>
                <a:gd name="connsiteY14" fmla="*/ 794 h 1057618"/>
                <a:gd name="connsiteX15" fmla="*/ 846932 w 1243014"/>
                <a:gd name="connsiteY15" fmla="*/ 6745 h 1057618"/>
                <a:gd name="connsiteX16" fmla="*/ 769541 w 1243014"/>
                <a:gd name="connsiteY16" fmla="*/ 19837 h 1057618"/>
                <a:gd name="connsiteX17" fmla="*/ 692150 w 1243014"/>
                <a:gd name="connsiteY17" fmla="*/ 39279 h 1057618"/>
                <a:gd name="connsiteX18" fmla="*/ 615950 w 1243014"/>
                <a:gd name="connsiteY18" fmla="*/ 65067 h 1057618"/>
                <a:gd name="connsiteX19" fmla="*/ 542132 w 1243014"/>
                <a:gd name="connsiteY19" fmla="*/ 97204 h 1057618"/>
                <a:gd name="connsiteX20" fmla="*/ 469900 w 1243014"/>
                <a:gd name="connsiteY20" fmla="*/ 136483 h 1057618"/>
                <a:gd name="connsiteX21" fmla="*/ 400447 w 1243014"/>
                <a:gd name="connsiteY21" fmla="*/ 182109 h 1057618"/>
                <a:gd name="connsiteX22" fmla="*/ 367110 w 1243014"/>
                <a:gd name="connsiteY22" fmla="*/ 207899 h 1057618"/>
                <a:gd name="connsiteX23" fmla="*/ 343297 w 1243014"/>
                <a:gd name="connsiteY23" fmla="*/ 226942 h 1057618"/>
                <a:gd name="connsiteX24" fmla="*/ 298053 w 1243014"/>
                <a:gd name="connsiteY24" fmla="*/ 267014 h 1057618"/>
                <a:gd name="connsiteX25" fmla="*/ 256382 w 1243014"/>
                <a:gd name="connsiteY25" fmla="*/ 309864 h 1057618"/>
                <a:gd name="connsiteX26" fmla="*/ 217487 w 1243014"/>
                <a:gd name="connsiteY26" fmla="*/ 354300 h 1057618"/>
                <a:gd name="connsiteX27" fmla="*/ 181769 w 1243014"/>
                <a:gd name="connsiteY27" fmla="*/ 400720 h 1057618"/>
                <a:gd name="connsiteX28" fmla="*/ 149622 w 1243014"/>
                <a:gd name="connsiteY28" fmla="*/ 448727 h 1057618"/>
                <a:gd name="connsiteX29" fmla="*/ 120253 w 1243014"/>
                <a:gd name="connsiteY29" fmla="*/ 498321 h 1057618"/>
                <a:gd name="connsiteX30" fmla="*/ 94059 w 1243014"/>
                <a:gd name="connsiteY30" fmla="*/ 549899 h 1057618"/>
                <a:gd name="connsiteX31" fmla="*/ 70644 w 1243014"/>
                <a:gd name="connsiteY31" fmla="*/ 601873 h 1057618"/>
                <a:gd name="connsiteX32" fmla="*/ 50800 w 1243014"/>
                <a:gd name="connsiteY32" fmla="*/ 655435 h 1057618"/>
                <a:gd name="connsiteX33" fmla="*/ 34131 w 1243014"/>
                <a:gd name="connsiteY33" fmla="*/ 709790 h 1057618"/>
                <a:gd name="connsiteX34" fmla="*/ 21035 w 1243014"/>
                <a:gd name="connsiteY34" fmla="*/ 765335 h 1057618"/>
                <a:gd name="connsiteX35" fmla="*/ 10716 w 1243014"/>
                <a:gd name="connsiteY35" fmla="*/ 820881 h 1057618"/>
                <a:gd name="connsiteX36" fmla="*/ 3969 w 1243014"/>
                <a:gd name="connsiteY36" fmla="*/ 877220 h 1057618"/>
                <a:gd name="connsiteX37" fmla="*/ 397 w 1243014"/>
                <a:gd name="connsiteY37" fmla="*/ 933955 h 1057618"/>
                <a:gd name="connsiteX38" fmla="*/ 120 w 1243014"/>
                <a:gd name="connsiteY38" fmla="*/ 973845 h 1057618"/>
                <a:gd name="connsiteX39" fmla="*/ 0 w 1243014"/>
                <a:gd name="connsiteY39" fmla="*/ 991088 h 1057618"/>
                <a:gd name="connsiteX40" fmla="*/ 1191 w 1243014"/>
                <a:gd name="connsiteY40" fmla="*/ 1019257 h 1057618"/>
                <a:gd name="connsiteX41" fmla="*/ 2531 w 1243014"/>
                <a:gd name="connsiteY41" fmla="*/ 1018198 h 1057618"/>
                <a:gd name="connsiteX42" fmla="*/ 35323 w 1243014"/>
                <a:gd name="connsiteY42" fmla="*/ 1027068 h 1057618"/>
                <a:gd name="connsiteX43" fmla="*/ 103585 w 1243014"/>
                <a:gd name="connsiteY43" fmla="*/ 1042145 h 1057618"/>
                <a:gd name="connsiteX44" fmla="*/ 173038 w 1243014"/>
                <a:gd name="connsiteY44" fmla="*/ 1052460 h 1057618"/>
                <a:gd name="connsiteX45" fmla="*/ 242491 w 1243014"/>
                <a:gd name="connsiteY45" fmla="*/ 1056825 h 1057618"/>
                <a:gd name="connsiteX46" fmla="*/ 277813 w 1243014"/>
                <a:gd name="connsiteY46" fmla="*/ 1057618 h 1057618"/>
                <a:gd name="connsiteX47" fmla="*/ 317103 w 1243014"/>
                <a:gd name="connsiteY47" fmla="*/ 1056825 h 1057618"/>
                <a:gd name="connsiteX48" fmla="*/ 396082 w 1243014"/>
                <a:gd name="connsiteY48" fmla="*/ 1050874 h 1057618"/>
                <a:gd name="connsiteX49" fmla="*/ 473473 w 1243014"/>
                <a:gd name="connsiteY49" fmla="*/ 1037781 h 1057618"/>
                <a:gd name="connsiteX50" fmla="*/ 550863 w 1243014"/>
                <a:gd name="connsiteY50" fmla="*/ 1018340 h 1057618"/>
                <a:gd name="connsiteX51" fmla="*/ 627063 w 1243014"/>
                <a:gd name="connsiteY51" fmla="*/ 992551 h 1057618"/>
                <a:gd name="connsiteX52" fmla="*/ 700882 w 1243014"/>
                <a:gd name="connsiteY52" fmla="*/ 960414 h 1057618"/>
                <a:gd name="connsiteX53" fmla="*/ 773113 w 1243014"/>
                <a:gd name="connsiteY53" fmla="*/ 921135 h 1057618"/>
                <a:gd name="connsiteX54" fmla="*/ 842566 w 1243014"/>
                <a:gd name="connsiteY54" fmla="*/ 875509 h 1057618"/>
                <a:gd name="connsiteX55" fmla="*/ 875904 w 1243014"/>
                <a:gd name="connsiteY55" fmla="*/ 849720 h 1057618"/>
                <a:gd name="connsiteX56" fmla="*/ 899717 w 1243014"/>
                <a:gd name="connsiteY56" fmla="*/ 830676 h 1057618"/>
                <a:gd name="connsiteX57" fmla="*/ 944960 w 1243014"/>
                <a:gd name="connsiteY57" fmla="*/ 790604 h 1057618"/>
                <a:gd name="connsiteX58" fmla="*/ 986632 w 1243014"/>
                <a:gd name="connsiteY58" fmla="*/ 747754 h 1057618"/>
                <a:gd name="connsiteX59" fmla="*/ 1025526 w 1243014"/>
                <a:gd name="connsiteY59" fmla="*/ 703318 h 1057618"/>
                <a:gd name="connsiteX60" fmla="*/ 1061245 w 1243014"/>
                <a:gd name="connsiteY60" fmla="*/ 656898 h 1057618"/>
                <a:gd name="connsiteX61" fmla="*/ 1093392 w 1243014"/>
                <a:gd name="connsiteY61" fmla="*/ 608891 h 1057618"/>
                <a:gd name="connsiteX62" fmla="*/ 1122760 w 1243014"/>
                <a:gd name="connsiteY62" fmla="*/ 559297 h 1057618"/>
                <a:gd name="connsiteX63" fmla="*/ 1148954 w 1243014"/>
                <a:gd name="connsiteY63" fmla="*/ 507719 h 1057618"/>
                <a:gd name="connsiteX64" fmla="*/ 1172370 w 1243014"/>
                <a:gd name="connsiteY64" fmla="*/ 455745 h 1057618"/>
                <a:gd name="connsiteX65" fmla="*/ 1192213 w 1243014"/>
                <a:gd name="connsiteY65" fmla="*/ 402183 h 105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243014" h="1057618">
                  <a:moveTo>
                    <a:pt x="1208882" y="347828"/>
                  </a:moveTo>
                  <a:lnTo>
                    <a:pt x="1221979" y="292283"/>
                  </a:lnTo>
                  <a:lnTo>
                    <a:pt x="1232298" y="236737"/>
                  </a:lnTo>
                  <a:lnTo>
                    <a:pt x="1239045" y="180398"/>
                  </a:lnTo>
                  <a:lnTo>
                    <a:pt x="1242617" y="123663"/>
                  </a:lnTo>
                  <a:lnTo>
                    <a:pt x="1242894" y="83773"/>
                  </a:lnTo>
                  <a:lnTo>
                    <a:pt x="1243014" y="66531"/>
                  </a:lnTo>
                  <a:lnTo>
                    <a:pt x="1241823" y="38361"/>
                  </a:lnTo>
                  <a:lnTo>
                    <a:pt x="1240482" y="39420"/>
                  </a:lnTo>
                  <a:lnTo>
                    <a:pt x="1207691" y="30550"/>
                  </a:lnTo>
                  <a:lnTo>
                    <a:pt x="1139429" y="15473"/>
                  </a:lnTo>
                  <a:lnTo>
                    <a:pt x="1069975" y="5158"/>
                  </a:lnTo>
                  <a:lnTo>
                    <a:pt x="1000522" y="793"/>
                  </a:lnTo>
                  <a:lnTo>
                    <a:pt x="965200" y="0"/>
                  </a:lnTo>
                  <a:lnTo>
                    <a:pt x="925910" y="794"/>
                  </a:lnTo>
                  <a:lnTo>
                    <a:pt x="846932" y="6745"/>
                  </a:lnTo>
                  <a:lnTo>
                    <a:pt x="769541" y="19837"/>
                  </a:lnTo>
                  <a:lnTo>
                    <a:pt x="692150" y="39279"/>
                  </a:lnTo>
                  <a:lnTo>
                    <a:pt x="615950" y="65067"/>
                  </a:lnTo>
                  <a:lnTo>
                    <a:pt x="542132" y="97204"/>
                  </a:lnTo>
                  <a:lnTo>
                    <a:pt x="469900" y="136483"/>
                  </a:lnTo>
                  <a:lnTo>
                    <a:pt x="400447" y="182109"/>
                  </a:lnTo>
                  <a:lnTo>
                    <a:pt x="367110" y="207899"/>
                  </a:lnTo>
                  <a:lnTo>
                    <a:pt x="343297" y="226942"/>
                  </a:lnTo>
                  <a:lnTo>
                    <a:pt x="298053" y="267014"/>
                  </a:lnTo>
                  <a:lnTo>
                    <a:pt x="256382" y="309864"/>
                  </a:lnTo>
                  <a:lnTo>
                    <a:pt x="217487" y="354300"/>
                  </a:lnTo>
                  <a:lnTo>
                    <a:pt x="181769" y="400720"/>
                  </a:lnTo>
                  <a:lnTo>
                    <a:pt x="149622" y="448727"/>
                  </a:lnTo>
                  <a:lnTo>
                    <a:pt x="120253" y="498321"/>
                  </a:lnTo>
                  <a:lnTo>
                    <a:pt x="94059" y="549899"/>
                  </a:lnTo>
                  <a:lnTo>
                    <a:pt x="70644" y="601873"/>
                  </a:lnTo>
                  <a:lnTo>
                    <a:pt x="50800" y="655435"/>
                  </a:lnTo>
                  <a:lnTo>
                    <a:pt x="34131" y="709790"/>
                  </a:lnTo>
                  <a:lnTo>
                    <a:pt x="21035" y="765335"/>
                  </a:lnTo>
                  <a:lnTo>
                    <a:pt x="10716" y="820881"/>
                  </a:lnTo>
                  <a:lnTo>
                    <a:pt x="3969" y="877220"/>
                  </a:lnTo>
                  <a:lnTo>
                    <a:pt x="397" y="933955"/>
                  </a:lnTo>
                  <a:lnTo>
                    <a:pt x="120" y="973845"/>
                  </a:lnTo>
                  <a:lnTo>
                    <a:pt x="0" y="991088"/>
                  </a:lnTo>
                  <a:lnTo>
                    <a:pt x="1191" y="1019257"/>
                  </a:lnTo>
                  <a:lnTo>
                    <a:pt x="2531" y="1018198"/>
                  </a:lnTo>
                  <a:lnTo>
                    <a:pt x="35323" y="1027068"/>
                  </a:lnTo>
                  <a:lnTo>
                    <a:pt x="103585" y="1042145"/>
                  </a:lnTo>
                  <a:lnTo>
                    <a:pt x="173038" y="1052460"/>
                  </a:lnTo>
                  <a:lnTo>
                    <a:pt x="242491" y="1056825"/>
                  </a:lnTo>
                  <a:lnTo>
                    <a:pt x="277813" y="1057618"/>
                  </a:lnTo>
                  <a:lnTo>
                    <a:pt x="317103" y="1056825"/>
                  </a:lnTo>
                  <a:lnTo>
                    <a:pt x="396082" y="1050874"/>
                  </a:lnTo>
                  <a:lnTo>
                    <a:pt x="473473" y="1037781"/>
                  </a:lnTo>
                  <a:lnTo>
                    <a:pt x="550863" y="1018340"/>
                  </a:lnTo>
                  <a:lnTo>
                    <a:pt x="627063" y="992551"/>
                  </a:lnTo>
                  <a:lnTo>
                    <a:pt x="700882" y="960414"/>
                  </a:lnTo>
                  <a:lnTo>
                    <a:pt x="773113" y="921135"/>
                  </a:lnTo>
                  <a:lnTo>
                    <a:pt x="842566" y="875509"/>
                  </a:lnTo>
                  <a:lnTo>
                    <a:pt x="875904" y="849720"/>
                  </a:lnTo>
                  <a:lnTo>
                    <a:pt x="899717" y="830676"/>
                  </a:lnTo>
                  <a:lnTo>
                    <a:pt x="944960" y="790604"/>
                  </a:lnTo>
                  <a:lnTo>
                    <a:pt x="986632" y="747754"/>
                  </a:lnTo>
                  <a:lnTo>
                    <a:pt x="1025526" y="703318"/>
                  </a:lnTo>
                  <a:lnTo>
                    <a:pt x="1061245" y="656898"/>
                  </a:lnTo>
                  <a:lnTo>
                    <a:pt x="1093392" y="608891"/>
                  </a:lnTo>
                  <a:lnTo>
                    <a:pt x="1122760" y="559297"/>
                  </a:lnTo>
                  <a:lnTo>
                    <a:pt x="1148954" y="507719"/>
                  </a:lnTo>
                  <a:lnTo>
                    <a:pt x="1172370" y="455745"/>
                  </a:lnTo>
                  <a:lnTo>
                    <a:pt x="1192213" y="402183"/>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71" name="Freeform 80"/>
            <p:cNvSpPr>
              <a:spLocks/>
            </p:cNvSpPr>
            <p:nvPr/>
          </p:nvSpPr>
          <p:spPr bwMode="auto">
            <a:xfrm rot="7701521">
              <a:off x="5489535" y="1692282"/>
              <a:ext cx="1243013" cy="1019175"/>
            </a:xfrm>
            <a:custGeom>
              <a:avLst/>
              <a:gdLst>
                <a:gd name="T0" fmla="*/ 3 w 3132"/>
                <a:gd name="T1" fmla="*/ 2569 h 2569"/>
                <a:gd name="T2" fmla="*/ 3 w 3132"/>
                <a:gd name="T3" fmla="*/ 2569 h 2569"/>
                <a:gd name="T4" fmla="*/ 0 w 3132"/>
                <a:gd name="T5" fmla="*/ 2498 h 2569"/>
                <a:gd name="T6" fmla="*/ 1 w 3132"/>
                <a:gd name="T7" fmla="*/ 2354 h 2569"/>
                <a:gd name="T8" fmla="*/ 10 w 3132"/>
                <a:gd name="T9" fmla="*/ 2211 h 2569"/>
                <a:gd name="T10" fmla="*/ 27 w 3132"/>
                <a:gd name="T11" fmla="*/ 2069 h 2569"/>
                <a:gd name="T12" fmla="*/ 53 w 3132"/>
                <a:gd name="T13" fmla="*/ 1929 h 2569"/>
                <a:gd name="T14" fmla="*/ 86 w 3132"/>
                <a:gd name="T15" fmla="*/ 1789 h 2569"/>
                <a:gd name="T16" fmla="*/ 128 w 3132"/>
                <a:gd name="T17" fmla="*/ 1652 h 2569"/>
                <a:gd name="T18" fmla="*/ 178 w 3132"/>
                <a:gd name="T19" fmla="*/ 1517 h 2569"/>
                <a:gd name="T20" fmla="*/ 237 w 3132"/>
                <a:gd name="T21" fmla="*/ 1386 h 2569"/>
                <a:gd name="T22" fmla="*/ 303 w 3132"/>
                <a:gd name="T23" fmla="*/ 1256 h 2569"/>
                <a:gd name="T24" fmla="*/ 377 w 3132"/>
                <a:gd name="T25" fmla="*/ 1131 h 2569"/>
                <a:gd name="T26" fmla="*/ 458 w 3132"/>
                <a:gd name="T27" fmla="*/ 1010 h 2569"/>
                <a:gd name="T28" fmla="*/ 548 w 3132"/>
                <a:gd name="T29" fmla="*/ 893 h 2569"/>
                <a:gd name="T30" fmla="*/ 646 w 3132"/>
                <a:gd name="T31" fmla="*/ 781 h 2569"/>
                <a:gd name="T32" fmla="*/ 751 w 3132"/>
                <a:gd name="T33" fmla="*/ 673 h 2569"/>
                <a:gd name="T34" fmla="*/ 865 w 3132"/>
                <a:gd name="T35" fmla="*/ 572 h 2569"/>
                <a:gd name="T36" fmla="*/ 925 w 3132"/>
                <a:gd name="T37" fmla="*/ 524 h 2569"/>
                <a:gd name="T38" fmla="*/ 1009 w 3132"/>
                <a:gd name="T39" fmla="*/ 459 h 2569"/>
                <a:gd name="T40" fmla="*/ 1184 w 3132"/>
                <a:gd name="T41" fmla="*/ 344 h 2569"/>
                <a:gd name="T42" fmla="*/ 1366 w 3132"/>
                <a:gd name="T43" fmla="*/ 245 h 2569"/>
                <a:gd name="T44" fmla="*/ 1552 w 3132"/>
                <a:gd name="T45" fmla="*/ 164 h 2569"/>
                <a:gd name="T46" fmla="*/ 1744 w 3132"/>
                <a:gd name="T47" fmla="*/ 99 h 2569"/>
                <a:gd name="T48" fmla="*/ 1939 w 3132"/>
                <a:gd name="T49" fmla="*/ 50 h 2569"/>
                <a:gd name="T50" fmla="*/ 2134 w 3132"/>
                <a:gd name="T51" fmla="*/ 17 h 2569"/>
                <a:gd name="T52" fmla="*/ 2333 w 3132"/>
                <a:gd name="T53" fmla="*/ 2 h 2569"/>
                <a:gd name="T54" fmla="*/ 2432 w 3132"/>
                <a:gd name="T55" fmla="*/ 0 h 2569"/>
                <a:gd name="T56" fmla="*/ 2521 w 3132"/>
                <a:gd name="T57" fmla="*/ 2 h 2569"/>
                <a:gd name="T58" fmla="*/ 2696 w 3132"/>
                <a:gd name="T59" fmla="*/ 13 h 2569"/>
                <a:gd name="T60" fmla="*/ 2871 w 3132"/>
                <a:gd name="T61" fmla="*/ 39 h 2569"/>
                <a:gd name="T62" fmla="*/ 3043 w 3132"/>
                <a:gd name="T63" fmla="*/ 77 h 2569"/>
                <a:gd name="T64" fmla="*/ 3128 w 3132"/>
                <a:gd name="T65" fmla="*/ 100 h 2569"/>
                <a:gd name="T66" fmla="*/ 3131 w 3132"/>
                <a:gd name="T67" fmla="*/ 165 h 2569"/>
                <a:gd name="T68" fmla="*/ 3132 w 3132"/>
                <a:gd name="T69" fmla="*/ 231 h 2569"/>
                <a:gd name="T70" fmla="*/ 3131 w 3132"/>
                <a:gd name="T71" fmla="*/ 165 h 2569"/>
                <a:gd name="T72" fmla="*/ 3128 w 3132"/>
                <a:gd name="T73" fmla="*/ 100 h 2569"/>
                <a:gd name="T74" fmla="*/ 3 w 3132"/>
                <a:gd name="T75" fmla="*/ 2569 h 2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32" h="2569">
                  <a:moveTo>
                    <a:pt x="3" y="2569"/>
                  </a:moveTo>
                  <a:lnTo>
                    <a:pt x="3" y="2569"/>
                  </a:lnTo>
                  <a:lnTo>
                    <a:pt x="0" y="2498"/>
                  </a:lnTo>
                  <a:lnTo>
                    <a:pt x="1" y="2354"/>
                  </a:lnTo>
                  <a:lnTo>
                    <a:pt x="10" y="2211"/>
                  </a:lnTo>
                  <a:lnTo>
                    <a:pt x="27" y="2069"/>
                  </a:lnTo>
                  <a:lnTo>
                    <a:pt x="53" y="1929"/>
                  </a:lnTo>
                  <a:lnTo>
                    <a:pt x="86" y="1789"/>
                  </a:lnTo>
                  <a:lnTo>
                    <a:pt x="128" y="1652"/>
                  </a:lnTo>
                  <a:lnTo>
                    <a:pt x="178" y="1517"/>
                  </a:lnTo>
                  <a:lnTo>
                    <a:pt x="237" y="1386"/>
                  </a:lnTo>
                  <a:lnTo>
                    <a:pt x="303" y="1256"/>
                  </a:lnTo>
                  <a:lnTo>
                    <a:pt x="377" y="1131"/>
                  </a:lnTo>
                  <a:lnTo>
                    <a:pt x="458" y="1010"/>
                  </a:lnTo>
                  <a:lnTo>
                    <a:pt x="548" y="893"/>
                  </a:lnTo>
                  <a:lnTo>
                    <a:pt x="646" y="781"/>
                  </a:lnTo>
                  <a:lnTo>
                    <a:pt x="751" y="673"/>
                  </a:lnTo>
                  <a:lnTo>
                    <a:pt x="865" y="572"/>
                  </a:lnTo>
                  <a:lnTo>
                    <a:pt x="925" y="524"/>
                  </a:lnTo>
                  <a:lnTo>
                    <a:pt x="1009" y="459"/>
                  </a:lnTo>
                  <a:lnTo>
                    <a:pt x="1184" y="344"/>
                  </a:lnTo>
                  <a:lnTo>
                    <a:pt x="1366" y="245"/>
                  </a:lnTo>
                  <a:lnTo>
                    <a:pt x="1552" y="164"/>
                  </a:lnTo>
                  <a:lnTo>
                    <a:pt x="1744" y="99"/>
                  </a:lnTo>
                  <a:lnTo>
                    <a:pt x="1939" y="50"/>
                  </a:lnTo>
                  <a:lnTo>
                    <a:pt x="2134" y="17"/>
                  </a:lnTo>
                  <a:lnTo>
                    <a:pt x="2333" y="2"/>
                  </a:lnTo>
                  <a:lnTo>
                    <a:pt x="2432" y="0"/>
                  </a:lnTo>
                  <a:lnTo>
                    <a:pt x="2521" y="2"/>
                  </a:lnTo>
                  <a:lnTo>
                    <a:pt x="2696" y="13"/>
                  </a:lnTo>
                  <a:lnTo>
                    <a:pt x="2871" y="39"/>
                  </a:lnTo>
                  <a:lnTo>
                    <a:pt x="3043" y="77"/>
                  </a:lnTo>
                  <a:lnTo>
                    <a:pt x="3128" y="100"/>
                  </a:lnTo>
                  <a:lnTo>
                    <a:pt x="3131" y="165"/>
                  </a:lnTo>
                  <a:lnTo>
                    <a:pt x="3132" y="231"/>
                  </a:lnTo>
                  <a:lnTo>
                    <a:pt x="3131" y="165"/>
                  </a:lnTo>
                  <a:lnTo>
                    <a:pt x="3128" y="100"/>
                  </a:lnTo>
                  <a:lnTo>
                    <a:pt x="3" y="2569"/>
                  </a:lnTo>
                  <a:close/>
                </a:path>
              </a:pathLst>
            </a:custGeom>
            <a:solidFill>
              <a:schemeClr val="tx1">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80"/>
            <p:cNvSpPr>
              <a:spLocks/>
            </p:cNvSpPr>
            <p:nvPr/>
          </p:nvSpPr>
          <p:spPr bwMode="auto">
            <a:xfrm rot="10800000">
              <a:off x="6742781" y="2175483"/>
              <a:ext cx="1243012" cy="1019175"/>
            </a:xfrm>
            <a:custGeom>
              <a:avLst/>
              <a:gdLst>
                <a:gd name="T0" fmla="*/ 3 w 3132"/>
                <a:gd name="T1" fmla="*/ 2569 h 2569"/>
                <a:gd name="T2" fmla="*/ 3 w 3132"/>
                <a:gd name="T3" fmla="*/ 2569 h 2569"/>
                <a:gd name="T4" fmla="*/ 0 w 3132"/>
                <a:gd name="T5" fmla="*/ 2498 h 2569"/>
                <a:gd name="T6" fmla="*/ 1 w 3132"/>
                <a:gd name="T7" fmla="*/ 2354 h 2569"/>
                <a:gd name="T8" fmla="*/ 10 w 3132"/>
                <a:gd name="T9" fmla="*/ 2211 h 2569"/>
                <a:gd name="T10" fmla="*/ 27 w 3132"/>
                <a:gd name="T11" fmla="*/ 2069 h 2569"/>
                <a:gd name="T12" fmla="*/ 53 w 3132"/>
                <a:gd name="T13" fmla="*/ 1929 h 2569"/>
                <a:gd name="T14" fmla="*/ 86 w 3132"/>
                <a:gd name="T15" fmla="*/ 1789 h 2569"/>
                <a:gd name="T16" fmla="*/ 128 w 3132"/>
                <a:gd name="T17" fmla="*/ 1652 h 2569"/>
                <a:gd name="T18" fmla="*/ 178 w 3132"/>
                <a:gd name="T19" fmla="*/ 1517 h 2569"/>
                <a:gd name="T20" fmla="*/ 237 w 3132"/>
                <a:gd name="T21" fmla="*/ 1386 h 2569"/>
                <a:gd name="T22" fmla="*/ 303 w 3132"/>
                <a:gd name="T23" fmla="*/ 1256 h 2569"/>
                <a:gd name="T24" fmla="*/ 377 w 3132"/>
                <a:gd name="T25" fmla="*/ 1131 h 2569"/>
                <a:gd name="T26" fmla="*/ 458 w 3132"/>
                <a:gd name="T27" fmla="*/ 1010 h 2569"/>
                <a:gd name="T28" fmla="*/ 548 w 3132"/>
                <a:gd name="T29" fmla="*/ 893 h 2569"/>
                <a:gd name="T30" fmla="*/ 646 w 3132"/>
                <a:gd name="T31" fmla="*/ 781 h 2569"/>
                <a:gd name="T32" fmla="*/ 751 w 3132"/>
                <a:gd name="T33" fmla="*/ 673 h 2569"/>
                <a:gd name="T34" fmla="*/ 865 w 3132"/>
                <a:gd name="T35" fmla="*/ 572 h 2569"/>
                <a:gd name="T36" fmla="*/ 925 w 3132"/>
                <a:gd name="T37" fmla="*/ 524 h 2569"/>
                <a:gd name="T38" fmla="*/ 1009 w 3132"/>
                <a:gd name="T39" fmla="*/ 459 h 2569"/>
                <a:gd name="T40" fmla="*/ 1184 w 3132"/>
                <a:gd name="T41" fmla="*/ 344 h 2569"/>
                <a:gd name="T42" fmla="*/ 1366 w 3132"/>
                <a:gd name="T43" fmla="*/ 245 h 2569"/>
                <a:gd name="T44" fmla="*/ 1552 w 3132"/>
                <a:gd name="T45" fmla="*/ 164 h 2569"/>
                <a:gd name="T46" fmla="*/ 1744 w 3132"/>
                <a:gd name="T47" fmla="*/ 99 h 2569"/>
                <a:gd name="T48" fmla="*/ 1939 w 3132"/>
                <a:gd name="T49" fmla="*/ 50 h 2569"/>
                <a:gd name="T50" fmla="*/ 2134 w 3132"/>
                <a:gd name="T51" fmla="*/ 17 h 2569"/>
                <a:gd name="T52" fmla="*/ 2333 w 3132"/>
                <a:gd name="T53" fmla="*/ 2 h 2569"/>
                <a:gd name="T54" fmla="*/ 2432 w 3132"/>
                <a:gd name="T55" fmla="*/ 0 h 2569"/>
                <a:gd name="T56" fmla="*/ 2521 w 3132"/>
                <a:gd name="T57" fmla="*/ 2 h 2569"/>
                <a:gd name="T58" fmla="*/ 2696 w 3132"/>
                <a:gd name="T59" fmla="*/ 13 h 2569"/>
                <a:gd name="T60" fmla="*/ 2871 w 3132"/>
                <a:gd name="T61" fmla="*/ 39 h 2569"/>
                <a:gd name="T62" fmla="*/ 3043 w 3132"/>
                <a:gd name="T63" fmla="*/ 77 h 2569"/>
                <a:gd name="T64" fmla="*/ 3128 w 3132"/>
                <a:gd name="T65" fmla="*/ 100 h 2569"/>
                <a:gd name="T66" fmla="*/ 3131 w 3132"/>
                <a:gd name="T67" fmla="*/ 165 h 2569"/>
                <a:gd name="T68" fmla="*/ 3132 w 3132"/>
                <a:gd name="T69" fmla="*/ 231 h 2569"/>
                <a:gd name="T70" fmla="*/ 3131 w 3132"/>
                <a:gd name="T71" fmla="*/ 165 h 2569"/>
                <a:gd name="T72" fmla="*/ 3128 w 3132"/>
                <a:gd name="T73" fmla="*/ 100 h 2569"/>
                <a:gd name="T74" fmla="*/ 3 w 3132"/>
                <a:gd name="T75" fmla="*/ 2569 h 2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32" h="2569">
                  <a:moveTo>
                    <a:pt x="3" y="2569"/>
                  </a:moveTo>
                  <a:lnTo>
                    <a:pt x="3" y="2569"/>
                  </a:lnTo>
                  <a:lnTo>
                    <a:pt x="0" y="2498"/>
                  </a:lnTo>
                  <a:lnTo>
                    <a:pt x="1" y="2354"/>
                  </a:lnTo>
                  <a:lnTo>
                    <a:pt x="10" y="2211"/>
                  </a:lnTo>
                  <a:lnTo>
                    <a:pt x="27" y="2069"/>
                  </a:lnTo>
                  <a:lnTo>
                    <a:pt x="53" y="1929"/>
                  </a:lnTo>
                  <a:lnTo>
                    <a:pt x="86" y="1789"/>
                  </a:lnTo>
                  <a:lnTo>
                    <a:pt x="128" y="1652"/>
                  </a:lnTo>
                  <a:lnTo>
                    <a:pt x="178" y="1517"/>
                  </a:lnTo>
                  <a:lnTo>
                    <a:pt x="237" y="1386"/>
                  </a:lnTo>
                  <a:lnTo>
                    <a:pt x="303" y="1256"/>
                  </a:lnTo>
                  <a:lnTo>
                    <a:pt x="377" y="1131"/>
                  </a:lnTo>
                  <a:lnTo>
                    <a:pt x="458" y="1010"/>
                  </a:lnTo>
                  <a:lnTo>
                    <a:pt x="548" y="893"/>
                  </a:lnTo>
                  <a:lnTo>
                    <a:pt x="646" y="781"/>
                  </a:lnTo>
                  <a:lnTo>
                    <a:pt x="751" y="673"/>
                  </a:lnTo>
                  <a:lnTo>
                    <a:pt x="865" y="572"/>
                  </a:lnTo>
                  <a:lnTo>
                    <a:pt x="925" y="524"/>
                  </a:lnTo>
                  <a:lnTo>
                    <a:pt x="1009" y="459"/>
                  </a:lnTo>
                  <a:lnTo>
                    <a:pt x="1184" y="344"/>
                  </a:lnTo>
                  <a:lnTo>
                    <a:pt x="1366" y="245"/>
                  </a:lnTo>
                  <a:lnTo>
                    <a:pt x="1552" y="164"/>
                  </a:lnTo>
                  <a:lnTo>
                    <a:pt x="1744" y="99"/>
                  </a:lnTo>
                  <a:lnTo>
                    <a:pt x="1939" y="50"/>
                  </a:lnTo>
                  <a:lnTo>
                    <a:pt x="2134" y="17"/>
                  </a:lnTo>
                  <a:lnTo>
                    <a:pt x="2333" y="2"/>
                  </a:lnTo>
                  <a:lnTo>
                    <a:pt x="2432" y="0"/>
                  </a:lnTo>
                  <a:lnTo>
                    <a:pt x="2521" y="2"/>
                  </a:lnTo>
                  <a:lnTo>
                    <a:pt x="2696" y="13"/>
                  </a:lnTo>
                  <a:lnTo>
                    <a:pt x="2871" y="39"/>
                  </a:lnTo>
                  <a:lnTo>
                    <a:pt x="3043" y="77"/>
                  </a:lnTo>
                  <a:lnTo>
                    <a:pt x="3128" y="100"/>
                  </a:lnTo>
                  <a:lnTo>
                    <a:pt x="3131" y="165"/>
                  </a:lnTo>
                  <a:lnTo>
                    <a:pt x="3132" y="231"/>
                  </a:lnTo>
                  <a:lnTo>
                    <a:pt x="3131" y="165"/>
                  </a:lnTo>
                  <a:lnTo>
                    <a:pt x="3128" y="100"/>
                  </a:lnTo>
                  <a:lnTo>
                    <a:pt x="3" y="2569"/>
                  </a:lnTo>
                  <a:close/>
                </a:path>
              </a:pathLst>
            </a:custGeom>
            <a:solidFill>
              <a:schemeClr val="accent1">
                <a:lumMod val="50000"/>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80"/>
            <p:cNvSpPr>
              <a:spLocks/>
            </p:cNvSpPr>
            <p:nvPr/>
          </p:nvSpPr>
          <p:spPr bwMode="auto">
            <a:xfrm rot="15300000">
              <a:off x="6916917" y="3601803"/>
              <a:ext cx="1243013" cy="1019175"/>
            </a:xfrm>
            <a:custGeom>
              <a:avLst/>
              <a:gdLst>
                <a:gd name="T0" fmla="*/ 3 w 3132"/>
                <a:gd name="T1" fmla="*/ 2569 h 2569"/>
                <a:gd name="T2" fmla="*/ 3 w 3132"/>
                <a:gd name="T3" fmla="*/ 2569 h 2569"/>
                <a:gd name="T4" fmla="*/ 0 w 3132"/>
                <a:gd name="T5" fmla="*/ 2498 h 2569"/>
                <a:gd name="T6" fmla="*/ 1 w 3132"/>
                <a:gd name="T7" fmla="*/ 2354 h 2569"/>
                <a:gd name="T8" fmla="*/ 10 w 3132"/>
                <a:gd name="T9" fmla="*/ 2211 h 2569"/>
                <a:gd name="T10" fmla="*/ 27 w 3132"/>
                <a:gd name="T11" fmla="*/ 2069 h 2569"/>
                <a:gd name="T12" fmla="*/ 53 w 3132"/>
                <a:gd name="T13" fmla="*/ 1929 h 2569"/>
                <a:gd name="T14" fmla="*/ 86 w 3132"/>
                <a:gd name="T15" fmla="*/ 1789 h 2569"/>
                <a:gd name="T16" fmla="*/ 128 w 3132"/>
                <a:gd name="T17" fmla="*/ 1652 h 2569"/>
                <a:gd name="T18" fmla="*/ 178 w 3132"/>
                <a:gd name="T19" fmla="*/ 1517 h 2569"/>
                <a:gd name="T20" fmla="*/ 237 w 3132"/>
                <a:gd name="T21" fmla="*/ 1386 h 2569"/>
                <a:gd name="T22" fmla="*/ 303 w 3132"/>
                <a:gd name="T23" fmla="*/ 1256 h 2569"/>
                <a:gd name="T24" fmla="*/ 377 w 3132"/>
                <a:gd name="T25" fmla="*/ 1131 h 2569"/>
                <a:gd name="T26" fmla="*/ 458 w 3132"/>
                <a:gd name="T27" fmla="*/ 1010 h 2569"/>
                <a:gd name="T28" fmla="*/ 548 w 3132"/>
                <a:gd name="T29" fmla="*/ 893 h 2569"/>
                <a:gd name="T30" fmla="*/ 646 w 3132"/>
                <a:gd name="T31" fmla="*/ 781 h 2569"/>
                <a:gd name="T32" fmla="*/ 751 w 3132"/>
                <a:gd name="T33" fmla="*/ 673 h 2569"/>
                <a:gd name="T34" fmla="*/ 865 w 3132"/>
                <a:gd name="T35" fmla="*/ 572 h 2569"/>
                <a:gd name="T36" fmla="*/ 925 w 3132"/>
                <a:gd name="T37" fmla="*/ 524 h 2569"/>
                <a:gd name="T38" fmla="*/ 1009 w 3132"/>
                <a:gd name="T39" fmla="*/ 459 h 2569"/>
                <a:gd name="T40" fmla="*/ 1184 w 3132"/>
                <a:gd name="T41" fmla="*/ 344 h 2569"/>
                <a:gd name="T42" fmla="*/ 1366 w 3132"/>
                <a:gd name="T43" fmla="*/ 245 h 2569"/>
                <a:gd name="T44" fmla="*/ 1552 w 3132"/>
                <a:gd name="T45" fmla="*/ 164 h 2569"/>
                <a:gd name="T46" fmla="*/ 1744 w 3132"/>
                <a:gd name="T47" fmla="*/ 99 h 2569"/>
                <a:gd name="T48" fmla="*/ 1939 w 3132"/>
                <a:gd name="T49" fmla="*/ 50 h 2569"/>
                <a:gd name="T50" fmla="*/ 2134 w 3132"/>
                <a:gd name="T51" fmla="*/ 17 h 2569"/>
                <a:gd name="T52" fmla="*/ 2333 w 3132"/>
                <a:gd name="T53" fmla="*/ 2 h 2569"/>
                <a:gd name="T54" fmla="*/ 2432 w 3132"/>
                <a:gd name="T55" fmla="*/ 0 h 2569"/>
                <a:gd name="T56" fmla="*/ 2521 w 3132"/>
                <a:gd name="T57" fmla="*/ 2 h 2569"/>
                <a:gd name="T58" fmla="*/ 2696 w 3132"/>
                <a:gd name="T59" fmla="*/ 13 h 2569"/>
                <a:gd name="T60" fmla="*/ 2871 w 3132"/>
                <a:gd name="T61" fmla="*/ 39 h 2569"/>
                <a:gd name="T62" fmla="*/ 3043 w 3132"/>
                <a:gd name="T63" fmla="*/ 77 h 2569"/>
                <a:gd name="T64" fmla="*/ 3128 w 3132"/>
                <a:gd name="T65" fmla="*/ 100 h 2569"/>
                <a:gd name="T66" fmla="*/ 3131 w 3132"/>
                <a:gd name="T67" fmla="*/ 165 h 2569"/>
                <a:gd name="T68" fmla="*/ 3132 w 3132"/>
                <a:gd name="T69" fmla="*/ 231 h 2569"/>
                <a:gd name="T70" fmla="*/ 3131 w 3132"/>
                <a:gd name="T71" fmla="*/ 165 h 2569"/>
                <a:gd name="T72" fmla="*/ 3128 w 3132"/>
                <a:gd name="T73" fmla="*/ 100 h 2569"/>
                <a:gd name="T74" fmla="*/ 3 w 3132"/>
                <a:gd name="T75" fmla="*/ 2569 h 2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32" h="2569">
                  <a:moveTo>
                    <a:pt x="3" y="2569"/>
                  </a:moveTo>
                  <a:lnTo>
                    <a:pt x="3" y="2569"/>
                  </a:lnTo>
                  <a:lnTo>
                    <a:pt x="0" y="2498"/>
                  </a:lnTo>
                  <a:lnTo>
                    <a:pt x="1" y="2354"/>
                  </a:lnTo>
                  <a:lnTo>
                    <a:pt x="10" y="2211"/>
                  </a:lnTo>
                  <a:lnTo>
                    <a:pt x="27" y="2069"/>
                  </a:lnTo>
                  <a:lnTo>
                    <a:pt x="53" y="1929"/>
                  </a:lnTo>
                  <a:lnTo>
                    <a:pt x="86" y="1789"/>
                  </a:lnTo>
                  <a:lnTo>
                    <a:pt x="128" y="1652"/>
                  </a:lnTo>
                  <a:lnTo>
                    <a:pt x="178" y="1517"/>
                  </a:lnTo>
                  <a:lnTo>
                    <a:pt x="237" y="1386"/>
                  </a:lnTo>
                  <a:lnTo>
                    <a:pt x="303" y="1256"/>
                  </a:lnTo>
                  <a:lnTo>
                    <a:pt x="377" y="1131"/>
                  </a:lnTo>
                  <a:lnTo>
                    <a:pt x="458" y="1010"/>
                  </a:lnTo>
                  <a:lnTo>
                    <a:pt x="548" y="893"/>
                  </a:lnTo>
                  <a:lnTo>
                    <a:pt x="646" y="781"/>
                  </a:lnTo>
                  <a:lnTo>
                    <a:pt x="751" y="673"/>
                  </a:lnTo>
                  <a:lnTo>
                    <a:pt x="865" y="572"/>
                  </a:lnTo>
                  <a:lnTo>
                    <a:pt x="925" y="524"/>
                  </a:lnTo>
                  <a:lnTo>
                    <a:pt x="1009" y="459"/>
                  </a:lnTo>
                  <a:lnTo>
                    <a:pt x="1184" y="344"/>
                  </a:lnTo>
                  <a:lnTo>
                    <a:pt x="1366" y="245"/>
                  </a:lnTo>
                  <a:lnTo>
                    <a:pt x="1552" y="164"/>
                  </a:lnTo>
                  <a:lnTo>
                    <a:pt x="1744" y="99"/>
                  </a:lnTo>
                  <a:lnTo>
                    <a:pt x="1939" y="50"/>
                  </a:lnTo>
                  <a:lnTo>
                    <a:pt x="2134" y="17"/>
                  </a:lnTo>
                  <a:lnTo>
                    <a:pt x="2333" y="2"/>
                  </a:lnTo>
                  <a:lnTo>
                    <a:pt x="2432" y="0"/>
                  </a:lnTo>
                  <a:lnTo>
                    <a:pt x="2521" y="2"/>
                  </a:lnTo>
                  <a:lnTo>
                    <a:pt x="2696" y="13"/>
                  </a:lnTo>
                  <a:lnTo>
                    <a:pt x="2871" y="39"/>
                  </a:lnTo>
                  <a:lnTo>
                    <a:pt x="3043" y="77"/>
                  </a:lnTo>
                  <a:lnTo>
                    <a:pt x="3128" y="100"/>
                  </a:lnTo>
                  <a:lnTo>
                    <a:pt x="3131" y="165"/>
                  </a:lnTo>
                  <a:lnTo>
                    <a:pt x="3132" y="231"/>
                  </a:lnTo>
                  <a:lnTo>
                    <a:pt x="3131" y="165"/>
                  </a:lnTo>
                  <a:lnTo>
                    <a:pt x="3128" y="100"/>
                  </a:lnTo>
                  <a:lnTo>
                    <a:pt x="3" y="2569"/>
                  </a:lnTo>
                  <a:close/>
                </a:path>
              </a:pathLst>
            </a:custGeom>
            <a:solidFill>
              <a:schemeClr val="tx1">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80"/>
            <p:cNvSpPr>
              <a:spLocks/>
            </p:cNvSpPr>
            <p:nvPr/>
          </p:nvSpPr>
          <p:spPr bwMode="auto">
            <a:xfrm rot="10800000" flipH="1">
              <a:off x="4194706" y="2175483"/>
              <a:ext cx="1243112" cy="1019175"/>
            </a:xfrm>
            <a:custGeom>
              <a:avLst/>
              <a:gdLst>
                <a:gd name="T0" fmla="*/ 3 w 3132"/>
                <a:gd name="T1" fmla="*/ 2569 h 2569"/>
                <a:gd name="T2" fmla="*/ 3 w 3132"/>
                <a:gd name="T3" fmla="*/ 2569 h 2569"/>
                <a:gd name="T4" fmla="*/ 0 w 3132"/>
                <a:gd name="T5" fmla="*/ 2498 h 2569"/>
                <a:gd name="T6" fmla="*/ 1 w 3132"/>
                <a:gd name="T7" fmla="*/ 2354 h 2569"/>
                <a:gd name="T8" fmla="*/ 10 w 3132"/>
                <a:gd name="T9" fmla="*/ 2211 h 2569"/>
                <a:gd name="T10" fmla="*/ 27 w 3132"/>
                <a:gd name="T11" fmla="*/ 2069 h 2569"/>
                <a:gd name="T12" fmla="*/ 53 w 3132"/>
                <a:gd name="T13" fmla="*/ 1929 h 2569"/>
                <a:gd name="T14" fmla="*/ 86 w 3132"/>
                <a:gd name="T15" fmla="*/ 1789 h 2569"/>
                <a:gd name="T16" fmla="*/ 128 w 3132"/>
                <a:gd name="T17" fmla="*/ 1652 h 2569"/>
                <a:gd name="T18" fmla="*/ 178 w 3132"/>
                <a:gd name="T19" fmla="*/ 1517 h 2569"/>
                <a:gd name="T20" fmla="*/ 237 w 3132"/>
                <a:gd name="T21" fmla="*/ 1386 h 2569"/>
                <a:gd name="T22" fmla="*/ 303 w 3132"/>
                <a:gd name="T23" fmla="*/ 1256 h 2569"/>
                <a:gd name="T24" fmla="*/ 377 w 3132"/>
                <a:gd name="T25" fmla="*/ 1131 h 2569"/>
                <a:gd name="T26" fmla="*/ 458 w 3132"/>
                <a:gd name="T27" fmla="*/ 1010 h 2569"/>
                <a:gd name="T28" fmla="*/ 548 w 3132"/>
                <a:gd name="T29" fmla="*/ 893 h 2569"/>
                <a:gd name="T30" fmla="*/ 646 w 3132"/>
                <a:gd name="T31" fmla="*/ 781 h 2569"/>
                <a:gd name="T32" fmla="*/ 751 w 3132"/>
                <a:gd name="T33" fmla="*/ 673 h 2569"/>
                <a:gd name="T34" fmla="*/ 865 w 3132"/>
                <a:gd name="T35" fmla="*/ 572 h 2569"/>
                <a:gd name="T36" fmla="*/ 925 w 3132"/>
                <a:gd name="T37" fmla="*/ 524 h 2569"/>
                <a:gd name="T38" fmla="*/ 1009 w 3132"/>
                <a:gd name="T39" fmla="*/ 459 h 2569"/>
                <a:gd name="T40" fmla="*/ 1184 w 3132"/>
                <a:gd name="T41" fmla="*/ 344 h 2569"/>
                <a:gd name="T42" fmla="*/ 1366 w 3132"/>
                <a:gd name="T43" fmla="*/ 245 h 2569"/>
                <a:gd name="T44" fmla="*/ 1552 w 3132"/>
                <a:gd name="T45" fmla="*/ 164 h 2569"/>
                <a:gd name="T46" fmla="*/ 1744 w 3132"/>
                <a:gd name="T47" fmla="*/ 99 h 2569"/>
                <a:gd name="T48" fmla="*/ 1939 w 3132"/>
                <a:gd name="T49" fmla="*/ 50 h 2569"/>
                <a:gd name="T50" fmla="*/ 2134 w 3132"/>
                <a:gd name="T51" fmla="*/ 17 h 2569"/>
                <a:gd name="T52" fmla="*/ 2333 w 3132"/>
                <a:gd name="T53" fmla="*/ 2 h 2569"/>
                <a:gd name="T54" fmla="*/ 2432 w 3132"/>
                <a:gd name="T55" fmla="*/ 0 h 2569"/>
                <a:gd name="T56" fmla="*/ 2521 w 3132"/>
                <a:gd name="T57" fmla="*/ 2 h 2569"/>
                <a:gd name="T58" fmla="*/ 2696 w 3132"/>
                <a:gd name="T59" fmla="*/ 13 h 2569"/>
                <a:gd name="T60" fmla="*/ 2871 w 3132"/>
                <a:gd name="T61" fmla="*/ 39 h 2569"/>
                <a:gd name="T62" fmla="*/ 3043 w 3132"/>
                <a:gd name="T63" fmla="*/ 77 h 2569"/>
                <a:gd name="T64" fmla="*/ 3128 w 3132"/>
                <a:gd name="T65" fmla="*/ 100 h 2569"/>
                <a:gd name="T66" fmla="*/ 3131 w 3132"/>
                <a:gd name="T67" fmla="*/ 165 h 2569"/>
                <a:gd name="T68" fmla="*/ 3132 w 3132"/>
                <a:gd name="T69" fmla="*/ 231 h 2569"/>
                <a:gd name="T70" fmla="*/ 3131 w 3132"/>
                <a:gd name="T71" fmla="*/ 165 h 2569"/>
                <a:gd name="T72" fmla="*/ 3128 w 3132"/>
                <a:gd name="T73" fmla="*/ 100 h 2569"/>
                <a:gd name="T74" fmla="*/ 3 w 3132"/>
                <a:gd name="T75" fmla="*/ 2569 h 2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32" h="2569">
                  <a:moveTo>
                    <a:pt x="3" y="2569"/>
                  </a:moveTo>
                  <a:lnTo>
                    <a:pt x="3" y="2569"/>
                  </a:lnTo>
                  <a:lnTo>
                    <a:pt x="0" y="2498"/>
                  </a:lnTo>
                  <a:lnTo>
                    <a:pt x="1" y="2354"/>
                  </a:lnTo>
                  <a:lnTo>
                    <a:pt x="10" y="2211"/>
                  </a:lnTo>
                  <a:lnTo>
                    <a:pt x="27" y="2069"/>
                  </a:lnTo>
                  <a:lnTo>
                    <a:pt x="53" y="1929"/>
                  </a:lnTo>
                  <a:lnTo>
                    <a:pt x="86" y="1789"/>
                  </a:lnTo>
                  <a:lnTo>
                    <a:pt x="128" y="1652"/>
                  </a:lnTo>
                  <a:lnTo>
                    <a:pt x="178" y="1517"/>
                  </a:lnTo>
                  <a:lnTo>
                    <a:pt x="237" y="1386"/>
                  </a:lnTo>
                  <a:lnTo>
                    <a:pt x="303" y="1256"/>
                  </a:lnTo>
                  <a:lnTo>
                    <a:pt x="377" y="1131"/>
                  </a:lnTo>
                  <a:lnTo>
                    <a:pt x="458" y="1010"/>
                  </a:lnTo>
                  <a:lnTo>
                    <a:pt x="548" y="893"/>
                  </a:lnTo>
                  <a:lnTo>
                    <a:pt x="646" y="781"/>
                  </a:lnTo>
                  <a:lnTo>
                    <a:pt x="751" y="673"/>
                  </a:lnTo>
                  <a:lnTo>
                    <a:pt x="865" y="572"/>
                  </a:lnTo>
                  <a:lnTo>
                    <a:pt x="925" y="524"/>
                  </a:lnTo>
                  <a:lnTo>
                    <a:pt x="1009" y="459"/>
                  </a:lnTo>
                  <a:lnTo>
                    <a:pt x="1184" y="344"/>
                  </a:lnTo>
                  <a:lnTo>
                    <a:pt x="1366" y="245"/>
                  </a:lnTo>
                  <a:lnTo>
                    <a:pt x="1552" y="164"/>
                  </a:lnTo>
                  <a:lnTo>
                    <a:pt x="1744" y="99"/>
                  </a:lnTo>
                  <a:lnTo>
                    <a:pt x="1939" y="50"/>
                  </a:lnTo>
                  <a:lnTo>
                    <a:pt x="2134" y="17"/>
                  </a:lnTo>
                  <a:lnTo>
                    <a:pt x="2333" y="2"/>
                  </a:lnTo>
                  <a:lnTo>
                    <a:pt x="2432" y="0"/>
                  </a:lnTo>
                  <a:lnTo>
                    <a:pt x="2521" y="2"/>
                  </a:lnTo>
                  <a:lnTo>
                    <a:pt x="2696" y="13"/>
                  </a:lnTo>
                  <a:lnTo>
                    <a:pt x="2871" y="39"/>
                  </a:lnTo>
                  <a:lnTo>
                    <a:pt x="3043" y="77"/>
                  </a:lnTo>
                  <a:lnTo>
                    <a:pt x="3128" y="100"/>
                  </a:lnTo>
                  <a:lnTo>
                    <a:pt x="3131" y="165"/>
                  </a:lnTo>
                  <a:lnTo>
                    <a:pt x="3132" y="231"/>
                  </a:lnTo>
                  <a:lnTo>
                    <a:pt x="3131" y="165"/>
                  </a:lnTo>
                  <a:lnTo>
                    <a:pt x="3128" y="100"/>
                  </a:lnTo>
                  <a:lnTo>
                    <a:pt x="3" y="2569"/>
                  </a:lnTo>
                  <a:close/>
                </a:path>
              </a:pathLst>
            </a:custGeom>
            <a:solidFill>
              <a:schemeClr val="tx1">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80"/>
            <p:cNvSpPr>
              <a:spLocks/>
            </p:cNvSpPr>
            <p:nvPr/>
          </p:nvSpPr>
          <p:spPr bwMode="auto">
            <a:xfrm rot="6300000" flipH="1">
              <a:off x="4032010" y="3601751"/>
              <a:ext cx="1243013" cy="1019256"/>
            </a:xfrm>
            <a:custGeom>
              <a:avLst/>
              <a:gdLst>
                <a:gd name="T0" fmla="*/ 3 w 3132"/>
                <a:gd name="T1" fmla="*/ 2569 h 2569"/>
                <a:gd name="T2" fmla="*/ 3 w 3132"/>
                <a:gd name="T3" fmla="*/ 2569 h 2569"/>
                <a:gd name="T4" fmla="*/ 0 w 3132"/>
                <a:gd name="T5" fmla="*/ 2498 h 2569"/>
                <a:gd name="T6" fmla="*/ 1 w 3132"/>
                <a:gd name="T7" fmla="*/ 2354 h 2569"/>
                <a:gd name="T8" fmla="*/ 10 w 3132"/>
                <a:gd name="T9" fmla="*/ 2211 h 2569"/>
                <a:gd name="T10" fmla="*/ 27 w 3132"/>
                <a:gd name="T11" fmla="*/ 2069 h 2569"/>
                <a:gd name="T12" fmla="*/ 53 w 3132"/>
                <a:gd name="T13" fmla="*/ 1929 h 2569"/>
                <a:gd name="T14" fmla="*/ 86 w 3132"/>
                <a:gd name="T15" fmla="*/ 1789 h 2569"/>
                <a:gd name="T16" fmla="*/ 128 w 3132"/>
                <a:gd name="T17" fmla="*/ 1652 h 2569"/>
                <a:gd name="T18" fmla="*/ 178 w 3132"/>
                <a:gd name="T19" fmla="*/ 1517 h 2569"/>
                <a:gd name="T20" fmla="*/ 237 w 3132"/>
                <a:gd name="T21" fmla="*/ 1386 h 2569"/>
                <a:gd name="T22" fmla="*/ 303 w 3132"/>
                <a:gd name="T23" fmla="*/ 1256 h 2569"/>
                <a:gd name="T24" fmla="*/ 377 w 3132"/>
                <a:gd name="T25" fmla="*/ 1131 h 2569"/>
                <a:gd name="T26" fmla="*/ 458 w 3132"/>
                <a:gd name="T27" fmla="*/ 1010 h 2569"/>
                <a:gd name="T28" fmla="*/ 548 w 3132"/>
                <a:gd name="T29" fmla="*/ 893 h 2569"/>
                <a:gd name="T30" fmla="*/ 646 w 3132"/>
                <a:gd name="T31" fmla="*/ 781 h 2569"/>
                <a:gd name="T32" fmla="*/ 751 w 3132"/>
                <a:gd name="T33" fmla="*/ 673 h 2569"/>
                <a:gd name="T34" fmla="*/ 865 w 3132"/>
                <a:gd name="T35" fmla="*/ 572 h 2569"/>
                <a:gd name="T36" fmla="*/ 925 w 3132"/>
                <a:gd name="T37" fmla="*/ 524 h 2569"/>
                <a:gd name="T38" fmla="*/ 1009 w 3132"/>
                <a:gd name="T39" fmla="*/ 459 h 2569"/>
                <a:gd name="T40" fmla="*/ 1184 w 3132"/>
                <a:gd name="T41" fmla="*/ 344 h 2569"/>
                <a:gd name="T42" fmla="*/ 1366 w 3132"/>
                <a:gd name="T43" fmla="*/ 245 h 2569"/>
                <a:gd name="T44" fmla="*/ 1552 w 3132"/>
                <a:gd name="T45" fmla="*/ 164 h 2569"/>
                <a:gd name="T46" fmla="*/ 1744 w 3132"/>
                <a:gd name="T47" fmla="*/ 99 h 2569"/>
                <a:gd name="T48" fmla="*/ 1939 w 3132"/>
                <a:gd name="T49" fmla="*/ 50 h 2569"/>
                <a:gd name="T50" fmla="*/ 2134 w 3132"/>
                <a:gd name="T51" fmla="*/ 17 h 2569"/>
                <a:gd name="T52" fmla="*/ 2333 w 3132"/>
                <a:gd name="T53" fmla="*/ 2 h 2569"/>
                <a:gd name="T54" fmla="*/ 2432 w 3132"/>
                <a:gd name="T55" fmla="*/ 0 h 2569"/>
                <a:gd name="T56" fmla="*/ 2521 w 3132"/>
                <a:gd name="T57" fmla="*/ 2 h 2569"/>
                <a:gd name="T58" fmla="*/ 2696 w 3132"/>
                <a:gd name="T59" fmla="*/ 13 h 2569"/>
                <a:gd name="T60" fmla="*/ 2871 w 3132"/>
                <a:gd name="T61" fmla="*/ 39 h 2569"/>
                <a:gd name="T62" fmla="*/ 3043 w 3132"/>
                <a:gd name="T63" fmla="*/ 77 h 2569"/>
                <a:gd name="T64" fmla="*/ 3128 w 3132"/>
                <a:gd name="T65" fmla="*/ 100 h 2569"/>
                <a:gd name="T66" fmla="*/ 3131 w 3132"/>
                <a:gd name="T67" fmla="*/ 165 h 2569"/>
                <a:gd name="T68" fmla="*/ 3132 w 3132"/>
                <a:gd name="T69" fmla="*/ 231 h 2569"/>
                <a:gd name="T70" fmla="*/ 3131 w 3132"/>
                <a:gd name="T71" fmla="*/ 165 h 2569"/>
                <a:gd name="T72" fmla="*/ 3128 w 3132"/>
                <a:gd name="T73" fmla="*/ 100 h 2569"/>
                <a:gd name="T74" fmla="*/ 3 w 3132"/>
                <a:gd name="T75" fmla="*/ 2569 h 2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32" h="2569">
                  <a:moveTo>
                    <a:pt x="3" y="2569"/>
                  </a:moveTo>
                  <a:lnTo>
                    <a:pt x="3" y="2569"/>
                  </a:lnTo>
                  <a:lnTo>
                    <a:pt x="0" y="2498"/>
                  </a:lnTo>
                  <a:lnTo>
                    <a:pt x="1" y="2354"/>
                  </a:lnTo>
                  <a:lnTo>
                    <a:pt x="10" y="2211"/>
                  </a:lnTo>
                  <a:lnTo>
                    <a:pt x="27" y="2069"/>
                  </a:lnTo>
                  <a:lnTo>
                    <a:pt x="53" y="1929"/>
                  </a:lnTo>
                  <a:lnTo>
                    <a:pt x="86" y="1789"/>
                  </a:lnTo>
                  <a:lnTo>
                    <a:pt x="128" y="1652"/>
                  </a:lnTo>
                  <a:lnTo>
                    <a:pt x="178" y="1517"/>
                  </a:lnTo>
                  <a:lnTo>
                    <a:pt x="237" y="1386"/>
                  </a:lnTo>
                  <a:lnTo>
                    <a:pt x="303" y="1256"/>
                  </a:lnTo>
                  <a:lnTo>
                    <a:pt x="377" y="1131"/>
                  </a:lnTo>
                  <a:lnTo>
                    <a:pt x="458" y="1010"/>
                  </a:lnTo>
                  <a:lnTo>
                    <a:pt x="548" y="893"/>
                  </a:lnTo>
                  <a:lnTo>
                    <a:pt x="646" y="781"/>
                  </a:lnTo>
                  <a:lnTo>
                    <a:pt x="751" y="673"/>
                  </a:lnTo>
                  <a:lnTo>
                    <a:pt x="865" y="572"/>
                  </a:lnTo>
                  <a:lnTo>
                    <a:pt x="925" y="524"/>
                  </a:lnTo>
                  <a:lnTo>
                    <a:pt x="1009" y="459"/>
                  </a:lnTo>
                  <a:lnTo>
                    <a:pt x="1184" y="344"/>
                  </a:lnTo>
                  <a:lnTo>
                    <a:pt x="1366" y="245"/>
                  </a:lnTo>
                  <a:lnTo>
                    <a:pt x="1552" y="164"/>
                  </a:lnTo>
                  <a:lnTo>
                    <a:pt x="1744" y="99"/>
                  </a:lnTo>
                  <a:lnTo>
                    <a:pt x="1939" y="50"/>
                  </a:lnTo>
                  <a:lnTo>
                    <a:pt x="2134" y="17"/>
                  </a:lnTo>
                  <a:lnTo>
                    <a:pt x="2333" y="2"/>
                  </a:lnTo>
                  <a:lnTo>
                    <a:pt x="2432" y="0"/>
                  </a:lnTo>
                  <a:lnTo>
                    <a:pt x="2521" y="2"/>
                  </a:lnTo>
                  <a:lnTo>
                    <a:pt x="2696" y="13"/>
                  </a:lnTo>
                  <a:lnTo>
                    <a:pt x="2871" y="39"/>
                  </a:lnTo>
                  <a:lnTo>
                    <a:pt x="3043" y="77"/>
                  </a:lnTo>
                  <a:lnTo>
                    <a:pt x="3128" y="100"/>
                  </a:lnTo>
                  <a:lnTo>
                    <a:pt x="3131" y="165"/>
                  </a:lnTo>
                  <a:lnTo>
                    <a:pt x="3132" y="231"/>
                  </a:lnTo>
                  <a:lnTo>
                    <a:pt x="3131" y="165"/>
                  </a:lnTo>
                  <a:lnTo>
                    <a:pt x="3128" y="100"/>
                  </a:lnTo>
                  <a:lnTo>
                    <a:pt x="3" y="2569"/>
                  </a:lnTo>
                  <a:close/>
                </a:path>
              </a:pathLst>
            </a:custGeom>
            <a:solidFill>
              <a:schemeClr val="tx1">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78" name="Freeform 79"/>
          <p:cNvSpPr>
            <a:spLocks/>
          </p:cNvSpPr>
          <p:nvPr/>
        </p:nvSpPr>
        <p:spPr bwMode="auto">
          <a:xfrm>
            <a:off x="4132687" y="3972115"/>
            <a:ext cx="824724" cy="2408813"/>
          </a:xfrm>
          <a:custGeom>
            <a:avLst/>
            <a:gdLst>
              <a:gd name="T0" fmla="*/ 219 w 1464"/>
              <a:gd name="T1" fmla="*/ 4915 h 5932"/>
              <a:gd name="T2" fmla="*/ 311 w 1464"/>
              <a:gd name="T3" fmla="*/ 5235 h 5932"/>
              <a:gd name="T4" fmla="*/ 410 w 1464"/>
              <a:gd name="T5" fmla="*/ 5555 h 5932"/>
              <a:gd name="T6" fmla="*/ 521 w 1464"/>
              <a:gd name="T7" fmla="*/ 5919 h 5932"/>
              <a:gd name="T8" fmla="*/ 998 w 1464"/>
              <a:gd name="T9" fmla="*/ 5932 h 5932"/>
              <a:gd name="T10" fmla="*/ 1362 w 1464"/>
              <a:gd name="T11" fmla="*/ 5707 h 5932"/>
              <a:gd name="T12" fmla="*/ 995 w 1464"/>
              <a:gd name="T13" fmla="*/ 4925 h 5932"/>
              <a:gd name="T14" fmla="*/ 812 w 1464"/>
              <a:gd name="T15" fmla="*/ 4469 h 5932"/>
              <a:gd name="T16" fmla="*/ 702 w 1464"/>
              <a:gd name="T17" fmla="*/ 4114 h 5932"/>
              <a:gd name="T18" fmla="*/ 631 w 1464"/>
              <a:gd name="T19" fmla="*/ 3807 h 5932"/>
              <a:gd name="T20" fmla="*/ 563 w 1464"/>
              <a:gd name="T21" fmla="*/ 3392 h 5932"/>
              <a:gd name="T22" fmla="*/ 535 w 1464"/>
              <a:gd name="T23" fmla="*/ 3127 h 5932"/>
              <a:gd name="T24" fmla="*/ 509 w 1464"/>
              <a:gd name="T25" fmla="*/ 2650 h 5932"/>
              <a:gd name="T26" fmla="*/ 510 w 1464"/>
              <a:gd name="T27" fmla="*/ 2221 h 5932"/>
              <a:gd name="T28" fmla="*/ 545 w 1464"/>
              <a:gd name="T29" fmla="*/ 1650 h 5932"/>
              <a:gd name="T30" fmla="*/ 579 w 1464"/>
              <a:gd name="T31" fmla="*/ 1345 h 5932"/>
              <a:gd name="T32" fmla="*/ 694 w 1464"/>
              <a:gd name="T33" fmla="*/ 656 h 5932"/>
              <a:gd name="T34" fmla="*/ 816 w 1464"/>
              <a:gd name="T35" fmla="*/ 127 h 5932"/>
              <a:gd name="T36" fmla="*/ 841 w 1464"/>
              <a:gd name="T37" fmla="*/ 41 h 5932"/>
              <a:gd name="T38" fmla="*/ 815 w 1464"/>
              <a:gd name="T39" fmla="*/ 5 h 5932"/>
              <a:gd name="T40" fmla="*/ 790 w 1464"/>
              <a:gd name="T41" fmla="*/ 0 h 5932"/>
              <a:gd name="T42" fmla="*/ 760 w 1464"/>
              <a:gd name="T43" fmla="*/ 17 h 5932"/>
              <a:gd name="T44" fmla="*/ 747 w 1464"/>
              <a:gd name="T45" fmla="*/ 41 h 5932"/>
              <a:gd name="T46" fmla="*/ 553 w 1464"/>
              <a:gd name="T47" fmla="*/ 501 h 5932"/>
              <a:gd name="T48" fmla="*/ 385 w 1464"/>
              <a:gd name="T49" fmla="*/ 990 h 5932"/>
              <a:gd name="T50" fmla="*/ 255 w 1464"/>
              <a:gd name="T51" fmla="*/ 1451 h 5932"/>
              <a:gd name="T52" fmla="*/ 136 w 1464"/>
              <a:gd name="T53" fmla="*/ 1983 h 5932"/>
              <a:gd name="T54" fmla="*/ 71 w 1464"/>
              <a:gd name="T55" fmla="*/ 2342 h 5932"/>
              <a:gd name="T56" fmla="*/ 6 w 1464"/>
              <a:gd name="T57" fmla="*/ 3012 h 5932"/>
              <a:gd name="T58" fmla="*/ 13 w 1464"/>
              <a:gd name="T59" fmla="*/ 3685 h 5932"/>
              <a:gd name="T60" fmla="*/ 93 w 1464"/>
              <a:gd name="T61" fmla="*/ 4352 h 5932"/>
              <a:gd name="T62" fmla="*/ 200 w 1464"/>
              <a:gd name="T63" fmla="*/ 4846 h 5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64" h="5932">
                <a:moveTo>
                  <a:pt x="200" y="4846"/>
                </a:moveTo>
                <a:lnTo>
                  <a:pt x="219" y="4915"/>
                </a:lnTo>
                <a:lnTo>
                  <a:pt x="238" y="4983"/>
                </a:lnTo>
                <a:lnTo>
                  <a:pt x="311" y="5235"/>
                </a:lnTo>
                <a:lnTo>
                  <a:pt x="390" y="5482"/>
                </a:lnTo>
                <a:lnTo>
                  <a:pt x="410" y="5555"/>
                </a:lnTo>
                <a:lnTo>
                  <a:pt x="482" y="5800"/>
                </a:lnTo>
                <a:lnTo>
                  <a:pt x="521" y="5919"/>
                </a:lnTo>
                <a:lnTo>
                  <a:pt x="531" y="5932"/>
                </a:lnTo>
                <a:lnTo>
                  <a:pt x="998" y="5932"/>
                </a:lnTo>
                <a:lnTo>
                  <a:pt x="1464" y="5932"/>
                </a:lnTo>
                <a:lnTo>
                  <a:pt x="1362" y="5707"/>
                </a:lnTo>
                <a:lnTo>
                  <a:pt x="1149" y="5262"/>
                </a:lnTo>
                <a:lnTo>
                  <a:pt x="995" y="4925"/>
                </a:lnTo>
                <a:lnTo>
                  <a:pt x="899" y="4698"/>
                </a:lnTo>
                <a:lnTo>
                  <a:pt x="812" y="4469"/>
                </a:lnTo>
                <a:lnTo>
                  <a:pt x="736" y="4233"/>
                </a:lnTo>
                <a:lnTo>
                  <a:pt x="702" y="4114"/>
                </a:lnTo>
                <a:lnTo>
                  <a:pt x="676" y="4013"/>
                </a:lnTo>
                <a:lnTo>
                  <a:pt x="631" y="3807"/>
                </a:lnTo>
                <a:lnTo>
                  <a:pt x="593" y="3599"/>
                </a:lnTo>
                <a:lnTo>
                  <a:pt x="563" y="3392"/>
                </a:lnTo>
                <a:lnTo>
                  <a:pt x="550" y="3287"/>
                </a:lnTo>
                <a:lnTo>
                  <a:pt x="535" y="3127"/>
                </a:lnTo>
                <a:lnTo>
                  <a:pt x="513" y="2810"/>
                </a:lnTo>
                <a:lnTo>
                  <a:pt x="509" y="2650"/>
                </a:lnTo>
                <a:lnTo>
                  <a:pt x="506" y="2508"/>
                </a:lnTo>
                <a:lnTo>
                  <a:pt x="510" y="2221"/>
                </a:lnTo>
                <a:lnTo>
                  <a:pt x="523" y="1935"/>
                </a:lnTo>
                <a:lnTo>
                  <a:pt x="545" y="1650"/>
                </a:lnTo>
                <a:lnTo>
                  <a:pt x="560" y="1509"/>
                </a:lnTo>
                <a:lnTo>
                  <a:pt x="579" y="1345"/>
                </a:lnTo>
                <a:lnTo>
                  <a:pt x="623" y="1047"/>
                </a:lnTo>
                <a:lnTo>
                  <a:pt x="694" y="656"/>
                </a:lnTo>
                <a:lnTo>
                  <a:pt x="738" y="452"/>
                </a:lnTo>
                <a:lnTo>
                  <a:pt x="816" y="127"/>
                </a:lnTo>
                <a:lnTo>
                  <a:pt x="838" y="57"/>
                </a:lnTo>
                <a:lnTo>
                  <a:pt x="841" y="41"/>
                </a:lnTo>
                <a:lnTo>
                  <a:pt x="828" y="14"/>
                </a:lnTo>
                <a:lnTo>
                  <a:pt x="815" y="5"/>
                </a:lnTo>
                <a:lnTo>
                  <a:pt x="807" y="1"/>
                </a:lnTo>
                <a:lnTo>
                  <a:pt x="790" y="0"/>
                </a:lnTo>
                <a:lnTo>
                  <a:pt x="775" y="5"/>
                </a:lnTo>
                <a:lnTo>
                  <a:pt x="760" y="17"/>
                </a:lnTo>
                <a:lnTo>
                  <a:pt x="757" y="24"/>
                </a:lnTo>
                <a:lnTo>
                  <a:pt x="747" y="41"/>
                </a:lnTo>
                <a:lnTo>
                  <a:pt x="659" y="234"/>
                </a:lnTo>
                <a:lnTo>
                  <a:pt x="553" y="501"/>
                </a:lnTo>
                <a:lnTo>
                  <a:pt x="471" y="727"/>
                </a:lnTo>
                <a:lnTo>
                  <a:pt x="385" y="990"/>
                </a:lnTo>
                <a:lnTo>
                  <a:pt x="298" y="1288"/>
                </a:lnTo>
                <a:lnTo>
                  <a:pt x="255" y="1451"/>
                </a:lnTo>
                <a:lnTo>
                  <a:pt x="212" y="1620"/>
                </a:lnTo>
                <a:lnTo>
                  <a:pt x="136" y="1983"/>
                </a:lnTo>
                <a:lnTo>
                  <a:pt x="99" y="2176"/>
                </a:lnTo>
                <a:lnTo>
                  <a:pt x="71" y="2342"/>
                </a:lnTo>
                <a:lnTo>
                  <a:pt x="29" y="2676"/>
                </a:lnTo>
                <a:lnTo>
                  <a:pt x="6" y="3012"/>
                </a:lnTo>
                <a:lnTo>
                  <a:pt x="0" y="3348"/>
                </a:lnTo>
                <a:lnTo>
                  <a:pt x="13" y="3685"/>
                </a:lnTo>
                <a:lnTo>
                  <a:pt x="44" y="4019"/>
                </a:lnTo>
                <a:lnTo>
                  <a:pt x="93" y="4352"/>
                </a:lnTo>
                <a:lnTo>
                  <a:pt x="159" y="4683"/>
                </a:lnTo>
                <a:lnTo>
                  <a:pt x="200" y="4846"/>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82 Rectángulo"/>
          <p:cNvSpPr/>
          <p:nvPr/>
        </p:nvSpPr>
        <p:spPr>
          <a:xfrm>
            <a:off x="2483768" y="2276872"/>
            <a:ext cx="3888432" cy="432048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4" name="Rectangle 82"/>
          <p:cNvSpPr/>
          <p:nvPr/>
        </p:nvSpPr>
        <p:spPr>
          <a:xfrm>
            <a:off x="623324" y="4653136"/>
            <a:ext cx="2220484" cy="1077218"/>
          </a:xfrm>
          <a:prstGeom prst="rect">
            <a:avLst/>
          </a:prstGeom>
        </p:spPr>
        <p:txBody>
          <a:bodyPr wrap="square">
            <a:spAutoFit/>
          </a:bodyPr>
          <a:lstStyle/>
          <a:p>
            <a:pPr algn="ctr"/>
            <a:r>
              <a:rPr lang="en-US" sz="1600" b="1" dirty="0" smtClean="0"/>
              <a:t>Language</a:t>
            </a:r>
          </a:p>
          <a:p>
            <a:pPr algn="ctr"/>
            <a:r>
              <a:rPr lang="en-US" sz="1600" dirty="0" smtClean="0"/>
              <a:t>Need for more precise terminology and definitions</a:t>
            </a:r>
            <a:endParaRPr lang="en-US" sz="1600" dirty="0"/>
          </a:p>
        </p:txBody>
      </p:sp>
      <p:sp>
        <p:nvSpPr>
          <p:cNvPr id="88" name="Rectangle 82"/>
          <p:cNvSpPr/>
          <p:nvPr/>
        </p:nvSpPr>
        <p:spPr>
          <a:xfrm>
            <a:off x="611560" y="2492896"/>
            <a:ext cx="2220484" cy="830997"/>
          </a:xfrm>
          <a:prstGeom prst="rect">
            <a:avLst/>
          </a:prstGeom>
        </p:spPr>
        <p:txBody>
          <a:bodyPr wrap="square">
            <a:spAutoFit/>
          </a:bodyPr>
          <a:lstStyle/>
          <a:p>
            <a:pPr algn="ctr"/>
            <a:r>
              <a:rPr lang="en-US" sz="1600" b="1" smtClean="0"/>
              <a:t>Language</a:t>
            </a:r>
          </a:p>
          <a:p>
            <a:pPr algn="ctr"/>
            <a:r>
              <a:rPr lang="en-US" sz="1600" smtClean="0"/>
              <a:t>Speak the language of users</a:t>
            </a:r>
            <a:endParaRPr lang="en-US" sz="1600" dirty="0"/>
          </a:p>
        </p:txBody>
      </p:sp>
      <p:sp>
        <p:nvSpPr>
          <p:cNvPr id="89" name="Rectangle 82"/>
          <p:cNvSpPr/>
          <p:nvPr/>
        </p:nvSpPr>
        <p:spPr>
          <a:xfrm>
            <a:off x="3323832" y="1709861"/>
            <a:ext cx="2220484" cy="830997"/>
          </a:xfrm>
          <a:prstGeom prst="rect">
            <a:avLst/>
          </a:prstGeom>
        </p:spPr>
        <p:txBody>
          <a:bodyPr wrap="square">
            <a:spAutoFit/>
          </a:bodyPr>
          <a:lstStyle/>
          <a:p>
            <a:pPr algn="ctr"/>
            <a:r>
              <a:rPr lang="en-US" sz="1600" b="1" smtClean="0"/>
              <a:t>Involve users in the proposal </a:t>
            </a:r>
            <a:r>
              <a:rPr lang="en-US" sz="1600" smtClean="0"/>
              <a:t>from the beginning</a:t>
            </a:r>
            <a:endParaRPr lang="en-US" sz="1600" dirty="0"/>
          </a:p>
        </p:txBody>
      </p:sp>
      <p:sp>
        <p:nvSpPr>
          <p:cNvPr id="90" name="Rectangle 82"/>
          <p:cNvSpPr/>
          <p:nvPr/>
        </p:nvSpPr>
        <p:spPr>
          <a:xfrm>
            <a:off x="5868144" y="2636912"/>
            <a:ext cx="2220484" cy="584775"/>
          </a:xfrm>
          <a:prstGeom prst="rect">
            <a:avLst/>
          </a:prstGeom>
        </p:spPr>
        <p:txBody>
          <a:bodyPr wrap="square">
            <a:spAutoFit/>
          </a:bodyPr>
          <a:lstStyle/>
          <a:p>
            <a:pPr algn="ctr"/>
            <a:r>
              <a:rPr lang="en-US" sz="1600" b="1" smtClean="0"/>
              <a:t>Be there</a:t>
            </a:r>
          </a:p>
          <a:p>
            <a:pPr algn="ctr"/>
            <a:r>
              <a:rPr lang="en-US" sz="1600" smtClean="0"/>
              <a:t>Go where the users are</a:t>
            </a:r>
            <a:endParaRPr lang="en-US" sz="1600" dirty="0"/>
          </a:p>
        </p:txBody>
      </p:sp>
      <p:sp>
        <p:nvSpPr>
          <p:cNvPr id="91" name="Rectangle 82"/>
          <p:cNvSpPr/>
          <p:nvPr/>
        </p:nvSpPr>
        <p:spPr>
          <a:xfrm>
            <a:off x="6167940" y="4818713"/>
            <a:ext cx="2220484" cy="584775"/>
          </a:xfrm>
          <a:prstGeom prst="rect">
            <a:avLst/>
          </a:prstGeom>
        </p:spPr>
        <p:txBody>
          <a:bodyPr wrap="square">
            <a:spAutoFit/>
          </a:bodyPr>
          <a:lstStyle/>
          <a:p>
            <a:pPr algn="ctr"/>
            <a:r>
              <a:rPr lang="en-US" sz="1600" b="1" smtClean="0"/>
              <a:t>Provide something back</a:t>
            </a:r>
          </a:p>
          <a:p>
            <a:pPr algn="ctr"/>
            <a:r>
              <a:rPr lang="en-US" sz="1600" smtClean="0"/>
              <a:t>To hold users’ interest</a:t>
            </a:r>
            <a:endParaRPr lang="en-US" sz="1600" dirty="0"/>
          </a:p>
        </p:txBody>
      </p:sp>
      <p:pic>
        <p:nvPicPr>
          <p:cNvPr id="45" name="44 Imagen" descr="VISCA.jpg"/>
          <p:cNvPicPr>
            <a:picLocks noChangeAspect="1"/>
          </p:cNvPicPr>
          <p:nvPr/>
        </p:nvPicPr>
        <p:blipFill>
          <a:blip r:embed="rId2" cstate="print"/>
          <a:stretch>
            <a:fillRect/>
          </a:stretch>
        </p:blipFill>
        <p:spPr>
          <a:xfrm>
            <a:off x="7668344" y="5589240"/>
            <a:ext cx="1152000" cy="1152000"/>
          </a:xfrm>
          <a:prstGeom prst="rect">
            <a:avLst/>
          </a:prstGeom>
        </p:spPr>
      </p:pic>
      <p:pic>
        <p:nvPicPr>
          <p:cNvPr id="25602" name="Picture 2" descr="MED-GOLD">
            <a:hlinkClick r:id="rId3"/>
          </p:cNvPr>
          <p:cNvPicPr>
            <a:picLocks noChangeAspect="1" noChangeArrowheads="1"/>
          </p:cNvPicPr>
          <p:nvPr/>
        </p:nvPicPr>
        <p:blipFill>
          <a:blip r:embed="rId4" cstate="print"/>
          <a:srcRect/>
          <a:stretch>
            <a:fillRect/>
          </a:stretch>
        </p:blipFill>
        <p:spPr bwMode="auto">
          <a:xfrm>
            <a:off x="6300192" y="5877272"/>
            <a:ext cx="1340640" cy="684000"/>
          </a:xfrm>
          <a:prstGeom prst="rect">
            <a:avLst/>
          </a:prstGeom>
          <a:noFill/>
        </p:spPr>
      </p:pic>
      <p:sp>
        <p:nvSpPr>
          <p:cNvPr id="49" name="48 Rectángulo redondeado"/>
          <p:cNvSpPr/>
          <p:nvPr/>
        </p:nvSpPr>
        <p:spPr>
          <a:xfrm>
            <a:off x="6228184" y="5661248"/>
            <a:ext cx="2664296" cy="1008112"/>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xmlns="" val="11085905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3 Grupo"/>
          <p:cNvGrpSpPr>
            <a:grpSpLocks noChangeAspect="1"/>
          </p:cNvGrpSpPr>
          <p:nvPr/>
        </p:nvGrpSpPr>
        <p:grpSpPr>
          <a:xfrm>
            <a:off x="832804" y="188640"/>
            <a:ext cx="7465506" cy="720000"/>
            <a:chOff x="419100" y="3028480"/>
            <a:chExt cx="8305800" cy="801041"/>
          </a:xfrm>
        </p:grpSpPr>
        <p:cxnSp>
          <p:nvCxnSpPr>
            <p:cNvPr id="5" name="Straight Connector 5">
              <a:extLst>
                <a:ext uri="{FF2B5EF4-FFF2-40B4-BE49-F238E27FC236}">
                  <a16:creationId xmlns:a16="http://schemas.microsoft.com/office/drawing/2014/main" xmlns="" id="{245AFC35-13C7-44BB-A3AB-464834129932}"/>
                </a:ext>
              </a:extLst>
            </p:cNvPr>
            <p:cNvCxnSpPr>
              <a:cxnSpLocks/>
            </p:cNvCxnSpPr>
            <p:nvPr/>
          </p:nvCxnSpPr>
          <p:spPr>
            <a:xfrm>
              <a:off x="419100" y="3429000"/>
              <a:ext cx="8305800" cy="1"/>
            </a:xfrm>
            <a:prstGeom prst="line">
              <a:avLst/>
            </a:prstGeom>
            <a:ln w="28575">
              <a:solidFill>
                <a:schemeClr val="bg2">
                  <a:lumMod val="75000"/>
                </a:schemeClr>
              </a:solidFill>
              <a:prstDash val="sysDot"/>
            </a:ln>
          </p:spPr>
          <p:style>
            <a:lnRef idx="2">
              <a:schemeClr val="dk1"/>
            </a:lnRef>
            <a:fillRef idx="0">
              <a:schemeClr val="dk1"/>
            </a:fillRef>
            <a:effectRef idx="1">
              <a:schemeClr val="dk1"/>
            </a:effectRef>
            <a:fontRef idx="minor">
              <a:schemeClr val="tx1"/>
            </a:fontRef>
          </p:style>
        </p:cxnSp>
        <p:grpSp>
          <p:nvGrpSpPr>
            <p:cNvPr id="3" name="Group 10">
              <a:extLst>
                <a:ext uri="{FF2B5EF4-FFF2-40B4-BE49-F238E27FC236}">
                  <a16:creationId xmlns:a16="http://schemas.microsoft.com/office/drawing/2014/main" xmlns="" id="{5522A310-F67F-41FA-8C67-06B4B969B914}"/>
                </a:ext>
              </a:extLst>
            </p:cNvPr>
            <p:cNvGrpSpPr/>
            <p:nvPr/>
          </p:nvGrpSpPr>
          <p:grpSpPr>
            <a:xfrm>
              <a:off x="1012723" y="3028480"/>
              <a:ext cx="800078" cy="801041"/>
              <a:chOff x="1350296" y="2894973"/>
              <a:chExt cx="1066771" cy="1068054"/>
            </a:xfrm>
          </p:grpSpPr>
          <p:sp>
            <p:nvSpPr>
              <p:cNvPr id="24" name="Freeform 5">
                <a:extLst>
                  <a:ext uri="{FF2B5EF4-FFF2-40B4-BE49-F238E27FC236}">
                    <a16:creationId xmlns:a16="http://schemas.microsoft.com/office/drawing/2014/main" xmlns="" id="{D4303751-6B11-4DE5-AA02-8283B6312A70}"/>
                  </a:ext>
                </a:extLst>
              </p:cNvPr>
              <p:cNvSpPr>
                <a:spLocks/>
              </p:cNvSpPr>
              <p:nvPr/>
            </p:nvSpPr>
            <p:spPr bwMode="auto">
              <a:xfrm>
                <a:off x="1883895"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rgbClr val="3A5C84"/>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5" name="Freeform 7">
                <a:extLst>
                  <a:ext uri="{FF2B5EF4-FFF2-40B4-BE49-F238E27FC236}">
                    <a16:creationId xmlns:a16="http://schemas.microsoft.com/office/drawing/2014/main" xmlns="" id="{62785338-4A56-4DD6-9439-A6CCC45816C1}"/>
                  </a:ext>
                </a:extLst>
              </p:cNvPr>
              <p:cNvSpPr>
                <a:spLocks/>
              </p:cNvSpPr>
              <p:nvPr/>
            </p:nvSpPr>
            <p:spPr bwMode="auto">
              <a:xfrm>
                <a:off x="1350296"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chemeClr val="accent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grpSp>
          <p:nvGrpSpPr>
            <p:cNvPr id="4" name="Group 13">
              <a:extLst>
                <a:ext uri="{FF2B5EF4-FFF2-40B4-BE49-F238E27FC236}">
                  <a16:creationId xmlns:a16="http://schemas.microsoft.com/office/drawing/2014/main" xmlns="" id="{CC71A064-DA16-4809-BF87-12B9BD2BD250}"/>
                </a:ext>
              </a:extLst>
            </p:cNvPr>
            <p:cNvGrpSpPr/>
            <p:nvPr/>
          </p:nvGrpSpPr>
          <p:grpSpPr>
            <a:xfrm>
              <a:off x="7111181" y="3028480"/>
              <a:ext cx="800078" cy="801041"/>
              <a:chOff x="9481574" y="2894973"/>
              <a:chExt cx="1066771" cy="1068054"/>
            </a:xfrm>
          </p:grpSpPr>
          <p:sp>
            <p:nvSpPr>
              <p:cNvPr id="22" name="Freeform 5">
                <a:extLst>
                  <a:ext uri="{FF2B5EF4-FFF2-40B4-BE49-F238E27FC236}">
                    <a16:creationId xmlns:a16="http://schemas.microsoft.com/office/drawing/2014/main" xmlns="" id="{2C965F83-394C-4ECD-98FD-E768958E0D25}"/>
                  </a:ext>
                </a:extLst>
              </p:cNvPr>
              <p:cNvSpPr>
                <a:spLocks/>
              </p:cNvSpPr>
              <p:nvPr/>
            </p:nvSpPr>
            <p:spPr bwMode="auto">
              <a:xfrm>
                <a:off x="10015173"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3" name="Freeform 7">
                <a:extLst>
                  <a:ext uri="{FF2B5EF4-FFF2-40B4-BE49-F238E27FC236}">
                    <a16:creationId xmlns:a16="http://schemas.microsoft.com/office/drawing/2014/main" xmlns="" id="{46454AFF-8F85-4073-9D5E-5E918F773B80}"/>
                  </a:ext>
                </a:extLst>
              </p:cNvPr>
              <p:cNvSpPr>
                <a:spLocks/>
              </p:cNvSpPr>
              <p:nvPr/>
            </p:nvSpPr>
            <p:spPr bwMode="auto">
              <a:xfrm>
                <a:off x="9481574"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grpSp>
          <p:nvGrpSpPr>
            <p:cNvPr id="6" name="Group 12">
              <a:extLst>
                <a:ext uri="{FF2B5EF4-FFF2-40B4-BE49-F238E27FC236}">
                  <a16:creationId xmlns:a16="http://schemas.microsoft.com/office/drawing/2014/main" xmlns="" id="{5DCC80E2-1720-48F0-B521-F7313549F768}"/>
                </a:ext>
              </a:extLst>
            </p:cNvPr>
            <p:cNvGrpSpPr/>
            <p:nvPr/>
          </p:nvGrpSpPr>
          <p:grpSpPr>
            <a:xfrm>
              <a:off x="5078362" y="3028480"/>
              <a:ext cx="800078" cy="801041"/>
              <a:chOff x="6771148" y="2894973"/>
              <a:chExt cx="1066771" cy="1068054"/>
            </a:xfrm>
          </p:grpSpPr>
          <p:sp>
            <p:nvSpPr>
              <p:cNvPr id="20" name="Freeform 5">
                <a:extLst>
                  <a:ext uri="{FF2B5EF4-FFF2-40B4-BE49-F238E27FC236}">
                    <a16:creationId xmlns:a16="http://schemas.microsoft.com/office/drawing/2014/main" xmlns="" id="{63980784-95DE-457E-B662-D6CCBF267FC4}"/>
                  </a:ext>
                </a:extLst>
              </p:cNvPr>
              <p:cNvSpPr>
                <a:spLocks/>
              </p:cNvSpPr>
              <p:nvPr/>
            </p:nvSpPr>
            <p:spPr bwMode="auto">
              <a:xfrm>
                <a:off x="7304747"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1" name="Freeform 7">
                <a:extLst>
                  <a:ext uri="{FF2B5EF4-FFF2-40B4-BE49-F238E27FC236}">
                    <a16:creationId xmlns:a16="http://schemas.microsoft.com/office/drawing/2014/main" xmlns="" id="{CC478339-E29E-4480-AAA4-F16A2F79B582}"/>
                  </a:ext>
                </a:extLst>
              </p:cNvPr>
              <p:cNvSpPr>
                <a:spLocks/>
              </p:cNvSpPr>
              <p:nvPr/>
            </p:nvSpPr>
            <p:spPr bwMode="auto">
              <a:xfrm>
                <a:off x="6771148"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grpSp>
          <p:nvGrpSpPr>
            <p:cNvPr id="7" name="Group 11">
              <a:extLst>
                <a:ext uri="{FF2B5EF4-FFF2-40B4-BE49-F238E27FC236}">
                  <a16:creationId xmlns:a16="http://schemas.microsoft.com/office/drawing/2014/main" xmlns="" id="{FC62BE4F-B196-45AF-B98C-91E3F80E38F9}"/>
                </a:ext>
              </a:extLst>
            </p:cNvPr>
            <p:cNvGrpSpPr/>
            <p:nvPr/>
          </p:nvGrpSpPr>
          <p:grpSpPr>
            <a:xfrm>
              <a:off x="3045542" y="3028480"/>
              <a:ext cx="800078" cy="801041"/>
              <a:chOff x="4060722" y="2894973"/>
              <a:chExt cx="1066771" cy="1068054"/>
            </a:xfrm>
            <a:solidFill>
              <a:schemeClr val="accent3">
                <a:lumMod val="60000"/>
                <a:lumOff val="40000"/>
              </a:schemeClr>
            </a:solidFill>
          </p:grpSpPr>
          <p:sp>
            <p:nvSpPr>
              <p:cNvPr id="18" name="Freeform 5">
                <a:extLst>
                  <a:ext uri="{FF2B5EF4-FFF2-40B4-BE49-F238E27FC236}">
                    <a16:creationId xmlns:a16="http://schemas.microsoft.com/office/drawing/2014/main" xmlns="" id="{CAB65D93-AE28-4AE0-B90E-94ECFC5886D1}"/>
                  </a:ext>
                </a:extLst>
              </p:cNvPr>
              <p:cNvSpPr>
                <a:spLocks/>
              </p:cNvSpPr>
              <p:nvPr/>
            </p:nvSpPr>
            <p:spPr bwMode="auto">
              <a:xfrm>
                <a:off x="4594321"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9" name="Freeform 7">
                <a:extLst>
                  <a:ext uri="{FF2B5EF4-FFF2-40B4-BE49-F238E27FC236}">
                    <a16:creationId xmlns:a16="http://schemas.microsoft.com/office/drawing/2014/main" xmlns="" id="{DCBDA598-A066-4C1E-B960-EA50156DBA13}"/>
                  </a:ext>
                </a:extLst>
              </p:cNvPr>
              <p:cNvSpPr>
                <a:spLocks/>
              </p:cNvSpPr>
              <p:nvPr/>
            </p:nvSpPr>
            <p:spPr bwMode="auto">
              <a:xfrm>
                <a:off x="4060722"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sp>
          <p:nvSpPr>
            <p:cNvPr id="10" name="Oval 54">
              <a:extLst>
                <a:ext uri="{FF2B5EF4-FFF2-40B4-BE49-F238E27FC236}">
                  <a16:creationId xmlns:a16="http://schemas.microsoft.com/office/drawing/2014/main" xmlns="" id="{5F28186E-5DD9-44C3-B275-612132337A93}"/>
                </a:ext>
              </a:extLst>
            </p:cNvPr>
            <p:cNvSpPr/>
            <p:nvPr/>
          </p:nvSpPr>
          <p:spPr>
            <a:xfrm>
              <a:off x="1225123" y="3240881"/>
              <a:ext cx="376238" cy="376238"/>
            </a:xfrm>
            <a:prstGeom prst="ellipse">
              <a:avLst/>
            </a:prstGeom>
            <a:noFill/>
            <a:ln w="28575">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11" name="Oval 55">
              <a:extLst>
                <a:ext uri="{FF2B5EF4-FFF2-40B4-BE49-F238E27FC236}">
                  <a16:creationId xmlns:a16="http://schemas.microsoft.com/office/drawing/2014/main" xmlns="" id="{8A56EF23-E897-4D06-8649-1DD2C91FB024}"/>
                </a:ext>
              </a:extLst>
            </p:cNvPr>
            <p:cNvSpPr/>
            <p:nvPr/>
          </p:nvSpPr>
          <p:spPr>
            <a:xfrm>
              <a:off x="3257728" y="3240881"/>
              <a:ext cx="376238" cy="376238"/>
            </a:xfrm>
            <a:prstGeom prst="ellipse">
              <a:avLst/>
            </a:prstGeom>
            <a:noFill/>
            <a:ln w="28575">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12" name="Oval 56">
              <a:extLst>
                <a:ext uri="{FF2B5EF4-FFF2-40B4-BE49-F238E27FC236}">
                  <a16:creationId xmlns:a16="http://schemas.microsoft.com/office/drawing/2014/main" xmlns="" id="{50D7FA05-0D55-4506-A029-7CCA5FC2451A}"/>
                </a:ext>
              </a:extLst>
            </p:cNvPr>
            <p:cNvSpPr/>
            <p:nvPr/>
          </p:nvSpPr>
          <p:spPr>
            <a:xfrm>
              <a:off x="5290334" y="3240881"/>
              <a:ext cx="376238" cy="376238"/>
            </a:xfrm>
            <a:prstGeom prst="ellipse">
              <a:avLst/>
            </a:prstGeom>
            <a:noFill/>
            <a:ln w="28575">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13" name="Oval 57">
              <a:extLst>
                <a:ext uri="{FF2B5EF4-FFF2-40B4-BE49-F238E27FC236}">
                  <a16:creationId xmlns:a16="http://schemas.microsoft.com/office/drawing/2014/main" xmlns="" id="{77F496F2-E52E-47DA-8F7C-558614009192}"/>
                </a:ext>
              </a:extLst>
            </p:cNvPr>
            <p:cNvSpPr/>
            <p:nvPr/>
          </p:nvSpPr>
          <p:spPr>
            <a:xfrm>
              <a:off x="7322941" y="3240881"/>
              <a:ext cx="376238" cy="376238"/>
            </a:xfrm>
            <a:prstGeom prst="ellipse">
              <a:avLst/>
            </a:prstGeom>
            <a:noFill/>
            <a:ln w="28575">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14" name="Oval 60">
              <a:extLst>
                <a:ext uri="{FF2B5EF4-FFF2-40B4-BE49-F238E27FC236}">
                  <a16:creationId xmlns:a16="http://schemas.microsoft.com/office/drawing/2014/main" xmlns="" id="{76AC307D-42CB-4D9D-8814-CA13D00F355C}"/>
                </a:ext>
              </a:extLst>
            </p:cNvPr>
            <p:cNvSpPr/>
            <p:nvPr/>
          </p:nvSpPr>
          <p:spPr>
            <a:xfrm>
              <a:off x="1308146" y="3324225"/>
              <a:ext cx="209550" cy="2095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Oval 61">
              <a:extLst>
                <a:ext uri="{FF2B5EF4-FFF2-40B4-BE49-F238E27FC236}">
                  <a16:creationId xmlns:a16="http://schemas.microsoft.com/office/drawing/2014/main" xmlns="" id="{DE7B91B5-3765-4603-B142-E7FABFA75327}"/>
                </a:ext>
              </a:extLst>
            </p:cNvPr>
            <p:cNvSpPr/>
            <p:nvPr/>
          </p:nvSpPr>
          <p:spPr>
            <a:xfrm>
              <a:off x="3340859" y="3324225"/>
              <a:ext cx="209550" cy="2095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Oval 62">
              <a:extLst>
                <a:ext uri="{FF2B5EF4-FFF2-40B4-BE49-F238E27FC236}">
                  <a16:creationId xmlns:a16="http://schemas.microsoft.com/office/drawing/2014/main" xmlns="" id="{4E85E976-6C9F-4B9D-B8CE-A0D3F16679D8}"/>
                </a:ext>
              </a:extLst>
            </p:cNvPr>
            <p:cNvSpPr/>
            <p:nvPr/>
          </p:nvSpPr>
          <p:spPr>
            <a:xfrm>
              <a:off x="5373572" y="3324225"/>
              <a:ext cx="209550" cy="2095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Oval 63">
              <a:extLst>
                <a:ext uri="{FF2B5EF4-FFF2-40B4-BE49-F238E27FC236}">
                  <a16:creationId xmlns:a16="http://schemas.microsoft.com/office/drawing/2014/main" xmlns="" id="{6096233F-AB90-499A-8553-F9AAA8AAC1DD}"/>
                </a:ext>
              </a:extLst>
            </p:cNvPr>
            <p:cNvSpPr/>
            <p:nvPr/>
          </p:nvSpPr>
          <p:spPr>
            <a:xfrm>
              <a:off x="7406285" y="3324225"/>
              <a:ext cx="209550" cy="2095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6" name="TextBox 7">
            <a:extLst>
              <a:ext uri="{FF2B5EF4-FFF2-40B4-BE49-F238E27FC236}">
                <a16:creationId xmlns:a16="http://schemas.microsoft.com/office/drawing/2014/main" xmlns="" id="{FFC5B4E5-9A07-47EA-AB3E-4808066DBF78}"/>
              </a:ext>
            </a:extLst>
          </p:cNvPr>
          <p:cNvSpPr txBox="1"/>
          <p:nvPr/>
        </p:nvSpPr>
        <p:spPr>
          <a:xfrm>
            <a:off x="539552" y="1052736"/>
            <a:ext cx="8136904" cy="830997"/>
          </a:xfrm>
          <a:prstGeom prst="rect">
            <a:avLst/>
          </a:prstGeom>
          <a:noFill/>
        </p:spPr>
        <p:txBody>
          <a:bodyPr wrap="square" rtlCol="0">
            <a:spAutoFit/>
          </a:bodyPr>
          <a:lstStyle/>
          <a:p>
            <a:r>
              <a:rPr lang="en-US" sz="2400" b="1" dirty="0" smtClean="0">
                <a:solidFill>
                  <a:schemeClr val="accent1"/>
                </a:solidFill>
              </a:rPr>
              <a:t>Terminology: more precise terminology and definitions of the user communities</a:t>
            </a:r>
            <a:endParaRPr lang="en-US" sz="2400" b="1" dirty="0">
              <a:solidFill>
                <a:schemeClr val="accent1"/>
              </a:solidFill>
            </a:endParaRPr>
          </a:p>
        </p:txBody>
      </p:sp>
      <p:pic>
        <p:nvPicPr>
          <p:cNvPr id="27" name="26 Imagen" descr="Word Art Stakeholders.jpeg"/>
          <p:cNvPicPr>
            <a:picLocks noChangeAspect="1"/>
          </p:cNvPicPr>
          <p:nvPr/>
        </p:nvPicPr>
        <p:blipFill>
          <a:blip r:embed="rId3" cstate="print"/>
          <a:stretch>
            <a:fillRect/>
          </a:stretch>
        </p:blipFill>
        <p:spPr>
          <a:xfrm>
            <a:off x="777240" y="2059652"/>
            <a:ext cx="7589520" cy="3817620"/>
          </a:xfrm>
          <a:prstGeom prst="rect">
            <a:avLst/>
          </a:prstGeom>
        </p:spPr>
      </p:pic>
      <p:sp>
        <p:nvSpPr>
          <p:cNvPr id="28" name="TextBox 7">
            <a:extLst>
              <a:ext uri="{FF2B5EF4-FFF2-40B4-BE49-F238E27FC236}">
                <a16:creationId xmlns:a16="http://schemas.microsoft.com/office/drawing/2014/main" xmlns="" id="{FFC5B4E5-9A07-47EA-AB3E-4808066DBF78}"/>
              </a:ext>
            </a:extLst>
          </p:cNvPr>
          <p:cNvSpPr txBox="1"/>
          <p:nvPr/>
        </p:nvSpPr>
        <p:spPr>
          <a:xfrm>
            <a:off x="550982" y="139492"/>
            <a:ext cx="1118808" cy="415498"/>
          </a:xfrm>
          <a:prstGeom prst="rect">
            <a:avLst/>
          </a:prstGeom>
          <a:noFill/>
        </p:spPr>
        <p:txBody>
          <a:bodyPr wrap="square" rtlCol="0">
            <a:spAutoFit/>
          </a:bodyPr>
          <a:lstStyle/>
          <a:p>
            <a:r>
              <a:rPr lang="en-US" sz="1050" b="1" dirty="0" smtClean="0">
                <a:solidFill>
                  <a:schemeClr val="accent1"/>
                </a:solidFill>
              </a:rPr>
              <a:t>USER ENGAGEMENT</a:t>
            </a:r>
            <a:endParaRPr lang="en-US" sz="1050" b="1" dirty="0">
              <a:solidFill>
                <a:schemeClr val="accent1"/>
              </a:solidFill>
            </a:endParaRPr>
          </a:p>
        </p:txBody>
      </p:sp>
    </p:spTree>
    <p:extLst>
      <p:ext uri="{BB962C8B-B14F-4D97-AF65-F5344CB8AC3E}">
        <p14:creationId xmlns:p14="http://schemas.microsoft.com/office/powerpoint/2010/main" xmlns="" val="31932509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37 Imagen" descr="VISCA.jpg"/>
          <p:cNvPicPr>
            <a:picLocks noChangeAspect="1"/>
          </p:cNvPicPr>
          <p:nvPr/>
        </p:nvPicPr>
        <p:blipFill>
          <a:blip r:embed="rId2" cstate="print"/>
          <a:stretch>
            <a:fillRect/>
          </a:stretch>
        </p:blipFill>
        <p:spPr>
          <a:xfrm>
            <a:off x="6228184" y="1378868"/>
            <a:ext cx="1008000" cy="1008000"/>
          </a:xfrm>
          <a:prstGeom prst="rect">
            <a:avLst/>
          </a:prstGeom>
        </p:spPr>
      </p:pic>
      <p:pic>
        <p:nvPicPr>
          <p:cNvPr id="39" name="Picture 2" descr="MED-GOLD">
            <a:hlinkClick r:id="rId3"/>
          </p:cNvPr>
          <p:cNvPicPr>
            <a:picLocks noChangeAspect="1" noChangeArrowheads="1"/>
          </p:cNvPicPr>
          <p:nvPr/>
        </p:nvPicPr>
        <p:blipFill>
          <a:blip r:embed="rId4" cstate="print"/>
          <a:srcRect/>
          <a:stretch>
            <a:fillRect/>
          </a:stretch>
        </p:blipFill>
        <p:spPr bwMode="auto">
          <a:xfrm>
            <a:off x="1691680" y="1628800"/>
            <a:ext cx="1199520" cy="612000"/>
          </a:xfrm>
          <a:prstGeom prst="rect">
            <a:avLst/>
          </a:prstGeom>
          <a:noFill/>
        </p:spPr>
      </p:pic>
      <p:grpSp>
        <p:nvGrpSpPr>
          <p:cNvPr id="4" name="3 Grupo"/>
          <p:cNvGrpSpPr>
            <a:grpSpLocks noChangeAspect="1"/>
          </p:cNvGrpSpPr>
          <p:nvPr/>
        </p:nvGrpSpPr>
        <p:grpSpPr>
          <a:xfrm>
            <a:off x="832804" y="188640"/>
            <a:ext cx="7465506" cy="720000"/>
            <a:chOff x="419100" y="3028480"/>
            <a:chExt cx="8305800" cy="801041"/>
          </a:xfrm>
        </p:grpSpPr>
        <p:cxnSp>
          <p:nvCxnSpPr>
            <p:cNvPr id="5" name="Straight Connector 5">
              <a:extLst>
                <a:ext uri="{FF2B5EF4-FFF2-40B4-BE49-F238E27FC236}">
                  <a16:creationId xmlns:a16="http://schemas.microsoft.com/office/drawing/2014/main" xmlns="" id="{245AFC35-13C7-44BB-A3AB-464834129932}"/>
                </a:ext>
              </a:extLst>
            </p:cNvPr>
            <p:cNvCxnSpPr>
              <a:cxnSpLocks/>
            </p:cNvCxnSpPr>
            <p:nvPr/>
          </p:nvCxnSpPr>
          <p:spPr>
            <a:xfrm>
              <a:off x="419100" y="3429000"/>
              <a:ext cx="8305800" cy="1"/>
            </a:xfrm>
            <a:prstGeom prst="line">
              <a:avLst/>
            </a:prstGeom>
            <a:ln w="28575">
              <a:solidFill>
                <a:schemeClr val="bg2">
                  <a:lumMod val="75000"/>
                </a:schemeClr>
              </a:solidFill>
              <a:prstDash val="sysDot"/>
            </a:ln>
          </p:spPr>
          <p:style>
            <a:lnRef idx="2">
              <a:schemeClr val="dk1"/>
            </a:lnRef>
            <a:fillRef idx="0">
              <a:schemeClr val="dk1"/>
            </a:fillRef>
            <a:effectRef idx="1">
              <a:schemeClr val="dk1"/>
            </a:effectRef>
            <a:fontRef idx="minor">
              <a:schemeClr val="tx1"/>
            </a:fontRef>
          </p:style>
        </p:cxnSp>
        <p:grpSp>
          <p:nvGrpSpPr>
            <p:cNvPr id="6" name="Group 10">
              <a:extLst>
                <a:ext uri="{FF2B5EF4-FFF2-40B4-BE49-F238E27FC236}">
                  <a16:creationId xmlns:a16="http://schemas.microsoft.com/office/drawing/2014/main" xmlns="" id="{5522A310-F67F-41FA-8C67-06B4B969B914}"/>
                </a:ext>
              </a:extLst>
            </p:cNvPr>
            <p:cNvGrpSpPr/>
            <p:nvPr/>
          </p:nvGrpSpPr>
          <p:grpSpPr>
            <a:xfrm>
              <a:off x="1012723" y="3028480"/>
              <a:ext cx="800078" cy="801041"/>
              <a:chOff x="1350296" y="2894973"/>
              <a:chExt cx="1066771" cy="1068054"/>
            </a:xfrm>
          </p:grpSpPr>
          <p:sp>
            <p:nvSpPr>
              <p:cNvPr id="24" name="Freeform 5">
                <a:extLst>
                  <a:ext uri="{FF2B5EF4-FFF2-40B4-BE49-F238E27FC236}">
                    <a16:creationId xmlns:a16="http://schemas.microsoft.com/office/drawing/2014/main" xmlns="" id="{D4303751-6B11-4DE5-AA02-8283B6312A70}"/>
                  </a:ext>
                </a:extLst>
              </p:cNvPr>
              <p:cNvSpPr>
                <a:spLocks/>
              </p:cNvSpPr>
              <p:nvPr/>
            </p:nvSpPr>
            <p:spPr bwMode="auto">
              <a:xfrm>
                <a:off x="1883895"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rgbClr val="3A5C84"/>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5" name="Freeform 7">
                <a:extLst>
                  <a:ext uri="{FF2B5EF4-FFF2-40B4-BE49-F238E27FC236}">
                    <a16:creationId xmlns:a16="http://schemas.microsoft.com/office/drawing/2014/main" xmlns="" id="{62785338-4A56-4DD6-9439-A6CCC45816C1}"/>
                  </a:ext>
                </a:extLst>
              </p:cNvPr>
              <p:cNvSpPr>
                <a:spLocks/>
              </p:cNvSpPr>
              <p:nvPr/>
            </p:nvSpPr>
            <p:spPr bwMode="auto">
              <a:xfrm>
                <a:off x="1350296"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chemeClr val="accent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grpSp>
          <p:nvGrpSpPr>
            <p:cNvPr id="7" name="Group 13">
              <a:extLst>
                <a:ext uri="{FF2B5EF4-FFF2-40B4-BE49-F238E27FC236}">
                  <a16:creationId xmlns:a16="http://schemas.microsoft.com/office/drawing/2014/main" xmlns="" id="{CC71A064-DA16-4809-BF87-12B9BD2BD250}"/>
                </a:ext>
              </a:extLst>
            </p:cNvPr>
            <p:cNvGrpSpPr/>
            <p:nvPr/>
          </p:nvGrpSpPr>
          <p:grpSpPr>
            <a:xfrm>
              <a:off x="7111181" y="3028480"/>
              <a:ext cx="800078" cy="801041"/>
              <a:chOff x="9481574" y="2894973"/>
              <a:chExt cx="1066771" cy="1068054"/>
            </a:xfrm>
          </p:grpSpPr>
          <p:sp>
            <p:nvSpPr>
              <p:cNvPr id="22" name="Freeform 5">
                <a:extLst>
                  <a:ext uri="{FF2B5EF4-FFF2-40B4-BE49-F238E27FC236}">
                    <a16:creationId xmlns:a16="http://schemas.microsoft.com/office/drawing/2014/main" xmlns="" id="{2C965F83-394C-4ECD-98FD-E768958E0D25}"/>
                  </a:ext>
                </a:extLst>
              </p:cNvPr>
              <p:cNvSpPr>
                <a:spLocks/>
              </p:cNvSpPr>
              <p:nvPr/>
            </p:nvSpPr>
            <p:spPr bwMode="auto">
              <a:xfrm>
                <a:off x="10015173"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3" name="Freeform 7">
                <a:extLst>
                  <a:ext uri="{FF2B5EF4-FFF2-40B4-BE49-F238E27FC236}">
                    <a16:creationId xmlns:a16="http://schemas.microsoft.com/office/drawing/2014/main" xmlns="" id="{46454AFF-8F85-4073-9D5E-5E918F773B80}"/>
                  </a:ext>
                </a:extLst>
              </p:cNvPr>
              <p:cNvSpPr>
                <a:spLocks/>
              </p:cNvSpPr>
              <p:nvPr/>
            </p:nvSpPr>
            <p:spPr bwMode="auto">
              <a:xfrm>
                <a:off x="9481574"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grpSp>
          <p:nvGrpSpPr>
            <p:cNvPr id="8" name="Group 12">
              <a:extLst>
                <a:ext uri="{FF2B5EF4-FFF2-40B4-BE49-F238E27FC236}">
                  <a16:creationId xmlns:a16="http://schemas.microsoft.com/office/drawing/2014/main" xmlns="" id="{5DCC80E2-1720-48F0-B521-F7313549F768}"/>
                </a:ext>
              </a:extLst>
            </p:cNvPr>
            <p:cNvGrpSpPr/>
            <p:nvPr/>
          </p:nvGrpSpPr>
          <p:grpSpPr>
            <a:xfrm>
              <a:off x="5078362" y="3028480"/>
              <a:ext cx="800078" cy="801041"/>
              <a:chOff x="6771148" y="2894973"/>
              <a:chExt cx="1066771" cy="1068054"/>
            </a:xfrm>
          </p:grpSpPr>
          <p:sp>
            <p:nvSpPr>
              <p:cNvPr id="20" name="Freeform 5">
                <a:extLst>
                  <a:ext uri="{FF2B5EF4-FFF2-40B4-BE49-F238E27FC236}">
                    <a16:creationId xmlns:a16="http://schemas.microsoft.com/office/drawing/2014/main" xmlns="" id="{63980784-95DE-457E-B662-D6CCBF267FC4}"/>
                  </a:ext>
                </a:extLst>
              </p:cNvPr>
              <p:cNvSpPr>
                <a:spLocks/>
              </p:cNvSpPr>
              <p:nvPr/>
            </p:nvSpPr>
            <p:spPr bwMode="auto">
              <a:xfrm>
                <a:off x="7304747"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1" name="Freeform 7">
                <a:extLst>
                  <a:ext uri="{FF2B5EF4-FFF2-40B4-BE49-F238E27FC236}">
                    <a16:creationId xmlns:a16="http://schemas.microsoft.com/office/drawing/2014/main" xmlns="" id="{CC478339-E29E-4480-AAA4-F16A2F79B582}"/>
                  </a:ext>
                </a:extLst>
              </p:cNvPr>
              <p:cNvSpPr>
                <a:spLocks/>
              </p:cNvSpPr>
              <p:nvPr/>
            </p:nvSpPr>
            <p:spPr bwMode="auto">
              <a:xfrm>
                <a:off x="6771148"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grpSp>
          <p:nvGrpSpPr>
            <p:cNvPr id="9" name="Group 11">
              <a:extLst>
                <a:ext uri="{FF2B5EF4-FFF2-40B4-BE49-F238E27FC236}">
                  <a16:creationId xmlns:a16="http://schemas.microsoft.com/office/drawing/2014/main" xmlns="" id="{FC62BE4F-B196-45AF-B98C-91E3F80E38F9}"/>
                </a:ext>
              </a:extLst>
            </p:cNvPr>
            <p:cNvGrpSpPr/>
            <p:nvPr/>
          </p:nvGrpSpPr>
          <p:grpSpPr>
            <a:xfrm>
              <a:off x="3045542" y="3028480"/>
              <a:ext cx="800078" cy="801041"/>
              <a:chOff x="4060722" y="2894973"/>
              <a:chExt cx="1066771" cy="1068054"/>
            </a:xfrm>
            <a:solidFill>
              <a:schemeClr val="accent3">
                <a:lumMod val="60000"/>
                <a:lumOff val="40000"/>
              </a:schemeClr>
            </a:solidFill>
          </p:grpSpPr>
          <p:sp>
            <p:nvSpPr>
              <p:cNvPr id="18" name="Freeform 5">
                <a:extLst>
                  <a:ext uri="{FF2B5EF4-FFF2-40B4-BE49-F238E27FC236}">
                    <a16:creationId xmlns:a16="http://schemas.microsoft.com/office/drawing/2014/main" xmlns="" id="{CAB65D93-AE28-4AE0-B90E-94ECFC5886D1}"/>
                  </a:ext>
                </a:extLst>
              </p:cNvPr>
              <p:cNvSpPr>
                <a:spLocks/>
              </p:cNvSpPr>
              <p:nvPr/>
            </p:nvSpPr>
            <p:spPr bwMode="auto">
              <a:xfrm>
                <a:off x="4594321"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9" name="Freeform 7">
                <a:extLst>
                  <a:ext uri="{FF2B5EF4-FFF2-40B4-BE49-F238E27FC236}">
                    <a16:creationId xmlns:a16="http://schemas.microsoft.com/office/drawing/2014/main" xmlns="" id="{DCBDA598-A066-4C1E-B960-EA50156DBA13}"/>
                  </a:ext>
                </a:extLst>
              </p:cNvPr>
              <p:cNvSpPr>
                <a:spLocks/>
              </p:cNvSpPr>
              <p:nvPr/>
            </p:nvSpPr>
            <p:spPr bwMode="auto">
              <a:xfrm>
                <a:off x="4060722"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sp>
          <p:nvSpPr>
            <p:cNvPr id="10" name="Oval 54">
              <a:extLst>
                <a:ext uri="{FF2B5EF4-FFF2-40B4-BE49-F238E27FC236}">
                  <a16:creationId xmlns:a16="http://schemas.microsoft.com/office/drawing/2014/main" xmlns="" id="{5F28186E-5DD9-44C3-B275-612132337A93}"/>
                </a:ext>
              </a:extLst>
            </p:cNvPr>
            <p:cNvSpPr/>
            <p:nvPr/>
          </p:nvSpPr>
          <p:spPr>
            <a:xfrm>
              <a:off x="1225123" y="3240881"/>
              <a:ext cx="376238" cy="376238"/>
            </a:xfrm>
            <a:prstGeom prst="ellipse">
              <a:avLst/>
            </a:prstGeom>
            <a:noFill/>
            <a:ln w="28575">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11" name="Oval 55">
              <a:extLst>
                <a:ext uri="{FF2B5EF4-FFF2-40B4-BE49-F238E27FC236}">
                  <a16:creationId xmlns:a16="http://schemas.microsoft.com/office/drawing/2014/main" xmlns="" id="{8A56EF23-E897-4D06-8649-1DD2C91FB024}"/>
                </a:ext>
              </a:extLst>
            </p:cNvPr>
            <p:cNvSpPr/>
            <p:nvPr/>
          </p:nvSpPr>
          <p:spPr>
            <a:xfrm>
              <a:off x="3257728" y="3240881"/>
              <a:ext cx="376238" cy="376238"/>
            </a:xfrm>
            <a:prstGeom prst="ellipse">
              <a:avLst/>
            </a:prstGeom>
            <a:noFill/>
            <a:ln w="28575">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12" name="Oval 56">
              <a:extLst>
                <a:ext uri="{FF2B5EF4-FFF2-40B4-BE49-F238E27FC236}">
                  <a16:creationId xmlns:a16="http://schemas.microsoft.com/office/drawing/2014/main" xmlns="" id="{50D7FA05-0D55-4506-A029-7CCA5FC2451A}"/>
                </a:ext>
              </a:extLst>
            </p:cNvPr>
            <p:cNvSpPr/>
            <p:nvPr/>
          </p:nvSpPr>
          <p:spPr>
            <a:xfrm>
              <a:off x="5290334" y="3240881"/>
              <a:ext cx="376238" cy="376238"/>
            </a:xfrm>
            <a:prstGeom prst="ellipse">
              <a:avLst/>
            </a:prstGeom>
            <a:noFill/>
            <a:ln w="28575">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13" name="Oval 57">
              <a:extLst>
                <a:ext uri="{FF2B5EF4-FFF2-40B4-BE49-F238E27FC236}">
                  <a16:creationId xmlns:a16="http://schemas.microsoft.com/office/drawing/2014/main" xmlns="" id="{77F496F2-E52E-47DA-8F7C-558614009192}"/>
                </a:ext>
              </a:extLst>
            </p:cNvPr>
            <p:cNvSpPr/>
            <p:nvPr/>
          </p:nvSpPr>
          <p:spPr>
            <a:xfrm>
              <a:off x="7322941" y="3240881"/>
              <a:ext cx="376238" cy="376238"/>
            </a:xfrm>
            <a:prstGeom prst="ellipse">
              <a:avLst/>
            </a:prstGeom>
            <a:noFill/>
            <a:ln w="28575">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14" name="Oval 60">
              <a:extLst>
                <a:ext uri="{FF2B5EF4-FFF2-40B4-BE49-F238E27FC236}">
                  <a16:creationId xmlns:a16="http://schemas.microsoft.com/office/drawing/2014/main" xmlns="" id="{76AC307D-42CB-4D9D-8814-CA13D00F355C}"/>
                </a:ext>
              </a:extLst>
            </p:cNvPr>
            <p:cNvSpPr/>
            <p:nvPr/>
          </p:nvSpPr>
          <p:spPr>
            <a:xfrm>
              <a:off x="1308146" y="3324225"/>
              <a:ext cx="209550" cy="2095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Oval 61">
              <a:extLst>
                <a:ext uri="{FF2B5EF4-FFF2-40B4-BE49-F238E27FC236}">
                  <a16:creationId xmlns:a16="http://schemas.microsoft.com/office/drawing/2014/main" xmlns="" id="{DE7B91B5-3765-4603-B142-E7FABFA75327}"/>
                </a:ext>
              </a:extLst>
            </p:cNvPr>
            <p:cNvSpPr/>
            <p:nvPr/>
          </p:nvSpPr>
          <p:spPr>
            <a:xfrm>
              <a:off x="3340859" y="3324225"/>
              <a:ext cx="209550" cy="2095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Oval 62">
              <a:extLst>
                <a:ext uri="{FF2B5EF4-FFF2-40B4-BE49-F238E27FC236}">
                  <a16:creationId xmlns:a16="http://schemas.microsoft.com/office/drawing/2014/main" xmlns="" id="{4E85E976-6C9F-4B9D-B8CE-A0D3F16679D8}"/>
                </a:ext>
              </a:extLst>
            </p:cNvPr>
            <p:cNvSpPr/>
            <p:nvPr/>
          </p:nvSpPr>
          <p:spPr>
            <a:xfrm>
              <a:off x="5373572" y="3324225"/>
              <a:ext cx="209550" cy="2095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Oval 63">
              <a:extLst>
                <a:ext uri="{FF2B5EF4-FFF2-40B4-BE49-F238E27FC236}">
                  <a16:creationId xmlns:a16="http://schemas.microsoft.com/office/drawing/2014/main" xmlns="" id="{6096233F-AB90-499A-8553-F9AAA8AAC1DD}"/>
                </a:ext>
              </a:extLst>
            </p:cNvPr>
            <p:cNvSpPr/>
            <p:nvPr/>
          </p:nvSpPr>
          <p:spPr>
            <a:xfrm>
              <a:off x="7406285" y="3324225"/>
              <a:ext cx="209550" cy="2095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6" name="TextBox 7">
            <a:extLst>
              <a:ext uri="{FF2B5EF4-FFF2-40B4-BE49-F238E27FC236}">
                <a16:creationId xmlns:a16="http://schemas.microsoft.com/office/drawing/2014/main" xmlns="" id="{FFC5B4E5-9A07-47EA-AB3E-4808066DBF78}"/>
              </a:ext>
            </a:extLst>
          </p:cNvPr>
          <p:cNvSpPr txBox="1"/>
          <p:nvPr/>
        </p:nvSpPr>
        <p:spPr>
          <a:xfrm>
            <a:off x="539552" y="1052736"/>
            <a:ext cx="4248472" cy="461665"/>
          </a:xfrm>
          <a:prstGeom prst="rect">
            <a:avLst/>
          </a:prstGeom>
          <a:noFill/>
        </p:spPr>
        <p:txBody>
          <a:bodyPr wrap="square" rtlCol="0">
            <a:spAutoFit/>
          </a:bodyPr>
          <a:lstStyle/>
          <a:p>
            <a:r>
              <a:rPr lang="en-US" sz="2400" b="1" smtClean="0">
                <a:solidFill>
                  <a:schemeClr val="accent1"/>
                </a:solidFill>
              </a:rPr>
              <a:t>Involve users in the proposal</a:t>
            </a:r>
            <a:endParaRPr lang="en-US" sz="2400" b="1">
              <a:solidFill>
                <a:schemeClr val="accent1"/>
              </a:solidFill>
            </a:endParaRPr>
          </a:p>
        </p:txBody>
      </p:sp>
      <p:pic>
        <p:nvPicPr>
          <p:cNvPr id="21506" name="Picture 2" descr="Resultado de imagen de sogrape logo">
            <a:hlinkClick r:id="rId5"/>
          </p:cNvPr>
          <p:cNvPicPr>
            <a:picLocks noChangeAspect="1" noChangeArrowheads="1"/>
          </p:cNvPicPr>
          <p:nvPr/>
        </p:nvPicPr>
        <p:blipFill>
          <a:blip r:embed="rId6" cstate="print"/>
          <a:srcRect/>
          <a:stretch>
            <a:fillRect/>
          </a:stretch>
        </p:blipFill>
        <p:spPr bwMode="auto">
          <a:xfrm>
            <a:off x="683568" y="2420888"/>
            <a:ext cx="868456" cy="612000"/>
          </a:xfrm>
          <a:prstGeom prst="rect">
            <a:avLst/>
          </a:prstGeom>
          <a:noFill/>
        </p:spPr>
      </p:pic>
      <p:sp>
        <p:nvSpPr>
          <p:cNvPr id="21508" name="AutoShape 4" descr="Imagen relacionada">
            <a:hlinkClick r:id="rId7"/>
          </p:cNvPr>
          <p:cNvSpPr>
            <a:spLocks noChangeAspect="1" noChangeArrowheads="1"/>
          </p:cNvSpPr>
          <p:nvPr/>
        </p:nvSpPr>
        <p:spPr bwMode="auto">
          <a:xfrm>
            <a:off x="38100" y="-914400"/>
            <a:ext cx="7096125" cy="1905000"/>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1510" name="AutoShape 6" descr="Imagen relacionada">
            <a:hlinkClick r:id="rId7"/>
          </p:cNvPr>
          <p:cNvSpPr>
            <a:spLocks noChangeAspect="1" noChangeArrowheads="1"/>
          </p:cNvSpPr>
          <p:nvPr/>
        </p:nvSpPr>
        <p:spPr bwMode="auto">
          <a:xfrm>
            <a:off x="38100" y="-914400"/>
            <a:ext cx="7096125" cy="1905000"/>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21512" name="Picture 8" descr="Imagen relacionada">
            <a:hlinkClick r:id="rId7"/>
          </p:cNvPr>
          <p:cNvPicPr>
            <a:picLocks noChangeAspect="1" noChangeArrowheads="1"/>
          </p:cNvPicPr>
          <p:nvPr/>
        </p:nvPicPr>
        <p:blipFill>
          <a:blip r:embed="rId8" cstate="print"/>
          <a:srcRect/>
          <a:stretch>
            <a:fillRect/>
          </a:stretch>
        </p:blipFill>
        <p:spPr bwMode="auto">
          <a:xfrm>
            <a:off x="2915816" y="2636912"/>
            <a:ext cx="938700" cy="252000"/>
          </a:xfrm>
          <a:prstGeom prst="rect">
            <a:avLst/>
          </a:prstGeom>
          <a:noFill/>
        </p:spPr>
      </p:pic>
      <p:pic>
        <p:nvPicPr>
          <p:cNvPr id="21514" name="Picture 10" descr="Resultado de imagen de barilla">
            <a:hlinkClick r:id="rId9"/>
          </p:cNvPr>
          <p:cNvPicPr>
            <a:picLocks noChangeAspect="1" noChangeArrowheads="1"/>
          </p:cNvPicPr>
          <p:nvPr/>
        </p:nvPicPr>
        <p:blipFill>
          <a:blip r:embed="rId10" cstate="print"/>
          <a:srcRect/>
          <a:stretch>
            <a:fillRect/>
          </a:stretch>
        </p:blipFill>
        <p:spPr bwMode="auto">
          <a:xfrm>
            <a:off x="1835696" y="2636912"/>
            <a:ext cx="776492" cy="288000"/>
          </a:xfrm>
          <a:prstGeom prst="rect">
            <a:avLst/>
          </a:prstGeom>
          <a:noFill/>
        </p:spPr>
      </p:pic>
      <p:pic>
        <p:nvPicPr>
          <p:cNvPr id="31" name="30 Imagen" descr="codorniu_transp.png"/>
          <p:cNvPicPr>
            <a:picLocks noChangeAspect="1"/>
          </p:cNvPicPr>
          <p:nvPr/>
        </p:nvPicPr>
        <p:blipFill>
          <a:blip r:embed="rId11" cstate="print"/>
          <a:stretch>
            <a:fillRect/>
          </a:stretch>
        </p:blipFill>
        <p:spPr>
          <a:xfrm>
            <a:off x="4932040" y="2348880"/>
            <a:ext cx="642100" cy="576000"/>
          </a:xfrm>
          <a:prstGeom prst="rect">
            <a:avLst/>
          </a:prstGeom>
        </p:spPr>
      </p:pic>
      <p:pic>
        <p:nvPicPr>
          <p:cNvPr id="32" name="31 Imagen" descr="Mastroberardino.png"/>
          <p:cNvPicPr>
            <a:picLocks noChangeAspect="1"/>
          </p:cNvPicPr>
          <p:nvPr/>
        </p:nvPicPr>
        <p:blipFill>
          <a:blip r:embed="rId12" cstate="print"/>
          <a:stretch>
            <a:fillRect/>
          </a:stretch>
        </p:blipFill>
        <p:spPr>
          <a:xfrm>
            <a:off x="6012160" y="2564904"/>
            <a:ext cx="1048545" cy="360000"/>
          </a:xfrm>
          <a:prstGeom prst="rect">
            <a:avLst/>
          </a:prstGeom>
        </p:spPr>
      </p:pic>
      <p:pic>
        <p:nvPicPr>
          <p:cNvPr id="33" name="32 Imagen" descr="symington.png"/>
          <p:cNvPicPr>
            <a:picLocks noChangeAspect="1"/>
          </p:cNvPicPr>
          <p:nvPr/>
        </p:nvPicPr>
        <p:blipFill>
          <a:blip r:embed="rId13" cstate="print"/>
          <a:stretch>
            <a:fillRect/>
          </a:stretch>
        </p:blipFill>
        <p:spPr>
          <a:xfrm>
            <a:off x="7380312" y="2492896"/>
            <a:ext cx="924472" cy="468000"/>
          </a:xfrm>
          <a:prstGeom prst="rect">
            <a:avLst/>
          </a:prstGeom>
        </p:spPr>
      </p:pic>
      <p:pic>
        <p:nvPicPr>
          <p:cNvPr id="21515" name="Picture 11"/>
          <p:cNvPicPr>
            <a:picLocks noChangeAspect="1" noChangeArrowheads="1"/>
          </p:cNvPicPr>
          <p:nvPr/>
        </p:nvPicPr>
        <p:blipFill>
          <a:blip r:embed="rId14" cstate="print"/>
          <a:srcRect l="17705" t="24150" r="32670" b="17051"/>
          <a:stretch>
            <a:fillRect/>
          </a:stretch>
        </p:blipFill>
        <p:spPr bwMode="auto">
          <a:xfrm>
            <a:off x="4571997" y="3105304"/>
            <a:ext cx="4591250" cy="3060000"/>
          </a:xfrm>
          <a:prstGeom prst="rect">
            <a:avLst/>
          </a:prstGeom>
          <a:noFill/>
          <a:ln w="9525">
            <a:noFill/>
            <a:miter lim="800000"/>
            <a:headEnd/>
            <a:tailEnd/>
          </a:ln>
        </p:spPr>
      </p:pic>
      <p:pic>
        <p:nvPicPr>
          <p:cNvPr id="21517" name="Picture 13"/>
          <p:cNvPicPr>
            <a:picLocks noChangeAspect="1" noChangeArrowheads="1"/>
          </p:cNvPicPr>
          <p:nvPr/>
        </p:nvPicPr>
        <p:blipFill>
          <a:blip r:embed="rId15" cstate="print"/>
          <a:srcRect t="6083" r="4674" b="42216"/>
          <a:stretch>
            <a:fillRect/>
          </a:stretch>
        </p:blipFill>
        <p:spPr bwMode="auto">
          <a:xfrm>
            <a:off x="-7328" y="3105304"/>
            <a:ext cx="4340769" cy="3059960"/>
          </a:xfrm>
          <a:prstGeom prst="rect">
            <a:avLst/>
          </a:prstGeom>
          <a:noFill/>
          <a:ln w="9525">
            <a:noFill/>
            <a:miter lim="800000"/>
            <a:headEnd/>
            <a:tailEnd/>
          </a:ln>
        </p:spPr>
      </p:pic>
    </p:spTree>
    <p:extLst>
      <p:ext uri="{BB962C8B-B14F-4D97-AF65-F5344CB8AC3E}">
        <p14:creationId xmlns:p14="http://schemas.microsoft.com/office/powerpoint/2010/main" xmlns="" val="31756210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USER’S JOURNEY</a:t>
            </a:r>
            <a:endParaRPr lang="es-ES"/>
          </a:p>
        </p:txBody>
      </p:sp>
      <p:cxnSp>
        <p:nvCxnSpPr>
          <p:cNvPr id="4" name="Straight Connector 5">
            <a:extLst>
              <a:ext uri="{FF2B5EF4-FFF2-40B4-BE49-F238E27FC236}">
                <a16:creationId xmlns:a16="http://schemas.microsoft.com/office/drawing/2014/main" xmlns="" id="{245AFC35-13C7-44BB-A3AB-464834129932}"/>
              </a:ext>
            </a:extLst>
          </p:cNvPr>
          <p:cNvCxnSpPr>
            <a:cxnSpLocks/>
          </p:cNvCxnSpPr>
          <p:nvPr/>
        </p:nvCxnSpPr>
        <p:spPr>
          <a:xfrm>
            <a:off x="419100" y="3429000"/>
            <a:ext cx="8305800" cy="1"/>
          </a:xfrm>
          <a:prstGeom prst="line">
            <a:avLst/>
          </a:prstGeom>
          <a:ln w="28575">
            <a:solidFill>
              <a:schemeClr val="bg2">
                <a:lumMod val="75000"/>
              </a:schemeClr>
            </a:solidFill>
            <a:prstDash val="sysDot"/>
          </a:ln>
        </p:spPr>
        <p:style>
          <a:lnRef idx="2">
            <a:schemeClr val="dk1"/>
          </a:lnRef>
          <a:fillRef idx="0">
            <a:schemeClr val="dk1"/>
          </a:fillRef>
          <a:effectRef idx="1">
            <a:schemeClr val="dk1"/>
          </a:effectRef>
          <a:fontRef idx="minor">
            <a:schemeClr val="tx1"/>
          </a:fontRef>
        </p:style>
      </p:cxnSp>
      <p:grpSp>
        <p:nvGrpSpPr>
          <p:cNvPr id="5" name="Group 10">
            <a:extLst>
              <a:ext uri="{FF2B5EF4-FFF2-40B4-BE49-F238E27FC236}">
                <a16:creationId xmlns:a16="http://schemas.microsoft.com/office/drawing/2014/main" xmlns="" id="{5522A310-F67F-41FA-8C67-06B4B969B914}"/>
              </a:ext>
            </a:extLst>
          </p:cNvPr>
          <p:cNvGrpSpPr/>
          <p:nvPr/>
        </p:nvGrpSpPr>
        <p:grpSpPr>
          <a:xfrm>
            <a:off x="1012723" y="3028480"/>
            <a:ext cx="800078" cy="801041"/>
            <a:chOff x="1350296" y="2894973"/>
            <a:chExt cx="1066771" cy="1068054"/>
          </a:xfrm>
        </p:grpSpPr>
        <p:sp>
          <p:nvSpPr>
            <p:cNvPr id="6" name="Freeform 5">
              <a:extLst>
                <a:ext uri="{FF2B5EF4-FFF2-40B4-BE49-F238E27FC236}">
                  <a16:creationId xmlns:a16="http://schemas.microsoft.com/office/drawing/2014/main" xmlns="" id="{D4303751-6B11-4DE5-AA02-8283B6312A70}"/>
                </a:ext>
              </a:extLst>
            </p:cNvPr>
            <p:cNvSpPr>
              <a:spLocks/>
            </p:cNvSpPr>
            <p:nvPr/>
          </p:nvSpPr>
          <p:spPr bwMode="auto">
            <a:xfrm>
              <a:off x="1883895"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rgbClr val="3A5C84"/>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7" name="Freeform 7">
              <a:extLst>
                <a:ext uri="{FF2B5EF4-FFF2-40B4-BE49-F238E27FC236}">
                  <a16:creationId xmlns:a16="http://schemas.microsoft.com/office/drawing/2014/main" xmlns="" id="{62785338-4A56-4DD6-9439-A6CCC45816C1}"/>
                </a:ext>
              </a:extLst>
            </p:cNvPr>
            <p:cNvSpPr>
              <a:spLocks/>
            </p:cNvSpPr>
            <p:nvPr/>
          </p:nvSpPr>
          <p:spPr bwMode="auto">
            <a:xfrm>
              <a:off x="1350296"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chemeClr val="accent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grpSp>
        <p:nvGrpSpPr>
          <p:cNvPr id="8" name="Group 13">
            <a:extLst>
              <a:ext uri="{FF2B5EF4-FFF2-40B4-BE49-F238E27FC236}">
                <a16:creationId xmlns:a16="http://schemas.microsoft.com/office/drawing/2014/main" xmlns="" id="{CC71A064-DA16-4809-BF87-12B9BD2BD250}"/>
              </a:ext>
            </a:extLst>
          </p:cNvPr>
          <p:cNvGrpSpPr/>
          <p:nvPr/>
        </p:nvGrpSpPr>
        <p:grpSpPr>
          <a:xfrm>
            <a:off x="7111181" y="3028480"/>
            <a:ext cx="800078" cy="801041"/>
            <a:chOff x="9481574" y="2894973"/>
            <a:chExt cx="1066771" cy="1068054"/>
          </a:xfrm>
        </p:grpSpPr>
        <p:sp>
          <p:nvSpPr>
            <p:cNvPr id="9" name="Freeform 5">
              <a:extLst>
                <a:ext uri="{FF2B5EF4-FFF2-40B4-BE49-F238E27FC236}">
                  <a16:creationId xmlns:a16="http://schemas.microsoft.com/office/drawing/2014/main" xmlns="" id="{2C965F83-394C-4ECD-98FD-E768958E0D25}"/>
                </a:ext>
              </a:extLst>
            </p:cNvPr>
            <p:cNvSpPr>
              <a:spLocks/>
            </p:cNvSpPr>
            <p:nvPr/>
          </p:nvSpPr>
          <p:spPr bwMode="auto">
            <a:xfrm>
              <a:off x="10015173"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chemeClr val="accent6"/>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0" name="Freeform 7">
              <a:extLst>
                <a:ext uri="{FF2B5EF4-FFF2-40B4-BE49-F238E27FC236}">
                  <a16:creationId xmlns:a16="http://schemas.microsoft.com/office/drawing/2014/main" xmlns="" id="{46454AFF-8F85-4073-9D5E-5E918F773B80}"/>
                </a:ext>
              </a:extLst>
            </p:cNvPr>
            <p:cNvSpPr>
              <a:spLocks/>
            </p:cNvSpPr>
            <p:nvPr/>
          </p:nvSpPr>
          <p:spPr bwMode="auto">
            <a:xfrm>
              <a:off x="9481574"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rgbClr val="F9B073"/>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grpSp>
        <p:nvGrpSpPr>
          <p:cNvPr id="11" name="Group 12">
            <a:extLst>
              <a:ext uri="{FF2B5EF4-FFF2-40B4-BE49-F238E27FC236}">
                <a16:creationId xmlns:a16="http://schemas.microsoft.com/office/drawing/2014/main" xmlns="" id="{5DCC80E2-1720-48F0-B521-F7313549F768}"/>
              </a:ext>
            </a:extLst>
          </p:cNvPr>
          <p:cNvGrpSpPr/>
          <p:nvPr/>
        </p:nvGrpSpPr>
        <p:grpSpPr>
          <a:xfrm>
            <a:off x="5078362" y="3028480"/>
            <a:ext cx="800078" cy="801041"/>
            <a:chOff x="6771148" y="2894973"/>
            <a:chExt cx="1066771" cy="1068054"/>
          </a:xfrm>
        </p:grpSpPr>
        <p:sp>
          <p:nvSpPr>
            <p:cNvPr id="12" name="Freeform 5">
              <a:extLst>
                <a:ext uri="{FF2B5EF4-FFF2-40B4-BE49-F238E27FC236}">
                  <a16:creationId xmlns:a16="http://schemas.microsoft.com/office/drawing/2014/main" xmlns="" id="{63980784-95DE-457E-B662-D6CCBF267FC4}"/>
                </a:ext>
              </a:extLst>
            </p:cNvPr>
            <p:cNvSpPr>
              <a:spLocks/>
            </p:cNvSpPr>
            <p:nvPr/>
          </p:nvSpPr>
          <p:spPr bwMode="auto">
            <a:xfrm>
              <a:off x="7304747"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chemeClr val="accent2"/>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3" name="Freeform 7">
              <a:extLst>
                <a:ext uri="{FF2B5EF4-FFF2-40B4-BE49-F238E27FC236}">
                  <a16:creationId xmlns:a16="http://schemas.microsoft.com/office/drawing/2014/main" xmlns="" id="{CC478339-E29E-4480-AAA4-F16A2F79B582}"/>
                </a:ext>
              </a:extLst>
            </p:cNvPr>
            <p:cNvSpPr>
              <a:spLocks/>
            </p:cNvSpPr>
            <p:nvPr/>
          </p:nvSpPr>
          <p:spPr bwMode="auto">
            <a:xfrm>
              <a:off x="6771148"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rgbClr val="CC706E"/>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grpSp>
        <p:nvGrpSpPr>
          <p:cNvPr id="14" name="Group 11">
            <a:extLst>
              <a:ext uri="{FF2B5EF4-FFF2-40B4-BE49-F238E27FC236}">
                <a16:creationId xmlns:a16="http://schemas.microsoft.com/office/drawing/2014/main" xmlns="" id="{FC62BE4F-B196-45AF-B98C-91E3F80E38F9}"/>
              </a:ext>
            </a:extLst>
          </p:cNvPr>
          <p:cNvGrpSpPr/>
          <p:nvPr/>
        </p:nvGrpSpPr>
        <p:grpSpPr>
          <a:xfrm>
            <a:off x="3045542" y="3028480"/>
            <a:ext cx="800078" cy="801041"/>
            <a:chOff x="4060722" y="2894973"/>
            <a:chExt cx="1066771" cy="1068054"/>
          </a:xfrm>
          <a:solidFill>
            <a:schemeClr val="accent3">
              <a:lumMod val="60000"/>
              <a:lumOff val="40000"/>
            </a:schemeClr>
          </a:solidFill>
        </p:grpSpPr>
        <p:sp>
          <p:nvSpPr>
            <p:cNvPr id="15" name="Freeform 5">
              <a:extLst>
                <a:ext uri="{FF2B5EF4-FFF2-40B4-BE49-F238E27FC236}">
                  <a16:creationId xmlns:a16="http://schemas.microsoft.com/office/drawing/2014/main" xmlns="" id="{CAB65D93-AE28-4AE0-B90E-94ECFC5886D1}"/>
                </a:ext>
              </a:extLst>
            </p:cNvPr>
            <p:cNvSpPr>
              <a:spLocks/>
            </p:cNvSpPr>
            <p:nvPr/>
          </p:nvSpPr>
          <p:spPr bwMode="auto">
            <a:xfrm>
              <a:off x="4594321"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chemeClr val="accent3">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6" name="Freeform 7">
              <a:extLst>
                <a:ext uri="{FF2B5EF4-FFF2-40B4-BE49-F238E27FC236}">
                  <a16:creationId xmlns:a16="http://schemas.microsoft.com/office/drawing/2014/main" xmlns="" id="{DCBDA598-A066-4C1E-B960-EA50156DBA13}"/>
                </a:ext>
              </a:extLst>
            </p:cNvPr>
            <p:cNvSpPr>
              <a:spLocks/>
            </p:cNvSpPr>
            <p:nvPr/>
          </p:nvSpPr>
          <p:spPr bwMode="auto">
            <a:xfrm>
              <a:off x="4060722"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sp>
        <p:nvSpPr>
          <p:cNvPr id="17" name="Oval 54">
            <a:extLst>
              <a:ext uri="{FF2B5EF4-FFF2-40B4-BE49-F238E27FC236}">
                <a16:creationId xmlns:a16="http://schemas.microsoft.com/office/drawing/2014/main" xmlns="" id="{5F28186E-5DD9-44C3-B275-612132337A93}"/>
              </a:ext>
            </a:extLst>
          </p:cNvPr>
          <p:cNvSpPr/>
          <p:nvPr/>
        </p:nvSpPr>
        <p:spPr>
          <a:xfrm>
            <a:off x="1225123" y="3240881"/>
            <a:ext cx="376238" cy="376238"/>
          </a:xfrm>
          <a:prstGeom prst="ellipse">
            <a:avLst/>
          </a:prstGeom>
          <a:noFill/>
          <a:ln w="28575">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18" name="Oval 55">
            <a:extLst>
              <a:ext uri="{FF2B5EF4-FFF2-40B4-BE49-F238E27FC236}">
                <a16:creationId xmlns:a16="http://schemas.microsoft.com/office/drawing/2014/main" xmlns="" id="{8A56EF23-E897-4D06-8649-1DD2C91FB024}"/>
              </a:ext>
            </a:extLst>
          </p:cNvPr>
          <p:cNvSpPr/>
          <p:nvPr/>
        </p:nvSpPr>
        <p:spPr>
          <a:xfrm>
            <a:off x="3257728" y="3240881"/>
            <a:ext cx="376238" cy="376238"/>
          </a:xfrm>
          <a:prstGeom prst="ellipse">
            <a:avLst/>
          </a:prstGeom>
          <a:noFill/>
          <a:ln w="28575">
            <a:solidFill>
              <a:schemeClr val="accent3"/>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19" name="Oval 56">
            <a:extLst>
              <a:ext uri="{FF2B5EF4-FFF2-40B4-BE49-F238E27FC236}">
                <a16:creationId xmlns:a16="http://schemas.microsoft.com/office/drawing/2014/main" xmlns="" id="{50D7FA05-0D55-4506-A029-7CCA5FC2451A}"/>
              </a:ext>
            </a:extLst>
          </p:cNvPr>
          <p:cNvSpPr/>
          <p:nvPr/>
        </p:nvSpPr>
        <p:spPr>
          <a:xfrm>
            <a:off x="5290334" y="3240881"/>
            <a:ext cx="376238" cy="376238"/>
          </a:xfrm>
          <a:prstGeom prst="ellipse">
            <a:avLst/>
          </a:prstGeom>
          <a:noFill/>
          <a:ln w="28575">
            <a:solidFill>
              <a:schemeClr val="accent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20" name="Oval 57">
            <a:extLst>
              <a:ext uri="{FF2B5EF4-FFF2-40B4-BE49-F238E27FC236}">
                <a16:creationId xmlns:a16="http://schemas.microsoft.com/office/drawing/2014/main" xmlns="" id="{77F496F2-E52E-47DA-8F7C-558614009192}"/>
              </a:ext>
            </a:extLst>
          </p:cNvPr>
          <p:cNvSpPr/>
          <p:nvPr/>
        </p:nvSpPr>
        <p:spPr>
          <a:xfrm>
            <a:off x="7322941" y="3240881"/>
            <a:ext cx="376238" cy="376238"/>
          </a:xfrm>
          <a:prstGeom prst="ellipse">
            <a:avLst/>
          </a:prstGeom>
          <a:noFill/>
          <a:ln w="28575">
            <a:solidFill>
              <a:schemeClr val="accent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21" name="Oval 60">
            <a:extLst>
              <a:ext uri="{FF2B5EF4-FFF2-40B4-BE49-F238E27FC236}">
                <a16:creationId xmlns:a16="http://schemas.microsoft.com/office/drawing/2014/main" xmlns="" id="{76AC307D-42CB-4D9D-8814-CA13D00F355C}"/>
              </a:ext>
            </a:extLst>
          </p:cNvPr>
          <p:cNvSpPr/>
          <p:nvPr/>
        </p:nvSpPr>
        <p:spPr>
          <a:xfrm>
            <a:off x="1308146" y="3324225"/>
            <a:ext cx="209550" cy="2095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Oval 61">
            <a:extLst>
              <a:ext uri="{FF2B5EF4-FFF2-40B4-BE49-F238E27FC236}">
                <a16:creationId xmlns:a16="http://schemas.microsoft.com/office/drawing/2014/main" xmlns="" id="{DE7B91B5-3765-4603-B142-E7FABFA75327}"/>
              </a:ext>
            </a:extLst>
          </p:cNvPr>
          <p:cNvSpPr/>
          <p:nvPr/>
        </p:nvSpPr>
        <p:spPr>
          <a:xfrm>
            <a:off x="3340859" y="3324225"/>
            <a:ext cx="209550" cy="20955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Oval 62">
            <a:extLst>
              <a:ext uri="{FF2B5EF4-FFF2-40B4-BE49-F238E27FC236}">
                <a16:creationId xmlns:a16="http://schemas.microsoft.com/office/drawing/2014/main" xmlns="" id="{4E85E976-6C9F-4B9D-B8CE-A0D3F16679D8}"/>
              </a:ext>
            </a:extLst>
          </p:cNvPr>
          <p:cNvSpPr/>
          <p:nvPr/>
        </p:nvSpPr>
        <p:spPr>
          <a:xfrm>
            <a:off x="5373572" y="3324225"/>
            <a:ext cx="209550" cy="2095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Oval 63">
            <a:extLst>
              <a:ext uri="{FF2B5EF4-FFF2-40B4-BE49-F238E27FC236}">
                <a16:creationId xmlns:a16="http://schemas.microsoft.com/office/drawing/2014/main" xmlns="" id="{6096233F-AB90-499A-8553-F9AAA8AAC1DD}"/>
              </a:ext>
            </a:extLst>
          </p:cNvPr>
          <p:cNvSpPr/>
          <p:nvPr/>
        </p:nvSpPr>
        <p:spPr>
          <a:xfrm>
            <a:off x="7406285" y="3324225"/>
            <a:ext cx="209550" cy="20955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TextBox 7">
            <a:extLst>
              <a:ext uri="{FF2B5EF4-FFF2-40B4-BE49-F238E27FC236}">
                <a16:creationId xmlns:a16="http://schemas.microsoft.com/office/drawing/2014/main" xmlns="" id="{FFC5B4E5-9A07-47EA-AB3E-4808066DBF78}"/>
              </a:ext>
            </a:extLst>
          </p:cNvPr>
          <p:cNvSpPr txBox="1"/>
          <p:nvPr/>
        </p:nvSpPr>
        <p:spPr>
          <a:xfrm>
            <a:off x="259753" y="3868052"/>
            <a:ext cx="2322766" cy="830997"/>
          </a:xfrm>
          <a:prstGeom prst="rect">
            <a:avLst/>
          </a:prstGeom>
          <a:noFill/>
        </p:spPr>
        <p:txBody>
          <a:bodyPr wrap="square" rtlCol="0">
            <a:spAutoFit/>
          </a:bodyPr>
          <a:lstStyle/>
          <a:p>
            <a:pPr algn="ctr"/>
            <a:r>
              <a:rPr lang="en-US" sz="2400" b="1" smtClean="0">
                <a:solidFill>
                  <a:schemeClr val="accent1"/>
                </a:solidFill>
              </a:rPr>
              <a:t>User engagement</a:t>
            </a:r>
            <a:endParaRPr lang="en-US" sz="2400" b="1">
              <a:solidFill>
                <a:schemeClr val="accent1"/>
              </a:solidFill>
            </a:endParaRPr>
          </a:p>
        </p:txBody>
      </p:sp>
      <p:sp>
        <p:nvSpPr>
          <p:cNvPr id="42" name="TextBox 68">
            <a:extLst>
              <a:ext uri="{FF2B5EF4-FFF2-40B4-BE49-F238E27FC236}">
                <a16:creationId xmlns:a16="http://schemas.microsoft.com/office/drawing/2014/main" xmlns="" id="{F5225A10-409B-49BC-A81D-24C8B8655FE1}"/>
              </a:ext>
            </a:extLst>
          </p:cNvPr>
          <p:cNvSpPr txBox="1"/>
          <p:nvPr/>
        </p:nvSpPr>
        <p:spPr>
          <a:xfrm>
            <a:off x="2213426" y="3861048"/>
            <a:ext cx="2484484" cy="830997"/>
          </a:xfrm>
          <a:prstGeom prst="rect">
            <a:avLst/>
          </a:prstGeom>
          <a:noFill/>
        </p:spPr>
        <p:txBody>
          <a:bodyPr wrap="square" rtlCol="0">
            <a:spAutoFit/>
          </a:bodyPr>
          <a:lstStyle/>
          <a:p>
            <a:pPr algn="ctr"/>
            <a:r>
              <a:rPr lang="en-US" sz="2400" b="1" dirty="0" smtClean="0">
                <a:solidFill>
                  <a:schemeClr val="accent3"/>
                </a:solidFill>
              </a:rPr>
              <a:t>Visual communication</a:t>
            </a:r>
            <a:endParaRPr lang="en-US" sz="2400" b="1" dirty="0">
              <a:solidFill>
                <a:schemeClr val="accent3"/>
              </a:solidFill>
            </a:endParaRPr>
          </a:p>
        </p:txBody>
      </p:sp>
      <p:sp>
        <p:nvSpPr>
          <p:cNvPr id="43" name="TextBox 69">
            <a:extLst>
              <a:ext uri="{FF2B5EF4-FFF2-40B4-BE49-F238E27FC236}">
                <a16:creationId xmlns:a16="http://schemas.microsoft.com/office/drawing/2014/main" xmlns="" id="{7103A0B6-FD26-48CA-872E-058E7F647C56}"/>
              </a:ext>
            </a:extLst>
          </p:cNvPr>
          <p:cNvSpPr txBox="1"/>
          <p:nvPr/>
        </p:nvSpPr>
        <p:spPr>
          <a:xfrm>
            <a:off x="4840791" y="3861048"/>
            <a:ext cx="1274708" cy="830997"/>
          </a:xfrm>
          <a:prstGeom prst="rect">
            <a:avLst/>
          </a:prstGeom>
          <a:noFill/>
        </p:spPr>
        <p:txBody>
          <a:bodyPr wrap="none" rtlCol="0">
            <a:spAutoFit/>
          </a:bodyPr>
          <a:lstStyle/>
          <a:p>
            <a:pPr algn="ctr"/>
            <a:r>
              <a:rPr lang="en-US" sz="2400" b="1" dirty="0" smtClean="0">
                <a:solidFill>
                  <a:schemeClr val="accent2"/>
                </a:solidFill>
              </a:rPr>
              <a:t>Capacity</a:t>
            </a:r>
          </a:p>
          <a:p>
            <a:pPr algn="ctr"/>
            <a:r>
              <a:rPr lang="en-US" sz="2400" b="1" dirty="0" smtClean="0">
                <a:solidFill>
                  <a:schemeClr val="accent2"/>
                </a:solidFill>
              </a:rPr>
              <a:t>building</a:t>
            </a:r>
            <a:endParaRPr lang="en-US" sz="2400" b="1" dirty="0">
              <a:solidFill>
                <a:schemeClr val="accent2"/>
              </a:solidFill>
            </a:endParaRPr>
          </a:p>
        </p:txBody>
      </p:sp>
      <p:sp>
        <p:nvSpPr>
          <p:cNvPr id="44" name="TextBox 70">
            <a:extLst>
              <a:ext uri="{FF2B5EF4-FFF2-40B4-BE49-F238E27FC236}">
                <a16:creationId xmlns:a16="http://schemas.microsoft.com/office/drawing/2014/main" xmlns="" id="{40828190-54B9-4FED-8943-6FC8C750AE02}"/>
              </a:ext>
            </a:extLst>
          </p:cNvPr>
          <p:cNvSpPr txBox="1"/>
          <p:nvPr/>
        </p:nvSpPr>
        <p:spPr>
          <a:xfrm>
            <a:off x="6662081" y="4077072"/>
            <a:ext cx="1724062" cy="461665"/>
          </a:xfrm>
          <a:prstGeom prst="rect">
            <a:avLst/>
          </a:prstGeom>
          <a:noFill/>
        </p:spPr>
        <p:txBody>
          <a:bodyPr wrap="none" rtlCol="0">
            <a:spAutoFit/>
          </a:bodyPr>
          <a:lstStyle/>
          <a:p>
            <a:pPr algn="ctr"/>
            <a:r>
              <a:rPr lang="en-US" sz="2400" b="1" smtClean="0">
                <a:solidFill>
                  <a:schemeClr val="accent6"/>
                </a:solidFill>
              </a:rPr>
              <a:t>Exploitation</a:t>
            </a:r>
            <a:endParaRPr lang="en-US" sz="2400" b="1">
              <a:solidFill>
                <a:schemeClr val="accent6"/>
              </a:solidFill>
            </a:endParaRPr>
          </a:p>
        </p:txBody>
      </p:sp>
      <p:sp>
        <p:nvSpPr>
          <p:cNvPr id="50" name="49 CuadroTexto"/>
          <p:cNvSpPr txBox="1"/>
          <p:nvPr/>
        </p:nvSpPr>
        <p:spPr>
          <a:xfrm>
            <a:off x="818531" y="1268760"/>
            <a:ext cx="7488832" cy="830997"/>
          </a:xfrm>
          <a:prstGeom prst="rect">
            <a:avLst/>
          </a:prstGeom>
          <a:noFill/>
        </p:spPr>
        <p:txBody>
          <a:bodyPr wrap="square" rtlCol="0">
            <a:spAutoFit/>
          </a:bodyPr>
          <a:lstStyle/>
          <a:p>
            <a:pPr algn="ctr"/>
            <a:r>
              <a:rPr lang="es-ES" sz="2400" smtClean="0"/>
              <a:t>Establishing ‘</a:t>
            </a:r>
            <a:r>
              <a:rPr lang="es-ES" sz="2400" b="1" smtClean="0"/>
              <a:t>good practices</a:t>
            </a:r>
            <a:r>
              <a:rPr lang="es-ES" sz="2400" smtClean="0"/>
              <a:t>’ for a user’s journey that has different stages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43 Grupo"/>
          <p:cNvGrpSpPr>
            <a:grpSpLocks noChangeAspect="1"/>
          </p:cNvGrpSpPr>
          <p:nvPr/>
        </p:nvGrpSpPr>
        <p:grpSpPr>
          <a:xfrm>
            <a:off x="827584" y="188640"/>
            <a:ext cx="7465506" cy="720000"/>
            <a:chOff x="419100" y="3028480"/>
            <a:chExt cx="8305800" cy="801041"/>
          </a:xfrm>
        </p:grpSpPr>
        <p:cxnSp>
          <p:nvCxnSpPr>
            <p:cNvPr id="5" name="Straight Connector 5">
              <a:extLst>
                <a:ext uri="{FF2B5EF4-FFF2-40B4-BE49-F238E27FC236}">
                  <a16:creationId xmlns:a16="http://schemas.microsoft.com/office/drawing/2014/main" xmlns="" id="{245AFC35-13C7-44BB-A3AB-464834129932}"/>
                </a:ext>
              </a:extLst>
            </p:cNvPr>
            <p:cNvCxnSpPr>
              <a:cxnSpLocks/>
            </p:cNvCxnSpPr>
            <p:nvPr/>
          </p:nvCxnSpPr>
          <p:spPr>
            <a:xfrm>
              <a:off x="419100" y="3429000"/>
              <a:ext cx="8305800" cy="1"/>
            </a:xfrm>
            <a:prstGeom prst="line">
              <a:avLst/>
            </a:prstGeom>
            <a:ln w="28575">
              <a:solidFill>
                <a:schemeClr val="bg2">
                  <a:lumMod val="75000"/>
                </a:schemeClr>
              </a:solidFill>
              <a:prstDash val="sysDot"/>
            </a:ln>
          </p:spPr>
          <p:style>
            <a:lnRef idx="2">
              <a:schemeClr val="dk1"/>
            </a:lnRef>
            <a:fillRef idx="0">
              <a:schemeClr val="dk1"/>
            </a:fillRef>
            <a:effectRef idx="1">
              <a:schemeClr val="dk1"/>
            </a:effectRef>
            <a:fontRef idx="minor">
              <a:schemeClr val="tx1"/>
            </a:fontRef>
          </p:style>
        </p:cxnSp>
        <p:grpSp>
          <p:nvGrpSpPr>
            <p:cNvPr id="6" name="Group 10">
              <a:extLst>
                <a:ext uri="{FF2B5EF4-FFF2-40B4-BE49-F238E27FC236}">
                  <a16:creationId xmlns:a16="http://schemas.microsoft.com/office/drawing/2014/main" xmlns="" id="{5522A310-F67F-41FA-8C67-06B4B969B914}"/>
                </a:ext>
              </a:extLst>
            </p:cNvPr>
            <p:cNvGrpSpPr/>
            <p:nvPr/>
          </p:nvGrpSpPr>
          <p:grpSpPr>
            <a:xfrm>
              <a:off x="1012723" y="3028480"/>
              <a:ext cx="800078" cy="801041"/>
              <a:chOff x="1350296" y="2894973"/>
              <a:chExt cx="1066771" cy="1068054"/>
            </a:xfrm>
          </p:grpSpPr>
          <p:sp>
            <p:nvSpPr>
              <p:cNvPr id="24" name="Freeform 5">
                <a:extLst>
                  <a:ext uri="{FF2B5EF4-FFF2-40B4-BE49-F238E27FC236}">
                    <a16:creationId xmlns:a16="http://schemas.microsoft.com/office/drawing/2014/main" xmlns="" id="{D4303751-6B11-4DE5-AA02-8283B6312A70}"/>
                  </a:ext>
                </a:extLst>
              </p:cNvPr>
              <p:cNvSpPr>
                <a:spLocks/>
              </p:cNvSpPr>
              <p:nvPr/>
            </p:nvSpPr>
            <p:spPr bwMode="auto">
              <a:xfrm>
                <a:off x="1883895"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5" name="Freeform 7">
                <a:extLst>
                  <a:ext uri="{FF2B5EF4-FFF2-40B4-BE49-F238E27FC236}">
                    <a16:creationId xmlns:a16="http://schemas.microsoft.com/office/drawing/2014/main" xmlns="" id="{62785338-4A56-4DD6-9439-A6CCC45816C1}"/>
                  </a:ext>
                </a:extLst>
              </p:cNvPr>
              <p:cNvSpPr>
                <a:spLocks/>
              </p:cNvSpPr>
              <p:nvPr/>
            </p:nvSpPr>
            <p:spPr bwMode="auto">
              <a:xfrm>
                <a:off x="1350296"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grpSp>
          <p:nvGrpSpPr>
            <p:cNvPr id="7" name="Group 13">
              <a:extLst>
                <a:ext uri="{FF2B5EF4-FFF2-40B4-BE49-F238E27FC236}">
                  <a16:creationId xmlns:a16="http://schemas.microsoft.com/office/drawing/2014/main" xmlns="" id="{CC71A064-DA16-4809-BF87-12B9BD2BD250}"/>
                </a:ext>
              </a:extLst>
            </p:cNvPr>
            <p:cNvGrpSpPr/>
            <p:nvPr/>
          </p:nvGrpSpPr>
          <p:grpSpPr>
            <a:xfrm>
              <a:off x="7111181" y="3028480"/>
              <a:ext cx="800078" cy="801041"/>
              <a:chOff x="9481574" y="2894973"/>
              <a:chExt cx="1066771" cy="1068054"/>
            </a:xfrm>
          </p:grpSpPr>
          <p:sp>
            <p:nvSpPr>
              <p:cNvPr id="22" name="Freeform 5">
                <a:extLst>
                  <a:ext uri="{FF2B5EF4-FFF2-40B4-BE49-F238E27FC236}">
                    <a16:creationId xmlns:a16="http://schemas.microsoft.com/office/drawing/2014/main" xmlns="" id="{2C965F83-394C-4ECD-98FD-E768958E0D25}"/>
                  </a:ext>
                </a:extLst>
              </p:cNvPr>
              <p:cNvSpPr>
                <a:spLocks/>
              </p:cNvSpPr>
              <p:nvPr/>
            </p:nvSpPr>
            <p:spPr bwMode="auto">
              <a:xfrm>
                <a:off x="10015173"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3" name="Freeform 7">
                <a:extLst>
                  <a:ext uri="{FF2B5EF4-FFF2-40B4-BE49-F238E27FC236}">
                    <a16:creationId xmlns:a16="http://schemas.microsoft.com/office/drawing/2014/main" xmlns="" id="{46454AFF-8F85-4073-9D5E-5E918F773B80}"/>
                  </a:ext>
                </a:extLst>
              </p:cNvPr>
              <p:cNvSpPr>
                <a:spLocks/>
              </p:cNvSpPr>
              <p:nvPr/>
            </p:nvSpPr>
            <p:spPr bwMode="auto">
              <a:xfrm>
                <a:off x="9481574"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grpSp>
          <p:nvGrpSpPr>
            <p:cNvPr id="8" name="Group 12">
              <a:extLst>
                <a:ext uri="{FF2B5EF4-FFF2-40B4-BE49-F238E27FC236}">
                  <a16:creationId xmlns:a16="http://schemas.microsoft.com/office/drawing/2014/main" xmlns="" id="{5DCC80E2-1720-48F0-B521-F7313549F768}"/>
                </a:ext>
              </a:extLst>
            </p:cNvPr>
            <p:cNvGrpSpPr/>
            <p:nvPr/>
          </p:nvGrpSpPr>
          <p:grpSpPr>
            <a:xfrm>
              <a:off x="5078362" y="3028480"/>
              <a:ext cx="800078" cy="801041"/>
              <a:chOff x="6771148" y="2894973"/>
              <a:chExt cx="1066771" cy="1068054"/>
            </a:xfrm>
          </p:grpSpPr>
          <p:sp>
            <p:nvSpPr>
              <p:cNvPr id="20" name="Freeform 5">
                <a:extLst>
                  <a:ext uri="{FF2B5EF4-FFF2-40B4-BE49-F238E27FC236}">
                    <a16:creationId xmlns:a16="http://schemas.microsoft.com/office/drawing/2014/main" xmlns="" id="{63980784-95DE-457E-B662-D6CCBF267FC4}"/>
                  </a:ext>
                </a:extLst>
              </p:cNvPr>
              <p:cNvSpPr>
                <a:spLocks/>
              </p:cNvSpPr>
              <p:nvPr/>
            </p:nvSpPr>
            <p:spPr bwMode="auto">
              <a:xfrm>
                <a:off x="7304747"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1" name="Freeform 7">
                <a:extLst>
                  <a:ext uri="{FF2B5EF4-FFF2-40B4-BE49-F238E27FC236}">
                    <a16:creationId xmlns:a16="http://schemas.microsoft.com/office/drawing/2014/main" xmlns="" id="{CC478339-E29E-4480-AAA4-F16A2F79B582}"/>
                  </a:ext>
                </a:extLst>
              </p:cNvPr>
              <p:cNvSpPr>
                <a:spLocks/>
              </p:cNvSpPr>
              <p:nvPr/>
            </p:nvSpPr>
            <p:spPr bwMode="auto">
              <a:xfrm>
                <a:off x="6771148"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grpSp>
          <p:nvGrpSpPr>
            <p:cNvPr id="9" name="Group 11">
              <a:extLst>
                <a:ext uri="{FF2B5EF4-FFF2-40B4-BE49-F238E27FC236}">
                  <a16:creationId xmlns:a16="http://schemas.microsoft.com/office/drawing/2014/main" xmlns="" id="{FC62BE4F-B196-45AF-B98C-91E3F80E38F9}"/>
                </a:ext>
              </a:extLst>
            </p:cNvPr>
            <p:cNvGrpSpPr/>
            <p:nvPr/>
          </p:nvGrpSpPr>
          <p:grpSpPr>
            <a:xfrm>
              <a:off x="3045542" y="3028480"/>
              <a:ext cx="800078" cy="801041"/>
              <a:chOff x="4060722" y="2894973"/>
              <a:chExt cx="1066771" cy="1068054"/>
            </a:xfrm>
            <a:solidFill>
              <a:schemeClr val="accent3">
                <a:lumMod val="60000"/>
                <a:lumOff val="40000"/>
              </a:schemeClr>
            </a:solidFill>
          </p:grpSpPr>
          <p:sp>
            <p:nvSpPr>
              <p:cNvPr id="18" name="Freeform 5">
                <a:extLst>
                  <a:ext uri="{FF2B5EF4-FFF2-40B4-BE49-F238E27FC236}">
                    <a16:creationId xmlns:a16="http://schemas.microsoft.com/office/drawing/2014/main" xmlns="" id="{CAB65D93-AE28-4AE0-B90E-94ECFC5886D1}"/>
                  </a:ext>
                </a:extLst>
              </p:cNvPr>
              <p:cNvSpPr>
                <a:spLocks/>
              </p:cNvSpPr>
              <p:nvPr/>
            </p:nvSpPr>
            <p:spPr bwMode="auto">
              <a:xfrm>
                <a:off x="4594321"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chemeClr val="accent3">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9" name="Freeform 7">
                <a:extLst>
                  <a:ext uri="{FF2B5EF4-FFF2-40B4-BE49-F238E27FC236}">
                    <a16:creationId xmlns:a16="http://schemas.microsoft.com/office/drawing/2014/main" xmlns="" id="{DCBDA598-A066-4C1E-B960-EA50156DBA13}"/>
                  </a:ext>
                </a:extLst>
              </p:cNvPr>
              <p:cNvSpPr>
                <a:spLocks/>
              </p:cNvSpPr>
              <p:nvPr/>
            </p:nvSpPr>
            <p:spPr bwMode="auto">
              <a:xfrm>
                <a:off x="4060722"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sp>
          <p:nvSpPr>
            <p:cNvPr id="10" name="Oval 54">
              <a:extLst>
                <a:ext uri="{FF2B5EF4-FFF2-40B4-BE49-F238E27FC236}">
                  <a16:creationId xmlns:a16="http://schemas.microsoft.com/office/drawing/2014/main" xmlns="" id="{5F28186E-5DD9-44C3-B275-612132337A93}"/>
                </a:ext>
              </a:extLst>
            </p:cNvPr>
            <p:cNvSpPr/>
            <p:nvPr/>
          </p:nvSpPr>
          <p:spPr>
            <a:xfrm>
              <a:off x="1225123" y="3240881"/>
              <a:ext cx="376238" cy="376238"/>
            </a:xfrm>
            <a:prstGeom prst="ellipse">
              <a:avLst/>
            </a:prstGeom>
            <a:noFill/>
            <a:ln w="28575">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11" name="Oval 55">
              <a:extLst>
                <a:ext uri="{FF2B5EF4-FFF2-40B4-BE49-F238E27FC236}">
                  <a16:creationId xmlns:a16="http://schemas.microsoft.com/office/drawing/2014/main" xmlns="" id="{8A56EF23-E897-4D06-8649-1DD2C91FB024}"/>
                </a:ext>
              </a:extLst>
            </p:cNvPr>
            <p:cNvSpPr/>
            <p:nvPr/>
          </p:nvSpPr>
          <p:spPr>
            <a:xfrm>
              <a:off x="3257728" y="3240881"/>
              <a:ext cx="376238" cy="376238"/>
            </a:xfrm>
            <a:prstGeom prst="ellipse">
              <a:avLst/>
            </a:prstGeom>
            <a:noFill/>
            <a:ln w="28575">
              <a:solidFill>
                <a:schemeClr val="accent3"/>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12" name="Oval 56">
              <a:extLst>
                <a:ext uri="{FF2B5EF4-FFF2-40B4-BE49-F238E27FC236}">
                  <a16:creationId xmlns:a16="http://schemas.microsoft.com/office/drawing/2014/main" xmlns="" id="{50D7FA05-0D55-4506-A029-7CCA5FC2451A}"/>
                </a:ext>
              </a:extLst>
            </p:cNvPr>
            <p:cNvSpPr/>
            <p:nvPr/>
          </p:nvSpPr>
          <p:spPr>
            <a:xfrm>
              <a:off x="5290334" y="3240881"/>
              <a:ext cx="376238" cy="376238"/>
            </a:xfrm>
            <a:prstGeom prst="ellipse">
              <a:avLst/>
            </a:prstGeom>
            <a:noFill/>
            <a:ln w="28575">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13" name="Oval 57">
              <a:extLst>
                <a:ext uri="{FF2B5EF4-FFF2-40B4-BE49-F238E27FC236}">
                  <a16:creationId xmlns:a16="http://schemas.microsoft.com/office/drawing/2014/main" xmlns="" id="{77F496F2-E52E-47DA-8F7C-558614009192}"/>
                </a:ext>
              </a:extLst>
            </p:cNvPr>
            <p:cNvSpPr/>
            <p:nvPr/>
          </p:nvSpPr>
          <p:spPr>
            <a:xfrm>
              <a:off x="7322941" y="3240881"/>
              <a:ext cx="376238" cy="376238"/>
            </a:xfrm>
            <a:prstGeom prst="ellipse">
              <a:avLst/>
            </a:prstGeom>
            <a:noFill/>
            <a:ln w="28575">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14" name="Oval 60">
              <a:extLst>
                <a:ext uri="{FF2B5EF4-FFF2-40B4-BE49-F238E27FC236}">
                  <a16:creationId xmlns:a16="http://schemas.microsoft.com/office/drawing/2014/main" xmlns="" id="{76AC307D-42CB-4D9D-8814-CA13D00F355C}"/>
                </a:ext>
              </a:extLst>
            </p:cNvPr>
            <p:cNvSpPr/>
            <p:nvPr/>
          </p:nvSpPr>
          <p:spPr>
            <a:xfrm>
              <a:off x="1308146" y="3324225"/>
              <a:ext cx="209550" cy="209550"/>
            </a:xfrm>
            <a:prstGeom prst="ellipse">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Oval 61">
              <a:extLst>
                <a:ext uri="{FF2B5EF4-FFF2-40B4-BE49-F238E27FC236}">
                  <a16:creationId xmlns:a16="http://schemas.microsoft.com/office/drawing/2014/main" xmlns="" id="{DE7B91B5-3765-4603-B142-E7FABFA75327}"/>
                </a:ext>
              </a:extLst>
            </p:cNvPr>
            <p:cNvSpPr/>
            <p:nvPr/>
          </p:nvSpPr>
          <p:spPr>
            <a:xfrm>
              <a:off x="3340859" y="3324225"/>
              <a:ext cx="209550" cy="20955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Oval 62">
              <a:extLst>
                <a:ext uri="{FF2B5EF4-FFF2-40B4-BE49-F238E27FC236}">
                  <a16:creationId xmlns:a16="http://schemas.microsoft.com/office/drawing/2014/main" xmlns="" id="{4E85E976-6C9F-4B9D-B8CE-A0D3F16679D8}"/>
                </a:ext>
              </a:extLst>
            </p:cNvPr>
            <p:cNvSpPr/>
            <p:nvPr/>
          </p:nvSpPr>
          <p:spPr>
            <a:xfrm>
              <a:off x="5373572" y="3324225"/>
              <a:ext cx="209550" cy="209550"/>
            </a:xfrm>
            <a:prstGeom prst="ellipse">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Oval 63">
              <a:extLst>
                <a:ext uri="{FF2B5EF4-FFF2-40B4-BE49-F238E27FC236}">
                  <a16:creationId xmlns:a16="http://schemas.microsoft.com/office/drawing/2014/main" xmlns="" id="{6096233F-AB90-499A-8553-F9AAA8AAC1DD}"/>
                </a:ext>
              </a:extLst>
            </p:cNvPr>
            <p:cNvSpPr/>
            <p:nvPr/>
          </p:nvSpPr>
          <p:spPr>
            <a:xfrm>
              <a:off x="7406285" y="3324225"/>
              <a:ext cx="209550" cy="209550"/>
            </a:xfrm>
            <a:prstGeom prst="ellipse">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6" name="TextBox 7">
            <a:extLst>
              <a:ext uri="{FF2B5EF4-FFF2-40B4-BE49-F238E27FC236}">
                <a16:creationId xmlns:a16="http://schemas.microsoft.com/office/drawing/2014/main" xmlns="" id="{FFC5B4E5-9A07-47EA-AB3E-4808066DBF78}"/>
              </a:ext>
            </a:extLst>
          </p:cNvPr>
          <p:cNvSpPr txBox="1"/>
          <p:nvPr/>
        </p:nvSpPr>
        <p:spPr>
          <a:xfrm>
            <a:off x="539551" y="1052736"/>
            <a:ext cx="6048673" cy="461665"/>
          </a:xfrm>
          <a:prstGeom prst="rect">
            <a:avLst/>
          </a:prstGeom>
          <a:noFill/>
        </p:spPr>
        <p:txBody>
          <a:bodyPr wrap="square" rtlCol="0">
            <a:spAutoFit/>
          </a:bodyPr>
          <a:lstStyle/>
          <a:p>
            <a:r>
              <a:rPr lang="en-US" sz="2400" b="1" dirty="0" smtClean="0">
                <a:solidFill>
                  <a:schemeClr val="accent3"/>
                </a:solidFill>
              </a:rPr>
              <a:t>Visually appealing</a:t>
            </a:r>
            <a:endParaRPr lang="en-US" sz="2400" b="1" dirty="0">
              <a:solidFill>
                <a:schemeClr val="accent3"/>
              </a:solidFill>
            </a:endParaRPr>
          </a:p>
        </p:txBody>
      </p:sp>
      <p:grpSp>
        <p:nvGrpSpPr>
          <p:cNvPr id="37" name="Group 36"/>
          <p:cNvGrpSpPr/>
          <p:nvPr/>
        </p:nvGrpSpPr>
        <p:grpSpPr>
          <a:xfrm>
            <a:off x="5863593" y="1073931"/>
            <a:ext cx="3028887" cy="554869"/>
            <a:chOff x="5863593" y="1124744"/>
            <a:chExt cx="3028887" cy="554869"/>
          </a:xfrm>
        </p:grpSpPr>
        <p:pic>
          <p:nvPicPr>
            <p:cNvPr id="28" name="Picture 27"/>
            <p:cNvPicPr>
              <a:picLocks noChangeAspect="1"/>
            </p:cNvPicPr>
            <p:nvPr/>
          </p:nvPicPr>
          <p:blipFill rotWithShape="1">
            <a:blip r:embed="rId3" cstate="print">
              <a:extLst>
                <a:ext uri="{BEBA8EAE-BF5A-486C-A8C5-ECC9F3942E4B}">
                  <a14:imgProps xmlns:a14="http://schemas.microsoft.com/office/drawing/2010/main" xmlns="">
                    <a14:imgLayer r:embed="rId4">
                      <a14:imgEffect>
                        <a14:saturation sat="0"/>
                      </a14:imgEffect>
                    </a14:imgLayer>
                  </a14:imgProps>
                </a:ext>
              </a:extLst>
            </a:blip>
            <a:srcRect r="14680"/>
            <a:stretch/>
          </p:blipFill>
          <p:spPr>
            <a:xfrm>
              <a:off x="5905365" y="1139613"/>
              <a:ext cx="804916" cy="540000"/>
            </a:xfrm>
            <a:prstGeom prst="rect">
              <a:avLst/>
            </a:prstGeom>
          </p:spPr>
        </p:pic>
        <p:sp>
          <p:nvSpPr>
            <p:cNvPr id="29" name="TextBox 1"/>
            <p:cNvSpPr txBox="1"/>
            <p:nvPr/>
          </p:nvSpPr>
          <p:spPr>
            <a:xfrm>
              <a:off x="6703712" y="1287198"/>
              <a:ext cx="1254865" cy="261610"/>
            </a:xfrm>
            <a:prstGeom prst="rect">
              <a:avLst/>
            </a:prstGeom>
            <a:noFill/>
          </p:spPr>
          <p:txBody>
            <a:bodyPr wrap="square" rtlCol="0">
              <a:spAutoFit/>
            </a:bodyPr>
            <a:lstStyle/>
            <a:p>
              <a:r>
                <a:rPr lang="en-US" sz="1100" dirty="0" smtClean="0">
                  <a:solidFill>
                    <a:schemeClr val="accent2"/>
                  </a:solidFill>
                  <a:latin typeface="Arial Black" panose="020B0A04020102020204" pitchFamily="34" charset="0"/>
                </a:rPr>
                <a:t>Clim4Energy</a:t>
              </a:r>
            </a:p>
          </p:txBody>
        </p:sp>
        <p:pic>
          <p:nvPicPr>
            <p:cNvPr id="30" name="2 Imagen"/>
            <p:cNvPicPr>
              <a:picLocks noChangeAspect="1"/>
            </p:cNvPicPr>
            <p:nvPr/>
          </p:nvPicPr>
          <p:blipFill>
            <a:blip r:embed="rId5" cstate="print">
              <a:extLst>
                <a:ext uri="{BEBA8EAE-BF5A-486C-A8C5-ECC9F3942E4B}">
                  <a14:imgProps xmlns:a14="http://schemas.microsoft.com/office/drawing/2010/main" xmlns="">
                    <a14:imgLayer r:embed="rId6">
                      <a14:imgEffect>
                        <a14:saturation sat="0"/>
                      </a14:imgEffect>
                    </a14:imgLayer>
                  </a14:imgProps>
                </a:ext>
                <a:ext uri="{28A0092B-C50C-407E-A947-70E740481C1C}">
                  <a14:useLocalDpi xmlns:a14="http://schemas.microsoft.com/office/drawing/2010/main" xmlns="" val="0"/>
                </a:ext>
              </a:extLst>
            </a:blip>
            <a:stretch>
              <a:fillRect/>
            </a:stretch>
          </p:blipFill>
          <p:spPr>
            <a:xfrm>
              <a:off x="7942379" y="1226284"/>
              <a:ext cx="903209" cy="324000"/>
            </a:xfrm>
            <a:prstGeom prst="rect">
              <a:avLst/>
            </a:prstGeom>
          </p:spPr>
        </p:pic>
        <p:sp>
          <p:nvSpPr>
            <p:cNvPr id="35" name="Rounded Rectangle 34"/>
            <p:cNvSpPr/>
            <p:nvPr/>
          </p:nvSpPr>
          <p:spPr>
            <a:xfrm>
              <a:off x="5863593" y="1124744"/>
              <a:ext cx="3028887" cy="533753"/>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 name="Picture 1"/>
          <p:cNvPicPr>
            <a:picLocks noChangeAspect="1"/>
          </p:cNvPicPr>
          <p:nvPr/>
        </p:nvPicPr>
        <p:blipFill rotWithShape="1">
          <a:blip r:embed="rId7" cstate="print"/>
          <a:srcRect l="20374" t="8263" b="28042"/>
          <a:stretch/>
        </p:blipFill>
        <p:spPr>
          <a:xfrm>
            <a:off x="-36512" y="1782341"/>
            <a:ext cx="9159335" cy="3960000"/>
          </a:xfrm>
          <a:prstGeom prst="rect">
            <a:avLst/>
          </a:prstGeom>
        </p:spPr>
      </p:pic>
      <p:sp>
        <p:nvSpPr>
          <p:cNvPr id="39" name="Rectangle 82"/>
          <p:cNvSpPr/>
          <p:nvPr/>
        </p:nvSpPr>
        <p:spPr>
          <a:xfrm>
            <a:off x="3059832" y="5877272"/>
            <a:ext cx="2920980" cy="369332"/>
          </a:xfrm>
          <a:prstGeom prst="rect">
            <a:avLst/>
          </a:prstGeom>
        </p:spPr>
        <p:txBody>
          <a:bodyPr wrap="square">
            <a:spAutoFit/>
          </a:bodyPr>
          <a:lstStyle/>
          <a:p>
            <a:r>
              <a:rPr lang="en-US" b="1" dirty="0" smtClean="0">
                <a:solidFill>
                  <a:schemeClr val="accent3"/>
                </a:solidFill>
              </a:rPr>
              <a:t>www.bsc.es/ess/resilience</a:t>
            </a:r>
            <a:endParaRPr lang="en-US" dirty="0">
              <a:solidFill>
                <a:schemeClr val="accent3"/>
              </a:solidFill>
            </a:endParaRPr>
          </a:p>
        </p:txBody>
      </p:sp>
      <p:sp>
        <p:nvSpPr>
          <p:cNvPr id="42" name="Rectangle 41"/>
          <p:cNvSpPr/>
          <p:nvPr/>
        </p:nvSpPr>
        <p:spPr>
          <a:xfrm>
            <a:off x="49148" y="1844381"/>
            <a:ext cx="2594648" cy="1669911"/>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1" name="Group 40"/>
          <p:cNvGrpSpPr/>
          <p:nvPr/>
        </p:nvGrpSpPr>
        <p:grpSpPr>
          <a:xfrm>
            <a:off x="46874" y="1821521"/>
            <a:ext cx="2813506" cy="1692771"/>
            <a:chOff x="6294998" y="4355812"/>
            <a:chExt cx="2813506" cy="1692771"/>
          </a:xfrm>
          <a:noFill/>
        </p:grpSpPr>
        <p:sp>
          <p:nvSpPr>
            <p:cNvPr id="40" name="Rectangle 82"/>
            <p:cNvSpPr/>
            <p:nvPr/>
          </p:nvSpPr>
          <p:spPr>
            <a:xfrm>
              <a:off x="6294998" y="4355812"/>
              <a:ext cx="2813506" cy="369332"/>
            </a:xfrm>
            <a:prstGeom prst="rect">
              <a:avLst/>
            </a:prstGeom>
            <a:grpFill/>
          </p:spPr>
          <p:txBody>
            <a:bodyPr wrap="square">
              <a:spAutoFit/>
            </a:bodyPr>
            <a:lstStyle/>
            <a:p>
              <a:r>
                <a:rPr lang="en-US" b="1" dirty="0" err="1" smtClean="0">
                  <a:solidFill>
                    <a:schemeClr val="tx1">
                      <a:lumMod val="50000"/>
                      <a:lumOff val="50000"/>
                    </a:schemeClr>
                  </a:solidFill>
                </a:rPr>
                <a:t>Visualisation</a:t>
              </a:r>
              <a:r>
                <a:rPr lang="en-US" b="1" dirty="0" smtClean="0">
                  <a:solidFill>
                    <a:schemeClr val="tx1">
                      <a:lumMod val="50000"/>
                      <a:lumOff val="50000"/>
                    </a:schemeClr>
                  </a:solidFill>
                </a:rPr>
                <a:t> tests</a:t>
              </a:r>
            </a:p>
          </p:txBody>
        </p:sp>
        <p:sp>
          <p:nvSpPr>
            <p:cNvPr id="34" name="TextBox 33"/>
            <p:cNvSpPr txBox="1"/>
            <p:nvPr/>
          </p:nvSpPr>
          <p:spPr>
            <a:xfrm>
              <a:off x="6300282" y="4725144"/>
              <a:ext cx="2614498" cy="1323439"/>
            </a:xfrm>
            <a:prstGeom prst="rect">
              <a:avLst/>
            </a:prstGeom>
            <a:grpFill/>
          </p:spPr>
          <p:txBody>
            <a:bodyPr wrap="none" rtlCol="0">
              <a:spAutoFit/>
            </a:bodyPr>
            <a:lstStyle/>
            <a:p>
              <a:pPr marL="285750" indent="-285750">
                <a:buFont typeface="Arial" panose="020B0604020202020204" pitchFamily="34" charset="0"/>
                <a:buChar char="•"/>
              </a:pPr>
              <a:r>
                <a:rPr lang="en-GB" sz="1600" dirty="0">
                  <a:solidFill>
                    <a:schemeClr val="tx1">
                      <a:lumMod val="75000"/>
                      <a:lumOff val="25000"/>
                    </a:schemeClr>
                  </a:solidFill>
                </a:rPr>
                <a:t>Alternative </a:t>
              </a:r>
              <a:r>
                <a:rPr lang="en-GB" sz="1600" dirty="0" err="1">
                  <a:solidFill>
                    <a:schemeClr val="tx1">
                      <a:lumMod val="75000"/>
                      <a:lumOff val="25000"/>
                    </a:schemeClr>
                  </a:solidFill>
                </a:rPr>
                <a:t>color</a:t>
              </a:r>
              <a:r>
                <a:rPr lang="en-GB" sz="1600" dirty="0">
                  <a:solidFill>
                    <a:schemeClr val="tx1">
                      <a:lumMod val="75000"/>
                      <a:lumOff val="25000"/>
                    </a:schemeClr>
                  </a:solidFill>
                </a:rPr>
                <a:t> scales</a:t>
              </a:r>
            </a:p>
            <a:p>
              <a:pPr marL="285750" indent="-285750">
                <a:buFont typeface="Arial" panose="020B0604020202020204" pitchFamily="34" charset="0"/>
                <a:buChar char="•"/>
              </a:pPr>
              <a:r>
                <a:rPr lang="en-GB" sz="1600" dirty="0" smtClean="0">
                  <a:solidFill>
                    <a:schemeClr val="tx1">
                      <a:lumMod val="75000"/>
                      <a:lumOff val="25000"/>
                    </a:schemeClr>
                  </a:solidFill>
                </a:rPr>
                <a:t>Display panel</a:t>
              </a:r>
            </a:p>
            <a:p>
              <a:pPr marL="285750" indent="-285750">
                <a:buFont typeface="Arial" panose="020B0604020202020204" pitchFamily="34" charset="0"/>
                <a:buChar char="•"/>
              </a:pPr>
              <a:r>
                <a:rPr lang="en-GB" sz="1600" dirty="0" smtClean="0">
                  <a:solidFill>
                    <a:schemeClr val="tx1">
                      <a:lumMod val="75000"/>
                      <a:lumOff val="25000"/>
                    </a:schemeClr>
                  </a:solidFill>
                </a:rPr>
                <a:t>Skin selection (dark, light)</a:t>
              </a:r>
            </a:p>
            <a:p>
              <a:pPr marL="285750" indent="-285750">
                <a:buFont typeface="Arial" panose="020B0604020202020204" pitchFamily="34" charset="0"/>
                <a:buChar char="•"/>
              </a:pPr>
              <a:r>
                <a:rPr lang="en-GB" sz="1600" dirty="0" smtClean="0">
                  <a:solidFill>
                    <a:schemeClr val="tx1">
                      <a:lumMod val="75000"/>
                      <a:lumOff val="25000"/>
                    </a:schemeClr>
                  </a:solidFill>
                </a:rPr>
                <a:t>Probability of glyphs size</a:t>
              </a:r>
            </a:p>
            <a:p>
              <a:pPr marL="285750" indent="-285750">
                <a:buFont typeface="Arial" panose="020B0604020202020204" pitchFamily="34" charset="0"/>
                <a:buChar char="•"/>
              </a:pPr>
              <a:r>
                <a:rPr lang="en-GB" sz="1600" dirty="0" smtClean="0">
                  <a:solidFill>
                    <a:schemeClr val="tx1">
                      <a:lumMod val="75000"/>
                      <a:lumOff val="25000"/>
                    </a:schemeClr>
                  </a:solidFill>
                </a:rPr>
                <a:t>Alternative detail panels</a:t>
              </a:r>
              <a:endParaRPr lang="en-GB" sz="1600" dirty="0">
                <a:solidFill>
                  <a:schemeClr val="tx1">
                    <a:lumMod val="75000"/>
                    <a:lumOff val="25000"/>
                  </a:schemeClr>
                </a:solidFill>
              </a:endParaRPr>
            </a:p>
          </p:txBody>
        </p:sp>
      </p:grpSp>
      <p:sp>
        <p:nvSpPr>
          <p:cNvPr id="38" name="TextBox 7">
            <a:extLst>
              <a:ext uri="{FF2B5EF4-FFF2-40B4-BE49-F238E27FC236}">
                <a16:creationId xmlns:a16="http://schemas.microsoft.com/office/drawing/2014/main" xmlns="" id="{FFC5B4E5-9A07-47EA-AB3E-4808066DBF78}"/>
              </a:ext>
            </a:extLst>
          </p:cNvPr>
          <p:cNvSpPr txBox="1"/>
          <p:nvPr/>
        </p:nvSpPr>
        <p:spPr>
          <a:xfrm>
            <a:off x="2158018" y="139492"/>
            <a:ext cx="1242797" cy="415498"/>
          </a:xfrm>
          <a:prstGeom prst="rect">
            <a:avLst/>
          </a:prstGeom>
          <a:noFill/>
        </p:spPr>
        <p:txBody>
          <a:bodyPr wrap="square" rtlCol="0">
            <a:spAutoFit/>
          </a:bodyPr>
          <a:lstStyle/>
          <a:p>
            <a:r>
              <a:rPr lang="en-US" sz="1050" b="1" dirty="0" smtClean="0">
                <a:solidFill>
                  <a:schemeClr val="accent3"/>
                </a:solidFill>
              </a:rPr>
              <a:t>VISUAL COMMUNICATION</a:t>
            </a:r>
            <a:endParaRPr lang="en-US" sz="1050" b="1" dirty="0">
              <a:solidFill>
                <a:schemeClr val="accent3"/>
              </a:solidFill>
            </a:endParaRPr>
          </a:p>
        </p:txBody>
      </p:sp>
    </p:spTree>
    <p:extLst>
      <p:ext uri="{BB962C8B-B14F-4D97-AF65-F5344CB8AC3E}">
        <p14:creationId xmlns:p14="http://schemas.microsoft.com/office/powerpoint/2010/main" xmlns="" val="38196771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43 Grupo"/>
          <p:cNvGrpSpPr>
            <a:grpSpLocks noChangeAspect="1"/>
          </p:cNvGrpSpPr>
          <p:nvPr/>
        </p:nvGrpSpPr>
        <p:grpSpPr>
          <a:xfrm>
            <a:off x="827584" y="188640"/>
            <a:ext cx="7465506" cy="720000"/>
            <a:chOff x="419100" y="3028480"/>
            <a:chExt cx="8305800" cy="801041"/>
          </a:xfrm>
        </p:grpSpPr>
        <p:cxnSp>
          <p:nvCxnSpPr>
            <p:cNvPr id="5" name="Straight Connector 5">
              <a:extLst>
                <a:ext uri="{FF2B5EF4-FFF2-40B4-BE49-F238E27FC236}">
                  <a16:creationId xmlns:a16="http://schemas.microsoft.com/office/drawing/2014/main" xmlns="" id="{245AFC35-13C7-44BB-A3AB-464834129932}"/>
                </a:ext>
              </a:extLst>
            </p:cNvPr>
            <p:cNvCxnSpPr>
              <a:cxnSpLocks/>
            </p:cNvCxnSpPr>
            <p:nvPr/>
          </p:nvCxnSpPr>
          <p:spPr>
            <a:xfrm>
              <a:off x="419100" y="3429000"/>
              <a:ext cx="8305800" cy="1"/>
            </a:xfrm>
            <a:prstGeom prst="line">
              <a:avLst/>
            </a:prstGeom>
            <a:ln w="28575">
              <a:solidFill>
                <a:schemeClr val="bg2">
                  <a:lumMod val="75000"/>
                </a:schemeClr>
              </a:solidFill>
              <a:prstDash val="sysDot"/>
            </a:ln>
          </p:spPr>
          <p:style>
            <a:lnRef idx="2">
              <a:schemeClr val="dk1"/>
            </a:lnRef>
            <a:fillRef idx="0">
              <a:schemeClr val="dk1"/>
            </a:fillRef>
            <a:effectRef idx="1">
              <a:schemeClr val="dk1"/>
            </a:effectRef>
            <a:fontRef idx="minor">
              <a:schemeClr val="tx1"/>
            </a:fontRef>
          </p:style>
        </p:cxnSp>
        <p:grpSp>
          <p:nvGrpSpPr>
            <p:cNvPr id="6" name="Group 10">
              <a:extLst>
                <a:ext uri="{FF2B5EF4-FFF2-40B4-BE49-F238E27FC236}">
                  <a16:creationId xmlns:a16="http://schemas.microsoft.com/office/drawing/2014/main" xmlns="" id="{5522A310-F67F-41FA-8C67-06B4B969B914}"/>
                </a:ext>
              </a:extLst>
            </p:cNvPr>
            <p:cNvGrpSpPr/>
            <p:nvPr/>
          </p:nvGrpSpPr>
          <p:grpSpPr>
            <a:xfrm>
              <a:off x="1012723" y="3028480"/>
              <a:ext cx="800078" cy="801041"/>
              <a:chOff x="1350296" y="2894973"/>
              <a:chExt cx="1066771" cy="1068054"/>
            </a:xfrm>
          </p:grpSpPr>
          <p:sp>
            <p:nvSpPr>
              <p:cNvPr id="24" name="Freeform 5">
                <a:extLst>
                  <a:ext uri="{FF2B5EF4-FFF2-40B4-BE49-F238E27FC236}">
                    <a16:creationId xmlns:a16="http://schemas.microsoft.com/office/drawing/2014/main" xmlns="" id="{D4303751-6B11-4DE5-AA02-8283B6312A70}"/>
                  </a:ext>
                </a:extLst>
              </p:cNvPr>
              <p:cNvSpPr>
                <a:spLocks/>
              </p:cNvSpPr>
              <p:nvPr/>
            </p:nvSpPr>
            <p:spPr bwMode="auto">
              <a:xfrm>
                <a:off x="1883895"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5" name="Freeform 7">
                <a:extLst>
                  <a:ext uri="{FF2B5EF4-FFF2-40B4-BE49-F238E27FC236}">
                    <a16:creationId xmlns:a16="http://schemas.microsoft.com/office/drawing/2014/main" xmlns="" id="{62785338-4A56-4DD6-9439-A6CCC45816C1}"/>
                  </a:ext>
                </a:extLst>
              </p:cNvPr>
              <p:cNvSpPr>
                <a:spLocks/>
              </p:cNvSpPr>
              <p:nvPr/>
            </p:nvSpPr>
            <p:spPr bwMode="auto">
              <a:xfrm>
                <a:off x="1350296"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grpSp>
          <p:nvGrpSpPr>
            <p:cNvPr id="7" name="Group 13">
              <a:extLst>
                <a:ext uri="{FF2B5EF4-FFF2-40B4-BE49-F238E27FC236}">
                  <a16:creationId xmlns:a16="http://schemas.microsoft.com/office/drawing/2014/main" xmlns="" id="{CC71A064-DA16-4809-BF87-12B9BD2BD250}"/>
                </a:ext>
              </a:extLst>
            </p:cNvPr>
            <p:cNvGrpSpPr/>
            <p:nvPr/>
          </p:nvGrpSpPr>
          <p:grpSpPr>
            <a:xfrm>
              <a:off x="7111181" y="3028480"/>
              <a:ext cx="800078" cy="801041"/>
              <a:chOff x="9481574" y="2894973"/>
              <a:chExt cx="1066771" cy="1068054"/>
            </a:xfrm>
          </p:grpSpPr>
          <p:sp>
            <p:nvSpPr>
              <p:cNvPr id="22" name="Freeform 5">
                <a:extLst>
                  <a:ext uri="{FF2B5EF4-FFF2-40B4-BE49-F238E27FC236}">
                    <a16:creationId xmlns:a16="http://schemas.microsoft.com/office/drawing/2014/main" xmlns="" id="{2C965F83-394C-4ECD-98FD-E768958E0D25}"/>
                  </a:ext>
                </a:extLst>
              </p:cNvPr>
              <p:cNvSpPr>
                <a:spLocks/>
              </p:cNvSpPr>
              <p:nvPr/>
            </p:nvSpPr>
            <p:spPr bwMode="auto">
              <a:xfrm>
                <a:off x="10015173"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3" name="Freeform 7">
                <a:extLst>
                  <a:ext uri="{FF2B5EF4-FFF2-40B4-BE49-F238E27FC236}">
                    <a16:creationId xmlns:a16="http://schemas.microsoft.com/office/drawing/2014/main" xmlns="" id="{46454AFF-8F85-4073-9D5E-5E918F773B80}"/>
                  </a:ext>
                </a:extLst>
              </p:cNvPr>
              <p:cNvSpPr>
                <a:spLocks/>
              </p:cNvSpPr>
              <p:nvPr/>
            </p:nvSpPr>
            <p:spPr bwMode="auto">
              <a:xfrm>
                <a:off x="9481574"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grpSp>
          <p:nvGrpSpPr>
            <p:cNvPr id="8" name="Group 12">
              <a:extLst>
                <a:ext uri="{FF2B5EF4-FFF2-40B4-BE49-F238E27FC236}">
                  <a16:creationId xmlns:a16="http://schemas.microsoft.com/office/drawing/2014/main" xmlns="" id="{5DCC80E2-1720-48F0-B521-F7313549F768}"/>
                </a:ext>
              </a:extLst>
            </p:cNvPr>
            <p:cNvGrpSpPr/>
            <p:nvPr/>
          </p:nvGrpSpPr>
          <p:grpSpPr>
            <a:xfrm>
              <a:off x="5078362" y="3028480"/>
              <a:ext cx="800078" cy="801041"/>
              <a:chOff x="6771148" y="2894973"/>
              <a:chExt cx="1066771" cy="1068054"/>
            </a:xfrm>
          </p:grpSpPr>
          <p:sp>
            <p:nvSpPr>
              <p:cNvPr id="20" name="Freeform 5">
                <a:extLst>
                  <a:ext uri="{FF2B5EF4-FFF2-40B4-BE49-F238E27FC236}">
                    <a16:creationId xmlns:a16="http://schemas.microsoft.com/office/drawing/2014/main" xmlns="" id="{63980784-95DE-457E-B662-D6CCBF267FC4}"/>
                  </a:ext>
                </a:extLst>
              </p:cNvPr>
              <p:cNvSpPr>
                <a:spLocks/>
              </p:cNvSpPr>
              <p:nvPr/>
            </p:nvSpPr>
            <p:spPr bwMode="auto">
              <a:xfrm>
                <a:off x="7304747"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chemeClr val="accent2"/>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1" name="Freeform 7">
                <a:extLst>
                  <a:ext uri="{FF2B5EF4-FFF2-40B4-BE49-F238E27FC236}">
                    <a16:creationId xmlns:a16="http://schemas.microsoft.com/office/drawing/2014/main" xmlns="" id="{CC478339-E29E-4480-AAA4-F16A2F79B582}"/>
                  </a:ext>
                </a:extLst>
              </p:cNvPr>
              <p:cNvSpPr>
                <a:spLocks/>
              </p:cNvSpPr>
              <p:nvPr/>
            </p:nvSpPr>
            <p:spPr bwMode="auto">
              <a:xfrm>
                <a:off x="6771148"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rgbClr val="CC706E"/>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grpSp>
          <p:nvGrpSpPr>
            <p:cNvPr id="9" name="Group 11">
              <a:extLst>
                <a:ext uri="{FF2B5EF4-FFF2-40B4-BE49-F238E27FC236}">
                  <a16:creationId xmlns:a16="http://schemas.microsoft.com/office/drawing/2014/main" xmlns="" id="{FC62BE4F-B196-45AF-B98C-91E3F80E38F9}"/>
                </a:ext>
              </a:extLst>
            </p:cNvPr>
            <p:cNvGrpSpPr/>
            <p:nvPr/>
          </p:nvGrpSpPr>
          <p:grpSpPr>
            <a:xfrm>
              <a:off x="3045542" y="3028480"/>
              <a:ext cx="800078" cy="801041"/>
              <a:chOff x="4060722" y="2894973"/>
              <a:chExt cx="1066771" cy="1068054"/>
            </a:xfrm>
            <a:solidFill>
              <a:schemeClr val="accent3">
                <a:lumMod val="60000"/>
                <a:lumOff val="40000"/>
              </a:schemeClr>
            </a:solidFill>
          </p:grpSpPr>
          <p:sp>
            <p:nvSpPr>
              <p:cNvPr id="18" name="Freeform 5">
                <a:extLst>
                  <a:ext uri="{FF2B5EF4-FFF2-40B4-BE49-F238E27FC236}">
                    <a16:creationId xmlns:a16="http://schemas.microsoft.com/office/drawing/2014/main" xmlns="" id="{CAB65D93-AE28-4AE0-B90E-94ECFC5886D1}"/>
                  </a:ext>
                </a:extLst>
              </p:cNvPr>
              <p:cNvSpPr>
                <a:spLocks/>
              </p:cNvSpPr>
              <p:nvPr/>
            </p:nvSpPr>
            <p:spPr bwMode="auto">
              <a:xfrm>
                <a:off x="4594321"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9" name="Freeform 7">
                <a:extLst>
                  <a:ext uri="{FF2B5EF4-FFF2-40B4-BE49-F238E27FC236}">
                    <a16:creationId xmlns:a16="http://schemas.microsoft.com/office/drawing/2014/main" xmlns="" id="{DCBDA598-A066-4C1E-B960-EA50156DBA13}"/>
                  </a:ext>
                </a:extLst>
              </p:cNvPr>
              <p:cNvSpPr>
                <a:spLocks/>
              </p:cNvSpPr>
              <p:nvPr/>
            </p:nvSpPr>
            <p:spPr bwMode="auto">
              <a:xfrm>
                <a:off x="4060722"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sp>
          <p:nvSpPr>
            <p:cNvPr id="10" name="Oval 54">
              <a:extLst>
                <a:ext uri="{FF2B5EF4-FFF2-40B4-BE49-F238E27FC236}">
                  <a16:creationId xmlns:a16="http://schemas.microsoft.com/office/drawing/2014/main" xmlns="" id="{5F28186E-5DD9-44C3-B275-612132337A93}"/>
                </a:ext>
              </a:extLst>
            </p:cNvPr>
            <p:cNvSpPr/>
            <p:nvPr/>
          </p:nvSpPr>
          <p:spPr>
            <a:xfrm>
              <a:off x="1225123" y="3240881"/>
              <a:ext cx="376238" cy="376238"/>
            </a:xfrm>
            <a:prstGeom prst="ellipse">
              <a:avLst/>
            </a:prstGeom>
            <a:noFill/>
            <a:ln w="28575">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11" name="Oval 55">
              <a:extLst>
                <a:ext uri="{FF2B5EF4-FFF2-40B4-BE49-F238E27FC236}">
                  <a16:creationId xmlns:a16="http://schemas.microsoft.com/office/drawing/2014/main" xmlns="" id="{8A56EF23-E897-4D06-8649-1DD2C91FB024}"/>
                </a:ext>
              </a:extLst>
            </p:cNvPr>
            <p:cNvSpPr/>
            <p:nvPr/>
          </p:nvSpPr>
          <p:spPr>
            <a:xfrm>
              <a:off x="3257728" y="3240881"/>
              <a:ext cx="376238" cy="376238"/>
            </a:xfrm>
            <a:prstGeom prst="ellipse">
              <a:avLst/>
            </a:prstGeom>
            <a:noFill/>
            <a:ln w="28575">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12" name="Oval 56">
              <a:extLst>
                <a:ext uri="{FF2B5EF4-FFF2-40B4-BE49-F238E27FC236}">
                  <a16:creationId xmlns:a16="http://schemas.microsoft.com/office/drawing/2014/main" xmlns="" id="{50D7FA05-0D55-4506-A029-7CCA5FC2451A}"/>
                </a:ext>
              </a:extLst>
            </p:cNvPr>
            <p:cNvSpPr/>
            <p:nvPr/>
          </p:nvSpPr>
          <p:spPr>
            <a:xfrm>
              <a:off x="5290334" y="3240881"/>
              <a:ext cx="376238" cy="376238"/>
            </a:xfrm>
            <a:prstGeom prst="ellipse">
              <a:avLst/>
            </a:prstGeom>
            <a:noFill/>
            <a:ln w="28575">
              <a:solidFill>
                <a:schemeClr val="accent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13" name="Oval 57">
              <a:extLst>
                <a:ext uri="{FF2B5EF4-FFF2-40B4-BE49-F238E27FC236}">
                  <a16:creationId xmlns:a16="http://schemas.microsoft.com/office/drawing/2014/main" xmlns="" id="{77F496F2-E52E-47DA-8F7C-558614009192}"/>
                </a:ext>
              </a:extLst>
            </p:cNvPr>
            <p:cNvSpPr/>
            <p:nvPr/>
          </p:nvSpPr>
          <p:spPr>
            <a:xfrm>
              <a:off x="7322941" y="3240881"/>
              <a:ext cx="376238" cy="376238"/>
            </a:xfrm>
            <a:prstGeom prst="ellipse">
              <a:avLst/>
            </a:prstGeom>
            <a:noFill/>
            <a:ln w="28575">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14" name="Oval 60">
              <a:extLst>
                <a:ext uri="{FF2B5EF4-FFF2-40B4-BE49-F238E27FC236}">
                  <a16:creationId xmlns:a16="http://schemas.microsoft.com/office/drawing/2014/main" xmlns="" id="{76AC307D-42CB-4D9D-8814-CA13D00F355C}"/>
                </a:ext>
              </a:extLst>
            </p:cNvPr>
            <p:cNvSpPr/>
            <p:nvPr/>
          </p:nvSpPr>
          <p:spPr>
            <a:xfrm>
              <a:off x="1308146" y="3324225"/>
              <a:ext cx="209550" cy="209550"/>
            </a:xfrm>
            <a:prstGeom prst="ellipse">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Oval 61">
              <a:extLst>
                <a:ext uri="{FF2B5EF4-FFF2-40B4-BE49-F238E27FC236}">
                  <a16:creationId xmlns:a16="http://schemas.microsoft.com/office/drawing/2014/main" xmlns="" id="{DE7B91B5-3765-4603-B142-E7FABFA75327}"/>
                </a:ext>
              </a:extLst>
            </p:cNvPr>
            <p:cNvSpPr/>
            <p:nvPr/>
          </p:nvSpPr>
          <p:spPr>
            <a:xfrm>
              <a:off x="3340859" y="3324225"/>
              <a:ext cx="209550" cy="209550"/>
            </a:xfrm>
            <a:prstGeom prst="ellipse">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Oval 62">
              <a:extLst>
                <a:ext uri="{FF2B5EF4-FFF2-40B4-BE49-F238E27FC236}">
                  <a16:creationId xmlns:a16="http://schemas.microsoft.com/office/drawing/2014/main" xmlns="" id="{4E85E976-6C9F-4B9D-B8CE-A0D3F16679D8}"/>
                </a:ext>
              </a:extLst>
            </p:cNvPr>
            <p:cNvSpPr/>
            <p:nvPr/>
          </p:nvSpPr>
          <p:spPr>
            <a:xfrm>
              <a:off x="5373572" y="3324225"/>
              <a:ext cx="209550" cy="2095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Oval 63">
              <a:extLst>
                <a:ext uri="{FF2B5EF4-FFF2-40B4-BE49-F238E27FC236}">
                  <a16:creationId xmlns:a16="http://schemas.microsoft.com/office/drawing/2014/main" xmlns="" id="{6096233F-AB90-499A-8553-F9AAA8AAC1DD}"/>
                </a:ext>
              </a:extLst>
            </p:cNvPr>
            <p:cNvSpPr/>
            <p:nvPr/>
          </p:nvSpPr>
          <p:spPr>
            <a:xfrm>
              <a:off x="7406285" y="3324225"/>
              <a:ext cx="209550" cy="209550"/>
            </a:xfrm>
            <a:prstGeom prst="ellipse">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6" name="TextBox 7">
            <a:extLst>
              <a:ext uri="{FF2B5EF4-FFF2-40B4-BE49-F238E27FC236}">
                <a16:creationId xmlns:a16="http://schemas.microsoft.com/office/drawing/2014/main" xmlns="" id="{FFC5B4E5-9A07-47EA-AB3E-4808066DBF78}"/>
              </a:ext>
            </a:extLst>
          </p:cNvPr>
          <p:cNvSpPr txBox="1"/>
          <p:nvPr/>
        </p:nvSpPr>
        <p:spPr>
          <a:xfrm>
            <a:off x="539551" y="1052736"/>
            <a:ext cx="6048673" cy="461665"/>
          </a:xfrm>
          <a:prstGeom prst="rect">
            <a:avLst/>
          </a:prstGeom>
          <a:noFill/>
        </p:spPr>
        <p:txBody>
          <a:bodyPr wrap="square" rtlCol="0">
            <a:spAutoFit/>
          </a:bodyPr>
          <a:lstStyle/>
          <a:p>
            <a:r>
              <a:rPr lang="en-US" sz="2400" b="1" dirty="0" smtClean="0">
                <a:solidFill>
                  <a:schemeClr val="accent2"/>
                </a:solidFill>
              </a:rPr>
              <a:t>Co-production</a:t>
            </a:r>
            <a:endParaRPr lang="en-US" sz="2400" b="1" dirty="0">
              <a:solidFill>
                <a:schemeClr val="accent2"/>
              </a:solidFill>
            </a:endParaRPr>
          </a:p>
        </p:txBody>
      </p:sp>
      <p:sp>
        <p:nvSpPr>
          <p:cNvPr id="27" name="TextBox 7">
            <a:extLst>
              <a:ext uri="{FF2B5EF4-FFF2-40B4-BE49-F238E27FC236}">
                <a16:creationId xmlns:a16="http://schemas.microsoft.com/office/drawing/2014/main" xmlns="" id="{FFC5B4E5-9A07-47EA-AB3E-4808066DBF78}"/>
              </a:ext>
            </a:extLst>
          </p:cNvPr>
          <p:cNvSpPr txBox="1"/>
          <p:nvPr/>
        </p:nvSpPr>
        <p:spPr>
          <a:xfrm>
            <a:off x="4449978" y="139492"/>
            <a:ext cx="914110" cy="415498"/>
          </a:xfrm>
          <a:prstGeom prst="rect">
            <a:avLst/>
          </a:prstGeom>
          <a:noFill/>
        </p:spPr>
        <p:txBody>
          <a:bodyPr wrap="square" rtlCol="0">
            <a:spAutoFit/>
          </a:bodyPr>
          <a:lstStyle/>
          <a:p>
            <a:r>
              <a:rPr lang="en-US" sz="1050" b="1" dirty="0" smtClean="0">
                <a:solidFill>
                  <a:schemeClr val="accent2"/>
                </a:solidFill>
              </a:rPr>
              <a:t>CAPACITY BUILDING</a:t>
            </a:r>
            <a:endParaRPr lang="en-US" sz="1050" b="1" dirty="0">
              <a:solidFill>
                <a:schemeClr val="accent2"/>
              </a:solidFill>
            </a:endParaRPr>
          </a:p>
        </p:txBody>
      </p:sp>
      <p:pic>
        <p:nvPicPr>
          <p:cNvPr id="31" name="2 Image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930447" y="1782295"/>
            <a:ext cx="903209" cy="324000"/>
          </a:xfrm>
          <a:prstGeom prst="rect">
            <a:avLst/>
          </a:prstGeom>
        </p:spPr>
      </p:pic>
      <p:pic>
        <p:nvPicPr>
          <p:cNvPr id="32" name="Picture 3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26686" y="1724147"/>
            <a:ext cx="577779" cy="468000"/>
          </a:xfrm>
          <a:prstGeom prst="rect">
            <a:avLst/>
          </a:prstGeom>
        </p:spPr>
      </p:pic>
      <p:sp>
        <p:nvSpPr>
          <p:cNvPr id="2" name="Rounded Rectangle 1"/>
          <p:cNvSpPr/>
          <p:nvPr/>
        </p:nvSpPr>
        <p:spPr>
          <a:xfrm>
            <a:off x="611189" y="1658497"/>
            <a:ext cx="2577122" cy="4506807"/>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ounded Rectangle 34"/>
          <p:cNvSpPr/>
          <p:nvPr/>
        </p:nvSpPr>
        <p:spPr>
          <a:xfrm>
            <a:off x="3363030" y="1628800"/>
            <a:ext cx="2577122" cy="4506807"/>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ounded Rectangle 35"/>
          <p:cNvSpPr/>
          <p:nvPr/>
        </p:nvSpPr>
        <p:spPr>
          <a:xfrm>
            <a:off x="6118458" y="1628800"/>
            <a:ext cx="2577122" cy="4506807"/>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ight Arrow 37"/>
          <p:cNvSpPr/>
          <p:nvPr/>
        </p:nvSpPr>
        <p:spPr>
          <a:xfrm>
            <a:off x="2261615" y="1887145"/>
            <a:ext cx="4527775" cy="162000"/>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9" name="Picture 3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142145" y="1699038"/>
            <a:ext cx="1006744" cy="468000"/>
          </a:xfrm>
          <a:prstGeom prst="rect">
            <a:avLst/>
          </a:prstGeom>
          <a:solidFill>
            <a:schemeClr val="bg1"/>
          </a:solidFill>
        </p:spPr>
      </p:pic>
      <p:sp>
        <p:nvSpPr>
          <p:cNvPr id="40" name="TextBox 39"/>
          <p:cNvSpPr txBox="1"/>
          <p:nvPr/>
        </p:nvSpPr>
        <p:spPr>
          <a:xfrm>
            <a:off x="1439322" y="2191221"/>
            <a:ext cx="952505" cy="276999"/>
          </a:xfrm>
          <a:prstGeom prst="rect">
            <a:avLst/>
          </a:prstGeom>
          <a:noFill/>
        </p:spPr>
        <p:txBody>
          <a:bodyPr wrap="none" rtlCol="0">
            <a:spAutoFit/>
          </a:bodyPr>
          <a:lstStyle/>
          <a:p>
            <a:r>
              <a:rPr lang="en-GB" sz="1200" dirty="0" smtClean="0"/>
              <a:t>(2011-2014)</a:t>
            </a:r>
            <a:endParaRPr lang="en-GB" sz="1200" dirty="0"/>
          </a:p>
        </p:txBody>
      </p:sp>
      <p:sp>
        <p:nvSpPr>
          <p:cNvPr id="41" name="TextBox 40"/>
          <p:cNvSpPr txBox="1"/>
          <p:nvPr/>
        </p:nvSpPr>
        <p:spPr>
          <a:xfrm>
            <a:off x="4196384" y="2178576"/>
            <a:ext cx="952505" cy="276999"/>
          </a:xfrm>
          <a:prstGeom prst="rect">
            <a:avLst/>
          </a:prstGeom>
          <a:noFill/>
        </p:spPr>
        <p:txBody>
          <a:bodyPr wrap="none" rtlCol="0">
            <a:spAutoFit/>
          </a:bodyPr>
          <a:lstStyle/>
          <a:p>
            <a:r>
              <a:rPr lang="en-GB" sz="1200" dirty="0" smtClean="0"/>
              <a:t>(2012-2016)</a:t>
            </a:r>
            <a:endParaRPr lang="en-GB" sz="1200" dirty="0"/>
          </a:p>
        </p:txBody>
      </p:sp>
      <p:sp>
        <p:nvSpPr>
          <p:cNvPr id="42" name="TextBox 41"/>
          <p:cNvSpPr txBox="1"/>
          <p:nvPr/>
        </p:nvSpPr>
        <p:spPr>
          <a:xfrm>
            <a:off x="6930766" y="2176853"/>
            <a:ext cx="952505" cy="276999"/>
          </a:xfrm>
          <a:prstGeom prst="rect">
            <a:avLst/>
          </a:prstGeom>
          <a:noFill/>
        </p:spPr>
        <p:txBody>
          <a:bodyPr wrap="none" rtlCol="0">
            <a:spAutoFit/>
          </a:bodyPr>
          <a:lstStyle/>
          <a:p>
            <a:r>
              <a:rPr lang="en-GB" sz="1200" dirty="0" smtClean="0"/>
              <a:t>(2017-2020)</a:t>
            </a:r>
            <a:endParaRPr lang="en-GB" sz="1200" dirty="0"/>
          </a:p>
        </p:txBody>
      </p:sp>
      <p:sp>
        <p:nvSpPr>
          <p:cNvPr id="43" name="TextBox 42"/>
          <p:cNvSpPr txBox="1"/>
          <p:nvPr/>
        </p:nvSpPr>
        <p:spPr>
          <a:xfrm>
            <a:off x="611189" y="2773615"/>
            <a:ext cx="2573535" cy="830997"/>
          </a:xfrm>
          <a:prstGeom prst="rect">
            <a:avLst/>
          </a:prstGeom>
          <a:noFill/>
        </p:spPr>
        <p:txBody>
          <a:bodyPr wrap="square" rtlCol="0">
            <a:spAutoFit/>
          </a:bodyPr>
          <a:lstStyle/>
          <a:p>
            <a:pPr algn="ctr"/>
            <a:r>
              <a:rPr lang="en-GB" sz="1600" b="1" dirty="0"/>
              <a:t>S</a:t>
            </a:r>
            <a:r>
              <a:rPr lang="en-GB" sz="1600" b="1" dirty="0" smtClean="0"/>
              <a:t>tatic case study setting </a:t>
            </a:r>
            <a:r>
              <a:rPr lang="en-GB" sz="1600" dirty="0" smtClean="0"/>
              <a:t>to engage with users in the design of interfaces</a:t>
            </a:r>
            <a:endParaRPr lang="en-GB" sz="1600" dirty="0"/>
          </a:p>
        </p:txBody>
      </p:sp>
      <p:sp>
        <p:nvSpPr>
          <p:cNvPr id="44" name="TextBox 43"/>
          <p:cNvSpPr txBox="1"/>
          <p:nvPr/>
        </p:nvSpPr>
        <p:spPr>
          <a:xfrm>
            <a:off x="3362770" y="2881337"/>
            <a:ext cx="2573535" cy="830997"/>
          </a:xfrm>
          <a:prstGeom prst="rect">
            <a:avLst/>
          </a:prstGeom>
          <a:noFill/>
        </p:spPr>
        <p:txBody>
          <a:bodyPr wrap="square" rtlCol="0">
            <a:spAutoFit/>
          </a:bodyPr>
          <a:lstStyle/>
          <a:p>
            <a:pPr algn="ctr"/>
            <a:r>
              <a:rPr lang="en-GB" sz="1600" b="1" dirty="0"/>
              <a:t>C</a:t>
            </a:r>
            <a:r>
              <a:rPr lang="en-GB" sz="1600" b="1" dirty="0" smtClean="0"/>
              <a:t>oncrete prototypes </a:t>
            </a:r>
            <a:r>
              <a:rPr lang="en-GB" sz="1600" dirty="0" smtClean="0"/>
              <a:t>designed with feedback from users </a:t>
            </a:r>
            <a:endParaRPr lang="en-GB" sz="1600" dirty="0"/>
          </a:p>
        </p:txBody>
      </p:sp>
      <p:sp>
        <p:nvSpPr>
          <p:cNvPr id="45" name="TextBox 44"/>
          <p:cNvSpPr txBox="1"/>
          <p:nvPr/>
        </p:nvSpPr>
        <p:spPr>
          <a:xfrm>
            <a:off x="6114351" y="2665894"/>
            <a:ext cx="2573535" cy="1077218"/>
          </a:xfrm>
          <a:prstGeom prst="rect">
            <a:avLst/>
          </a:prstGeom>
          <a:noFill/>
        </p:spPr>
        <p:txBody>
          <a:bodyPr wrap="square" rtlCol="0">
            <a:spAutoFit/>
          </a:bodyPr>
          <a:lstStyle/>
          <a:p>
            <a:pPr algn="ctr"/>
            <a:r>
              <a:rPr lang="en-GB" sz="1600" dirty="0" smtClean="0"/>
              <a:t>Involvement of </a:t>
            </a:r>
            <a:r>
              <a:rPr lang="en-GB" sz="1600" b="1" dirty="0" smtClean="0"/>
              <a:t>user champions </a:t>
            </a:r>
            <a:r>
              <a:rPr lang="en-GB" sz="1600" dirty="0" smtClean="0"/>
              <a:t>that have learnt enough about the topic to be involved in the project</a:t>
            </a:r>
            <a:endParaRPr lang="en-GB" sz="1600" dirty="0"/>
          </a:p>
        </p:txBody>
      </p:sp>
      <p:cxnSp>
        <p:nvCxnSpPr>
          <p:cNvPr id="51" name="Curved Connector 50"/>
          <p:cNvCxnSpPr/>
          <p:nvPr/>
        </p:nvCxnSpPr>
        <p:spPr>
          <a:xfrm rot="16200000" flipH="1">
            <a:off x="3275671" y="2355139"/>
            <a:ext cx="12700" cy="2755428"/>
          </a:xfrm>
          <a:prstGeom prst="curvedConnector3">
            <a:avLst>
              <a:gd name="adj1" fmla="val 2970000"/>
            </a:avLst>
          </a:prstGeom>
          <a:ln w="28575">
            <a:solidFill>
              <a:schemeClr val="accent2"/>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59" name="Oval 58"/>
          <p:cNvSpPr/>
          <p:nvPr/>
        </p:nvSpPr>
        <p:spPr>
          <a:xfrm>
            <a:off x="2699792" y="3853592"/>
            <a:ext cx="1157241" cy="511512"/>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solidFill>
                  <a:schemeClr val="tx1">
                    <a:lumMod val="50000"/>
                    <a:lumOff val="50000"/>
                  </a:schemeClr>
                </a:solidFill>
              </a:rPr>
              <a:t>Concept of UIP</a:t>
            </a:r>
            <a:endParaRPr lang="en-GB" sz="1400" b="1" dirty="0">
              <a:solidFill>
                <a:schemeClr val="tx1">
                  <a:lumMod val="50000"/>
                  <a:lumOff val="50000"/>
                </a:schemeClr>
              </a:solidFill>
            </a:endParaRPr>
          </a:p>
        </p:txBody>
      </p:sp>
      <p:cxnSp>
        <p:nvCxnSpPr>
          <p:cNvPr id="60" name="Curved Connector 59"/>
          <p:cNvCxnSpPr/>
          <p:nvPr/>
        </p:nvCxnSpPr>
        <p:spPr>
          <a:xfrm rot="16200000" flipH="1">
            <a:off x="6177700" y="2367839"/>
            <a:ext cx="12700" cy="2755428"/>
          </a:xfrm>
          <a:prstGeom prst="curvedConnector3">
            <a:avLst>
              <a:gd name="adj1" fmla="val 2970000"/>
            </a:avLst>
          </a:prstGeom>
          <a:ln w="28575">
            <a:solidFill>
              <a:schemeClr val="accent2"/>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712748" y="4627397"/>
            <a:ext cx="2471976" cy="1384995"/>
          </a:xfrm>
          <a:prstGeom prst="rect">
            <a:avLst/>
          </a:prstGeom>
          <a:noFill/>
        </p:spPr>
        <p:txBody>
          <a:bodyPr wrap="square" rtlCol="0">
            <a:spAutoFit/>
          </a:bodyPr>
          <a:lstStyle/>
          <a:p>
            <a:pPr marL="285750" indent="-285750">
              <a:buFont typeface="Arial" panose="020B0604020202020204" pitchFamily="34" charset="0"/>
              <a:buChar char="•"/>
            </a:pPr>
            <a:r>
              <a:rPr lang="en-GB" sz="1400" dirty="0" smtClean="0">
                <a:solidFill>
                  <a:schemeClr val="tx1">
                    <a:lumMod val="65000"/>
                    <a:lumOff val="35000"/>
                  </a:schemeClr>
                </a:solidFill>
              </a:rPr>
              <a:t>Unrealistic expectations (exact amount of P and T months in advance)</a:t>
            </a:r>
          </a:p>
          <a:p>
            <a:pPr marL="285750" indent="-285750">
              <a:buFont typeface="Arial" panose="020B0604020202020204" pitchFamily="34" charset="0"/>
              <a:buChar char="•"/>
            </a:pPr>
            <a:r>
              <a:rPr lang="en-GB" sz="1400" dirty="0" smtClean="0">
                <a:solidFill>
                  <a:schemeClr val="tx1">
                    <a:lumMod val="65000"/>
                    <a:lumOff val="35000"/>
                  </a:schemeClr>
                </a:solidFill>
              </a:rPr>
              <a:t>Uncertainty barrier</a:t>
            </a:r>
          </a:p>
          <a:p>
            <a:pPr marL="285750" indent="-285750">
              <a:buFont typeface="Arial" panose="020B0604020202020204" pitchFamily="34" charset="0"/>
              <a:buChar char="•"/>
            </a:pPr>
            <a:r>
              <a:rPr lang="en-GB" sz="1400" dirty="0" smtClean="0">
                <a:solidFill>
                  <a:schemeClr val="tx1">
                    <a:lumMod val="65000"/>
                    <a:lumOff val="35000"/>
                  </a:schemeClr>
                </a:solidFill>
              </a:rPr>
              <a:t>Bigger effort on clarity (too difficult to understand)</a:t>
            </a:r>
            <a:endParaRPr lang="en-GB" sz="1400" dirty="0">
              <a:solidFill>
                <a:schemeClr val="tx1">
                  <a:lumMod val="65000"/>
                  <a:lumOff val="35000"/>
                </a:schemeClr>
              </a:solidFill>
            </a:endParaRPr>
          </a:p>
        </p:txBody>
      </p:sp>
      <p:sp>
        <p:nvSpPr>
          <p:cNvPr id="67" name="TextBox 66"/>
          <p:cNvSpPr txBox="1"/>
          <p:nvPr/>
        </p:nvSpPr>
        <p:spPr>
          <a:xfrm>
            <a:off x="3407598" y="4630276"/>
            <a:ext cx="2471976" cy="1169551"/>
          </a:xfrm>
          <a:prstGeom prst="rect">
            <a:avLst/>
          </a:prstGeom>
          <a:noFill/>
        </p:spPr>
        <p:txBody>
          <a:bodyPr wrap="square" rtlCol="0">
            <a:spAutoFit/>
          </a:bodyPr>
          <a:lstStyle/>
          <a:p>
            <a:pPr marL="285750" indent="-285750">
              <a:buFont typeface="Arial" panose="020B0604020202020204" pitchFamily="34" charset="0"/>
              <a:buChar char="•"/>
            </a:pPr>
            <a:r>
              <a:rPr lang="en-GB" sz="1400" dirty="0">
                <a:solidFill>
                  <a:schemeClr val="tx1">
                    <a:lumMod val="65000"/>
                    <a:lumOff val="35000"/>
                  </a:schemeClr>
                </a:solidFill>
              </a:rPr>
              <a:t>I</a:t>
            </a:r>
            <a:r>
              <a:rPr lang="en-GB" sz="1400" dirty="0" smtClean="0">
                <a:solidFill>
                  <a:schemeClr val="tx1">
                    <a:lumMod val="65000"/>
                    <a:lumOff val="35000"/>
                  </a:schemeClr>
                </a:solidFill>
              </a:rPr>
              <a:t>mprove accessibility and usability</a:t>
            </a:r>
          </a:p>
          <a:p>
            <a:pPr marL="285750" indent="-285750">
              <a:buFont typeface="Arial" panose="020B0604020202020204" pitchFamily="34" charset="0"/>
              <a:buChar char="•"/>
            </a:pPr>
            <a:r>
              <a:rPr lang="en-GB" sz="1400" dirty="0" smtClean="0">
                <a:solidFill>
                  <a:schemeClr val="tx1">
                    <a:lumMod val="65000"/>
                    <a:lumOff val="35000"/>
                  </a:schemeClr>
                </a:solidFill>
              </a:rPr>
              <a:t>Probability barrier</a:t>
            </a:r>
          </a:p>
          <a:p>
            <a:pPr marL="285750" indent="-285750">
              <a:buFont typeface="Arial" panose="020B0604020202020204" pitchFamily="34" charset="0"/>
              <a:buChar char="•"/>
            </a:pPr>
            <a:r>
              <a:rPr lang="en-GB" sz="1400" dirty="0" smtClean="0">
                <a:solidFill>
                  <a:schemeClr val="tx1">
                    <a:lumMod val="65000"/>
                    <a:lumOff val="35000"/>
                  </a:schemeClr>
                </a:solidFill>
              </a:rPr>
              <a:t>Interest in forecasts of extreme events</a:t>
            </a:r>
            <a:endParaRPr lang="en-GB" sz="1400" dirty="0">
              <a:solidFill>
                <a:schemeClr val="tx1">
                  <a:lumMod val="65000"/>
                  <a:lumOff val="35000"/>
                </a:schemeClr>
              </a:solidFill>
            </a:endParaRPr>
          </a:p>
        </p:txBody>
      </p:sp>
      <p:sp>
        <p:nvSpPr>
          <p:cNvPr id="68" name="TextBox 67"/>
          <p:cNvSpPr txBox="1"/>
          <p:nvPr/>
        </p:nvSpPr>
        <p:spPr>
          <a:xfrm>
            <a:off x="6158760" y="4630276"/>
            <a:ext cx="2471976" cy="1384995"/>
          </a:xfrm>
          <a:prstGeom prst="rect">
            <a:avLst/>
          </a:prstGeom>
          <a:noFill/>
        </p:spPr>
        <p:txBody>
          <a:bodyPr wrap="square" rtlCol="0">
            <a:spAutoFit/>
          </a:bodyPr>
          <a:lstStyle/>
          <a:p>
            <a:pPr marL="285750" indent="-285750">
              <a:buFont typeface="Arial" panose="020B0604020202020204" pitchFamily="34" charset="0"/>
              <a:buChar char="•"/>
            </a:pPr>
            <a:r>
              <a:rPr lang="en-GB" sz="1400" dirty="0" smtClean="0">
                <a:solidFill>
                  <a:schemeClr val="tx1">
                    <a:lumMod val="65000"/>
                    <a:lumOff val="35000"/>
                  </a:schemeClr>
                </a:solidFill>
              </a:rPr>
              <a:t>User mostly – but not completely- aware of the benefits </a:t>
            </a:r>
            <a:endParaRPr lang="en-GB" sz="1400" dirty="0">
              <a:solidFill>
                <a:schemeClr val="tx1">
                  <a:lumMod val="65000"/>
                  <a:lumOff val="35000"/>
                </a:schemeClr>
              </a:solidFill>
            </a:endParaRPr>
          </a:p>
          <a:p>
            <a:pPr marL="285750" indent="-285750">
              <a:buFont typeface="Arial" panose="020B0604020202020204" pitchFamily="34" charset="0"/>
              <a:buChar char="•"/>
            </a:pPr>
            <a:r>
              <a:rPr lang="en-GB" sz="1400" dirty="0" smtClean="0">
                <a:solidFill>
                  <a:schemeClr val="tx1">
                    <a:lumMod val="65000"/>
                    <a:lumOff val="35000"/>
                  </a:schemeClr>
                </a:solidFill>
              </a:rPr>
              <a:t>Interest in high resolution – Europe wide – extremes</a:t>
            </a:r>
          </a:p>
          <a:p>
            <a:pPr marL="285750" indent="-285750">
              <a:buFont typeface="Arial" panose="020B0604020202020204" pitchFamily="34" charset="0"/>
              <a:buChar char="•"/>
            </a:pPr>
            <a:r>
              <a:rPr lang="en-GB" sz="1400" dirty="0" smtClean="0">
                <a:solidFill>
                  <a:schemeClr val="tx1">
                    <a:lumMod val="65000"/>
                    <a:lumOff val="35000"/>
                  </a:schemeClr>
                </a:solidFill>
              </a:rPr>
              <a:t>Improve skill &amp; uncertainty</a:t>
            </a:r>
          </a:p>
        </p:txBody>
      </p:sp>
    </p:spTree>
    <p:extLst>
      <p:ext uri="{BB962C8B-B14F-4D97-AF65-F5344CB8AC3E}">
        <p14:creationId xmlns:p14="http://schemas.microsoft.com/office/powerpoint/2010/main" xmlns="" val="4664577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2488139" y="2210738"/>
            <a:ext cx="3888432" cy="4320480"/>
            <a:chOff x="2488139" y="2210738"/>
            <a:chExt cx="3888432" cy="4320480"/>
          </a:xfrm>
        </p:grpSpPr>
        <p:grpSp>
          <p:nvGrpSpPr>
            <p:cNvPr id="5" name="Group 51"/>
            <p:cNvGrpSpPr/>
            <p:nvPr/>
          </p:nvGrpSpPr>
          <p:grpSpPr>
            <a:xfrm>
              <a:off x="2920565" y="2780928"/>
              <a:ext cx="3023495" cy="2404213"/>
              <a:chOff x="4106178" y="1568461"/>
              <a:chExt cx="3979536" cy="3164436"/>
            </a:xfrm>
          </p:grpSpPr>
          <p:sp>
            <p:nvSpPr>
              <p:cNvPr id="8" name="Freeform 52"/>
              <p:cNvSpPr>
                <a:spLocks/>
              </p:cNvSpPr>
              <p:nvPr/>
            </p:nvSpPr>
            <p:spPr bwMode="auto">
              <a:xfrm rot="18501521">
                <a:off x="5474496" y="1661201"/>
                <a:ext cx="1243013" cy="1057533"/>
              </a:xfrm>
              <a:custGeom>
                <a:avLst/>
                <a:gdLst>
                  <a:gd name="connsiteX0" fmla="*/ 1241823 w 1243013"/>
                  <a:gd name="connsiteY0" fmla="*/ 38358 h 1057533"/>
                  <a:gd name="connsiteX1" fmla="*/ 1243013 w 1243013"/>
                  <a:gd name="connsiteY1" fmla="*/ 66525 h 1057533"/>
                  <a:gd name="connsiteX2" fmla="*/ 1242894 w 1243013"/>
                  <a:gd name="connsiteY2" fmla="*/ 83759 h 1057533"/>
                  <a:gd name="connsiteX3" fmla="*/ 1242616 w 1243013"/>
                  <a:gd name="connsiteY3" fmla="*/ 123653 h 1057533"/>
                  <a:gd name="connsiteX4" fmla="*/ 1239044 w 1243013"/>
                  <a:gd name="connsiteY4" fmla="*/ 180384 h 1057533"/>
                  <a:gd name="connsiteX5" fmla="*/ 1232298 w 1243013"/>
                  <a:gd name="connsiteY5" fmla="*/ 236718 h 1057533"/>
                  <a:gd name="connsiteX6" fmla="*/ 1221979 w 1243013"/>
                  <a:gd name="connsiteY6" fmla="*/ 292259 h 1057533"/>
                  <a:gd name="connsiteX7" fmla="*/ 1208882 w 1243013"/>
                  <a:gd name="connsiteY7" fmla="*/ 347800 h 1057533"/>
                  <a:gd name="connsiteX8" fmla="*/ 1192213 w 1243013"/>
                  <a:gd name="connsiteY8" fmla="*/ 402150 h 1057533"/>
                  <a:gd name="connsiteX9" fmla="*/ 1172369 w 1243013"/>
                  <a:gd name="connsiteY9" fmla="*/ 455708 h 1057533"/>
                  <a:gd name="connsiteX10" fmla="*/ 1148954 w 1243013"/>
                  <a:gd name="connsiteY10" fmla="*/ 507678 h 1057533"/>
                  <a:gd name="connsiteX11" fmla="*/ 1122760 w 1243013"/>
                  <a:gd name="connsiteY11" fmla="*/ 559252 h 1057533"/>
                  <a:gd name="connsiteX12" fmla="*/ 1093391 w 1243013"/>
                  <a:gd name="connsiteY12" fmla="*/ 608842 h 1057533"/>
                  <a:gd name="connsiteX13" fmla="*/ 1061245 w 1243013"/>
                  <a:gd name="connsiteY13" fmla="*/ 656845 h 1057533"/>
                  <a:gd name="connsiteX14" fmla="*/ 1025526 w 1243013"/>
                  <a:gd name="connsiteY14" fmla="*/ 703262 h 1057533"/>
                  <a:gd name="connsiteX15" fmla="*/ 986632 w 1243013"/>
                  <a:gd name="connsiteY15" fmla="*/ 747694 h 1057533"/>
                  <a:gd name="connsiteX16" fmla="*/ 944960 w 1243013"/>
                  <a:gd name="connsiteY16" fmla="*/ 790540 h 1057533"/>
                  <a:gd name="connsiteX17" fmla="*/ 899716 w 1243013"/>
                  <a:gd name="connsiteY17" fmla="*/ 830609 h 1057533"/>
                  <a:gd name="connsiteX18" fmla="*/ 875904 w 1243013"/>
                  <a:gd name="connsiteY18" fmla="*/ 849651 h 1057533"/>
                  <a:gd name="connsiteX19" fmla="*/ 842566 w 1243013"/>
                  <a:gd name="connsiteY19" fmla="*/ 875438 h 1057533"/>
                  <a:gd name="connsiteX20" fmla="*/ 773113 w 1243013"/>
                  <a:gd name="connsiteY20" fmla="*/ 921061 h 1057533"/>
                  <a:gd name="connsiteX21" fmla="*/ 700882 w 1243013"/>
                  <a:gd name="connsiteY21" fmla="*/ 960336 h 1057533"/>
                  <a:gd name="connsiteX22" fmla="*/ 627063 w 1243013"/>
                  <a:gd name="connsiteY22" fmla="*/ 992470 h 1057533"/>
                  <a:gd name="connsiteX23" fmla="*/ 550863 w 1243013"/>
                  <a:gd name="connsiteY23" fmla="*/ 1018258 h 1057533"/>
                  <a:gd name="connsiteX24" fmla="*/ 473472 w 1243013"/>
                  <a:gd name="connsiteY24" fmla="*/ 1037697 h 1057533"/>
                  <a:gd name="connsiteX25" fmla="*/ 396082 w 1243013"/>
                  <a:gd name="connsiteY25" fmla="*/ 1050788 h 1057533"/>
                  <a:gd name="connsiteX26" fmla="*/ 317103 w 1243013"/>
                  <a:gd name="connsiteY26" fmla="*/ 1056739 h 1057533"/>
                  <a:gd name="connsiteX27" fmla="*/ 277813 w 1243013"/>
                  <a:gd name="connsiteY27" fmla="*/ 1057533 h 1057533"/>
                  <a:gd name="connsiteX28" fmla="*/ 242491 w 1243013"/>
                  <a:gd name="connsiteY28" fmla="*/ 1056739 h 1057533"/>
                  <a:gd name="connsiteX29" fmla="*/ 173038 w 1243013"/>
                  <a:gd name="connsiteY29" fmla="*/ 1052375 h 1057533"/>
                  <a:gd name="connsiteX30" fmla="*/ 103585 w 1243013"/>
                  <a:gd name="connsiteY30" fmla="*/ 1042061 h 1057533"/>
                  <a:gd name="connsiteX31" fmla="*/ 35322 w 1243013"/>
                  <a:gd name="connsiteY31" fmla="*/ 1026985 h 1057533"/>
                  <a:gd name="connsiteX32" fmla="*/ 2532 w 1243013"/>
                  <a:gd name="connsiteY32" fmla="*/ 1018116 h 1057533"/>
                  <a:gd name="connsiteX33" fmla="*/ 1191 w 1243013"/>
                  <a:gd name="connsiteY33" fmla="*/ 1019175 h 1057533"/>
                  <a:gd name="connsiteX34" fmla="*/ 0 w 1243013"/>
                  <a:gd name="connsiteY34" fmla="*/ 991008 h 1057533"/>
                  <a:gd name="connsiteX35" fmla="*/ 120 w 1243013"/>
                  <a:gd name="connsiteY35" fmla="*/ 973775 h 1057533"/>
                  <a:gd name="connsiteX36" fmla="*/ 397 w 1243013"/>
                  <a:gd name="connsiteY36" fmla="*/ 933880 h 1057533"/>
                  <a:gd name="connsiteX37" fmla="*/ 3969 w 1243013"/>
                  <a:gd name="connsiteY37" fmla="*/ 877149 h 1057533"/>
                  <a:gd name="connsiteX38" fmla="*/ 10716 w 1243013"/>
                  <a:gd name="connsiteY38" fmla="*/ 820815 h 1057533"/>
                  <a:gd name="connsiteX39" fmla="*/ 21034 w 1243013"/>
                  <a:gd name="connsiteY39" fmla="*/ 765274 h 1057533"/>
                  <a:gd name="connsiteX40" fmla="*/ 34131 w 1243013"/>
                  <a:gd name="connsiteY40" fmla="*/ 709733 h 1057533"/>
                  <a:gd name="connsiteX41" fmla="*/ 50800 w 1243013"/>
                  <a:gd name="connsiteY41" fmla="*/ 655383 h 1057533"/>
                  <a:gd name="connsiteX42" fmla="*/ 70644 w 1243013"/>
                  <a:gd name="connsiteY42" fmla="*/ 601825 h 1057533"/>
                  <a:gd name="connsiteX43" fmla="*/ 94059 w 1243013"/>
                  <a:gd name="connsiteY43" fmla="*/ 549854 h 1057533"/>
                  <a:gd name="connsiteX44" fmla="*/ 120253 w 1243013"/>
                  <a:gd name="connsiteY44" fmla="*/ 498281 h 1057533"/>
                  <a:gd name="connsiteX45" fmla="*/ 149622 w 1243013"/>
                  <a:gd name="connsiteY45" fmla="*/ 448691 h 1057533"/>
                  <a:gd name="connsiteX46" fmla="*/ 181769 w 1243013"/>
                  <a:gd name="connsiteY46" fmla="*/ 400688 h 1057533"/>
                  <a:gd name="connsiteX47" fmla="*/ 217487 w 1243013"/>
                  <a:gd name="connsiteY47" fmla="*/ 354271 h 1057533"/>
                  <a:gd name="connsiteX48" fmla="*/ 256381 w 1243013"/>
                  <a:gd name="connsiteY48" fmla="*/ 309839 h 1057533"/>
                  <a:gd name="connsiteX49" fmla="*/ 298053 w 1243013"/>
                  <a:gd name="connsiteY49" fmla="*/ 266993 h 1057533"/>
                  <a:gd name="connsiteX50" fmla="*/ 343297 w 1243013"/>
                  <a:gd name="connsiteY50" fmla="*/ 226924 h 1057533"/>
                  <a:gd name="connsiteX51" fmla="*/ 367109 w 1243013"/>
                  <a:gd name="connsiteY51" fmla="*/ 207881 h 1057533"/>
                  <a:gd name="connsiteX52" fmla="*/ 400447 w 1243013"/>
                  <a:gd name="connsiteY52" fmla="*/ 182095 h 1057533"/>
                  <a:gd name="connsiteX53" fmla="*/ 469900 w 1243013"/>
                  <a:gd name="connsiteY53" fmla="*/ 136472 h 1057533"/>
                  <a:gd name="connsiteX54" fmla="*/ 542131 w 1243013"/>
                  <a:gd name="connsiteY54" fmla="*/ 97197 h 1057533"/>
                  <a:gd name="connsiteX55" fmla="*/ 615950 w 1243013"/>
                  <a:gd name="connsiteY55" fmla="*/ 65062 h 1057533"/>
                  <a:gd name="connsiteX56" fmla="*/ 692150 w 1243013"/>
                  <a:gd name="connsiteY56" fmla="*/ 39275 h 1057533"/>
                  <a:gd name="connsiteX57" fmla="*/ 769541 w 1243013"/>
                  <a:gd name="connsiteY57" fmla="*/ 19836 h 1057533"/>
                  <a:gd name="connsiteX58" fmla="*/ 846932 w 1243013"/>
                  <a:gd name="connsiteY58" fmla="*/ 6744 h 1057533"/>
                  <a:gd name="connsiteX59" fmla="*/ 925910 w 1243013"/>
                  <a:gd name="connsiteY59" fmla="*/ 794 h 1057533"/>
                  <a:gd name="connsiteX60" fmla="*/ 965201 w 1243013"/>
                  <a:gd name="connsiteY60" fmla="*/ 0 h 1057533"/>
                  <a:gd name="connsiteX61" fmla="*/ 1000522 w 1243013"/>
                  <a:gd name="connsiteY61" fmla="*/ 793 h 1057533"/>
                  <a:gd name="connsiteX62" fmla="*/ 1069975 w 1243013"/>
                  <a:gd name="connsiteY62" fmla="*/ 5157 h 1057533"/>
                  <a:gd name="connsiteX63" fmla="*/ 1139429 w 1243013"/>
                  <a:gd name="connsiteY63" fmla="*/ 15472 h 1057533"/>
                  <a:gd name="connsiteX64" fmla="*/ 1207691 w 1243013"/>
                  <a:gd name="connsiteY64" fmla="*/ 30548 h 1057533"/>
                  <a:gd name="connsiteX65" fmla="*/ 1240482 w 1243013"/>
                  <a:gd name="connsiteY65" fmla="*/ 39417 h 1057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243013" h="1057533">
                    <a:moveTo>
                      <a:pt x="1241823" y="38358"/>
                    </a:moveTo>
                    <a:lnTo>
                      <a:pt x="1243013" y="66525"/>
                    </a:lnTo>
                    <a:lnTo>
                      <a:pt x="1242894" y="83759"/>
                    </a:lnTo>
                    <a:lnTo>
                      <a:pt x="1242616" y="123653"/>
                    </a:lnTo>
                    <a:lnTo>
                      <a:pt x="1239044" y="180384"/>
                    </a:lnTo>
                    <a:lnTo>
                      <a:pt x="1232298" y="236718"/>
                    </a:lnTo>
                    <a:lnTo>
                      <a:pt x="1221979" y="292259"/>
                    </a:lnTo>
                    <a:lnTo>
                      <a:pt x="1208882" y="347800"/>
                    </a:lnTo>
                    <a:lnTo>
                      <a:pt x="1192213" y="402150"/>
                    </a:lnTo>
                    <a:lnTo>
                      <a:pt x="1172369" y="455708"/>
                    </a:lnTo>
                    <a:lnTo>
                      <a:pt x="1148954" y="507678"/>
                    </a:lnTo>
                    <a:lnTo>
                      <a:pt x="1122760" y="559252"/>
                    </a:lnTo>
                    <a:lnTo>
                      <a:pt x="1093391" y="608842"/>
                    </a:lnTo>
                    <a:lnTo>
                      <a:pt x="1061245" y="656845"/>
                    </a:lnTo>
                    <a:lnTo>
                      <a:pt x="1025526" y="703262"/>
                    </a:lnTo>
                    <a:lnTo>
                      <a:pt x="986632" y="747694"/>
                    </a:lnTo>
                    <a:lnTo>
                      <a:pt x="944960" y="790540"/>
                    </a:lnTo>
                    <a:lnTo>
                      <a:pt x="899716" y="830609"/>
                    </a:lnTo>
                    <a:lnTo>
                      <a:pt x="875904" y="849651"/>
                    </a:lnTo>
                    <a:lnTo>
                      <a:pt x="842566" y="875438"/>
                    </a:lnTo>
                    <a:lnTo>
                      <a:pt x="773113" y="921061"/>
                    </a:lnTo>
                    <a:lnTo>
                      <a:pt x="700882" y="960336"/>
                    </a:lnTo>
                    <a:lnTo>
                      <a:pt x="627063" y="992470"/>
                    </a:lnTo>
                    <a:lnTo>
                      <a:pt x="550863" y="1018258"/>
                    </a:lnTo>
                    <a:lnTo>
                      <a:pt x="473472" y="1037697"/>
                    </a:lnTo>
                    <a:lnTo>
                      <a:pt x="396082" y="1050788"/>
                    </a:lnTo>
                    <a:lnTo>
                      <a:pt x="317103" y="1056739"/>
                    </a:lnTo>
                    <a:lnTo>
                      <a:pt x="277813" y="1057533"/>
                    </a:lnTo>
                    <a:lnTo>
                      <a:pt x="242491" y="1056739"/>
                    </a:lnTo>
                    <a:lnTo>
                      <a:pt x="173038" y="1052375"/>
                    </a:lnTo>
                    <a:lnTo>
                      <a:pt x="103585" y="1042061"/>
                    </a:lnTo>
                    <a:lnTo>
                      <a:pt x="35322" y="1026985"/>
                    </a:lnTo>
                    <a:lnTo>
                      <a:pt x="2532" y="1018116"/>
                    </a:lnTo>
                    <a:lnTo>
                      <a:pt x="1191" y="1019175"/>
                    </a:lnTo>
                    <a:lnTo>
                      <a:pt x="0" y="991008"/>
                    </a:lnTo>
                    <a:lnTo>
                      <a:pt x="120" y="973775"/>
                    </a:lnTo>
                    <a:lnTo>
                      <a:pt x="397" y="933880"/>
                    </a:lnTo>
                    <a:lnTo>
                      <a:pt x="3969" y="877149"/>
                    </a:lnTo>
                    <a:lnTo>
                      <a:pt x="10716" y="820815"/>
                    </a:lnTo>
                    <a:lnTo>
                      <a:pt x="21034" y="765274"/>
                    </a:lnTo>
                    <a:lnTo>
                      <a:pt x="34131" y="709733"/>
                    </a:lnTo>
                    <a:lnTo>
                      <a:pt x="50800" y="655383"/>
                    </a:lnTo>
                    <a:lnTo>
                      <a:pt x="70644" y="601825"/>
                    </a:lnTo>
                    <a:lnTo>
                      <a:pt x="94059" y="549854"/>
                    </a:lnTo>
                    <a:lnTo>
                      <a:pt x="120253" y="498281"/>
                    </a:lnTo>
                    <a:lnTo>
                      <a:pt x="149622" y="448691"/>
                    </a:lnTo>
                    <a:lnTo>
                      <a:pt x="181769" y="400688"/>
                    </a:lnTo>
                    <a:lnTo>
                      <a:pt x="217487" y="354271"/>
                    </a:lnTo>
                    <a:lnTo>
                      <a:pt x="256381" y="309839"/>
                    </a:lnTo>
                    <a:lnTo>
                      <a:pt x="298053" y="266993"/>
                    </a:lnTo>
                    <a:lnTo>
                      <a:pt x="343297" y="226924"/>
                    </a:lnTo>
                    <a:lnTo>
                      <a:pt x="367109" y="207881"/>
                    </a:lnTo>
                    <a:lnTo>
                      <a:pt x="400447" y="182095"/>
                    </a:lnTo>
                    <a:lnTo>
                      <a:pt x="469900" y="136472"/>
                    </a:lnTo>
                    <a:lnTo>
                      <a:pt x="542131" y="97197"/>
                    </a:lnTo>
                    <a:lnTo>
                      <a:pt x="615950" y="65062"/>
                    </a:lnTo>
                    <a:lnTo>
                      <a:pt x="692150" y="39275"/>
                    </a:lnTo>
                    <a:lnTo>
                      <a:pt x="769541" y="19836"/>
                    </a:lnTo>
                    <a:lnTo>
                      <a:pt x="846932" y="6744"/>
                    </a:lnTo>
                    <a:lnTo>
                      <a:pt x="925910" y="794"/>
                    </a:lnTo>
                    <a:lnTo>
                      <a:pt x="965201" y="0"/>
                    </a:lnTo>
                    <a:lnTo>
                      <a:pt x="1000522" y="793"/>
                    </a:lnTo>
                    <a:lnTo>
                      <a:pt x="1069975" y="5157"/>
                    </a:lnTo>
                    <a:lnTo>
                      <a:pt x="1139429" y="15472"/>
                    </a:lnTo>
                    <a:lnTo>
                      <a:pt x="1207691" y="30548"/>
                    </a:lnTo>
                    <a:lnTo>
                      <a:pt x="1240482" y="39417"/>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9" name="Freeform 54"/>
              <p:cNvSpPr>
                <a:spLocks/>
              </p:cNvSpPr>
              <p:nvPr/>
            </p:nvSpPr>
            <p:spPr bwMode="auto">
              <a:xfrm rot="4500000">
                <a:off x="6935441" y="3577649"/>
                <a:ext cx="1243014" cy="1057532"/>
              </a:xfrm>
              <a:custGeom>
                <a:avLst/>
                <a:gdLst>
                  <a:gd name="connsiteX0" fmla="*/ 34131 w 1243014"/>
                  <a:gd name="connsiteY0" fmla="*/ 709733 h 1057532"/>
                  <a:gd name="connsiteX1" fmla="*/ 50800 w 1243014"/>
                  <a:gd name="connsiteY1" fmla="*/ 655382 h 1057532"/>
                  <a:gd name="connsiteX2" fmla="*/ 70644 w 1243014"/>
                  <a:gd name="connsiteY2" fmla="*/ 601825 h 1057532"/>
                  <a:gd name="connsiteX3" fmla="*/ 94059 w 1243014"/>
                  <a:gd name="connsiteY3" fmla="*/ 549855 h 1057532"/>
                  <a:gd name="connsiteX4" fmla="*/ 120253 w 1243014"/>
                  <a:gd name="connsiteY4" fmla="*/ 498281 h 1057532"/>
                  <a:gd name="connsiteX5" fmla="*/ 149622 w 1243014"/>
                  <a:gd name="connsiteY5" fmla="*/ 448691 h 1057532"/>
                  <a:gd name="connsiteX6" fmla="*/ 181769 w 1243014"/>
                  <a:gd name="connsiteY6" fmla="*/ 400688 h 1057532"/>
                  <a:gd name="connsiteX7" fmla="*/ 217488 w 1243014"/>
                  <a:gd name="connsiteY7" fmla="*/ 354271 h 1057532"/>
                  <a:gd name="connsiteX8" fmla="*/ 256381 w 1243014"/>
                  <a:gd name="connsiteY8" fmla="*/ 309839 h 1057532"/>
                  <a:gd name="connsiteX9" fmla="*/ 298053 w 1243014"/>
                  <a:gd name="connsiteY9" fmla="*/ 266993 h 1057532"/>
                  <a:gd name="connsiteX10" fmla="*/ 343297 w 1243014"/>
                  <a:gd name="connsiteY10" fmla="*/ 226924 h 1057532"/>
                  <a:gd name="connsiteX11" fmla="*/ 367109 w 1243014"/>
                  <a:gd name="connsiteY11" fmla="*/ 207881 h 1057532"/>
                  <a:gd name="connsiteX12" fmla="*/ 400447 w 1243014"/>
                  <a:gd name="connsiteY12" fmla="*/ 182095 h 1057532"/>
                  <a:gd name="connsiteX13" fmla="*/ 469900 w 1243014"/>
                  <a:gd name="connsiteY13" fmla="*/ 136472 h 1057532"/>
                  <a:gd name="connsiteX14" fmla="*/ 542132 w 1243014"/>
                  <a:gd name="connsiteY14" fmla="*/ 97196 h 1057532"/>
                  <a:gd name="connsiteX15" fmla="*/ 615950 w 1243014"/>
                  <a:gd name="connsiteY15" fmla="*/ 65062 h 1057532"/>
                  <a:gd name="connsiteX16" fmla="*/ 692150 w 1243014"/>
                  <a:gd name="connsiteY16" fmla="*/ 39275 h 1057532"/>
                  <a:gd name="connsiteX17" fmla="*/ 769541 w 1243014"/>
                  <a:gd name="connsiteY17" fmla="*/ 19836 h 1057532"/>
                  <a:gd name="connsiteX18" fmla="*/ 846932 w 1243014"/>
                  <a:gd name="connsiteY18" fmla="*/ 6744 h 1057532"/>
                  <a:gd name="connsiteX19" fmla="*/ 925910 w 1243014"/>
                  <a:gd name="connsiteY19" fmla="*/ 794 h 1057532"/>
                  <a:gd name="connsiteX20" fmla="*/ 965200 w 1243014"/>
                  <a:gd name="connsiteY20" fmla="*/ 0 h 1057532"/>
                  <a:gd name="connsiteX21" fmla="*/ 1000522 w 1243014"/>
                  <a:gd name="connsiteY21" fmla="*/ 793 h 1057532"/>
                  <a:gd name="connsiteX22" fmla="*/ 1069975 w 1243014"/>
                  <a:gd name="connsiteY22" fmla="*/ 5157 h 1057532"/>
                  <a:gd name="connsiteX23" fmla="*/ 1139429 w 1243014"/>
                  <a:gd name="connsiteY23" fmla="*/ 15472 h 1057532"/>
                  <a:gd name="connsiteX24" fmla="*/ 1207691 w 1243014"/>
                  <a:gd name="connsiteY24" fmla="*/ 30547 h 1057532"/>
                  <a:gd name="connsiteX25" fmla="*/ 1240481 w 1243014"/>
                  <a:gd name="connsiteY25" fmla="*/ 39416 h 1057532"/>
                  <a:gd name="connsiteX26" fmla="*/ 1241823 w 1243014"/>
                  <a:gd name="connsiteY26" fmla="*/ 38357 h 1057532"/>
                  <a:gd name="connsiteX27" fmla="*/ 1243014 w 1243014"/>
                  <a:gd name="connsiteY27" fmla="*/ 66524 h 1057532"/>
                  <a:gd name="connsiteX28" fmla="*/ 1242894 w 1243014"/>
                  <a:gd name="connsiteY28" fmla="*/ 83773 h 1057532"/>
                  <a:gd name="connsiteX29" fmla="*/ 1242617 w 1243014"/>
                  <a:gd name="connsiteY29" fmla="*/ 123652 h 1057532"/>
                  <a:gd name="connsiteX30" fmla="*/ 1239044 w 1243014"/>
                  <a:gd name="connsiteY30" fmla="*/ 180383 h 1057532"/>
                  <a:gd name="connsiteX31" fmla="*/ 1232298 w 1243014"/>
                  <a:gd name="connsiteY31" fmla="*/ 236718 h 1057532"/>
                  <a:gd name="connsiteX32" fmla="*/ 1221979 w 1243014"/>
                  <a:gd name="connsiteY32" fmla="*/ 292258 h 1057532"/>
                  <a:gd name="connsiteX33" fmla="*/ 1208882 w 1243014"/>
                  <a:gd name="connsiteY33" fmla="*/ 347799 h 1057532"/>
                  <a:gd name="connsiteX34" fmla="*/ 1192213 w 1243014"/>
                  <a:gd name="connsiteY34" fmla="*/ 402150 h 1057532"/>
                  <a:gd name="connsiteX35" fmla="*/ 1172370 w 1243014"/>
                  <a:gd name="connsiteY35" fmla="*/ 455707 h 1057532"/>
                  <a:gd name="connsiteX36" fmla="*/ 1148954 w 1243014"/>
                  <a:gd name="connsiteY36" fmla="*/ 507677 h 1057532"/>
                  <a:gd name="connsiteX37" fmla="*/ 1122760 w 1243014"/>
                  <a:gd name="connsiteY37" fmla="*/ 559251 h 1057532"/>
                  <a:gd name="connsiteX38" fmla="*/ 1093391 w 1243014"/>
                  <a:gd name="connsiteY38" fmla="*/ 608841 h 1057532"/>
                  <a:gd name="connsiteX39" fmla="*/ 1061245 w 1243014"/>
                  <a:gd name="connsiteY39" fmla="*/ 656844 h 1057532"/>
                  <a:gd name="connsiteX40" fmla="*/ 1025526 w 1243014"/>
                  <a:gd name="connsiteY40" fmla="*/ 703261 h 1057532"/>
                  <a:gd name="connsiteX41" fmla="*/ 986632 w 1243014"/>
                  <a:gd name="connsiteY41" fmla="*/ 747693 h 1057532"/>
                  <a:gd name="connsiteX42" fmla="*/ 944960 w 1243014"/>
                  <a:gd name="connsiteY42" fmla="*/ 790539 h 1057532"/>
                  <a:gd name="connsiteX43" fmla="*/ 899717 w 1243014"/>
                  <a:gd name="connsiteY43" fmla="*/ 830608 h 1057532"/>
                  <a:gd name="connsiteX44" fmla="*/ 875904 w 1243014"/>
                  <a:gd name="connsiteY44" fmla="*/ 849651 h 1057532"/>
                  <a:gd name="connsiteX45" fmla="*/ 842567 w 1243014"/>
                  <a:gd name="connsiteY45" fmla="*/ 875438 h 1057532"/>
                  <a:gd name="connsiteX46" fmla="*/ 773113 w 1243014"/>
                  <a:gd name="connsiteY46" fmla="*/ 921060 h 1057532"/>
                  <a:gd name="connsiteX47" fmla="*/ 700882 w 1243014"/>
                  <a:gd name="connsiteY47" fmla="*/ 960336 h 1057532"/>
                  <a:gd name="connsiteX48" fmla="*/ 627063 w 1243014"/>
                  <a:gd name="connsiteY48" fmla="*/ 992470 h 1057532"/>
                  <a:gd name="connsiteX49" fmla="*/ 550863 w 1243014"/>
                  <a:gd name="connsiteY49" fmla="*/ 1018257 h 1057532"/>
                  <a:gd name="connsiteX50" fmla="*/ 473472 w 1243014"/>
                  <a:gd name="connsiteY50" fmla="*/ 1037696 h 1057532"/>
                  <a:gd name="connsiteX51" fmla="*/ 396082 w 1243014"/>
                  <a:gd name="connsiteY51" fmla="*/ 1050788 h 1057532"/>
                  <a:gd name="connsiteX52" fmla="*/ 317104 w 1243014"/>
                  <a:gd name="connsiteY52" fmla="*/ 1056739 h 1057532"/>
                  <a:gd name="connsiteX53" fmla="*/ 277813 w 1243014"/>
                  <a:gd name="connsiteY53" fmla="*/ 1057532 h 1057532"/>
                  <a:gd name="connsiteX54" fmla="*/ 242491 w 1243014"/>
                  <a:gd name="connsiteY54" fmla="*/ 1056739 h 1057532"/>
                  <a:gd name="connsiteX55" fmla="*/ 173038 w 1243014"/>
                  <a:gd name="connsiteY55" fmla="*/ 1052375 h 1057532"/>
                  <a:gd name="connsiteX56" fmla="*/ 103585 w 1243014"/>
                  <a:gd name="connsiteY56" fmla="*/ 1042060 h 1057532"/>
                  <a:gd name="connsiteX57" fmla="*/ 35322 w 1243014"/>
                  <a:gd name="connsiteY57" fmla="*/ 1026985 h 1057532"/>
                  <a:gd name="connsiteX58" fmla="*/ 2532 w 1243014"/>
                  <a:gd name="connsiteY58" fmla="*/ 1018116 h 1057532"/>
                  <a:gd name="connsiteX59" fmla="*/ 1191 w 1243014"/>
                  <a:gd name="connsiteY59" fmla="*/ 1019175 h 1057532"/>
                  <a:gd name="connsiteX60" fmla="*/ 0 w 1243014"/>
                  <a:gd name="connsiteY60" fmla="*/ 991008 h 1057532"/>
                  <a:gd name="connsiteX61" fmla="*/ 120 w 1243014"/>
                  <a:gd name="connsiteY61" fmla="*/ 973759 h 1057532"/>
                  <a:gd name="connsiteX62" fmla="*/ 397 w 1243014"/>
                  <a:gd name="connsiteY62" fmla="*/ 933880 h 1057532"/>
                  <a:gd name="connsiteX63" fmla="*/ 3969 w 1243014"/>
                  <a:gd name="connsiteY63" fmla="*/ 877149 h 1057532"/>
                  <a:gd name="connsiteX64" fmla="*/ 10716 w 1243014"/>
                  <a:gd name="connsiteY64" fmla="*/ 820815 h 1057532"/>
                  <a:gd name="connsiteX65" fmla="*/ 21034 w 1243014"/>
                  <a:gd name="connsiteY65" fmla="*/ 765274 h 1057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243014" h="1057532">
                    <a:moveTo>
                      <a:pt x="34131" y="709733"/>
                    </a:moveTo>
                    <a:lnTo>
                      <a:pt x="50800" y="655382"/>
                    </a:lnTo>
                    <a:lnTo>
                      <a:pt x="70644" y="601825"/>
                    </a:lnTo>
                    <a:lnTo>
                      <a:pt x="94059" y="549855"/>
                    </a:lnTo>
                    <a:lnTo>
                      <a:pt x="120253" y="498281"/>
                    </a:lnTo>
                    <a:lnTo>
                      <a:pt x="149622" y="448691"/>
                    </a:lnTo>
                    <a:lnTo>
                      <a:pt x="181769" y="400688"/>
                    </a:lnTo>
                    <a:lnTo>
                      <a:pt x="217488" y="354271"/>
                    </a:lnTo>
                    <a:lnTo>
                      <a:pt x="256381" y="309839"/>
                    </a:lnTo>
                    <a:lnTo>
                      <a:pt x="298053" y="266993"/>
                    </a:lnTo>
                    <a:lnTo>
                      <a:pt x="343297" y="226924"/>
                    </a:lnTo>
                    <a:lnTo>
                      <a:pt x="367109" y="207881"/>
                    </a:lnTo>
                    <a:lnTo>
                      <a:pt x="400447" y="182095"/>
                    </a:lnTo>
                    <a:lnTo>
                      <a:pt x="469900" y="136472"/>
                    </a:lnTo>
                    <a:lnTo>
                      <a:pt x="542132" y="97196"/>
                    </a:lnTo>
                    <a:lnTo>
                      <a:pt x="615950" y="65062"/>
                    </a:lnTo>
                    <a:lnTo>
                      <a:pt x="692150" y="39275"/>
                    </a:lnTo>
                    <a:lnTo>
                      <a:pt x="769541" y="19836"/>
                    </a:lnTo>
                    <a:lnTo>
                      <a:pt x="846932" y="6744"/>
                    </a:lnTo>
                    <a:lnTo>
                      <a:pt x="925910" y="794"/>
                    </a:lnTo>
                    <a:lnTo>
                      <a:pt x="965200" y="0"/>
                    </a:lnTo>
                    <a:lnTo>
                      <a:pt x="1000522" y="793"/>
                    </a:lnTo>
                    <a:lnTo>
                      <a:pt x="1069975" y="5157"/>
                    </a:lnTo>
                    <a:lnTo>
                      <a:pt x="1139429" y="15472"/>
                    </a:lnTo>
                    <a:lnTo>
                      <a:pt x="1207691" y="30547"/>
                    </a:lnTo>
                    <a:lnTo>
                      <a:pt x="1240481" y="39416"/>
                    </a:lnTo>
                    <a:lnTo>
                      <a:pt x="1241823" y="38357"/>
                    </a:lnTo>
                    <a:lnTo>
                      <a:pt x="1243014" y="66524"/>
                    </a:lnTo>
                    <a:lnTo>
                      <a:pt x="1242894" y="83773"/>
                    </a:lnTo>
                    <a:lnTo>
                      <a:pt x="1242617" y="123652"/>
                    </a:lnTo>
                    <a:lnTo>
                      <a:pt x="1239044" y="180383"/>
                    </a:lnTo>
                    <a:lnTo>
                      <a:pt x="1232298" y="236718"/>
                    </a:lnTo>
                    <a:lnTo>
                      <a:pt x="1221979" y="292258"/>
                    </a:lnTo>
                    <a:lnTo>
                      <a:pt x="1208882" y="347799"/>
                    </a:lnTo>
                    <a:lnTo>
                      <a:pt x="1192213" y="402150"/>
                    </a:lnTo>
                    <a:lnTo>
                      <a:pt x="1172370" y="455707"/>
                    </a:lnTo>
                    <a:lnTo>
                      <a:pt x="1148954" y="507677"/>
                    </a:lnTo>
                    <a:lnTo>
                      <a:pt x="1122760" y="559251"/>
                    </a:lnTo>
                    <a:lnTo>
                      <a:pt x="1093391" y="608841"/>
                    </a:lnTo>
                    <a:lnTo>
                      <a:pt x="1061245" y="656844"/>
                    </a:lnTo>
                    <a:lnTo>
                      <a:pt x="1025526" y="703261"/>
                    </a:lnTo>
                    <a:lnTo>
                      <a:pt x="986632" y="747693"/>
                    </a:lnTo>
                    <a:lnTo>
                      <a:pt x="944960" y="790539"/>
                    </a:lnTo>
                    <a:lnTo>
                      <a:pt x="899717" y="830608"/>
                    </a:lnTo>
                    <a:lnTo>
                      <a:pt x="875904" y="849651"/>
                    </a:lnTo>
                    <a:lnTo>
                      <a:pt x="842567" y="875438"/>
                    </a:lnTo>
                    <a:lnTo>
                      <a:pt x="773113" y="921060"/>
                    </a:lnTo>
                    <a:lnTo>
                      <a:pt x="700882" y="960336"/>
                    </a:lnTo>
                    <a:lnTo>
                      <a:pt x="627063" y="992470"/>
                    </a:lnTo>
                    <a:lnTo>
                      <a:pt x="550863" y="1018257"/>
                    </a:lnTo>
                    <a:lnTo>
                      <a:pt x="473472" y="1037696"/>
                    </a:lnTo>
                    <a:lnTo>
                      <a:pt x="396082" y="1050788"/>
                    </a:lnTo>
                    <a:lnTo>
                      <a:pt x="317104" y="1056739"/>
                    </a:lnTo>
                    <a:lnTo>
                      <a:pt x="277813" y="1057532"/>
                    </a:lnTo>
                    <a:lnTo>
                      <a:pt x="242491" y="1056739"/>
                    </a:lnTo>
                    <a:lnTo>
                      <a:pt x="173038" y="1052375"/>
                    </a:lnTo>
                    <a:lnTo>
                      <a:pt x="103585" y="1042060"/>
                    </a:lnTo>
                    <a:lnTo>
                      <a:pt x="35322" y="1026985"/>
                    </a:lnTo>
                    <a:lnTo>
                      <a:pt x="2532" y="1018116"/>
                    </a:lnTo>
                    <a:lnTo>
                      <a:pt x="1191" y="1019175"/>
                    </a:lnTo>
                    <a:lnTo>
                      <a:pt x="0" y="991008"/>
                    </a:lnTo>
                    <a:lnTo>
                      <a:pt x="120" y="973759"/>
                    </a:lnTo>
                    <a:lnTo>
                      <a:pt x="397" y="933880"/>
                    </a:lnTo>
                    <a:lnTo>
                      <a:pt x="3969" y="877149"/>
                    </a:lnTo>
                    <a:lnTo>
                      <a:pt x="10716" y="820815"/>
                    </a:lnTo>
                    <a:lnTo>
                      <a:pt x="21034" y="765274"/>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0" name="Freeform 57"/>
              <p:cNvSpPr>
                <a:spLocks/>
              </p:cNvSpPr>
              <p:nvPr/>
            </p:nvSpPr>
            <p:spPr bwMode="auto">
              <a:xfrm rot="6300000" flipH="1">
                <a:off x="4013481" y="3577616"/>
                <a:ext cx="1243014" cy="1057619"/>
              </a:xfrm>
              <a:custGeom>
                <a:avLst/>
                <a:gdLst>
                  <a:gd name="connsiteX0" fmla="*/ 1208882 w 1243014"/>
                  <a:gd name="connsiteY0" fmla="*/ 347828 h 1057618"/>
                  <a:gd name="connsiteX1" fmla="*/ 1221979 w 1243014"/>
                  <a:gd name="connsiteY1" fmla="*/ 292283 h 1057618"/>
                  <a:gd name="connsiteX2" fmla="*/ 1232298 w 1243014"/>
                  <a:gd name="connsiteY2" fmla="*/ 236737 h 1057618"/>
                  <a:gd name="connsiteX3" fmla="*/ 1239045 w 1243014"/>
                  <a:gd name="connsiteY3" fmla="*/ 180398 h 1057618"/>
                  <a:gd name="connsiteX4" fmla="*/ 1242617 w 1243014"/>
                  <a:gd name="connsiteY4" fmla="*/ 123663 h 1057618"/>
                  <a:gd name="connsiteX5" fmla="*/ 1242894 w 1243014"/>
                  <a:gd name="connsiteY5" fmla="*/ 83773 h 1057618"/>
                  <a:gd name="connsiteX6" fmla="*/ 1243014 w 1243014"/>
                  <a:gd name="connsiteY6" fmla="*/ 66531 h 1057618"/>
                  <a:gd name="connsiteX7" fmla="*/ 1241823 w 1243014"/>
                  <a:gd name="connsiteY7" fmla="*/ 38361 h 1057618"/>
                  <a:gd name="connsiteX8" fmla="*/ 1240482 w 1243014"/>
                  <a:gd name="connsiteY8" fmla="*/ 39420 h 1057618"/>
                  <a:gd name="connsiteX9" fmla="*/ 1207691 w 1243014"/>
                  <a:gd name="connsiteY9" fmla="*/ 30550 h 1057618"/>
                  <a:gd name="connsiteX10" fmla="*/ 1139429 w 1243014"/>
                  <a:gd name="connsiteY10" fmla="*/ 15473 h 1057618"/>
                  <a:gd name="connsiteX11" fmla="*/ 1069975 w 1243014"/>
                  <a:gd name="connsiteY11" fmla="*/ 5158 h 1057618"/>
                  <a:gd name="connsiteX12" fmla="*/ 1000522 w 1243014"/>
                  <a:gd name="connsiteY12" fmla="*/ 793 h 1057618"/>
                  <a:gd name="connsiteX13" fmla="*/ 965200 w 1243014"/>
                  <a:gd name="connsiteY13" fmla="*/ 0 h 1057618"/>
                  <a:gd name="connsiteX14" fmla="*/ 925910 w 1243014"/>
                  <a:gd name="connsiteY14" fmla="*/ 794 h 1057618"/>
                  <a:gd name="connsiteX15" fmla="*/ 846932 w 1243014"/>
                  <a:gd name="connsiteY15" fmla="*/ 6745 h 1057618"/>
                  <a:gd name="connsiteX16" fmla="*/ 769541 w 1243014"/>
                  <a:gd name="connsiteY16" fmla="*/ 19837 h 1057618"/>
                  <a:gd name="connsiteX17" fmla="*/ 692150 w 1243014"/>
                  <a:gd name="connsiteY17" fmla="*/ 39279 h 1057618"/>
                  <a:gd name="connsiteX18" fmla="*/ 615950 w 1243014"/>
                  <a:gd name="connsiteY18" fmla="*/ 65067 h 1057618"/>
                  <a:gd name="connsiteX19" fmla="*/ 542132 w 1243014"/>
                  <a:gd name="connsiteY19" fmla="*/ 97204 h 1057618"/>
                  <a:gd name="connsiteX20" fmla="*/ 469900 w 1243014"/>
                  <a:gd name="connsiteY20" fmla="*/ 136483 h 1057618"/>
                  <a:gd name="connsiteX21" fmla="*/ 400447 w 1243014"/>
                  <a:gd name="connsiteY21" fmla="*/ 182109 h 1057618"/>
                  <a:gd name="connsiteX22" fmla="*/ 367110 w 1243014"/>
                  <a:gd name="connsiteY22" fmla="*/ 207899 h 1057618"/>
                  <a:gd name="connsiteX23" fmla="*/ 343297 w 1243014"/>
                  <a:gd name="connsiteY23" fmla="*/ 226942 h 1057618"/>
                  <a:gd name="connsiteX24" fmla="*/ 298053 w 1243014"/>
                  <a:gd name="connsiteY24" fmla="*/ 267014 h 1057618"/>
                  <a:gd name="connsiteX25" fmla="*/ 256382 w 1243014"/>
                  <a:gd name="connsiteY25" fmla="*/ 309864 h 1057618"/>
                  <a:gd name="connsiteX26" fmla="*/ 217487 w 1243014"/>
                  <a:gd name="connsiteY26" fmla="*/ 354300 h 1057618"/>
                  <a:gd name="connsiteX27" fmla="*/ 181769 w 1243014"/>
                  <a:gd name="connsiteY27" fmla="*/ 400720 h 1057618"/>
                  <a:gd name="connsiteX28" fmla="*/ 149622 w 1243014"/>
                  <a:gd name="connsiteY28" fmla="*/ 448727 h 1057618"/>
                  <a:gd name="connsiteX29" fmla="*/ 120253 w 1243014"/>
                  <a:gd name="connsiteY29" fmla="*/ 498321 h 1057618"/>
                  <a:gd name="connsiteX30" fmla="*/ 94059 w 1243014"/>
                  <a:gd name="connsiteY30" fmla="*/ 549899 h 1057618"/>
                  <a:gd name="connsiteX31" fmla="*/ 70644 w 1243014"/>
                  <a:gd name="connsiteY31" fmla="*/ 601873 h 1057618"/>
                  <a:gd name="connsiteX32" fmla="*/ 50800 w 1243014"/>
                  <a:gd name="connsiteY32" fmla="*/ 655435 h 1057618"/>
                  <a:gd name="connsiteX33" fmla="*/ 34131 w 1243014"/>
                  <a:gd name="connsiteY33" fmla="*/ 709790 h 1057618"/>
                  <a:gd name="connsiteX34" fmla="*/ 21035 w 1243014"/>
                  <a:gd name="connsiteY34" fmla="*/ 765335 h 1057618"/>
                  <a:gd name="connsiteX35" fmla="*/ 10716 w 1243014"/>
                  <a:gd name="connsiteY35" fmla="*/ 820881 h 1057618"/>
                  <a:gd name="connsiteX36" fmla="*/ 3969 w 1243014"/>
                  <a:gd name="connsiteY36" fmla="*/ 877220 h 1057618"/>
                  <a:gd name="connsiteX37" fmla="*/ 397 w 1243014"/>
                  <a:gd name="connsiteY37" fmla="*/ 933955 h 1057618"/>
                  <a:gd name="connsiteX38" fmla="*/ 120 w 1243014"/>
                  <a:gd name="connsiteY38" fmla="*/ 973845 h 1057618"/>
                  <a:gd name="connsiteX39" fmla="*/ 0 w 1243014"/>
                  <a:gd name="connsiteY39" fmla="*/ 991088 h 1057618"/>
                  <a:gd name="connsiteX40" fmla="*/ 1191 w 1243014"/>
                  <a:gd name="connsiteY40" fmla="*/ 1019257 h 1057618"/>
                  <a:gd name="connsiteX41" fmla="*/ 2531 w 1243014"/>
                  <a:gd name="connsiteY41" fmla="*/ 1018198 h 1057618"/>
                  <a:gd name="connsiteX42" fmla="*/ 35323 w 1243014"/>
                  <a:gd name="connsiteY42" fmla="*/ 1027068 h 1057618"/>
                  <a:gd name="connsiteX43" fmla="*/ 103585 w 1243014"/>
                  <a:gd name="connsiteY43" fmla="*/ 1042145 h 1057618"/>
                  <a:gd name="connsiteX44" fmla="*/ 173038 w 1243014"/>
                  <a:gd name="connsiteY44" fmla="*/ 1052460 h 1057618"/>
                  <a:gd name="connsiteX45" fmla="*/ 242491 w 1243014"/>
                  <a:gd name="connsiteY45" fmla="*/ 1056825 h 1057618"/>
                  <a:gd name="connsiteX46" fmla="*/ 277813 w 1243014"/>
                  <a:gd name="connsiteY46" fmla="*/ 1057618 h 1057618"/>
                  <a:gd name="connsiteX47" fmla="*/ 317103 w 1243014"/>
                  <a:gd name="connsiteY47" fmla="*/ 1056825 h 1057618"/>
                  <a:gd name="connsiteX48" fmla="*/ 396082 w 1243014"/>
                  <a:gd name="connsiteY48" fmla="*/ 1050874 h 1057618"/>
                  <a:gd name="connsiteX49" fmla="*/ 473473 w 1243014"/>
                  <a:gd name="connsiteY49" fmla="*/ 1037781 h 1057618"/>
                  <a:gd name="connsiteX50" fmla="*/ 550863 w 1243014"/>
                  <a:gd name="connsiteY50" fmla="*/ 1018340 h 1057618"/>
                  <a:gd name="connsiteX51" fmla="*/ 627063 w 1243014"/>
                  <a:gd name="connsiteY51" fmla="*/ 992551 h 1057618"/>
                  <a:gd name="connsiteX52" fmla="*/ 700882 w 1243014"/>
                  <a:gd name="connsiteY52" fmla="*/ 960414 h 1057618"/>
                  <a:gd name="connsiteX53" fmla="*/ 773113 w 1243014"/>
                  <a:gd name="connsiteY53" fmla="*/ 921135 h 1057618"/>
                  <a:gd name="connsiteX54" fmla="*/ 842566 w 1243014"/>
                  <a:gd name="connsiteY54" fmla="*/ 875509 h 1057618"/>
                  <a:gd name="connsiteX55" fmla="*/ 875904 w 1243014"/>
                  <a:gd name="connsiteY55" fmla="*/ 849720 h 1057618"/>
                  <a:gd name="connsiteX56" fmla="*/ 899717 w 1243014"/>
                  <a:gd name="connsiteY56" fmla="*/ 830676 h 1057618"/>
                  <a:gd name="connsiteX57" fmla="*/ 944960 w 1243014"/>
                  <a:gd name="connsiteY57" fmla="*/ 790604 h 1057618"/>
                  <a:gd name="connsiteX58" fmla="*/ 986632 w 1243014"/>
                  <a:gd name="connsiteY58" fmla="*/ 747754 h 1057618"/>
                  <a:gd name="connsiteX59" fmla="*/ 1025526 w 1243014"/>
                  <a:gd name="connsiteY59" fmla="*/ 703318 h 1057618"/>
                  <a:gd name="connsiteX60" fmla="*/ 1061245 w 1243014"/>
                  <a:gd name="connsiteY60" fmla="*/ 656898 h 1057618"/>
                  <a:gd name="connsiteX61" fmla="*/ 1093392 w 1243014"/>
                  <a:gd name="connsiteY61" fmla="*/ 608891 h 1057618"/>
                  <a:gd name="connsiteX62" fmla="*/ 1122760 w 1243014"/>
                  <a:gd name="connsiteY62" fmla="*/ 559297 h 1057618"/>
                  <a:gd name="connsiteX63" fmla="*/ 1148954 w 1243014"/>
                  <a:gd name="connsiteY63" fmla="*/ 507719 h 1057618"/>
                  <a:gd name="connsiteX64" fmla="*/ 1172370 w 1243014"/>
                  <a:gd name="connsiteY64" fmla="*/ 455745 h 1057618"/>
                  <a:gd name="connsiteX65" fmla="*/ 1192213 w 1243014"/>
                  <a:gd name="connsiteY65" fmla="*/ 402183 h 105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243014" h="1057618">
                    <a:moveTo>
                      <a:pt x="1208882" y="347828"/>
                    </a:moveTo>
                    <a:lnTo>
                      <a:pt x="1221979" y="292283"/>
                    </a:lnTo>
                    <a:lnTo>
                      <a:pt x="1232298" y="236737"/>
                    </a:lnTo>
                    <a:lnTo>
                      <a:pt x="1239045" y="180398"/>
                    </a:lnTo>
                    <a:lnTo>
                      <a:pt x="1242617" y="123663"/>
                    </a:lnTo>
                    <a:lnTo>
                      <a:pt x="1242894" y="83773"/>
                    </a:lnTo>
                    <a:lnTo>
                      <a:pt x="1243014" y="66531"/>
                    </a:lnTo>
                    <a:lnTo>
                      <a:pt x="1241823" y="38361"/>
                    </a:lnTo>
                    <a:lnTo>
                      <a:pt x="1240482" y="39420"/>
                    </a:lnTo>
                    <a:lnTo>
                      <a:pt x="1207691" y="30550"/>
                    </a:lnTo>
                    <a:lnTo>
                      <a:pt x="1139429" y="15473"/>
                    </a:lnTo>
                    <a:lnTo>
                      <a:pt x="1069975" y="5158"/>
                    </a:lnTo>
                    <a:lnTo>
                      <a:pt x="1000522" y="793"/>
                    </a:lnTo>
                    <a:lnTo>
                      <a:pt x="965200" y="0"/>
                    </a:lnTo>
                    <a:lnTo>
                      <a:pt x="925910" y="794"/>
                    </a:lnTo>
                    <a:lnTo>
                      <a:pt x="846932" y="6745"/>
                    </a:lnTo>
                    <a:lnTo>
                      <a:pt x="769541" y="19837"/>
                    </a:lnTo>
                    <a:lnTo>
                      <a:pt x="692150" y="39279"/>
                    </a:lnTo>
                    <a:lnTo>
                      <a:pt x="615950" y="65067"/>
                    </a:lnTo>
                    <a:lnTo>
                      <a:pt x="542132" y="97204"/>
                    </a:lnTo>
                    <a:lnTo>
                      <a:pt x="469900" y="136483"/>
                    </a:lnTo>
                    <a:lnTo>
                      <a:pt x="400447" y="182109"/>
                    </a:lnTo>
                    <a:lnTo>
                      <a:pt x="367110" y="207899"/>
                    </a:lnTo>
                    <a:lnTo>
                      <a:pt x="343297" y="226942"/>
                    </a:lnTo>
                    <a:lnTo>
                      <a:pt x="298053" y="267014"/>
                    </a:lnTo>
                    <a:lnTo>
                      <a:pt x="256382" y="309864"/>
                    </a:lnTo>
                    <a:lnTo>
                      <a:pt x="217487" y="354300"/>
                    </a:lnTo>
                    <a:lnTo>
                      <a:pt x="181769" y="400720"/>
                    </a:lnTo>
                    <a:lnTo>
                      <a:pt x="149622" y="448727"/>
                    </a:lnTo>
                    <a:lnTo>
                      <a:pt x="120253" y="498321"/>
                    </a:lnTo>
                    <a:lnTo>
                      <a:pt x="94059" y="549899"/>
                    </a:lnTo>
                    <a:lnTo>
                      <a:pt x="70644" y="601873"/>
                    </a:lnTo>
                    <a:lnTo>
                      <a:pt x="50800" y="655435"/>
                    </a:lnTo>
                    <a:lnTo>
                      <a:pt x="34131" y="709790"/>
                    </a:lnTo>
                    <a:lnTo>
                      <a:pt x="21035" y="765335"/>
                    </a:lnTo>
                    <a:lnTo>
                      <a:pt x="10716" y="820881"/>
                    </a:lnTo>
                    <a:lnTo>
                      <a:pt x="3969" y="877220"/>
                    </a:lnTo>
                    <a:lnTo>
                      <a:pt x="397" y="933955"/>
                    </a:lnTo>
                    <a:lnTo>
                      <a:pt x="120" y="973845"/>
                    </a:lnTo>
                    <a:lnTo>
                      <a:pt x="0" y="991088"/>
                    </a:lnTo>
                    <a:lnTo>
                      <a:pt x="1191" y="1019257"/>
                    </a:lnTo>
                    <a:lnTo>
                      <a:pt x="2531" y="1018198"/>
                    </a:lnTo>
                    <a:lnTo>
                      <a:pt x="35323" y="1027068"/>
                    </a:lnTo>
                    <a:lnTo>
                      <a:pt x="103585" y="1042145"/>
                    </a:lnTo>
                    <a:lnTo>
                      <a:pt x="173038" y="1052460"/>
                    </a:lnTo>
                    <a:lnTo>
                      <a:pt x="242491" y="1056825"/>
                    </a:lnTo>
                    <a:lnTo>
                      <a:pt x="277813" y="1057618"/>
                    </a:lnTo>
                    <a:lnTo>
                      <a:pt x="317103" y="1056825"/>
                    </a:lnTo>
                    <a:lnTo>
                      <a:pt x="396082" y="1050874"/>
                    </a:lnTo>
                    <a:lnTo>
                      <a:pt x="473473" y="1037781"/>
                    </a:lnTo>
                    <a:lnTo>
                      <a:pt x="550863" y="1018340"/>
                    </a:lnTo>
                    <a:lnTo>
                      <a:pt x="627063" y="992551"/>
                    </a:lnTo>
                    <a:lnTo>
                      <a:pt x="700882" y="960414"/>
                    </a:lnTo>
                    <a:lnTo>
                      <a:pt x="773113" y="921135"/>
                    </a:lnTo>
                    <a:lnTo>
                      <a:pt x="842566" y="875509"/>
                    </a:lnTo>
                    <a:lnTo>
                      <a:pt x="875904" y="849720"/>
                    </a:lnTo>
                    <a:lnTo>
                      <a:pt x="899717" y="830676"/>
                    </a:lnTo>
                    <a:lnTo>
                      <a:pt x="944960" y="790604"/>
                    </a:lnTo>
                    <a:lnTo>
                      <a:pt x="986632" y="747754"/>
                    </a:lnTo>
                    <a:lnTo>
                      <a:pt x="1025526" y="703318"/>
                    </a:lnTo>
                    <a:lnTo>
                      <a:pt x="1061245" y="656898"/>
                    </a:lnTo>
                    <a:lnTo>
                      <a:pt x="1093392" y="608891"/>
                    </a:lnTo>
                    <a:lnTo>
                      <a:pt x="1122760" y="559297"/>
                    </a:lnTo>
                    <a:lnTo>
                      <a:pt x="1148954" y="507719"/>
                    </a:lnTo>
                    <a:lnTo>
                      <a:pt x="1172370" y="455745"/>
                    </a:lnTo>
                    <a:lnTo>
                      <a:pt x="1192213" y="402183"/>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1" name="Freeform 80"/>
              <p:cNvSpPr>
                <a:spLocks/>
              </p:cNvSpPr>
              <p:nvPr/>
            </p:nvSpPr>
            <p:spPr bwMode="auto">
              <a:xfrm rot="7701521">
                <a:off x="5489535" y="1692282"/>
                <a:ext cx="1243013" cy="1019175"/>
              </a:xfrm>
              <a:custGeom>
                <a:avLst/>
                <a:gdLst>
                  <a:gd name="T0" fmla="*/ 3 w 3132"/>
                  <a:gd name="T1" fmla="*/ 2569 h 2569"/>
                  <a:gd name="T2" fmla="*/ 3 w 3132"/>
                  <a:gd name="T3" fmla="*/ 2569 h 2569"/>
                  <a:gd name="T4" fmla="*/ 0 w 3132"/>
                  <a:gd name="T5" fmla="*/ 2498 h 2569"/>
                  <a:gd name="T6" fmla="*/ 1 w 3132"/>
                  <a:gd name="T7" fmla="*/ 2354 h 2569"/>
                  <a:gd name="T8" fmla="*/ 10 w 3132"/>
                  <a:gd name="T9" fmla="*/ 2211 h 2569"/>
                  <a:gd name="T10" fmla="*/ 27 w 3132"/>
                  <a:gd name="T11" fmla="*/ 2069 h 2569"/>
                  <a:gd name="T12" fmla="*/ 53 w 3132"/>
                  <a:gd name="T13" fmla="*/ 1929 h 2569"/>
                  <a:gd name="T14" fmla="*/ 86 w 3132"/>
                  <a:gd name="T15" fmla="*/ 1789 h 2569"/>
                  <a:gd name="T16" fmla="*/ 128 w 3132"/>
                  <a:gd name="T17" fmla="*/ 1652 h 2569"/>
                  <a:gd name="T18" fmla="*/ 178 w 3132"/>
                  <a:gd name="T19" fmla="*/ 1517 h 2569"/>
                  <a:gd name="T20" fmla="*/ 237 w 3132"/>
                  <a:gd name="T21" fmla="*/ 1386 h 2569"/>
                  <a:gd name="T22" fmla="*/ 303 w 3132"/>
                  <a:gd name="T23" fmla="*/ 1256 h 2569"/>
                  <a:gd name="T24" fmla="*/ 377 w 3132"/>
                  <a:gd name="T25" fmla="*/ 1131 h 2569"/>
                  <a:gd name="T26" fmla="*/ 458 w 3132"/>
                  <a:gd name="T27" fmla="*/ 1010 h 2569"/>
                  <a:gd name="T28" fmla="*/ 548 w 3132"/>
                  <a:gd name="T29" fmla="*/ 893 h 2569"/>
                  <a:gd name="T30" fmla="*/ 646 w 3132"/>
                  <a:gd name="T31" fmla="*/ 781 h 2569"/>
                  <a:gd name="T32" fmla="*/ 751 w 3132"/>
                  <a:gd name="T33" fmla="*/ 673 h 2569"/>
                  <a:gd name="T34" fmla="*/ 865 w 3132"/>
                  <a:gd name="T35" fmla="*/ 572 h 2569"/>
                  <a:gd name="T36" fmla="*/ 925 w 3132"/>
                  <a:gd name="T37" fmla="*/ 524 h 2569"/>
                  <a:gd name="T38" fmla="*/ 1009 w 3132"/>
                  <a:gd name="T39" fmla="*/ 459 h 2569"/>
                  <a:gd name="T40" fmla="*/ 1184 w 3132"/>
                  <a:gd name="T41" fmla="*/ 344 h 2569"/>
                  <a:gd name="T42" fmla="*/ 1366 w 3132"/>
                  <a:gd name="T43" fmla="*/ 245 h 2569"/>
                  <a:gd name="T44" fmla="*/ 1552 w 3132"/>
                  <a:gd name="T45" fmla="*/ 164 h 2569"/>
                  <a:gd name="T46" fmla="*/ 1744 w 3132"/>
                  <a:gd name="T47" fmla="*/ 99 h 2569"/>
                  <a:gd name="T48" fmla="*/ 1939 w 3132"/>
                  <a:gd name="T49" fmla="*/ 50 h 2569"/>
                  <a:gd name="T50" fmla="*/ 2134 w 3132"/>
                  <a:gd name="T51" fmla="*/ 17 h 2569"/>
                  <a:gd name="T52" fmla="*/ 2333 w 3132"/>
                  <a:gd name="T53" fmla="*/ 2 h 2569"/>
                  <a:gd name="T54" fmla="*/ 2432 w 3132"/>
                  <a:gd name="T55" fmla="*/ 0 h 2569"/>
                  <a:gd name="T56" fmla="*/ 2521 w 3132"/>
                  <a:gd name="T57" fmla="*/ 2 h 2569"/>
                  <a:gd name="T58" fmla="*/ 2696 w 3132"/>
                  <a:gd name="T59" fmla="*/ 13 h 2569"/>
                  <a:gd name="T60" fmla="*/ 2871 w 3132"/>
                  <a:gd name="T61" fmla="*/ 39 h 2569"/>
                  <a:gd name="T62" fmla="*/ 3043 w 3132"/>
                  <a:gd name="T63" fmla="*/ 77 h 2569"/>
                  <a:gd name="T64" fmla="*/ 3128 w 3132"/>
                  <a:gd name="T65" fmla="*/ 100 h 2569"/>
                  <a:gd name="T66" fmla="*/ 3131 w 3132"/>
                  <a:gd name="T67" fmla="*/ 165 h 2569"/>
                  <a:gd name="T68" fmla="*/ 3132 w 3132"/>
                  <a:gd name="T69" fmla="*/ 231 h 2569"/>
                  <a:gd name="T70" fmla="*/ 3131 w 3132"/>
                  <a:gd name="T71" fmla="*/ 165 h 2569"/>
                  <a:gd name="T72" fmla="*/ 3128 w 3132"/>
                  <a:gd name="T73" fmla="*/ 100 h 2569"/>
                  <a:gd name="T74" fmla="*/ 3 w 3132"/>
                  <a:gd name="T75" fmla="*/ 2569 h 2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32" h="2569">
                    <a:moveTo>
                      <a:pt x="3" y="2569"/>
                    </a:moveTo>
                    <a:lnTo>
                      <a:pt x="3" y="2569"/>
                    </a:lnTo>
                    <a:lnTo>
                      <a:pt x="0" y="2498"/>
                    </a:lnTo>
                    <a:lnTo>
                      <a:pt x="1" y="2354"/>
                    </a:lnTo>
                    <a:lnTo>
                      <a:pt x="10" y="2211"/>
                    </a:lnTo>
                    <a:lnTo>
                      <a:pt x="27" y="2069"/>
                    </a:lnTo>
                    <a:lnTo>
                      <a:pt x="53" y="1929"/>
                    </a:lnTo>
                    <a:lnTo>
                      <a:pt x="86" y="1789"/>
                    </a:lnTo>
                    <a:lnTo>
                      <a:pt x="128" y="1652"/>
                    </a:lnTo>
                    <a:lnTo>
                      <a:pt x="178" y="1517"/>
                    </a:lnTo>
                    <a:lnTo>
                      <a:pt x="237" y="1386"/>
                    </a:lnTo>
                    <a:lnTo>
                      <a:pt x="303" y="1256"/>
                    </a:lnTo>
                    <a:lnTo>
                      <a:pt x="377" y="1131"/>
                    </a:lnTo>
                    <a:lnTo>
                      <a:pt x="458" y="1010"/>
                    </a:lnTo>
                    <a:lnTo>
                      <a:pt x="548" y="893"/>
                    </a:lnTo>
                    <a:lnTo>
                      <a:pt x="646" y="781"/>
                    </a:lnTo>
                    <a:lnTo>
                      <a:pt x="751" y="673"/>
                    </a:lnTo>
                    <a:lnTo>
                      <a:pt x="865" y="572"/>
                    </a:lnTo>
                    <a:lnTo>
                      <a:pt x="925" y="524"/>
                    </a:lnTo>
                    <a:lnTo>
                      <a:pt x="1009" y="459"/>
                    </a:lnTo>
                    <a:lnTo>
                      <a:pt x="1184" y="344"/>
                    </a:lnTo>
                    <a:lnTo>
                      <a:pt x="1366" y="245"/>
                    </a:lnTo>
                    <a:lnTo>
                      <a:pt x="1552" y="164"/>
                    </a:lnTo>
                    <a:lnTo>
                      <a:pt x="1744" y="99"/>
                    </a:lnTo>
                    <a:lnTo>
                      <a:pt x="1939" y="50"/>
                    </a:lnTo>
                    <a:lnTo>
                      <a:pt x="2134" y="17"/>
                    </a:lnTo>
                    <a:lnTo>
                      <a:pt x="2333" y="2"/>
                    </a:lnTo>
                    <a:lnTo>
                      <a:pt x="2432" y="0"/>
                    </a:lnTo>
                    <a:lnTo>
                      <a:pt x="2521" y="2"/>
                    </a:lnTo>
                    <a:lnTo>
                      <a:pt x="2696" y="13"/>
                    </a:lnTo>
                    <a:lnTo>
                      <a:pt x="2871" y="39"/>
                    </a:lnTo>
                    <a:lnTo>
                      <a:pt x="3043" y="77"/>
                    </a:lnTo>
                    <a:lnTo>
                      <a:pt x="3128" y="100"/>
                    </a:lnTo>
                    <a:lnTo>
                      <a:pt x="3131" y="165"/>
                    </a:lnTo>
                    <a:lnTo>
                      <a:pt x="3132" y="231"/>
                    </a:lnTo>
                    <a:lnTo>
                      <a:pt x="3131" y="165"/>
                    </a:lnTo>
                    <a:lnTo>
                      <a:pt x="3128" y="100"/>
                    </a:lnTo>
                    <a:lnTo>
                      <a:pt x="3" y="2569"/>
                    </a:lnTo>
                    <a:close/>
                  </a:path>
                </a:pathLst>
              </a:custGeom>
              <a:solidFill>
                <a:schemeClr val="tx1">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80"/>
              <p:cNvSpPr>
                <a:spLocks/>
              </p:cNvSpPr>
              <p:nvPr/>
            </p:nvSpPr>
            <p:spPr bwMode="auto">
              <a:xfrm rot="15300000">
                <a:off x="6916917" y="3601803"/>
                <a:ext cx="1243013" cy="1019175"/>
              </a:xfrm>
              <a:custGeom>
                <a:avLst/>
                <a:gdLst>
                  <a:gd name="T0" fmla="*/ 3 w 3132"/>
                  <a:gd name="T1" fmla="*/ 2569 h 2569"/>
                  <a:gd name="T2" fmla="*/ 3 w 3132"/>
                  <a:gd name="T3" fmla="*/ 2569 h 2569"/>
                  <a:gd name="T4" fmla="*/ 0 w 3132"/>
                  <a:gd name="T5" fmla="*/ 2498 h 2569"/>
                  <a:gd name="T6" fmla="*/ 1 w 3132"/>
                  <a:gd name="T7" fmla="*/ 2354 h 2569"/>
                  <a:gd name="T8" fmla="*/ 10 w 3132"/>
                  <a:gd name="T9" fmla="*/ 2211 h 2569"/>
                  <a:gd name="T10" fmla="*/ 27 w 3132"/>
                  <a:gd name="T11" fmla="*/ 2069 h 2569"/>
                  <a:gd name="T12" fmla="*/ 53 w 3132"/>
                  <a:gd name="T13" fmla="*/ 1929 h 2569"/>
                  <a:gd name="T14" fmla="*/ 86 w 3132"/>
                  <a:gd name="T15" fmla="*/ 1789 h 2569"/>
                  <a:gd name="T16" fmla="*/ 128 w 3132"/>
                  <a:gd name="T17" fmla="*/ 1652 h 2569"/>
                  <a:gd name="T18" fmla="*/ 178 w 3132"/>
                  <a:gd name="T19" fmla="*/ 1517 h 2569"/>
                  <a:gd name="T20" fmla="*/ 237 w 3132"/>
                  <a:gd name="T21" fmla="*/ 1386 h 2569"/>
                  <a:gd name="T22" fmla="*/ 303 w 3132"/>
                  <a:gd name="T23" fmla="*/ 1256 h 2569"/>
                  <a:gd name="T24" fmla="*/ 377 w 3132"/>
                  <a:gd name="T25" fmla="*/ 1131 h 2569"/>
                  <a:gd name="T26" fmla="*/ 458 w 3132"/>
                  <a:gd name="T27" fmla="*/ 1010 h 2569"/>
                  <a:gd name="T28" fmla="*/ 548 w 3132"/>
                  <a:gd name="T29" fmla="*/ 893 h 2569"/>
                  <a:gd name="T30" fmla="*/ 646 w 3132"/>
                  <a:gd name="T31" fmla="*/ 781 h 2569"/>
                  <a:gd name="T32" fmla="*/ 751 w 3132"/>
                  <a:gd name="T33" fmla="*/ 673 h 2569"/>
                  <a:gd name="T34" fmla="*/ 865 w 3132"/>
                  <a:gd name="T35" fmla="*/ 572 h 2569"/>
                  <a:gd name="T36" fmla="*/ 925 w 3132"/>
                  <a:gd name="T37" fmla="*/ 524 h 2569"/>
                  <a:gd name="T38" fmla="*/ 1009 w 3132"/>
                  <a:gd name="T39" fmla="*/ 459 h 2569"/>
                  <a:gd name="T40" fmla="*/ 1184 w 3132"/>
                  <a:gd name="T41" fmla="*/ 344 h 2569"/>
                  <a:gd name="T42" fmla="*/ 1366 w 3132"/>
                  <a:gd name="T43" fmla="*/ 245 h 2569"/>
                  <a:gd name="T44" fmla="*/ 1552 w 3132"/>
                  <a:gd name="T45" fmla="*/ 164 h 2569"/>
                  <a:gd name="T46" fmla="*/ 1744 w 3132"/>
                  <a:gd name="T47" fmla="*/ 99 h 2569"/>
                  <a:gd name="T48" fmla="*/ 1939 w 3132"/>
                  <a:gd name="T49" fmla="*/ 50 h 2569"/>
                  <a:gd name="T50" fmla="*/ 2134 w 3132"/>
                  <a:gd name="T51" fmla="*/ 17 h 2569"/>
                  <a:gd name="T52" fmla="*/ 2333 w 3132"/>
                  <a:gd name="T53" fmla="*/ 2 h 2569"/>
                  <a:gd name="T54" fmla="*/ 2432 w 3132"/>
                  <a:gd name="T55" fmla="*/ 0 h 2569"/>
                  <a:gd name="T56" fmla="*/ 2521 w 3132"/>
                  <a:gd name="T57" fmla="*/ 2 h 2569"/>
                  <a:gd name="T58" fmla="*/ 2696 w 3132"/>
                  <a:gd name="T59" fmla="*/ 13 h 2569"/>
                  <a:gd name="T60" fmla="*/ 2871 w 3132"/>
                  <a:gd name="T61" fmla="*/ 39 h 2569"/>
                  <a:gd name="T62" fmla="*/ 3043 w 3132"/>
                  <a:gd name="T63" fmla="*/ 77 h 2569"/>
                  <a:gd name="T64" fmla="*/ 3128 w 3132"/>
                  <a:gd name="T65" fmla="*/ 100 h 2569"/>
                  <a:gd name="T66" fmla="*/ 3131 w 3132"/>
                  <a:gd name="T67" fmla="*/ 165 h 2569"/>
                  <a:gd name="T68" fmla="*/ 3132 w 3132"/>
                  <a:gd name="T69" fmla="*/ 231 h 2569"/>
                  <a:gd name="T70" fmla="*/ 3131 w 3132"/>
                  <a:gd name="T71" fmla="*/ 165 h 2569"/>
                  <a:gd name="T72" fmla="*/ 3128 w 3132"/>
                  <a:gd name="T73" fmla="*/ 100 h 2569"/>
                  <a:gd name="T74" fmla="*/ 3 w 3132"/>
                  <a:gd name="T75" fmla="*/ 2569 h 2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32" h="2569">
                    <a:moveTo>
                      <a:pt x="3" y="2569"/>
                    </a:moveTo>
                    <a:lnTo>
                      <a:pt x="3" y="2569"/>
                    </a:lnTo>
                    <a:lnTo>
                      <a:pt x="0" y="2498"/>
                    </a:lnTo>
                    <a:lnTo>
                      <a:pt x="1" y="2354"/>
                    </a:lnTo>
                    <a:lnTo>
                      <a:pt x="10" y="2211"/>
                    </a:lnTo>
                    <a:lnTo>
                      <a:pt x="27" y="2069"/>
                    </a:lnTo>
                    <a:lnTo>
                      <a:pt x="53" y="1929"/>
                    </a:lnTo>
                    <a:lnTo>
                      <a:pt x="86" y="1789"/>
                    </a:lnTo>
                    <a:lnTo>
                      <a:pt x="128" y="1652"/>
                    </a:lnTo>
                    <a:lnTo>
                      <a:pt x="178" y="1517"/>
                    </a:lnTo>
                    <a:lnTo>
                      <a:pt x="237" y="1386"/>
                    </a:lnTo>
                    <a:lnTo>
                      <a:pt x="303" y="1256"/>
                    </a:lnTo>
                    <a:lnTo>
                      <a:pt x="377" y="1131"/>
                    </a:lnTo>
                    <a:lnTo>
                      <a:pt x="458" y="1010"/>
                    </a:lnTo>
                    <a:lnTo>
                      <a:pt x="548" y="893"/>
                    </a:lnTo>
                    <a:lnTo>
                      <a:pt x="646" y="781"/>
                    </a:lnTo>
                    <a:lnTo>
                      <a:pt x="751" y="673"/>
                    </a:lnTo>
                    <a:lnTo>
                      <a:pt x="865" y="572"/>
                    </a:lnTo>
                    <a:lnTo>
                      <a:pt x="925" y="524"/>
                    </a:lnTo>
                    <a:lnTo>
                      <a:pt x="1009" y="459"/>
                    </a:lnTo>
                    <a:lnTo>
                      <a:pt x="1184" y="344"/>
                    </a:lnTo>
                    <a:lnTo>
                      <a:pt x="1366" y="245"/>
                    </a:lnTo>
                    <a:lnTo>
                      <a:pt x="1552" y="164"/>
                    </a:lnTo>
                    <a:lnTo>
                      <a:pt x="1744" y="99"/>
                    </a:lnTo>
                    <a:lnTo>
                      <a:pt x="1939" y="50"/>
                    </a:lnTo>
                    <a:lnTo>
                      <a:pt x="2134" y="17"/>
                    </a:lnTo>
                    <a:lnTo>
                      <a:pt x="2333" y="2"/>
                    </a:lnTo>
                    <a:lnTo>
                      <a:pt x="2432" y="0"/>
                    </a:lnTo>
                    <a:lnTo>
                      <a:pt x="2521" y="2"/>
                    </a:lnTo>
                    <a:lnTo>
                      <a:pt x="2696" y="13"/>
                    </a:lnTo>
                    <a:lnTo>
                      <a:pt x="2871" y="39"/>
                    </a:lnTo>
                    <a:lnTo>
                      <a:pt x="3043" y="77"/>
                    </a:lnTo>
                    <a:lnTo>
                      <a:pt x="3128" y="100"/>
                    </a:lnTo>
                    <a:lnTo>
                      <a:pt x="3131" y="165"/>
                    </a:lnTo>
                    <a:lnTo>
                      <a:pt x="3132" y="231"/>
                    </a:lnTo>
                    <a:lnTo>
                      <a:pt x="3131" y="165"/>
                    </a:lnTo>
                    <a:lnTo>
                      <a:pt x="3128" y="100"/>
                    </a:lnTo>
                    <a:lnTo>
                      <a:pt x="3" y="2569"/>
                    </a:lnTo>
                    <a:close/>
                  </a:path>
                </a:pathLst>
              </a:custGeom>
              <a:solidFill>
                <a:schemeClr val="tx1">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80"/>
              <p:cNvSpPr>
                <a:spLocks/>
              </p:cNvSpPr>
              <p:nvPr/>
            </p:nvSpPr>
            <p:spPr bwMode="auto">
              <a:xfrm rot="6300000" flipH="1">
                <a:off x="4032010" y="3601751"/>
                <a:ext cx="1243013" cy="1019256"/>
              </a:xfrm>
              <a:custGeom>
                <a:avLst/>
                <a:gdLst>
                  <a:gd name="T0" fmla="*/ 3 w 3132"/>
                  <a:gd name="T1" fmla="*/ 2569 h 2569"/>
                  <a:gd name="T2" fmla="*/ 3 w 3132"/>
                  <a:gd name="T3" fmla="*/ 2569 h 2569"/>
                  <a:gd name="T4" fmla="*/ 0 w 3132"/>
                  <a:gd name="T5" fmla="*/ 2498 h 2569"/>
                  <a:gd name="T6" fmla="*/ 1 w 3132"/>
                  <a:gd name="T7" fmla="*/ 2354 h 2569"/>
                  <a:gd name="T8" fmla="*/ 10 w 3132"/>
                  <a:gd name="T9" fmla="*/ 2211 h 2569"/>
                  <a:gd name="T10" fmla="*/ 27 w 3132"/>
                  <a:gd name="T11" fmla="*/ 2069 h 2569"/>
                  <a:gd name="T12" fmla="*/ 53 w 3132"/>
                  <a:gd name="T13" fmla="*/ 1929 h 2569"/>
                  <a:gd name="T14" fmla="*/ 86 w 3132"/>
                  <a:gd name="T15" fmla="*/ 1789 h 2569"/>
                  <a:gd name="T16" fmla="*/ 128 w 3132"/>
                  <a:gd name="T17" fmla="*/ 1652 h 2569"/>
                  <a:gd name="T18" fmla="*/ 178 w 3132"/>
                  <a:gd name="T19" fmla="*/ 1517 h 2569"/>
                  <a:gd name="T20" fmla="*/ 237 w 3132"/>
                  <a:gd name="T21" fmla="*/ 1386 h 2569"/>
                  <a:gd name="T22" fmla="*/ 303 w 3132"/>
                  <a:gd name="T23" fmla="*/ 1256 h 2569"/>
                  <a:gd name="T24" fmla="*/ 377 w 3132"/>
                  <a:gd name="T25" fmla="*/ 1131 h 2569"/>
                  <a:gd name="T26" fmla="*/ 458 w 3132"/>
                  <a:gd name="T27" fmla="*/ 1010 h 2569"/>
                  <a:gd name="T28" fmla="*/ 548 w 3132"/>
                  <a:gd name="T29" fmla="*/ 893 h 2569"/>
                  <a:gd name="T30" fmla="*/ 646 w 3132"/>
                  <a:gd name="T31" fmla="*/ 781 h 2569"/>
                  <a:gd name="T32" fmla="*/ 751 w 3132"/>
                  <a:gd name="T33" fmla="*/ 673 h 2569"/>
                  <a:gd name="T34" fmla="*/ 865 w 3132"/>
                  <a:gd name="T35" fmla="*/ 572 h 2569"/>
                  <a:gd name="T36" fmla="*/ 925 w 3132"/>
                  <a:gd name="T37" fmla="*/ 524 h 2569"/>
                  <a:gd name="T38" fmla="*/ 1009 w 3132"/>
                  <a:gd name="T39" fmla="*/ 459 h 2569"/>
                  <a:gd name="T40" fmla="*/ 1184 w 3132"/>
                  <a:gd name="T41" fmla="*/ 344 h 2569"/>
                  <a:gd name="T42" fmla="*/ 1366 w 3132"/>
                  <a:gd name="T43" fmla="*/ 245 h 2569"/>
                  <a:gd name="T44" fmla="*/ 1552 w 3132"/>
                  <a:gd name="T45" fmla="*/ 164 h 2569"/>
                  <a:gd name="T46" fmla="*/ 1744 w 3132"/>
                  <a:gd name="T47" fmla="*/ 99 h 2569"/>
                  <a:gd name="T48" fmla="*/ 1939 w 3132"/>
                  <a:gd name="T49" fmla="*/ 50 h 2569"/>
                  <a:gd name="T50" fmla="*/ 2134 w 3132"/>
                  <a:gd name="T51" fmla="*/ 17 h 2569"/>
                  <a:gd name="T52" fmla="*/ 2333 w 3132"/>
                  <a:gd name="T53" fmla="*/ 2 h 2569"/>
                  <a:gd name="T54" fmla="*/ 2432 w 3132"/>
                  <a:gd name="T55" fmla="*/ 0 h 2569"/>
                  <a:gd name="T56" fmla="*/ 2521 w 3132"/>
                  <a:gd name="T57" fmla="*/ 2 h 2569"/>
                  <a:gd name="T58" fmla="*/ 2696 w 3132"/>
                  <a:gd name="T59" fmla="*/ 13 h 2569"/>
                  <a:gd name="T60" fmla="*/ 2871 w 3132"/>
                  <a:gd name="T61" fmla="*/ 39 h 2569"/>
                  <a:gd name="T62" fmla="*/ 3043 w 3132"/>
                  <a:gd name="T63" fmla="*/ 77 h 2569"/>
                  <a:gd name="T64" fmla="*/ 3128 w 3132"/>
                  <a:gd name="T65" fmla="*/ 100 h 2569"/>
                  <a:gd name="T66" fmla="*/ 3131 w 3132"/>
                  <a:gd name="T67" fmla="*/ 165 h 2569"/>
                  <a:gd name="T68" fmla="*/ 3132 w 3132"/>
                  <a:gd name="T69" fmla="*/ 231 h 2569"/>
                  <a:gd name="T70" fmla="*/ 3131 w 3132"/>
                  <a:gd name="T71" fmla="*/ 165 h 2569"/>
                  <a:gd name="T72" fmla="*/ 3128 w 3132"/>
                  <a:gd name="T73" fmla="*/ 100 h 2569"/>
                  <a:gd name="T74" fmla="*/ 3 w 3132"/>
                  <a:gd name="T75" fmla="*/ 2569 h 2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32" h="2569">
                    <a:moveTo>
                      <a:pt x="3" y="2569"/>
                    </a:moveTo>
                    <a:lnTo>
                      <a:pt x="3" y="2569"/>
                    </a:lnTo>
                    <a:lnTo>
                      <a:pt x="0" y="2498"/>
                    </a:lnTo>
                    <a:lnTo>
                      <a:pt x="1" y="2354"/>
                    </a:lnTo>
                    <a:lnTo>
                      <a:pt x="10" y="2211"/>
                    </a:lnTo>
                    <a:lnTo>
                      <a:pt x="27" y="2069"/>
                    </a:lnTo>
                    <a:lnTo>
                      <a:pt x="53" y="1929"/>
                    </a:lnTo>
                    <a:lnTo>
                      <a:pt x="86" y="1789"/>
                    </a:lnTo>
                    <a:lnTo>
                      <a:pt x="128" y="1652"/>
                    </a:lnTo>
                    <a:lnTo>
                      <a:pt x="178" y="1517"/>
                    </a:lnTo>
                    <a:lnTo>
                      <a:pt x="237" y="1386"/>
                    </a:lnTo>
                    <a:lnTo>
                      <a:pt x="303" y="1256"/>
                    </a:lnTo>
                    <a:lnTo>
                      <a:pt x="377" y="1131"/>
                    </a:lnTo>
                    <a:lnTo>
                      <a:pt x="458" y="1010"/>
                    </a:lnTo>
                    <a:lnTo>
                      <a:pt x="548" y="893"/>
                    </a:lnTo>
                    <a:lnTo>
                      <a:pt x="646" y="781"/>
                    </a:lnTo>
                    <a:lnTo>
                      <a:pt x="751" y="673"/>
                    </a:lnTo>
                    <a:lnTo>
                      <a:pt x="865" y="572"/>
                    </a:lnTo>
                    <a:lnTo>
                      <a:pt x="925" y="524"/>
                    </a:lnTo>
                    <a:lnTo>
                      <a:pt x="1009" y="459"/>
                    </a:lnTo>
                    <a:lnTo>
                      <a:pt x="1184" y="344"/>
                    </a:lnTo>
                    <a:lnTo>
                      <a:pt x="1366" y="245"/>
                    </a:lnTo>
                    <a:lnTo>
                      <a:pt x="1552" y="164"/>
                    </a:lnTo>
                    <a:lnTo>
                      <a:pt x="1744" y="99"/>
                    </a:lnTo>
                    <a:lnTo>
                      <a:pt x="1939" y="50"/>
                    </a:lnTo>
                    <a:lnTo>
                      <a:pt x="2134" y="17"/>
                    </a:lnTo>
                    <a:lnTo>
                      <a:pt x="2333" y="2"/>
                    </a:lnTo>
                    <a:lnTo>
                      <a:pt x="2432" y="0"/>
                    </a:lnTo>
                    <a:lnTo>
                      <a:pt x="2521" y="2"/>
                    </a:lnTo>
                    <a:lnTo>
                      <a:pt x="2696" y="13"/>
                    </a:lnTo>
                    <a:lnTo>
                      <a:pt x="2871" y="39"/>
                    </a:lnTo>
                    <a:lnTo>
                      <a:pt x="3043" y="77"/>
                    </a:lnTo>
                    <a:lnTo>
                      <a:pt x="3128" y="100"/>
                    </a:lnTo>
                    <a:lnTo>
                      <a:pt x="3131" y="165"/>
                    </a:lnTo>
                    <a:lnTo>
                      <a:pt x="3132" y="231"/>
                    </a:lnTo>
                    <a:lnTo>
                      <a:pt x="3131" y="165"/>
                    </a:lnTo>
                    <a:lnTo>
                      <a:pt x="3128" y="100"/>
                    </a:lnTo>
                    <a:lnTo>
                      <a:pt x="3" y="2569"/>
                    </a:lnTo>
                    <a:close/>
                  </a:path>
                </a:pathLst>
              </a:custGeom>
              <a:solidFill>
                <a:schemeClr val="tx1">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6" name="Freeform 79"/>
            <p:cNvSpPr>
              <a:spLocks/>
            </p:cNvSpPr>
            <p:nvPr/>
          </p:nvSpPr>
          <p:spPr bwMode="auto">
            <a:xfrm>
              <a:off x="4132687" y="3972115"/>
              <a:ext cx="824724" cy="2408813"/>
            </a:xfrm>
            <a:custGeom>
              <a:avLst/>
              <a:gdLst>
                <a:gd name="T0" fmla="*/ 219 w 1464"/>
                <a:gd name="T1" fmla="*/ 4915 h 5932"/>
                <a:gd name="T2" fmla="*/ 311 w 1464"/>
                <a:gd name="T3" fmla="*/ 5235 h 5932"/>
                <a:gd name="T4" fmla="*/ 410 w 1464"/>
                <a:gd name="T5" fmla="*/ 5555 h 5932"/>
                <a:gd name="T6" fmla="*/ 521 w 1464"/>
                <a:gd name="T7" fmla="*/ 5919 h 5932"/>
                <a:gd name="T8" fmla="*/ 998 w 1464"/>
                <a:gd name="T9" fmla="*/ 5932 h 5932"/>
                <a:gd name="T10" fmla="*/ 1362 w 1464"/>
                <a:gd name="T11" fmla="*/ 5707 h 5932"/>
                <a:gd name="T12" fmla="*/ 995 w 1464"/>
                <a:gd name="T13" fmla="*/ 4925 h 5932"/>
                <a:gd name="T14" fmla="*/ 812 w 1464"/>
                <a:gd name="T15" fmla="*/ 4469 h 5932"/>
                <a:gd name="T16" fmla="*/ 702 w 1464"/>
                <a:gd name="T17" fmla="*/ 4114 h 5932"/>
                <a:gd name="T18" fmla="*/ 631 w 1464"/>
                <a:gd name="T19" fmla="*/ 3807 h 5932"/>
                <a:gd name="T20" fmla="*/ 563 w 1464"/>
                <a:gd name="T21" fmla="*/ 3392 h 5932"/>
                <a:gd name="T22" fmla="*/ 535 w 1464"/>
                <a:gd name="T23" fmla="*/ 3127 h 5932"/>
                <a:gd name="T24" fmla="*/ 509 w 1464"/>
                <a:gd name="T25" fmla="*/ 2650 h 5932"/>
                <a:gd name="T26" fmla="*/ 510 w 1464"/>
                <a:gd name="T27" fmla="*/ 2221 h 5932"/>
                <a:gd name="T28" fmla="*/ 545 w 1464"/>
                <a:gd name="T29" fmla="*/ 1650 h 5932"/>
                <a:gd name="T30" fmla="*/ 579 w 1464"/>
                <a:gd name="T31" fmla="*/ 1345 h 5932"/>
                <a:gd name="T32" fmla="*/ 694 w 1464"/>
                <a:gd name="T33" fmla="*/ 656 h 5932"/>
                <a:gd name="T34" fmla="*/ 816 w 1464"/>
                <a:gd name="T35" fmla="*/ 127 h 5932"/>
                <a:gd name="T36" fmla="*/ 841 w 1464"/>
                <a:gd name="T37" fmla="*/ 41 h 5932"/>
                <a:gd name="T38" fmla="*/ 815 w 1464"/>
                <a:gd name="T39" fmla="*/ 5 h 5932"/>
                <a:gd name="T40" fmla="*/ 790 w 1464"/>
                <a:gd name="T41" fmla="*/ 0 h 5932"/>
                <a:gd name="T42" fmla="*/ 760 w 1464"/>
                <a:gd name="T43" fmla="*/ 17 h 5932"/>
                <a:gd name="T44" fmla="*/ 747 w 1464"/>
                <a:gd name="T45" fmla="*/ 41 h 5932"/>
                <a:gd name="T46" fmla="*/ 553 w 1464"/>
                <a:gd name="T47" fmla="*/ 501 h 5932"/>
                <a:gd name="T48" fmla="*/ 385 w 1464"/>
                <a:gd name="T49" fmla="*/ 990 h 5932"/>
                <a:gd name="T50" fmla="*/ 255 w 1464"/>
                <a:gd name="T51" fmla="*/ 1451 h 5932"/>
                <a:gd name="T52" fmla="*/ 136 w 1464"/>
                <a:gd name="T53" fmla="*/ 1983 h 5932"/>
                <a:gd name="T54" fmla="*/ 71 w 1464"/>
                <a:gd name="T55" fmla="*/ 2342 h 5932"/>
                <a:gd name="T56" fmla="*/ 6 w 1464"/>
                <a:gd name="T57" fmla="*/ 3012 h 5932"/>
                <a:gd name="T58" fmla="*/ 13 w 1464"/>
                <a:gd name="T59" fmla="*/ 3685 h 5932"/>
                <a:gd name="T60" fmla="*/ 93 w 1464"/>
                <a:gd name="T61" fmla="*/ 4352 h 5932"/>
                <a:gd name="T62" fmla="*/ 200 w 1464"/>
                <a:gd name="T63" fmla="*/ 4846 h 5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64" h="5932">
                  <a:moveTo>
                    <a:pt x="200" y="4846"/>
                  </a:moveTo>
                  <a:lnTo>
                    <a:pt x="219" y="4915"/>
                  </a:lnTo>
                  <a:lnTo>
                    <a:pt x="238" y="4983"/>
                  </a:lnTo>
                  <a:lnTo>
                    <a:pt x="311" y="5235"/>
                  </a:lnTo>
                  <a:lnTo>
                    <a:pt x="390" y="5482"/>
                  </a:lnTo>
                  <a:lnTo>
                    <a:pt x="410" y="5555"/>
                  </a:lnTo>
                  <a:lnTo>
                    <a:pt x="482" y="5800"/>
                  </a:lnTo>
                  <a:lnTo>
                    <a:pt x="521" y="5919"/>
                  </a:lnTo>
                  <a:lnTo>
                    <a:pt x="531" y="5932"/>
                  </a:lnTo>
                  <a:lnTo>
                    <a:pt x="998" y="5932"/>
                  </a:lnTo>
                  <a:lnTo>
                    <a:pt x="1464" y="5932"/>
                  </a:lnTo>
                  <a:lnTo>
                    <a:pt x="1362" y="5707"/>
                  </a:lnTo>
                  <a:lnTo>
                    <a:pt x="1149" y="5262"/>
                  </a:lnTo>
                  <a:lnTo>
                    <a:pt x="995" y="4925"/>
                  </a:lnTo>
                  <a:lnTo>
                    <a:pt x="899" y="4698"/>
                  </a:lnTo>
                  <a:lnTo>
                    <a:pt x="812" y="4469"/>
                  </a:lnTo>
                  <a:lnTo>
                    <a:pt x="736" y="4233"/>
                  </a:lnTo>
                  <a:lnTo>
                    <a:pt x="702" y="4114"/>
                  </a:lnTo>
                  <a:lnTo>
                    <a:pt x="676" y="4013"/>
                  </a:lnTo>
                  <a:lnTo>
                    <a:pt x="631" y="3807"/>
                  </a:lnTo>
                  <a:lnTo>
                    <a:pt x="593" y="3599"/>
                  </a:lnTo>
                  <a:lnTo>
                    <a:pt x="563" y="3392"/>
                  </a:lnTo>
                  <a:lnTo>
                    <a:pt x="550" y="3287"/>
                  </a:lnTo>
                  <a:lnTo>
                    <a:pt x="535" y="3127"/>
                  </a:lnTo>
                  <a:lnTo>
                    <a:pt x="513" y="2810"/>
                  </a:lnTo>
                  <a:lnTo>
                    <a:pt x="509" y="2650"/>
                  </a:lnTo>
                  <a:lnTo>
                    <a:pt x="506" y="2508"/>
                  </a:lnTo>
                  <a:lnTo>
                    <a:pt x="510" y="2221"/>
                  </a:lnTo>
                  <a:lnTo>
                    <a:pt x="523" y="1935"/>
                  </a:lnTo>
                  <a:lnTo>
                    <a:pt x="545" y="1650"/>
                  </a:lnTo>
                  <a:lnTo>
                    <a:pt x="560" y="1509"/>
                  </a:lnTo>
                  <a:lnTo>
                    <a:pt x="579" y="1345"/>
                  </a:lnTo>
                  <a:lnTo>
                    <a:pt x="623" y="1047"/>
                  </a:lnTo>
                  <a:lnTo>
                    <a:pt x="694" y="656"/>
                  </a:lnTo>
                  <a:lnTo>
                    <a:pt x="738" y="452"/>
                  </a:lnTo>
                  <a:lnTo>
                    <a:pt x="816" y="127"/>
                  </a:lnTo>
                  <a:lnTo>
                    <a:pt x="838" y="57"/>
                  </a:lnTo>
                  <a:lnTo>
                    <a:pt x="841" y="41"/>
                  </a:lnTo>
                  <a:lnTo>
                    <a:pt x="828" y="14"/>
                  </a:lnTo>
                  <a:lnTo>
                    <a:pt x="815" y="5"/>
                  </a:lnTo>
                  <a:lnTo>
                    <a:pt x="807" y="1"/>
                  </a:lnTo>
                  <a:lnTo>
                    <a:pt x="790" y="0"/>
                  </a:lnTo>
                  <a:lnTo>
                    <a:pt x="775" y="5"/>
                  </a:lnTo>
                  <a:lnTo>
                    <a:pt x="760" y="17"/>
                  </a:lnTo>
                  <a:lnTo>
                    <a:pt x="757" y="24"/>
                  </a:lnTo>
                  <a:lnTo>
                    <a:pt x="747" y="41"/>
                  </a:lnTo>
                  <a:lnTo>
                    <a:pt x="659" y="234"/>
                  </a:lnTo>
                  <a:lnTo>
                    <a:pt x="553" y="501"/>
                  </a:lnTo>
                  <a:lnTo>
                    <a:pt x="471" y="727"/>
                  </a:lnTo>
                  <a:lnTo>
                    <a:pt x="385" y="990"/>
                  </a:lnTo>
                  <a:lnTo>
                    <a:pt x="298" y="1288"/>
                  </a:lnTo>
                  <a:lnTo>
                    <a:pt x="255" y="1451"/>
                  </a:lnTo>
                  <a:lnTo>
                    <a:pt x="212" y="1620"/>
                  </a:lnTo>
                  <a:lnTo>
                    <a:pt x="136" y="1983"/>
                  </a:lnTo>
                  <a:lnTo>
                    <a:pt x="99" y="2176"/>
                  </a:lnTo>
                  <a:lnTo>
                    <a:pt x="71" y="2342"/>
                  </a:lnTo>
                  <a:lnTo>
                    <a:pt x="29" y="2676"/>
                  </a:lnTo>
                  <a:lnTo>
                    <a:pt x="6" y="3012"/>
                  </a:lnTo>
                  <a:lnTo>
                    <a:pt x="0" y="3348"/>
                  </a:lnTo>
                  <a:lnTo>
                    <a:pt x="13" y="3685"/>
                  </a:lnTo>
                  <a:lnTo>
                    <a:pt x="44" y="4019"/>
                  </a:lnTo>
                  <a:lnTo>
                    <a:pt x="93" y="4352"/>
                  </a:lnTo>
                  <a:lnTo>
                    <a:pt x="159" y="4683"/>
                  </a:lnTo>
                  <a:lnTo>
                    <a:pt x="200" y="4846"/>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82 Rectángulo"/>
            <p:cNvSpPr/>
            <p:nvPr/>
          </p:nvSpPr>
          <p:spPr>
            <a:xfrm>
              <a:off x="2488139" y="2210738"/>
              <a:ext cx="3888432" cy="432048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5" name="3 Grupo"/>
          <p:cNvGrpSpPr>
            <a:grpSpLocks noChangeAspect="1"/>
          </p:cNvGrpSpPr>
          <p:nvPr/>
        </p:nvGrpSpPr>
        <p:grpSpPr>
          <a:xfrm>
            <a:off x="832804" y="188640"/>
            <a:ext cx="7465506" cy="720000"/>
            <a:chOff x="419100" y="3028480"/>
            <a:chExt cx="8305800" cy="801041"/>
          </a:xfrm>
        </p:grpSpPr>
        <p:cxnSp>
          <p:nvCxnSpPr>
            <p:cNvPr id="16" name="Straight Connector 5">
              <a:extLst>
                <a:ext uri="{FF2B5EF4-FFF2-40B4-BE49-F238E27FC236}">
                  <a16:creationId xmlns:a16="http://schemas.microsoft.com/office/drawing/2014/main" xmlns="" id="{245AFC35-13C7-44BB-A3AB-464834129932}"/>
                </a:ext>
              </a:extLst>
            </p:cNvPr>
            <p:cNvCxnSpPr>
              <a:cxnSpLocks/>
            </p:cNvCxnSpPr>
            <p:nvPr/>
          </p:nvCxnSpPr>
          <p:spPr>
            <a:xfrm>
              <a:off x="419100" y="3429000"/>
              <a:ext cx="8305800" cy="1"/>
            </a:xfrm>
            <a:prstGeom prst="line">
              <a:avLst/>
            </a:prstGeom>
            <a:ln w="28575">
              <a:solidFill>
                <a:schemeClr val="bg2">
                  <a:lumMod val="75000"/>
                </a:schemeClr>
              </a:solidFill>
              <a:prstDash val="sysDot"/>
            </a:ln>
          </p:spPr>
          <p:style>
            <a:lnRef idx="2">
              <a:schemeClr val="dk1"/>
            </a:lnRef>
            <a:fillRef idx="0">
              <a:schemeClr val="dk1"/>
            </a:fillRef>
            <a:effectRef idx="1">
              <a:schemeClr val="dk1"/>
            </a:effectRef>
            <a:fontRef idx="minor">
              <a:schemeClr val="tx1"/>
            </a:fontRef>
          </p:style>
        </p:cxnSp>
        <p:grpSp>
          <p:nvGrpSpPr>
            <p:cNvPr id="17" name="Group 10">
              <a:extLst>
                <a:ext uri="{FF2B5EF4-FFF2-40B4-BE49-F238E27FC236}">
                  <a16:creationId xmlns:a16="http://schemas.microsoft.com/office/drawing/2014/main" xmlns="" id="{5522A310-F67F-41FA-8C67-06B4B969B914}"/>
                </a:ext>
              </a:extLst>
            </p:cNvPr>
            <p:cNvGrpSpPr/>
            <p:nvPr/>
          </p:nvGrpSpPr>
          <p:grpSpPr>
            <a:xfrm>
              <a:off x="1012723" y="3028480"/>
              <a:ext cx="800078" cy="801041"/>
              <a:chOff x="1350296" y="2894973"/>
              <a:chExt cx="1066771" cy="1068054"/>
            </a:xfrm>
          </p:grpSpPr>
          <p:sp>
            <p:nvSpPr>
              <p:cNvPr id="35" name="Freeform 5">
                <a:extLst>
                  <a:ext uri="{FF2B5EF4-FFF2-40B4-BE49-F238E27FC236}">
                    <a16:creationId xmlns:a16="http://schemas.microsoft.com/office/drawing/2014/main" xmlns="" id="{D4303751-6B11-4DE5-AA02-8283B6312A70}"/>
                  </a:ext>
                </a:extLst>
              </p:cNvPr>
              <p:cNvSpPr>
                <a:spLocks/>
              </p:cNvSpPr>
              <p:nvPr/>
            </p:nvSpPr>
            <p:spPr bwMode="auto">
              <a:xfrm>
                <a:off x="1883895"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rgbClr val="3A5C84"/>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36" name="Freeform 7">
                <a:extLst>
                  <a:ext uri="{FF2B5EF4-FFF2-40B4-BE49-F238E27FC236}">
                    <a16:creationId xmlns:a16="http://schemas.microsoft.com/office/drawing/2014/main" xmlns="" id="{62785338-4A56-4DD6-9439-A6CCC45816C1}"/>
                  </a:ext>
                </a:extLst>
              </p:cNvPr>
              <p:cNvSpPr>
                <a:spLocks/>
              </p:cNvSpPr>
              <p:nvPr/>
            </p:nvSpPr>
            <p:spPr bwMode="auto">
              <a:xfrm>
                <a:off x="1350296"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chemeClr val="accent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grpSp>
          <p:nvGrpSpPr>
            <p:cNvPr id="18" name="Group 13">
              <a:extLst>
                <a:ext uri="{FF2B5EF4-FFF2-40B4-BE49-F238E27FC236}">
                  <a16:creationId xmlns:a16="http://schemas.microsoft.com/office/drawing/2014/main" xmlns="" id="{CC71A064-DA16-4809-BF87-12B9BD2BD250}"/>
                </a:ext>
              </a:extLst>
            </p:cNvPr>
            <p:cNvGrpSpPr/>
            <p:nvPr/>
          </p:nvGrpSpPr>
          <p:grpSpPr>
            <a:xfrm>
              <a:off x="7111181" y="3028480"/>
              <a:ext cx="800078" cy="801041"/>
              <a:chOff x="9481574" y="2894973"/>
              <a:chExt cx="1066771" cy="1068054"/>
            </a:xfrm>
          </p:grpSpPr>
          <p:sp>
            <p:nvSpPr>
              <p:cNvPr id="33" name="Freeform 5">
                <a:extLst>
                  <a:ext uri="{FF2B5EF4-FFF2-40B4-BE49-F238E27FC236}">
                    <a16:creationId xmlns:a16="http://schemas.microsoft.com/office/drawing/2014/main" xmlns="" id="{2C965F83-394C-4ECD-98FD-E768958E0D25}"/>
                  </a:ext>
                </a:extLst>
              </p:cNvPr>
              <p:cNvSpPr>
                <a:spLocks/>
              </p:cNvSpPr>
              <p:nvPr/>
            </p:nvSpPr>
            <p:spPr bwMode="auto">
              <a:xfrm>
                <a:off x="10015173"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34" name="Freeform 7">
                <a:extLst>
                  <a:ext uri="{FF2B5EF4-FFF2-40B4-BE49-F238E27FC236}">
                    <a16:creationId xmlns:a16="http://schemas.microsoft.com/office/drawing/2014/main" xmlns="" id="{46454AFF-8F85-4073-9D5E-5E918F773B80}"/>
                  </a:ext>
                </a:extLst>
              </p:cNvPr>
              <p:cNvSpPr>
                <a:spLocks/>
              </p:cNvSpPr>
              <p:nvPr/>
            </p:nvSpPr>
            <p:spPr bwMode="auto">
              <a:xfrm>
                <a:off x="9481574"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grpSp>
          <p:nvGrpSpPr>
            <p:cNvPr id="19" name="Group 12">
              <a:extLst>
                <a:ext uri="{FF2B5EF4-FFF2-40B4-BE49-F238E27FC236}">
                  <a16:creationId xmlns:a16="http://schemas.microsoft.com/office/drawing/2014/main" xmlns="" id="{5DCC80E2-1720-48F0-B521-F7313549F768}"/>
                </a:ext>
              </a:extLst>
            </p:cNvPr>
            <p:cNvGrpSpPr/>
            <p:nvPr/>
          </p:nvGrpSpPr>
          <p:grpSpPr>
            <a:xfrm>
              <a:off x="5078362" y="3028480"/>
              <a:ext cx="800078" cy="801041"/>
              <a:chOff x="6771148" y="2894973"/>
              <a:chExt cx="1066771" cy="1068054"/>
            </a:xfrm>
          </p:grpSpPr>
          <p:sp>
            <p:nvSpPr>
              <p:cNvPr id="31" name="Freeform 5">
                <a:extLst>
                  <a:ext uri="{FF2B5EF4-FFF2-40B4-BE49-F238E27FC236}">
                    <a16:creationId xmlns:a16="http://schemas.microsoft.com/office/drawing/2014/main" xmlns="" id="{63980784-95DE-457E-B662-D6CCBF267FC4}"/>
                  </a:ext>
                </a:extLst>
              </p:cNvPr>
              <p:cNvSpPr>
                <a:spLocks/>
              </p:cNvSpPr>
              <p:nvPr/>
            </p:nvSpPr>
            <p:spPr bwMode="auto">
              <a:xfrm>
                <a:off x="7304747"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32" name="Freeform 7">
                <a:extLst>
                  <a:ext uri="{FF2B5EF4-FFF2-40B4-BE49-F238E27FC236}">
                    <a16:creationId xmlns:a16="http://schemas.microsoft.com/office/drawing/2014/main" xmlns="" id="{CC478339-E29E-4480-AAA4-F16A2F79B582}"/>
                  </a:ext>
                </a:extLst>
              </p:cNvPr>
              <p:cNvSpPr>
                <a:spLocks/>
              </p:cNvSpPr>
              <p:nvPr/>
            </p:nvSpPr>
            <p:spPr bwMode="auto">
              <a:xfrm>
                <a:off x="6771148"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grpSp>
          <p:nvGrpSpPr>
            <p:cNvPr id="20" name="Group 11">
              <a:extLst>
                <a:ext uri="{FF2B5EF4-FFF2-40B4-BE49-F238E27FC236}">
                  <a16:creationId xmlns:a16="http://schemas.microsoft.com/office/drawing/2014/main" xmlns="" id="{FC62BE4F-B196-45AF-B98C-91E3F80E38F9}"/>
                </a:ext>
              </a:extLst>
            </p:cNvPr>
            <p:cNvGrpSpPr/>
            <p:nvPr/>
          </p:nvGrpSpPr>
          <p:grpSpPr>
            <a:xfrm>
              <a:off x="3045542" y="3028480"/>
              <a:ext cx="800078" cy="801041"/>
              <a:chOff x="4060722" y="2894973"/>
              <a:chExt cx="1066771" cy="1068054"/>
            </a:xfrm>
            <a:solidFill>
              <a:schemeClr val="accent3">
                <a:lumMod val="60000"/>
                <a:lumOff val="40000"/>
              </a:schemeClr>
            </a:solidFill>
          </p:grpSpPr>
          <p:sp>
            <p:nvSpPr>
              <p:cNvPr id="29" name="Freeform 5">
                <a:extLst>
                  <a:ext uri="{FF2B5EF4-FFF2-40B4-BE49-F238E27FC236}">
                    <a16:creationId xmlns:a16="http://schemas.microsoft.com/office/drawing/2014/main" xmlns="" id="{CAB65D93-AE28-4AE0-B90E-94ECFC5886D1}"/>
                  </a:ext>
                </a:extLst>
              </p:cNvPr>
              <p:cNvSpPr>
                <a:spLocks/>
              </p:cNvSpPr>
              <p:nvPr/>
            </p:nvSpPr>
            <p:spPr bwMode="auto">
              <a:xfrm>
                <a:off x="4594321"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30" name="Freeform 7">
                <a:extLst>
                  <a:ext uri="{FF2B5EF4-FFF2-40B4-BE49-F238E27FC236}">
                    <a16:creationId xmlns:a16="http://schemas.microsoft.com/office/drawing/2014/main" xmlns="" id="{DCBDA598-A066-4C1E-B960-EA50156DBA13}"/>
                  </a:ext>
                </a:extLst>
              </p:cNvPr>
              <p:cNvSpPr>
                <a:spLocks/>
              </p:cNvSpPr>
              <p:nvPr/>
            </p:nvSpPr>
            <p:spPr bwMode="auto">
              <a:xfrm>
                <a:off x="4060722"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sp>
          <p:nvSpPr>
            <p:cNvPr id="21" name="Oval 54">
              <a:extLst>
                <a:ext uri="{FF2B5EF4-FFF2-40B4-BE49-F238E27FC236}">
                  <a16:creationId xmlns:a16="http://schemas.microsoft.com/office/drawing/2014/main" xmlns="" id="{5F28186E-5DD9-44C3-B275-612132337A93}"/>
                </a:ext>
              </a:extLst>
            </p:cNvPr>
            <p:cNvSpPr/>
            <p:nvPr/>
          </p:nvSpPr>
          <p:spPr>
            <a:xfrm>
              <a:off x="1225123" y="3240881"/>
              <a:ext cx="376238" cy="376238"/>
            </a:xfrm>
            <a:prstGeom prst="ellipse">
              <a:avLst/>
            </a:prstGeom>
            <a:noFill/>
            <a:ln w="28575">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22" name="Oval 55">
              <a:extLst>
                <a:ext uri="{FF2B5EF4-FFF2-40B4-BE49-F238E27FC236}">
                  <a16:creationId xmlns:a16="http://schemas.microsoft.com/office/drawing/2014/main" xmlns="" id="{8A56EF23-E897-4D06-8649-1DD2C91FB024}"/>
                </a:ext>
              </a:extLst>
            </p:cNvPr>
            <p:cNvSpPr/>
            <p:nvPr/>
          </p:nvSpPr>
          <p:spPr>
            <a:xfrm>
              <a:off x="3257728" y="3240881"/>
              <a:ext cx="376238" cy="376238"/>
            </a:xfrm>
            <a:prstGeom prst="ellipse">
              <a:avLst/>
            </a:prstGeom>
            <a:noFill/>
            <a:ln w="28575">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23" name="Oval 56">
              <a:extLst>
                <a:ext uri="{FF2B5EF4-FFF2-40B4-BE49-F238E27FC236}">
                  <a16:creationId xmlns:a16="http://schemas.microsoft.com/office/drawing/2014/main" xmlns="" id="{50D7FA05-0D55-4506-A029-7CCA5FC2451A}"/>
                </a:ext>
              </a:extLst>
            </p:cNvPr>
            <p:cNvSpPr/>
            <p:nvPr/>
          </p:nvSpPr>
          <p:spPr>
            <a:xfrm>
              <a:off x="5290334" y="3240881"/>
              <a:ext cx="376238" cy="376238"/>
            </a:xfrm>
            <a:prstGeom prst="ellipse">
              <a:avLst/>
            </a:prstGeom>
            <a:noFill/>
            <a:ln w="28575">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24" name="Oval 57">
              <a:extLst>
                <a:ext uri="{FF2B5EF4-FFF2-40B4-BE49-F238E27FC236}">
                  <a16:creationId xmlns:a16="http://schemas.microsoft.com/office/drawing/2014/main" xmlns="" id="{77F496F2-E52E-47DA-8F7C-558614009192}"/>
                </a:ext>
              </a:extLst>
            </p:cNvPr>
            <p:cNvSpPr/>
            <p:nvPr/>
          </p:nvSpPr>
          <p:spPr>
            <a:xfrm>
              <a:off x="7322941" y="3240881"/>
              <a:ext cx="376238" cy="376238"/>
            </a:xfrm>
            <a:prstGeom prst="ellipse">
              <a:avLst/>
            </a:prstGeom>
            <a:noFill/>
            <a:ln w="28575">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25" name="Oval 60">
              <a:extLst>
                <a:ext uri="{FF2B5EF4-FFF2-40B4-BE49-F238E27FC236}">
                  <a16:creationId xmlns:a16="http://schemas.microsoft.com/office/drawing/2014/main" xmlns="" id="{76AC307D-42CB-4D9D-8814-CA13D00F355C}"/>
                </a:ext>
              </a:extLst>
            </p:cNvPr>
            <p:cNvSpPr/>
            <p:nvPr/>
          </p:nvSpPr>
          <p:spPr>
            <a:xfrm>
              <a:off x="1308146" y="3324225"/>
              <a:ext cx="209550" cy="2095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Oval 61">
              <a:extLst>
                <a:ext uri="{FF2B5EF4-FFF2-40B4-BE49-F238E27FC236}">
                  <a16:creationId xmlns:a16="http://schemas.microsoft.com/office/drawing/2014/main" xmlns="" id="{DE7B91B5-3765-4603-B142-E7FABFA75327}"/>
                </a:ext>
              </a:extLst>
            </p:cNvPr>
            <p:cNvSpPr/>
            <p:nvPr/>
          </p:nvSpPr>
          <p:spPr>
            <a:xfrm>
              <a:off x="3340859" y="3324225"/>
              <a:ext cx="209550" cy="2095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Oval 62">
              <a:extLst>
                <a:ext uri="{FF2B5EF4-FFF2-40B4-BE49-F238E27FC236}">
                  <a16:creationId xmlns:a16="http://schemas.microsoft.com/office/drawing/2014/main" xmlns="" id="{4E85E976-6C9F-4B9D-B8CE-A0D3F16679D8}"/>
                </a:ext>
              </a:extLst>
            </p:cNvPr>
            <p:cNvSpPr/>
            <p:nvPr/>
          </p:nvSpPr>
          <p:spPr>
            <a:xfrm>
              <a:off x="5373572" y="3324225"/>
              <a:ext cx="209550" cy="2095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Oval 63">
              <a:extLst>
                <a:ext uri="{FF2B5EF4-FFF2-40B4-BE49-F238E27FC236}">
                  <a16:creationId xmlns:a16="http://schemas.microsoft.com/office/drawing/2014/main" xmlns="" id="{6096233F-AB90-499A-8553-F9AAA8AAC1DD}"/>
                </a:ext>
              </a:extLst>
            </p:cNvPr>
            <p:cNvSpPr/>
            <p:nvPr/>
          </p:nvSpPr>
          <p:spPr>
            <a:xfrm>
              <a:off x="7406285" y="3324225"/>
              <a:ext cx="209550" cy="2095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37" name="TextBox 7">
            <a:extLst>
              <a:ext uri="{FF2B5EF4-FFF2-40B4-BE49-F238E27FC236}">
                <a16:creationId xmlns:a16="http://schemas.microsoft.com/office/drawing/2014/main" xmlns="" id="{FFC5B4E5-9A07-47EA-AB3E-4808066DBF78}"/>
              </a:ext>
            </a:extLst>
          </p:cNvPr>
          <p:cNvSpPr txBox="1"/>
          <p:nvPr/>
        </p:nvSpPr>
        <p:spPr>
          <a:xfrm>
            <a:off x="539552" y="1052736"/>
            <a:ext cx="3312368" cy="461665"/>
          </a:xfrm>
          <a:prstGeom prst="rect">
            <a:avLst/>
          </a:prstGeom>
          <a:noFill/>
        </p:spPr>
        <p:txBody>
          <a:bodyPr wrap="square" rtlCol="0">
            <a:spAutoFit/>
          </a:bodyPr>
          <a:lstStyle/>
          <a:p>
            <a:r>
              <a:rPr lang="en-US" sz="2400" b="1" dirty="0" smtClean="0">
                <a:solidFill>
                  <a:schemeClr val="accent1"/>
                </a:solidFill>
              </a:rPr>
              <a:t>Language matters</a:t>
            </a:r>
            <a:endParaRPr lang="en-US" sz="2400" b="1" dirty="0">
              <a:solidFill>
                <a:schemeClr val="accent1"/>
              </a:solidFill>
            </a:endParaRPr>
          </a:p>
        </p:txBody>
      </p:sp>
      <p:sp>
        <p:nvSpPr>
          <p:cNvPr id="38" name="TextBox 7">
            <a:extLst>
              <a:ext uri="{FF2B5EF4-FFF2-40B4-BE49-F238E27FC236}">
                <a16:creationId xmlns:a16="http://schemas.microsoft.com/office/drawing/2014/main" xmlns="" id="{FFC5B4E5-9A07-47EA-AB3E-4808066DBF78}"/>
              </a:ext>
            </a:extLst>
          </p:cNvPr>
          <p:cNvSpPr txBox="1"/>
          <p:nvPr/>
        </p:nvSpPr>
        <p:spPr>
          <a:xfrm>
            <a:off x="550982" y="139492"/>
            <a:ext cx="1118808" cy="415498"/>
          </a:xfrm>
          <a:prstGeom prst="rect">
            <a:avLst/>
          </a:prstGeom>
          <a:noFill/>
        </p:spPr>
        <p:txBody>
          <a:bodyPr wrap="square" rtlCol="0">
            <a:spAutoFit/>
          </a:bodyPr>
          <a:lstStyle/>
          <a:p>
            <a:r>
              <a:rPr lang="en-US" sz="1050" b="1" dirty="0" smtClean="0">
                <a:solidFill>
                  <a:schemeClr val="accent1"/>
                </a:solidFill>
              </a:rPr>
              <a:t>USER ENGAGEMENT</a:t>
            </a:r>
            <a:endParaRPr lang="en-US" sz="1050" b="1" dirty="0">
              <a:solidFill>
                <a:schemeClr val="accent1"/>
              </a:solidFill>
            </a:endParaRPr>
          </a:p>
        </p:txBody>
      </p:sp>
      <p:sp>
        <p:nvSpPr>
          <p:cNvPr id="42" name="Rectangle 82"/>
          <p:cNvSpPr/>
          <p:nvPr/>
        </p:nvSpPr>
        <p:spPr>
          <a:xfrm>
            <a:off x="539552" y="4221088"/>
            <a:ext cx="2220484" cy="1077218"/>
          </a:xfrm>
          <a:prstGeom prst="rect">
            <a:avLst/>
          </a:prstGeom>
        </p:spPr>
        <p:txBody>
          <a:bodyPr wrap="square">
            <a:spAutoFit/>
          </a:bodyPr>
          <a:lstStyle/>
          <a:p>
            <a:pPr algn="ctr"/>
            <a:r>
              <a:rPr lang="en-US" sz="1600" b="1" dirty="0" smtClean="0"/>
              <a:t>Terminology</a:t>
            </a:r>
          </a:p>
          <a:p>
            <a:pPr algn="ctr"/>
            <a:r>
              <a:rPr lang="en-US" sz="1600" dirty="0" smtClean="0"/>
              <a:t>Need for more precise terminology and definitions</a:t>
            </a:r>
            <a:endParaRPr lang="en-US" sz="1600" dirty="0"/>
          </a:p>
        </p:txBody>
      </p:sp>
      <p:sp>
        <p:nvSpPr>
          <p:cNvPr id="43" name="Rectangle 82"/>
          <p:cNvSpPr/>
          <p:nvPr/>
        </p:nvSpPr>
        <p:spPr>
          <a:xfrm>
            <a:off x="3307766" y="1727152"/>
            <a:ext cx="2220484" cy="830997"/>
          </a:xfrm>
          <a:prstGeom prst="rect">
            <a:avLst/>
          </a:prstGeom>
        </p:spPr>
        <p:txBody>
          <a:bodyPr wrap="square">
            <a:spAutoFit/>
          </a:bodyPr>
          <a:lstStyle/>
          <a:p>
            <a:pPr algn="ctr"/>
            <a:r>
              <a:rPr lang="en-US" sz="1600" b="1" dirty="0" smtClean="0"/>
              <a:t>Language</a:t>
            </a:r>
          </a:p>
          <a:p>
            <a:pPr algn="ctr"/>
            <a:r>
              <a:rPr lang="en-US" sz="1600" dirty="0" smtClean="0"/>
              <a:t>Speak the language of users</a:t>
            </a:r>
            <a:endParaRPr lang="en-US" sz="1600" dirty="0"/>
          </a:p>
        </p:txBody>
      </p:sp>
      <p:sp>
        <p:nvSpPr>
          <p:cNvPr id="44" name="Rectangle 82"/>
          <p:cNvSpPr/>
          <p:nvPr/>
        </p:nvSpPr>
        <p:spPr>
          <a:xfrm>
            <a:off x="6311956" y="4386064"/>
            <a:ext cx="2220484" cy="830997"/>
          </a:xfrm>
          <a:prstGeom prst="rect">
            <a:avLst/>
          </a:prstGeom>
        </p:spPr>
        <p:txBody>
          <a:bodyPr wrap="square">
            <a:spAutoFit/>
          </a:bodyPr>
          <a:lstStyle/>
          <a:p>
            <a:pPr algn="ctr"/>
            <a:r>
              <a:rPr lang="en-US" sz="1600" b="1" smtClean="0"/>
              <a:t>Understanding</a:t>
            </a:r>
            <a:endParaRPr lang="en-US" sz="1600" b="1" dirty="0" smtClean="0"/>
          </a:p>
          <a:p>
            <a:pPr algn="ctr"/>
            <a:r>
              <a:rPr lang="en-US" sz="1600" smtClean="0"/>
              <a:t>Be in the place of the user</a:t>
            </a:r>
            <a:endParaRPr lang="en-US" sz="1600" dirty="0"/>
          </a:p>
        </p:txBody>
      </p:sp>
    </p:spTree>
    <p:extLst>
      <p:ext uri="{BB962C8B-B14F-4D97-AF65-F5344CB8AC3E}">
        <p14:creationId xmlns:p14="http://schemas.microsoft.com/office/powerpoint/2010/main" xmlns="" val="35908986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99206" y="2061288"/>
            <a:ext cx="7872575" cy="3960000"/>
          </a:xfrm>
          <a:prstGeom prst="rect">
            <a:avLst/>
          </a:prstGeom>
        </p:spPr>
      </p:pic>
      <p:grpSp>
        <p:nvGrpSpPr>
          <p:cNvPr id="4" name="3 Grupo"/>
          <p:cNvGrpSpPr>
            <a:grpSpLocks noChangeAspect="1"/>
          </p:cNvGrpSpPr>
          <p:nvPr/>
        </p:nvGrpSpPr>
        <p:grpSpPr>
          <a:xfrm>
            <a:off x="832804" y="188640"/>
            <a:ext cx="7465506" cy="720000"/>
            <a:chOff x="419100" y="3028480"/>
            <a:chExt cx="8305800" cy="801041"/>
          </a:xfrm>
        </p:grpSpPr>
        <p:cxnSp>
          <p:nvCxnSpPr>
            <p:cNvPr id="5" name="Straight Connector 5">
              <a:extLst>
                <a:ext uri="{FF2B5EF4-FFF2-40B4-BE49-F238E27FC236}">
                  <a16:creationId xmlns:a16="http://schemas.microsoft.com/office/drawing/2014/main" xmlns="" id="{245AFC35-13C7-44BB-A3AB-464834129932}"/>
                </a:ext>
              </a:extLst>
            </p:cNvPr>
            <p:cNvCxnSpPr>
              <a:cxnSpLocks/>
            </p:cNvCxnSpPr>
            <p:nvPr/>
          </p:nvCxnSpPr>
          <p:spPr>
            <a:xfrm>
              <a:off x="419100" y="3429000"/>
              <a:ext cx="8305800" cy="1"/>
            </a:xfrm>
            <a:prstGeom prst="line">
              <a:avLst/>
            </a:prstGeom>
            <a:ln w="28575">
              <a:solidFill>
                <a:schemeClr val="bg2">
                  <a:lumMod val="75000"/>
                </a:schemeClr>
              </a:solidFill>
              <a:prstDash val="sysDot"/>
            </a:ln>
          </p:spPr>
          <p:style>
            <a:lnRef idx="2">
              <a:schemeClr val="dk1"/>
            </a:lnRef>
            <a:fillRef idx="0">
              <a:schemeClr val="dk1"/>
            </a:fillRef>
            <a:effectRef idx="1">
              <a:schemeClr val="dk1"/>
            </a:effectRef>
            <a:fontRef idx="minor">
              <a:schemeClr val="tx1"/>
            </a:fontRef>
          </p:style>
        </p:cxnSp>
        <p:grpSp>
          <p:nvGrpSpPr>
            <p:cNvPr id="6" name="Group 10">
              <a:extLst>
                <a:ext uri="{FF2B5EF4-FFF2-40B4-BE49-F238E27FC236}">
                  <a16:creationId xmlns:a16="http://schemas.microsoft.com/office/drawing/2014/main" xmlns="" id="{5522A310-F67F-41FA-8C67-06B4B969B914}"/>
                </a:ext>
              </a:extLst>
            </p:cNvPr>
            <p:cNvGrpSpPr/>
            <p:nvPr/>
          </p:nvGrpSpPr>
          <p:grpSpPr>
            <a:xfrm>
              <a:off x="1012723" y="3028480"/>
              <a:ext cx="800078" cy="801041"/>
              <a:chOff x="1350296" y="2894973"/>
              <a:chExt cx="1066771" cy="1068054"/>
            </a:xfrm>
          </p:grpSpPr>
          <p:sp>
            <p:nvSpPr>
              <p:cNvPr id="24" name="Freeform 5">
                <a:extLst>
                  <a:ext uri="{FF2B5EF4-FFF2-40B4-BE49-F238E27FC236}">
                    <a16:creationId xmlns:a16="http://schemas.microsoft.com/office/drawing/2014/main" xmlns="" id="{D4303751-6B11-4DE5-AA02-8283B6312A70}"/>
                  </a:ext>
                </a:extLst>
              </p:cNvPr>
              <p:cNvSpPr>
                <a:spLocks/>
              </p:cNvSpPr>
              <p:nvPr/>
            </p:nvSpPr>
            <p:spPr bwMode="auto">
              <a:xfrm>
                <a:off x="1883895"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rgbClr val="3A5C84"/>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5" name="Freeform 7">
                <a:extLst>
                  <a:ext uri="{FF2B5EF4-FFF2-40B4-BE49-F238E27FC236}">
                    <a16:creationId xmlns:a16="http://schemas.microsoft.com/office/drawing/2014/main" xmlns="" id="{62785338-4A56-4DD6-9439-A6CCC45816C1}"/>
                  </a:ext>
                </a:extLst>
              </p:cNvPr>
              <p:cNvSpPr>
                <a:spLocks/>
              </p:cNvSpPr>
              <p:nvPr/>
            </p:nvSpPr>
            <p:spPr bwMode="auto">
              <a:xfrm>
                <a:off x="1350296"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chemeClr val="accent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grpSp>
          <p:nvGrpSpPr>
            <p:cNvPr id="7" name="Group 13">
              <a:extLst>
                <a:ext uri="{FF2B5EF4-FFF2-40B4-BE49-F238E27FC236}">
                  <a16:creationId xmlns:a16="http://schemas.microsoft.com/office/drawing/2014/main" xmlns="" id="{CC71A064-DA16-4809-BF87-12B9BD2BD250}"/>
                </a:ext>
              </a:extLst>
            </p:cNvPr>
            <p:cNvGrpSpPr/>
            <p:nvPr/>
          </p:nvGrpSpPr>
          <p:grpSpPr>
            <a:xfrm>
              <a:off x="7111181" y="3028480"/>
              <a:ext cx="800078" cy="801041"/>
              <a:chOff x="9481574" y="2894973"/>
              <a:chExt cx="1066771" cy="1068054"/>
            </a:xfrm>
          </p:grpSpPr>
          <p:sp>
            <p:nvSpPr>
              <p:cNvPr id="22" name="Freeform 5">
                <a:extLst>
                  <a:ext uri="{FF2B5EF4-FFF2-40B4-BE49-F238E27FC236}">
                    <a16:creationId xmlns:a16="http://schemas.microsoft.com/office/drawing/2014/main" xmlns="" id="{2C965F83-394C-4ECD-98FD-E768958E0D25}"/>
                  </a:ext>
                </a:extLst>
              </p:cNvPr>
              <p:cNvSpPr>
                <a:spLocks/>
              </p:cNvSpPr>
              <p:nvPr/>
            </p:nvSpPr>
            <p:spPr bwMode="auto">
              <a:xfrm>
                <a:off x="10015173"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3" name="Freeform 7">
                <a:extLst>
                  <a:ext uri="{FF2B5EF4-FFF2-40B4-BE49-F238E27FC236}">
                    <a16:creationId xmlns:a16="http://schemas.microsoft.com/office/drawing/2014/main" xmlns="" id="{46454AFF-8F85-4073-9D5E-5E918F773B80}"/>
                  </a:ext>
                </a:extLst>
              </p:cNvPr>
              <p:cNvSpPr>
                <a:spLocks/>
              </p:cNvSpPr>
              <p:nvPr/>
            </p:nvSpPr>
            <p:spPr bwMode="auto">
              <a:xfrm>
                <a:off x="9481574"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grpSp>
          <p:nvGrpSpPr>
            <p:cNvPr id="8" name="Group 12">
              <a:extLst>
                <a:ext uri="{FF2B5EF4-FFF2-40B4-BE49-F238E27FC236}">
                  <a16:creationId xmlns:a16="http://schemas.microsoft.com/office/drawing/2014/main" xmlns="" id="{5DCC80E2-1720-48F0-B521-F7313549F768}"/>
                </a:ext>
              </a:extLst>
            </p:cNvPr>
            <p:cNvGrpSpPr/>
            <p:nvPr/>
          </p:nvGrpSpPr>
          <p:grpSpPr>
            <a:xfrm>
              <a:off x="5078362" y="3028480"/>
              <a:ext cx="800078" cy="801041"/>
              <a:chOff x="6771148" y="2894973"/>
              <a:chExt cx="1066771" cy="1068054"/>
            </a:xfrm>
          </p:grpSpPr>
          <p:sp>
            <p:nvSpPr>
              <p:cNvPr id="20" name="Freeform 5">
                <a:extLst>
                  <a:ext uri="{FF2B5EF4-FFF2-40B4-BE49-F238E27FC236}">
                    <a16:creationId xmlns:a16="http://schemas.microsoft.com/office/drawing/2014/main" xmlns="" id="{63980784-95DE-457E-B662-D6CCBF267FC4}"/>
                  </a:ext>
                </a:extLst>
              </p:cNvPr>
              <p:cNvSpPr>
                <a:spLocks/>
              </p:cNvSpPr>
              <p:nvPr/>
            </p:nvSpPr>
            <p:spPr bwMode="auto">
              <a:xfrm>
                <a:off x="7304747"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1" name="Freeform 7">
                <a:extLst>
                  <a:ext uri="{FF2B5EF4-FFF2-40B4-BE49-F238E27FC236}">
                    <a16:creationId xmlns:a16="http://schemas.microsoft.com/office/drawing/2014/main" xmlns="" id="{CC478339-E29E-4480-AAA4-F16A2F79B582}"/>
                  </a:ext>
                </a:extLst>
              </p:cNvPr>
              <p:cNvSpPr>
                <a:spLocks/>
              </p:cNvSpPr>
              <p:nvPr/>
            </p:nvSpPr>
            <p:spPr bwMode="auto">
              <a:xfrm>
                <a:off x="6771148"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grpSp>
          <p:nvGrpSpPr>
            <p:cNvPr id="9" name="Group 11">
              <a:extLst>
                <a:ext uri="{FF2B5EF4-FFF2-40B4-BE49-F238E27FC236}">
                  <a16:creationId xmlns:a16="http://schemas.microsoft.com/office/drawing/2014/main" xmlns="" id="{FC62BE4F-B196-45AF-B98C-91E3F80E38F9}"/>
                </a:ext>
              </a:extLst>
            </p:cNvPr>
            <p:cNvGrpSpPr/>
            <p:nvPr/>
          </p:nvGrpSpPr>
          <p:grpSpPr>
            <a:xfrm>
              <a:off x="3045542" y="3028480"/>
              <a:ext cx="800078" cy="801041"/>
              <a:chOff x="4060722" y="2894973"/>
              <a:chExt cx="1066771" cy="1068054"/>
            </a:xfrm>
            <a:solidFill>
              <a:schemeClr val="accent3">
                <a:lumMod val="60000"/>
                <a:lumOff val="40000"/>
              </a:schemeClr>
            </a:solidFill>
          </p:grpSpPr>
          <p:sp>
            <p:nvSpPr>
              <p:cNvPr id="18" name="Freeform 5">
                <a:extLst>
                  <a:ext uri="{FF2B5EF4-FFF2-40B4-BE49-F238E27FC236}">
                    <a16:creationId xmlns:a16="http://schemas.microsoft.com/office/drawing/2014/main" xmlns="" id="{CAB65D93-AE28-4AE0-B90E-94ECFC5886D1}"/>
                  </a:ext>
                </a:extLst>
              </p:cNvPr>
              <p:cNvSpPr>
                <a:spLocks/>
              </p:cNvSpPr>
              <p:nvPr/>
            </p:nvSpPr>
            <p:spPr bwMode="auto">
              <a:xfrm>
                <a:off x="4594321"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9" name="Freeform 7">
                <a:extLst>
                  <a:ext uri="{FF2B5EF4-FFF2-40B4-BE49-F238E27FC236}">
                    <a16:creationId xmlns:a16="http://schemas.microsoft.com/office/drawing/2014/main" xmlns="" id="{DCBDA598-A066-4C1E-B960-EA50156DBA13}"/>
                  </a:ext>
                </a:extLst>
              </p:cNvPr>
              <p:cNvSpPr>
                <a:spLocks/>
              </p:cNvSpPr>
              <p:nvPr/>
            </p:nvSpPr>
            <p:spPr bwMode="auto">
              <a:xfrm>
                <a:off x="4060722"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sp>
          <p:nvSpPr>
            <p:cNvPr id="10" name="Oval 54">
              <a:extLst>
                <a:ext uri="{FF2B5EF4-FFF2-40B4-BE49-F238E27FC236}">
                  <a16:creationId xmlns:a16="http://schemas.microsoft.com/office/drawing/2014/main" xmlns="" id="{5F28186E-5DD9-44C3-B275-612132337A93}"/>
                </a:ext>
              </a:extLst>
            </p:cNvPr>
            <p:cNvSpPr/>
            <p:nvPr/>
          </p:nvSpPr>
          <p:spPr>
            <a:xfrm>
              <a:off x="1225123" y="3240881"/>
              <a:ext cx="376238" cy="376238"/>
            </a:xfrm>
            <a:prstGeom prst="ellipse">
              <a:avLst/>
            </a:prstGeom>
            <a:noFill/>
            <a:ln w="28575">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11" name="Oval 55">
              <a:extLst>
                <a:ext uri="{FF2B5EF4-FFF2-40B4-BE49-F238E27FC236}">
                  <a16:creationId xmlns:a16="http://schemas.microsoft.com/office/drawing/2014/main" xmlns="" id="{8A56EF23-E897-4D06-8649-1DD2C91FB024}"/>
                </a:ext>
              </a:extLst>
            </p:cNvPr>
            <p:cNvSpPr/>
            <p:nvPr/>
          </p:nvSpPr>
          <p:spPr>
            <a:xfrm>
              <a:off x="3257728" y="3240881"/>
              <a:ext cx="376238" cy="376238"/>
            </a:xfrm>
            <a:prstGeom prst="ellipse">
              <a:avLst/>
            </a:prstGeom>
            <a:noFill/>
            <a:ln w="28575">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12" name="Oval 56">
              <a:extLst>
                <a:ext uri="{FF2B5EF4-FFF2-40B4-BE49-F238E27FC236}">
                  <a16:creationId xmlns:a16="http://schemas.microsoft.com/office/drawing/2014/main" xmlns="" id="{50D7FA05-0D55-4506-A029-7CCA5FC2451A}"/>
                </a:ext>
              </a:extLst>
            </p:cNvPr>
            <p:cNvSpPr/>
            <p:nvPr/>
          </p:nvSpPr>
          <p:spPr>
            <a:xfrm>
              <a:off x="5290334" y="3240881"/>
              <a:ext cx="376238" cy="376238"/>
            </a:xfrm>
            <a:prstGeom prst="ellipse">
              <a:avLst/>
            </a:prstGeom>
            <a:noFill/>
            <a:ln w="28575">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13" name="Oval 57">
              <a:extLst>
                <a:ext uri="{FF2B5EF4-FFF2-40B4-BE49-F238E27FC236}">
                  <a16:creationId xmlns:a16="http://schemas.microsoft.com/office/drawing/2014/main" xmlns="" id="{77F496F2-E52E-47DA-8F7C-558614009192}"/>
                </a:ext>
              </a:extLst>
            </p:cNvPr>
            <p:cNvSpPr/>
            <p:nvPr/>
          </p:nvSpPr>
          <p:spPr>
            <a:xfrm>
              <a:off x="7322941" y="3240881"/>
              <a:ext cx="376238" cy="376238"/>
            </a:xfrm>
            <a:prstGeom prst="ellipse">
              <a:avLst/>
            </a:prstGeom>
            <a:noFill/>
            <a:ln w="28575">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14" name="Oval 60">
              <a:extLst>
                <a:ext uri="{FF2B5EF4-FFF2-40B4-BE49-F238E27FC236}">
                  <a16:creationId xmlns:a16="http://schemas.microsoft.com/office/drawing/2014/main" xmlns="" id="{76AC307D-42CB-4D9D-8814-CA13D00F355C}"/>
                </a:ext>
              </a:extLst>
            </p:cNvPr>
            <p:cNvSpPr/>
            <p:nvPr/>
          </p:nvSpPr>
          <p:spPr>
            <a:xfrm>
              <a:off x="1308146" y="3324225"/>
              <a:ext cx="209550" cy="2095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Oval 61">
              <a:extLst>
                <a:ext uri="{FF2B5EF4-FFF2-40B4-BE49-F238E27FC236}">
                  <a16:creationId xmlns:a16="http://schemas.microsoft.com/office/drawing/2014/main" xmlns="" id="{DE7B91B5-3765-4603-B142-E7FABFA75327}"/>
                </a:ext>
              </a:extLst>
            </p:cNvPr>
            <p:cNvSpPr/>
            <p:nvPr/>
          </p:nvSpPr>
          <p:spPr>
            <a:xfrm>
              <a:off x="3340859" y="3324225"/>
              <a:ext cx="209550" cy="2095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Oval 62">
              <a:extLst>
                <a:ext uri="{FF2B5EF4-FFF2-40B4-BE49-F238E27FC236}">
                  <a16:creationId xmlns:a16="http://schemas.microsoft.com/office/drawing/2014/main" xmlns="" id="{4E85E976-6C9F-4B9D-B8CE-A0D3F16679D8}"/>
                </a:ext>
              </a:extLst>
            </p:cNvPr>
            <p:cNvSpPr/>
            <p:nvPr/>
          </p:nvSpPr>
          <p:spPr>
            <a:xfrm>
              <a:off x="5373572" y="3324225"/>
              <a:ext cx="209550" cy="2095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Oval 63">
              <a:extLst>
                <a:ext uri="{FF2B5EF4-FFF2-40B4-BE49-F238E27FC236}">
                  <a16:creationId xmlns:a16="http://schemas.microsoft.com/office/drawing/2014/main" xmlns="" id="{6096233F-AB90-499A-8553-F9AAA8AAC1DD}"/>
                </a:ext>
              </a:extLst>
            </p:cNvPr>
            <p:cNvSpPr/>
            <p:nvPr/>
          </p:nvSpPr>
          <p:spPr>
            <a:xfrm>
              <a:off x="7406285" y="3324225"/>
              <a:ext cx="209550" cy="2095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6" name="TextBox 7">
            <a:extLst>
              <a:ext uri="{FF2B5EF4-FFF2-40B4-BE49-F238E27FC236}">
                <a16:creationId xmlns:a16="http://schemas.microsoft.com/office/drawing/2014/main" xmlns="" id="{FFC5B4E5-9A07-47EA-AB3E-4808066DBF78}"/>
              </a:ext>
            </a:extLst>
          </p:cNvPr>
          <p:cNvSpPr txBox="1"/>
          <p:nvPr/>
        </p:nvSpPr>
        <p:spPr>
          <a:xfrm>
            <a:off x="539552" y="1052736"/>
            <a:ext cx="8064896" cy="461665"/>
          </a:xfrm>
          <a:prstGeom prst="rect">
            <a:avLst/>
          </a:prstGeom>
          <a:noFill/>
        </p:spPr>
        <p:txBody>
          <a:bodyPr wrap="square" rtlCol="0">
            <a:spAutoFit/>
          </a:bodyPr>
          <a:lstStyle/>
          <a:p>
            <a:r>
              <a:rPr lang="en-US" sz="2400" b="1" dirty="0" smtClean="0">
                <a:solidFill>
                  <a:schemeClr val="accent1"/>
                </a:solidFill>
              </a:rPr>
              <a:t>Terminology: more precise terminology </a:t>
            </a:r>
            <a:r>
              <a:rPr lang="en-US" sz="2400" b="1" smtClean="0">
                <a:solidFill>
                  <a:schemeClr val="accent1"/>
                </a:solidFill>
              </a:rPr>
              <a:t>and definitions</a:t>
            </a:r>
            <a:endParaRPr lang="en-US" sz="2400" b="1" dirty="0">
              <a:solidFill>
                <a:schemeClr val="accent1"/>
              </a:solidFill>
            </a:endParaRPr>
          </a:p>
        </p:txBody>
      </p:sp>
      <p:sp>
        <p:nvSpPr>
          <p:cNvPr id="27" name="TextBox 7">
            <a:extLst>
              <a:ext uri="{FF2B5EF4-FFF2-40B4-BE49-F238E27FC236}">
                <a16:creationId xmlns:a16="http://schemas.microsoft.com/office/drawing/2014/main" xmlns="" id="{FFC5B4E5-9A07-47EA-AB3E-4808066DBF78}"/>
              </a:ext>
            </a:extLst>
          </p:cNvPr>
          <p:cNvSpPr txBox="1"/>
          <p:nvPr/>
        </p:nvSpPr>
        <p:spPr>
          <a:xfrm>
            <a:off x="550982" y="139492"/>
            <a:ext cx="1118808" cy="415498"/>
          </a:xfrm>
          <a:prstGeom prst="rect">
            <a:avLst/>
          </a:prstGeom>
          <a:noFill/>
        </p:spPr>
        <p:txBody>
          <a:bodyPr wrap="square" rtlCol="0">
            <a:spAutoFit/>
          </a:bodyPr>
          <a:lstStyle/>
          <a:p>
            <a:r>
              <a:rPr lang="en-US" sz="1050" b="1" dirty="0" smtClean="0">
                <a:solidFill>
                  <a:schemeClr val="accent1"/>
                </a:solidFill>
              </a:rPr>
              <a:t>USER ENGAGEMENT</a:t>
            </a:r>
            <a:endParaRPr lang="en-US" sz="1050" b="1" dirty="0">
              <a:solidFill>
                <a:schemeClr val="accent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l="20672" t="14700" r="20857" b="4452"/>
          <a:stretch>
            <a:fillRect/>
          </a:stretch>
        </p:blipFill>
        <p:spPr bwMode="auto">
          <a:xfrm>
            <a:off x="251520" y="1700808"/>
            <a:ext cx="6480000" cy="5040000"/>
          </a:xfrm>
          <a:prstGeom prst="rect">
            <a:avLst/>
          </a:prstGeom>
          <a:noFill/>
          <a:ln w="9525">
            <a:noFill/>
            <a:miter lim="800000"/>
            <a:headEnd/>
            <a:tailEnd/>
          </a:ln>
        </p:spPr>
      </p:pic>
      <p:grpSp>
        <p:nvGrpSpPr>
          <p:cNvPr id="4" name="3 Grupo"/>
          <p:cNvGrpSpPr>
            <a:grpSpLocks noChangeAspect="1"/>
          </p:cNvGrpSpPr>
          <p:nvPr/>
        </p:nvGrpSpPr>
        <p:grpSpPr>
          <a:xfrm>
            <a:off x="832804" y="188640"/>
            <a:ext cx="7465506" cy="720000"/>
            <a:chOff x="419100" y="3028480"/>
            <a:chExt cx="8305800" cy="801041"/>
          </a:xfrm>
        </p:grpSpPr>
        <p:cxnSp>
          <p:nvCxnSpPr>
            <p:cNvPr id="5" name="Straight Connector 5">
              <a:extLst>
                <a:ext uri="{FF2B5EF4-FFF2-40B4-BE49-F238E27FC236}">
                  <a16:creationId xmlns:a16="http://schemas.microsoft.com/office/drawing/2014/main" xmlns="" id="{245AFC35-13C7-44BB-A3AB-464834129932}"/>
                </a:ext>
              </a:extLst>
            </p:cNvPr>
            <p:cNvCxnSpPr>
              <a:cxnSpLocks/>
            </p:cNvCxnSpPr>
            <p:nvPr/>
          </p:nvCxnSpPr>
          <p:spPr>
            <a:xfrm>
              <a:off x="419100" y="3429000"/>
              <a:ext cx="8305800" cy="1"/>
            </a:xfrm>
            <a:prstGeom prst="line">
              <a:avLst/>
            </a:prstGeom>
            <a:ln w="28575">
              <a:solidFill>
                <a:schemeClr val="bg2">
                  <a:lumMod val="75000"/>
                </a:schemeClr>
              </a:solidFill>
              <a:prstDash val="sysDot"/>
            </a:ln>
          </p:spPr>
          <p:style>
            <a:lnRef idx="2">
              <a:schemeClr val="dk1"/>
            </a:lnRef>
            <a:fillRef idx="0">
              <a:schemeClr val="dk1"/>
            </a:fillRef>
            <a:effectRef idx="1">
              <a:schemeClr val="dk1"/>
            </a:effectRef>
            <a:fontRef idx="minor">
              <a:schemeClr val="tx1"/>
            </a:fontRef>
          </p:style>
        </p:cxnSp>
        <p:grpSp>
          <p:nvGrpSpPr>
            <p:cNvPr id="6" name="Group 10">
              <a:extLst>
                <a:ext uri="{FF2B5EF4-FFF2-40B4-BE49-F238E27FC236}">
                  <a16:creationId xmlns:a16="http://schemas.microsoft.com/office/drawing/2014/main" xmlns="" id="{5522A310-F67F-41FA-8C67-06B4B969B914}"/>
                </a:ext>
              </a:extLst>
            </p:cNvPr>
            <p:cNvGrpSpPr/>
            <p:nvPr/>
          </p:nvGrpSpPr>
          <p:grpSpPr>
            <a:xfrm>
              <a:off x="1012723" y="3028480"/>
              <a:ext cx="800078" cy="801041"/>
              <a:chOff x="1350296" y="2894973"/>
              <a:chExt cx="1066771" cy="1068054"/>
            </a:xfrm>
          </p:grpSpPr>
          <p:sp>
            <p:nvSpPr>
              <p:cNvPr id="24" name="Freeform 5">
                <a:extLst>
                  <a:ext uri="{FF2B5EF4-FFF2-40B4-BE49-F238E27FC236}">
                    <a16:creationId xmlns:a16="http://schemas.microsoft.com/office/drawing/2014/main" xmlns="" id="{D4303751-6B11-4DE5-AA02-8283B6312A70}"/>
                  </a:ext>
                </a:extLst>
              </p:cNvPr>
              <p:cNvSpPr>
                <a:spLocks/>
              </p:cNvSpPr>
              <p:nvPr/>
            </p:nvSpPr>
            <p:spPr bwMode="auto">
              <a:xfrm>
                <a:off x="1883895"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rgbClr val="3A5C84"/>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5" name="Freeform 7">
                <a:extLst>
                  <a:ext uri="{FF2B5EF4-FFF2-40B4-BE49-F238E27FC236}">
                    <a16:creationId xmlns:a16="http://schemas.microsoft.com/office/drawing/2014/main" xmlns="" id="{62785338-4A56-4DD6-9439-A6CCC45816C1}"/>
                  </a:ext>
                </a:extLst>
              </p:cNvPr>
              <p:cNvSpPr>
                <a:spLocks/>
              </p:cNvSpPr>
              <p:nvPr/>
            </p:nvSpPr>
            <p:spPr bwMode="auto">
              <a:xfrm>
                <a:off x="1350296"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chemeClr val="accent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grpSp>
          <p:nvGrpSpPr>
            <p:cNvPr id="7" name="Group 13">
              <a:extLst>
                <a:ext uri="{FF2B5EF4-FFF2-40B4-BE49-F238E27FC236}">
                  <a16:creationId xmlns:a16="http://schemas.microsoft.com/office/drawing/2014/main" xmlns="" id="{CC71A064-DA16-4809-BF87-12B9BD2BD250}"/>
                </a:ext>
              </a:extLst>
            </p:cNvPr>
            <p:cNvGrpSpPr/>
            <p:nvPr/>
          </p:nvGrpSpPr>
          <p:grpSpPr>
            <a:xfrm>
              <a:off x="7111181" y="3028480"/>
              <a:ext cx="800078" cy="801041"/>
              <a:chOff x="9481574" y="2894973"/>
              <a:chExt cx="1066771" cy="1068054"/>
            </a:xfrm>
          </p:grpSpPr>
          <p:sp>
            <p:nvSpPr>
              <p:cNvPr id="22" name="Freeform 5">
                <a:extLst>
                  <a:ext uri="{FF2B5EF4-FFF2-40B4-BE49-F238E27FC236}">
                    <a16:creationId xmlns:a16="http://schemas.microsoft.com/office/drawing/2014/main" xmlns="" id="{2C965F83-394C-4ECD-98FD-E768958E0D25}"/>
                  </a:ext>
                </a:extLst>
              </p:cNvPr>
              <p:cNvSpPr>
                <a:spLocks/>
              </p:cNvSpPr>
              <p:nvPr/>
            </p:nvSpPr>
            <p:spPr bwMode="auto">
              <a:xfrm>
                <a:off x="10015173"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3" name="Freeform 7">
                <a:extLst>
                  <a:ext uri="{FF2B5EF4-FFF2-40B4-BE49-F238E27FC236}">
                    <a16:creationId xmlns:a16="http://schemas.microsoft.com/office/drawing/2014/main" xmlns="" id="{46454AFF-8F85-4073-9D5E-5E918F773B80}"/>
                  </a:ext>
                </a:extLst>
              </p:cNvPr>
              <p:cNvSpPr>
                <a:spLocks/>
              </p:cNvSpPr>
              <p:nvPr/>
            </p:nvSpPr>
            <p:spPr bwMode="auto">
              <a:xfrm>
                <a:off x="9481574"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grpSp>
          <p:nvGrpSpPr>
            <p:cNvPr id="8" name="Group 12">
              <a:extLst>
                <a:ext uri="{FF2B5EF4-FFF2-40B4-BE49-F238E27FC236}">
                  <a16:creationId xmlns:a16="http://schemas.microsoft.com/office/drawing/2014/main" xmlns="" id="{5DCC80E2-1720-48F0-B521-F7313549F768}"/>
                </a:ext>
              </a:extLst>
            </p:cNvPr>
            <p:cNvGrpSpPr/>
            <p:nvPr/>
          </p:nvGrpSpPr>
          <p:grpSpPr>
            <a:xfrm>
              <a:off x="5078362" y="3028480"/>
              <a:ext cx="800078" cy="801041"/>
              <a:chOff x="6771148" y="2894973"/>
              <a:chExt cx="1066771" cy="1068054"/>
            </a:xfrm>
          </p:grpSpPr>
          <p:sp>
            <p:nvSpPr>
              <p:cNvPr id="20" name="Freeform 5">
                <a:extLst>
                  <a:ext uri="{FF2B5EF4-FFF2-40B4-BE49-F238E27FC236}">
                    <a16:creationId xmlns:a16="http://schemas.microsoft.com/office/drawing/2014/main" xmlns="" id="{63980784-95DE-457E-B662-D6CCBF267FC4}"/>
                  </a:ext>
                </a:extLst>
              </p:cNvPr>
              <p:cNvSpPr>
                <a:spLocks/>
              </p:cNvSpPr>
              <p:nvPr/>
            </p:nvSpPr>
            <p:spPr bwMode="auto">
              <a:xfrm>
                <a:off x="7304747"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1" name="Freeform 7">
                <a:extLst>
                  <a:ext uri="{FF2B5EF4-FFF2-40B4-BE49-F238E27FC236}">
                    <a16:creationId xmlns:a16="http://schemas.microsoft.com/office/drawing/2014/main" xmlns="" id="{CC478339-E29E-4480-AAA4-F16A2F79B582}"/>
                  </a:ext>
                </a:extLst>
              </p:cNvPr>
              <p:cNvSpPr>
                <a:spLocks/>
              </p:cNvSpPr>
              <p:nvPr/>
            </p:nvSpPr>
            <p:spPr bwMode="auto">
              <a:xfrm>
                <a:off x="6771148"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grpSp>
          <p:nvGrpSpPr>
            <p:cNvPr id="9" name="Group 11">
              <a:extLst>
                <a:ext uri="{FF2B5EF4-FFF2-40B4-BE49-F238E27FC236}">
                  <a16:creationId xmlns:a16="http://schemas.microsoft.com/office/drawing/2014/main" xmlns="" id="{FC62BE4F-B196-45AF-B98C-91E3F80E38F9}"/>
                </a:ext>
              </a:extLst>
            </p:cNvPr>
            <p:cNvGrpSpPr/>
            <p:nvPr/>
          </p:nvGrpSpPr>
          <p:grpSpPr>
            <a:xfrm>
              <a:off x="3045542" y="3028480"/>
              <a:ext cx="800078" cy="801041"/>
              <a:chOff x="4060722" y="2894973"/>
              <a:chExt cx="1066771" cy="1068054"/>
            </a:xfrm>
            <a:solidFill>
              <a:schemeClr val="accent3">
                <a:lumMod val="60000"/>
                <a:lumOff val="40000"/>
              </a:schemeClr>
            </a:solidFill>
          </p:grpSpPr>
          <p:sp>
            <p:nvSpPr>
              <p:cNvPr id="18" name="Freeform 5">
                <a:extLst>
                  <a:ext uri="{FF2B5EF4-FFF2-40B4-BE49-F238E27FC236}">
                    <a16:creationId xmlns:a16="http://schemas.microsoft.com/office/drawing/2014/main" xmlns="" id="{CAB65D93-AE28-4AE0-B90E-94ECFC5886D1}"/>
                  </a:ext>
                </a:extLst>
              </p:cNvPr>
              <p:cNvSpPr>
                <a:spLocks/>
              </p:cNvSpPr>
              <p:nvPr/>
            </p:nvSpPr>
            <p:spPr bwMode="auto">
              <a:xfrm>
                <a:off x="4594321"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9" name="Freeform 7">
                <a:extLst>
                  <a:ext uri="{FF2B5EF4-FFF2-40B4-BE49-F238E27FC236}">
                    <a16:creationId xmlns:a16="http://schemas.microsoft.com/office/drawing/2014/main" xmlns="" id="{DCBDA598-A066-4C1E-B960-EA50156DBA13}"/>
                  </a:ext>
                </a:extLst>
              </p:cNvPr>
              <p:cNvSpPr>
                <a:spLocks/>
              </p:cNvSpPr>
              <p:nvPr/>
            </p:nvSpPr>
            <p:spPr bwMode="auto">
              <a:xfrm>
                <a:off x="4060722"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sp>
          <p:nvSpPr>
            <p:cNvPr id="10" name="Oval 54">
              <a:extLst>
                <a:ext uri="{FF2B5EF4-FFF2-40B4-BE49-F238E27FC236}">
                  <a16:creationId xmlns:a16="http://schemas.microsoft.com/office/drawing/2014/main" xmlns="" id="{5F28186E-5DD9-44C3-B275-612132337A93}"/>
                </a:ext>
              </a:extLst>
            </p:cNvPr>
            <p:cNvSpPr/>
            <p:nvPr/>
          </p:nvSpPr>
          <p:spPr>
            <a:xfrm>
              <a:off x="1225123" y="3240881"/>
              <a:ext cx="376238" cy="376238"/>
            </a:xfrm>
            <a:prstGeom prst="ellipse">
              <a:avLst/>
            </a:prstGeom>
            <a:noFill/>
            <a:ln w="28575">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11" name="Oval 55">
              <a:extLst>
                <a:ext uri="{FF2B5EF4-FFF2-40B4-BE49-F238E27FC236}">
                  <a16:creationId xmlns:a16="http://schemas.microsoft.com/office/drawing/2014/main" xmlns="" id="{8A56EF23-E897-4D06-8649-1DD2C91FB024}"/>
                </a:ext>
              </a:extLst>
            </p:cNvPr>
            <p:cNvSpPr/>
            <p:nvPr/>
          </p:nvSpPr>
          <p:spPr>
            <a:xfrm>
              <a:off x="3257728" y="3240881"/>
              <a:ext cx="376238" cy="376238"/>
            </a:xfrm>
            <a:prstGeom prst="ellipse">
              <a:avLst/>
            </a:prstGeom>
            <a:noFill/>
            <a:ln w="28575">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12" name="Oval 56">
              <a:extLst>
                <a:ext uri="{FF2B5EF4-FFF2-40B4-BE49-F238E27FC236}">
                  <a16:creationId xmlns:a16="http://schemas.microsoft.com/office/drawing/2014/main" xmlns="" id="{50D7FA05-0D55-4506-A029-7CCA5FC2451A}"/>
                </a:ext>
              </a:extLst>
            </p:cNvPr>
            <p:cNvSpPr/>
            <p:nvPr/>
          </p:nvSpPr>
          <p:spPr>
            <a:xfrm>
              <a:off x="5290334" y="3240881"/>
              <a:ext cx="376238" cy="376238"/>
            </a:xfrm>
            <a:prstGeom prst="ellipse">
              <a:avLst/>
            </a:prstGeom>
            <a:noFill/>
            <a:ln w="28575">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13" name="Oval 57">
              <a:extLst>
                <a:ext uri="{FF2B5EF4-FFF2-40B4-BE49-F238E27FC236}">
                  <a16:creationId xmlns:a16="http://schemas.microsoft.com/office/drawing/2014/main" xmlns="" id="{77F496F2-E52E-47DA-8F7C-558614009192}"/>
                </a:ext>
              </a:extLst>
            </p:cNvPr>
            <p:cNvSpPr/>
            <p:nvPr/>
          </p:nvSpPr>
          <p:spPr>
            <a:xfrm>
              <a:off x="7322941" y="3240881"/>
              <a:ext cx="376238" cy="376238"/>
            </a:xfrm>
            <a:prstGeom prst="ellipse">
              <a:avLst/>
            </a:prstGeom>
            <a:noFill/>
            <a:ln w="28575">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14" name="Oval 60">
              <a:extLst>
                <a:ext uri="{FF2B5EF4-FFF2-40B4-BE49-F238E27FC236}">
                  <a16:creationId xmlns:a16="http://schemas.microsoft.com/office/drawing/2014/main" xmlns="" id="{76AC307D-42CB-4D9D-8814-CA13D00F355C}"/>
                </a:ext>
              </a:extLst>
            </p:cNvPr>
            <p:cNvSpPr/>
            <p:nvPr/>
          </p:nvSpPr>
          <p:spPr>
            <a:xfrm>
              <a:off x="1308146" y="3324225"/>
              <a:ext cx="209550" cy="2095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Oval 61">
              <a:extLst>
                <a:ext uri="{FF2B5EF4-FFF2-40B4-BE49-F238E27FC236}">
                  <a16:creationId xmlns:a16="http://schemas.microsoft.com/office/drawing/2014/main" xmlns="" id="{DE7B91B5-3765-4603-B142-E7FABFA75327}"/>
                </a:ext>
              </a:extLst>
            </p:cNvPr>
            <p:cNvSpPr/>
            <p:nvPr/>
          </p:nvSpPr>
          <p:spPr>
            <a:xfrm>
              <a:off x="3340859" y="3324225"/>
              <a:ext cx="209550" cy="2095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Oval 62">
              <a:extLst>
                <a:ext uri="{FF2B5EF4-FFF2-40B4-BE49-F238E27FC236}">
                  <a16:creationId xmlns:a16="http://schemas.microsoft.com/office/drawing/2014/main" xmlns="" id="{4E85E976-6C9F-4B9D-B8CE-A0D3F16679D8}"/>
                </a:ext>
              </a:extLst>
            </p:cNvPr>
            <p:cNvSpPr/>
            <p:nvPr/>
          </p:nvSpPr>
          <p:spPr>
            <a:xfrm>
              <a:off x="5373572" y="3324225"/>
              <a:ext cx="209550" cy="2095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Oval 63">
              <a:extLst>
                <a:ext uri="{FF2B5EF4-FFF2-40B4-BE49-F238E27FC236}">
                  <a16:creationId xmlns:a16="http://schemas.microsoft.com/office/drawing/2014/main" xmlns="" id="{6096233F-AB90-499A-8553-F9AAA8AAC1DD}"/>
                </a:ext>
              </a:extLst>
            </p:cNvPr>
            <p:cNvSpPr/>
            <p:nvPr/>
          </p:nvSpPr>
          <p:spPr>
            <a:xfrm>
              <a:off x="7406285" y="3324225"/>
              <a:ext cx="209550" cy="2095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8" name="TextBox 7">
            <a:extLst>
              <a:ext uri="{FF2B5EF4-FFF2-40B4-BE49-F238E27FC236}">
                <a16:creationId xmlns:a16="http://schemas.microsoft.com/office/drawing/2014/main" xmlns="" id="{FFC5B4E5-9A07-47EA-AB3E-4808066DBF78}"/>
              </a:ext>
            </a:extLst>
          </p:cNvPr>
          <p:cNvSpPr txBox="1"/>
          <p:nvPr/>
        </p:nvSpPr>
        <p:spPr>
          <a:xfrm>
            <a:off x="539552" y="1052736"/>
            <a:ext cx="8064896" cy="461665"/>
          </a:xfrm>
          <a:prstGeom prst="rect">
            <a:avLst/>
          </a:prstGeom>
          <a:noFill/>
        </p:spPr>
        <p:txBody>
          <a:bodyPr wrap="square" rtlCol="0">
            <a:spAutoFit/>
          </a:bodyPr>
          <a:lstStyle/>
          <a:p>
            <a:r>
              <a:rPr lang="en-US" sz="2400" b="1" smtClean="0">
                <a:solidFill>
                  <a:schemeClr val="accent1"/>
                </a:solidFill>
              </a:rPr>
              <a:t>Language: speak the language of users</a:t>
            </a:r>
            <a:endParaRPr lang="en-US" sz="2400" b="1">
              <a:solidFill>
                <a:schemeClr val="accent1"/>
              </a:solidFill>
            </a:endParaRPr>
          </a:p>
        </p:txBody>
      </p:sp>
      <p:sp>
        <p:nvSpPr>
          <p:cNvPr id="29" name="28 CuadroTexto"/>
          <p:cNvSpPr txBox="1"/>
          <p:nvPr/>
        </p:nvSpPr>
        <p:spPr>
          <a:xfrm>
            <a:off x="6732240" y="1700808"/>
            <a:ext cx="2304256" cy="584775"/>
          </a:xfrm>
          <a:prstGeom prst="rect">
            <a:avLst/>
          </a:prstGeom>
          <a:noFill/>
        </p:spPr>
        <p:txBody>
          <a:bodyPr wrap="square" rtlCol="0">
            <a:spAutoFit/>
          </a:bodyPr>
          <a:lstStyle/>
          <a:p>
            <a:pPr algn="ctr"/>
            <a:r>
              <a:rPr lang="es-ES" sz="1600" b="1" dirty="0" smtClean="0">
                <a:solidFill>
                  <a:schemeClr val="accent1"/>
                </a:solidFill>
              </a:rPr>
              <a:t>User-</a:t>
            </a:r>
            <a:r>
              <a:rPr lang="es-ES" sz="1600" b="1" dirty="0" err="1" smtClean="0">
                <a:solidFill>
                  <a:schemeClr val="accent1"/>
                </a:solidFill>
              </a:rPr>
              <a:t>engagement</a:t>
            </a:r>
            <a:r>
              <a:rPr lang="es-ES" sz="1600" b="1" dirty="0" smtClean="0">
                <a:solidFill>
                  <a:schemeClr val="accent1"/>
                </a:solidFill>
              </a:rPr>
              <a:t> </a:t>
            </a:r>
            <a:r>
              <a:rPr lang="es-ES" sz="1600" b="1" dirty="0" err="1" smtClean="0">
                <a:solidFill>
                  <a:schemeClr val="accent1"/>
                </a:solidFill>
              </a:rPr>
              <a:t>activities</a:t>
            </a:r>
            <a:endParaRPr lang="es-ES" sz="1600" b="1" dirty="0">
              <a:solidFill>
                <a:schemeClr val="accent1"/>
              </a:solidFill>
            </a:endParaRPr>
          </a:p>
        </p:txBody>
      </p:sp>
      <p:pic>
        <p:nvPicPr>
          <p:cNvPr id="39" name="38 Imagen" descr="crops.png"/>
          <p:cNvPicPr>
            <a:picLocks noChangeAspect="1"/>
          </p:cNvPicPr>
          <p:nvPr/>
        </p:nvPicPr>
        <p:blipFill>
          <a:blip r:embed="rId4" cstate="print">
            <a:grayscl/>
          </a:blip>
          <a:stretch>
            <a:fillRect/>
          </a:stretch>
        </p:blipFill>
        <p:spPr>
          <a:xfrm>
            <a:off x="7020272" y="2420888"/>
            <a:ext cx="473055" cy="1698552"/>
          </a:xfrm>
          <a:prstGeom prst="rect">
            <a:avLst/>
          </a:prstGeom>
        </p:spPr>
      </p:pic>
      <p:sp>
        <p:nvSpPr>
          <p:cNvPr id="40" name="39 CuadroTexto"/>
          <p:cNvSpPr txBox="1"/>
          <p:nvPr/>
        </p:nvSpPr>
        <p:spPr>
          <a:xfrm>
            <a:off x="7596336" y="2348880"/>
            <a:ext cx="1547664" cy="523220"/>
          </a:xfrm>
          <a:prstGeom prst="rect">
            <a:avLst/>
          </a:prstGeom>
          <a:noFill/>
        </p:spPr>
        <p:txBody>
          <a:bodyPr wrap="square" rtlCol="0">
            <a:spAutoFit/>
          </a:bodyPr>
          <a:lstStyle/>
          <a:p>
            <a:r>
              <a:rPr lang="es-ES" sz="1400" smtClean="0">
                <a:solidFill>
                  <a:schemeClr val="tx1">
                    <a:lumMod val="65000"/>
                    <a:lumOff val="35000"/>
                  </a:schemeClr>
                </a:solidFill>
              </a:rPr>
              <a:t>Focus groups (Portuguese)</a:t>
            </a:r>
            <a:endParaRPr lang="es-ES" sz="1400">
              <a:solidFill>
                <a:schemeClr val="tx1">
                  <a:lumMod val="65000"/>
                  <a:lumOff val="35000"/>
                </a:schemeClr>
              </a:solidFill>
            </a:endParaRPr>
          </a:p>
        </p:txBody>
      </p:sp>
      <p:sp>
        <p:nvSpPr>
          <p:cNvPr id="41" name="40 CuadroTexto"/>
          <p:cNvSpPr txBox="1"/>
          <p:nvPr/>
        </p:nvSpPr>
        <p:spPr>
          <a:xfrm>
            <a:off x="7596336" y="2977788"/>
            <a:ext cx="1368152" cy="523220"/>
          </a:xfrm>
          <a:prstGeom prst="rect">
            <a:avLst/>
          </a:prstGeom>
          <a:noFill/>
        </p:spPr>
        <p:txBody>
          <a:bodyPr wrap="square" rtlCol="0">
            <a:spAutoFit/>
          </a:bodyPr>
          <a:lstStyle/>
          <a:p>
            <a:r>
              <a:rPr lang="es-ES" sz="1400" smtClean="0">
                <a:solidFill>
                  <a:schemeClr val="tx1">
                    <a:lumMod val="65000"/>
                    <a:lumOff val="35000"/>
                  </a:schemeClr>
                </a:solidFill>
              </a:rPr>
              <a:t>Workshop (Italian)</a:t>
            </a:r>
            <a:endParaRPr lang="es-ES" sz="1400">
              <a:solidFill>
                <a:schemeClr val="tx1">
                  <a:lumMod val="65000"/>
                  <a:lumOff val="35000"/>
                </a:schemeClr>
              </a:solidFill>
            </a:endParaRPr>
          </a:p>
        </p:txBody>
      </p:sp>
      <p:sp>
        <p:nvSpPr>
          <p:cNvPr id="42" name="41 CuadroTexto"/>
          <p:cNvSpPr txBox="1"/>
          <p:nvPr/>
        </p:nvSpPr>
        <p:spPr>
          <a:xfrm>
            <a:off x="7596336" y="3625860"/>
            <a:ext cx="1547664" cy="523220"/>
          </a:xfrm>
          <a:prstGeom prst="rect">
            <a:avLst/>
          </a:prstGeom>
          <a:noFill/>
        </p:spPr>
        <p:txBody>
          <a:bodyPr wrap="square" rtlCol="0">
            <a:spAutoFit/>
          </a:bodyPr>
          <a:lstStyle/>
          <a:p>
            <a:r>
              <a:rPr lang="es-ES" sz="1400" smtClean="0">
                <a:solidFill>
                  <a:schemeClr val="tx1">
                    <a:lumMod val="65000"/>
                    <a:lumOff val="35000"/>
                  </a:schemeClr>
                </a:solidFill>
              </a:rPr>
              <a:t>Workshop (Spanish)</a:t>
            </a:r>
            <a:endParaRPr lang="es-ES" sz="1400">
              <a:solidFill>
                <a:schemeClr val="tx1">
                  <a:lumMod val="65000"/>
                  <a:lumOff val="35000"/>
                </a:schemeClr>
              </a:solidFill>
            </a:endParaRPr>
          </a:p>
        </p:txBody>
      </p:sp>
      <p:sp>
        <p:nvSpPr>
          <p:cNvPr id="45" name="44 CuadroTexto"/>
          <p:cNvSpPr txBox="1"/>
          <p:nvPr/>
        </p:nvSpPr>
        <p:spPr>
          <a:xfrm>
            <a:off x="7020272" y="4869159"/>
            <a:ext cx="1872903" cy="738664"/>
          </a:xfrm>
          <a:prstGeom prst="rect">
            <a:avLst/>
          </a:prstGeom>
          <a:noFill/>
        </p:spPr>
        <p:txBody>
          <a:bodyPr wrap="square" rtlCol="0">
            <a:spAutoFit/>
          </a:bodyPr>
          <a:lstStyle/>
          <a:p>
            <a:r>
              <a:rPr lang="es-ES" sz="1400" b="1" dirty="0" err="1" smtClean="0">
                <a:solidFill>
                  <a:schemeClr val="accent1"/>
                </a:solidFill>
              </a:rPr>
              <a:t>Help</a:t>
            </a:r>
            <a:r>
              <a:rPr lang="es-ES" sz="1400" b="1" dirty="0" smtClean="0">
                <a:solidFill>
                  <a:schemeClr val="accent1"/>
                </a:solidFill>
              </a:rPr>
              <a:t> </a:t>
            </a:r>
            <a:r>
              <a:rPr lang="es-ES" sz="1400" b="1" dirty="0" err="1" smtClean="0">
                <a:solidFill>
                  <a:schemeClr val="accent1"/>
                </a:solidFill>
              </a:rPr>
              <a:t>cover</a:t>
            </a:r>
            <a:r>
              <a:rPr lang="es-ES" sz="1400" b="1" dirty="0" smtClean="0">
                <a:solidFill>
                  <a:schemeClr val="accent1"/>
                </a:solidFill>
              </a:rPr>
              <a:t> </a:t>
            </a:r>
            <a:r>
              <a:rPr lang="es-ES" sz="1400" b="1" dirty="0" err="1" smtClean="0">
                <a:solidFill>
                  <a:schemeClr val="accent1"/>
                </a:solidFill>
              </a:rPr>
              <a:t>underrepresented</a:t>
            </a:r>
            <a:r>
              <a:rPr lang="es-ES" sz="1400" b="1" dirty="0" smtClean="0">
                <a:solidFill>
                  <a:schemeClr val="accent1"/>
                </a:solidFill>
              </a:rPr>
              <a:t> </a:t>
            </a:r>
            <a:r>
              <a:rPr lang="es-ES" sz="1400" b="1" err="1" smtClean="0">
                <a:solidFill>
                  <a:schemeClr val="accent1"/>
                </a:solidFill>
              </a:rPr>
              <a:t>areas</a:t>
            </a:r>
            <a:r>
              <a:rPr lang="es-ES" sz="1400" b="1" smtClean="0">
                <a:solidFill>
                  <a:schemeClr val="accent1"/>
                </a:solidFill>
              </a:rPr>
              <a:t> </a:t>
            </a:r>
            <a:endParaRPr lang="es-ES" sz="1400" b="1" dirty="0" smtClean="0">
              <a:solidFill>
                <a:schemeClr val="accent1"/>
              </a:solidFill>
            </a:endParaRPr>
          </a:p>
        </p:txBody>
      </p:sp>
      <p:sp>
        <p:nvSpPr>
          <p:cNvPr id="32" name="TextBox 7">
            <a:extLst>
              <a:ext uri="{FF2B5EF4-FFF2-40B4-BE49-F238E27FC236}">
                <a16:creationId xmlns:a16="http://schemas.microsoft.com/office/drawing/2014/main" xmlns="" id="{FFC5B4E5-9A07-47EA-AB3E-4808066DBF78}"/>
              </a:ext>
            </a:extLst>
          </p:cNvPr>
          <p:cNvSpPr txBox="1"/>
          <p:nvPr/>
        </p:nvSpPr>
        <p:spPr>
          <a:xfrm>
            <a:off x="550982" y="139492"/>
            <a:ext cx="1118808" cy="415498"/>
          </a:xfrm>
          <a:prstGeom prst="rect">
            <a:avLst/>
          </a:prstGeom>
          <a:noFill/>
        </p:spPr>
        <p:txBody>
          <a:bodyPr wrap="square" rtlCol="0">
            <a:spAutoFit/>
          </a:bodyPr>
          <a:lstStyle/>
          <a:p>
            <a:r>
              <a:rPr lang="en-US" sz="1050" b="1" dirty="0" smtClean="0">
                <a:solidFill>
                  <a:schemeClr val="accent1"/>
                </a:solidFill>
              </a:rPr>
              <a:t>USER ENGAGEMENT</a:t>
            </a:r>
            <a:endParaRPr lang="en-US" sz="1050" b="1" dirty="0">
              <a:solidFill>
                <a:schemeClr val="accent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3 Grupo"/>
          <p:cNvGrpSpPr>
            <a:grpSpLocks noChangeAspect="1"/>
          </p:cNvGrpSpPr>
          <p:nvPr/>
        </p:nvGrpSpPr>
        <p:grpSpPr>
          <a:xfrm>
            <a:off x="832804" y="188640"/>
            <a:ext cx="7465506" cy="720000"/>
            <a:chOff x="419100" y="3028480"/>
            <a:chExt cx="8305800" cy="801041"/>
          </a:xfrm>
        </p:grpSpPr>
        <p:cxnSp>
          <p:nvCxnSpPr>
            <p:cNvPr id="5" name="Straight Connector 5">
              <a:extLst>
                <a:ext uri="{FF2B5EF4-FFF2-40B4-BE49-F238E27FC236}">
                  <a16:creationId xmlns:a16="http://schemas.microsoft.com/office/drawing/2014/main" xmlns="" id="{245AFC35-13C7-44BB-A3AB-464834129932}"/>
                </a:ext>
              </a:extLst>
            </p:cNvPr>
            <p:cNvCxnSpPr>
              <a:cxnSpLocks/>
            </p:cNvCxnSpPr>
            <p:nvPr/>
          </p:nvCxnSpPr>
          <p:spPr>
            <a:xfrm>
              <a:off x="419100" y="3429000"/>
              <a:ext cx="8305800" cy="1"/>
            </a:xfrm>
            <a:prstGeom prst="line">
              <a:avLst/>
            </a:prstGeom>
            <a:ln w="28575">
              <a:solidFill>
                <a:schemeClr val="bg2">
                  <a:lumMod val="75000"/>
                </a:schemeClr>
              </a:solidFill>
              <a:prstDash val="sysDot"/>
            </a:ln>
          </p:spPr>
          <p:style>
            <a:lnRef idx="2">
              <a:schemeClr val="dk1"/>
            </a:lnRef>
            <a:fillRef idx="0">
              <a:schemeClr val="dk1"/>
            </a:fillRef>
            <a:effectRef idx="1">
              <a:schemeClr val="dk1"/>
            </a:effectRef>
            <a:fontRef idx="minor">
              <a:schemeClr val="tx1"/>
            </a:fontRef>
          </p:style>
        </p:cxnSp>
        <p:grpSp>
          <p:nvGrpSpPr>
            <p:cNvPr id="6" name="Group 10">
              <a:extLst>
                <a:ext uri="{FF2B5EF4-FFF2-40B4-BE49-F238E27FC236}">
                  <a16:creationId xmlns:a16="http://schemas.microsoft.com/office/drawing/2014/main" xmlns="" id="{5522A310-F67F-41FA-8C67-06B4B969B914}"/>
                </a:ext>
              </a:extLst>
            </p:cNvPr>
            <p:cNvGrpSpPr/>
            <p:nvPr/>
          </p:nvGrpSpPr>
          <p:grpSpPr>
            <a:xfrm>
              <a:off x="1012723" y="3028480"/>
              <a:ext cx="800078" cy="801041"/>
              <a:chOff x="1350296" y="2894973"/>
              <a:chExt cx="1066771" cy="1068054"/>
            </a:xfrm>
          </p:grpSpPr>
          <p:sp>
            <p:nvSpPr>
              <p:cNvPr id="24" name="Freeform 5">
                <a:extLst>
                  <a:ext uri="{FF2B5EF4-FFF2-40B4-BE49-F238E27FC236}">
                    <a16:creationId xmlns:a16="http://schemas.microsoft.com/office/drawing/2014/main" xmlns="" id="{D4303751-6B11-4DE5-AA02-8283B6312A70}"/>
                  </a:ext>
                </a:extLst>
              </p:cNvPr>
              <p:cNvSpPr>
                <a:spLocks/>
              </p:cNvSpPr>
              <p:nvPr/>
            </p:nvSpPr>
            <p:spPr bwMode="auto">
              <a:xfrm>
                <a:off x="1883895"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rgbClr val="3A5C84"/>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5" name="Freeform 7">
                <a:extLst>
                  <a:ext uri="{FF2B5EF4-FFF2-40B4-BE49-F238E27FC236}">
                    <a16:creationId xmlns:a16="http://schemas.microsoft.com/office/drawing/2014/main" xmlns="" id="{62785338-4A56-4DD6-9439-A6CCC45816C1}"/>
                  </a:ext>
                </a:extLst>
              </p:cNvPr>
              <p:cNvSpPr>
                <a:spLocks/>
              </p:cNvSpPr>
              <p:nvPr/>
            </p:nvSpPr>
            <p:spPr bwMode="auto">
              <a:xfrm>
                <a:off x="1350296"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chemeClr val="accent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grpSp>
          <p:nvGrpSpPr>
            <p:cNvPr id="7" name="Group 13">
              <a:extLst>
                <a:ext uri="{FF2B5EF4-FFF2-40B4-BE49-F238E27FC236}">
                  <a16:creationId xmlns:a16="http://schemas.microsoft.com/office/drawing/2014/main" xmlns="" id="{CC71A064-DA16-4809-BF87-12B9BD2BD250}"/>
                </a:ext>
              </a:extLst>
            </p:cNvPr>
            <p:cNvGrpSpPr/>
            <p:nvPr/>
          </p:nvGrpSpPr>
          <p:grpSpPr>
            <a:xfrm>
              <a:off x="7111181" y="3028480"/>
              <a:ext cx="800078" cy="801041"/>
              <a:chOff x="9481574" y="2894973"/>
              <a:chExt cx="1066771" cy="1068054"/>
            </a:xfrm>
          </p:grpSpPr>
          <p:sp>
            <p:nvSpPr>
              <p:cNvPr id="22" name="Freeform 5">
                <a:extLst>
                  <a:ext uri="{FF2B5EF4-FFF2-40B4-BE49-F238E27FC236}">
                    <a16:creationId xmlns:a16="http://schemas.microsoft.com/office/drawing/2014/main" xmlns="" id="{2C965F83-394C-4ECD-98FD-E768958E0D25}"/>
                  </a:ext>
                </a:extLst>
              </p:cNvPr>
              <p:cNvSpPr>
                <a:spLocks/>
              </p:cNvSpPr>
              <p:nvPr/>
            </p:nvSpPr>
            <p:spPr bwMode="auto">
              <a:xfrm>
                <a:off x="10015173"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3" name="Freeform 7">
                <a:extLst>
                  <a:ext uri="{FF2B5EF4-FFF2-40B4-BE49-F238E27FC236}">
                    <a16:creationId xmlns:a16="http://schemas.microsoft.com/office/drawing/2014/main" xmlns="" id="{46454AFF-8F85-4073-9D5E-5E918F773B80}"/>
                  </a:ext>
                </a:extLst>
              </p:cNvPr>
              <p:cNvSpPr>
                <a:spLocks/>
              </p:cNvSpPr>
              <p:nvPr/>
            </p:nvSpPr>
            <p:spPr bwMode="auto">
              <a:xfrm>
                <a:off x="9481574"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grpSp>
          <p:nvGrpSpPr>
            <p:cNvPr id="8" name="Group 12">
              <a:extLst>
                <a:ext uri="{FF2B5EF4-FFF2-40B4-BE49-F238E27FC236}">
                  <a16:creationId xmlns:a16="http://schemas.microsoft.com/office/drawing/2014/main" xmlns="" id="{5DCC80E2-1720-48F0-B521-F7313549F768}"/>
                </a:ext>
              </a:extLst>
            </p:cNvPr>
            <p:cNvGrpSpPr/>
            <p:nvPr/>
          </p:nvGrpSpPr>
          <p:grpSpPr>
            <a:xfrm>
              <a:off x="5078362" y="3028480"/>
              <a:ext cx="800078" cy="801041"/>
              <a:chOff x="6771148" y="2894973"/>
              <a:chExt cx="1066771" cy="1068054"/>
            </a:xfrm>
          </p:grpSpPr>
          <p:sp>
            <p:nvSpPr>
              <p:cNvPr id="20" name="Freeform 5">
                <a:extLst>
                  <a:ext uri="{FF2B5EF4-FFF2-40B4-BE49-F238E27FC236}">
                    <a16:creationId xmlns:a16="http://schemas.microsoft.com/office/drawing/2014/main" xmlns="" id="{63980784-95DE-457E-B662-D6CCBF267FC4}"/>
                  </a:ext>
                </a:extLst>
              </p:cNvPr>
              <p:cNvSpPr>
                <a:spLocks/>
              </p:cNvSpPr>
              <p:nvPr/>
            </p:nvSpPr>
            <p:spPr bwMode="auto">
              <a:xfrm>
                <a:off x="7304747"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1" name="Freeform 7">
                <a:extLst>
                  <a:ext uri="{FF2B5EF4-FFF2-40B4-BE49-F238E27FC236}">
                    <a16:creationId xmlns:a16="http://schemas.microsoft.com/office/drawing/2014/main" xmlns="" id="{CC478339-E29E-4480-AAA4-F16A2F79B582}"/>
                  </a:ext>
                </a:extLst>
              </p:cNvPr>
              <p:cNvSpPr>
                <a:spLocks/>
              </p:cNvSpPr>
              <p:nvPr/>
            </p:nvSpPr>
            <p:spPr bwMode="auto">
              <a:xfrm>
                <a:off x="6771148"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grpSp>
          <p:nvGrpSpPr>
            <p:cNvPr id="9" name="Group 11">
              <a:extLst>
                <a:ext uri="{FF2B5EF4-FFF2-40B4-BE49-F238E27FC236}">
                  <a16:creationId xmlns:a16="http://schemas.microsoft.com/office/drawing/2014/main" xmlns="" id="{FC62BE4F-B196-45AF-B98C-91E3F80E38F9}"/>
                </a:ext>
              </a:extLst>
            </p:cNvPr>
            <p:cNvGrpSpPr/>
            <p:nvPr/>
          </p:nvGrpSpPr>
          <p:grpSpPr>
            <a:xfrm>
              <a:off x="3045542" y="3028480"/>
              <a:ext cx="800078" cy="801041"/>
              <a:chOff x="4060722" y="2894973"/>
              <a:chExt cx="1066771" cy="1068054"/>
            </a:xfrm>
            <a:solidFill>
              <a:schemeClr val="accent3">
                <a:lumMod val="60000"/>
                <a:lumOff val="40000"/>
              </a:schemeClr>
            </a:solidFill>
          </p:grpSpPr>
          <p:sp>
            <p:nvSpPr>
              <p:cNvPr id="18" name="Freeform 5">
                <a:extLst>
                  <a:ext uri="{FF2B5EF4-FFF2-40B4-BE49-F238E27FC236}">
                    <a16:creationId xmlns:a16="http://schemas.microsoft.com/office/drawing/2014/main" xmlns="" id="{CAB65D93-AE28-4AE0-B90E-94ECFC5886D1}"/>
                  </a:ext>
                </a:extLst>
              </p:cNvPr>
              <p:cNvSpPr>
                <a:spLocks/>
              </p:cNvSpPr>
              <p:nvPr/>
            </p:nvSpPr>
            <p:spPr bwMode="auto">
              <a:xfrm>
                <a:off x="4594321"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9" name="Freeform 7">
                <a:extLst>
                  <a:ext uri="{FF2B5EF4-FFF2-40B4-BE49-F238E27FC236}">
                    <a16:creationId xmlns:a16="http://schemas.microsoft.com/office/drawing/2014/main" xmlns="" id="{DCBDA598-A066-4C1E-B960-EA50156DBA13}"/>
                  </a:ext>
                </a:extLst>
              </p:cNvPr>
              <p:cNvSpPr>
                <a:spLocks/>
              </p:cNvSpPr>
              <p:nvPr/>
            </p:nvSpPr>
            <p:spPr bwMode="auto">
              <a:xfrm>
                <a:off x="4060722"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sp>
          <p:nvSpPr>
            <p:cNvPr id="10" name="Oval 54">
              <a:extLst>
                <a:ext uri="{FF2B5EF4-FFF2-40B4-BE49-F238E27FC236}">
                  <a16:creationId xmlns:a16="http://schemas.microsoft.com/office/drawing/2014/main" xmlns="" id="{5F28186E-5DD9-44C3-B275-612132337A93}"/>
                </a:ext>
              </a:extLst>
            </p:cNvPr>
            <p:cNvSpPr/>
            <p:nvPr/>
          </p:nvSpPr>
          <p:spPr>
            <a:xfrm>
              <a:off x="1225123" y="3240881"/>
              <a:ext cx="376238" cy="376238"/>
            </a:xfrm>
            <a:prstGeom prst="ellipse">
              <a:avLst/>
            </a:prstGeom>
            <a:noFill/>
            <a:ln w="28575">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11" name="Oval 55">
              <a:extLst>
                <a:ext uri="{FF2B5EF4-FFF2-40B4-BE49-F238E27FC236}">
                  <a16:creationId xmlns:a16="http://schemas.microsoft.com/office/drawing/2014/main" xmlns="" id="{8A56EF23-E897-4D06-8649-1DD2C91FB024}"/>
                </a:ext>
              </a:extLst>
            </p:cNvPr>
            <p:cNvSpPr/>
            <p:nvPr/>
          </p:nvSpPr>
          <p:spPr>
            <a:xfrm>
              <a:off x="3257728" y="3240881"/>
              <a:ext cx="376238" cy="376238"/>
            </a:xfrm>
            <a:prstGeom prst="ellipse">
              <a:avLst/>
            </a:prstGeom>
            <a:noFill/>
            <a:ln w="28575">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12" name="Oval 56">
              <a:extLst>
                <a:ext uri="{FF2B5EF4-FFF2-40B4-BE49-F238E27FC236}">
                  <a16:creationId xmlns:a16="http://schemas.microsoft.com/office/drawing/2014/main" xmlns="" id="{50D7FA05-0D55-4506-A029-7CCA5FC2451A}"/>
                </a:ext>
              </a:extLst>
            </p:cNvPr>
            <p:cNvSpPr/>
            <p:nvPr/>
          </p:nvSpPr>
          <p:spPr>
            <a:xfrm>
              <a:off x="5290334" y="3240881"/>
              <a:ext cx="376238" cy="376238"/>
            </a:xfrm>
            <a:prstGeom prst="ellipse">
              <a:avLst/>
            </a:prstGeom>
            <a:noFill/>
            <a:ln w="28575">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13" name="Oval 57">
              <a:extLst>
                <a:ext uri="{FF2B5EF4-FFF2-40B4-BE49-F238E27FC236}">
                  <a16:creationId xmlns:a16="http://schemas.microsoft.com/office/drawing/2014/main" xmlns="" id="{77F496F2-E52E-47DA-8F7C-558614009192}"/>
                </a:ext>
              </a:extLst>
            </p:cNvPr>
            <p:cNvSpPr/>
            <p:nvPr/>
          </p:nvSpPr>
          <p:spPr>
            <a:xfrm>
              <a:off x="7322941" y="3240881"/>
              <a:ext cx="376238" cy="376238"/>
            </a:xfrm>
            <a:prstGeom prst="ellipse">
              <a:avLst/>
            </a:prstGeom>
            <a:noFill/>
            <a:ln w="28575">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14" name="Oval 60">
              <a:extLst>
                <a:ext uri="{FF2B5EF4-FFF2-40B4-BE49-F238E27FC236}">
                  <a16:creationId xmlns:a16="http://schemas.microsoft.com/office/drawing/2014/main" xmlns="" id="{76AC307D-42CB-4D9D-8814-CA13D00F355C}"/>
                </a:ext>
              </a:extLst>
            </p:cNvPr>
            <p:cNvSpPr/>
            <p:nvPr/>
          </p:nvSpPr>
          <p:spPr>
            <a:xfrm>
              <a:off x="1308146" y="3324225"/>
              <a:ext cx="209550" cy="2095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Oval 61">
              <a:extLst>
                <a:ext uri="{FF2B5EF4-FFF2-40B4-BE49-F238E27FC236}">
                  <a16:creationId xmlns:a16="http://schemas.microsoft.com/office/drawing/2014/main" xmlns="" id="{DE7B91B5-3765-4603-B142-E7FABFA75327}"/>
                </a:ext>
              </a:extLst>
            </p:cNvPr>
            <p:cNvSpPr/>
            <p:nvPr/>
          </p:nvSpPr>
          <p:spPr>
            <a:xfrm>
              <a:off x="3340859" y="3324225"/>
              <a:ext cx="209550" cy="2095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Oval 62">
              <a:extLst>
                <a:ext uri="{FF2B5EF4-FFF2-40B4-BE49-F238E27FC236}">
                  <a16:creationId xmlns:a16="http://schemas.microsoft.com/office/drawing/2014/main" xmlns="" id="{4E85E976-6C9F-4B9D-B8CE-A0D3F16679D8}"/>
                </a:ext>
              </a:extLst>
            </p:cNvPr>
            <p:cNvSpPr/>
            <p:nvPr/>
          </p:nvSpPr>
          <p:spPr>
            <a:xfrm>
              <a:off x="5373572" y="3324225"/>
              <a:ext cx="209550" cy="2095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Oval 63">
              <a:extLst>
                <a:ext uri="{FF2B5EF4-FFF2-40B4-BE49-F238E27FC236}">
                  <a16:creationId xmlns:a16="http://schemas.microsoft.com/office/drawing/2014/main" xmlns="" id="{6096233F-AB90-499A-8553-F9AAA8AAC1DD}"/>
                </a:ext>
              </a:extLst>
            </p:cNvPr>
            <p:cNvSpPr/>
            <p:nvPr/>
          </p:nvSpPr>
          <p:spPr>
            <a:xfrm>
              <a:off x="7406285" y="3324225"/>
              <a:ext cx="209550" cy="2095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6" name="TextBox 7">
            <a:extLst>
              <a:ext uri="{FF2B5EF4-FFF2-40B4-BE49-F238E27FC236}">
                <a16:creationId xmlns:a16="http://schemas.microsoft.com/office/drawing/2014/main" xmlns="" id="{FFC5B4E5-9A07-47EA-AB3E-4808066DBF78}"/>
              </a:ext>
            </a:extLst>
          </p:cNvPr>
          <p:cNvSpPr txBox="1"/>
          <p:nvPr/>
        </p:nvSpPr>
        <p:spPr>
          <a:xfrm>
            <a:off x="539552" y="1052736"/>
            <a:ext cx="5976664" cy="461665"/>
          </a:xfrm>
          <a:prstGeom prst="rect">
            <a:avLst/>
          </a:prstGeom>
          <a:noFill/>
        </p:spPr>
        <p:txBody>
          <a:bodyPr wrap="square" rtlCol="0">
            <a:spAutoFit/>
          </a:bodyPr>
          <a:lstStyle/>
          <a:p>
            <a:r>
              <a:rPr lang="en-US" sz="2400" b="1" smtClean="0">
                <a:solidFill>
                  <a:schemeClr val="accent1"/>
                </a:solidFill>
              </a:rPr>
              <a:t>Understanding: go where the users are</a:t>
            </a:r>
            <a:endParaRPr lang="en-US" sz="2400" b="1">
              <a:solidFill>
                <a:schemeClr val="accent1"/>
              </a:solidFill>
            </a:endParaRPr>
          </a:p>
        </p:txBody>
      </p:sp>
      <p:sp>
        <p:nvSpPr>
          <p:cNvPr id="20486" name="AutoShape 6" descr="Resultado de imagen de location">
            <a:hlinkClick r:id="rId3"/>
          </p:cNvPr>
          <p:cNvSpPr>
            <a:spLocks noChangeAspect="1" noChangeArrowheads="1"/>
          </p:cNvSpPr>
          <p:nvPr/>
        </p:nvSpPr>
        <p:spPr bwMode="auto">
          <a:xfrm>
            <a:off x="38100" y="-2011363"/>
            <a:ext cx="2733675" cy="41910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grpSp>
        <p:nvGrpSpPr>
          <p:cNvPr id="38" name="37 Grupo"/>
          <p:cNvGrpSpPr/>
          <p:nvPr/>
        </p:nvGrpSpPr>
        <p:grpSpPr>
          <a:xfrm>
            <a:off x="1835696" y="1844824"/>
            <a:ext cx="6624736" cy="4550296"/>
            <a:chOff x="1835696" y="1844824"/>
            <a:chExt cx="6624736" cy="4550296"/>
          </a:xfrm>
        </p:grpSpPr>
        <p:pic>
          <p:nvPicPr>
            <p:cNvPr id="20484" name="Picture 4" descr="Imagen relacionada">
              <a:hlinkClick r:id="rId4"/>
            </p:cNvPr>
            <p:cNvPicPr>
              <a:picLocks noChangeAspect="1" noChangeArrowheads="1"/>
            </p:cNvPicPr>
            <p:nvPr/>
          </p:nvPicPr>
          <p:blipFill>
            <a:blip r:embed="rId5" cstate="print"/>
            <a:srcRect l="6191" t="17062"/>
            <a:stretch>
              <a:fillRect/>
            </a:stretch>
          </p:blipFill>
          <p:spPr bwMode="auto">
            <a:xfrm>
              <a:off x="2339752" y="1844824"/>
              <a:ext cx="6120680" cy="4550296"/>
            </a:xfrm>
            <a:prstGeom prst="rect">
              <a:avLst/>
            </a:prstGeom>
            <a:noFill/>
          </p:spPr>
        </p:pic>
        <p:pic>
          <p:nvPicPr>
            <p:cNvPr id="20488" name="Picture 8" descr="Resultado de imagen de location">
              <a:hlinkClick r:id="rId3"/>
            </p:cNvPr>
            <p:cNvPicPr>
              <a:picLocks noChangeAspect="1" noChangeArrowheads="1"/>
            </p:cNvPicPr>
            <p:nvPr/>
          </p:nvPicPr>
          <p:blipFill>
            <a:blip r:embed="rId6" cstate="print"/>
            <a:srcRect/>
            <a:stretch>
              <a:fillRect/>
            </a:stretch>
          </p:blipFill>
          <p:spPr bwMode="auto">
            <a:xfrm>
              <a:off x="3726954" y="5257775"/>
              <a:ext cx="234818" cy="360000"/>
            </a:xfrm>
            <a:prstGeom prst="rect">
              <a:avLst/>
            </a:prstGeom>
            <a:noFill/>
          </p:spPr>
        </p:pic>
        <p:pic>
          <p:nvPicPr>
            <p:cNvPr id="29" name="Picture 8" descr="Resultado de imagen de location">
              <a:hlinkClick r:id="rId3"/>
            </p:cNvPr>
            <p:cNvPicPr>
              <a:picLocks noChangeAspect="1" noChangeArrowheads="1"/>
            </p:cNvPicPr>
            <p:nvPr/>
          </p:nvPicPr>
          <p:blipFill>
            <a:blip r:embed="rId6" cstate="print"/>
            <a:srcRect/>
            <a:stretch>
              <a:fillRect/>
            </a:stretch>
          </p:blipFill>
          <p:spPr bwMode="auto">
            <a:xfrm>
              <a:off x="3463305" y="4806677"/>
              <a:ext cx="234818" cy="360000"/>
            </a:xfrm>
            <a:prstGeom prst="rect">
              <a:avLst/>
            </a:prstGeom>
            <a:noFill/>
          </p:spPr>
        </p:pic>
        <p:pic>
          <p:nvPicPr>
            <p:cNvPr id="30" name="Picture 8" descr="Resultado de imagen de location">
              <a:hlinkClick r:id="rId3"/>
            </p:cNvPr>
            <p:cNvPicPr>
              <a:picLocks noChangeAspect="1" noChangeArrowheads="1"/>
            </p:cNvPicPr>
            <p:nvPr/>
          </p:nvPicPr>
          <p:blipFill>
            <a:blip r:embed="rId6" cstate="print"/>
            <a:srcRect/>
            <a:stretch>
              <a:fillRect/>
            </a:stretch>
          </p:blipFill>
          <p:spPr bwMode="auto">
            <a:xfrm>
              <a:off x="5148064" y="4653136"/>
              <a:ext cx="234818" cy="360000"/>
            </a:xfrm>
            <a:prstGeom prst="rect">
              <a:avLst/>
            </a:prstGeom>
            <a:noFill/>
          </p:spPr>
        </p:pic>
        <p:sp>
          <p:nvSpPr>
            <p:cNvPr id="33" name="32 CuadroTexto"/>
            <p:cNvSpPr txBox="1"/>
            <p:nvPr/>
          </p:nvSpPr>
          <p:spPr>
            <a:xfrm>
              <a:off x="2843808" y="4365104"/>
              <a:ext cx="1117678" cy="461665"/>
            </a:xfrm>
            <a:prstGeom prst="rect">
              <a:avLst/>
            </a:prstGeom>
            <a:noFill/>
          </p:spPr>
          <p:txBody>
            <a:bodyPr wrap="none" rtlCol="0">
              <a:spAutoFit/>
            </a:bodyPr>
            <a:lstStyle/>
            <a:p>
              <a:pPr algn="ctr"/>
              <a:r>
                <a:rPr lang="es-ES" sz="1200" smtClean="0"/>
                <a:t>3-4 May 2018</a:t>
              </a:r>
            </a:p>
            <a:p>
              <a:pPr algn="ctr"/>
              <a:r>
                <a:rPr lang="es-ES" sz="1200" b="1" smtClean="0"/>
                <a:t>Sogrape</a:t>
              </a:r>
              <a:r>
                <a:rPr lang="es-ES" sz="1200" smtClean="0"/>
                <a:t>, Porto</a:t>
              </a:r>
              <a:endParaRPr lang="es-ES" sz="1200"/>
            </a:p>
          </p:txBody>
        </p:sp>
        <p:sp>
          <p:nvSpPr>
            <p:cNvPr id="34" name="33 CuadroTexto"/>
            <p:cNvSpPr txBox="1"/>
            <p:nvPr/>
          </p:nvSpPr>
          <p:spPr>
            <a:xfrm>
              <a:off x="1835696" y="4797152"/>
              <a:ext cx="1656184" cy="830997"/>
            </a:xfrm>
            <a:prstGeom prst="rect">
              <a:avLst/>
            </a:prstGeom>
            <a:noFill/>
          </p:spPr>
          <p:txBody>
            <a:bodyPr wrap="square" rtlCol="0">
              <a:spAutoFit/>
            </a:bodyPr>
            <a:lstStyle/>
            <a:p>
              <a:pPr algn="ctr"/>
              <a:r>
                <a:rPr lang="es-ES" sz="1200" smtClean="0"/>
                <a:t>14-15 Nov 2017</a:t>
              </a:r>
            </a:p>
            <a:p>
              <a:pPr algn="ctr"/>
              <a:r>
                <a:rPr lang="es-ES" sz="1200" b="1" smtClean="0"/>
                <a:t>Symington</a:t>
              </a:r>
              <a:r>
                <a:rPr lang="es-ES" sz="1200" smtClean="0"/>
                <a:t>, Vila Nova de Gaia </a:t>
              </a:r>
            </a:p>
            <a:p>
              <a:pPr algn="ctr"/>
              <a:r>
                <a:rPr lang="es-ES" sz="1200" smtClean="0"/>
                <a:t>(Portugal)</a:t>
              </a:r>
              <a:endParaRPr lang="es-ES" sz="1200"/>
            </a:p>
          </p:txBody>
        </p:sp>
        <p:sp>
          <p:nvSpPr>
            <p:cNvPr id="35" name="34 CuadroTexto"/>
            <p:cNvSpPr txBox="1"/>
            <p:nvPr/>
          </p:nvSpPr>
          <p:spPr>
            <a:xfrm>
              <a:off x="3287336" y="5661248"/>
              <a:ext cx="1382750" cy="646331"/>
            </a:xfrm>
            <a:prstGeom prst="rect">
              <a:avLst/>
            </a:prstGeom>
            <a:noFill/>
          </p:spPr>
          <p:txBody>
            <a:bodyPr wrap="none" rtlCol="0">
              <a:spAutoFit/>
            </a:bodyPr>
            <a:lstStyle/>
            <a:p>
              <a:pPr algn="ctr"/>
              <a:r>
                <a:rPr lang="es-ES" sz="1200" smtClean="0"/>
                <a:t>12 June 2018</a:t>
              </a:r>
            </a:p>
            <a:p>
              <a:pPr algn="ctr"/>
              <a:r>
                <a:rPr lang="es-ES" sz="1200" b="1" smtClean="0"/>
                <a:t>DCOOP</a:t>
              </a:r>
              <a:r>
                <a:rPr lang="es-ES" sz="1200" smtClean="0"/>
                <a:t>, Antequera</a:t>
              </a:r>
            </a:p>
            <a:p>
              <a:pPr algn="ctr"/>
              <a:r>
                <a:rPr lang="es-ES" sz="1200" smtClean="0"/>
                <a:t>(Spain)</a:t>
              </a:r>
              <a:endParaRPr lang="es-ES" sz="1200"/>
            </a:p>
          </p:txBody>
        </p:sp>
        <p:sp>
          <p:nvSpPr>
            <p:cNvPr id="36" name="35 CuadroTexto"/>
            <p:cNvSpPr txBox="1"/>
            <p:nvPr/>
          </p:nvSpPr>
          <p:spPr>
            <a:xfrm>
              <a:off x="4662729" y="4005064"/>
              <a:ext cx="1201290" cy="646331"/>
            </a:xfrm>
            <a:prstGeom prst="rect">
              <a:avLst/>
            </a:prstGeom>
            <a:noFill/>
          </p:spPr>
          <p:txBody>
            <a:bodyPr wrap="none" rtlCol="0">
              <a:spAutoFit/>
            </a:bodyPr>
            <a:lstStyle/>
            <a:p>
              <a:pPr algn="ctr"/>
              <a:r>
                <a:rPr lang="es-ES" sz="1200" smtClean="0"/>
                <a:t>15-16 May 2018</a:t>
              </a:r>
            </a:p>
            <a:p>
              <a:pPr algn="ctr"/>
              <a:r>
                <a:rPr lang="es-ES" sz="1200" b="1" smtClean="0"/>
                <a:t>Barilla</a:t>
              </a:r>
              <a:r>
                <a:rPr lang="es-ES" sz="1200" smtClean="0"/>
                <a:t>, Ravenna</a:t>
              </a:r>
            </a:p>
            <a:p>
              <a:pPr algn="ctr"/>
              <a:r>
                <a:rPr lang="es-ES" sz="1200" smtClean="0"/>
                <a:t>(Italy)</a:t>
              </a:r>
              <a:endParaRPr lang="es-ES" sz="1200"/>
            </a:p>
          </p:txBody>
        </p:sp>
        <p:pic>
          <p:nvPicPr>
            <p:cNvPr id="37" name="Picture 8" descr="Resultado de imagen de location">
              <a:hlinkClick r:id="rId3"/>
            </p:cNvPr>
            <p:cNvPicPr>
              <a:picLocks noChangeAspect="1" noChangeArrowheads="1"/>
            </p:cNvPicPr>
            <p:nvPr/>
          </p:nvPicPr>
          <p:blipFill>
            <a:blip r:embed="rId6" cstate="print"/>
            <a:srcRect/>
            <a:stretch>
              <a:fillRect/>
            </a:stretch>
          </p:blipFill>
          <p:spPr bwMode="auto">
            <a:xfrm>
              <a:off x="3419872" y="4869160"/>
              <a:ext cx="234818" cy="360000"/>
            </a:xfrm>
            <a:prstGeom prst="rect">
              <a:avLst/>
            </a:prstGeom>
            <a:noFill/>
          </p:spPr>
        </p:pic>
      </p:grpSp>
      <p:pic>
        <p:nvPicPr>
          <p:cNvPr id="20492" name="Picture 12" descr="VISCA project concludes its 1st General Meeting &amp;amp; Stakeholders Workshop"/>
          <p:cNvPicPr>
            <a:picLocks noChangeAspect="1" noChangeArrowheads="1"/>
          </p:cNvPicPr>
          <p:nvPr/>
        </p:nvPicPr>
        <p:blipFill>
          <a:blip r:embed="rId7" cstate="print"/>
          <a:srcRect t="29700"/>
          <a:stretch>
            <a:fillRect/>
          </a:stretch>
        </p:blipFill>
        <p:spPr bwMode="auto">
          <a:xfrm>
            <a:off x="611560" y="1628800"/>
            <a:ext cx="4093046" cy="2160000"/>
          </a:xfrm>
          <a:prstGeom prst="rect">
            <a:avLst/>
          </a:prstGeom>
          <a:noFill/>
        </p:spPr>
      </p:pic>
      <p:sp>
        <p:nvSpPr>
          <p:cNvPr id="39" name="TextBox 7">
            <a:extLst>
              <a:ext uri="{FF2B5EF4-FFF2-40B4-BE49-F238E27FC236}">
                <a16:creationId xmlns:a16="http://schemas.microsoft.com/office/drawing/2014/main" xmlns="" id="{FFC5B4E5-9A07-47EA-AB3E-4808066DBF78}"/>
              </a:ext>
            </a:extLst>
          </p:cNvPr>
          <p:cNvSpPr txBox="1"/>
          <p:nvPr/>
        </p:nvSpPr>
        <p:spPr>
          <a:xfrm>
            <a:off x="550982" y="139492"/>
            <a:ext cx="1118808" cy="415498"/>
          </a:xfrm>
          <a:prstGeom prst="rect">
            <a:avLst/>
          </a:prstGeom>
          <a:noFill/>
        </p:spPr>
        <p:txBody>
          <a:bodyPr wrap="square" rtlCol="0">
            <a:spAutoFit/>
          </a:bodyPr>
          <a:lstStyle/>
          <a:p>
            <a:r>
              <a:rPr lang="en-US" sz="1050" b="1" dirty="0" smtClean="0">
                <a:solidFill>
                  <a:schemeClr val="accent1"/>
                </a:solidFill>
              </a:rPr>
              <a:t>USER ENGAGEMENT</a:t>
            </a:r>
            <a:endParaRPr lang="en-US" sz="1050" b="1" dirty="0">
              <a:solidFill>
                <a:schemeClr val="accent1"/>
              </a:solidFill>
            </a:endParaRPr>
          </a:p>
        </p:txBody>
      </p:sp>
      <p:pic>
        <p:nvPicPr>
          <p:cNvPr id="40" name="39 Imagen" descr="VISCA.jpg"/>
          <p:cNvPicPr>
            <a:picLocks noChangeAspect="1"/>
          </p:cNvPicPr>
          <p:nvPr/>
        </p:nvPicPr>
        <p:blipFill>
          <a:blip r:embed="rId8" cstate="print"/>
          <a:stretch>
            <a:fillRect/>
          </a:stretch>
        </p:blipFill>
        <p:spPr>
          <a:xfrm>
            <a:off x="7937382" y="5473799"/>
            <a:ext cx="504000" cy="504000"/>
          </a:xfrm>
          <a:prstGeom prst="rect">
            <a:avLst/>
          </a:prstGeom>
        </p:spPr>
      </p:pic>
      <p:pic>
        <p:nvPicPr>
          <p:cNvPr id="41" name="Picture 2" descr="MED-GOLD">
            <a:hlinkClick r:id="rId9"/>
          </p:cNvPr>
          <p:cNvPicPr>
            <a:picLocks noChangeAspect="1" noChangeArrowheads="1"/>
          </p:cNvPicPr>
          <p:nvPr/>
        </p:nvPicPr>
        <p:blipFill>
          <a:blip r:embed="rId10" cstate="print"/>
          <a:srcRect/>
          <a:stretch>
            <a:fillRect/>
          </a:stretch>
        </p:blipFill>
        <p:spPr bwMode="auto">
          <a:xfrm>
            <a:off x="7740352" y="6021288"/>
            <a:ext cx="705600" cy="360000"/>
          </a:xfrm>
          <a:prstGeom prst="rect">
            <a:avLst/>
          </a:prstGeom>
          <a:noFill/>
        </p:spPr>
      </p:pic>
      <p:pic>
        <p:nvPicPr>
          <p:cNvPr id="42" name="41 Imagen" descr="crops.png"/>
          <p:cNvPicPr>
            <a:picLocks noChangeAspect="1"/>
          </p:cNvPicPr>
          <p:nvPr/>
        </p:nvPicPr>
        <p:blipFill>
          <a:blip r:embed="rId11" cstate="print">
            <a:grayscl/>
          </a:blip>
          <a:srcRect t="72069"/>
          <a:stretch>
            <a:fillRect/>
          </a:stretch>
        </p:blipFill>
        <p:spPr>
          <a:xfrm>
            <a:off x="4572000" y="5805264"/>
            <a:ext cx="473055" cy="474416"/>
          </a:xfrm>
          <a:prstGeom prst="rect">
            <a:avLst/>
          </a:prstGeom>
        </p:spPr>
      </p:pic>
      <p:pic>
        <p:nvPicPr>
          <p:cNvPr id="43" name="42 Imagen" descr="crops.png"/>
          <p:cNvPicPr>
            <a:picLocks noChangeAspect="1"/>
          </p:cNvPicPr>
          <p:nvPr/>
        </p:nvPicPr>
        <p:blipFill>
          <a:blip r:embed="rId11" cstate="print">
            <a:grayscl/>
          </a:blip>
          <a:srcRect t="33915" b="36409"/>
          <a:stretch>
            <a:fillRect/>
          </a:stretch>
        </p:blipFill>
        <p:spPr>
          <a:xfrm>
            <a:off x="4572000" y="4580707"/>
            <a:ext cx="473055" cy="504056"/>
          </a:xfrm>
          <a:prstGeom prst="rect">
            <a:avLst/>
          </a:prstGeom>
        </p:spPr>
      </p:pic>
      <p:pic>
        <p:nvPicPr>
          <p:cNvPr id="44" name="43 Imagen" descr="crops.png"/>
          <p:cNvPicPr>
            <a:picLocks noChangeAspect="1"/>
          </p:cNvPicPr>
          <p:nvPr/>
        </p:nvPicPr>
        <p:blipFill>
          <a:blip r:embed="rId11" cstate="print">
            <a:grayscl/>
          </a:blip>
          <a:srcRect b="75411"/>
          <a:stretch>
            <a:fillRect/>
          </a:stretch>
        </p:blipFill>
        <p:spPr>
          <a:xfrm>
            <a:off x="2339752" y="4365104"/>
            <a:ext cx="473055" cy="417649"/>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1"/>
          <p:cNvGrpSpPr/>
          <p:nvPr/>
        </p:nvGrpSpPr>
        <p:grpSpPr>
          <a:xfrm>
            <a:off x="2920565" y="2780928"/>
            <a:ext cx="3023495" cy="2404213"/>
            <a:chOff x="4106178" y="1568461"/>
            <a:chExt cx="3979536" cy="3164436"/>
          </a:xfrm>
        </p:grpSpPr>
        <p:sp>
          <p:nvSpPr>
            <p:cNvPr id="6" name="Freeform 52"/>
            <p:cNvSpPr>
              <a:spLocks/>
            </p:cNvSpPr>
            <p:nvPr/>
          </p:nvSpPr>
          <p:spPr bwMode="auto">
            <a:xfrm rot="18501521">
              <a:off x="5474496" y="1661201"/>
              <a:ext cx="1243013" cy="1057533"/>
            </a:xfrm>
            <a:custGeom>
              <a:avLst/>
              <a:gdLst>
                <a:gd name="connsiteX0" fmla="*/ 1241823 w 1243013"/>
                <a:gd name="connsiteY0" fmla="*/ 38358 h 1057533"/>
                <a:gd name="connsiteX1" fmla="*/ 1243013 w 1243013"/>
                <a:gd name="connsiteY1" fmla="*/ 66525 h 1057533"/>
                <a:gd name="connsiteX2" fmla="*/ 1242894 w 1243013"/>
                <a:gd name="connsiteY2" fmla="*/ 83759 h 1057533"/>
                <a:gd name="connsiteX3" fmla="*/ 1242616 w 1243013"/>
                <a:gd name="connsiteY3" fmla="*/ 123653 h 1057533"/>
                <a:gd name="connsiteX4" fmla="*/ 1239044 w 1243013"/>
                <a:gd name="connsiteY4" fmla="*/ 180384 h 1057533"/>
                <a:gd name="connsiteX5" fmla="*/ 1232298 w 1243013"/>
                <a:gd name="connsiteY5" fmla="*/ 236718 h 1057533"/>
                <a:gd name="connsiteX6" fmla="*/ 1221979 w 1243013"/>
                <a:gd name="connsiteY6" fmla="*/ 292259 h 1057533"/>
                <a:gd name="connsiteX7" fmla="*/ 1208882 w 1243013"/>
                <a:gd name="connsiteY7" fmla="*/ 347800 h 1057533"/>
                <a:gd name="connsiteX8" fmla="*/ 1192213 w 1243013"/>
                <a:gd name="connsiteY8" fmla="*/ 402150 h 1057533"/>
                <a:gd name="connsiteX9" fmla="*/ 1172369 w 1243013"/>
                <a:gd name="connsiteY9" fmla="*/ 455708 h 1057533"/>
                <a:gd name="connsiteX10" fmla="*/ 1148954 w 1243013"/>
                <a:gd name="connsiteY10" fmla="*/ 507678 h 1057533"/>
                <a:gd name="connsiteX11" fmla="*/ 1122760 w 1243013"/>
                <a:gd name="connsiteY11" fmla="*/ 559252 h 1057533"/>
                <a:gd name="connsiteX12" fmla="*/ 1093391 w 1243013"/>
                <a:gd name="connsiteY12" fmla="*/ 608842 h 1057533"/>
                <a:gd name="connsiteX13" fmla="*/ 1061245 w 1243013"/>
                <a:gd name="connsiteY13" fmla="*/ 656845 h 1057533"/>
                <a:gd name="connsiteX14" fmla="*/ 1025526 w 1243013"/>
                <a:gd name="connsiteY14" fmla="*/ 703262 h 1057533"/>
                <a:gd name="connsiteX15" fmla="*/ 986632 w 1243013"/>
                <a:gd name="connsiteY15" fmla="*/ 747694 h 1057533"/>
                <a:gd name="connsiteX16" fmla="*/ 944960 w 1243013"/>
                <a:gd name="connsiteY16" fmla="*/ 790540 h 1057533"/>
                <a:gd name="connsiteX17" fmla="*/ 899716 w 1243013"/>
                <a:gd name="connsiteY17" fmla="*/ 830609 h 1057533"/>
                <a:gd name="connsiteX18" fmla="*/ 875904 w 1243013"/>
                <a:gd name="connsiteY18" fmla="*/ 849651 h 1057533"/>
                <a:gd name="connsiteX19" fmla="*/ 842566 w 1243013"/>
                <a:gd name="connsiteY19" fmla="*/ 875438 h 1057533"/>
                <a:gd name="connsiteX20" fmla="*/ 773113 w 1243013"/>
                <a:gd name="connsiteY20" fmla="*/ 921061 h 1057533"/>
                <a:gd name="connsiteX21" fmla="*/ 700882 w 1243013"/>
                <a:gd name="connsiteY21" fmla="*/ 960336 h 1057533"/>
                <a:gd name="connsiteX22" fmla="*/ 627063 w 1243013"/>
                <a:gd name="connsiteY22" fmla="*/ 992470 h 1057533"/>
                <a:gd name="connsiteX23" fmla="*/ 550863 w 1243013"/>
                <a:gd name="connsiteY23" fmla="*/ 1018258 h 1057533"/>
                <a:gd name="connsiteX24" fmla="*/ 473472 w 1243013"/>
                <a:gd name="connsiteY24" fmla="*/ 1037697 h 1057533"/>
                <a:gd name="connsiteX25" fmla="*/ 396082 w 1243013"/>
                <a:gd name="connsiteY25" fmla="*/ 1050788 h 1057533"/>
                <a:gd name="connsiteX26" fmla="*/ 317103 w 1243013"/>
                <a:gd name="connsiteY26" fmla="*/ 1056739 h 1057533"/>
                <a:gd name="connsiteX27" fmla="*/ 277813 w 1243013"/>
                <a:gd name="connsiteY27" fmla="*/ 1057533 h 1057533"/>
                <a:gd name="connsiteX28" fmla="*/ 242491 w 1243013"/>
                <a:gd name="connsiteY28" fmla="*/ 1056739 h 1057533"/>
                <a:gd name="connsiteX29" fmla="*/ 173038 w 1243013"/>
                <a:gd name="connsiteY29" fmla="*/ 1052375 h 1057533"/>
                <a:gd name="connsiteX30" fmla="*/ 103585 w 1243013"/>
                <a:gd name="connsiteY30" fmla="*/ 1042061 h 1057533"/>
                <a:gd name="connsiteX31" fmla="*/ 35322 w 1243013"/>
                <a:gd name="connsiteY31" fmla="*/ 1026985 h 1057533"/>
                <a:gd name="connsiteX32" fmla="*/ 2532 w 1243013"/>
                <a:gd name="connsiteY32" fmla="*/ 1018116 h 1057533"/>
                <a:gd name="connsiteX33" fmla="*/ 1191 w 1243013"/>
                <a:gd name="connsiteY33" fmla="*/ 1019175 h 1057533"/>
                <a:gd name="connsiteX34" fmla="*/ 0 w 1243013"/>
                <a:gd name="connsiteY34" fmla="*/ 991008 h 1057533"/>
                <a:gd name="connsiteX35" fmla="*/ 120 w 1243013"/>
                <a:gd name="connsiteY35" fmla="*/ 973775 h 1057533"/>
                <a:gd name="connsiteX36" fmla="*/ 397 w 1243013"/>
                <a:gd name="connsiteY36" fmla="*/ 933880 h 1057533"/>
                <a:gd name="connsiteX37" fmla="*/ 3969 w 1243013"/>
                <a:gd name="connsiteY37" fmla="*/ 877149 h 1057533"/>
                <a:gd name="connsiteX38" fmla="*/ 10716 w 1243013"/>
                <a:gd name="connsiteY38" fmla="*/ 820815 h 1057533"/>
                <a:gd name="connsiteX39" fmla="*/ 21034 w 1243013"/>
                <a:gd name="connsiteY39" fmla="*/ 765274 h 1057533"/>
                <a:gd name="connsiteX40" fmla="*/ 34131 w 1243013"/>
                <a:gd name="connsiteY40" fmla="*/ 709733 h 1057533"/>
                <a:gd name="connsiteX41" fmla="*/ 50800 w 1243013"/>
                <a:gd name="connsiteY41" fmla="*/ 655383 h 1057533"/>
                <a:gd name="connsiteX42" fmla="*/ 70644 w 1243013"/>
                <a:gd name="connsiteY42" fmla="*/ 601825 h 1057533"/>
                <a:gd name="connsiteX43" fmla="*/ 94059 w 1243013"/>
                <a:gd name="connsiteY43" fmla="*/ 549854 h 1057533"/>
                <a:gd name="connsiteX44" fmla="*/ 120253 w 1243013"/>
                <a:gd name="connsiteY44" fmla="*/ 498281 h 1057533"/>
                <a:gd name="connsiteX45" fmla="*/ 149622 w 1243013"/>
                <a:gd name="connsiteY45" fmla="*/ 448691 h 1057533"/>
                <a:gd name="connsiteX46" fmla="*/ 181769 w 1243013"/>
                <a:gd name="connsiteY46" fmla="*/ 400688 h 1057533"/>
                <a:gd name="connsiteX47" fmla="*/ 217487 w 1243013"/>
                <a:gd name="connsiteY47" fmla="*/ 354271 h 1057533"/>
                <a:gd name="connsiteX48" fmla="*/ 256381 w 1243013"/>
                <a:gd name="connsiteY48" fmla="*/ 309839 h 1057533"/>
                <a:gd name="connsiteX49" fmla="*/ 298053 w 1243013"/>
                <a:gd name="connsiteY49" fmla="*/ 266993 h 1057533"/>
                <a:gd name="connsiteX50" fmla="*/ 343297 w 1243013"/>
                <a:gd name="connsiteY50" fmla="*/ 226924 h 1057533"/>
                <a:gd name="connsiteX51" fmla="*/ 367109 w 1243013"/>
                <a:gd name="connsiteY51" fmla="*/ 207881 h 1057533"/>
                <a:gd name="connsiteX52" fmla="*/ 400447 w 1243013"/>
                <a:gd name="connsiteY52" fmla="*/ 182095 h 1057533"/>
                <a:gd name="connsiteX53" fmla="*/ 469900 w 1243013"/>
                <a:gd name="connsiteY53" fmla="*/ 136472 h 1057533"/>
                <a:gd name="connsiteX54" fmla="*/ 542131 w 1243013"/>
                <a:gd name="connsiteY54" fmla="*/ 97197 h 1057533"/>
                <a:gd name="connsiteX55" fmla="*/ 615950 w 1243013"/>
                <a:gd name="connsiteY55" fmla="*/ 65062 h 1057533"/>
                <a:gd name="connsiteX56" fmla="*/ 692150 w 1243013"/>
                <a:gd name="connsiteY56" fmla="*/ 39275 h 1057533"/>
                <a:gd name="connsiteX57" fmla="*/ 769541 w 1243013"/>
                <a:gd name="connsiteY57" fmla="*/ 19836 h 1057533"/>
                <a:gd name="connsiteX58" fmla="*/ 846932 w 1243013"/>
                <a:gd name="connsiteY58" fmla="*/ 6744 h 1057533"/>
                <a:gd name="connsiteX59" fmla="*/ 925910 w 1243013"/>
                <a:gd name="connsiteY59" fmla="*/ 794 h 1057533"/>
                <a:gd name="connsiteX60" fmla="*/ 965201 w 1243013"/>
                <a:gd name="connsiteY60" fmla="*/ 0 h 1057533"/>
                <a:gd name="connsiteX61" fmla="*/ 1000522 w 1243013"/>
                <a:gd name="connsiteY61" fmla="*/ 793 h 1057533"/>
                <a:gd name="connsiteX62" fmla="*/ 1069975 w 1243013"/>
                <a:gd name="connsiteY62" fmla="*/ 5157 h 1057533"/>
                <a:gd name="connsiteX63" fmla="*/ 1139429 w 1243013"/>
                <a:gd name="connsiteY63" fmla="*/ 15472 h 1057533"/>
                <a:gd name="connsiteX64" fmla="*/ 1207691 w 1243013"/>
                <a:gd name="connsiteY64" fmla="*/ 30548 h 1057533"/>
                <a:gd name="connsiteX65" fmla="*/ 1240482 w 1243013"/>
                <a:gd name="connsiteY65" fmla="*/ 39417 h 1057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243013" h="1057533">
                  <a:moveTo>
                    <a:pt x="1241823" y="38358"/>
                  </a:moveTo>
                  <a:lnTo>
                    <a:pt x="1243013" y="66525"/>
                  </a:lnTo>
                  <a:lnTo>
                    <a:pt x="1242894" y="83759"/>
                  </a:lnTo>
                  <a:lnTo>
                    <a:pt x="1242616" y="123653"/>
                  </a:lnTo>
                  <a:lnTo>
                    <a:pt x="1239044" y="180384"/>
                  </a:lnTo>
                  <a:lnTo>
                    <a:pt x="1232298" y="236718"/>
                  </a:lnTo>
                  <a:lnTo>
                    <a:pt x="1221979" y="292259"/>
                  </a:lnTo>
                  <a:lnTo>
                    <a:pt x="1208882" y="347800"/>
                  </a:lnTo>
                  <a:lnTo>
                    <a:pt x="1192213" y="402150"/>
                  </a:lnTo>
                  <a:lnTo>
                    <a:pt x="1172369" y="455708"/>
                  </a:lnTo>
                  <a:lnTo>
                    <a:pt x="1148954" y="507678"/>
                  </a:lnTo>
                  <a:lnTo>
                    <a:pt x="1122760" y="559252"/>
                  </a:lnTo>
                  <a:lnTo>
                    <a:pt x="1093391" y="608842"/>
                  </a:lnTo>
                  <a:lnTo>
                    <a:pt x="1061245" y="656845"/>
                  </a:lnTo>
                  <a:lnTo>
                    <a:pt x="1025526" y="703262"/>
                  </a:lnTo>
                  <a:lnTo>
                    <a:pt x="986632" y="747694"/>
                  </a:lnTo>
                  <a:lnTo>
                    <a:pt x="944960" y="790540"/>
                  </a:lnTo>
                  <a:lnTo>
                    <a:pt x="899716" y="830609"/>
                  </a:lnTo>
                  <a:lnTo>
                    <a:pt x="875904" y="849651"/>
                  </a:lnTo>
                  <a:lnTo>
                    <a:pt x="842566" y="875438"/>
                  </a:lnTo>
                  <a:lnTo>
                    <a:pt x="773113" y="921061"/>
                  </a:lnTo>
                  <a:lnTo>
                    <a:pt x="700882" y="960336"/>
                  </a:lnTo>
                  <a:lnTo>
                    <a:pt x="627063" y="992470"/>
                  </a:lnTo>
                  <a:lnTo>
                    <a:pt x="550863" y="1018258"/>
                  </a:lnTo>
                  <a:lnTo>
                    <a:pt x="473472" y="1037697"/>
                  </a:lnTo>
                  <a:lnTo>
                    <a:pt x="396082" y="1050788"/>
                  </a:lnTo>
                  <a:lnTo>
                    <a:pt x="317103" y="1056739"/>
                  </a:lnTo>
                  <a:lnTo>
                    <a:pt x="277813" y="1057533"/>
                  </a:lnTo>
                  <a:lnTo>
                    <a:pt x="242491" y="1056739"/>
                  </a:lnTo>
                  <a:lnTo>
                    <a:pt x="173038" y="1052375"/>
                  </a:lnTo>
                  <a:lnTo>
                    <a:pt x="103585" y="1042061"/>
                  </a:lnTo>
                  <a:lnTo>
                    <a:pt x="35322" y="1026985"/>
                  </a:lnTo>
                  <a:lnTo>
                    <a:pt x="2532" y="1018116"/>
                  </a:lnTo>
                  <a:lnTo>
                    <a:pt x="1191" y="1019175"/>
                  </a:lnTo>
                  <a:lnTo>
                    <a:pt x="0" y="991008"/>
                  </a:lnTo>
                  <a:lnTo>
                    <a:pt x="120" y="973775"/>
                  </a:lnTo>
                  <a:lnTo>
                    <a:pt x="397" y="933880"/>
                  </a:lnTo>
                  <a:lnTo>
                    <a:pt x="3969" y="877149"/>
                  </a:lnTo>
                  <a:lnTo>
                    <a:pt x="10716" y="820815"/>
                  </a:lnTo>
                  <a:lnTo>
                    <a:pt x="21034" y="765274"/>
                  </a:lnTo>
                  <a:lnTo>
                    <a:pt x="34131" y="709733"/>
                  </a:lnTo>
                  <a:lnTo>
                    <a:pt x="50800" y="655383"/>
                  </a:lnTo>
                  <a:lnTo>
                    <a:pt x="70644" y="601825"/>
                  </a:lnTo>
                  <a:lnTo>
                    <a:pt x="94059" y="549854"/>
                  </a:lnTo>
                  <a:lnTo>
                    <a:pt x="120253" y="498281"/>
                  </a:lnTo>
                  <a:lnTo>
                    <a:pt x="149622" y="448691"/>
                  </a:lnTo>
                  <a:lnTo>
                    <a:pt x="181769" y="400688"/>
                  </a:lnTo>
                  <a:lnTo>
                    <a:pt x="217487" y="354271"/>
                  </a:lnTo>
                  <a:lnTo>
                    <a:pt x="256381" y="309839"/>
                  </a:lnTo>
                  <a:lnTo>
                    <a:pt x="298053" y="266993"/>
                  </a:lnTo>
                  <a:lnTo>
                    <a:pt x="343297" y="226924"/>
                  </a:lnTo>
                  <a:lnTo>
                    <a:pt x="367109" y="207881"/>
                  </a:lnTo>
                  <a:lnTo>
                    <a:pt x="400447" y="182095"/>
                  </a:lnTo>
                  <a:lnTo>
                    <a:pt x="469900" y="136472"/>
                  </a:lnTo>
                  <a:lnTo>
                    <a:pt x="542131" y="97197"/>
                  </a:lnTo>
                  <a:lnTo>
                    <a:pt x="615950" y="65062"/>
                  </a:lnTo>
                  <a:lnTo>
                    <a:pt x="692150" y="39275"/>
                  </a:lnTo>
                  <a:lnTo>
                    <a:pt x="769541" y="19836"/>
                  </a:lnTo>
                  <a:lnTo>
                    <a:pt x="846932" y="6744"/>
                  </a:lnTo>
                  <a:lnTo>
                    <a:pt x="925910" y="794"/>
                  </a:lnTo>
                  <a:lnTo>
                    <a:pt x="965201" y="0"/>
                  </a:lnTo>
                  <a:lnTo>
                    <a:pt x="1000522" y="793"/>
                  </a:lnTo>
                  <a:lnTo>
                    <a:pt x="1069975" y="5157"/>
                  </a:lnTo>
                  <a:lnTo>
                    <a:pt x="1139429" y="15472"/>
                  </a:lnTo>
                  <a:lnTo>
                    <a:pt x="1207691" y="30548"/>
                  </a:lnTo>
                  <a:lnTo>
                    <a:pt x="1240482" y="39417"/>
                  </a:lnTo>
                  <a:close/>
                </a:path>
              </a:pathLst>
            </a:custGeom>
            <a:solidFill>
              <a:schemeClr val="accent3">
                <a:lumMod val="60000"/>
                <a:lumOff val="40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7" name="Freeform 54"/>
            <p:cNvSpPr>
              <a:spLocks/>
            </p:cNvSpPr>
            <p:nvPr/>
          </p:nvSpPr>
          <p:spPr bwMode="auto">
            <a:xfrm rot="4500000">
              <a:off x="6935441" y="3577649"/>
              <a:ext cx="1243014" cy="1057532"/>
            </a:xfrm>
            <a:custGeom>
              <a:avLst/>
              <a:gdLst>
                <a:gd name="connsiteX0" fmla="*/ 34131 w 1243014"/>
                <a:gd name="connsiteY0" fmla="*/ 709733 h 1057532"/>
                <a:gd name="connsiteX1" fmla="*/ 50800 w 1243014"/>
                <a:gd name="connsiteY1" fmla="*/ 655382 h 1057532"/>
                <a:gd name="connsiteX2" fmla="*/ 70644 w 1243014"/>
                <a:gd name="connsiteY2" fmla="*/ 601825 h 1057532"/>
                <a:gd name="connsiteX3" fmla="*/ 94059 w 1243014"/>
                <a:gd name="connsiteY3" fmla="*/ 549855 h 1057532"/>
                <a:gd name="connsiteX4" fmla="*/ 120253 w 1243014"/>
                <a:gd name="connsiteY4" fmla="*/ 498281 h 1057532"/>
                <a:gd name="connsiteX5" fmla="*/ 149622 w 1243014"/>
                <a:gd name="connsiteY5" fmla="*/ 448691 h 1057532"/>
                <a:gd name="connsiteX6" fmla="*/ 181769 w 1243014"/>
                <a:gd name="connsiteY6" fmla="*/ 400688 h 1057532"/>
                <a:gd name="connsiteX7" fmla="*/ 217488 w 1243014"/>
                <a:gd name="connsiteY7" fmla="*/ 354271 h 1057532"/>
                <a:gd name="connsiteX8" fmla="*/ 256381 w 1243014"/>
                <a:gd name="connsiteY8" fmla="*/ 309839 h 1057532"/>
                <a:gd name="connsiteX9" fmla="*/ 298053 w 1243014"/>
                <a:gd name="connsiteY9" fmla="*/ 266993 h 1057532"/>
                <a:gd name="connsiteX10" fmla="*/ 343297 w 1243014"/>
                <a:gd name="connsiteY10" fmla="*/ 226924 h 1057532"/>
                <a:gd name="connsiteX11" fmla="*/ 367109 w 1243014"/>
                <a:gd name="connsiteY11" fmla="*/ 207881 h 1057532"/>
                <a:gd name="connsiteX12" fmla="*/ 400447 w 1243014"/>
                <a:gd name="connsiteY12" fmla="*/ 182095 h 1057532"/>
                <a:gd name="connsiteX13" fmla="*/ 469900 w 1243014"/>
                <a:gd name="connsiteY13" fmla="*/ 136472 h 1057532"/>
                <a:gd name="connsiteX14" fmla="*/ 542132 w 1243014"/>
                <a:gd name="connsiteY14" fmla="*/ 97196 h 1057532"/>
                <a:gd name="connsiteX15" fmla="*/ 615950 w 1243014"/>
                <a:gd name="connsiteY15" fmla="*/ 65062 h 1057532"/>
                <a:gd name="connsiteX16" fmla="*/ 692150 w 1243014"/>
                <a:gd name="connsiteY16" fmla="*/ 39275 h 1057532"/>
                <a:gd name="connsiteX17" fmla="*/ 769541 w 1243014"/>
                <a:gd name="connsiteY17" fmla="*/ 19836 h 1057532"/>
                <a:gd name="connsiteX18" fmla="*/ 846932 w 1243014"/>
                <a:gd name="connsiteY18" fmla="*/ 6744 h 1057532"/>
                <a:gd name="connsiteX19" fmla="*/ 925910 w 1243014"/>
                <a:gd name="connsiteY19" fmla="*/ 794 h 1057532"/>
                <a:gd name="connsiteX20" fmla="*/ 965200 w 1243014"/>
                <a:gd name="connsiteY20" fmla="*/ 0 h 1057532"/>
                <a:gd name="connsiteX21" fmla="*/ 1000522 w 1243014"/>
                <a:gd name="connsiteY21" fmla="*/ 793 h 1057532"/>
                <a:gd name="connsiteX22" fmla="*/ 1069975 w 1243014"/>
                <a:gd name="connsiteY22" fmla="*/ 5157 h 1057532"/>
                <a:gd name="connsiteX23" fmla="*/ 1139429 w 1243014"/>
                <a:gd name="connsiteY23" fmla="*/ 15472 h 1057532"/>
                <a:gd name="connsiteX24" fmla="*/ 1207691 w 1243014"/>
                <a:gd name="connsiteY24" fmla="*/ 30547 h 1057532"/>
                <a:gd name="connsiteX25" fmla="*/ 1240481 w 1243014"/>
                <a:gd name="connsiteY25" fmla="*/ 39416 h 1057532"/>
                <a:gd name="connsiteX26" fmla="*/ 1241823 w 1243014"/>
                <a:gd name="connsiteY26" fmla="*/ 38357 h 1057532"/>
                <a:gd name="connsiteX27" fmla="*/ 1243014 w 1243014"/>
                <a:gd name="connsiteY27" fmla="*/ 66524 h 1057532"/>
                <a:gd name="connsiteX28" fmla="*/ 1242894 w 1243014"/>
                <a:gd name="connsiteY28" fmla="*/ 83773 h 1057532"/>
                <a:gd name="connsiteX29" fmla="*/ 1242617 w 1243014"/>
                <a:gd name="connsiteY29" fmla="*/ 123652 h 1057532"/>
                <a:gd name="connsiteX30" fmla="*/ 1239044 w 1243014"/>
                <a:gd name="connsiteY30" fmla="*/ 180383 h 1057532"/>
                <a:gd name="connsiteX31" fmla="*/ 1232298 w 1243014"/>
                <a:gd name="connsiteY31" fmla="*/ 236718 h 1057532"/>
                <a:gd name="connsiteX32" fmla="*/ 1221979 w 1243014"/>
                <a:gd name="connsiteY32" fmla="*/ 292258 h 1057532"/>
                <a:gd name="connsiteX33" fmla="*/ 1208882 w 1243014"/>
                <a:gd name="connsiteY33" fmla="*/ 347799 h 1057532"/>
                <a:gd name="connsiteX34" fmla="*/ 1192213 w 1243014"/>
                <a:gd name="connsiteY34" fmla="*/ 402150 h 1057532"/>
                <a:gd name="connsiteX35" fmla="*/ 1172370 w 1243014"/>
                <a:gd name="connsiteY35" fmla="*/ 455707 h 1057532"/>
                <a:gd name="connsiteX36" fmla="*/ 1148954 w 1243014"/>
                <a:gd name="connsiteY36" fmla="*/ 507677 h 1057532"/>
                <a:gd name="connsiteX37" fmla="*/ 1122760 w 1243014"/>
                <a:gd name="connsiteY37" fmla="*/ 559251 h 1057532"/>
                <a:gd name="connsiteX38" fmla="*/ 1093391 w 1243014"/>
                <a:gd name="connsiteY38" fmla="*/ 608841 h 1057532"/>
                <a:gd name="connsiteX39" fmla="*/ 1061245 w 1243014"/>
                <a:gd name="connsiteY39" fmla="*/ 656844 h 1057532"/>
                <a:gd name="connsiteX40" fmla="*/ 1025526 w 1243014"/>
                <a:gd name="connsiteY40" fmla="*/ 703261 h 1057532"/>
                <a:gd name="connsiteX41" fmla="*/ 986632 w 1243014"/>
                <a:gd name="connsiteY41" fmla="*/ 747693 h 1057532"/>
                <a:gd name="connsiteX42" fmla="*/ 944960 w 1243014"/>
                <a:gd name="connsiteY42" fmla="*/ 790539 h 1057532"/>
                <a:gd name="connsiteX43" fmla="*/ 899717 w 1243014"/>
                <a:gd name="connsiteY43" fmla="*/ 830608 h 1057532"/>
                <a:gd name="connsiteX44" fmla="*/ 875904 w 1243014"/>
                <a:gd name="connsiteY44" fmla="*/ 849651 h 1057532"/>
                <a:gd name="connsiteX45" fmla="*/ 842567 w 1243014"/>
                <a:gd name="connsiteY45" fmla="*/ 875438 h 1057532"/>
                <a:gd name="connsiteX46" fmla="*/ 773113 w 1243014"/>
                <a:gd name="connsiteY46" fmla="*/ 921060 h 1057532"/>
                <a:gd name="connsiteX47" fmla="*/ 700882 w 1243014"/>
                <a:gd name="connsiteY47" fmla="*/ 960336 h 1057532"/>
                <a:gd name="connsiteX48" fmla="*/ 627063 w 1243014"/>
                <a:gd name="connsiteY48" fmla="*/ 992470 h 1057532"/>
                <a:gd name="connsiteX49" fmla="*/ 550863 w 1243014"/>
                <a:gd name="connsiteY49" fmla="*/ 1018257 h 1057532"/>
                <a:gd name="connsiteX50" fmla="*/ 473472 w 1243014"/>
                <a:gd name="connsiteY50" fmla="*/ 1037696 h 1057532"/>
                <a:gd name="connsiteX51" fmla="*/ 396082 w 1243014"/>
                <a:gd name="connsiteY51" fmla="*/ 1050788 h 1057532"/>
                <a:gd name="connsiteX52" fmla="*/ 317104 w 1243014"/>
                <a:gd name="connsiteY52" fmla="*/ 1056739 h 1057532"/>
                <a:gd name="connsiteX53" fmla="*/ 277813 w 1243014"/>
                <a:gd name="connsiteY53" fmla="*/ 1057532 h 1057532"/>
                <a:gd name="connsiteX54" fmla="*/ 242491 w 1243014"/>
                <a:gd name="connsiteY54" fmla="*/ 1056739 h 1057532"/>
                <a:gd name="connsiteX55" fmla="*/ 173038 w 1243014"/>
                <a:gd name="connsiteY55" fmla="*/ 1052375 h 1057532"/>
                <a:gd name="connsiteX56" fmla="*/ 103585 w 1243014"/>
                <a:gd name="connsiteY56" fmla="*/ 1042060 h 1057532"/>
                <a:gd name="connsiteX57" fmla="*/ 35322 w 1243014"/>
                <a:gd name="connsiteY57" fmla="*/ 1026985 h 1057532"/>
                <a:gd name="connsiteX58" fmla="*/ 2532 w 1243014"/>
                <a:gd name="connsiteY58" fmla="*/ 1018116 h 1057532"/>
                <a:gd name="connsiteX59" fmla="*/ 1191 w 1243014"/>
                <a:gd name="connsiteY59" fmla="*/ 1019175 h 1057532"/>
                <a:gd name="connsiteX60" fmla="*/ 0 w 1243014"/>
                <a:gd name="connsiteY60" fmla="*/ 991008 h 1057532"/>
                <a:gd name="connsiteX61" fmla="*/ 120 w 1243014"/>
                <a:gd name="connsiteY61" fmla="*/ 973759 h 1057532"/>
                <a:gd name="connsiteX62" fmla="*/ 397 w 1243014"/>
                <a:gd name="connsiteY62" fmla="*/ 933880 h 1057532"/>
                <a:gd name="connsiteX63" fmla="*/ 3969 w 1243014"/>
                <a:gd name="connsiteY63" fmla="*/ 877149 h 1057532"/>
                <a:gd name="connsiteX64" fmla="*/ 10716 w 1243014"/>
                <a:gd name="connsiteY64" fmla="*/ 820815 h 1057532"/>
                <a:gd name="connsiteX65" fmla="*/ 21034 w 1243014"/>
                <a:gd name="connsiteY65" fmla="*/ 765274 h 1057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243014" h="1057532">
                  <a:moveTo>
                    <a:pt x="34131" y="709733"/>
                  </a:moveTo>
                  <a:lnTo>
                    <a:pt x="50800" y="655382"/>
                  </a:lnTo>
                  <a:lnTo>
                    <a:pt x="70644" y="601825"/>
                  </a:lnTo>
                  <a:lnTo>
                    <a:pt x="94059" y="549855"/>
                  </a:lnTo>
                  <a:lnTo>
                    <a:pt x="120253" y="498281"/>
                  </a:lnTo>
                  <a:lnTo>
                    <a:pt x="149622" y="448691"/>
                  </a:lnTo>
                  <a:lnTo>
                    <a:pt x="181769" y="400688"/>
                  </a:lnTo>
                  <a:lnTo>
                    <a:pt x="217488" y="354271"/>
                  </a:lnTo>
                  <a:lnTo>
                    <a:pt x="256381" y="309839"/>
                  </a:lnTo>
                  <a:lnTo>
                    <a:pt x="298053" y="266993"/>
                  </a:lnTo>
                  <a:lnTo>
                    <a:pt x="343297" y="226924"/>
                  </a:lnTo>
                  <a:lnTo>
                    <a:pt x="367109" y="207881"/>
                  </a:lnTo>
                  <a:lnTo>
                    <a:pt x="400447" y="182095"/>
                  </a:lnTo>
                  <a:lnTo>
                    <a:pt x="469900" y="136472"/>
                  </a:lnTo>
                  <a:lnTo>
                    <a:pt x="542132" y="97196"/>
                  </a:lnTo>
                  <a:lnTo>
                    <a:pt x="615950" y="65062"/>
                  </a:lnTo>
                  <a:lnTo>
                    <a:pt x="692150" y="39275"/>
                  </a:lnTo>
                  <a:lnTo>
                    <a:pt x="769541" y="19836"/>
                  </a:lnTo>
                  <a:lnTo>
                    <a:pt x="846932" y="6744"/>
                  </a:lnTo>
                  <a:lnTo>
                    <a:pt x="925910" y="794"/>
                  </a:lnTo>
                  <a:lnTo>
                    <a:pt x="965200" y="0"/>
                  </a:lnTo>
                  <a:lnTo>
                    <a:pt x="1000522" y="793"/>
                  </a:lnTo>
                  <a:lnTo>
                    <a:pt x="1069975" y="5157"/>
                  </a:lnTo>
                  <a:lnTo>
                    <a:pt x="1139429" y="15472"/>
                  </a:lnTo>
                  <a:lnTo>
                    <a:pt x="1207691" y="30547"/>
                  </a:lnTo>
                  <a:lnTo>
                    <a:pt x="1240481" y="39416"/>
                  </a:lnTo>
                  <a:lnTo>
                    <a:pt x="1241823" y="38357"/>
                  </a:lnTo>
                  <a:lnTo>
                    <a:pt x="1243014" y="66524"/>
                  </a:lnTo>
                  <a:lnTo>
                    <a:pt x="1242894" y="83773"/>
                  </a:lnTo>
                  <a:lnTo>
                    <a:pt x="1242617" y="123652"/>
                  </a:lnTo>
                  <a:lnTo>
                    <a:pt x="1239044" y="180383"/>
                  </a:lnTo>
                  <a:lnTo>
                    <a:pt x="1232298" y="236718"/>
                  </a:lnTo>
                  <a:lnTo>
                    <a:pt x="1221979" y="292258"/>
                  </a:lnTo>
                  <a:lnTo>
                    <a:pt x="1208882" y="347799"/>
                  </a:lnTo>
                  <a:lnTo>
                    <a:pt x="1192213" y="402150"/>
                  </a:lnTo>
                  <a:lnTo>
                    <a:pt x="1172370" y="455707"/>
                  </a:lnTo>
                  <a:lnTo>
                    <a:pt x="1148954" y="507677"/>
                  </a:lnTo>
                  <a:lnTo>
                    <a:pt x="1122760" y="559251"/>
                  </a:lnTo>
                  <a:lnTo>
                    <a:pt x="1093391" y="608841"/>
                  </a:lnTo>
                  <a:lnTo>
                    <a:pt x="1061245" y="656844"/>
                  </a:lnTo>
                  <a:lnTo>
                    <a:pt x="1025526" y="703261"/>
                  </a:lnTo>
                  <a:lnTo>
                    <a:pt x="986632" y="747693"/>
                  </a:lnTo>
                  <a:lnTo>
                    <a:pt x="944960" y="790539"/>
                  </a:lnTo>
                  <a:lnTo>
                    <a:pt x="899717" y="830608"/>
                  </a:lnTo>
                  <a:lnTo>
                    <a:pt x="875904" y="849651"/>
                  </a:lnTo>
                  <a:lnTo>
                    <a:pt x="842567" y="875438"/>
                  </a:lnTo>
                  <a:lnTo>
                    <a:pt x="773113" y="921060"/>
                  </a:lnTo>
                  <a:lnTo>
                    <a:pt x="700882" y="960336"/>
                  </a:lnTo>
                  <a:lnTo>
                    <a:pt x="627063" y="992470"/>
                  </a:lnTo>
                  <a:lnTo>
                    <a:pt x="550863" y="1018257"/>
                  </a:lnTo>
                  <a:lnTo>
                    <a:pt x="473472" y="1037696"/>
                  </a:lnTo>
                  <a:lnTo>
                    <a:pt x="396082" y="1050788"/>
                  </a:lnTo>
                  <a:lnTo>
                    <a:pt x="317104" y="1056739"/>
                  </a:lnTo>
                  <a:lnTo>
                    <a:pt x="277813" y="1057532"/>
                  </a:lnTo>
                  <a:lnTo>
                    <a:pt x="242491" y="1056739"/>
                  </a:lnTo>
                  <a:lnTo>
                    <a:pt x="173038" y="1052375"/>
                  </a:lnTo>
                  <a:lnTo>
                    <a:pt x="103585" y="1042060"/>
                  </a:lnTo>
                  <a:lnTo>
                    <a:pt x="35322" y="1026985"/>
                  </a:lnTo>
                  <a:lnTo>
                    <a:pt x="2532" y="1018116"/>
                  </a:lnTo>
                  <a:lnTo>
                    <a:pt x="1191" y="1019175"/>
                  </a:lnTo>
                  <a:lnTo>
                    <a:pt x="0" y="991008"/>
                  </a:lnTo>
                  <a:lnTo>
                    <a:pt x="120" y="973759"/>
                  </a:lnTo>
                  <a:lnTo>
                    <a:pt x="397" y="933880"/>
                  </a:lnTo>
                  <a:lnTo>
                    <a:pt x="3969" y="877149"/>
                  </a:lnTo>
                  <a:lnTo>
                    <a:pt x="10716" y="820815"/>
                  </a:lnTo>
                  <a:lnTo>
                    <a:pt x="21034" y="765274"/>
                  </a:lnTo>
                  <a:close/>
                </a:path>
              </a:pathLst>
            </a:custGeom>
            <a:solidFill>
              <a:schemeClr val="accent3">
                <a:lumMod val="60000"/>
                <a:lumOff val="40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8" name="Freeform 57"/>
            <p:cNvSpPr>
              <a:spLocks/>
            </p:cNvSpPr>
            <p:nvPr/>
          </p:nvSpPr>
          <p:spPr bwMode="auto">
            <a:xfrm rot="6300000" flipH="1">
              <a:off x="4013481" y="3577616"/>
              <a:ext cx="1243014" cy="1057619"/>
            </a:xfrm>
            <a:custGeom>
              <a:avLst/>
              <a:gdLst>
                <a:gd name="connsiteX0" fmla="*/ 1208882 w 1243014"/>
                <a:gd name="connsiteY0" fmla="*/ 347828 h 1057618"/>
                <a:gd name="connsiteX1" fmla="*/ 1221979 w 1243014"/>
                <a:gd name="connsiteY1" fmla="*/ 292283 h 1057618"/>
                <a:gd name="connsiteX2" fmla="*/ 1232298 w 1243014"/>
                <a:gd name="connsiteY2" fmla="*/ 236737 h 1057618"/>
                <a:gd name="connsiteX3" fmla="*/ 1239045 w 1243014"/>
                <a:gd name="connsiteY3" fmla="*/ 180398 h 1057618"/>
                <a:gd name="connsiteX4" fmla="*/ 1242617 w 1243014"/>
                <a:gd name="connsiteY4" fmla="*/ 123663 h 1057618"/>
                <a:gd name="connsiteX5" fmla="*/ 1242894 w 1243014"/>
                <a:gd name="connsiteY5" fmla="*/ 83773 h 1057618"/>
                <a:gd name="connsiteX6" fmla="*/ 1243014 w 1243014"/>
                <a:gd name="connsiteY6" fmla="*/ 66531 h 1057618"/>
                <a:gd name="connsiteX7" fmla="*/ 1241823 w 1243014"/>
                <a:gd name="connsiteY7" fmla="*/ 38361 h 1057618"/>
                <a:gd name="connsiteX8" fmla="*/ 1240482 w 1243014"/>
                <a:gd name="connsiteY8" fmla="*/ 39420 h 1057618"/>
                <a:gd name="connsiteX9" fmla="*/ 1207691 w 1243014"/>
                <a:gd name="connsiteY9" fmla="*/ 30550 h 1057618"/>
                <a:gd name="connsiteX10" fmla="*/ 1139429 w 1243014"/>
                <a:gd name="connsiteY10" fmla="*/ 15473 h 1057618"/>
                <a:gd name="connsiteX11" fmla="*/ 1069975 w 1243014"/>
                <a:gd name="connsiteY11" fmla="*/ 5158 h 1057618"/>
                <a:gd name="connsiteX12" fmla="*/ 1000522 w 1243014"/>
                <a:gd name="connsiteY12" fmla="*/ 793 h 1057618"/>
                <a:gd name="connsiteX13" fmla="*/ 965200 w 1243014"/>
                <a:gd name="connsiteY13" fmla="*/ 0 h 1057618"/>
                <a:gd name="connsiteX14" fmla="*/ 925910 w 1243014"/>
                <a:gd name="connsiteY14" fmla="*/ 794 h 1057618"/>
                <a:gd name="connsiteX15" fmla="*/ 846932 w 1243014"/>
                <a:gd name="connsiteY15" fmla="*/ 6745 h 1057618"/>
                <a:gd name="connsiteX16" fmla="*/ 769541 w 1243014"/>
                <a:gd name="connsiteY16" fmla="*/ 19837 h 1057618"/>
                <a:gd name="connsiteX17" fmla="*/ 692150 w 1243014"/>
                <a:gd name="connsiteY17" fmla="*/ 39279 h 1057618"/>
                <a:gd name="connsiteX18" fmla="*/ 615950 w 1243014"/>
                <a:gd name="connsiteY18" fmla="*/ 65067 h 1057618"/>
                <a:gd name="connsiteX19" fmla="*/ 542132 w 1243014"/>
                <a:gd name="connsiteY19" fmla="*/ 97204 h 1057618"/>
                <a:gd name="connsiteX20" fmla="*/ 469900 w 1243014"/>
                <a:gd name="connsiteY20" fmla="*/ 136483 h 1057618"/>
                <a:gd name="connsiteX21" fmla="*/ 400447 w 1243014"/>
                <a:gd name="connsiteY21" fmla="*/ 182109 h 1057618"/>
                <a:gd name="connsiteX22" fmla="*/ 367110 w 1243014"/>
                <a:gd name="connsiteY22" fmla="*/ 207899 h 1057618"/>
                <a:gd name="connsiteX23" fmla="*/ 343297 w 1243014"/>
                <a:gd name="connsiteY23" fmla="*/ 226942 h 1057618"/>
                <a:gd name="connsiteX24" fmla="*/ 298053 w 1243014"/>
                <a:gd name="connsiteY24" fmla="*/ 267014 h 1057618"/>
                <a:gd name="connsiteX25" fmla="*/ 256382 w 1243014"/>
                <a:gd name="connsiteY25" fmla="*/ 309864 h 1057618"/>
                <a:gd name="connsiteX26" fmla="*/ 217487 w 1243014"/>
                <a:gd name="connsiteY26" fmla="*/ 354300 h 1057618"/>
                <a:gd name="connsiteX27" fmla="*/ 181769 w 1243014"/>
                <a:gd name="connsiteY27" fmla="*/ 400720 h 1057618"/>
                <a:gd name="connsiteX28" fmla="*/ 149622 w 1243014"/>
                <a:gd name="connsiteY28" fmla="*/ 448727 h 1057618"/>
                <a:gd name="connsiteX29" fmla="*/ 120253 w 1243014"/>
                <a:gd name="connsiteY29" fmla="*/ 498321 h 1057618"/>
                <a:gd name="connsiteX30" fmla="*/ 94059 w 1243014"/>
                <a:gd name="connsiteY30" fmla="*/ 549899 h 1057618"/>
                <a:gd name="connsiteX31" fmla="*/ 70644 w 1243014"/>
                <a:gd name="connsiteY31" fmla="*/ 601873 h 1057618"/>
                <a:gd name="connsiteX32" fmla="*/ 50800 w 1243014"/>
                <a:gd name="connsiteY32" fmla="*/ 655435 h 1057618"/>
                <a:gd name="connsiteX33" fmla="*/ 34131 w 1243014"/>
                <a:gd name="connsiteY33" fmla="*/ 709790 h 1057618"/>
                <a:gd name="connsiteX34" fmla="*/ 21035 w 1243014"/>
                <a:gd name="connsiteY34" fmla="*/ 765335 h 1057618"/>
                <a:gd name="connsiteX35" fmla="*/ 10716 w 1243014"/>
                <a:gd name="connsiteY35" fmla="*/ 820881 h 1057618"/>
                <a:gd name="connsiteX36" fmla="*/ 3969 w 1243014"/>
                <a:gd name="connsiteY36" fmla="*/ 877220 h 1057618"/>
                <a:gd name="connsiteX37" fmla="*/ 397 w 1243014"/>
                <a:gd name="connsiteY37" fmla="*/ 933955 h 1057618"/>
                <a:gd name="connsiteX38" fmla="*/ 120 w 1243014"/>
                <a:gd name="connsiteY38" fmla="*/ 973845 h 1057618"/>
                <a:gd name="connsiteX39" fmla="*/ 0 w 1243014"/>
                <a:gd name="connsiteY39" fmla="*/ 991088 h 1057618"/>
                <a:gd name="connsiteX40" fmla="*/ 1191 w 1243014"/>
                <a:gd name="connsiteY40" fmla="*/ 1019257 h 1057618"/>
                <a:gd name="connsiteX41" fmla="*/ 2531 w 1243014"/>
                <a:gd name="connsiteY41" fmla="*/ 1018198 h 1057618"/>
                <a:gd name="connsiteX42" fmla="*/ 35323 w 1243014"/>
                <a:gd name="connsiteY42" fmla="*/ 1027068 h 1057618"/>
                <a:gd name="connsiteX43" fmla="*/ 103585 w 1243014"/>
                <a:gd name="connsiteY43" fmla="*/ 1042145 h 1057618"/>
                <a:gd name="connsiteX44" fmla="*/ 173038 w 1243014"/>
                <a:gd name="connsiteY44" fmla="*/ 1052460 h 1057618"/>
                <a:gd name="connsiteX45" fmla="*/ 242491 w 1243014"/>
                <a:gd name="connsiteY45" fmla="*/ 1056825 h 1057618"/>
                <a:gd name="connsiteX46" fmla="*/ 277813 w 1243014"/>
                <a:gd name="connsiteY46" fmla="*/ 1057618 h 1057618"/>
                <a:gd name="connsiteX47" fmla="*/ 317103 w 1243014"/>
                <a:gd name="connsiteY47" fmla="*/ 1056825 h 1057618"/>
                <a:gd name="connsiteX48" fmla="*/ 396082 w 1243014"/>
                <a:gd name="connsiteY48" fmla="*/ 1050874 h 1057618"/>
                <a:gd name="connsiteX49" fmla="*/ 473473 w 1243014"/>
                <a:gd name="connsiteY49" fmla="*/ 1037781 h 1057618"/>
                <a:gd name="connsiteX50" fmla="*/ 550863 w 1243014"/>
                <a:gd name="connsiteY50" fmla="*/ 1018340 h 1057618"/>
                <a:gd name="connsiteX51" fmla="*/ 627063 w 1243014"/>
                <a:gd name="connsiteY51" fmla="*/ 992551 h 1057618"/>
                <a:gd name="connsiteX52" fmla="*/ 700882 w 1243014"/>
                <a:gd name="connsiteY52" fmla="*/ 960414 h 1057618"/>
                <a:gd name="connsiteX53" fmla="*/ 773113 w 1243014"/>
                <a:gd name="connsiteY53" fmla="*/ 921135 h 1057618"/>
                <a:gd name="connsiteX54" fmla="*/ 842566 w 1243014"/>
                <a:gd name="connsiteY54" fmla="*/ 875509 h 1057618"/>
                <a:gd name="connsiteX55" fmla="*/ 875904 w 1243014"/>
                <a:gd name="connsiteY55" fmla="*/ 849720 h 1057618"/>
                <a:gd name="connsiteX56" fmla="*/ 899717 w 1243014"/>
                <a:gd name="connsiteY56" fmla="*/ 830676 h 1057618"/>
                <a:gd name="connsiteX57" fmla="*/ 944960 w 1243014"/>
                <a:gd name="connsiteY57" fmla="*/ 790604 h 1057618"/>
                <a:gd name="connsiteX58" fmla="*/ 986632 w 1243014"/>
                <a:gd name="connsiteY58" fmla="*/ 747754 h 1057618"/>
                <a:gd name="connsiteX59" fmla="*/ 1025526 w 1243014"/>
                <a:gd name="connsiteY59" fmla="*/ 703318 h 1057618"/>
                <a:gd name="connsiteX60" fmla="*/ 1061245 w 1243014"/>
                <a:gd name="connsiteY60" fmla="*/ 656898 h 1057618"/>
                <a:gd name="connsiteX61" fmla="*/ 1093392 w 1243014"/>
                <a:gd name="connsiteY61" fmla="*/ 608891 h 1057618"/>
                <a:gd name="connsiteX62" fmla="*/ 1122760 w 1243014"/>
                <a:gd name="connsiteY62" fmla="*/ 559297 h 1057618"/>
                <a:gd name="connsiteX63" fmla="*/ 1148954 w 1243014"/>
                <a:gd name="connsiteY63" fmla="*/ 507719 h 1057618"/>
                <a:gd name="connsiteX64" fmla="*/ 1172370 w 1243014"/>
                <a:gd name="connsiteY64" fmla="*/ 455745 h 1057618"/>
                <a:gd name="connsiteX65" fmla="*/ 1192213 w 1243014"/>
                <a:gd name="connsiteY65" fmla="*/ 402183 h 105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243014" h="1057618">
                  <a:moveTo>
                    <a:pt x="1208882" y="347828"/>
                  </a:moveTo>
                  <a:lnTo>
                    <a:pt x="1221979" y="292283"/>
                  </a:lnTo>
                  <a:lnTo>
                    <a:pt x="1232298" y="236737"/>
                  </a:lnTo>
                  <a:lnTo>
                    <a:pt x="1239045" y="180398"/>
                  </a:lnTo>
                  <a:lnTo>
                    <a:pt x="1242617" y="123663"/>
                  </a:lnTo>
                  <a:lnTo>
                    <a:pt x="1242894" y="83773"/>
                  </a:lnTo>
                  <a:lnTo>
                    <a:pt x="1243014" y="66531"/>
                  </a:lnTo>
                  <a:lnTo>
                    <a:pt x="1241823" y="38361"/>
                  </a:lnTo>
                  <a:lnTo>
                    <a:pt x="1240482" y="39420"/>
                  </a:lnTo>
                  <a:lnTo>
                    <a:pt x="1207691" y="30550"/>
                  </a:lnTo>
                  <a:lnTo>
                    <a:pt x="1139429" y="15473"/>
                  </a:lnTo>
                  <a:lnTo>
                    <a:pt x="1069975" y="5158"/>
                  </a:lnTo>
                  <a:lnTo>
                    <a:pt x="1000522" y="793"/>
                  </a:lnTo>
                  <a:lnTo>
                    <a:pt x="965200" y="0"/>
                  </a:lnTo>
                  <a:lnTo>
                    <a:pt x="925910" y="794"/>
                  </a:lnTo>
                  <a:lnTo>
                    <a:pt x="846932" y="6745"/>
                  </a:lnTo>
                  <a:lnTo>
                    <a:pt x="769541" y="19837"/>
                  </a:lnTo>
                  <a:lnTo>
                    <a:pt x="692150" y="39279"/>
                  </a:lnTo>
                  <a:lnTo>
                    <a:pt x="615950" y="65067"/>
                  </a:lnTo>
                  <a:lnTo>
                    <a:pt x="542132" y="97204"/>
                  </a:lnTo>
                  <a:lnTo>
                    <a:pt x="469900" y="136483"/>
                  </a:lnTo>
                  <a:lnTo>
                    <a:pt x="400447" y="182109"/>
                  </a:lnTo>
                  <a:lnTo>
                    <a:pt x="367110" y="207899"/>
                  </a:lnTo>
                  <a:lnTo>
                    <a:pt x="343297" y="226942"/>
                  </a:lnTo>
                  <a:lnTo>
                    <a:pt x="298053" y="267014"/>
                  </a:lnTo>
                  <a:lnTo>
                    <a:pt x="256382" y="309864"/>
                  </a:lnTo>
                  <a:lnTo>
                    <a:pt x="217487" y="354300"/>
                  </a:lnTo>
                  <a:lnTo>
                    <a:pt x="181769" y="400720"/>
                  </a:lnTo>
                  <a:lnTo>
                    <a:pt x="149622" y="448727"/>
                  </a:lnTo>
                  <a:lnTo>
                    <a:pt x="120253" y="498321"/>
                  </a:lnTo>
                  <a:lnTo>
                    <a:pt x="94059" y="549899"/>
                  </a:lnTo>
                  <a:lnTo>
                    <a:pt x="70644" y="601873"/>
                  </a:lnTo>
                  <a:lnTo>
                    <a:pt x="50800" y="655435"/>
                  </a:lnTo>
                  <a:lnTo>
                    <a:pt x="34131" y="709790"/>
                  </a:lnTo>
                  <a:lnTo>
                    <a:pt x="21035" y="765335"/>
                  </a:lnTo>
                  <a:lnTo>
                    <a:pt x="10716" y="820881"/>
                  </a:lnTo>
                  <a:lnTo>
                    <a:pt x="3969" y="877220"/>
                  </a:lnTo>
                  <a:lnTo>
                    <a:pt x="397" y="933955"/>
                  </a:lnTo>
                  <a:lnTo>
                    <a:pt x="120" y="973845"/>
                  </a:lnTo>
                  <a:lnTo>
                    <a:pt x="0" y="991088"/>
                  </a:lnTo>
                  <a:lnTo>
                    <a:pt x="1191" y="1019257"/>
                  </a:lnTo>
                  <a:lnTo>
                    <a:pt x="2531" y="1018198"/>
                  </a:lnTo>
                  <a:lnTo>
                    <a:pt x="35323" y="1027068"/>
                  </a:lnTo>
                  <a:lnTo>
                    <a:pt x="103585" y="1042145"/>
                  </a:lnTo>
                  <a:lnTo>
                    <a:pt x="173038" y="1052460"/>
                  </a:lnTo>
                  <a:lnTo>
                    <a:pt x="242491" y="1056825"/>
                  </a:lnTo>
                  <a:lnTo>
                    <a:pt x="277813" y="1057618"/>
                  </a:lnTo>
                  <a:lnTo>
                    <a:pt x="317103" y="1056825"/>
                  </a:lnTo>
                  <a:lnTo>
                    <a:pt x="396082" y="1050874"/>
                  </a:lnTo>
                  <a:lnTo>
                    <a:pt x="473473" y="1037781"/>
                  </a:lnTo>
                  <a:lnTo>
                    <a:pt x="550863" y="1018340"/>
                  </a:lnTo>
                  <a:lnTo>
                    <a:pt x="627063" y="992551"/>
                  </a:lnTo>
                  <a:lnTo>
                    <a:pt x="700882" y="960414"/>
                  </a:lnTo>
                  <a:lnTo>
                    <a:pt x="773113" y="921135"/>
                  </a:lnTo>
                  <a:lnTo>
                    <a:pt x="842566" y="875509"/>
                  </a:lnTo>
                  <a:lnTo>
                    <a:pt x="875904" y="849720"/>
                  </a:lnTo>
                  <a:lnTo>
                    <a:pt x="899717" y="830676"/>
                  </a:lnTo>
                  <a:lnTo>
                    <a:pt x="944960" y="790604"/>
                  </a:lnTo>
                  <a:lnTo>
                    <a:pt x="986632" y="747754"/>
                  </a:lnTo>
                  <a:lnTo>
                    <a:pt x="1025526" y="703318"/>
                  </a:lnTo>
                  <a:lnTo>
                    <a:pt x="1061245" y="656898"/>
                  </a:lnTo>
                  <a:lnTo>
                    <a:pt x="1093392" y="608891"/>
                  </a:lnTo>
                  <a:lnTo>
                    <a:pt x="1122760" y="559297"/>
                  </a:lnTo>
                  <a:lnTo>
                    <a:pt x="1148954" y="507719"/>
                  </a:lnTo>
                  <a:lnTo>
                    <a:pt x="1172370" y="455745"/>
                  </a:lnTo>
                  <a:lnTo>
                    <a:pt x="1192213" y="402183"/>
                  </a:lnTo>
                  <a:close/>
                </a:path>
              </a:pathLst>
            </a:custGeom>
            <a:solidFill>
              <a:schemeClr val="accent3">
                <a:lumMod val="60000"/>
                <a:lumOff val="40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9" name="Freeform 80"/>
            <p:cNvSpPr>
              <a:spLocks/>
            </p:cNvSpPr>
            <p:nvPr/>
          </p:nvSpPr>
          <p:spPr bwMode="auto">
            <a:xfrm rot="7701521">
              <a:off x="5489535" y="1692282"/>
              <a:ext cx="1243013" cy="1019175"/>
            </a:xfrm>
            <a:custGeom>
              <a:avLst/>
              <a:gdLst>
                <a:gd name="T0" fmla="*/ 3 w 3132"/>
                <a:gd name="T1" fmla="*/ 2569 h 2569"/>
                <a:gd name="T2" fmla="*/ 3 w 3132"/>
                <a:gd name="T3" fmla="*/ 2569 h 2569"/>
                <a:gd name="T4" fmla="*/ 0 w 3132"/>
                <a:gd name="T5" fmla="*/ 2498 h 2569"/>
                <a:gd name="T6" fmla="*/ 1 w 3132"/>
                <a:gd name="T7" fmla="*/ 2354 h 2569"/>
                <a:gd name="T8" fmla="*/ 10 w 3132"/>
                <a:gd name="T9" fmla="*/ 2211 h 2569"/>
                <a:gd name="T10" fmla="*/ 27 w 3132"/>
                <a:gd name="T11" fmla="*/ 2069 h 2569"/>
                <a:gd name="T12" fmla="*/ 53 w 3132"/>
                <a:gd name="T13" fmla="*/ 1929 h 2569"/>
                <a:gd name="T14" fmla="*/ 86 w 3132"/>
                <a:gd name="T15" fmla="*/ 1789 h 2569"/>
                <a:gd name="T16" fmla="*/ 128 w 3132"/>
                <a:gd name="T17" fmla="*/ 1652 h 2569"/>
                <a:gd name="T18" fmla="*/ 178 w 3132"/>
                <a:gd name="T19" fmla="*/ 1517 h 2569"/>
                <a:gd name="T20" fmla="*/ 237 w 3132"/>
                <a:gd name="T21" fmla="*/ 1386 h 2569"/>
                <a:gd name="T22" fmla="*/ 303 w 3132"/>
                <a:gd name="T23" fmla="*/ 1256 h 2569"/>
                <a:gd name="T24" fmla="*/ 377 w 3132"/>
                <a:gd name="T25" fmla="*/ 1131 h 2569"/>
                <a:gd name="T26" fmla="*/ 458 w 3132"/>
                <a:gd name="T27" fmla="*/ 1010 h 2569"/>
                <a:gd name="T28" fmla="*/ 548 w 3132"/>
                <a:gd name="T29" fmla="*/ 893 h 2569"/>
                <a:gd name="T30" fmla="*/ 646 w 3132"/>
                <a:gd name="T31" fmla="*/ 781 h 2569"/>
                <a:gd name="T32" fmla="*/ 751 w 3132"/>
                <a:gd name="T33" fmla="*/ 673 h 2569"/>
                <a:gd name="T34" fmla="*/ 865 w 3132"/>
                <a:gd name="T35" fmla="*/ 572 h 2569"/>
                <a:gd name="T36" fmla="*/ 925 w 3132"/>
                <a:gd name="T37" fmla="*/ 524 h 2569"/>
                <a:gd name="T38" fmla="*/ 1009 w 3132"/>
                <a:gd name="T39" fmla="*/ 459 h 2569"/>
                <a:gd name="T40" fmla="*/ 1184 w 3132"/>
                <a:gd name="T41" fmla="*/ 344 h 2569"/>
                <a:gd name="T42" fmla="*/ 1366 w 3132"/>
                <a:gd name="T43" fmla="*/ 245 h 2569"/>
                <a:gd name="T44" fmla="*/ 1552 w 3132"/>
                <a:gd name="T45" fmla="*/ 164 h 2569"/>
                <a:gd name="T46" fmla="*/ 1744 w 3132"/>
                <a:gd name="T47" fmla="*/ 99 h 2569"/>
                <a:gd name="T48" fmla="*/ 1939 w 3132"/>
                <a:gd name="T49" fmla="*/ 50 h 2569"/>
                <a:gd name="T50" fmla="*/ 2134 w 3132"/>
                <a:gd name="T51" fmla="*/ 17 h 2569"/>
                <a:gd name="T52" fmla="*/ 2333 w 3132"/>
                <a:gd name="T53" fmla="*/ 2 h 2569"/>
                <a:gd name="T54" fmla="*/ 2432 w 3132"/>
                <a:gd name="T55" fmla="*/ 0 h 2569"/>
                <a:gd name="T56" fmla="*/ 2521 w 3132"/>
                <a:gd name="T57" fmla="*/ 2 h 2569"/>
                <a:gd name="T58" fmla="*/ 2696 w 3132"/>
                <a:gd name="T59" fmla="*/ 13 h 2569"/>
                <a:gd name="T60" fmla="*/ 2871 w 3132"/>
                <a:gd name="T61" fmla="*/ 39 h 2569"/>
                <a:gd name="T62" fmla="*/ 3043 w 3132"/>
                <a:gd name="T63" fmla="*/ 77 h 2569"/>
                <a:gd name="T64" fmla="*/ 3128 w 3132"/>
                <a:gd name="T65" fmla="*/ 100 h 2569"/>
                <a:gd name="T66" fmla="*/ 3131 w 3132"/>
                <a:gd name="T67" fmla="*/ 165 h 2569"/>
                <a:gd name="T68" fmla="*/ 3132 w 3132"/>
                <a:gd name="T69" fmla="*/ 231 h 2569"/>
                <a:gd name="T70" fmla="*/ 3131 w 3132"/>
                <a:gd name="T71" fmla="*/ 165 h 2569"/>
                <a:gd name="T72" fmla="*/ 3128 w 3132"/>
                <a:gd name="T73" fmla="*/ 100 h 2569"/>
                <a:gd name="T74" fmla="*/ 3 w 3132"/>
                <a:gd name="T75" fmla="*/ 2569 h 2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32" h="2569">
                  <a:moveTo>
                    <a:pt x="3" y="2569"/>
                  </a:moveTo>
                  <a:lnTo>
                    <a:pt x="3" y="2569"/>
                  </a:lnTo>
                  <a:lnTo>
                    <a:pt x="0" y="2498"/>
                  </a:lnTo>
                  <a:lnTo>
                    <a:pt x="1" y="2354"/>
                  </a:lnTo>
                  <a:lnTo>
                    <a:pt x="10" y="2211"/>
                  </a:lnTo>
                  <a:lnTo>
                    <a:pt x="27" y="2069"/>
                  </a:lnTo>
                  <a:lnTo>
                    <a:pt x="53" y="1929"/>
                  </a:lnTo>
                  <a:lnTo>
                    <a:pt x="86" y="1789"/>
                  </a:lnTo>
                  <a:lnTo>
                    <a:pt x="128" y="1652"/>
                  </a:lnTo>
                  <a:lnTo>
                    <a:pt x="178" y="1517"/>
                  </a:lnTo>
                  <a:lnTo>
                    <a:pt x="237" y="1386"/>
                  </a:lnTo>
                  <a:lnTo>
                    <a:pt x="303" y="1256"/>
                  </a:lnTo>
                  <a:lnTo>
                    <a:pt x="377" y="1131"/>
                  </a:lnTo>
                  <a:lnTo>
                    <a:pt x="458" y="1010"/>
                  </a:lnTo>
                  <a:lnTo>
                    <a:pt x="548" y="893"/>
                  </a:lnTo>
                  <a:lnTo>
                    <a:pt x="646" y="781"/>
                  </a:lnTo>
                  <a:lnTo>
                    <a:pt x="751" y="673"/>
                  </a:lnTo>
                  <a:lnTo>
                    <a:pt x="865" y="572"/>
                  </a:lnTo>
                  <a:lnTo>
                    <a:pt x="925" y="524"/>
                  </a:lnTo>
                  <a:lnTo>
                    <a:pt x="1009" y="459"/>
                  </a:lnTo>
                  <a:lnTo>
                    <a:pt x="1184" y="344"/>
                  </a:lnTo>
                  <a:lnTo>
                    <a:pt x="1366" y="245"/>
                  </a:lnTo>
                  <a:lnTo>
                    <a:pt x="1552" y="164"/>
                  </a:lnTo>
                  <a:lnTo>
                    <a:pt x="1744" y="99"/>
                  </a:lnTo>
                  <a:lnTo>
                    <a:pt x="1939" y="50"/>
                  </a:lnTo>
                  <a:lnTo>
                    <a:pt x="2134" y="17"/>
                  </a:lnTo>
                  <a:lnTo>
                    <a:pt x="2333" y="2"/>
                  </a:lnTo>
                  <a:lnTo>
                    <a:pt x="2432" y="0"/>
                  </a:lnTo>
                  <a:lnTo>
                    <a:pt x="2521" y="2"/>
                  </a:lnTo>
                  <a:lnTo>
                    <a:pt x="2696" y="13"/>
                  </a:lnTo>
                  <a:lnTo>
                    <a:pt x="2871" y="39"/>
                  </a:lnTo>
                  <a:lnTo>
                    <a:pt x="3043" y="77"/>
                  </a:lnTo>
                  <a:lnTo>
                    <a:pt x="3128" y="100"/>
                  </a:lnTo>
                  <a:lnTo>
                    <a:pt x="3131" y="165"/>
                  </a:lnTo>
                  <a:lnTo>
                    <a:pt x="3132" y="231"/>
                  </a:lnTo>
                  <a:lnTo>
                    <a:pt x="3131" y="165"/>
                  </a:lnTo>
                  <a:lnTo>
                    <a:pt x="3128" y="100"/>
                  </a:lnTo>
                  <a:lnTo>
                    <a:pt x="3" y="2569"/>
                  </a:lnTo>
                  <a:close/>
                </a:path>
              </a:pathLst>
            </a:custGeom>
            <a:solidFill>
              <a:schemeClr val="tx1">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80"/>
            <p:cNvSpPr>
              <a:spLocks/>
            </p:cNvSpPr>
            <p:nvPr/>
          </p:nvSpPr>
          <p:spPr bwMode="auto">
            <a:xfrm rot="15300000">
              <a:off x="6916917" y="3601803"/>
              <a:ext cx="1243013" cy="1019175"/>
            </a:xfrm>
            <a:custGeom>
              <a:avLst/>
              <a:gdLst>
                <a:gd name="T0" fmla="*/ 3 w 3132"/>
                <a:gd name="T1" fmla="*/ 2569 h 2569"/>
                <a:gd name="T2" fmla="*/ 3 w 3132"/>
                <a:gd name="T3" fmla="*/ 2569 h 2569"/>
                <a:gd name="T4" fmla="*/ 0 w 3132"/>
                <a:gd name="T5" fmla="*/ 2498 h 2569"/>
                <a:gd name="T6" fmla="*/ 1 w 3132"/>
                <a:gd name="T7" fmla="*/ 2354 h 2569"/>
                <a:gd name="T8" fmla="*/ 10 w 3132"/>
                <a:gd name="T9" fmla="*/ 2211 h 2569"/>
                <a:gd name="T10" fmla="*/ 27 w 3132"/>
                <a:gd name="T11" fmla="*/ 2069 h 2569"/>
                <a:gd name="T12" fmla="*/ 53 w 3132"/>
                <a:gd name="T13" fmla="*/ 1929 h 2569"/>
                <a:gd name="T14" fmla="*/ 86 w 3132"/>
                <a:gd name="T15" fmla="*/ 1789 h 2569"/>
                <a:gd name="T16" fmla="*/ 128 w 3132"/>
                <a:gd name="T17" fmla="*/ 1652 h 2569"/>
                <a:gd name="T18" fmla="*/ 178 w 3132"/>
                <a:gd name="T19" fmla="*/ 1517 h 2569"/>
                <a:gd name="T20" fmla="*/ 237 w 3132"/>
                <a:gd name="T21" fmla="*/ 1386 h 2569"/>
                <a:gd name="T22" fmla="*/ 303 w 3132"/>
                <a:gd name="T23" fmla="*/ 1256 h 2569"/>
                <a:gd name="T24" fmla="*/ 377 w 3132"/>
                <a:gd name="T25" fmla="*/ 1131 h 2569"/>
                <a:gd name="T26" fmla="*/ 458 w 3132"/>
                <a:gd name="T27" fmla="*/ 1010 h 2569"/>
                <a:gd name="T28" fmla="*/ 548 w 3132"/>
                <a:gd name="T29" fmla="*/ 893 h 2569"/>
                <a:gd name="T30" fmla="*/ 646 w 3132"/>
                <a:gd name="T31" fmla="*/ 781 h 2569"/>
                <a:gd name="T32" fmla="*/ 751 w 3132"/>
                <a:gd name="T33" fmla="*/ 673 h 2569"/>
                <a:gd name="T34" fmla="*/ 865 w 3132"/>
                <a:gd name="T35" fmla="*/ 572 h 2569"/>
                <a:gd name="T36" fmla="*/ 925 w 3132"/>
                <a:gd name="T37" fmla="*/ 524 h 2569"/>
                <a:gd name="T38" fmla="*/ 1009 w 3132"/>
                <a:gd name="T39" fmla="*/ 459 h 2569"/>
                <a:gd name="T40" fmla="*/ 1184 w 3132"/>
                <a:gd name="T41" fmla="*/ 344 h 2569"/>
                <a:gd name="T42" fmla="*/ 1366 w 3132"/>
                <a:gd name="T43" fmla="*/ 245 h 2569"/>
                <a:gd name="T44" fmla="*/ 1552 w 3132"/>
                <a:gd name="T45" fmla="*/ 164 h 2569"/>
                <a:gd name="T46" fmla="*/ 1744 w 3132"/>
                <a:gd name="T47" fmla="*/ 99 h 2569"/>
                <a:gd name="T48" fmla="*/ 1939 w 3132"/>
                <a:gd name="T49" fmla="*/ 50 h 2569"/>
                <a:gd name="T50" fmla="*/ 2134 w 3132"/>
                <a:gd name="T51" fmla="*/ 17 h 2569"/>
                <a:gd name="T52" fmla="*/ 2333 w 3132"/>
                <a:gd name="T53" fmla="*/ 2 h 2569"/>
                <a:gd name="T54" fmla="*/ 2432 w 3132"/>
                <a:gd name="T55" fmla="*/ 0 h 2569"/>
                <a:gd name="T56" fmla="*/ 2521 w 3132"/>
                <a:gd name="T57" fmla="*/ 2 h 2569"/>
                <a:gd name="T58" fmla="*/ 2696 w 3132"/>
                <a:gd name="T59" fmla="*/ 13 h 2569"/>
                <a:gd name="T60" fmla="*/ 2871 w 3132"/>
                <a:gd name="T61" fmla="*/ 39 h 2569"/>
                <a:gd name="T62" fmla="*/ 3043 w 3132"/>
                <a:gd name="T63" fmla="*/ 77 h 2569"/>
                <a:gd name="T64" fmla="*/ 3128 w 3132"/>
                <a:gd name="T65" fmla="*/ 100 h 2569"/>
                <a:gd name="T66" fmla="*/ 3131 w 3132"/>
                <a:gd name="T67" fmla="*/ 165 h 2569"/>
                <a:gd name="T68" fmla="*/ 3132 w 3132"/>
                <a:gd name="T69" fmla="*/ 231 h 2569"/>
                <a:gd name="T70" fmla="*/ 3131 w 3132"/>
                <a:gd name="T71" fmla="*/ 165 h 2569"/>
                <a:gd name="T72" fmla="*/ 3128 w 3132"/>
                <a:gd name="T73" fmla="*/ 100 h 2569"/>
                <a:gd name="T74" fmla="*/ 3 w 3132"/>
                <a:gd name="T75" fmla="*/ 2569 h 2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32" h="2569">
                  <a:moveTo>
                    <a:pt x="3" y="2569"/>
                  </a:moveTo>
                  <a:lnTo>
                    <a:pt x="3" y="2569"/>
                  </a:lnTo>
                  <a:lnTo>
                    <a:pt x="0" y="2498"/>
                  </a:lnTo>
                  <a:lnTo>
                    <a:pt x="1" y="2354"/>
                  </a:lnTo>
                  <a:lnTo>
                    <a:pt x="10" y="2211"/>
                  </a:lnTo>
                  <a:lnTo>
                    <a:pt x="27" y="2069"/>
                  </a:lnTo>
                  <a:lnTo>
                    <a:pt x="53" y="1929"/>
                  </a:lnTo>
                  <a:lnTo>
                    <a:pt x="86" y="1789"/>
                  </a:lnTo>
                  <a:lnTo>
                    <a:pt x="128" y="1652"/>
                  </a:lnTo>
                  <a:lnTo>
                    <a:pt x="178" y="1517"/>
                  </a:lnTo>
                  <a:lnTo>
                    <a:pt x="237" y="1386"/>
                  </a:lnTo>
                  <a:lnTo>
                    <a:pt x="303" y="1256"/>
                  </a:lnTo>
                  <a:lnTo>
                    <a:pt x="377" y="1131"/>
                  </a:lnTo>
                  <a:lnTo>
                    <a:pt x="458" y="1010"/>
                  </a:lnTo>
                  <a:lnTo>
                    <a:pt x="548" y="893"/>
                  </a:lnTo>
                  <a:lnTo>
                    <a:pt x="646" y="781"/>
                  </a:lnTo>
                  <a:lnTo>
                    <a:pt x="751" y="673"/>
                  </a:lnTo>
                  <a:lnTo>
                    <a:pt x="865" y="572"/>
                  </a:lnTo>
                  <a:lnTo>
                    <a:pt x="925" y="524"/>
                  </a:lnTo>
                  <a:lnTo>
                    <a:pt x="1009" y="459"/>
                  </a:lnTo>
                  <a:lnTo>
                    <a:pt x="1184" y="344"/>
                  </a:lnTo>
                  <a:lnTo>
                    <a:pt x="1366" y="245"/>
                  </a:lnTo>
                  <a:lnTo>
                    <a:pt x="1552" y="164"/>
                  </a:lnTo>
                  <a:lnTo>
                    <a:pt x="1744" y="99"/>
                  </a:lnTo>
                  <a:lnTo>
                    <a:pt x="1939" y="50"/>
                  </a:lnTo>
                  <a:lnTo>
                    <a:pt x="2134" y="17"/>
                  </a:lnTo>
                  <a:lnTo>
                    <a:pt x="2333" y="2"/>
                  </a:lnTo>
                  <a:lnTo>
                    <a:pt x="2432" y="0"/>
                  </a:lnTo>
                  <a:lnTo>
                    <a:pt x="2521" y="2"/>
                  </a:lnTo>
                  <a:lnTo>
                    <a:pt x="2696" y="13"/>
                  </a:lnTo>
                  <a:lnTo>
                    <a:pt x="2871" y="39"/>
                  </a:lnTo>
                  <a:lnTo>
                    <a:pt x="3043" y="77"/>
                  </a:lnTo>
                  <a:lnTo>
                    <a:pt x="3128" y="100"/>
                  </a:lnTo>
                  <a:lnTo>
                    <a:pt x="3131" y="165"/>
                  </a:lnTo>
                  <a:lnTo>
                    <a:pt x="3132" y="231"/>
                  </a:lnTo>
                  <a:lnTo>
                    <a:pt x="3131" y="165"/>
                  </a:lnTo>
                  <a:lnTo>
                    <a:pt x="3128" y="100"/>
                  </a:lnTo>
                  <a:lnTo>
                    <a:pt x="3" y="2569"/>
                  </a:lnTo>
                  <a:close/>
                </a:path>
              </a:pathLst>
            </a:custGeom>
            <a:solidFill>
              <a:schemeClr val="tx1">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80"/>
            <p:cNvSpPr>
              <a:spLocks/>
            </p:cNvSpPr>
            <p:nvPr/>
          </p:nvSpPr>
          <p:spPr bwMode="auto">
            <a:xfrm rot="6300000" flipH="1">
              <a:off x="4032010" y="3601751"/>
              <a:ext cx="1243013" cy="1019256"/>
            </a:xfrm>
            <a:custGeom>
              <a:avLst/>
              <a:gdLst>
                <a:gd name="T0" fmla="*/ 3 w 3132"/>
                <a:gd name="T1" fmla="*/ 2569 h 2569"/>
                <a:gd name="T2" fmla="*/ 3 w 3132"/>
                <a:gd name="T3" fmla="*/ 2569 h 2569"/>
                <a:gd name="T4" fmla="*/ 0 w 3132"/>
                <a:gd name="T5" fmla="*/ 2498 h 2569"/>
                <a:gd name="T6" fmla="*/ 1 w 3132"/>
                <a:gd name="T7" fmla="*/ 2354 h 2569"/>
                <a:gd name="T8" fmla="*/ 10 w 3132"/>
                <a:gd name="T9" fmla="*/ 2211 h 2569"/>
                <a:gd name="T10" fmla="*/ 27 w 3132"/>
                <a:gd name="T11" fmla="*/ 2069 h 2569"/>
                <a:gd name="T12" fmla="*/ 53 w 3132"/>
                <a:gd name="T13" fmla="*/ 1929 h 2569"/>
                <a:gd name="T14" fmla="*/ 86 w 3132"/>
                <a:gd name="T15" fmla="*/ 1789 h 2569"/>
                <a:gd name="T16" fmla="*/ 128 w 3132"/>
                <a:gd name="T17" fmla="*/ 1652 h 2569"/>
                <a:gd name="T18" fmla="*/ 178 w 3132"/>
                <a:gd name="T19" fmla="*/ 1517 h 2569"/>
                <a:gd name="T20" fmla="*/ 237 w 3132"/>
                <a:gd name="T21" fmla="*/ 1386 h 2569"/>
                <a:gd name="T22" fmla="*/ 303 w 3132"/>
                <a:gd name="T23" fmla="*/ 1256 h 2569"/>
                <a:gd name="T24" fmla="*/ 377 w 3132"/>
                <a:gd name="T25" fmla="*/ 1131 h 2569"/>
                <a:gd name="T26" fmla="*/ 458 w 3132"/>
                <a:gd name="T27" fmla="*/ 1010 h 2569"/>
                <a:gd name="T28" fmla="*/ 548 w 3132"/>
                <a:gd name="T29" fmla="*/ 893 h 2569"/>
                <a:gd name="T30" fmla="*/ 646 w 3132"/>
                <a:gd name="T31" fmla="*/ 781 h 2569"/>
                <a:gd name="T32" fmla="*/ 751 w 3132"/>
                <a:gd name="T33" fmla="*/ 673 h 2569"/>
                <a:gd name="T34" fmla="*/ 865 w 3132"/>
                <a:gd name="T35" fmla="*/ 572 h 2569"/>
                <a:gd name="T36" fmla="*/ 925 w 3132"/>
                <a:gd name="T37" fmla="*/ 524 h 2569"/>
                <a:gd name="T38" fmla="*/ 1009 w 3132"/>
                <a:gd name="T39" fmla="*/ 459 h 2569"/>
                <a:gd name="T40" fmla="*/ 1184 w 3132"/>
                <a:gd name="T41" fmla="*/ 344 h 2569"/>
                <a:gd name="T42" fmla="*/ 1366 w 3132"/>
                <a:gd name="T43" fmla="*/ 245 h 2569"/>
                <a:gd name="T44" fmla="*/ 1552 w 3132"/>
                <a:gd name="T45" fmla="*/ 164 h 2569"/>
                <a:gd name="T46" fmla="*/ 1744 w 3132"/>
                <a:gd name="T47" fmla="*/ 99 h 2569"/>
                <a:gd name="T48" fmla="*/ 1939 w 3132"/>
                <a:gd name="T49" fmla="*/ 50 h 2569"/>
                <a:gd name="T50" fmla="*/ 2134 w 3132"/>
                <a:gd name="T51" fmla="*/ 17 h 2569"/>
                <a:gd name="T52" fmla="*/ 2333 w 3132"/>
                <a:gd name="T53" fmla="*/ 2 h 2569"/>
                <a:gd name="T54" fmla="*/ 2432 w 3132"/>
                <a:gd name="T55" fmla="*/ 0 h 2569"/>
                <a:gd name="T56" fmla="*/ 2521 w 3132"/>
                <a:gd name="T57" fmla="*/ 2 h 2569"/>
                <a:gd name="T58" fmla="*/ 2696 w 3132"/>
                <a:gd name="T59" fmla="*/ 13 h 2569"/>
                <a:gd name="T60" fmla="*/ 2871 w 3132"/>
                <a:gd name="T61" fmla="*/ 39 h 2569"/>
                <a:gd name="T62" fmla="*/ 3043 w 3132"/>
                <a:gd name="T63" fmla="*/ 77 h 2569"/>
                <a:gd name="T64" fmla="*/ 3128 w 3132"/>
                <a:gd name="T65" fmla="*/ 100 h 2569"/>
                <a:gd name="T66" fmla="*/ 3131 w 3132"/>
                <a:gd name="T67" fmla="*/ 165 h 2569"/>
                <a:gd name="T68" fmla="*/ 3132 w 3132"/>
                <a:gd name="T69" fmla="*/ 231 h 2569"/>
                <a:gd name="T70" fmla="*/ 3131 w 3132"/>
                <a:gd name="T71" fmla="*/ 165 h 2569"/>
                <a:gd name="T72" fmla="*/ 3128 w 3132"/>
                <a:gd name="T73" fmla="*/ 100 h 2569"/>
                <a:gd name="T74" fmla="*/ 3 w 3132"/>
                <a:gd name="T75" fmla="*/ 2569 h 2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32" h="2569">
                  <a:moveTo>
                    <a:pt x="3" y="2569"/>
                  </a:moveTo>
                  <a:lnTo>
                    <a:pt x="3" y="2569"/>
                  </a:lnTo>
                  <a:lnTo>
                    <a:pt x="0" y="2498"/>
                  </a:lnTo>
                  <a:lnTo>
                    <a:pt x="1" y="2354"/>
                  </a:lnTo>
                  <a:lnTo>
                    <a:pt x="10" y="2211"/>
                  </a:lnTo>
                  <a:lnTo>
                    <a:pt x="27" y="2069"/>
                  </a:lnTo>
                  <a:lnTo>
                    <a:pt x="53" y="1929"/>
                  </a:lnTo>
                  <a:lnTo>
                    <a:pt x="86" y="1789"/>
                  </a:lnTo>
                  <a:lnTo>
                    <a:pt x="128" y="1652"/>
                  </a:lnTo>
                  <a:lnTo>
                    <a:pt x="178" y="1517"/>
                  </a:lnTo>
                  <a:lnTo>
                    <a:pt x="237" y="1386"/>
                  </a:lnTo>
                  <a:lnTo>
                    <a:pt x="303" y="1256"/>
                  </a:lnTo>
                  <a:lnTo>
                    <a:pt x="377" y="1131"/>
                  </a:lnTo>
                  <a:lnTo>
                    <a:pt x="458" y="1010"/>
                  </a:lnTo>
                  <a:lnTo>
                    <a:pt x="548" y="893"/>
                  </a:lnTo>
                  <a:lnTo>
                    <a:pt x="646" y="781"/>
                  </a:lnTo>
                  <a:lnTo>
                    <a:pt x="751" y="673"/>
                  </a:lnTo>
                  <a:lnTo>
                    <a:pt x="865" y="572"/>
                  </a:lnTo>
                  <a:lnTo>
                    <a:pt x="925" y="524"/>
                  </a:lnTo>
                  <a:lnTo>
                    <a:pt x="1009" y="459"/>
                  </a:lnTo>
                  <a:lnTo>
                    <a:pt x="1184" y="344"/>
                  </a:lnTo>
                  <a:lnTo>
                    <a:pt x="1366" y="245"/>
                  </a:lnTo>
                  <a:lnTo>
                    <a:pt x="1552" y="164"/>
                  </a:lnTo>
                  <a:lnTo>
                    <a:pt x="1744" y="99"/>
                  </a:lnTo>
                  <a:lnTo>
                    <a:pt x="1939" y="50"/>
                  </a:lnTo>
                  <a:lnTo>
                    <a:pt x="2134" y="17"/>
                  </a:lnTo>
                  <a:lnTo>
                    <a:pt x="2333" y="2"/>
                  </a:lnTo>
                  <a:lnTo>
                    <a:pt x="2432" y="0"/>
                  </a:lnTo>
                  <a:lnTo>
                    <a:pt x="2521" y="2"/>
                  </a:lnTo>
                  <a:lnTo>
                    <a:pt x="2696" y="13"/>
                  </a:lnTo>
                  <a:lnTo>
                    <a:pt x="2871" y="39"/>
                  </a:lnTo>
                  <a:lnTo>
                    <a:pt x="3043" y="77"/>
                  </a:lnTo>
                  <a:lnTo>
                    <a:pt x="3128" y="100"/>
                  </a:lnTo>
                  <a:lnTo>
                    <a:pt x="3131" y="165"/>
                  </a:lnTo>
                  <a:lnTo>
                    <a:pt x="3132" y="231"/>
                  </a:lnTo>
                  <a:lnTo>
                    <a:pt x="3131" y="165"/>
                  </a:lnTo>
                  <a:lnTo>
                    <a:pt x="3128" y="100"/>
                  </a:lnTo>
                  <a:lnTo>
                    <a:pt x="3" y="2569"/>
                  </a:lnTo>
                  <a:close/>
                </a:path>
              </a:pathLst>
            </a:custGeom>
            <a:solidFill>
              <a:schemeClr val="tx1">
                <a:alpha val="25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4" name="Freeform 79"/>
          <p:cNvSpPr>
            <a:spLocks/>
          </p:cNvSpPr>
          <p:nvPr/>
        </p:nvSpPr>
        <p:spPr bwMode="auto">
          <a:xfrm>
            <a:off x="4132687" y="3972115"/>
            <a:ext cx="824724" cy="2408813"/>
          </a:xfrm>
          <a:custGeom>
            <a:avLst/>
            <a:gdLst>
              <a:gd name="T0" fmla="*/ 219 w 1464"/>
              <a:gd name="T1" fmla="*/ 4915 h 5932"/>
              <a:gd name="T2" fmla="*/ 311 w 1464"/>
              <a:gd name="T3" fmla="*/ 5235 h 5932"/>
              <a:gd name="T4" fmla="*/ 410 w 1464"/>
              <a:gd name="T5" fmla="*/ 5555 h 5932"/>
              <a:gd name="T6" fmla="*/ 521 w 1464"/>
              <a:gd name="T7" fmla="*/ 5919 h 5932"/>
              <a:gd name="T8" fmla="*/ 998 w 1464"/>
              <a:gd name="T9" fmla="*/ 5932 h 5932"/>
              <a:gd name="T10" fmla="*/ 1362 w 1464"/>
              <a:gd name="T11" fmla="*/ 5707 h 5932"/>
              <a:gd name="T12" fmla="*/ 995 w 1464"/>
              <a:gd name="T13" fmla="*/ 4925 h 5932"/>
              <a:gd name="T14" fmla="*/ 812 w 1464"/>
              <a:gd name="T15" fmla="*/ 4469 h 5932"/>
              <a:gd name="T16" fmla="*/ 702 w 1464"/>
              <a:gd name="T17" fmla="*/ 4114 h 5932"/>
              <a:gd name="T18" fmla="*/ 631 w 1464"/>
              <a:gd name="T19" fmla="*/ 3807 h 5932"/>
              <a:gd name="T20" fmla="*/ 563 w 1464"/>
              <a:gd name="T21" fmla="*/ 3392 h 5932"/>
              <a:gd name="T22" fmla="*/ 535 w 1464"/>
              <a:gd name="T23" fmla="*/ 3127 h 5932"/>
              <a:gd name="T24" fmla="*/ 509 w 1464"/>
              <a:gd name="T25" fmla="*/ 2650 h 5932"/>
              <a:gd name="T26" fmla="*/ 510 w 1464"/>
              <a:gd name="T27" fmla="*/ 2221 h 5932"/>
              <a:gd name="T28" fmla="*/ 545 w 1464"/>
              <a:gd name="T29" fmla="*/ 1650 h 5932"/>
              <a:gd name="T30" fmla="*/ 579 w 1464"/>
              <a:gd name="T31" fmla="*/ 1345 h 5932"/>
              <a:gd name="T32" fmla="*/ 694 w 1464"/>
              <a:gd name="T33" fmla="*/ 656 h 5932"/>
              <a:gd name="T34" fmla="*/ 816 w 1464"/>
              <a:gd name="T35" fmla="*/ 127 h 5932"/>
              <a:gd name="T36" fmla="*/ 841 w 1464"/>
              <a:gd name="T37" fmla="*/ 41 h 5932"/>
              <a:gd name="T38" fmla="*/ 815 w 1464"/>
              <a:gd name="T39" fmla="*/ 5 h 5932"/>
              <a:gd name="T40" fmla="*/ 790 w 1464"/>
              <a:gd name="T41" fmla="*/ 0 h 5932"/>
              <a:gd name="T42" fmla="*/ 760 w 1464"/>
              <a:gd name="T43" fmla="*/ 17 h 5932"/>
              <a:gd name="T44" fmla="*/ 747 w 1464"/>
              <a:gd name="T45" fmla="*/ 41 h 5932"/>
              <a:gd name="T46" fmla="*/ 553 w 1464"/>
              <a:gd name="T47" fmla="*/ 501 h 5932"/>
              <a:gd name="T48" fmla="*/ 385 w 1464"/>
              <a:gd name="T49" fmla="*/ 990 h 5932"/>
              <a:gd name="T50" fmla="*/ 255 w 1464"/>
              <a:gd name="T51" fmla="*/ 1451 h 5932"/>
              <a:gd name="T52" fmla="*/ 136 w 1464"/>
              <a:gd name="T53" fmla="*/ 1983 h 5932"/>
              <a:gd name="T54" fmla="*/ 71 w 1464"/>
              <a:gd name="T55" fmla="*/ 2342 h 5932"/>
              <a:gd name="T56" fmla="*/ 6 w 1464"/>
              <a:gd name="T57" fmla="*/ 3012 h 5932"/>
              <a:gd name="T58" fmla="*/ 13 w 1464"/>
              <a:gd name="T59" fmla="*/ 3685 h 5932"/>
              <a:gd name="T60" fmla="*/ 93 w 1464"/>
              <a:gd name="T61" fmla="*/ 4352 h 5932"/>
              <a:gd name="T62" fmla="*/ 200 w 1464"/>
              <a:gd name="T63" fmla="*/ 4846 h 5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64" h="5932">
                <a:moveTo>
                  <a:pt x="200" y="4846"/>
                </a:moveTo>
                <a:lnTo>
                  <a:pt x="219" y="4915"/>
                </a:lnTo>
                <a:lnTo>
                  <a:pt x="238" y="4983"/>
                </a:lnTo>
                <a:lnTo>
                  <a:pt x="311" y="5235"/>
                </a:lnTo>
                <a:lnTo>
                  <a:pt x="390" y="5482"/>
                </a:lnTo>
                <a:lnTo>
                  <a:pt x="410" y="5555"/>
                </a:lnTo>
                <a:lnTo>
                  <a:pt x="482" y="5800"/>
                </a:lnTo>
                <a:lnTo>
                  <a:pt x="521" y="5919"/>
                </a:lnTo>
                <a:lnTo>
                  <a:pt x="531" y="5932"/>
                </a:lnTo>
                <a:lnTo>
                  <a:pt x="998" y="5932"/>
                </a:lnTo>
                <a:lnTo>
                  <a:pt x="1464" y="5932"/>
                </a:lnTo>
                <a:lnTo>
                  <a:pt x="1362" y="5707"/>
                </a:lnTo>
                <a:lnTo>
                  <a:pt x="1149" y="5262"/>
                </a:lnTo>
                <a:lnTo>
                  <a:pt x="995" y="4925"/>
                </a:lnTo>
                <a:lnTo>
                  <a:pt x="899" y="4698"/>
                </a:lnTo>
                <a:lnTo>
                  <a:pt x="812" y="4469"/>
                </a:lnTo>
                <a:lnTo>
                  <a:pt x="736" y="4233"/>
                </a:lnTo>
                <a:lnTo>
                  <a:pt x="702" y="4114"/>
                </a:lnTo>
                <a:lnTo>
                  <a:pt x="676" y="4013"/>
                </a:lnTo>
                <a:lnTo>
                  <a:pt x="631" y="3807"/>
                </a:lnTo>
                <a:lnTo>
                  <a:pt x="593" y="3599"/>
                </a:lnTo>
                <a:lnTo>
                  <a:pt x="563" y="3392"/>
                </a:lnTo>
                <a:lnTo>
                  <a:pt x="550" y="3287"/>
                </a:lnTo>
                <a:lnTo>
                  <a:pt x="535" y="3127"/>
                </a:lnTo>
                <a:lnTo>
                  <a:pt x="513" y="2810"/>
                </a:lnTo>
                <a:lnTo>
                  <a:pt x="509" y="2650"/>
                </a:lnTo>
                <a:lnTo>
                  <a:pt x="506" y="2508"/>
                </a:lnTo>
                <a:lnTo>
                  <a:pt x="510" y="2221"/>
                </a:lnTo>
                <a:lnTo>
                  <a:pt x="523" y="1935"/>
                </a:lnTo>
                <a:lnTo>
                  <a:pt x="545" y="1650"/>
                </a:lnTo>
                <a:lnTo>
                  <a:pt x="560" y="1509"/>
                </a:lnTo>
                <a:lnTo>
                  <a:pt x="579" y="1345"/>
                </a:lnTo>
                <a:lnTo>
                  <a:pt x="623" y="1047"/>
                </a:lnTo>
                <a:lnTo>
                  <a:pt x="694" y="656"/>
                </a:lnTo>
                <a:lnTo>
                  <a:pt x="738" y="452"/>
                </a:lnTo>
                <a:lnTo>
                  <a:pt x="816" y="127"/>
                </a:lnTo>
                <a:lnTo>
                  <a:pt x="838" y="57"/>
                </a:lnTo>
                <a:lnTo>
                  <a:pt x="841" y="41"/>
                </a:lnTo>
                <a:lnTo>
                  <a:pt x="828" y="14"/>
                </a:lnTo>
                <a:lnTo>
                  <a:pt x="815" y="5"/>
                </a:lnTo>
                <a:lnTo>
                  <a:pt x="807" y="1"/>
                </a:lnTo>
                <a:lnTo>
                  <a:pt x="790" y="0"/>
                </a:lnTo>
                <a:lnTo>
                  <a:pt x="775" y="5"/>
                </a:lnTo>
                <a:lnTo>
                  <a:pt x="760" y="17"/>
                </a:lnTo>
                <a:lnTo>
                  <a:pt x="757" y="24"/>
                </a:lnTo>
                <a:lnTo>
                  <a:pt x="747" y="41"/>
                </a:lnTo>
                <a:lnTo>
                  <a:pt x="659" y="234"/>
                </a:lnTo>
                <a:lnTo>
                  <a:pt x="553" y="501"/>
                </a:lnTo>
                <a:lnTo>
                  <a:pt x="471" y="727"/>
                </a:lnTo>
                <a:lnTo>
                  <a:pt x="385" y="990"/>
                </a:lnTo>
                <a:lnTo>
                  <a:pt x="298" y="1288"/>
                </a:lnTo>
                <a:lnTo>
                  <a:pt x="255" y="1451"/>
                </a:lnTo>
                <a:lnTo>
                  <a:pt x="212" y="1620"/>
                </a:lnTo>
                <a:lnTo>
                  <a:pt x="136" y="1983"/>
                </a:lnTo>
                <a:lnTo>
                  <a:pt x="99" y="2176"/>
                </a:lnTo>
                <a:lnTo>
                  <a:pt x="71" y="2342"/>
                </a:lnTo>
                <a:lnTo>
                  <a:pt x="29" y="2676"/>
                </a:lnTo>
                <a:lnTo>
                  <a:pt x="6" y="3012"/>
                </a:lnTo>
                <a:lnTo>
                  <a:pt x="0" y="3348"/>
                </a:lnTo>
                <a:lnTo>
                  <a:pt x="13" y="3685"/>
                </a:lnTo>
                <a:lnTo>
                  <a:pt x="44" y="4019"/>
                </a:lnTo>
                <a:lnTo>
                  <a:pt x="93" y="4352"/>
                </a:lnTo>
                <a:lnTo>
                  <a:pt x="159" y="4683"/>
                </a:lnTo>
                <a:lnTo>
                  <a:pt x="200" y="4846"/>
                </a:lnTo>
                <a:close/>
              </a:path>
            </a:pathLst>
          </a:custGeom>
          <a:solidFill>
            <a:schemeClr val="accent3">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82 Rectángulo"/>
          <p:cNvSpPr/>
          <p:nvPr/>
        </p:nvSpPr>
        <p:spPr>
          <a:xfrm>
            <a:off x="2600833" y="2276872"/>
            <a:ext cx="3888432" cy="432048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angle 82"/>
          <p:cNvSpPr/>
          <p:nvPr/>
        </p:nvSpPr>
        <p:spPr>
          <a:xfrm>
            <a:off x="515976" y="4149080"/>
            <a:ext cx="2220484" cy="1569660"/>
          </a:xfrm>
          <a:prstGeom prst="rect">
            <a:avLst/>
          </a:prstGeom>
        </p:spPr>
        <p:txBody>
          <a:bodyPr wrap="square">
            <a:spAutoFit/>
          </a:bodyPr>
          <a:lstStyle/>
          <a:p>
            <a:pPr algn="ctr"/>
            <a:r>
              <a:rPr lang="en-US" sz="1600" b="1" dirty="0" smtClean="0"/>
              <a:t>Access to </a:t>
            </a:r>
            <a:r>
              <a:rPr lang="en-US" sz="1600" b="1" smtClean="0"/>
              <a:t>easy-to-understand information </a:t>
            </a:r>
            <a:r>
              <a:rPr lang="en-US" sz="1600" smtClean="0"/>
              <a:t>(depending on user sector, intended use of information &amp; capabilities)</a:t>
            </a:r>
            <a:endParaRPr lang="en-US" sz="1600" dirty="0"/>
          </a:p>
        </p:txBody>
      </p:sp>
      <p:sp>
        <p:nvSpPr>
          <p:cNvPr id="14" name="Rectangle 82"/>
          <p:cNvSpPr/>
          <p:nvPr/>
        </p:nvSpPr>
        <p:spPr>
          <a:xfrm>
            <a:off x="3477555" y="1916832"/>
            <a:ext cx="1958541" cy="584775"/>
          </a:xfrm>
          <a:prstGeom prst="rect">
            <a:avLst/>
          </a:prstGeom>
        </p:spPr>
        <p:txBody>
          <a:bodyPr wrap="square">
            <a:spAutoFit/>
          </a:bodyPr>
          <a:lstStyle/>
          <a:p>
            <a:pPr algn="ctr"/>
            <a:r>
              <a:rPr lang="en-US" sz="1600" b="1" smtClean="0"/>
              <a:t>Color scales fit/ color-blind friendly</a:t>
            </a:r>
            <a:endParaRPr lang="en-US" sz="1600" dirty="0"/>
          </a:p>
        </p:txBody>
      </p:sp>
      <p:sp>
        <p:nvSpPr>
          <p:cNvPr id="15" name="Rectangle 82"/>
          <p:cNvSpPr/>
          <p:nvPr/>
        </p:nvSpPr>
        <p:spPr>
          <a:xfrm>
            <a:off x="5997637" y="4519994"/>
            <a:ext cx="2220484" cy="338554"/>
          </a:xfrm>
          <a:prstGeom prst="rect">
            <a:avLst/>
          </a:prstGeom>
        </p:spPr>
        <p:txBody>
          <a:bodyPr wrap="square">
            <a:spAutoFit/>
          </a:bodyPr>
          <a:lstStyle/>
          <a:p>
            <a:pPr algn="ctr"/>
            <a:r>
              <a:rPr lang="en-US" sz="1600" b="1" dirty="0" smtClean="0"/>
              <a:t>Visually appealing</a:t>
            </a:r>
            <a:endParaRPr lang="en-US" sz="1600" dirty="0"/>
          </a:p>
        </p:txBody>
      </p:sp>
      <p:grpSp>
        <p:nvGrpSpPr>
          <p:cNvPr id="16" name="43 Grupo"/>
          <p:cNvGrpSpPr>
            <a:grpSpLocks noChangeAspect="1"/>
          </p:cNvGrpSpPr>
          <p:nvPr/>
        </p:nvGrpSpPr>
        <p:grpSpPr>
          <a:xfrm>
            <a:off x="827584" y="188640"/>
            <a:ext cx="7465506" cy="720000"/>
            <a:chOff x="419100" y="3028480"/>
            <a:chExt cx="8305800" cy="801041"/>
          </a:xfrm>
        </p:grpSpPr>
        <p:cxnSp>
          <p:nvCxnSpPr>
            <p:cNvPr id="17" name="Straight Connector 5">
              <a:extLst>
                <a:ext uri="{FF2B5EF4-FFF2-40B4-BE49-F238E27FC236}">
                  <a16:creationId xmlns:a16="http://schemas.microsoft.com/office/drawing/2014/main" xmlns="" id="{245AFC35-13C7-44BB-A3AB-464834129932}"/>
                </a:ext>
              </a:extLst>
            </p:cNvPr>
            <p:cNvCxnSpPr>
              <a:cxnSpLocks/>
            </p:cNvCxnSpPr>
            <p:nvPr/>
          </p:nvCxnSpPr>
          <p:spPr>
            <a:xfrm>
              <a:off x="419100" y="3429000"/>
              <a:ext cx="8305800" cy="1"/>
            </a:xfrm>
            <a:prstGeom prst="line">
              <a:avLst/>
            </a:prstGeom>
            <a:ln w="28575">
              <a:solidFill>
                <a:schemeClr val="bg2">
                  <a:lumMod val="75000"/>
                </a:schemeClr>
              </a:solidFill>
              <a:prstDash val="sysDot"/>
            </a:ln>
          </p:spPr>
          <p:style>
            <a:lnRef idx="2">
              <a:schemeClr val="dk1"/>
            </a:lnRef>
            <a:fillRef idx="0">
              <a:schemeClr val="dk1"/>
            </a:fillRef>
            <a:effectRef idx="1">
              <a:schemeClr val="dk1"/>
            </a:effectRef>
            <a:fontRef idx="minor">
              <a:schemeClr val="tx1"/>
            </a:fontRef>
          </p:style>
        </p:cxnSp>
        <p:grpSp>
          <p:nvGrpSpPr>
            <p:cNvPr id="18" name="Group 10">
              <a:extLst>
                <a:ext uri="{FF2B5EF4-FFF2-40B4-BE49-F238E27FC236}">
                  <a16:creationId xmlns:a16="http://schemas.microsoft.com/office/drawing/2014/main" xmlns="" id="{5522A310-F67F-41FA-8C67-06B4B969B914}"/>
                </a:ext>
              </a:extLst>
            </p:cNvPr>
            <p:cNvGrpSpPr/>
            <p:nvPr/>
          </p:nvGrpSpPr>
          <p:grpSpPr>
            <a:xfrm>
              <a:off x="1012723" y="3028480"/>
              <a:ext cx="800078" cy="801041"/>
              <a:chOff x="1350296" y="2894973"/>
              <a:chExt cx="1066771" cy="1068054"/>
            </a:xfrm>
          </p:grpSpPr>
          <p:sp>
            <p:nvSpPr>
              <p:cNvPr id="36" name="Freeform 5">
                <a:extLst>
                  <a:ext uri="{FF2B5EF4-FFF2-40B4-BE49-F238E27FC236}">
                    <a16:creationId xmlns:a16="http://schemas.microsoft.com/office/drawing/2014/main" xmlns="" id="{D4303751-6B11-4DE5-AA02-8283B6312A70}"/>
                  </a:ext>
                </a:extLst>
              </p:cNvPr>
              <p:cNvSpPr>
                <a:spLocks/>
              </p:cNvSpPr>
              <p:nvPr/>
            </p:nvSpPr>
            <p:spPr bwMode="auto">
              <a:xfrm>
                <a:off x="1883895"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37" name="Freeform 7">
                <a:extLst>
                  <a:ext uri="{FF2B5EF4-FFF2-40B4-BE49-F238E27FC236}">
                    <a16:creationId xmlns:a16="http://schemas.microsoft.com/office/drawing/2014/main" xmlns="" id="{62785338-4A56-4DD6-9439-A6CCC45816C1}"/>
                  </a:ext>
                </a:extLst>
              </p:cNvPr>
              <p:cNvSpPr>
                <a:spLocks/>
              </p:cNvSpPr>
              <p:nvPr/>
            </p:nvSpPr>
            <p:spPr bwMode="auto">
              <a:xfrm>
                <a:off x="1350296"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grpSp>
          <p:nvGrpSpPr>
            <p:cNvPr id="19" name="Group 13">
              <a:extLst>
                <a:ext uri="{FF2B5EF4-FFF2-40B4-BE49-F238E27FC236}">
                  <a16:creationId xmlns:a16="http://schemas.microsoft.com/office/drawing/2014/main" xmlns="" id="{CC71A064-DA16-4809-BF87-12B9BD2BD250}"/>
                </a:ext>
              </a:extLst>
            </p:cNvPr>
            <p:cNvGrpSpPr/>
            <p:nvPr/>
          </p:nvGrpSpPr>
          <p:grpSpPr>
            <a:xfrm>
              <a:off x="7111181" y="3028480"/>
              <a:ext cx="800078" cy="801041"/>
              <a:chOff x="9481574" y="2894973"/>
              <a:chExt cx="1066771" cy="1068054"/>
            </a:xfrm>
          </p:grpSpPr>
          <p:sp>
            <p:nvSpPr>
              <p:cNvPr id="34" name="Freeform 5">
                <a:extLst>
                  <a:ext uri="{FF2B5EF4-FFF2-40B4-BE49-F238E27FC236}">
                    <a16:creationId xmlns:a16="http://schemas.microsoft.com/office/drawing/2014/main" xmlns="" id="{2C965F83-394C-4ECD-98FD-E768958E0D25}"/>
                  </a:ext>
                </a:extLst>
              </p:cNvPr>
              <p:cNvSpPr>
                <a:spLocks/>
              </p:cNvSpPr>
              <p:nvPr/>
            </p:nvSpPr>
            <p:spPr bwMode="auto">
              <a:xfrm>
                <a:off x="10015173"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35" name="Freeform 7">
                <a:extLst>
                  <a:ext uri="{FF2B5EF4-FFF2-40B4-BE49-F238E27FC236}">
                    <a16:creationId xmlns:a16="http://schemas.microsoft.com/office/drawing/2014/main" xmlns="" id="{46454AFF-8F85-4073-9D5E-5E918F773B80}"/>
                  </a:ext>
                </a:extLst>
              </p:cNvPr>
              <p:cNvSpPr>
                <a:spLocks/>
              </p:cNvSpPr>
              <p:nvPr/>
            </p:nvSpPr>
            <p:spPr bwMode="auto">
              <a:xfrm>
                <a:off x="9481574"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grpSp>
          <p:nvGrpSpPr>
            <p:cNvPr id="20" name="Group 12">
              <a:extLst>
                <a:ext uri="{FF2B5EF4-FFF2-40B4-BE49-F238E27FC236}">
                  <a16:creationId xmlns:a16="http://schemas.microsoft.com/office/drawing/2014/main" xmlns="" id="{5DCC80E2-1720-48F0-B521-F7313549F768}"/>
                </a:ext>
              </a:extLst>
            </p:cNvPr>
            <p:cNvGrpSpPr/>
            <p:nvPr/>
          </p:nvGrpSpPr>
          <p:grpSpPr>
            <a:xfrm>
              <a:off x="5078362" y="3028480"/>
              <a:ext cx="800078" cy="801041"/>
              <a:chOff x="6771148" y="2894973"/>
              <a:chExt cx="1066771" cy="1068054"/>
            </a:xfrm>
          </p:grpSpPr>
          <p:sp>
            <p:nvSpPr>
              <p:cNvPr id="32" name="Freeform 5">
                <a:extLst>
                  <a:ext uri="{FF2B5EF4-FFF2-40B4-BE49-F238E27FC236}">
                    <a16:creationId xmlns:a16="http://schemas.microsoft.com/office/drawing/2014/main" xmlns="" id="{63980784-95DE-457E-B662-D6CCBF267FC4}"/>
                  </a:ext>
                </a:extLst>
              </p:cNvPr>
              <p:cNvSpPr>
                <a:spLocks/>
              </p:cNvSpPr>
              <p:nvPr/>
            </p:nvSpPr>
            <p:spPr bwMode="auto">
              <a:xfrm>
                <a:off x="7304747"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33" name="Freeform 7">
                <a:extLst>
                  <a:ext uri="{FF2B5EF4-FFF2-40B4-BE49-F238E27FC236}">
                    <a16:creationId xmlns:a16="http://schemas.microsoft.com/office/drawing/2014/main" xmlns="" id="{CC478339-E29E-4480-AAA4-F16A2F79B582}"/>
                  </a:ext>
                </a:extLst>
              </p:cNvPr>
              <p:cNvSpPr>
                <a:spLocks/>
              </p:cNvSpPr>
              <p:nvPr/>
            </p:nvSpPr>
            <p:spPr bwMode="auto">
              <a:xfrm>
                <a:off x="6771148"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grpSp>
          <p:nvGrpSpPr>
            <p:cNvPr id="21" name="Group 11">
              <a:extLst>
                <a:ext uri="{FF2B5EF4-FFF2-40B4-BE49-F238E27FC236}">
                  <a16:creationId xmlns:a16="http://schemas.microsoft.com/office/drawing/2014/main" xmlns="" id="{FC62BE4F-B196-45AF-B98C-91E3F80E38F9}"/>
                </a:ext>
              </a:extLst>
            </p:cNvPr>
            <p:cNvGrpSpPr/>
            <p:nvPr/>
          </p:nvGrpSpPr>
          <p:grpSpPr>
            <a:xfrm>
              <a:off x="3045542" y="3028480"/>
              <a:ext cx="800078" cy="801041"/>
              <a:chOff x="4060722" y="2894973"/>
              <a:chExt cx="1066771" cy="1068054"/>
            </a:xfrm>
            <a:solidFill>
              <a:schemeClr val="accent3">
                <a:lumMod val="60000"/>
                <a:lumOff val="40000"/>
              </a:schemeClr>
            </a:solidFill>
          </p:grpSpPr>
          <p:sp>
            <p:nvSpPr>
              <p:cNvPr id="30" name="Freeform 5">
                <a:extLst>
                  <a:ext uri="{FF2B5EF4-FFF2-40B4-BE49-F238E27FC236}">
                    <a16:creationId xmlns:a16="http://schemas.microsoft.com/office/drawing/2014/main" xmlns="" id="{CAB65D93-AE28-4AE0-B90E-94ECFC5886D1}"/>
                  </a:ext>
                </a:extLst>
              </p:cNvPr>
              <p:cNvSpPr>
                <a:spLocks/>
              </p:cNvSpPr>
              <p:nvPr/>
            </p:nvSpPr>
            <p:spPr bwMode="auto">
              <a:xfrm>
                <a:off x="4594321"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chemeClr val="accent3">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31" name="Freeform 7">
                <a:extLst>
                  <a:ext uri="{FF2B5EF4-FFF2-40B4-BE49-F238E27FC236}">
                    <a16:creationId xmlns:a16="http://schemas.microsoft.com/office/drawing/2014/main" xmlns="" id="{DCBDA598-A066-4C1E-B960-EA50156DBA13}"/>
                  </a:ext>
                </a:extLst>
              </p:cNvPr>
              <p:cNvSpPr>
                <a:spLocks/>
              </p:cNvSpPr>
              <p:nvPr/>
            </p:nvSpPr>
            <p:spPr bwMode="auto">
              <a:xfrm>
                <a:off x="4060722"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sp>
          <p:nvSpPr>
            <p:cNvPr id="22" name="Oval 54">
              <a:extLst>
                <a:ext uri="{FF2B5EF4-FFF2-40B4-BE49-F238E27FC236}">
                  <a16:creationId xmlns:a16="http://schemas.microsoft.com/office/drawing/2014/main" xmlns="" id="{5F28186E-5DD9-44C3-B275-612132337A93}"/>
                </a:ext>
              </a:extLst>
            </p:cNvPr>
            <p:cNvSpPr/>
            <p:nvPr/>
          </p:nvSpPr>
          <p:spPr>
            <a:xfrm>
              <a:off x="1225123" y="3240881"/>
              <a:ext cx="376238" cy="376238"/>
            </a:xfrm>
            <a:prstGeom prst="ellipse">
              <a:avLst/>
            </a:prstGeom>
            <a:noFill/>
            <a:ln w="28575">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23" name="Oval 55">
              <a:extLst>
                <a:ext uri="{FF2B5EF4-FFF2-40B4-BE49-F238E27FC236}">
                  <a16:creationId xmlns:a16="http://schemas.microsoft.com/office/drawing/2014/main" xmlns="" id="{8A56EF23-E897-4D06-8649-1DD2C91FB024}"/>
                </a:ext>
              </a:extLst>
            </p:cNvPr>
            <p:cNvSpPr/>
            <p:nvPr/>
          </p:nvSpPr>
          <p:spPr>
            <a:xfrm>
              <a:off x="3257728" y="3240881"/>
              <a:ext cx="376238" cy="376238"/>
            </a:xfrm>
            <a:prstGeom prst="ellipse">
              <a:avLst/>
            </a:prstGeom>
            <a:noFill/>
            <a:ln w="28575">
              <a:solidFill>
                <a:schemeClr val="accent3"/>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24" name="Oval 56">
              <a:extLst>
                <a:ext uri="{FF2B5EF4-FFF2-40B4-BE49-F238E27FC236}">
                  <a16:creationId xmlns:a16="http://schemas.microsoft.com/office/drawing/2014/main" xmlns="" id="{50D7FA05-0D55-4506-A029-7CCA5FC2451A}"/>
                </a:ext>
              </a:extLst>
            </p:cNvPr>
            <p:cNvSpPr/>
            <p:nvPr/>
          </p:nvSpPr>
          <p:spPr>
            <a:xfrm>
              <a:off x="5290334" y="3240881"/>
              <a:ext cx="376238" cy="376238"/>
            </a:xfrm>
            <a:prstGeom prst="ellipse">
              <a:avLst/>
            </a:prstGeom>
            <a:noFill/>
            <a:ln w="28575">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25" name="Oval 57">
              <a:extLst>
                <a:ext uri="{FF2B5EF4-FFF2-40B4-BE49-F238E27FC236}">
                  <a16:creationId xmlns:a16="http://schemas.microsoft.com/office/drawing/2014/main" xmlns="" id="{77F496F2-E52E-47DA-8F7C-558614009192}"/>
                </a:ext>
              </a:extLst>
            </p:cNvPr>
            <p:cNvSpPr/>
            <p:nvPr/>
          </p:nvSpPr>
          <p:spPr>
            <a:xfrm>
              <a:off x="7322941" y="3240881"/>
              <a:ext cx="376238" cy="376238"/>
            </a:xfrm>
            <a:prstGeom prst="ellipse">
              <a:avLst/>
            </a:prstGeom>
            <a:noFill/>
            <a:ln w="28575">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26" name="Oval 60">
              <a:extLst>
                <a:ext uri="{FF2B5EF4-FFF2-40B4-BE49-F238E27FC236}">
                  <a16:creationId xmlns:a16="http://schemas.microsoft.com/office/drawing/2014/main" xmlns="" id="{76AC307D-42CB-4D9D-8814-CA13D00F355C}"/>
                </a:ext>
              </a:extLst>
            </p:cNvPr>
            <p:cNvSpPr/>
            <p:nvPr/>
          </p:nvSpPr>
          <p:spPr>
            <a:xfrm>
              <a:off x="1308146" y="3324225"/>
              <a:ext cx="209550" cy="209550"/>
            </a:xfrm>
            <a:prstGeom prst="ellipse">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Oval 61">
              <a:extLst>
                <a:ext uri="{FF2B5EF4-FFF2-40B4-BE49-F238E27FC236}">
                  <a16:creationId xmlns:a16="http://schemas.microsoft.com/office/drawing/2014/main" xmlns="" id="{DE7B91B5-3765-4603-B142-E7FABFA75327}"/>
                </a:ext>
              </a:extLst>
            </p:cNvPr>
            <p:cNvSpPr/>
            <p:nvPr/>
          </p:nvSpPr>
          <p:spPr>
            <a:xfrm>
              <a:off x="3340859" y="3324225"/>
              <a:ext cx="209550" cy="20955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Oval 62">
              <a:extLst>
                <a:ext uri="{FF2B5EF4-FFF2-40B4-BE49-F238E27FC236}">
                  <a16:creationId xmlns:a16="http://schemas.microsoft.com/office/drawing/2014/main" xmlns="" id="{4E85E976-6C9F-4B9D-B8CE-A0D3F16679D8}"/>
                </a:ext>
              </a:extLst>
            </p:cNvPr>
            <p:cNvSpPr/>
            <p:nvPr/>
          </p:nvSpPr>
          <p:spPr>
            <a:xfrm>
              <a:off x="5373572" y="3324225"/>
              <a:ext cx="209550" cy="209550"/>
            </a:xfrm>
            <a:prstGeom prst="ellipse">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Oval 63">
              <a:extLst>
                <a:ext uri="{FF2B5EF4-FFF2-40B4-BE49-F238E27FC236}">
                  <a16:creationId xmlns:a16="http://schemas.microsoft.com/office/drawing/2014/main" xmlns="" id="{6096233F-AB90-499A-8553-F9AAA8AAC1DD}"/>
                </a:ext>
              </a:extLst>
            </p:cNvPr>
            <p:cNvSpPr/>
            <p:nvPr/>
          </p:nvSpPr>
          <p:spPr>
            <a:xfrm>
              <a:off x="7406285" y="3324225"/>
              <a:ext cx="209550" cy="209550"/>
            </a:xfrm>
            <a:prstGeom prst="ellipse">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38" name="TextBox 7">
            <a:extLst>
              <a:ext uri="{FF2B5EF4-FFF2-40B4-BE49-F238E27FC236}">
                <a16:creationId xmlns:a16="http://schemas.microsoft.com/office/drawing/2014/main" xmlns="" id="{FFC5B4E5-9A07-47EA-AB3E-4808066DBF78}"/>
              </a:ext>
            </a:extLst>
          </p:cNvPr>
          <p:cNvSpPr txBox="1"/>
          <p:nvPr/>
        </p:nvSpPr>
        <p:spPr>
          <a:xfrm>
            <a:off x="539551" y="1052736"/>
            <a:ext cx="6048673" cy="461665"/>
          </a:xfrm>
          <a:prstGeom prst="rect">
            <a:avLst/>
          </a:prstGeom>
          <a:noFill/>
        </p:spPr>
        <p:txBody>
          <a:bodyPr wrap="square" rtlCol="0">
            <a:spAutoFit/>
          </a:bodyPr>
          <a:lstStyle/>
          <a:p>
            <a:r>
              <a:rPr lang="en-US" sz="2400" b="1" dirty="0" smtClean="0">
                <a:solidFill>
                  <a:schemeClr val="accent3"/>
                </a:solidFill>
              </a:rPr>
              <a:t>Do not underestimate visual communication</a:t>
            </a:r>
            <a:endParaRPr lang="en-US" sz="2400" b="1" dirty="0">
              <a:solidFill>
                <a:schemeClr val="accent3"/>
              </a:solidFill>
            </a:endParaRPr>
          </a:p>
        </p:txBody>
      </p:sp>
      <p:sp>
        <p:nvSpPr>
          <p:cNvPr id="40" name="TextBox 7">
            <a:extLst>
              <a:ext uri="{FF2B5EF4-FFF2-40B4-BE49-F238E27FC236}">
                <a16:creationId xmlns:a16="http://schemas.microsoft.com/office/drawing/2014/main" xmlns="" id="{FFC5B4E5-9A07-47EA-AB3E-4808066DBF78}"/>
              </a:ext>
            </a:extLst>
          </p:cNvPr>
          <p:cNvSpPr txBox="1"/>
          <p:nvPr/>
        </p:nvSpPr>
        <p:spPr>
          <a:xfrm>
            <a:off x="2158018" y="139492"/>
            <a:ext cx="1242797" cy="415498"/>
          </a:xfrm>
          <a:prstGeom prst="rect">
            <a:avLst/>
          </a:prstGeom>
          <a:noFill/>
        </p:spPr>
        <p:txBody>
          <a:bodyPr wrap="square" rtlCol="0">
            <a:spAutoFit/>
          </a:bodyPr>
          <a:lstStyle/>
          <a:p>
            <a:r>
              <a:rPr lang="en-US" sz="1050" b="1" dirty="0" smtClean="0">
                <a:solidFill>
                  <a:schemeClr val="accent3"/>
                </a:solidFill>
              </a:rPr>
              <a:t>VISUAL COMMUNICATION</a:t>
            </a:r>
            <a:endParaRPr lang="en-US" sz="1050" b="1" dirty="0">
              <a:solidFill>
                <a:schemeClr val="accent3"/>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43 Grupo"/>
          <p:cNvGrpSpPr>
            <a:grpSpLocks noChangeAspect="1"/>
          </p:cNvGrpSpPr>
          <p:nvPr/>
        </p:nvGrpSpPr>
        <p:grpSpPr>
          <a:xfrm>
            <a:off x="827584" y="188640"/>
            <a:ext cx="7465506" cy="720000"/>
            <a:chOff x="419100" y="3028480"/>
            <a:chExt cx="8305800" cy="801041"/>
          </a:xfrm>
        </p:grpSpPr>
        <p:cxnSp>
          <p:nvCxnSpPr>
            <p:cNvPr id="5" name="Straight Connector 5">
              <a:extLst>
                <a:ext uri="{FF2B5EF4-FFF2-40B4-BE49-F238E27FC236}">
                  <a16:creationId xmlns:a16="http://schemas.microsoft.com/office/drawing/2014/main" xmlns="" id="{245AFC35-13C7-44BB-A3AB-464834129932}"/>
                </a:ext>
              </a:extLst>
            </p:cNvPr>
            <p:cNvCxnSpPr>
              <a:cxnSpLocks/>
            </p:cNvCxnSpPr>
            <p:nvPr/>
          </p:nvCxnSpPr>
          <p:spPr>
            <a:xfrm>
              <a:off x="419100" y="3429000"/>
              <a:ext cx="8305800" cy="1"/>
            </a:xfrm>
            <a:prstGeom prst="line">
              <a:avLst/>
            </a:prstGeom>
            <a:ln w="28575">
              <a:solidFill>
                <a:schemeClr val="bg2">
                  <a:lumMod val="75000"/>
                </a:schemeClr>
              </a:solidFill>
              <a:prstDash val="sysDot"/>
            </a:ln>
          </p:spPr>
          <p:style>
            <a:lnRef idx="2">
              <a:schemeClr val="dk1"/>
            </a:lnRef>
            <a:fillRef idx="0">
              <a:schemeClr val="dk1"/>
            </a:fillRef>
            <a:effectRef idx="1">
              <a:schemeClr val="dk1"/>
            </a:effectRef>
            <a:fontRef idx="minor">
              <a:schemeClr val="tx1"/>
            </a:fontRef>
          </p:style>
        </p:cxnSp>
        <p:grpSp>
          <p:nvGrpSpPr>
            <p:cNvPr id="6" name="Group 10">
              <a:extLst>
                <a:ext uri="{FF2B5EF4-FFF2-40B4-BE49-F238E27FC236}">
                  <a16:creationId xmlns:a16="http://schemas.microsoft.com/office/drawing/2014/main" xmlns="" id="{5522A310-F67F-41FA-8C67-06B4B969B914}"/>
                </a:ext>
              </a:extLst>
            </p:cNvPr>
            <p:cNvGrpSpPr/>
            <p:nvPr/>
          </p:nvGrpSpPr>
          <p:grpSpPr>
            <a:xfrm>
              <a:off x="1012723" y="3028480"/>
              <a:ext cx="800078" cy="801041"/>
              <a:chOff x="1350296" y="2894973"/>
              <a:chExt cx="1066771" cy="1068054"/>
            </a:xfrm>
          </p:grpSpPr>
          <p:sp>
            <p:nvSpPr>
              <p:cNvPr id="24" name="Freeform 5">
                <a:extLst>
                  <a:ext uri="{FF2B5EF4-FFF2-40B4-BE49-F238E27FC236}">
                    <a16:creationId xmlns:a16="http://schemas.microsoft.com/office/drawing/2014/main" xmlns="" id="{D4303751-6B11-4DE5-AA02-8283B6312A70}"/>
                  </a:ext>
                </a:extLst>
              </p:cNvPr>
              <p:cNvSpPr>
                <a:spLocks/>
              </p:cNvSpPr>
              <p:nvPr/>
            </p:nvSpPr>
            <p:spPr bwMode="auto">
              <a:xfrm>
                <a:off x="1883895"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5" name="Freeform 7">
                <a:extLst>
                  <a:ext uri="{FF2B5EF4-FFF2-40B4-BE49-F238E27FC236}">
                    <a16:creationId xmlns:a16="http://schemas.microsoft.com/office/drawing/2014/main" xmlns="" id="{62785338-4A56-4DD6-9439-A6CCC45816C1}"/>
                  </a:ext>
                </a:extLst>
              </p:cNvPr>
              <p:cNvSpPr>
                <a:spLocks/>
              </p:cNvSpPr>
              <p:nvPr/>
            </p:nvSpPr>
            <p:spPr bwMode="auto">
              <a:xfrm>
                <a:off x="1350296"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grpSp>
          <p:nvGrpSpPr>
            <p:cNvPr id="7" name="Group 13">
              <a:extLst>
                <a:ext uri="{FF2B5EF4-FFF2-40B4-BE49-F238E27FC236}">
                  <a16:creationId xmlns:a16="http://schemas.microsoft.com/office/drawing/2014/main" xmlns="" id="{CC71A064-DA16-4809-BF87-12B9BD2BD250}"/>
                </a:ext>
              </a:extLst>
            </p:cNvPr>
            <p:cNvGrpSpPr/>
            <p:nvPr/>
          </p:nvGrpSpPr>
          <p:grpSpPr>
            <a:xfrm>
              <a:off x="7111181" y="3028480"/>
              <a:ext cx="800078" cy="801041"/>
              <a:chOff x="9481574" y="2894973"/>
              <a:chExt cx="1066771" cy="1068054"/>
            </a:xfrm>
          </p:grpSpPr>
          <p:sp>
            <p:nvSpPr>
              <p:cNvPr id="22" name="Freeform 5">
                <a:extLst>
                  <a:ext uri="{FF2B5EF4-FFF2-40B4-BE49-F238E27FC236}">
                    <a16:creationId xmlns:a16="http://schemas.microsoft.com/office/drawing/2014/main" xmlns="" id="{2C965F83-394C-4ECD-98FD-E768958E0D25}"/>
                  </a:ext>
                </a:extLst>
              </p:cNvPr>
              <p:cNvSpPr>
                <a:spLocks/>
              </p:cNvSpPr>
              <p:nvPr/>
            </p:nvSpPr>
            <p:spPr bwMode="auto">
              <a:xfrm>
                <a:off x="10015173"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3" name="Freeform 7">
                <a:extLst>
                  <a:ext uri="{FF2B5EF4-FFF2-40B4-BE49-F238E27FC236}">
                    <a16:creationId xmlns:a16="http://schemas.microsoft.com/office/drawing/2014/main" xmlns="" id="{46454AFF-8F85-4073-9D5E-5E918F773B80}"/>
                  </a:ext>
                </a:extLst>
              </p:cNvPr>
              <p:cNvSpPr>
                <a:spLocks/>
              </p:cNvSpPr>
              <p:nvPr/>
            </p:nvSpPr>
            <p:spPr bwMode="auto">
              <a:xfrm>
                <a:off x="9481574"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grpSp>
          <p:nvGrpSpPr>
            <p:cNvPr id="8" name="Group 12">
              <a:extLst>
                <a:ext uri="{FF2B5EF4-FFF2-40B4-BE49-F238E27FC236}">
                  <a16:creationId xmlns:a16="http://schemas.microsoft.com/office/drawing/2014/main" xmlns="" id="{5DCC80E2-1720-48F0-B521-F7313549F768}"/>
                </a:ext>
              </a:extLst>
            </p:cNvPr>
            <p:cNvGrpSpPr/>
            <p:nvPr/>
          </p:nvGrpSpPr>
          <p:grpSpPr>
            <a:xfrm>
              <a:off x="5078362" y="3028480"/>
              <a:ext cx="800078" cy="801041"/>
              <a:chOff x="6771148" y="2894973"/>
              <a:chExt cx="1066771" cy="1068054"/>
            </a:xfrm>
          </p:grpSpPr>
          <p:sp>
            <p:nvSpPr>
              <p:cNvPr id="20" name="Freeform 5">
                <a:extLst>
                  <a:ext uri="{FF2B5EF4-FFF2-40B4-BE49-F238E27FC236}">
                    <a16:creationId xmlns:a16="http://schemas.microsoft.com/office/drawing/2014/main" xmlns="" id="{63980784-95DE-457E-B662-D6CCBF267FC4}"/>
                  </a:ext>
                </a:extLst>
              </p:cNvPr>
              <p:cNvSpPr>
                <a:spLocks/>
              </p:cNvSpPr>
              <p:nvPr/>
            </p:nvSpPr>
            <p:spPr bwMode="auto">
              <a:xfrm>
                <a:off x="7304747"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1" name="Freeform 7">
                <a:extLst>
                  <a:ext uri="{FF2B5EF4-FFF2-40B4-BE49-F238E27FC236}">
                    <a16:creationId xmlns:a16="http://schemas.microsoft.com/office/drawing/2014/main" xmlns="" id="{CC478339-E29E-4480-AAA4-F16A2F79B582}"/>
                  </a:ext>
                </a:extLst>
              </p:cNvPr>
              <p:cNvSpPr>
                <a:spLocks/>
              </p:cNvSpPr>
              <p:nvPr/>
            </p:nvSpPr>
            <p:spPr bwMode="auto">
              <a:xfrm>
                <a:off x="6771148"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grpSp>
          <p:nvGrpSpPr>
            <p:cNvPr id="9" name="Group 11">
              <a:extLst>
                <a:ext uri="{FF2B5EF4-FFF2-40B4-BE49-F238E27FC236}">
                  <a16:creationId xmlns:a16="http://schemas.microsoft.com/office/drawing/2014/main" xmlns="" id="{FC62BE4F-B196-45AF-B98C-91E3F80E38F9}"/>
                </a:ext>
              </a:extLst>
            </p:cNvPr>
            <p:cNvGrpSpPr/>
            <p:nvPr/>
          </p:nvGrpSpPr>
          <p:grpSpPr>
            <a:xfrm>
              <a:off x="3045542" y="3028480"/>
              <a:ext cx="800078" cy="801041"/>
              <a:chOff x="4060722" y="2894973"/>
              <a:chExt cx="1066771" cy="1068054"/>
            </a:xfrm>
            <a:solidFill>
              <a:schemeClr val="accent3">
                <a:lumMod val="60000"/>
                <a:lumOff val="40000"/>
              </a:schemeClr>
            </a:solidFill>
          </p:grpSpPr>
          <p:sp>
            <p:nvSpPr>
              <p:cNvPr id="18" name="Freeform 5">
                <a:extLst>
                  <a:ext uri="{FF2B5EF4-FFF2-40B4-BE49-F238E27FC236}">
                    <a16:creationId xmlns:a16="http://schemas.microsoft.com/office/drawing/2014/main" xmlns="" id="{CAB65D93-AE28-4AE0-B90E-94ECFC5886D1}"/>
                  </a:ext>
                </a:extLst>
              </p:cNvPr>
              <p:cNvSpPr>
                <a:spLocks/>
              </p:cNvSpPr>
              <p:nvPr/>
            </p:nvSpPr>
            <p:spPr bwMode="auto">
              <a:xfrm>
                <a:off x="4594321"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chemeClr val="accent3">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9" name="Freeform 7">
                <a:extLst>
                  <a:ext uri="{FF2B5EF4-FFF2-40B4-BE49-F238E27FC236}">
                    <a16:creationId xmlns:a16="http://schemas.microsoft.com/office/drawing/2014/main" xmlns="" id="{DCBDA598-A066-4C1E-B960-EA50156DBA13}"/>
                  </a:ext>
                </a:extLst>
              </p:cNvPr>
              <p:cNvSpPr>
                <a:spLocks/>
              </p:cNvSpPr>
              <p:nvPr/>
            </p:nvSpPr>
            <p:spPr bwMode="auto">
              <a:xfrm>
                <a:off x="4060722"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sp>
          <p:nvSpPr>
            <p:cNvPr id="10" name="Oval 54">
              <a:extLst>
                <a:ext uri="{FF2B5EF4-FFF2-40B4-BE49-F238E27FC236}">
                  <a16:creationId xmlns:a16="http://schemas.microsoft.com/office/drawing/2014/main" xmlns="" id="{5F28186E-5DD9-44C3-B275-612132337A93}"/>
                </a:ext>
              </a:extLst>
            </p:cNvPr>
            <p:cNvSpPr/>
            <p:nvPr/>
          </p:nvSpPr>
          <p:spPr>
            <a:xfrm>
              <a:off x="1225123" y="3240881"/>
              <a:ext cx="376238" cy="376238"/>
            </a:xfrm>
            <a:prstGeom prst="ellipse">
              <a:avLst/>
            </a:prstGeom>
            <a:noFill/>
            <a:ln w="28575">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11" name="Oval 55">
              <a:extLst>
                <a:ext uri="{FF2B5EF4-FFF2-40B4-BE49-F238E27FC236}">
                  <a16:creationId xmlns:a16="http://schemas.microsoft.com/office/drawing/2014/main" xmlns="" id="{8A56EF23-E897-4D06-8649-1DD2C91FB024}"/>
                </a:ext>
              </a:extLst>
            </p:cNvPr>
            <p:cNvSpPr/>
            <p:nvPr/>
          </p:nvSpPr>
          <p:spPr>
            <a:xfrm>
              <a:off x="3257728" y="3240881"/>
              <a:ext cx="376238" cy="376238"/>
            </a:xfrm>
            <a:prstGeom prst="ellipse">
              <a:avLst/>
            </a:prstGeom>
            <a:noFill/>
            <a:ln w="28575">
              <a:solidFill>
                <a:schemeClr val="accent3"/>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12" name="Oval 56">
              <a:extLst>
                <a:ext uri="{FF2B5EF4-FFF2-40B4-BE49-F238E27FC236}">
                  <a16:creationId xmlns:a16="http://schemas.microsoft.com/office/drawing/2014/main" xmlns="" id="{50D7FA05-0D55-4506-A029-7CCA5FC2451A}"/>
                </a:ext>
              </a:extLst>
            </p:cNvPr>
            <p:cNvSpPr/>
            <p:nvPr/>
          </p:nvSpPr>
          <p:spPr>
            <a:xfrm>
              <a:off x="5290334" y="3240881"/>
              <a:ext cx="376238" cy="376238"/>
            </a:xfrm>
            <a:prstGeom prst="ellipse">
              <a:avLst/>
            </a:prstGeom>
            <a:noFill/>
            <a:ln w="28575">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13" name="Oval 57">
              <a:extLst>
                <a:ext uri="{FF2B5EF4-FFF2-40B4-BE49-F238E27FC236}">
                  <a16:creationId xmlns:a16="http://schemas.microsoft.com/office/drawing/2014/main" xmlns="" id="{77F496F2-E52E-47DA-8F7C-558614009192}"/>
                </a:ext>
              </a:extLst>
            </p:cNvPr>
            <p:cNvSpPr/>
            <p:nvPr/>
          </p:nvSpPr>
          <p:spPr>
            <a:xfrm>
              <a:off x="7322941" y="3240881"/>
              <a:ext cx="376238" cy="376238"/>
            </a:xfrm>
            <a:prstGeom prst="ellipse">
              <a:avLst/>
            </a:prstGeom>
            <a:noFill/>
            <a:ln w="28575">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14" name="Oval 60">
              <a:extLst>
                <a:ext uri="{FF2B5EF4-FFF2-40B4-BE49-F238E27FC236}">
                  <a16:creationId xmlns:a16="http://schemas.microsoft.com/office/drawing/2014/main" xmlns="" id="{76AC307D-42CB-4D9D-8814-CA13D00F355C}"/>
                </a:ext>
              </a:extLst>
            </p:cNvPr>
            <p:cNvSpPr/>
            <p:nvPr/>
          </p:nvSpPr>
          <p:spPr>
            <a:xfrm>
              <a:off x="1308146" y="3324225"/>
              <a:ext cx="209550" cy="209550"/>
            </a:xfrm>
            <a:prstGeom prst="ellipse">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Oval 61">
              <a:extLst>
                <a:ext uri="{FF2B5EF4-FFF2-40B4-BE49-F238E27FC236}">
                  <a16:creationId xmlns:a16="http://schemas.microsoft.com/office/drawing/2014/main" xmlns="" id="{DE7B91B5-3765-4603-B142-E7FABFA75327}"/>
                </a:ext>
              </a:extLst>
            </p:cNvPr>
            <p:cNvSpPr/>
            <p:nvPr/>
          </p:nvSpPr>
          <p:spPr>
            <a:xfrm>
              <a:off x="3340859" y="3324225"/>
              <a:ext cx="209550" cy="20955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Oval 62">
              <a:extLst>
                <a:ext uri="{FF2B5EF4-FFF2-40B4-BE49-F238E27FC236}">
                  <a16:creationId xmlns:a16="http://schemas.microsoft.com/office/drawing/2014/main" xmlns="" id="{4E85E976-6C9F-4B9D-B8CE-A0D3F16679D8}"/>
                </a:ext>
              </a:extLst>
            </p:cNvPr>
            <p:cNvSpPr/>
            <p:nvPr/>
          </p:nvSpPr>
          <p:spPr>
            <a:xfrm>
              <a:off x="5373572" y="3324225"/>
              <a:ext cx="209550" cy="209550"/>
            </a:xfrm>
            <a:prstGeom prst="ellipse">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Oval 63">
              <a:extLst>
                <a:ext uri="{FF2B5EF4-FFF2-40B4-BE49-F238E27FC236}">
                  <a16:creationId xmlns:a16="http://schemas.microsoft.com/office/drawing/2014/main" xmlns="" id="{6096233F-AB90-499A-8553-F9AAA8AAC1DD}"/>
                </a:ext>
              </a:extLst>
            </p:cNvPr>
            <p:cNvSpPr/>
            <p:nvPr/>
          </p:nvSpPr>
          <p:spPr>
            <a:xfrm>
              <a:off x="7406285" y="3324225"/>
              <a:ext cx="209550" cy="209550"/>
            </a:xfrm>
            <a:prstGeom prst="ellipse">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6" name="TextBox 7">
            <a:extLst>
              <a:ext uri="{FF2B5EF4-FFF2-40B4-BE49-F238E27FC236}">
                <a16:creationId xmlns:a16="http://schemas.microsoft.com/office/drawing/2014/main" xmlns="" id="{FFC5B4E5-9A07-47EA-AB3E-4808066DBF78}"/>
              </a:ext>
            </a:extLst>
          </p:cNvPr>
          <p:cNvSpPr txBox="1"/>
          <p:nvPr/>
        </p:nvSpPr>
        <p:spPr>
          <a:xfrm>
            <a:off x="539551" y="1052736"/>
            <a:ext cx="6048673" cy="461665"/>
          </a:xfrm>
          <a:prstGeom prst="rect">
            <a:avLst/>
          </a:prstGeom>
          <a:noFill/>
        </p:spPr>
        <p:txBody>
          <a:bodyPr wrap="square" rtlCol="0">
            <a:spAutoFit/>
          </a:bodyPr>
          <a:lstStyle/>
          <a:p>
            <a:r>
              <a:rPr lang="en-US" sz="2400" b="1" dirty="0" smtClean="0">
                <a:solidFill>
                  <a:schemeClr val="accent3"/>
                </a:solidFill>
              </a:rPr>
              <a:t>Access to easy-to-understand information</a:t>
            </a:r>
            <a:endParaRPr lang="en-US" sz="2400" b="1" dirty="0">
              <a:solidFill>
                <a:schemeClr val="accent3"/>
              </a:solidFill>
            </a:endParaRPr>
          </a:p>
        </p:txBody>
      </p:sp>
      <p:sp>
        <p:nvSpPr>
          <p:cNvPr id="34" name="Rectangle 82"/>
          <p:cNvSpPr/>
          <p:nvPr/>
        </p:nvSpPr>
        <p:spPr>
          <a:xfrm>
            <a:off x="1220638" y="1772816"/>
            <a:ext cx="6591722" cy="369332"/>
          </a:xfrm>
          <a:prstGeom prst="rect">
            <a:avLst/>
          </a:prstGeom>
        </p:spPr>
        <p:txBody>
          <a:bodyPr wrap="square">
            <a:spAutoFit/>
          </a:bodyPr>
          <a:lstStyle/>
          <a:p>
            <a:pPr algn="ctr"/>
            <a:r>
              <a:rPr lang="en-US" b="1" dirty="0" smtClean="0">
                <a:solidFill>
                  <a:schemeClr val="accent3"/>
                </a:solidFill>
              </a:rPr>
              <a:t>www.seasonalhurricanepredictions.org</a:t>
            </a:r>
            <a:endParaRPr lang="en-US" dirty="0">
              <a:solidFill>
                <a:schemeClr val="accent3"/>
              </a:solidFill>
            </a:endParaRPr>
          </a:p>
        </p:txBody>
      </p:sp>
      <p:pic>
        <p:nvPicPr>
          <p:cNvPr id="36" name="Picture 35"/>
          <p:cNvPicPr>
            <a:picLocks noChangeAspect="1"/>
          </p:cNvPicPr>
          <p:nvPr/>
        </p:nvPicPr>
        <p:blipFill rotWithShape="1">
          <a:blip r:embed="rId3" cstate="print">
            <a:extLst>
              <a:ext uri="{28A0092B-C50C-407E-A947-70E740481C1C}">
                <a14:useLocalDpi xmlns:a14="http://schemas.microsoft.com/office/drawing/2010/main" xmlns="" val="0"/>
              </a:ext>
            </a:extLst>
          </a:blip>
          <a:srcRect t="3800" b="26900"/>
          <a:stretch/>
        </p:blipFill>
        <p:spPr>
          <a:xfrm>
            <a:off x="429176" y="2321590"/>
            <a:ext cx="2922119" cy="3600000"/>
          </a:xfrm>
          <a:prstGeom prst="rect">
            <a:avLst/>
          </a:prstGeom>
        </p:spPr>
      </p:pic>
      <p:sp>
        <p:nvSpPr>
          <p:cNvPr id="37" name="TextBox 36"/>
          <p:cNvSpPr txBox="1"/>
          <p:nvPr/>
        </p:nvSpPr>
        <p:spPr>
          <a:xfrm>
            <a:off x="428550" y="5930698"/>
            <a:ext cx="986167" cy="276999"/>
          </a:xfrm>
          <a:prstGeom prst="rect">
            <a:avLst/>
          </a:prstGeom>
          <a:noFill/>
        </p:spPr>
        <p:txBody>
          <a:bodyPr wrap="none" rtlCol="0">
            <a:spAutoFit/>
          </a:bodyPr>
          <a:lstStyle/>
          <a:p>
            <a:r>
              <a:rPr lang="en-GB" sz="1200" b="1" dirty="0" smtClean="0"/>
              <a:t>Season 2017</a:t>
            </a:r>
            <a:endParaRPr lang="en-GB" sz="1200" dirty="0"/>
          </a:p>
        </p:txBody>
      </p:sp>
      <p:grpSp>
        <p:nvGrpSpPr>
          <p:cNvPr id="41" name="40 Grupo"/>
          <p:cNvGrpSpPr/>
          <p:nvPr/>
        </p:nvGrpSpPr>
        <p:grpSpPr>
          <a:xfrm>
            <a:off x="2483768" y="2204864"/>
            <a:ext cx="6541298" cy="4016452"/>
            <a:chOff x="2483768" y="2204864"/>
            <a:chExt cx="6541298" cy="4016452"/>
          </a:xfrm>
        </p:grpSpPr>
        <p:grpSp>
          <p:nvGrpSpPr>
            <p:cNvPr id="39" name="Group 38"/>
            <p:cNvGrpSpPr/>
            <p:nvPr/>
          </p:nvGrpSpPr>
          <p:grpSpPr>
            <a:xfrm>
              <a:off x="3429888" y="2204864"/>
              <a:ext cx="5595178" cy="3716727"/>
              <a:chOff x="3429888" y="2204864"/>
              <a:chExt cx="5595178" cy="3716727"/>
            </a:xfrm>
          </p:grpSpPr>
          <p:pic>
            <p:nvPicPr>
              <p:cNvPr id="32" name="Picture 31"/>
              <p:cNvPicPr>
                <a:picLocks noChangeAspect="1"/>
              </p:cNvPicPr>
              <p:nvPr/>
            </p:nvPicPr>
            <p:blipFill rotWithShape="1">
              <a:blip r:embed="rId4" cstate="print"/>
              <a:srcRect l="26268" t="27132" r="7669" b="3216"/>
              <a:stretch/>
            </p:blipFill>
            <p:spPr>
              <a:xfrm>
                <a:off x="3429888" y="2321591"/>
                <a:ext cx="5463287" cy="3600000"/>
              </a:xfrm>
              <a:prstGeom prst="rect">
                <a:avLst/>
              </a:prstGeom>
            </p:spPr>
          </p:pic>
          <p:pic>
            <p:nvPicPr>
              <p:cNvPr id="35" name="Picture 34"/>
              <p:cNvPicPr>
                <a:picLocks noChangeAspect="1"/>
              </p:cNvPicPr>
              <p:nvPr/>
            </p:nvPicPr>
            <p:blipFill rotWithShape="1">
              <a:blip r:embed="rId4" cstate="print"/>
              <a:srcRect l="3247" t="26378" r="81655" b="59871"/>
              <a:stretch/>
            </p:blipFill>
            <p:spPr>
              <a:xfrm>
                <a:off x="7633587" y="2204864"/>
                <a:ext cx="1391479" cy="792089"/>
              </a:xfrm>
              <a:prstGeom prst="rect">
                <a:avLst/>
              </a:prstGeom>
              <a:ln>
                <a:solidFill>
                  <a:schemeClr val="bg1"/>
                </a:solidFill>
              </a:ln>
            </p:spPr>
          </p:pic>
        </p:grpSp>
        <p:sp>
          <p:nvSpPr>
            <p:cNvPr id="38" name="TextBox 37"/>
            <p:cNvSpPr txBox="1"/>
            <p:nvPr/>
          </p:nvSpPr>
          <p:spPr>
            <a:xfrm>
              <a:off x="3368165" y="5944317"/>
              <a:ext cx="5525010" cy="276999"/>
            </a:xfrm>
            <a:prstGeom prst="rect">
              <a:avLst/>
            </a:prstGeom>
            <a:noFill/>
          </p:spPr>
          <p:txBody>
            <a:bodyPr wrap="square" rtlCol="0">
              <a:spAutoFit/>
            </a:bodyPr>
            <a:lstStyle/>
            <a:p>
              <a:r>
                <a:rPr lang="en-GB" sz="1200" b="1" dirty="0" smtClean="0"/>
                <a:t>Season 2018</a:t>
              </a:r>
              <a:endParaRPr lang="en-GB" sz="1200" dirty="0"/>
            </a:p>
          </p:txBody>
        </p:sp>
        <p:cxnSp>
          <p:nvCxnSpPr>
            <p:cNvPr id="54" name="Straight Arrow Connector 53"/>
            <p:cNvCxnSpPr/>
            <p:nvPr/>
          </p:nvCxnSpPr>
          <p:spPr>
            <a:xfrm>
              <a:off x="2483768" y="5661248"/>
              <a:ext cx="1296144" cy="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40" name="TextBox 7">
            <a:extLst>
              <a:ext uri="{FF2B5EF4-FFF2-40B4-BE49-F238E27FC236}">
                <a16:creationId xmlns:a16="http://schemas.microsoft.com/office/drawing/2014/main" xmlns="" id="{FFC5B4E5-9A07-47EA-AB3E-4808066DBF78}"/>
              </a:ext>
            </a:extLst>
          </p:cNvPr>
          <p:cNvSpPr txBox="1"/>
          <p:nvPr/>
        </p:nvSpPr>
        <p:spPr>
          <a:xfrm>
            <a:off x="2158018" y="139492"/>
            <a:ext cx="1242797" cy="415498"/>
          </a:xfrm>
          <a:prstGeom prst="rect">
            <a:avLst/>
          </a:prstGeom>
          <a:noFill/>
        </p:spPr>
        <p:txBody>
          <a:bodyPr wrap="square" rtlCol="0">
            <a:spAutoFit/>
          </a:bodyPr>
          <a:lstStyle/>
          <a:p>
            <a:r>
              <a:rPr lang="en-US" sz="1050" b="1" dirty="0" smtClean="0">
                <a:solidFill>
                  <a:schemeClr val="accent3"/>
                </a:solidFill>
              </a:rPr>
              <a:t>VISUAL COMMUNICATION</a:t>
            </a:r>
            <a:endParaRPr lang="en-US" sz="1050" b="1" dirty="0">
              <a:solidFill>
                <a:schemeClr val="accent3"/>
              </a:solidFill>
            </a:endParaRPr>
          </a:p>
        </p:txBody>
      </p:sp>
    </p:spTree>
    <p:extLst>
      <p:ext uri="{BB962C8B-B14F-4D97-AF65-F5344CB8AC3E}">
        <p14:creationId xmlns:p14="http://schemas.microsoft.com/office/powerpoint/2010/main" xmlns="" val="453575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43 Grupo"/>
          <p:cNvGrpSpPr>
            <a:grpSpLocks noChangeAspect="1"/>
          </p:cNvGrpSpPr>
          <p:nvPr/>
        </p:nvGrpSpPr>
        <p:grpSpPr>
          <a:xfrm>
            <a:off x="827584" y="188640"/>
            <a:ext cx="7465506" cy="720000"/>
            <a:chOff x="419100" y="3028480"/>
            <a:chExt cx="8305800" cy="801041"/>
          </a:xfrm>
        </p:grpSpPr>
        <p:cxnSp>
          <p:nvCxnSpPr>
            <p:cNvPr id="5" name="Straight Connector 5">
              <a:extLst>
                <a:ext uri="{FF2B5EF4-FFF2-40B4-BE49-F238E27FC236}">
                  <a16:creationId xmlns:a16="http://schemas.microsoft.com/office/drawing/2014/main" xmlns="" id="{245AFC35-13C7-44BB-A3AB-464834129932}"/>
                </a:ext>
              </a:extLst>
            </p:cNvPr>
            <p:cNvCxnSpPr>
              <a:cxnSpLocks/>
            </p:cNvCxnSpPr>
            <p:nvPr/>
          </p:nvCxnSpPr>
          <p:spPr>
            <a:xfrm>
              <a:off x="419100" y="3429000"/>
              <a:ext cx="8305800" cy="1"/>
            </a:xfrm>
            <a:prstGeom prst="line">
              <a:avLst/>
            </a:prstGeom>
            <a:ln w="28575">
              <a:solidFill>
                <a:schemeClr val="bg2">
                  <a:lumMod val="75000"/>
                </a:schemeClr>
              </a:solidFill>
              <a:prstDash val="sysDot"/>
            </a:ln>
          </p:spPr>
          <p:style>
            <a:lnRef idx="2">
              <a:schemeClr val="dk1"/>
            </a:lnRef>
            <a:fillRef idx="0">
              <a:schemeClr val="dk1"/>
            </a:fillRef>
            <a:effectRef idx="1">
              <a:schemeClr val="dk1"/>
            </a:effectRef>
            <a:fontRef idx="minor">
              <a:schemeClr val="tx1"/>
            </a:fontRef>
          </p:style>
        </p:cxnSp>
        <p:grpSp>
          <p:nvGrpSpPr>
            <p:cNvPr id="6" name="Group 10">
              <a:extLst>
                <a:ext uri="{FF2B5EF4-FFF2-40B4-BE49-F238E27FC236}">
                  <a16:creationId xmlns:a16="http://schemas.microsoft.com/office/drawing/2014/main" xmlns="" id="{5522A310-F67F-41FA-8C67-06B4B969B914}"/>
                </a:ext>
              </a:extLst>
            </p:cNvPr>
            <p:cNvGrpSpPr/>
            <p:nvPr/>
          </p:nvGrpSpPr>
          <p:grpSpPr>
            <a:xfrm>
              <a:off x="1012723" y="3028480"/>
              <a:ext cx="800078" cy="801041"/>
              <a:chOff x="1350296" y="2894973"/>
              <a:chExt cx="1066771" cy="1068054"/>
            </a:xfrm>
          </p:grpSpPr>
          <p:sp>
            <p:nvSpPr>
              <p:cNvPr id="24" name="Freeform 5">
                <a:extLst>
                  <a:ext uri="{FF2B5EF4-FFF2-40B4-BE49-F238E27FC236}">
                    <a16:creationId xmlns:a16="http://schemas.microsoft.com/office/drawing/2014/main" xmlns="" id="{D4303751-6B11-4DE5-AA02-8283B6312A70}"/>
                  </a:ext>
                </a:extLst>
              </p:cNvPr>
              <p:cNvSpPr>
                <a:spLocks/>
              </p:cNvSpPr>
              <p:nvPr/>
            </p:nvSpPr>
            <p:spPr bwMode="auto">
              <a:xfrm>
                <a:off x="1883895"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5" name="Freeform 7">
                <a:extLst>
                  <a:ext uri="{FF2B5EF4-FFF2-40B4-BE49-F238E27FC236}">
                    <a16:creationId xmlns:a16="http://schemas.microsoft.com/office/drawing/2014/main" xmlns="" id="{62785338-4A56-4DD6-9439-A6CCC45816C1}"/>
                  </a:ext>
                </a:extLst>
              </p:cNvPr>
              <p:cNvSpPr>
                <a:spLocks/>
              </p:cNvSpPr>
              <p:nvPr/>
            </p:nvSpPr>
            <p:spPr bwMode="auto">
              <a:xfrm>
                <a:off x="1350296"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grpSp>
          <p:nvGrpSpPr>
            <p:cNvPr id="7" name="Group 13">
              <a:extLst>
                <a:ext uri="{FF2B5EF4-FFF2-40B4-BE49-F238E27FC236}">
                  <a16:creationId xmlns:a16="http://schemas.microsoft.com/office/drawing/2014/main" xmlns="" id="{CC71A064-DA16-4809-BF87-12B9BD2BD250}"/>
                </a:ext>
              </a:extLst>
            </p:cNvPr>
            <p:cNvGrpSpPr/>
            <p:nvPr/>
          </p:nvGrpSpPr>
          <p:grpSpPr>
            <a:xfrm>
              <a:off x="7111181" y="3028480"/>
              <a:ext cx="800078" cy="801041"/>
              <a:chOff x="9481574" y="2894973"/>
              <a:chExt cx="1066771" cy="1068054"/>
            </a:xfrm>
          </p:grpSpPr>
          <p:sp>
            <p:nvSpPr>
              <p:cNvPr id="22" name="Freeform 5">
                <a:extLst>
                  <a:ext uri="{FF2B5EF4-FFF2-40B4-BE49-F238E27FC236}">
                    <a16:creationId xmlns:a16="http://schemas.microsoft.com/office/drawing/2014/main" xmlns="" id="{2C965F83-394C-4ECD-98FD-E768958E0D25}"/>
                  </a:ext>
                </a:extLst>
              </p:cNvPr>
              <p:cNvSpPr>
                <a:spLocks/>
              </p:cNvSpPr>
              <p:nvPr/>
            </p:nvSpPr>
            <p:spPr bwMode="auto">
              <a:xfrm>
                <a:off x="10015173"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3" name="Freeform 7">
                <a:extLst>
                  <a:ext uri="{FF2B5EF4-FFF2-40B4-BE49-F238E27FC236}">
                    <a16:creationId xmlns:a16="http://schemas.microsoft.com/office/drawing/2014/main" xmlns="" id="{46454AFF-8F85-4073-9D5E-5E918F773B80}"/>
                  </a:ext>
                </a:extLst>
              </p:cNvPr>
              <p:cNvSpPr>
                <a:spLocks/>
              </p:cNvSpPr>
              <p:nvPr/>
            </p:nvSpPr>
            <p:spPr bwMode="auto">
              <a:xfrm>
                <a:off x="9481574"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grpSp>
          <p:nvGrpSpPr>
            <p:cNvPr id="8" name="Group 12">
              <a:extLst>
                <a:ext uri="{FF2B5EF4-FFF2-40B4-BE49-F238E27FC236}">
                  <a16:creationId xmlns:a16="http://schemas.microsoft.com/office/drawing/2014/main" xmlns="" id="{5DCC80E2-1720-48F0-B521-F7313549F768}"/>
                </a:ext>
              </a:extLst>
            </p:cNvPr>
            <p:cNvGrpSpPr/>
            <p:nvPr/>
          </p:nvGrpSpPr>
          <p:grpSpPr>
            <a:xfrm>
              <a:off x="5078362" y="3028480"/>
              <a:ext cx="800078" cy="801041"/>
              <a:chOff x="6771148" y="2894973"/>
              <a:chExt cx="1066771" cy="1068054"/>
            </a:xfrm>
          </p:grpSpPr>
          <p:sp>
            <p:nvSpPr>
              <p:cNvPr id="20" name="Freeform 5">
                <a:extLst>
                  <a:ext uri="{FF2B5EF4-FFF2-40B4-BE49-F238E27FC236}">
                    <a16:creationId xmlns:a16="http://schemas.microsoft.com/office/drawing/2014/main" xmlns="" id="{63980784-95DE-457E-B662-D6CCBF267FC4}"/>
                  </a:ext>
                </a:extLst>
              </p:cNvPr>
              <p:cNvSpPr>
                <a:spLocks/>
              </p:cNvSpPr>
              <p:nvPr/>
            </p:nvSpPr>
            <p:spPr bwMode="auto">
              <a:xfrm>
                <a:off x="7304747"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1" name="Freeform 7">
                <a:extLst>
                  <a:ext uri="{FF2B5EF4-FFF2-40B4-BE49-F238E27FC236}">
                    <a16:creationId xmlns:a16="http://schemas.microsoft.com/office/drawing/2014/main" xmlns="" id="{CC478339-E29E-4480-AAA4-F16A2F79B582}"/>
                  </a:ext>
                </a:extLst>
              </p:cNvPr>
              <p:cNvSpPr>
                <a:spLocks/>
              </p:cNvSpPr>
              <p:nvPr/>
            </p:nvSpPr>
            <p:spPr bwMode="auto">
              <a:xfrm>
                <a:off x="6771148"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chemeClr val="bg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grpSp>
          <p:nvGrpSpPr>
            <p:cNvPr id="9" name="Group 11">
              <a:extLst>
                <a:ext uri="{FF2B5EF4-FFF2-40B4-BE49-F238E27FC236}">
                  <a16:creationId xmlns:a16="http://schemas.microsoft.com/office/drawing/2014/main" xmlns="" id="{FC62BE4F-B196-45AF-B98C-91E3F80E38F9}"/>
                </a:ext>
              </a:extLst>
            </p:cNvPr>
            <p:cNvGrpSpPr/>
            <p:nvPr/>
          </p:nvGrpSpPr>
          <p:grpSpPr>
            <a:xfrm>
              <a:off x="3045542" y="3028480"/>
              <a:ext cx="800078" cy="801041"/>
              <a:chOff x="4060722" y="2894973"/>
              <a:chExt cx="1066771" cy="1068054"/>
            </a:xfrm>
            <a:solidFill>
              <a:schemeClr val="accent3">
                <a:lumMod val="60000"/>
                <a:lumOff val="40000"/>
              </a:schemeClr>
            </a:solidFill>
          </p:grpSpPr>
          <p:sp>
            <p:nvSpPr>
              <p:cNvPr id="18" name="Freeform 5">
                <a:extLst>
                  <a:ext uri="{FF2B5EF4-FFF2-40B4-BE49-F238E27FC236}">
                    <a16:creationId xmlns:a16="http://schemas.microsoft.com/office/drawing/2014/main" xmlns="" id="{CAB65D93-AE28-4AE0-B90E-94ECFC5886D1}"/>
                  </a:ext>
                </a:extLst>
              </p:cNvPr>
              <p:cNvSpPr>
                <a:spLocks/>
              </p:cNvSpPr>
              <p:nvPr/>
            </p:nvSpPr>
            <p:spPr bwMode="auto">
              <a:xfrm>
                <a:off x="4594321"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chemeClr val="accent3">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9" name="Freeform 7">
                <a:extLst>
                  <a:ext uri="{FF2B5EF4-FFF2-40B4-BE49-F238E27FC236}">
                    <a16:creationId xmlns:a16="http://schemas.microsoft.com/office/drawing/2014/main" xmlns="" id="{DCBDA598-A066-4C1E-B960-EA50156DBA13}"/>
                  </a:ext>
                </a:extLst>
              </p:cNvPr>
              <p:cNvSpPr>
                <a:spLocks/>
              </p:cNvSpPr>
              <p:nvPr/>
            </p:nvSpPr>
            <p:spPr bwMode="auto">
              <a:xfrm>
                <a:off x="4060722"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sp>
          <p:nvSpPr>
            <p:cNvPr id="10" name="Oval 54">
              <a:extLst>
                <a:ext uri="{FF2B5EF4-FFF2-40B4-BE49-F238E27FC236}">
                  <a16:creationId xmlns:a16="http://schemas.microsoft.com/office/drawing/2014/main" xmlns="" id="{5F28186E-5DD9-44C3-B275-612132337A93}"/>
                </a:ext>
              </a:extLst>
            </p:cNvPr>
            <p:cNvSpPr/>
            <p:nvPr/>
          </p:nvSpPr>
          <p:spPr>
            <a:xfrm>
              <a:off x="1225123" y="3240881"/>
              <a:ext cx="376238" cy="376238"/>
            </a:xfrm>
            <a:prstGeom prst="ellipse">
              <a:avLst/>
            </a:prstGeom>
            <a:noFill/>
            <a:ln w="28575">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11" name="Oval 55">
              <a:extLst>
                <a:ext uri="{FF2B5EF4-FFF2-40B4-BE49-F238E27FC236}">
                  <a16:creationId xmlns:a16="http://schemas.microsoft.com/office/drawing/2014/main" xmlns="" id="{8A56EF23-E897-4D06-8649-1DD2C91FB024}"/>
                </a:ext>
              </a:extLst>
            </p:cNvPr>
            <p:cNvSpPr/>
            <p:nvPr/>
          </p:nvSpPr>
          <p:spPr>
            <a:xfrm>
              <a:off x="3257728" y="3240881"/>
              <a:ext cx="376238" cy="376238"/>
            </a:xfrm>
            <a:prstGeom prst="ellipse">
              <a:avLst/>
            </a:prstGeom>
            <a:noFill/>
            <a:ln w="28575">
              <a:solidFill>
                <a:schemeClr val="accent3"/>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12" name="Oval 56">
              <a:extLst>
                <a:ext uri="{FF2B5EF4-FFF2-40B4-BE49-F238E27FC236}">
                  <a16:creationId xmlns:a16="http://schemas.microsoft.com/office/drawing/2014/main" xmlns="" id="{50D7FA05-0D55-4506-A029-7CCA5FC2451A}"/>
                </a:ext>
              </a:extLst>
            </p:cNvPr>
            <p:cNvSpPr/>
            <p:nvPr/>
          </p:nvSpPr>
          <p:spPr>
            <a:xfrm>
              <a:off x="5290334" y="3240881"/>
              <a:ext cx="376238" cy="376238"/>
            </a:xfrm>
            <a:prstGeom prst="ellipse">
              <a:avLst/>
            </a:prstGeom>
            <a:noFill/>
            <a:ln w="28575">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13" name="Oval 57">
              <a:extLst>
                <a:ext uri="{FF2B5EF4-FFF2-40B4-BE49-F238E27FC236}">
                  <a16:creationId xmlns:a16="http://schemas.microsoft.com/office/drawing/2014/main" xmlns="" id="{77F496F2-E52E-47DA-8F7C-558614009192}"/>
                </a:ext>
              </a:extLst>
            </p:cNvPr>
            <p:cNvSpPr/>
            <p:nvPr/>
          </p:nvSpPr>
          <p:spPr>
            <a:xfrm>
              <a:off x="7322941" y="3240881"/>
              <a:ext cx="376238" cy="376238"/>
            </a:xfrm>
            <a:prstGeom prst="ellipse">
              <a:avLst/>
            </a:prstGeom>
            <a:noFill/>
            <a:ln w="28575">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14" name="Oval 60">
              <a:extLst>
                <a:ext uri="{FF2B5EF4-FFF2-40B4-BE49-F238E27FC236}">
                  <a16:creationId xmlns:a16="http://schemas.microsoft.com/office/drawing/2014/main" xmlns="" id="{76AC307D-42CB-4D9D-8814-CA13D00F355C}"/>
                </a:ext>
              </a:extLst>
            </p:cNvPr>
            <p:cNvSpPr/>
            <p:nvPr/>
          </p:nvSpPr>
          <p:spPr>
            <a:xfrm>
              <a:off x="1308146" y="3324225"/>
              <a:ext cx="209550" cy="209550"/>
            </a:xfrm>
            <a:prstGeom prst="ellipse">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Oval 61">
              <a:extLst>
                <a:ext uri="{FF2B5EF4-FFF2-40B4-BE49-F238E27FC236}">
                  <a16:creationId xmlns:a16="http://schemas.microsoft.com/office/drawing/2014/main" xmlns="" id="{DE7B91B5-3765-4603-B142-E7FABFA75327}"/>
                </a:ext>
              </a:extLst>
            </p:cNvPr>
            <p:cNvSpPr/>
            <p:nvPr/>
          </p:nvSpPr>
          <p:spPr>
            <a:xfrm>
              <a:off x="3340859" y="3324225"/>
              <a:ext cx="209550" cy="20955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Oval 62">
              <a:extLst>
                <a:ext uri="{FF2B5EF4-FFF2-40B4-BE49-F238E27FC236}">
                  <a16:creationId xmlns:a16="http://schemas.microsoft.com/office/drawing/2014/main" xmlns="" id="{4E85E976-6C9F-4B9D-B8CE-A0D3F16679D8}"/>
                </a:ext>
              </a:extLst>
            </p:cNvPr>
            <p:cNvSpPr/>
            <p:nvPr/>
          </p:nvSpPr>
          <p:spPr>
            <a:xfrm>
              <a:off x="5373572" y="3324225"/>
              <a:ext cx="209550" cy="209550"/>
            </a:xfrm>
            <a:prstGeom prst="ellipse">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Oval 63">
              <a:extLst>
                <a:ext uri="{FF2B5EF4-FFF2-40B4-BE49-F238E27FC236}">
                  <a16:creationId xmlns:a16="http://schemas.microsoft.com/office/drawing/2014/main" xmlns="" id="{6096233F-AB90-499A-8553-F9AAA8AAC1DD}"/>
                </a:ext>
              </a:extLst>
            </p:cNvPr>
            <p:cNvSpPr/>
            <p:nvPr/>
          </p:nvSpPr>
          <p:spPr>
            <a:xfrm>
              <a:off x="7406285" y="3324225"/>
              <a:ext cx="209550" cy="209550"/>
            </a:xfrm>
            <a:prstGeom prst="ellipse">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6" name="TextBox 7">
            <a:extLst>
              <a:ext uri="{FF2B5EF4-FFF2-40B4-BE49-F238E27FC236}">
                <a16:creationId xmlns:a16="http://schemas.microsoft.com/office/drawing/2014/main" xmlns="" id="{FFC5B4E5-9A07-47EA-AB3E-4808066DBF78}"/>
              </a:ext>
            </a:extLst>
          </p:cNvPr>
          <p:cNvSpPr txBox="1"/>
          <p:nvPr/>
        </p:nvSpPr>
        <p:spPr>
          <a:xfrm>
            <a:off x="539551" y="1052736"/>
            <a:ext cx="6048673" cy="461665"/>
          </a:xfrm>
          <a:prstGeom prst="rect">
            <a:avLst/>
          </a:prstGeom>
          <a:noFill/>
        </p:spPr>
        <p:txBody>
          <a:bodyPr wrap="square" rtlCol="0">
            <a:spAutoFit/>
          </a:bodyPr>
          <a:lstStyle/>
          <a:p>
            <a:r>
              <a:rPr lang="en-US" sz="2400" b="1" smtClean="0">
                <a:solidFill>
                  <a:schemeClr val="accent3"/>
                </a:solidFill>
              </a:rPr>
              <a:t>Color </a:t>
            </a:r>
            <a:r>
              <a:rPr lang="en-US" sz="2400" b="1" dirty="0" smtClean="0">
                <a:solidFill>
                  <a:schemeClr val="accent3"/>
                </a:solidFill>
              </a:rPr>
              <a:t>scales fit</a:t>
            </a:r>
            <a:endParaRPr lang="en-US" sz="2400" b="1" dirty="0">
              <a:solidFill>
                <a:schemeClr val="accent3"/>
              </a:solidFill>
            </a:endParaRPr>
          </a:p>
        </p:txBody>
      </p:sp>
      <p:sp>
        <p:nvSpPr>
          <p:cNvPr id="29"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7169" name="image90.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1191" y="1772816"/>
            <a:ext cx="5264239" cy="3816000"/>
          </a:xfrm>
          <a:prstGeom prst="rect">
            <a:avLst/>
          </a:prstGeom>
          <a:noFill/>
          <a:extLst>
            <a:ext uri="{909E8E84-426E-40DD-AFC4-6F175D3DCCD1}">
              <a14:hiddenFill xmlns:a14="http://schemas.microsoft.com/office/drawing/2010/main" xmlns="">
                <a:solidFill>
                  <a:srgbClr val="FFFFFF"/>
                </a:solidFill>
              </a14:hiddenFill>
            </a:ext>
          </a:extLst>
        </p:spPr>
      </p:pic>
      <p:sp>
        <p:nvSpPr>
          <p:cNvPr id="30" name="Rectangle 3"/>
          <p:cNvSpPr>
            <a:spLocks noChangeArrowheads="1"/>
          </p:cNvSpPr>
          <p:nvPr/>
        </p:nvSpPr>
        <p:spPr bwMode="auto">
          <a:xfrm>
            <a:off x="0" y="36957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32" name="TextBox 7">
            <a:extLst>
              <a:ext uri="{FF2B5EF4-FFF2-40B4-BE49-F238E27FC236}">
                <a16:creationId xmlns:a16="http://schemas.microsoft.com/office/drawing/2014/main" xmlns="" id="{FFC5B4E5-9A07-47EA-AB3E-4808066DBF78}"/>
              </a:ext>
            </a:extLst>
          </p:cNvPr>
          <p:cNvSpPr txBox="1"/>
          <p:nvPr/>
        </p:nvSpPr>
        <p:spPr>
          <a:xfrm>
            <a:off x="2158018" y="139492"/>
            <a:ext cx="1242797" cy="415498"/>
          </a:xfrm>
          <a:prstGeom prst="rect">
            <a:avLst/>
          </a:prstGeom>
          <a:noFill/>
        </p:spPr>
        <p:txBody>
          <a:bodyPr wrap="square" rtlCol="0">
            <a:spAutoFit/>
          </a:bodyPr>
          <a:lstStyle/>
          <a:p>
            <a:r>
              <a:rPr lang="en-US" sz="1050" b="1" dirty="0" smtClean="0">
                <a:solidFill>
                  <a:schemeClr val="accent3"/>
                </a:solidFill>
              </a:rPr>
              <a:t>VISUAL COMMUNICATION</a:t>
            </a:r>
            <a:endParaRPr lang="en-US" sz="1050" b="1" dirty="0">
              <a:solidFill>
                <a:schemeClr val="accent3"/>
              </a:solidFill>
            </a:endParaRPr>
          </a:p>
        </p:txBody>
      </p:sp>
      <p:sp>
        <p:nvSpPr>
          <p:cNvPr id="35" name="34 CuadroTexto"/>
          <p:cNvSpPr txBox="1"/>
          <p:nvPr/>
        </p:nvSpPr>
        <p:spPr>
          <a:xfrm>
            <a:off x="4355976" y="5736158"/>
            <a:ext cx="2088232" cy="1077218"/>
          </a:xfrm>
          <a:prstGeom prst="rect">
            <a:avLst/>
          </a:prstGeom>
          <a:noFill/>
        </p:spPr>
        <p:txBody>
          <a:bodyPr wrap="square" rtlCol="0">
            <a:spAutoFit/>
          </a:bodyPr>
          <a:lstStyle/>
          <a:p>
            <a:pPr>
              <a:buFont typeface="Arial" pitchFamily="34" charset="0"/>
              <a:buChar char="•"/>
            </a:pPr>
            <a:r>
              <a:rPr lang="es-ES" sz="1600" smtClean="0"/>
              <a:t> High contrast</a:t>
            </a:r>
          </a:p>
          <a:p>
            <a:pPr>
              <a:buFont typeface="Arial" pitchFamily="34" charset="0"/>
              <a:buChar char="•"/>
            </a:pPr>
            <a:r>
              <a:rPr lang="es-ES" sz="1600" smtClean="0"/>
              <a:t> Intuitive colors</a:t>
            </a:r>
          </a:p>
          <a:p>
            <a:pPr>
              <a:buFont typeface="Arial" pitchFamily="34" charset="0"/>
              <a:buChar char="•"/>
            </a:pPr>
            <a:r>
              <a:rPr lang="es-ES" sz="1600" smtClean="0"/>
              <a:t> Color-blind friendly</a:t>
            </a:r>
          </a:p>
          <a:p>
            <a:endParaRPr lang="es-ES" sz="1600"/>
          </a:p>
        </p:txBody>
      </p:sp>
      <p:pic>
        <p:nvPicPr>
          <p:cNvPr id="36" name="Picture 27"/>
          <p:cNvPicPr>
            <a:picLocks noChangeAspect="1"/>
          </p:cNvPicPr>
          <p:nvPr/>
        </p:nvPicPr>
        <p:blipFill rotWithShape="1">
          <a:blip r:embed="rId4" cstate="print">
            <a:extLst>
              <a:ext uri="{28A0092B-C50C-407E-A947-70E740481C1C}">
                <a14:useLocalDpi xmlns:a14="http://schemas.microsoft.com/office/drawing/2010/main" xmlns="" val="0"/>
              </a:ext>
            </a:extLst>
          </a:blip>
          <a:srcRect l="4961" t="25608" r="4752" b="3558"/>
          <a:stretch/>
        </p:blipFill>
        <p:spPr>
          <a:xfrm>
            <a:off x="5868144" y="1700808"/>
            <a:ext cx="2736304" cy="3816424"/>
          </a:xfrm>
          <a:prstGeom prst="rect">
            <a:avLst/>
          </a:prstGeom>
        </p:spPr>
      </p:pic>
    </p:spTree>
    <p:extLst>
      <p:ext uri="{BB962C8B-B14F-4D97-AF65-F5344CB8AC3E}">
        <p14:creationId xmlns:p14="http://schemas.microsoft.com/office/powerpoint/2010/main" xmlns="" val="1990968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2155</TotalTime>
  <Words>1688</Words>
  <Application>Microsoft Office PowerPoint</Application>
  <PresentationFormat>Presentación en pantalla (4:3)</PresentationFormat>
  <Paragraphs>170</Paragraphs>
  <Slides>21</Slides>
  <Notes>15</Notes>
  <HiddenSlides>0</HiddenSlides>
  <MMClips>0</MMClips>
  <ScaleCrop>false</ScaleCrop>
  <HeadingPairs>
    <vt:vector size="4" baseType="variant">
      <vt:variant>
        <vt:lpstr>Tema</vt:lpstr>
      </vt:variant>
      <vt:variant>
        <vt:i4>1</vt:i4>
      </vt:variant>
      <vt:variant>
        <vt:lpstr>Títulos de diapositiva</vt:lpstr>
      </vt:variant>
      <vt:variant>
        <vt:i4>21</vt:i4>
      </vt:variant>
    </vt:vector>
  </HeadingPairs>
  <TitlesOfParts>
    <vt:vector size="22" baseType="lpstr">
      <vt:lpstr>Tema de Office</vt:lpstr>
      <vt:lpstr>Good practices for user engagement and communication of operational services</vt:lpstr>
      <vt:lpstr>USER’S JOURNEY</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marta.terrado@bsc.es isadora.jimenez@bsc.es</vt:lpstr>
      <vt:lpstr>Diapositiva 17</vt:lpstr>
      <vt:lpstr>Diapositiva 18</vt:lpstr>
      <vt:lpstr>Diapositiva 19</vt:lpstr>
      <vt:lpstr>Diapositiva 20</vt:lpstr>
      <vt:lpstr>Diapositiva 21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Good practices for user engagement and communication of operational services</dc:title>
  <dc:creator>Marta</dc:creator>
  <cp:lastModifiedBy>Marta</cp:lastModifiedBy>
  <cp:revision>116</cp:revision>
  <dcterms:created xsi:type="dcterms:W3CDTF">2018-05-26T12:26:15Z</dcterms:created>
  <dcterms:modified xsi:type="dcterms:W3CDTF">2018-05-31T22:35:19Z</dcterms:modified>
</cp:coreProperties>
</file>