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6"/>
  </p:notesMasterIdLst>
  <p:handoutMasterIdLst>
    <p:handoutMasterId r:id="rId47"/>
  </p:handoutMasterIdLst>
  <p:sldIdLst>
    <p:sldId id="274" r:id="rId2"/>
    <p:sldId id="258" r:id="rId3"/>
    <p:sldId id="340" r:id="rId4"/>
    <p:sldId id="341" r:id="rId5"/>
    <p:sldId id="275" r:id="rId6"/>
    <p:sldId id="276" r:id="rId7"/>
    <p:sldId id="320" r:id="rId8"/>
    <p:sldId id="321" r:id="rId9"/>
    <p:sldId id="342" r:id="rId10"/>
    <p:sldId id="388" r:id="rId11"/>
    <p:sldId id="397" r:id="rId12"/>
    <p:sldId id="390" r:id="rId13"/>
    <p:sldId id="391" r:id="rId14"/>
    <p:sldId id="404" r:id="rId15"/>
    <p:sldId id="405" r:id="rId16"/>
    <p:sldId id="406" r:id="rId17"/>
    <p:sldId id="392" r:id="rId18"/>
    <p:sldId id="393" r:id="rId19"/>
    <p:sldId id="394" r:id="rId20"/>
    <p:sldId id="322" r:id="rId21"/>
    <p:sldId id="408" r:id="rId22"/>
    <p:sldId id="407" r:id="rId23"/>
    <p:sldId id="324" r:id="rId24"/>
    <p:sldId id="327" r:id="rId25"/>
    <p:sldId id="368" r:id="rId26"/>
    <p:sldId id="325" r:id="rId27"/>
    <p:sldId id="398" r:id="rId28"/>
    <p:sldId id="399" r:id="rId29"/>
    <p:sldId id="401" r:id="rId30"/>
    <p:sldId id="403" r:id="rId31"/>
    <p:sldId id="412" r:id="rId32"/>
    <p:sldId id="356" r:id="rId33"/>
    <p:sldId id="360" r:id="rId34"/>
    <p:sldId id="361" r:id="rId35"/>
    <p:sldId id="362" r:id="rId36"/>
    <p:sldId id="363" r:id="rId37"/>
    <p:sldId id="300" r:id="rId38"/>
    <p:sldId id="382" r:id="rId39"/>
    <p:sldId id="411" r:id="rId40"/>
    <p:sldId id="259" r:id="rId41"/>
    <p:sldId id="369" r:id="rId42"/>
    <p:sldId id="386" r:id="rId43"/>
    <p:sldId id="409" r:id="rId44"/>
    <p:sldId id="410" r:id="rId4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547" userDrawn="1">
          <p15:clr>
            <a:srgbClr val="FBAE40"/>
          </p15:clr>
        </p15:guide>
        <p15:guide id="3" pos="5133" userDrawn="1">
          <p15:clr>
            <a:srgbClr val="FBAE40"/>
          </p15:clr>
        </p15:guide>
        <p15:guide id="4" orient="horz" pos="1434" userDrawn="1">
          <p15:clr>
            <a:srgbClr val="FBAE40"/>
          </p15:clr>
        </p15:guide>
        <p15:guide id="5" orient="horz" pos="2886" userDrawn="1">
          <p15:clr>
            <a:srgbClr val="FBAE40"/>
          </p15:clr>
        </p15:guide>
        <p15:guide id="6" pos="25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lian R Berlin" initials="" lastIdx="2" clrIdx="2"/>
  <p:cmAuthor id="1" name="Pablo Echevarria" initials="" lastIdx="4" clrIdx="1"/>
  <p:cmAuthor id="2" name="Miguel Castrillo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C3D"/>
    <a:srgbClr val="E9EBF5"/>
    <a:srgbClr val="124484"/>
    <a:srgbClr val="203864"/>
    <a:srgbClr val="00238C"/>
    <a:srgbClr val="0C5ACC"/>
    <a:srgbClr val="001D7A"/>
    <a:srgbClr val="00208A"/>
    <a:srgbClr val="0005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1110" y="78"/>
      </p:cViewPr>
      <p:guideLst>
        <p:guide pos="2547"/>
        <p:guide pos="5133"/>
        <p:guide orient="horz" pos="1434"/>
        <p:guide orient="horz" pos="2886"/>
        <p:guide pos="257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96"/>
      </p:cViewPr>
      <p:guideLst/>
    </p:cSldViewPr>
  </p:notesViewPr>
  <p:gridSpacing cx="120000" cy="12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1T17:28:08.287" idx="1">
    <p:pos x="6654" y="524"/>
    <p:text>Added Queue time and Real SYPD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F00F2-8E3E-4EF9-ABA6-FD0A0C1B3085}" type="datetimeFigureOut">
              <a:rPr lang="es-ES" smtClean="0"/>
              <a:t>14/10/2019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A8D5D-EC9E-40FC-98EC-CD281E4E88A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7699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73234-7D4B-4A54-BDD7-69E982A3C89F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A9B6A-5BA2-44CC-B569-A0998521B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07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6150.github.io/psg/blogger_container_hpc.html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5528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824eccc1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824eccc15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g3824eccc15_0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5433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9953bc13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59953bc1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829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5079d29bb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45079d29b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6338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e295b94cd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e295b94cd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2e295b94cd_1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6015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9afe3be66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9afe3be66_8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59afe3be66_8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4953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5ca7165e21_0_1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5ca7165e21_0_1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5ca7165e21_0_11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0564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824eccc15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824eccc15_0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824eccc15_0_1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021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996246f36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5996246f36_1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5996246f36_1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6016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must be simulated both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1203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88aae2048_2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88aae2048_2_2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g388aae2048_2_2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33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996246f36_1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5996246f36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8428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45079d29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45079d29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45079d29b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6681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4fef092ab1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4fef092ab1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g4fef092ab1_0_1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9337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4fef092ab1_2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g4fef092ab1_2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following is more restrictive, including the previous</a:t>
            </a:r>
            <a:endParaRPr/>
          </a:p>
        </p:txBody>
      </p:sp>
      <p:sp>
        <p:nvSpPr>
          <p:cNvPr id="348" name="Google Shape;348;g4fef092ab1_2_1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08177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fef092ab1_2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g4fef092ab1_2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differences are not very large</a:t>
            </a:r>
            <a:endParaRPr/>
          </a:p>
        </p:txBody>
      </p:sp>
      <p:sp>
        <p:nvSpPr>
          <p:cNvPr id="355" name="Google Shape;355;g4fef092ab1_2_2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2063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328c0b9e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328c0b9e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09797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6328c0b9e5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6328c0b9e5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 de la imagen: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https://tin6150.github.io/psg/blogger_container_hpc.html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1138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328c0b9e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328c0b9e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Images copyright belongs to singularity and shifter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732439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328c0b9e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328c0b9e5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Images copyright belongs to singularity and shifter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77836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4524189d9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4524189d9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4524189d94_0_1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8635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7856a9b76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57856a9b76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1446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824eccc15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3824eccc1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62661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tendency is the same with the mean and with each variable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04784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45079d29b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45079d29b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45079d29bb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8201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45079d29bb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45079d29bb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45079d29bb_0_2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56096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g4d28cd83d3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5" name="Google Shape;1575;g4d28cd83d3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371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88aae2048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88aae2048_1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388aae2048_1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042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824eccc15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3824eccc1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9110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824eccc1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824eccc15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3824eccc15_0_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4492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f328bcff9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f328bcff9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2f328bcff9_1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085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f328bcff9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f328bcff9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2f328bcff9_1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9129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824eccc1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824eccc15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3824eccc15_0_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9627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762500"/>
            <a:ext cx="6702593" cy="1085850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 smtClean="0"/>
              <a:t>Name</a:t>
            </a:r>
            <a:endParaRPr lang="es-ES" dirty="0" smtClean="0"/>
          </a:p>
          <a:p>
            <a:r>
              <a:rPr lang="es-ES" dirty="0" smtClean="0"/>
              <a:t>Position</a:t>
            </a:r>
            <a:endParaRPr lang="es-ES" dirty="0"/>
          </a:p>
        </p:txBody>
      </p:sp>
      <p:sp>
        <p:nvSpPr>
          <p:cNvPr id="8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325968" y="6095686"/>
            <a:ext cx="3255433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9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6231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116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/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Marcador de texto 2"/>
          <p:cNvSpPr>
            <a:spLocks noGrp="1"/>
          </p:cNvSpPr>
          <p:nvPr>
            <p:ph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7565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595618" y="1569411"/>
            <a:ext cx="10996916" cy="45662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57275"/>
            <a:ext cx="12192000" cy="5127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s-ES" dirty="0" smtClean="0"/>
              <a:t>Subtítulo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7291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658" y="3028528"/>
            <a:ext cx="10984684" cy="800945"/>
          </a:xfrm>
        </p:spPr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7924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err="1" smtClean="0"/>
              <a:t>Thank</a:t>
            </a:r>
            <a:r>
              <a:rPr lang="es-ES" dirty="0" smtClean="0"/>
              <a:t> </a:t>
            </a:r>
            <a:r>
              <a:rPr lang="es-ES" dirty="0" err="1" smtClean="0"/>
              <a:t>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900141"/>
            <a:ext cx="6702593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</a:t>
            </a:r>
            <a:r>
              <a:rPr lang="es-ES" dirty="0"/>
              <a:t>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smtClean="0"/>
              <a:t>YourEmail@bsc.es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15161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-graphics">
  <p:cSld name="text-graphic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5" descr="D:\OLD\MisDocumentos\JASMINA\BSC-Corporative Design\BSC Template\cabecera2012-1600px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80904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/>
          <p:nvPr/>
        </p:nvSpPr>
        <p:spPr>
          <a:xfrm>
            <a:off x="11277600" y="6355514"/>
            <a:ext cx="711200" cy="50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44646" rIns="89316" bIns="44646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3589C"/>
              </a:buClr>
              <a:buSzPts val="1000"/>
              <a:buFont typeface="Arial"/>
              <a:buNone/>
            </a:pPr>
            <a:fld id="{00000000-1234-1234-1234-123412341234}" type="slidenum">
              <a:rPr lang="en-US" sz="977" b="0" i="0" u="none" strike="noStrike" cap="none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23589C"/>
                </a:buClr>
                <a:buSzPts val="1000"/>
                <a:buFont typeface="Arial"/>
                <a:buNone/>
              </a:pPr>
              <a:t>‹#›</a:t>
            </a:fld>
            <a:endParaRPr sz="175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7;p5" descr="C:\Users\lbermude\Documents\Laura\PWP BSC\img_ok\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6784" y="141131"/>
            <a:ext cx="2582333" cy="56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93968" y="122521"/>
            <a:ext cx="766233" cy="29311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529168" y="141100"/>
            <a:ext cx="8255131" cy="68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35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527381" y="962661"/>
            <a:ext cx="11105820" cy="5392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46639" marR="0" lvl="0" indent="-372199" algn="l" rtl="0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34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93277" marR="0" lvl="1" indent="-34738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916" marR="0" lvl="2" indent="-334979" algn="l" rtl="0"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5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86555" marR="0" lvl="3" indent="-322572" algn="l" rtl="0">
              <a:spcBef>
                <a:spcPts val="31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33193" marR="0" lvl="4" indent="-310166" algn="l" rtl="0">
              <a:spcBef>
                <a:spcPts val="274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36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679832" marR="0" lvl="5" indent="-34738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26471" marR="0" lvl="6" indent="-34738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573109" marR="0" lvl="7" indent="-34738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019748" marR="0" lvl="8" indent="-34738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>
            <a:spLocks noGrp="1"/>
          </p:cNvSpPr>
          <p:nvPr>
            <p:ph type="chart" idx="2"/>
          </p:nvPr>
        </p:nvSpPr>
        <p:spPr>
          <a:xfrm>
            <a:off x="6096000" y="1951712"/>
            <a:ext cx="5537200" cy="4502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34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17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73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34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864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ives">
  <p:cSld name="objective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 descr="D:\OLD\MisDocumentos\JASMINA\BSC-Corporative Design\BSC Template\cabecera2012-1600px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2"/>
            <a:ext cx="12386733" cy="82196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/>
          <p:nvPr/>
        </p:nvSpPr>
        <p:spPr>
          <a:xfrm>
            <a:off x="11277600" y="6355514"/>
            <a:ext cx="711200" cy="50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44646" rIns="89316" bIns="44646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77" b="0" i="0" u="none" strike="noStrike" cap="none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75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4" descr="C:\Users\lbermude\Documents\Laura\PWP BSC\img_ok\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6784" y="141132"/>
            <a:ext cx="2582333" cy="56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93970" y="122522"/>
            <a:ext cx="766233" cy="29311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529168" y="141100"/>
            <a:ext cx="8255131" cy="68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35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527383" y="962661"/>
            <a:ext cx="11105820" cy="5392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46639" marR="0" lvl="0" indent="-372199" algn="l" rtl="0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34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93277" marR="0" lvl="1" indent="-34738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916" marR="0" lvl="2" indent="-334979" algn="l" rtl="0"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5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86555" marR="0" lvl="3" indent="-322572" algn="l" rtl="0">
              <a:spcBef>
                <a:spcPts val="31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33193" marR="0" lvl="4" indent="-310166" algn="l" rtl="0">
              <a:spcBef>
                <a:spcPts val="274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36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679832" marR="0" lvl="5" indent="-34738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26471" marR="0" lvl="6" indent="-34738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573109" marR="0" lvl="7" indent="-34738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019748" marR="0" lvl="8" indent="-34738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9484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SC2017-Generic">
  <p:cSld name="BSC2017-Generic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19737" y="217894"/>
            <a:ext cx="10972797" cy="83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  <a:defRPr sz="35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19737" y="1215072"/>
            <a:ext cx="10972797" cy="4833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6946" y="6232144"/>
            <a:ext cx="250190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390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84754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396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4" r:id="rId2"/>
    <p:sldLayoutId id="2147483677" r:id="rId3"/>
    <p:sldLayoutId id="2147483675" r:id="rId4"/>
    <p:sldLayoutId id="2147483673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 baseline="0">
          <a:solidFill>
            <a:srgbClr val="12448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ypi.python.org/pypi/autosubmi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gif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81.jp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bsc.es/wiki/lib/exe/fetch.php?media=library:external:technical_memoranda:massonnet_etal_bsc-techmem-reproducibility2018.pdf" TargetMode="External"/><Relationship Id="rId7" Type="http://schemas.openxmlformats.org/officeDocument/2006/relationships/hyperlink" Target="https://dev.ec-earth.org/issues/533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ager@knmi.nl" TargetMode="External"/><Relationship Id="rId5" Type="http://schemas.openxmlformats.org/officeDocument/2006/relationships/hyperlink" Target="mailto:mario.acosta@bsc.es" TargetMode="External"/><Relationship Id="rId4" Type="http://schemas.openxmlformats.org/officeDocument/2006/relationships/hyperlink" Target="https://github.com/plesager/ece3-postproc#reproducibility-test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sci-model-dev.net/10/19/2017/gmd-10-19-2017.pd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v.ec-earth.org/issues/532" TargetMode="External"/><Relationship Id="rId5" Type="http://schemas.openxmlformats.org/officeDocument/2006/relationships/hyperlink" Target="mailto:sager@knmi.nl" TargetMode="External"/><Relationship Id="rId4" Type="http://schemas.openxmlformats.org/officeDocument/2006/relationships/hyperlink" Target="mailto:mario.acosta@bsc.es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esgf-node.llnl.gov/search/esgf-llnl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hyperlink" Target="https://esgf.bsc.es/thredds/catalog/catalog.html" TargetMode="External"/><Relationship Id="rId4" Type="http://schemas.openxmlformats.org/officeDocument/2006/relationships/hyperlink" Target="https://www.google.com/maps/d/u/0/viewer?mid=1qgItlbd11j6wzirf6vo2Zq_uYqaP4baQ&amp;ll=43.83402373129155%2C14.074149978563128&amp;z=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Reproducible science at large scale within a </a:t>
            </a:r>
            <a:r>
              <a:rPr lang="en-US" dirty="0" err="1" smtClean="0"/>
              <a:t>continous</a:t>
            </a:r>
            <a:r>
              <a:rPr lang="en-US" dirty="0" smtClean="0"/>
              <a:t> delivery pipeline: the BSC vision </a:t>
            </a:r>
            <a:endParaRPr lang="en-U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4963889" y="4762500"/>
            <a:ext cx="7082337" cy="1085850"/>
          </a:xfrm>
        </p:spPr>
        <p:txBody>
          <a:bodyPr/>
          <a:lstStyle/>
          <a:p>
            <a:r>
              <a:rPr lang="en-US" sz="2400" dirty="0" smtClean="0"/>
              <a:t>Miguel </a:t>
            </a:r>
            <a:r>
              <a:rPr lang="en-US" sz="2400" dirty="0" err="1" smtClean="0"/>
              <a:t>Castrillo</a:t>
            </a:r>
            <a:endParaRPr lang="en-US" sz="2400" dirty="0"/>
          </a:p>
          <a:p>
            <a:r>
              <a:rPr lang="en-US" sz="2000" dirty="0" smtClean="0"/>
              <a:t>BSC-ES Computational Earth Sciences</a:t>
            </a:r>
            <a:endParaRPr lang="en-US" sz="2000" dirty="0" smtClean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15/10/2019</a:t>
            </a:r>
            <a:endParaRPr lang="en-U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ECMWF workshop: Building reproducible workflows for Earth Sciences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56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 Elipse"/>
          <p:cNvSpPr/>
          <p:nvPr/>
        </p:nvSpPr>
        <p:spPr bwMode="auto">
          <a:xfrm>
            <a:off x="3990442" y="1760830"/>
            <a:ext cx="4214213" cy="4052393"/>
          </a:xfrm>
          <a:prstGeom prst="ellipse">
            <a:avLst/>
          </a:prstGeom>
          <a:pattFill prst="ltHorz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91" y="2275510"/>
            <a:ext cx="3109107" cy="2982518"/>
          </a:xfrm>
          <a:prstGeom prst="rect">
            <a:avLst/>
          </a:prstGeom>
        </p:spPr>
      </p:pic>
      <p:sp>
        <p:nvSpPr>
          <p:cNvPr id="6" name="8 Elipse"/>
          <p:cNvSpPr/>
          <p:nvPr/>
        </p:nvSpPr>
        <p:spPr bwMode="auto">
          <a:xfrm>
            <a:off x="4400496" y="2130741"/>
            <a:ext cx="3410580" cy="3279618"/>
          </a:xfrm>
          <a:prstGeom prst="ellipse">
            <a:avLst/>
          </a:prstGeom>
          <a:solidFill>
            <a:schemeClr val="bg1">
              <a:alpha val="75000"/>
            </a:schemeClr>
          </a:solidFill>
          <a:ln w="63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Workflows at BSC-ES</a:t>
            </a:r>
            <a:endParaRPr lang="en-US" dirty="0"/>
          </a:p>
        </p:txBody>
      </p:sp>
      <p:sp>
        <p:nvSpPr>
          <p:cNvPr id="9" name="Elipse 8"/>
          <p:cNvSpPr>
            <a:spLocks noChangeAspect="1"/>
          </p:cNvSpPr>
          <p:nvPr/>
        </p:nvSpPr>
        <p:spPr>
          <a:xfrm>
            <a:off x="7052758" y="4849921"/>
            <a:ext cx="1717215" cy="1290171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Perf. metrics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ipse 11"/>
          <p:cNvSpPr>
            <a:spLocks noChangeAspect="1"/>
          </p:cNvSpPr>
          <p:nvPr/>
        </p:nvSpPr>
        <p:spPr>
          <a:xfrm>
            <a:off x="2814684" y="3483222"/>
            <a:ext cx="1717215" cy="1290171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CVS</a:t>
            </a:r>
          </a:p>
        </p:txBody>
      </p:sp>
      <p:sp>
        <p:nvSpPr>
          <p:cNvPr id="15" name="Elipse 14"/>
          <p:cNvSpPr>
            <a:spLocks noChangeAspect="1"/>
          </p:cNvSpPr>
          <p:nvPr/>
        </p:nvSpPr>
        <p:spPr>
          <a:xfrm>
            <a:off x="4320038" y="1196031"/>
            <a:ext cx="1717215" cy="1172881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Integration tests</a:t>
            </a:r>
            <a:endParaRPr kumimoji="0" lang="en-US" sz="1600" b="1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ipse 17"/>
          <p:cNvSpPr>
            <a:spLocks noChangeAspect="1"/>
          </p:cNvSpPr>
          <p:nvPr/>
        </p:nvSpPr>
        <p:spPr>
          <a:xfrm>
            <a:off x="7548023" y="2109033"/>
            <a:ext cx="1717215" cy="1290171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Containers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ipse 20"/>
          <p:cNvSpPr>
            <a:spLocks noChangeAspect="1"/>
          </p:cNvSpPr>
          <p:nvPr/>
        </p:nvSpPr>
        <p:spPr>
          <a:xfrm>
            <a:off x="3094883" y="2111001"/>
            <a:ext cx="1717215" cy="1290171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Unit tests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Elipse 23"/>
          <p:cNvSpPr>
            <a:spLocks noChangeAspect="1"/>
          </p:cNvSpPr>
          <p:nvPr/>
        </p:nvSpPr>
        <p:spPr>
          <a:xfrm>
            <a:off x="3576564" y="4831728"/>
            <a:ext cx="1717215" cy="1290171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Workflow managers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/>
          <p:cNvSpPr>
            <a:spLocks noChangeAspect="1"/>
          </p:cNvSpPr>
          <p:nvPr/>
        </p:nvSpPr>
        <p:spPr>
          <a:xfrm>
            <a:off x="7817115" y="3501133"/>
            <a:ext cx="1717215" cy="1290171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511" y="3196985"/>
            <a:ext cx="1259598" cy="1101690"/>
          </a:xfrm>
          <a:prstGeom prst="rect">
            <a:avLst/>
          </a:prstGeom>
          <a:effectLst>
            <a:outerShdw blurRad="50800" dist="38100" dir="5400000" algn="t" rotWithShape="0">
              <a:schemeClr val="bg1"/>
            </a:outerShdw>
          </a:effectLst>
        </p:spPr>
      </p:pic>
      <p:sp>
        <p:nvSpPr>
          <p:cNvPr id="30" name="Elipse 38"/>
          <p:cNvSpPr>
            <a:spLocks noChangeAspect="1"/>
          </p:cNvSpPr>
          <p:nvPr/>
        </p:nvSpPr>
        <p:spPr>
          <a:xfrm>
            <a:off x="6240966" y="1196031"/>
            <a:ext cx="1848109" cy="1133751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Validation</a:t>
            </a: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3" name="Elipse 32"/>
          <p:cNvSpPr>
            <a:spLocks noChangeAspect="1"/>
          </p:cNvSpPr>
          <p:nvPr/>
        </p:nvSpPr>
        <p:spPr>
          <a:xfrm>
            <a:off x="5314867" y="5455923"/>
            <a:ext cx="1717215" cy="1290171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90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workflow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80" y="1172094"/>
            <a:ext cx="2609815" cy="1267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43" y="3923608"/>
            <a:ext cx="2103119" cy="2103119"/>
          </a:xfrm>
          <a:prstGeom prst="rect">
            <a:avLst/>
          </a:prstGeom>
        </p:spPr>
      </p:pic>
      <p:sp>
        <p:nvSpPr>
          <p:cNvPr id="9" name="Google Shape;62;p9"/>
          <p:cNvSpPr/>
          <p:nvPr/>
        </p:nvSpPr>
        <p:spPr>
          <a:xfrm rot="16200000">
            <a:off x="1765391" y="2908639"/>
            <a:ext cx="1699817" cy="513000"/>
          </a:xfrm>
          <a:prstGeom prst="leftArrow">
            <a:avLst>
              <a:gd name="adj1" fmla="val 50000"/>
              <a:gd name="adj2" fmla="val 67073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2;p9"/>
          <p:cNvSpPr/>
          <p:nvPr/>
        </p:nvSpPr>
        <p:spPr>
          <a:xfrm rot="5400000">
            <a:off x="483959" y="2908641"/>
            <a:ext cx="1699819" cy="513000"/>
          </a:xfrm>
          <a:prstGeom prst="leftArrow">
            <a:avLst>
              <a:gd name="adj1" fmla="val 50000"/>
              <a:gd name="adj2" fmla="val 67073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19146" y="2834365"/>
            <a:ext cx="955518" cy="36933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Develop</a:t>
            </a:r>
            <a:endParaRPr lang="en-GB" dirty="0"/>
          </a:p>
        </p:txBody>
      </p:sp>
      <p:pic>
        <p:nvPicPr>
          <p:cNvPr id="13" name="Google Shape;334;p27"/>
          <p:cNvPicPr preferRelativeResize="0"/>
          <p:nvPr/>
        </p:nvPicPr>
        <p:blipFill rotWithShape="1">
          <a:blip r:embed="rId4">
            <a:alphaModFix/>
          </a:blip>
          <a:srcRect b="71777"/>
          <a:stretch/>
        </p:blipFill>
        <p:spPr>
          <a:xfrm>
            <a:off x="3372163" y="4995674"/>
            <a:ext cx="3384382" cy="72509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2;p9"/>
          <p:cNvSpPr/>
          <p:nvPr/>
        </p:nvSpPr>
        <p:spPr>
          <a:xfrm rot="10800000">
            <a:off x="2984406" y="4355229"/>
            <a:ext cx="4842214" cy="513000"/>
          </a:xfrm>
          <a:prstGeom prst="leftArrow">
            <a:avLst>
              <a:gd name="adj1" fmla="val 50000"/>
              <a:gd name="adj2" fmla="val 67073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1617022" y="2834364"/>
            <a:ext cx="1060162" cy="36933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Checkout</a:t>
            </a:r>
            <a:endParaRPr lang="en-GB" dirty="0"/>
          </a:p>
        </p:txBody>
      </p:sp>
      <p:pic>
        <p:nvPicPr>
          <p:cNvPr id="17" name="Google Shape;112;p11" descr="http://www.ec-earth.org/wp-content/uploads/2018/06/cropped-ec-earth-logo-e1528812946193-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8151" y="1038128"/>
            <a:ext cx="994294" cy="40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14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59485" y="962149"/>
            <a:ext cx="629116" cy="46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4">
            <a:extLst>
              <a:ext uri="{FF2B5EF4-FFF2-40B4-BE49-F238E27FC236}">
                <a16:creationId xmlns:a16="http://schemas.microsoft.com/office/drawing/2014/main" id="{C427D298-FC36-3048-B434-80F6773AA9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9" y="3487743"/>
            <a:ext cx="2995503" cy="19943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05" y="2307106"/>
            <a:ext cx="1636290" cy="99631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480291" y="3985897"/>
            <a:ext cx="1684308" cy="36933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Run experiment</a:t>
            </a:r>
            <a:endParaRPr lang="en-GB" dirty="0"/>
          </a:p>
        </p:txBody>
      </p:sp>
      <p:sp>
        <p:nvSpPr>
          <p:cNvPr id="39" name="U-Turn Arrow 38"/>
          <p:cNvSpPr/>
          <p:nvPr/>
        </p:nvSpPr>
        <p:spPr>
          <a:xfrm rot="5400000" flipH="1">
            <a:off x="3185704" y="2090292"/>
            <a:ext cx="1036560" cy="1194274"/>
          </a:xfrm>
          <a:prstGeom prst="uturnArrow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en-GB">
              <a:latin typeface="Calibri"/>
              <a:ea typeface="Calibri"/>
              <a:cs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07046" y="1480016"/>
            <a:ext cx="2473369" cy="64633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/>
              <a:t>Continuous </a:t>
            </a:r>
            <a:r>
              <a:rPr lang="en-GB" dirty="0" smtClean="0"/>
              <a:t>Delivery</a:t>
            </a:r>
          </a:p>
          <a:p>
            <a:pPr algn="ctr"/>
            <a:r>
              <a:rPr lang="en-GB" dirty="0" smtClean="0"/>
              <a:t>Testing – Reproducibility</a:t>
            </a:r>
          </a:p>
        </p:txBody>
      </p:sp>
      <p:sp>
        <p:nvSpPr>
          <p:cNvPr id="44" name="Bent-Up Arrow 43"/>
          <p:cNvSpPr/>
          <p:nvPr/>
        </p:nvSpPr>
        <p:spPr>
          <a:xfrm rot="16200000" flipH="1">
            <a:off x="8021234" y="5467962"/>
            <a:ext cx="825708" cy="1214933"/>
          </a:xfrm>
          <a:prstGeom prst="bentUp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en-GB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86523" y="5951247"/>
            <a:ext cx="1781641" cy="64633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Performance</a:t>
            </a:r>
          </a:p>
          <a:p>
            <a:pPr algn="ctr"/>
            <a:r>
              <a:rPr lang="en-GB" dirty="0" smtClean="0"/>
              <a:t>metrics</a:t>
            </a:r>
            <a:endParaRPr lang="en-GB" dirty="0"/>
          </a:p>
        </p:txBody>
      </p:sp>
      <p:pic>
        <p:nvPicPr>
          <p:cNvPr id="46" name="Google Shape;374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45328" y="2263163"/>
            <a:ext cx="1532271" cy="96928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/>
          <p:cNvSpPr txBox="1"/>
          <p:nvPr/>
        </p:nvSpPr>
        <p:spPr>
          <a:xfrm rot="16200000">
            <a:off x="8537394" y="2410258"/>
            <a:ext cx="1077539" cy="64633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Archive</a:t>
            </a:r>
          </a:p>
          <a:p>
            <a:pPr algn="ctr"/>
            <a:r>
              <a:rPr lang="en-GB" dirty="0" smtClean="0"/>
              <a:t>&amp; publish</a:t>
            </a:r>
            <a:endParaRPr lang="en-GB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514" y="996679"/>
            <a:ext cx="1186196" cy="1186196"/>
          </a:xfrm>
          <a:prstGeom prst="rect">
            <a:avLst/>
          </a:prstGeom>
        </p:spPr>
      </p:pic>
      <p:pic>
        <p:nvPicPr>
          <p:cNvPr id="49" name="Google Shape;705;p9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576592" y="1307655"/>
            <a:ext cx="1669507" cy="63696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62;p9"/>
          <p:cNvSpPr/>
          <p:nvPr/>
        </p:nvSpPr>
        <p:spPr>
          <a:xfrm rot="5400000">
            <a:off x="9171145" y="2516407"/>
            <a:ext cx="1138672" cy="452960"/>
          </a:xfrm>
          <a:prstGeom prst="leftArrow">
            <a:avLst>
              <a:gd name="adj1" fmla="val 50000"/>
              <a:gd name="adj2" fmla="val 67073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07211" y="3469528"/>
            <a:ext cx="989694" cy="3077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2">
                    <a:lumMod val="25000"/>
                  </a:schemeClr>
                </a:solidFill>
              </a:rPr>
              <a:t>production</a:t>
            </a:r>
            <a:endParaRPr lang="en-GB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12388" y="3838860"/>
            <a:ext cx="579005" cy="3077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2">
                    <a:lumMod val="25000"/>
                  </a:schemeClr>
                </a:solidFill>
              </a:rPr>
              <a:t>trunk</a:t>
            </a:r>
            <a:endParaRPr lang="en-GB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0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5"/>
          <p:cNvSpPr/>
          <p:nvPr/>
        </p:nvSpPr>
        <p:spPr>
          <a:xfrm>
            <a:off x="3726048" y="3011100"/>
            <a:ext cx="6048600" cy="77742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0053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dirty="0"/>
          </a:p>
        </p:txBody>
      </p:sp>
      <p:sp>
        <p:nvSpPr>
          <p:cNvPr id="280" name="Google Shape;280;p25"/>
          <p:cNvSpPr/>
          <p:nvPr/>
        </p:nvSpPr>
        <p:spPr>
          <a:xfrm rot="10800000">
            <a:off x="3620934" y="3575100"/>
            <a:ext cx="6048600" cy="77742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0053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dirty="0"/>
          </a:p>
        </p:txBody>
      </p:sp>
      <p:sp>
        <p:nvSpPr>
          <p:cNvPr id="281" name="Google Shape;281;p25"/>
          <p:cNvSpPr/>
          <p:nvPr/>
        </p:nvSpPr>
        <p:spPr>
          <a:xfrm>
            <a:off x="4024107" y="4895850"/>
            <a:ext cx="693900" cy="3701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53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dirty="0"/>
          </a:p>
        </p:txBody>
      </p:sp>
      <p:sp>
        <p:nvSpPr>
          <p:cNvPr id="282" name="Google Shape;282;p25"/>
          <p:cNvSpPr/>
          <p:nvPr/>
        </p:nvSpPr>
        <p:spPr>
          <a:xfrm>
            <a:off x="7393467" y="4895850"/>
            <a:ext cx="693900" cy="3701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53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dirty="0"/>
          </a:p>
        </p:txBody>
      </p:sp>
      <p:sp>
        <p:nvSpPr>
          <p:cNvPr id="283" name="Google Shape;283;p25"/>
          <p:cNvSpPr/>
          <p:nvPr/>
        </p:nvSpPr>
        <p:spPr>
          <a:xfrm>
            <a:off x="7393467" y="2381250"/>
            <a:ext cx="693900" cy="3701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53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dirty="0"/>
          </a:p>
        </p:txBody>
      </p:sp>
      <p:sp>
        <p:nvSpPr>
          <p:cNvPr id="284" name="Google Shape;284;p25"/>
          <p:cNvSpPr/>
          <p:nvPr/>
        </p:nvSpPr>
        <p:spPr>
          <a:xfrm>
            <a:off x="4024107" y="2381250"/>
            <a:ext cx="693900" cy="3701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53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dirty="0"/>
          </a:p>
        </p:txBody>
      </p:sp>
      <p:sp>
        <p:nvSpPr>
          <p:cNvPr id="285" name="Google Shape;285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dirty="0" smtClean="0"/>
              <a:t>A workflow for ESM experiments</a:t>
            </a:r>
            <a:endParaRPr lang="en-US" dirty="0"/>
          </a:p>
        </p:txBody>
      </p:sp>
      <p:grpSp>
        <p:nvGrpSpPr>
          <p:cNvPr id="286" name="Google Shape;286;p25"/>
          <p:cNvGrpSpPr/>
          <p:nvPr/>
        </p:nvGrpSpPr>
        <p:grpSpPr>
          <a:xfrm>
            <a:off x="1294270" y="1495168"/>
            <a:ext cx="2894710" cy="1855593"/>
            <a:chOff x="329201" y="1614615"/>
            <a:chExt cx="2498203" cy="1767231"/>
          </a:xfrm>
        </p:grpSpPr>
        <p:sp>
          <p:nvSpPr>
            <p:cNvPr id="287" name="Google Shape;287;p25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name="adj" fmla="val 7782"/>
              </a:avLst>
            </a:prstGeom>
            <a:solidFill>
              <a:srgbClr val="F0F0F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5" dist="12700" dir="5400000" algn="ctr" rotWithShape="0">
                <a:schemeClr val="dk1">
                  <a:alpha val="247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25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ACB8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Model setup</a:t>
              </a:r>
              <a:endPara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25"/>
            <p:cNvSpPr txBox="1"/>
            <p:nvPr/>
          </p:nvSpPr>
          <p:spPr>
            <a:xfrm>
              <a:off x="383134" y="2370470"/>
              <a:ext cx="2426100" cy="94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457200" indent="-301625">
                <a:lnSpc>
                  <a:spcPct val="120000"/>
                </a:lnSpc>
                <a:buClr>
                  <a:srgbClr val="0070C0"/>
                </a:buClr>
                <a:buSzPts val="1150"/>
                <a:buFont typeface="Calibri"/>
                <a:buChar char="■"/>
              </a:pPr>
              <a:r>
                <a:rPr lang="en-US" sz="13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Configure experiment</a:t>
              </a:r>
            </a:p>
            <a:p>
              <a:pPr marL="457200" indent="-301625">
                <a:lnSpc>
                  <a:spcPct val="120000"/>
                </a:lnSpc>
                <a:buClr>
                  <a:srgbClr val="0070C0"/>
                </a:buClr>
                <a:buSzPts val="1150"/>
                <a:buFont typeface="Calibri"/>
                <a:buChar char="■"/>
              </a:pPr>
              <a:r>
                <a:rPr lang="en-US" sz="13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Set up platform-specific files</a:t>
              </a:r>
            </a:p>
            <a:p>
              <a:pPr marL="457200" indent="-301625">
                <a:lnSpc>
                  <a:spcPct val="120000"/>
                </a:lnSpc>
                <a:buClr>
                  <a:srgbClr val="0070C0"/>
                </a:buClr>
                <a:buSzPts val="1150"/>
                <a:buFont typeface="Calibri"/>
                <a:buChar char="■"/>
              </a:pPr>
              <a:r>
                <a:rPr lang="en-US" sz="13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Prepare run scripts</a:t>
              </a:r>
              <a:endParaRPr lang="en-US" sz="1300" dirty="0"/>
            </a:p>
          </p:txBody>
        </p:sp>
      </p:grpSp>
      <p:grpSp>
        <p:nvGrpSpPr>
          <p:cNvPr id="290" name="Google Shape;290;p25"/>
          <p:cNvGrpSpPr/>
          <p:nvPr/>
        </p:nvGrpSpPr>
        <p:grpSpPr>
          <a:xfrm>
            <a:off x="4708069" y="1495168"/>
            <a:ext cx="2905306" cy="1855593"/>
            <a:chOff x="329201" y="1614615"/>
            <a:chExt cx="2498203" cy="1767231"/>
          </a:xfrm>
        </p:grpSpPr>
        <p:sp>
          <p:nvSpPr>
            <p:cNvPr id="291" name="Google Shape;291;p25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name="adj" fmla="val 7782"/>
              </a:avLst>
            </a:prstGeom>
            <a:solidFill>
              <a:srgbClr val="F0F0F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5" dist="12700" dir="5400000" algn="ctr" rotWithShape="0">
                <a:schemeClr val="dk1">
                  <a:alpha val="247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25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ACB8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Deployment on remote HPC</a:t>
              </a:r>
              <a:endPara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25"/>
            <p:cNvSpPr txBox="1"/>
            <p:nvPr/>
          </p:nvSpPr>
          <p:spPr>
            <a:xfrm>
              <a:off x="383134" y="2370470"/>
              <a:ext cx="2426100" cy="94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dirty="0"/>
            </a:p>
          </p:txBody>
        </p:sp>
      </p:grpSp>
      <p:grpSp>
        <p:nvGrpSpPr>
          <p:cNvPr id="294" name="Google Shape;294;p25"/>
          <p:cNvGrpSpPr/>
          <p:nvPr/>
        </p:nvGrpSpPr>
        <p:grpSpPr>
          <a:xfrm>
            <a:off x="8051815" y="1495168"/>
            <a:ext cx="3000498" cy="1855593"/>
            <a:chOff x="329201" y="1614615"/>
            <a:chExt cx="2498203" cy="1767231"/>
          </a:xfrm>
        </p:grpSpPr>
        <p:sp>
          <p:nvSpPr>
            <p:cNvPr id="295" name="Google Shape;295;p25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name="adj" fmla="val 7782"/>
              </a:avLst>
            </a:prstGeom>
            <a:solidFill>
              <a:srgbClr val="F0F0F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5" dist="12700" dir="5400000" algn="ctr" rotWithShape="0">
                <a:schemeClr val="dk1">
                  <a:alpha val="247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25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ACB8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Initial data pre-processing</a:t>
              </a:r>
              <a:endPara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25"/>
            <p:cNvSpPr txBox="1"/>
            <p:nvPr/>
          </p:nvSpPr>
          <p:spPr>
            <a:xfrm>
              <a:off x="383134" y="2370470"/>
              <a:ext cx="2426100" cy="94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en-US" dirty="0"/>
            </a:p>
          </p:txBody>
        </p:sp>
      </p:grpSp>
      <p:grpSp>
        <p:nvGrpSpPr>
          <p:cNvPr id="298" name="Google Shape;298;p25"/>
          <p:cNvGrpSpPr/>
          <p:nvPr/>
        </p:nvGrpSpPr>
        <p:grpSpPr>
          <a:xfrm>
            <a:off x="1294270" y="4009768"/>
            <a:ext cx="2894709" cy="1855593"/>
            <a:chOff x="329201" y="1614615"/>
            <a:chExt cx="2498203" cy="1767231"/>
          </a:xfrm>
        </p:grpSpPr>
        <p:sp>
          <p:nvSpPr>
            <p:cNvPr id="299" name="Google Shape;299;p25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name="adj" fmla="val 7782"/>
              </a:avLst>
            </a:prstGeom>
            <a:solidFill>
              <a:srgbClr val="F0F0F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5" dist="12700" dir="5400000" algn="ctr" rotWithShape="0">
                <a:schemeClr val="dk1">
                  <a:alpha val="247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5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ACB8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Simulation</a:t>
              </a:r>
              <a:endPara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" name="Google Shape;301;p25"/>
          <p:cNvGrpSpPr/>
          <p:nvPr/>
        </p:nvGrpSpPr>
        <p:grpSpPr>
          <a:xfrm>
            <a:off x="4708069" y="4009768"/>
            <a:ext cx="2884175" cy="1855593"/>
            <a:chOff x="329201" y="1614615"/>
            <a:chExt cx="2498203" cy="1767231"/>
          </a:xfrm>
        </p:grpSpPr>
        <p:sp>
          <p:nvSpPr>
            <p:cNvPr id="302" name="Google Shape;302;p25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name="adj" fmla="val 7782"/>
              </a:avLst>
            </a:prstGeom>
            <a:solidFill>
              <a:srgbClr val="F0F0F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5" dist="12700" dir="5400000" algn="ctr" rotWithShape="0">
                <a:schemeClr val="dk1">
                  <a:alpha val="247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25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ACB8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Output data post-processing</a:t>
              </a:r>
              <a:endPara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4" name="Google Shape;304;p25"/>
          <p:cNvGrpSpPr/>
          <p:nvPr/>
        </p:nvGrpSpPr>
        <p:grpSpPr>
          <a:xfrm>
            <a:off x="8051814" y="4009768"/>
            <a:ext cx="3000499" cy="1855593"/>
            <a:chOff x="329201" y="1614615"/>
            <a:chExt cx="2498203" cy="1767231"/>
          </a:xfrm>
        </p:grpSpPr>
        <p:sp>
          <p:nvSpPr>
            <p:cNvPr id="305" name="Google Shape;305;p25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name="adj" fmla="val 7782"/>
              </a:avLst>
            </a:prstGeom>
            <a:solidFill>
              <a:srgbClr val="F0F0F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5" dist="12700" dir="5400000" algn="ctr" rotWithShape="0">
                <a:schemeClr val="dk1">
                  <a:alpha val="247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5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ACB8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Verification &amp; diagnostics</a:t>
              </a:r>
              <a:endPara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7" name="Google Shape;307;p25"/>
          <p:cNvSpPr txBox="1"/>
          <p:nvPr/>
        </p:nvSpPr>
        <p:spPr>
          <a:xfrm>
            <a:off x="4723873" y="4765622"/>
            <a:ext cx="2818244" cy="98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01625">
              <a:lnSpc>
                <a:spcPct val="120000"/>
              </a:lnSpc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n-US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Post-process / normalize output data</a:t>
            </a:r>
          </a:p>
          <a:p>
            <a:pPr marL="457200" indent="-301625">
              <a:lnSpc>
                <a:spcPct val="120000"/>
              </a:lnSpc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n-US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Archive restarts / output files</a:t>
            </a:r>
          </a:p>
          <a:p>
            <a:pPr marL="457200" indent="-301625">
              <a:lnSpc>
                <a:spcPct val="120000"/>
              </a:lnSpc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n-US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Transfer results to local</a:t>
            </a:r>
            <a:endParaRPr lang="en-US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5"/>
          <p:cNvSpPr txBox="1"/>
          <p:nvPr/>
        </p:nvSpPr>
        <p:spPr>
          <a:xfrm>
            <a:off x="8123921" y="4803722"/>
            <a:ext cx="2426100" cy="98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01625">
              <a:lnSpc>
                <a:spcPct val="120000"/>
              </a:lnSpc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n-US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Generate diagnostics</a:t>
            </a:r>
          </a:p>
          <a:p>
            <a:pPr marL="457200" indent="-301625">
              <a:lnSpc>
                <a:spcPct val="120000"/>
              </a:lnSpc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n-US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Generate plots</a:t>
            </a:r>
            <a:endParaRPr lang="en-US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5"/>
          <p:cNvSpPr txBox="1"/>
          <p:nvPr/>
        </p:nvSpPr>
        <p:spPr>
          <a:xfrm>
            <a:off x="1351724" y="4765622"/>
            <a:ext cx="2961861" cy="98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01625">
              <a:lnSpc>
                <a:spcPct val="120000"/>
              </a:lnSpc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n-US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 a proper domain decomposition</a:t>
            </a:r>
          </a:p>
          <a:p>
            <a:pPr marL="457200" indent="-301625">
              <a:lnSpc>
                <a:spcPct val="120000"/>
              </a:lnSpc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n-US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 simulation</a:t>
            </a:r>
          </a:p>
          <a:p>
            <a:pPr marL="457200" indent="-301625">
              <a:lnSpc>
                <a:spcPct val="120000"/>
              </a:lnSpc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n-US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Assimilation / synchronize jobs </a:t>
            </a:r>
            <a:endParaRPr lang="en-US" sz="1300" dirty="0"/>
          </a:p>
        </p:txBody>
      </p:sp>
      <p:sp>
        <p:nvSpPr>
          <p:cNvPr id="310" name="Google Shape;310;p25"/>
          <p:cNvSpPr txBox="1"/>
          <p:nvPr/>
        </p:nvSpPr>
        <p:spPr>
          <a:xfrm>
            <a:off x="4763298" y="2251022"/>
            <a:ext cx="2828946" cy="98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01625">
              <a:lnSpc>
                <a:spcPct val="120000"/>
              </a:lnSpc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n-US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 and send model files / Synchronize updated files</a:t>
            </a:r>
          </a:p>
          <a:p>
            <a:pPr marL="457200" indent="-301625">
              <a:lnSpc>
                <a:spcPct val="120000"/>
              </a:lnSpc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n-US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Compile the model</a:t>
            </a:r>
            <a:endParaRPr lang="en-US" sz="1300" dirty="0"/>
          </a:p>
        </p:txBody>
      </p:sp>
      <p:sp>
        <p:nvSpPr>
          <p:cNvPr id="311" name="Google Shape;311;p25"/>
          <p:cNvSpPr txBox="1"/>
          <p:nvPr/>
        </p:nvSpPr>
        <p:spPr>
          <a:xfrm>
            <a:off x="8087870" y="2251022"/>
            <a:ext cx="2845171" cy="98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01625">
              <a:lnSpc>
                <a:spcPct val="120000"/>
              </a:lnSpc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n-US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Choose and deploy the initial data</a:t>
            </a:r>
          </a:p>
          <a:p>
            <a:pPr marL="457200" indent="-301625">
              <a:lnSpc>
                <a:spcPct val="120000"/>
              </a:lnSpc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n-US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Pre-process initial conditions / restarts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11809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Workflow managers: motivation</a:t>
            </a:r>
            <a:endParaRPr lang="en-US" dirty="0"/>
          </a:p>
        </p:txBody>
      </p:sp>
      <p:pic>
        <p:nvPicPr>
          <p:cNvPr id="317" name="Google Shape;31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0781" y="2900675"/>
            <a:ext cx="5386616" cy="325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6"/>
          <p:cNvSpPr txBox="1"/>
          <p:nvPr/>
        </p:nvSpPr>
        <p:spPr>
          <a:xfrm>
            <a:off x="349135" y="1132600"/>
            <a:ext cx="5977365" cy="15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Workflow managers are 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essential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to carry out production experiments in an 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efficient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way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6"/>
          <p:cNvSpPr txBox="1"/>
          <p:nvPr/>
        </p:nvSpPr>
        <p:spPr>
          <a:xfrm>
            <a:off x="6366849" y="1336148"/>
            <a:ext cx="5354095" cy="17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30200">
              <a:buSzPts val="2200"/>
              <a:buChar char="•"/>
            </a:pP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Deal with workflow 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complexity</a:t>
            </a:r>
          </a:p>
          <a:p>
            <a:pPr marL="342900" indent="-330200">
              <a:buSzPts val="2200"/>
              <a:buChar char="•"/>
            </a:pP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Ensure 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robustness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portability</a:t>
            </a:r>
          </a:p>
          <a:p>
            <a:pPr marL="342900" indent="-330200">
              <a:buSzPts val="2200"/>
              <a:buChar char="•"/>
            </a:pP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Usability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→ Scientists more productive</a:t>
            </a:r>
          </a:p>
          <a:p>
            <a:endParaRPr lang="en-US" sz="2200" dirty="0"/>
          </a:p>
        </p:txBody>
      </p:sp>
      <p:grpSp>
        <p:nvGrpSpPr>
          <p:cNvPr id="320" name="Google Shape;320;p26"/>
          <p:cNvGrpSpPr/>
          <p:nvPr/>
        </p:nvGrpSpPr>
        <p:grpSpPr>
          <a:xfrm>
            <a:off x="5874543" y="1448986"/>
            <a:ext cx="672491" cy="1019895"/>
            <a:chOff x="3937686" y="4266652"/>
            <a:chExt cx="728987" cy="1804634"/>
          </a:xfrm>
        </p:grpSpPr>
        <p:cxnSp>
          <p:nvCxnSpPr>
            <p:cNvPr id="321" name="Google Shape;321;p26"/>
            <p:cNvCxnSpPr/>
            <p:nvPr/>
          </p:nvCxnSpPr>
          <p:spPr>
            <a:xfrm>
              <a:off x="4300151" y="5705569"/>
              <a:ext cx="362400" cy="0"/>
            </a:xfrm>
            <a:prstGeom prst="straightConnector1">
              <a:avLst/>
            </a:prstGeom>
            <a:noFill/>
            <a:ln w="254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2" name="Google Shape;322;p26"/>
            <p:cNvCxnSpPr/>
            <p:nvPr/>
          </p:nvCxnSpPr>
          <p:spPr>
            <a:xfrm>
              <a:off x="4304273" y="5123058"/>
              <a:ext cx="362400" cy="0"/>
            </a:xfrm>
            <a:prstGeom prst="straightConnector1">
              <a:avLst/>
            </a:prstGeom>
            <a:noFill/>
            <a:ln w="254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3" name="Google Shape;323;p26"/>
            <p:cNvCxnSpPr/>
            <p:nvPr/>
          </p:nvCxnSpPr>
          <p:spPr>
            <a:xfrm>
              <a:off x="4300151" y="4547012"/>
              <a:ext cx="362400" cy="0"/>
            </a:xfrm>
            <a:prstGeom prst="straightConnector1">
              <a:avLst/>
            </a:prstGeom>
            <a:noFill/>
            <a:ln w="254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4" name="Google Shape;324;p26"/>
            <p:cNvCxnSpPr/>
            <p:nvPr/>
          </p:nvCxnSpPr>
          <p:spPr>
            <a:xfrm>
              <a:off x="4300151" y="4266652"/>
              <a:ext cx="0" cy="1804500"/>
            </a:xfrm>
            <a:prstGeom prst="straightConnector1">
              <a:avLst/>
            </a:prstGeom>
            <a:noFill/>
            <a:ln w="254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5" name="Google Shape;325;p26"/>
            <p:cNvCxnSpPr/>
            <p:nvPr/>
          </p:nvCxnSpPr>
          <p:spPr>
            <a:xfrm>
              <a:off x="3937686" y="4278735"/>
              <a:ext cx="362400" cy="0"/>
            </a:xfrm>
            <a:prstGeom prst="straightConnector1">
              <a:avLst/>
            </a:prstGeom>
            <a:noFill/>
            <a:ln w="254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6" name="Google Shape;326;p26"/>
            <p:cNvCxnSpPr/>
            <p:nvPr/>
          </p:nvCxnSpPr>
          <p:spPr>
            <a:xfrm>
              <a:off x="3941808" y="6071286"/>
              <a:ext cx="362400" cy="0"/>
            </a:xfrm>
            <a:prstGeom prst="straightConnector1">
              <a:avLst/>
            </a:prstGeom>
            <a:noFill/>
            <a:ln w="254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09578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s-ES"/>
              <a:t>Autosubmit</a:t>
            </a:r>
            <a:endParaRPr/>
          </a:p>
        </p:txBody>
      </p:sp>
      <p:sp>
        <p:nvSpPr>
          <p:cNvPr id="333" name="Google Shape;333;p27"/>
          <p:cNvSpPr txBox="1"/>
          <p:nvPr/>
        </p:nvSpPr>
        <p:spPr>
          <a:xfrm>
            <a:off x="808384" y="1145008"/>
            <a:ext cx="5075582" cy="4311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versatile</a:t>
            </a:r>
            <a:r>
              <a:rPr lang="es-E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tool</a:t>
            </a:r>
            <a:r>
              <a:rPr lang="es-E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400" dirty="0"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manage</a:t>
            </a:r>
            <a:r>
              <a:rPr lang="es-E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Weather</a:t>
            </a:r>
            <a:r>
              <a:rPr lang="es-E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400" dirty="0"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Climate</a:t>
            </a:r>
            <a:r>
              <a:rPr lang="es-E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Experiments</a:t>
            </a:r>
            <a:r>
              <a:rPr lang="es-E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400" dirty="0"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diverse</a:t>
            </a:r>
            <a:r>
              <a:rPr lang="es-E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Supercomputing</a:t>
            </a:r>
            <a:r>
              <a:rPr lang="es-E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Environments</a:t>
            </a:r>
            <a:r>
              <a:rPr lang="es-ES" sz="2400" dirty="0" smtClean="0"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s-ES" sz="24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S" sz="2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s-ES" sz="2400" u="sng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https://pypi.python.org/pypi/autosubmit</a:t>
            </a:r>
            <a:endParaRPr sz="24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</a:pPr>
            <a:r>
              <a:rPr lang="es-ES" sz="24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S" sz="2400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</a:pPr>
            <a:endParaRPr sz="2400" dirty="0"/>
          </a:p>
        </p:txBody>
      </p:sp>
      <p:pic>
        <p:nvPicPr>
          <p:cNvPr id="334" name="Google Shape;334;p27"/>
          <p:cNvPicPr preferRelativeResize="0"/>
          <p:nvPr/>
        </p:nvPicPr>
        <p:blipFill rotWithShape="1">
          <a:blip r:embed="rId4">
            <a:alphaModFix/>
          </a:blip>
          <a:srcRect b="71777"/>
          <a:stretch/>
        </p:blipFill>
        <p:spPr>
          <a:xfrm>
            <a:off x="808383" y="4221876"/>
            <a:ext cx="4797300" cy="132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8278" y="1441172"/>
            <a:ext cx="5022572" cy="4239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1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89316" tIns="89316" rIns="89316" bIns="89316" rtlCol="0" anchor="t" anchorCtr="0">
            <a:noAutofit/>
          </a:bodyPr>
          <a:lstStyle/>
          <a:p>
            <a:r>
              <a:rPr lang="en-US" dirty="0" err="1"/>
              <a:t>Autosubmit</a:t>
            </a:r>
            <a:r>
              <a:rPr lang="en-US" dirty="0"/>
              <a:t> </a:t>
            </a:r>
            <a:r>
              <a:rPr lang="en-US" dirty="0" smtClean="0"/>
              <a:t>wrapper</a:t>
            </a:r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Reducing queueing times </a:t>
            </a:r>
            <a:r>
              <a:rPr lang="en-US" dirty="0"/>
              <a:t>by wrapping different jobs together</a:t>
            </a:r>
            <a:endParaRPr lang="en-GB" dirty="0"/>
          </a:p>
        </p:txBody>
      </p:sp>
      <p:pic>
        <p:nvPicPr>
          <p:cNvPr id="185" name="Google Shape;18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5859" y="1849881"/>
            <a:ext cx="7365737" cy="4217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2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89316" tIns="89316" rIns="89316" bIns="89316" rtlCol="0" anchor="t" anchorCtr="0">
            <a:noAutofit/>
          </a:bodyPr>
          <a:lstStyle/>
          <a:p>
            <a:r>
              <a:rPr lang="en-US" dirty="0" err="1"/>
              <a:t>Autosubmit</a:t>
            </a:r>
            <a:r>
              <a:rPr lang="en-US" dirty="0"/>
              <a:t> </a:t>
            </a:r>
            <a:r>
              <a:rPr lang="en-US" dirty="0" smtClean="0"/>
              <a:t>wrappers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Hybrid wrappers</a:t>
            </a:r>
            <a:endParaRPr lang="en-GB" dirty="0"/>
          </a:p>
        </p:txBody>
      </p:sp>
      <p:pic>
        <p:nvPicPr>
          <p:cNvPr id="193" name="Google Shape;1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629" y="2094807"/>
            <a:ext cx="9842537" cy="3870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35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8"/>
          <p:cNvPicPr preferRelativeResize="0"/>
          <p:nvPr/>
        </p:nvPicPr>
        <p:blipFill rotWithShape="1">
          <a:blip r:embed="rId3">
            <a:alphaModFix amt="82000"/>
          </a:blip>
          <a:srcRect l="913" t="8017" r="835" b="40356"/>
          <a:stretch/>
        </p:blipFill>
        <p:spPr>
          <a:xfrm>
            <a:off x="1574851" y="1162201"/>
            <a:ext cx="9042327" cy="483134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s-ES"/>
              <a:t>Autosubmit: lessons learned</a:t>
            </a:r>
            <a:endParaRPr/>
          </a:p>
        </p:txBody>
      </p:sp>
      <p:sp>
        <p:nvSpPr>
          <p:cNvPr id="343" name="Google Shape;343;p28"/>
          <p:cNvSpPr/>
          <p:nvPr/>
        </p:nvSpPr>
        <p:spPr>
          <a:xfrm>
            <a:off x="308874" y="1409287"/>
            <a:ext cx="11459056" cy="2278130"/>
          </a:xfrm>
          <a:prstGeom prst="roundRect">
            <a:avLst>
              <a:gd name="adj" fmla="val 16667"/>
            </a:avLst>
          </a:prstGeom>
          <a:solidFill>
            <a:schemeClr val="lt1">
              <a:alpha val="89800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2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342900">
              <a:spcBef>
                <a:spcPts val="0"/>
              </a:spcBef>
              <a:buSzPts val="3000"/>
            </a:pPr>
            <a:r>
              <a:rPr lang="es-ES" sz="3000"/>
              <a:t>Workflows are getting more and more </a:t>
            </a:r>
            <a:r>
              <a:rPr lang="es-ES" sz="3000" b="1"/>
              <a:t>complex</a:t>
            </a:r>
            <a:endParaRPr sz="3000" b="1"/>
          </a:p>
          <a:p>
            <a:pPr marL="0" indent="0">
              <a:spcBef>
                <a:spcPts val="0"/>
              </a:spcBef>
              <a:buNone/>
            </a:pPr>
            <a:endParaRPr sz="3000" b="1"/>
          </a:p>
          <a:p>
            <a:pPr marL="342900">
              <a:spcBef>
                <a:spcPts val="0"/>
              </a:spcBef>
              <a:buSzPts val="3000"/>
            </a:pPr>
            <a:r>
              <a:rPr lang="es-ES" sz="3000"/>
              <a:t>Workflow </a:t>
            </a:r>
            <a:r>
              <a:rPr lang="es-ES" sz="3000" b="1"/>
              <a:t>managers</a:t>
            </a:r>
            <a:r>
              <a:rPr lang="es-ES" sz="3000"/>
              <a:t> are required to </a:t>
            </a:r>
            <a:r>
              <a:rPr lang="es-ES" sz="3000" b="1"/>
              <a:t>improve</a:t>
            </a:r>
            <a:r>
              <a:rPr lang="es-ES" sz="3000"/>
              <a:t> in order to </a:t>
            </a:r>
            <a:r>
              <a:rPr lang="es-ES" sz="3000" b="1"/>
              <a:t>deal</a:t>
            </a:r>
            <a:r>
              <a:rPr lang="es-ES" sz="3000"/>
              <a:t> with this </a:t>
            </a:r>
            <a:r>
              <a:rPr lang="es-ES" sz="3000" b="1"/>
              <a:t>complexity</a:t>
            </a:r>
            <a:endParaRPr sz="3000" b="1"/>
          </a:p>
        </p:txBody>
      </p:sp>
    </p:spTree>
    <p:extLst>
      <p:ext uri="{BB962C8B-B14F-4D97-AF65-F5344CB8AC3E}">
        <p14:creationId xmlns:p14="http://schemas.microsoft.com/office/powerpoint/2010/main" val="410399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s-ES" dirty="0" err="1" smtClean="0"/>
              <a:t>Autosubmit</a:t>
            </a:r>
            <a:r>
              <a:rPr lang="es-ES" dirty="0" smtClean="0"/>
              <a:t> </a:t>
            </a:r>
            <a:r>
              <a:rPr lang="es-ES" dirty="0" err="1" smtClean="0"/>
              <a:t>visualization</a:t>
            </a:r>
            <a:endParaRPr dirty="0"/>
          </a:p>
        </p:txBody>
      </p:sp>
      <p:sp>
        <p:nvSpPr>
          <p:cNvPr id="351" name="Google Shape;351;p29"/>
          <p:cNvSpPr txBox="1">
            <a:spLocks noGrp="1"/>
          </p:cNvSpPr>
          <p:nvPr>
            <p:ph idx="1"/>
          </p:nvPr>
        </p:nvSpPr>
        <p:spPr>
          <a:xfrm>
            <a:off x="603657" y="1425024"/>
            <a:ext cx="10984685" cy="46624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 smtClean="0"/>
              <a:t>Grouping</a:t>
            </a:r>
            <a:r>
              <a:rPr lang="en-US" dirty="0" smtClean="0"/>
              <a:t> jobs by date, member, chunk, split; or automatically.</a:t>
            </a:r>
            <a:endParaRPr lang="en-US" dirty="0"/>
          </a:p>
        </p:txBody>
      </p:sp>
      <p:pic>
        <p:nvPicPr>
          <p:cNvPr id="352" name="Google Shape;3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2271958"/>
            <a:ext cx="7061080" cy="2417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9"/>
          <p:cNvPicPr preferRelativeResize="0"/>
          <p:nvPr/>
        </p:nvPicPr>
        <p:blipFill rotWithShape="1">
          <a:blip r:embed="rId4">
            <a:alphaModFix/>
          </a:blip>
          <a:srcRect l="24506" t="14038" r="1523" b="60325"/>
          <a:stretch/>
        </p:blipFill>
        <p:spPr>
          <a:xfrm>
            <a:off x="3915250" y="4805477"/>
            <a:ext cx="6515800" cy="1378968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9"/>
          <p:cNvSpPr txBox="1"/>
          <p:nvPr/>
        </p:nvSpPr>
        <p:spPr>
          <a:xfrm>
            <a:off x="6386500" y="3016918"/>
            <a:ext cx="3094200" cy="13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480"/>
              </a:spcBef>
            </a:pPr>
            <a:r>
              <a:rPr lang="es-ES" b="1" i="1">
                <a:solidFill>
                  <a:schemeClr val="dk1"/>
                </a:solidFill>
              </a:rPr>
              <a:t>Automatic</a:t>
            </a:r>
            <a:r>
              <a:rPr lang="es-ES" i="1">
                <a:solidFill>
                  <a:schemeClr val="dk1"/>
                </a:solidFill>
              </a:rPr>
              <a:t> behavior:</a:t>
            </a:r>
            <a:endParaRPr i="1">
              <a:solidFill>
                <a:schemeClr val="dk1"/>
              </a:solidFill>
            </a:endParaRPr>
          </a:p>
          <a:p>
            <a:pPr>
              <a:spcBef>
                <a:spcPts val="480"/>
              </a:spcBef>
            </a:pPr>
            <a:r>
              <a:rPr lang="es-ES" i="1">
                <a:solidFill>
                  <a:schemeClr val="dk1"/>
                </a:solidFill>
              </a:rPr>
              <a:t>Collapsing jobs sharing status.</a:t>
            </a:r>
            <a:endParaRPr sz="2400" b="1" i="1">
              <a:solidFill>
                <a:schemeClr val="dk1"/>
              </a:solidFill>
            </a:endParaRPr>
          </a:p>
          <a:p>
            <a:pPr marL="342900" indent="-190500">
              <a:spcBef>
                <a:spcPts val="480"/>
              </a:spcBef>
            </a:pPr>
            <a:endParaRPr sz="2400" b="1" i="1">
              <a:solidFill>
                <a:schemeClr val="dk1"/>
              </a:solidFill>
            </a:endParaRPr>
          </a:p>
        </p:txBody>
      </p:sp>
      <p:sp>
        <p:nvSpPr>
          <p:cNvPr id="355" name="Google Shape;355;p29"/>
          <p:cNvSpPr txBox="1"/>
          <p:nvPr/>
        </p:nvSpPr>
        <p:spPr>
          <a:xfrm>
            <a:off x="1772375" y="4983387"/>
            <a:ext cx="2622000" cy="13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480"/>
              </a:spcBef>
            </a:pPr>
            <a:r>
              <a:rPr lang="es-ES" i="1">
                <a:solidFill>
                  <a:schemeClr val="dk1"/>
                </a:solidFill>
              </a:rPr>
              <a:t>Hide groups:</a:t>
            </a:r>
            <a:endParaRPr i="1">
              <a:solidFill>
                <a:schemeClr val="dk1"/>
              </a:solidFill>
            </a:endParaRPr>
          </a:p>
          <a:p>
            <a:pPr>
              <a:spcBef>
                <a:spcPts val="480"/>
              </a:spcBef>
            </a:pPr>
            <a:r>
              <a:rPr lang="es-ES" i="1">
                <a:solidFill>
                  <a:schemeClr val="dk1"/>
                </a:solidFill>
              </a:rPr>
              <a:t>Showing the more </a:t>
            </a:r>
            <a:r>
              <a:rPr lang="es-ES" b="1" i="1">
                <a:solidFill>
                  <a:schemeClr val="dk1"/>
                </a:solidFill>
              </a:rPr>
              <a:t>relevant</a:t>
            </a:r>
            <a:r>
              <a:rPr lang="es-ES" i="1">
                <a:solidFill>
                  <a:schemeClr val="dk1"/>
                </a:solidFill>
              </a:rPr>
              <a:t> information.</a:t>
            </a:r>
            <a:endParaRPr i="1">
              <a:solidFill>
                <a:schemeClr val="dk1"/>
              </a:solidFill>
            </a:endParaRPr>
          </a:p>
          <a:p>
            <a:pPr marL="342900" indent="-190500">
              <a:spcBef>
                <a:spcPts val="480"/>
              </a:spcBef>
            </a:pPr>
            <a:endParaRPr sz="2400" b="1" i="1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1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Autosubmit</a:t>
            </a:r>
            <a:r>
              <a:rPr lang="en-GB" dirty="0"/>
              <a:t> </a:t>
            </a:r>
            <a:r>
              <a:rPr lang="en-GB" dirty="0" smtClean="0"/>
              <a:t>GUI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41" y="1141326"/>
            <a:ext cx="7398359" cy="5052264"/>
          </a:xfrm>
        </p:spPr>
      </p:pic>
    </p:spTree>
    <p:extLst>
      <p:ext uri="{BB962C8B-B14F-4D97-AF65-F5344CB8AC3E}">
        <p14:creationId xmlns:p14="http://schemas.microsoft.com/office/powerpoint/2010/main" val="165599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/>
              <a:t>Barcelona </a:t>
            </a:r>
            <a:r>
              <a:rPr lang="es-ES" altLang="es-ES" dirty="0" err="1" smtClean="0"/>
              <a:t>Supercomputing</a:t>
            </a:r>
            <a:r>
              <a:rPr lang="es-ES" altLang="es-ES" dirty="0" smtClean="0"/>
              <a:t> Center</a:t>
            </a:r>
            <a:br>
              <a:rPr lang="es-ES" altLang="es-ES" dirty="0" smtClean="0"/>
            </a:br>
            <a:r>
              <a:rPr lang="es-ES" altLang="es-ES" dirty="0" smtClean="0"/>
              <a:t>Centro Nacional de Supercomputación</a:t>
            </a:r>
            <a:endParaRPr lang="es-ES" dirty="0"/>
          </a:p>
        </p:txBody>
      </p:sp>
      <p:grpSp>
        <p:nvGrpSpPr>
          <p:cNvPr id="2" name="Grupo 1"/>
          <p:cNvGrpSpPr/>
          <p:nvPr/>
        </p:nvGrpSpPr>
        <p:grpSpPr>
          <a:xfrm>
            <a:off x="2308851" y="4643388"/>
            <a:ext cx="7723891" cy="1888671"/>
            <a:chOff x="2601540" y="4235038"/>
            <a:chExt cx="7723891" cy="1888671"/>
          </a:xfrm>
        </p:grpSpPr>
        <p:sp>
          <p:nvSpPr>
            <p:cNvPr id="4" name="Rectángulo redondeado 3"/>
            <p:cNvSpPr/>
            <p:nvPr/>
          </p:nvSpPr>
          <p:spPr>
            <a:xfrm>
              <a:off x="5176785" y="5447543"/>
              <a:ext cx="5148646" cy="4572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rgbClr val="0070C0">
                  <a:alpha val="75000"/>
                </a:srgbClr>
              </a:solidFill>
            </a:ln>
            <a:effectLst>
              <a:outerShdw blurRad="50800" dist="25400" dir="2700000" algn="tl" rotWithShape="0">
                <a:schemeClr val="tx2">
                  <a:lumMod val="60000"/>
                  <a:lumOff val="40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Rectángulo redondeado 4"/>
            <p:cNvSpPr/>
            <p:nvPr/>
          </p:nvSpPr>
          <p:spPr>
            <a:xfrm>
              <a:off x="5176785" y="4903846"/>
              <a:ext cx="5148646" cy="4572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rgbClr val="0070C0">
                  <a:alpha val="75000"/>
                </a:srgbClr>
              </a:solidFill>
            </a:ln>
            <a:effectLst>
              <a:outerShdw blurRad="50800" dist="25400" dir="2700000" algn="tl" rotWithShape="0">
                <a:schemeClr val="tx2">
                  <a:lumMod val="60000"/>
                  <a:lumOff val="40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Rectángulo redondeado 5"/>
            <p:cNvSpPr/>
            <p:nvPr/>
          </p:nvSpPr>
          <p:spPr>
            <a:xfrm>
              <a:off x="5176785" y="4360149"/>
              <a:ext cx="5148646" cy="4572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rgbClr val="0070C0">
                  <a:alpha val="75000"/>
                </a:srgbClr>
              </a:solidFill>
            </a:ln>
            <a:effectLst>
              <a:outerShdw blurRad="50800" dist="25400" dir="2700000" algn="tl" rotWithShape="0">
                <a:schemeClr val="tx2">
                  <a:lumMod val="60000"/>
                  <a:lumOff val="40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ctangle 3"/>
            <p:cNvSpPr txBox="1">
              <a:spLocks noChangeArrowheads="1"/>
            </p:cNvSpPr>
            <p:nvPr/>
          </p:nvSpPr>
          <p:spPr>
            <a:xfrm>
              <a:off x="5330161" y="4241973"/>
              <a:ext cx="4079664" cy="1881736"/>
            </a:xfrm>
            <a:prstGeom prst="rect">
              <a:avLst/>
            </a:prstGeom>
          </p:spPr>
          <p:txBody>
            <a:bodyPr wrap="square" lIns="0" tIns="32150" rIns="0" bIns="3215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defTabSz="449263" eaLnBrk="1" hangingPunct="1">
                <a:lnSpc>
                  <a:spcPct val="180000"/>
                </a:lnSpc>
                <a:buNone/>
                <a:defRPr/>
              </a:pPr>
              <a:r>
                <a:rPr lang="en-US" altLang="en-US" sz="1500" b="1" kern="0" dirty="0">
                  <a:solidFill>
                    <a:srgbClr val="0070C0"/>
                  </a:solidFill>
                  <a:ea typeface="ＭＳ Ｐゴシック" pitchFamily="34" charset="-128"/>
                </a:rPr>
                <a:t>Spanish Government</a:t>
              </a:r>
              <a:r>
                <a:rPr lang="en-US" altLang="en-US" sz="1500" kern="0" dirty="0">
                  <a:solidFill>
                    <a:srgbClr val="0070C0"/>
                  </a:solidFill>
                  <a:ea typeface="ＭＳ Ｐゴシック" pitchFamily="34" charset="-128"/>
                </a:rPr>
                <a:t>                              </a:t>
              </a:r>
              <a:r>
                <a:rPr lang="en-US" altLang="en-US" sz="1500" kern="0" dirty="0" smtClean="0">
                  <a:solidFill>
                    <a:srgbClr val="0070C0"/>
                  </a:solidFill>
                  <a:ea typeface="ＭＳ Ｐゴシック" pitchFamily="34" charset="-128"/>
                </a:rPr>
                <a:t>     </a:t>
              </a:r>
              <a:r>
                <a:rPr lang="en-US" altLang="en-US" sz="1700" b="1" kern="0" dirty="0">
                  <a:solidFill>
                    <a:srgbClr val="004890"/>
                  </a:solidFill>
                  <a:latin typeface="+mn-lt"/>
                  <a:ea typeface="ＭＳ Ｐゴシック" pitchFamily="34" charset="-128"/>
                </a:rPr>
                <a:t>60%</a:t>
              </a:r>
            </a:p>
            <a:p>
              <a:pPr marL="0" indent="0" defTabSz="449263" eaLnBrk="1" hangingPunct="1">
                <a:lnSpc>
                  <a:spcPct val="180000"/>
                </a:lnSpc>
                <a:spcBef>
                  <a:spcPts val="409"/>
                </a:spcBef>
                <a:buNone/>
                <a:defRPr/>
              </a:pPr>
              <a:r>
                <a:rPr lang="en-US" altLang="en-US" sz="1500" b="1" kern="0" dirty="0">
                  <a:solidFill>
                    <a:srgbClr val="0070C0"/>
                  </a:solidFill>
                  <a:ea typeface="ＭＳ Ｐゴシック" pitchFamily="34" charset="-128"/>
                </a:rPr>
                <a:t>Catalan Government    </a:t>
              </a:r>
              <a:r>
                <a:rPr lang="en-US" altLang="en-US" sz="1500" kern="0" dirty="0">
                  <a:ea typeface="ＭＳ Ｐゴシック" pitchFamily="34" charset="-128"/>
                </a:rPr>
                <a:t>		          </a:t>
              </a:r>
              <a:r>
                <a:rPr lang="en-US" altLang="en-US" sz="1700" b="1" kern="0" dirty="0">
                  <a:solidFill>
                    <a:srgbClr val="004890"/>
                  </a:solidFill>
                  <a:latin typeface="+mn-lt"/>
                  <a:ea typeface="ＭＳ Ｐゴシック" pitchFamily="34" charset="-128"/>
                </a:rPr>
                <a:t>30%</a:t>
              </a:r>
            </a:p>
            <a:p>
              <a:pPr marL="0" indent="0" eaLnBrk="1" hangingPunct="1">
                <a:lnSpc>
                  <a:spcPct val="180000"/>
                </a:lnSpc>
                <a:buNone/>
                <a:defRPr/>
              </a:pPr>
              <a:r>
                <a:rPr lang="en-US" altLang="en-US" sz="1500" b="1" kern="0" dirty="0">
                  <a:solidFill>
                    <a:srgbClr val="0070C0"/>
                  </a:solidFill>
                  <a:ea typeface="ＭＳ Ｐゴシック" pitchFamily="34" charset="-128"/>
                </a:rPr>
                <a:t>Univ. </a:t>
              </a:r>
              <a:r>
                <a:rPr lang="en-US" altLang="en-US" sz="1500" b="1" kern="0" dirty="0" err="1">
                  <a:solidFill>
                    <a:srgbClr val="0070C0"/>
                  </a:solidFill>
                  <a:ea typeface="ＭＳ Ｐゴシック" pitchFamily="34" charset="-128"/>
                </a:rPr>
                <a:t>Politècnica</a:t>
              </a:r>
              <a:r>
                <a:rPr lang="en-US" altLang="en-US" sz="1500" b="1" kern="0" dirty="0">
                  <a:solidFill>
                    <a:srgbClr val="0070C0"/>
                  </a:solidFill>
                  <a:ea typeface="ＭＳ Ｐゴシック" pitchFamily="34" charset="-128"/>
                </a:rPr>
                <a:t> de </a:t>
              </a:r>
              <a:r>
                <a:rPr lang="en-US" altLang="en-US" sz="1500" b="1" kern="0" dirty="0" err="1">
                  <a:solidFill>
                    <a:srgbClr val="0070C0"/>
                  </a:solidFill>
                  <a:ea typeface="ＭＳ Ｐゴシック" pitchFamily="34" charset="-128"/>
                </a:rPr>
                <a:t>Catalunya</a:t>
              </a:r>
              <a:r>
                <a:rPr lang="en-US" altLang="en-US" sz="1500" b="1" kern="0" dirty="0">
                  <a:solidFill>
                    <a:srgbClr val="0070C0"/>
                  </a:solidFill>
                  <a:ea typeface="ＭＳ Ｐゴシック" pitchFamily="34" charset="-128"/>
                </a:rPr>
                <a:t> (UPC)      </a:t>
              </a:r>
              <a:r>
                <a:rPr lang="en-US" altLang="en-US" sz="1800" b="1" kern="0" dirty="0">
                  <a:solidFill>
                    <a:srgbClr val="004890"/>
                  </a:solidFill>
                  <a:latin typeface="+mn-lt"/>
                  <a:ea typeface="ＭＳ Ｐゴシック" pitchFamily="34" charset="-128"/>
                </a:rPr>
                <a:t>10%</a:t>
              </a: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1005" y="4461018"/>
              <a:ext cx="1033463" cy="255462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412" y="5564154"/>
              <a:ext cx="1056779" cy="235255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5484" y="5022197"/>
              <a:ext cx="1084507" cy="224881"/>
            </a:xfrm>
            <a:prstGeom prst="rect">
              <a:avLst/>
            </a:prstGeom>
          </p:spPr>
        </p:pic>
        <p:grpSp>
          <p:nvGrpSpPr>
            <p:cNvPr id="12" name="Grupo 11"/>
            <p:cNvGrpSpPr/>
            <p:nvPr/>
          </p:nvGrpSpPr>
          <p:grpSpPr>
            <a:xfrm>
              <a:off x="2601540" y="4235038"/>
              <a:ext cx="2505720" cy="1727861"/>
              <a:chOff x="840892" y="4267990"/>
              <a:chExt cx="2505720" cy="1727861"/>
            </a:xfrm>
          </p:grpSpPr>
          <p:sp>
            <p:nvSpPr>
              <p:cNvPr id="13" name="Flecha derecha 12"/>
              <p:cNvSpPr/>
              <p:nvPr/>
            </p:nvSpPr>
            <p:spPr>
              <a:xfrm>
                <a:off x="2224216" y="4480783"/>
                <a:ext cx="1122396" cy="302530"/>
              </a:xfrm>
              <a:prstGeom prst="rightArrow">
                <a:avLst>
                  <a:gd name="adj1" fmla="val 50000"/>
                  <a:gd name="adj2" fmla="val 69061"/>
                </a:avLst>
              </a:prstGeom>
              <a:solidFill>
                <a:srgbClr val="BDD2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" name="Flecha derecha 13"/>
              <p:cNvSpPr/>
              <p:nvPr/>
            </p:nvSpPr>
            <p:spPr>
              <a:xfrm>
                <a:off x="2224216" y="5016242"/>
                <a:ext cx="1122396" cy="302530"/>
              </a:xfrm>
              <a:prstGeom prst="rightArrow">
                <a:avLst>
                  <a:gd name="adj1" fmla="val 50000"/>
                  <a:gd name="adj2" fmla="val 69061"/>
                </a:avLst>
              </a:prstGeom>
              <a:solidFill>
                <a:srgbClr val="BDD2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" name="Flecha derecha 14"/>
              <p:cNvSpPr/>
              <p:nvPr/>
            </p:nvSpPr>
            <p:spPr>
              <a:xfrm>
                <a:off x="2224216" y="5568177"/>
                <a:ext cx="1122396" cy="302530"/>
              </a:xfrm>
              <a:prstGeom prst="rightArrow">
                <a:avLst>
                  <a:gd name="adj1" fmla="val 50000"/>
                  <a:gd name="adj2" fmla="val 69061"/>
                </a:avLst>
              </a:prstGeom>
              <a:solidFill>
                <a:srgbClr val="BDD2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" name="Elipse 15"/>
              <p:cNvSpPr/>
              <p:nvPr/>
            </p:nvSpPr>
            <p:spPr>
              <a:xfrm>
                <a:off x="840892" y="4267990"/>
                <a:ext cx="1727861" cy="1727861"/>
              </a:xfrm>
              <a:prstGeom prst="ellipse">
                <a:avLst/>
              </a:prstGeom>
              <a:solidFill>
                <a:srgbClr val="BDD2E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" name="Elipse 16"/>
              <p:cNvSpPr/>
              <p:nvPr/>
            </p:nvSpPr>
            <p:spPr>
              <a:xfrm>
                <a:off x="913821" y="4340919"/>
                <a:ext cx="1584000" cy="1584000"/>
              </a:xfrm>
              <a:prstGeom prst="ellipse">
                <a:avLst/>
              </a:prstGeom>
              <a:solidFill>
                <a:srgbClr val="EBF0F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8" name="CuadroTexto 17"/>
              <p:cNvSpPr txBox="1"/>
              <p:nvPr/>
            </p:nvSpPr>
            <p:spPr>
              <a:xfrm>
                <a:off x="986872" y="4678493"/>
                <a:ext cx="1402948" cy="877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en-US" sz="1700" b="1" kern="0" dirty="0">
                    <a:solidFill>
                      <a:srgbClr val="004890"/>
                    </a:solidFill>
                    <a:ea typeface="ＭＳ Ｐゴシック" pitchFamily="34" charset="-128"/>
                  </a:rPr>
                  <a:t>BSC-CNS is</a:t>
                </a:r>
              </a:p>
              <a:p>
                <a:pPr algn="ctr"/>
                <a:r>
                  <a:rPr lang="en-US" altLang="en-US" sz="1700" b="1" kern="0" dirty="0">
                    <a:solidFill>
                      <a:srgbClr val="004890"/>
                    </a:solidFill>
                    <a:ea typeface="ＭＳ Ｐゴシック" pitchFamily="34" charset="-128"/>
                  </a:rPr>
                  <a:t>a consortium</a:t>
                </a:r>
              </a:p>
              <a:p>
                <a:pPr algn="ctr"/>
                <a:r>
                  <a:rPr lang="en-US" altLang="en-US" sz="1700" b="1" kern="0" dirty="0">
                    <a:solidFill>
                      <a:srgbClr val="004890"/>
                    </a:solidFill>
                    <a:ea typeface="ＭＳ Ｐゴシック" pitchFamily="34" charset="-128"/>
                  </a:rPr>
                  <a:t>that includes</a:t>
                </a:r>
              </a:p>
            </p:txBody>
          </p:sp>
        </p:grpSp>
      </p:grp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3024324" y="1782159"/>
            <a:ext cx="5852909" cy="378296"/>
          </a:xfrm>
          <a:prstGeom prst="rect">
            <a:avLst/>
          </a:prstGeom>
        </p:spPr>
        <p:txBody>
          <a:bodyPr lIns="0" tIns="32150" rIns="0" bIns="3215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6800" indent="0" algn="ctr" defTabSz="449263">
              <a:buFontTx/>
              <a:buNone/>
              <a:defRPr/>
            </a:pPr>
            <a:r>
              <a:rPr lang="en-US" altLang="en-US" b="1" dirty="0">
                <a:solidFill>
                  <a:srgbClr val="0070C0"/>
                </a:solidFill>
                <a:ea typeface="ＭＳ Ｐゴシック" pitchFamily="34" charset="-128"/>
              </a:rPr>
              <a:t>BSC-CNS objectives</a:t>
            </a:r>
          </a:p>
        </p:txBody>
      </p:sp>
      <p:grpSp>
        <p:nvGrpSpPr>
          <p:cNvPr id="31" name="Grupo 30"/>
          <p:cNvGrpSpPr/>
          <p:nvPr/>
        </p:nvGrpSpPr>
        <p:grpSpPr>
          <a:xfrm>
            <a:off x="444510" y="2336213"/>
            <a:ext cx="3352646" cy="2031012"/>
            <a:chOff x="444510" y="2336213"/>
            <a:chExt cx="3352646" cy="2031012"/>
          </a:xfrm>
        </p:grpSpPr>
        <p:sp>
          <p:nvSpPr>
            <p:cNvPr id="22" name="Redondear rectángulo de esquina del mismo lado 21"/>
            <p:cNvSpPr/>
            <p:nvPr/>
          </p:nvSpPr>
          <p:spPr>
            <a:xfrm rot="10800000">
              <a:off x="444510" y="3312425"/>
              <a:ext cx="3348312" cy="1054800"/>
            </a:xfrm>
            <a:prstGeom prst="round2SameRect">
              <a:avLst/>
            </a:prstGeom>
            <a:gradFill flip="none" rotWithShape="1"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525320" y="3604658"/>
              <a:ext cx="312913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Supercomputing services</a:t>
              </a:r>
            </a:p>
            <a:p>
              <a:pPr algn="ctr"/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to Spanish and EU researchers</a:t>
              </a:r>
            </a:p>
          </p:txBody>
        </p:sp>
        <p:sp>
          <p:nvSpPr>
            <p:cNvPr id="27" name="Redondear rectángulo de esquina del mismo lado 26"/>
            <p:cNvSpPr/>
            <p:nvPr/>
          </p:nvSpPr>
          <p:spPr>
            <a:xfrm>
              <a:off x="449156" y="2336213"/>
              <a:ext cx="3348000" cy="1155600"/>
            </a:xfrm>
            <a:prstGeom prst="round2SameRect">
              <a:avLst/>
            </a:prstGeom>
            <a:blipFill dpi="0" rotWithShape="1">
              <a:blip r:embed="rId5"/>
              <a:srcRect/>
              <a:tile tx="-63500" ty="-787400" sx="80000" sy="80000" flip="none" algn="tl"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noFill/>
              </a:endParaRP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4422001" y="2336213"/>
            <a:ext cx="3348000" cy="2030186"/>
            <a:chOff x="4422001" y="2336213"/>
            <a:chExt cx="3348000" cy="2030186"/>
          </a:xfrm>
        </p:grpSpPr>
        <p:sp>
          <p:nvSpPr>
            <p:cNvPr id="21" name="Redondear rectángulo de esquina del mismo lado 20"/>
            <p:cNvSpPr/>
            <p:nvPr/>
          </p:nvSpPr>
          <p:spPr>
            <a:xfrm rot="10800000">
              <a:off x="4422001" y="3313251"/>
              <a:ext cx="3348000" cy="1053148"/>
            </a:xfrm>
            <a:prstGeom prst="round2SameRect">
              <a:avLst/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4556007" y="3604658"/>
              <a:ext cx="307998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85750" algn="ctr" defTabSz="449263">
                <a:defRPr/>
              </a:pPr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R&amp;D in Computer, Life, Earth and</a:t>
              </a:r>
            </a:p>
            <a:p>
              <a:pPr indent="-285750" algn="ctr" defTabSz="449263">
                <a:defRPr/>
              </a:pPr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Engineering Sciences</a:t>
              </a:r>
            </a:p>
          </p:txBody>
        </p:sp>
        <p:sp>
          <p:nvSpPr>
            <p:cNvPr id="28" name="Redondear rectángulo de esquina del mismo lado 27"/>
            <p:cNvSpPr/>
            <p:nvPr/>
          </p:nvSpPr>
          <p:spPr>
            <a:xfrm>
              <a:off x="4422312" y="2336213"/>
              <a:ext cx="3347377" cy="1155600"/>
            </a:xfrm>
            <a:prstGeom prst="round2Same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8390921" y="2335817"/>
            <a:ext cx="3348312" cy="2030583"/>
            <a:chOff x="8390921" y="2335817"/>
            <a:chExt cx="3348312" cy="2030583"/>
          </a:xfrm>
        </p:grpSpPr>
        <p:sp>
          <p:nvSpPr>
            <p:cNvPr id="20" name="Redondear rectángulo de esquina del mismo lado 19"/>
            <p:cNvSpPr/>
            <p:nvPr/>
          </p:nvSpPr>
          <p:spPr>
            <a:xfrm rot="10800000">
              <a:off x="8391233" y="3313252"/>
              <a:ext cx="3348000" cy="1053148"/>
            </a:xfrm>
            <a:prstGeom prst="round2SameRect">
              <a:avLst/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8501449" y="3604658"/>
              <a:ext cx="30768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defTabSz="449263">
                <a:buNone/>
                <a:defRPr/>
              </a:pPr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PhD </a:t>
              </a:r>
              <a:r>
                <a:rPr lang="en-US" altLang="en-US" sz="1700" dirty="0" err="1">
                  <a:solidFill>
                    <a:srgbClr val="002060"/>
                  </a:solidFill>
                  <a:ea typeface="ＭＳ Ｐゴシック" pitchFamily="34" charset="-128"/>
                </a:rPr>
                <a:t>programme</a:t>
              </a:r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, technology transfer,  public engagement</a:t>
              </a:r>
            </a:p>
          </p:txBody>
        </p:sp>
        <p:sp>
          <p:nvSpPr>
            <p:cNvPr id="29" name="Redondear rectángulo de esquina del mismo lado 28"/>
            <p:cNvSpPr/>
            <p:nvPr/>
          </p:nvSpPr>
          <p:spPr>
            <a:xfrm>
              <a:off x="8390921" y="2335817"/>
              <a:ext cx="3348000" cy="1156393"/>
            </a:xfrm>
            <a:prstGeom prst="round2SameRect">
              <a:avLst/>
            </a:prstGeom>
            <a:blipFill dpi="0" rotWithShape="1">
              <a:blip r:embed="rId7"/>
              <a:srcRect/>
              <a:tile tx="-381000" ty="-292100" sx="40000" sy="40000" flip="none" algn="tl"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49675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1" descr="https://earth.bsc.es/gitlab/uploads/-/system/project/avatar/58/Autosubmit-logo2.png?width=64"/>
          <p:cNvPicPr preferRelativeResize="0"/>
          <p:nvPr/>
        </p:nvPicPr>
        <p:blipFill rotWithShape="1">
          <a:blip r:embed="rId3">
            <a:alphaModFix/>
          </a:blip>
          <a:srcRect t="12288" r="57704" b="75022"/>
          <a:stretch/>
        </p:blipFill>
        <p:spPr>
          <a:xfrm>
            <a:off x="1054597" y="2447528"/>
            <a:ext cx="1494675" cy="44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1" descr="http://www.ec-earth.org/wp-content/uploads/2018/06/cropped-ec-earth-logo-e1528812946193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6688" y="2537394"/>
            <a:ext cx="2078282" cy="8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s-ES" dirty="0" smtClean="0"/>
              <a:t>Auto-</a:t>
            </a:r>
            <a:r>
              <a:rPr lang="es-ES" dirty="0" err="1" smtClean="0"/>
              <a:t>Models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 smtClean="0"/>
              <a:t>Autosubmit</a:t>
            </a:r>
            <a:r>
              <a:rPr lang="en-GB" dirty="0" smtClean="0"/>
              <a:t> + Model source + Job templates + Auxiliary functions + Utilities</a:t>
            </a:r>
            <a:endParaRPr lang="en-GB" dirty="0"/>
          </a:p>
        </p:txBody>
      </p:sp>
      <p:grpSp>
        <p:nvGrpSpPr>
          <p:cNvPr id="103" name="Google Shape;103;p11"/>
          <p:cNvGrpSpPr/>
          <p:nvPr/>
        </p:nvGrpSpPr>
        <p:grpSpPr>
          <a:xfrm rot="-5400000">
            <a:off x="4236454" y="1711199"/>
            <a:ext cx="3219966" cy="6336994"/>
            <a:chOff x="857901" y="4183366"/>
            <a:chExt cx="2840479" cy="1642006"/>
          </a:xfrm>
        </p:grpSpPr>
        <p:sp>
          <p:nvSpPr>
            <p:cNvPr id="104" name="Google Shape;104;p11"/>
            <p:cNvSpPr/>
            <p:nvPr/>
          </p:nvSpPr>
          <p:spPr>
            <a:xfrm rot="10800000">
              <a:off x="1862380" y="4247259"/>
              <a:ext cx="1836000" cy="277500"/>
            </a:xfrm>
            <a:prstGeom prst="leftArrow">
              <a:avLst>
                <a:gd name="adj1" fmla="val 50000"/>
                <a:gd name="adj2" fmla="val 68421"/>
              </a:avLst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1"/>
            <p:cNvSpPr/>
            <p:nvPr/>
          </p:nvSpPr>
          <p:spPr>
            <a:xfrm rot="10800000">
              <a:off x="1862380" y="4875689"/>
              <a:ext cx="1836000" cy="277500"/>
            </a:xfrm>
            <a:prstGeom prst="leftArrow">
              <a:avLst>
                <a:gd name="adj1" fmla="val 50000"/>
                <a:gd name="adj2" fmla="val 68421"/>
              </a:avLst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1"/>
            <p:cNvSpPr/>
            <p:nvPr/>
          </p:nvSpPr>
          <p:spPr>
            <a:xfrm rot="10800000">
              <a:off x="1862380" y="5547872"/>
              <a:ext cx="1836000" cy="277500"/>
            </a:xfrm>
            <a:prstGeom prst="leftArrow">
              <a:avLst>
                <a:gd name="adj1" fmla="val 50000"/>
                <a:gd name="adj2" fmla="val 68421"/>
              </a:avLst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857901" y="4239185"/>
              <a:ext cx="1563562" cy="1490193"/>
            </a:xfrm>
            <a:prstGeom prst="chord">
              <a:avLst>
                <a:gd name="adj1" fmla="val 5366754"/>
                <a:gd name="adj2" fmla="val 16200000"/>
              </a:avLst>
            </a:prstGeom>
            <a:solidFill>
              <a:srgbClr val="E9EB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1"/>
            <p:cNvSpPr/>
            <p:nvPr/>
          </p:nvSpPr>
          <p:spPr>
            <a:xfrm rot="10800000">
              <a:off x="1043392" y="4183366"/>
              <a:ext cx="1554506" cy="1602187"/>
            </a:xfrm>
            <a:prstGeom prst="chord">
              <a:avLst>
                <a:gd name="adj1" fmla="val 5095773"/>
                <a:gd name="adj2" fmla="val 16513351"/>
              </a:avLst>
            </a:prstGeom>
            <a:gradFill>
              <a:gsLst>
                <a:gs pos="0">
                  <a:srgbClr val="005390"/>
                </a:gs>
                <a:gs pos="100000">
                  <a:srgbClr val="0070C0"/>
                </a:gs>
              </a:gsLst>
              <a:lin ang="900002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9" name="Google Shape;109;p11" descr="https://earth.bsc.es/gitlab/uploads/-/system/project/avatar/58/Autosubmit-logo2.png?width=64"/>
          <p:cNvPicPr preferRelativeResize="0"/>
          <p:nvPr/>
        </p:nvPicPr>
        <p:blipFill rotWithShape="1">
          <a:blip r:embed="rId3">
            <a:alphaModFix/>
          </a:blip>
          <a:srcRect b="73178"/>
          <a:stretch/>
        </p:blipFill>
        <p:spPr>
          <a:xfrm>
            <a:off x="4220753" y="5643838"/>
            <a:ext cx="2834115" cy="6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1"/>
          <p:cNvSpPr txBox="1"/>
          <p:nvPr/>
        </p:nvSpPr>
        <p:spPr>
          <a:xfrm>
            <a:off x="3801361" y="4715981"/>
            <a:ext cx="4690705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48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Auto-</a:t>
            </a:r>
            <a:r>
              <a:rPr lang="es-ES" sz="4800" b="1" dirty="0" err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Models</a:t>
            </a:r>
            <a:endParaRPr sz="4800" b="1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3" name="Google Shape;113;p11" descr="https://earth.bsc.es/gitlab/uploads/-/system/project/avatar/58/Autosubmit-logo2.png?width=64"/>
          <p:cNvPicPr preferRelativeResize="0"/>
          <p:nvPr/>
        </p:nvPicPr>
        <p:blipFill rotWithShape="1">
          <a:blip r:embed="rId3">
            <a:alphaModFix/>
          </a:blip>
          <a:srcRect t="12288" r="57704" b="75022"/>
          <a:stretch/>
        </p:blipFill>
        <p:spPr>
          <a:xfrm>
            <a:off x="4399666" y="2246162"/>
            <a:ext cx="1494675" cy="44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0465" y="1850861"/>
            <a:ext cx="1428750" cy="10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1" descr="https://earth.bsc.es/gitlab/uploads/-/system/project/avatar/58/Autosubmit-logo2.png?width=64"/>
          <p:cNvPicPr preferRelativeResize="0"/>
          <p:nvPr/>
        </p:nvPicPr>
        <p:blipFill rotWithShape="1">
          <a:blip r:embed="rId3">
            <a:alphaModFix/>
          </a:blip>
          <a:srcRect t="12288" r="57704" b="75022"/>
          <a:stretch/>
        </p:blipFill>
        <p:spPr>
          <a:xfrm>
            <a:off x="7540801" y="2706680"/>
            <a:ext cx="1494675" cy="44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89534" y="2319041"/>
            <a:ext cx="1185335" cy="1185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38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118" y="1252638"/>
            <a:ext cx="8569139" cy="4820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3"/>
          <p:cNvPicPr preferRelativeResize="0"/>
          <p:nvPr/>
        </p:nvPicPr>
        <p:blipFill rotWithShape="1">
          <a:blip r:embed="rId4">
            <a:alphaModFix/>
          </a:blip>
          <a:srcRect l="2135" t="29612" r="88058" b="35297"/>
          <a:stretch/>
        </p:blipFill>
        <p:spPr>
          <a:xfrm>
            <a:off x="4721300" y="4905746"/>
            <a:ext cx="876016" cy="866345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sp>
        <p:nvSpPr>
          <p:cNvPr id="227" name="Google Shape;227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89316" tIns="44646" rIns="89316" bIns="44646" rtlCol="0" anchor="t" anchorCtr="0">
            <a:noAutofit/>
          </a:bodyPr>
          <a:lstStyle/>
          <a:p>
            <a:r>
              <a:rPr lang="en-GB" dirty="0" smtClean="0"/>
              <a:t>The EC-Earth ESM</a:t>
            </a:r>
            <a:endParaRPr dirty="0"/>
          </a:p>
        </p:txBody>
      </p:sp>
      <p:sp>
        <p:nvSpPr>
          <p:cNvPr id="228" name="Google Shape;228;p33"/>
          <p:cNvSpPr txBox="1"/>
          <p:nvPr/>
        </p:nvSpPr>
        <p:spPr>
          <a:xfrm>
            <a:off x="832240" y="2762702"/>
            <a:ext cx="2249389" cy="89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44646" rIns="89316" bIns="44646" anchor="t" anchorCtr="0">
            <a:noAutofit/>
          </a:bodyPr>
          <a:lstStyle/>
          <a:p>
            <a:pPr>
              <a:buClr>
                <a:schemeClr val="accent3"/>
              </a:buClr>
              <a:buSzPts val="1800"/>
            </a:pPr>
            <a:r>
              <a:rPr lang="en-GB" sz="1954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Atmosphere:</a:t>
            </a:r>
            <a:endParaRPr sz="1758"/>
          </a:p>
          <a:p>
            <a:pPr>
              <a:spcBef>
                <a:spcPts val="391"/>
              </a:spcBef>
              <a:buClr>
                <a:schemeClr val="accent3"/>
              </a:buClr>
              <a:buSzPts val="1800"/>
            </a:pPr>
            <a:r>
              <a:rPr lang="en-GB" sz="1954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IFS</a:t>
            </a:r>
            <a:endParaRPr sz="1758"/>
          </a:p>
        </p:txBody>
      </p:sp>
      <p:pic>
        <p:nvPicPr>
          <p:cNvPr id="229" name="Google Shape;229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2872" y="3594744"/>
            <a:ext cx="1385495" cy="23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9724" y="2420616"/>
            <a:ext cx="1265520" cy="47912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3"/>
          <p:cNvSpPr txBox="1"/>
          <p:nvPr/>
        </p:nvSpPr>
        <p:spPr>
          <a:xfrm>
            <a:off x="7601567" y="1911000"/>
            <a:ext cx="1516982" cy="446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44646" rIns="89316" bIns="44646" anchor="t" anchorCtr="0">
            <a:noAutofit/>
          </a:bodyPr>
          <a:lstStyle/>
          <a:p>
            <a:pPr>
              <a:buClr>
                <a:schemeClr val="accent3"/>
              </a:buClr>
              <a:buSzPts val="1665"/>
            </a:pPr>
            <a:r>
              <a:rPr lang="en-GB" sz="180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Ocean+ICE:</a:t>
            </a:r>
            <a:endParaRPr sz="1758"/>
          </a:p>
        </p:txBody>
      </p:sp>
      <p:pic>
        <p:nvPicPr>
          <p:cNvPr id="232" name="Google Shape;232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0642" y="1139199"/>
            <a:ext cx="1961788" cy="87907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3"/>
          <p:cNvSpPr txBox="1"/>
          <p:nvPr/>
        </p:nvSpPr>
        <p:spPr>
          <a:xfrm>
            <a:off x="4650737" y="6172535"/>
            <a:ext cx="1265520" cy="446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44646" rIns="89316" bIns="44646" anchor="t" anchorCtr="0">
            <a:noAutofit/>
          </a:bodyPr>
          <a:lstStyle/>
          <a:p>
            <a:pPr>
              <a:buClr>
                <a:schemeClr val="accent3"/>
              </a:buClr>
              <a:buSzPts val="1665"/>
            </a:pPr>
            <a:r>
              <a:rPr lang="en-GB" sz="1807" b="1" dirty="0">
                <a:solidFill>
                  <a:schemeClr val="dk1"/>
                </a:solidFill>
              </a:rPr>
              <a:t>Coupler</a:t>
            </a:r>
            <a:r>
              <a:rPr lang="en-GB" sz="1807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758" dirty="0"/>
          </a:p>
        </p:txBody>
      </p:sp>
      <p:pic>
        <p:nvPicPr>
          <p:cNvPr id="12" name="Google Shape;130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14187" y="3946372"/>
            <a:ext cx="3823384" cy="2521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341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/>
          <p:nvPr/>
        </p:nvSpPr>
        <p:spPr>
          <a:xfrm>
            <a:off x="6450174" y="1507356"/>
            <a:ext cx="3589938" cy="4233248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endParaRPr sz="1758"/>
          </a:p>
        </p:txBody>
      </p:sp>
      <p:sp>
        <p:nvSpPr>
          <p:cNvPr id="201" name="Google Shape;201;p26"/>
          <p:cNvSpPr txBox="1"/>
          <p:nvPr/>
        </p:nvSpPr>
        <p:spPr>
          <a:xfrm>
            <a:off x="1325181" y="1507356"/>
            <a:ext cx="5077026" cy="4233248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endParaRPr sz="1758"/>
          </a:p>
        </p:txBody>
      </p:sp>
      <p:sp>
        <p:nvSpPr>
          <p:cNvPr id="202" name="Google Shape;202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89316" tIns="89316" rIns="89316" bIns="89316" rtlCol="0" anchor="t" anchorCtr="0">
            <a:noAutofit/>
          </a:bodyPr>
          <a:lstStyle/>
          <a:p>
            <a:r>
              <a:rPr lang="en-US"/>
              <a:t>Auto-EC-Earth branching</a:t>
            </a:r>
            <a:endParaRPr/>
          </a:p>
        </p:txBody>
      </p:sp>
      <p:cxnSp>
        <p:nvCxnSpPr>
          <p:cNvPr id="204" name="Google Shape;204;p26"/>
          <p:cNvCxnSpPr/>
          <p:nvPr/>
        </p:nvCxnSpPr>
        <p:spPr>
          <a:xfrm rot="10800000" flipH="1">
            <a:off x="2240763" y="2153646"/>
            <a:ext cx="2052" cy="2605775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5" name="Google Shape;205;p26"/>
          <p:cNvCxnSpPr/>
          <p:nvPr/>
        </p:nvCxnSpPr>
        <p:spPr>
          <a:xfrm rot="10800000">
            <a:off x="2240177" y="4692159"/>
            <a:ext cx="0" cy="606676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07" name="Google Shape;207;p26"/>
          <p:cNvSpPr txBox="1"/>
          <p:nvPr/>
        </p:nvSpPr>
        <p:spPr>
          <a:xfrm>
            <a:off x="3011994" y="5332221"/>
            <a:ext cx="1732933" cy="3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ctr" anchorCtr="0">
            <a:noAutofit/>
          </a:bodyPr>
          <a:lstStyle/>
          <a:p>
            <a:r>
              <a:rPr lang="en-US" sz="1954" b="1" dirty="0">
                <a:solidFill>
                  <a:schemeClr val="dk1"/>
                </a:solidFill>
              </a:rPr>
              <a:t>EC-Earth SVN</a:t>
            </a:r>
            <a:endParaRPr sz="1758" b="1" dirty="0"/>
          </a:p>
        </p:txBody>
      </p:sp>
      <p:sp>
        <p:nvSpPr>
          <p:cNvPr id="208" name="Google Shape;208;p26"/>
          <p:cNvSpPr txBox="1"/>
          <p:nvPr/>
        </p:nvSpPr>
        <p:spPr>
          <a:xfrm>
            <a:off x="926152" y="4248997"/>
            <a:ext cx="1349341" cy="42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ctr" anchorCtr="0">
            <a:noAutofit/>
          </a:bodyPr>
          <a:lstStyle/>
          <a:p>
            <a:pPr marL="446639"/>
            <a:r>
              <a:rPr lang="en-US" sz="1954">
                <a:solidFill>
                  <a:schemeClr val="dk1"/>
                </a:solidFill>
              </a:rPr>
              <a:t>v3.2.2</a:t>
            </a:r>
            <a:endParaRPr sz="1758"/>
          </a:p>
        </p:txBody>
      </p:sp>
      <p:sp>
        <p:nvSpPr>
          <p:cNvPr id="209" name="Google Shape;209;p26"/>
          <p:cNvSpPr txBox="1"/>
          <p:nvPr/>
        </p:nvSpPr>
        <p:spPr>
          <a:xfrm>
            <a:off x="891422" y="1650611"/>
            <a:ext cx="1349341" cy="42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ctr" anchorCtr="0">
            <a:noAutofit/>
          </a:bodyPr>
          <a:lstStyle/>
          <a:p>
            <a:pPr marL="446639"/>
            <a:r>
              <a:rPr lang="en-US" sz="1954">
                <a:solidFill>
                  <a:schemeClr val="dk1"/>
                </a:solidFill>
              </a:rPr>
              <a:t>v3.2.3</a:t>
            </a:r>
            <a:endParaRPr sz="1758"/>
          </a:p>
        </p:txBody>
      </p:sp>
      <p:sp>
        <p:nvSpPr>
          <p:cNvPr id="212" name="Google Shape;212;p26"/>
          <p:cNvSpPr txBox="1"/>
          <p:nvPr/>
        </p:nvSpPr>
        <p:spPr>
          <a:xfrm>
            <a:off x="3496183" y="2255833"/>
            <a:ext cx="1705494" cy="42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ctr" anchorCtr="0">
            <a:noAutofit/>
          </a:bodyPr>
          <a:lstStyle/>
          <a:p>
            <a:pPr marL="446639"/>
            <a:r>
              <a:rPr lang="en-US" sz="1563" b="1" dirty="0" err="1">
                <a:solidFill>
                  <a:schemeClr val="dk1"/>
                </a:solidFill>
              </a:rPr>
              <a:t>d</a:t>
            </a:r>
            <a:r>
              <a:rPr lang="en-US" sz="1563" b="1" dirty="0" err="1" smtClean="0">
                <a:solidFill>
                  <a:schemeClr val="dk1"/>
                </a:solidFill>
              </a:rPr>
              <a:t>ev_feature</a:t>
            </a:r>
            <a:endParaRPr sz="1563" b="1" dirty="0"/>
          </a:p>
        </p:txBody>
      </p:sp>
      <p:cxnSp>
        <p:nvCxnSpPr>
          <p:cNvPr id="213" name="Google Shape;213;p26"/>
          <p:cNvCxnSpPr/>
          <p:nvPr/>
        </p:nvCxnSpPr>
        <p:spPr>
          <a:xfrm rot="10800000">
            <a:off x="8176635" y="3069399"/>
            <a:ext cx="0" cy="2206014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4" name="Google Shape;214;p26"/>
          <p:cNvSpPr txBox="1"/>
          <p:nvPr/>
        </p:nvSpPr>
        <p:spPr>
          <a:xfrm>
            <a:off x="6559381" y="4480368"/>
            <a:ext cx="1843767" cy="42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ctr" anchorCtr="0">
            <a:noAutofit/>
          </a:bodyPr>
          <a:lstStyle/>
          <a:p>
            <a:r>
              <a:rPr lang="en-US" sz="1563" b="1" dirty="0">
                <a:solidFill>
                  <a:schemeClr val="dk1"/>
                </a:solidFill>
              </a:rPr>
              <a:t>3.2.2_production</a:t>
            </a:r>
            <a:endParaRPr sz="1563" b="1" dirty="0"/>
          </a:p>
        </p:txBody>
      </p:sp>
      <p:sp>
        <p:nvSpPr>
          <p:cNvPr id="215" name="Google Shape;215;p26"/>
          <p:cNvSpPr txBox="1"/>
          <p:nvPr/>
        </p:nvSpPr>
        <p:spPr>
          <a:xfrm>
            <a:off x="7071235" y="5349855"/>
            <a:ext cx="2434030" cy="3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ctr" anchorCtr="0">
            <a:noAutofit/>
          </a:bodyPr>
          <a:lstStyle/>
          <a:p>
            <a:r>
              <a:rPr lang="en-US" sz="1954" b="1" dirty="0">
                <a:solidFill>
                  <a:schemeClr val="dk1"/>
                </a:solidFill>
              </a:rPr>
              <a:t>Auto-EC-Earth </a:t>
            </a:r>
            <a:r>
              <a:rPr lang="en-US" sz="1954" b="1" dirty="0" err="1">
                <a:solidFill>
                  <a:schemeClr val="dk1"/>
                </a:solidFill>
              </a:rPr>
              <a:t>Git</a:t>
            </a:r>
            <a:endParaRPr sz="1758" b="1" dirty="0"/>
          </a:p>
        </p:txBody>
      </p:sp>
      <p:sp>
        <p:nvSpPr>
          <p:cNvPr id="216" name="Google Shape;216;p26"/>
          <p:cNvSpPr txBox="1"/>
          <p:nvPr/>
        </p:nvSpPr>
        <p:spPr>
          <a:xfrm>
            <a:off x="2972437" y="1057013"/>
            <a:ext cx="1857980" cy="3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ctr" anchorCtr="0">
            <a:noAutofit/>
          </a:bodyPr>
          <a:lstStyle/>
          <a:p>
            <a:r>
              <a:rPr lang="en-US" sz="1954" b="1" dirty="0" smtClean="0">
                <a:solidFill>
                  <a:schemeClr val="dk1"/>
                </a:solidFill>
              </a:rPr>
              <a:t>EC-Earth model  </a:t>
            </a:r>
            <a:endParaRPr sz="1758" b="1" dirty="0"/>
          </a:p>
        </p:txBody>
      </p:sp>
      <p:sp>
        <p:nvSpPr>
          <p:cNvPr id="217" name="Google Shape;217;p26"/>
          <p:cNvSpPr txBox="1"/>
          <p:nvPr/>
        </p:nvSpPr>
        <p:spPr>
          <a:xfrm>
            <a:off x="7280934" y="1079849"/>
            <a:ext cx="2163517" cy="3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ctr" anchorCtr="0">
            <a:noAutofit/>
          </a:bodyPr>
          <a:lstStyle/>
          <a:p>
            <a:r>
              <a:rPr lang="en-US" sz="1954" b="1" dirty="0">
                <a:solidFill>
                  <a:schemeClr val="dk1"/>
                </a:solidFill>
              </a:rPr>
              <a:t>Auto-EC-Earth </a:t>
            </a:r>
            <a:endParaRPr sz="1758" b="1" dirty="0"/>
          </a:p>
        </p:txBody>
      </p:sp>
      <p:sp>
        <p:nvSpPr>
          <p:cNvPr id="218" name="Google Shape;218;p26"/>
          <p:cNvSpPr txBox="1"/>
          <p:nvPr/>
        </p:nvSpPr>
        <p:spPr>
          <a:xfrm>
            <a:off x="9096450" y="1797639"/>
            <a:ext cx="1190198" cy="42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ctr" anchorCtr="0">
            <a:noAutofit/>
          </a:bodyPr>
          <a:lstStyle/>
          <a:p>
            <a:r>
              <a:rPr lang="en-US" sz="1563" b="1" dirty="0" smtClean="0">
                <a:solidFill>
                  <a:schemeClr val="dk1"/>
                </a:solidFill>
              </a:rPr>
              <a:t>trunk</a:t>
            </a:r>
            <a:endParaRPr sz="1563" b="1" dirty="0"/>
          </a:p>
        </p:txBody>
      </p:sp>
      <p:sp>
        <p:nvSpPr>
          <p:cNvPr id="220" name="Google Shape;220;p26"/>
          <p:cNvSpPr txBox="1"/>
          <p:nvPr/>
        </p:nvSpPr>
        <p:spPr>
          <a:xfrm rot="-5400000">
            <a:off x="1392858" y="3786823"/>
            <a:ext cx="1349341" cy="42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ctr" anchorCtr="0">
            <a:noAutofit/>
          </a:bodyPr>
          <a:lstStyle/>
          <a:p>
            <a:pPr marL="446639"/>
            <a:r>
              <a:rPr lang="en-US" sz="1954">
                <a:solidFill>
                  <a:schemeClr val="dk1"/>
                </a:solidFill>
              </a:rPr>
              <a:t>trunk</a:t>
            </a:r>
            <a:endParaRPr sz="1758"/>
          </a:p>
        </p:txBody>
      </p:sp>
      <p:cxnSp>
        <p:nvCxnSpPr>
          <p:cNvPr id="221" name="Google Shape;221;p26"/>
          <p:cNvCxnSpPr/>
          <p:nvPr/>
        </p:nvCxnSpPr>
        <p:spPr>
          <a:xfrm>
            <a:off x="2399536" y="3239141"/>
            <a:ext cx="198403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3" name="Google Shape;223;p26"/>
          <p:cNvCxnSpPr>
            <a:endCxn id="218" idx="1"/>
          </p:cNvCxnSpPr>
          <p:nvPr/>
        </p:nvCxnSpPr>
        <p:spPr>
          <a:xfrm>
            <a:off x="2239053" y="2011002"/>
            <a:ext cx="6857397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lgDash"/>
            <a:round/>
            <a:headEnd type="oval" w="med" len="med"/>
            <a:tailEnd type="oval" w="med" len="med"/>
          </a:ln>
        </p:spPr>
      </p:cxnSp>
      <p:sp>
        <p:nvSpPr>
          <p:cNvPr id="224" name="Google Shape;224;p26"/>
          <p:cNvSpPr txBox="1"/>
          <p:nvPr/>
        </p:nvSpPr>
        <p:spPr>
          <a:xfrm>
            <a:off x="4592523" y="2561198"/>
            <a:ext cx="3589938" cy="42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ctr" anchorCtr="0">
            <a:noAutofit/>
          </a:bodyPr>
          <a:lstStyle/>
          <a:p>
            <a:pPr marL="446639"/>
            <a:r>
              <a:rPr lang="en-US" sz="1563" b="1">
                <a:solidFill>
                  <a:schemeClr val="dk1"/>
                </a:solidFill>
              </a:rPr>
              <a:t>rXXX-feature</a:t>
            </a:r>
            <a:endParaRPr sz="1563" b="1"/>
          </a:p>
        </p:txBody>
      </p:sp>
      <p:cxnSp>
        <p:nvCxnSpPr>
          <p:cNvPr id="225" name="Google Shape;225;p26"/>
          <p:cNvCxnSpPr/>
          <p:nvPr/>
        </p:nvCxnSpPr>
        <p:spPr>
          <a:xfrm>
            <a:off x="2379658" y="3009440"/>
            <a:ext cx="3499669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226" name="Google Shape;226;p26"/>
          <p:cNvSpPr txBox="1"/>
          <p:nvPr/>
        </p:nvSpPr>
        <p:spPr>
          <a:xfrm>
            <a:off x="8162381" y="2266411"/>
            <a:ext cx="1190198" cy="42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ctr" anchorCtr="0">
            <a:noAutofit/>
          </a:bodyPr>
          <a:lstStyle/>
          <a:p>
            <a:r>
              <a:rPr lang="en-US" sz="1563" b="1" dirty="0" err="1" smtClean="0">
                <a:solidFill>
                  <a:schemeClr val="dk1"/>
                </a:solidFill>
              </a:rPr>
              <a:t>dev_feature</a:t>
            </a:r>
            <a:endParaRPr sz="1563" b="1" dirty="0"/>
          </a:p>
        </p:txBody>
      </p:sp>
      <p:cxnSp>
        <p:nvCxnSpPr>
          <p:cNvPr id="227" name="Google Shape;227;p26"/>
          <p:cNvCxnSpPr/>
          <p:nvPr/>
        </p:nvCxnSpPr>
        <p:spPr>
          <a:xfrm>
            <a:off x="2239053" y="3530389"/>
            <a:ext cx="3788353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26"/>
          <p:cNvCxnSpPr/>
          <p:nvPr/>
        </p:nvCxnSpPr>
        <p:spPr>
          <a:xfrm rot="10800000">
            <a:off x="9409037" y="2255833"/>
            <a:ext cx="0" cy="128163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26"/>
          <p:cNvCxnSpPr/>
          <p:nvPr/>
        </p:nvCxnSpPr>
        <p:spPr>
          <a:xfrm rot="10800000">
            <a:off x="4486513" y="2616627"/>
            <a:ext cx="0" cy="906204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26"/>
          <p:cNvCxnSpPr>
            <a:stCxn id="212" idx="3"/>
            <a:endCxn id="226" idx="1"/>
          </p:cNvCxnSpPr>
          <p:nvPr/>
        </p:nvCxnSpPr>
        <p:spPr>
          <a:xfrm>
            <a:off x="5201677" y="2469196"/>
            <a:ext cx="2960704" cy="10578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lgDash"/>
            <a:round/>
            <a:headEnd type="oval" w="med" len="med"/>
            <a:tailEnd type="oval" w="med" len="med"/>
          </a:ln>
        </p:spPr>
      </p:cxnSp>
      <p:cxnSp>
        <p:nvCxnSpPr>
          <p:cNvPr id="232" name="Google Shape;232;p26"/>
          <p:cNvCxnSpPr>
            <a:endCxn id="214" idx="1"/>
          </p:cNvCxnSpPr>
          <p:nvPr/>
        </p:nvCxnSpPr>
        <p:spPr>
          <a:xfrm flipV="1">
            <a:off x="2400111" y="4693731"/>
            <a:ext cx="4159270" cy="100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lgDash"/>
            <a:round/>
            <a:headEnd type="oval" w="med" len="med"/>
            <a:tailEnd type="oval" w="med" len="med"/>
          </a:ln>
        </p:spPr>
      </p:cxnSp>
      <p:cxnSp>
        <p:nvCxnSpPr>
          <p:cNvPr id="233" name="Google Shape;233;p26"/>
          <p:cNvCxnSpPr/>
          <p:nvPr/>
        </p:nvCxnSpPr>
        <p:spPr>
          <a:xfrm>
            <a:off x="8176635" y="3530389"/>
            <a:ext cx="1232402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" name="Google Shape;234;p26"/>
          <p:cNvCxnSpPr/>
          <p:nvPr/>
        </p:nvCxnSpPr>
        <p:spPr>
          <a:xfrm rot="10800000">
            <a:off x="8829862" y="2637143"/>
            <a:ext cx="0" cy="906204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" name="Google Shape;235;p26"/>
          <p:cNvCxnSpPr/>
          <p:nvPr/>
        </p:nvCxnSpPr>
        <p:spPr>
          <a:xfrm rot="10800000">
            <a:off x="6025745" y="2944473"/>
            <a:ext cx="0" cy="577661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" name="Google Shape;236;p26"/>
          <p:cNvCxnSpPr/>
          <p:nvPr/>
        </p:nvCxnSpPr>
        <p:spPr>
          <a:xfrm rot="10800000">
            <a:off x="2242814" y="1558083"/>
            <a:ext cx="0" cy="725666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3005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s-ES" dirty="0" smtClean="0"/>
              <a:t>Auto-</a:t>
            </a:r>
            <a:r>
              <a:rPr lang="es-ES" dirty="0" err="1"/>
              <a:t>M</a:t>
            </a:r>
            <a:r>
              <a:rPr lang="es-ES" dirty="0" err="1" smtClean="0"/>
              <a:t>odels</a:t>
            </a:r>
            <a:r>
              <a:rPr lang="es-ES" dirty="0" smtClean="0"/>
              <a:t> </a:t>
            </a:r>
            <a:r>
              <a:rPr lang="es-ES" dirty="0" err="1" smtClean="0"/>
              <a:t>development</a:t>
            </a:r>
            <a:endParaRPr dirty="0"/>
          </a:p>
        </p:txBody>
      </p:sp>
      <p:sp>
        <p:nvSpPr>
          <p:cNvPr id="166" name="Google Shape;166;p14"/>
          <p:cNvSpPr/>
          <p:nvPr/>
        </p:nvSpPr>
        <p:spPr>
          <a:xfrm>
            <a:off x="2050950" y="5478325"/>
            <a:ext cx="837900" cy="41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F5597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7" name="Google Shape;167;p14"/>
          <p:cNvSpPr/>
          <p:nvPr/>
        </p:nvSpPr>
        <p:spPr>
          <a:xfrm>
            <a:off x="3328981" y="5466025"/>
            <a:ext cx="755100" cy="41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F5597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8" name="Google Shape;168;p14"/>
          <p:cNvSpPr/>
          <p:nvPr/>
        </p:nvSpPr>
        <p:spPr>
          <a:xfrm>
            <a:off x="2960561" y="5531400"/>
            <a:ext cx="261600" cy="261600"/>
          </a:xfrm>
          <a:prstGeom prst="ellipse">
            <a:avLst/>
          </a:prstGeom>
          <a:solidFill>
            <a:srgbClr val="2F5597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9" name="Google Shape;169;p14"/>
          <p:cNvSpPr/>
          <p:nvPr/>
        </p:nvSpPr>
        <p:spPr>
          <a:xfrm>
            <a:off x="2975111" y="3969475"/>
            <a:ext cx="951600" cy="14490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38761D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4027361" y="4083600"/>
            <a:ext cx="261600" cy="261600"/>
          </a:xfrm>
          <a:prstGeom prst="ellipse">
            <a:avLst/>
          </a:prstGeom>
          <a:solidFill>
            <a:srgbClr val="38761D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1" name="Google Shape;171;p14"/>
          <p:cNvSpPr/>
          <p:nvPr/>
        </p:nvSpPr>
        <p:spPr>
          <a:xfrm>
            <a:off x="4395779" y="4018225"/>
            <a:ext cx="755100" cy="41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2" name="Google Shape;172;p14"/>
          <p:cNvSpPr/>
          <p:nvPr/>
        </p:nvSpPr>
        <p:spPr>
          <a:xfrm rot="5400000">
            <a:off x="5365200" y="4395300"/>
            <a:ext cx="1360500" cy="737100"/>
          </a:xfrm>
          <a:prstGeom prst="bentArrow">
            <a:avLst>
              <a:gd name="adj1" fmla="val 28785"/>
              <a:gd name="adj2" fmla="val 25000"/>
              <a:gd name="adj3" fmla="val 25000"/>
              <a:gd name="adj4" fmla="val 46412"/>
            </a:avLst>
          </a:prstGeom>
          <a:solidFill>
            <a:srgbClr val="38761D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3" name="Google Shape;173;p14"/>
          <p:cNvSpPr/>
          <p:nvPr/>
        </p:nvSpPr>
        <p:spPr>
          <a:xfrm>
            <a:off x="5322761" y="4083600"/>
            <a:ext cx="261600" cy="261600"/>
          </a:xfrm>
          <a:prstGeom prst="ellipse">
            <a:avLst/>
          </a:prstGeom>
          <a:solidFill>
            <a:srgbClr val="38761D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4" name="Google Shape;174;p14"/>
          <p:cNvSpPr/>
          <p:nvPr/>
        </p:nvSpPr>
        <p:spPr>
          <a:xfrm>
            <a:off x="4604575" y="5443975"/>
            <a:ext cx="1338300" cy="41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F5597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5" name="Google Shape;175;p14"/>
          <p:cNvSpPr/>
          <p:nvPr/>
        </p:nvSpPr>
        <p:spPr>
          <a:xfrm>
            <a:off x="4236148" y="5509350"/>
            <a:ext cx="261600" cy="261600"/>
          </a:xfrm>
          <a:prstGeom prst="ellipse">
            <a:avLst/>
          </a:prstGeom>
          <a:solidFill>
            <a:srgbClr val="2F5597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6" name="Google Shape;176;p14"/>
          <p:cNvSpPr/>
          <p:nvPr/>
        </p:nvSpPr>
        <p:spPr>
          <a:xfrm>
            <a:off x="6085245" y="5531400"/>
            <a:ext cx="261600" cy="261600"/>
          </a:xfrm>
          <a:prstGeom prst="ellipse">
            <a:avLst/>
          </a:prstGeom>
          <a:solidFill>
            <a:srgbClr val="2F5597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7" name="Google Shape;177;p14"/>
          <p:cNvSpPr/>
          <p:nvPr/>
        </p:nvSpPr>
        <p:spPr>
          <a:xfrm>
            <a:off x="6551903" y="5468800"/>
            <a:ext cx="491400" cy="41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F5597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8" name="Google Shape;178;p14"/>
          <p:cNvSpPr txBox="1"/>
          <p:nvPr/>
        </p:nvSpPr>
        <p:spPr>
          <a:xfrm>
            <a:off x="1991975" y="5100550"/>
            <a:ext cx="9516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b="1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4"/>
          <p:cNvSpPr txBox="1"/>
          <p:nvPr/>
        </p:nvSpPr>
        <p:spPr>
          <a:xfrm>
            <a:off x="3405175" y="4402450"/>
            <a:ext cx="27099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feature_branch</a:t>
            </a:r>
            <a:endParaRPr b="1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4"/>
          <p:cNvSpPr/>
          <p:nvPr/>
        </p:nvSpPr>
        <p:spPr>
          <a:xfrm>
            <a:off x="8376248" y="2338641"/>
            <a:ext cx="1881900" cy="733200"/>
          </a:xfrm>
          <a:prstGeom prst="wedgeRectCallout">
            <a:avLst>
              <a:gd name="adj1" fmla="val -19467"/>
              <a:gd name="adj2" fmla="val 49567"/>
            </a:avLst>
          </a:prstGeom>
          <a:solidFill>
            <a:srgbClr val="D9EAD3"/>
          </a:solidFill>
          <a:ln w="952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S" b="1">
                <a:latin typeface="Calibri"/>
                <a:ea typeface="Calibri"/>
                <a:cs typeface="Calibri"/>
                <a:sym typeface="Calibri"/>
              </a:rPr>
              <a:t>merge request</a:t>
            </a:r>
            <a:r>
              <a:rPr lang="es-ES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S">
                <a:latin typeface="Calibri"/>
                <a:ea typeface="Calibri"/>
                <a:cs typeface="Calibri"/>
                <a:sym typeface="Calibri"/>
              </a:rPr>
            </a:br>
            <a:r>
              <a:rPr lang="es-ES"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s-ES" b="1">
                <a:latin typeface="Calibri"/>
                <a:ea typeface="Calibri"/>
                <a:cs typeface="Calibri"/>
                <a:sym typeface="Calibri"/>
              </a:rPr>
              <a:t>code review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6529975" y="2328600"/>
            <a:ext cx="1338300" cy="733200"/>
          </a:xfrm>
          <a:prstGeom prst="wedgeRectCallout">
            <a:avLst>
              <a:gd name="adj1" fmla="val -19683"/>
              <a:gd name="adj2" fmla="val 50559"/>
            </a:avLst>
          </a:prstGeom>
          <a:solidFill>
            <a:srgbClr val="D9EAD3"/>
          </a:solidFill>
          <a:ln w="952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S" sz="1600">
                <a:latin typeface="Calibri"/>
                <a:ea typeface="Calibri"/>
                <a:cs typeface="Calibri"/>
                <a:sym typeface="Calibri"/>
              </a:rPr>
              <a:t>run copy of </a:t>
            </a:r>
            <a:r>
              <a:rPr lang="es-ES" sz="1600" b="1">
                <a:latin typeface="Calibri"/>
                <a:ea typeface="Calibri"/>
                <a:cs typeface="Calibri"/>
                <a:sym typeface="Calibri"/>
              </a:rPr>
              <a:t>testing suite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4"/>
          <p:cNvSpPr/>
          <p:nvPr/>
        </p:nvSpPr>
        <p:spPr>
          <a:xfrm>
            <a:off x="7346675" y="3860850"/>
            <a:ext cx="2884500" cy="414000"/>
          </a:xfrm>
          <a:prstGeom prst="wedgeRectCallout">
            <a:avLst>
              <a:gd name="adj1" fmla="val -81291"/>
              <a:gd name="adj2" fmla="val 336824"/>
            </a:avLst>
          </a:prstGeom>
          <a:solidFill>
            <a:srgbClr val="D9EAD3"/>
          </a:solidFill>
          <a:ln w="952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S" b="1">
                <a:latin typeface="Calibri"/>
                <a:ea typeface="Calibri"/>
                <a:cs typeface="Calibri"/>
                <a:sym typeface="Calibri"/>
              </a:rPr>
              <a:t>reintegrate</a:t>
            </a:r>
            <a:r>
              <a:rPr lang="es-ES">
                <a:latin typeface="Calibri"/>
                <a:ea typeface="Calibri"/>
                <a:cs typeface="Calibri"/>
                <a:sym typeface="Calibri"/>
              </a:rPr>
              <a:t> into master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4"/>
          <p:cNvSpPr/>
          <p:nvPr/>
        </p:nvSpPr>
        <p:spPr>
          <a:xfrm>
            <a:off x="6801450" y="4538724"/>
            <a:ext cx="341100" cy="310500"/>
          </a:xfrm>
          <a:prstGeom prst="smileyFace">
            <a:avLst>
              <a:gd name="adj" fmla="val 4653"/>
            </a:avLst>
          </a:prstGeom>
          <a:solidFill>
            <a:srgbClr val="EEFF4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4" name="Google Shape;184;p14"/>
          <p:cNvSpPr/>
          <p:nvPr/>
        </p:nvSpPr>
        <p:spPr>
          <a:xfrm>
            <a:off x="5150870" y="2328600"/>
            <a:ext cx="1114800" cy="733200"/>
          </a:xfrm>
          <a:prstGeom prst="wedgeRectCallout">
            <a:avLst>
              <a:gd name="adj1" fmla="val -21364"/>
              <a:gd name="adj2" fmla="val 178826"/>
            </a:avLst>
          </a:prstGeom>
          <a:solidFill>
            <a:srgbClr val="D9EAD3"/>
          </a:solidFill>
          <a:ln w="952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S">
                <a:latin typeface="Calibri"/>
                <a:ea typeface="Calibri"/>
                <a:cs typeface="Calibri"/>
                <a:sym typeface="Calibri"/>
              </a:rPr>
              <a:t>master </a:t>
            </a:r>
            <a:r>
              <a:rPr lang="es-ES" b="1">
                <a:latin typeface="Calibri"/>
                <a:ea typeface="Calibri"/>
                <a:cs typeface="Calibri"/>
                <a:sym typeface="Calibri"/>
              </a:rPr>
              <a:t>update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4"/>
          <p:cNvSpPr/>
          <p:nvPr/>
        </p:nvSpPr>
        <p:spPr>
          <a:xfrm>
            <a:off x="6318638" y="2572425"/>
            <a:ext cx="168000" cy="21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" name="Google Shape;186;p14"/>
          <p:cNvSpPr/>
          <p:nvPr/>
        </p:nvSpPr>
        <p:spPr>
          <a:xfrm>
            <a:off x="6527388" y="1414400"/>
            <a:ext cx="889200" cy="454200"/>
          </a:xfrm>
          <a:prstGeom prst="wedgeRectCallout">
            <a:avLst>
              <a:gd name="adj1" fmla="val -19683"/>
              <a:gd name="adj2" fmla="val 50559"/>
            </a:avLst>
          </a:prstGeom>
          <a:solidFill>
            <a:srgbClr val="D9EAD3"/>
          </a:solidFill>
          <a:ln w="952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S" b="1">
                <a:latin typeface="Calibri"/>
                <a:ea typeface="Calibri"/>
                <a:cs typeface="Calibri"/>
                <a:sym typeface="Calibri"/>
              </a:rPr>
              <a:t>bugfix</a:t>
            </a:r>
            <a:r>
              <a:rPr lang="es-ES"/>
              <a:t> </a:t>
            </a:r>
            <a:endParaRPr/>
          </a:p>
        </p:txBody>
      </p:sp>
      <p:sp>
        <p:nvSpPr>
          <p:cNvPr id="187" name="Google Shape;187;p14"/>
          <p:cNvSpPr/>
          <p:nvPr/>
        </p:nvSpPr>
        <p:spPr>
          <a:xfrm>
            <a:off x="8349275" y="1176350"/>
            <a:ext cx="1881900" cy="692100"/>
          </a:xfrm>
          <a:prstGeom prst="wedgeRectCallout">
            <a:avLst>
              <a:gd name="adj1" fmla="val -19683"/>
              <a:gd name="adj2" fmla="val 50559"/>
            </a:avLst>
          </a:prstGeom>
          <a:solidFill>
            <a:srgbClr val="D9EAD3"/>
          </a:solidFill>
          <a:ln w="952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S" b="1">
                <a:solidFill>
                  <a:schemeClr val="dk1"/>
                </a:solidFill>
              </a:rPr>
              <a:t>apply</a:t>
            </a:r>
            <a:r>
              <a:rPr lang="es-ES">
                <a:solidFill>
                  <a:schemeClr val="dk1"/>
                </a:solidFill>
              </a:rPr>
              <a:t> code review suggestions</a:t>
            </a:r>
            <a:endParaRPr/>
          </a:p>
        </p:txBody>
      </p:sp>
      <p:sp>
        <p:nvSpPr>
          <p:cNvPr id="188" name="Google Shape;188;p14"/>
          <p:cNvSpPr txBox="1"/>
          <p:nvPr/>
        </p:nvSpPr>
        <p:spPr>
          <a:xfrm>
            <a:off x="7869888" y="2174800"/>
            <a:ext cx="6381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ok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4"/>
          <p:cNvSpPr txBox="1"/>
          <p:nvPr/>
        </p:nvSpPr>
        <p:spPr>
          <a:xfrm>
            <a:off x="5996550" y="1881500"/>
            <a:ext cx="9105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ok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4"/>
          <p:cNvSpPr/>
          <p:nvPr/>
        </p:nvSpPr>
        <p:spPr>
          <a:xfrm>
            <a:off x="7952235" y="2562375"/>
            <a:ext cx="341100" cy="21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" name="Google Shape;191;p14"/>
          <p:cNvSpPr/>
          <p:nvPr/>
        </p:nvSpPr>
        <p:spPr>
          <a:xfrm rot="-5400000">
            <a:off x="6725425" y="2016209"/>
            <a:ext cx="286500" cy="21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" name="Google Shape;192;p14"/>
          <p:cNvSpPr/>
          <p:nvPr/>
        </p:nvSpPr>
        <p:spPr>
          <a:xfrm rot="5400000">
            <a:off x="8751575" y="3343732"/>
            <a:ext cx="587700" cy="260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3" name="Google Shape;193;p14"/>
          <p:cNvSpPr txBox="1"/>
          <p:nvPr/>
        </p:nvSpPr>
        <p:spPr>
          <a:xfrm>
            <a:off x="9123924" y="1876825"/>
            <a:ext cx="15441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not approved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4"/>
          <p:cNvSpPr/>
          <p:nvPr/>
        </p:nvSpPr>
        <p:spPr>
          <a:xfrm rot="5400000">
            <a:off x="6999750" y="2024675"/>
            <a:ext cx="288900" cy="21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5" name="Google Shape;195;p14"/>
          <p:cNvSpPr/>
          <p:nvPr/>
        </p:nvSpPr>
        <p:spPr>
          <a:xfrm rot="-5400000">
            <a:off x="8918925" y="2021126"/>
            <a:ext cx="310500" cy="21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" name="Google Shape;196;p14"/>
          <p:cNvSpPr/>
          <p:nvPr/>
        </p:nvSpPr>
        <p:spPr>
          <a:xfrm rot="-5400000" flipH="1">
            <a:off x="7604200" y="1619375"/>
            <a:ext cx="636600" cy="648300"/>
          </a:xfrm>
          <a:prstGeom prst="bentArrow">
            <a:avLst>
              <a:gd name="adj1" fmla="val 16458"/>
              <a:gd name="adj2" fmla="val 25000"/>
              <a:gd name="adj3" fmla="val 27937"/>
              <a:gd name="adj4" fmla="val 45876"/>
            </a:avLst>
          </a:prstGeom>
          <a:solidFill>
            <a:srgbClr val="38761D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" name="Google Shape;197;p14"/>
          <p:cNvSpPr txBox="1"/>
          <p:nvPr/>
        </p:nvSpPr>
        <p:spPr>
          <a:xfrm>
            <a:off x="9124448" y="3179300"/>
            <a:ext cx="13383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>
                <a:solidFill>
                  <a:schemeClr val="dk1"/>
                </a:solidFill>
              </a:rPr>
              <a:t> </a:t>
            </a:r>
            <a:r>
              <a:rPr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approved</a:t>
            </a:r>
            <a:r>
              <a:rPr lang="es-ES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198" name="Google Shape;198;p14"/>
          <p:cNvSpPr/>
          <p:nvPr/>
        </p:nvSpPr>
        <p:spPr>
          <a:xfrm>
            <a:off x="7420595" y="5531400"/>
            <a:ext cx="261600" cy="261600"/>
          </a:xfrm>
          <a:prstGeom prst="ellipse">
            <a:avLst/>
          </a:prstGeom>
          <a:solidFill>
            <a:srgbClr val="2F5597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9" name="Google Shape;199;p14"/>
          <p:cNvSpPr/>
          <p:nvPr/>
        </p:nvSpPr>
        <p:spPr>
          <a:xfrm>
            <a:off x="7828677" y="5455200"/>
            <a:ext cx="559500" cy="41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F5597"/>
          </a:solidFill>
          <a:ln w="952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0" name="Google Shape;200;p14"/>
          <p:cNvSpPr/>
          <p:nvPr/>
        </p:nvSpPr>
        <p:spPr>
          <a:xfrm>
            <a:off x="8123625" y="4661800"/>
            <a:ext cx="2509200" cy="733200"/>
          </a:xfrm>
          <a:prstGeom prst="wedgeRectCallout">
            <a:avLst>
              <a:gd name="adj1" fmla="val -69692"/>
              <a:gd name="adj2" fmla="val 58020"/>
            </a:avLst>
          </a:prstGeom>
          <a:solidFill>
            <a:srgbClr val="D9EAD3"/>
          </a:solidFill>
          <a:ln w="952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S" sz="1600">
                <a:latin typeface="Calibri"/>
                <a:ea typeface="Calibri"/>
                <a:cs typeface="Calibri"/>
                <a:sym typeface="Calibri"/>
              </a:rPr>
              <a:t>every Friday: </a:t>
            </a:r>
            <a:r>
              <a:rPr lang="es-ES" sz="1600" b="1">
                <a:latin typeface="Calibri"/>
                <a:ea typeface="Calibri"/>
                <a:cs typeface="Calibri"/>
                <a:sym typeface="Calibri"/>
              </a:rPr>
              <a:t>testing suite</a:t>
            </a:r>
            <a:r>
              <a:rPr lang="es-ES" sz="1600">
                <a:latin typeface="Calibri"/>
                <a:ea typeface="Calibri"/>
                <a:cs typeface="Calibri"/>
                <a:sym typeface="Calibri"/>
              </a:rPr>
              <a:t> running on </a:t>
            </a:r>
            <a:r>
              <a:rPr lang="es-ES" sz="1600" b="1"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4"/>
          <p:cNvSpPr txBox="1"/>
          <p:nvPr/>
        </p:nvSpPr>
        <p:spPr>
          <a:xfrm>
            <a:off x="7059450" y="5452300"/>
            <a:ext cx="4914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>
                <a:solidFill>
                  <a:schemeClr val="dk1"/>
                </a:solidFill>
              </a:rPr>
              <a:t>...</a:t>
            </a:r>
            <a:endParaRPr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9" y="1441238"/>
            <a:ext cx="2609815" cy="1267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64" y="2828440"/>
            <a:ext cx="1636290" cy="99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5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175" y="1123515"/>
            <a:ext cx="8040907" cy="36646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Auto-</a:t>
            </a:r>
            <a:r>
              <a:rPr lang="es-ES" dirty="0" err="1"/>
              <a:t>Models</a:t>
            </a:r>
            <a:r>
              <a:rPr lang="es-ES" dirty="0"/>
              <a:t> </a:t>
            </a:r>
            <a:r>
              <a:rPr lang="es-ES" dirty="0" err="1"/>
              <a:t>development</a:t>
            </a:r>
            <a:r>
              <a:rPr lang="es-ES" dirty="0"/>
              <a:t/>
            </a:r>
            <a:br>
              <a:rPr lang="es-ES" dirty="0"/>
            </a:b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920" y="4099137"/>
            <a:ext cx="5307157" cy="20207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4025" y="4991736"/>
            <a:ext cx="433304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 err="1" smtClean="0"/>
              <a:t>GitLab</a:t>
            </a:r>
            <a:r>
              <a:rPr lang="en-GB" dirty="0" smtClean="0"/>
              <a:t> board – Agile “Kanban” methodology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283498" y="3597969"/>
            <a:ext cx="165519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Merge requests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188" y="1977784"/>
            <a:ext cx="2609815" cy="126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9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s-ES"/>
              <a:t>Auto-EC-Earth testing: release tests</a:t>
            </a:r>
            <a:endParaRPr/>
          </a:p>
        </p:txBody>
      </p:sp>
      <p:sp>
        <p:nvSpPr>
          <p:cNvPr id="407" name="Google Shape;407;p32"/>
          <p:cNvSpPr txBox="1"/>
          <p:nvPr/>
        </p:nvSpPr>
        <p:spPr>
          <a:xfrm>
            <a:off x="1788237" y="935292"/>
            <a:ext cx="8767119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480"/>
              </a:spcBef>
            </a:pPr>
            <a:r>
              <a:rPr lang="en-US" dirty="0" smtClean="0">
                <a:solidFill>
                  <a:schemeClr val="dk1"/>
                </a:solidFill>
              </a:rPr>
              <a:t>For every version release: run a complete set of tests. Every week: run a smaller set of tests.</a:t>
            </a:r>
            <a:endParaRPr lang="en-US" sz="900" dirty="0"/>
          </a:p>
        </p:txBody>
      </p:sp>
      <p:graphicFrame>
        <p:nvGraphicFramePr>
          <p:cNvPr id="408" name="Google Shape;408;p32"/>
          <p:cNvGraphicFramePr/>
          <p:nvPr/>
        </p:nvGraphicFramePr>
        <p:xfrm>
          <a:off x="1788238" y="1693588"/>
          <a:ext cx="8615525" cy="418593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45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1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82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9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9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2350">
                <a:tc>
                  <a:txBody>
                    <a:bodyPr/>
                    <a:lstStyle/>
                    <a:p>
                      <a:pPr marL="190500" marR="190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nord3</a:t>
                      </a:r>
                      <a:endParaRPr sz="1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CCA</a:t>
                      </a:r>
                      <a:endParaRPr sz="1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MN4</a:t>
                      </a:r>
                      <a:endParaRPr sz="1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resolution</a:t>
                      </a:r>
                      <a:endParaRPr sz="1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</a:t>
                      </a:r>
                      <a:endParaRPr sz="1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details</a:t>
                      </a:r>
                      <a:endParaRPr sz="1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t02c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t00u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t00q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T255L91-ORCA1L75-LIM3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coupled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start from restart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t00v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T255L91-ORCA1L75-LIM3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coupled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atmos. nudging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t011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T255L91-ORCA1L75-LIM3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coupled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sppt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t00s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t00o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T255L91-ORCA1L75-LIM3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coupled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cold start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t01d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t00z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ORCA1L75-LIM3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nemo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9D2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cold start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t01j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ORCA1L75-LIM3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nemo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cold start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90500" marR="190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ocean nudging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t01e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t00r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T511L91-ORCA025L75-LIM3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coupled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start from restart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t01o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ORCA025L75-LIM3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nemo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cold start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4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t01b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t00y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T511L91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ifs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cold start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5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t00t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t00p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T511L91-ORCA025L75-LIM3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coupled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CFE2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190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cold start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74450" marB="74450" anchor="ctr">
                    <a:lnL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425" cap="flat" cmpd="sng">
                      <a:solidFill>
                        <a:srgbClr val="DCDC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99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"/>
          <p:cNvSpPr txBox="1"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dirty="0" smtClean="0"/>
              <a:t>Integration tests: testing suite</a:t>
            </a:r>
            <a:endParaRPr lang="en-US" dirty="0"/>
          </a:p>
        </p:txBody>
      </p:sp>
      <p:pic>
        <p:nvPicPr>
          <p:cNvPr id="208" name="Google Shape;20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4075" y="3519150"/>
            <a:ext cx="5062350" cy="27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5"/>
          <p:cNvPicPr preferRelativeResize="0"/>
          <p:nvPr/>
        </p:nvPicPr>
        <p:blipFill rotWithShape="1">
          <a:blip r:embed="rId4">
            <a:alphaModFix/>
          </a:blip>
          <a:srcRect r="6864"/>
          <a:stretch/>
        </p:blipFill>
        <p:spPr>
          <a:xfrm>
            <a:off x="1734838" y="1209676"/>
            <a:ext cx="8748739" cy="199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5" descr="https://xebialabs.com/wp-content/uploads/files/tool-chest/gitlab.jpg"/>
          <p:cNvPicPr preferRelativeResize="0"/>
          <p:nvPr/>
        </p:nvPicPr>
        <p:blipFill rotWithShape="1">
          <a:blip r:embed="rId5">
            <a:alphaModFix/>
          </a:blip>
          <a:srcRect l="26511" t="24183" r="26879" b="23311"/>
          <a:stretch/>
        </p:blipFill>
        <p:spPr>
          <a:xfrm>
            <a:off x="2057401" y="3962401"/>
            <a:ext cx="1504949" cy="16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5"/>
          <p:cNvSpPr/>
          <p:nvPr/>
        </p:nvSpPr>
        <p:spPr>
          <a:xfrm rot="-5400000">
            <a:off x="3766575" y="3313050"/>
            <a:ext cx="1287600" cy="15957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2F55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latin typeface="Calibri"/>
              <a:ea typeface="Calibri"/>
              <a:cs typeface="Calibri"/>
            </a:endParaRPr>
          </a:p>
        </p:txBody>
      </p:sp>
      <p:sp>
        <p:nvSpPr>
          <p:cNvPr id="212" name="Google Shape;212;p15"/>
          <p:cNvSpPr/>
          <p:nvPr/>
        </p:nvSpPr>
        <p:spPr>
          <a:xfrm>
            <a:off x="1743075" y="6067425"/>
            <a:ext cx="2543100" cy="71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13" name="Google Shape;213;p15" descr="https://earth.bsc.es/gitlab/uploads/-/system/project/avatar/58/Autosubmit-logo2.png?width=64"/>
          <p:cNvPicPr preferRelativeResize="0"/>
          <p:nvPr/>
        </p:nvPicPr>
        <p:blipFill rotWithShape="1">
          <a:blip r:embed="rId6">
            <a:alphaModFix/>
          </a:blip>
          <a:srcRect b="73178"/>
          <a:stretch/>
        </p:blipFill>
        <p:spPr>
          <a:xfrm>
            <a:off x="1839602" y="5876924"/>
            <a:ext cx="314052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300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89316" tIns="44646" rIns="89316" bIns="44646" rtlCol="0" anchor="t" anchorCtr="0">
            <a:noAutofit/>
          </a:bodyPr>
          <a:lstStyle/>
          <a:p>
            <a:r>
              <a:rPr lang="en-GB" dirty="0" smtClean="0"/>
              <a:t>Reproducibility</a:t>
            </a:r>
            <a:endParaRPr dirty="0"/>
          </a:p>
        </p:txBody>
      </p:sp>
      <p:sp>
        <p:nvSpPr>
          <p:cNvPr id="174" name="Google Shape;174;p28"/>
          <p:cNvSpPr txBox="1">
            <a:spLocks noGrp="1"/>
          </p:cNvSpPr>
          <p:nvPr>
            <p:ph idx="1"/>
          </p:nvPr>
        </p:nvSpPr>
        <p:spPr>
          <a:xfrm>
            <a:off x="417443" y="1146732"/>
            <a:ext cx="11370366" cy="46624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9316" tIns="44646" rIns="89316" bIns="44646" rtlCol="0" anchor="t" anchorCtr="0">
            <a:noAutofit/>
          </a:bodyPr>
          <a:lstStyle/>
          <a:p>
            <a:pPr marL="334979" indent="-322572" algn="just">
              <a:lnSpc>
                <a:spcPct val="150000"/>
              </a:lnSpc>
              <a:buClr>
                <a:srgbClr val="000000"/>
              </a:buClr>
              <a:buSzPts val="2200"/>
            </a:pPr>
            <a:r>
              <a:rPr lang="en-GB" sz="2400" dirty="0" smtClean="0">
                <a:solidFill>
                  <a:srgbClr val="000000"/>
                </a:solidFill>
              </a:rPr>
              <a:t>Earth models: variety of </a:t>
            </a:r>
            <a:r>
              <a:rPr lang="en-GB" sz="2400" b="1" dirty="0" smtClean="0">
                <a:solidFill>
                  <a:srgbClr val="000000"/>
                </a:solidFill>
              </a:rPr>
              <a:t>spatial resolutions</a:t>
            </a:r>
            <a:r>
              <a:rPr lang="en-GB" sz="2400" dirty="0" smtClean="0">
                <a:solidFill>
                  <a:srgbClr val="000000"/>
                </a:solidFill>
              </a:rPr>
              <a:t>, </a:t>
            </a:r>
            <a:r>
              <a:rPr lang="en-GB" sz="2400" b="1" dirty="0" smtClean="0">
                <a:solidFill>
                  <a:srgbClr val="000000"/>
                </a:solidFill>
              </a:rPr>
              <a:t>configurations</a:t>
            </a:r>
            <a:r>
              <a:rPr lang="en-GB" sz="2400" dirty="0" smtClean="0">
                <a:solidFill>
                  <a:srgbClr val="000000"/>
                </a:solidFill>
              </a:rPr>
              <a:t> and running </a:t>
            </a:r>
            <a:r>
              <a:rPr lang="en-GB" sz="2400" b="1" dirty="0" smtClean="0">
                <a:solidFill>
                  <a:srgbClr val="000000"/>
                </a:solidFill>
              </a:rPr>
              <a:t>environments</a:t>
            </a:r>
            <a:r>
              <a:rPr lang="en-GB" sz="2400" dirty="0" smtClean="0">
                <a:solidFill>
                  <a:srgbClr val="000000"/>
                </a:solidFill>
              </a:rPr>
              <a:t>.</a:t>
            </a:r>
            <a:endParaRPr sz="2400" dirty="0"/>
          </a:p>
          <a:p>
            <a:pPr marL="334979" indent="-322572" algn="just">
              <a:lnSpc>
                <a:spcPct val="150000"/>
              </a:lnSpc>
              <a:buClr>
                <a:srgbClr val="000000"/>
              </a:buClr>
              <a:buSzPts val="2200"/>
            </a:pPr>
            <a:r>
              <a:rPr lang="en-GB" sz="2400" dirty="0">
                <a:solidFill>
                  <a:srgbClr val="000000"/>
                </a:solidFill>
              </a:rPr>
              <a:t>Scientific codes are often in a </a:t>
            </a:r>
            <a:r>
              <a:rPr lang="en-GB" sz="2400" b="1" dirty="0">
                <a:solidFill>
                  <a:srgbClr val="000000"/>
                </a:solidFill>
              </a:rPr>
              <a:t>near-constant state of development</a:t>
            </a:r>
            <a:r>
              <a:rPr lang="en-GB" sz="2400" dirty="0">
                <a:solidFill>
                  <a:srgbClr val="000000"/>
                </a:solidFill>
              </a:rPr>
              <a:t> as new science capabilities are added and requirements </a:t>
            </a:r>
            <a:r>
              <a:rPr lang="en-GB" sz="2400" dirty="0" smtClean="0">
                <a:solidFill>
                  <a:srgbClr val="000000"/>
                </a:solidFill>
              </a:rPr>
              <a:t>change.</a:t>
            </a:r>
            <a:endParaRPr lang="en-GB" sz="2400" dirty="0">
              <a:solidFill>
                <a:srgbClr val="000000"/>
              </a:solidFill>
            </a:endParaRPr>
          </a:p>
          <a:p>
            <a:pPr marL="334979" indent="-322572" algn="just">
              <a:lnSpc>
                <a:spcPct val="150000"/>
              </a:lnSpc>
              <a:buClr>
                <a:srgbClr val="000000"/>
              </a:buClr>
              <a:buSzPts val="2200"/>
            </a:pPr>
            <a:r>
              <a:rPr lang="en-GB" sz="2400" dirty="0" smtClean="0"/>
              <a:t>If </a:t>
            </a:r>
            <a:r>
              <a:rPr lang="en-GB" sz="2400" dirty="0"/>
              <a:t>we want to study the model response under some scientific changes, we have to ensure that computational </a:t>
            </a:r>
            <a:r>
              <a:rPr lang="en-GB" sz="2400" b="1" dirty="0"/>
              <a:t>changes</a:t>
            </a:r>
            <a:r>
              <a:rPr lang="en-GB" sz="2400" dirty="0"/>
              <a:t> do not affect the </a:t>
            </a:r>
            <a:r>
              <a:rPr lang="en-GB" sz="2400" b="1" dirty="0"/>
              <a:t>results</a:t>
            </a:r>
            <a:r>
              <a:rPr lang="en-GB" sz="2400" dirty="0"/>
              <a:t>.</a:t>
            </a:r>
            <a:endParaRPr sz="2400" dirty="0"/>
          </a:p>
          <a:p>
            <a:pPr marL="334979" indent="-322572" algn="just">
              <a:lnSpc>
                <a:spcPct val="150000"/>
              </a:lnSpc>
              <a:spcBef>
                <a:spcPts val="391"/>
              </a:spcBef>
              <a:buClr>
                <a:srgbClr val="000000"/>
              </a:buClr>
              <a:buSzPts val="2200"/>
            </a:pPr>
            <a:r>
              <a:rPr lang="en-GB" sz="2400" dirty="0"/>
              <a:t>We need a </a:t>
            </a:r>
            <a:r>
              <a:rPr lang="en-GB" sz="2400" b="1" dirty="0"/>
              <a:t>method</a:t>
            </a:r>
            <a:r>
              <a:rPr lang="en-GB" sz="2400" dirty="0"/>
              <a:t> to evaluate the </a:t>
            </a:r>
            <a:r>
              <a:rPr lang="en-GB" sz="2400" b="1" dirty="0"/>
              <a:t>computational</a:t>
            </a:r>
            <a:r>
              <a:rPr lang="en-GB" sz="2400" dirty="0"/>
              <a:t> </a:t>
            </a:r>
            <a:r>
              <a:rPr lang="en-GB" sz="2400" b="1" dirty="0"/>
              <a:t>efficiency</a:t>
            </a:r>
            <a:r>
              <a:rPr lang="en-GB" sz="2400" dirty="0"/>
              <a:t> of our </a:t>
            </a:r>
            <a:r>
              <a:rPr lang="en-GB" sz="2400" dirty="0" smtClean="0"/>
              <a:t>models:</a:t>
            </a:r>
            <a:endParaRPr sz="2400" dirty="0"/>
          </a:p>
          <a:p>
            <a:pPr marL="725788" lvl="1" indent="-266743">
              <a:lnSpc>
                <a:spcPct val="150000"/>
              </a:lnSpc>
              <a:spcBef>
                <a:spcPts val="352"/>
              </a:spcBef>
              <a:buClr>
                <a:srgbClr val="000000"/>
              </a:buClr>
              <a:buSzPts val="1800"/>
            </a:pPr>
            <a:r>
              <a:rPr lang="en-GB" sz="2400" dirty="0">
                <a:solidFill>
                  <a:srgbClr val="000000"/>
                </a:solidFill>
              </a:rPr>
              <a:t>When the hardware </a:t>
            </a:r>
            <a:r>
              <a:rPr lang="en-GB" sz="2400" dirty="0" smtClean="0">
                <a:solidFill>
                  <a:srgbClr val="000000"/>
                </a:solidFill>
              </a:rPr>
              <a:t>changes, the </a:t>
            </a:r>
            <a:r>
              <a:rPr lang="en-GB" sz="2400" dirty="0">
                <a:solidFill>
                  <a:srgbClr val="000000"/>
                </a:solidFill>
              </a:rPr>
              <a:t>number of </a:t>
            </a:r>
            <a:r>
              <a:rPr lang="en-GB" sz="2400" dirty="0" smtClean="0">
                <a:solidFill>
                  <a:srgbClr val="000000"/>
                </a:solidFill>
              </a:rPr>
              <a:t>resources or the configuration changes.</a:t>
            </a:r>
            <a:endParaRPr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42"/>
          <p:cNvPicPr preferRelativeResize="0"/>
          <p:nvPr/>
        </p:nvPicPr>
        <p:blipFill rotWithShape="1">
          <a:blip r:embed="rId3">
            <a:alphaModFix/>
          </a:blip>
          <a:srcRect l="6149" t="-1" r="5476" b="2379"/>
          <a:stretch/>
        </p:blipFill>
        <p:spPr>
          <a:xfrm>
            <a:off x="2111433" y="1062901"/>
            <a:ext cx="7996843" cy="5421026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s-ES" dirty="0" err="1" smtClean="0"/>
              <a:t>Reproducibility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14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89316" tIns="44646" rIns="89316" bIns="44646" rtlCol="0" anchor="t" anchorCtr="0">
            <a:noAutofit/>
          </a:bodyPr>
          <a:lstStyle/>
          <a:p>
            <a:r>
              <a:rPr lang="en-GB" dirty="0" smtClean="0"/>
              <a:t>Methodology: EC-Earth CMIP6 case</a:t>
            </a:r>
            <a:endParaRPr dirty="0"/>
          </a:p>
        </p:txBody>
      </p:sp>
      <p:sp>
        <p:nvSpPr>
          <p:cNvPr id="214" name="Google Shape;214;p32"/>
          <p:cNvSpPr txBox="1">
            <a:spLocks noGrp="1"/>
          </p:cNvSpPr>
          <p:nvPr>
            <p:ph idx="1"/>
          </p:nvPr>
        </p:nvSpPr>
        <p:spPr>
          <a:xfrm>
            <a:off x="454027" y="3630439"/>
            <a:ext cx="3078882" cy="2161786"/>
          </a:xfrm>
          <a:prstGeom prst="rect">
            <a:avLst/>
          </a:prstGeom>
        </p:spPr>
        <p:txBody>
          <a:bodyPr spcFirstLastPara="1" vert="horz" wrap="square" lIns="89316" tIns="44646" rIns="89316" bIns="44646" rtlCol="0" anchor="t" anchorCtr="0">
            <a:noAutofit/>
          </a:bodyPr>
          <a:lstStyle/>
          <a:p>
            <a:pPr marL="0" indent="0">
              <a:buNone/>
            </a:pPr>
            <a:r>
              <a:rPr lang="en-GB" sz="2149" dirty="0" smtClean="0"/>
              <a:t>In comparison:</a:t>
            </a:r>
            <a:endParaRPr sz="2149" dirty="0"/>
          </a:p>
          <a:p>
            <a:pPr indent="-347386">
              <a:buSzPts val="2000"/>
            </a:pPr>
            <a:r>
              <a:rPr lang="en-GB" sz="1954" dirty="0" smtClean="0"/>
              <a:t>Platforms</a:t>
            </a:r>
            <a:endParaRPr sz="1954" dirty="0"/>
          </a:p>
          <a:p>
            <a:pPr indent="-347386">
              <a:spcBef>
                <a:spcPts val="0"/>
              </a:spcBef>
              <a:buSzPts val="2000"/>
            </a:pPr>
            <a:r>
              <a:rPr lang="en-GB" sz="1954" dirty="0" smtClean="0"/>
              <a:t>Compilers</a:t>
            </a:r>
            <a:endParaRPr sz="1954" dirty="0"/>
          </a:p>
          <a:p>
            <a:pPr indent="-347386">
              <a:spcBef>
                <a:spcPts val="0"/>
              </a:spcBef>
              <a:buSzPts val="2000"/>
            </a:pPr>
            <a:r>
              <a:rPr lang="en-GB" sz="1954" dirty="0"/>
              <a:t>Domain </a:t>
            </a:r>
            <a:r>
              <a:rPr lang="en-GB" sz="1954" dirty="0" smtClean="0"/>
              <a:t>Decomposition</a:t>
            </a:r>
            <a:endParaRPr sz="1954" dirty="0"/>
          </a:p>
          <a:p>
            <a:pPr indent="-347386">
              <a:spcBef>
                <a:spcPts val="0"/>
              </a:spcBef>
              <a:buSzPts val="2000"/>
            </a:pPr>
            <a:r>
              <a:rPr lang="en-GB" sz="1954" dirty="0" smtClean="0"/>
              <a:t>Model options</a:t>
            </a:r>
            <a:endParaRPr sz="1954" dirty="0"/>
          </a:p>
        </p:txBody>
      </p:sp>
      <p:grpSp>
        <p:nvGrpSpPr>
          <p:cNvPr id="215" name="Google Shape;215;p32"/>
          <p:cNvGrpSpPr/>
          <p:nvPr/>
        </p:nvGrpSpPr>
        <p:grpSpPr>
          <a:xfrm>
            <a:off x="2513635" y="1295729"/>
            <a:ext cx="7046001" cy="2564064"/>
            <a:chOff x="181800" y="841333"/>
            <a:chExt cx="9144001" cy="3260317"/>
          </a:xfrm>
        </p:grpSpPr>
        <p:pic>
          <p:nvPicPr>
            <p:cNvPr id="216" name="Google Shape;216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1800" y="841333"/>
              <a:ext cx="9144001" cy="3260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p32"/>
            <p:cNvSpPr/>
            <p:nvPr/>
          </p:nvSpPr>
          <p:spPr>
            <a:xfrm>
              <a:off x="181800" y="3848450"/>
              <a:ext cx="3898800" cy="2532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9316" tIns="89316" rIns="89316" bIns="89316" anchor="ctr" anchorCtr="0">
              <a:noAutofit/>
            </a:bodyPr>
            <a:lstStyle/>
            <a:p>
              <a:endParaRPr sz="1758"/>
            </a:p>
          </p:txBody>
        </p:sp>
        <p:sp>
          <p:nvSpPr>
            <p:cNvPr id="218" name="Google Shape;218;p32"/>
            <p:cNvSpPr/>
            <p:nvPr/>
          </p:nvSpPr>
          <p:spPr>
            <a:xfrm>
              <a:off x="272700" y="889750"/>
              <a:ext cx="302100" cy="2532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9316" tIns="89316" rIns="89316" bIns="89316" anchor="ctr" anchorCtr="0">
              <a:noAutofit/>
            </a:bodyPr>
            <a:lstStyle/>
            <a:p>
              <a:endParaRPr sz="1758"/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3434200" y="849700"/>
              <a:ext cx="1767600" cy="3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89316" tIns="89316" rIns="89316" bIns="89316" anchor="ctr" anchorCtr="0">
              <a:noAutofit/>
            </a:bodyPr>
            <a:lstStyle/>
            <a:p>
              <a:r>
                <a:rPr lang="en-GB" sz="1758" b="1">
                  <a:solidFill>
                    <a:srgbClr val="8E7CC3"/>
                  </a:solidFill>
                </a:rPr>
                <a:t>Forcing Fixed</a:t>
              </a:r>
              <a:endParaRPr sz="1758" b="1">
                <a:solidFill>
                  <a:srgbClr val="8E7CC3"/>
                </a:solidFill>
              </a:endParaRPr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5263300" y="849700"/>
              <a:ext cx="3291900" cy="3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89316" tIns="89316" rIns="89316" bIns="89316" anchor="ctr" anchorCtr="0">
              <a:noAutofit/>
            </a:bodyPr>
            <a:lstStyle/>
            <a:p>
              <a:r>
                <a:rPr lang="en-GB" sz="1758" b="1">
                  <a:solidFill>
                    <a:srgbClr val="E06666"/>
                  </a:solidFill>
                </a:rPr>
                <a:t>Cmip and Amip simulations</a:t>
              </a:r>
              <a:endParaRPr sz="1758" b="1">
                <a:solidFill>
                  <a:srgbClr val="E06666"/>
                </a:solidFill>
              </a:endParaRPr>
            </a:p>
          </p:txBody>
        </p:sp>
      </p:grpSp>
      <p:pic>
        <p:nvPicPr>
          <p:cNvPr id="10" name="Google Shape;513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2721" y="4222821"/>
            <a:ext cx="3107683" cy="20293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14;p61"/>
          <p:cNvSpPr/>
          <p:nvPr/>
        </p:nvSpPr>
        <p:spPr>
          <a:xfrm>
            <a:off x="5947966" y="4116383"/>
            <a:ext cx="569455" cy="80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24" tIns="43962" rIns="87924" bIns="43962" anchor="t" anchorCtr="0">
            <a:noAutofit/>
          </a:bodyPr>
          <a:lstStyle/>
          <a:p>
            <a:r>
              <a:rPr lang="en-GB" sz="879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mean</a:t>
            </a:r>
            <a:endParaRPr sz="87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515;p61"/>
          <p:cNvSpPr/>
          <p:nvPr/>
        </p:nvSpPr>
        <p:spPr>
          <a:xfrm>
            <a:off x="6530771" y="4006156"/>
            <a:ext cx="800988" cy="134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24" tIns="43962" rIns="87924" bIns="43962" anchor="t" anchorCtr="0">
            <a:noAutofit/>
          </a:bodyPr>
          <a:lstStyle/>
          <a:p>
            <a:pPr algn="ctr"/>
            <a:r>
              <a:rPr lang="en-GB" sz="879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5-member range</a:t>
            </a:r>
            <a:endParaRPr sz="87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" name="Google Shape;516;p61"/>
          <p:cNvCxnSpPr/>
          <p:nvPr/>
        </p:nvCxnSpPr>
        <p:spPr>
          <a:xfrm>
            <a:off x="6408474" y="4222829"/>
            <a:ext cx="19900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517;p61"/>
          <p:cNvCxnSpPr/>
          <p:nvPr/>
        </p:nvCxnSpPr>
        <p:spPr>
          <a:xfrm>
            <a:off x="6408474" y="4196987"/>
            <a:ext cx="199001" cy="0"/>
          </a:xfrm>
          <a:prstGeom prst="straightConnector1">
            <a:avLst/>
          </a:prstGeom>
          <a:noFill/>
          <a:ln w="12600" cap="rnd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5" name="Google Shape;518;p61"/>
          <p:cNvCxnSpPr/>
          <p:nvPr/>
        </p:nvCxnSpPr>
        <p:spPr>
          <a:xfrm>
            <a:off x="6408474" y="4266046"/>
            <a:ext cx="199001" cy="0"/>
          </a:xfrm>
          <a:prstGeom prst="straightConnector1">
            <a:avLst/>
          </a:prstGeom>
          <a:noFill/>
          <a:ln w="12600" cap="rnd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</p:cxnSp>
      <p:pic>
        <p:nvPicPr>
          <p:cNvPr id="16" name="Google Shape;519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8796141" y="3806654"/>
            <a:ext cx="1839273" cy="2647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515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C427D298-FC36-3048-B434-80F6773AA9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38" y="-652064"/>
            <a:ext cx="12259476" cy="816212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006811" y="1286334"/>
            <a:ext cx="6178378" cy="28800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3006811" y="832021"/>
            <a:ext cx="6178378" cy="432000"/>
          </a:xfrm>
          <a:prstGeom prst="rect">
            <a:avLst/>
          </a:prstGeom>
          <a:solidFill>
            <a:srgbClr val="0070C0">
              <a:alpha val="67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3006811" y="1606409"/>
            <a:ext cx="6178378" cy="28800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3006811" y="1917439"/>
            <a:ext cx="6178378" cy="28800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3006811" y="2237514"/>
            <a:ext cx="6178378" cy="28800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E573E08-D082-0E4E-8837-BD913B7E5EC0}"/>
              </a:ext>
            </a:extLst>
          </p:cNvPr>
          <p:cNvSpPr txBox="1"/>
          <p:nvPr/>
        </p:nvSpPr>
        <p:spPr>
          <a:xfrm>
            <a:off x="3229831" y="287090"/>
            <a:ext cx="5732338" cy="226985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MareNostrum</a:t>
            </a:r>
            <a:r>
              <a:rPr kumimoji="0" lang="en-GB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  <a:endParaRPr kumimoji="0" lang="en-GB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Total peak performance: </a:t>
            </a: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13,7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Pflops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General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Purpos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 Cluster: 	11.15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Pflops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		(1.07.2017)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CTE1-P9+Volta: 			1.57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Pflops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		(1.03.2018)</a:t>
            </a:r>
          </a:p>
          <a:p>
            <a:pPr lvl="0" defTabSz="457200">
              <a:lnSpc>
                <a:spcPct val="110000"/>
              </a:lnSpc>
              <a:defRPr/>
            </a:pPr>
            <a:r>
              <a:rPr lang="en-US" sz="1900" b="1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CTE2-AMD: 				0.52 </a:t>
            </a:r>
            <a:r>
              <a:rPr lang="en-US" sz="1900" b="1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Pflops</a:t>
            </a:r>
            <a:r>
              <a:rPr lang="en-US" sz="1900" b="1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		(1.11.2019)</a:t>
            </a:r>
          </a:p>
          <a:p>
            <a:pPr defTabSz="457200">
              <a:lnSpc>
                <a:spcPct val="110000"/>
              </a:lnSpc>
              <a:defRPr/>
            </a:pPr>
            <a:r>
              <a:rPr lang="en-US" sz="1900" b="1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CTE3-Arm V8: 			0.5 </a:t>
            </a:r>
            <a:r>
              <a:rPr lang="en-US" sz="1900" b="1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Pflops</a:t>
            </a:r>
            <a:r>
              <a:rPr lang="en-US" sz="1900" b="1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		(????)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141931" y="5618208"/>
            <a:ext cx="2554378" cy="1275751"/>
            <a:chOff x="171680" y="5494638"/>
            <a:chExt cx="2021942" cy="1389559"/>
          </a:xfrm>
        </p:grpSpPr>
        <p:sp>
          <p:nvSpPr>
            <p:cNvPr id="12" name="Redondear rectángulo de esquina del mismo lado 11"/>
            <p:cNvSpPr/>
            <p:nvPr/>
          </p:nvSpPr>
          <p:spPr>
            <a:xfrm>
              <a:off x="171680" y="5494638"/>
              <a:ext cx="2021942" cy="1389559"/>
            </a:xfrm>
            <a:prstGeom prst="round2SameRect">
              <a:avLst>
                <a:gd name="adj1" fmla="val 19174"/>
                <a:gd name="adj2" fmla="val 0"/>
              </a:avLst>
            </a:prstGeom>
            <a:solidFill>
              <a:schemeClr val="accent5">
                <a:lumMod val="50000"/>
                <a:alpha val="9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rtlCol="0" anchor="t" anchorCtr="0">
              <a:noAutofit/>
            </a:bodyPr>
            <a:lstStyle/>
            <a:p>
              <a:pPr algn="ctr"/>
              <a:r>
                <a:rPr lang="en-GB" sz="1700" b="1" dirty="0" err="1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MareNostrum</a:t>
              </a:r>
              <a:r>
                <a:rPr lang="en-GB" sz="1700" b="1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1</a:t>
              </a:r>
            </a:p>
            <a:p>
              <a:pPr algn="ctr">
                <a:lnSpc>
                  <a:spcPct val="110000"/>
                </a:lnSpc>
              </a:pPr>
              <a:r>
                <a:rPr lang="en-GB" sz="1600" b="1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</a:t>
              </a:r>
              <a:r>
                <a:rPr lang="en-GB" sz="1400" b="1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2004 – 42,3 </a:t>
              </a:r>
              <a:r>
                <a:rPr lang="en-GB" sz="1400" b="1" dirty="0" err="1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Tflops</a:t>
              </a:r>
              <a:endParaRPr lang="en-GB" sz="1400" b="1" dirty="0">
                <a:solidFill>
                  <a:prstClr val="white"/>
                </a:solidFill>
                <a:effectLst>
                  <a:outerShdw blurRad="76200" sx="103000" sy="103000" algn="ctr" rotWithShape="0">
                    <a:schemeClr val="accent1">
                      <a:lumMod val="50000"/>
                      <a:alpha val="20000"/>
                    </a:schemeClr>
                  </a:outerShdw>
                </a:effectLst>
              </a:endParaRPr>
            </a:p>
            <a:p>
              <a:pPr algn="ctr">
                <a:lnSpc>
                  <a:spcPct val="110000"/>
                </a:lnSpc>
              </a:pP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1</a:t>
              </a:r>
              <a:r>
                <a:rPr lang="en-GB" sz="1500" baseline="300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st</a:t>
              </a: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Europe / 4</a:t>
              </a:r>
              <a:r>
                <a:rPr lang="en-GB" sz="1500" baseline="300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th</a:t>
              </a: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World</a:t>
              </a:r>
            </a:p>
            <a:p>
              <a:pPr algn="ctr">
                <a:lnSpc>
                  <a:spcPct val="110000"/>
                </a:lnSpc>
              </a:pP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New technologies </a:t>
              </a:r>
            </a:p>
          </p:txBody>
        </p:sp>
        <p:cxnSp>
          <p:nvCxnSpPr>
            <p:cNvPr id="13" name="Conector recto 12"/>
            <p:cNvCxnSpPr/>
            <p:nvPr/>
          </p:nvCxnSpPr>
          <p:spPr>
            <a:xfrm>
              <a:off x="1919416" y="6056915"/>
              <a:ext cx="274206" cy="0"/>
            </a:xfrm>
            <a:prstGeom prst="line">
              <a:avLst/>
            </a:prstGeom>
            <a:solidFill>
              <a:schemeClr val="accent5">
                <a:lumMod val="50000"/>
                <a:alpha val="95000"/>
              </a:schemeClr>
            </a:solidFill>
            <a:ln w="19050" cap="rnd">
              <a:solidFill>
                <a:srgbClr val="00B0F0">
                  <a:alpha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Conector recto 13"/>
            <p:cNvCxnSpPr/>
            <p:nvPr/>
          </p:nvCxnSpPr>
          <p:spPr>
            <a:xfrm>
              <a:off x="179918" y="6056915"/>
              <a:ext cx="274206" cy="0"/>
            </a:xfrm>
            <a:prstGeom prst="line">
              <a:avLst/>
            </a:prstGeom>
            <a:solidFill>
              <a:schemeClr val="accent5">
                <a:lumMod val="50000"/>
                <a:alpha val="95000"/>
              </a:schemeClr>
            </a:solidFill>
            <a:ln w="19050" cap="rnd">
              <a:solidFill>
                <a:srgbClr val="00B0F0">
                  <a:alpha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5" name="Grupo 14"/>
          <p:cNvGrpSpPr/>
          <p:nvPr/>
        </p:nvGrpSpPr>
        <p:grpSpPr>
          <a:xfrm>
            <a:off x="3212153" y="5618208"/>
            <a:ext cx="2554378" cy="1275751"/>
            <a:chOff x="2402812" y="5494638"/>
            <a:chExt cx="2021942" cy="1389559"/>
          </a:xfrm>
        </p:grpSpPr>
        <p:sp>
          <p:nvSpPr>
            <p:cNvPr id="16" name="Redondear rectángulo de esquina del mismo lado 15"/>
            <p:cNvSpPr/>
            <p:nvPr/>
          </p:nvSpPr>
          <p:spPr>
            <a:xfrm>
              <a:off x="2402812" y="5494638"/>
              <a:ext cx="2021942" cy="1389559"/>
            </a:xfrm>
            <a:prstGeom prst="round2SameRect">
              <a:avLst/>
            </a:prstGeom>
            <a:solidFill>
              <a:schemeClr val="accent5">
                <a:lumMod val="50000"/>
                <a:alpha val="9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rtlCol="0" anchor="t" anchorCtr="0">
              <a:noAutofit/>
            </a:bodyPr>
            <a:lstStyle/>
            <a:p>
              <a:pPr algn="ctr"/>
              <a:r>
                <a:rPr lang="en-GB" sz="1700" b="1" dirty="0" err="1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MareNostrum</a:t>
              </a:r>
              <a:r>
                <a:rPr lang="en-GB" sz="1700" b="1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2</a:t>
              </a:r>
            </a:p>
            <a:p>
              <a:pPr algn="ctr">
                <a:lnSpc>
                  <a:spcPct val="110000"/>
                </a:lnSpc>
              </a:pPr>
              <a:r>
                <a:rPr lang="en-GB" sz="1400" b="1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2006 – 94,2 </a:t>
              </a:r>
              <a:r>
                <a:rPr lang="en-GB" sz="1400" b="1" dirty="0" err="1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Tflops</a:t>
              </a:r>
              <a:endParaRPr lang="en-GB" sz="1400" b="1" dirty="0">
                <a:solidFill>
                  <a:prstClr val="white"/>
                </a:solidFill>
                <a:effectLst>
                  <a:outerShdw blurRad="76200" sx="103000" sy="103000" algn="ctr" rotWithShape="0">
                    <a:schemeClr val="accent1">
                      <a:lumMod val="50000"/>
                      <a:alpha val="20000"/>
                    </a:schemeClr>
                  </a:outerShdw>
                </a:effectLst>
              </a:endParaRPr>
            </a:p>
            <a:p>
              <a:pPr lvl="0" algn="ctr">
                <a:lnSpc>
                  <a:spcPct val="110000"/>
                </a:lnSpc>
                <a:defRPr/>
              </a:pP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1</a:t>
              </a:r>
              <a:r>
                <a:rPr lang="en-GB" sz="1500" baseline="300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st</a:t>
              </a: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Europe / 5</a:t>
              </a:r>
              <a:r>
                <a:rPr lang="en-GB" sz="1500" baseline="300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th</a:t>
              </a: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World</a:t>
              </a:r>
            </a:p>
            <a:p>
              <a:pPr lvl="0" algn="ctr">
                <a:lnSpc>
                  <a:spcPct val="110000"/>
                </a:lnSpc>
                <a:defRPr/>
              </a:pP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New technologies</a:t>
              </a:r>
            </a:p>
          </p:txBody>
        </p:sp>
        <p:cxnSp>
          <p:nvCxnSpPr>
            <p:cNvPr id="17" name="Conector recto 16"/>
            <p:cNvCxnSpPr/>
            <p:nvPr/>
          </p:nvCxnSpPr>
          <p:spPr>
            <a:xfrm>
              <a:off x="4142310" y="6032201"/>
              <a:ext cx="274206" cy="0"/>
            </a:xfrm>
            <a:prstGeom prst="line">
              <a:avLst/>
            </a:prstGeom>
            <a:solidFill>
              <a:schemeClr val="accent5">
                <a:lumMod val="50000"/>
                <a:alpha val="95000"/>
              </a:schemeClr>
            </a:solidFill>
            <a:ln w="19050" cap="rnd">
              <a:solidFill>
                <a:srgbClr val="00B0F0">
                  <a:alpha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/>
          </p:nvCxnSpPr>
          <p:spPr>
            <a:xfrm>
              <a:off x="2411050" y="6032201"/>
              <a:ext cx="274206" cy="0"/>
            </a:xfrm>
            <a:prstGeom prst="line">
              <a:avLst/>
            </a:prstGeom>
            <a:solidFill>
              <a:schemeClr val="accent5">
                <a:lumMod val="50000"/>
                <a:alpha val="95000"/>
              </a:schemeClr>
            </a:solidFill>
            <a:ln w="19050" cap="rnd">
              <a:solidFill>
                <a:srgbClr val="00B0F0">
                  <a:alpha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9" name="Grupo 18"/>
          <p:cNvGrpSpPr/>
          <p:nvPr/>
        </p:nvGrpSpPr>
        <p:grpSpPr>
          <a:xfrm>
            <a:off x="6282375" y="5618208"/>
            <a:ext cx="2643757" cy="1275751"/>
            <a:chOff x="4666899" y="5494638"/>
            <a:chExt cx="2092691" cy="1389559"/>
          </a:xfrm>
        </p:grpSpPr>
        <p:sp>
          <p:nvSpPr>
            <p:cNvPr id="20" name="Redondear rectángulo de esquina del mismo lado 19"/>
            <p:cNvSpPr/>
            <p:nvPr/>
          </p:nvSpPr>
          <p:spPr>
            <a:xfrm>
              <a:off x="4666899" y="5494638"/>
              <a:ext cx="2092691" cy="1389559"/>
            </a:xfrm>
            <a:prstGeom prst="round2SameRect">
              <a:avLst/>
            </a:prstGeom>
            <a:solidFill>
              <a:schemeClr val="accent5">
                <a:lumMod val="50000"/>
                <a:alpha val="9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rtlCol="0" anchor="t" anchorCtr="0">
              <a:noAutofit/>
            </a:bodyPr>
            <a:lstStyle/>
            <a:p>
              <a:pPr algn="ctr"/>
              <a:r>
                <a:rPr lang="en-GB" sz="1700" b="1" dirty="0" err="1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MareNostrum</a:t>
              </a:r>
              <a:r>
                <a:rPr lang="en-GB" sz="1700" b="1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3</a:t>
              </a:r>
            </a:p>
            <a:p>
              <a:pPr algn="ctr">
                <a:lnSpc>
                  <a:spcPct val="110000"/>
                </a:lnSpc>
              </a:pPr>
              <a:r>
                <a:rPr lang="en-GB" sz="1500" b="1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</a:t>
              </a:r>
              <a:r>
                <a:rPr lang="en-GB" sz="1400" b="1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2012 – 1,1 </a:t>
              </a:r>
              <a:r>
                <a:rPr lang="en-GB" sz="1400" b="1" dirty="0" err="1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Pflops</a:t>
              </a:r>
              <a:endParaRPr lang="en-GB" sz="1400" b="1" dirty="0">
                <a:solidFill>
                  <a:prstClr val="white"/>
                </a:solidFill>
                <a:effectLst>
                  <a:outerShdw blurRad="76200" sx="103000" sy="103000" algn="ctr" rotWithShape="0">
                    <a:schemeClr val="accent1">
                      <a:lumMod val="50000"/>
                      <a:alpha val="20000"/>
                    </a:schemeClr>
                  </a:outerShdw>
                </a:effectLst>
              </a:endParaRPr>
            </a:p>
            <a:p>
              <a:pPr algn="ctr">
                <a:lnSpc>
                  <a:spcPct val="110000"/>
                </a:lnSpc>
              </a:pP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12</a:t>
              </a:r>
              <a:r>
                <a:rPr lang="en-GB" sz="1500" baseline="300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th</a:t>
              </a: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Europe / 36</a:t>
              </a:r>
              <a:r>
                <a:rPr lang="en-GB" sz="1500" baseline="300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th</a:t>
              </a: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World</a:t>
              </a:r>
            </a:p>
          </p:txBody>
        </p:sp>
        <p:cxnSp>
          <p:nvCxnSpPr>
            <p:cNvPr id="21" name="Conector recto 20"/>
            <p:cNvCxnSpPr/>
            <p:nvPr/>
          </p:nvCxnSpPr>
          <p:spPr>
            <a:xfrm>
              <a:off x="6441989" y="6038424"/>
              <a:ext cx="309956" cy="0"/>
            </a:xfrm>
            <a:prstGeom prst="line">
              <a:avLst/>
            </a:prstGeom>
            <a:solidFill>
              <a:schemeClr val="accent5">
                <a:lumMod val="50000"/>
                <a:alpha val="95000"/>
              </a:schemeClr>
            </a:solidFill>
            <a:ln w="19050" cap="rnd">
              <a:solidFill>
                <a:srgbClr val="00B0F0">
                  <a:alpha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Conector recto 21"/>
            <p:cNvCxnSpPr/>
            <p:nvPr/>
          </p:nvCxnSpPr>
          <p:spPr>
            <a:xfrm>
              <a:off x="4680575" y="6030186"/>
              <a:ext cx="369220" cy="0"/>
            </a:xfrm>
            <a:prstGeom prst="line">
              <a:avLst/>
            </a:prstGeom>
            <a:solidFill>
              <a:schemeClr val="accent5">
                <a:lumMod val="50000"/>
                <a:alpha val="95000"/>
              </a:schemeClr>
            </a:solidFill>
            <a:ln w="19050" cap="rnd">
              <a:solidFill>
                <a:srgbClr val="00B0F0">
                  <a:alpha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23" name="Grupo 22"/>
          <p:cNvGrpSpPr/>
          <p:nvPr/>
        </p:nvGrpSpPr>
        <p:grpSpPr>
          <a:xfrm>
            <a:off x="9441976" y="5618208"/>
            <a:ext cx="2554378" cy="1275751"/>
            <a:chOff x="6949062" y="5494638"/>
            <a:chExt cx="2021942" cy="1389559"/>
          </a:xfrm>
        </p:grpSpPr>
        <p:sp>
          <p:nvSpPr>
            <p:cNvPr id="24" name="Redondear rectángulo de esquina del mismo lado 23"/>
            <p:cNvSpPr/>
            <p:nvPr/>
          </p:nvSpPr>
          <p:spPr>
            <a:xfrm>
              <a:off x="6949062" y="5494638"/>
              <a:ext cx="2021942" cy="1389559"/>
            </a:xfrm>
            <a:prstGeom prst="round2SameRect">
              <a:avLst/>
            </a:prstGeom>
            <a:solidFill>
              <a:schemeClr val="accent5">
                <a:lumMod val="50000"/>
                <a:alpha val="9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rtlCol="0" anchor="t" anchorCtr="0">
              <a:noAutofit/>
            </a:bodyPr>
            <a:lstStyle/>
            <a:p>
              <a:pPr algn="ctr"/>
              <a:r>
                <a:rPr lang="en-GB" sz="1700" b="1" dirty="0" err="1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MareNostrum</a:t>
              </a:r>
              <a:r>
                <a:rPr lang="en-GB" sz="1700" b="1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4</a:t>
              </a:r>
            </a:p>
            <a:p>
              <a:pPr algn="ctr">
                <a:lnSpc>
                  <a:spcPct val="110000"/>
                </a:lnSpc>
              </a:pPr>
              <a:r>
                <a:rPr lang="en-GB" sz="1400" b="1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2017 – 11,1 </a:t>
              </a:r>
              <a:r>
                <a:rPr lang="en-GB" sz="1400" b="1" dirty="0" err="1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Pflops</a:t>
              </a:r>
              <a:endParaRPr lang="en-GB" sz="1400" b="1" dirty="0">
                <a:solidFill>
                  <a:prstClr val="white"/>
                </a:solidFill>
                <a:effectLst>
                  <a:outerShdw blurRad="76200" sx="103000" sy="103000" algn="ctr" rotWithShape="0">
                    <a:schemeClr val="accent1">
                      <a:lumMod val="50000"/>
                      <a:alpha val="20000"/>
                    </a:schemeClr>
                  </a:outerShdw>
                </a:effectLst>
              </a:endParaRPr>
            </a:p>
            <a:p>
              <a:pPr algn="ctr">
                <a:lnSpc>
                  <a:spcPct val="110000"/>
                </a:lnSpc>
              </a:pPr>
              <a:r>
                <a:rPr lang="en-GB" sz="14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2</a:t>
              </a:r>
              <a:r>
                <a:rPr lang="en-GB" sz="1400" baseline="300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nd</a:t>
              </a:r>
              <a:r>
                <a:rPr lang="en-GB" sz="14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Europe / 13</a:t>
              </a:r>
              <a:r>
                <a:rPr lang="en-GB" sz="1400" baseline="300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th</a:t>
              </a:r>
              <a:r>
                <a:rPr lang="en-GB" sz="14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World</a:t>
              </a:r>
            </a:p>
            <a:p>
              <a:pPr algn="ctr">
                <a:lnSpc>
                  <a:spcPct val="110000"/>
                </a:lnSpc>
              </a:pPr>
              <a:r>
                <a:rPr lang="en-GB" sz="14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New technologies</a:t>
              </a:r>
            </a:p>
          </p:txBody>
        </p:sp>
        <p:cxnSp>
          <p:nvCxnSpPr>
            <p:cNvPr id="25" name="Conector recto 24"/>
            <p:cNvCxnSpPr/>
            <p:nvPr/>
          </p:nvCxnSpPr>
          <p:spPr>
            <a:xfrm>
              <a:off x="8693717" y="6030186"/>
              <a:ext cx="274206" cy="0"/>
            </a:xfrm>
            <a:prstGeom prst="line">
              <a:avLst/>
            </a:prstGeom>
            <a:solidFill>
              <a:schemeClr val="accent5">
                <a:lumMod val="50000"/>
                <a:alpha val="95000"/>
              </a:schemeClr>
            </a:solidFill>
            <a:ln w="19050" cap="rnd">
              <a:solidFill>
                <a:srgbClr val="00B0F0">
                  <a:alpha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Conector recto 25"/>
            <p:cNvCxnSpPr/>
            <p:nvPr/>
          </p:nvCxnSpPr>
          <p:spPr>
            <a:xfrm>
              <a:off x="6962457" y="6030186"/>
              <a:ext cx="274206" cy="0"/>
            </a:xfrm>
            <a:prstGeom prst="line">
              <a:avLst/>
            </a:prstGeom>
            <a:solidFill>
              <a:schemeClr val="accent5">
                <a:lumMod val="50000"/>
                <a:alpha val="95000"/>
              </a:schemeClr>
            </a:solidFill>
            <a:ln w="19050" cap="rnd">
              <a:solidFill>
                <a:srgbClr val="00B0F0">
                  <a:alpha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7" name="Rectángulo 26"/>
          <p:cNvSpPr/>
          <p:nvPr/>
        </p:nvSpPr>
        <p:spPr>
          <a:xfrm>
            <a:off x="0" y="2318122"/>
            <a:ext cx="12217400" cy="2160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5000"/>
                </a:schemeClr>
              </a:gs>
              <a:gs pos="100000">
                <a:schemeClr val="bg1">
                  <a:alpha val="15000"/>
                </a:schemeClr>
              </a:gs>
              <a:gs pos="65000">
                <a:schemeClr val="bg1">
                  <a:alpha val="50000"/>
                </a:schemeClr>
              </a:gs>
              <a:gs pos="35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8" name="Grupo 27"/>
          <p:cNvGrpSpPr/>
          <p:nvPr/>
        </p:nvGrpSpPr>
        <p:grpSpPr>
          <a:xfrm>
            <a:off x="988055" y="2841713"/>
            <a:ext cx="2160002" cy="1382506"/>
            <a:chOff x="-145830" y="2461328"/>
            <a:chExt cx="2376001" cy="1520758"/>
          </a:xfrm>
          <a:effectLst/>
        </p:grpSpPr>
        <p:sp>
          <p:nvSpPr>
            <p:cNvPr id="29" name="Elipse 28"/>
            <p:cNvSpPr/>
            <p:nvPr/>
          </p:nvSpPr>
          <p:spPr>
            <a:xfrm>
              <a:off x="-12122" y="2461328"/>
              <a:ext cx="2112020" cy="1301147"/>
            </a:xfrm>
            <a:prstGeom prst="ellipse">
              <a:avLst/>
            </a:prstGeom>
            <a:solidFill>
              <a:srgbClr val="20386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545B62"/>
                </a:clrFrom>
                <a:clrTo>
                  <a:srgbClr val="545B62">
                    <a:alpha val="0"/>
                  </a:srgbClr>
                </a:clrTo>
              </a:clrChange>
              <a:lum bright="100000" contrast="-100000"/>
            </a:blip>
            <a:stretch>
              <a:fillRect/>
            </a:stretch>
          </p:blipFill>
          <p:spPr>
            <a:xfrm>
              <a:off x="403537" y="2717848"/>
              <a:ext cx="1262858" cy="78545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Rectángulo redondeado 30"/>
            <p:cNvSpPr/>
            <p:nvPr/>
          </p:nvSpPr>
          <p:spPr>
            <a:xfrm>
              <a:off x="-145830" y="3658086"/>
              <a:ext cx="2376001" cy="324000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4855" y="3711379"/>
              <a:ext cx="2105455" cy="20313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en-US" altLang="en-US" sz="1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Access: prace-ri.eu/</a:t>
              </a:r>
              <a:r>
                <a:rPr lang="en-US" altLang="en-US" sz="1200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hpc_acces</a:t>
              </a:r>
              <a:r>
                <a:rPr lang="es-ES" sz="12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5113729" y="2806604"/>
            <a:ext cx="1964542" cy="1382506"/>
            <a:chOff x="3448546" y="2280563"/>
            <a:chExt cx="2160996" cy="1520758"/>
          </a:xfrm>
          <a:effectLst/>
        </p:grpSpPr>
        <p:sp>
          <p:nvSpPr>
            <p:cNvPr id="34" name="Elipse 33"/>
            <p:cNvSpPr/>
            <p:nvPr/>
          </p:nvSpPr>
          <p:spPr>
            <a:xfrm>
              <a:off x="3448546" y="2280563"/>
              <a:ext cx="2112021" cy="1301147"/>
            </a:xfrm>
            <a:prstGeom prst="ellipse">
              <a:avLst/>
            </a:prstGeom>
            <a:solidFill>
              <a:srgbClr val="0D336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Rectángulo redondeado 34"/>
            <p:cNvSpPr/>
            <p:nvPr/>
          </p:nvSpPr>
          <p:spPr>
            <a:xfrm>
              <a:off x="3449541" y="3477321"/>
              <a:ext cx="2160001" cy="324000"/>
            </a:xfrm>
            <a:prstGeom prst="roundRect">
              <a:avLst>
                <a:gd name="adj" fmla="val 50000"/>
              </a:avLst>
            </a:prstGeom>
            <a:solidFill>
              <a:srgbClr val="0D336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3603087" y="3529806"/>
              <a:ext cx="1948240" cy="20313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en-US" altLang="en-US" sz="1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Access: bsc.es/res-intranet</a:t>
              </a:r>
              <a:r>
                <a:rPr lang="es-ES" sz="1200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4">
              <a:lum bright="100000" contrast="-70000"/>
            </a:blip>
            <a:stretch>
              <a:fillRect/>
            </a:stretch>
          </p:blipFill>
          <p:spPr>
            <a:xfrm>
              <a:off x="3894548" y="2625033"/>
              <a:ext cx="1223275" cy="648000"/>
            </a:xfrm>
            <a:prstGeom prst="rect">
              <a:avLst/>
            </a:prstGeom>
          </p:spPr>
        </p:pic>
      </p:grpSp>
      <p:grpSp>
        <p:nvGrpSpPr>
          <p:cNvPr id="38" name="Grupo 37"/>
          <p:cNvGrpSpPr/>
          <p:nvPr/>
        </p:nvGrpSpPr>
        <p:grpSpPr>
          <a:xfrm>
            <a:off x="9043943" y="2982242"/>
            <a:ext cx="2323223" cy="1182862"/>
            <a:chOff x="9043943" y="2982242"/>
            <a:chExt cx="2323223" cy="1182862"/>
          </a:xfrm>
        </p:grpSpPr>
        <p:sp>
          <p:nvSpPr>
            <p:cNvPr id="39" name="Elipse 38"/>
            <p:cNvSpPr/>
            <p:nvPr/>
          </p:nvSpPr>
          <p:spPr>
            <a:xfrm>
              <a:off x="9043943" y="2982242"/>
              <a:ext cx="2323223" cy="1182862"/>
            </a:xfrm>
            <a:prstGeom prst="ellipse">
              <a:avLst/>
            </a:prstGeom>
            <a:solidFill>
              <a:srgbClr val="0D336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5">
              <a:lum bright="100000" contrast="-70000"/>
            </a:blip>
            <a:stretch>
              <a:fillRect/>
            </a:stretch>
          </p:blipFill>
          <p:spPr>
            <a:xfrm>
              <a:off x="9354670" y="3356595"/>
              <a:ext cx="1701767" cy="4199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189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Reproducibility: Kolmogorov-Smirnov</a:t>
            </a:r>
            <a:endParaRPr lang="en-GB" dirty="0"/>
          </a:p>
        </p:txBody>
      </p:sp>
      <p:pic>
        <p:nvPicPr>
          <p:cNvPr id="366" name="Google Shape;36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416161" y="-222781"/>
            <a:ext cx="5370756" cy="7930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87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89316" tIns="44646" rIns="89316" bIns="44646" rtlCol="0" anchor="t" anchorCtr="0">
            <a:noAutofit/>
          </a:bodyPr>
          <a:lstStyle/>
          <a:p>
            <a:r>
              <a:rPr lang="en-GB"/>
              <a:t>Methodology</a:t>
            </a:r>
            <a:endParaRPr/>
          </a:p>
        </p:txBody>
      </p:sp>
      <p:pic>
        <p:nvPicPr>
          <p:cNvPr id="351" name="Google Shape;35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7902" y="1037201"/>
            <a:ext cx="8663729" cy="4924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75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89316" tIns="44646" rIns="89316" bIns="44646" rtlCol="0" anchor="t" anchorCtr="0">
            <a:noAutofit/>
          </a:bodyPr>
          <a:lstStyle/>
          <a:p>
            <a:r>
              <a:rPr lang="en-GB" dirty="0" smtClean="0"/>
              <a:t>Conclusions: EC-Earth model</a:t>
            </a:r>
            <a:endParaRPr dirty="0"/>
          </a:p>
        </p:txBody>
      </p:sp>
      <p:sp>
        <p:nvSpPr>
          <p:cNvPr id="358" name="Google Shape;358;p46"/>
          <p:cNvSpPr txBox="1">
            <a:spLocks noGrp="1"/>
          </p:cNvSpPr>
          <p:nvPr>
            <p:ph idx="1"/>
          </p:nvPr>
        </p:nvSpPr>
        <p:spPr>
          <a:xfrm>
            <a:off x="266008" y="1256059"/>
            <a:ext cx="11438312" cy="43794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9316" tIns="44646" rIns="89316" bIns="44646" rtlCol="0" anchor="t" anchorCtr="0">
            <a:noAutofit/>
          </a:bodyPr>
          <a:lstStyle/>
          <a:p>
            <a:pPr marL="725788" lvl="1" indent="-279149">
              <a:lnSpc>
                <a:spcPct val="100000"/>
              </a:lnSpc>
              <a:buClr>
                <a:srgbClr val="000000"/>
              </a:buClr>
            </a:pPr>
            <a:r>
              <a:rPr lang="en-GB" sz="2200" b="1" dirty="0" smtClean="0">
                <a:solidFill>
                  <a:srgbClr val="000000"/>
                </a:solidFill>
              </a:rPr>
              <a:t>“Standard” </a:t>
            </a:r>
            <a:r>
              <a:rPr lang="en-GB" sz="2200" b="1" dirty="0">
                <a:solidFill>
                  <a:srgbClr val="000000"/>
                </a:solidFill>
              </a:rPr>
              <a:t>flag</a:t>
            </a:r>
            <a:r>
              <a:rPr lang="en-GB" sz="2200" dirty="0">
                <a:solidFill>
                  <a:srgbClr val="000000"/>
                </a:solidFill>
              </a:rPr>
              <a:t> configurations for performance and FP precision obtain the </a:t>
            </a:r>
            <a:r>
              <a:rPr lang="en-GB" sz="2200" b="1" dirty="0">
                <a:solidFill>
                  <a:srgbClr val="000000"/>
                </a:solidFill>
              </a:rPr>
              <a:t>best results</a:t>
            </a:r>
            <a:r>
              <a:rPr lang="en-GB" sz="2200" dirty="0">
                <a:solidFill>
                  <a:srgbClr val="000000"/>
                </a:solidFill>
              </a:rPr>
              <a:t>. </a:t>
            </a:r>
            <a:endParaRPr sz="2200" dirty="0"/>
          </a:p>
          <a:p>
            <a:pPr marL="1116597" lvl="2" indent="-223319">
              <a:lnSpc>
                <a:spcPct val="100000"/>
              </a:lnSpc>
              <a:buClr>
                <a:srgbClr val="000000"/>
              </a:buClr>
            </a:pPr>
            <a:r>
              <a:rPr lang="en-GB" sz="2000" dirty="0">
                <a:solidFill>
                  <a:srgbClr val="000000"/>
                </a:solidFill>
              </a:rPr>
              <a:t>-</a:t>
            </a:r>
            <a:r>
              <a:rPr lang="en-GB" sz="2000" dirty="0" err="1">
                <a:solidFill>
                  <a:srgbClr val="000000"/>
                </a:solidFill>
              </a:rPr>
              <a:t>fp</a:t>
            </a:r>
            <a:r>
              <a:rPr lang="en-GB" sz="2000" dirty="0">
                <a:solidFill>
                  <a:srgbClr val="000000"/>
                </a:solidFill>
              </a:rPr>
              <a:t>-model precise -</a:t>
            </a:r>
            <a:r>
              <a:rPr lang="en-GB" sz="2000" dirty="0" err="1">
                <a:solidFill>
                  <a:srgbClr val="000000"/>
                </a:solidFill>
              </a:rPr>
              <a:t>fpe</a:t>
            </a:r>
            <a:r>
              <a:rPr lang="en-GB" sz="2000" dirty="0">
                <a:solidFill>
                  <a:srgbClr val="000000"/>
                </a:solidFill>
              </a:rPr>
              <a:t> -no-</a:t>
            </a:r>
            <a:r>
              <a:rPr lang="en-GB" sz="2000" dirty="0" err="1">
                <a:solidFill>
                  <a:srgbClr val="000000"/>
                </a:solidFill>
              </a:rPr>
              <a:t>fma</a:t>
            </a:r>
            <a:r>
              <a:rPr lang="en-GB" sz="2000" dirty="0">
                <a:solidFill>
                  <a:srgbClr val="000000"/>
                </a:solidFill>
              </a:rPr>
              <a:t> -O2 -</a:t>
            </a:r>
            <a:r>
              <a:rPr lang="en-GB" sz="2000" dirty="0" err="1">
                <a:solidFill>
                  <a:srgbClr val="000000"/>
                </a:solidFill>
              </a:rPr>
              <a:t>xHost</a:t>
            </a:r>
            <a:r>
              <a:rPr lang="en-GB" sz="2000" dirty="0">
                <a:solidFill>
                  <a:srgbClr val="000000"/>
                </a:solidFill>
              </a:rPr>
              <a:t> -r8</a:t>
            </a:r>
            <a:endParaRPr sz="2000" dirty="0"/>
          </a:p>
          <a:p>
            <a:pPr marL="1563235" lvl="3" indent="-223319">
              <a:lnSpc>
                <a:spcPct val="100000"/>
              </a:lnSpc>
              <a:buClr>
                <a:srgbClr val="000000"/>
              </a:buClr>
            </a:pPr>
            <a:r>
              <a:rPr lang="en-GB" sz="2000" dirty="0">
                <a:solidFill>
                  <a:srgbClr val="000000"/>
                </a:solidFill>
              </a:rPr>
              <a:t>Good performance, good precision, avoid </a:t>
            </a:r>
            <a:r>
              <a:rPr lang="en-GB" sz="2000" dirty="0" err="1">
                <a:solidFill>
                  <a:srgbClr val="000000"/>
                </a:solidFill>
              </a:rPr>
              <a:t>fp</a:t>
            </a:r>
            <a:r>
              <a:rPr lang="en-GB" sz="2000" dirty="0">
                <a:solidFill>
                  <a:srgbClr val="000000"/>
                </a:solidFill>
              </a:rPr>
              <a:t> errors, catch </a:t>
            </a:r>
            <a:r>
              <a:rPr lang="en-GB" sz="2000" dirty="0" err="1">
                <a:solidFill>
                  <a:srgbClr val="000000"/>
                </a:solidFill>
              </a:rPr>
              <a:t>fpe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smtClean="0">
                <a:solidFill>
                  <a:srgbClr val="000000"/>
                </a:solidFill>
              </a:rPr>
              <a:t>exceptions.</a:t>
            </a:r>
            <a:endParaRPr sz="2000" dirty="0"/>
          </a:p>
          <a:p>
            <a:pPr marL="1116597" lvl="2" indent="-223319">
              <a:lnSpc>
                <a:spcPct val="100000"/>
              </a:lnSpc>
              <a:buClr>
                <a:srgbClr val="000000"/>
              </a:buClr>
            </a:pPr>
            <a:r>
              <a:rPr lang="en-GB" sz="2000" dirty="0">
                <a:solidFill>
                  <a:srgbClr val="000000"/>
                </a:solidFill>
              </a:rPr>
              <a:t>-O2 -</a:t>
            </a:r>
            <a:r>
              <a:rPr lang="en-GB" sz="2000" dirty="0" err="1">
                <a:solidFill>
                  <a:srgbClr val="000000"/>
                </a:solidFill>
              </a:rPr>
              <a:t>xHost</a:t>
            </a:r>
            <a:r>
              <a:rPr lang="en-GB" sz="2000" dirty="0">
                <a:solidFill>
                  <a:srgbClr val="000000"/>
                </a:solidFill>
              </a:rPr>
              <a:t> -r8 </a:t>
            </a:r>
            <a:endParaRPr sz="2000" dirty="0"/>
          </a:p>
          <a:p>
            <a:pPr marL="1563235" lvl="3" indent="-223319">
              <a:lnSpc>
                <a:spcPct val="100000"/>
              </a:lnSpc>
              <a:buClr>
                <a:srgbClr val="000000"/>
              </a:buClr>
            </a:pPr>
            <a:r>
              <a:rPr lang="en-GB" sz="2000" dirty="0">
                <a:solidFill>
                  <a:srgbClr val="000000"/>
                </a:solidFill>
              </a:rPr>
              <a:t>Better performance (6%), good precision.</a:t>
            </a:r>
            <a:endParaRPr sz="2000" dirty="0"/>
          </a:p>
          <a:p>
            <a:pPr marL="725788" lvl="1" indent="-279149">
              <a:lnSpc>
                <a:spcPct val="100000"/>
              </a:lnSpc>
              <a:buClr>
                <a:srgbClr val="000000"/>
              </a:buClr>
            </a:pPr>
            <a:r>
              <a:rPr lang="en-GB" sz="2200" b="1" dirty="0">
                <a:solidFill>
                  <a:srgbClr val="000000"/>
                </a:solidFill>
              </a:rPr>
              <a:t>Aggressive optimizations</a:t>
            </a:r>
            <a:r>
              <a:rPr lang="en-GB" sz="2200" dirty="0">
                <a:solidFill>
                  <a:srgbClr val="000000"/>
                </a:solidFill>
              </a:rPr>
              <a:t> (O3, </a:t>
            </a:r>
            <a:r>
              <a:rPr lang="en-GB" sz="2200" dirty="0" err="1">
                <a:solidFill>
                  <a:srgbClr val="000000"/>
                </a:solidFill>
              </a:rPr>
              <a:t>ipo</a:t>
            </a:r>
            <a:r>
              <a:rPr lang="en-GB" sz="2200" dirty="0">
                <a:solidFill>
                  <a:srgbClr val="000000"/>
                </a:solidFill>
              </a:rPr>
              <a:t>, prof-use) </a:t>
            </a:r>
            <a:r>
              <a:rPr lang="en-GB" sz="2200" b="1" dirty="0">
                <a:solidFill>
                  <a:srgbClr val="000000"/>
                </a:solidFill>
              </a:rPr>
              <a:t>do not improve the performance</a:t>
            </a:r>
            <a:r>
              <a:rPr lang="en-GB" sz="2200" dirty="0">
                <a:solidFill>
                  <a:srgbClr val="000000"/>
                </a:solidFill>
              </a:rPr>
              <a:t>.</a:t>
            </a:r>
            <a:endParaRPr sz="2200" dirty="0"/>
          </a:p>
          <a:p>
            <a:pPr marL="1116597" lvl="2" indent="-223319">
              <a:lnSpc>
                <a:spcPct val="100000"/>
              </a:lnSpc>
              <a:buClr>
                <a:srgbClr val="000000"/>
              </a:buClr>
            </a:pPr>
            <a:r>
              <a:rPr lang="en-GB" sz="2200" dirty="0" smtClean="0">
                <a:solidFill>
                  <a:srgbClr val="000000"/>
                </a:solidFill>
              </a:rPr>
              <a:t>Some </a:t>
            </a:r>
            <a:r>
              <a:rPr lang="en-GB" sz="2200" dirty="0">
                <a:solidFill>
                  <a:srgbClr val="000000"/>
                </a:solidFill>
              </a:rPr>
              <a:t>issues </a:t>
            </a:r>
            <a:r>
              <a:rPr lang="en-GB" sz="2200" dirty="0" smtClean="0">
                <a:solidFill>
                  <a:srgbClr val="000000"/>
                </a:solidFill>
              </a:rPr>
              <a:t>may avoid </a:t>
            </a:r>
            <a:r>
              <a:rPr lang="en-GB" sz="2200" dirty="0">
                <a:solidFill>
                  <a:srgbClr val="000000"/>
                </a:solidFill>
              </a:rPr>
              <a:t>additional optimizations (loop dependences, non vectorization, MPI overhead …).</a:t>
            </a:r>
            <a:endParaRPr sz="2200" dirty="0"/>
          </a:p>
          <a:p>
            <a:pPr marL="725788" lvl="1" indent="-279149">
              <a:lnSpc>
                <a:spcPct val="100000"/>
              </a:lnSpc>
              <a:buClr>
                <a:srgbClr val="000000"/>
              </a:buClr>
            </a:pPr>
            <a:r>
              <a:rPr lang="en-GB" sz="2200" b="1" dirty="0">
                <a:solidFill>
                  <a:srgbClr val="000000"/>
                </a:solidFill>
              </a:rPr>
              <a:t>Strict FP control does not improve the precision and reduce the performance</a:t>
            </a:r>
            <a:r>
              <a:rPr lang="en-GB" sz="2200" dirty="0">
                <a:solidFill>
                  <a:srgbClr val="000000"/>
                </a:solidFill>
              </a:rPr>
              <a:t> up to 6%-12%.</a:t>
            </a:r>
            <a:endParaRPr sz="2200" dirty="0"/>
          </a:p>
          <a:p>
            <a:pPr marL="725788" lvl="1" indent="-279149">
              <a:lnSpc>
                <a:spcPct val="100000"/>
              </a:lnSpc>
              <a:buClr>
                <a:srgbClr val="000000"/>
              </a:buClr>
            </a:pPr>
            <a:r>
              <a:rPr lang="en-GB" sz="2200" dirty="0">
                <a:solidFill>
                  <a:srgbClr val="000000"/>
                </a:solidFill>
              </a:rPr>
              <a:t>Using approximations for FP operations (no-</a:t>
            </a:r>
            <a:r>
              <a:rPr lang="en-GB" sz="2200" dirty="0" err="1">
                <a:solidFill>
                  <a:srgbClr val="000000"/>
                </a:solidFill>
              </a:rPr>
              <a:t>prec</a:t>
            </a:r>
            <a:r>
              <a:rPr lang="en-GB" sz="2200" dirty="0">
                <a:solidFill>
                  <a:srgbClr val="000000"/>
                </a:solidFill>
              </a:rPr>
              <a:t>-div/</a:t>
            </a:r>
            <a:r>
              <a:rPr lang="en-GB" sz="2200" dirty="0" err="1">
                <a:solidFill>
                  <a:srgbClr val="000000"/>
                </a:solidFill>
              </a:rPr>
              <a:t>sqrt</a:t>
            </a:r>
            <a:r>
              <a:rPr lang="en-GB" sz="2200" dirty="0">
                <a:solidFill>
                  <a:srgbClr val="000000"/>
                </a:solidFill>
              </a:rPr>
              <a:t>) do not improve the performance and reduce the precision and reproducibility dramatically.</a:t>
            </a:r>
            <a:endParaRPr sz="2200" dirty="0"/>
          </a:p>
          <a:p>
            <a:pPr marL="725788" lvl="1" indent="-155083">
              <a:lnSpc>
                <a:spcPct val="100000"/>
              </a:lnSpc>
              <a:buNone/>
            </a:pPr>
            <a:endParaRPr sz="2200" dirty="0"/>
          </a:p>
          <a:p>
            <a:pPr marL="334979" indent="-186099">
              <a:lnSpc>
                <a:spcPct val="100000"/>
              </a:lnSpc>
              <a:buNone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66333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2774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/>
              <a:t>Containerisation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510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200" b="1" dirty="0"/>
              <a:t>Common recurrent problem in scientific environments</a:t>
            </a:r>
            <a:r>
              <a:rPr lang="en" sz="3200" dirty="0"/>
              <a:t>: </a:t>
            </a:r>
            <a:r>
              <a:rPr lang="en" sz="3200" dirty="0" smtClean="0"/>
              <a:t>reproducibility between different environments.</a:t>
            </a:r>
            <a:endParaRPr lang="en" sz="3200" dirty="0"/>
          </a:p>
          <a:p>
            <a:endParaRPr lang="en" sz="3200" b="1" dirty="0" smtClean="0"/>
          </a:p>
          <a:p>
            <a:r>
              <a:rPr lang="en" sz="3200" b="1" dirty="0" smtClean="0"/>
              <a:t>Containers:</a:t>
            </a:r>
            <a:r>
              <a:rPr lang="en" sz="3200" dirty="0" smtClean="0"/>
              <a:t> make possible the virtualization at the operating system level.</a:t>
            </a:r>
            <a:endParaRPr sz="3200" dirty="0" smtClean="0"/>
          </a:p>
          <a:p>
            <a:pPr indent="0">
              <a:spcBef>
                <a:spcPts val="2133"/>
              </a:spcBef>
              <a:spcAft>
                <a:spcPts val="2133"/>
              </a:spcAft>
              <a:buNone/>
            </a:pP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343034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201" y="1145601"/>
            <a:ext cx="9919601" cy="52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Containerisation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606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415600" y="13304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/>
              <a:t>Containerisation</a:t>
            </a:r>
            <a:endParaRPr dirty="0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2600" b="1" dirty="0"/>
              <a:t>Proposed technologies: </a:t>
            </a:r>
            <a:r>
              <a:rPr lang="en" sz="2600" dirty="0"/>
              <a:t>Singularity and Shifter, both designed to be used in HPC environments:</a:t>
            </a:r>
            <a:endParaRPr sz="2600" dirty="0"/>
          </a:p>
          <a:p>
            <a:pPr marL="1219170" indent="0">
              <a:lnSpc>
                <a:spcPct val="100000"/>
              </a:lnSpc>
              <a:spcBef>
                <a:spcPts val="2133"/>
              </a:spcBef>
              <a:buNone/>
            </a:pPr>
            <a:endParaRPr sz="2600" dirty="0"/>
          </a:p>
          <a:p>
            <a:pPr marL="1219170" indent="0">
              <a:lnSpc>
                <a:spcPct val="100000"/>
              </a:lnSpc>
              <a:buNone/>
            </a:pPr>
            <a:endParaRPr sz="2600" dirty="0"/>
          </a:p>
          <a:p>
            <a:pPr marL="1219170" indent="0">
              <a:lnSpc>
                <a:spcPct val="100000"/>
              </a:lnSpc>
              <a:buNone/>
            </a:pPr>
            <a:endParaRPr sz="2600" dirty="0"/>
          </a:p>
          <a:p>
            <a:pPr marL="1219170" indent="0">
              <a:lnSpc>
                <a:spcPct val="100000"/>
              </a:lnSpc>
              <a:buNone/>
            </a:pPr>
            <a:endParaRPr sz="2600" dirty="0"/>
          </a:p>
          <a:p>
            <a:r>
              <a:rPr lang="en" sz="2600" b="1" dirty="0" smtClean="0"/>
              <a:t>Main questions</a:t>
            </a:r>
            <a:r>
              <a:rPr lang="en" sz="2600" dirty="0" smtClean="0"/>
              <a:t>:</a:t>
            </a:r>
            <a:endParaRPr sz="2600" dirty="0"/>
          </a:p>
          <a:p>
            <a:pPr lvl="1">
              <a:spcBef>
                <a:spcPts val="0"/>
              </a:spcBef>
            </a:pPr>
            <a:r>
              <a:rPr lang="en-GB" sz="2600" dirty="0" smtClean="0"/>
              <a:t>What to containerize? The whole workflow, just the model?</a:t>
            </a:r>
            <a:endParaRPr sz="2600" dirty="0" smtClean="0"/>
          </a:p>
          <a:p>
            <a:pPr lvl="1">
              <a:spcBef>
                <a:spcPts val="0"/>
              </a:spcBef>
            </a:pPr>
            <a:r>
              <a:rPr lang="en" sz="2600" dirty="0" smtClean="0"/>
              <a:t>Analyze </a:t>
            </a:r>
            <a:r>
              <a:rPr lang="en" sz="2600" dirty="0"/>
              <a:t>the impact of containers within </a:t>
            </a:r>
            <a:r>
              <a:rPr lang="en" sz="2600" dirty="0" smtClean="0"/>
              <a:t>the HPC environment. ¿Computational performance?</a:t>
            </a:r>
            <a:endParaRPr sz="2600" dirty="0"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4868" y="2358063"/>
            <a:ext cx="1852233" cy="1852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4102" y="2358062"/>
            <a:ext cx="1382015" cy="18522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37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415600" y="634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3333" dirty="0"/>
              <a:t>MPMD case with singularity - Challenge: isolation level </a:t>
            </a:r>
            <a:endParaRPr sz="3333" dirty="0"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415600" y="12318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200" indent="-457200"/>
            <a:r>
              <a:rPr lang="en" sz="2600" b="1" dirty="0"/>
              <a:t>Isolate</a:t>
            </a:r>
            <a:r>
              <a:rPr lang="en" sz="2600" dirty="0"/>
              <a:t> the complete </a:t>
            </a:r>
            <a:r>
              <a:rPr lang="en" sz="2600" b="1" dirty="0"/>
              <a:t>environment</a:t>
            </a:r>
            <a:r>
              <a:rPr lang="en" sz="2600" dirty="0"/>
              <a:t> is </a:t>
            </a:r>
            <a:r>
              <a:rPr lang="en" sz="2600" b="1" dirty="0"/>
              <a:t>complex</a:t>
            </a:r>
            <a:r>
              <a:rPr lang="en" sz="2600" dirty="0"/>
              <a:t> (network setup, node visibility, compiler </a:t>
            </a:r>
            <a:r>
              <a:rPr lang="en" sz="2600" dirty="0" smtClean="0"/>
              <a:t>license</a:t>
            </a:r>
            <a:r>
              <a:rPr lang="en" sz="2600" dirty="0"/>
              <a:t>, etc). </a:t>
            </a:r>
            <a:r>
              <a:rPr lang="en" sz="2600" dirty="0" smtClean="0"/>
              <a:t>Then:</a:t>
            </a:r>
          </a:p>
          <a:p>
            <a:pPr marL="0" indent="0">
              <a:buNone/>
            </a:pPr>
            <a:r>
              <a:rPr lang="en" sz="2600" dirty="0">
                <a:solidFill>
                  <a:schemeClr val="dk1"/>
                </a:solidFill>
              </a:rPr>
              <a:t>	</a:t>
            </a:r>
            <a:endParaRPr lang="en" sz="2600" dirty="0" smtClean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600" dirty="0">
                <a:solidFill>
                  <a:schemeClr val="dk1"/>
                </a:solidFill>
              </a:rPr>
              <a:t>	</a:t>
            </a:r>
            <a:r>
              <a:rPr lang="en" sz="2200" dirty="0" smtClean="0">
                <a:solidFill>
                  <a:schemeClr val="dk1"/>
                </a:solidFill>
              </a:rPr>
              <a:t>./mpirun  </a:t>
            </a:r>
            <a:r>
              <a:rPr lang="en" sz="2200" dirty="0">
                <a:solidFill>
                  <a:schemeClr val="dk1"/>
                </a:solidFill>
              </a:rPr>
              <a:t>-np N </a:t>
            </a:r>
            <a:r>
              <a:rPr lang="en" sz="2200" b="1" dirty="0">
                <a:solidFill>
                  <a:schemeClr val="dk1"/>
                </a:solidFill>
              </a:rPr>
              <a:t>singularity exec container.img </a:t>
            </a:r>
            <a:r>
              <a:rPr lang="en" sz="2200" dirty="0">
                <a:solidFill>
                  <a:schemeClr val="dk1"/>
                </a:solidFill>
              </a:rPr>
              <a:t>exe1 :  \</a:t>
            </a:r>
            <a:br>
              <a:rPr lang="en" sz="2200" dirty="0">
                <a:solidFill>
                  <a:schemeClr val="dk1"/>
                </a:solidFill>
              </a:rPr>
            </a:br>
            <a:r>
              <a:rPr lang="en" sz="2200" dirty="0">
                <a:solidFill>
                  <a:schemeClr val="dk1"/>
                </a:solidFill>
              </a:rPr>
              <a:t>			-np M </a:t>
            </a:r>
            <a:r>
              <a:rPr lang="en" sz="2200" b="1" dirty="0">
                <a:solidFill>
                  <a:schemeClr val="dk1"/>
                </a:solidFill>
              </a:rPr>
              <a:t>singularity exec container.img</a:t>
            </a:r>
            <a:r>
              <a:rPr lang="en" sz="2200" dirty="0">
                <a:solidFill>
                  <a:schemeClr val="dk1"/>
                </a:solidFill>
              </a:rPr>
              <a:t> </a:t>
            </a:r>
            <a:r>
              <a:rPr lang="en" sz="2200" dirty="0" smtClean="0">
                <a:solidFill>
                  <a:schemeClr val="dk1"/>
                </a:solidFill>
              </a:rPr>
              <a:t>exe2</a:t>
            </a:r>
            <a:endParaRPr lang="en" sz="2200" dirty="0"/>
          </a:p>
          <a:p>
            <a:pPr marL="0" indent="0">
              <a:buNone/>
            </a:pPr>
            <a:endParaRPr lang="en" sz="26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en-GB" sz="2600" dirty="0" smtClean="0">
              <a:solidFill>
                <a:schemeClr val="dk1"/>
              </a:solidFill>
            </a:endParaRPr>
          </a:p>
          <a:p>
            <a:pPr marL="457200" indent="-457200"/>
            <a:r>
              <a:rPr lang="en-GB" sz="2600" dirty="0" smtClean="0">
                <a:solidFill>
                  <a:schemeClr val="dk1"/>
                </a:solidFill>
              </a:rPr>
              <a:t>The </a:t>
            </a:r>
            <a:r>
              <a:rPr lang="en-GB" sz="2600" dirty="0">
                <a:solidFill>
                  <a:schemeClr val="dk1"/>
                </a:solidFill>
              </a:rPr>
              <a:t>executables need </a:t>
            </a:r>
            <a:r>
              <a:rPr lang="en-GB" sz="2600" b="1" dirty="0" smtClean="0">
                <a:solidFill>
                  <a:schemeClr val="dk1"/>
                </a:solidFill>
              </a:rPr>
              <a:t>binding</a:t>
            </a:r>
            <a:r>
              <a:rPr lang="en-GB" sz="2600" dirty="0" smtClean="0">
                <a:solidFill>
                  <a:schemeClr val="dk1"/>
                </a:solidFill>
              </a:rPr>
              <a:t> dynamic </a:t>
            </a:r>
            <a:r>
              <a:rPr lang="en-GB" sz="2600" dirty="0">
                <a:solidFill>
                  <a:schemeClr val="dk1"/>
                </a:solidFill>
              </a:rPr>
              <a:t>libraries folder and other system folders, so the call should be like:</a:t>
            </a:r>
          </a:p>
          <a:p>
            <a:pPr marL="0" indent="0">
              <a:spcBef>
                <a:spcPts val="2133"/>
              </a:spcBef>
              <a:buClr>
                <a:schemeClr val="dk1"/>
              </a:buClr>
              <a:buSzPts val="1100"/>
              <a:buNone/>
            </a:pPr>
            <a:r>
              <a:rPr lang="en-GB" sz="2200" dirty="0" err="1" smtClean="0">
                <a:solidFill>
                  <a:schemeClr val="dk1"/>
                </a:solidFill>
              </a:rPr>
              <a:t>mpirun</a:t>
            </a:r>
            <a:r>
              <a:rPr lang="en-GB" sz="2200" dirty="0" smtClean="0">
                <a:solidFill>
                  <a:schemeClr val="dk1"/>
                </a:solidFill>
              </a:rPr>
              <a:t> </a:t>
            </a:r>
            <a:r>
              <a:rPr lang="en-GB" sz="2200" dirty="0">
                <a:solidFill>
                  <a:schemeClr val="dk1"/>
                </a:solidFill>
              </a:rPr>
              <a:t>	-np N singularity </a:t>
            </a:r>
            <a:r>
              <a:rPr lang="en-GB" sz="2200" b="1" dirty="0">
                <a:solidFill>
                  <a:schemeClr val="dk1"/>
                </a:solidFill>
              </a:rPr>
              <a:t>--bind /apps:/apps /opt:/opt /lib64:/lib64</a:t>
            </a:r>
            <a:r>
              <a:rPr lang="en-GB" sz="2200" dirty="0">
                <a:solidFill>
                  <a:schemeClr val="dk1"/>
                </a:solidFill>
              </a:rPr>
              <a:t> exec </a:t>
            </a:r>
            <a:r>
              <a:rPr lang="en-GB" sz="2200" dirty="0" err="1">
                <a:solidFill>
                  <a:schemeClr val="dk1"/>
                </a:solidFill>
              </a:rPr>
              <a:t>container.img</a:t>
            </a:r>
            <a:r>
              <a:rPr lang="en-GB" sz="2200" dirty="0">
                <a:solidFill>
                  <a:schemeClr val="dk1"/>
                </a:solidFill>
              </a:rPr>
              <a:t> exe1 : \</a:t>
            </a:r>
            <a:br>
              <a:rPr lang="en-GB" sz="2200" dirty="0">
                <a:solidFill>
                  <a:schemeClr val="dk1"/>
                </a:solidFill>
              </a:rPr>
            </a:br>
            <a:r>
              <a:rPr lang="en-GB" sz="2200" dirty="0">
                <a:solidFill>
                  <a:schemeClr val="dk1"/>
                </a:solidFill>
              </a:rPr>
              <a:t> 	</a:t>
            </a:r>
            <a:r>
              <a:rPr lang="en-GB" sz="2200" dirty="0" smtClean="0">
                <a:solidFill>
                  <a:schemeClr val="dk1"/>
                </a:solidFill>
              </a:rPr>
              <a:t>-</a:t>
            </a:r>
            <a:r>
              <a:rPr lang="en-GB" sz="2200" dirty="0">
                <a:solidFill>
                  <a:schemeClr val="dk1"/>
                </a:solidFill>
              </a:rPr>
              <a:t>np M singularity </a:t>
            </a:r>
            <a:r>
              <a:rPr lang="en-GB" sz="2200" b="1" dirty="0">
                <a:solidFill>
                  <a:schemeClr val="dk1"/>
                </a:solidFill>
              </a:rPr>
              <a:t>--bind /apps:/apps /opt:/opt /lib64:/lib64 </a:t>
            </a:r>
            <a:r>
              <a:rPr lang="en-GB" sz="2200" dirty="0">
                <a:solidFill>
                  <a:schemeClr val="dk1"/>
                </a:solidFill>
              </a:rPr>
              <a:t>exec </a:t>
            </a:r>
            <a:r>
              <a:rPr lang="en-GB" sz="2200" dirty="0" err="1">
                <a:solidFill>
                  <a:schemeClr val="dk1"/>
                </a:solidFill>
              </a:rPr>
              <a:t>container.img</a:t>
            </a:r>
            <a:r>
              <a:rPr lang="en-GB" sz="2200" dirty="0">
                <a:solidFill>
                  <a:schemeClr val="dk1"/>
                </a:solidFill>
              </a:rPr>
              <a:t> exe2...</a:t>
            </a:r>
          </a:p>
          <a:p>
            <a:pPr marL="0" indent="0">
              <a:spcBef>
                <a:spcPts val="2133"/>
              </a:spcBef>
              <a:buNone/>
            </a:pPr>
            <a:endParaRPr lang="en-GB" sz="26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26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0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89316" tIns="44646" rIns="89316" bIns="44646" rtlCol="0" anchor="t" anchorCtr="0">
            <a:noAutofit/>
          </a:bodyPr>
          <a:lstStyle/>
          <a:p>
            <a:r>
              <a:rPr lang="en-GB" dirty="0" smtClean="0"/>
              <a:t>Performance metrics &amp; performance reproducibility</a:t>
            </a:r>
            <a:endParaRPr dirty="0"/>
          </a:p>
        </p:txBody>
      </p:sp>
      <p:sp>
        <p:nvSpPr>
          <p:cNvPr id="266" name="Google Shape;266;p37"/>
          <p:cNvSpPr txBox="1"/>
          <p:nvPr/>
        </p:nvSpPr>
        <p:spPr>
          <a:xfrm>
            <a:off x="22275004" y="12267916"/>
            <a:ext cx="934339" cy="356972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89316" tIns="44646" rIns="89316" bIns="44646" anchor="t" anchorCtr="0">
            <a:noAutofit/>
          </a:bodyPr>
          <a:lstStyle/>
          <a:p>
            <a:r>
              <a:rPr lang="en-GB" sz="1954">
                <a:solidFill>
                  <a:srgbClr val="FF0000"/>
                </a:solidFill>
              </a:rPr>
              <a:t>Metric</a:t>
            </a:r>
            <a:endParaRPr sz="1954">
              <a:solidFill>
                <a:srgbClr val="FF0000"/>
              </a:solidFill>
            </a:endParaRPr>
          </a:p>
        </p:txBody>
      </p:sp>
      <p:sp>
        <p:nvSpPr>
          <p:cNvPr id="267" name="Google Shape;267;p37"/>
          <p:cNvSpPr txBox="1"/>
          <p:nvPr/>
        </p:nvSpPr>
        <p:spPr>
          <a:xfrm>
            <a:off x="27913058" y="12267940"/>
            <a:ext cx="2288955" cy="356972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89316" tIns="44646" rIns="89316" bIns="44646" anchor="t" anchorCtr="0">
            <a:noAutofit/>
          </a:bodyPr>
          <a:lstStyle/>
          <a:p>
            <a:r>
              <a:rPr lang="en-GB" sz="1954">
                <a:solidFill>
                  <a:srgbClr val="FF0000"/>
                </a:solidFill>
              </a:rPr>
              <a:t>used to evaluate ...</a:t>
            </a:r>
            <a:endParaRPr sz="1954">
              <a:solidFill>
                <a:srgbClr val="FF0000"/>
              </a:solidFill>
            </a:endParaRPr>
          </a:p>
        </p:txBody>
      </p:sp>
      <p:pic>
        <p:nvPicPr>
          <p:cNvPr id="268" name="Google Shape;26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587" y="2310715"/>
            <a:ext cx="2929042" cy="162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2248" y="1297257"/>
            <a:ext cx="3546254" cy="73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522" y="4105511"/>
            <a:ext cx="3694201" cy="1674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6529" y="5250094"/>
            <a:ext cx="6115608" cy="1130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58501" y="1355201"/>
            <a:ext cx="7202001" cy="337090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7"/>
          <p:cNvSpPr/>
          <p:nvPr/>
        </p:nvSpPr>
        <p:spPr>
          <a:xfrm>
            <a:off x="4558501" y="4167155"/>
            <a:ext cx="2016959" cy="579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316" tIns="89316" rIns="89316" bIns="89316" anchor="ctr" anchorCtr="0">
            <a:noAutofit/>
          </a:bodyPr>
          <a:lstStyle/>
          <a:p>
            <a:endParaRPr sz="1758"/>
          </a:p>
        </p:txBody>
      </p:sp>
    </p:spTree>
    <p:extLst>
      <p:ext uri="{BB962C8B-B14F-4D97-AF65-F5344CB8AC3E}">
        <p14:creationId xmlns:p14="http://schemas.microsoft.com/office/powerpoint/2010/main" val="163917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74;p28"/>
          <p:cNvPicPr preferRelativeResize="0"/>
          <p:nvPr/>
        </p:nvPicPr>
        <p:blipFill rotWithShape="1">
          <a:blip r:embed="rId3">
            <a:alphaModFix/>
          </a:blip>
          <a:srcRect t="7067"/>
          <a:stretch/>
        </p:blipFill>
        <p:spPr>
          <a:xfrm>
            <a:off x="6877111" y="4263887"/>
            <a:ext cx="4665361" cy="2290968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7"/>
          <p:cNvSpPr txBox="1"/>
          <p:nvPr/>
        </p:nvSpPr>
        <p:spPr>
          <a:xfrm>
            <a:off x="1988760" y="217800"/>
            <a:ext cx="82293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4000" b="1" dirty="0" smtClean="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ESGF</a:t>
            </a:r>
            <a:endParaRPr sz="4000" dirty="0">
              <a:solidFill>
                <a:srgbClr val="9FC5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7"/>
          <p:cNvSpPr txBox="1"/>
          <p:nvPr/>
        </p:nvSpPr>
        <p:spPr>
          <a:xfrm>
            <a:off x="566532" y="1311966"/>
            <a:ext cx="11052313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419100" indent="-342900" algn="just">
              <a:lnSpc>
                <a:spcPct val="150000"/>
              </a:lnSpc>
              <a:buSzPts val="2400"/>
              <a:buFont typeface="Arial" panose="020B0604020202020204" pitchFamily="34" charset="0"/>
              <a:buChar char="•"/>
            </a:pPr>
            <a:r>
              <a:rPr lang="en-GB" sz="2000" dirty="0" smtClean="0"/>
              <a:t>The </a:t>
            </a:r>
            <a:r>
              <a:rPr lang="en-GB" sz="2000" b="1" dirty="0"/>
              <a:t>Earth System Grid Federation (</a:t>
            </a:r>
            <a:r>
              <a:rPr lang="en-GB" sz="2000" b="1" dirty="0" smtClean="0"/>
              <a:t>ESGF)</a:t>
            </a:r>
            <a:r>
              <a:rPr lang="en-GB" sz="2000" dirty="0" smtClean="0"/>
              <a:t>: </a:t>
            </a:r>
            <a:r>
              <a:rPr lang="en-GB" sz="2000" dirty="0" smtClean="0"/>
              <a:t>international </a:t>
            </a:r>
            <a:r>
              <a:rPr lang="en-GB" sz="2000" dirty="0"/>
              <a:t>collaboration </a:t>
            </a:r>
            <a:r>
              <a:rPr lang="en-GB" sz="2000" dirty="0" smtClean="0"/>
              <a:t>serving </a:t>
            </a:r>
            <a:r>
              <a:rPr lang="en-GB" sz="2000" dirty="0"/>
              <a:t>the World Climate Research Programme's (WCRP) Coupled Model </a:t>
            </a:r>
            <a:r>
              <a:rPr lang="en-US" sz="2000" dirty="0" err="1" smtClean="0"/>
              <a:t>Intercomparison</a:t>
            </a:r>
            <a:r>
              <a:rPr lang="en-GB" sz="2000" dirty="0" smtClean="0"/>
              <a:t> </a:t>
            </a:r>
            <a:r>
              <a:rPr lang="en-GB" sz="2000" dirty="0"/>
              <a:t>Project (CMIP) and supporting climate and environmental science in general. </a:t>
            </a:r>
            <a:endParaRPr lang="en-GB" sz="2000" dirty="0" smtClean="0"/>
          </a:p>
          <a:p>
            <a:pPr marL="419100" indent="-342900" algn="just">
              <a:lnSpc>
                <a:spcPct val="150000"/>
              </a:lnSpc>
              <a:buSzPts val="2400"/>
              <a:buFont typeface="Arial" panose="020B0604020202020204" pitchFamily="34" charset="0"/>
              <a:buChar char="•"/>
            </a:pPr>
            <a:r>
              <a:rPr lang="en-GB" sz="2000" dirty="0" smtClean="0"/>
              <a:t>Web </a:t>
            </a:r>
            <a:r>
              <a:rPr lang="en-GB" sz="2000" b="1" dirty="0"/>
              <a:t>interface</a:t>
            </a:r>
            <a:r>
              <a:rPr lang="en-GB" sz="2000" dirty="0"/>
              <a:t> to the majority of experimental datasets used in model </a:t>
            </a:r>
            <a:r>
              <a:rPr lang="en-GB" sz="2000" dirty="0" err="1"/>
              <a:t>intercomparison</a:t>
            </a:r>
            <a:r>
              <a:rPr lang="en-GB" sz="2000" dirty="0"/>
              <a:t> </a:t>
            </a:r>
            <a:r>
              <a:rPr lang="en-GB" sz="2000" dirty="0" smtClean="0"/>
              <a:t>projects.</a:t>
            </a:r>
            <a:endParaRPr lang="en-GB" sz="2000" dirty="0"/>
          </a:p>
          <a:p>
            <a:pPr marL="419100" indent="-342900" algn="just">
              <a:lnSpc>
                <a:spcPct val="150000"/>
              </a:lnSpc>
              <a:buSzPts val="2400"/>
              <a:buFont typeface="Arial" panose="020B0604020202020204" pitchFamily="34" charset="0"/>
              <a:buChar char="•"/>
            </a:pPr>
            <a:r>
              <a:rPr lang="en-GB" sz="2000" dirty="0"/>
              <a:t>Data published have </a:t>
            </a:r>
            <a:r>
              <a:rPr lang="en-GB" sz="2000" b="1" dirty="0"/>
              <a:t>PIDs</a:t>
            </a:r>
            <a:r>
              <a:rPr lang="en-GB" sz="2000" dirty="0"/>
              <a:t> and </a:t>
            </a:r>
            <a:r>
              <a:rPr lang="en-GB" sz="2000" b="1" dirty="0"/>
              <a:t>DOI</a:t>
            </a:r>
            <a:r>
              <a:rPr lang="en-GB" sz="2000" dirty="0"/>
              <a:t>, and are heavily quality </a:t>
            </a:r>
            <a:r>
              <a:rPr lang="en-GB" sz="2000" dirty="0" smtClean="0"/>
              <a:t>controlled.</a:t>
            </a:r>
          </a:p>
          <a:p>
            <a:pPr marL="419100" indent="-342900" algn="just">
              <a:lnSpc>
                <a:spcPct val="150000"/>
              </a:lnSpc>
              <a:buSzPts val="2400"/>
              <a:buFont typeface="Arial" panose="020B0604020202020204" pitchFamily="34" charset="0"/>
              <a:buChar char="•"/>
            </a:pPr>
            <a:r>
              <a:rPr lang="en-GB" sz="2000" dirty="0" smtClean="0"/>
              <a:t>Data </a:t>
            </a:r>
            <a:r>
              <a:rPr lang="en-GB" sz="2000" dirty="0"/>
              <a:t>can </a:t>
            </a:r>
            <a:r>
              <a:rPr lang="en-GB" sz="2000" dirty="0" smtClean="0"/>
              <a:t>be </a:t>
            </a:r>
            <a:r>
              <a:rPr lang="en-GB" sz="2000" b="1" dirty="0" smtClean="0"/>
              <a:t>discovered</a:t>
            </a:r>
            <a:r>
              <a:rPr lang="en-GB" sz="2000" dirty="0" smtClean="0"/>
              <a:t> and accessed through THREDDS.</a:t>
            </a:r>
          </a:p>
          <a:p>
            <a:pPr marL="419100" indent="-342900" algn="just">
              <a:lnSpc>
                <a:spcPct val="150000"/>
              </a:lnSpc>
              <a:buSzPts val="24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Tenths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of PB of 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Earth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data”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available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s-E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19100" indent="-342900" algn="just">
              <a:lnSpc>
                <a:spcPct val="150000"/>
              </a:lnSpc>
              <a:buSzPts val="2400"/>
              <a:buFont typeface="Arial" panose="020B0604020202020204" pitchFamily="34" charset="0"/>
              <a:buChar char="•"/>
            </a:pPr>
            <a:endParaRPr lang="en-GB" sz="2000" b="1" dirty="0" smtClean="0"/>
          </a:p>
          <a:p>
            <a:pPr algn="just">
              <a:lnSpc>
                <a:spcPct val="150000"/>
              </a:lnSpc>
              <a:spcBef>
                <a:spcPts val="391"/>
              </a:spcBef>
            </a:pPr>
            <a:endParaRPr lang="en-GB" sz="2000" dirty="0" smtClean="0"/>
          </a:p>
        </p:txBody>
      </p:sp>
      <p:pic>
        <p:nvPicPr>
          <p:cNvPr id="166" name="Google Shape;166;p27"/>
          <p:cNvPicPr preferRelativeResize="0"/>
          <p:nvPr/>
        </p:nvPicPr>
        <p:blipFill rotWithShape="1">
          <a:blip r:embed="rId4"/>
          <a:srcRect t="24704" b="33156"/>
          <a:stretch/>
        </p:blipFill>
        <p:spPr>
          <a:xfrm>
            <a:off x="3640848" y="5844210"/>
            <a:ext cx="2524320" cy="79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7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latin typeface="Calibri"/>
                <a:cs typeface="Calibri"/>
                <a:sym typeface="Calibri"/>
              </a:rPr>
              <a:t>Some</a:t>
            </a:r>
            <a:r>
              <a:rPr lang="es-ES" dirty="0" smtClean="0">
                <a:latin typeface="Calibri"/>
                <a:cs typeface="Calibri"/>
                <a:sym typeface="Calibri"/>
              </a:rPr>
              <a:t> </a:t>
            </a:r>
            <a:r>
              <a:rPr lang="es-ES" dirty="0" err="1" smtClean="0">
                <a:latin typeface="Calibri"/>
                <a:cs typeface="Calibri"/>
                <a:sym typeface="Calibri"/>
              </a:rPr>
              <a:t>current</a:t>
            </a:r>
            <a:r>
              <a:rPr lang="es-ES" dirty="0" smtClean="0">
                <a:latin typeface="Calibri"/>
                <a:cs typeface="Calibri"/>
                <a:sym typeface="Calibri"/>
              </a:rPr>
              <a:t> </a:t>
            </a:r>
            <a:r>
              <a:rPr lang="es-ES" dirty="0" err="1" smtClean="0">
                <a:latin typeface="Calibri"/>
                <a:cs typeface="Calibri"/>
                <a:sym typeface="Calibri"/>
              </a:rPr>
              <a:t>issues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smtClean="0"/>
              <a:t>Initial </a:t>
            </a:r>
            <a:r>
              <a:rPr lang="en-US" sz="2400" b="1" dirty="0" smtClean="0"/>
              <a:t>data version control</a:t>
            </a:r>
            <a:r>
              <a:rPr lang="en-US" sz="2400" dirty="0" smtClean="0"/>
              <a:t>: Need of a </a:t>
            </a:r>
            <a:r>
              <a:rPr lang="en-US" sz="2400" dirty="0" err="1" smtClean="0"/>
              <a:t>centralised</a:t>
            </a:r>
            <a:r>
              <a:rPr lang="en-US" sz="2400" dirty="0" smtClean="0"/>
              <a:t> and accessible system to share model initial data. Facilitate reproducibility and save space by incremental diff.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Containers: Difficult to </a:t>
            </a:r>
            <a:r>
              <a:rPr lang="en-US" sz="2400" b="1" dirty="0" smtClean="0"/>
              <a:t>isolate HPC environment</a:t>
            </a:r>
            <a:r>
              <a:rPr lang="en-US" sz="2400" dirty="0" smtClean="0"/>
              <a:t>. Is it needed? Is it enough with statically compiled binaries?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Model workflows are strongly based on data movement. Not so straightforward to implement </a:t>
            </a:r>
            <a:r>
              <a:rPr lang="en-US" sz="2400" b="1" dirty="0" smtClean="0"/>
              <a:t>unit tests</a:t>
            </a:r>
            <a:r>
              <a:rPr lang="en-US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/>
              <a:t>Science reproducibility</a:t>
            </a:r>
            <a:r>
              <a:rPr lang="en-US" sz="2400" dirty="0" smtClean="0"/>
              <a:t> (not b2b) still expert </a:t>
            </a:r>
            <a:r>
              <a:rPr lang="en-US" sz="2400" b="1" dirty="0" smtClean="0"/>
              <a:t>human</a:t>
            </a:r>
            <a:r>
              <a:rPr lang="en-US" sz="2400" dirty="0" smtClean="0"/>
              <a:t> intervention.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39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-1369961" y="1608265"/>
            <a:ext cx="8636000" cy="31971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5A0EA3C-CF1B-304A-870D-6DF054C89EE4}"/>
              </a:ext>
            </a:extLst>
          </p:cNvPr>
          <p:cNvSpPr txBox="1"/>
          <p:nvPr/>
        </p:nvSpPr>
        <p:spPr>
          <a:xfrm>
            <a:off x="619799" y="1905137"/>
            <a:ext cx="6201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cs typeface="Arial" panose="020B0604020202020204" pitchFamily="34" charset="0"/>
              </a:rPr>
              <a:t>200 Petaflops</a:t>
            </a:r>
            <a:r>
              <a:rPr lang="en-US" sz="2400" dirty="0">
                <a:cs typeface="Arial" panose="020B0604020202020204" pitchFamily="34" charset="0"/>
              </a:rPr>
              <a:t> peak performance (200 x 10</a:t>
            </a:r>
            <a:r>
              <a:rPr lang="en-US" sz="2400" baseline="30000" dirty="0">
                <a:cs typeface="Arial" panose="020B0604020202020204" pitchFamily="34" charset="0"/>
              </a:rPr>
              <a:t>15</a:t>
            </a:r>
            <a:r>
              <a:rPr lang="en-US" sz="2400" dirty="0" smtClean="0">
                <a:cs typeface="Arial" panose="020B0604020202020204" pitchFamily="34" charset="0"/>
              </a:rPr>
              <a:t>)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0" name="CuadroTexto 10">
            <a:extLst>
              <a:ext uri="{FF2B5EF4-FFF2-40B4-BE49-F238E27FC236}">
                <a16:creationId xmlns:a16="http://schemas.microsoft.com/office/drawing/2014/main" id="{EE91D019-E86F-864B-9670-1A4ED058D096}"/>
              </a:ext>
            </a:extLst>
          </p:cNvPr>
          <p:cNvSpPr txBox="1"/>
          <p:nvPr/>
        </p:nvSpPr>
        <p:spPr>
          <a:xfrm>
            <a:off x="619798" y="2784243"/>
            <a:ext cx="6332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cs typeface="Arial" panose="020B0604020202020204" pitchFamily="34" charset="0"/>
              </a:rPr>
              <a:t>Experimental platform</a:t>
            </a:r>
            <a:r>
              <a:rPr lang="en-US" sz="2400" dirty="0">
                <a:cs typeface="Arial" panose="020B0604020202020204" pitchFamily="34" charset="0"/>
              </a:rPr>
              <a:t> to create supercomputing technologies “made in Europe”</a:t>
            </a:r>
          </a:p>
        </p:txBody>
      </p:sp>
      <p:sp>
        <p:nvSpPr>
          <p:cNvPr id="15" name="Rectángulo redondeado 27">
            <a:extLst>
              <a:ext uri="{FF2B5EF4-FFF2-40B4-BE49-F238E27FC236}">
                <a16:creationId xmlns:a16="http://schemas.microsoft.com/office/drawing/2014/main" id="{D92A08D1-778D-2345-9E0C-464698E49C30}"/>
              </a:ext>
            </a:extLst>
          </p:cNvPr>
          <p:cNvSpPr/>
          <p:nvPr/>
        </p:nvSpPr>
        <p:spPr>
          <a:xfrm>
            <a:off x="293405" y="2049231"/>
            <a:ext cx="190800" cy="190411"/>
          </a:xfrm>
          <a:prstGeom prst="roundRect">
            <a:avLst/>
          </a:prstGeom>
          <a:solidFill>
            <a:srgbClr val="12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redondeado 29">
            <a:extLst>
              <a:ext uri="{FF2B5EF4-FFF2-40B4-BE49-F238E27FC236}">
                <a16:creationId xmlns:a16="http://schemas.microsoft.com/office/drawing/2014/main" id="{CA40162C-557E-AE49-9E46-8C3D8ED96865}"/>
              </a:ext>
            </a:extLst>
          </p:cNvPr>
          <p:cNvSpPr/>
          <p:nvPr/>
        </p:nvSpPr>
        <p:spPr>
          <a:xfrm>
            <a:off x="297637" y="2996596"/>
            <a:ext cx="190800" cy="190411"/>
          </a:xfrm>
          <a:prstGeom prst="roundRect">
            <a:avLst/>
          </a:prstGeom>
          <a:solidFill>
            <a:srgbClr val="12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a-ES" sz="3900" dirty="0" err="1"/>
              <a:t>MareNostrum</a:t>
            </a:r>
            <a:r>
              <a:rPr lang="ca-ES" sz="3900" dirty="0"/>
              <a:t> </a:t>
            </a:r>
            <a:r>
              <a:rPr lang="ca-ES" sz="3900" dirty="0" smtClean="0"/>
              <a:t>5. A </a:t>
            </a:r>
            <a:r>
              <a:rPr lang="ca-ES" sz="3900" dirty="0" err="1"/>
              <a:t>European</a:t>
            </a:r>
            <a:r>
              <a:rPr lang="ca-ES" sz="3900" dirty="0"/>
              <a:t> </a:t>
            </a:r>
            <a:r>
              <a:rPr lang="ca-ES" sz="3900" dirty="0" err="1"/>
              <a:t>pre-exascale</a:t>
            </a:r>
            <a:r>
              <a:rPr lang="ca-ES" sz="3900" dirty="0"/>
              <a:t> </a:t>
            </a:r>
            <a:r>
              <a:rPr lang="ca-ES" sz="3900" dirty="0" err="1"/>
              <a:t>supercomputer</a:t>
            </a:r>
            <a:endParaRPr lang="es-ES" sz="3900" dirty="0"/>
          </a:p>
        </p:txBody>
      </p:sp>
      <p:sp>
        <p:nvSpPr>
          <p:cNvPr id="38" name="Rectángulo redondeado 30">
            <a:extLst>
              <a:ext uri="{FF2B5EF4-FFF2-40B4-BE49-F238E27FC236}">
                <a16:creationId xmlns:a16="http://schemas.microsoft.com/office/drawing/2014/main" id="{A7AD198A-2898-344F-8C07-4FC97C3A909B}"/>
              </a:ext>
            </a:extLst>
          </p:cNvPr>
          <p:cNvSpPr/>
          <p:nvPr/>
        </p:nvSpPr>
        <p:spPr>
          <a:xfrm>
            <a:off x="290830" y="4143490"/>
            <a:ext cx="190800" cy="190411"/>
          </a:xfrm>
          <a:prstGeom prst="roundRect">
            <a:avLst/>
          </a:prstGeom>
          <a:solidFill>
            <a:srgbClr val="12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5A0EA3C-CF1B-304A-870D-6DF054C89EE4}"/>
              </a:ext>
            </a:extLst>
          </p:cNvPr>
          <p:cNvSpPr txBox="1"/>
          <p:nvPr/>
        </p:nvSpPr>
        <p:spPr>
          <a:xfrm>
            <a:off x="631604" y="4032680"/>
            <a:ext cx="6201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cs typeface="Arial" panose="020B0604020202020204" pitchFamily="34" charset="0"/>
              </a:rPr>
              <a:t>223 M€ </a:t>
            </a:r>
            <a:r>
              <a:rPr lang="en-US" sz="2400" dirty="0" smtClean="0">
                <a:cs typeface="Arial" panose="020B0604020202020204" pitchFamily="34" charset="0"/>
              </a:rPr>
              <a:t>of </a:t>
            </a:r>
            <a:r>
              <a:rPr lang="en-US" sz="2400" dirty="0" err="1" smtClean="0">
                <a:cs typeface="Arial" panose="020B0604020202020204" pitchFamily="34" charset="0"/>
              </a:rPr>
              <a:t>investiment</a:t>
            </a:r>
            <a:endParaRPr lang="en-US" sz="2400" dirty="0">
              <a:cs typeface="Arial" panose="020B0604020202020204" pitchFamily="34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6079824" y="6147882"/>
            <a:ext cx="5690513" cy="404744"/>
            <a:chOff x="6970566" y="6211236"/>
            <a:chExt cx="4799771" cy="341389"/>
          </a:xfrm>
        </p:grpSpPr>
        <p:pic>
          <p:nvPicPr>
            <p:cNvPr id="34" name="Imagen 21">
              <a:extLst>
                <a:ext uri="{FF2B5EF4-FFF2-40B4-BE49-F238E27FC236}">
                  <a16:creationId xmlns:a16="http://schemas.microsoft.com/office/drawing/2014/main" id="{48DBC8F8-2ADE-B24E-B335-37C53C0B0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7878" y="6219430"/>
              <a:ext cx="1337471" cy="333195"/>
            </a:xfrm>
            <a:prstGeom prst="rect">
              <a:avLst/>
            </a:prstGeom>
          </p:spPr>
        </p:pic>
        <p:pic>
          <p:nvPicPr>
            <p:cNvPr id="35" name="Imagen 25">
              <a:extLst>
                <a:ext uri="{FF2B5EF4-FFF2-40B4-BE49-F238E27FC236}">
                  <a16:creationId xmlns:a16="http://schemas.microsoft.com/office/drawing/2014/main" id="{D2A9617D-3E7C-C246-9645-FFCC1A0DD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566" y="6219430"/>
              <a:ext cx="1382643" cy="284813"/>
            </a:xfrm>
            <a:prstGeom prst="rect">
              <a:avLst/>
            </a:prstGeom>
          </p:spPr>
        </p:pic>
        <p:pic>
          <p:nvPicPr>
            <p:cNvPr id="36" name="Imagen 26">
              <a:extLst>
                <a:ext uri="{FF2B5EF4-FFF2-40B4-BE49-F238E27FC236}">
                  <a16:creationId xmlns:a16="http://schemas.microsoft.com/office/drawing/2014/main" id="{02A5554B-BBE2-E942-A5DF-EF8BEC6F3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2866" y="6211236"/>
              <a:ext cx="1337471" cy="301200"/>
            </a:xfrm>
            <a:prstGeom prst="rect">
              <a:avLst/>
            </a:prstGeom>
          </p:spPr>
        </p:pic>
      </p:grpSp>
      <p:sp>
        <p:nvSpPr>
          <p:cNvPr id="59" name="CuadroTexto 10">
            <a:extLst>
              <a:ext uri="{FF2B5EF4-FFF2-40B4-BE49-F238E27FC236}">
                <a16:creationId xmlns:a16="http://schemas.microsoft.com/office/drawing/2014/main" id="{E8C6F0A0-CE3C-E64A-9829-3D04B3449190}"/>
              </a:ext>
            </a:extLst>
          </p:cNvPr>
          <p:cNvSpPr txBox="1"/>
          <p:nvPr/>
        </p:nvSpPr>
        <p:spPr>
          <a:xfrm>
            <a:off x="8545099" y="1741853"/>
            <a:ext cx="2673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+mj-lt"/>
                <a:cs typeface="Arial" panose="020B0604020202020204" pitchFamily="34" charset="0"/>
              </a:rPr>
              <a:t>Hosting Consortium:</a:t>
            </a:r>
          </a:p>
        </p:txBody>
      </p:sp>
      <p:pic>
        <p:nvPicPr>
          <p:cNvPr id="60" name="Imagen 7">
            <a:extLst>
              <a:ext uri="{FF2B5EF4-FFF2-40B4-BE49-F238E27FC236}">
                <a16:creationId xmlns:a16="http://schemas.microsoft.com/office/drawing/2014/main" id="{4C0F667B-4089-2842-B589-B05EC8DE3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762" y="3846742"/>
            <a:ext cx="978227" cy="676128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8267545" y="2465669"/>
            <a:ext cx="3403758" cy="964739"/>
            <a:chOff x="8162886" y="3162139"/>
            <a:chExt cx="2637571" cy="747576"/>
          </a:xfrm>
        </p:grpSpPr>
        <p:grpSp>
          <p:nvGrpSpPr>
            <p:cNvPr id="61" name="Grupo 60"/>
            <p:cNvGrpSpPr/>
            <p:nvPr/>
          </p:nvGrpSpPr>
          <p:grpSpPr>
            <a:xfrm>
              <a:off x="8162886" y="3162139"/>
              <a:ext cx="595035" cy="747576"/>
              <a:chOff x="7380167" y="2261660"/>
              <a:chExt cx="595035" cy="747576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FE3D4FB5-902E-7B4E-B949-04DEE6C9A573}"/>
                  </a:ext>
                </a:extLst>
              </p:cNvPr>
              <p:cNvSpPr/>
              <p:nvPr/>
            </p:nvSpPr>
            <p:spPr>
              <a:xfrm>
                <a:off x="7380167" y="2261660"/>
                <a:ext cx="59503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ca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 dirty="0" smtClean="0">
                    <a:cs typeface="Arial" panose="020B0604020202020204" pitchFamily="34" charset="0"/>
                  </a:rPr>
                  <a:t>Spain</a:t>
                </a:r>
                <a:endParaRPr lang="en-US" sz="1400" b="1" dirty="0">
                  <a:cs typeface="Arial" panose="020B0604020202020204" pitchFamily="34" charset="0"/>
                </a:endParaRPr>
              </a:p>
            </p:txBody>
          </p:sp>
          <p:pic>
            <p:nvPicPr>
              <p:cNvPr id="63" name="Imagen 6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6870" y="2707608"/>
                <a:ext cx="301628" cy="301628"/>
              </a:xfrm>
              <a:prstGeom prst="rect">
                <a:avLst/>
              </a:prstGeom>
            </p:spPr>
          </p:pic>
        </p:grpSp>
        <p:grpSp>
          <p:nvGrpSpPr>
            <p:cNvPr id="64" name="Grupo 63"/>
            <p:cNvGrpSpPr/>
            <p:nvPr/>
          </p:nvGrpSpPr>
          <p:grpSpPr>
            <a:xfrm>
              <a:off x="8704165" y="3162139"/>
              <a:ext cx="811889" cy="747576"/>
              <a:chOff x="7852622" y="2261660"/>
              <a:chExt cx="811889" cy="747576"/>
            </a:xfrm>
          </p:grpSpPr>
          <p:pic>
            <p:nvPicPr>
              <p:cNvPr id="65" name="Imagen 6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7752" y="2707608"/>
                <a:ext cx="301628" cy="301628"/>
              </a:xfrm>
              <a:prstGeom prst="rect">
                <a:avLst/>
              </a:prstGeom>
            </p:spPr>
          </p:pic>
          <p:sp>
            <p:nvSpPr>
              <p:cNvPr id="66" name="Rectángulo 65"/>
              <p:cNvSpPr/>
              <p:nvPr/>
            </p:nvSpPr>
            <p:spPr>
              <a:xfrm>
                <a:off x="7852622" y="2261660"/>
                <a:ext cx="81188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 smtClean="0">
                    <a:cs typeface="Arial" panose="020B0604020202020204" pitchFamily="34" charset="0"/>
                  </a:rPr>
                  <a:t>Portugal</a:t>
                </a:r>
                <a:endParaRPr lang="ca-ES" sz="1400" b="1" dirty="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7" name="Grupo 66"/>
            <p:cNvGrpSpPr/>
            <p:nvPr/>
          </p:nvGrpSpPr>
          <p:grpSpPr>
            <a:xfrm>
              <a:off x="9364726" y="3162139"/>
              <a:ext cx="798808" cy="747576"/>
              <a:chOff x="8582007" y="2261660"/>
              <a:chExt cx="798808" cy="747576"/>
            </a:xfrm>
          </p:grpSpPr>
          <p:pic>
            <p:nvPicPr>
              <p:cNvPr id="68" name="Imagen 6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0597" y="2707608"/>
                <a:ext cx="301628" cy="301628"/>
              </a:xfrm>
              <a:prstGeom prst="rect">
                <a:avLst/>
              </a:prstGeom>
            </p:spPr>
          </p:pic>
          <p:sp>
            <p:nvSpPr>
              <p:cNvPr id="69" name="Rectángulo 68"/>
              <p:cNvSpPr/>
              <p:nvPr/>
            </p:nvSpPr>
            <p:spPr>
              <a:xfrm>
                <a:off x="8582007" y="2261660"/>
                <a:ext cx="79880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 smtClean="0">
                    <a:cs typeface="Arial" panose="020B0604020202020204" pitchFamily="34" charset="0"/>
                  </a:rPr>
                  <a:t>  Turkey </a:t>
                </a:r>
                <a:endParaRPr lang="ca-ES" sz="1400" b="1" dirty="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0" name="Grupo 69"/>
            <p:cNvGrpSpPr/>
            <p:nvPr/>
          </p:nvGrpSpPr>
          <p:grpSpPr>
            <a:xfrm>
              <a:off x="10040954" y="3162139"/>
              <a:ext cx="759503" cy="747576"/>
              <a:chOff x="9258235" y="2261660"/>
              <a:chExt cx="759503" cy="747576"/>
            </a:xfrm>
          </p:grpSpPr>
          <p:pic>
            <p:nvPicPr>
              <p:cNvPr id="71" name="Imagen 7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7172" y="2707608"/>
                <a:ext cx="301628" cy="301628"/>
              </a:xfrm>
              <a:prstGeom prst="rect">
                <a:avLst/>
              </a:prstGeom>
            </p:spPr>
          </p:pic>
          <p:sp>
            <p:nvSpPr>
              <p:cNvPr id="72" name="Rectángulo 71"/>
              <p:cNvSpPr/>
              <p:nvPr/>
            </p:nvSpPr>
            <p:spPr>
              <a:xfrm>
                <a:off x="9258235" y="2261660"/>
                <a:ext cx="75950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 smtClean="0">
                    <a:cs typeface="Arial" panose="020B0604020202020204" pitchFamily="34" charset="0"/>
                  </a:rPr>
                  <a:t>Croatia </a:t>
                </a:r>
                <a:endParaRPr lang="ca-ES" sz="1400" b="1" dirty="0"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3" name="Rectángulo redondeado 72"/>
          <p:cNvSpPr/>
          <p:nvPr/>
        </p:nvSpPr>
        <p:spPr>
          <a:xfrm>
            <a:off x="7964099" y="1605063"/>
            <a:ext cx="3835552" cy="32003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20" y="3883298"/>
            <a:ext cx="1818994" cy="90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2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/>
      <p:bldP spid="10" grpId="0"/>
      <p:bldP spid="39" grpId="0"/>
      <p:bldP spid="59" grpId="0"/>
      <p:bldP spid="7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5013364" y="1884276"/>
            <a:ext cx="5026945" cy="2998826"/>
          </a:xfrm>
        </p:spPr>
        <p:txBody>
          <a:bodyPr>
            <a:noAutofit/>
          </a:bodyPr>
          <a:lstStyle/>
          <a:p>
            <a:pPr algn="ctr"/>
            <a:r>
              <a:rPr lang="es-ES" sz="8000" b="0" dirty="0" err="1"/>
              <a:t>Thank</a:t>
            </a:r>
            <a:r>
              <a:rPr lang="es-ES" sz="8000" b="0" dirty="0"/>
              <a:t> </a:t>
            </a:r>
            <a:r>
              <a:rPr lang="es-ES" sz="8000" b="0" dirty="0" err="1"/>
              <a:t>you</a:t>
            </a:r>
            <a:r>
              <a:rPr lang="es-ES" sz="8000" b="0" dirty="0"/>
              <a:t> </a:t>
            </a: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5127066" y="6107242"/>
            <a:ext cx="4569950" cy="464416"/>
          </a:xfrm>
        </p:spPr>
        <p:txBody>
          <a:bodyPr/>
          <a:lstStyle/>
          <a:p>
            <a:pPr algn="ctr"/>
            <a:r>
              <a:rPr lang="es-ES" sz="2800" dirty="0" smtClean="0">
                <a:solidFill>
                  <a:srgbClr val="004890"/>
                </a:solidFill>
                <a:ea typeface="+mj-ea"/>
                <a:cs typeface="+mj-cs"/>
              </a:rPr>
              <a:t>miguel.castrillo@bsc.es</a:t>
            </a:r>
            <a:endParaRPr lang="es-ES" sz="2800" dirty="0">
              <a:solidFill>
                <a:srgbClr val="004890"/>
              </a:solidFill>
              <a:ea typeface="+mj-ea"/>
              <a:cs typeface="+mj-cs"/>
            </a:endParaRPr>
          </a:p>
        </p:txBody>
      </p:sp>
      <p:pic>
        <p:nvPicPr>
          <p:cNvPr id="5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33" y="4250521"/>
            <a:ext cx="3649215" cy="86569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417054" y="5350913"/>
            <a:ext cx="62195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/>
            <a:r>
              <a:rPr lang="en-US" altLang="de-D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The </a:t>
            </a:r>
            <a:r>
              <a:rPr lang="en-US" altLang="de-D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ESiWACE project has received funding from the European Union’s Horizon 2020 research and innovation </a:t>
            </a:r>
            <a:r>
              <a:rPr lang="en-US" altLang="de-D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program </a:t>
            </a:r>
            <a:r>
              <a:rPr lang="en-US" altLang="de-D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under grant agreement No </a:t>
            </a:r>
            <a:r>
              <a:rPr lang="en-US" altLang="de-D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675191</a:t>
            </a:r>
            <a:endParaRPr lang="en-US" altLang="de-DE" sz="1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003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89316" tIns="44646" rIns="89316" bIns="44646" rtlCol="0" anchor="t" anchorCtr="0">
            <a:noAutofit/>
          </a:bodyPr>
          <a:lstStyle/>
          <a:p>
            <a:r>
              <a:rPr lang="en-GB"/>
              <a:t>Methodology: Reproducibility Test</a:t>
            </a:r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idx="1"/>
          </p:nvPr>
        </p:nvSpPr>
        <p:spPr>
          <a:xfrm>
            <a:off x="603657" y="1335573"/>
            <a:ext cx="10984685" cy="46624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9316" tIns="44646" rIns="89316" bIns="44646" rtlCol="0" anchor="t" anchorCtr="0">
            <a:noAutofit/>
          </a:bodyPr>
          <a:lstStyle/>
          <a:p>
            <a:pPr marL="334979" indent="-334979">
              <a:buSzPts val="2800"/>
            </a:pPr>
            <a:r>
              <a:rPr lang="en-GB" dirty="0"/>
              <a:t>Accuracy and reproducibility</a:t>
            </a:r>
            <a:endParaRPr dirty="0"/>
          </a:p>
          <a:p>
            <a:pPr marL="725788" lvl="1" indent="-279149">
              <a:buClr>
                <a:srgbClr val="000000"/>
              </a:buClr>
            </a:pPr>
            <a:r>
              <a:rPr lang="en-GB" dirty="0" err="1">
                <a:solidFill>
                  <a:srgbClr val="000000"/>
                </a:solidFill>
              </a:rPr>
              <a:t>Reichler</a:t>
            </a:r>
            <a:r>
              <a:rPr lang="en-GB" dirty="0">
                <a:solidFill>
                  <a:srgbClr val="000000"/>
                </a:solidFill>
              </a:rPr>
              <a:t>-Kim normalized index </a:t>
            </a:r>
            <a:endParaRPr dirty="0">
              <a:solidFill>
                <a:srgbClr val="000000"/>
              </a:solidFill>
            </a:endParaRPr>
          </a:p>
          <a:p>
            <a:pPr marL="1116597" lvl="2" indent="-235726">
              <a:spcBef>
                <a:spcPts val="391"/>
              </a:spcBef>
              <a:buClr>
                <a:srgbClr val="000000"/>
              </a:buClr>
              <a:buSzPts val="2000"/>
            </a:pPr>
            <a:r>
              <a:rPr lang="en-GB" dirty="0">
                <a:solidFill>
                  <a:srgbClr val="000000"/>
                </a:solidFill>
              </a:rPr>
              <a:t>Calculate for each variable a normalized error variance </a:t>
            </a:r>
            <a:r>
              <a:rPr lang="en-GB" i="1" dirty="0">
                <a:solidFill>
                  <a:srgbClr val="000000"/>
                </a:solidFill>
              </a:rPr>
              <a:t>e</a:t>
            </a:r>
            <a:r>
              <a:rPr lang="en-GB" i="1" baseline="30000" dirty="0">
                <a:solidFill>
                  <a:srgbClr val="000000"/>
                </a:solidFill>
              </a:rPr>
              <a:t>2</a:t>
            </a:r>
            <a:r>
              <a:rPr lang="en-GB" dirty="0">
                <a:solidFill>
                  <a:srgbClr val="000000"/>
                </a:solidFill>
              </a:rPr>
              <a:t> by squaring the grid-point differences between simulated and observed climate</a:t>
            </a:r>
            <a:endParaRPr dirty="0"/>
          </a:p>
          <a:p>
            <a:pPr marL="1116597" lvl="2" indent="-111660">
              <a:buNone/>
            </a:pPr>
            <a:endParaRPr dirty="0">
              <a:solidFill>
                <a:srgbClr val="000000"/>
              </a:solidFill>
            </a:endParaRPr>
          </a:p>
          <a:p>
            <a:pPr marL="1116597" lvl="2" indent="-111660">
              <a:buNone/>
            </a:pPr>
            <a:endParaRPr dirty="0">
              <a:solidFill>
                <a:srgbClr val="000000"/>
              </a:solidFill>
            </a:endParaRPr>
          </a:p>
          <a:p>
            <a:pPr marL="1116597" lvl="2" indent="-223319">
              <a:buClr>
                <a:srgbClr val="000000"/>
              </a:buClr>
            </a:pPr>
            <a:r>
              <a:rPr lang="en-GB" dirty="0">
                <a:solidFill>
                  <a:srgbClr val="000000"/>
                </a:solidFill>
              </a:rPr>
              <a:t>Ensure that different climate variables receive similar weights when combining their errors</a:t>
            </a:r>
            <a:endParaRPr dirty="0"/>
          </a:p>
          <a:p>
            <a:pPr marL="1116597" lvl="2" indent="-111660">
              <a:buNone/>
            </a:pPr>
            <a:endParaRPr dirty="0">
              <a:solidFill>
                <a:srgbClr val="000000"/>
              </a:solidFill>
            </a:endParaRPr>
          </a:p>
          <a:p>
            <a:pPr marL="1116597" lvl="2" indent="-111660">
              <a:buNone/>
            </a:pPr>
            <a:endParaRPr dirty="0">
              <a:solidFill>
                <a:srgbClr val="000000"/>
              </a:solidFill>
            </a:endParaRPr>
          </a:p>
          <a:p>
            <a:pPr marL="1116597" lvl="2" indent="-223319">
              <a:buClr>
                <a:srgbClr val="000000"/>
              </a:buClr>
            </a:pPr>
            <a:r>
              <a:rPr lang="en-GB" dirty="0">
                <a:solidFill>
                  <a:srgbClr val="000000"/>
                </a:solidFill>
              </a:rPr>
              <a:t>Mean over all climate variables</a:t>
            </a:r>
            <a:endParaRPr dirty="0">
              <a:solidFill>
                <a:srgbClr val="000000"/>
              </a:solidFill>
            </a:endParaRPr>
          </a:p>
          <a:p>
            <a:pPr marL="1116597" lvl="2" indent="-111660">
              <a:buNone/>
            </a:pPr>
            <a:endParaRPr dirty="0"/>
          </a:p>
          <a:p>
            <a:pPr marL="725788" lvl="1" indent="-279149">
              <a:buClr>
                <a:srgbClr val="000000"/>
              </a:buClr>
            </a:pPr>
            <a:r>
              <a:rPr lang="en-GB" dirty="0">
                <a:solidFill>
                  <a:srgbClr val="000000"/>
                </a:solidFill>
              </a:rPr>
              <a:t>Kolmogorov-Smirnov (KS) test</a:t>
            </a:r>
            <a:endParaRPr dirty="0">
              <a:solidFill>
                <a:srgbClr val="000000"/>
              </a:solidFill>
            </a:endParaRPr>
          </a:p>
          <a:p>
            <a:pPr marL="1116597" lvl="2" indent="-223319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</a:pPr>
            <a:r>
              <a:rPr lang="en-GB" dirty="0">
                <a:solidFill>
                  <a:srgbClr val="000000"/>
                </a:solidFill>
              </a:rPr>
              <a:t>Compare two five-member ensembles and determine whether the two ensembles are statistically indistinguishable from one another.</a:t>
            </a:r>
            <a:endParaRPr dirty="0">
              <a:solidFill>
                <a:srgbClr val="000000"/>
              </a:solidFill>
            </a:endParaRPr>
          </a:p>
          <a:p>
            <a:pPr marL="1116597" lvl="2" indent="-223319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</a:pPr>
            <a:r>
              <a:rPr lang="en-GB" dirty="0">
                <a:solidFill>
                  <a:srgbClr val="000000"/>
                </a:solidFill>
              </a:rPr>
              <a:t>Since no prior assumption can be made on the underlying statistical distribution of the samples, the non-parametric KS test is suitable for the evaluation.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241" name="Google Shape;24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7840" y="2374381"/>
            <a:ext cx="2549650" cy="502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9643" y="3540894"/>
            <a:ext cx="1972722" cy="530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93099" y="4193310"/>
            <a:ext cx="846782" cy="446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31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89316" tIns="44646" rIns="89316" bIns="44646" rtlCol="0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/>
              <a:t>Methodology: Reproducibility Test</a:t>
            </a:r>
            <a:endParaRPr/>
          </a:p>
        </p:txBody>
      </p:sp>
      <p:sp>
        <p:nvSpPr>
          <p:cNvPr id="250" name="Google Shape;250;p35"/>
          <p:cNvSpPr txBox="1">
            <a:spLocks noGrp="1"/>
          </p:cNvSpPr>
          <p:nvPr>
            <p:ph idx="1"/>
          </p:nvPr>
        </p:nvSpPr>
        <p:spPr>
          <a:xfrm>
            <a:off x="782562" y="1196423"/>
            <a:ext cx="10984685" cy="4662488"/>
          </a:xfrm>
          <a:prstGeom prst="rect">
            <a:avLst/>
          </a:prstGeom>
        </p:spPr>
        <p:txBody>
          <a:bodyPr spcFirstLastPara="1" vert="horz" wrap="square" lIns="89316" tIns="44646" rIns="89316" bIns="44646" rtlCol="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GB" dirty="0">
                <a:solidFill>
                  <a:srgbClr val="000000"/>
                </a:solidFill>
              </a:rPr>
              <a:t>About the reproducibility methodology</a:t>
            </a:r>
            <a:endParaRPr dirty="0">
              <a:solidFill>
                <a:srgbClr val="000000"/>
              </a:solidFill>
            </a:endParaRPr>
          </a:p>
          <a:p>
            <a:pPr lvl="1" indent="-310166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</a:pPr>
            <a:r>
              <a:rPr lang="en-GB" sz="1368" dirty="0">
                <a:solidFill>
                  <a:srgbClr val="000000"/>
                </a:solidFill>
              </a:rPr>
              <a:t>F. </a:t>
            </a:r>
            <a:r>
              <a:rPr lang="en-GB" sz="1368" dirty="0" err="1">
                <a:solidFill>
                  <a:srgbClr val="000000"/>
                </a:solidFill>
              </a:rPr>
              <a:t>Massonnet</a:t>
            </a:r>
            <a:r>
              <a:rPr lang="en-GB" sz="1368" dirty="0">
                <a:solidFill>
                  <a:srgbClr val="000000"/>
                </a:solidFill>
              </a:rPr>
              <a:t>, M. </a:t>
            </a:r>
            <a:r>
              <a:rPr lang="en-GB" sz="1368" dirty="0" err="1">
                <a:solidFill>
                  <a:srgbClr val="000000"/>
                </a:solidFill>
              </a:rPr>
              <a:t>Ménégoz</a:t>
            </a:r>
            <a:r>
              <a:rPr lang="en-GB" sz="1368" dirty="0">
                <a:solidFill>
                  <a:srgbClr val="000000"/>
                </a:solidFill>
              </a:rPr>
              <a:t>, M.C. Acosta, X. </a:t>
            </a:r>
            <a:r>
              <a:rPr lang="en-GB" sz="1368" dirty="0" err="1">
                <a:solidFill>
                  <a:srgbClr val="000000"/>
                </a:solidFill>
              </a:rPr>
              <a:t>Yepes-Arbós</a:t>
            </a:r>
            <a:r>
              <a:rPr lang="en-GB" sz="1368" dirty="0">
                <a:solidFill>
                  <a:srgbClr val="000000"/>
                </a:solidFill>
              </a:rPr>
              <a:t> , E. </a:t>
            </a:r>
            <a:r>
              <a:rPr lang="en-GB" sz="1368" dirty="0" err="1">
                <a:solidFill>
                  <a:srgbClr val="000000"/>
                </a:solidFill>
              </a:rPr>
              <a:t>Exarchou</a:t>
            </a:r>
            <a:r>
              <a:rPr lang="en-GB" sz="1368" dirty="0">
                <a:solidFill>
                  <a:srgbClr val="000000"/>
                </a:solidFill>
              </a:rPr>
              <a:t>, F.J. </a:t>
            </a:r>
            <a:r>
              <a:rPr lang="en-GB" sz="1368" dirty="0" err="1">
                <a:solidFill>
                  <a:srgbClr val="000000"/>
                </a:solidFill>
              </a:rPr>
              <a:t>Doblas</a:t>
            </a:r>
            <a:r>
              <a:rPr lang="en-GB" sz="1368" dirty="0">
                <a:solidFill>
                  <a:srgbClr val="000000"/>
                </a:solidFill>
              </a:rPr>
              <a:t>-Reyes</a:t>
            </a:r>
            <a:endParaRPr sz="1368" dirty="0">
              <a:solidFill>
                <a:srgbClr val="000000"/>
              </a:solidFill>
            </a:endParaRPr>
          </a:p>
          <a:p>
            <a:pPr lvl="1" indent="-310166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</a:pPr>
            <a:r>
              <a:rPr lang="en-GB" sz="1368" u="sng" dirty="0">
                <a:solidFill>
                  <a:schemeClr val="hlink"/>
                </a:solidFill>
                <a:hlinkClick r:id="rId3"/>
              </a:rPr>
              <a:t>https://earth.bsc.es/wiki/lib/exe/fetch.php?media=library:external:technical_memoranda:massonnet_etal_bsc-techmem-reproducibility2018.pdf</a:t>
            </a:r>
            <a:endParaRPr sz="1368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GB" dirty="0">
                <a:solidFill>
                  <a:srgbClr val="000000"/>
                </a:solidFill>
              </a:rPr>
              <a:t>About the reproducibility test for EC-Earth</a:t>
            </a:r>
            <a:endParaRPr dirty="0">
              <a:solidFill>
                <a:srgbClr val="000000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GB" dirty="0">
                <a:solidFill>
                  <a:srgbClr val="000000"/>
                </a:solidFill>
              </a:rPr>
              <a:t>Adapted by Philippe Le Sager for EC-Earth community</a:t>
            </a:r>
            <a:endParaRPr dirty="0">
              <a:solidFill>
                <a:srgbClr val="000000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GB" u="sng" dirty="0">
                <a:solidFill>
                  <a:schemeClr val="hlink"/>
                </a:solidFill>
                <a:hlinkClick r:id="rId4"/>
              </a:rPr>
              <a:t>https://github.com/plesager/ece3-postproc#reproducibility-test</a:t>
            </a:r>
            <a:endParaRPr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GB" dirty="0">
                <a:solidFill>
                  <a:srgbClr val="000000"/>
                </a:solidFill>
              </a:rPr>
              <a:t>About the reproducibility results and how to collaborate</a:t>
            </a:r>
            <a:endParaRPr dirty="0">
              <a:solidFill>
                <a:srgbClr val="000000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GB" dirty="0">
                <a:solidFill>
                  <a:srgbClr val="000000"/>
                </a:solidFill>
              </a:rPr>
              <a:t>Contact Mario (</a:t>
            </a:r>
            <a:r>
              <a:rPr lang="en-GB" u="sng" dirty="0">
                <a:solidFill>
                  <a:schemeClr val="hlink"/>
                </a:solidFill>
                <a:hlinkClick r:id="rId5"/>
              </a:rPr>
              <a:t>mario.acosta@bsc.es</a:t>
            </a:r>
            <a:r>
              <a:rPr lang="en-GB" dirty="0">
                <a:solidFill>
                  <a:srgbClr val="000000"/>
                </a:solidFill>
              </a:rPr>
              <a:t>) and Philippe (</a:t>
            </a:r>
            <a:r>
              <a:rPr lang="en-GB" u="sng" dirty="0">
                <a:solidFill>
                  <a:schemeClr val="hlink"/>
                </a:solidFill>
                <a:hlinkClick r:id="rId6"/>
              </a:rPr>
              <a:t>sager@knmi.nl</a:t>
            </a:r>
            <a:r>
              <a:rPr lang="en-GB" dirty="0">
                <a:solidFill>
                  <a:srgbClr val="000000"/>
                </a:solidFill>
              </a:rPr>
              <a:t>)</a:t>
            </a:r>
            <a:endParaRPr dirty="0">
              <a:solidFill>
                <a:srgbClr val="000000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GB" dirty="0">
                <a:solidFill>
                  <a:srgbClr val="000000"/>
                </a:solidFill>
              </a:rPr>
              <a:t>Provide feedback: </a:t>
            </a:r>
            <a:r>
              <a:rPr lang="en-GB" u="sng" dirty="0">
                <a:solidFill>
                  <a:schemeClr val="hlink"/>
                </a:solidFill>
                <a:hlinkClick r:id="rId7"/>
              </a:rPr>
              <a:t>https://dev.ec-earth.org/issues/533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dirty="0">
              <a:solidFill>
                <a:srgbClr val="000000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GB" dirty="0">
                <a:solidFill>
                  <a:srgbClr val="000000"/>
                </a:solidFill>
              </a:rPr>
              <a:t>People collaborating: Uwe </a:t>
            </a:r>
            <a:r>
              <a:rPr lang="en-GB" dirty="0" err="1">
                <a:solidFill>
                  <a:srgbClr val="000000"/>
                </a:solidFill>
              </a:rPr>
              <a:t>Fladrich</a:t>
            </a:r>
            <a:r>
              <a:rPr lang="en-GB" dirty="0">
                <a:solidFill>
                  <a:srgbClr val="000000"/>
                </a:solidFill>
              </a:rPr>
              <a:t> (SMHI), Jose M. Rodríguez (AEMET), Paul Nolan (ICHEC)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0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89316" tIns="44646" rIns="89316" bIns="44646" rtlCol="0" anchor="t" anchorCtr="0">
            <a:noAutofit/>
          </a:bodyPr>
          <a:lstStyle/>
          <a:p>
            <a:r>
              <a:rPr lang="en-GB"/>
              <a:t>Methodology: CPMIP Metrics</a:t>
            </a:r>
            <a:endParaRPr/>
          </a:p>
        </p:txBody>
      </p:sp>
      <p:sp>
        <p:nvSpPr>
          <p:cNvPr id="282" name="Google Shape;282;p38"/>
          <p:cNvSpPr txBox="1">
            <a:spLocks noGrp="1"/>
          </p:cNvSpPr>
          <p:nvPr>
            <p:ph idx="1"/>
          </p:nvPr>
        </p:nvSpPr>
        <p:spPr>
          <a:xfrm>
            <a:off x="603657" y="1156667"/>
            <a:ext cx="10984685" cy="4662488"/>
          </a:xfrm>
          <a:prstGeom prst="rect">
            <a:avLst/>
          </a:prstGeom>
        </p:spPr>
        <p:txBody>
          <a:bodyPr spcFirstLastPara="1" vert="horz" wrap="square" lIns="89316" tIns="44646" rIns="89316" bIns="44646" rtlCol="0" anchor="t" anchorCtr="0">
            <a:noAutofit/>
          </a:bodyPr>
          <a:lstStyle/>
          <a:p>
            <a:pPr indent="-359792">
              <a:buClr>
                <a:srgbClr val="000000"/>
              </a:buClr>
              <a:buSzPts val="2200"/>
            </a:pPr>
            <a:r>
              <a:rPr lang="en-GB" sz="2149" dirty="0">
                <a:solidFill>
                  <a:srgbClr val="000000"/>
                </a:solidFill>
              </a:rPr>
              <a:t>About the CPMIP Metrics</a:t>
            </a:r>
            <a:endParaRPr sz="2149" dirty="0">
              <a:solidFill>
                <a:srgbClr val="000000"/>
              </a:solidFill>
            </a:endParaRPr>
          </a:p>
          <a:p>
            <a:pPr lvl="1" indent="-322572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-GB" sz="1563" dirty="0">
                <a:solidFill>
                  <a:srgbClr val="000000"/>
                </a:solidFill>
              </a:rPr>
              <a:t>V. </a:t>
            </a:r>
            <a:r>
              <a:rPr lang="en-GB" sz="1563" dirty="0" err="1">
                <a:solidFill>
                  <a:srgbClr val="000000"/>
                </a:solidFill>
              </a:rPr>
              <a:t>Balaji</a:t>
            </a:r>
            <a:r>
              <a:rPr lang="en-GB" sz="1563" dirty="0">
                <a:solidFill>
                  <a:srgbClr val="000000"/>
                </a:solidFill>
              </a:rPr>
              <a:t> et al. 2017</a:t>
            </a:r>
            <a:endParaRPr sz="1563" dirty="0">
              <a:solidFill>
                <a:srgbClr val="000000"/>
              </a:solidFill>
            </a:endParaRPr>
          </a:p>
          <a:p>
            <a:pPr lvl="1" indent="-322572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-GB" sz="1563" u="sng" dirty="0">
                <a:solidFill>
                  <a:schemeClr val="hlink"/>
                </a:solidFill>
                <a:hlinkClick r:id="rId3"/>
              </a:rPr>
              <a:t>https://www.geosci-model-dev.net/10/19/2017/gmd-10-19-2017.pdf</a:t>
            </a:r>
            <a:r>
              <a:rPr lang="en-GB" sz="1563" dirty="0">
                <a:solidFill>
                  <a:srgbClr val="000000"/>
                </a:solidFill>
              </a:rPr>
              <a:t> </a:t>
            </a:r>
            <a:endParaRPr sz="1563" dirty="0">
              <a:solidFill>
                <a:srgbClr val="000000"/>
              </a:solidFill>
            </a:endParaRPr>
          </a:p>
          <a:p>
            <a:pPr indent="-359792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200"/>
            </a:pPr>
            <a:r>
              <a:rPr lang="en-GB" sz="2149" dirty="0">
                <a:solidFill>
                  <a:srgbClr val="000000"/>
                </a:solidFill>
              </a:rPr>
              <a:t>About the adaptation for EC-Earth</a:t>
            </a:r>
            <a:endParaRPr sz="2149" dirty="0">
              <a:solidFill>
                <a:srgbClr val="000000"/>
              </a:solidFill>
            </a:endParaRPr>
          </a:p>
          <a:p>
            <a:pPr lvl="1" indent="-322572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-GB" sz="1563" dirty="0">
                <a:solidFill>
                  <a:srgbClr val="000000"/>
                </a:solidFill>
              </a:rPr>
              <a:t>Adapted by Uwe </a:t>
            </a:r>
            <a:r>
              <a:rPr lang="en-GB" sz="1563" dirty="0" err="1">
                <a:solidFill>
                  <a:srgbClr val="000000"/>
                </a:solidFill>
              </a:rPr>
              <a:t>Fladrich</a:t>
            </a:r>
            <a:r>
              <a:rPr lang="en-GB" sz="1563" dirty="0">
                <a:solidFill>
                  <a:srgbClr val="000000"/>
                </a:solidFill>
              </a:rPr>
              <a:t> and Domingo </a:t>
            </a:r>
            <a:r>
              <a:rPr lang="en-GB" sz="1563" dirty="0" err="1">
                <a:solidFill>
                  <a:srgbClr val="000000"/>
                </a:solidFill>
              </a:rPr>
              <a:t>Manubens</a:t>
            </a:r>
            <a:r>
              <a:rPr lang="en-GB" sz="1563" dirty="0">
                <a:solidFill>
                  <a:srgbClr val="000000"/>
                </a:solidFill>
              </a:rPr>
              <a:t> for EC-Earth</a:t>
            </a:r>
            <a:endParaRPr sz="1563" dirty="0">
              <a:solidFill>
                <a:srgbClr val="000000"/>
              </a:solidFill>
            </a:endParaRPr>
          </a:p>
          <a:p>
            <a:pPr lvl="1" indent="-322572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-GB" sz="1563" dirty="0">
                <a:solidFill>
                  <a:srgbClr val="000000"/>
                </a:solidFill>
              </a:rPr>
              <a:t>Adapted by Philippe Le Sager for common CCA (ECMWF) experiments</a:t>
            </a:r>
            <a:endParaRPr sz="1563" dirty="0">
              <a:solidFill>
                <a:srgbClr val="000000"/>
              </a:solidFill>
            </a:endParaRPr>
          </a:p>
          <a:p>
            <a:pPr lvl="1" indent="-322572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-GB" sz="1563" dirty="0">
                <a:solidFill>
                  <a:srgbClr val="000000"/>
                </a:solidFill>
              </a:rPr>
              <a:t>Adapted and extended by Mario Acosta and Domingo </a:t>
            </a:r>
            <a:r>
              <a:rPr lang="en-GB" sz="1563" dirty="0" err="1">
                <a:solidFill>
                  <a:srgbClr val="000000"/>
                </a:solidFill>
              </a:rPr>
              <a:t>Manubens</a:t>
            </a:r>
            <a:r>
              <a:rPr lang="en-GB" sz="1563" dirty="0">
                <a:solidFill>
                  <a:srgbClr val="000000"/>
                </a:solidFill>
              </a:rPr>
              <a:t> for MN4 (BSC) using a workflow manager</a:t>
            </a:r>
            <a:endParaRPr sz="1563" dirty="0">
              <a:solidFill>
                <a:srgbClr val="000000"/>
              </a:solidFill>
            </a:endParaRPr>
          </a:p>
          <a:p>
            <a:pPr indent="-359792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200"/>
            </a:pPr>
            <a:r>
              <a:rPr lang="en-GB" sz="2149" dirty="0">
                <a:solidFill>
                  <a:srgbClr val="000000"/>
                </a:solidFill>
              </a:rPr>
              <a:t>About future plans</a:t>
            </a:r>
            <a:endParaRPr sz="2149" dirty="0">
              <a:solidFill>
                <a:srgbClr val="000000"/>
              </a:solidFill>
            </a:endParaRPr>
          </a:p>
          <a:p>
            <a:pPr lvl="1" indent="-322572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-GB" sz="1563" dirty="0">
                <a:solidFill>
                  <a:srgbClr val="000000"/>
                </a:solidFill>
              </a:rPr>
              <a:t>Improvement and Portability of CPMIP metrics for ESMs in IS-ENES3 (Mario Acosta, Eric </a:t>
            </a:r>
            <a:r>
              <a:rPr lang="en-GB" sz="1563" dirty="0" err="1">
                <a:solidFill>
                  <a:srgbClr val="000000"/>
                </a:solidFill>
              </a:rPr>
              <a:t>Maissonaive</a:t>
            </a:r>
            <a:r>
              <a:rPr lang="en-GB" sz="1563" dirty="0">
                <a:solidFill>
                  <a:srgbClr val="000000"/>
                </a:solidFill>
              </a:rPr>
              <a:t>…).</a:t>
            </a:r>
            <a:endParaRPr sz="1563" dirty="0">
              <a:solidFill>
                <a:srgbClr val="000000"/>
              </a:solidFill>
            </a:endParaRPr>
          </a:p>
          <a:p>
            <a:pPr lvl="1" indent="-322572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-GB" sz="1563" dirty="0">
                <a:solidFill>
                  <a:srgbClr val="000000"/>
                </a:solidFill>
              </a:rPr>
              <a:t>Work in collaboration with the community (V. </a:t>
            </a:r>
            <a:r>
              <a:rPr lang="en-GB" sz="1563" dirty="0" err="1">
                <a:solidFill>
                  <a:srgbClr val="000000"/>
                </a:solidFill>
              </a:rPr>
              <a:t>Balaji</a:t>
            </a:r>
            <a:r>
              <a:rPr lang="en-GB" sz="1563" dirty="0">
                <a:solidFill>
                  <a:srgbClr val="000000"/>
                </a:solidFill>
              </a:rPr>
              <a:t>, Pier-Luigi…)</a:t>
            </a:r>
            <a:endParaRPr sz="1563" dirty="0">
              <a:solidFill>
                <a:srgbClr val="000000"/>
              </a:solidFill>
            </a:endParaRPr>
          </a:p>
          <a:p>
            <a:pPr indent="-359792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200"/>
            </a:pPr>
            <a:r>
              <a:rPr lang="en-GB" sz="2149" dirty="0">
                <a:solidFill>
                  <a:srgbClr val="000000"/>
                </a:solidFill>
              </a:rPr>
              <a:t>About the CPMIP results and how to collaborate for CMIP6 runs</a:t>
            </a:r>
            <a:endParaRPr sz="2149" dirty="0">
              <a:solidFill>
                <a:srgbClr val="000000"/>
              </a:solidFill>
            </a:endParaRPr>
          </a:p>
          <a:p>
            <a:pPr lvl="1" indent="-322572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-GB" sz="1563" dirty="0">
                <a:solidFill>
                  <a:srgbClr val="000000"/>
                </a:solidFill>
              </a:rPr>
              <a:t>Contact Mario (</a:t>
            </a:r>
            <a:r>
              <a:rPr lang="en-GB" sz="1563" u="sng" dirty="0">
                <a:solidFill>
                  <a:schemeClr val="hlink"/>
                </a:solidFill>
                <a:hlinkClick r:id="rId4"/>
              </a:rPr>
              <a:t>mario.acosta@bsc.es</a:t>
            </a:r>
            <a:r>
              <a:rPr lang="en-GB" sz="1563" dirty="0">
                <a:solidFill>
                  <a:srgbClr val="000000"/>
                </a:solidFill>
              </a:rPr>
              <a:t>) and Philippe (</a:t>
            </a:r>
            <a:r>
              <a:rPr lang="en-GB" sz="1563" u="sng" dirty="0">
                <a:solidFill>
                  <a:schemeClr val="hlink"/>
                </a:solidFill>
                <a:hlinkClick r:id="rId5"/>
              </a:rPr>
              <a:t>sager@knmi.nl</a:t>
            </a:r>
            <a:r>
              <a:rPr lang="en-GB" sz="1563" dirty="0">
                <a:solidFill>
                  <a:srgbClr val="000000"/>
                </a:solidFill>
              </a:rPr>
              <a:t>)</a:t>
            </a:r>
            <a:endParaRPr sz="1563" dirty="0">
              <a:solidFill>
                <a:srgbClr val="000000"/>
              </a:solidFill>
            </a:endParaRPr>
          </a:p>
          <a:p>
            <a:pPr lvl="1" indent="-322572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-GB" sz="1563" dirty="0">
                <a:solidFill>
                  <a:srgbClr val="000000"/>
                </a:solidFill>
              </a:rPr>
              <a:t>Provide feedback: </a:t>
            </a:r>
            <a:r>
              <a:rPr lang="en-GB" sz="1563" u="sng" dirty="0">
                <a:solidFill>
                  <a:schemeClr val="hlink"/>
                </a:solidFill>
                <a:hlinkClick r:id="rId6"/>
              </a:rPr>
              <a:t>https://dev.ec-earth.org/issues/532</a:t>
            </a:r>
            <a:r>
              <a:rPr lang="en-GB" sz="1563" dirty="0">
                <a:solidFill>
                  <a:srgbClr val="000000"/>
                </a:solidFill>
              </a:rPr>
              <a:t> </a:t>
            </a:r>
            <a:endParaRPr sz="1563" dirty="0">
              <a:solidFill>
                <a:srgbClr val="000000"/>
              </a:solidFill>
            </a:endParaRPr>
          </a:p>
          <a:p>
            <a:pPr lvl="1" indent="-322572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en-GB" sz="1563" dirty="0">
                <a:solidFill>
                  <a:srgbClr val="000000"/>
                </a:solidFill>
              </a:rPr>
              <a:t>People collaborating: Uwe </a:t>
            </a:r>
            <a:r>
              <a:rPr lang="en-GB" sz="1563" dirty="0" err="1">
                <a:solidFill>
                  <a:srgbClr val="000000"/>
                </a:solidFill>
              </a:rPr>
              <a:t>Fladrich</a:t>
            </a:r>
            <a:r>
              <a:rPr lang="en-GB" sz="1563" dirty="0">
                <a:solidFill>
                  <a:srgbClr val="000000"/>
                </a:solidFill>
              </a:rPr>
              <a:t> (SMHI), Jose M. Rodríguez (AEMET), Paul Nolan (ICHEC)</a:t>
            </a:r>
            <a:endParaRPr sz="156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5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18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457200" indent="-368300">
              <a:lnSpc>
                <a:spcPct val="100000"/>
              </a:lnSpc>
              <a:buSzPts val="2200"/>
            </a:pP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it is:</a:t>
            </a:r>
          </a:p>
          <a:p>
            <a:pPr marL="914400" lvl="1" indent="-3683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200"/>
            </a:pPr>
            <a:r>
              <a:rPr lang="en-US" sz="22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https://esgf-node.llnl.gov/search/esgf-llnl/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914400" lvl="1" indent="-3683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200"/>
            </a:pP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portal to download climate (CMIP5-6, SPECS, obs4MIPS, CORDEX,...) data</a:t>
            </a:r>
          </a:p>
          <a:p>
            <a:pPr marL="914400" lvl="1" indent="-3683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200"/>
            </a:pP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ingests very standardized data (CMOR-$</a:t>
            </a:r>
            <a:r>
              <a:rPr lang="en-US" sz="22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457200" indent="-368300">
              <a:lnSpc>
                <a:spcPct val="100000"/>
              </a:lnSpc>
              <a:buSzPts val="2200"/>
            </a:pP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data nodes and index nodes:</a:t>
            </a:r>
          </a:p>
          <a:p>
            <a:pPr marL="546100" lvl="1" indent="0">
              <a:lnSpc>
                <a:spcPct val="100000"/>
              </a:lnSpc>
              <a:buSzPts val="2200"/>
              <a:buNone/>
            </a:pPr>
            <a:r>
              <a:rPr lang="en-US" sz="20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https://www.google.com/maps/d/u/0/viewer?mid=1qgItlbd11j6wzirf6vo2Zq_uYqaP4baQ&amp;ll=43.83402373129155%2C14.074149978563128&amp;z=</a:t>
            </a:r>
            <a:r>
              <a:rPr lang="en-US" sz="20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endParaRPr lang="en-US" sz="20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8300">
              <a:lnSpc>
                <a:spcPct val="100000"/>
              </a:lnSpc>
              <a:spcBef>
                <a:spcPts val="1600"/>
              </a:spcBef>
              <a:buClr>
                <a:schemeClr val="dk1"/>
              </a:buClr>
              <a:buSzPts val="2200"/>
            </a:pP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nodes </a:t>
            </a:r>
            <a:r>
              <a:rPr lang="en-US" sz="2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host the data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have a </a:t>
            </a:r>
            <a:r>
              <a:rPr lang="en-US" sz="22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thredds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server displaying the data hosted locally</a:t>
            </a:r>
          </a:p>
          <a:p>
            <a:pPr marL="914400" lvl="1" indent="-3683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200"/>
            </a:pPr>
            <a:r>
              <a:rPr lang="en-US" sz="22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https://esgf.bsc.es/thredds/catalog/catalog.html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</a:p>
          <a:p>
            <a:pPr marL="914400" lvl="1" indent="-3683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200"/>
            </a:pP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Indexes have a landing page allowing to search</a:t>
            </a:r>
            <a:endParaRPr lang="en-US" dirty="0"/>
          </a:p>
        </p:txBody>
      </p:sp>
      <p:pic>
        <p:nvPicPr>
          <p:cNvPr id="1580" name="Google Shape;1580;p182"/>
          <p:cNvPicPr preferRelativeResize="0"/>
          <p:nvPr/>
        </p:nvPicPr>
        <p:blipFill rotWithShape="1">
          <a:blip r:embed="rId6">
            <a:alphaModFix/>
          </a:blip>
          <a:srcRect l="12254" t="20599" r="11775" b="33665"/>
          <a:stretch/>
        </p:blipFill>
        <p:spPr>
          <a:xfrm>
            <a:off x="1033513" y="268889"/>
            <a:ext cx="1874050" cy="84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072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o 35"/>
          <p:cNvGrpSpPr/>
          <p:nvPr/>
        </p:nvGrpSpPr>
        <p:grpSpPr>
          <a:xfrm>
            <a:off x="2524125" y="1097419"/>
            <a:ext cx="2733675" cy="2743200"/>
            <a:chOff x="2524125" y="1097419"/>
            <a:chExt cx="2733675" cy="2743200"/>
          </a:xfrm>
        </p:grpSpPr>
        <p:pic>
          <p:nvPicPr>
            <p:cNvPr id="18" name="Imagen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125" y="1097419"/>
              <a:ext cx="273367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30"/>
            <p:cNvSpPr txBox="1">
              <a:spLocks noChangeArrowheads="1"/>
            </p:cNvSpPr>
            <p:nvPr/>
          </p:nvSpPr>
          <p:spPr bwMode="auto">
            <a:xfrm>
              <a:off x="2951163" y="1608594"/>
              <a:ext cx="1849437" cy="969496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Computer</a:t>
              </a:r>
            </a:p>
            <a:p>
              <a:pPr algn="ctr" eaLnBrk="1" hangingPunct="1">
                <a:defRPr/>
              </a:pPr>
              <a:r>
                <a:rPr lang="en-US" altLang="ca-ES" sz="28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Sciences</a:t>
              </a:r>
            </a:p>
          </p:txBody>
        </p:sp>
      </p:grpSp>
      <p:sp>
        <p:nvSpPr>
          <p:cNvPr id="19" name="Elipse 18"/>
          <p:cNvSpPr/>
          <p:nvPr/>
        </p:nvSpPr>
        <p:spPr>
          <a:xfrm>
            <a:off x="1974850" y="2616656"/>
            <a:ext cx="3829050" cy="1187450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grpSp>
        <p:nvGrpSpPr>
          <p:cNvPr id="37" name="Grupo 36"/>
          <p:cNvGrpSpPr/>
          <p:nvPr/>
        </p:nvGrpSpPr>
        <p:grpSpPr>
          <a:xfrm>
            <a:off x="7059613" y="1097419"/>
            <a:ext cx="2733675" cy="2743200"/>
            <a:chOff x="7059613" y="1097419"/>
            <a:chExt cx="2733675" cy="2743200"/>
          </a:xfrm>
        </p:grpSpPr>
        <p:pic>
          <p:nvPicPr>
            <p:cNvPr id="20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9613" y="1097419"/>
              <a:ext cx="273367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30"/>
            <p:cNvSpPr txBox="1">
              <a:spLocks noChangeArrowheads="1"/>
            </p:cNvSpPr>
            <p:nvPr/>
          </p:nvSpPr>
          <p:spPr bwMode="auto">
            <a:xfrm>
              <a:off x="7672388" y="1608594"/>
              <a:ext cx="1528762" cy="985837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Earth Sciences</a:t>
              </a: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7185025" y="3840392"/>
            <a:ext cx="2484438" cy="2493962"/>
            <a:chOff x="7185025" y="3840392"/>
            <a:chExt cx="2484438" cy="2493962"/>
          </a:xfrm>
        </p:grpSpPr>
        <p:pic>
          <p:nvPicPr>
            <p:cNvPr id="21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5025" y="3840392"/>
              <a:ext cx="2484438" cy="2493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30"/>
            <p:cNvSpPr txBox="1">
              <a:spLocks noChangeArrowheads="1"/>
            </p:cNvSpPr>
            <p:nvPr/>
          </p:nvSpPr>
          <p:spPr bwMode="auto">
            <a:xfrm>
              <a:off x="7632700" y="4338491"/>
              <a:ext cx="1528763" cy="539750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CASE</a:t>
              </a: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2543175" y="3725716"/>
            <a:ext cx="2733675" cy="2743200"/>
            <a:chOff x="2543175" y="3725716"/>
            <a:chExt cx="2733675" cy="2743200"/>
          </a:xfrm>
        </p:grpSpPr>
        <p:pic>
          <p:nvPicPr>
            <p:cNvPr id="22" name="Imagen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175" y="3725716"/>
              <a:ext cx="273367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30"/>
            <p:cNvSpPr txBox="1">
              <a:spLocks noChangeArrowheads="1"/>
            </p:cNvSpPr>
            <p:nvPr/>
          </p:nvSpPr>
          <p:spPr bwMode="auto">
            <a:xfrm>
              <a:off x="3060700" y="4174979"/>
              <a:ext cx="1682750" cy="984250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Life</a:t>
              </a:r>
            </a:p>
            <a:p>
              <a:pPr algn="ctr" eaLnBrk="1" hangingPunct="1">
                <a:defRPr/>
              </a:pPr>
              <a:r>
                <a:rPr lang="en-US" altLang="ca-ES" sz="2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Sciences</a:t>
              </a:r>
            </a:p>
          </p:txBody>
        </p:sp>
      </p:grpSp>
      <p:sp>
        <p:nvSpPr>
          <p:cNvPr id="27" name="Rectangle 3"/>
          <p:cNvSpPr txBox="1">
            <a:spLocks noChangeAspect="1" noChangeArrowheads="1"/>
          </p:cNvSpPr>
          <p:nvPr/>
        </p:nvSpPr>
        <p:spPr bwMode="auto">
          <a:xfrm>
            <a:off x="1855788" y="2746831"/>
            <a:ext cx="4157662" cy="87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Tx/>
              <a:buNone/>
            </a:pPr>
            <a:r>
              <a:rPr lang="en-US" altLang="en-US" sz="1400" dirty="0" smtClean="0">
                <a:solidFill>
                  <a:srgbClr val="004890"/>
                </a:solidFill>
                <a:cs typeface="Times New Roman" panose="02020603050405020304" pitchFamily="18" charset="0"/>
              </a:rPr>
              <a:t>To influence the way machines are built, programmed and used: programming models, performance tools, Big Data, computer architecture, energy efficiency</a:t>
            </a:r>
          </a:p>
        </p:txBody>
      </p:sp>
      <p:sp>
        <p:nvSpPr>
          <p:cNvPr id="28" name="Elipse 27"/>
          <p:cNvSpPr/>
          <p:nvPr/>
        </p:nvSpPr>
        <p:spPr>
          <a:xfrm>
            <a:off x="6486525" y="2653169"/>
            <a:ext cx="3829050" cy="1187450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9" name="Rectangle 3"/>
          <p:cNvSpPr txBox="1">
            <a:spLocks noChangeAspect="1" noChangeArrowheads="1"/>
          </p:cNvSpPr>
          <p:nvPr/>
        </p:nvSpPr>
        <p:spPr bwMode="auto">
          <a:xfrm>
            <a:off x="6680200" y="2799219"/>
            <a:ext cx="3455988" cy="99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Tx/>
              <a:buNone/>
            </a:pPr>
            <a:r>
              <a:rPr lang="en-US" altLang="en-US" sz="1400" dirty="0" smtClean="0">
                <a:solidFill>
                  <a:srgbClr val="004890"/>
                </a:solidFill>
                <a:cs typeface="Times New Roman" panose="02020603050405020304" pitchFamily="18" charset="0"/>
              </a:rPr>
              <a:t>To develop and implement global and regional state-of-the-art models for short-term air quality </a:t>
            </a:r>
            <a:r>
              <a:rPr lang="en-GB" altLang="en-US" sz="1400" dirty="0" smtClean="0">
                <a:solidFill>
                  <a:srgbClr val="004890"/>
                </a:solidFill>
                <a:cs typeface="Times New Roman" panose="02020603050405020304" pitchFamily="18" charset="0"/>
              </a:rPr>
              <a:t>forecast and long-term climate applications</a:t>
            </a:r>
            <a:endParaRPr lang="en-US" altLang="en-US" sz="1400" dirty="0" smtClean="0">
              <a:solidFill>
                <a:srgbClr val="00489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1995488" y="5210029"/>
            <a:ext cx="3829050" cy="1187450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Rectangle 3"/>
          <p:cNvSpPr txBox="1">
            <a:spLocks noChangeAspect="1" noChangeArrowheads="1"/>
          </p:cNvSpPr>
          <p:nvPr/>
        </p:nvSpPr>
        <p:spPr bwMode="auto">
          <a:xfrm>
            <a:off x="1965325" y="5337029"/>
            <a:ext cx="3851275" cy="80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Tx/>
              <a:buNone/>
            </a:pPr>
            <a:r>
              <a:rPr lang="en-US" altLang="en-US" sz="1400" dirty="0" smtClean="0">
                <a:solidFill>
                  <a:srgbClr val="004890"/>
                </a:solidFill>
                <a:cs typeface="Times New Roman" panose="02020603050405020304" pitchFamily="18" charset="0"/>
              </a:rPr>
              <a:t>To understand living organisms by means of theoretical and computational methods (molecular modeling, genomics, proteomics)</a:t>
            </a:r>
            <a:endParaRPr lang="en-US" altLang="en-US" sz="1800" dirty="0" smtClean="0">
              <a:solidFill>
                <a:srgbClr val="004890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6372225" y="5059216"/>
            <a:ext cx="3829050" cy="1187450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3" name="Rectangle 3"/>
          <p:cNvSpPr txBox="1">
            <a:spLocks noChangeAspect="1" noChangeArrowheads="1"/>
          </p:cNvSpPr>
          <p:nvPr/>
        </p:nvSpPr>
        <p:spPr bwMode="auto">
          <a:xfrm>
            <a:off x="6340475" y="5238604"/>
            <a:ext cx="3995738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Tx/>
              <a:buNone/>
            </a:pPr>
            <a:r>
              <a:rPr lang="en-US" altLang="en-US" sz="1400" dirty="0" smtClean="0">
                <a:solidFill>
                  <a:srgbClr val="004890"/>
                </a:solidFill>
                <a:cs typeface="Times New Roman" panose="02020603050405020304" pitchFamily="18" charset="0"/>
              </a:rPr>
              <a:t>To develop scientific and engineering software to efficiently exploit super-computing capabilities (biomedical, geophysics, atmospheric, energy, social and economic simulations)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Mission</a:t>
            </a:r>
            <a:r>
              <a:rPr lang="es-ES" dirty="0" smtClean="0"/>
              <a:t> of BSC </a:t>
            </a:r>
            <a:r>
              <a:rPr lang="es-ES" dirty="0" err="1" smtClean="0"/>
              <a:t>Scientific</a:t>
            </a:r>
            <a:r>
              <a:rPr lang="es-ES" dirty="0" smtClean="0"/>
              <a:t> </a:t>
            </a:r>
            <a:r>
              <a:rPr lang="es-ES" dirty="0" err="1" smtClean="0"/>
              <a:t>Departments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785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70" y="1487252"/>
            <a:ext cx="2692241" cy="270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47" y="1487252"/>
            <a:ext cx="2692243" cy="2700000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Earth Sciences</a:t>
            </a:r>
            <a:endParaRPr lang="es-ES" dirty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 bwMode="auto">
          <a:xfrm>
            <a:off x="2468405" y="823016"/>
            <a:ext cx="7677836" cy="71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s-ES" sz="2000" dirty="0">
                <a:solidFill>
                  <a:srgbClr val="414141"/>
                </a:solidFill>
                <a:latin typeface="+mn-lt"/>
              </a:rPr>
              <a:t>Environmental modelling and forecasting, with a particular focus on weather, climate and air quality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4899920" y="2104033"/>
            <a:ext cx="2594324" cy="1526073"/>
            <a:chOff x="3279841" y="1970916"/>
            <a:chExt cx="2594324" cy="1526073"/>
          </a:xfrm>
        </p:grpSpPr>
        <p:sp>
          <p:nvSpPr>
            <p:cNvPr id="9" name="Elipse 8"/>
            <p:cNvSpPr/>
            <p:nvPr/>
          </p:nvSpPr>
          <p:spPr>
            <a:xfrm>
              <a:off x="3816566" y="1970916"/>
              <a:ext cx="1526073" cy="152607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3990723" y="2261326"/>
              <a:ext cx="117775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b="1" dirty="0" smtClean="0">
                  <a:solidFill>
                    <a:schemeClr val="bg1"/>
                  </a:solidFill>
                </a:rPr>
                <a:t>Research</a:t>
              </a:r>
            </a:p>
            <a:p>
              <a:pPr algn="ctr">
                <a:lnSpc>
                  <a:spcPct val="90000"/>
                </a:lnSpc>
              </a:pPr>
              <a:r>
                <a:rPr lang="en-US" sz="2000" b="1" dirty="0" smtClean="0">
                  <a:solidFill>
                    <a:schemeClr val="bg1"/>
                  </a:solidFill>
                </a:rPr>
                <a:t>and</a:t>
              </a:r>
            </a:p>
            <a:p>
              <a:pPr algn="ctr">
                <a:lnSpc>
                  <a:spcPct val="90000"/>
                </a:lnSpc>
              </a:pPr>
              <a:r>
                <a:rPr lang="en-US" sz="2000" b="1" dirty="0" smtClean="0">
                  <a:solidFill>
                    <a:schemeClr val="bg1"/>
                  </a:solidFill>
                </a:rPr>
                <a:t>Forecasts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Flecha izquierda 10"/>
            <p:cNvSpPr/>
            <p:nvPr/>
          </p:nvSpPr>
          <p:spPr>
            <a:xfrm>
              <a:off x="3279841" y="2477469"/>
              <a:ext cx="658430" cy="512967"/>
            </a:xfrm>
            <a:prstGeom prst="leftArrow">
              <a:avLst>
                <a:gd name="adj1" fmla="val 50000"/>
                <a:gd name="adj2" fmla="val 67073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lecha izquierda 11"/>
            <p:cNvSpPr/>
            <p:nvPr/>
          </p:nvSpPr>
          <p:spPr>
            <a:xfrm rot="10800000">
              <a:off x="5215735" y="2477469"/>
              <a:ext cx="658430" cy="512967"/>
            </a:xfrm>
            <a:prstGeom prst="leftArrow">
              <a:avLst>
                <a:gd name="adj1" fmla="val 50000"/>
                <a:gd name="adj2" fmla="val 67073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2418218" y="1978833"/>
            <a:ext cx="221182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s-E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Modeling</a:t>
            </a:r>
          </a:p>
          <a:p>
            <a:pPr algn="ctr"/>
            <a:r>
              <a:rPr lang="en-US" altLang="es-ES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air quality</a:t>
            </a:r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and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Sand and Dust Storms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Processes from urban to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Global and the impacts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on weather, health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and ecosystems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797890" y="2184783"/>
            <a:ext cx="214520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s-ES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Climate</a:t>
            </a:r>
            <a:endParaRPr lang="en-US" altLang="es-ES" sz="16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altLang="es-E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predictions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system from</a:t>
            </a:r>
          </a:p>
          <a:p>
            <a:pPr algn="ctr"/>
            <a:r>
              <a:rPr lang="en-US" sz="16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subseasonal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-to-decadal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forecasts</a:t>
            </a:r>
            <a:endParaRPr lang="en-US" altLang="es-E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1901510" y="4614621"/>
            <a:ext cx="8335138" cy="1507621"/>
            <a:chOff x="281431" y="4589907"/>
            <a:chExt cx="8335138" cy="1507621"/>
          </a:xfrm>
        </p:grpSpPr>
        <p:grpSp>
          <p:nvGrpSpPr>
            <p:cNvPr id="16" name="Grupo 15"/>
            <p:cNvGrpSpPr/>
            <p:nvPr/>
          </p:nvGrpSpPr>
          <p:grpSpPr>
            <a:xfrm>
              <a:off x="533789" y="4589907"/>
              <a:ext cx="8076423" cy="828691"/>
              <a:chOff x="2540119" y="4218335"/>
              <a:chExt cx="8754803" cy="898296"/>
            </a:xfrm>
          </p:grpSpPr>
          <p:sp>
            <p:nvSpPr>
              <p:cNvPr id="24" name="Lágrima 23"/>
              <p:cNvSpPr/>
              <p:nvPr/>
            </p:nvSpPr>
            <p:spPr>
              <a:xfrm rot="8100000">
                <a:off x="2540119" y="4218336"/>
                <a:ext cx="927474" cy="898294"/>
              </a:xfrm>
              <a:prstGeom prst="teardrop">
                <a:avLst/>
              </a:prstGeom>
              <a:blipFill dpi="0" rotWithShape="0">
                <a:blip r:embed="rId4"/>
                <a:srcRect/>
                <a:stretch>
                  <a:fillRect l="-20000" r="-55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Lágrima 24"/>
              <p:cNvSpPr/>
              <p:nvPr/>
            </p:nvSpPr>
            <p:spPr>
              <a:xfrm rot="8100000">
                <a:off x="3769074" y="4218336"/>
                <a:ext cx="927474" cy="898294"/>
              </a:xfrm>
              <a:prstGeom prst="teardrop">
                <a:avLst/>
              </a:prstGeom>
              <a:blipFill dpi="0" rotWithShape="0">
                <a:blip r:embed="rId5"/>
                <a:srcRect/>
                <a:stretch>
                  <a:fillRect l="-20000" r="-55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Lágrima 25"/>
              <p:cNvSpPr/>
              <p:nvPr/>
            </p:nvSpPr>
            <p:spPr>
              <a:xfrm rot="8100000">
                <a:off x="5006267" y="4218337"/>
                <a:ext cx="927474" cy="898294"/>
              </a:xfrm>
              <a:prstGeom prst="teardrop">
                <a:avLst/>
              </a:prstGeom>
              <a:blipFill dpi="0" rotWithShape="0">
                <a:blip r:embed="rId6"/>
                <a:srcRect/>
                <a:stretch>
                  <a:fillRect l="-24000" r="-55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Lágrima 26"/>
              <p:cNvSpPr/>
              <p:nvPr/>
            </p:nvSpPr>
            <p:spPr>
              <a:xfrm rot="8100000">
                <a:off x="6438295" y="4218336"/>
                <a:ext cx="927475" cy="898294"/>
              </a:xfrm>
              <a:prstGeom prst="teardrop">
                <a:avLst/>
              </a:prstGeom>
              <a:blipFill dpi="0" rotWithShape="0">
                <a:blip r:embed="rId7"/>
                <a:srcRect/>
                <a:stretch>
                  <a:fillRect l="-81000" t="-40000" r="-80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Lágrima 27"/>
              <p:cNvSpPr/>
              <p:nvPr/>
            </p:nvSpPr>
            <p:spPr>
              <a:xfrm rot="8100000">
                <a:off x="7893057" y="4218335"/>
                <a:ext cx="927475" cy="898294"/>
              </a:xfrm>
              <a:prstGeom prst="teardrop">
                <a:avLst/>
              </a:prstGeom>
              <a:blipFill dpi="0" rotWithShape="0">
                <a:blip r:embed="rId8"/>
                <a:srcRect/>
                <a:stretch>
                  <a:fillRect l="-81000" t="-40000" r="-80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Lágrima 28"/>
              <p:cNvSpPr/>
              <p:nvPr/>
            </p:nvSpPr>
            <p:spPr>
              <a:xfrm rot="8100000">
                <a:off x="9130251" y="4218336"/>
                <a:ext cx="927475" cy="898294"/>
              </a:xfrm>
              <a:prstGeom prst="teardrop">
                <a:avLst/>
              </a:prstGeom>
              <a:blipFill dpi="0" rotWithShape="0">
                <a:blip r:embed="rId9"/>
                <a:srcRect/>
                <a:stretch>
                  <a:fillRect l="-45000" t="-40000" r="-142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Lágrima 29"/>
              <p:cNvSpPr/>
              <p:nvPr/>
            </p:nvSpPr>
            <p:spPr>
              <a:xfrm rot="8100000">
                <a:off x="10367447" y="4218335"/>
                <a:ext cx="927475" cy="898294"/>
              </a:xfrm>
              <a:prstGeom prst="teardrop">
                <a:avLst/>
              </a:prstGeom>
              <a:blipFill dpi="0" rotWithShape="0">
                <a:blip r:embed="rId10"/>
                <a:srcRect/>
                <a:stretch>
                  <a:fillRect l="-73000" t="-10000" r="-60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CuadroTexto 16"/>
            <p:cNvSpPr txBox="1"/>
            <p:nvPr/>
          </p:nvSpPr>
          <p:spPr>
            <a:xfrm>
              <a:off x="281431" y="5638941"/>
              <a:ext cx="1260858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dirty="0" smtClean="0">
                  <a:solidFill>
                    <a:srgbClr val="004890"/>
                  </a:solidFill>
                </a:rPr>
                <a:t>Infrastructures</a:t>
              </a:r>
              <a:endParaRPr lang="en-US" sz="1400" dirty="0">
                <a:solidFill>
                  <a:srgbClr val="004890"/>
                </a:solidFill>
              </a:endParaRP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1764361" y="5638941"/>
              <a:ext cx="683970" cy="45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dirty="0" smtClean="0">
                  <a:solidFill>
                    <a:srgbClr val="004890"/>
                  </a:solidFill>
                </a:rPr>
                <a:t>Solar</a:t>
              </a:r>
            </a:p>
            <a:p>
              <a:pPr algn="ctr">
                <a:lnSpc>
                  <a:spcPct val="85000"/>
                </a:lnSpc>
              </a:pPr>
              <a:r>
                <a:rPr lang="en-US" sz="1400" dirty="0" smtClean="0">
                  <a:solidFill>
                    <a:srgbClr val="004890"/>
                  </a:solidFill>
                </a:rPr>
                <a:t>Energy</a:t>
              </a:r>
              <a:endParaRPr lang="en-US" sz="1400" dirty="0">
                <a:solidFill>
                  <a:srgbClr val="004890"/>
                </a:solidFill>
              </a:endParaRP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2657432" y="5638941"/>
              <a:ext cx="1154995" cy="45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400" dirty="0" smtClean="0">
                  <a:solidFill>
                    <a:srgbClr val="004890"/>
                  </a:solidFill>
                </a:rPr>
                <a:t>Urban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s-ES" sz="1400" dirty="0" smtClean="0">
                  <a:solidFill>
                    <a:srgbClr val="004890"/>
                  </a:solidFill>
                </a:rPr>
                <a:t>development</a:t>
              </a:r>
              <a:endParaRPr lang="en-US" sz="1400" dirty="0">
                <a:solidFill>
                  <a:srgbClr val="004890"/>
                </a:solidFill>
              </a:endParaRP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4109094" y="5638941"/>
              <a:ext cx="884794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400" dirty="0" smtClean="0">
                  <a:solidFill>
                    <a:srgbClr val="004890"/>
                  </a:solidFill>
                </a:rPr>
                <a:t>Transport</a:t>
              </a:r>
              <a:endParaRPr lang="en-US" sz="1400" dirty="0">
                <a:solidFill>
                  <a:srgbClr val="004890"/>
                </a:solidFill>
              </a:endParaRPr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5504339" y="5638941"/>
              <a:ext cx="683970" cy="45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400" dirty="0" smtClean="0">
                  <a:solidFill>
                    <a:srgbClr val="004890"/>
                  </a:solidFill>
                </a:rPr>
                <a:t>Wind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s-ES" sz="1400" dirty="0" smtClean="0">
                  <a:solidFill>
                    <a:srgbClr val="004890"/>
                  </a:solidFill>
                </a:rPr>
                <a:t>Energy</a:t>
              </a:r>
              <a:endParaRPr lang="en-US" sz="1400" dirty="0">
                <a:solidFill>
                  <a:srgbClr val="004890"/>
                </a:solidFill>
              </a:endParaRPr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6551544" y="5638941"/>
              <a:ext cx="995016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dirty="0" smtClean="0">
                  <a:solidFill>
                    <a:srgbClr val="004890"/>
                  </a:solidFill>
                </a:rPr>
                <a:t>Agriculture</a:t>
              </a:r>
              <a:endParaRPr lang="en-US" sz="1400" dirty="0">
                <a:solidFill>
                  <a:srgbClr val="004890"/>
                </a:solidFill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7722222" y="5638941"/>
              <a:ext cx="894347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400" dirty="0" smtClean="0">
                  <a:solidFill>
                    <a:srgbClr val="004890"/>
                  </a:solidFill>
                </a:rPr>
                <a:t>Insurance</a:t>
              </a:r>
              <a:endParaRPr lang="en-US" sz="1400" dirty="0">
                <a:solidFill>
                  <a:srgbClr val="004890"/>
                </a:solidFill>
              </a:endParaRP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2209547" y="3947169"/>
            <a:ext cx="8002382" cy="434330"/>
            <a:chOff x="589468" y="3930693"/>
            <a:chExt cx="8002382" cy="434330"/>
          </a:xfrm>
        </p:grpSpPr>
        <p:cxnSp>
          <p:nvCxnSpPr>
            <p:cNvPr id="32" name="Conector recto 31"/>
            <p:cNvCxnSpPr/>
            <p:nvPr/>
          </p:nvCxnSpPr>
          <p:spPr>
            <a:xfrm>
              <a:off x="589468" y="4361655"/>
              <a:ext cx="8002382" cy="0"/>
            </a:xfrm>
            <a:prstGeom prst="line">
              <a:avLst/>
            </a:prstGeom>
            <a:ln w="31750" cap="rnd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dondear rectángulo de esquina del mismo lado 32"/>
            <p:cNvSpPr/>
            <p:nvPr/>
          </p:nvSpPr>
          <p:spPr>
            <a:xfrm>
              <a:off x="3194508" y="3930693"/>
              <a:ext cx="2792302" cy="434330"/>
            </a:xfrm>
            <a:prstGeom prst="round2SameRect">
              <a:avLst>
                <a:gd name="adj1" fmla="val 20968"/>
                <a:gd name="adj2" fmla="val 0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Service Users Sectors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8"/>
          <p:cNvGrpSpPr/>
          <p:nvPr/>
        </p:nvGrpSpPr>
        <p:grpSpPr>
          <a:xfrm>
            <a:off x="2384821" y="2167222"/>
            <a:ext cx="3349441" cy="1894030"/>
            <a:chOff x="778440" y="2076604"/>
            <a:chExt cx="3349441" cy="1894030"/>
          </a:xfrm>
        </p:grpSpPr>
        <p:sp>
          <p:nvSpPr>
            <p:cNvPr id="43" name="Google Shape;43;p8"/>
            <p:cNvSpPr/>
            <p:nvPr/>
          </p:nvSpPr>
          <p:spPr>
            <a:xfrm rot="10800000">
              <a:off x="778440" y="2076604"/>
              <a:ext cx="3349441" cy="1894030"/>
            </a:xfrm>
            <a:prstGeom prst="round2SameRect">
              <a:avLst>
                <a:gd name="adj1" fmla="val 16667"/>
                <a:gd name="adj2" fmla="val 0"/>
              </a:avLst>
            </a:prstGeom>
            <a:gradFill>
              <a:gsLst>
                <a:gs pos="0">
                  <a:srgbClr val="DCEFD5"/>
                </a:gs>
                <a:gs pos="100000">
                  <a:srgbClr val="ECF8E8"/>
                </a:gs>
              </a:gsLst>
              <a:lin ang="5400000" scaled="0"/>
            </a:gradFill>
            <a:ln w="9525" cap="flat" cmpd="sng">
              <a:solidFill>
                <a:srgbClr val="068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>
              <a:off x="853605" y="2198048"/>
              <a:ext cx="3167172" cy="1415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s-ES" sz="1700" b="1">
                  <a:solidFill>
                    <a:srgbClr val="1F4113"/>
                  </a:solidFill>
                  <a:latin typeface="Calibri"/>
                  <a:ea typeface="Calibri"/>
                  <a:cs typeface="Calibri"/>
                  <a:sym typeface="Calibri"/>
                </a:rPr>
                <a:t>Design, development, and deployment</a:t>
              </a:r>
              <a:r>
                <a:rPr lang="es-ES" sz="1700">
                  <a:solidFill>
                    <a:srgbClr val="1F4113"/>
                  </a:solidFill>
                  <a:latin typeface="Calibri"/>
                  <a:ea typeface="Calibri"/>
                  <a:cs typeface="Calibri"/>
                  <a:sym typeface="Calibri"/>
                </a:rPr>
                <a:t> of Earth science </a:t>
              </a:r>
              <a:r>
                <a:rPr lang="es-ES" sz="1700" b="1">
                  <a:solidFill>
                    <a:srgbClr val="1F4113"/>
                  </a:solidFill>
                  <a:latin typeface="Calibri"/>
                  <a:ea typeface="Calibri"/>
                  <a:cs typeface="Calibri"/>
                  <a:sym typeface="Calibri"/>
                </a:rPr>
                <a:t>models</a:t>
              </a:r>
              <a:r>
                <a:rPr lang="es-ES" sz="1700">
                  <a:solidFill>
                    <a:srgbClr val="1F4113"/>
                  </a:solidFill>
                  <a:latin typeface="Calibri"/>
                  <a:ea typeface="Calibri"/>
                  <a:cs typeface="Calibri"/>
                  <a:sym typeface="Calibri"/>
                </a:rPr>
                <a:t> in close </a:t>
              </a:r>
              <a:r>
                <a:rPr lang="es-ES" sz="1700" b="1">
                  <a:solidFill>
                    <a:srgbClr val="1F4113"/>
                  </a:solidFill>
                  <a:latin typeface="Calibri"/>
                  <a:ea typeface="Calibri"/>
                  <a:cs typeface="Calibri"/>
                  <a:sym typeface="Calibri"/>
                </a:rPr>
                <a:t>collaboration</a:t>
              </a:r>
              <a:r>
                <a:rPr lang="es-ES" sz="1700">
                  <a:solidFill>
                    <a:srgbClr val="1F4113"/>
                  </a:solidFill>
                  <a:latin typeface="Calibri"/>
                  <a:ea typeface="Calibri"/>
                  <a:cs typeface="Calibri"/>
                  <a:sym typeface="Calibri"/>
                </a:rPr>
                <a:t> with the </a:t>
              </a:r>
              <a:r>
                <a:rPr lang="es-ES" sz="1700" b="1">
                  <a:solidFill>
                    <a:srgbClr val="1F4113"/>
                  </a:solidFill>
                  <a:latin typeface="Calibri"/>
                  <a:ea typeface="Calibri"/>
                  <a:cs typeface="Calibri"/>
                  <a:sym typeface="Calibri"/>
                </a:rPr>
                <a:t>scientific</a:t>
              </a:r>
              <a:r>
                <a:rPr lang="es-ES" sz="1700">
                  <a:solidFill>
                    <a:srgbClr val="1F4113"/>
                  </a:solidFill>
                  <a:latin typeface="Calibri"/>
                  <a:ea typeface="Calibri"/>
                  <a:cs typeface="Calibri"/>
                  <a:sym typeface="Calibri"/>
                </a:rPr>
                <a:t> groups aiming to understand and better predict the behaviour of Earth systems.</a:t>
              </a:r>
              <a:endParaRPr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45;p8"/>
          <p:cNvGrpSpPr/>
          <p:nvPr/>
        </p:nvGrpSpPr>
        <p:grpSpPr>
          <a:xfrm>
            <a:off x="6372648" y="2167222"/>
            <a:ext cx="3516912" cy="1894031"/>
            <a:chOff x="4848648" y="2076603"/>
            <a:chExt cx="3516912" cy="1894031"/>
          </a:xfrm>
        </p:grpSpPr>
        <p:sp>
          <p:nvSpPr>
            <p:cNvPr id="46" name="Google Shape;46;p8"/>
            <p:cNvSpPr/>
            <p:nvPr/>
          </p:nvSpPr>
          <p:spPr>
            <a:xfrm rot="10800000">
              <a:off x="4848648" y="2076603"/>
              <a:ext cx="3516912" cy="1894031"/>
            </a:xfrm>
            <a:prstGeom prst="round2SameRect">
              <a:avLst>
                <a:gd name="adj1" fmla="val 16667"/>
                <a:gd name="adj2" fmla="val 0"/>
              </a:avLst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0"/>
            </a:gradFill>
            <a:ln w="9525" cap="flat" cmpd="sng">
              <a:solidFill>
                <a:srgbClr val="7FB0E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>
              <a:off x="4889975" y="2183907"/>
              <a:ext cx="3409800" cy="14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s-ES" sz="1700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Research and development of </a:t>
              </a:r>
              <a:r>
                <a:rPr lang="es-ES" sz="1700" b="1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methodologies</a:t>
              </a:r>
              <a:r>
                <a:rPr lang="es-ES" sz="1700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 and </a:t>
              </a:r>
              <a:r>
                <a:rPr lang="es-ES" sz="1700" b="1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tools</a:t>
              </a:r>
              <a:r>
                <a:rPr lang="es-ES" sz="1700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 that allow  the </a:t>
              </a:r>
              <a:r>
                <a:rPr lang="es-ES" sz="1700" b="1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running</a:t>
              </a:r>
              <a:r>
                <a:rPr lang="es-ES" sz="1700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 of scientific models in </a:t>
              </a:r>
              <a:r>
                <a:rPr lang="es-ES" sz="1700" b="1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production</a:t>
              </a:r>
              <a:r>
                <a:rPr lang="es-ES" sz="1700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 and taking advantage of the increasing availability and variety of computing resources.</a:t>
              </a:r>
              <a:endParaRPr sz="17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s-ES"/>
              <a:t>The Models &amp; Workflows team</a:t>
            </a:r>
            <a:endParaRPr/>
          </a:p>
        </p:txBody>
      </p:sp>
      <p:grpSp>
        <p:nvGrpSpPr>
          <p:cNvPr id="49" name="Google Shape;49;p8"/>
          <p:cNvGrpSpPr/>
          <p:nvPr/>
        </p:nvGrpSpPr>
        <p:grpSpPr>
          <a:xfrm>
            <a:off x="2384822" y="1192115"/>
            <a:ext cx="3349441" cy="889077"/>
            <a:chOff x="778441" y="1126210"/>
            <a:chExt cx="3349441" cy="889077"/>
          </a:xfrm>
        </p:grpSpPr>
        <p:sp>
          <p:nvSpPr>
            <p:cNvPr id="50" name="Google Shape;50;p8"/>
            <p:cNvSpPr/>
            <p:nvPr/>
          </p:nvSpPr>
          <p:spPr>
            <a:xfrm>
              <a:off x="778441" y="1126210"/>
              <a:ext cx="3349441" cy="889077"/>
            </a:xfrm>
            <a:prstGeom prst="round2SameRect">
              <a:avLst>
                <a:gd name="adj1" fmla="val 16667"/>
                <a:gd name="adj2" fmla="val 0"/>
              </a:avLst>
            </a:prstGeom>
            <a:gradFill>
              <a:gsLst>
                <a:gs pos="0">
                  <a:srgbClr val="58A539"/>
                </a:gs>
                <a:gs pos="100000">
                  <a:srgbClr val="477A2E"/>
                </a:gs>
              </a:gsLst>
              <a:lin ang="5400000" scaled="0"/>
            </a:gradFill>
            <a:ln w="9525" cap="flat" cmpd="sng">
              <a:solidFill>
                <a:srgbClr val="068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>
              <a:off x="1462722" y="1241558"/>
              <a:ext cx="1942624" cy="7044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S" sz="2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Models</a:t>
              </a:r>
              <a:endParaRPr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" name="Google Shape;52;p8"/>
          <p:cNvGrpSpPr/>
          <p:nvPr/>
        </p:nvGrpSpPr>
        <p:grpSpPr>
          <a:xfrm>
            <a:off x="6371502" y="1192114"/>
            <a:ext cx="3516913" cy="889076"/>
            <a:chOff x="4847501" y="1126210"/>
            <a:chExt cx="3516913" cy="889076"/>
          </a:xfrm>
        </p:grpSpPr>
        <p:sp>
          <p:nvSpPr>
            <p:cNvPr id="53" name="Google Shape;53;p8"/>
            <p:cNvSpPr/>
            <p:nvPr/>
          </p:nvSpPr>
          <p:spPr>
            <a:xfrm>
              <a:off x="4847501" y="1126210"/>
              <a:ext cx="3516913" cy="889076"/>
            </a:xfrm>
            <a:prstGeom prst="round2SameRect">
              <a:avLst>
                <a:gd name="adj1" fmla="val 16667"/>
                <a:gd name="adj2" fmla="val 0"/>
              </a:avLst>
            </a:prstGeom>
            <a:gradFill>
              <a:gsLst>
                <a:gs pos="0">
                  <a:srgbClr val="0070C0"/>
                </a:gs>
                <a:gs pos="100000">
                  <a:srgbClr val="004D86"/>
                </a:gs>
              </a:gsLst>
              <a:lin ang="5400000" scaled="0"/>
            </a:gradFill>
            <a:ln w="9525" cap="flat" cmpd="sng">
              <a:solidFill>
                <a:srgbClr val="7FB0E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>
              <a:off x="5393356" y="1226803"/>
              <a:ext cx="2418748" cy="7044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S" sz="2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Workflows</a:t>
              </a:r>
              <a:endParaRPr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" name="Google Shape;55;p8" descr="https://www.bsc.es/sites/default/files/public/styles/bscw2_-_simple_crop_style/public/bscw2/content/research-line/image/earth-software-dev-header.jpg?itok=GVw0X3i7&amp;sc=569a3a63c536723072a6d292da3890c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2650" y="4244375"/>
            <a:ext cx="3516900" cy="132972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1000" fadeDir="5400012" sy="-100000" algn="bl" rotWithShape="0"/>
          </a:effectLst>
        </p:spPr>
      </p:pic>
      <p:pic>
        <p:nvPicPr>
          <p:cNvPr id="56" name="Google Shape;56;p8"/>
          <p:cNvPicPr preferRelativeResize="0"/>
          <p:nvPr/>
        </p:nvPicPr>
        <p:blipFill rotWithShape="1">
          <a:blip r:embed="rId4">
            <a:alphaModFix/>
          </a:blip>
          <a:srcRect b="35991"/>
          <a:stretch/>
        </p:blipFill>
        <p:spPr>
          <a:xfrm>
            <a:off x="2384825" y="4244376"/>
            <a:ext cx="3349426" cy="13297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fadeDir="5400012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18016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9"/>
          <p:cNvPicPr preferRelativeResize="0"/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992376" y="1080451"/>
            <a:ext cx="10271201" cy="577755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9"/>
          <p:cNvSpPr/>
          <p:nvPr/>
        </p:nvSpPr>
        <p:spPr>
          <a:xfrm rot="5400000">
            <a:off x="5377075" y="3020225"/>
            <a:ext cx="1407600" cy="513000"/>
          </a:xfrm>
          <a:prstGeom prst="leftArrow">
            <a:avLst>
              <a:gd name="adj1" fmla="val 50000"/>
              <a:gd name="adj2" fmla="val 67073"/>
            </a:avLst>
          </a:prstGeom>
          <a:solidFill>
            <a:srgbClr val="2F55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s-ES"/>
              <a:t>MWT synergies</a:t>
            </a:r>
            <a:endParaRPr/>
          </a:p>
        </p:txBody>
      </p:sp>
      <p:sp>
        <p:nvSpPr>
          <p:cNvPr id="64" name="Google Shape;64;p9"/>
          <p:cNvSpPr/>
          <p:nvPr/>
        </p:nvSpPr>
        <p:spPr>
          <a:xfrm>
            <a:off x="1987228" y="3513450"/>
            <a:ext cx="2060100" cy="2037000"/>
          </a:xfrm>
          <a:prstGeom prst="ellipse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s-E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Performance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9"/>
          <p:cNvSpPr/>
          <p:nvPr/>
        </p:nvSpPr>
        <p:spPr>
          <a:xfrm>
            <a:off x="8113857" y="3513450"/>
            <a:ext cx="2060100" cy="2060100"/>
          </a:xfrm>
          <a:prstGeom prst="ellipse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s-E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&amp; diags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66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600" y="1130851"/>
            <a:ext cx="2438400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6800" y="1458750"/>
            <a:ext cx="12192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 descr="https://www.bsc.es/sites/default/files/public/styles/bscw2_-_simple_crop_style/public/bscw2/content/research-line/image/earth-model-performance.png?itok=BZg-I7ja&amp;sc=e5e8e588b822d9743fff04c33393bf63"/>
          <p:cNvPicPr preferRelativeResize="0"/>
          <p:nvPr/>
        </p:nvPicPr>
        <p:blipFill rotWithShape="1">
          <a:blip r:embed="rId6">
            <a:alphaModFix/>
          </a:blip>
          <a:srcRect l="14667" r="18541"/>
          <a:stretch/>
        </p:blipFill>
        <p:spPr>
          <a:xfrm>
            <a:off x="2186400" y="4193025"/>
            <a:ext cx="1665976" cy="9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 descr="https://www.bsc.es/sites/default/files/public/styles/bscw2_-_simple_crop_style/public/bscw2/content/research-line/image/ouy.png?itok=662YgoAn&amp;sc=55fcda8dc820d849fd60cdb14092752f"/>
          <p:cNvPicPr preferRelativeResize="0"/>
          <p:nvPr/>
        </p:nvPicPr>
        <p:blipFill rotWithShape="1">
          <a:blip r:embed="rId7">
            <a:alphaModFix/>
          </a:blip>
          <a:srcRect l="17598" t="10785" r="21145"/>
          <a:stretch/>
        </p:blipFill>
        <p:spPr>
          <a:xfrm>
            <a:off x="8379729" y="4244225"/>
            <a:ext cx="1584474" cy="87275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 txBox="1"/>
          <p:nvPr/>
        </p:nvSpPr>
        <p:spPr>
          <a:xfrm rot="1696860">
            <a:off x="3581517" y="6007813"/>
            <a:ext cx="5775268" cy="112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ES">
                <a:solidFill>
                  <a:srgbClr val="434343"/>
                </a:solidFill>
              </a:rPr>
              <a:t>Workflows efficiency</a:t>
            </a:r>
            <a:endParaRPr>
              <a:solidFill>
                <a:srgbClr val="434343"/>
              </a:solidFill>
            </a:endParaRPr>
          </a:p>
          <a:p>
            <a:pPr>
              <a:lnSpc>
                <a:spcPct val="115000"/>
              </a:lnSpc>
            </a:pPr>
            <a:r>
              <a:rPr lang="es-ES">
                <a:solidFill>
                  <a:srgbClr val="434343"/>
                </a:solidFill>
              </a:rPr>
              <a:t>Deployment on new systems</a:t>
            </a:r>
            <a:endParaRPr>
              <a:solidFill>
                <a:srgbClr val="434343"/>
              </a:solidFill>
            </a:endParaRPr>
          </a:p>
          <a:p>
            <a:pPr>
              <a:lnSpc>
                <a:spcPct val="115000"/>
              </a:lnSpc>
            </a:pPr>
            <a:r>
              <a:rPr lang="es-ES">
                <a:solidFill>
                  <a:srgbClr val="434343"/>
                </a:solidFill>
              </a:rPr>
              <a:t>Reproducibility</a:t>
            </a:r>
            <a:endParaRPr>
              <a:solidFill>
                <a:srgbClr val="434343"/>
              </a:solidFill>
            </a:endParaRPr>
          </a:p>
          <a:p>
            <a:pPr marL="457200">
              <a:lnSpc>
                <a:spcPct val="115000"/>
              </a:lnSpc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71" name="Google Shape;71;p9"/>
          <p:cNvSpPr txBox="1"/>
          <p:nvPr/>
        </p:nvSpPr>
        <p:spPr>
          <a:xfrm rot="1578650">
            <a:off x="6400860" y="6084069"/>
            <a:ext cx="5775418" cy="1120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ES">
                <a:solidFill>
                  <a:srgbClr val="434343"/>
                </a:solidFill>
              </a:rPr>
              <a:t>Data processing tools</a:t>
            </a:r>
            <a:endParaRPr>
              <a:solidFill>
                <a:srgbClr val="434343"/>
              </a:solidFill>
            </a:endParaRPr>
          </a:p>
          <a:p>
            <a:pPr>
              <a:lnSpc>
                <a:spcPct val="115000"/>
              </a:lnSpc>
            </a:pPr>
            <a:r>
              <a:rPr lang="es-ES">
                <a:solidFill>
                  <a:srgbClr val="434343"/>
                </a:solidFill>
              </a:rPr>
              <a:t>High availability for operational systems</a:t>
            </a:r>
            <a:endParaRPr>
              <a:solidFill>
                <a:srgbClr val="434343"/>
              </a:solidFill>
            </a:endParaRPr>
          </a:p>
          <a:p>
            <a:pPr marL="457200">
              <a:lnSpc>
                <a:spcPct val="115000"/>
              </a:lnSpc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72" name="Google Shape;72;p9"/>
          <p:cNvSpPr txBox="1"/>
          <p:nvPr/>
        </p:nvSpPr>
        <p:spPr>
          <a:xfrm rot="1961721">
            <a:off x="6019898" y="4179251"/>
            <a:ext cx="5775383" cy="112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ES">
                <a:solidFill>
                  <a:srgbClr val="434343"/>
                </a:solidFill>
              </a:rPr>
              <a:t>Model development</a:t>
            </a:r>
            <a:endParaRPr>
              <a:solidFill>
                <a:srgbClr val="434343"/>
              </a:solidFill>
            </a:endParaRPr>
          </a:p>
          <a:p>
            <a:pPr>
              <a:lnSpc>
                <a:spcPct val="115000"/>
              </a:lnSpc>
            </a:pPr>
            <a:r>
              <a:rPr lang="es-ES">
                <a:solidFill>
                  <a:srgbClr val="434343"/>
                </a:solidFill>
              </a:rPr>
              <a:t>Model tools</a:t>
            </a:r>
            <a:endParaRPr>
              <a:solidFill>
                <a:srgbClr val="434343"/>
              </a:solidFill>
            </a:endParaRPr>
          </a:p>
          <a:p>
            <a:pPr>
              <a:lnSpc>
                <a:spcPct val="115000"/>
              </a:lnSpc>
            </a:pPr>
            <a:r>
              <a:rPr lang="es-ES">
                <a:solidFill>
                  <a:srgbClr val="434343"/>
                </a:solidFill>
              </a:rPr>
              <a:t>HPC resources</a:t>
            </a:r>
            <a:endParaRPr>
              <a:solidFill>
                <a:srgbClr val="434343"/>
              </a:solidFill>
            </a:endParaRPr>
          </a:p>
          <a:p>
            <a:pPr marL="457200">
              <a:lnSpc>
                <a:spcPct val="115000"/>
              </a:lnSpc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73" name="Google Shape;73;p9"/>
          <p:cNvSpPr txBox="1"/>
          <p:nvPr/>
        </p:nvSpPr>
        <p:spPr>
          <a:xfrm rot="1795019">
            <a:off x="3881837" y="3088890"/>
            <a:ext cx="2019270" cy="112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ES">
                <a:solidFill>
                  <a:srgbClr val="434343"/>
                </a:solidFill>
              </a:rPr>
              <a:t>HPC usage</a:t>
            </a:r>
            <a:endParaRPr>
              <a:solidFill>
                <a:srgbClr val="434343"/>
              </a:solidFill>
            </a:endParaRPr>
          </a:p>
          <a:p>
            <a:pPr>
              <a:lnSpc>
                <a:spcPct val="115000"/>
              </a:lnSpc>
            </a:pPr>
            <a:r>
              <a:rPr lang="es-ES">
                <a:solidFill>
                  <a:srgbClr val="434343"/>
                </a:solidFill>
              </a:rPr>
              <a:t>User support</a:t>
            </a:r>
            <a:endParaRPr>
              <a:solidFill>
                <a:srgbClr val="434343"/>
              </a:solidFill>
            </a:endParaRPr>
          </a:p>
          <a:p>
            <a:pPr>
              <a:lnSpc>
                <a:spcPct val="115000"/>
              </a:lnSpc>
            </a:pPr>
            <a:r>
              <a:rPr lang="es-ES">
                <a:solidFill>
                  <a:srgbClr val="434343"/>
                </a:solidFill>
              </a:rPr>
              <a:t>Workflow mgmt.</a:t>
            </a:r>
            <a:endParaRPr>
              <a:solidFill>
                <a:srgbClr val="434343"/>
              </a:solidFill>
            </a:endParaRPr>
          </a:p>
          <a:p>
            <a:pPr marL="457200">
              <a:lnSpc>
                <a:spcPct val="115000"/>
              </a:lnSpc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74" name="Google Shape;74;p9"/>
          <p:cNvSpPr/>
          <p:nvPr/>
        </p:nvSpPr>
        <p:spPr>
          <a:xfrm>
            <a:off x="4351431" y="4324800"/>
            <a:ext cx="1110900" cy="513000"/>
          </a:xfrm>
          <a:prstGeom prst="leftArrow">
            <a:avLst>
              <a:gd name="adj1" fmla="val 50000"/>
              <a:gd name="adj2" fmla="val 67073"/>
            </a:avLst>
          </a:prstGeom>
          <a:solidFill>
            <a:srgbClr val="2F55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9"/>
          <p:cNvSpPr/>
          <p:nvPr/>
        </p:nvSpPr>
        <p:spPr>
          <a:xfrm rot="10800000">
            <a:off x="6739525" y="4324775"/>
            <a:ext cx="1121100" cy="513000"/>
          </a:xfrm>
          <a:prstGeom prst="leftArrow">
            <a:avLst>
              <a:gd name="adj1" fmla="val 50000"/>
              <a:gd name="adj2" fmla="val 67073"/>
            </a:avLst>
          </a:prstGeom>
          <a:solidFill>
            <a:srgbClr val="2F55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9"/>
          <p:cNvSpPr/>
          <p:nvPr/>
        </p:nvSpPr>
        <p:spPr>
          <a:xfrm>
            <a:off x="5340566" y="3818250"/>
            <a:ext cx="1526100" cy="1526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9"/>
          <p:cNvSpPr txBox="1"/>
          <p:nvPr/>
        </p:nvSpPr>
        <p:spPr>
          <a:xfrm>
            <a:off x="5414200" y="4108650"/>
            <a:ext cx="1393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Models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&amp; Workflows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863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s-ES"/>
              <a:t>High Performance Computing in Earth Sciences</a:t>
            </a:r>
            <a:endParaRPr/>
          </a:p>
        </p:txBody>
      </p:sp>
      <p:sp>
        <p:nvSpPr>
          <p:cNvPr id="272" name="Google Shape;272;p24"/>
          <p:cNvSpPr txBox="1">
            <a:spLocks noGrp="1"/>
          </p:cNvSpPr>
          <p:nvPr>
            <p:ph idx="1"/>
          </p:nvPr>
        </p:nvSpPr>
        <p:spPr>
          <a:xfrm>
            <a:off x="603657" y="1292087"/>
            <a:ext cx="10984685" cy="3041374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vert="horz" wrap="square" lIns="144000" tIns="180000" rIns="180000" bIns="180000" rtlCol="0" anchor="ctr" anchorCtr="0">
            <a:noAutofit/>
          </a:bodyPr>
          <a:lstStyle/>
          <a:p>
            <a:pPr marL="228600" indent="-228600">
              <a:lnSpc>
                <a:spcPct val="80000"/>
              </a:lnSpc>
              <a:spcBef>
                <a:spcPts val="0"/>
              </a:spcBef>
            </a:pPr>
            <a:r>
              <a:rPr lang="es-ES" sz="2400"/>
              <a:t>Earth System Models (ESMs) are sophisticated tools with continuously increasing complexity:</a:t>
            </a:r>
            <a:endParaRPr sz="240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sz="2400"/>
          </a:p>
          <a:p>
            <a:pPr marL="1143000" lvl="2" indent="-247650">
              <a:lnSpc>
                <a:spcPct val="80000"/>
              </a:lnSpc>
              <a:spcBef>
                <a:spcPts val="0"/>
              </a:spcBef>
              <a:buSzPts val="2100"/>
            </a:pPr>
            <a:r>
              <a:rPr lang="es-ES" sz="2400"/>
              <a:t>More components of Earth System are included</a:t>
            </a:r>
            <a:endParaRPr sz="2400"/>
          </a:p>
          <a:p>
            <a:pPr marL="914400" indent="0">
              <a:lnSpc>
                <a:spcPct val="80000"/>
              </a:lnSpc>
              <a:spcBef>
                <a:spcPts val="0"/>
              </a:spcBef>
              <a:buNone/>
            </a:pPr>
            <a:endParaRPr sz="2400"/>
          </a:p>
          <a:p>
            <a:pPr marL="1143000" lvl="2" indent="-247650">
              <a:lnSpc>
                <a:spcPct val="80000"/>
              </a:lnSpc>
              <a:spcBef>
                <a:spcPts val="0"/>
              </a:spcBef>
              <a:buSzPts val="2100"/>
            </a:pPr>
            <a:r>
              <a:rPr lang="es-ES" sz="2400"/>
              <a:t>Finer Spatial and Temporal resolutions</a:t>
            </a:r>
            <a:endParaRPr sz="240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sz="2400"/>
          </a:p>
          <a:p>
            <a:pPr marL="228600" indent="-228600">
              <a:lnSpc>
                <a:spcPct val="80000"/>
              </a:lnSpc>
            </a:pPr>
            <a:r>
              <a:rPr lang="es-ES" sz="2400"/>
              <a:t>This increase in complexity could be developed thanks to the important parallel advances in HPC</a:t>
            </a:r>
            <a:endParaRPr sz="2400"/>
          </a:p>
        </p:txBody>
      </p:sp>
      <p:pic>
        <p:nvPicPr>
          <p:cNvPr id="273" name="Google Shape;27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3973" y="4157733"/>
            <a:ext cx="4010025" cy="4053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33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5301</TotalTime>
  <Words>1933</Words>
  <Application>Microsoft Office PowerPoint</Application>
  <PresentationFormat>Widescreen</PresentationFormat>
  <Paragraphs>429</Paragraphs>
  <Slides>44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MS PGothic</vt:lpstr>
      <vt:lpstr>MS PGothic</vt:lpstr>
      <vt:lpstr>Arial</vt:lpstr>
      <vt:lpstr>Calibri</vt:lpstr>
      <vt:lpstr>Calibri Light</vt:lpstr>
      <vt:lpstr>Oswald</vt:lpstr>
      <vt:lpstr>Quattrocento Sans</vt:lpstr>
      <vt:lpstr>Times New Roman</vt:lpstr>
      <vt:lpstr>Diseño personalizado</vt:lpstr>
      <vt:lpstr>Reproducible science at large scale within a continous delivery pipeline: the BSC vision </vt:lpstr>
      <vt:lpstr>Barcelona Supercomputing Center Centro Nacional de Supercomputación</vt:lpstr>
      <vt:lpstr>PowerPoint Presentation</vt:lpstr>
      <vt:lpstr>MareNostrum 5. A European pre-exascale supercomputer</vt:lpstr>
      <vt:lpstr>Mission of BSC Scientific Departments</vt:lpstr>
      <vt:lpstr>Earth Sciences</vt:lpstr>
      <vt:lpstr>The Models &amp; Workflows team</vt:lpstr>
      <vt:lpstr>MWT synergies</vt:lpstr>
      <vt:lpstr>High Performance Computing in Earth Sciences</vt:lpstr>
      <vt:lpstr>Workflows at BSC-ES</vt:lpstr>
      <vt:lpstr>Our workflow</vt:lpstr>
      <vt:lpstr>A workflow for ESM experiments</vt:lpstr>
      <vt:lpstr>Workflow managers: motivation</vt:lpstr>
      <vt:lpstr>Autosubmit</vt:lpstr>
      <vt:lpstr>Autosubmit wrapper</vt:lpstr>
      <vt:lpstr>Autosubmit wrappers</vt:lpstr>
      <vt:lpstr>Autosubmit: lessons learned</vt:lpstr>
      <vt:lpstr>Autosubmit visualization</vt:lpstr>
      <vt:lpstr>Autosubmit GUI</vt:lpstr>
      <vt:lpstr>Auto-Models</vt:lpstr>
      <vt:lpstr>The EC-Earth ESM</vt:lpstr>
      <vt:lpstr>Auto-EC-Earth branching</vt:lpstr>
      <vt:lpstr>Auto-Models development</vt:lpstr>
      <vt:lpstr>Auto-Models development </vt:lpstr>
      <vt:lpstr>Auto-EC-Earth testing: release tests</vt:lpstr>
      <vt:lpstr>Integration tests: testing suite</vt:lpstr>
      <vt:lpstr>Reproducibility</vt:lpstr>
      <vt:lpstr>Reproducibility</vt:lpstr>
      <vt:lpstr>Methodology: EC-Earth CMIP6 case</vt:lpstr>
      <vt:lpstr>Reproducibility: Kolmogorov-Smirnov</vt:lpstr>
      <vt:lpstr>Methodology</vt:lpstr>
      <vt:lpstr>Conclusions: EC-Earth model</vt:lpstr>
      <vt:lpstr>Containerisation</vt:lpstr>
      <vt:lpstr>Containerisation</vt:lpstr>
      <vt:lpstr>Containerisation</vt:lpstr>
      <vt:lpstr>MPMD case with singularity - Challenge: isolation level </vt:lpstr>
      <vt:lpstr>Performance metrics &amp; performance reproducibility</vt:lpstr>
      <vt:lpstr>PowerPoint Presentation</vt:lpstr>
      <vt:lpstr>Some current issues</vt:lpstr>
      <vt:lpstr>Thank you </vt:lpstr>
      <vt:lpstr>Methodology: Reproducibility Test</vt:lpstr>
      <vt:lpstr>Methodology: Reproducibility Test</vt:lpstr>
      <vt:lpstr>Methodology: CPMIP Metrics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Castrillo</dc:creator>
  <cp:lastModifiedBy>Windows User</cp:lastModifiedBy>
  <cp:revision>167</cp:revision>
  <dcterms:created xsi:type="dcterms:W3CDTF">2019-06-06T09:57:11Z</dcterms:created>
  <dcterms:modified xsi:type="dcterms:W3CDTF">2019-10-14T14:07:32Z</dcterms:modified>
</cp:coreProperties>
</file>