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71" r:id="rId2"/>
    <p:sldMasterId id="2147483680" r:id="rId3"/>
    <p:sldMasterId id="2147483689" r:id="rId4"/>
    <p:sldMasterId id="2147483697" r:id="rId5"/>
    <p:sldMasterId id="2147483705" r:id="rId6"/>
    <p:sldMasterId id="2147483713" r:id="rId7"/>
    <p:sldMasterId id="2147483730" r:id="rId8"/>
    <p:sldMasterId id="2147483738" r:id="rId9"/>
    <p:sldMasterId id="2147483746" r:id="rId10"/>
  </p:sldMasterIdLst>
  <p:notesMasterIdLst>
    <p:notesMasterId r:id="rId27"/>
  </p:notesMasterIdLst>
  <p:sldIdLst>
    <p:sldId id="268" r:id="rId11"/>
    <p:sldId id="422" r:id="rId12"/>
    <p:sldId id="369" r:id="rId13"/>
    <p:sldId id="359" r:id="rId14"/>
    <p:sldId id="360" r:id="rId15"/>
    <p:sldId id="390" r:id="rId16"/>
    <p:sldId id="362" r:id="rId17"/>
    <p:sldId id="417" r:id="rId18"/>
    <p:sldId id="403" r:id="rId19"/>
    <p:sldId id="404" r:id="rId20"/>
    <p:sldId id="418" r:id="rId21"/>
    <p:sldId id="421" r:id="rId22"/>
    <p:sldId id="423" r:id="rId23"/>
    <p:sldId id="424" r:id="rId24"/>
    <p:sldId id="425" r:id="rId25"/>
    <p:sldId id="427"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F2"/>
    <a:srgbClr val="5AC5DD"/>
    <a:srgbClr val="ED7D30"/>
    <a:srgbClr val="A73F3C"/>
    <a:srgbClr val="6A508C"/>
    <a:srgbClr val="82A144"/>
    <a:srgbClr val="DA7D2F"/>
    <a:srgbClr val="416DA6"/>
    <a:srgbClr val="3C97AF"/>
    <a:srgbClr val="B6C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3431" autoAdjust="0"/>
  </p:normalViewPr>
  <p:slideViewPr>
    <p:cSldViewPr>
      <p:cViewPr varScale="1">
        <p:scale>
          <a:sx n="72" d="100"/>
          <a:sy n="72" d="100"/>
        </p:scale>
        <p:origin x="-1560"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A5852-60D2-4BCA-9C52-E26A607FE369}" type="doc">
      <dgm:prSet loTypeId="urn:microsoft.com/office/officeart/2005/8/layout/chart3" loCatId="relationship" qsTypeId="urn:microsoft.com/office/officeart/2005/8/quickstyle/simple1" qsCatId="simple" csTypeId="urn:microsoft.com/office/officeart/2005/8/colors/colorful1" csCatId="colorful" phldr="1"/>
      <dgm:spPr/>
    </dgm:pt>
    <dgm:pt modelId="{E2851530-8DD3-4C0A-ACAB-026A7DED85F2}">
      <dgm:prSet phldrT="[Texto]" custT="1"/>
      <dgm:spPr/>
      <dgm:t>
        <a:bodyPr/>
        <a:lstStyle/>
        <a:p>
          <a:r>
            <a:rPr lang="es-ES" sz="900" dirty="0" smtClean="0"/>
            <a:t>INTRODUCTION</a:t>
          </a:r>
          <a:r>
            <a:rPr lang="es-ES" sz="700" dirty="0" smtClean="0"/>
            <a:t> </a:t>
          </a:r>
          <a:endParaRPr lang="es-ES" sz="700" dirty="0"/>
        </a:p>
      </dgm:t>
    </dgm:pt>
    <dgm:pt modelId="{569022D1-4BB5-4ED9-9020-C2B4785ED408}" type="parTrans" cxnId="{F7CB8BB9-88BD-41C6-9995-4E3A93D647DB}">
      <dgm:prSet/>
      <dgm:spPr/>
      <dgm:t>
        <a:bodyPr/>
        <a:lstStyle/>
        <a:p>
          <a:endParaRPr lang="es-ES"/>
        </a:p>
      </dgm:t>
    </dgm:pt>
    <dgm:pt modelId="{F06A91B9-FA51-4BF6-96CB-8CFC8CBDFFE6}" type="sibTrans" cxnId="{F7CB8BB9-88BD-41C6-9995-4E3A93D647DB}">
      <dgm:prSet/>
      <dgm:spPr/>
      <dgm:t>
        <a:bodyPr/>
        <a:lstStyle/>
        <a:p>
          <a:endParaRPr lang="es-ES"/>
        </a:p>
      </dgm:t>
    </dgm:pt>
    <dgm:pt modelId="{C77ADE37-E135-4911-B4B2-393EB3112687}">
      <dgm:prSet phldrT="[Texto]" custT="1"/>
      <dgm:spPr/>
      <dgm:t>
        <a:bodyPr/>
        <a:lstStyle/>
        <a:p>
          <a:r>
            <a:rPr lang="es-ES" sz="900" dirty="0" smtClean="0"/>
            <a:t>ACCESS</a:t>
          </a:r>
          <a:endParaRPr lang="es-ES" sz="900" dirty="0"/>
        </a:p>
      </dgm:t>
    </dgm:pt>
    <dgm:pt modelId="{15AC3DF7-1105-4932-84F2-AB22F31897A9}" type="parTrans" cxnId="{73723236-8283-4586-A36B-3F9BB390B3A5}">
      <dgm:prSet/>
      <dgm:spPr/>
      <dgm:t>
        <a:bodyPr/>
        <a:lstStyle/>
        <a:p>
          <a:endParaRPr lang="es-ES"/>
        </a:p>
      </dgm:t>
    </dgm:pt>
    <dgm:pt modelId="{D3278488-50C2-4708-8F79-450074746D95}" type="sibTrans" cxnId="{73723236-8283-4586-A36B-3F9BB390B3A5}">
      <dgm:prSet/>
      <dgm:spPr/>
      <dgm:t>
        <a:bodyPr/>
        <a:lstStyle/>
        <a:p>
          <a:endParaRPr lang="es-ES"/>
        </a:p>
      </dgm:t>
    </dgm:pt>
    <dgm:pt modelId="{EA3AADE9-C0F0-4738-BA9C-C56F115F0818}">
      <dgm:prSet phldrT="[Texto]" custT="1"/>
      <dgm:spPr/>
      <dgm:t>
        <a:bodyPr/>
        <a:lstStyle/>
        <a:p>
          <a:r>
            <a:rPr lang="es-ES" sz="900" dirty="0" smtClean="0"/>
            <a:t>USER DOCUMENTATION</a:t>
          </a:r>
          <a:endParaRPr lang="es-ES" sz="900" dirty="0"/>
        </a:p>
      </dgm:t>
    </dgm:pt>
    <dgm:pt modelId="{6F70292D-8A3F-4C0E-A22F-D9BB02FADEA0}" type="parTrans" cxnId="{07CCAEBA-E48C-4E4F-9681-3CD9C154C62E}">
      <dgm:prSet/>
      <dgm:spPr/>
      <dgm:t>
        <a:bodyPr/>
        <a:lstStyle/>
        <a:p>
          <a:endParaRPr lang="es-ES"/>
        </a:p>
      </dgm:t>
    </dgm:pt>
    <dgm:pt modelId="{F673A4CC-5A95-4B92-887E-02AB0C44A431}" type="sibTrans" cxnId="{07CCAEBA-E48C-4E4F-9681-3CD9C154C62E}">
      <dgm:prSet/>
      <dgm:spPr/>
      <dgm:t>
        <a:bodyPr/>
        <a:lstStyle/>
        <a:p>
          <a:endParaRPr lang="es-ES"/>
        </a:p>
      </dgm:t>
    </dgm:pt>
    <dgm:pt modelId="{E07C67F0-6CC9-4A28-90C6-F1A05AEB10B3}">
      <dgm:prSet phldrT="[Texto]" custT="1"/>
      <dgm:spPr/>
      <dgm:t>
        <a:bodyPr/>
        <a:lstStyle/>
        <a:p>
          <a:r>
            <a:rPr lang="es-ES" sz="900" dirty="0" smtClean="0"/>
            <a:t>INDEPENDENT ASSESSMENT</a:t>
          </a:r>
          <a:endParaRPr lang="es-ES" sz="900" dirty="0"/>
        </a:p>
      </dgm:t>
    </dgm:pt>
    <dgm:pt modelId="{E6E7E34E-24F3-4DD9-A0DC-9AF950E25C98}" type="parTrans" cxnId="{A2DCB91F-942D-47A5-9A6F-B14824218F9D}">
      <dgm:prSet/>
      <dgm:spPr/>
      <dgm:t>
        <a:bodyPr/>
        <a:lstStyle/>
        <a:p>
          <a:endParaRPr lang="es-ES"/>
        </a:p>
      </dgm:t>
    </dgm:pt>
    <dgm:pt modelId="{60395310-09BB-4572-8020-49F06667D85C}" type="sibTrans" cxnId="{A2DCB91F-942D-47A5-9A6F-B14824218F9D}">
      <dgm:prSet/>
      <dgm:spPr/>
      <dgm:t>
        <a:bodyPr/>
        <a:lstStyle/>
        <a:p>
          <a:endParaRPr lang="es-ES"/>
        </a:p>
      </dgm:t>
    </dgm:pt>
    <dgm:pt modelId="{4F89690D-CB16-4CC9-93F9-1AC5B5420D77}" type="pres">
      <dgm:prSet presAssocID="{999A5852-60D2-4BCA-9C52-E26A607FE369}" presName="compositeShape" presStyleCnt="0">
        <dgm:presLayoutVars>
          <dgm:chMax val="7"/>
          <dgm:dir/>
          <dgm:resizeHandles val="exact"/>
        </dgm:presLayoutVars>
      </dgm:prSet>
      <dgm:spPr/>
    </dgm:pt>
    <dgm:pt modelId="{7DCF5076-B7DF-48CA-A52F-EAF2F421B699}" type="pres">
      <dgm:prSet presAssocID="{999A5852-60D2-4BCA-9C52-E26A607FE369}" presName="wedge1" presStyleLbl="node1" presStyleIdx="0" presStyleCnt="4"/>
      <dgm:spPr/>
      <dgm:t>
        <a:bodyPr/>
        <a:lstStyle/>
        <a:p>
          <a:endParaRPr lang="es-ES"/>
        </a:p>
      </dgm:t>
    </dgm:pt>
    <dgm:pt modelId="{A33FBAFF-4060-47DC-B9A4-D89408F03AE6}" type="pres">
      <dgm:prSet presAssocID="{999A5852-60D2-4BCA-9C52-E26A607FE369}" presName="wedge1Tx" presStyleLbl="node1" presStyleIdx="0" presStyleCnt="4">
        <dgm:presLayoutVars>
          <dgm:chMax val="0"/>
          <dgm:chPref val="0"/>
          <dgm:bulletEnabled val="1"/>
        </dgm:presLayoutVars>
      </dgm:prSet>
      <dgm:spPr/>
      <dgm:t>
        <a:bodyPr/>
        <a:lstStyle/>
        <a:p>
          <a:endParaRPr lang="es-ES"/>
        </a:p>
      </dgm:t>
    </dgm:pt>
    <dgm:pt modelId="{90F097E2-BA62-44AF-821C-7B8359A886E4}" type="pres">
      <dgm:prSet presAssocID="{999A5852-60D2-4BCA-9C52-E26A607FE369}" presName="wedge2" presStyleLbl="node1" presStyleIdx="1" presStyleCnt="4"/>
      <dgm:spPr/>
      <dgm:t>
        <a:bodyPr/>
        <a:lstStyle/>
        <a:p>
          <a:endParaRPr lang="es-ES"/>
        </a:p>
      </dgm:t>
    </dgm:pt>
    <dgm:pt modelId="{DB509536-4168-4A9A-9492-C62F39A5B55E}" type="pres">
      <dgm:prSet presAssocID="{999A5852-60D2-4BCA-9C52-E26A607FE369}" presName="wedge2Tx" presStyleLbl="node1" presStyleIdx="1" presStyleCnt="4">
        <dgm:presLayoutVars>
          <dgm:chMax val="0"/>
          <dgm:chPref val="0"/>
          <dgm:bulletEnabled val="1"/>
        </dgm:presLayoutVars>
      </dgm:prSet>
      <dgm:spPr/>
      <dgm:t>
        <a:bodyPr/>
        <a:lstStyle/>
        <a:p>
          <a:endParaRPr lang="es-ES"/>
        </a:p>
      </dgm:t>
    </dgm:pt>
    <dgm:pt modelId="{5598A289-072B-4E6D-8913-15B000F417BB}" type="pres">
      <dgm:prSet presAssocID="{999A5852-60D2-4BCA-9C52-E26A607FE369}" presName="wedge3" presStyleLbl="node1" presStyleIdx="2" presStyleCnt="4"/>
      <dgm:spPr/>
      <dgm:t>
        <a:bodyPr/>
        <a:lstStyle/>
        <a:p>
          <a:endParaRPr lang="es-ES"/>
        </a:p>
      </dgm:t>
    </dgm:pt>
    <dgm:pt modelId="{D08A626C-D960-4CDA-9B80-50FCF01B918F}" type="pres">
      <dgm:prSet presAssocID="{999A5852-60D2-4BCA-9C52-E26A607FE369}" presName="wedge3Tx" presStyleLbl="node1" presStyleIdx="2" presStyleCnt="4">
        <dgm:presLayoutVars>
          <dgm:chMax val="0"/>
          <dgm:chPref val="0"/>
          <dgm:bulletEnabled val="1"/>
        </dgm:presLayoutVars>
      </dgm:prSet>
      <dgm:spPr/>
      <dgm:t>
        <a:bodyPr/>
        <a:lstStyle/>
        <a:p>
          <a:endParaRPr lang="es-ES"/>
        </a:p>
      </dgm:t>
    </dgm:pt>
    <dgm:pt modelId="{0ED32A80-C6BE-4B40-A3FF-C6B0AA743981}" type="pres">
      <dgm:prSet presAssocID="{999A5852-60D2-4BCA-9C52-E26A607FE369}" presName="wedge4" presStyleLbl="node1" presStyleIdx="3" presStyleCnt="4"/>
      <dgm:spPr/>
      <dgm:t>
        <a:bodyPr/>
        <a:lstStyle/>
        <a:p>
          <a:endParaRPr lang="es-ES"/>
        </a:p>
      </dgm:t>
    </dgm:pt>
    <dgm:pt modelId="{6895EA03-8D20-414D-8C47-6585DC9F77E8}" type="pres">
      <dgm:prSet presAssocID="{999A5852-60D2-4BCA-9C52-E26A607FE369}" presName="wedge4Tx" presStyleLbl="node1" presStyleIdx="3" presStyleCnt="4">
        <dgm:presLayoutVars>
          <dgm:chMax val="0"/>
          <dgm:chPref val="0"/>
          <dgm:bulletEnabled val="1"/>
        </dgm:presLayoutVars>
      </dgm:prSet>
      <dgm:spPr/>
      <dgm:t>
        <a:bodyPr/>
        <a:lstStyle/>
        <a:p>
          <a:endParaRPr lang="es-ES"/>
        </a:p>
      </dgm:t>
    </dgm:pt>
  </dgm:ptLst>
  <dgm:cxnLst>
    <dgm:cxn modelId="{AA1A3D04-7184-4039-88FF-7A6DFC84CD74}" type="presOf" srcId="{C77ADE37-E135-4911-B4B2-393EB3112687}" destId="{90F097E2-BA62-44AF-821C-7B8359A886E4}" srcOrd="0" destOrd="0" presId="urn:microsoft.com/office/officeart/2005/8/layout/chart3"/>
    <dgm:cxn modelId="{A54CEE24-92B5-432F-B13B-6E3CE42073E9}" type="presOf" srcId="{E2851530-8DD3-4C0A-ACAB-026A7DED85F2}" destId="{A33FBAFF-4060-47DC-B9A4-D89408F03AE6}" srcOrd="1" destOrd="0" presId="urn:microsoft.com/office/officeart/2005/8/layout/chart3"/>
    <dgm:cxn modelId="{73723236-8283-4586-A36B-3F9BB390B3A5}" srcId="{999A5852-60D2-4BCA-9C52-E26A607FE369}" destId="{C77ADE37-E135-4911-B4B2-393EB3112687}" srcOrd="1" destOrd="0" parTransId="{15AC3DF7-1105-4932-84F2-AB22F31897A9}" sibTransId="{D3278488-50C2-4708-8F79-450074746D95}"/>
    <dgm:cxn modelId="{AD45A318-FD50-4B1F-A55F-B1A9C190AB1D}" type="presOf" srcId="{C77ADE37-E135-4911-B4B2-393EB3112687}" destId="{DB509536-4168-4A9A-9492-C62F39A5B55E}" srcOrd="1" destOrd="0" presId="urn:microsoft.com/office/officeart/2005/8/layout/chart3"/>
    <dgm:cxn modelId="{A2DCB91F-942D-47A5-9A6F-B14824218F9D}" srcId="{999A5852-60D2-4BCA-9C52-E26A607FE369}" destId="{E07C67F0-6CC9-4A28-90C6-F1A05AEB10B3}" srcOrd="3" destOrd="0" parTransId="{E6E7E34E-24F3-4DD9-A0DC-9AF950E25C98}" sibTransId="{60395310-09BB-4572-8020-49F06667D85C}"/>
    <dgm:cxn modelId="{5E812C2C-DE20-452E-A141-9296BFB51822}" type="presOf" srcId="{E07C67F0-6CC9-4A28-90C6-F1A05AEB10B3}" destId="{6895EA03-8D20-414D-8C47-6585DC9F77E8}" srcOrd="1" destOrd="0" presId="urn:microsoft.com/office/officeart/2005/8/layout/chart3"/>
    <dgm:cxn modelId="{EE5C9B9A-6D63-44E3-B0AF-A970558E1B67}" type="presOf" srcId="{E07C67F0-6CC9-4A28-90C6-F1A05AEB10B3}" destId="{0ED32A80-C6BE-4B40-A3FF-C6B0AA743981}" srcOrd="0" destOrd="0" presId="urn:microsoft.com/office/officeart/2005/8/layout/chart3"/>
    <dgm:cxn modelId="{3250F4A6-9B5D-4B81-9890-0F56948FF94A}" type="presOf" srcId="{E2851530-8DD3-4C0A-ACAB-026A7DED85F2}" destId="{7DCF5076-B7DF-48CA-A52F-EAF2F421B699}" srcOrd="0" destOrd="0" presId="urn:microsoft.com/office/officeart/2005/8/layout/chart3"/>
    <dgm:cxn modelId="{F7CB8BB9-88BD-41C6-9995-4E3A93D647DB}" srcId="{999A5852-60D2-4BCA-9C52-E26A607FE369}" destId="{E2851530-8DD3-4C0A-ACAB-026A7DED85F2}" srcOrd="0" destOrd="0" parTransId="{569022D1-4BB5-4ED9-9020-C2B4785ED408}" sibTransId="{F06A91B9-FA51-4BF6-96CB-8CFC8CBDFFE6}"/>
    <dgm:cxn modelId="{83E8B2A6-0A54-4AB8-AFDA-B62D353B9C76}" type="presOf" srcId="{999A5852-60D2-4BCA-9C52-E26A607FE369}" destId="{4F89690D-CB16-4CC9-93F9-1AC5B5420D77}" srcOrd="0" destOrd="0" presId="urn:microsoft.com/office/officeart/2005/8/layout/chart3"/>
    <dgm:cxn modelId="{07CCAEBA-E48C-4E4F-9681-3CD9C154C62E}" srcId="{999A5852-60D2-4BCA-9C52-E26A607FE369}" destId="{EA3AADE9-C0F0-4738-BA9C-C56F115F0818}" srcOrd="2" destOrd="0" parTransId="{6F70292D-8A3F-4C0E-A22F-D9BB02FADEA0}" sibTransId="{F673A4CC-5A95-4B92-887E-02AB0C44A431}"/>
    <dgm:cxn modelId="{A853A255-9ADC-4870-B5D5-0EF600F1296F}" type="presOf" srcId="{EA3AADE9-C0F0-4738-BA9C-C56F115F0818}" destId="{D08A626C-D960-4CDA-9B80-50FCF01B918F}" srcOrd="1" destOrd="0" presId="urn:microsoft.com/office/officeart/2005/8/layout/chart3"/>
    <dgm:cxn modelId="{A6D46982-B4EA-4E98-8C14-18D48DCBAEC4}" type="presOf" srcId="{EA3AADE9-C0F0-4738-BA9C-C56F115F0818}" destId="{5598A289-072B-4E6D-8913-15B000F417BB}" srcOrd="0" destOrd="0" presId="urn:microsoft.com/office/officeart/2005/8/layout/chart3"/>
    <dgm:cxn modelId="{07E12F52-9A47-4150-8800-D6BC87B3B088}" type="presParOf" srcId="{4F89690D-CB16-4CC9-93F9-1AC5B5420D77}" destId="{7DCF5076-B7DF-48CA-A52F-EAF2F421B699}" srcOrd="0" destOrd="0" presId="urn:microsoft.com/office/officeart/2005/8/layout/chart3"/>
    <dgm:cxn modelId="{E798C8AD-4A75-4E5D-903E-03CFDF74B39E}" type="presParOf" srcId="{4F89690D-CB16-4CC9-93F9-1AC5B5420D77}" destId="{A33FBAFF-4060-47DC-B9A4-D89408F03AE6}" srcOrd="1" destOrd="0" presId="urn:microsoft.com/office/officeart/2005/8/layout/chart3"/>
    <dgm:cxn modelId="{C51FA7A5-C248-41B5-8D38-90CE6C2B4DA7}" type="presParOf" srcId="{4F89690D-CB16-4CC9-93F9-1AC5B5420D77}" destId="{90F097E2-BA62-44AF-821C-7B8359A886E4}" srcOrd="2" destOrd="0" presId="urn:microsoft.com/office/officeart/2005/8/layout/chart3"/>
    <dgm:cxn modelId="{911B2EC3-5E89-4BC0-8149-EE6CB3629AB4}" type="presParOf" srcId="{4F89690D-CB16-4CC9-93F9-1AC5B5420D77}" destId="{DB509536-4168-4A9A-9492-C62F39A5B55E}" srcOrd="3" destOrd="0" presId="urn:microsoft.com/office/officeart/2005/8/layout/chart3"/>
    <dgm:cxn modelId="{996B9FFF-B1EF-4C13-A6A6-D14897EBE010}" type="presParOf" srcId="{4F89690D-CB16-4CC9-93F9-1AC5B5420D77}" destId="{5598A289-072B-4E6D-8913-15B000F417BB}" srcOrd="4" destOrd="0" presId="urn:microsoft.com/office/officeart/2005/8/layout/chart3"/>
    <dgm:cxn modelId="{CB2EBFE8-0E8B-4415-BCD2-79FBA8EB83B8}" type="presParOf" srcId="{4F89690D-CB16-4CC9-93F9-1AC5B5420D77}" destId="{D08A626C-D960-4CDA-9B80-50FCF01B918F}" srcOrd="5" destOrd="0" presId="urn:microsoft.com/office/officeart/2005/8/layout/chart3"/>
    <dgm:cxn modelId="{ACE5983F-F7C4-475F-815F-539E0DEB7DDD}" type="presParOf" srcId="{4F89690D-CB16-4CC9-93F9-1AC5B5420D77}" destId="{0ED32A80-C6BE-4B40-A3FF-C6B0AA743981}" srcOrd="6" destOrd="0" presId="urn:microsoft.com/office/officeart/2005/8/layout/chart3"/>
    <dgm:cxn modelId="{38E70788-6670-4FC3-846F-B4B4345EA7E9}" type="presParOf" srcId="{4F89690D-CB16-4CC9-93F9-1AC5B5420D77}" destId="{6895EA03-8D20-414D-8C47-6585DC9F77E8}" srcOrd="7"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1D006-2355-4B7E-8A65-CF695388C9BB}"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s-ES"/>
        </a:p>
      </dgm:t>
    </dgm:pt>
    <dgm:pt modelId="{CA446DC7-B30F-4D94-83D5-2C7E4891504F}">
      <dgm:prSet phldrT="[Texto]"/>
      <dgm:spPr/>
      <dgm:t>
        <a:bodyPr/>
        <a:lstStyle/>
        <a:p>
          <a:r>
            <a:rPr lang="es-ES" dirty="0" smtClean="0"/>
            <a:t>CDS </a:t>
          </a:r>
          <a:r>
            <a:rPr lang="es-ES" dirty="0" err="1" smtClean="0"/>
            <a:t>KPIs</a:t>
          </a:r>
          <a:endParaRPr lang="es-ES" dirty="0"/>
        </a:p>
      </dgm:t>
    </dgm:pt>
    <dgm:pt modelId="{2A99A0E3-ECCF-4575-9D43-EADCF8D94B09}" type="parTrans" cxnId="{322452E9-FFF8-4EA1-ACA5-C8BCBBC8A3AE}">
      <dgm:prSet/>
      <dgm:spPr/>
      <dgm:t>
        <a:bodyPr/>
        <a:lstStyle/>
        <a:p>
          <a:endParaRPr lang="es-ES"/>
        </a:p>
      </dgm:t>
    </dgm:pt>
    <dgm:pt modelId="{E254F492-E389-4E58-90FC-9E2B2F08794A}" type="sibTrans" cxnId="{322452E9-FFF8-4EA1-ACA5-C8BCBBC8A3AE}">
      <dgm:prSet/>
      <dgm:spPr/>
      <dgm:t>
        <a:bodyPr/>
        <a:lstStyle/>
        <a:p>
          <a:endParaRPr lang="es-ES"/>
        </a:p>
      </dgm:t>
    </dgm:pt>
    <dgm:pt modelId="{4EF0AE54-2A8D-4B5A-9693-7EF158CBCBBA}">
      <dgm:prSet phldrT="[Texto]" custT="1"/>
      <dgm:spPr/>
      <dgm:t>
        <a:bodyPr/>
        <a:lstStyle/>
        <a:p>
          <a:r>
            <a:rPr lang="en-US" sz="1200" noProof="0" dirty="0" smtClean="0"/>
            <a:t>Performance</a:t>
          </a:r>
          <a:endParaRPr lang="en-US" sz="1200" noProof="0" dirty="0"/>
        </a:p>
      </dgm:t>
    </dgm:pt>
    <dgm:pt modelId="{0BFFBF31-E0A5-4A7A-AD83-430FB72B5A07}" type="parTrans" cxnId="{FE43DE42-8C24-4A17-932C-DEDE4887262F}">
      <dgm:prSet/>
      <dgm:spPr/>
      <dgm:t>
        <a:bodyPr/>
        <a:lstStyle/>
        <a:p>
          <a:endParaRPr lang="es-ES"/>
        </a:p>
      </dgm:t>
    </dgm:pt>
    <dgm:pt modelId="{D18C1BEC-F647-4C3A-A529-4DC6A0EAA56E}" type="sibTrans" cxnId="{FE43DE42-8C24-4A17-932C-DEDE4887262F}">
      <dgm:prSet/>
      <dgm:spPr/>
      <dgm:t>
        <a:bodyPr/>
        <a:lstStyle/>
        <a:p>
          <a:endParaRPr lang="es-ES"/>
        </a:p>
      </dgm:t>
    </dgm:pt>
    <dgm:pt modelId="{D3794F28-4A2B-45D0-9682-2145B598158A}">
      <dgm:prSet phldrT="[Texto]" custT="1"/>
      <dgm:spPr/>
      <dgm:t>
        <a:bodyPr/>
        <a:lstStyle/>
        <a:p>
          <a:r>
            <a:rPr lang="en-US" sz="1200" noProof="0" dirty="0" smtClean="0"/>
            <a:t>Reliability</a:t>
          </a:r>
          <a:endParaRPr lang="en-US" sz="1200" noProof="0" dirty="0"/>
        </a:p>
      </dgm:t>
    </dgm:pt>
    <dgm:pt modelId="{3DC04D31-5E66-43E5-80C5-E1B186017714}" type="parTrans" cxnId="{9B43EFE3-1F9B-4A97-9B76-7D9408ADED06}">
      <dgm:prSet/>
      <dgm:spPr/>
      <dgm:t>
        <a:bodyPr/>
        <a:lstStyle/>
        <a:p>
          <a:endParaRPr lang="es-ES"/>
        </a:p>
      </dgm:t>
    </dgm:pt>
    <dgm:pt modelId="{E0550B15-5B16-4584-97DD-747479CAB994}" type="sibTrans" cxnId="{9B43EFE3-1F9B-4A97-9B76-7D9408ADED06}">
      <dgm:prSet/>
      <dgm:spPr/>
      <dgm:t>
        <a:bodyPr/>
        <a:lstStyle/>
        <a:p>
          <a:endParaRPr lang="es-ES"/>
        </a:p>
      </dgm:t>
    </dgm:pt>
    <dgm:pt modelId="{1E334E35-E63A-4392-A004-FD8DCE01697C}">
      <dgm:prSet phldrT="[Texto]" custT="1"/>
      <dgm:spPr/>
      <dgm:t>
        <a:bodyPr/>
        <a:lstStyle/>
        <a:p>
          <a:r>
            <a:rPr lang="en-US" sz="1200" noProof="0" dirty="0" smtClean="0"/>
            <a:t>Visibility</a:t>
          </a:r>
          <a:endParaRPr lang="en-US" sz="1200" noProof="0" dirty="0"/>
        </a:p>
      </dgm:t>
    </dgm:pt>
    <dgm:pt modelId="{46E1AD1E-9AD9-41C2-831D-6B7BC11F3BF9}" type="parTrans" cxnId="{9BAD68C9-E4C0-4952-8955-17E8187AA143}">
      <dgm:prSet/>
      <dgm:spPr/>
      <dgm:t>
        <a:bodyPr/>
        <a:lstStyle/>
        <a:p>
          <a:endParaRPr lang="es-ES"/>
        </a:p>
      </dgm:t>
    </dgm:pt>
    <dgm:pt modelId="{25F58FD8-B2C3-4A5C-BDE4-31E14AC8C3D0}" type="sibTrans" cxnId="{9BAD68C9-E4C0-4952-8955-17E8187AA143}">
      <dgm:prSet/>
      <dgm:spPr/>
      <dgm:t>
        <a:bodyPr/>
        <a:lstStyle/>
        <a:p>
          <a:endParaRPr lang="es-ES"/>
        </a:p>
      </dgm:t>
    </dgm:pt>
    <dgm:pt modelId="{F1F6B41D-54C2-48CD-989E-07044DDC2AF8}">
      <dgm:prSet phldrT="[Texto]" custT="1"/>
      <dgm:spPr/>
      <dgm:t>
        <a:bodyPr/>
        <a:lstStyle/>
        <a:p>
          <a:r>
            <a:rPr lang="en-US" sz="1200" noProof="0" dirty="0" smtClean="0"/>
            <a:t>Overall quality</a:t>
          </a:r>
          <a:endParaRPr lang="en-US" sz="1200" noProof="0" dirty="0"/>
        </a:p>
      </dgm:t>
    </dgm:pt>
    <dgm:pt modelId="{0BCAA77C-D52A-4CA7-A501-01A70D042679}" type="parTrans" cxnId="{F12CF680-7447-48DF-AE69-A2B87BC40C12}">
      <dgm:prSet/>
      <dgm:spPr/>
      <dgm:t>
        <a:bodyPr/>
        <a:lstStyle/>
        <a:p>
          <a:endParaRPr lang="es-ES"/>
        </a:p>
      </dgm:t>
    </dgm:pt>
    <dgm:pt modelId="{384FBA77-F594-4AA1-A46B-3E373A3AA7C1}" type="sibTrans" cxnId="{F12CF680-7447-48DF-AE69-A2B87BC40C12}">
      <dgm:prSet/>
      <dgm:spPr/>
      <dgm:t>
        <a:bodyPr/>
        <a:lstStyle/>
        <a:p>
          <a:endParaRPr lang="es-ES"/>
        </a:p>
      </dgm:t>
    </dgm:pt>
    <dgm:pt modelId="{0690F958-3348-4723-83B2-46887C557476}">
      <dgm:prSet phldrT="[Texto]" custT="1"/>
      <dgm:spPr/>
      <dgm:t>
        <a:bodyPr/>
        <a:lstStyle/>
        <a:p>
          <a:r>
            <a:rPr lang="en-US" sz="1200" noProof="0" dirty="0" smtClean="0"/>
            <a:t>Suitability</a:t>
          </a:r>
          <a:endParaRPr lang="en-US" sz="1200" noProof="0" dirty="0"/>
        </a:p>
      </dgm:t>
    </dgm:pt>
    <dgm:pt modelId="{5AE82444-4A51-484D-B7DE-A439A37B4858}" type="parTrans" cxnId="{24406496-390B-42DB-8037-178385C960EE}">
      <dgm:prSet/>
      <dgm:spPr/>
      <dgm:t>
        <a:bodyPr/>
        <a:lstStyle/>
        <a:p>
          <a:endParaRPr lang="es-ES"/>
        </a:p>
      </dgm:t>
    </dgm:pt>
    <dgm:pt modelId="{AEB0FB92-29EF-44EB-A689-0A0BDB12B1A2}" type="sibTrans" cxnId="{24406496-390B-42DB-8037-178385C960EE}">
      <dgm:prSet/>
      <dgm:spPr/>
      <dgm:t>
        <a:bodyPr/>
        <a:lstStyle/>
        <a:p>
          <a:endParaRPr lang="es-ES"/>
        </a:p>
      </dgm:t>
    </dgm:pt>
    <dgm:pt modelId="{1939E611-A84B-4466-8DAC-F7DBFE8C52C6}" type="pres">
      <dgm:prSet presAssocID="{5461D006-2355-4B7E-8A65-CF695388C9BB}" presName="Name0" presStyleCnt="0">
        <dgm:presLayoutVars>
          <dgm:chMax val="1"/>
          <dgm:dir/>
          <dgm:animLvl val="ctr"/>
          <dgm:resizeHandles val="exact"/>
        </dgm:presLayoutVars>
      </dgm:prSet>
      <dgm:spPr/>
      <dgm:t>
        <a:bodyPr/>
        <a:lstStyle/>
        <a:p>
          <a:endParaRPr lang="es-ES"/>
        </a:p>
      </dgm:t>
    </dgm:pt>
    <dgm:pt modelId="{C25D7952-6D22-4138-B180-BAED5704070B}" type="pres">
      <dgm:prSet presAssocID="{CA446DC7-B30F-4D94-83D5-2C7E4891504F}" presName="centerShape" presStyleLbl="node0" presStyleIdx="0" presStyleCnt="1"/>
      <dgm:spPr/>
      <dgm:t>
        <a:bodyPr/>
        <a:lstStyle/>
        <a:p>
          <a:endParaRPr lang="es-ES"/>
        </a:p>
      </dgm:t>
    </dgm:pt>
    <dgm:pt modelId="{414BD391-394A-4A16-BAB5-BBA408BFF83C}" type="pres">
      <dgm:prSet presAssocID="{0BFFBF31-E0A5-4A7A-AD83-430FB72B5A07}" presName="parTrans" presStyleLbl="sibTrans2D1" presStyleIdx="0" presStyleCnt="5"/>
      <dgm:spPr/>
      <dgm:t>
        <a:bodyPr/>
        <a:lstStyle/>
        <a:p>
          <a:endParaRPr lang="es-ES"/>
        </a:p>
      </dgm:t>
    </dgm:pt>
    <dgm:pt modelId="{B3B9C6E8-F5AC-4743-9200-A6C6BD0AABDA}" type="pres">
      <dgm:prSet presAssocID="{0BFFBF31-E0A5-4A7A-AD83-430FB72B5A07}" presName="connectorText" presStyleLbl="sibTrans2D1" presStyleIdx="0" presStyleCnt="5"/>
      <dgm:spPr/>
      <dgm:t>
        <a:bodyPr/>
        <a:lstStyle/>
        <a:p>
          <a:endParaRPr lang="es-ES"/>
        </a:p>
      </dgm:t>
    </dgm:pt>
    <dgm:pt modelId="{C893F880-F01F-4656-943A-158170E5F1D2}" type="pres">
      <dgm:prSet presAssocID="{4EF0AE54-2A8D-4B5A-9693-7EF158CBCBBA}" presName="node" presStyleLbl="node1" presStyleIdx="0" presStyleCnt="5">
        <dgm:presLayoutVars>
          <dgm:bulletEnabled val="1"/>
        </dgm:presLayoutVars>
      </dgm:prSet>
      <dgm:spPr/>
      <dgm:t>
        <a:bodyPr/>
        <a:lstStyle/>
        <a:p>
          <a:endParaRPr lang="es-ES"/>
        </a:p>
      </dgm:t>
    </dgm:pt>
    <dgm:pt modelId="{8E587876-4358-499E-9257-6788E32FBC65}" type="pres">
      <dgm:prSet presAssocID="{3DC04D31-5E66-43E5-80C5-E1B186017714}" presName="parTrans" presStyleLbl="sibTrans2D1" presStyleIdx="1" presStyleCnt="5"/>
      <dgm:spPr/>
      <dgm:t>
        <a:bodyPr/>
        <a:lstStyle/>
        <a:p>
          <a:endParaRPr lang="es-ES"/>
        </a:p>
      </dgm:t>
    </dgm:pt>
    <dgm:pt modelId="{BBACDF98-BFFB-4B11-80CE-669BDCD1D087}" type="pres">
      <dgm:prSet presAssocID="{3DC04D31-5E66-43E5-80C5-E1B186017714}" presName="connectorText" presStyleLbl="sibTrans2D1" presStyleIdx="1" presStyleCnt="5"/>
      <dgm:spPr/>
      <dgm:t>
        <a:bodyPr/>
        <a:lstStyle/>
        <a:p>
          <a:endParaRPr lang="es-ES"/>
        </a:p>
      </dgm:t>
    </dgm:pt>
    <dgm:pt modelId="{59C4B3E7-8C57-4F02-92E6-2A1BEDFEE21D}" type="pres">
      <dgm:prSet presAssocID="{D3794F28-4A2B-45D0-9682-2145B598158A}" presName="node" presStyleLbl="node1" presStyleIdx="1" presStyleCnt="5">
        <dgm:presLayoutVars>
          <dgm:bulletEnabled val="1"/>
        </dgm:presLayoutVars>
      </dgm:prSet>
      <dgm:spPr/>
      <dgm:t>
        <a:bodyPr/>
        <a:lstStyle/>
        <a:p>
          <a:endParaRPr lang="es-ES"/>
        </a:p>
      </dgm:t>
    </dgm:pt>
    <dgm:pt modelId="{60DAFB77-291D-4275-9209-69C7F3CE0225}" type="pres">
      <dgm:prSet presAssocID="{46E1AD1E-9AD9-41C2-831D-6B7BC11F3BF9}" presName="parTrans" presStyleLbl="sibTrans2D1" presStyleIdx="2" presStyleCnt="5"/>
      <dgm:spPr/>
      <dgm:t>
        <a:bodyPr/>
        <a:lstStyle/>
        <a:p>
          <a:endParaRPr lang="es-ES"/>
        </a:p>
      </dgm:t>
    </dgm:pt>
    <dgm:pt modelId="{1C16B4C3-8A6E-4818-80A6-2BF8753FEF01}" type="pres">
      <dgm:prSet presAssocID="{46E1AD1E-9AD9-41C2-831D-6B7BC11F3BF9}" presName="connectorText" presStyleLbl="sibTrans2D1" presStyleIdx="2" presStyleCnt="5"/>
      <dgm:spPr/>
      <dgm:t>
        <a:bodyPr/>
        <a:lstStyle/>
        <a:p>
          <a:endParaRPr lang="es-ES"/>
        </a:p>
      </dgm:t>
    </dgm:pt>
    <dgm:pt modelId="{8245E836-6AC6-42BB-8A11-AA96C021A9A6}" type="pres">
      <dgm:prSet presAssocID="{1E334E35-E63A-4392-A004-FD8DCE01697C}" presName="node" presStyleLbl="node1" presStyleIdx="2" presStyleCnt="5">
        <dgm:presLayoutVars>
          <dgm:bulletEnabled val="1"/>
        </dgm:presLayoutVars>
      </dgm:prSet>
      <dgm:spPr/>
      <dgm:t>
        <a:bodyPr/>
        <a:lstStyle/>
        <a:p>
          <a:endParaRPr lang="es-ES"/>
        </a:p>
      </dgm:t>
    </dgm:pt>
    <dgm:pt modelId="{0AE682EB-CE9E-4943-BF48-C88F21A43778}" type="pres">
      <dgm:prSet presAssocID="{0BCAA77C-D52A-4CA7-A501-01A70D042679}" presName="parTrans" presStyleLbl="sibTrans2D1" presStyleIdx="3" presStyleCnt="5"/>
      <dgm:spPr/>
      <dgm:t>
        <a:bodyPr/>
        <a:lstStyle/>
        <a:p>
          <a:endParaRPr lang="es-ES"/>
        </a:p>
      </dgm:t>
    </dgm:pt>
    <dgm:pt modelId="{DCA9BF2F-AF2B-4BE7-87B9-F745F4F15ADA}" type="pres">
      <dgm:prSet presAssocID="{0BCAA77C-D52A-4CA7-A501-01A70D042679}" presName="connectorText" presStyleLbl="sibTrans2D1" presStyleIdx="3" presStyleCnt="5"/>
      <dgm:spPr/>
      <dgm:t>
        <a:bodyPr/>
        <a:lstStyle/>
        <a:p>
          <a:endParaRPr lang="es-ES"/>
        </a:p>
      </dgm:t>
    </dgm:pt>
    <dgm:pt modelId="{A19D7DE2-B406-436C-ACB9-E272A7E0FA37}" type="pres">
      <dgm:prSet presAssocID="{F1F6B41D-54C2-48CD-989E-07044DDC2AF8}" presName="node" presStyleLbl="node1" presStyleIdx="3" presStyleCnt="5">
        <dgm:presLayoutVars>
          <dgm:bulletEnabled val="1"/>
        </dgm:presLayoutVars>
      </dgm:prSet>
      <dgm:spPr/>
      <dgm:t>
        <a:bodyPr/>
        <a:lstStyle/>
        <a:p>
          <a:endParaRPr lang="es-ES"/>
        </a:p>
      </dgm:t>
    </dgm:pt>
    <dgm:pt modelId="{FAF07E04-F8FE-4283-A088-66775825A9CC}" type="pres">
      <dgm:prSet presAssocID="{5AE82444-4A51-484D-B7DE-A439A37B4858}" presName="parTrans" presStyleLbl="sibTrans2D1" presStyleIdx="4" presStyleCnt="5"/>
      <dgm:spPr/>
      <dgm:t>
        <a:bodyPr/>
        <a:lstStyle/>
        <a:p>
          <a:endParaRPr lang="es-ES"/>
        </a:p>
      </dgm:t>
    </dgm:pt>
    <dgm:pt modelId="{123A2D1E-F256-4D74-B44C-890FD1938BBD}" type="pres">
      <dgm:prSet presAssocID="{5AE82444-4A51-484D-B7DE-A439A37B4858}" presName="connectorText" presStyleLbl="sibTrans2D1" presStyleIdx="4" presStyleCnt="5"/>
      <dgm:spPr/>
      <dgm:t>
        <a:bodyPr/>
        <a:lstStyle/>
        <a:p>
          <a:endParaRPr lang="es-ES"/>
        </a:p>
      </dgm:t>
    </dgm:pt>
    <dgm:pt modelId="{3C0A4F4B-DC16-49E6-9705-E782D19D3091}" type="pres">
      <dgm:prSet presAssocID="{0690F958-3348-4723-83B2-46887C557476}" presName="node" presStyleLbl="node1" presStyleIdx="4" presStyleCnt="5">
        <dgm:presLayoutVars>
          <dgm:bulletEnabled val="1"/>
        </dgm:presLayoutVars>
      </dgm:prSet>
      <dgm:spPr/>
      <dgm:t>
        <a:bodyPr/>
        <a:lstStyle/>
        <a:p>
          <a:endParaRPr lang="es-ES"/>
        </a:p>
      </dgm:t>
    </dgm:pt>
  </dgm:ptLst>
  <dgm:cxnLst>
    <dgm:cxn modelId="{00A99D46-F96B-47DF-B64C-12BB20023D1D}" type="presOf" srcId="{3DC04D31-5E66-43E5-80C5-E1B186017714}" destId="{8E587876-4358-499E-9257-6788E32FBC65}" srcOrd="0" destOrd="0" presId="urn:microsoft.com/office/officeart/2005/8/layout/radial5"/>
    <dgm:cxn modelId="{9BAD68C9-E4C0-4952-8955-17E8187AA143}" srcId="{CA446DC7-B30F-4D94-83D5-2C7E4891504F}" destId="{1E334E35-E63A-4392-A004-FD8DCE01697C}" srcOrd="2" destOrd="0" parTransId="{46E1AD1E-9AD9-41C2-831D-6B7BC11F3BF9}" sibTransId="{25F58FD8-B2C3-4A5C-BDE4-31E14AC8C3D0}"/>
    <dgm:cxn modelId="{24406496-390B-42DB-8037-178385C960EE}" srcId="{CA446DC7-B30F-4D94-83D5-2C7E4891504F}" destId="{0690F958-3348-4723-83B2-46887C557476}" srcOrd="4" destOrd="0" parTransId="{5AE82444-4A51-484D-B7DE-A439A37B4858}" sibTransId="{AEB0FB92-29EF-44EB-A689-0A0BDB12B1A2}"/>
    <dgm:cxn modelId="{B95BE219-76CA-4AFE-8A92-0610CE0D8BEA}" type="presOf" srcId="{0BCAA77C-D52A-4CA7-A501-01A70D042679}" destId="{DCA9BF2F-AF2B-4BE7-87B9-F745F4F15ADA}" srcOrd="1" destOrd="0" presId="urn:microsoft.com/office/officeart/2005/8/layout/radial5"/>
    <dgm:cxn modelId="{7CE81AD1-5DC8-480E-9FBB-A6223E41F797}" type="presOf" srcId="{5AE82444-4A51-484D-B7DE-A439A37B4858}" destId="{123A2D1E-F256-4D74-B44C-890FD1938BBD}" srcOrd="1" destOrd="0" presId="urn:microsoft.com/office/officeart/2005/8/layout/radial5"/>
    <dgm:cxn modelId="{7F8D9FAF-6721-45E7-821B-4C237D43EB5E}" type="presOf" srcId="{F1F6B41D-54C2-48CD-989E-07044DDC2AF8}" destId="{A19D7DE2-B406-436C-ACB9-E272A7E0FA37}" srcOrd="0" destOrd="0" presId="urn:microsoft.com/office/officeart/2005/8/layout/radial5"/>
    <dgm:cxn modelId="{FE43DE42-8C24-4A17-932C-DEDE4887262F}" srcId="{CA446DC7-B30F-4D94-83D5-2C7E4891504F}" destId="{4EF0AE54-2A8D-4B5A-9693-7EF158CBCBBA}" srcOrd="0" destOrd="0" parTransId="{0BFFBF31-E0A5-4A7A-AD83-430FB72B5A07}" sibTransId="{D18C1BEC-F647-4C3A-A529-4DC6A0EAA56E}"/>
    <dgm:cxn modelId="{2594724A-227D-48DC-A0C6-C5D3185D3C26}" type="presOf" srcId="{4EF0AE54-2A8D-4B5A-9693-7EF158CBCBBA}" destId="{C893F880-F01F-4656-943A-158170E5F1D2}" srcOrd="0" destOrd="0" presId="urn:microsoft.com/office/officeart/2005/8/layout/radial5"/>
    <dgm:cxn modelId="{2DF171C2-0BB4-44AE-96F6-9C90DCDF844E}" type="presOf" srcId="{46E1AD1E-9AD9-41C2-831D-6B7BC11F3BF9}" destId="{60DAFB77-291D-4275-9209-69C7F3CE0225}" srcOrd="0" destOrd="0" presId="urn:microsoft.com/office/officeart/2005/8/layout/radial5"/>
    <dgm:cxn modelId="{CA7CCA20-3405-4F48-8D4D-D87E1241469D}" type="presOf" srcId="{46E1AD1E-9AD9-41C2-831D-6B7BC11F3BF9}" destId="{1C16B4C3-8A6E-4818-80A6-2BF8753FEF01}" srcOrd="1" destOrd="0" presId="urn:microsoft.com/office/officeart/2005/8/layout/radial5"/>
    <dgm:cxn modelId="{DA93D2B0-2FAF-4556-949A-DF74B1D4A97B}" type="presOf" srcId="{0BCAA77C-D52A-4CA7-A501-01A70D042679}" destId="{0AE682EB-CE9E-4943-BF48-C88F21A43778}" srcOrd="0" destOrd="0" presId="urn:microsoft.com/office/officeart/2005/8/layout/radial5"/>
    <dgm:cxn modelId="{8936BCCA-821C-4214-9DF1-8463A8C06EB3}" type="presOf" srcId="{0BFFBF31-E0A5-4A7A-AD83-430FB72B5A07}" destId="{414BD391-394A-4A16-BAB5-BBA408BFF83C}" srcOrd="0" destOrd="0" presId="urn:microsoft.com/office/officeart/2005/8/layout/radial5"/>
    <dgm:cxn modelId="{9B43EFE3-1F9B-4A97-9B76-7D9408ADED06}" srcId="{CA446DC7-B30F-4D94-83D5-2C7E4891504F}" destId="{D3794F28-4A2B-45D0-9682-2145B598158A}" srcOrd="1" destOrd="0" parTransId="{3DC04D31-5E66-43E5-80C5-E1B186017714}" sibTransId="{E0550B15-5B16-4584-97DD-747479CAB994}"/>
    <dgm:cxn modelId="{F0887D68-A06D-4B10-A9CC-5ADBDE67437D}" type="presOf" srcId="{CA446DC7-B30F-4D94-83D5-2C7E4891504F}" destId="{C25D7952-6D22-4138-B180-BAED5704070B}" srcOrd="0" destOrd="0" presId="urn:microsoft.com/office/officeart/2005/8/layout/radial5"/>
    <dgm:cxn modelId="{623215B4-AFFF-4AE9-96DD-F21AB2785246}" type="presOf" srcId="{0690F958-3348-4723-83B2-46887C557476}" destId="{3C0A4F4B-DC16-49E6-9705-E782D19D3091}" srcOrd="0" destOrd="0" presId="urn:microsoft.com/office/officeart/2005/8/layout/radial5"/>
    <dgm:cxn modelId="{74639655-02A8-45F0-A0C9-91E8F81A36C8}" type="presOf" srcId="{5AE82444-4A51-484D-B7DE-A439A37B4858}" destId="{FAF07E04-F8FE-4283-A088-66775825A9CC}" srcOrd="0" destOrd="0" presId="urn:microsoft.com/office/officeart/2005/8/layout/radial5"/>
    <dgm:cxn modelId="{A9A513C6-B769-4FD1-9D3F-0FF32A052FC4}" type="presOf" srcId="{1E334E35-E63A-4392-A004-FD8DCE01697C}" destId="{8245E836-6AC6-42BB-8A11-AA96C021A9A6}" srcOrd="0" destOrd="0" presId="urn:microsoft.com/office/officeart/2005/8/layout/radial5"/>
    <dgm:cxn modelId="{322452E9-FFF8-4EA1-ACA5-C8BCBBC8A3AE}" srcId="{5461D006-2355-4B7E-8A65-CF695388C9BB}" destId="{CA446DC7-B30F-4D94-83D5-2C7E4891504F}" srcOrd="0" destOrd="0" parTransId="{2A99A0E3-ECCF-4575-9D43-EADCF8D94B09}" sibTransId="{E254F492-E389-4E58-90FC-9E2B2F08794A}"/>
    <dgm:cxn modelId="{736A49C9-017C-460B-9D57-37239FFF1B65}" type="presOf" srcId="{3DC04D31-5E66-43E5-80C5-E1B186017714}" destId="{BBACDF98-BFFB-4B11-80CE-669BDCD1D087}" srcOrd="1" destOrd="0" presId="urn:microsoft.com/office/officeart/2005/8/layout/radial5"/>
    <dgm:cxn modelId="{97659A9D-1B24-472C-90AF-78ADB626427B}" type="presOf" srcId="{0BFFBF31-E0A5-4A7A-AD83-430FB72B5A07}" destId="{B3B9C6E8-F5AC-4743-9200-A6C6BD0AABDA}" srcOrd="1" destOrd="0" presId="urn:microsoft.com/office/officeart/2005/8/layout/radial5"/>
    <dgm:cxn modelId="{F12CF680-7447-48DF-AE69-A2B87BC40C12}" srcId="{CA446DC7-B30F-4D94-83D5-2C7E4891504F}" destId="{F1F6B41D-54C2-48CD-989E-07044DDC2AF8}" srcOrd="3" destOrd="0" parTransId="{0BCAA77C-D52A-4CA7-A501-01A70D042679}" sibTransId="{384FBA77-F594-4AA1-A46B-3E373A3AA7C1}"/>
    <dgm:cxn modelId="{EEDB2A22-8A4C-407A-B04A-C37CE164C81F}" type="presOf" srcId="{D3794F28-4A2B-45D0-9682-2145B598158A}" destId="{59C4B3E7-8C57-4F02-92E6-2A1BEDFEE21D}" srcOrd="0" destOrd="0" presId="urn:microsoft.com/office/officeart/2005/8/layout/radial5"/>
    <dgm:cxn modelId="{D846F3A9-CCF4-47EF-A391-BC5C0166F086}" type="presOf" srcId="{5461D006-2355-4B7E-8A65-CF695388C9BB}" destId="{1939E611-A84B-4466-8DAC-F7DBFE8C52C6}" srcOrd="0" destOrd="0" presId="urn:microsoft.com/office/officeart/2005/8/layout/radial5"/>
    <dgm:cxn modelId="{2357940E-C4A5-45D2-BD62-F40CC9C9868A}" type="presParOf" srcId="{1939E611-A84B-4466-8DAC-F7DBFE8C52C6}" destId="{C25D7952-6D22-4138-B180-BAED5704070B}" srcOrd="0" destOrd="0" presId="urn:microsoft.com/office/officeart/2005/8/layout/radial5"/>
    <dgm:cxn modelId="{EF09A69C-E07C-4DA4-933A-CB675C799D30}" type="presParOf" srcId="{1939E611-A84B-4466-8DAC-F7DBFE8C52C6}" destId="{414BD391-394A-4A16-BAB5-BBA408BFF83C}" srcOrd="1" destOrd="0" presId="urn:microsoft.com/office/officeart/2005/8/layout/radial5"/>
    <dgm:cxn modelId="{1E681FA2-E6C2-46A0-B92D-BFB08111975E}" type="presParOf" srcId="{414BD391-394A-4A16-BAB5-BBA408BFF83C}" destId="{B3B9C6E8-F5AC-4743-9200-A6C6BD0AABDA}" srcOrd="0" destOrd="0" presId="urn:microsoft.com/office/officeart/2005/8/layout/radial5"/>
    <dgm:cxn modelId="{A9D03CFF-4EB6-4468-8C6B-F29013B7B16C}" type="presParOf" srcId="{1939E611-A84B-4466-8DAC-F7DBFE8C52C6}" destId="{C893F880-F01F-4656-943A-158170E5F1D2}" srcOrd="2" destOrd="0" presId="urn:microsoft.com/office/officeart/2005/8/layout/radial5"/>
    <dgm:cxn modelId="{F0B64224-95F2-4E05-99BA-8476063B4F8A}" type="presParOf" srcId="{1939E611-A84B-4466-8DAC-F7DBFE8C52C6}" destId="{8E587876-4358-499E-9257-6788E32FBC65}" srcOrd="3" destOrd="0" presId="urn:microsoft.com/office/officeart/2005/8/layout/radial5"/>
    <dgm:cxn modelId="{56C5AEBD-1F6F-46F1-9258-68A2CB3EAE16}" type="presParOf" srcId="{8E587876-4358-499E-9257-6788E32FBC65}" destId="{BBACDF98-BFFB-4B11-80CE-669BDCD1D087}" srcOrd="0" destOrd="0" presId="urn:microsoft.com/office/officeart/2005/8/layout/radial5"/>
    <dgm:cxn modelId="{479380C4-489F-4CCE-AD07-E1B1DF4A23B2}" type="presParOf" srcId="{1939E611-A84B-4466-8DAC-F7DBFE8C52C6}" destId="{59C4B3E7-8C57-4F02-92E6-2A1BEDFEE21D}" srcOrd="4" destOrd="0" presId="urn:microsoft.com/office/officeart/2005/8/layout/radial5"/>
    <dgm:cxn modelId="{FC3C7192-3ABE-417F-A424-E8260D944418}" type="presParOf" srcId="{1939E611-A84B-4466-8DAC-F7DBFE8C52C6}" destId="{60DAFB77-291D-4275-9209-69C7F3CE0225}" srcOrd="5" destOrd="0" presId="urn:microsoft.com/office/officeart/2005/8/layout/radial5"/>
    <dgm:cxn modelId="{3B4CFF80-9024-48CC-B601-7666FC048F13}" type="presParOf" srcId="{60DAFB77-291D-4275-9209-69C7F3CE0225}" destId="{1C16B4C3-8A6E-4818-80A6-2BF8753FEF01}" srcOrd="0" destOrd="0" presId="urn:microsoft.com/office/officeart/2005/8/layout/radial5"/>
    <dgm:cxn modelId="{21AA2099-3907-40DF-A6ED-7C19B90C3C9B}" type="presParOf" srcId="{1939E611-A84B-4466-8DAC-F7DBFE8C52C6}" destId="{8245E836-6AC6-42BB-8A11-AA96C021A9A6}" srcOrd="6" destOrd="0" presId="urn:microsoft.com/office/officeart/2005/8/layout/radial5"/>
    <dgm:cxn modelId="{D6D0F91F-EB25-496D-8661-5A908B8FD365}" type="presParOf" srcId="{1939E611-A84B-4466-8DAC-F7DBFE8C52C6}" destId="{0AE682EB-CE9E-4943-BF48-C88F21A43778}" srcOrd="7" destOrd="0" presId="urn:microsoft.com/office/officeart/2005/8/layout/radial5"/>
    <dgm:cxn modelId="{3A4CE482-5CE3-464A-9F1C-97A8072C6826}" type="presParOf" srcId="{0AE682EB-CE9E-4943-BF48-C88F21A43778}" destId="{DCA9BF2F-AF2B-4BE7-87B9-F745F4F15ADA}" srcOrd="0" destOrd="0" presId="urn:microsoft.com/office/officeart/2005/8/layout/radial5"/>
    <dgm:cxn modelId="{92155F24-8747-4FA2-B7FA-DABEB502F7FD}" type="presParOf" srcId="{1939E611-A84B-4466-8DAC-F7DBFE8C52C6}" destId="{A19D7DE2-B406-436C-ACB9-E272A7E0FA37}" srcOrd="8" destOrd="0" presId="urn:microsoft.com/office/officeart/2005/8/layout/radial5"/>
    <dgm:cxn modelId="{86918B7D-9F2D-43F9-AD4B-C9444FFC8654}" type="presParOf" srcId="{1939E611-A84B-4466-8DAC-F7DBFE8C52C6}" destId="{FAF07E04-F8FE-4283-A088-66775825A9CC}" srcOrd="9" destOrd="0" presId="urn:microsoft.com/office/officeart/2005/8/layout/radial5"/>
    <dgm:cxn modelId="{54D8326E-127F-47C6-8795-1FF8EF118F8F}" type="presParOf" srcId="{FAF07E04-F8FE-4283-A088-66775825A9CC}" destId="{123A2D1E-F256-4D74-B44C-890FD1938BBD}" srcOrd="0" destOrd="0" presId="urn:microsoft.com/office/officeart/2005/8/layout/radial5"/>
    <dgm:cxn modelId="{FFC66D84-3F60-43D8-A265-B49E1B624571}" type="presParOf" srcId="{1939E611-A84B-4466-8DAC-F7DBFE8C52C6}" destId="{3C0A4F4B-DC16-49E6-9705-E782D19D3091}"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5076-B7DF-48CA-A52F-EAF2F421B699}">
      <dsp:nvSpPr>
        <dsp:cNvPr id="0" name=""/>
        <dsp:cNvSpPr/>
      </dsp:nvSpPr>
      <dsp:spPr>
        <a:xfrm>
          <a:off x="710685" y="143429"/>
          <a:ext cx="1933881" cy="1933881"/>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INTRODUCTION</a:t>
          </a:r>
          <a:r>
            <a:rPr lang="es-ES" sz="700" kern="1200" dirty="0" smtClean="0"/>
            <a:t> </a:t>
          </a:r>
          <a:endParaRPr lang="es-ES" sz="700" kern="1200" dirty="0"/>
        </a:p>
      </dsp:txBody>
      <dsp:txXfrm>
        <a:off x="1699727" y="501197"/>
        <a:ext cx="713694" cy="575560"/>
      </dsp:txXfrm>
    </dsp:sp>
    <dsp:sp modelId="{90F097E2-BA62-44AF-821C-7B8359A886E4}">
      <dsp:nvSpPr>
        <dsp:cNvPr id="0" name=""/>
        <dsp:cNvSpPr/>
      </dsp:nvSpPr>
      <dsp:spPr>
        <a:xfrm>
          <a:off x="629186" y="224928"/>
          <a:ext cx="1933881" cy="1933881"/>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ACCESS</a:t>
          </a:r>
          <a:endParaRPr lang="es-ES" sz="900" kern="1200" dirty="0"/>
        </a:p>
      </dsp:txBody>
      <dsp:txXfrm>
        <a:off x="1630660" y="1226403"/>
        <a:ext cx="713694" cy="575560"/>
      </dsp:txXfrm>
    </dsp:sp>
    <dsp:sp modelId="{5598A289-072B-4E6D-8913-15B000F417BB}">
      <dsp:nvSpPr>
        <dsp:cNvPr id="0" name=""/>
        <dsp:cNvSpPr/>
      </dsp:nvSpPr>
      <dsp:spPr>
        <a:xfrm>
          <a:off x="629186" y="224928"/>
          <a:ext cx="1933881" cy="1933881"/>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USER DOCUMENTATION</a:t>
          </a:r>
          <a:endParaRPr lang="es-ES" sz="900" kern="1200" dirty="0"/>
        </a:p>
      </dsp:txBody>
      <dsp:txXfrm>
        <a:off x="847898" y="1226403"/>
        <a:ext cx="713694" cy="575560"/>
      </dsp:txXfrm>
    </dsp:sp>
    <dsp:sp modelId="{0ED32A80-C6BE-4B40-A3FF-C6B0AA743981}">
      <dsp:nvSpPr>
        <dsp:cNvPr id="0" name=""/>
        <dsp:cNvSpPr/>
      </dsp:nvSpPr>
      <dsp:spPr>
        <a:xfrm>
          <a:off x="629186" y="224928"/>
          <a:ext cx="1933881" cy="1933881"/>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INDEPENDENT ASSESSMENT</a:t>
          </a:r>
          <a:endParaRPr lang="es-ES" sz="900" kern="1200" dirty="0"/>
        </a:p>
      </dsp:txBody>
      <dsp:txXfrm>
        <a:off x="847898" y="581776"/>
        <a:ext cx="713694" cy="57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D7952-6D22-4138-B180-BAED5704070B}">
      <dsp:nvSpPr>
        <dsp:cNvPr id="0" name=""/>
        <dsp:cNvSpPr/>
      </dsp:nvSpPr>
      <dsp:spPr>
        <a:xfrm>
          <a:off x="1679371" y="1280516"/>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CDS </a:t>
          </a:r>
          <a:r>
            <a:rPr lang="es-ES" sz="2100" kern="1200" dirty="0" err="1" smtClean="0"/>
            <a:t>KPIs</a:t>
          </a:r>
          <a:endParaRPr lang="es-ES" sz="2100" kern="1200" dirty="0"/>
        </a:p>
      </dsp:txBody>
      <dsp:txXfrm>
        <a:off x="1813186" y="1414331"/>
        <a:ext cx="646115" cy="646115"/>
      </dsp:txXfrm>
    </dsp:sp>
    <dsp:sp modelId="{414BD391-394A-4A16-BAB5-BBA408BFF83C}">
      <dsp:nvSpPr>
        <dsp:cNvPr id="0" name=""/>
        <dsp:cNvSpPr/>
      </dsp:nvSpPr>
      <dsp:spPr>
        <a:xfrm rot="16200000">
          <a:off x="2039490" y="948101"/>
          <a:ext cx="193508" cy="3106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068516" y="1039262"/>
        <a:ext cx="135456" cy="186403"/>
      </dsp:txXfrm>
    </dsp:sp>
    <dsp:sp modelId="{C893F880-F01F-4656-943A-158170E5F1D2}">
      <dsp:nvSpPr>
        <dsp:cNvPr id="0" name=""/>
        <dsp:cNvSpPr/>
      </dsp:nvSpPr>
      <dsp:spPr>
        <a:xfrm>
          <a:off x="1679371" y="1660"/>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Performance</a:t>
          </a:r>
          <a:endParaRPr lang="en-US" sz="1200" kern="1200" noProof="0" dirty="0"/>
        </a:p>
      </dsp:txBody>
      <dsp:txXfrm>
        <a:off x="1813186" y="135475"/>
        <a:ext cx="646115" cy="646115"/>
      </dsp:txXfrm>
    </dsp:sp>
    <dsp:sp modelId="{8E587876-4358-499E-9257-6788E32FBC65}">
      <dsp:nvSpPr>
        <dsp:cNvPr id="0" name=""/>
        <dsp:cNvSpPr/>
      </dsp:nvSpPr>
      <dsp:spPr>
        <a:xfrm rot="20520000">
          <a:off x="2642413" y="1386150"/>
          <a:ext cx="193508" cy="3106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643834" y="1457255"/>
        <a:ext cx="135456" cy="186403"/>
      </dsp:txXfrm>
    </dsp:sp>
    <dsp:sp modelId="{59C4B3E7-8C57-4F02-92E6-2A1BEDFEE21D}">
      <dsp:nvSpPr>
        <dsp:cNvPr id="0" name=""/>
        <dsp:cNvSpPr/>
      </dsp:nvSpPr>
      <dsp:spPr>
        <a:xfrm>
          <a:off x="2895636" y="885328"/>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Reliability</a:t>
          </a:r>
          <a:endParaRPr lang="en-US" sz="1200" kern="1200" noProof="0" dirty="0"/>
        </a:p>
      </dsp:txBody>
      <dsp:txXfrm>
        <a:off x="3029451" y="1019143"/>
        <a:ext cx="646115" cy="646115"/>
      </dsp:txXfrm>
    </dsp:sp>
    <dsp:sp modelId="{60DAFB77-291D-4275-9209-69C7F3CE0225}">
      <dsp:nvSpPr>
        <dsp:cNvPr id="0" name=""/>
        <dsp:cNvSpPr/>
      </dsp:nvSpPr>
      <dsp:spPr>
        <a:xfrm rot="3240000">
          <a:off x="2412117" y="2094930"/>
          <a:ext cx="193508" cy="3106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424082" y="2133582"/>
        <a:ext cx="135456" cy="186403"/>
      </dsp:txXfrm>
    </dsp:sp>
    <dsp:sp modelId="{8245E836-6AC6-42BB-8A11-AA96C021A9A6}">
      <dsp:nvSpPr>
        <dsp:cNvPr id="0" name=""/>
        <dsp:cNvSpPr/>
      </dsp:nvSpPr>
      <dsp:spPr>
        <a:xfrm>
          <a:off x="2431064" y="2315133"/>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Visibility</a:t>
          </a:r>
          <a:endParaRPr lang="en-US" sz="1200" kern="1200" noProof="0" dirty="0"/>
        </a:p>
      </dsp:txBody>
      <dsp:txXfrm>
        <a:off x="2564879" y="2448948"/>
        <a:ext cx="646115" cy="646115"/>
      </dsp:txXfrm>
    </dsp:sp>
    <dsp:sp modelId="{0AE682EB-CE9E-4943-BF48-C88F21A43778}">
      <dsp:nvSpPr>
        <dsp:cNvPr id="0" name=""/>
        <dsp:cNvSpPr/>
      </dsp:nvSpPr>
      <dsp:spPr>
        <a:xfrm rot="7560000">
          <a:off x="1666862" y="2094930"/>
          <a:ext cx="193508" cy="3106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1712949" y="2133582"/>
        <a:ext cx="135456" cy="186403"/>
      </dsp:txXfrm>
    </dsp:sp>
    <dsp:sp modelId="{A19D7DE2-B406-436C-ACB9-E272A7E0FA37}">
      <dsp:nvSpPr>
        <dsp:cNvPr id="0" name=""/>
        <dsp:cNvSpPr/>
      </dsp:nvSpPr>
      <dsp:spPr>
        <a:xfrm>
          <a:off x="927678" y="2315133"/>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Overall quality</a:t>
          </a:r>
          <a:endParaRPr lang="en-US" sz="1200" kern="1200" noProof="0" dirty="0"/>
        </a:p>
      </dsp:txBody>
      <dsp:txXfrm>
        <a:off x="1061493" y="2448948"/>
        <a:ext cx="646115" cy="646115"/>
      </dsp:txXfrm>
    </dsp:sp>
    <dsp:sp modelId="{FAF07E04-F8FE-4283-A088-66775825A9CC}">
      <dsp:nvSpPr>
        <dsp:cNvPr id="0" name=""/>
        <dsp:cNvSpPr/>
      </dsp:nvSpPr>
      <dsp:spPr>
        <a:xfrm rot="11880000">
          <a:off x="1436566" y="1386150"/>
          <a:ext cx="193508" cy="3106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1493197" y="1457255"/>
        <a:ext cx="135456" cy="186403"/>
      </dsp:txXfrm>
    </dsp:sp>
    <dsp:sp modelId="{3C0A4F4B-DC16-49E6-9705-E782D19D3091}">
      <dsp:nvSpPr>
        <dsp:cNvPr id="0" name=""/>
        <dsp:cNvSpPr/>
      </dsp:nvSpPr>
      <dsp:spPr>
        <a:xfrm>
          <a:off x="463107" y="885328"/>
          <a:ext cx="913745" cy="913745"/>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noProof="0" dirty="0" smtClean="0"/>
            <a:t>Suitability</a:t>
          </a:r>
          <a:endParaRPr lang="en-US" sz="1200" kern="1200" noProof="0" dirty="0"/>
        </a:p>
      </dsp:txBody>
      <dsp:txXfrm>
        <a:off x="596922" y="1019143"/>
        <a:ext cx="646115" cy="64611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2CD7E-4193-46CB-8698-CB3797083196}" type="datetimeFigureOut">
              <a:rPr lang="en-US" smtClean="0"/>
              <a:t>5/29/2019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37BDE-1E16-4497-8123-4D9E05ECC396}" type="slidenum">
              <a:rPr lang="en-US" smtClean="0"/>
              <a:t>‹#›</a:t>
            </a:fld>
            <a:endParaRPr lang="en-US"/>
          </a:p>
        </p:txBody>
      </p:sp>
    </p:spTree>
    <p:extLst>
      <p:ext uri="{BB962C8B-B14F-4D97-AF65-F5344CB8AC3E}">
        <p14:creationId xmlns:p14="http://schemas.microsoft.com/office/powerpoint/2010/main" val="284401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5.xml"/><Relationship Id="rId6" Type="http://schemas.openxmlformats.org/officeDocument/2006/relationships/image" Target="../media/image23.tiff"/><Relationship Id="rId5" Type="http://schemas.openxmlformats.org/officeDocument/2006/relationships/image" Target="../media/image6.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23.tiff"/><Relationship Id="rId5" Type="http://schemas.openxmlformats.org/officeDocument/2006/relationships/image" Target="../media/image31.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5.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3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Master" Target="../slideMasters/slideMaster10.xml"/><Relationship Id="rId5" Type="http://schemas.openxmlformats.org/officeDocument/2006/relationships/image" Target="../media/image46.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6" y="0"/>
            <a:ext cx="2102132" cy="5143500"/>
          </a:xfrm>
          <a:prstGeom prst="rect">
            <a:avLst/>
          </a:prstGeom>
        </p:spPr>
      </p:pic>
      <p:sp>
        <p:nvSpPr>
          <p:cNvPr id="20" name="Rectangle 19"/>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9" name="Straight Connector 18"/>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3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2"/>
            <a:ext cx="2106504" cy="5175269"/>
          </a:xfrm>
          <a:prstGeom prst="rect">
            <a:avLst/>
          </a:prstGeom>
        </p:spPr>
      </p:pic>
      <p:sp>
        <p:nvSpPr>
          <p:cNvPr id="18" name="Rectangle 17"/>
          <p:cNvSpPr/>
          <p:nvPr userDrawn="1"/>
        </p:nvSpPr>
        <p:spPr>
          <a:xfrm>
            <a:off x="-21945" y="-3"/>
            <a:ext cx="2102132" cy="516404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29202"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3" name="Straight Connector 12"/>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rgbClr val="0B6192"/>
                </a:solidFill>
              </a:rPr>
              <a:t>Marine </a:t>
            </a:r>
          </a:p>
          <a:p>
            <a:pPr algn="ctr"/>
            <a:r>
              <a:rPr lang="es-ES" sz="1000" b="1" dirty="0" err="1">
                <a:solidFill>
                  <a:srgbClr val="0B6192"/>
                </a:solidFill>
              </a:rPr>
              <a:t>Monitoring</a:t>
            </a:r>
            <a:endParaRPr lang="en-US" sz="1000" b="1" dirty="0">
              <a:solidFill>
                <a:srgbClr val="0B6192"/>
              </a:solidFill>
            </a:endParaRPr>
          </a:p>
        </p:txBody>
      </p: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794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B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28" name="Subtitle 2"/>
          <p:cNvSpPr>
            <a:spLocks noGrp="1"/>
          </p:cNvSpPr>
          <p:nvPr>
            <p:ph type="subTitle" idx="13"/>
          </p:nvPr>
        </p:nvSpPr>
        <p:spPr>
          <a:xfrm>
            <a:off x="255504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36512" y="1322672"/>
            <a:ext cx="2747277" cy="288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279212" y="-20538"/>
            <a:ext cx="1877256"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pic>
        <p:nvPicPr>
          <p:cNvPr id="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userDrawn="1"/>
        </p:nvSpPr>
        <p:spPr>
          <a:xfrm>
            <a:off x="255504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5" name="TextBox 14"/>
          <p:cNvSpPr txBox="1"/>
          <p:nvPr userDrawn="1"/>
        </p:nvSpPr>
        <p:spPr>
          <a:xfrm>
            <a:off x="478516" y="3723878"/>
            <a:ext cx="1717220" cy="261610"/>
          </a:xfrm>
          <a:prstGeom prst="rect">
            <a:avLst/>
          </a:prstGeom>
          <a:noFill/>
        </p:spPr>
        <p:txBody>
          <a:bodyPr wrap="square" rtlCol="0">
            <a:spAutoFit/>
          </a:bodyPr>
          <a:lstStyle/>
          <a:p>
            <a:pPr algn="ctr"/>
            <a:r>
              <a:rPr lang="es-ES" sz="1100" b="0" dirty="0">
                <a:solidFill>
                  <a:schemeClr val="bg1"/>
                </a:solidFill>
              </a:rPr>
              <a:t>Marine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878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69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2" name="TextBox 2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83866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828146"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584"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972"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5410"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4" name="Group 13"/>
          <p:cNvGrpSpPr/>
          <p:nvPr userDrawn="1"/>
        </p:nvGrpSpPr>
        <p:grpSpPr>
          <a:xfrm>
            <a:off x="-30511" y="-92546"/>
            <a:ext cx="2298483" cy="5426174"/>
            <a:chOff x="-140429" y="-46112"/>
            <a:chExt cx="2298483" cy="5282158"/>
          </a:xfrm>
        </p:grpSpPr>
        <p:sp>
          <p:nvSpPr>
            <p:cNvPr id="17" name="Rectangle 16"/>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8" name="Group 17"/>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98708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2" name="TextBox 21"/>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63395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9879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5474" y="-4537"/>
            <a:ext cx="9144000" cy="51435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2" name="Title 1"/>
          <p:cNvSpPr txBox="1">
            <a:spLocks/>
          </p:cNvSpPr>
          <p:nvPr userDrawn="1"/>
        </p:nvSpPr>
        <p:spPr>
          <a:xfrm>
            <a:off x="263603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3" name="Subtitle 2"/>
          <p:cNvSpPr>
            <a:spLocks noGrp="1"/>
          </p:cNvSpPr>
          <p:nvPr>
            <p:ph type="subTitle" idx="13"/>
          </p:nvPr>
        </p:nvSpPr>
        <p:spPr>
          <a:xfrm>
            <a:off x="263603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print">
            <a:biLevel thresh="50000"/>
            <a:extLst>
              <a:ext uri="{28A0092B-C50C-407E-A947-70E740481C1C}">
                <a14:useLocalDpi xmlns:a14="http://schemas.microsoft.com/office/drawing/2010/main" val="0"/>
              </a:ext>
            </a:extLst>
          </a:blip>
          <a:srcRect/>
          <a:stretch/>
        </p:blipFill>
        <p:spPr bwMode="auto">
          <a:xfrm>
            <a:off x="539552" y="1470422"/>
            <a:ext cx="2409911" cy="25256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76"/>
          <a:stretch/>
        </p:blipFill>
        <p:spPr bwMode="auto">
          <a:xfrm>
            <a:off x="7260856" y="-4537"/>
            <a:ext cx="1883144" cy="51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582712" y="3363838"/>
            <a:ext cx="2189088" cy="261610"/>
          </a:xfrm>
          <a:prstGeom prst="rect">
            <a:avLst/>
          </a:prstGeom>
          <a:noFill/>
        </p:spPr>
        <p:txBody>
          <a:bodyPr wrap="square" rtlCol="0">
            <a:spAutoFit/>
          </a:bodyPr>
          <a:lstStyle/>
          <a:p>
            <a:pPr algn="ctr"/>
            <a:r>
              <a:rPr lang="es-ES" sz="1100" b="0" dirty="0" err="1">
                <a:solidFill>
                  <a:schemeClr val="bg1"/>
                </a:solidFill>
              </a:rPr>
              <a:t>Land</a:t>
            </a:r>
            <a:r>
              <a:rPr lang="es-ES" sz="1100" b="0" dirty="0">
                <a:solidFill>
                  <a:schemeClr val="bg1"/>
                </a:solidFill>
              </a:rPr>
              <a:t>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0" name="Group 19"/>
          <p:cNvGrpSpPr/>
          <p:nvPr userDrawn="1"/>
        </p:nvGrpSpPr>
        <p:grpSpPr>
          <a:xfrm>
            <a:off x="-36512" y="0"/>
            <a:ext cx="2463612" cy="5183078"/>
            <a:chOff x="-4559112" y="-241167"/>
            <a:chExt cx="2463612" cy="5183078"/>
          </a:xfrm>
        </p:grpSpPr>
        <p:pic>
          <p:nvPicPr>
            <p:cNvPr id="24"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25" name="Straight Connector 24"/>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9" name="TextBox 2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1" name="Straight Connector 10"/>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94873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1" name="TextBox 20"/>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36512" y="0"/>
            <a:ext cx="2463612" cy="5183078"/>
            <a:chOff x="-4559112" y="-241167"/>
            <a:chExt cx="2463612" cy="5183078"/>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5" name="Group 14"/>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8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216431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0"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171272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1" name="Title 1"/>
          <p:cNvSpPr txBox="1">
            <a:spLocks/>
          </p:cNvSpPr>
          <p:nvPr userDrawn="1"/>
        </p:nvSpPr>
        <p:spPr>
          <a:xfrm>
            <a:off x="25938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2" name="Subtitle 2"/>
          <p:cNvSpPr>
            <a:spLocks noGrp="1"/>
          </p:cNvSpPr>
          <p:nvPr>
            <p:ph type="subTitle" idx="13"/>
          </p:nvPr>
        </p:nvSpPr>
        <p:spPr>
          <a:xfrm>
            <a:off x="25938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F15015_Copernicus\3_Work\330_Work-in-process\SC4_BackgroundMat\PPT\item Copernicus\Icon-01.png"/>
          <p:cNvPicPr>
            <a:picLocks noChangeAspect="1" noChangeArrowheads="1"/>
          </p:cNvPicPr>
          <p:nvPr userDrawn="1"/>
        </p:nvPicPr>
        <p:blipFill rotWithShape="1">
          <a:blip r:embed="rId4" cstate="print">
            <a:biLevel thresh="50000"/>
            <a:extLst>
              <a:ext uri="{28A0092B-C50C-407E-A947-70E740481C1C}">
                <a14:useLocalDpi xmlns:a14="http://schemas.microsoft.com/office/drawing/2010/main" val="0"/>
              </a:ext>
            </a:extLst>
          </a:blip>
          <a:srcRect/>
          <a:stretch/>
        </p:blipFill>
        <p:spPr bwMode="auto">
          <a:xfrm>
            <a:off x="459036" y="1288306"/>
            <a:ext cx="2454145" cy="2611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58598" y="3390260"/>
            <a:ext cx="1855020" cy="261610"/>
          </a:xfrm>
          <a:prstGeom prst="rect">
            <a:avLst/>
          </a:prstGeom>
          <a:noFill/>
          <a:ln>
            <a:noFill/>
          </a:ln>
        </p:spPr>
        <p:txBody>
          <a:bodyPr wrap="square" rtlCol="0">
            <a:spAutoFit/>
          </a:bodyPr>
          <a:lstStyle/>
          <a:p>
            <a:pPr algn="ctr"/>
            <a:r>
              <a:rPr lang="es-ES" sz="1100" b="0" dirty="0" err="1">
                <a:solidFill>
                  <a:schemeClr val="bg1"/>
                </a:solidFill>
              </a:rPr>
              <a:t>Emergency</a:t>
            </a:r>
            <a:r>
              <a:rPr lang="es-ES" sz="1100" b="0" baseline="0" dirty="0">
                <a:solidFill>
                  <a:schemeClr val="bg1"/>
                </a:solidFill>
              </a:rPr>
              <a:t> </a:t>
            </a:r>
            <a:r>
              <a:rPr lang="es-ES" sz="1100" b="0" dirty="0">
                <a:solidFill>
                  <a:schemeClr val="bg1"/>
                </a:solidFill>
              </a:rPr>
              <a:t>Management</a:t>
            </a:r>
            <a:endParaRPr lang="en-US" sz="1100" b="0" dirty="0">
              <a:solidFill>
                <a:schemeClr val="bg1"/>
              </a:solidFill>
            </a:endParaRPr>
          </a:p>
        </p:txBody>
      </p:sp>
      <p:pic>
        <p:nvPicPr>
          <p:cNvPr id="2051" name="Picture 3" descr="C:\Users\Designer\Desktop\PRESENTATION COPERNICUS\foto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2164" y="0"/>
            <a:ext cx="2099054"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392526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7748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33822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29369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596" y="251"/>
            <a:ext cx="1916102" cy="5143500"/>
          </a:xfrm>
          <a:prstGeom prst="rect">
            <a:avLst/>
          </a:prstGeom>
        </p:spPr>
      </p:pic>
      <p:sp>
        <p:nvSpPr>
          <p:cNvPr id="16" name="Rectangle 15"/>
          <p:cNvSpPr/>
          <p:nvPr userDrawn="1"/>
        </p:nvSpPr>
        <p:spPr>
          <a:xfrm>
            <a:off x="7223596" y="0"/>
            <a:ext cx="1728192" cy="5143500"/>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175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9823" y="317393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3" descr="S:\F15015_Copernicus\3_Work\330_Work-in-process\Logos_icons\User Uptake_blanc-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966" y="902657"/>
            <a:ext cx="2821221" cy="2821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723496" y="3723878"/>
            <a:ext cx="1440160" cy="261610"/>
          </a:xfrm>
          <a:prstGeom prst="rect">
            <a:avLst/>
          </a:prstGeom>
          <a:noFill/>
        </p:spPr>
        <p:txBody>
          <a:bodyPr wrap="square" rtlCol="0">
            <a:spAutoFit/>
          </a:bodyPr>
          <a:lstStyle/>
          <a:p>
            <a:pPr algn="ctr"/>
            <a:r>
              <a:rPr lang="es-ES" sz="1100" b="0" dirty="0">
                <a:solidFill>
                  <a:schemeClr val="bg1"/>
                </a:solidFill>
              </a:rPr>
              <a:t>Data Access</a:t>
            </a:r>
            <a:endParaRPr lang="en-US" sz="1100" b="0" dirty="0">
              <a:solidFill>
                <a:schemeClr val="bg1"/>
              </a:solidFill>
            </a:endParaRPr>
          </a:p>
        </p:txBody>
      </p:sp>
      <p:pic>
        <p:nvPicPr>
          <p:cNvPr id="18"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5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140429" y="-46112"/>
            <a:ext cx="2298483" cy="5282158"/>
            <a:chOff x="-140429" y="-46112"/>
            <a:chExt cx="2298483" cy="5282158"/>
          </a:xfrm>
        </p:grpSpPr>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24" name="Straight Connector 23"/>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7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0" name="Group 9"/>
          <p:cNvGrpSpPr/>
          <p:nvPr userDrawn="1"/>
        </p:nvGrpSpPr>
        <p:grpSpPr>
          <a:xfrm>
            <a:off x="-140429" y="-46112"/>
            <a:ext cx="2298483" cy="5282158"/>
            <a:chOff x="-140429" y="-46112"/>
            <a:chExt cx="2298483" cy="5282158"/>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282158"/>
              <a:chOff x="-140429" y="-46112"/>
              <a:chExt cx="2298483" cy="5282158"/>
            </a:xfrm>
          </p:grpSpPr>
          <p:sp>
            <p:nvSpPr>
              <p:cNvPr id="14" name="Rectangle 13"/>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8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62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06278" y="0"/>
            <a:ext cx="18483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0" name="Title 1"/>
          <p:cNvSpPr txBox="1">
            <a:spLocks/>
          </p:cNvSpPr>
          <p:nvPr userDrawn="1"/>
        </p:nvSpPr>
        <p:spPr>
          <a:xfrm>
            <a:off x="2602384" y="251517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smtClean="0"/>
              <a:t>Title</a:t>
            </a:r>
            <a:endParaRPr lang="en-US" dirty="0"/>
          </a:p>
        </p:txBody>
      </p:sp>
      <p:sp>
        <p:nvSpPr>
          <p:cNvPr id="11" name="Subtitle 2"/>
          <p:cNvSpPr>
            <a:spLocks noGrp="1"/>
          </p:cNvSpPr>
          <p:nvPr>
            <p:ph type="subTitle" idx="13"/>
          </p:nvPr>
        </p:nvSpPr>
        <p:spPr>
          <a:xfrm>
            <a:off x="2602384" y="3363838"/>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218" name="Picture 2" descr="S:\F15015_Copernicus\3_Work\330_Work-in-process\SC4_BackgroundMat\PPT\item Copernicus\Icon-01.png"/>
          <p:cNvPicPr>
            <a:picLocks noChangeAspect="1" noChangeArrowheads="1"/>
          </p:cNvPicPr>
          <p:nvPr userDrawn="1"/>
        </p:nvPicPr>
        <p:blipFill rotWithShape="1">
          <a:blip r:embed="rId3" cstate="print">
            <a:biLevel thresh="50000"/>
            <a:extLst>
              <a:ext uri="{28A0092B-C50C-407E-A947-70E740481C1C}">
                <a14:useLocalDpi xmlns:a14="http://schemas.microsoft.com/office/drawing/2010/main" val="0"/>
              </a:ext>
            </a:extLst>
          </a:blip>
          <a:srcRect/>
          <a:stretch/>
        </p:blipFill>
        <p:spPr bwMode="auto">
          <a:xfrm>
            <a:off x="323528" y="1491630"/>
            <a:ext cx="2088232" cy="2448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F15015_Copernicus\3_Work\330_Work-in-process\SC4_BackgroundMat\PPT\item Copernicus\logo-ce-horizontal-en-negati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204713" y="3507854"/>
            <a:ext cx="2361726" cy="261610"/>
          </a:xfrm>
          <a:prstGeom prst="rect">
            <a:avLst/>
          </a:prstGeom>
          <a:noFill/>
          <a:ln>
            <a:noFill/>
          </a:ln>
        </p:spPr>
        <p:txBody>
          <a:bodyPr wrap="square" rtlCol="0">
            <a:spAutoFit/>
          </a:bodyPr>
          <a:lstStyle/>
          <a:p>
            <a:pPr algn="ctr"/>
            <a:r>
              <a:rPr lang="es-ES" sz="1100" b="0" dirty="0" err="1">
                <a:solidFill>
                  <a:schemeClr val="bg1"/>
                </a:solidFill>
              </a:rPr>
              <a:t>Atmosphere</a:t>
            </a:r>
            <a:r>
              <a:rPr lang="es-ES" sz="1100" b="0" baseline="0" dirty="0">
                <a:solidFill>
                  <a:schemeClr val="bg1"/>
                </a:solidFill>
              </a:rPr>
              <a:t> </a:t>
            </a:r>
            <a:r>
              <a:rPr lang="es-ES" sz="1100" b="0" dirty="0" err="1">
                <a:solidFill>
                  <a:schemeClr val="bg1"/>
                </a:solidFill>
              </a:rPr>
              <a:t>Monitoring</a:t>
            </a:r>
            <a:endParaRPr lang="en-US" sz="1100" b="0" dirty="0">
              <a:solidFill>
                <a:schemeClr val="bg1"/>
              </a:solidFill>
            </a:endParaRPr>
          </a:p>
        </p:txBody>
      </p:sp>
      <p:pic>
        <p:nvPicPr>
          <p:cNvPr id="13" name="Picture 12"/>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289380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40429" y="-46112"/>
            <a:ext cx="2298483" cy="5282158"/>
            <a:chOff x="-140429" y="-46112"/>
            <a:chExt cx="2298483" cy="5282158"/>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28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140429" y="-46112"/>
            <a:ext cx="2298483" cy="5282158"/>
            <a:chOff x="-140429" y="-46112"/>
            <a:chExt cx="2298483" cy="5282158"/>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userDrawn="1"/>
          </p:nvGrpSpPr>
          <p:grpSpPr>
            <a:xfrm>
              <a:off x="-140429" y="-46112"/>
              <a:ext cx="2298483" cy="5282158"/>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3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9" name="Group 28"/>
          <p:cNvGrpSpPr/>
          <p:nvPr userDrawn="1"/>
        </p:nvGrpSpPr>
        <p:grpSpPr>
          <a:xfrm>
            <a:off x="-140429" y="-46112"/>
            <a:ext cx="2298483" cy="5282158"/>
            <a:chOff x="-140429" y="-46112"/>
            <a:chExt cx="2298483" cy="5282158"/>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userDrawn="1"/>
          </p:nvGrpSpPr>
          <p:grpSpPr>
            <a:xfrm>
              <a:off x="-140429" y="-46112"/>
              <a:ext cx="2298483" cy="5282158"/>
              <a:chOff x="-140429" y="-46112"/>
              <a:chExt cx="2298483" cy="5282158"/>
            </a:xfrm>
          </p:grpSpPr>
          <p:sp>
            <p:nvSpPr>
              <p:cNvPr id="32" name="Rectangle 31"/>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Date Placeholder 2"/>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9" name="Straight Connector 18"/>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4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6" name="Group 25"/>
          <p:cNvGrpSpPr/>
          <p:nvPr userDrawn="1"/>
        </p:nvGrpSpPr>
        <p:grpSpPr>
          <a:xfrm>
            <a:off x="-140429" y="-46112"/>
            <a:ext cx="2298483" cy="5282158"/>
            <a:chOff x="-140429" y="-46112"/>
            <a:chExt cx="2298483" cy="5282158"/>
          </a:xfrm>
        </p:grpSpPr>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40429" y="-46112"/>
              <a:ext cx="2298483" cy="5282158"/>
              <a:chOff x="-140429" y="-46112"/>
              <a:chExt cx="2298483" cy="5282158"/>
            </a:xfrm>
          </p:grpSpPr>
          <p:sp>
            <p:nvSpPr>
              <p:cNvPr id="29" name="Rectangle 2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82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8194"/>
            <a:ext cx="2323579" cy="5195022"/>
            <a:chOff x="-2988840" y="-681190"/>
            <a:chExt cx="2323579" cy="5195022"/>
          </a:xfrm>
        </p:grpSpPr>
        <p:pic>
          <p:nvPicPr>
            <p:cNvPr id="34"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grpSp>
        <p:nvGrpSpPr>
          <p:cNvPr id="41" name="Group 40"/>
          <p:cNvGrpSpPr/>
          <p:nvPr userDrawn="1"/>
        </p:nvGrpSpPr>
        <p:grpSpPr>
          <a:xfrm>
            <a:off x="107504" y="20834"/>
            <a:ext cx="878633" cy="4929617"/>
            <a:chOff x="164975" y="20834"/>
            <a:chExt cx="878633" cy="4929617"/>
          </a:xfrm>
        </p:grpSpPr>
        <p:cxnSp>
          <p:nvCxnSpPr>
            <p:cNvPr id="42" name="Straight Connector 41"/>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4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296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2" name="Group 11"/>
          <p:cNvGrpSpPr/>
          <p:nvPr userDrawn="1"/>
        </p:nvGrpSpPr>
        <p:grpSpPr>
          <a:xfrm>
            <a:off x="107504" y="20834"/>
            <a:ext cx="878633" cy="4929617"/>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645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941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11"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42" name="Picture 2" descr="S:\F15015_Copernicus\3_Work\330_Work-in-process\SC4_BackgroundMat\PPT\item Copernicus\Icon-0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252536" y="1200704"/>
            <a:ext cx="3240360" cy="27166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218"/>
          <a:stretch/>
        </p:blipFill>
        <p:spPr bwMode="auto">
          <a:xfrm>
            <a:off x="7291387" y="-11268"/>
            <a:ext cx="1852613" cy="516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userDrawn="1"/>
        </p:nvSpPr>
        <p:spPr>
          <a:xfrm>
            <a:off x="621854" y="3536429"/>
            <a:ext cx="1440160" cy="261610"/>
          </a:xfrm>
          <a:prstGeom prst="rect">
            <a:avLst/>
          </a:prstGeom>
          <a:noFill/>
        </p:spPr>
        <p:txBody>
          <a:bodyPr wrap="square" rtlCol="0">
            <a:spAutoFit/>
          </a:bodyPr>
          <a:lstStyle/>
          <a:p>
            <a:pPr algn="ctr"/>
            <a:r>
              <a:rPr lang="es-ES" sz="1100" b="0" dirty="0" err="1">
                <a:solidFill>
                  <a:schemeClr val="bg1"/>
                </a:solidFill>
              </a:rPr>
              <a:t>Climate</a:t>
            </a:r>
            <a:r>
              <a:rPr lang="es-ES" sz="1100" b="0" baseline="0" dirty="0">
                <a:solidFill>
                  <a:schemeClr val="bg1"/>
                </a:solidFill>
              </a:rPr>
              <a:t> </a:t>
            </a:r>
            <a:r>
              <a:rPr lang="es-ES" sz="1100" b="0" dirty="0" err="1">
                <a:solidFill>
                  <a:schemeClr val="bg1"/>
                </a:solidFill>
              </a:rPr>
              <a:t>Change</a:t>
            </a:r>
            <a:endParaRPr lang="en-US" sz="1100" b="0" dirty="0">
              <a:solidFill>
                <a:schemeClr val="bg1"/>
              </a:solidFill>
            </a:endParaRPr>
          </a:p>
        </p:txBody>
      </p:sp>
      <p:pic>
        <p:nvPicPr>
          <p:cNvPr id="14" name="Picture 13"/>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15288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11410" y="-545"/>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userDrawn="1">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29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7" name="Group 16"/>
          <p:cNvGrpSpPr/>
          <p:nvPr userDrawn="1"/>
        </p:nvGrpSpPr>
        <p:grpSpPr>
          <a:xfrm>
            <a:off x="107504" y="20834"/>
            <a:ext cx="878633" cy="4929617"/>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9" name="Group 18"/>
          <p:cNvGrpSpPr/>
          <p:nvPr userDrawn="1"/>
        </p:nvGrpSpPr>
        <p:grpSpPr>
          <a:xfrm>
            <a:off x="107504" y="20834"/>
            <a:ext cx="878633" cy="4929617"/>
            <a:chOff x="164975" y="20834"/>
            <a:chExt cx="878633" cy="4929617"/>
          </a:xfrm>
        </p:grpSpPr>
        <p:cxnSp>
          <p:nvCxnSpPr>
            <p:cNvPr id="20" name="Straight Connector 19"/>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9759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0" y="-8194"/>
            <a:ext cx="2323579" cy="5195022"/>
            <a:chOff x="-2988840" y="-681190"/>
            <a:chExt cx="2323579" cy="5195022"/>
          </a:xfrm>
        </p:grpSpPr>
        <p:pic>
          <p:nvPicPr>
            <p:cNvPr id="19"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22"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23" name="Group 22"/>
          <p:cNvGrpSpPr/>
          <p:nvPr userDrawn="1"/>
        </p:nvGrpSpPr>
        <p:grpSpPr>
          <a:xfrm>
            <a:off x="107504" y="20834"/>
            <a:ext cx="878633" cy="4929617"/>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2605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0" name="Group 19"/>
          <p:cNvGrpSpPr/>
          <p:nvPr userDrawn="1"/>
        </p:nvGrpSpPr>
        <p:grpSpPr>
          <a:xfrm>
            <a:off x="0" y="-8194"/>
            <a:ext cx="2323579" cy="5195022"/>
            <a:chOff x="-2988840" y="-681190"/>
            <a:chExt cx="2323579" cy="5195022"/>
          </a:xfrm>
        </p:grpSpPr>
        <p:pic>
          <p:nvPicPr>
            <p:cNvPr id="21"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grpSp>
        <p:nvGrpSpPr>
          <p:cNvPr id="22" name="Group 21"/>
          <p:cNvGrpSpPr/>
          <p:nvPr userDrawn="1"/>
        </p:nvGrpSpPr>
        <p:grpSpPr>
          <a:xfrm>
            <a:off x="107504" y="20834"/>
            <a:ext cx="878633" cy="4929617"/>
            <a:chOff x="164975" y="20834"/>
            <a:chExt cx="878633" cy="4929617"/>
          </a:xfrm>
        </p:grpSpPr>
        <p:cxnSp>
          <p:nvCxnSpPr>
            <p:cNvPr id="23" name="Straight Connector 2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9400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0" name="Group 19"/>
          <p:cNvGrpSpPr/>
          <p:nvPr userDrawn="1"/>
        </p:nvGrpSpPr>
        <p:grpSpPr>
          <a:xfrm>
            <a:off x="-19239" y="-12685"/>
            <a:ext cx="2463883" cy="5176972"/>
            <a:chOff x="-2604708" y="-1040096"/>
            <a:chExt cx="2463883" cy="5176972"/>
          </a:xfrm>
        </p:grpSpPr>
        <p:pic>
          <p:nvPicPr>
            <p:cNvPr id="2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604436" y="-1028650"/>
              <a:ext cx="2002973" cy="51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2604436" y="-1013193"/>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04708" y="-1040096"/>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7" name="Straight Connector 16"/>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pic>
        <p:nvPicPr>
          <p:cNvPr id="1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785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578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5/29/2019</a:t>
            </a:fld>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11" name="Title 1"/>
          <p:cNvSpPr txBox="1">
            <a:spLocks/>
          </p:cNvSpPr>
          <p:nvPr userDrawn="1"/>
        </p:nvSpPr>
        <p:spPr>
          <a:xfrm>
            <a:off x="26023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pic>
        <p:nvPicPr>
          <p:cNvPr id="13314"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449853" y="1937973"/>
            <a:ext cx="2061385" cy="1765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018177" y="3710205"/>
            <a:ext cx="1022649" cy="261610"/>
          </a:xfrm>
          <a:prstGeom prst="rect">
            <a:avLst/>
          </a:prstGeom>
          <a:noFill/>
          <a:ln>
            <a:noFill/>
          </a:ln>
        </p:spPr>
        <p:txBody>
          <a:bodyPr wrap="square" rtlCol="0">
            <a:spAutoFit/>
          </a:bodyPr>
          <a:lstStyle/>
          <a:p>
            <a:pPr algn="ctr"/>
            <a:r>
              <a:rPr lang="es-ES" sz="1100" b="0" dirty="0">
                <a:solidFill>
                  <a:schemeClr val="bg1"/>
                </a:solidFill>
              </a:rPr>
              <a:t>Security</a:t>
            </a:r>
            <a:endParaRPr lang="en-US" sz="1100" b="0" dirty="0">
              <a:solidFill>
                <a:schemeClr val="bg1"/>
              </a:solidFill>
            </a:endParaRPr>
          </a:p>
        </p:txBody>
      </p:sp>
      <p:pic>
        <p:nvPicPr>
          <p:cNvPr id="1027"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1856" t="16406" r="27978" b="9049"/>
          <a:stretch/>
        </p:blipFill>
        <p:spPr bwMode="auto">
          <a:xfrm>
            <a:off x="7195187" y="0"/>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Tree>
    <p:extLst>
      <p:ext uri="{BB962C8B-B14F-4D97-AF65-F5344CB8AC3E}">
        <p14:creationId xmlns:p14="http://schemas.microsoft.com/office/powerpoint/2010/main" val="2386376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p:cNvGrpSpPr/>
          <p:nvPr userDrawn="1"/>
        </p:nvGrpSpPr>
        <p:grpSpPr>
          <a:xfrm>
            <a:off x="-38100" y="12576"/>
            <a:ext cx="2482389" cy="5170484"/>
            <a:chOff x="9658589" y="-81666"/>
            <a:chExt cx="2482389" cy="5170484"/>
          </a:xfrm>
        </p:grpSpPr>
        <p:pic>
          <p:nvPicPr>
            <p:cNvPr id="1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1"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767508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10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38100" y="12576"/>
            <a:ext cx="2482389" cy="5170484"/>
            <a:chOff x="9658589" y="-81666"/>
            <a:chExt cx="2482389" cy="5170484"/>
          </a:xfrm>
        </p:grpSpPr>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9"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0" name="Straight Connector 9"/>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62043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6" name="Rectangle 5"/>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09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9" name="Group 18"/>
          <p:cNvGrpSpPr/>
          <p:nvPr userDrawn="1"/>
        </p:nvGrpSpPr>
        <p:grpSpPr>
          <a:xfrm>
            <a:off x="-38100" y="12576"/>
            <a:ext cx="2482389" cy="5170484"/>
            <a:chOff x="9658589" y="-81666"/>
            <a:chExt cx="2482389" cy="5170484"/>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999604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4552" y="-19050"/>
            <a:ext cx="2149624" cy="5212283"/>
            <a:chOff x="-5476811" y="-524594"/>
            <a:chExt cx="2149624" cy="5212283"/>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63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9" name="Straight Connector 1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1"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94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6277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6277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7600"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31" y="965601"/>
            <a:ext cx="3528396" cy="2494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83568" y="2598172"/>
            <a:ext cx="1623062" cy="261610"/>
          </a:xfrm>
          <a:prstGeom prst="rect">
            <a:avLst/>
          </a:prstGeom>
          <a:noFill/>
        </p:spPr>
        <p:txBody>
          <a:bodyPr wrap="square" rtlCol="0">
            <a:spAutoFit/>
          </a:bodyPr>
          <a:lstStyle/>
          <a:p>
            <a:pPr algn="ctr"/>
            <a:r>
              <a:rPr lang="es-ES" sz="1100" b="0" dirty="0" err="1">
                <a:solidFill>
                  <a:schemeClr val="bg1"/>
                </a:solidFill>
              </a:rPr>
              <a:t>Space</a:t>
            </a:r>
            <a:r>
              <a:rPr lang="es-ES" sz="1100" b="0" baseline="0" dirty="0">
                <a:solidFill>
                  <a:schemeClr val="bg1"/>
                </a:solidFill>
              </a:rPr>
              <a:t> </a:t>
            </a:r>
            <a:r>
              <a:rPr lang="es-ES" sz="1100" b="0" dirty="0" err="1">
                <a:solidFill>
                  <a:schemeClr val="bg1"/>
                </a:solidFill>
              </a:rPr>
              <a:t>Component</a:t>
            </a:r>
            <a:endParaRPr lang="en-US" sz="1100" b="0" dirty="0">
              <a:solidFill>
                <a:schemeClr val="bg1"/>
              </a:solidFill>
            </a:endParaRPr>
          </a:p>
        </p:txBody>
      </p:sp>
      <p:pic>
        <p:nvPicPr>
          <p:cNvPr id="205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0552" t="462" r="31215" b="-462"/>
          <a:stretch/>
        </p:blipFill>
        <p:spPr bwMode="auto">
          <a:xfrm>
            <a:off x="7293990" y="0"/>
            <a:ext cx="1865239" cy="51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26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2" name="Group 21"/>
          <p:cNvGrpSpPr/>
          <p:nvPr userDrawn="1"/>
        </p:nvGrpSpPr>
        <p:grpSpPr>
          <a:xfrm>
            <a:off x="-34552" y="-19050"/>
            <a:ext cx="2149624" cy="5212283"/>
            <a:chOff x="-5476811" y="-524594"/>
            <a:chExt cx="2149624" cy="5212283"/>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3"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82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6" name="Oval 15"/>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3" name="Straight Connector 22"/>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4"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8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4" name="Group 23"/>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2" name="Straight Connector 21"/>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1"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60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9" name="Oval 18"/>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4"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8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428" y="0"/>
            <a:ext cx="2220615" cy="5178579"/>
          </a:xfrm>
          <a:prstGeom prst="rect">
            <a:avLst/>
          </a:prstGeom>
        </p:spPr>
      </p:pic>
      <p:sp>
        <p:nvSpPr>
          <p:cNvPr id="14" name="Rectangle 13"/>
          <p:cNvSpPr/>
          <p:nvPr userDrawn="1"/>
        </p:nvSpPr>
        <p:spPr>
          <a:xfrm>
            <a:off x="-21945" y="-1"/>
            <a:ext cx="2102132" cy="517857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35837"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1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0" name="Straight Connector 9"/>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4" name="TextBox 13"/>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8"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3" name="Straight Connector 12"/>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815674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4316" y="-92546"/>
            <a:ext cx="2666236" cy="5258917"/>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6802308" y="-2655"/>
            <a:ext cx="2810252" cy="5169026"/>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8909"/>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7591" y="3139545"/>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3" name="Picture 5" descr="S:\F15015_Copernicus\3_Work\330_Work-in-process\Logos_icons\UserUptake_blanc-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02355"/>
            <a:ext cx="2990300" cy="2990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6872" y="3363838"/>
            <a:ext cx="1440160" cy="261610"/>
          </a:xfrm>
          <a:prstGeom prst="rect">
            <a:avLst/>
          </a:prstGeom>
          <a:noFill/>
        </p:spPr>
        <p:txBody>
          <a:bodyPr wrap="square" rtlCol="0">
            <a:spAutoFit/>
          </a:bodyPr>
          <a:lstStyle/>
          <a:p>
            <a:pPr algn="ctr"/>
            <a:r>
              <a:rPr lang="es-ES" sz="1100" b="0" dirty="0" err="1">
                <a:solidFill>
                  <a:schemeClr val="bg1"/>
                </a:solidFill>
              </a:rPr>
              <a:t>User</a:t>
            </a:r>
            <a:r>
              <a:rPr lang="es-ES" sz="1100" b="0" dirty="0">
                <a:solidFill>
                  <a:schemeClr val="bg1"/>
                </a:solidFill>
              </a:rPr>
              <a:t> </a:t>
            </a:r>
            <a:r>
              <a:rPr lang="es-ES" sz="1100" b="0" dirty="0" err="1">
                <a:solidFill>
                  <a:schemeClr val="bg1"/>
                </a:solidFill>
              </a:rPr>
              <a:t>Uptake</a:t>
            </a:r>
            <a:endParaRPr lang="en-US" sz="1100" b="0" dirty="0">
              <a:solidFill>
                <a:schemeClr val="bg1"/>
              </a:solidFill>
            </a:endParaRPr>
          </a:p>
        </p:txBody>
      </p:sp>
      <p:pic>
        <p:nvPicPr>
          <p:cNvPr id="19"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2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12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7"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0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44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p:cNvGrpSpPr/>
          <p:nvPr userDrawn="1"/>
        </p:nvGrpSpPr>
        <p:grpSpPr>
          <a:xfrm>
            <a:off x="-36512" y="-20538"/>
            <a:ext cx="2808312" cy="5175913"/>
            <a:chOff x="-3432453" y="-181390"/>
            <a:chExt cx="2622202" cy="5144541"/>
          </a:xfrm>
        </p:grpSpPr>
        <p:pic>
          <p:nvPicPr>
            <p:cNvPr id="26"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18" name="Oval 17"/>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4"/>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734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7" name="Group 26"/>
          <p:cNvGrpSpPr/>
          <p:nvPr userDrawn="1"/>
        </p:nvGrpSpPr>
        <p:grpSpPr>
          <a:xfrm>
            <a:off x="-36512" y="-20538"/>
            <a:ext cx="2808312" cy="5175913"/>
            <a:chOff x="-3432453" y="-181390"/>
            <a:chExt cx="2622202" cy="5144541"/>
          </a:xfrm>
        </p:grpSpPr>
        <p:pic>
          <p:nvPicPr>
            <p:cNvPr id="28"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0" name="Oval 19"/>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10"/>
          <p:cNvGrpSpPr/>
          <p:nvPr userDrawn="1"/>
        </p:nvGrpSpPr>
        <p:grpSpPr>
          <a:xfrm>
            <a:off x="208086" y="159012"/>
            <a:ext cx="436445" cy="450588"/>
            <a:chOff x="-1692696" y="827409"/>
            <a:chExt cx="1728192" cy="1784190"/>
          </a:xfrm>
        </p:grpSpPr>
        <p:pic>
          <p:nvPicPr>
            <p:cNvPr id="13"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144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F15015_Copernicus\3_Work\330_Work-in-process\SC4_BackgroundMat\Visual_ID\Photos\InSitu.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8"/>
          <a:stretch/>
        </p:blipFill>
        <p:spPr bwMode="auto">
          <a:xfrm>
            <a:off x="7293990" y="-41746"/>
            <a:ext cx="1862585" cy="51910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811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5811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Box 10"/>
          <p:cNvSpPr txBox="1"/>
          <p:nvPr userDrawn="1"/>
        </p:nvSpPr>
        <p:spPr>
          <a:xfrm>
            <a:off x="1130928" y="3462268"/>
            <a:ext cx="609650" cy="261610"/>
          </a:xfrm>
          <a:prstGeom prst="rect">
            <a:avLst/>
          </a:prstGeom>
          <a:noFill/>
        </p:spPr>
        <p:txBody>
          <a:bodyPr wrap="square" rtlCol="0">
            <a:spAutoFit/>
          </a:bodyPr>
          <a:lstStyle/>
          <a:p>
            <a:pPr algn="ctr"/>
            <a:r>
              <a:rPr lang="es-ES" sz="1100" b="0" dirty="0">
                <a:solidFill>
                  <a:schemeClr val="bg1"/>
                </a:solidFill>
              </a:rPr>
              <a:t>In</a:t>
            </a:r>
            <a:r>
              <a:rPr lang="es-ES" sz="1100" b="0" baseline="0" dirty="0">
                <a:solidFill>
                  <a:schemeClr val="bg1"/>
                </a:solidFill>
              </a:rPr>
              <a:t> situ</a:t>
            </a:r>
            <a:endParaRPr lang="en-US" sz="1100" b="0" dirty="0">
              <a:solidFill>
                <a:schemeClr val="bg1"/>
              </a:solidFill>
            </a:endParaRPr>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603940" y="1541238"/>
            <a:ext cx="1728192" cy="1784190"/>
            <a:chOff x="-1692696" y="827409"/>
            <a:chExt cx="1728192" cy="1784190"/>
          </a:xfrm>
        </p:grpSpPr>
        <p:pic>
          <p:nvPicPr>
            <p:cNvPr id="2" name="Picture 2"/>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976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9" name="Group 28"/>
          <p:cNvGrpSpPr/>
          <p:nvPr userDrawn="1"/>
        </p:nvGrpSpPr>
        <p:grpSpPr>
          <a:xfrm>
            <a:off x="-36512" y="-20538"/>
            <a:ext cx="2808312" cy="5175913"/>
            <a:chOff x="-3432453" y="-181390"/>
            <a:chExt cx="2622202" cy="5144541"/>
          </a:xfrm>
        </p:grpSpPr>
        <p:pic>
          <p:nvPicPr>
            <p:cNvPr id="30"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4" name="TextBox 23"/>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5" name="Oval 24"/>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8"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960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274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2" name="Group 31"/>
          <p:cNvGrpSpPr/>
          <p:nvPr userDrawn="1"/>
        </p:nvGrpSpPr>
        <p:grpSpPr>
          <a:xfrm>
            <a:off x="-36512" y="-20538"/>
            <a:ext cx="2808312" cy="5175913"/>
            <a:chOff x="-3432453" y="-181390"/>
            <a:chExt cx="2622202" cy="5144541"/>
          </a:xfrm>
        </p:grpSpPr>
        <p:pic>
          <p:nvPicPr>
            <p:cNvPr id="33"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5"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43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11410" y="-11063"/>
            <a:ext cx="2091596" cy="5160587"/>
            <a:chOff x="-2916832" y="-200722"/>
            <a:chExt cx="2091596" cy="5160587"/>
          </a:xfrm>
        </p:grpSpPr>
        <p:grpSp>
          <p:nvGrpSpPr>
            <p:cNvPr id="14" name="Group 13"/>
            <p:cNvGrpSpPr/>
            <p:nvPr userDrawn="1"/>
          </p:nvGrpSpPr>
          <p:grpSpPr>
            <a:xfrm>
              <a:off x="-2916832" y="-200722"/>
              <a:ext cx="2091596" cy="5157838"/>
              <a:chOff x="-3291385" y="112960"/>
              <a:chExt cx="2091596" cy="5157838"/>
            </a:xfrm>
          </p:grpSpPr>
          <p:pic>
            <p:nvPicPr>
              <p:cNvPr id="20"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pic>
        <p:nvPicPr>
          <p:cNvPr id="19"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4125848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8" name="Group 27"/>
          <p:cNvGrpSpPr/>
          <p:nvPr userDrawn="1"/>
        </p:nvGrpSpPr>
        <p:grpSpPr>
          <a:xfrm>
            <a:off x="-36512" y="-20538"/>
            <a:ext cx="2808312" cy="5175913"/>
            <a:chOff x="-3432453" y="-181390"/>
            <a:chExt cx="2622202" cy="5144541"/>
          </a:xfrm>
        </p:grpSpPr>
        <p:pic>
          <p:nvPicPr>
            <p:cNvPr id="29"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8" name="Straight Connector 17"/>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2" name="Oval 21"/>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7"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11410" y="-11063"/>
            <a:ext cx="2091596" cy="5160587"/>
            <a:chOff x="-2916832" y="-200722"/>
            <a:chExt cx="2091596" cy="5160587"/>
          </a:xfrm>
        </p:grpSpPr>
        <p:grpSp>
          <p:nvGrpSpPr>
            <p:cNvPr id="20" name="Group 19"/>
            <p:cNvGrpSpPr/>
            <p:nvPr userDrawn="1"/>
          </p:nvGrpSpPr>
          <p:grpSpPr>
            <a:xfrm>
              <a:off x="-2916832" y="-200722"/>
              <a:ext cx="2091596" cy="5157838"/>
              <a:chOff x="-3291385" y="112960"/>
              <a:chExt cx="2091596" cy="5157838"/>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24"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9219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0"/>
            <a:ext cx="2106504" cy="5175268"/>
          </a:xfrm>
          <a:prstGeom prst="rect">
            <a:avLst/>
          </a:prstGeom>
        </p:spPr>
      </p:pic>
      <p:sp>
        <p:nvSpPr>
          <p:cNvPr id="14" name="Rectangle 13"/>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p:nvPr>
        </p:nvSpPr>
        <p:spPr>
          <a:xfrm>
            <a:off x="1331640" y="722087"/>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5/29/2019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32" name="TextBox 3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33"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395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3.tiff"/><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3.tiff"/><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434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55" r:id="rId5"/>
    <p:sldLayoutId id="2147483727" r:id="rId6"/>
    <p:sldLayoutId id="2147483728" r:id="rId7"/>
    <p:sldLayoutId id="2147483729" r:id="rId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047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7107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4188855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8536890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3020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286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5/29/2019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91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7.PNG"/><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2.xml"/><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2.xml"/><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7.png"/><Relationship Id="rId7" Type="http://schemas.openxmlformats.org/officeDocument/2006/relationships/diagramQuickStyle" Target="../diagrams/quickStyle1.xml"/><Relationship Id="rId2" Type="http://schemas.openxmlformats.org/officeDocument/2006/relationships/image" Target="../media/image56.png"/><Relationship Id="rId1" Type="http://schemas.openxmlformats.org/officeDocument/2006/relationships/slideLayout" Target="../slideLayouts/slideLayout4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9.png"/><Relationship Id="rId4" Type="http://schemas.openxmlformats.org/officeDocument/2006/relationships/image" Target="../media/image58.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55776" y="1131590"/>
            <a:ext cx="4678288" cy="7769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pPr algn="ctr"/>
            <a:r>
              <a:rPr lang="en-US" dirty="0" smtClean="0"/>
              <a:t>Evaluation and Quality Control Function of the Climate Data Store and the Sectoral Information System</a:t>
            </a:r>
            <a:endParaRPr lang="en-US" dirty="0"/>
          </a:p>
        </p:txBody>
      </p:sp>
      <p:sp>
        <p:nvSpPr>
          <p:cNvPr id="4" name="Subtítulo 3"/>
          <p:cNvSpPr>
            <a:spLocks noGrp="1"/>
          </p:cNvSpPr>
          <p:nvPr>
            <p:ph type="subTitle" idx="13"/>
          </p:nvPr>
        </p:nvSpPr>
        <p:spPr>
          <a:xfrm>
            <a:off x="2411760" y="3435846"/>
            <a:ext cx="4821935" cy="1368152"/>
          </a:xfrm>
        </p:spPr>
        <p:txBody>
          <a:bodyPr>
            <a:normAutofit/>
          </a:bodyPr>
          <a:lstStyle/>
          <a:p>
            <a:pPr algn="ctr"/>
            <a:r>
              <a:rPr lang="en-US" b="1" dirty="0" smtClean="0"/>
              <a:t>Francisco Doblas-Reyes</a:t>
            </a:r>
          </a:p>
          <a:p>
            <a:pPr algn="ctr"/>
            <a:r>
              <a:rPr lang="en-US" b="1" dirty="0" smtClean="0"/>
              <a:t>(Barcelona Supercomputing Center and ICREA)</a:t>
            </a:r>
          </a:p>
          <a:p>
            <a:pPr algn="ctr"/>
            <a:r>
              <a:rPr lang="en-US" b="1" dirty="0" smtClean="0"/>
              <a:t>with contributions from the C3S_512 and C3S_513 contracts</a:t>
            </a:r>
            <a:endParaRPr lang="en-US" dirty="0"/>
          </a:p>
        </p:txBody>
      </p:sp>
    </p:spTree>
    <p:extLst>
      <p:ext uri="{BB962C8B-B14F-4D97-AF65-F5344CB8AC3E}">
        <p14:creationId xmlns:p14="http://schemas.microsoft.com/office/powerpoint/2010/main" val="7339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toolbox</a:t>
            </a:r>
            <a:endParaRPr lang="en-US" dirty="0"/>
          </a:p>
        </p:txBody>
      </p:sp>
      <p:pic>
        <p:nvPicPr>
          <p:cNvPr id="86" name="Imagen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704" y="627534"/>
            <a:ext cx="5136438" cy="4615350"/>
          </a:xfrm>
          <a:prstGeom prst="rect">
            <a:avLst/>
          </a:prstGeom>
        </p:spPr>
      </p:pic>
      <p:sp>
        <p:nvSpPr>
          <p:cNvPr id="87" name="Rectángulo 86"/>
          <p:cNvSpPr/>
          <p:nvPr/>
        </p:nvSpPr>
        <p:spPr>
          <a:xfrm>
            <a:off x="1259632" y="915566"/>
            <a:ext cx="4392488"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ángulo 45"/>
          <p:cNvSpPr/>
          <p:nvPr/>
        </p:nvSpPr>
        <p:spPr>
          <a:xfrm>
            <a:off x="4769773" y="2926373"/>
            <a:ext cx="720080" cy="216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ángulo 46"/>
          <p:cNvSpPr/>
          <p:nvPr/>
        </p:nvSpPr>
        <p:spPr>
          <a:xfrm>
            <a:off x="1135894" y="2238640"/>
            <a:ext cx="2123583"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DOCUMENTATION AND DESCRIPTION</a:t>
            </a:r>
            <a:endParaRPr lang="en-US" sz="1200" dirty="0"/>
          </a:p>
        </p:txBody>
      </p:sp>
      <p:sp>
        <p:nvSpPr>
          <p:cNvPr id="48" name="Rectángulo 47"/>
          <p:cNvSpPr/>
          <p:nvPr/>
        </p:nvSpPr>
        <p:spPr>
          <a:xfrm>
            <a:off x="3885087" y="2067694"/>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Code versioning and testing</a:t>
            </a:r>
            <a:endParaRPr lang="en-US" sz="1000" dirty="0">
              <a:solidFill>
                <a:schemeClr val="tx1"/>
              </a:solidFill>
            </a:endParaRPr>
          </a:p>
        </p:txBody>
      </p:sp>
      <p:sp>
        <p:nvSpPr>
          <p:cNvPr id="49" name="Rectángulo 48"/>
          <p:cNvSpPr/>
          <p:nvPr/>
        </p:nvSpPr>
        <p:spPr>
          <a:xfrm>
            <a:off x="3890928" y="1563638"/>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Documentation</a:t>
            </a:r>
            <a:endParaRPr lang="en-US" sz="1000" dirty="0">
              <a:solidFill>
                <a:schemeClr val="tx1"/>
              </a:solidFill>
            </a:endParaRPr>
          </a:p>
        </p:txBody>
      </p:sp>
      <p:sp>
        <p:nvSpPr>
          <p:cNvPr id="50" name="Rectángulo 49"/>
          <p:cNvSpPr/>
          <p:nvPr/>
        </p:nvSpPr>
        <p:spPr>
          <a:xfrm>
            <a:off x="3883940" y="2608048"/>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Toolbox data model compliance</a:t>
            </a:r>
            <a:endParaRPr lang="en-US" sz="1000" dirty="0">
              <a:solidFill>
                <a:schemeClr val="tx1"/>
              </a:solidFill>
            </a:endParaRPr>
          </a:p>
        </p:txBody>
      </p:sp>
      <p:sp>
        <p:nvSpPr>
          <p:cNvPr id="51" name="Rectángulo 50"/>
          <p:cNvSpPr/>
          <p:nvPr/>
        </p:nvSpPr>
        <p:spPr>
          <a:xfrm>
            <a:off x="3883940" y="3112104"/>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Tool F4P</a:t>
            </a:r>
            <a:endParaRPr lang="en-US" sz="1000" dirty="0">
              <a:solidFill>
                <a:schemeClr val="tx1"/>
              </a:solidFill>
            </a:endParaRPr>
          </a:p>
        </p:txBody>
      </p:sp>
      <p:cxnSp>
        <p:nvCxnSpPr>
          <p:cNvPr id="52" name="Conector angular 51"/>
          <p:cNvCxnSpPr>
            <a:stCxn id="47" idx="3"/>
            <a:endCxn id="49" idx="1"/>
          </p:cNvCxnSpPr>
          <p:nvPr/>
        </p:nvCxnSpPr>
        <p:spPr>
          <a:xfrm flipV="1">
            <a:off x="3259477" y="1725509"/>
            <a:ext cx="631451" cy="80116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angular 52"/>
          <p:cNvCxnSpPr>
            <a:stCxn id="47" idx="3"/>
            <a:endCxn id="48" idx="1"/>
          </p:cNvCxnSpPr>
          <p:nvPr/>
        </p:nvCxnSpPr>
        <p:spPr>
          <a:xfrm flipV="1">
            <a:off x="3259477" y="2229565"/>
            <a:ext cx="625610" cy="29710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ector angular 53"/>
          <p:cNvCxnSpPr>
            <a:stCxn id="47" idx="3"/>
            <a:endCxn id="50" idx="1"/>
          </p:cNvCxnSpPr>
          <p:nvPr/>
        </p:nvCxnSpPr>
        <p:spPr>
          <a:xfrm>
            <a:off x="3259477" y="2526672"/>
            <a:ext cx="624463" cy="24324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ector angular 54"/>
          <p:cNvCxnSpPr>
            <a:stCxn id="47" idx="3"/>
            <a:endCxn id="51" idx="1"/>
          </p:cNvCxnSpPr>
          <p:nvPr/>
        </p:nvCxnSpPr>
        <p:spPr>
          <a:xfrm>
            <a:off x="3259477" y="2526672"/>
            <a:ext cx="624463" cy="74730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pic>
        <p:nvPicPr>
          <p:cNvPr id="56" name="Imagen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211710"/>
            <a:ext cx="408221" cy="419156"/>
          </a:xfrm>
          <a:prstGeom prst="rect">
            <a:avLst/>
          </a:prstGeom>
        </p:spPr>
      </p:pic>
      <p:sp>
        <p:nvSpPr>
          <p:cNvPr id="88" name="TextBox 3"/>
          <p:cNvSpPr txBox="1"/>
          <p:nvPr/>
        </p:nvSpPr>
        <p:spPr>
          <a:xfrm>
            <a:off x="6732240" y="831359"/>
            <a:ext cx="2036926" cy="3539430"/>
          </a:xfrm>
          <a:prstGeom prst="rect">
            <a:avLst/>
          </a:prstGeom>
          <a:noFill/>
          <a:ln>
            <a:solidFill>
              <a:schemeClr val="tx1">
                <a:lumMod val="65000"/>
                <a:lumOff val="35000"/>
              </a:schemeClr>
            </a:solidFill>
          </a:ln>
        </p:spPr>
        <p:txBody>
          <a:bodyPr wrap="square" rtlCol="0">
            <a:spAutoFit/>
          </a:bodyPr>
          <a:lstStyle/>
          <a:p>
            <a:pPr marL="171450" indent="-171450">
              <a:buFont typeface="Arial" panose="020B0604020202020204" pitchFamily="34" charset="0"/>
              <a:buChar char="•"/>
            </a:pPr>
            <a:r>
              <a:rPr lang="en-GB" sz="1400" dirty="0" smtClean="0"/>
              <a:t>A web page will be built dynamically, (from the information available in the CMS) showing the EQC information organised and homogenised in a synthesis table</a:t>
            </a:r>
          </a:p>
          <a:p>
            <a:endParaRPr lang="en-GB" sz="1400" dirty="0"/>
          </a:p>
          <a:p>
            <a:pPr marL="171450" indent="-171450">
              <a:buFont typeface="Arial" panose="020B0604020202020204" pitchFamily="34" charset="0"/>
              <a:buChar char="•"/>
            </a:pPr>
            <a:r>
              <a:rPr lang="en-GB" sz="1400" dirty="0"/>
              <a:t>The user clicks on the box of interest and will be directed to another web page (also created dynamically) displaying the specific EQC </a:t>
            </a:r>
            <a:r>
              <a:rPr lang="en-GB" sz="1400" dirty="0" smtClean="0"/>
              <a:t>element</a:t>
            </a:r>
            <a:endParaRPr lang="en-GB" sz="1400" dirty="0"/>
          </a:p>
        </p:txBody>
      </p:sp>
    </p:spTree>
    <p:extLst>
      <p:ext uri="{BB962C8B-B14F-4D97-AF65-F5344CB8AC3E}">
        <p14:creationId xmlns:p14="http://schemas.microsoft.com/office/powerpoint/2010/main" val="385848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EQC OF THE CDS TOOLBOX</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0814" b="1"/>
          <a:stretch/>
        </p:blipFill>
        <p:spPr>
          <a:xfrm>
            <a:off x="0" y="1384650"/>
            <a:ext cx="9144000" cy="3563364"/>
          </a:xfrm>
          <a:prstGeom prst="rect">
            <a:avLst/>
          </a:prstGeom>
        </p:spPr>
      </p:pic>
      <p:sp>
        <p:nvSpPr>
          <p:cNvPr id="8" name="Rectángulo 7"/>
          <p:cNvSpPr/>
          <p:nvPr/>
        </p:nvSpPr>
        <p:spPr>
          <a:xfrm>
            <a:off x="2411760" y="1635646"/>
            <a:ext cx="3960440"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6444208" y="1635646"/>
            <a:ext cx="2699792"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p:cNvSpPr/>
          <p:nvPr/>
        </p:nvSpPr>
        <p:spPr>
          <a:xfrm>
            <a:off x="-36512" y="1635646"/>
            <a:ext cx="2304256"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3"/>
          <p:cNvSpPr txBox="1"/>
          <p:nvPr/>
        </p:nvSpPr>
        <p:spPr>
          <a:xfrm>
            <a:off x="867704" y="681792"/>
            <a:ext cx="7808752" cy="584775"/>
          </a:xfrm>
          <a:prstGeom prst="rect">
            <a:avLst/>
          </a:prstGeom>
          <a:noFill/>
          <a:ln>
            <a:solidFill>
              <a:schemeClr val="tx1">
                <a:lumMod val="65000"/>
                <a:lumOff val="35000"/>
              </a:schemeClr>
            </a:solidFill>
          </a:ln>
        </p:spPr>
        <p:txBody>
          <a:bodyPr wrap="square" rtlCol="0">
            <a:spAutoFit/>
          </a:bodyPr>
          <a:lstStyle/>
          <a:p>
            <a:r>
              <a:rPr lang="it-IT" sz="1600" dirty="0" smtClean="0"/>
              <a:t>The Toolbox should have an EQC tab where additional EQC information is reported about workflows, the editor, the CDM, etc.</a:t>
            </a:r>
            <a:endParaRPr lang="it-IT" sz="1600" dirty="0"/>
          </a:p>
        </p:txBody>
      </p:sp>
      <p:sp>
        <p:nvSpPr>
          <p:cNvPr id="10" name="Rectángulo 9"/>
          <p:cNvSpPr/>
          <p:nvPr/>
        </p:nvSpPr>
        <p:spPr>
          <a:xfrm>
            <a:off x="1043608" y="1868963"/>
            <a:ext cx="576064" cy="19042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accent2"/>
                </a:solidFill>
              </a:rPr>
              <a:t>EQC</a:t>
            </a:r>
            <a:endParaRPr lang="en-US" sz="1100" dirty="0">
              <a:solidFill>
                <a:schemeClr val="accent2"/>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4" y="1921758"/>
            <a:ext cx="408221" cy="419156"/>
          </a:xfrm>
          <a:prstGeom prst="rect">
            <a:avLst/>
          </a:prstGeom>
        </p:spPr>
      </p:pic>
    </p:spTree>
    <p:extLst>
      <p:ext uri="{BB962C8B-B14F-4D97-AF65-F5344CB8AC3E}">
        <p14:creationId xmlns:p14="http://schemas.microsoft.com/office/powerpoint/2010/main" val="11988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service</a:t>
            </a:r>
            <a:endParaRPr lang="en-US" dirty="0"/>
          </a:p>
        </p:txBody>
      </p:sp>
      <p:sp>
        <p:nvSpPr>
          <p:cNvPr id="25" name="TextBox 3"/>
          <p:cNvSpPr txBox="1"/>
          <p:nvPr/>
        </p:nvSpPr>
        <p:spPr>
          <a:xfrm>
            <a:off x="867704" y="588625"/>
            <a:ext cx="7952768" cy="830997"/>
          </a:xfrm>
          <a:prstGeom prst="rect">
            <a:avLst/>
          </a:prstGeom>
          <a:noFill/>
          <a:ln>
            <a:solidFill>
              <a:schemeClr val="tx1">
                <a:lumMod val="65000"/>
                <a:lumOff val="35000"/>
              </a:schemeClr>
            </a:solidFill>
          </a:ln>
        </p:spPr>
        <p:txBody>
          <a:bodyPr wrap="square" rtlCol="0">
            <a:spAutoFit/>
          </a:bodyPr>
          <a:lstStyle/>
          <a:p>
            <a:r>
              <a:rPr lang="it-IT" sz="1600" dirty="0" smtClean="0"/>
              <a:t>The EQC function </a:t>
            </a:r>
            <a:r>
              <a:rPr lang="en-US" sz="1600" dirty="0" smtClean="0"/>
              <a:t>measures </a:t>
            </a:r>
            <a:r>
              <a:rPr lang="en-US" sz="1600" dirty="0"/>
              <a:t>and </a:t>
            </a:r>
            <a:r>
              <a:rPr lang="en-US" sz="1600" dirty="0" smtClean="0"/>
              <a:t>reports </a:t>
            </a:r>
            <a:r>
              <a:rPr lang="en-US" sz="1600" dirty="0"/>
              <a:t>the </a:t>
            </a:r>
            <a:r>
              <a:rPr lang="en-US" sz="1600" dirty="0" smtClean="0"/>
              <a:t>technical quality </a:t>
            </a:r>
            <a:r>
              <a:rPr lang="en-US" sz="1600" dirty="0"/>
              <a:t>of </a:t>
            </a:r>
            <a:r>
              <a:rPr lang="en-US" sz="1600" dirty="0" smtClean="0"/>
              <a:t>the whole service (e.g. system </a:t>
            </a:r>
            <a:r>
              <a:rPr lang="en-US" sz="1600" dirty="0"/>
              <a:t>availability, response </a:t>
            </a:r>
            <a:r>
              <a:rPr lang="en-US" sz="1600" dirty="0" smtClean="0"/>
              <a:t>time). </a:t>
            </a:r>
            <a:r>
              <a:rPr lang="it-IT" sz="1600" dirty="0" smtClean="0"/>
              <a:t>A number of KPIs </a:t>
            </a:r>
            <a:r>
              <a:rPr lang="it-IT" sz="1600" dirty="0"/>
              <a:t>have been </a:t>
            </a:r>
            <a:r>
              <a:rPr lang="it-IT" sz="1600" dirty="0" smtClean="0"/>
              <a:t>defined inspired </a:t>
            </a:r>
            <a:r>
              <a:rPr lang="it-IT" sz="1600" dirty="0"/>
              <a:t>by the internationally-recognized standard ISO/IEC 25010 and </a:t>
            </a:r>
            <a:r>
              <a:rPr lang="it-IT" sz="1600" dirty="0" smtClean="0"/>
              <a:t>25011.</a:t>
            </a:r>
            <a:endParaRPr lang="it-IT" sz="1600" dirty="0"/>
          </a:p>
        </p:txBody>
      </p:sp>
      <p:sp>
        <p:nvSpPr>
          <p:cNvPr id="18" name="TextBox 3"/>
          <p:cNvSpPr txBox="1"/>
          <p:nvPr/>
        </p:nvSpPr>
        <p:spPr>
          <a:xfrm>
            <a:off x="867704" y="3779043"/>
            <a:ext cx="4640400" cy="1384995"/>
          </a:xfrm>
          <a:prstGeom prst="rect">
            <a:avLst/>
          </a:prstGeom>
          <a:noFill/>
          <a:ln>
            <a:solidFill>
              <a:schemeClr val="bg1">
                <a:lumMod val="50000"/>
              </a:schemeClr>
            </a:solidFill>
          </a:ln>
        </p:spPr>
        <p:txBody>
          <a:bodyPr wrap="square" rtlCol="0">
            <a:spAutoFit/>
          </a:bodyPr>
          <a:lstStyle/>
          <a:p>
            <a:r>
              <a:rPr lang="it-IT" sz="1400" dirty="0" smtClean="0"/>
              <a:t>Monitoring of the CDS infrastructure is based on, among other things:</a:t>
            </a:r>
          </a:p>
          <a:p>
            <a:pPr marL="171450" indent="-171450">
              <a:buFont typeface="Arial" panose="020B0604020202020204" pitchFamily="34" charset="0"/>
              <a:buChar char="•"/>
            </a:pPr>
            <a:r>
              <a:rPr lang="en-US" sz="1400" dirty="0"/>
              <a:t>A set of Key Performance Indicators (KPIs)</a:t>
            </a:r>
            <a:endParaRPr lang="en-US" sz="1400" dirty="0"/>
          </a:p>
          <a:p>
            <a:pPr marL="171450" indent="-171450">
              <a:buFont typeface="Arial" panose="020B0604020202020204" pitchFamily="34" charset="0"/>
              <a:buChar char="•"/>
            </a:pPr>
            <a:r>
              <a:rPr lang="en-US" sz="1400" dirty="0"/>
              <a:t>On-line rating widgets to monitor user satisfaction</a:t>
            </a:r>
            <a:endParaRPr lang="en-US" sz="1400" dirty="0"/>
          </a:p>
          <a:p>
            <a:pPr marL="171450" indent="-171450">
              <a:buFont typeface="Arial" panose="020B0604020202020204" pitchFamily="34" charset="0"/>
              <a:buChar char="•"/>
            </a:pPr>
            <a:r>
              <a:rPr lang="en-US" sz="1400" dirty="0"/>
              <a:t>Development of a web dashboard hosting the KPIs and widget statistics</a:t>
            </a:r>
            <a:endParaRPr lang="en-US" sz="1400" dirty="0"/>
          </a:p>
        </p:txBody>
      </p:sp>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480" y="1469787"/>
            <a:ext cx="2221704" cy="2254091"/>
          </a:xfrm>
          <a:prstGeom prst="rect">
            <a:avLst/>
          </a:prstGeom>
        </p:spPr>
      </p:pic>
      <p:sp>
        <p:nvSpPr>
          <p:cNvPr id="36" name="Rectángulo 35"/>
          <p:cNvSpPr/>
          <p:nvPr/>
        </p:nvSpPr>
        <p:spPr>
          <a:xfrm rot="16200000">
            <a:off x="1417087" y="2380185"/>
            <a:ext cx="1544980" cy="1142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a 19"/>
          <p:cNvGraphicFramePr/>
          <p:nvPr>
            <p:extLst>
              <p:ext uri="{D42A27DB-BD31-4B8C-83A1-F6EECF244321}">
                <p14:modId xmlns:p14="http://schemas.microsoft.com/office/powerpoint/2010/main" val="3875056205"/>
              </p:ext>
            </p:extLst>
          </p:nvPr>
        </p:nvGraphicFramePr>
        <p:xfrm>
          <a:off x="4716016" y="1429443"/>
          <a:ext cx="4272489" cy="323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11"/>
          <p:cNvGrpSpPr/>
          <p:nvPr/>
        </p:nvGrpSpPr>
        <p:grpSpPr>
          <a:xfrm>
            <a:off x="2947974" y="1635646"/>
            <a:ext cx="4432338" cy="1619508"/>
            <a:chOff x="4691324" y="2930892"/>
            <a:chExt cx="4432338" cy="1619508"/>
          </a:xfrm>
        </p:grpSpPr>
        <p:pic>
          <p:nvPicPr>
            <p:cNvPr id="10" name="Imagen 12"/>
            <p:cNvPicPr>
              <a:picLocks noChangeAspect="1"/>
            </p:cNvPicPr>
            <p:nvPr/>
          </p:nvPicPr>
          <p:blipFill rotWithShape="1">
            <a:blip r:embed="rId8" cstate="print">
              <a:extLst>
                <a:ext uri="{28A0092B-C50C-407E-A947-70E740481C1C}">
                  <a14:useLocalDpi xmlns:a14="http://schemas.microsoft.com/office/drawing/2010/main" val="0"/>
                </a:ext>
              </a:extLst>
            </a:blip>
            <a:srcRect l="8263" t="13263" r="9837" b="16937"/>
            <a:stretch/>
          </p:blipFill>
          <p:spPr>
            <a:xfrm>
              <a:off x="4691324" y="2930892"/>
              <a:ext cx="4432338" cy="1619508"/>
            </a:xfrm>
            <a:prstGeom prst="rect">
              <a:avLst/>
            </a:prstGeom>
            <a:ln>
              <a:solidFill>
                <a:schemeClr val="accent1"/>
              </a:solidFill>
            </a:ln>
          </p:spPr>
        </p:pic>
        <p:sp>
          <p:nvSpPr>
            <p:cNvPr id="11" name="TextBox 3"/>
            <p:cNvSpPr txBox="1"/>
            <p:nvPr/>
          </p:nvSpPr>
          <p:spPr>
            <a:xfrm>
              <a:off x="4691324" y="2931790"/>
              <a:ext cx="3280155" cy="307777"/>
            </a:xfrm>
            <a:prstGeom prst="rect">
              <a:avLst/>
            </a:prstGeom>
            <a:noFill/>
            <a:ln>
              <a:solidFill>
                <a:schemeClr val="accent1"/>
              </a:solidFill>
            </a:ln>
          </p:spPr>
          <p:txBody>
            <a:bodyPr wrap="square" rtlCol="0">
              <a:spAutoFit/>
            </a:bodyPr>
            <a:lstStyle/>
            <a:p>
              <a:r>
                <a:rPr lang="it-IT" sz="1400" b="1" i="1" u="sng" dirty="0" smtClean="0">
                  <a:latin typeface="Agency FB" panose="020B0503020202020204" pitchFamily="34" charset="0"/>
                </a:rPr>
                <a:t>Rate the speed of the toolbox</a:t>
              </a:r>
              <a:endParaRPr lang="it-IT" sz="1400" b="1" i="1" u="sng" dirty="0">
                <a:latin typeface="Agency FB" panose="020B0503020202020204" pitchFamily="34" charset="0"/>
              </a:endParaRPr>
            </a:p>
          </p:txBody>
        </p:sp>
      </p:grpSp>
    </p:spTree>
    <p:extLst>
      <p:ext uri="{BB962C8B-B14F-4D97-AF65-F5344CB8AC3E}">
        <p14:creationId xmlns:p14="http://schemas.microsoft.com/office/powerpoint/2010/main" val="875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for SIS</a:t>
            </a:r>
            <a:endParaRPr lang="en-US" dirty="0"/>
          </a:p>
        </p:txBody>
      </p:sp>
      <p:sp>
        <p:nvSpPr>
          <p:cNvPr id="4" name="TextBox 3"/>
          <p:cNvSpPr txBox="1"/>
          <p:nvPr/>
        </p:nvSpPr>
        <p:spPr>
          <a:xfrm>
            <a:off x="1105272" y="771550"/>
            <a:ext cx="7581528" cy="3139321"/>
          </a:xfrm>
          <a:prstGeom prst="rect">
            <a:avLst/>
          </a:prstGeom>
          <a:noFill/>
        </p:spPr>
        <p:txBody>
          <a:bodyPr wrap="square" rtlCol="0">
            <a:spAutoFit/>
          </a:bodyPr>
          <a:lstStyle/>
          <a:p>
            <a:pPr algn="just"/>
            <a:r>
              <a:rPr lang="en-GB" dirty="0"/>
              <a:t>The aim of this contract (C3S_513) is to guarantee </a:t>
            </a:r>
            <a:r>
              <a:rPr lang="en-GB" b="1" dirty="0"/>
              <a:t>fitness-for-purpose</a:t>
            </a:r>
            <a:r>
              <a:rPr lang="en-GB" dirty="0"/>
              <a:t>, </a:t>
            </a:r>
            <a:r>
              <a:rPr lang="en-GB" b="1" dirty="0"/>
              <a:t>user relevance </a:t>
            </a:r>
            <a:r>
              <a:rPr lang="en-GB" dirty="0"/>
              <a:t>and </a:t>
            </a:r>
            <a:r>
              <a:rPr lang="en-GB" b="1" dirty="0"/>
              <a:t>quality </a:t>
            </a:r>
            <a:r>
              <a:rPr lang="en-GB" dirty="0"/>
              <a:t>of </a:t>
            </a:r>
            <a:r>
              <a:rPr lang="en-GB" b="1" dirty="0"/>
              <a:t>SIS </a:t>
            </a:r>
            <a:r>
              <a:rPr lang="en-GB" b="1" dirty="0" smtClean="0"/>
              <a:t>activities</a:t>
            </a:r>
            <a:r>
              <a:rPr lang="en-GB" dirty="0" smtClean="0"/>
              <a:t>.</a:t>
            </a:r>
          </a:p>
          <a:p>
            <a:pPr algn="just"/>
            <a:endParaRPr lang="en-GB" dirty="0"/>
          </a:p>
          <a:p>
            <a:pPr algn="just"/>
            <a:r>
              <a:rPr lang="en-GB" dirty="0" smtClean="0"/>
              <a:t>This </a:t>
            </a:r>
            <a:r>
              <a:rPr lang="en-GB" dirty="0"/>
              <a:t>is achieved through </a:t>
            </a:r>
            <a:r>
              <a:rPr lang="en-GB" b="1" dirty="0"/>
              <a:t>two main objectives</a:t>
            </a:r>
            <a:r>
              <a:rPr lang="en-GB" dirty="0" smtClean="0"/>
              <a:t>:</a:t>
            </a:r>
          </a:p>
          <a:p>
            <a:pPr algn="just"/>
            <a:endParaRPr lang="en-GB" dirty="0"/>
          </a:p>
          <a:p>
            <a:pPr marL="171450" indent="-171450">
              <a:buFont typeface="Arial" panose="020B0604020202020204" pitchFamily="34" charset="0"/>
              <a:buChar char="•"/>
            </a:pPr>
            <a:r>
              <a:rPr lang="en-GB" dirty="0"/>
              <a:t>Define an EQC for SIS Framework that provides ECMWF and C3S users with the ability to assess whether the SIS services and data are </a:t>
            </a:r>
            <a:r>
              <a:rPr lang="en-GB" dirty="0" smtClean="0"/>
              <a:t>fit-for-purpose</a:t>
            </a:r>
            <a:endParaRPr lang="en-GB" dirty="0"/>
          </a:p>
          <a:p>
            <a:pPr marL="285750" indent="-285750" algn="just">
              <a:buFont typeface="Wingdings" panose="05000000000000000000" pitchFamily="2" charset="2"/>
              <a:buChar char="ü"/>
            </a:pPr>
            <a:endParaRPr lang="en-GB" dirty="0"/>
          </a:p>
          <a:p>
            <a:pPr marL="171450" indent="-171450">
              <a:buFont typeface="Arial" panose="020B0604020202020204" pitchFamily="34" charset="0"/>
              <a:buChar char="•"/>
            </a:pPr>
            <a:r>
              <a:rPr lang="en-GB" dirty="0"/>
              <a:t>Ensure that SIS Workflows and Applications accepted into the CDS are of good quality and will generate outputs that uphold the standards required for ensuring C3S is a trustworthy source of climate </a:t>
            </a:r>
            <a:r>
              <a:rPr lang="en-GB" dirty="0" smtClean="0"/>
              <a:t>information</a:t>
            </a:r>
            <a:endParaRPr lang="en-GB" dirty="0"/>
          </a:p>
        </p:txBody>
      </p:sp>
    </p:spTree>
    <p:extLst>
      <p:ext uri="{BB962C8B-B14F-4D97-AF65-F5344CB8AC3E}">
        <p14:creationId xmlns:p14="http://schemas.microsoft.com/office/powerpoint/2010/main" val="1927772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for SIS</a:t>
            </a:r>
            <a:endParaRPr lang="en-US" dirty="0"/>
          </a:p>
        </p:txBody>
      </p:sp>
      <p:sp>
        <p:nvSpPr>
          <p:cNvPr id="4" name="TextBox 3"/>
          <p:cNvSpPr txBox="1"/>
          <p:nvPr/>
        </p:nvSpPr>
        <p:spPr>
          <a:xfrm>
            <a:off x="1187624" y="2067694"/>
            <a:ext cx="7581528" cy="2585323"/>
          </a:xfrm>
          <a:prstGeom prst="rect">
            <a:avLst/>
          </a:prstGeom>
          <a:noFill/>
        </p:spPr>
        <p:txBody>
          <a:bodyPr wrap="square" rtlCol="0">
            <a:spAutoFit/>
          </a:bodyPr>
          <a:lstStyle/>
          <a:p>
            <a:pPr algn="just"/>
            <a:r>
              <a:rPr lang="en-GB" dirty="0" smtClean="0"/>
              <a:t>SIS activities and outputs covered by C3S_513 includes:</a:t>
            </a:r>
          </a:p>
          <a:p>
            <a:pPr algn="just"/>
            <a:endParaRPr lang="en-GB" dirty="0"/>
          </a:p>
          <a:p>
            <a:pPr marL="171450" indent="-171450">
              <a:buFont typeface="Arial" panose="020B0604020202020204" pitchFamily="34" charset="0"/>
              <a:buChar char="•"/>
            </a:pPr>
            <a:r>
              <a:rPr lang="en-GB" dirty="0"/>
              <a:t>SIS datasets, such as climate impact indicators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SIS tools and workflows, to be made available in the CDS </a:t>
            </a:r>
            <a:r>
              <a:rPr lang="en-GB" dirty="0" smtClean="0"/>
              <a:t>toolbox</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SIS applications that users can use to interact with datasets and workflows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Related SIS documentation, user guides, tutorials, etc</a:t>
            </a:r>
            <a:r>
              <a:rPr lang="en-GB" dirty="0" smtClean="0"/>
              <a:t>.</a:t>
            </a:r>
            <a:endParaRPr lang="en-GB"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1326579" y="778004"/>
            <a:ext cx="6867767" cy="864097"/>
          </a:xfrm>
          <a:prstGeom prst="rect">
            <a:avLst/>
          </a:prstGeom>
        </p:spPr>
      </p:pic>
      <p:sp>
        <p:nvSpPr>
          <p:cNvPr id="6" name="TextBox 5"/>
          <p:cNvSpPr txBox="1"/>
          <p:nvPr/>
        </p:nvSpPr>
        <p:spPr>
          <a:xfrm>
            <a:off x="4040382" y="1457435"/>
            <a:ext cx="1440160" cy="369332"/>
          </a:xfrm>
          <a:prstGeom prst="rect">
            <a:avLst/>
          </a:prstGeom>
          <a:noFill/>
        </p:spPr>
        <p:txBody>
          <a:bodyPr wrap="square" rtlCol="0">
            <a:spAutoFit/>
          </a:bodyPr>
          <a:lstStyle/>
          <a:p>
            <a:pPr algn="ctr"/>
            <a:r>
              <a:rPr lang="en-GB" dirty="0" smtClean="0"/>
              <a:t>C3S Sectors</a:t>
            </a:r>
            <a:endParaRPr lang="en-GB" dirty="0"/>
          </a:p>
        </p:txBody>
      </p:sp>
    </p:spTree>
    <p:extLst>
      <p:ext uri="{BB962C8B-B14F-4D97-AF65-F5344CB8AC3E}">
        <p14:creationId xmlns:p14="http://schemas.microsoft.com/office/powerpoint/2010/main" val="55001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C3S EQC for SIS</a:t>
            </a:r>
            <a:endParaRPr lang="en-US" dirty="0"/>
          </a:p>
        </p:txBody>
      </p:sp>
      <p:sp>
        <p:nvSpPr>
          <p:cNvPr id="4" name="TextBox 3"/>
          <p:cNvSpPr txBox="1"/>
          <p:nvPr/>
        </p:nvSpPr>
        <p:spPr>
          <a:xfrm>
            <a:off x="1105272" y="771550"/>
            <a:ext cx="7499176" cy="3416320"/>
          </a:xfrm>
          <a:prstGeom prst="rect">
            <a:avLst/>
          </a:prstGeom>
          <a:noFill/>
        </p:spPr>
        <p:txBody>
          <a:bodyPr wrap="square" rtlCol="0">
            <a:spAutoFit/>
          </a:bodyPr>
          <a:lstStyle/>
          <a:p>
            <a:pPr algn="just"/>
            <a:r>
              <a:rPr lang="en-GB" dirty="0"/>
              <a:t>The </a:t>
            </a:r>
            <a:r>
              <a:rPr lang="en-GB" b="1" dirty="0" smtClean="0"/>
              <a:t>main activities </a:t>
            </a:r>
            <a:r>
              <a:rPr lang="en-GB" dirty="0" smtClean="0"/>
              <a:t>as part of the C3S_513 contract are: </a:t>
            </a:r>
          </a:p>
          <a:p>
            <a:pPr algn="just"/>
            <a:endParaRPr lang="en-GB" dirty="0"/>
          </a:p>
          <a:p>
            <a:pPr marL="171450" indent="-171450">
              <a:buFont typeface="Arial" panose="020B0604020202020204" pitchFamily="34" charset="0"/>
              <a:buChar char="•"/>
            </a:pPr>
            <a:r>
              <a:rPr lang="en-GB" dirty="0"/>
              <a:t>Review of procedures currently in use to guarantee the quality of services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Develop and implement an EQC for SIS Framework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Implement and maintain an operational C3S User Requirement Database (URDB)</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Analyse SIS requirements collected in the URDB</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Organise user engagement activities to ensure user relevance of the SIS </a:t>
            </a:r>
          </a:p>
        </p:txBody>
      </p:sp>
    </p:spTree>
    <p:extLst>
      <p:ext uri="{BB962C8B-B14F-4D97-AF65-F5344CB8AC3E}">
        <p14:creationId xmlns:p14="http://schemas.microsoft.com/office/powerpoint/2010/main" val="3792518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EQC benefits</a:t>
            </a:r>
            <a:endParaRPr lang="en-US" dirty="0"/>
          </a:p>
        </p:txBody>
      </p:sp>
      <p:sp>
        <p:nvSpPr>
          <p:cNvPr id="3" name="TextBox 2"/>
          <p:cNvSpPr txBox="1"/>
          <p:nvPr/>
        </p:nvSpPr>
        <p:spPr>
          <a:xfrm>
            <a:off x="1105272" y="771550"/>
            <a:ext cx="7643192" cy="3139321"/>
          </a:xfrm>
          <a:prstGeom prst="rect">
            <a:avLst/>
          </a:prstGeom>
          <a:noFill/>
        </p:spPr>
        <p:txBody>
          <a:bodyPr wrap="square" rtlCol="0">
            <a:spAutoFit/>
          </a:bodyPr>
          <a:lstStyle/>
          <a:p>
            <a:r>
              <a:rPr lang="en-GB" dirty="0" smtClean="0"/>
              <a:t>The benefits of the C3S EQC framework for users includes:</a:t>
            </a:r>
          </a:p>
          <a:p>
            <a:endParaRPr lang="en-GB" dirty="0" smtClean="0"/>
          </a:p>
          <a:p>
            <a:pPr marL="171450" indent="-171450">
              <a:buFont typeface="Arial" panose="020B0604020202020204" pitchFamily="34" charset="0"/>
              <a:buChar char="•"/>
            </a:pPr>
            <a:r>
              <a:rPr lang="en-GB" b="1" dirty="0"/>
              <a:t>Feedback</a:t>
            </a:r>
            <a:r>
              <a:rPr lang="en-GB" dirty="0"/>
              <a:t> from users on C3S will be gathered and </a:t>
            </a:r>
            <a:r>
              <a:rPr lang="en-GB" dirty="0" smtClean="0"/>
              <a:t>recorded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We will make </a:t>
            </a:r>
            <a:r>
              <a:rPr lang="en-GB" b="1" dirty="0" smtClean="0"/>
              <a:t>recommendations</a:t>
            </a:r>
            <a:r>
              <a:rPr lang="en-GB" dirty="0" smtClean="0"/>
              <a:t> for C3S evolution to meet user needs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Improve the </a:t>
            </a:r>
            <a:r>
              <a:rPr lang="en-GB" b="1" dirty="0" smtClean="0"/>
              <a:t>accessible provision </a:t>
            </a:r>
            <a:r>
              <a:rPr lang="en-GB" dirty="0" smtClean="0"/>
              <a:t>of quality assurance information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Support </a:t>
            </a:r>
            <a:r>
              <a:rPr lang="en-GB" b="1" dirty="0" smtClean="0"/>
              <a:t>fitness-for-purpose</a:t>
            </a:r>
            <a:r>
              <a:rPr lang="en-GB" dirty="0" smtClean="0"/>
              <a:t> assessment of C3S outputs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Enabling the use of C3S information in </a:t>
            </a:r>
            <a:r>
              <a:rPr lang="en-GB" b="1" dirty="0" smtClean="0"/>
              <a:t>decision making </a:t>
            </a:r>
            <a:r>
              <a:rPr lang="en-GB" dirty="0" smtClean="0"/>
              <a:t>by C3S users</a:t>
            </a:r>
          </a:p>
        </p:txBody>
      </p:sp>
    </p:spTree>
    <p:extLst>
      <p:ext uri="{BB962C8B-B14F-4D97-AF65-F5344CB8AC3E}">
        <p14:creationId xmlns:p14="http://schemas.microsoft.com/office/powerpoint/2010/main" val="411259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C3S EQC</a:t>
            </a:r>
            <a:endParaRPr lang="en-US" dirty="0"/>
          </a:p>
        </p:txBody>
      </p:sp>
      <p:sp>
        <p:nvSpPr>
          <p:cNvPr id="3" name="TextBox 2"/>
          <p:cNvSpPr txBox="1"/>
          <p:nvPr/>
        </p:nvSpPr>
        <p:spPr>
          <a:xfrm>
            <a:off x="1043608" y="886538"/>
            <a:ext cx="7643192" cy="1200329"/>
          </a:xfrm>
          <a:prstGeom prst="rect">
            <a:avLst/>
          </a:prstGeom>
          <a:noFill/>
        </p:spPr>
        <p:txBody>
          <a:bodyPr wrap="square" rtlCol="0">
            <a:spAutoFit/>
          </a:bodyPr>
          <a:lstStyle/>
          <a:p>
            <a:pPr algn="just"/>
            <a:r>
              <a:rPr lang="en-GB" dirty="0"/>
              <a:t>The Copernicus Climate Change Service (C3S) comprises several main components, including the Climate Data Store (CDS) and the Sectoral Information System (SIS). Alongside these, there is an Evaluation and Quality Control (EQC) function</a:t>
            </a:r>
            <a:r>
              <a:rPr lang="en-GB" dirty="0" smtClean="0"/>
              <a:t>.</a:t>
            </a:r>
          </a:p>
        </p:txBody>
      </p:sp>
      <p:sp>
        <p:nvSpPr>
          <p:cNvPr id="7" name="TextBox 6"/>
          <p:cNvSpPr txBox="1"/>
          <p:nvPr/>
        </p:nvSpPr>
        <p:spPr>
          <a:xfrm>
            <a:off x="1043608" y="2086867"/>
            <a:ext cx="7643192" cy="1477328"/>
          </a:xfrm>
          <a:prstGeom prst="rect">
            <a:avLst/>
          </a:prstGeom>
          <a:noFill/>
        </p:spPr>
        <p:txBody>
          <a:bodyPr wrap="square" rtlCol="0">
            <a:spAutoFit/>
          </a:bodyPr>
          <a:lstStyle/>
          <a:p>
            <a:pPr algn="just"/>
            <a:endParaRPr lang="en-GB" dirty="0"/>
          </a:p>
          <a:p>
            <a:pPr algn="just"/>
            <a:r>
              <a:rPr lang="en-GB" dirty="0" smtClean="0"/>
              <a:t>The </a:t>
            </a:r>
            <a:r>
              <a:rPr lang="en-GB" b="1" dirty="0" smtClean="0"/>
              <a:t>purpose of the EQC function </a:t>
            </a:r>
            <a:r>
              <a:rPr lang="en-GB" dirty="0" smtClean="0"/>
              <a:t>in the C3S is to independently </a:t>
            </a:r>
            <a:r>
              <a:rPr lang="en-GB" b="1" dirty="0" smtClean="0"/>
              <a:t>assess the quality of all C3S products and services</a:t>
            </a:r>
            <a:r>
              <a:rPr lang="en-GB" dirty="0" smtClean="0"/>
              <a:t>, and to ensure that </a:t>
            </a:r>
            <a:r>
              <a:rPr lang="en-GB" b="1" dirty="0" smtClean="0"/>
              <a:t>users have the information they need </a:t>
            </a:r>
            <a:r>
              <a:rPr lang="en-GB" dirty="0" smtClean="0"/>
              <a:t>in order to use the products and services for their own purposes. This is a </a:t>
            </a:r>
            <a:r>
              <a:rPr lang="en-GB" b="1" dirty="0" smtClean="0"/>
              <a:t>pioneering effort</a:t>
            </a:r>
            <a:r>
              <a:rPr lang="en-GB" dirty="0" smtClean="0"/>
              <a:t> in climate service delivery.</a:t>
            </a:r>
            <a:endParaRPr lang="en-GB" dirty="0"/>
          </a:p>
        </p:txBody>
      </p:sp>
    </p:spTree>
    <p:extLst>
      <p:ext uri="{BB962C8B-B14F-4D97-AF65-F5344CB8AC3E}">
        <p14:creationId xmlns:p14="http://schemas.microsoft.com/office/powerpoint/2010/main" val="199137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a:t>
            </a:r>
            <a:endParaRPr lang="en-US" dirty="0"/>
          </a:p>
        </p:txBody>
      </p:sp>
      <p:sp>
        <p:nvSpPr>
          <p:cNvPr id="7" name="TextBox 3"/>
          <p:cNvSpPr txBox="1"/>
          <p:nvPr/>
        </p:nvSpPr>
        <p:spPr>
          <a:xfrm>
            <a:off x="867704" y="691991"/>
            <a:ext cx="7952768" cy="584775"/>
          </a:xfrm>
          <a:prstGeom prst="rect">
            <a:avLst/>
          </a:prstGeom>
          <a:solidFill>
            <a:schemeClr val="bg1"/>
          </a:solidFill>
          <a:ln>
            <a:solidFill>
              <a:schemeClr val="tx1">
                <a:lumMod val="65000"/>
                <a:lumOff val="35000"/>
              </a:schemeClr>
            </a:solidFill>
          </a:ln>
        </p:spPr>
        <p:txBody>
          <a:bodyPr wrap="square" rtlCol="0">
            <a:spAutoFit/>
          </a:bodyPr>
          <a:lstStyle/>
          <a:p>
            <a:pPr lvl="0"/>
            <a:r>
              <a:rPr lang="it-IT" sz="1600" dirty="0" smtClean="0"/>
              <a:t>The Climate Data Store (CDS) is a complex infrastructure that requires an </a:t>
            </a:r>
            <a:r>
              <a:rPr lang="it-IT" sz="1600" b="1" i="1" dirty="0" smtClean="0"/>
              <a:t>Evaluation </a:t>
            </a:r>
            <a:r>
              <a:rPr lang="it-IT" sz="1600" b="1" i="1" dirty="0"/>
              <a:t>and Quality Control (EQC) </a:t>
            </a:r>
            <a:r>
              <a:rPr lang="it-IT" sz="1600" dirty="0"/>
              <a:t>function </a:t>
            </a:r>
            <a:r>
              <a:rPr lang="it-IT" sz="1600" dirty="0" smtClean="0"/>
              <a:t>providing a comprehensive </a:t>
            </a:r>
            <a:r>
              <a:rPr lang="it-IT" sz="1600" dirty="0"/>
              <a:t>quality assurance </a:t>
            </a:r>
            <a:r>
              <a:rPr lang="it-IT" sz="1600" dirty="0" smtClean="0"/>
              <a:t>service:</a:t>
            </a:r>
            <a:endParaRPr lang="en-US" sz="1600" dirty="0" smtClean="0"/>
          </a:p>
        </p:txBody>
      </p:sp>
      <p:sp>
        <p:nvSpPr>
          <p:cNvPr id="32" name="TextBox 3"/>
          <p:cNvSpPr txBox="1"/>
          <p:nvPr/>
        </p:nvSpPr>
        <p:spPr>
          <a:xfrm>
            <a:off x="1083728" y="1480011"/>
            <a:ext cx="5000440" cy="3323987"/>
          </a:xfrm>
          <a:prstGeom prst="rect">
            <a:avLst/>
          </a:prstGeom>
          <a:solidFill>
            <a:schemeClr val="bg1"/>
          </a:solidFill>
          <a:ln>
            <a:solidFill>
              <a:schemeClr val="tx1">
                <a:lumMod val="50000"/>
                <a:lumOff val="50000"/>
              </a:schemeClr>
            </a:solidFill>
          </a:ln>
        </p:spPr>
        <p:txBody>
          <a:bodyPr wrap="square" rtlCol="0">
            <a:spAutoFit/>
          </a:bodyPr>
          <a:lstStyle/>
          <a:p>
            <a:pPr marL="380990" indent="-380990">
              <a:buFont typeface="Wingdings" panose="05000000000000000000" pitchFamily="2" charset="2"/>
              <a:buChar char="q"/>
            </a:pPr>
            <a:r>
              <a:rPr lang="it-IT" sz="1400" b="1" i="1" u="sng" dirty="0" smtClean="0"/>
              <a:t>CDS datasets</a:t>
            </a:r>
            <a:r>
              <a:rPr lang="it-IT" sz="1400" dirty="0" smtClean="0"/>
              <a:t>: provide </a:t>
            </a:r>
            <a:r>
              <a:rPr lang="it-IT" sz="1400" dirty="0"/>
              <a:t>information about the technical and scientific quality and </a:t>
            </a:r>
            <a:r>
              <a:rPr lang="it-IT" sz="1400" dirty="0" smtClean="0"/>
              <a:t>fitness-for-purpose, along with </a:t>
            </a:r>
            <a:r>
              <a:rPr lang="en-US" sz="1400" dirty="0" smtClean="0"/>
              <a:t>independent assessment of the datasets</a:t>
            </a:r>
          </a:p>
          <a:p>
            <a:pPr marL="380990" indent="-380990">
              <a:buFont typeface="Wingdings" panose="05000000000000000000" pitchFamily="2" charset="2"/>
              <a:buChar char="q"/>
            </a:pPr>
            <a:endParaRPr lang="en-US" sz="1400" dirty="0" smtClean="0"/>
          </a:p>
          <a:p>
            <a:pPr marL="380990" indent="-380990">
              <a:buFont typeface="Wingdings" panose="05000000000000000000" pitchFamily="2" charset="2"/>
              <a:buChar char="q"/>
            </a:pPr>
            <a:r>
              <a:rPr lang="it-IT" sz="1400" b="1" i="1" u="sng" dirty="0" smtClean="0"/>
              <a:t>CDS </a:t>
            </a:r>
            <a:r>
              <a:rPr lang="it-IT" sz="1400" b="1" i="1" u="sng" dirty="0"/>
              <a:t>t</a:t>
            </a:r>
            <a:r>
              <a:rPr lang="it-IT" sz="1400" b="1" i="1" u="sng" dirty="0" smtClean="0"/>
              <a:t>oolbox</a:t>
            </a:r>
            <a:r>
              <a:rPr lang="it-IT" sz="1400" dirty="0" smtClean="0"/>
              <a:t>: </a:t>
            </a:r>
            <a:r>
              <a:rPr lang="en-US" sz="1400" dirty="0"/>
              <a:t>assessment of maturity and fitness </a:t>
            </a:r>
            <a:r>
              <a:rPr lang="en-US" sz="1400" dirty="0" smtClean="0"/>
              <a:t>for purpose </a:t>
            </a:r>
            <a:r>
              <a:rPr lang="en-US" sz="1400" dirty="0"/>
              <a:t>of the </a:t>
            </a:r>
            <a:r>
              <a:rPr lang="en-US" sz="1400" dirty="0" smtClean="0"/>
              <a:t>software </a:t>
            </a:r>
            <a:r>
              <a:rPr lang="en-US" sz="1400" dirty="0"/>
              <a:t>provided to explore </a:t>
            </a:r>
            <a:r>
              <a:rPr lang="en-US" sz="1400" dirty="0" smtClean="0"/>
              <a:t>the datasets</a:t>
            </a:r>
          </a:p>
          <a:p>
            <a:endParaRPr lang="en-US" sz="1400" dirty="0" smtClean="0"/>
          </a:p>
          <a:p>
            <a:pPr marL="380990" indent="-380990">
              <a:buFont typeface="Wingdings" panose="05000000000000000000" pitchFamily="2" charset="2"/>
              <a:buChar char="q"/>
            </a:pPr>
            <a:r>
              <a:rPr lang="it-IT" sz="1400" b="1" i="1" u="sng" dirty="0" smtClean="0"/>
              <a:t>CDS service</a:t>
            </a:r>
            <a:r>
              <a:rPr lang="it-IT" sz="1400" dirty="0" smtClean="0"/>
              <a:t>: performance assessment of the CDS infrastructure (e.g. speed, responsiveness, system availability)</a:t>
            </a:r>
          </a:p>
          <a:p>
            <a:endParaRPr lang="it-IT" sz="1400" dirty="0" smtClean="0"/>
          </a:p>
          <a:p>
            <a:pPr marL="380990" indent="-380990">
              <a:buFont typeface="Wingdings" panose="05000000000000000000" pitchFamily="2" charset="2"/>
              <a:buChar char="q"/>
            </a:pPr>
            <a:r>
              <a:rPr lang="it-IT" sz="1400" b="1" i="1" u="sng" dirty="0" smtClean="0"/>
              <a:t>CDS users</a:t>
            </a:r>
            <a:r>
              <a:rPr lang="it-IT" sz="1400" dirty="0" smtClean="0"/>
              <a:t>: user requirement assessment to measure users’ satisfaction with the CDS. Map </a:t>
            </a:r>
            <a:r>
              <a:rPr lang="it-IT" sz="1400" dirty="0"/>
              <a:t>evolving user needs into viable user requirements to ensure a user-oriented evolution of the </a:t>
            </a:r>
            <a:r>
              <a:rPr lang="it-IT" sz="1400" dirty="0" smtClean="0"/>
              <a:t>CDS</a:t>
            </a:r>
          </a:p>
        </p:txBody>
      </p:sp>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022" y="1491630"/>
            <a:ext cx="2895466" cy="2937674"/>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11" y="1551259"/>
            <a:ext cx="943699" cy="444427"/>
          </a:xfrm>
          <a:prstGeom prst="rect">
            <a:avLst/>
          </a:prstGeom>
        </p:spPr>
      </p:pic>
      <p:pic>
        <p:nvPicPr>
          <p:cNvPr id="35" name="Imagen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111" y="2327166"/>
            <a:ext cx="958094" cy="538928"/>
          </a:xfrm>
          <a:prstGeom prst="rect">
            <a:avLst/>
          </a:prstGeom>
        </p:spPr>
      </p:pic>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51" y="3867894"/>
            <a:ext cx="812034" cy="464511"/>
          </a:xfrm>
          <a:prstGeom prst="rect">
            <a:avLst/>
          </a:prstGeom>
        </p:spPr>
      </p:pic>
      <p:pic>
        <p:nvPicPr>
          <p:cNvPr id="15" name="Imagen 14"/>
          <p:cNvPicPr>
            <a:picLocks noChangeAspect="1"/>
          </p:cNvPicPr>
          <p:nvPr/>
        </p:nvPicPr>
        <p:blipFill rotWithShape="1">
          <a:blip r:embed="rId6">
            <a:extLst>
              <a:ext uri="{28A0092B-C50C-407E-A947-70E740481C1C}">
                <a14:useLocalDpi xmlns:a14="http://schemas.microsoft.com/office/drawing/2010/main" val="0"/>
              </a:ext>
            </a:extLst>
          </a:blip>
          <a:srcRect l="22993" t="27310" r="23248" b="25651"/>
          <a:stretch/>
        </p:blipFill>
        <p:spPr>
          <a:xfrm>
            <a:off x="607938" y="3003798"/>
            <a:ext cx="768596" cy="610031"/>
          </a:xfrm>
          <a:prstGeom prst="rect">
            <a:avLst/>
          </a:prstGeom>
        </p:spPr>
      </p:pic>
    </p:spTree>
    <p:extLst>
      <p:ext uri="{BB962C8B-B14F-4D97-AF65-F5344CB8AC3E}">
        <p14:creationId xmlns:p14="http://schemas.microsoft.com/office/powerpoint/2010/main" val="171606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3"/>
          <p:cNvSpPr txBox="1"/>
          <p:nvPr/>
        </p:nvSpPr>
        <p:spPr>
          <a:xfrm>
            <a:off x="867704" y="1906835"/>
            <a:ext cx="5786575" cy="1384995"/>
          </a:xfrm>
          <a:prstGeom prst="rect">
            <a:avLst/>
          </a:prstGeom>
          <a:noFill/>
          <a:ln>
            <a:solidFill>
              <a:schemeClr val="tx1">
                <a:lumMod val="65000"/>
                <a:lumOff val="35000"/>
              </a:schemeClr>
            </a:solidFill>
          </a:ln>
        </p:spPr>
        <p:txBody>
          <a:bodyPr wrap="square" rtlCol="0">
            <a:spAutoFit/>
          </a:bodyPr>
          <a:lstStyle/>
          <a:p>
            <a:r>
              <a:rPr lang="it-IT" sz="1400" b="1" i="1" dirty="0" smtClean="0"/>
              <a:t>A challenge: </a:t>
            </a:r>
            <a:r>
              <a:rPr lang="it-IT" sz="1400" dirty="0" smtClean="0"/>
              <a:t>the CDS datasets include a wide variety of data types: </a:t>
            </a:r>
          </a:p>
          <a:p>
            <a:pPr marL="380990" indent="-380990">
              <a:buFont typeface="Wingdings" panose="05000000000000000000" pitchFamily="2" charset="2"/>
              <a:buChar char="q"/>
            </a:pPr>
            <a:r>
              <a:rPr lang="it-IT" sz="1400" dirty="0" smtClean="0"/>
              <a:t>Satellite observations</a:t>
            </a:r>
          </a:p>
          <a:p>
            <a:pPr marL="380990" indent="-380990">
              <a:buFont typeface="Wingdings" panose="05000000000000000000" pitchFamily="2" charset="2"/>
              <a:buChar char="q"/>
            </a:pPr>
            <a:r>
              <a:rPr lang="it-IT" sz="1400" dirty="0" smtClean="0"/>
              <a:t>In-situ observations</a:t>
            </a:r>
          </a:p>
          <a:p>
            <a:pPr marL="380990" indent="-380990">
              <a:buFont typeface="Wingdings" panose="05000000000000000000" pitchFamily="2" charset="2"/>
              <a:buChar char="q"/>
            </a:pPr>
            <a:r>
              <a:rPr lang="it-IT" sz="1400" dirty="0" smtClean="0"/>
              <a:t>Reanalysis</a:t>
            </a:r>
          </a:p>
          <a:p>
            <a:pPr marL="380990" indent="-380990">
              <a:buFont typeface="Wingdings" panose="05000000000000000000" pitchFamily="2" charset="2"/>
              <a:buChar char="q"/>
            </a:pPr>
            <a:r>
              <a:rPr lang="it-IT" sz="1400" dirty="0" smtClean="0"/>
              <a:t>Seasonal forecasts</a:t>
            </a:r>
          </a:p>
          <a:p>
            <a:pPr marL="380990" indent="-380990">
              <a:buFont typeface="Wingdings" panose="05000000000000000000" pitchFamily="2" charset="2"/>
              <a:buChar char="q"/>
            </a:pPr>
            <a:r>
              <a:rPr lang="it-IT" sz="1400" dirty="0" smtClean="0"/>
              <a:t>Global and regional climate projections</a:t>
            </a:r>
            <a:endParaRPr lang="it-IT" sz="1400" dirty="0"/>
          </a:p>
        </p:txBody>
      </p:sp>
      <p:sp>
        <p:nvSpPr>
          <p:cNvPr id="24" name="TextBox 3"/>
          <p:cNvSpPr txBox="1"/>
          <p:nvPr/>
        </p:nvSpPr>
        <p:spPr>
          <a:xfrm>
            <a:off x="867704" y="3507854"/>
            <a:ext cx="5786575" cy="523220"/>
          </a:xfrm>
          <a:prstGeom prst="rect">
            <a:avLst/>
          </a:prstGeom>
          <a:noFill/>
          <a:ln>
            <a:solidFill>
              <a:schemeClr val="tx1">
                <a:lumMod val="65000"/>
                <a:lumOff val="35000"/>
              </a:schemeClr>
            </a:solidFill>
          </a:ln>
        </p:spPr>
        <p:txBody>
          <a:bodyPr wrap="square" rtlCol="0">
            <a:spAutoFit/>
          </a:bodyPr>
          <a:lstStyle/>
          <a:p>
            <a:r>
              <a:rPr lang="it-IT" sz="1400" dirty="0" smtClean="0"/>
              <a:t>This poses challenges to provide a </a:t>
            </a:r>
            <a:r>
              <a:rPr lang="it-IT" sz="1400" b="1" i="1" dirty="0" smtClean="0"/>
              <a:t>seamless and homogeneous EQC information </a:t>
            </a:r>
            <a:r>
              <a:rPr lang="it-IT" sz="1400" dirty="0" smtClean="0"/>
              <a:t>for the whole CDS datasets</a:t>
            </a:r>
          </a:p>
        </p:txBody>
      </p:sp>
      <p:sp>
        <p:nvSpPr>
          <p:cNvPr id="16" name="TextBox 3"/>
          <p:cNvSpPr txBox="1"/>
          <p:nvPr/>
        </p:nvSpPr>
        <p:spPr>
          <a:xfrm>
            <a:off x="861975" y="4227934"/>
            <a:ext cx="5786575" cy="307777"/>
          </a:xfrm>
          <a:prstGeom prst="rect">
            <a:avLst/>
          </a:prstGeom>
          <a:noFill/>
          <a:ln>
            <a:solidFill>
              <a:schemeClr val="tx1">
                <a:lumMod val="65000"/>
                <a:lumOff val="35000"/>
              </a:schemeClr>
            </a:solidFill>
          </a:ln>
        </p:spPr>
        <p:txBody>
          <a:bodyPr wrap="square" rtlCol="0">
            <a:spAutoFit/>
          </a:bodyPr>
          <a:lstStyle/>
          <a:p>
            <a:r>
              <a:rPr lang="it-IT" sz="1400" dirty="0" smtClean="0"/>
              <a:t>To overcome this issue a </a:t>
            </a:r>
            <a:r>
              <a:rPr lang="it-IT" sz="1400" b="1" i="1" dirty="0" smtClean="0"/>
              <a:t>synthesis table </a:t>
            </a:r>
            <a:r>
              <a:rPr lang="it-IT" sz="1400" dirty="0" smtClean="0"/>
              <a:t>is integrated in the CDS web portal</a:t>
            </a:r>
          </a:p>
        </p:txBody>
      </p:sp>
      <p:grpSp>
        <p:nvGrpSpPr>
          <p:cNvPr id="21" name="Grupo 20"/>
          <p:cNvGrpSpPr/>
          <p:nvPr/>
        </p:nvGrpSpPr>
        <p:grpSpPr>
          <a:xfrm>
            <a:off x="899594" y="783611"/>
            <a:ext cx="747642" cy="1068059"/>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QAR available in the CDS</a:t>
              </a:r>
              <a:endParaRPr lang="es-ES" sz="1000" kern="1200" dirty="0"/>
            </a:p>
          </p:txBody>
        </p:sp>
      </p:grpSp>
      <p:grpSp>
        <p:nvGrpSpPr>
          <p:cNvPr id="26" name="Grupo 25"/>
          <p:cNvGrpSpPr/>
          <p:nvPr/>
        </p:nvGrpSpPr>
        <p:grpSpPr>
          <a:xfrm>
            <a:off x="1647234" y="783613"/>
            <a:ext cx="5012998" cy="694238"/>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0" lvl="1" algn="l" defTabSz="622300">
                <a:lnSpc>
                  <a:spcPct val="90000"/>
                </a:lnSpc>
                <a:spcBef>
                  <a:spcPct val="0"/>
                </a:spcBef>
                <a:spcAft>
                  <a:spcPct val="15000"/>
                </a:spcAft>
              </a:pPr>
              <a:r>
                <a:rPr lang="en-GB" sz="1400" kern="1200" dirty="0" smtClean="0"/>
                <a:t>The Quality Assurance Reports (QAR) </a:t>
              </a:r>
              <a:r>
                <a:rPr lang="en-GB" sz="1400" dirty="0" smtClean="0"/>
                <a:t>are</a:t>
              </a:r>
              <a:r>
                <a:rPr lang="en-GB" sz="1400" kern="1200" dirty="0" smtClean="0"/>
                <a:t> organised in a database </a:t>
              </a:r>
              <a:r>
                <a:rPr lang="en-GB" sz="1400" kern="1200" noProof="0" dirty="0" smtClean="0"/>
                <a:t>integrated in the CDS and hold all the available EQC information according to user requirements</a:t>
              </a:r>
              <a:endParaRPr lang="en-GB" sz="1400" kern="1200" dirty="0"/>
            </a:p>
          </p:txBody>
        </p:sp>
      </p:grpSp>
      <p:pic>
        <p:nvPicPr>
          <p:cNvPr id="1027" name="Picture 3" descr="NOAA-NDBC-discus-bu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67" y="1249506"/>
            <a:ext cx="1024960" cy="1204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lysbu5CurFgTdQ-6tui30epNyEYaUrkRfoQEH9hblT_NduJds9xnj6qODermub5-c3MTGgAbEtoQI1N-qDxD8Qp2_3-AgUmL4pZp86gIhHm9nUOwVgRi1CPSCz22z79kO2bNG01E7RCviqZA4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041" y="2286218"/>
            <a:ext cx="1143447" cy="11474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70805097-63060dd1-3021-44aa-b5b1-23ccf62ebf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313" y="3550245"/>
            <a:ext cx="1544244" cy="865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ather-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71550"/>
            <a:ext cx="1177305" cy="117730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867704" y="235007"/>
            <a:ext cx="7819096" cy="277539"/>
          </a:xfrm>
        </p:spPr>
        <p:txBody>
          <a:bodyPr/>
          <a:lstStyle/>
          <a:p>
            <a:r>
              <a:rPr lang="en-US" dirty="0"/>
              <a:t>EQC </a:t>
            </a:r>
            <a:r>
              <a:rPr lang="en-US" dirty="0" smtClean="0"/>
              <a:t>of the CDS datasets</a:t>
            </a:r>
            <a:endParaRPr lang="en-US" dirty="0"/>
          </a:p>
        </p:txBody>
      </p:sp>
    </p:spTree>
    <p:extLst>
      <p:ext uri="{BB962C8B-B14F-4D97-AF65-F5344CB8AC3E}">
        <p14:creationId xmlns:p14="http://schemas.microsoft.com/office/powerpoint/2010/main" val="5560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EQC </a:t>
            </a:r>
            <a:r>
              <a:rPr lang="en-US" dirty="0" smtClean="0"/>
              <a:t>of the CDS datasets</a:t>
            </a:r>
            <a:endParaRPr lang="en-US" dirty="0"/>
          </a:p>
        </p:txBody>
      </p:sp>
      <p:sp>
        <p:nvSpPr>
          <p:cNvPr id="6" name="TextBox 3"/>
          <p:cNvSpPr txBox="1"/>
          <p:nvPr/>
        </p:nvSpPr>
        <p:spPr>
          <a:xfrm>
            <a:off x="5589602" y="847583"/>
            <a:ext cx="3086853" cy="2677656"/>
          </a:xfrm>
          <a:prstGeom prst="rect">
            <a:avLst/>
          </a:prstGeom>
          <a:noFill/>
          <a:ln>
            <a:solidFill>
              <a:schemeClr val="tx1">
                <a:lumMod val="65000"/>
                <a:lumOff val="35000"/>
              </a:schemeClr>
            </a:solidFill>
          </a:ln>
        </p:spPr>
        <p:txBody>
          <a:bodyPr wrap="square" rtlCol="0">
            <a:spAutoFit/>
          </a:bodyPr>
          <a:lstStyle/>
          <a:p>
            <a:pPr marL="171450" indent="-171450">
              <a:buFont typeface="Arial" panose="020B0604020202020204" pitchFamily="34" charset="0"/>
              <a:buChar char="•"/>
            </a:pPr>
            <a:r>
              <a:rPr lang="en-GB" sz="1400" dirty="0" smtClean="0"/>
              <a:t>The information will be made available via a new tab in the CDS web pages with the same look and feel as the download option</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The user selects the dataset and variable of interest</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A set of information is presented by displaying the synthesis table with the web page being created dynamically</a:t>
            </a:r>
            <a:endParaRPr lang="en-GB" sz="1400" dirty="0"/>
          </a:p>
        </p:txBody>
      </p:sp>
      <p:grpSp>
        <p:nvGrpSpPr>
          <p:cNvPr id="16" name="Group 8"/>
          <p:cNvGrpSpPr>
            <a:grpSpLocks noChangeAspect="1"/>
          </p:cNvGrpSpPr>
          <p:nvPr/>
        </p:nvGrpSpPr>
        <p:grpSpPr>
          <a:xfrm>
            <a:off x="867704" y="638706"/>
            <a:ext cx="4405952" cy="3744898"/>
            <a:chOff x="1534200" y="-20538"/>
            <a:chExt cx="6075600" cy="5164038"/>
          </a:xfrm>
        </p:grpSpPr>
        <p:pic>
          <p:nvPicPr>
            <p:cNvPr id="1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00" y="0"/>
              <a:ext cx="6075600" cy="5143500"/>
            </a:xfrm>
            <a:prstGeom prst="rect">
              <a:avLst/>
            </a:prstGeom>
          </p:spPr>
        </p:pic>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0538"/>
              <a:ext cx="876300" cy="304800"/>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b="11810"/>
            <a:stretch/>
          </p:blipFill>
          <p:spPr>
            <a:xfrm>
              <a:off x="2005608" y="15494"/>
              <a:ext cx="838200" cy="252000"/>
            </a:xfrm>
            <a:prstGeom prst="rect">
              <a:avLst/>
            </a:prstGeom>
          </p:spPr>
        </p:pic>
        <p:sp>
          <p:nvSpPr>
            <p:cNvPr id="20" name="TextBox 7"/>
            <p:cNvSpPr txBox="1"/>
            <p:nvPr/>
          </p:nvSpPr>
          <p:spPr>
            <a:xfrm>
              <a:off x="3491880" y="5884"/>
              <a:ext cx="720080"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smtClean="0">
                  <a:solidFill>
                    <a:srgbClr val="A90000"/>
                  </a:solidFill>
                </a:rPr>
                <a:t>EQC</a:t>
              </a:r>
              <a:endParaRPr lang="en-GB" sz="1100" dirty="0">
                <a:solidFill>
                  <a:srgbClr val="A90000"/>
                </a:solidFill>
              </a:endParaRPr>
            </a:p>
          </p:txBody>
        </p:sp>
      </p:grpSp>
      <p:sp>
        <p:nvSpPr>
          <p:cNvPr id="32" name="TextBox 3"/>
          <p:cNvSpPr txBox="1"/>
          <p:nvPr/>
        </p:nvSpPr>
        <p:spPr>
          <a:xfrm>
            <a:off x="3101528" y="4662728"/>
            <a:ext cx="1738800" cy="276999"/>
          </a:xfrm>
          <a:prstGeom prst="rect">
            <a:avLst/>
          </a:prstGeom>
          <a:solidFill>
            <a:srgbClr val="C00000"/>
          </a:solidFill>
          <a:ln>
            <a:solidFill>
              <a:schemeClr val="tx1">
                <a:lumMod val="65000"/>
                <a:lumOff val="35000"/>
              </a:schemeClr>
            </a:solidFill>
          </a:ln>
        </p:spPr>
        <p:txBody>
          <a:bodyPr wrap="square" rtlCol="0">
            <a:spAutoFit/>
          </a:bodyPr>
          <a:lstStyle/>
          <a:p>
            <a:r>
              <a:rPr lang="en-GB" sz="1200" dirty="0" smtClean="0">
                <a:solidFill>
                  <a:schemeClr val="bg1"/>
                </a:solidFill>
              </a:rPr>
              <a:t>Show EQC information</a:t>
            </a:r>
            <a:endParaRPr lang="en-GB" sz="1200" dirty="0">
              <a:solidFill>
                <a:schemeClr val="bg1"/>
              </a:solidFill>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843" y="4711833"/>
            <a:ext cx="408221" cy="419156"/>
          </a:xfrm>
          <a:prstGeom prst="rect">
            <a:avLst/>
          </a:prstGeom>
        </p:spPr>
      </p:pic>
    </p:spTree>
    <p:extLst>
      <p:ext uri="{BB962C8B-B14F-4D97-AF65-F5344CB8AC3E}">
        <p14:creationId xmlns:p14="http://schemas.microsoft.com/office/powerpoint/2010/main" val="328166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p:cNvGrpSpPr>
            <a:grpSpLocks noChangeAspect="1"/>
          </p:cNvGrpSpPr>
          <p:nvPr/>
        </p:nvGrpSpPr>
        <p:grpSpPr>
          <a:xfrm>
            <a:off x="867704" y="555526"/>
            <a:ext cx="6800640" cy="4504794"/>
            <a:chOff x="1534200" y="-20538"/>
            <a:chExt cx="6075600" cy="5164038"/>
          </a:xfrm>
        </p:grpSpPr>
        <p:pic>
          <p:nvPicPr>
            <p:cNvPr id="2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00" y="0"/>
              <a:ext cx="6075600" cy="5143500"/>
            </a:xfrm>
            <a:prstGeom prst="rect">
              <a:avLst/>
            </a:prstGeom>
          </p:spPr>
        </p:pic>
        <p:pic>
          <p:nvPicPr>
            <p:cNvPr id="2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0538"/>
              <a:ext cx="876300" cy="304800"/>
            </a:xfrm>
            <a:prstGeom prst="rect">
              <a:avLst/>
            </a:prstGeom>
          </p:spPr>
        </p:pic>
        <p:pic>
          <p:nvPicPr>
            <p:cNvPr id="27" name="Picture 5"/>
            <p:cNvPicPr>
              <a:picLocks noChangeAspect="1"/>
            </p:cNvPicPr>
            <p:nvPr/>
          </p:nvPicPr>
          <p:blipFill rotWithShape="1">
            <a:blip r:embed="rId4">
              <a:extLst>
                <a:ext uri="{28A0092B-C50C-407E-A947-70E740481C1C}">
                  <a14:useLocalDpi xmlns:a14="http://schemas.microsoft.com/office/drawing/2010/main" val="0"/>
                </a:ext>
              </a:extLst>
            </a:blip>
            <a:srcRect b="11810"/>
            <a:stretch/>
          </p:blipFill>
          <p:spPr>
            <a:xfrm>
              <a:off x="2005608" y="15494"/>
              <a:ext cx="838200" cy="252000"/>
            </a:xfrm>
            <a:prstGeom prst="rect">
              <a:avLst/>
            </a:prstGeom>
          </p:spPr>
        </p:pic>
        <p:sp>
          <p:nvSpPr>
            <p:cNvPr id="28" name="TextBox 7"/>
            <p:cNvSpPr txBox="1"/>
            <p:nvPr/>
          </p:nvSpPr>
          <p:spPr>
            <a:xfrm>
              <a:off x="3491880" y="5884"/>
              <a:ext cx="720080"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smtClean="0">
                  <a:solidFill>
                    <a:srgbClr val="A90000"/>
                  </a:solidFill>
                </a:rPr>
                <a:t>EQC</a:t>
              </a:r>
              <a:endParaRPr lang="en-GB" sz="1100" dirty="0">
                <a:solidFill>
                  <a:srgbClr val="A90000"/>
                </a:solidFill>
              </a:endParaRPr>
            </a:p>
          </p:txBody>
        </p:sp>
      </p:grpSp>
      <p:sp>
        <p:nvSpPr>
          <p:cNvPr id="3" name="Rectángulo 2"/>
          <p:cNvSpPr/>
          <p:nvPr/>
        </p:nvSpPr>
        <p:spPr>
          <a:xfrm>
            <a:off x="899592" y="887724"/>
            <a:ext cx="7015622" cy="4253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p:txBody>
          <a:bodyPr/>
          <a:lstStyle/>
          <a:p>
            <a:r>
              <a:rPr lang="en-US" dirty="0"/>
              <a:t>EQC </a:t>
            </a:r>
            <a:r>
              <a:rPr lang="en-US" dirty="0" smtClean="0"/>
              <a:t>of the CDS datasets</a:t>
            </a:r>
            <a:endParaRPr lang="en-US" dirty="0"/>
          </a:p>
        </p:txBody>
      </p:sp>
      <p:sp>
        <p:nvSpPr>
          <p:cNvPr id="4" name="Rectángulo 3"/>
          <p:cNvSpPr/>
          <p:nvPr/>
        </p:nvSpPr>
        <p:spPr>
          <a:xfrm>
            <a:off x="1621767" y="3820067"/>
            <a:ext cx="2123583"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INTRODUCTION</a:t>
            </a:r>
            <a:endParaRPr lang="en-US" sz="1200" dirty="0"/>
          </a:p>
        </p:txBody>
      </p:sp>
      <p:sp>
        <p:nvSpPr>
          <p:cNvPr id="14" name="Rectángulo 13"/>
          <p:cNvSpPr/>
          <p:nvPr/>
        </p:nvSpPr>
        <p:spPr>
          <a:xfrm>
            <a:off x="4749051" y="3541435"/>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Temporal and spatial coverage and resolution</a:t>
            </a:r>
            <a:endParaRPr lang="en-US" sz="1000" dirty="0">
              <a:solidFill>
                <a:schemeClr val="tx1"/>
              </a:solidFill>
            </a:endParaRPr>
          </a:p>
        </p:txBody>
      </p:sp>
      <p:sp>
        <p:nvSpPr>
          <p:cNvPr id="18" name="Rectángulo 17"/>
          <p:cNvSpPr/>
          <p:nvPr/>
        </p:nvSpPr>
        <p:spPr>
          <a:xfrm>
            <a:off x="4754892" y="3136642"/>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Dataset overview</a:t>
            </a:r>
            <a:endParaRPr lang="en-US" sz="1000" dirty="0">
              <a:solidFill>
                <a:schemeClr val="tx1"/>
              </a:solidFill>
            </a:endParaRPr>
          </a:p>
        </p:txBody>
      </p:sp>
      <p:sp>
        <p:nvSpPr>
          <p:cNvPr id="19" name="Rectángulo 18"/>
          <p:cNvSpPr/>
          <p:nvPr/>
        </p:nvSpPr>
        <p:spPr>
          <a:xfrm>
            <a:off x="4747904" y="3946228"/>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Providers</a:t>
            </a:r>
            <a:endParaRPr lang="en-US" sz="1000" dirty="0">
              <a:solidFill>
                <a:schemeClr val="tx1"/>
              </a:solidFill>
            </a:endParaRPr>
          </a:p>
        </p:txBody>
      </p:sp>
      <p:sp>
        <p:nvSpPr>
          <p:cNvPr id="20" name="Rectángulo 19"/>
          <p:cNvSpPr/>
          <p:nvPr/>
        </p:nvSpPr>
        <p:spPr>
          <a:xfrm>
            <a:off x="4747904" y="4351021"/>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Dataset version</a:t>
            </a:r>
            <a:endParaRPr lang="en-US" sz="1000" dirty="0">
              <a:solidFill>
                <a:schemeClr val="tx1"/>
              </a:solidFill>
            </a:endParaRPr>
          </a:p>
        </p:txBody>
      </p:sp>
      <p:sp>
        <p:nvSpPr>
          <p:cNvPr id="21" name="Rectángulo 20"/>
          <p:cNvSpPr/>
          <p:nvPr/>
        </p:nvSpPr>
        <p:spPr>
          <a:xfrm>
            <a:off x="4747904" y="4755814"/>
            <a:ext cx="1691412" cy="323742"/>
          </a:xfrm>
          <a:prstGeom prst="rect">
            <a:avLst/>
          </a:prstGeom>
          <a:solidFill>
            <a:schemeClr val="bg1"/>
          </a:solid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Record update</a:t>
            </a:r>
            <a:endParaRPr lang="en-US" sz="1000" dirty="0">
              <a:solidFill>
                <a:schemeClr val="tx1"/>
              </a:solidFill>
            </a:endParaRPr>
          </a:p>
        </p:txBody>
      </p:sp>
      <p:cxnSp>
        <p:nvCxnSpPr>
          <p:cNvPr id="7" name="Conector angular 6"/>
          <p:cNvCxnSpPr>
            <a:stCxn id="4" idx="3"/>
            <a:endCxn id="18" idx="1"/>
          </p:cNvCxnSpPr>
          <p:nvPr/>
        </p:nvCxnSpPr>
        <p:spPr>
          <a:xfrm flipV="1">
            <a:off x="3745350" y="3298513"/>
            <a:ext cx="1009542" cy="8095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angular 8"/>
          <p:cNvCxnSpPr>
            <a:stCxn id="4" idx="3"/>
            <a:endCxn id="14" idx="1"/>
          </p:cNvCxnSpPr>
          <p:nvPr/>
        </p:nvCxnSpPr>
        <p:spPr>
          <a:xfrm flipV="1">
            <a:off x="3745350" y="3703306"/>
            <a:ext cx="1003701" cy="40479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angular 10"/>
          <p:cNvCxnSpPr>
            <a:stCxn id="4" idx="3"/>
            <a:endCxn id="19" idx="1"/>
          </p:cNvCxnSpPr>
          <p:nvPr/>
        </p:nvCxnSpPr>
        <p:spPr>
          <a:xfrm>
            <a:off x="3745350" y="4108099"/>
            <a:ext cx="1002554"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ector angular 21"/>
          <p:cNvCxnSpPr>
            <a:stCxn id="4" idx="3"/>
            <a:endCxn id="20" idx="1"/>
          </p:cNvCxnSpPr>
          <p:nvPr/>
        </p:nvCxnSpPr>
        <p:spPr>
          <a:xfrm>
            <a:off x="3745350" y="4108099"/>
            <a:ext cx="1002554" cy="40479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angular 31"/>
          <p:cNvCxnSpPr>
            <a:stCxn id="4" idx="3"/>
            <a:endCxn id="21" idx="1"/>
          </p:cNvCxnSpPr>
          <p:nvPr/>
        </p:nvCxnSpPr>
        <p:spPr>
          <a:xfrm>
            <a:off x="3745350" y="4108099"/>
            <a:ext cx="1002554" cy="8095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49" name="Diagrama 48"/>
          <p:cNvGraphicFramePr/>
          <p:nvPr>
            <p:extLst>
              <p:ext uri="{D42A27DB-BD31-4B8C-83A1-F6EECF244321}">
                <p14:modId xmlns:p14="http://schemas.microsoft.com/office/powerpoint/2010/main" val="769696939"/>
              </p:ext>
            </p:extLst>
          </p:nvPr>
        </p:nvGraphicFramePr>
        <p:xfrm>
          <a:off x="539552" y="801493"/>
          <a:ext cx="3273753" cy="2302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 name="Rectángulo 50"/>
          <p:cNvSpPr/>
          <p:nvPr/>
        </p:nvSpPr>
        <p:spPr>
          <a:xfrm>
            <a:off x="3019712" y="1048410"/>
            <a:ext cx="4464496" cy="34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PRODUCT NAME: </a:t>
            </a:r>
            <a:r>
              <a:rPr lang="en-US" sz="1200" i="1" dirty="0">
                <a:solidFill>
                  <a:schemeClr val="tx1"/>
                </a:solidFill>
              </a:rPr>
              <a:t>Ozone monthly gridded data from 1970 to present</a:t>
            </a:r>
          </a:p>
        </p:txBody>
      </p:sp>
      <p:sp>
        <p:nvSpPr>
          <p:cNvPr id="52" name="Rectángulo 51"/>
          <p:cNvSpPr/>
          <p:nvPr/>
        </p:nvSpPr>
        <p:spPr>
          <a:xfrm>
            <a:off x="3286313" y="1782387"/>
            <a:ext cx="3816424" cy="34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PROCESSING LEVEL: </a:t>
            </a:r>
            <a:r>
              <a:rPr lang="en-US" sz="1200" i="1" dirty="0" smtClean="0">
                <a:solidFill>
                  <a:schemeClr val="tx1"/>
                </a:solidFill>
              </a:rPr>
              <a:t>Level 3</a:t>
            </a:r>
            <a:endParaRPr lang="en-US" sz="1200" i="1" dirty="0">
              <a:solidFill>
                <a:schemeClr val="tx1"/>
              </a:solidFill>
            </a:endParaRPr>
          </a:p>
        </p:txBody>
      </p:sp>
      <p:sp>
        <p:nvSpPr>
          <p:cNvPr id="53" name="Rectángulo 52"/>
          <p:cNvSpPr/>
          <p:nvPr/>
        </p:nvSpPr>
        <p:spPr>
          <a:xfrm>
            <a:off x="3019712" y="2527556"/>
            <a:ext cx="3960440" cy="34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VERTICAL AGGREGATION: </a:t>
            </a:r>
            <a:r>
              <a:rPr lang="en-US" sz="1200" i="1" dirty="0" smtClean="0">
                <a:solidFill>
                  <a:schemeClr val="tx1"/>
                </a:solidFill>
              </a:rPr>
              <a:t>vertical profiles from limb sensors</a:t>
            </a:r>
            <a:endParaRPr lang="en-US" sz="1200" i="1" dirty="0">
              <a:solidFill>
                <a:schemeClr val="tx1"/>
              </a:solidFill>
            </a:endParaRPr>
          </a:p>
        </p:txBody>
      </p:sp>
      <p:sp>
        <p:nvSpPr>
          <p:cNvPr id="54" name="Rectángulo 53"/>
          <p:cNvSpPr/>
          <p:nvPr/>
        </p:nvSpPr>
        <p:spPr>
          <a:xfrm>
            <a:off x="3235736" y="2142427"/>
            <a:ext cx="3816424" cy="34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SENSOR: </a:t>
            </a:r>
            <a:r>
              <a:rPr lang="en-US" sz="1200" i="1" dirty="0" smtClean="0">
                <a:solidFill>
                  <a:schemeClr val="tx1"/>
                </a:solidFill>
              </a:rPr>
              <a:t>ace (atmospheric chemistry experiment)</a:t>
            </a:r>
            <a:endParaRPr lang="en-US" sz="1200" i="1" dirty="0">
              <a:solidFill>
                <a:schemeClr val="tx1"/>
              </a:solidFill>
            </a:endParaRPr>
          </a:p>
        </p:txBody>
      </p:sp>
      <p:sp>
        <p:nvSpPr>
          <p:cNvPr id="55" name="Rectángulo 54"/>
          <p:cNvSpPr/>
          <p:nvPr/>
        </p:nvSpPr>
        <p:spPr>
          <a:xfrm>
            <a:off x="3199732" y="1408450"/>
            <a:ext cx="3960440" cy="34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VARIABLE: </a:t>
            </a:r>
            <a:r>
              <a:rPr lang="en-US" sz="1200" i="1" dirty="0" smtClean="0">
                <a:solidFill>
                  <a:schemeClr val="tx1"/>
                </a:solidFill>
              </a:rPr>
              <a:t>Ozone concentration </a:t>
            </a:r>
            <a:endParaRPr lang="en-US" sz="1200" i="1" dirty="0">
              <a:solidFill>
                <a:schemeClr val="tx1"/>
              </a:solidFill>
            </a:endParaRPr>
          </a:p>
        </p:txBody>
      </p:sp>
      <p:sp>
        <p:nvSpPr>
          <p:cNvPr id="56" name="Rectángulo 55"/>
          <p:cNvSpPr/>
          <p:nvPr/>
        </p:nvSpPr>
        <p:spPr>
          <a:xfrm>
            <a:off x="964234" y="887724"/>
            <a:ext cx="6488086" cy="2132157"/>
          </a:xfrm>
          <a:prstGeom prst="rect">
            <a:avLst/>
          </a:prstGeom>
          <a:noFill/>
          <a:ln>
            <a:solidFill>
              <a:srgbClr val="A73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Imagen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3688" y="1704035"/>
            <a:ext cx="408221" cy="419156"/>
          </a:xfrm>
          <a:prstGeom prst="rect">
            <a:avLst/>
          </a:prstGeom>
        </p:spPr>
      </p:pic>
      <p:pic>
        <p:nvPicPr>
          <p:cNvPr id="58" name="Imagen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4723" y="3266295"/>
            <a:ext cx="408221" cy="419156"/>
          </a:xfrm>
          <a:prstGeom prst="rect">
            <a:avLst/>
          </a:prstGeom>
        </p:spPr>
      </p:pic>
      <p:sp>
        <p:nvSpPr>
          <p:cNvPr id="59" name="TextBox 3"/>
          <p:cNvSpPr txBox="1"/>
          <p:nvPr/>
        </p:nvSpPr>
        <p:spPr>
          <a:xfrm>
            <a:off x="7380312" y="555526"/>
            <a:ext cx="1763688" cy="4185761"/>
          </a:xfrm>
          <a:prstGeom prst="rect">
            <a:avLst/>
          </a:prstGeom>
          <a:solidFill>
            <a:schemeClr val="bg1"/>
          </a:solidFill>
          <a:ln>
            <a:solidFill>
              <a:schemeClr val="tx1">
                <a:lumMod val="65000"/>
                <a:lumOff val="35000"/>
              </a:schemeClr>
            </a:solidFill>
          </a:ln>
        </p:spPr>
        <p:txBody>
          <a:bodyPr wrap="square" rtlCol="0">
            <a:spAutoFit/>
          </a:bodyPr>
          <a:lstStyle/>
          <a:p>
            <a:pPr marL="171450" indent="-171450">
              <a:buFont typeface="Arial" panose="020B0604020202020204" pitchFamily="34" charset="0"/>
              <a:buChar char="•"/>
            </a:pPr>
            <a:r>
              <a:rPr lang="en-GB" sz="1400" dirty="0" smtClean="0"/>
              <a:t>The EQC information is organized and homogenised across all datasets</a:t>
            </a:r>
            <a:endParaRPr lang="en-GB" sz="1400" u="sng" dirty="0" smtClean="0"/>
          </a:p>
          <a:p>
            <a:endParaRPr lang="en-GB" sz="1400" dirty="0" smtClean="0"/>
          </a:p>
          <a:p>
            <a:pPr marL="171450" indent="-171450">
              <a:buFont typeface="Arial" panose="020B0604020202020204" pitchFamily="34" charset="0"/>
              <a:buChar char="•"/>
            </a:pPr>
            <a:r>
              <a:rPr lang="en-GB" sz="1400" dirty="0" smtClean="0"/>
              <a:t>The layout is agnostic of the product type selected</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smtClean="0"/>
              <a:t>The user can dig into the EQC information created dynamically through successive clicks on the box of interest</a:t>
            </a:r>
            <a:endParaRPr lang="en-GB" sz="1400" dirty="0"/>
          </a:p>
        </p:txBody>
      </p:sp>
    </p:spTree>
    <p:extLst>
      <p:ext uri="{BB962C8B-B14F-4D97-AF65-F5344CB8AC3E}">
        <p14:creationId xmlns:p14="http://schemas.microsoft.com/office/powerpoint/2010/main" val="299665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3820" y="889968"/>
            <a:ext cx="7015622" cy="4253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p:txBody>
          <a:bodyPr/>
          <a:lstStyle/>
          <a:p>
            <a:r>
              <a:rPr lang="en-US" dirty="0"/>
              <a:t>EQC </a:t>
            </a:r>
            <a:r>
              <a:rPr lang="en-US" dirty="0" smtClean="0"/>
              <a:t>of the CDS datasets</a:t>
            </a:r>
            <a:endParaRPr lang="en-US" dirty="0"/>
          </a:p>
        </p:txBody>
      </p:sp>
      <p:sp>
        <p:nvSpPr>
          <p:cNvPr id="6" name="TextBox 3"/>
          <p:cNvSpPr txBox="1"/>
          <p:nvPr/>
        </p:nvSpPr>
        <p:spPr>
          <a:xfrm>
            <a:off x="7020272" y="1131590"/>
            <a:ext cx="1646891" cy="2462213"/>
          </a:xfrm>
          <a:prstGeom prst="rect">
            <a:avLst/>
          </a:prstGeom>
          <a:noFill/>
          <a:ln>
            <a:solidFill>
              <a:schemeClr val="tx1">
                <a:lumMod val="65000"/>
                <a:lumOff val="35000"/>
              </a:schemeClr>
            </a:solidFill>
          </a:ln>
        </p:spPr>
        <p:txBody>
          <a:bodyPr wrap="square" rtlCol="0">
            <a:spAutoFit/>
          </a:bodyPr>
          <a:lstStyle/>
          <a:p>
            <a:r>
              <a:rPr lang="en-GB" sz="1400" dirty="0" smtClean="0"/>
              <a:t>The synthesis table web pages are built dynamically, based on the information stored and displayed through a Content Management System (CMS) that is an integral part of the CDS</a:t>
            </a:r>
            <a:endParaRPr lang="en-GB" sz="1400" dirty="0"/>
          </a:p>
        </p:txBody>
      </p:sp>
      <p:grpSp>
        <p:nvGrpSpPr>
          <p:cNvPr id="4" name="Grupo 3"/>
          <p:cNvGrpSpPr/>
          <p:nvPr/>
        </p:nvGrpSpPr>
        <p:grpSpPr>
          <a:xfrm>
            <a:off x="1117535" y="722624"/>
            <a:ext cx="5902737" cy="4225390"/>
            <a:chOff x="1907704" y="987574"/>
            <a:chExt cx="5214588" cy="3787916"/>
          </a:xfrm>
        </p:grpSpPr>
        <p:pic>
          <p:nvPicPr>
            <p:cNvPr id="11" name="Picture 1"/>
            <p:cNvPicPr>
              <a:picLocks noChangeAspect="1"/>
            </p:cNvPicPr>
            <p:nvPr/>
          </p:nvPicPr>
          <p:blipFill rotWithShape="1">
            <a:blip r:embed="rId2">
              <a:extLst>
                <a:ext uri="{28A0092B-C50C-407E-A947-70E740481C1C}">
                  <a14:useLocalDpi xmlns:a14="http://schemas.microsoft.com/office/drawing/2010/main" val="0"/>
                </a:ext>
              </a:extLst>
            </a:blip>
            <a:srcRect l="15794"/>
            <a:stretch/>
          </p:blipFill>
          <p:spPr>
            <a:xfrm>
              <a:off x="1907704" y="987574"/>
              <a:ext cx="5214588" cy="3787916"/>
            </a:xfrm>
            <a:prstGeom prst="rect">
              <a:avLst/>
            </a:prstGeom>
          </p:spPr>
        </p:pic>
        <p:sp>
          <p:nvSpPr>
            <p:cNvPr id="12" name="TextBox 3"/>
            <p:cNvSpPr txBox="1"/>
            <p:nvPr/>
          </p:nvSpPr>
          <p:spPr>
            <a:xfrm>
              <a:off x="1907704" y="1106918"/>
              <a:ext cx="1221751" cy="461665"/>
            </a:xfrm>
            <a:prstGeom prst="rect">
              <a:avLst/>
            </a:prstGeom>
            <a:solidFill>
              <a:srgbClr val="DCF0F2"/>
            </a:solidFill>
            <a:ln>
              <a:noFill/>
            </a:ln>
          </p:spPr>
          <p:txBody>
            <a:bodyPr wrap="square" rtlCol="0">
              <a:spAutoFit/>
            </a:bodyPr>
            <a:lstStyle/>
            <a:p>
              <a:r>
                <a:rPr lang="en-GB" sz="1200" dirty="0" smtClean="0">
                  <a:solidFill>
                    <a:schemeClr val="bg1">
                      <a:lumMod val="50000"/>
                    </a:schemeClr>
                  </a:solidFill>
                </a:rPr>
                <a:t>Dataset overview</a:t>
              </a:r>
              <a:endParaRPr lang="en-GB" sz="1200" dirty="0">
                <a:solidFill>
                  <a:schemeClr val="bg1">
                    <a:lumMod val="50000"/>
                  </a:schemeClr>
                </a:solidFill>
              </a:endParaRPr>
            </a:p>
          </p:txBody>
        </p:sp>
        <p:sp>
          <p:nvSpPr>
            <p:cNvPr id="13" name="TextBox 3"/>
            <p:cNvSpPr txBox="1"/>
            <p:nvPr/>
          </p:nvSpPr>
          <p:spPr>
            <a:xfrm>
              <a:off x="1907704" y="1635646"/>
              <a:ext cx="1091803" cy="461665"/>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Temporal and spatial</a:t>
              </a:r>
              <a:endParaRPr lang="en-GB" sz="1200" dirty="0">
                <a:solidFill>
                  <a:schemeClr val="bg1">
                    <a:lumMod val="50000"/>
                  </a:schemeClr>
                </a:solidFill>
              </a:endParaRPr>
            </a:p>
          </p:txBody>
        </p:sp>
        <p:sp>
          <p:nvSpPr>
            <p:cNvPr id="14" name="TextBox 3"/>
            <p:cNvSpPr txBox="1"/>
            <p:nvPr/>
          </p:nvSpPr>
          <p:spPr>
            <a:xfrm>
              <a:off x="1908845" y="2150735"/>
              <a:ext cx="1091803" cy="276999"/>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Providers</a:t>
              </a:r>
              <a:endParaRPr lang="en-GB" sz="1200" dirty="0">
                <a:solidFill>
                  <a:schemeClr val="bg1">
                    <a:lumMod val="50000"/>
                  </a:schemeClr>
                </a:solidFill>
              </a:endParaRPr>
            </a:p>
          </p:txBody>
        </p:sp>
        <p:sp>
          <p:nvSpPr>
            <p:cNvPr id="16" name="TextBox 3"/>
            <p:cNvSpPr txBox="1"/>
            <p:nvPr/>
          </p:nvSpPr>
          <p:spPr>
            <a:xfrm>
              <a:off x="1907704" y="2427734"/>
              <a:ext cx="1091803" cy="461665"/>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Dataset version</a:t>
              </a:r>
              <a:endParaRPr lang="en-GB" sz="1200" dirty="0">
                <a:solidFill>
                  <a:schemeClr val="bg1">
                    <a:lumMod val="50000"/>
                  </a:schemeClr>
                </a:solidFill>
              </a:endParaRPr>
            </a:p>
          </p:txBody>
        </p:sp>
        <p:sp>
          <p:nvSpPr>
            <p:cNvPr id="17" name="TextBox 3"/>
            <p:cNvSpPr txBox="1"/>
            <p:nvPr/>
          </p:nvSpPr>
          <p:spPr>
            <a:xfrm>
              <a:off x="1918710" y="3007018"/>
              <a:ext cx="1091803" cy="276999"/>
            </a:xfrm>
            <a:prstGeom prst="rect">
              <a:avLst/>
            </a:prstGeom>
            <a:solidFill>
              <a:schemeClr val="bg1"/>
            </a:solidFill>
            <a:ln>
              <a:noFill/>
            </a:ln>
          </p:spPr>
          <p:txBody>
            <a:bodyPr wrap="square" rtlCol="0">
              <a:spAutoFit/>
            </a:bodyPr>
            <a:lstStyle/>
            <a:p>
              <a:r>
                <a:rPr lang="en-GB" sz="1200" dirty="0" smtClean="0">
                  <a:solidFill>
                    <a:schemeClr val="bg1">
                      <a:lumMod val="50000"/>
                    </a:schemeClr>
                  </a:solidFill>
                </a:rPr>
                <a:t>Record update</a:t>
              </a:r>
              <a:endParaRPr lang="en-GB" sz="1200" dirty="0">
                <a:solidFill>
                  <a:schemeClr val="bg1">
                    <a:lumMod val="50000"/>
                  </a:schemeClr>
                </a:solidFill>
              </a:endParaRPr>
            </a:p>
          </p:txBody>
        </p:sp>
        <p:sp>
          <p:nvSpPr>
            <p:cNvPr id="19" name="TextBox 3"/>
            <p:cNvSpPr txBox="1"/>
            <p:nvPr/>
          </p:nvSpPr>
          <p:spPr>
            <a:xfrm>
              <a:off x="3204957" y="1199250"/>
              <a:ext cx="3743307" cy="276999"/>
            </a:xfrm>
            <a:prstGeom prst="rect">
              <a:avLst/>
            </a:prstGeom>
            <a:solidFill>
              <a:schemeClr val="bg2"/>
            </a:solidFill>
            <a:ln>
              <a:solidFill>
                <a:schemeClr val="tx1">
                  <a:lumMod val="65000"/>
                  <a:lumOff val="35000"/>
                </a:schemeClr>
              </a:solidFill>
            </a:ln>
          </p:spPr>
          <p:txBody>
            <a:bodyPr wrap="square" rtlCol="0">
              <a:spAutoFit/>
            </a:bodyPr>
            <a:lstStyle/>
            <a:p>
              <a:pPr algn="ctr"/>
              <a:endParaRPr lang="en-GB" sz="1200" dirty="0">
                <a:solidFill>
                  <a:schemeClr val="bg1">
                    <a:lumMod val="50000"/>
                  </a:schemeClr>
                </a:solidFill>
              </a:endParaRPr>
            </a:p>
          </p:txBody>
        </p:sp>
        <p:sp>
          <p:nvSpPr>
            <p:cNvPr id="18" name="TextBox 3"/>
            <p:cNvSpPr txBox="1"/>
            <p:nvPr/>
          </p:nvSpPr>
          <p:spPr>
            <a:xfrm>
              <a:off x="3779912" y="1192606"/>
              <a:ext cx="2691923" cy="276999"/>
            </a:xfrm>
            <a:prstGeom prst="rect">
              <a:avLst/>
            </a:prstGeom>
            <a:noFill/>
            <a:ln>
              <a:noFill/>
            </a:ln>
          </p:spPr>
          <p:txBody>
            <a:bodyPr wrap="square" rtlCol="0">
              <a:spAutoFit/>
            </a:bodyPr>
            <a:lstStyle/>
            <a:p>
              <a:pPr algn="ctr"/>
              <a:r>
                <a:rPr lang="en-GB" sz="1200" dirty="0" smtClean="0">
                  <a:solidFill>
                    <a:schemeClr val="bg1">
                      <a:lumMod val="50000"/>
                    </a:schemeClr>
                  </a:solidFill>
                </a:rPr>
                <a:t>INTRODUCTION</a:t>
              </a:r>
              <a:endParaRPr lang="en-GB" sz="1200" dirty="0">
                <a:solidFill>
                  <a:schemeClr val="bg1">
                    <a:lumMod val="50000"/>
                  </a:schemeClr>
                </a:solidFill>
              </a:endParaRPr>
            </a:p>
          </p:txBody>
        </p:sp>
      </p:grpSp>
    </p:spTree>
    <p:extLst>
      <p:ext uri="{BB962C8B-B14F-4D97-AF65-F5344CB8AC3E}">
        <p14:creationId xmlns:p14="http://schemas.microsoft.com/office/powerpoint/2010/main" val="17697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EQC </a:t>
            </a:r>
            <a:r>
              <a:rPr lang="en-US" dirty="0" smtClean="0"/>
              <a:t>of the CDS toolbox</a:t>
            </a:r>
            <a:endParaRPr lang="en-U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0814" b="1"/>
          <a:stretch/>
        </p:blipFill>
        <p:spPr>
          <a:xfrm>
            <a:off x="0" y="1384650"/>
            <a:ext cx="9144000" cy="3563364"/>
          </a:xfrm>
          <a:prstGeom prst="rect">
            <a:avLst/>
          </a:prstGeom>
        </p:spPr>
      </p:pic>
      <p:sp>
        <p:nvSpPr>
          <p:cNvPr id="8" name="Rectángulo 7"/>
          <p:cNvSpPr/>
          <p:nvPr/>
        </p:nvSpPr>
        <p:spPr>
          <a:xfrm>
            <a:off x="2411760" y="1635646"/>
            <a:ext cx="3960440"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6444208" y="1635646"/>
            <a:ext cx="2699792"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p:cNvSpPr/>
          <p:nvPr/>
        </p:nvSpPr>
        <p:spPr>
          <a:xfrm>
            <a:off x="-36512" y="1635646"/>
            <a:ext cx="2304256" cy="331236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3"/>
          <p:cNvSpPr txBox="1"/>
          <p:nvPr/>
        </p:nvSpPr>
        <p:spPr>
          <a:xfrm>
            <a:off x="867704" y="681792"/>
            <a:ext cx="7808752" cy="584775"/>
          </a:xfrm>
          <a:prstGeom prst="rect">
            <a:avLst/>
          </a:prstGeom>
          <a:noFill/>
          <a:ln>
            <a:solidFill>
              <a:schemeClr val="tx1">
                <a:lumMod val="65000"/>
                <a:lumOff val="35000"/>
              </a:schemeClr>
            </a:solidFill>
          </a:ln>
        </p:spPr>
        <p:txBody>
          <a:bodyPr wrap="square" rtlCol="0">
            <a:spAutoFit/>
          </a:bodyPr>
          <a:lstStyle/>
          <a:p>
            <a:r>
              <a:rPr lang="it-IT" sz="1600" dirty="0" smtClean="0"/>
              <a:t>The toolbox documentation tab has the list of the software tools where the user is offered the possibility to see the related EQC information.</a:t>
            </a:r>
            <a:endParaRPr lang="it-IT" sz="160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05" y="2015561"/>
            <a:ext cx="408221" cy="419156"/>
          </a:xfrm>
          <a:prstGeom prst="rect">
            <a:avLst/>
          </a:prstGeom>
        </p:spPr>
      </p:pic>
    </p:spTree>
    <p:extLst>
      <p:ext uri="{BB962C8B-B14F-4D97-AF65-F5344CB8AC3E}">
        <p14:creationId xmlns:p14="http://schemas.microsoft.com/office/powerpoint/2010/main" val="2292794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toolbox</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704" y="627534"/>
            <a:ext cx="5136438" cy="4615350"/>
          </a:xfrm>
          <a:prstGeom prst="rect">
            <a:avLst/>
          </a:prstGeom>
        </p:spPr>
      </p:pic>
      <p:sp>
        <p:nvSpPr>
          <p:cNvPr id="10" name="TextBox 3"/>
          <p:cNvSpPr txBox="1"/>
          <p:nvPr/>
        </p:nvSpPr>
        <p:spPr>
          <a:xfrm>
            <a:off x="6156177" y="771550"/>
            <a:ext cx="2664296" cy="1815882"/>
          </a:xfrm>
          <a:prstGeom prst="rect">
            <a:avLst/>
          </a:prstGeom>
          <a:noFill/>
          <a:ln>
            <a:solidFill>
              <a:schemeClr val="tx1">
                <a:lumMod val="65000"/>
                <a:lumOff val="35000"/>
              </a:schemeClr>
            </a:solidFill>
          </a:ln>
        </p:spPr>
        <p:txBody>
          <a:bodyPr wrap="square" rtlCol="0">
            <a:spAutoFit/>
          </a:bodyPr>
          <a:lstStyle/>
          <a:p>
            <a:pPr marL="171450" indent="-171450">
              <a:buFont typeface="Arial" panose="020B0604020202020204" pitchFamily="34" charset="0"/>
              <a:buChar char="•"/>
            </a:pPr>
            <a:r>
              <a:rPr lang="it-IT" sz="1400" dirty="0" smtClean="0"/>
              <a:t>When the </a:t>
            </a:r>
            <a:r>
              <a:rPr lang="it-IT" sz="1400" dirty="0"/>
              <a:t>user clicks one of the tools, a </a:t>
            </a:r>
            <a:r>
              <a:rPr lang="it-IT" sz="1400" dirty="0" smtClean="0"/>
              <a:t>web page opens </a:t>
            </a:r>
            <a:r>
              <a:rPr lang="it-IT" sz="1400" dirty="0"/>
              <a:t>describing breafly the tool function</a:t>
            </a:r>
          </a:p>
          <a:p>
            <a:endParaRPr lang="it-IT" sz="1400" dirty="0"/>
          </a:p>
          <a:p>
            <a:pPr marL="171450" indent="-171450">
              <a:buFont typeface="Arial" panose="020B0604020202020204" pitchFamily="34" charset="0"/>
              <a:buChar char="•"/>
            </a:pPr>
            <a:r>
              <a:rPr lang="it-IT" sz="1400" dirty="0"/>
              <a:t>The user </a:t>
            </a:r>
            <a:r>
              <a:rPr lang="it-IT" sz="1400" dirty="0" smtClean="0"/>
              <a:t>will be </a:t>
            </a:r>
            <a:r>
              <a:rPr lang="it-IT" sz="1400" dirty="0"/>
              <a:t>offered the possibility to access the details of the related EQC information</a:t>
            </a:r>
          </a:p>
        </p:txBody>
      </p:sp>
      <p:sp>
        <p:nvSpPr>
          <p:cNvPr id="11" name="TextBox 3"/>
          <p:cNvSpPr txBox="1"/>
          <p:nvPr/>
        </p:nvSpPr>
        <p:spPr>
          <a:xfrm>
            <a:off x="4283968" y="3219822"/>
            <a:ext cx="1162736" cy="461665"/>
          </a:xfrm>
          <a:prstGeom prst="rect">
            <a:avLst/>
          </a:prstGeom>
          <a:solidFill>
            <a:srgbClr val="C00000"/>
          </a:solidFill>
          <a:ln>
            <a:solidFill>
              <a:schemeClr val="tx1">
                <a:lumMod val="65000"/>
                <a:lumOff val="35000"/>
              </a:schemeClr>
            </a:solidFill>
          </a:ln>
        </p:spPr>
        <p:txBody>
          <a:bodyPr wrap="square" rtlCol="0">
            <a:spAutoFit/>
          </a:bodyPr>
          <a:lstStyle/>
          <a:p>
            <a:r>
              <a:rPr lang="en-GB" sz="1200" dirty="0" smtClean="0">
                <a:solidFill>
                  <a:schemeClr val="bg1"/>
                </a:solidFill>
              </a:rPr>
              <a:t>Show EQC information</a:t>
            </a:r>
            <a:endParaRPr lang="en-GB" sz="1200" dirty="0">
              <a:solidFill>
                <a:schemeClr val="bg1"/>
              </a:solidFill>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219" y="3412943"/>
            <a:ext cx="408221" cy="419156"/>
          </a:xfrm>
          <a:prstGeom prst="rect">
            <a:avLst/>
          </a:prstGeom>
        </p:spPr>
      </p:pic>
    </p:spTree>
    <p:extLst>
      <p:ext uri="{BB962C8B-B14F-4D97-AF65-F5344CB8AC3E}">
        <p14:creationId xmlns:p14="http://schemas.microsoft.com/office/powerpoint/2010/main" val="3947373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 Access">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 situ">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ergenc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tmospher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urit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pace component">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ser Uptak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28536</TotalTime>
  <Words>1102</Words>
  <Application>Microsoft Office PowerPoint</Application>
  <PresentationFormat>On-screen Show (16:9)</PresentationFormat>
  <Paragraphs>141</Paragraphs>
  <Slides>16</Slides>
  <Notes>0</Notes>
  <HiddenSlides>0</HiddenSlides>
  <MMClips>0</MMClips>
  <ScaleCrop>false</ScaleCrop>
  <HeadingPairs>
    <vt:vector size="4" baseType="variant">
      <vt:variant>
        <vt:lpstr>Theme</vt:lpstr>
      </vt:variant>
      <vt:variant>
        <vt:i4>10</vt:i4>
      </vt:variant>
      <vt:variant>
        <vt:lpstr>Slide Titles</vt:lpstr>
      </vt:variant>
      <vt:variant>
        <vt:i4>16</vt:i4>
      </vt:variant>
    </vt:vector>
  </HeadingPairs>
  <TitlesOfParts>
    <vt:vector size="26" baseType="lpstr">
      <vt:lpstr>Data Access</vt:lpstr>
      <vt:lpstr>Marine</vt:lpstr>
      <vt:lpstr>Land</vt:lpstr>
      <vt:lpstr>Emergency</vt:lpstr>
      <vt:lpstr>Atmosphere</vt:lpstr>
      <vt:lpstr>Climate Change</vt:lpstr>
      <vt:lpstr>Security</vt:lpstr>
      <vt:lpstr>Space component</vt:lpstr>
      <vt:lpstr>User Uptake</vt:lpstr>
      <vt:lpstr>In situ</vt:lpstr>
      <vt:lpstr>PowerPoint Presentation</vt:lpstr>
      <vt:lpstr>C3S EQC</vt:lpstr>
      <vt:lpstr>EQC of the CDS</vt:lpstr>
      <vt:lpstr>EQC of the CDS datasets</vt:lpstr>
      <vt:lpstr>EQC of the CDS datasets</vt:lpstr>
      <vt:lpstr>EQC of the CDS datasets</vt:lpstr>
      <vt:lpstr>EQC of the CDS datasets</vt:lpstr>
      <vt:lpstr>EQC of the CDS toolbox</vt:lpstr>
      <vt:lpstr>EQC of the CDS toolbox</vt:lpstr>
      <vt:lpstr>EQC of the CDS toolbox</vt:lpstr>
      <vt:lpstr>EQC OF THE CDS TOOLBOX</vt:lpstr>
      <vt:lpstr>EQC of the CDS service</vt:lpstr>
      <vt:lpstr>EQC for SIS</vt:lpstr>
      <vt:lpstr>EQC for SIS</vt:lpstr>
      <vt:lpstr>C3S EQC for SIS</vt:lpstr>
      <vt:lpstr>EQC benefits</vt:lpstr>
    </vt:vector>
  </TitlesOfParts>
  <Company>GCG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Paco Doblas-Reyes</cp:lastModifiedBy>
  <cp:revision>760</cp:revision>
  <dcterms:created xsi:type="dcterms:W3CDTF">2016-08-05T07:21:09Z</dcterms:created>
  <dcterms:modified xsi:type="dcterms:W3CDTF">2019-05-29T08:57:22Z</dcterms:modified>
</cp:coreProperties>
</file>