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993c8c1df_0_4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g5993c8c1df_0_4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5993c8c1df_0_4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9b51377f4_1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59b51377f4_1_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993c8c1df_0_6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5993c8c1df_0_6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9b51377f4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59b51377f4_0_4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9b51377f4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59b51377f4_0_5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9b51377f4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59b51377f4_0_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5993c8c1df_6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5993c8c1df_6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5993c8c1df_5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5993c8c1df_5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59b51377f4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59b51377f4_1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993c8c1df_6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5993c8c1df_6_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5993c8c1df_6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5993c8c1df_6_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993c8c1df_0_5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5993c8c1df_0_59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993c8c1df_6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5993c8c1df_6_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5993c8c1df_7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g5993c8c1df_7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5993c8c1df_6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g5993c8c1df_6_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59b0909edd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59b0909edd_1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9b0909edd_1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59b0909edd_1_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5993c8c1df_0_6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g5993c8c1df_0_6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5993c8c1df_2_3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5993c8c1df_2_3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9b51377f4_1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222222"/>
                </a:solidFill>
                <a:highlight>
                  <a:srgbClr val="FFFFFF"/>
                </a:highlight>
              </a:rPr>
              <a:t>"Climate prediction lies at the cornerstone of weather prediction (initial value problem) and climate change (forced boundary conditions problem)"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222222"/>
                </a:solidFill>
                <a:highlight>
                  <a:srgbClr val="FFFFFF"/>
                </a:highlight>
              </a:rPr>
              <a:t>"Therefore climate prediction experiments require an initial state of the atmosphere, land, ocean and sea-ice, which is as close as possible to the observed state</a:t>
            </a:r>
            <a:r>
              <a:rPr lang="ca">
                <a:solidFill>
                  <a:srgbClr val="222222"/>
                </a:solidFill>
                <a:highlight>
                  <a:srgbClr val="FFFFFF"/>
                </a:highlight>
              </a:rPr>
              <a:t>"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01" name="Google Shape;101;g59b51377f4_1_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b85572166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5b85572166_1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9b51377f4_1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59b51377f4_1_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9b51377f4_1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59b51377f4_1_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9b51377f4_1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59b51377f4_1_1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993c8c1df_6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5993c8c1df_6_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9b51377f4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59b51377f4_0_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SC2017-First">
  <p:cSld name="BSC2017-Firs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3048000" y="6095685"/>
            <a:ext cx="6096000" cy="487500"/>
          </a:xfrm>
          <a:prstGeom prst="rect">
            <a:avLst/>
          </a:prstGeom>
          <a:solidFill>
            <a:schemeClr val="lt1">
              <a:alpha val="749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4"/>
          <p:cNvSpPr txBox="1"/>
          <p:nvPr>
            <p:ph type="ctrTitle"/>
          </p:nvPr>
        </p:nvSpPr>
        <p:spPr>
          <a:xfrm>
            <a:off x="3722916" y="1631730"/>
            <a:ext cx="5026800" cy="29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5200"/>
              <a:buFont typeface="Calibri"/>
              <a:buNone/>
              <a:defRPr b="1" i="0" sz="5200" u="none" cap="none" strike="noStrik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3722916" y="4900141"/>
            <a:ext cx="50268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4"/>
          <p:cNvSpPr/>
          <p:nvPr/>
        </p:nvSpPr>
        <p:spPr>
          <a:xfrm>
            <a:off x="1" y="6095685"/>
            <a:ext cx="3048000" cy="487500"/>
          </a:xfrm>
          <a:prstGeom prst="rect">
            <a:avLst/>
          </a:prstGeom>
          <a:solidFill>
            <a:srgbClr val="004890">
              <a:alpha val="4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244475" y="6095685"/>
            <a:ext cx="24417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3" type="body"/>
          </p:nvPr>
        </p:nvSpPr>
        <p:spPr>
          <a:xfrm>
            <a:off x="3722916" y="6095684"/>
            <a:ext cx="50268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9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eño personalizado">
  <p:cSld name="Diseño personalizad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b="1" i="0" sz="6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SC2017-Generic">
  <p:cSld name="BSC2017-Generic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  <a:defRPr b="1" i="0" sz="3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6" name="Google Shape;6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709" y="6232144"/>
            <a:ext cx="1876425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SC2017-Last">
  <p:cSld name="BSC2017-Las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7"/>
          <p:cNvSpPr txBox="1"/>
          <p:nvPr/>
        </p:nvSpPr>
        <p:spPr>
          <a:xfrm>
            <a:off x="1991225" y="2636182"/>
            <a:ext cx="5161500" cy="901800"/>
          </a:xfrm>
          <a:prstGeom prst="rect">
            <a:avLst/>
          </a:prstGeom>
          <a:noFill/>
          <a:ln>
            <a:noFill/>
          </a:ln>
          <a:effectLst>
            <a:outerShdw blurRad="127000" rotWithShape="0" algn="ctr">
              <a:srgbClr val="082242">
                <a:alpha val="847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0" i="0" sz="7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7"/>
          <p:cNvSpPr txBox="1"/>
          <p:nvPr/>
        </p:nvSpPr>
        <p:spPr>
          <a:xfrm>
            <a:off x="3360099" y="5922083"/>
            <a:ext cx="2407800" cy="534300"/>
          </a:xfrm>
          <a:prstGeom prst="rect">
            <a:avLst/>
          </a:prstGeom>
          <a:noFill/>
          <a:ln>
            <a:noFill/>
          </a:ln>
          <a:effectLst>
            <a:outerShdw blurRad="127000" rotWithShape="0" algn="ctr">
              <a:srgbClr val="082242">
                <a:alpha val="847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www.bsc.es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7"/>
          <p:cNvSpPr txBox="1"/>
          <p:nvPr>
            <p:ph type="title"/>
          </p:nvPr>
        </p:nvSpPr>
        <p:spPr>
          <a:xfrm>
            <a:off x="910318" y="4101711"/>
            <a:ext cx="73233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  <a:defRPr b="1" i="0" sz="3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9.jp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5" Type="http://schemas.openxmlformats.org/officeDocument/2006/relationships/image" Target="../media/image12.jpg"/><Relationship Id="rId6" Type="http://schemas.openxmlformats.org/officeDocument/2006/relationships/image" Target="../media/image15.jpg"/><Relationship Id="rId7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5" Type="http://schemas.openxmlformats.org/officeDocument/2006/relationships/image" Target="../media/image23.png"/><Relationship Id="rId6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5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5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5" Type="http://schemas.openxmlformats.org/officeDocument/2006/relationships/image" Target="../media/image22.png"/><Relationship Id="rId6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jpg"/><Relationship Id="rId4" Type="http://schemas.openxmlformats.org/officeDocument/2006/relationships/image" Target="../media/image3.png"/><Relationship Id="rId5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9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16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5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ctrTitle"/>
          </p:nvPr>
        </p:nvSpPr>
        <p:spPr>
          <a:xfrm>
            <a:off x="3617825" y="1479325"/>
            <a:ext cx="5326500" cy="24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3600"/>
              <a:buFont typeface="Calibri"/>
              <a:buNone/>
            </a:pPr>
            <a:r>
              <a:rPr lang="ca" sz="3200"/>
              <a:t>A portable framework to generate initial conditions for IFS/OpenIFS from ERA reanalysis products using OpenIFS</a:t>
            </a:r>
            <a:endParaRPr sz="3200"/>
          </a:p>
        </p:txBody>
      </p:sp>
      <p:sp>
        <p:nvSpPr>
          <p:cNvPr id="83" name="Google Shape;83;p19"/>
          <p:cNvSpPr txBox="1"/>
          <p:nvPr>
            <p:ph idx="2" type="body"/>
          </p:nvPr>
        </p:nvSpPr>
        <p:spPr>
          <a:xfrm>
            <a:off x="244475" y="6095685"/>
            <a:ext cx="24417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ca" sz="2100"/>
              <a:t>20</a:t>
            </a:r>
            <a:r>
              <a:rPr lang="ca" sz="2100"/>
              <a:t>/06/2019</a:t>
            </a:r>
            <a:endParaRPr sz="2100"/>
          </a:p>
        </p:txBody>
      </p:sp>
      <p:sp>
        <p:nvSpPr>
          <p:cNvPr id="84" name="Google Shape;84;p19"/>
          <p:cNvSpPr txBox="1"/>
          <p:nvPr>
            <p:ph idx="3" type="body"/>
          </p:nvPr>
        </p:nvSpPr>
        <p:spPr>
          <a:xfrm>
            <a:off x="3617825" y="6095675"/>
            <a:ext cx="45378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1800"/>
              <a:buNone/>
            </a:pPr>
            <a:r>
              <a:rPr lang="ca" sz="1500"/>
              <a:t>5th OpenIFS workshop 2019</a:t>
            </a:r>
            <a:r>
              <a:rPr lang="ca" sz="1500"/>
              <a:t>, </a:t>
            </a:r>
            <a:r>
              <a:rPr lang="ca" sz="1500"/>
              <a:t>University of Reading, UK</a:t>
            </a:r>
            <a:endParaRPr sz="1500"/>
          </a:p>
        </p:txBody>
      </p:sp>
      <p:sp>
        <p:nvSpPr>
          <p:cNvPr id="85" name="Google Shape;85;p19"/>
          <p:cNvSpPr txBox="1"/>
          <p:nvPr/>
        </p:nvSpPr>
        <p:spPr>
          <a:xfrm>
            <a:off x="3622725" y="3981050"/>
            <a:ext cx="2505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ca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Xavier Yepes-Arbós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Etienne Tourigny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ca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Mario C. Acosta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Francisco J. Doblas-Reyes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2650" y="6095675"/>
            <a:ext cx="736384" cy="487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8875" y="4210575"/>
            <a:ext cx="2660148" cy="6301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9"/>
          <p:cNvSpPr txBox="1"/>
          <p:nvPr>
            <p:ph idx="3" type="body"/>
          </p:nvPr>
        </p:nvSpPr>
        <p:spPr>
          <a:xfrm>
            <a:off x="3617825" y="5292750"/>
            <a:ext cx="5221200" cy="84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1800"/>
              <a:buNone/>
            </a:pPr>
            <a:r>
              <a:rPr lang="ca" sz="1300"/>
              <a:t>The research leading to these results has received funding from the EU H2020 Framework Programme under grant agreement no. 823988</a:t>
            </a:r>
            <a:endParaRPr sz="1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1800"/>
              <a:buNone/>
            </a:pPr>
            <a:r>
              <a:rPr lang="ca" sz="1300"/>
              <a:t>This material reflects only the author’s view and the Commission is not responsible for any use that may be made of the information it contains</a:t>
            </a:r>
            <a:endParaRPr sz="1300"/>
          </a:p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ca"/>
              <a:t>Initial conditions produced at BSC</a:t>
            </a:r>
            <a:endParaRPr/>
          </a:p>
        </p:txBody>
      </p:sp>
      <p:pic>
        <p:nvPicPr>
          <p:cNvPr id="242" name="Google Shape;24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245" name="Google Shape;245;p28"/>
          <p:cNvSpPr/>
          <p:nvPr/>
        </p:nvSpPr>
        <p:spPr>
          <a:xfrm>
            <a:off x="6265920" y="3140882"/>
            <a:ext cx="1839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4708560" y="1683453"/>
            <a:ext cx="2160600" cy="936900"/>
          </a:xfrm>
          <a:prstGeom prst="rect">
            <a:avLst/>
          </a:prstGeom>
          <a:solidFill>
            <a:srgbClr val="3DEB3D"/>
          </a:solidFill>
          <a:ln cap="flat" cmpd="sng" w="72000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000" lIns="126000" spcFirstLastPara="1" rIns="126000" wrap="square" tIns="95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Land reanalysis</a:t>
            </a:r>
            <a:endParaRPr sz="1800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ca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ERA-Land</a:t>
            </a:r>
            <a:r>
              <a:rPr lang="ca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2370000" y="1683453"/>
            <a:ext cx="2160600" cy="936900"/>
          </a:xfrm>
          <a:prstGeom prst="rect">
            <a:avLst/>
          </a:prstGeom>
          <a:solidFill>
            <a:srgbClr val="C0C0C0"/>
          </a:solidFill>
          <a:ln cap="flat" cmpd="sng" w="72000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000" lIns="126000" spcFirstLastPara="1" rIns="126000" wrap="square" tIns="95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Atmosphere </a:t>
            </a:r>
            <a:endParaRPr sz="1800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reanalysis</a:t>
            </a:r>
            <a:endParaRPr sz="1800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ca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ERA 40 + Interim</a:t>
            </a:r>
            <a:r>
              <a:rPr lang="ca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8"/>
          <p:cNvSpPr/>
          <p:nvPr/>
        </p:nvSpPr>
        <p:spPr>
          <a:xfrm>
            <a:off x="3499301" y="1084125"/>
            <a:ext cx="2160594" cy="41920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Initial Conditions</a:t>
            </a:r>
            <a:endParaRPr sz="2200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8"/>
          <p:cNvSpPr/>
          <p:nvPr/>
        </p:nvSpPr>
        <p:spPr>
          <a:xfrm>
            <a:off x="2370000" y="2848623"/>
            <a:ext cx="2160600" cy="936900"/>
          </a:xfrm>
          <a:prstGeom prst="rect">
            <a:avLst/>
          </a:prstGeom>
          <a:solidFill>
            <a:srgbClr val="00B8FF"/>
          </a:solidFill>
          <a:ln cap="flat" cmpd="sng" w="72000">
            <a:solidFill>
              <a:srgbClr val="2800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000" lIns="126000" spcFirstLastPara="1" rIns="126000" wrap="square" tIns="95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Ocean reanalysis</a:t>
            </a:r>
            <a:endParaRPr sz="1800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ca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ORAS4</a:t>
            </a:r>
            <a:r>
              <a:rPr lang="ca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8"/>
          <p:cNvSpPr/>
          <p:nvPr/>
        </p:nvSpPr>
        <p:spPr>
          <a:xfrm>
            <a:off x="4708560" y="2848623"/>
            <a:ext cx="2160600" cy="936900"/>
          </a:xfrm>
          <a:prstGeom prst="rect">
            <a:avLst/>
          </a:prstGeom>
          <a:solidFill>
            <a:srgbClr val="E6E6FF"/>
          </a:solidFill>
          <a:ln cap="flat" cmpd="sng" w="72000">
            <a:solidFill>
              <a:srgbClr val="47B8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000" lIns="126000" spcFirstLastPara="1" rIns="126000" wrap="square" tIns="95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 Ice</a:t>
            </a:r>
            <a:endParaRPr sz="1800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reanalysis</a:t>
            </a:r>
            <a:endParaRPr sz="1800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8"/>
          <p:cNvSpPr/>
          <p:nvPr/>
        </p:nvSpPr>
        <p:spPr>
          <a:xfrm rot="3511">
            <a:off x="2453161" y="2935136"/>
            <a:ext cx="4176711" cy="757203"/>
          </a:xfrm>
          <a:custGeom>
            <a:rect b="b" l="l" r="r" t="t"/>
            <a:pathLst>
              <a:path extrusionOk="0" h="2162" w="11606">
                <a:moveTo>
                  <a:pt x="1076" y="7"/>
                </a:moveTo>
                <a:cubicBezTo>
                  <a:pt x="537" y="7"/>
                  <a:pt x="0" y="546"/>
                  <a:pt x="1" y="1085"/>
                </a:cubicBezTo>
                <a:lnTo>
                  <a:pt x="1" y="1085"/>
                </a:lnTo>
                <a:cubicBezTo>
                  <a:pt x="2" y="1623"/>
                  <a:pt x="541" y="2161"/>
                  <a:pt x="1080" y="2161"/>
                </a:cubicBezTo>
                <a:lnTo>
                  <a:pt x="10529" y="2154"/>
                </a:lnTo>
                <a:cubicBezTo>
                  <a:pt x="11067" y="2155"/>
                  <a:pt x="11605" y="1615"/>
                  <a:pt x="11604" y="1077"/>
                </a:cubicBezTo>
                <a:lnTo>
                  <a:pt x="11604" y="1077"/>
                </a:lnTo>
                <a:cubicBezTo>
                  <a:pt x="11603" y="538"/>
                  <a:pt x="11063" y="1"/>
                  <a:pt x="10525" y="0"/>
                </a:cubicBezTo>
                <a:lnTo>
                  <a:pt x="1076" y="7"/>
                </a:lnTo>
              </a:path>
            </a:pathLst>
          </a:custGeom>
          <a:noFill/>
          <a:ln cap="flat" cmpd="sng" w="2842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8"/>
          <p:cNvSpPr/>
          <p:nvPr/>
        </p:nvSpPr>
        <p:spPr>
          <a:xfrm>
            <a:off x="3624600" y="3791520"/>
            <a:ext cx="1861542" cy="3056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produced in-house</a:t>
            </a:r>
            <a:endParaRPr sz="1600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8"/>
          <p:cNvSpPr/>
          <p:nvPr/>
        </p:nvSpPr>
        <p:spPr>
          <a:xfrm>
            <a:off x="233400" y="1166458"/>
            <a:ext cx="2079000" cy="30397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800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ATM</a:t>
            </a:r>
            <a:r>
              <a:rPr lang="ca" sz="1800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800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strike="noStrike">
                <a:latin typeface="Calibri"/>
                <a:ea typeface="Calibri"/>
                <a:cs typeface="Calibri"/>
                <a:sym typeface="Calibri"/>
              </a:rPr>
              <a:t>Interpolated to model grid with IFS + prepIFS</a:t>
            </a:r>
            <a:endParaRPr sz="1800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strike="noStrike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strike="noStrike">
                <a:latin typeface="Calibri"/>
                <a:ea typeface="Calibri"/>
                <a:cs typeface="Calibri"/>
                <a:sym typeface="Calibri"/>
              </a:rPr>
              <a:t>Now at BSC with OpenIFS + </a:t>
            </a:r>
            <a:r>
              <a:rPr lang="ca" sz="18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ca" sz="1800" strike="noStrike">
                <a:latin typeface="Calibri"/>
                <a:ea typeface="Calibri"/>
                <a:cs typeface="Calibri"/>
                <a:sym typeface="Calibri"/>
              </a:rPr>
              <a:t>utosubmit</a:t>
            </a:r>
            <a:endParaRPr sz="1800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strike="noStrike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800" strike="noStrike">
                <a:solidFill>
                  <a:srgbClr val="4BACC6"/>
                </a:solidFill>
                <a:latin typeface="Calibri"/>
                <a:ea typeface="Calibri"/>
                <a:cs typeface="Calibri"/>
                <a:sym typeface="Calibri"/>
              </a:rPr>
              <a:t>Etienne Tourigny / Xavier Yepes</a:t>
            </a:r>
            <a:endParaRPr sz="1800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8"/>
          <p:cNvSpPr/>
          <p:nvPr/>
        </p:nvSpPr>
        <p:spPr>
          <a:xfrm>
            <a:off x="6877075" y="1471252"/>
            <a:ext cx="2158920" cy="245181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800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LAND: </a:t>
            </a:r>
            <a:endParaRPr sz="1800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strike="noStrike">
                <a:latin typeface="Calibri"/>
                <a:ea typeface="Calibri"/>
                <a:cs typeface="Calibri"/>
                <a:sym typeface="Calibri"/>
              </a:rPr>
              <a:t>Offline </a:t>
            </a:r>
            <a:r>
              <a:rPr lang="ca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land-surface simulation with corrected fluxes from ERA-Interim</a:t>
            </a:r>
            <a:endParaRPr sz="1800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800" strike="noStrike">
                <a:solidFill>
                  <a:srgbClr val="4BACC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800" strike="noStrike">
                <a:solidFill>
                  <a:srgbClr val="4BACC6"/>
                </a:solidFill>
                <a:latin typeface="Calibri"/>
                <a:ea typeface="Calibri"/>
                <a:cs typeface="Calibri"/>
                <a:sym typeface="Calibri"/>
              </a:rPr>
              <a:t>Emanuel Dutra / Etienne Tourigny</a:t>
            </a:r>
            <a:endParaRPr sz="1800" strike="noStrike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2200" y="4525630"/>
            <a:ext cx="2071800" cy="1554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39640" y="4529147"/>
            <a:ext cx="2335320" cy="1554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78000" y="4529147"/>
            <a:ext cx="2359080" cy="155414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8"/>
          <p:cNvSpPr/>
          <p:nvPr/>
        </p:nvSpPr>
        <p:spPr>
          <a:xfrm>
            <a:off x="1588680" y="4179913"/>
            <a:ext cx="15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800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ocean</a:t>
            </a:r>
            <a:endParaRPr sz="1800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8"/>
          <p:cNvSpPr/>
          <p:nvPr/>
        </p:nvSpPr>
        <p:spPr>
          <a:xfrm>
            <a:off x="3919320" y="4179913"/>
            <a:ext cx="1535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800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sea ice</a:t>
            </a:r>
            <a:endParaRPr sz="1800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8"/>
          <p:cNvSpPr/>
          <p:nvPr/>
        </p:nvSpPr>
        <p:spPr>
          <a:xfrm>
            <a:off x="6230520" y="4179913"/>
            <a:ext cx="1535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800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soil moisture</a:t>
            </a:r>
            <a:endParaRPr sz="1800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ca"/>
              <a:t>Current procedure</a:t>
            </a:r>
            <a:endParaRPr/>
          </a:p>
        </p:txBody>
      </p:sp>
      <p:sp>
        <p:nvSpPr>
          <p:cNvPr id="266" name="Google Shape;266;p29"/>
          <p:cNvSpPr txBox="1"/>
          <p:nvPr>
            <p:ph idx="1" type="body"/>
          </p:nvPr>
        </p:nvSpPr>
        <p:spPr>
          <a:xfrm>
            <a:off x="464800" y="1215073"/>
            <a:ext cx="8229600" cy="18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ca"/>
              <a:t>The current procedure to get initial conditions derived from ERA-Interim is using the ECMWF HPC infrastructure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a"/>
              <a:t>It runs an IFS experiment created with the prepIFS tool and managed with the XCdp manager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a"/>
              <a:t>These two softwares are ECMWF-dependent</a:t>
            </a:r>
            <a:endParaRPr/>
          </a:p>
        </p:txBody>
      </p:sp>
      <p:sp>
        <p:nvSpPr>
          <p:cNvPr id="267" name="Google Shape;267;p2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268" name="Google Shape;2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825" y="3155864"/>
            <a:ext cx="3629025" cy="219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4650" y="3086125"/>
            <a:ext cx="2398921" cy="226787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9"/>
          <p:cNvSpPr txBox="1"/>
          <p:nvPr/>
        </p:nvSpPr>
        <p:spPr>
          <a:xfrm>
            <a:off x="1928825" y="5423700"/>
            <a:ext cx="11430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latin typeface="Calibri"/>
                <a:ea typeface="Calibri"/>
                <a:cs typeface="Calibri"/>
                <a:sym typeface="Calibri"/>
              </a:rPr>
              <a:t>prepIFS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9"/>
          <p:cNvSpPr txBox="1"/>
          <p:nvPr/>
        </p:nvSpPr>
        <p:spPr>
          <a:xfrm>
            <a:off x="6922563" y="5423700"/>
            <a:ext cx="9231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latin typeface="Calibri"/>
                <a:ea typeface="Calibri"/>
                <a:cs typeface="Calibri"/>
                <a:sym typeface="Calibri"/>
              </a:rPr>
              <a:t>XCdp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9"/>
          <p:cNvSpPr txBox="1"/>
          <p:nvPr/>
        </p:nvSpPr>
        <p:spPr>
          <a:xfrm>
            <a:off x="4386275" y="4152125"/>
            <a:ext cx="17985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latin typeface="Calibri"/>
                <a:ea typeface="Calibri"/>
                <a:cs typeface="Calibri"/>
                <a:sym typeface="Calibri"/>
              </a:rPr>
              <a:t>experiment submission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5" name="Google Shape;275;p29"/>
          <p:cNvCxnSpPr/>
          <p:nvPr/>
        </p:nvCxnSpPr>
        <p:spPr>
          <a:xfrm flipH="1" rot="10800000">
            <a:off x="4381500" y="4043450"/>
            <a:ext cx="1776300" cy="285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ca"/>
              <a:t>Current procedure</a:t>
            </a:r>
            <a:endParaRPr/>
          </a:p>
        </p:txBody>
      </p:sp>
      <p:sp>
        <p:nvSpPr>
          <p:cNvPr id="281" name="Google Shape;281;p3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282" name="Google Shape;2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0"/>
          <p:cNvSpPr txBox="1"/>
          <p:nvPr>
            <p:ph idx="1" type="body"/>
          </p:nvPr>
        </p:nvSpPr>
        <p:spPr>
          <a:xfrm>
            <a:off x="464800" y="1215073"/>
            <a:ext cx="8229600" cy="10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The three main steps are: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Download the reanalysis data at its native resolution using MARS requests</a:t>
            </a:r>
            <a:endParaRPr/>
          </a:p>
        </p:txBody>
      </p:sp>
      <p:sp>
        <p:nvSpPr>
          <p:cNvPr id="285" name="Google Shape;285;p30"/>
          <p:cNvSpPr/>
          <p:nvPr/>
        </p:nvSpPr>
        <p:spPr>
          <a:xfrm>
            <a:off x="2240375" y="4291550"/>
            <a:ext cx="998100" cy="9177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>
                <a:latin typeface="Calibri"/>
                <a:ea typeface="Calibri"/>
                <a:cs typeface="Calibri"/>
                <a:sym typeface="Calibri"/>
              </a:rPr>
              <a:t>MARS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0"/>
          <p:cNvSpPr/>
          <p:nvPr/>
        </p:nvSpPr>
        <p:spPr>
          <a:xfrm rot="5400000">
            <a:off x="2078400" y="3485625"/>
            <a:ext cx="318600" cy="1179300"/>
          </a:xfrm>
          <a:prstGeom prst="bentArrow">
            <a:avLst>
              <a:gd fmla="val 39188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0"/>
          <p:cNvSpPr txBox="1"/>
          <p:nvPr/>
        </p:nvSpPr>
        <p:spPr>
          <a:xfrm>
            <a:off x="1137150" y="3366975"/>
            <a:ext cx="22011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>
                <a:latin typeface="Calibri"/>
                <a:ea typeface="Calibri"/>
                <a:cs typeface="Calibri"/>
                <a:sym typeface="Calibri"/>
              </a:rPr>
              <a:t>Reanalysis request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0"/>
          <p:cNvSpPr txBox="1"/>
          <p:nvPr/>
        </p:nvSpPr>
        <p:spPr>
          <a:xfrm>
            <a:off x="2614950" y="5626613"/>
            <a:ext cx="17814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>
                <a:latin typeface="Calibri"/>
                <a:ea typeface="Calibri"/>
                <a:cs typeface="Calibri"/>
                <a:sym typeface="Calibri"/>
              </a:rPr>
              <a:t>Reanalysis data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0"/>
          <p:cNvSpPr/>
          <p:nvPr/>
        </p:nvSpPr>
        <p:spPr>
          <a:xfrm flipH="1" rot="10800000">
            <a:off x="2660850" y="5329363"/>
            <a:ext cx="1689600" cy="318000"/>
          </a:xfrm>
          <a:prstGeom prst="uturnArrow">
            <a:avLst>
              <a:gd fmla="val 42036" name="adj1"/>
              <a:gd fmla="val 25000" name="adj2"/>
              <a:gd fmla="val 23376" name="adj3"/>
              <a:gd fmla="val 43750" name="adj4"/>
              <a:gd fmla="val 100000" name="adj5"/>
            </a:avLst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1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ca"/>
              <a:t>Current procedure</a:t>
            </a:r>
            <a:endParaRPr/>
          </a:p>
        </p:txBody>
      </p:sp>
      <p:sp>
        <p:nvSpPr>
          <p:cNvPr id="295" name="Google Shape;295;p31"/>
          <p:cNvSpPr txBox="1"/>
          <p:nvPr>
            <p:ph idx="1" type="body"/>
          </p:nvPr>
        </p:nvSpPr>
        <p:spPr>
          <a:xfrm>
            <a:off x="464800" y="1215073"/>
            <a:ext cx="8229600" cy="19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The three main steps are: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Download the reanalysis data at its native resolution using MARS requests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Running IFS in mode 927 to make use of FullPos, a powerful post-processing package that performs horizontal and vertical </a:t>
            </a:r>
            <a:r>
              <a:rPr lang="ca"/>
              <a:t>interpolations</a:t>
            </a:r>
            <a:endParaRPr/>
          </a:p>
        </p:txBody>
      </p:sp>
      <p:sp>
        <p:nvSpPr>
          <p:cNvPr id="296" name="Google Shape;296;p3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297" name="Google Shape;2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1"/>
          <p:cNvSpPr/>
          <p:nvPr/>
        </p:nvSpPr>
        <p:spPr>
          <a:xfrm>
            <a:off x="2240375" y="4291550"/>
            <a:ext cx="998100" cy="9177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>
                <a:latin typeface="Calibri"/>
                <a:ea typeface="Calibri"/>
                <a:cs typeface="Calibri"/>
                <a:sym typeface="Calibri"/>
              </a:rPr>
              <a:t>MARS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1"/>
          <p:cNvSpPr/>
          <p:nvPr/>
        </p:nvSpPr>
        <p:spPr>
          <a:xfrm rot="5400000">
            <a:off x="2078400" y="3485625"/>
            <a:ext cx="318600" cy="1179300"/>
          </a:xfrm>
          <a:prstGeom prst="bentArrow">
            <a:avLst>
              <a:gd fmla="val 39188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1"/>
          <p:cNvSpPr/>
          <p:nvPr/>
        </p:nvSpPr>
        <p:spPr>
          <a:xfrm>
            <a:off x="3666150" y="4323775"/>
            <a:ext cx="1179300" cy="917700"/>
          </a:xfrm>
          <a:prstGeom prst="flowChartProcess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>
                <a:latin typeface="Calibri"/>
                <a:ea typeface="Calibri"/>
                <a:cs typeface="Calibri"/>
                <a:sym typeface="Calibri"/>
              </a:rPr>
              <a:t>IFS in mode 927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1"/>
          <p:cNvSpPr txBox="1"/>
          <p:nvPr/>
        </p:nvSpPr>
        <p:spPr>
          <a:xfrm>
            <a:off x="1137150" y="3366975"/>
            <a:ext cx="22011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>
                <a:latin typeface="Calibri"/>
                <a:ea typeface="Calibri"/>
                <a:cs typeface="Calibri"/>
                <a:sym typeface="Calibri"/>
              </a:rPr>
              <a:t>Reanalysis request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1"/>
          <p:cNvSpPr txBox="1"/>
          <p:nvPr/>
        </p:nvSpPr>
        <p:spPr>
          <a:xfrm>
            <a:off x="2614950" y="5626613"/>
            <a:ext cx="17814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>
                <a:latin typeface="Calibri"/>
                <a:ea typeface="Calibri"/>
                <a:cs typeface="Calibri"/>
                <a:sym typeface="Calibri"/>
              </a:rPr>
              <a:t>Reanalysis data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1"/>
          <p:cNvSpPr txBox="1"/>
          <p:nvPr/>
        </p:nvSpPr>
        <p:spPr>
          <a:xfrm>
            <a:off x="3831425" y="3364738"/>
            <a:ext cx="25290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>
                <a:latin typeface="Calibri"/>
                <a:ea typeface="Calibri"/>
                <a:cs typeface="Calibri"/>
                <a:sym typeface="Calibri"/>
              </a:rPr>
              <a:t>Output grid resolution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1"/>
          <p:cNvSpPr/>
          <p:nvPr/>
        </p:nvSpPr>
        <p:spPr>
          <a:xfrm flipH="1" rot="10800000">
            <a:off x="2660850" y="5329363"/>
            <a:ext cx="1689600" cy="318000"/>
          </a:xfrm>
          <a:prstGeom prst="uturnArrow">
            <a:avLst>
              <a:gd fmla="val 42036" name="adj1"/>
              <a:gd fmla="val 25000" name="adj2"/>
              <a:gd fmla="val 23376" name="adj3"/>
              <a:gd fmla="val 43750" name="adj4"/>
              <a:gd fmla="val 100000" name="adj5"/>
            </a:avLst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1"/>
          <p:cNvSpPr/>
          <p:nvPr/>
        </p:nvSpPr>
        <p:spPr>
          <a:xfrm>
            <a:off x="4251125" y="3911500"/>
            <a:ext cx="1689600" cy="318000"/>
          </a:xfrm>
          <a:prstGeom prst="uturnArrow">
            <a:avLst>
              <a:gd fmla="val 44112" name="adj1"/>
              <a:gd fmla="val 25000" name="adj2"/>
              <a:gd fmla="val 25000" name="adj3"/>
              <a:gd fmla="val 43750" name="adj4"/>
              <a:gd fmla="val 100000" name="adj5"/>
            </a:avLst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ca"/>
              <a:t>Current procedure</a:t>
            </a:r>
            <a:endParaRPr/>
          </a:p>
        </p:txBody>
      </p:sp>
      <p:sp>
        <p:nvSpPr>
          <p:cNvPr id="312" name="Google Shape;312;p32"/>
          <p:cNvSpPr txBox="1"/>
          <p:nvPr>
            <p:ph idx="1" type="body"/>
          </p:nvPr>
        </p:nvSpPr>
        <p:spPr>
          <a:xfrm>
            <a:off x="464800" y="1215073"/>
            <a:ext cx="8229600" cy="21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The three main steps are: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Download the reanalysis data at its native resolution using MARS requests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Running IFS in mode 927 to make use of FullPos, a powerful post-processing package that performs horizontal and vertical interpolations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Post-processing the result and archival on MARS</a:t>
            </a:r>
            <a:endParaRPr/>
          </a:p>
        </p:txBody>
      </p:sp>
      <p:sp>
        <p:nvSpPr>
          <p:cNvPr id="313" name="Google Shape;313;p3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314" name="Google Shape;3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2"/>
          <p:cNvSpPr/>
          <p:nvPr/>
        </p:nvSpPr>
        <p:spPr>
          <a:xfrm>
            <a:off x="2240375" y="4291550"/>
            <a:ext cx="998100" cy="9177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>
                <a:latin typeface="Calibri"/>
                <a:ea typeface="Calibri"/>
                <a:cs typeface="Calibri"/>
                <a:sym typeface="Calibri"/>
              </a:rPr>
              <a:t>MARS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2"/>
          <p:cNvSpPr/>
          <p:nvPr/>
        </p:nvSpPr>
        <p:spPr>
          <a:xfrm rot="5400000">
            <a:off x="2078400" y="3485625"/>
            <a:ext cx="318600" cy="1179300"/>
          </a:xfrm>
          <a:prstGeom prst="bentArrow">
            <a:avLst>
              <a:gd fmla="val 39188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2"/>
          <p:cNvSpPr/>
          <p:nvPr/>
        </p:nvSpPr>
        <p:spPr>
          <a:xfrm>
            <a:off x="3666150" y="4323775"/>
            <a:ext cx="1179300" cy="917700"/>
          </a:xfrm>
          <a:prstGeom prst="flowChartProcess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>
                <a:latin typeface="Calibri"/>
                <a:ea typeface="Calibri"/>
                <a:cs typeface="Calibri"/>
                <a:sym typeface="Calibri"/>
              </a:rPr>
              <a:t>IFS in mode 927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2"/>
          <p:cNvSpPr/>
          <p:nvPr/>
        </p:nvSpPr>
        <p:spPr>
          <a:xfrm>
            <a:off x="6880100" y="4291550"/>
            <a:ext cx="998100" cy="9177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>
                <a:latin typeface="Calibri"/>
                <a:ea typeface="Calibri"/>
                <a:cs typeface="Calibri"/>
                <a:sym typeface="Calibri"/>
              </a:rPr>
              <a:t>MARS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2"/>
          <p:cNvSpPr txBox="1"/>
          <p:nvPr/>
        </p:nvSpPr>
        <p:spPr>
          <a:xfrm>
            <a:off x="1137150" y="3366975"/>
            <a:ext cx="22011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>
                <a:latin typeface="Calibri"/>
                <a:ea typeface="Calibri"/>
                <a:cs typeface="Calibri"/>
                <a:sym typeface="Calibri"/>
              </a:rPr>
              <a:t>Reanalysis request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2"/>
          <p:cNvSpPr txBox="1"/>
          <p:nvPr/>
        </p:nvSpPr>
        <p:spPr>
          <a:xfrm>
            <a:off x="2614950" y="5626613"/>
            <a:ext cx="17814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>
                <a:latin typeface="Calibri"/>
                <a:ea typeface="Calibri"/>
                <a:cs typeface="Calibri"/>
                <a:sym typeface="Calibri"/>
              </a:rPr>
              <a:t>Reanalysis data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2"/>
          <p:cNvSpPr txBox="1"/>
          <p:nvPr/>
        </p:nvSpPr>
        <p:spPr>
          <a:xfrm>
            <a:off x="3831425" y="3364738"/>
            <a:ext cx="25290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>
                <a:latin typeface="Calibri"/>
                <a:ea typeface="Calibri"/>
                <a:cs typeface="Calibri"/>
                <a:sym typeface="Calibri"/>
              </a:rPr>
              <a:t>Output grid resolution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2"/>
          <p:cNvSpPr/>
          <p:nvPr/>
        </p:nvSpPr>
        <p:spPr>
          <a:xfrm>
            <a:off x="5273125" y="4338500"/>
            <a:ext cx="1179300" cy="917700"/>
          </a:xfrm>
          <a:prstGeom prst="flowChartProcess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>
                <a:latin typeface="Calibri"/>
                <a:ea typeface="Calibri"/>
                <a:cs typeface="Calibri"/>
                <a:sym typeface="Calibri"/>
              </a:rPr>
              <a:t>Post-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>
                <a:latin typeface="Calibri"/>
                <a:ea typeface="Calibri"/>
                <a:cs typeface="Calibri"/>
                <a:sym typeface="Calibri"/>
              </a:rPr>
              <a:t>process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2"/>
          <p:cNvSpPr/>
          <p:nvPr/>
        </p:nvSpPr>
        <p:spPr>
          <a:xfrm flipH="1" rot="10800000">
            <a:off x="5807400" y="5347250"/>
            <a:ext cx="1689600" cy="318000"/>
          </a:xfrm>
          <a:prstGeom prst="uturnArrow">
            <a:avLst>
              <a:gd fmla="val 43428" name="adj1"/>
              <a:gd fmla="val 25000" name="adj2"/>
              <a:gd fmla="val 25000" name="adj3"/>
              <a:gd fmla="val 43750" name="adj4"/>
              <a:gd fmla="val 100000" name="adj5"/>
            </a:avLst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2"/>
          <p:cNvSpPr txBox="1"/>
          <p:nvPr/>
        </p:nvSpPr>
        <p:spPr>
          <a:xfrm>
            <a:off x="6169050" y="5665248"/>
            <a:ext cx="11121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>
                <a:latin typeface="Calibri"/>
                <a:ea typeface="Calibri"/>
                <a:cs typeface="Calibri"/>
                <a:sym typeface="Calibri"/>
              </a:rPr>
              <a:t>Archival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2"/>
          <p:cNvSpPr/>
          <p:nvPr/>
        </p:nvSpPr>
        <p:spPr>
          <a:xfrm flipH="1" rot="10800000">
            <a:off x="2660850" y="5329363"/>
            <a:ext cx="1689600" cy="318000"/>
          </a:xfrm>
          <a:prstGeom prst="uturnArrow">
            <a:avLst>
              <a:gd fmla="val 42036" name="adj1"/>
              <a:gd fmla="val 25000" name="adj2"/>
              <a:gd fmla="val 23376" name="adj3"/>
              <a:gd fmla="val 43750" name="adj4"/>
              <a:gd fmla="val 100000" name="adj5"/>
            </a:avLst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2"/>
          <p:cNvSpPr/>
          <p:nvPr/>
        </p:nvSpPr>
        <p:spPr>
          <a:xfrm>
            <a:off x="4251125" y="3911500"/>
            <a:ext cx="1689600" cy="318000"/>
          </a:xfrm>
          <a:prstGeom prst="uturnArrow">
            <a:avLst>
              <a:gd fmla="val 44112" name="adj1"/>
              <a:gd fmla="val 25000" name="adj2"/>
              <a:gd fmla="val 25000" name="adj3"/>
              <a:gd fmla="val 43750" name="adj4"/>
              <a:gd fmla="val 100000" name="adj5"/>
            </a:avLst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3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ca"/>
              <a:t>New procedure</a:t>
            </a:r>
            <a:endParaRPr/>
          </a:p>
        </p:txBody>
      </p:sp>
      <p:sp>
        <p:nvSpPr>
          <p:cNvPr id="333" name="Google Shape;333;p33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ca"/>
              <a:t>The current procedure is robust and relatively fast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a"/>
              <a:t>However, there are two main drawbacks: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It relies on ECMWF infrastructure and support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It is vulnerable to changes in the HPC platform used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a"/>
              <a:t>To overcome them, the original scripts have been simplified to run on other HPC platforms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a"/>
              <a:t>The new framework is made of three scripts: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Get initial data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Initial data interpolation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Initial data post-processing</a:t>
            </a:r>
            <a:endParaRPr/>
          </a:p>
        </p:txBody>
      </p:sp>
      <p:sp>
        <p:nvSpPr>
          <p:cNvPr id="334" name="Google Shape;334;p3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335" name="Google Shape;33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4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ca"/>
              <a:t>Get initial data</a:t>
            </a:r>
            <a:endParaRPr/>
          </a:p>
        </p:txBody>
      </p:sp>
      <p:sp>
        <p:nvSpPr>
          <p:cNvPr id="342" name="Google Shape;342;p34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ca"/>
              <a:t>Retrieves reanalysis data from MARS at the native resolution: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Land surface and upper-air fields from ERA-Interim (T255L60), ERA5 (T639L137), etc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Optionally, surface fields from ERA-Land</a:t>
            </a:r>
            <a:r>
              <a:rPr lang="ca"/>
              <a:t> like experiments</a:t>
            </a:r>
            <a:r>
              <a:rPr lang="ca"/>
              <a:t>. Ongoing work to generate these surface fields with EC-Earth OSM.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a"/>
              <a:t>Runs on ecgate with some MARS commands, for efficiency and ease of porting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a"/>
              <a:t>Result can be automatically uploaded to a remote HPC machine (e.g. MareNostrum4 at BSC)</a:t>
            </a:r>
            <a:endParaRPr/>
          </a:p>
        </p:txBody>
      </p:sp>
      <p:sp>
        <p:nvSpPr>
          <p:cNvPr id="343" name="Google Shape;343;p3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344" name="Google Shape;34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5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ca"/>
              <a:t>Get initial data</a:t>
            </a:r>
            <a:endParaRPr/>
          </a:p>
        </p:txBody>
      </p:sp>
      <p:sp>
        <p:nvSpPr>
          <p:cNvPr id="351" name="Google Shape;351;p35"/>
          <p:cNvSpPr txBox="1"/>
          <p:nvPr>
            <p:ph idx="1" type="body"/>
          </p:nvPr>
        </p:nvSpPr>
        <p:spPr>
          <a:xfrm>
            <a:off x="464800" y="1215074"/>
            <a:ext cx="8229600" cy="27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ca"/>
              <a:t>Retrieves reanalysis data from MARS at the native resolution: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Land surface and upper-air fields from ERA-Interim (T255L60), ERA5 (T639L137), etc</a:t>
            </a:r>
            <a:endParaRPr/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Optionally, surface fields from ERA-Land like experiments. Ongoing work to generate these surface fields with EC-Earth OSM.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•"/>
            </a:pPr>
            <a:r>
              <a:rPr lang="ca">
                <a:solidFill>
                  <a:srgbClr val="666666"/>
                </a:solidFill>
              </a:rPr>
              <a:t>Runs on ecgate with some MARS commands, for efficiency and ease of porting</a:t>
            </a:r>
            <a:endParaRPr>
              <a:solidFill>
                <a:srgbClr val="666666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•"/>
            </a:pPr>
            <a:r>
              <a:rPr lang="ca">
                <a:solidFill>
                  <a:srgbClr val="666666"/>
                </a:solidFill>
              </a:rPr>
              <a:t>Result can be automatically uploaded to a remote HPC machine (e.g. MareNostrum4 at BSC)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352" name="Google Shape;352;p3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353" name="Google Shape;35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5"/>
          <p:cNvSpPr txBox="1"/>
          <p:nvPr/>
        </p:nvSpPr>
        <p:spPr>
          <a:xfrm>
            <a:off x="2211700" y="4444263"/>
            <a:ext cx="4735800" cy="14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latin typeface="Calibri"/>
                <a:ea typeface="Calibri"/>
                <a:cs typeface="Calibri"/>
                <a:sym typeface="Calibri"/>
              </a:rPr>
              <a:t>However, it could be adapted to run on a remote HPC machine by using the CDS API instead of MARS client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6" name="Google Shape;356;p35"/>
          <p:cNvCxnSpPr>
            <a:stCxn id="351" idx="2"/>
            <a:endCxn id="355" idx="0"/>
          </p:cNvCxnSpPr>
          <p:nvPr/>
        </p:nvCxnSpPr>
        <p:spPr>
          <a:xfrm>
            <a:off x="4579600" y="3929174"/>
            <a:ext cx="0" cy="5151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6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ca"/>
              <a:t>Initial data interpolation</a:t>
            </a:r>
            <a:endParaRPr/>
          </a:p>
        </p:txBody>
      </p:sp>
      <p:sp>
        <p:nvSpPr>
          <p:cNvPr id="362" name="Google Shape;362;p36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ca"/>
              <a:t>OpenIFS 40r1 can be deployed and set up on a remote HPC machine to run on mode 927 </a:t>
            </a:r>
            <a:r>
              <a:rPr lang="ca"/>
              <a:t>(e.g. MareNostrum4 at BSC):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latin typeface="Consolas"/>
                <a:ea typeface="Consolas"/>
                <a:cs typeface="Consolas"/>
                <a:sym typeface="Consolas"/>
              </a:rPr>
              <a:t>mpirun -n $NPES ./master.exe -v ecmwf -e $EXPVER \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latin typeface="Consolas"/>
                <a:ea typeface="Consolas"/>
                <a:cs typeface="Consolas"/>
                <a:sym typeface="Consolas"/>
              </a:rPr>
              <a:t>-t1. -ft0 -aeul 2&gt;stderr.lst &gt;stdo.lst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a"/>
              <a:t>Mode 927 uses FullPos to interpolate input GRIB files to a given output resolution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a"/>
              <a:t>It is necessary to adjust the OpenMP stack size from 128M to 512M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a"/>
              <a:t>Several output resolutions have been successfully tested, such as T255, T511 and T1279</a:t>
            </a:r>
            <a:endParaRPr/>
          </a:p>
        </p:txBody>
      </p:sp>
      <p:sp>
        <p:nvSpPr>
          <p:cNvPr id="363" name="Google Shape;363;p3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364" name="Google Shape;36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5263" y="5148251"/>
            <a:ext cx="1765725" cy="688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7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ca"/>
              <a:t>Initial data post-processing</a:t>
            </a:r>
            <a:endParaRPr/>
          </a:p>
        </p:txBody>
      </p:sp>
      <p:sp>
        <p:nvSpPr>
          <p:cNvPr id="372" name="Google Shape;372;p37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ca"/>
              <a:t>Performs post-processing such as: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Re-ordering the fields of the output GRIB files (replacing MARS get/put commands of the previous procedure)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R</a:t>
            </a:r>
            <a:r>
              <a:rPr lang="ca"/>
              <a:t>eplace some land fields from the ERA-Land data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Perturb the 3D temperature field using Python (grib_api + random) for generation of additional members (used for seasonal prediction)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a"/>
              <a:t>Runs on a remote HPC machine </a:t>
            </a:r>
            <a:r>
              <a:rPr lang="ca"/>
              <a:t>(e.g. MareNostrum4 at BSC)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a"/>
              <a:t>Initial conditions data is ready to be used for IFS/OpenIFS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a"/>
              <a:t>Packaged in a .tar file compatible with the Autosubmit workflow manager for initializing EC-Earth historical/seasonal prediction experiments</a:t>
            </a:r>
            <a:endParaRPr/>
          </a:p>
        </p:txBody>
      </p:sp>
      <p:sp>
        <p:nvSpPr>
          <p:cNvPr id="373" name="Google Shape;373;p3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374" name="Google Shape;3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ca"/>
              <a:t>Introduction</a:t>
            </a:r>
            <a:endParaRPr/>
          </a:p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ca"/>
              <a:t>Models used in weather and climate forecasts must initialize the state of the Earth system (atmosphere, ocean, land and cryosphere) from observations</a:t>
            </a:r>
            <a:endParaRPr/>
          </a:p>
        </p:txBody>
      </p:sp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8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ca"/>
              <a:t>Automation with Autosubmit</a:t>
            </a:r>
            <a:endParaRPr/>
          </a:p>
        </p:txBody>
      </p:sp>
      <p:sp>
        <p:nvSpPr>
          <p:cNvPr id="381" name="Google Shape;381;p38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ca"/>
              <a:t>Autosubmit is a python-based tool to create, manage and monitor experiments by using computing clusters, HPCs and supercomputers remotely via ssh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a"/>
              <a:t>It is an open source software developed by BSC and publicly available on the PyPI repository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a"/>
              <a:t>The three previous scripts are automated with Autosubmit to: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Minimize</a:t>
            </a:r>
            <a:r>
              <a:rPr lang="ca"/>
              <a:t> user intervention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Minimize errors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Optimize some processes</a:t>
            </a:r>
            <a:endParaRPr/>
          </a:p>
        </p:txBody>
      </p:sp>
      <p:sp>
        <p:nvSpPr>
          <p:cNvPr id="382" name="Google Shape;382;p3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383" name="Google Shape;38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9687" y="4702375"/>
            <a:ext cx="2799826" cy="70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9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ca"/>
              <a:t>Automation with Autosubmit</a:t>
            </a:r>
            <a:endParaRPr/>
          </a:p>
        </p:txBody>
      </p:sp>
      <p:sp>
        <p:nvSpPr>
          <p:cNvPr id="391" name="Google Shape;391;p3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392" name="Google Shape;39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688" y="2589374"/>
            <a:ext cx="8308625" cy="19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7700" y="1797899"/>
            <a:ext cx="8308626" cy="62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0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ca"/>
              <a:t>Results</a:t>
            </a:r>
            <a:endParaRPr/>
          </a:p>
        </p:txBody>
      </p:sp>
      <p:sp>
        <p:nvSpPr>
          <p:cNvPr id="401" name="Google Shape;401;p40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Initial conditions were created using ERA-Interim:</a:t>
            </a:r>
            <a:endParaRPr/>
          </a:p>
          <a:p>
            <a:pPr indent="-2540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ca"/>
              <a:t>For years 1979-2018 (last year available)</a:t>
            </a:r>
            <a:endParaRPr/>
          </a:p>
          <a:p>
            <a:pPr indent="-2540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ca"/>
              <a:t>Start of each calendar year (Jan 1st)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Each seasonal prediction start date (Feb 1st / May 1st / Aug 1st / Nov 1st)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At T255 resolution (a1tz) and T511 resolution (a1uc)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ERA-Land conditions from existing experiments (gbg4, gbg6)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4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403" name="Google Shape;40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1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ca"/>
              <a:t>Results</a:t>
            </a:r>
            <a:endParaRPr/>
          </a:p>
        </p:txBody>
      </p:sp>
      <p:sp>
        <p:nvSpPr>
          <p:cNvPr id="410" name="Google Shape;410;p41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Performance:</a:t>
            </a:r>
            <a:endParaRPr/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Bottleneck in the get_inidata: can take from 5 minutes to one hour per start date, depending on MARS status, 24h sufficient to download entire ERA-Interim period with 5 dates/year</a:t>
            </a:r>
            <a:endParaRPr/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Interpolation and post-processing take each &lt; 1 minute per start date</a:t>
            </a:r>
            <a:endParaRPr/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Using the Autosubmit workflow manager allows to do tasks in parallel: the interpolation and post-processing are done as soon as data is available for each start date</a:t>
            </a:r>
            <a:endParaRPr/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Queuing times on MN4 much longer than computation times</a:t>
            </a:r>
            <a:endParaRPr/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Improvements can be done by grouping several interpolation/post-processing tasks in one scheduler task </a:t>
            </a:r>
            <a:endParaRPr/>
          </a:p>
        </p:txBody>
      </p:sp>
      <p:sp>
        <p:nvSpPr>
          <p:cNvPr id="411" name="Google Shape;411;p4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412" name="Google Shape;41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2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ca"/>
              <a:t>Results</a:t>
            </a:r>
            <a:endParaRPr/>
          </a:p>
        </p:txBody>
      </p:sp>
      <p:sp>
        <p:nvSpPr>
          <p:cNvPr id="419" name="Google Shape;419;p42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Validation: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Results were compared to ICs from those generated using prepIFS (b0q0, b0q2): very few differences were found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Differences in climatology between 2 sets of ICs: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a"/>
              <a:t>GG SFC fields: 100% identical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a"/>
              <a:t>GG ML fields: differences &lt; 1% in scarce grid points for cc and clwc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a"/>
              <a:t>SH lnsp systematic differences &lt; 0.00013243% , due to minor differences in orography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a"/>
              <a:t>SH ML: {t, vo, d} small differences in scarce grid points, much smaller than observational errors, probably due to differences in compilers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A</a:t>
            </a:r>
            <a:r>
              <a:rPr lang="ca" sz="2000"/>
              <a:t> seasonal prediction hindcast was done for all start years (1979-2018), and 4 start dates</a:t>
            </a:r>
            <a:r>
              <a:rPr lang="ca"/>
              <a:t>:</a:t>
            </a:r>
            <a:endParaRPr sz="2000"/>
          </a:p>
          <a:p>
            <a:pPr indent="-2286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a" sz="2000"/>
              <a:t>No instabilities were found</a:t>
            </a:r>
            <a:endParaRPr sz="2000"/>
          </a:p>
          <a:p>
            <a:pPr indent="-2286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a" sz="2000"/>
              <a:t>Results statistically similar to those initialized with ICs from prepIFS</a:t>
            </a:r>
            <a:endParaRPr sz="2000"/>
          </a:p>
          <a:p>
            <a:pPr indent="0" lvl="0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421" name="Google Shape;42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3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ca"/>
              <a:t>Conclusions</a:t>
            </a:r>
            <a:endParaRPr/>
          </a:p>
        </p:txBody>
      </p:sp>
      <p:sp>
        <p:nvSpPr>
          <p:cNvPr id="428" name="Google Shape;428;p43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ca"/>
              <a:t>In the EC-Earth community there is a need to generate initial conditions to run climate prediction experiments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a"/>
              <a:t>The current procedure is not </a:t>
            </a:r>
            <a:r>
              <a:rPr lang="ca"/>
              <a:t>manageable for large periods and relies on ECMWF infrastructure</a:t>
            </a:r>
            <a:r>
              <a:rPr lang="ca"/>
              <a:t>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ca"/>
              <a:t>To overcome these shortcomings, a framework to generate initial conditions for IFS/OpenIFS has been implemented being: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Portable across other HPC platforms rather than ECMWF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Easy to use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Uses OpenIFS to interpolate reanalysis data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Interpolations are fast, including configuration T1279L137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Results have almost no </a:t>
            </a:r>
            <a:r>
              <a:rPr lang="ca"/>
              <a:t>differences</a:t>
            </a:r>
            <a:r>
              <a:rPr lang="ca"/>
              <a:t> between the two procedures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a"/>
              <a:t>Everything is automated with Autosubmit</a:t>
            </a:r>
            <a:endParaRPr/>
          </a:p>
        </p:txBody>
      </p:sp>
      <p:sp>
        <p:nvSpPr>
          <p:cNvPr id="429" name="Google Shape;429;p4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430" name="Google Shape;43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4"/>
          <p:cNvSpPr txBox="1"/>
          <p:nvPr>
            <p:ph type="ctrTitle"/>
          </p:nvPr>
        </p:nvSpPr>
        <p:spPr>
          <a:xfrm>
            <a:off x="3461655" y="1579476"/>
            <a:ext cx="5026800" cy="29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8000"/>
              <a:buFont typeface="Calibri"/>
              <a:buNone/>
            </a:pPr>
            <a:r>
              <a:rPr b="0" lang="ca" sz="8000"/>
              <a:t>Thank you </a:t>
            </a:r>
            <a:endParaRPr b="0" sz="8000"/>
          </a:p>
        </p:txBody>
      </p:sp>
      <p:sp>
        <p:nvSpPr>
          <p:cNvPr id="437" name="Google Shape;437;p44"/>
          <p:cNvSpPr txBox="1"/>
          <p:nvPr>
            <p:ph idx="1" type="subTitle"/>
          </p:nvPr>
        </p:nvSpPr>
        <p:spPr>
          <a:xfrm>
            <a:off x="3603066" y="6107242"/>
            <a:ext cx="4569950" cy="464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2800"/>
              <a:buNone/>
            </a:pPr>
            <a:r>
              <a:rPr lang="ca" sz="2800">
                <a:solidFill>
                  <a:srgbClr val="004890"/>
                </a:solidFill>
              </a:rPr>
              <a:t>xavier.yepes</a:t>
            </a:r>
            <a:r>
              <a:rPr lang="ca" sz="2800">
                <a:solidFill>
                  <a:srgbClr val="004890"/>
                </a:solidFill>
              </a:rPr>
              <a:t>@bsc.es</a:t>
            </a:r>
            <a:endParaRPr sz="2800">
              <a:solidFill>
                <a:srgbClr val="004890"/>
              </a:solidFill>
            </a:endParaRPr>
          </a:p>
        </p:txBody>
      </p:sp>
      <p:sp>
        <p:nvSpPr>
          <p:cNvPr id="438" name="Google Shape;438;p4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439" name="Google Shape;43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5333" y="4640225"/>
            <a:ext cx="2833148" cy="67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5164" y="4668069"/>
            <a:ext cx="929591" cy="615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ca"/>
              <a:t>Cornerstones of climate prediction</a:t>
            </a:r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7320" y="1107491"/>
            <a:ext cx="5558205" cy="24594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21"/>
          <p:cNvGrpSpPr/>
          <p:nvPr/>
        </p:nvGrpSpPr>
        <p:grpSpPr>
          <a:xfrm>
            <a:off x="5870640" y="2137777"/>
            <a:ext cx="1276140" cy="1369458"/>
            <a:chOff x="6175440" y="1876320"/>
            <a:chExt cx="1276140" cy="1401840"/>
          </a:xfrm>
        </p:grpSpPr>
        <p:pic>
          <p:nvPicPr>
            <p:cNvPr id="109" name="Google Shape;109;p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237360" y="2147040"/>
              <a:ext cx="1130400" cy="1131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21"/>
            <p:cNvSpPr/>
            <p:nvPr/>
          </p:nvSpPr>
          <p:spPr>
            <a:xfrm>
              <a:off x="6457680" y="3044160"/>
              <a:ext cx="993900" cy="2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ca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©NASA/SDO</a:t>
              </a:r>
              <a:endParaRPr b="0" i="0" sz="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1"/>
            <p:cNvSpPr/>
            <p:nvPr/>
          </p:nvSpPr>
          <p:spPr>
            <a:xfrm>
              <a:off x="6175440" y="1876320"/>
              <a:ext cx="1229100" cy="29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ca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Solar Activity</a:t>
              </a:r>
              <a:endParaRPr i="0" u="none" cap="none" strike="noStrike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21"/>
          <p:cNvGrpSpPr/>
          <p:nvPr/>
        </p:nvGrpSpPr>
        <p:grpSpPr>
          <a:xfrm>
            <a:off x="6354840" y="3507235"/>
            <a:ext cx="1763700" cy="1352635"/>
            <a:chOff x="6659640" y="3278160"/>
            <a:chExt cx="1763700" cy="1384620"/>
          </a:xfrm>
        </p:grpSpPr>
        <p:pic>
          <p:nvPicPr>
            <p:cNvPr id="113" name="Google Shape;113;p21"/>
            <p:cNvPicPr preferRelativeResize="0"/>
            <p:nvPr/>
          </p:nvPicPr>
          <p:blipFill rotWithShape="1">
            <a:blip r:embed="rId7">
              <a:alphaModFix/>
            </a:blip>
            <a:srcRect b="0" l="16162" r="5609" t="0"/>
            <a:stretch/>
          </p:blipFill>
          <p:spPr>
            <a:xfrm>
              <a:off x="6778800" y="3556080"/>
              <a:ext cx="1537561" cy="1105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21"/>
            <p:cNvSpPr/>
            <p:nvPr/>
          </p:nvSpPr>
          <p:spPr>
            <a:xfrm>
              <a:off x="6659640" y="4447080"/>
              <a:ext cx="1763700" cy="2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ca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©European Environment Agency</a:t>
              </a:r>
              <a:endParaRPr b="0" i="0" sz="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1"/>
            <p:cNvSpPr/>
            <p:nvPr/>
          </p:nvSpPr>
          <p:spPr>
            <a:xfrm>
              <a:off x="6938640" y="3278160"/>
              <a:ext cx="1230900" cy="29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ca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GHGs</a:t>
              </a:r>
              <a:endParaRPr i="0" u="none" cap="none" strike="noStrike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21"/>
          <p:cNvGrpSpPr/>
          <p:nvPr/>
        </p:nvGrpSpPr>
        <p:grpSpPr>
          <a:xfrm>
            <a:off x="7342320" y="2142701"/>
            <a:ext cx="1524000" cy="1364534"/>
            <a:chOff x="7647120" y="1881360"/>
            <a:chExt cx="1524000" cy="1396800"/>
          </a:xfrm>
        </p:grpSpPr>
        <p:pic>
          <p:nvPicPr>
            <p:cNvPr id="117" name="Google Shape;117;p21"/>
            <p:cNvPicPr preferRelativeResize="0"/>
            <p:nvPr/>
          </p:nvPicPr>
          <p:blipFill rotWithShape="1">
            <a:blip r:embed="rId8">
              <a:alphaModFix/>
            </a:blip>
            <a:srcRect b="0" l="7547" r="6289" t="0"/>
            <a:stretch/>
          </p:blipFill>
          <p:spPr>
            <a:xfrm>
              <a:off x="7685280" y="2165760"/>
              <a:ext cx="1440000" cy="111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1"/>
            <p:cNvSpPr/>
            <p:nvPr/>
          </p:nvSpPr>
          <p:spPr>
            <a:xfrm>
              <a:off x="7647120" y="3049560"/>
              <a:ext cx="1474500" cy="2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ca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©Ulet IfansastiGetty Images</a:t>
              </a:r>
              <a:endParaRPr b="0" i="0" sz="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1"/>
            <p:cNvSpPr/>
            <p:nvPr/>
          </p:nvSpPr>
          <p:spPr>
            <a:xfrm>
              <a:off x="7692120" y="1881360"/>
              <a:ext cx="1479000" cy="29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ca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Volcanic Aerosols</a:t>
              </a:r>
              <a:endParaRPr i="0" u="none" cap="none" strike="noStrike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21"/>
          <p:cNvSpPr/>
          <p:nvPr/>
        </p:nvSpPr>
        <p:spPr>
          <a:xfrm>
            <a:off x="5851560" y="1131286"/>
            <a:ext cx="3095700" cy="9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ca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Predictability relying on good guess of future changes in the forcing</a:t>
            </a:r>
            <a:endParaRPr i="0" sz="20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" name="Google Shape;121;p21"/>
          <p:cNvCxnSpPr/>
          <p:nvPr/>
        </p:nvCxnSpPr>
        <p:spPr>
          <a:xfrm>
            <a:off x="5414760" y="1669853"/>
            <a:ext cx="525900" cy="494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22" name="Google Shape;122;p21"/>
          <p:cNvSpPr/>
          <p:nvPr/>
        </p:nvSpPr>
        <p:spPr>
          <a:xfrm>
            <a:off x="4516440" y="4890105"/>
            <a:ext cx="39606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ca" sz="2000" u="none" cap="none" strike="noStrik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Predictability arising from the memory of slow processes/components in the climate system</a:t>
            </a:r>
            <a:endParaRPr i="0" sz="20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304320" y="972673"/>
            <a:ext cx="2061342" cy="38966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Meehl et al 2009</a:t>
            </a:r>
            <a:endParaRPr i="0" sz="20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" name="Google Shape;124;p21"/>
          <p:cNvGrpSpPr/>
          <p:nvPr/>
        </p:nvGrpSpPr>
        <p:grpSpPr>
          <a:xfrm>
            <a:off x="619020" y="3540980"/>
            <a:ext cx="3472380" cy="2713926"/>
            <a:chOff x="619020" y="4014720"/>
            <a:chExt cx="3472380" cy="2778100"/>
          </a:xfrm>
        </p:grpSpPr>
        <p:grpSp>
          <p:nvGrpSpPr>
            <p:cNvPr id="125" name="Google Shape;125;p21"/>
            <p:cNvGrpSpPr/>
            <p:nvPr/>
          </p:nvGrpSpPr>
          <p:grpSpPr>
            <a:xfrm>
              <a:off x="918720" y="4014720"/>
              <a:ext cx="3172680" cy="2778100"/>
              <a:chOff x="918720" y="4014720"/>
              <a:chExt cx="3172680" cy="2778100"/>
            </a:xfrm>
          </p:grpSpPr>
          <p:pic>
            <p:nvPicPr>
              <p:cNvPr id="126" name="Google Shape;126;p21"/>
              <p:cNvPicPr preferRelativeResize="0"/>
              <p:nvPr/>
            </p:nvPicPr>
            <p:blipFill rotWithShape="1">
              <a:blip r:embed="rId9">
                <a:alphaModFix/>
              </a:blip>
              <a:srcRect b="0" l="4780" r="0" t="0"/>
              <a:stretch/>
            </p:blipFill>
            <p:spPr>
              <a:xfrm>
                <a:off x="918720" y="4014720"/>
                <a:ext cx="3172680" cy="263807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7" name="Google Shape;127;p21"/>
              <p:cNvSpPr/>
              <p:nvPr/>
            </p:nvSpPr>
            <p:spPr>
              <a:xfrm>
                <a:off x="1024552" y="6477838"/>
                <a:ext cx="2365200" cy="314982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</p:grpSp>
        <p:sp>
          <p:nvSpPr>
            <p:cNvPr id="128" name="Google Shape;128;p21"/>
            <p:cNvSpPr/>
            <p:nvPr/>
          </p:nvSpPr>
          <p:spPr>
            <a:xfrm flipH="1" rot="10800000">
              <a:off x="1073502" y="4466772"/>
              <a:ext cx="744900" cy="39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1"/>
            <p:cNvSpPr/>
            <p:nvPr/>
          </p:nvSpPr>
          <p:spPr>
            <a:xfrm flipH="1" rot="10800000">
              <a:off x="3202560" y="5233200"/>
              <a:ext cx="390300" cy="339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1"/>
            <p:cNvSpPr/>
            <p:nvPr/>
          </p:nvSpPr>
          <p:spPr>
            <a:xfrm>
              <a:off x="837000" y="6414120"/>
              <a:ext cx="720360" cy="2764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ca" sz="1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~7 days</a:t>
              </a:r>
              <a:endParaRPr i="0" sz="1300" u="none" cap="none" strike="noStrike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1"/>
            <p:cNvSpPr/>
            <p:nvPr/>
          </p:nvSpPr>
          <p:spPr>
            <a:xfrm>
              <a:off x="1431000" y="6414120"/>
              <a:ext cx="805680" cy="2764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ca" sz="1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~30 days</a:t>
              </a:r>
              <a:endParaRPr i="0" sz="1300" u="none" cap="none" strike="noStrike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1"/>
            <p:cNvSpPr/>
            <p:nvPr/>
          </p:nvSpPr>
          <p:spPr>
            <a:xfrm>
              <a:off x="2499120" y="6446160"/>
              <a:ext cx="622782" cy="32221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a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Time</a:t>
              </a:r>
              <a:endParaRPr b="0" i="0" sz="15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1"/>
            <p:cNvSpPr/>
            <p:nvPr/>
          </p:nvSpPr>
          <p:spPr>
            <a:xfrm flipH="1" rot="10800000">
              <a:off x="3157549" y="5532951"/>
              <a:ext cx="404700" cy="39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1"/>
            <p:cNvSpPr/>
            <p:nvPr/>
          </p:nvSpPr>
          <p:spPr>
            <a:xfrm rot="-5400000">
              <a:off x="89280" y="5188662"/>
              <a:ext cx="1381698" cy="32221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a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Predictability</a:t>
              </a:r>
              <a:endParaRPr i="0" sz="1600" u="none" cap="none" strike="noStrike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2286000" y="4643280"/>
              <a:ext cx="1306800" cy="33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ca" sz="1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©Paul Dirmeyer (GMU/COLA)</a:t>
              </a:r>
              <a:endParaRPr i="0" sz="1000" u="none" cap="none" strike="noStrike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1"/>
            <p:cNvSpPr/>
            <p:nvPr/>
          </p:nvSpPr>
          <p:spPr>
            <a:xfrm flipH="1" rot="10800000">
              <a:off x="1462320" y="4999920"/>
              <a:ext cx="390300" cy="339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1088640" y="4801320"/>
              <a:ext cx="1122498" cy="52018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ca" sz="1500" u="none" cap="none" strike="noStrike">
                  <a:solidFill>
                    <a:srgbClr val="F5D527"/>
                  </a:solidFill>
                  <a:latin typeface="Calibri"/>
                  <a:ea typeface="Calibri"/>
                  <a:cs typeface="Calibri"/>
                  <a:sym typeface="Calibri"/>
                </a:rPr>
                <a:t>atmosphere</a:t>
              </a:r>
              <a:endParaRPr i="0" sz="1500" u="none" cap="none" strike="noStrike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ca" sz="1500" u="none" cap="none" strike="noStrike">
                  <a:solidFill>
                    <a:srgbClr val="F5D527"/>
                  </a:solidFill>
                  <a:latin typeface="Calibri"/>
                  <a:ea typeface="Calibri"/>
                  <a:cs typeface="Calibri"/>
                  <a:sym typeface="Calibri"/>
                </a:rPr>
                <a:t>(weather)</a:t>
              </a:r>
              <a:endParaRPr i="0" sz="1500" u="none" cap="none" strike="noStrike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1"/>
          <p:cNvSpPr/>
          <p:nvPr/>
        </p:nvSpPr>
        <p:spPr>
          <a:xfrm>
            <a:off x="2494080" y="4678263"/>
            <a:ext cx="2365200" cy="38966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Mariotti et al 2018</a:t>
            </a:r>
            <a:endParaRPr i="0" sz="20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" name="Google Shape;139;p21"/>
          <p:cNvCxnSpPr>
            <a:endCxn id="128" idx="2"/>
          </p:cNvCxnSpPr>
          <p:nvPr/>
        </p:nvCxnSpPr>
        <p:spPr>
          <a:xfrm>
            <a:off x="1368852" y="2802089"/>
            <a:ext cx="77100" cy="1180500"/>
          </a:xfrm>
          <a:prstGeom prst="straightConnector1">
            <a:avLst/>
          </a:prstGeom>
          <a:noFill/>
          <a:ln cap="flat" cmpd="sng" w="28575">
            <a:solidFill>
              <a:srgbClr val="008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40" name="Google Shape;140;p21"/>
          <p:cNvSpPr/>
          <p:nvPr/>
        </p:nvSpPr>
        <p:spPr>
          <a:xfrm flipH="1" rot="10800000">
            <a:off x="1445950" y="4890100"/>
            <a:ext cx="315000" cy="29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1"/>
          <p:cNvSpPr/>
          <p:nvPr/>
        </p:nvSpPr>
        <p:spPr>
          <a:xfrm>
            <a:off x="2693882" y="5049732"/>
            <a:ext cx="1284120" cy="30002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ca" sz="15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ocean/sea ice</a:t>
            </a:r>
            <a:endParaRPr i="0" sz="15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1399422" y="4965098"/>
            <a:ext cx="517698" cy="30002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" sz="14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land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ca"/>
              <a:t>Introduction</a:t>
            </a:r>
            <a:endParaRPr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a">
                <a:solidFill>
                  <a:srgbClr val="666666"/>
                </a:solidFill>
              </a:rPr>
              <a:t>Models used in weather and climate forecasts must initialize the state of the Earth system (atmosphere, ocean, land and cryosphere) from observations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a"/>
              <a:t>Retrospective forecasts (or hindcasts) in weather or climate prediction mode are used to evaluate the model’s performance and are typically initialized from reanalysis products</a:t>
            </a:r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ca"/>
              <a:t>Climate prediction experiments</a:t>
            </a:r>
            <a:endParaRPr/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466560" y="1978293"/>
            <a:ext cx="8426514" cy="3376282"/>
          </a:xfrm>
          <a:custGeom>
            <a:rect b="b" l="l" r="r" t="t"/>
            <a:pathLst>
              <a:path extrusionOk="0" h="2177" w="5852">
                <a:moveTo>
                  <a:pt x="0" y="2177"/>
                </a:moveTo>
                <a:cubicBezTo>
                  <a:pt x="144" y="2060"/>
                  <a:pt x="288" y="1943"/>
                  <a:pt x="409" y="1905"/>
                </a:cubicBezTo>
                <a:cubicBezTo>
                  <a:pt x="530" y="1867"/>
                  <a:pt x="620" y="1935"/>
                  <a:pt x="726" y="1950"/>
                </a:cubicBezTo>
                <a:cubicBezTo>
                  <a:pt x="832" y="1965"/>
                  <a:pt x="863" y="2041"/>
                  <a:pt x="1044" y="1996"/>
                </a:cubicBezTo>
                <a:cubicBezTo>
                  <a:pt x="1225" y="1951"/>
                  <a:pt x="1558" y="1724"/>
                  <a:pt x="1815" y="1678"/>
                </a:cubicBezTo>
                <a:cubicBezTo>
                  <a:pt x="2072" y="1632"/>
                  <a:pt x="2291" y="1851"/>
                  <a:pt x="2586" y="1723"/>
                </a:cubicBezTo>
                <a:cubicBezTo>
                  <a:pt x="2881" y="1595"/>
                  <a:pt x="3313" y="1083"/>
                  <a:pt x="3584" y="907"/>
                </a:cubicBezTo>
                <a:cubicBezTo>
                  <a:pt x="3855" y="731"/>
                  <a:pt x="4014" y="771"/>
                  <a:pt x="4210" y="665"/>
                </a:cubicBezTo>
                <a:cubicBezTo>
                  <a:pt x="4406" y="559"/>
                  <a:pt x="4527" y="353"/>
                  <a:pt x="4763" y="272"/>
                </a:cubicBezTo>
                <a:cubicBezTo>
                  <a:pt x="4999" y="191"/>
                  <a:pt x="5444" y="226"/>
                  <a:pt x="5625" y="181"/>
                </a:cubicBezTo>
                <a:cubicBezTo>
                  <a:pt x="5806" y="136"/>
                  <a:pt x="5814" y="30"/>
                  <a:pt x="5852" y="0"/>
                </a:cubicBezTo>
              </a:path>
            </a:pathLst>
          </a:custGeom>
          <a:noFill/>
          <a:ln cap="flat" cmpd="sng" w="57225">
            <a:solidFill>
              <a:srgbClr val="0003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/>
          <p:nvPr/>
        </p:nvSpPr>
        <p:spPr>
          <a:xfrm>
            <a:off x="3780000" y="5706623"/>
            <a:ext cx="1944378" cy="35980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 strike="noStrike">
                <a:solidFill>
                  <a:srgbClr val="000308"/>
                </a:solidFill>
                <a:latin typeface="Calibri"/>
                <a:ea typeface="Calibri"/>
                <a:cs typeface="Calibri"/>
                <a:sym typeface="Calibri"/>
              </a:rPr>
              <a:t>Observations</a:t>
            </a:r>
            <a:endParaRPr sz="2000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108000" y="5497364"/>
            <a:ext cx="934902" cy="35980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 strike="noStrike">
                <a:solidFill>
                  <a:srgbClr val="000308"/>
                </a:solidFill>
                <a:latin typeface="Calibri"/>
                <a:ea typeface="Calibri"/>
                <a:cs typeface="Calibri"/>
                <a:sym typeface="Calibri"/>
              </a:rPr>
              <a:t> 1960</a:t>
            </a:r>
            <a:endParaRPr sz="2000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7958160" y="5497364"/>
            <a:ext cx="934902" cy="35980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 strike="noStrike">
                <a:solidFill>
                  <a:srgbClr val="000308"/>
                </a:solidFill>
                <a:latin typeface="Calibri"/>
                <a:ea typeface="Calibri"/>
                <a:cs typeface="Calibri"/>
                <a:sym typeface="Calibri"/>
              </a:rPr>
              <a:t> 20</a:t>
            </a:r>
            <a:r>
              <a:rPr lang="ca" sz="2000">
                <a:solidFill>
                  <a:srgbClr val="00030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ca" sz="2000" strike="noStrike">
                <a:solidFill>
                  <a:srgbClr val="000308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000" strike="noStrike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4" name="Google Shape;164;p23"/>
          <p:cNvCxnSpPr/>
          <p:nvPr/>
        </p:nvCxnSpPr>
        <p:spPr>
          <a:xfrm flipH="1" rot="10800000">
            <a:off x="4716360" y="4173871"/>
            <a:ext cx="216000" cy="15324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65" name="Google Shape;165;p23"/>
          <p:cNvSpPr/>
          <p:nvPr/>
        </p:nvSpPr>
        <p:spPr>
          <a:xfrm>
            <a:off x="-108000" y="3158585"/>
            <a:ext cx="1871640" cy="116375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5-member prediction started 1 Nov 1960</a:t>
            </a:r>
            <a:endParaRPr sz="2000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679320" y="4452123"/>
            <a:ext cx="1155958" cy="704096"/>
          </a:xfrm>
          <a:custGeom>
            <a:rect b="b" l="l" r="r" t="t"/>
            <a:pathLst>
              <a:path extrusionOk="0" h="556" w="1457">
                <a:moveTo>
                  <a:pt x="0" y="556"/>
                </a:moveTo>
                <a:cubicBezTo>
                  <a:pt x="75" y="435"/>
                  <a:pt x="151" y="315"/>
                  <a:pt x="227" y="239"/>
                </a:cubicBezTo>
                <a:cubicBezTo>
                  <a:pt x="303" y="163"/>
                  <a:pt x="315" y="126"/>
                  <a:pt x="454" y="102"/>
                </a:cubicBezTo>
                <a:cubicBezTo>
                  <a:pt x="593" y="78"/>
                  <a:pt x="898" y="109"/>
                  <a:pt x="1065" y="92"/>
                </a:cubicBezTo>
                <a:cubicBezTo>
                  <a:pt x="1232" y="75"/>
                  <a:pt x="1375" y="19"/>
                  <a:pt x="1457" y="0"/>
                </a:cubicBezTo>
              </a:path>
            </a:pathLst>
          </a:custGeom>
          <a:noFill/>
          <a:ln cap="flat" cmpd="sng" w="28425">
            <a:solidFill>
              <a:srgbClr val="0049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3"/>
          <p:cNvSpPr/>
          <p:nvPr/>
        </p:nvSpPr>
        <p:spPr>
          <a:xfrm>
            <a:off x="679320" y="5019760"/>
            <a:ext cx="1148040" cy="136458"/>
          </a:xfrm>
          <a:custGeom>
            <a:rect b="b" l="l" r="r" t="t"/>
            <a:pathLst>
              <a:path extrusionOk="0" h="176" w="1457">
                <a:moveTo>
                  <a:pt x="0" y="176"/>
                </a:moveTo>
                <a:cubicBezTo>
                  <a:pt x="45" y="157"/>
                  <a:pt x="91" y="138"/>
                  <a:pt x="182" y="131"/>
                </a:cubicBezTo>
                <a:cubicBezTo>
                  <a:pt x="273" y="124"/>
                  <a:pt x="386" y="147"/>
                  <a:pt x="545" y="131"/>
                </a:cubicBezTo>
                <a:cubicBezTo>
                  <a:pt x="704" y="115"/>
                  <a:pt x="983" y="57"/>
                  <a:pt x="1135" y="35"/>
                </a:cubicBezTo>
                <a:cubicBezTo>
                  <a:pt x="1287" y="13"/>
                  <a:pt x="1390" y="7"/>
                  <a:pt x="1457" y="0"/>
                </a:cubicBezTo>
              </a:path>
            </a:pathLst>
          </a:custGeom>
          <a:noFill/>
          <a:ln cap="flat" cmpd="sng" w="28425">
            <a:solidFill>
              <a:srgbClr val="0049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3"/>
          <p:cNvSpPr/>
          <p:nvPr/>
        </p:nvSpPr>
        <p:spPr>
          <a:xfrm>
            <a:off x="679320" y="4176041"/>
            <a:ext cx="1148041" cy="980177"/>
          </a:xfrm>
          <a:custGeom>
            <a:rect b="b" l="l" r="r" t="t"/>
            <a:pathLst>
              <a:path extrusionOk="0" h="706" w="1446">
                <a:moveTo>
                  <a:pt x="0" y="706"/>
                </a:moveTo>
                <a:cubicBezTo>
                  <a:pt x="128" y="664"/>
                  <a:pt x="250" y="622"/>
                  <a:pt x="408" y="570"/>
                </a:cubicBezTo>
                <a:cubicBezTo>
                  <a:pt x="566" y="518"/>
                  <a:pt x="777" y="487"/>
                  <a:pt x="950" y="392"/>
                </a:cubicBezTo>
                <a:cubicBezTo>
                  <a:pt x="1123" y="297"/>
                  <a:pt x="1343" y="82"/>
                  <a:pt x="1446" y="0"/>
                </a:cubicBezTo>
              </a:path>
            </a:pathLst>
          </a:custGeom>
          <a:noFill/>
          <a:ln cap="flat" cmpd="sng" w="28425">
            <a:solidFill>
              <a:srgbClr val="0049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3"/>
          <p:cNvSpPr/>
          <p:nvPr/>
        </p:nvSpPr>
        <p:spPr>
          <a:xfrm>
            <a:off x="679320" y="4436296"/>
            <a:ext cx="1148041" cy="719922"/>
          </a:xfrm>
          <a:custGeom>
            <a:rect b="b" l="l" r="r" t="t"/>
            <a:pathLst>
              <a:path extrusionOk="0" h="636" w="1446">
                <a:moveTo>
                  <a:pt x="0" y="636"/>
                </a:moveTo>
                <a:cubicBezTo>
                  <a:pt x="72" y="601"/>
                  <a:pt x="316" y="520"/>
                  <a:pt x="432" y="426"/>
                </a:cubicBezTo>
                <a:cubicBezTo>
                  <a:pt x="548" y="332"/>
                  <a:pt x="584" y="123"/>
                  <a:pt x="697" y="69"/>
                </a:cubicBezTo>
                <a:cubicBezTo>
                  <a:pt x="810" y="15"/>
                  <a:pt x="986" y="114"/>
                  <a:pt x="1111" y="103"/>
                </a:cubicBezTo>
                <a:cubicBezTo>
                  <a:pt x="1236" y="92"/>
                  <a:pt x="1376" y="21"/>
                  <a:pt x="1446" y="0"/>
                </a:cubicBezTo>
              </a:path>
            </a:pathLst>
          </a:custGeom>
          <a:noFill/>
          <a:ln cap="flat" cmpd="sng" w="28425">
            <a:solidFill>
              <a:srgbClr val="0049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3"/>
          <p:cNvSpPr/>
          <p:nvPr/>
        </p:nvSpPr>
        <p:spPr>
          <a:xfrm>
            <a:off x="679320" y="4452123"/>
            <a:ext cx="1155961" cy="720976"/>
          </a:xfrm>
          <a:custGeom>
            <a:rect b="b" l="l" r="r" t="t"/>
            <a:pathLst>
              <a:path extrusionOk="0" h="475" w="1446">
                <a:moveTo>
                  <a:pt x="0" y="466"/>
                </a:moveTo>
                <a:cubicBezTo>
                  <a:pt x="85" y="461"/>
                  <a:pt x="344" y="475"/>
                  <a:pt x="512" y="438"/>
                </a:cubicBezTo>
                <a:cubicBezTo>
                  <a:pt x="680" y="401"/>
                  <a:pt x="852" y="315"/>
                  <a:pt x="1008" y="242"/>
                </a:cubicBezTo>
                <a:cubicBezTo>
                  <a:pt x="1164" y="169"/>
                  <a:pt x="1355" y="50"/>
                  <a:pt x="1446" y="0"/>
                </a:cubicBezTo>
              </a:path>
            </a:pathLst>
          </a:custGeom>
          <a:noFill/>
          <a:ln cap="flat" cmpd="sng" w="28425">
            <a:solidFill>
              <a:srgbClr val="0049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ca"/>
              <a:t>Climate prediction experiments</a:t>
            </a:r>
            <a:endParaRPr/>
          </a:p>
        </p:txBody>
      </p:sp>
      <p:pic>
        <p:nvPicPr>
          <p:cNvPr id="176" name="Google Shape;17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79" name="Google Shape;179;p24"/>
          <p:cNvSpPr/>
          <p:nvPr/>
        </p:nvSpPr>
        <p:spPr>
          <a:xfrm>
            <a:off x="466560" y="1978293"/>
            <a:ext cx="8426514" cy="3376282"/>
          </a:xfrm>
          <a:custGeom>
            <a:rect b="b" l="l" r="r" t="t"/>
            <a:pathLst>
              <a:path extrusionOk="0" h="2177" w="5852">
                <a:moveTo>
                  <a:pt x="0" y="2177"/>
                </a:moveTo>
                <a:cubicBezTo>
                  <a:pt x="144" y="2060"/>
                  <a:pt x="288" y="1943"/>
                  <a:pt x="409" y="1905"/>
                </a:cubicBezTo>
                <a:cubicBezTo>
                  <a:pt x="530" y="1867"/>
                  <a:pt x="620" y="1935"/>
                  <a:pt x="726" y="1950"/>
                </a:cubicBezTo>
                <a:cubicBezTo>
                  <a:pt x="832" y="1965"/>
                  <a:pt x="863" y="2041"/>
                  <a:pt x="1044" y="1996"/>
                </a:cubicBezTo>
                <a:cubicBezTo>
                  <a:pt x="1225" y="1951"/>
                  <a:pt x="1558" y="1724"/>
                  <a:pt x="1815" y="1678"/>
                </a:cubicBezTo>
                <a:cubicBezTo>
                  <a:pt x="2072" y="1632"/>
                  <a:pt x="2291" y="1851"/>
                  <a:pt x="2586" y="1723"/>
                </a:cubicBezTo>
                <a:cubicBezTo>
                  <a:pt x="2881" y="1595"/>
                  <a:pt x="3313" y="1083"/>
                  <a:pt x="3584" y="907"/>
                </a:cubicBezTo>
                <a:cubicBezTo>
                  <a:pt x="3855" y="731"/>
                  <a:pt x="4014" y="771"/>
                  <a:pt x="4210" y="665"/>
                </a:cubicBezTo>
                <a:cubicBezTo>
                  <a:pt x="4406" y="559"/>
                  <a:pt x="4527" y="353"/>
                  <a:pt x="4763" y="272"/>
                </a:cubicBezTo>
                <a:cubicBezTo>
                  <a:pt x="4999" y="191"/>
                  <a:pt x="5444" y="226"/>
                  <a:pt x="5625" y="181"/>
                </a:cubicBezTo>
                <a:cubicBezTo>
                  <a:pt x="5806" y="136"/>
                  <a:pt x="5814" y="30"/>
                  <a:pt x="5852" y="0"/>
                </a:cubicBezTo>
              </a:path>
            </a:pathLst>
          </a:custGeom>
          <a:noFill/>
          <a:ln cap="flat" cmpd="sng" w="57225">
            <a:solidFill>
              <a:srgbClr val="0003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4"/>
          <p:cNvSpPr/>
          <p:nvPr/>
        </p:nvSpPr>
        <p:spPr>
          <a:xfrm>
            <a:off x="3780000" y="5706623"/>
            <a:ext cx="1944378" cy="35980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 strike="noStrike">
                <a:solidFill>
                  <a:srgbClr val="000308"/>
                </a:solidFill>
                <a:latin typeface="Calibri"/>
                <a:ea typeface="Calibri"/>
                <a:cs typeface="Calibri"/>
                <a:sym typeface="Calibri"/>
              </a:rPr>
              <a:t>Observations</a:t>
            </a:r>
            <a:endParaRPr sz="2000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108000" y="5497364"/>
            <a:ext cx="934902" cy="62780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 strike="noStrik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" sz="2000" strike="noStrike">
                <a:solidFill>
                  <a:srgbClr val="000308"/>
                </a:solidFill>
                <a:latin typeface="Calibri"/>
                <a:ea typeface="Calibri"/>
                <a:cs typeface="Calibri"/>
                <a:sym typeface="Calibri"/>
              </a:rPr>
              <a:t>1960</a:t>
            </a:r>
            <a:endParaRPr sz="2000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7958160" y="5497364"/>
            <a:ext cx="934902" cy="35980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 strike="noStrike">
                <a:solidFill>
                  <a:srgbClr val="000308"/>
                </a:solidFill>
                <a:latin typeface="Calibri"/>
                <a:ea typeface="Calibri"/>
                <a:cs typeface="Calibri"/>
                <a:sym typeface="Calibri"/>
              </a:rPr>
              <a:t> 2015</a:t>
            </a:r>
            <a:endParaRPr sz="2000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4"/>
          <p:cNvSpPr/>
          <p:nvPr/>
        </p:nvSpPr>
        <p:spPr>
          <a:xfrm>
            <a:off x="6177000" y="862125"/>
            <a:ext cx="1871640" cy="116375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 strike="noStrike">
                <a:solidFill>
                  <a:srgbClr val="990099"/>
                </a:solidFill>
                <a:latin typeface="Calibri"/>
                <a:ea typeface="Calibri"/>
                <a:cs typeface="Calibri"/>
                <a:sym typeface="Calibri"/>
              </a:rPr>
              <a:t>5-member prediction started 1 Nov 2014</a:t>
            </a:r>
            <a:endParaRPr sz="2000" strike="noStrike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4" name="Google Shape;184;p24"/>
          <p:cNvCxnSpPr/>
          <p:nvPr/>
        </p:nvCxnSpPr>
        <p:spPr>
          <a:xfrm flipH="1" rot="10800000">
            <a:off x="4716360" y="4173871"/>
            <a:ext cx="216000" cy="15324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85" name="Google Shape;185;p24"/>
          <p:cNvSpPr/>
          <p:nvPr/>
        </p:nvSpPr>
        <p:spPr>
          <a:xfrm>
            <a:off x="3274920" y="2258946"/>
            <a:ext cx="1871640" cy="116375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 strike="noStrike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5-member prediction started 1 Nov 1970</a:t>
            </a:r>
            <a:endParaRPr sz="2000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4"/>
          <p:cNvSpPr/>
          <p:nvPr/>
        </p:nvSpPr>
        <p:spPr>
          <a:xfrm>
            <a:off x="1619280" y="2459061"/>
            <a:ext cx="1871640" cy="116375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5-member prediction started 1 Nov 1965</a:t>
            </a:r>
            <a:endParaRPr sz="2000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-108000" y="3158585"/>
            <a:ext cx="1871640" cy="116375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5-member prediction started 1 Nov 1960</a:t>
            </a:r>
            <a:endParaRPr sz="2000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4"/>
          <p:cNvSpPr/>
          <p:nvPr/>
        </p:nvSpPr>
        <p:spPr>
          <a:xfrm>
            <a:off x="679320" y="4452123"/>
            <a:ext cx="1155958" cy="704096"/>
          </a:xfrm>
          <a:custGeom>
            <a:rect b="b" l="l" r="r" t="t"/>
            <a:pathLst>
              <a:path extrusionOk="0" h="556" w="1457">
                <a:moveTo>
                  <a:pt x="0" y="556"/>
                </a:moveTo>
                <a:cubicBezTo>
                  <a:pt x="75" y="435"/>
                  <a:pt x="151" y="315"/>
                  <a:pt x="227" y="239"/>
                </a:cubicBezTo>
                <a:cubicBezTo>
                  <a:pt x="303" y="163"/>
                  <a:pt x="315" y="126"/>
                  <a:pt x="454" y="102"/>
                </a:cubicBezTo>
                <a:cubicBezTo>
                  <a:pt x="593" y="78"/>
                  <a:pt x="898" y="109"/>
                  <a:pt x="1065" y="92"/>
                </a:cubicBezTo>
                <a:cubicBezTo>
                  <a:pt x="1232" y="75"/>
                  <a:pt x="1375" y="19"/>
                  <a:pt x="1457" y="0"/>
                </a:cubicBezTo>
              </a:path>
            </a:pathLst>
          </a:custGeom>
          <a:noFill/>
          <a:ln cap="flat" cmpd="sng" w="28425">
            <a:solidFill>
              <a:srgbClr val="0049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4"/>
          <p:cNvSpPr/>
          <p:nvPr/>
        </p:nvSpPr>
        <p:spPr>
          <a:xfrm>
            <a:off x="679320" y="5019760"/>
            <a:ext cx="1148040" cy="136458"/>
          </a:xfrm>
          <a:custGeom>
            <a:rect b="b" l="l" r="r" t="t"/>
            <a:pathLst>
              <a:path extrusionOk="0" h="176" w="1457">
                <a:moveTo>
                  <a:pt x="0" y="176"/>
                </a:moveTo>
                <a:cubicBezTo>
                  <a:pt x="45" y="157"/>
                  <a:pt x="91" y="138"/>
                  <a:pt x="182" y="131"/>
                </a:cubicBezTo>
                <a:cubicBezTo>
                  <a:pt x="273" y="124"/>
                  <a:pt x="386" y="147"/>
                  <a:pt x="545" y="131"/>
                </a:cubicBezTo>
                <a:cubicBezTo>
                  <a:pt x="704" y="115"/>
                  <a:pt x="983" y="57"/>
                  <a:pt x="1135" y="35"/>
                </a:cubicBezTo>
                <a:cubicBezTo>
                  <a:pt x="1287" y="13"/>
                  <a:pt x="1390" y="7"/>
                  <a:pt x="1457" y="0"/>
                </a:cubicBezTo>
              </a:path>
            </a:pathLst>
          </a:custGeom>
          <a:noFill/>
          <a:ln cap="flat" cmpd="sng" w="28425">
            <a:solidFill>
              <a:srgbClr val="0049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4"/>
          <p:cNvSpPr/>
          <p:nvPr/>
        </p:nvSpPr>
        <p:spPr>
          <a:xfrm>
            <a:off x="679320" y="4176041"/>
            <a:ext cx="1148041" cy="980177"/>
          </a:xfrm>
          <a:custGeom>
            <a:rect b="b" l="l" r="r" t="t"/>
            <a:pathLst>
              <a:path extrusionOk="0" h="706" w="1446">
                <a:moveTo>
                  <a:pt x="0" y="706"/>
                </a:moveTo>
                <a:cubicBezTo>
                  <a:pt x="128" y="664"/>
                  <a:pt x="250" y="622"/>
                  <a:pt x="408" y="570"/>
                </a:cubicBezTo>
                <a:cubicBezTo>
                  <a:pt x="566" y="518"/>
                  <a:pt x="777" y="487"/>
                  <a:pt x="950" y="392"/>
                </a:cubicBezTo>
                <a:cubicBezTo>
                  <a:pt x="1123" y="297"/>
                  <a:pt x="1343" y="82"/>
                  <a:pt x="1446" y="0"/>
                </a:cubicBezTo>
              </a:path>
            </a:pathLst>
          </a:custGeom>
          <a:noFill/>
          <a:ln cap="flat" cmpd="sng" w="28425">
            <a:solidFill>
              <a:srgbClr val="0049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4"/>
          <p:cNvSpPr/>
          <p:nvPr/>
        </p:nvSpPr>
        <p:spPr>
          <a:xfrm>
            <a:off x="679320" y="4436296"/>
            <a:ext cx="1148041" cy="719922"/>
          </a:xfrm>
          <a:custGeom>
            <a:rect b="b" l="l" r="r" t="t"/>
            <a:pathLst>
              <a:path extrusionOk="0" h="636" w="1446">
                <a:moveTo>
                  <a:pt x="0" y="636"/>
                </a:moveTo>
                <a:cubicBezTo>
                  <a:pt x="72" y="601"/>
                  <a:pt x="316" y="520"/>
                  <a:pt x="432" y="426"/>
                </a:cubicBezTo>
                <a:cubicBezTo>
                  <a:pt x="548" y="332"/>
                  <a:pt x="584" y="123"/>
                  <a:pt x="697" y="69"/>
                </a:cubicBezTo>
                <a:cubicBezTo>
                  <a:pt x="810" y="15"/>
                  <a:pt x="986" y="114"/>
                  <a:pt x="1111" y="103"/>
                </a:cubicBezTo>
                <a:cubicBezTo>
                  <a:pt x="1236" y="92"/>
                  <a:pt x="1376" y="21"/>
                  <a:pt x="1446" y="0"/>
                </a:cubicBezTo>
              </a:path>
            </a:pathLst>
          </a:custGeom>
          <a:noFill/>
          <a:ln cap="flat" cmpd="sng" w="28425">
            <a:solidFill>
              <a:srgbClr val="0049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4"/>
          <p:cNvSpPr/>
          <p:nvPr/>
        </p:nvSpPr>
        <p:spPr>
          <a:xfrm>
            <a:off x="679320" y="4452123"/>
            <a:ext cx="1155961" cy="720976"/>
          </a:xfrm>
          <a:custGeom>
            <a:rect b="b" l="l" r="r" t="t"/>
            <a:pathLst>
              <a:path extrusionOk="0" h="475" w="1446">
                <a:moveTo>
                  <a:pt x="0" y="466"/>
                </a:moveTo>
                <a:cubicBezTo>
                  <a:pt x="85" y="461"/>
                  <a:pt x="344" y="475"/>
                  <a:pt x="512" y="438"/>
                </a:cubicBezTo>
                <a:cubicBezTo>
                  <a:pt x="680" y="401"/>
                  <a:pt x="852" y="315"/>
                  <a:pt x="1008" y="242"/>
                </a:cubicBezTo>
                <a:cubicBezTo>
                  <a:pt x="1164" y="169"/>
                  <a:pt x="1355" y="50"/>
                  <a:pt x="1446" y="0"/>
                </a:cubicBezTo>
              </a:path>
            </a:pathLst>
          </a:custGeom>
          <a:noFill/>
          <a:ln cap="flat" cmpd="sng" w="28425">
            <a:solidFill>
              <a:srgbClr val="0049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4"/>
          <p:cNvSpPr/>
          <p:nvPr/>
        </p:nvSpPr>
        <p:spPr>
          <a:xfrm>
            <a:off x="2266920" y="4036418"/>
            <a:ext cx="936722" cy="845125"/>
          </a:xfrm>
          <a:custGeom>
            <a:rect b="b" l="l" r="r" t="t"/>
            <a:pathLst>
              <a:path extrusionOk="0" h="817" w="1452">
                <a:moveTo>
                  <a:pt x="0" y="817"/>
                </a:moveTo>
                <a:cubicBezTo>
                  <a:pt x="60" y="669"/>
                  <a:pt x="121" y="521"/>
                  <a:pt x="272" y="408"/>
                </a:cubicBezTo>
                <a:cubicBezTo>
                  <a:pt x="423" y="295"/>
                  <a:pt x="710" y="204"/>
                  <a:pt x="907" y="136"/>
                </a:cubicBezTo>
                <a:cubicBezTo>
                  <a:pt x="1104" y="68"/>
                  <a:pt x="1354" y="23"/>
                  <a:pt x="1452" y="0"/>
                </a:cubicBezTo>
              </a:path>
            </a:pathLst>
          </a:custGeom>
          <a:noFill/>
          <a:ln cap="flat" cmpd="sng" w="284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4"/>
          <p:cNvSpPr/>
          <p:nvPr/>
        </p:nvSpPr>
        <p:spPr>
          <a:xfrm>
            <a:off x="2266920" y="4216135"/>
            <a:ext cx="936722" cy="665409"/>
          </a:xfrm>
          <a:custGeom>
            <a:rect b="b" l="l" r="r" t="t"/>
            <a:pathLst>
              <a:path extrusionOk="0" h="643" w="1452">
                <a:moveTo>
                  <a:pt x="0" y="643"/>
                </a:moveTo>
                <a:cubicBezTo>
                  <a:pt x="378" y="419"/>
                  <a:pt x="756" y="196"/>
                  <a:pt x="998" y="98"/>
                </a:cubicBezTo>
                <a:cubicBezTo>
                  <a:pt x="1240" y="0"/>
                  <a:pt x="1377" y="68"/>
                  <a:pt x="1452" y="53"/>
                </a:cubicBezTo>
              </a:path>
            </a:pathLst>
          </a:custGeom>
          <a:noFill/>
          <a:ln cap="flat" cmpd="sng" w="284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4"/>
          <p:cNvSpPr/>
          <p:nvPr/>
        </p:nvSpPr>
        <p:spPr>
          <a:xfrm>
            <a:off x="2266920" y="4669120"/>
            <a:ext cx="936722" cy="373853"/>
          </a:xfrm>
          <a:custGeom>
            <a:rect b="b" l="l" r="r" t="t"/>
            <a:pathLst>
              <a:path extrusionOk="0" h="362" w="1452">
                <a:moveTo>
                  <a:pt x="0" y="227"/>
                </a:moveTo>
                <a:cubicBezTo>
                  <a:pt x="242" y="242"/>
                  <a:pt x="484" y="257"/>
                  <a:pt x="681" y="272"/>
                </a:cubicBezTo>
                <a:cubicBezTo>
                  <a:pt x="878" y="287"/>
                  <a:pt x="1052" y="362"/>
                  <a:pt x="1180" y="317"/>
                </a:cubicBezTo>
                <a:cubicBezTo>
                  <a:pt x="1308" y="272"/>
                  <a:pt x="1407" y="53"/>
                  <a:pt x="1452" y="0"/>
                </a:cubicBezTo>
              </a:path>
            </a:pathLst>
          </a:custGeom>
          <a:noFill/>
          <a:ln cap="flat" cmpd="sng" w="284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4"/>
          <p:cNvSpPr/>
          <p:nvPr/>
        </p:nvSpPr>
        <p:spPr>
          <a:xfrm>
            <a:off x="2266920" y="4137003"/>
            <a:ext cx="919078" cy="744541"/>
          </a:xfrm>
          <a:custGeom>
            <a:rect b="b" l="l" r="r" t="t"/>
            <a:pathLst>
              <a:path extrusionOk="0" h="720" w="1426">
                <a:moveTo>
                  <a:pt x="0" y="720"/>
                </a:moveTo>
                <a:cubicBezTo>
                  <a:pt x="99" y="684"/>
                  <a:pt x="432" y="590"/>
                  <a:pt x="596" y="507"/>
                </a:cubicBezTo>
                <a:cubicBezTo>
                  <a:pt x="760" y="424"/>
                  <a:pt x="850" y="303"/>
                  <a:pt x="988" y="219"/>
                </a:cubicBezTo>
                <a:cubicBezTo>
                  <a:pt x="1126" y="135"/>
                  <a:pt x="1335" y="46"/>
                  <a:pt x="1426" y="0"/>
                </a:cubicBezTo>
              </a:path>
            </a:pathLst>
          </a:custGeom>
          <a:noFill/>
          <a:ln cap="flat" cmpd="sng" w="284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4"/>
          <p:cNvSpPr/>
          <p:nvPr/>
        </p:nvSpPr>
        <p:spPr>
          <a:xfrm>
            <a:off x="2266920" y="4411678"/>
            <a:ext cx="936722" cy="469866"/>
          </a:xfrm>
          <a:custGeom>
            <a:rect b="b" l="l" r="r" t="t"/>
            <a:pathLst>
              <a:path extrusionOk="0" h="454" w="1452">
                <a:moveTo>
                  <a:pt x="0" y="454"/>
                </a:moveTo>
                <a:cubicBezTo>
                  <a:pt x="151" y="416"/>
                  <a:pt x="303" y="378"/>
                  <a:pt x="454" y="363"/>
                </a:cubicBezTo>
                <a:cubicBezTo>
                  <a:pt x="605" y="348"/>
                  <a:pt x="779" y="378"/>
                  <a:pt x="907" y="363"/>
                </a:cubicBezTo>
                <a:cubicBezTo>
                  <a:pt x="1035" y="348"/>
                  <a:pt x="1134" y="332"/>
                  <a:pt x="1225" y="272"/>
                </a:cubicBezTo>
                <a:cubicBezTo>
                  <a:pt x="1316" y="212"/>
                  <a:pt x="1414" y="45"/>
                  <a:pt x="1452" y="0"/>
                </a:cubicBezTo>
              </a:path>
            </a:pathLst>
          </a:custGeom>
          <a:noFill/>
          <a:ln cap="flat" cmpd="sng" w="284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4"/>
          <p:cNvSpPr/>
          <p:nvPr/>
        </p:nvSpPr>
        <p:spPr>
          <a:xfrm>
            <a:off x="3745080" y="3842634"/>
            <a:ext cx="1042920" cy="815583"/>
          </a:xfrm>
          <a:custGeom>
            <a:rect b="b" l="l" r="r" t="t"/>
            <a:pathLst>
              <a:path extrusionOk="0" h="681" w="1315">
                <a:moveTo>
                  <a:pt x="0" y="681"/>
                </a:moveTo>
                <a:cubicBezTo>
                  <a:pt x="230" y="669"/>
                  <a:pt x="461" y="658"/>
                  <a:pt x="680" y="545"/>
                </a:cubicBezTo>
                <a:cubicBezTo>
                  <a:pt x="899" y="432"/>
                  <a:pt x="1209" y="91"/>
                  <a:pt x="1315" y="0"/>
                </a:cubicBezTo>
              </a:path>
            </a:pathLst>
          </a:custGeom>
          <a:noFill/>
          <a:ln cap="flat" cmpd="sng" w="28425">
            <a:solidFill>
              <a:srgbClr val="00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4"/>
          <p:cNvSpPr/>
          <p:nvPr/>
        </p:nvSpPr>
        <p:spPr>
          <a:xfrm>
            <a:off x="3745080" y="4772870"/>
            <a:ext cx="1007999" cy="387921"/>
          </a:xfrm>
          <a:custGeom>
            <a:rect b="b" l="l" r="r" t="t"/>
            <a:pathLst>
              <a:path extrusionOk="0" h="324" w="1270">
                <a:moveTo>
                  <a:pt x="0" y="0"/>
                </a:moveTo>
                <a:cubicBezTo>
                  <a:pt x="347" y="155"/>
                  <a:pt x="695" y="310"/>
                  <a:pt x="907" y="317"/>
                </a:cubicBezTo>
                <a:cubicBezTo>
                  <a:pt x="1119" y="324"/>
                  <a:pt x="1210" y="90"/>
                  <a:pt x="1270" y="45"/>
                </a:cubicBezTo>
              </a:path>
            </a:pathLst>
          </a:custGeom>
          <a:noFill/>
          <a:ln cap="flat" cmpd="sng" w="28425">
            <a:solidFill>
              <a:srgbClr val="00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4"/>
          <p:cNvSpPr/>
          <p:nvPr/>
        </p:nvSpPr>
        <p:spPr>
          <a:xfrm>
            <a:off x="3600360" y="4551301"/>
            <a:ext cx="1079640" cy="353454"/>
          </a:xfrm>
          <a:custGeom>
            <a:rect b="b" l="l" r="r" t="t"/>
            <a:pathLst>
              <a:path extrusionOk="0" h="295" w="1361">
                <a:moveTo>
                  <a:pt x="0" y="136"/>
                </a:moveTo>
                <a:cubicBezTo>
                  <a:pt x="340" y="215"/>
                  <a:pt x="681" y="295"/>
                  <a:pt x="908" y="272"/>
                </a:cubicBezTo>
                <a:cubicBezTo>
                  <a:pt x="1135" y="249"/>
                  <a:pt x="1293" y="38"/>
                  <a:pt x="1361" y="0"/>
                </a:cubicBezTo>
              </a:path>
            </a:pathLst>
          </a:custGeom>
          <a:noFill/>
          <a:ln cap="flat" cmpd="sng" w="28425">
            <a:solidFill>
              <a:srgbClr val="00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4"/>
          <p:cNvSpPr/>
          <p:nvPr/>
        </p:nvSpPr>
        <p:spPr>
          <a:xfrm>
            <a:off x="3600360" y="4169711"/>
            <a:ext cx="1079639" cy="488506"/>
          </a:xfrm>
          <a:custGeom>
            <a:rect b="b" l="l" r="r" t="t"/>
            <a:pathLst>
              <a:path extrusionOk="0" h="408" w="1360">
                <a:moveTo>
                  <a:pt x="0" y="408"/>
                </a:moveTo>
                <a:cubicBezTo>
                  <a:pt x="187" y="368"/>
                  <a:pt x="892" y="238"/>
                  <a:pt x="1119" y="170"/>
                </a:cubicBezTo>
                <a:cubicBezTo>
                  <a:pt x="1346" y="102"/>
                  <a:pt x="1310" y="35"/>
                  <a:pt x="1360" y="0"/>
                </a:cubicBezTo>
              </a:path>
            </a:pathLst>
          </a:custGeom>
          <a:noFill/>
          <a:ln cap="flat" cmpd="sng" w="28425">
            <a:solidFill>
              <a:srgbClr val="00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4"/>
          <p:cNvSpPr/>
          <p:nvPr/>
        </p:nvSpPr>
        <p:spPr>
          <a:xfrm>
            <a:off x="3600360" y="4689166"/>
            <a:ext cx="1044720" cy="110081"/>
          </a:xfrm>
          <a:custGeom>
            <a:rect b="b" l="l" r="r" t="t"/>
            <a:pathLst>
              <a:path extrusionOk="0" h="91" w="1316">
                <a:moveTo>
                  <a:pt x="0" y="0"/>
                </a:moveTo>
                <a:cubicBezTo>
                  <a:pt x="253" y="15"/>
                  <a:pt x="507" y="30"/>
                  <a:pt x="726" y="45"/>
                </a:cubicBezTo>
                <a:cubicBezTo>
                  <a:pt x="945" y="60"/>
                  <a:pt x="1210" y="83"/>
                  <a:pt x="1316" y="91"/>
                </a:cubicBezTo>
              </a:path>
            </a:pathLst>
          </a:custGeom>
          <a:noFill/>
          <a:ln cap="flat" cmpd="sng" w="28425">
            <a:solidFill>
              <a:srgbClr val="00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4"/>
          <p:cNvSpPr/>
          <p:nvPr/>
        </p:nvSpPr>
        <p:spPr>
          <a:xfrm>
            <a:off x="7956720" y="1010425"/>
            <a:ext cx="863279" cy="1265755"/>
          </a:xfrm>
          <a:custGeom>
            <a:rect b="b" l="l" r="r" t="t"/>
            <a:pathLst>
              <a:path extrusionOk="0" h="816" w="726">
                <a:moveTo>
                  <a:pt x="0" y="816"/>
                </a:moveTo>
                <a:cubicBezTo>
                  <a:pt x="45" y="691"/>
                  <a:pt x="90" y="566"/>
                  <a:pt x="181" y="453"/>
                </a:cubicBezTo>
                <a:cubicBezTo>
                  <a:pt x="272" y="340"/>
                  <a:pt x="453" y="211"/>
                  <a:pt x="544" y="136"/>
                </a:cubicBezTo>
                <a:cubicBezTo>
                  <a:pt x="635" y="61"/>
                  <a:pt x="696" y="15"/>
                  <a:pt x="726" y="0"/>
                </a:cubicBezTo>
              </a:path>
            </a:pathLst>
          </a:custGeom>
          <a:noFill/>
          <a:ln cap="flat" cmpd="sng" w="28425">
            <a:solidFill>
              <a:srgbClr val="9900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4"/>
          <p:cNvSpPr/>
          <p:nvPr/>
        </p:nvSpPr>
        <p:spPr>
          <a:xfrm>
            <a:off x="8028000" y="1905492"/>
            <a:ext cx="841319" cy="393899"/>
          </a:xfrm>
          <a:custGeom>
            <a:rect b="b" l="l" r="r" t="t"/>
            <a:pathLst>
              <a:path extrusionOk="0" h="254" w="707">
                <a:moveTo>
                  <a:pt x="0" y="239"/>
                </a:moveTo>
                <a:cubicBezTo>
                  <a:pt x="91" y="246"/>
                  <a:pt x="182" y="254"/>
                  <a:pt x="273" y="239"/>
                </a:cubicBezTo>
                <a:cubicBezTo>
                  <a:pt x="364" y="224"/>
                  <a:pt x="477" y="186"/>
                  <a:pt x="545" y="148"/>
                </a:cubicBezTo>
                <a:cubicBezTo>
                  <a:pt x="613" y="110"/>
                  <a:pt x="655" y="24"/>
                  <a:pt x="681" y="12"/>
                </a:cubicBezTo>
                <a:cubicBezTo>
                  <a:pt x="707" y="0"/>
                  <a:pt x="699" y="61"/>
                  <a:pt x="703" y="74"/>
                </a:cubicBezTo>
              </a:path>
            </a:pathLst>
          </a:custGeom>
          <a:noFill/>
          <a:ln cap="flat" cmpd="sng" w="28425">
            <a:solidFill>
              <a:srgbClr val="9900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4"/>
          <p:cNvSpPr/>
          <p:nvPr/>
        </p:nvSpPr>
        <p:spPr>
          <a:xfrm>
            <a:off x="7956720" y="1713114"/>
            <a:ext cx="863279" cy="795536"/>
          </a:xfrm>
          <a:custGeom>
            <a:rect b="b" l="l" r="r" t="t"/>
            <a:pathLst>
              <a:path extrusionOk="0" h="513" w="726">
                <a:moveTo>
                  <a:pt x="0" y="363"/>
                </a:moveTo>
                <a:cubicBezTo>
                  <a:pt x="30" y="438"/>
                  <a:pt x="60" y="513"/>
                  <a:pt x="181" y="453"/>
                </a:cubicBezTo>
                <a:cubicBezTo>
                  <a:pt x="302" y="393"/>
                  <a:pt x="635" y="76"/>
                  <a:pt x="726" y="0"/>
                </a:cubicBezTo>
              </a:path>
            </a:pathLst>
          </a:custGeom>
          <a:noFill/>
          <a:ln cap="flat" cmpd="sng" w="28425">
            <a:solidFill>
              <a:srgbClr val="9900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4"/>
          <p:cNvSpPr/>
          <p:nvPr/>
        </p:nvSpPr>
        <p:spPr>
          <a:xfrm>
            <a:off x="7956720" y="1289672"/>
            <a:ext cx="917280" cy="986508"/>
          </a:xfrm>
          <a:custGeom>
            <a:rect b="b" l="l" r="r" t="t"/>
            <a:pathLst>
              <a:path extrusionOk="0" h="636" w="771">
                <a:moveTo>
                  <a:pt x="0" y="636"/>
                </a:moveTo>
                <a:cubicBezTo>
                  <a:pt x="98" y="579"/>
                  <a:pt x="197" y="522"/>
                  <a:pt x="272" y="454"/>
                </a:cubicBezTo>
                <a:cubicBezTo>
                  <a:pt x="347" y="386"/>
                  <a:pt x="370" y="303"/>
                  <a:pt x="453" y="227"/>
                </a:cubicBezTo>
                <a:cubicBezTo>
                  <a:pt x="536" y="151"/>
                  <a:pt x="718" y="30"/>
                  <a:pt x="771" y="0"/>
                </a:cubicBezTo>
              </a:path>
            </a:pathLst>
          </a:custGeom>
          <a:noFill/>
          <a:ln cap="flat" cmpd="sng" w="28425">
            <a:solidFill>
              <a:srgbClr val="9900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4"/>
          <p:cNvSpPr/>
          <p:nvPr/>
        </p:nvSpPr>
        <p:spPr>
          <a:xfrm>
            <a:off x="7956720" y="2276179"/>
            <a:ext cx="863279" cy="221568"/>
          </a:xfrm>
          <a:custGeom>
            <a:rect b="b" l="l" r="r" t="t"/>
            <a:pathLst>
              <a:path extrusionOk="0" h="143" w="726">
                <a:moveTo>
                  <a:pt x="0" y="0"/>
                </a:moveTo>
                <a:cubicBezTo>
                  <a:pt x="121" y="64"/>
                  <a:pt x="242" y="129"/>
                  <a:pt x="363" y="136"/>
                </a:cubicBezTo>
                <a:cubicBezTo>
                  <a:pt x="484" y="143"/>
                  <a:pt x="666" y="60"/>
                  <a:pt x="726" y="45"/>
                </a:cubicBezTo>
              </a:path>
            </a:pathLst>
          </a:custGeom>
          <a:noFill/>
          <a:ln cap="flat" cmpd="sng" w="28425">
            <a:solidFill>
              <a:srgbClr val="9900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4"/>
          <p:cNvSpPr/>
          <p:nvPr/>
        </p:nvSpPr>
        <p:spPr>
          <a:xfrm>
            <a:off x="5003650" y="2189300"/>
            <a:ext cx="2057994" cy="35980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 strike="noStrike">
                <a:latin typeface="Calibri"/>
                <a:ea typeface="Calibri"/>
                <a:cs typeface="Calibri"/>
                <a:sym typeface="Calibri"/>
              </a:rPr>
              <a:t>… every year …</a:t>
            </a:r>
            <a:endParaRPr sz="2000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ca"/>
              <a:t>Introduction</a:t>
            </a:r>
            <a:endParaRPr/>
          </a:p>
        </p:txBody>
      </p:sp>
      <p:sp>
        <p:nvSpPr>
          <p:cNvPr id="214" name="Google Shape;214;p25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•"/>
            </a:pPr>
            <a:r>
              <a:rPr lang="ca">
                <a:solidFill>
                  <a:srgbClr val="666666"/>
                </a:solidFill>
              </a:rPr>
              <a:t>Models used in weather and climate forecasts must initialize the state of the Earth system (atmosphere, ocean, land and cryosphere) from observations</a:t>
            </a:r>
            <a:endParaRPr>
              <a:solidFill>
                <a:srgbClr val="666666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•"/>
            </a:pPr>
            <a:r>
              <a:rPr lang="ca">
                <a:solidFill>
                  <a:srgbClr val="666666"/>
                </a:solidFill>
              </a:rPr>
              <a:t>Retrospective forecasts (or hindcasts) in weather or climate prediction mode are used to evaluate the model’s performance and are typically initialized from reanalysis products</a:t>
            </a:r>
            <a:endParaRPr>
              <a:solidFill>
                <a:srgbClr val="666666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a"/>
              <a:t>However, the horizontal and vertical resolution of the reanalyses can be different and additional operations are needed to fit the grid model of the hindcast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a"/>
              <a:t>This is the case of EC-Earth</a:t>
            </a:r>
            <a:endParaRPr/>
          </a:p>
        </p:txBody>
      </p:sp>
      <p:pic>
        <p:nvPicPr>
          <p:cNvPr id="215" name="Google Shape;2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ca"/>
              <a:t>EC-Earth</a:t>
            </a:r>
            <a:endParaRPr/>
          </a:p>
        </p:txBody>
      </p:sp>
      <p:sp>
        <p:nvSpPr>
          <p:cNvPr id="223" name="Google Shape;223;p26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ca"/>
              <a:t>EC-Earth is a global coupled climate model, which integrates a number of components models in order to simulate the Earth system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a"/>
              <a:t>The two main components are IFS as the atmospheric model and NEMO as the ocean model</a:t>
            </a:r>
            <a:endParaRPr/>
          </a:p>
        </p:txBody>
      </p:sp>
      <p:sp>
        <p:nvSpPr>
          <p:cNvPr id="224" name="Google Shape;224;p2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225" name="Google Shape;22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5644" y="3078100"/>
            <a:ext cx="4272701" cy="281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ca"/>
              <a:t>EC-Earth</a:t>
            </a:r>
            <a:endParaRPr/>
          </a:p>
        </p:txBody>
      </p:sp>
      <p:sp>
        <p:nvSpPr>
          <p:cNvPr id="233" name="Google Shape;233;p27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ca"/>
              <a:t>The EC-Earth climate model relies on atmospheric initial conditions derived from ERA-Interim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a"/>
              <a:t>These data must be obtained for several start dates (4 each year) for the entire period covered by the reanalysis product</a:t>
            </a:r>
            <a:endParaRPr/>
          </a:p>
        </p:txBody>
      </p:sp>
      <p:sp>
        <p:nvSpPr>
          <p:cNvPr id="234" name="Google Shape;234;p2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235" name="Google Shape;23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13" y="6207050"/>
            <a:ext cx="2057987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60" y="6262737"/>
            <a:ext cx="568147" cy="37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Personalizad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