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16"/>
  </p:notesMasterIdLst>
  <p:sldIdLst>
    <p:sldId id="256" r:id="rId2"/>
    <p:sldId id="311" r:id="rId3"/>
    <p:sldId id="291" r:id="rId4"/>
    <p:sldId id="312" r:id="rId5"/>
    <p:sldId id="318" r:id="rId6"/>
    <p:sldId id="306" r:id="rId7"/>
    <p:sldId id="283" r:id="rId8"/>
    <p:sldId id="319" r:id="rId9"/>
    <p:sldId id="316" r:id="rId10"/>
    <p:sldId id="317" r:id="rId11"/>
    <p:sldId id="315" r:id="rId12"/>
    <p:sldId id="314" r:id="rId13"/>
    <p:sldId id="277" r:id="rId14"/>
    <p:sldId id="310"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15"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9999"/>
    <a:srgbClr val="00CC99"/>
    <a:srgbClr val="00FFCC"/>
    <a:srgbClr val="2F5597"/>
    <a:srgbClr val="EAEDF2"/>
    <a:srgbClr val="1E2B33"/>
    <a:srgbClr val="6BA072"/>
    <a:srgbClr val="8FAADC"/>
    <a:srgbClr val="3168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98" autoAdjust="0"/>
    <p:restoredTop sz="69261" autoAdjust="0"/>
  </p:normalViewPr>
  <p:slideViewPr>
    <p:cSldViewPr snapToGrid="0">
      <p:cViewPr varScale="1">
        <p:scale>
          <a:sx n="68" d="100"/>
          <a:sy n="68" d="100"/>
        </p:scale>
        <p:origin x="-2376" y="-112"/>
      </p:cViewPr>
      <p:guideLst>
        <p:guide orient="horz" pos="2115"/>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599F38-5556-4EA9-9D7A-5C42EA7469FD}" type="doc">
      <dgm:prSet loTypeId="urn:microsoft.com/office/officeart/2005/8/layout/hProcess9" loCatId="process" qsTypeId="urn:microsoft.com/office/officeart/2005/8/quickstyle/simple1" qsCatId="simple" csTypeId="urn:microsoft.com/office/officeart/2005/8/colors/colorful2" csCatId="colorful" phldr="1"/>
      <dgm:spPr/>
    </dgm:pt>
    <dgm:pt modelId="{ADA54BFA-53EE-4F6A-84F8-42EA35694009}">
      <dgm:prSet phldrT="[Texto]"/>
      <dgm:spPr/>
      <dgm:t>
        <a:bodyPr/>
        <a:lstStyle/>
        <a:p>
          <a:r>
            <a:rPr lang="es-ES" dirty="0" err="1" smtClean="0">
              <a:effectLst/>
            </a:rPr>
            <a:t>reanalyis</a:t>
          </a:r>
          <a:endParaRPr lang="en-GB" dirty="0">
            <a:effectLst/>
          </a:endParaRPr>
        </a:p>
      </dgm:t>
    </dgm:pt>
    <dgm:pt modelId="{EE201A1D-0603-4E88-91DD-9CC583390EC4}" type="parTrans" cxnId="{3A9C7FD6-F4C2-455C-A41D-0A0F75814A35}">
      <dgm:prSet/>
      <dgm:spPr/>
      <dgm:t>
        <a:bodyPr/>
        <a:lstStyle/>
        <a:p>
          <a:endParaRPr lang="en-GB">
            <a:effectLst/>
          </a:endParaRPr>
        </a:p>
      </dgm:t>
    </dgm:pt>
    <dgm:pt modelId="{CDDAD66B-02A0-4390-92C3-6FC2F364E81C}" type="sibTrans" cxnId="{3A9C7FD6-F4C2-455C-A41D-0A0F75814A35}">
      <dgm:prSet/>
      <dgm:spPr/>
      <dgm:t>
        <a:bodyPr/>
        <a:lstStyle/>
        <a:p>
          <a:endParaRPr lang="en-GB">
            <a:effectLst/>
          </a:endParaRPr>
        </a:p>
      </dgm:t>
    </dgm:pt>
    <dgm:pt modelId="{A4D63FAE-6CEE-4094-9E07-C700C9665F70}">
      <dgm:prSet phldrT="[Texto]"/>
      <dgm:spPr/>
      <dgm:t>
        <a:bodyPr/>
        <a:lstStyle/>
        <a:p>
          <a:r>
            <a:rPr lang="es-ES" dirty="0" err="1" smtClean="0">
              <a:effectLst/>
            </a:rPr>
            <a:t>analysis</a:t>
          </a:r>
          <a:endParaRPr lang="en-GB" dirty="0">
            <a:effectLst/>
          </a:endParaRPr>
        </a:p>
      </dgm:t>
    </dgm:pt>
    <dgm:pt modelId="{B3B53FC0-FB9C-40CC-99F3-0E1BA4AA25EC}" type="parTrans" cxnId="{11640C3A-66CA-4700-8142-4DD23910BC6B}">
      <dgm:prSet/>
      <dgm:spPr/>
      <dgm:t>
        <a:bodyPr/>
        <a:lstStyle/>
        <a:p>
          <a:endParaRPr lang="en-GB">
            <a:effectLst/>
          </a:endParaRPr>
        </a:p>
      </dgm:t>
    </dgm:pt>
    <dgm:pt modelId="{C3043085-0157-40F9-B0F9-E485FB829D38}" type="sibTrans" cxnId="{11640C3A-66CA-4700-8142-4DD23910BC6B}">
      <dgm:prSet/>
      <dgm:spPr/>
      <dgm:t>
        <a:bodyPr/>
        <a:lstStyle/>
        <a:p>
          <a:endParaRPr lang="en-GB">
            <a:effectLst/>
          </a:endParaRPr>
        </a:p>
      </dgm:t>
    </dgm:pt>
    <dgm:pt modelId="{898EEBED-F798-4DDA-9995-91B9EE780C0B}">
      <dgm:prSet phldrT="[Texto]"/>
      <dgm:spPr/>
      <dgm:t>
        <a:bodyPr/>
        <a:lstStyle/>
        <a:p>
          <a:r>
            <a:rPr lang="es-ES" err="1" smtClean="0">
              <a:effectLst/>
            </a:rPr>
            <a:t>analysis-initialized</a:t>
          </a:r>
          <a:r>
            <a:rPr lang="es-ES" smtClean="0">
              <a:effectLst/>
            </a:rPr>
            <a:t> prediction</a:t>
          </a:r>
          <a:endParaRPr lang="en-GB" dirty="0">
            <a:effectLst/>
          </a:endParaRPr>
        </a:p>
      </dgm:t>
    </dgm:pt>
    <dgm:pt modelId="{AF091F17-3204-4925-8547-D7D3A12E34E9}" type="parTrans" cxnId="{25D25D2A-DFB5-467B-B4DE-8A18E9522508}">
      <dgm:prSet/>
      <dgm:spPr/>
      <dgm:t>
        <a:bodyPr/>
        <a:lstStyle/>
        <a:p>
          <a:endParaRPr lang="en-GB">
            <a:effectLst/>
          </a:endParaRPr>
        </a:p>
      </dgm:t>
    </dgm:pt>
    <dgm:pt modelId="{8C5202E6-154F-4FF1-B33B-AC14A925BC10}" type="sibTrans" cxnId="{25D25D2A-DFB5-467B-B4DE-8A18E9522508}">
      <dgm:prSet/>
      <dgm:spPr/>
      <dgm:t>
        <a:bodyPr/>
        <a:lstStyle/>
        <a:p>
          <a:endParaRPr lang="en-GB">
            <a:effectLst/>
          </a:endParaRPr>
        </a:p>
      </dgm:t>
    </dgm:pt>
    <dgm:pt modelId="{60CB1E37-579D-48E4-8619-4C8E235680C7}" type="pres">
      <dgm:prSet presAssocID="{32599F38-5556-4EA9-9D7A-5C42EA7469FD}" presName="CompostProcess" presStyleCnt="0">
        <dgm:presLayoutVars>
          <dgm:dir/>
          <dgm:resizeHandles val="exact"/>
        </dgm:presLayoutVars>
      </dgm:prSet>
      <dgm:spPr/>
    </dgm:pt>
    <dgm:pt modelId="{A8158022-1EBB-43C3-B69C-EB0DCCB101A0}" type="pres">
      <dgm:prSet presAssocID="{32599F38-5556-4EA9-9D7A-5C42EA7469FD}" presName="arrow" presStyleLbl="bgShp" presStyleIdx="0" presStyleCnt="1"/>
      <dgm:spPr>
        <a:solidFill>
          <a:srgbClr val="FFC000">
            <a:alpha val="41000"/>
          </a:srgbClr>
        </a:solidFill>
      </dgm:spPr>
    </dgm:pt>
    <dgm:pt modelId="{892E2CDE-6A83-4C39-AA29-8A0802AAD388}" type="pres">
      <dgm:prSet presAssocID="{32599F38-5556-4EA9-9D7A-5C42EA7469FD}" presName="linearProcess" presStyleCnt="0"/>
      <dgm:spPr/>
    </dgm:pt>
    <dgm:pt modelId="{B6C6B607-9EE5-4932-B239-CA391CFF25CF}" type="pres">
      <dgm:prSet presAssocID="{ADA54BFA-53EE-4F6A-84F8-42EA35694009}" presName="textNode" presStyleLbl="node1" presStyleIdx="0" presStyleCnt="3">
        <dgm:presLayoutVars>
          <dgm:bulletEnabled val="1"/>
        </dgm:presLayoutVars>
      </dgm:prSet>
      <dgm:spPr/>
      <dgm:t>
        <a:bodyPr/>
        <a:lstStyle/>
        <a:p>
          <a:endParaRPr lang="en-GB"/>
        </a:p>
      </dgm:t>
    </dgm:pt>
    <dgm:pt modelId="{EF12653C-9FC0-40C8-9AE7-22CA2852FD81}" type="pres">
      <dgm:prSet presAssocID="{CDDAD66B-02A0-4390-92C3-6FC2F364E81C}" presName="sibTrans" presStyleCnt="0"/>
      <dgm:spPr/>
    </dgm:pt>
    <dgm:pt modelId="{3FEFDB18-142A-4B11-B563-5342A95DD60D}" type="pres">
      <dgm:prSet presAssocID="{A4D63FAE-6CEE-4094-9E07-C700C9665F70}" presName="textNode" presStyleLbl="node1" presStyleIdx="1" presStyleCnt="3">
        <dgm:presLayoutVars>
          <dgm:bulletEnabled val="1"/>
        </dgm:presLayoutVars>
      </dgm:prSet>
      <dgm:spPr/>
      <dgm:t>
        <a:bodyPr/>
        <a:lstStyle/>
        <a:p>
          <a:endParaRPr lang="en-GB"/>
        </a:p>
      </dgm:t>
    </dgm:pt>
    <dgm:pt modelId="{70AED221-A3A0-4809-A7DB-E72287D67EF3}" type="pres">
      <dgm:prSet presAssocID="{C3043085-0157-40F9-B0F9-E485FB829D38}" presName="sibTrans" presStyleCnt="0"/>
      <dgm:spPr/>
    </dgm:pt>
    <dgm:pt modelId="{266C36FD-0ADC-4CF7-9678-03054F73A612}" type="pres">
      <dgm:prSet presAssocID="{898EEBED-F798-4DDA-9995-91B9EE780C0B}" presName="textNode" presStyleLbl="node1" presStyleIdx="2" presStyleCnt="3">
        <dgm:presLayoutVars>
          <dgm:bulletEnabled val="1"/>
        </dgm:presLayoutVars>
      </dgm:prSet>
      <dgm:spPr/>
      <dgm:t>
        <a:bodyPr/>
        <a:lstStyle/>
        <a:p>
          <a:endParaRPr lang="en-GB"/>
        </a:p>
      </dgm:t>
    </dgm:pt>
  </dgm:ptLst>
  <dgm:cxnLst>
    <dgm:cxn modelId="{41FF1612-8D38-644B-9A86-05AD3ED47407}" type="presOf" srcId="{ADA54BFA-53EE-4F6A-84F8-42EA35694009}" destId="{B6C6B607-9EE5-4932-B239-CA391CFF25CF}" srcOrd="0" destOrd="0" presId="urn:microsoft.com/office/officeart/2005/8/layout/hProcess9"/>
    <dgm:cxn modelId="{99232F16-15B5-0141-A32D-A88A775A8BE8}" type="presOf" srcId="{32599F38-5556-4EA9-9D7A-5C42EA7469FD}" destId="{60CB1E37-579D-48E4-8619-4C8E235680C7}" srcOrd="0" destOrd="0" presId="urn:microsoft.com/office/officeart/2005/8/layout/hProcess9"/>
    <dgm:cxn modelId="{25D25D2A-DFB5-467B-B4DE-8A18E9522508}" srcId="{32599F38-5556-4EA9-9D7A-5C42EA7469FD}" destId="{898EEBED-F798-4DDA-9995-91B9EE780C0B}" srcOrd="2" destOrd="0" parTransId="{AF091F17-3204-4925-8547-D7D3A12E34E9}" sibTransId="{8C5202E6-154F-4FF1-B33B-AC14A925BC10}"/>
    <dgm:cxn modelId="{AD5104E7-BC23-584C-9C92-E265F3B3BF4E}" type="presOf" srcId="{898EEBED-F798-4DDA-9995-91B9EE780C0B}" destId="{266C36FD-0ADC-4CF7-9678-03054F73A612}" srcOrd="0" destOrd="0" presId="urn:microsoft.com/office/officeart/2005/8/layout/hProcess9"/>
    <dgm:cxn modelId="{0795EE60-B527-2345-9279-8A28AB46189E}" type="presOf" srcId="{A4D63FAE-6CEE-4094-9E07-C700C9665F70}" destId="{3FEFDB18-142A-4B11-B563-5342A95DD60D}" srcOrd="0" destOrd="0" presId="urn:microsoft.com/office/officeart/2005/8/layout/hProcess9"/>
    <dgm:cxn modelId="{3A9C7FD6-F4C2-455C-A41D-0A0F75814A35}" srcId="{32599F38-5556-4EA9-9D7A-5C42EA7469FD}" destId="{ADA54BFA-53EE-4F6A-84F8-42EA35694009}" srcOrd="0" destOrd="0" parTransId="{EE201A1D-0603-4E88-91DD-9CC583390EC4}" sibTransId="{CDDAD66B-02A0-4390-92C3-6FC2F364E81C}"/>
    <dgm:cxn modelId="{11640C3A-66CA-4700-8142-4DD23910BC6B}" srcId="{32599F38-5556-4EA9-9D7A-5C42EA7469FD}" destId="{A4D63FAE-6CEE-4094-9E07-C700C9665F70}" srcOrd="1" destOrd="0" parTransId="{B3B53FC0-FB9C-40CC-99F3-0E1BA4AA25EC}" sibTransId="{C3043085-0157-40F9-B0F9-E485FB829D38}"/>
    <dgm:cxn modelId="{04FC7904-194E-2347-A49F-F3407584A12E}" type="presParOf" srcId="{60CB1E37-579D-48E4-8619-4C8E235680C7}" destId="{A8158022-1EBB-43C3-B69C-EB0DCCB101A0}" srcOrd="0" destOrd="0" presId="urn:microsoft.com/office/officeart/2005/8/layout/hProcess9"/>
    <dgm:cxn modelId="{D8D39371-9885-8249-B8F6-7A9058997D45}" type="presParOf" srcId="{60CB1E37-579D-48E4-8619-4C8E235680C7}" destId="{892E2CDE-6A83-4C39-AA29-8A0802AAD388}" srcOrd="1" destOrd="0" presId="urn:microsoft.com/office/officeart/2005/8/layout/hProcess9"/>
    <dgm:cxn modelId="{7A1FC327-D3ED-CB49-99B0-CDF5E45D3A69}" type="presParOf" srcId="{892E2CDE-6A83-4C39-AA29-8A0802AAD388}" destId="{B6C6B607-9EE5-4932-B239-CA391CFF25CF}" srcOrd="0" destOrd="0" presId="urn:microsoft.com/office/officeart/2005/8/layout/hProcess9"/>
    <dgm:cxn modelId="{52837E98-3EDD-4340-8F54-7FABD309F650}" type="presParOf" srcId="{892E2CDE-6A83-4C39-AA29-8A0802AAD388}" destId="{EF12653C-9FC0-40C8-9AE7-22CA2852FD81}" srcOrd="1" destOrd="0" presId="urn:microsoft.com/office/officeart/2005/8/layout/hProcess9"/>
    <dgm:cxn modelId="{7E5C7C81-5613-D34E-91CD-2CDF8655242F}" type="presParOf" srcId="{892E2CDE-6A83-4C39-AA29-8A0802AAD388}" destId="{3FEFDB18-142A-4B11-B563-5342A95DD60D}" srcOrd="2" destOrd="0" presId="urn:microsoft.com/office/officeart/2005/8/layout/hProcess9"/>
    <dgm:cxn modelId="{FBBFFDD8-DED3-C14E-8F9E-C06ECE8AA9A3}" type="presParOf" srcId="{892E2CDE-6A83-4C39-AA29-8A0802AAD388}" destId="{70AED221-A3A0-4809-A7DB-E72287D67EF3}" srcOrd="3" destOrd="0" presId="urn:microsoft.com/office/officeart/2005/8/layout/hProcess9"/>
    <dgm:cxn modelId="{DA163286-492D-E04B-AEAB-985964073A46}" type="presParOf" srcId="{892E2CDE-6A83-4C39-AA29-8A0802AAD388}" destId="{266C36FD-0ADC-4CF7-9678-03054F73A612}" srcOrd="4"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158022-1EBB-43C3-B69C-EB0DCCB101A0}">
      <dsp:nvSpPr>
        <dsp:cNvPr id="0" name=""/>
        <dsp:cNvSpPr/>
      </dsp:nvSpPr>
      <dsp:spPr>
        <a:xfrm>
          <a:off x="270509" y="0"/>
          <a:ext cx="3065779" cy="1862334"/>
        </a:xfrm>
        <a:prstGeom prst="rightArrow">
          <a:avLst/>
        </a:prstGeom>
        <a:solidFill>
          <a:srgbClr val="FFC000">
            <a:alpha val="41000"/>
          </a:srgbClr>
        </a:solidFill>
        <a:ln>
          <a:noFill/>
        </a:ln>
        <a:effectLst/>
      </dsp:spPr>
      <dsp:style>
        <a:lnRef idx="0">
          <a:scrgbClr r="0" g="0" b="0"/>
        </a:lnRef>
        <a:fillRef idx="1">
          <a:scrgbClr r="0" g="0" b="0"/>
        </a:fillRef>
        <a:effectRef idx="0">
          <a:scrgbClr r="0" g="0" b="0"/>
        </a:effectRef>
        <a:fontRef idx="minor"/>
      </dsp:style>
    </dsp:sp>
    <dsp:sp modelId="{B6C6B607-9EE5-4932-B239-CA391CFF25CF}">
      <dsp:nvSpPr>
        <dsp:cNvPr id="0" name=""/>
        <dsp:cNvSpPr/>
      </dsp:nvSpPr>
      <dsp:spPr>
        <a:xfrm>
          <a:off x="122222" y="558700"/>
          <a:ext cx="1082039" cy="74493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err="1" smtClean="0">
              <a:effectLst/>
            </a:rPr>
            <a:t>reanalyis</a:t>
          </a:r>
          <a:endParaRPr lang="en-GB" sz="1300" kern="1200" dirty="0">
            <a:effectLst/>
          </a:endParaRPr>
        </a:p>
      </dsp:txBody>
      <dsp:txXfrm>
        <a:off x="158587" y="595065"/>
        <a:ext cx="1009309" cy="672203"/>
      </dsp:txXfrm>
    </dsp:sp>
    <dsp:sp modelId="{3FEFDB18-142A-4B11-B563-5342A95DD60D}">
      <dsp:nvSpPr>
        <dsp:cNvPr id="0" name=""/>
        <dsp:cNvSpPr/>
      </dsp:nvSpPr>
      <dsp:spPr>
        <a:xfrm>
          <a:off x="1262379" y="558700"/>
          <a:ext cx="1082039" cy="744933"/>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err="1" smtClean="0">
              <a:effectLst/>
            </a:rPr>
            <a:t>analysis</a:t>
          </a:r>
          <a:endParaRPr lang="en-GB" sz="1300" kern="1200" dirty="0">
            <a:effectLst/>
          </a:endParaRPr>
        </a:p>
      </dsp:txBody>
      <dsp:txXfrm>
        <a:off x="1298744" y="595065"/>
        <a:ext cx="1009309" cy="672203"/>
      </dsp:txXfrm>
    </dsp:sp>
    <dsp:sp modelId="{266C36FD-0ADC-4CF7-9678-03054F73A612}">
      <dsp:nvSpPr>
        <dsp:cNvPr id="0" name=""/>
        <dsp:cNvSpPr/>
      </dsp:nvSpPr>
      <dsp:spPr>
        <a:xfrm>
          <a:off x="2402536" y="558700"/>
          <a:ext cx="1082039" cy="744933"/>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err="1" smtClean="0">
              <a:effectLst/>
            </a:rPr>
            <a:t>analysis-initialized</a:t>
          </a:r>
          <a:r>
            <a:rPr lang="es-ES" sz="1300" kern="1200" smtClean="0">
              <a:effectLst/>
            </a:rPr>
            <a:t> prediction</a:t>
          </a:r>
          <a:endParaRPr lang="en-GB" sz="1300" kern="1200" dirty="0">
            <a:effectLst/>
          </a:endParaRPr>
        </a:p>
      </dsp:txBody>
      <dsp:txXfrm>
        <a:off x="2438901" y="595065"/>
        <a:ext cx="1009309" cy="67220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80A98B-92B9-4661-8148-70A28B87BFA7}" type="datetimeFigureOut">
              <a:rPr lang="es-ES" smtClean="0"/>
              <a:t>24/4/19</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10EC59-92A8-49D9-A266-1F666DA847F6}" type="slidenum">
              <a:rPr lang="es-ES" smtClean="0"/>
              <a:t>‹Nr.›</a:t>
            </a:fld>
            <a:endParaRPr lang="es-ES"/>
          </a:p>
        </p:txBody>
      </p:sp>
    </p:spTree>
    <p:extLst>
      <p:ext uri="{BB962C8B-B14F-4D97-AF65-F5344CB8AC3E}">
        <p14:creationId xmlns:p14="http://schemas.microsoft.com/office/powerpoint/2010/main" val="3049826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n-US" dirty="0" smtClean="0"/>
              <a:t>In this talk, I will present an update of the work done with the in-house MONARCH air quality model to predict</a:t>
            </a:r>
            <a:r>
              <a:rPr lang="en-US" baseline="0" dirty="0" smtClean="0"/>
              <a:t> the air quality at the European scale.</a:t>
            </a:r>
            <a:endParaRPr lang="en-US" dirty="0" smtClean="0"/>
          </a:p>
          <a:p>
            <a:pPr marL="171450" indent="-171450">
              <a:buFont typeface="Arial" panose="020B0604020202020204" pitchFamily="34" charset="0"/>
              <a:buChar char="•"/>
            </a:pPr>
            <a:r>
              <a:rPr lang="en-US" dirty="0" smtClean="0"/>
              <a:t>MONARCH</a:t>
            </a:r>
            <a:r>
              <a:rPr lang="en-US" baseline="0" dirty="0" smtClean="0"/>
              <a:t> is a group project with around 20 people involved with different profiles.</a:t>
            </a:r>
          </a:p>
        </p:txBody>
      </p:sp>
      <p:sp>
        <p:nvSpPr>
          <p:cNvPr id="4" name="Marcador de número de diapositiva 3"/>
          <p:cNvSpPr>
            <a:spLocks noGrp="1"/>
          </p:cNvSpPr>
          <p:nvPr>
            <p:ph type="sldNum" sz="quarter" idx="10"/>
          </p:nvPr>
        </p:nvSpPr>
        <p:spPr/>
        <p:txBody>
          <a:bodyPr/>
          <a:lstStyle/>
          <a:p>
            <a:fld id="{F710EC59-92A8-49D9-A266-1F666DA847F6}" type="slidenum">
              <a:rPr lang="es-ES" smtClean="0"/>
              <a:t>1</a:t>
            </a:fld>
            <a:endParaRPr lang="es-ES"/>
          </a:p>
        </p:txBody>
      </p:sp>
    </p:spTree>
    <p:extLst>
      <p:ext uri="{BB962C8B-B14F-4D97-AF65-F5344CB8AC3E}">
        <p14:creationId xmlns:p14="http://schemas.microsoft.com/office/powerpoint/2010/main" val="4278749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3772" y="1058469"/>
            <a:ext cx="4151316" cy="2857868"/>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12627C4-25DA-432B-8112-7AF2C4181332}" type="slidenum">
              <a:rPr lang="en-US" smtClean="0"/>
              <a:t>12</a:t>
            </a:fld>
            <a:endParaRPr lang="en-US"/>
          </a:p>
        </p:txBody>
      </p:sp>
    </p:spTree>
    <p:extLst>
      <p:ext uri="{BB962C8B-B14F-4D97-AF65-F5344CB8AC3E}">
        <p14:creationId xmlns:p14="http://schemas.microsoft.com/office/powerpoint/2010/main" val="2902538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n-GB" dirty="0" smtClean="0"/>
              <a:t>Another</a:t>
            </a:r>
            <a:r>
              <a:rPr lang="en-GB" baseline="0" dirty="0" smtClean="0"/>
              <a:t> important project in which we are involved is the air quality regional production for the Copernicus Atmosphere Monitoring Service, in this second phase of CAMS50 that started last</a:t>
            </a:r>
            <a:r>
              <a:rPr lang="en-US" baseline="0" dirty="0" smtClean="0"/>
              <a:t> October. </a:t>
            </a:r>
            <a:endParaRPr lang="en-US" dirty="0" smtClean="0"/>
          </a:p>
          <a:p>
            <a:pPr marL="171450" indent="-171450">
              <a:buFont typeface="Arial" panose="020B0604020202020204" pitchFamily="34" charset="0"/>
              <a:buChar char="•"/>
            </a:pPr>
            <a:r>
              <a:rPr lang="en-US" b="1" dirty="0" smtClean="0"/>
              <a:t>Involvement</a:t>
            </a:r>
            <a:r>
              <a:rPr lang="en-US" dirty="0" smtClean="0"/>
              <a:t>:</a:t>
            </a:r>
            <a:r>
              <a:rPr lang="en-US" baseline="0" dirty="0" smtClean="0"/>
              <a:t> </a:t>
            </a:r>
            <a:r>
              <a:rPr lang="en-US" dirty="0" smtClean="0"/>
              <a:t>Our group is involved</a:t>
            </a:r>
            <a:r>
              <a:rPr lang="en-US" baseline="0" dirty="0" smtClean="0"/>
              <a:t> with the participation of the </a:t>
            </a:r>
            <a:r>
              <a:rPr lang="en-US" dirty="0" smtClean="0"/>
              <a:t>MONARCH</a:t>
            </a:r>
            <a:r>
              <a:rPr lang="en-US" baseline="0" dirty="0" smtClean="0"/>
              <a:t> model as a new candidate model to be part of the multi-model ensemble of regional CAMS (set by 9 models) in three years. </a:t>
            </a:r>
          </a:p>
          <a:p>
            <a:pPr marL="171450" indent="-171450">
              <a:buFont typeface="Arial" panose="020B0604020202020204" pitchFamily="34" charset="0"/>
              <a:buChar char="•"/>
            </a:pPr>
            <a:r>
              <a:rPr lang="en-US" b="1" baseline="0" dirty="0" smtClean="0"/>
              <a:t>Objective</a:t>
            </a:r>
            <a:r>
              <a:rPr lang="en-US" baseline="0" dirty="0" smtClean="0"/>
              <a:t>: Our efforts are focused to adapt our system to the CAMS50 requirements and make the ensemble more robust (in terms of uncertainty and reliability). We are not committed to be operational, but be ready to it at the end of the project.</a:t>
            </a:r>
            <a:endParaRPr lang="en-US" dirty="0"/>
          </a:p>
        </p:txBody>
      </p:sp>
      <p:sp>
        <p:nvSpPr>
          <p:cNvPr id="4" name="Marcador de número de diapositiva 3"/>
          <p:cNvSpPr>
            <a:spLocks noGrp="1"/>
          </p:cNvSpPr>
          <p:nvPr>
            <p:ph type="sldNum" sz="quarter" idx="10"/>
          </p:nvPr>
        </p:nvSpPr>
        <p:spPr/>
        <p:txBody>
          <a:bodyPr/>
          <a:lstStyle/>
          <a:p>
            <a:fld id="{F710EC59-92A8-49D9-A266-1F666DA847F6}" type="slidenum">
              <a:rPr lang="es-ES" smtClean="0"/>
              <a:t>13</a:t>
            </a:fld>
            <a:endParaRPr lang="es-ES"/>
          </a:p>
        </p:txBody>
      </p:sp>
    </p:spTree>
    <p:extLst>
      <p:ext uri="{BB962C8B-B14F-4D97-AF65-F5344CB8AC3E}">
        <p14:creationId xmlns:p14="http://schemas.microsoft.com/office/powerpoint/2010/main" val="2096785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10EC59-92A8-49D9-A266-1F666DA847F6}" type="slidenum">
              <a:rPr lang="es-ES" smtClean="0"/>
              <a:t>14</a:t>
            </a:fld>
            <a:endParaRPr lang="es-ES"/>
          </a:p>
        </p:txBody>
      </p:sp>
    </p:spTree>
    <p:extLst>
      <p:ext uri="{BB962C8B-B14F-4D97-AF65-F5344CB8AC3E}">
        <p14:creationId xmlns:p14="http://schemas.microsoft.com/office/powerpoint/2010/main" val="1433918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n-US" b="1" baseline="0" dirty="0" smtClean="0"/>
              <a:t>Where MONARCH was born?</a:t>
            </a:r>
            <a:r>
              <a:rPr lang="en-US" baseline="0" dirty="0" smtClean="0"/>
              <a:t> The Earth Sciences Department @BSC </a:t>
            </a:r>
          </a:p>
          <a:p>
            <a:pPr marL="171450" indent="-171450">
              <a:buFont typeface="Arial" panose="020B0604020202020204" pitchFamily="34" charset="0"/>
              <a:buChar char="•"/>
            </a:pPr>
            <a:r>
              <a:rPr lang="en-US" b="1" baseline="0" dirty="0" smtClean="0"/>
              <a:t>BSC-ES objective: </a:t>
            </a:r>
            <a:r>
              <a:rPr lang="en-US" baseline="0" dirty="0" smtClean="0"/>
              <a:t>has as main objective doing research on climate and atmospheric composition.</a:t>
            </a:r>
          </a:p>
          <a:p>
            <a:pPr marL="171450" indent="-171450">
              <a:buFont typeface="Arial" panose="020B0604020202020204" pitchFamily="34" charset="0"/>
              <a:buChar char="•"/>
            </a:pPr>
            <a:r>
              <a:rPr lang="en-US" b="1" baseline="0" dirty="0" smtClean="0"/>
              <a:t>Tools:</a:t>
            </a:r>
            <a:r>
              <a:rPr lang="en-US" baseline="0" dirty="0" smtClean="0"/>
              <a:t> We maintain air quality forecasts and climate prediction systems both for research and services deployment. </a:t>
            </a:r>
          </a:p>
          <a:p>
            <a:pPr marL="171450" indent="-171450">
              <a:buFont typeface="Arial" panose="020B0604020202020204" pitchFamily="34" charset="0"/>
              <a:buChar char="•"/>
            </a:pPr>
            <a:r>
              <a:rPr lang="en-US" baseline="0" dirty="0" smtClean="0"/>
              <a:t>Indeed, there is a third group in the Department doing the transition of our research outcomes to other economic sectors like in energy or urban development, the Earth System Services group.  </a:t>
            </a:r>
            <a:endParaRPr lang="en-US" dirty="0"/>
          </a:p>
        </p:txBody>
      </p:sp>
      <p:sp>
        <p:nvSpPr>
          <p:cNvPr id="4" name="Marcador de número de diapositiva 3"/>
          <p:cNvSpPr>
            <a:spLocks noGrp="1"/>
          </p:cNvSpPr>
          <p:nvPr>
            <p:ph type="sldNum" sz="quarter" idx="10"/>
          </p:nvPr>
        </p:nvSpPr>
        <p:spPr/>
        <p:txBody>
          <a:bodyPr/>
          <a:lstStyle/>
          <a:p>
            <a:fld id="{F710EC59-92A8-49D9-A266-1F666DA847F6}" type="slidenum">
              <a:rPr lang="es-ES" smtClean="0"/>
              <a:t>3</a:t>
            </a:fld>
            <a:endParaRPr lang="es-ES"/>
          </a:p>
        </p:txBody>
      </p:sp>
    </p:spTree>
    <p:extLst>
      <p:ext uri="{BB962C8B-B14F-4D97-AF65-F5344CB8AC3E}">
        <p14:creationId xmlns:p14="http://schemas.microsoft.com/office/powerpoint/2010/main" val="1164939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PlaceHolder 1"/>
          <p:cNvSpPr>
            <a:spLocks noGrp="1"/>
          </p:cNvSpPr>
          <p:nvPr>
            <p:ph type="body"/>
          </p:nvPr>
        </p:nvSpPr>
        <p:spPr>
          <a:xfrm>
            <a:off x="685712" y="4400566"/>
            <a:ext cx="5486057" cy="3600130"/>
          </a:xfrm>
          <a:prstGeom prst="rect">
            <a:avLst/>
          </a:prstGeom>
        </p:spPr>
        <p:txBody>
          <a:bodyPr/>
          <a:lstStyle/>
          <a:p>
            <a:endParaRPr lang="es-ES" sz="2000" b="0" strike="noStrike" spc="-1">
              <a:solidFill>
                <a:srgbClr val="000000"/>
              </a:solidFill>
              <a:uFill>
                <a:solidFill>
                  <a:srgbClr val="FFFFFF"/>
                </a:solidFill>
              </a:uFill>
              <a:latin typeface="Arial"/>
            </a:endParaRPr>
          </a:p>
        </p:txBody>
      </p:sp>
      <p:sp>
        <p:nvSpPr>
          <p:cNvPr id="644" name="TextShape 2"/>
          <p:cNvSpPr txBox="1"/>
          <p:nvPr/>
        </p:nvSpPr>
        <p:spPr>
          <a:xfrm>
            <a:off x="3884731" y="8685117"/>
            <a:ext cx="2971296" cy="458392"/>
          </a:xfrm>
          <a:prstGeom prst="rect">
            <a:avLst/>
          </a:prstGeom>
          <a:noFill/>
          <a:ln>
            <a:noFill/>
          </a:ln>
        </p:spPr>
        <p:txBody>
          <a:bodyPr anchor="b"/>
          <a:lstStyle/>
          <a:p>
            <a:pPr algn="r">
              <a:lnSpc>
                <a:spcPct val="100000"/>
              </a:lnSpc>
            </a:pPr>
            <a:fld id="{A4EE4505-A824-4283-A48C-38E54A52CAFB}" type="slidenum">
              <a:rPr lang="es-ES" sz="1200" b="0" strike="noStrike" spc="-1">
                <a:solidFill>
                  <a:srgbClr val="000000"/>
                </a:solidFill>
                <a:uFill>
                  <a:solidFill>
                    <a:srgbClr val="FFFFFF"/>
                  </a:solidFill>
                </a:uFill>
                <a:latin typeface="+mn-lt"/>
                <a:ea typeface="+mn-ea"/>
              </a:rPr>
              <a:t>4</a:t>
            </a:fld>
            <a:endParaRPr lang="es-ES" sz="1200" b="0" strike="noStrike" spc="-1">
              <a:solidFill>
                <a:srgbClr val="000000"/>
              </a:solidFill>
              <a:uFill>
                <a:solidFill>
                  <a:srgbClr val="FFFFFF"/>
                </a:solidFill>
              </a:uFill>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PlaceHolder 1"/>
          <p:cNvSpPr>
            <a:spLocks noGrp="1"/>
          </p:cNvSpPr>
          <p:nvPr>
            <p:ph type="body"/>
          </p:nvPr>
        </p:nvSpPr>
        <p:spPr>
          <a:xfrm>
            <a:off x="755640" y="5078520"/>
            <a:ext cx="6046560" cy="4809600"/>
          </a:xfrm>
          <a:prstGeom prst="rect">
            <a:avLst/>
          </a:prstGeom>
        </p:spPr>
        <p:txBody>
          <a:bodyPr lIns="0" tIns="0" rIns="0" bIns="0"/>
          <a:lstStyle/>
          <a:p>
            <a:pPr marL="342900" indent="-342900">
              <a:buFont typeface="Arial" panose="020B0604020202020204" pitchFamily="34" charset="0"/>
              <a:buChar char="•"/>
            </a:pPr>
            <a:r>
              <a:rPr lang="en-US" sz="2000" b="1" strike="noStrike" spc="-1" dirty="0" smtClean="0">
                <a:solidFill>
                  <a:srgbClr val="000000"/>
                </a:solidFill>
                <a:uFill>
                  <a:solidFill>
                    <a:srgbClr val="FFFFFF"/>
                  </a:solidFill>
                </a:uFill>
                <a:latin typeface="Arial"/>
              </a:rPr>
              <a:t>When:</a:t>
            </a:r>
            <a:r>
              <a:rPr lang="en-US" sz="2000" b="0" strike="noStrike" spc="-1" dirty="0" smtClean="0">
                <a:solidFill>
                  <a:srgbClr val="000000"/>
                </a:solidFill>
                <a:uFill>
                  <a:solidFill>
                    <a:srgbClr val="FFFFFF"/>
                  </a:solidFill>
                </a:uFill>
                <a:latin typeface="Arial"/>
              </a:rPr>
              <a:t> The</a:t>
            </a:r>
            <a:r>
              <a:rPr lang="en-US" sz="2000" b="0" strike="noStrike" spc="-1" baseline="0" dirty="0" smtClean="0">
                <a:solidFill>
                  <a:srgbClr val="000000"/>
                </a:solidFill>
                <a:uFill>
                  <a:solidFill>
                    <a:srgbClr val="FFFFFF"/>
                  </a:solidFill>
                </a:uFill>
                <a:latin typeface="Arial"/>
              </a:rPr>
              <a:t> Department runs an air quality forecast system, named CALIOPE, s</a:t>
            </a:r>
            <a:r>
              <a:rPr lang="en-US" sz="2000" b="0" strike="noStrike" spc="-1" dirty="0" smtClean="0">
                <a:solidFill>
                  <a:srgbClr val="000000"/>
                </a:solidFill>
                <a:uFill>
                  <a:solidFill>
                    <a:srgbClr val="FFFFFF"/>
                  </a:solidFill>
                </a:uFill>
                <a:latin typeface="Arial"/>
              </a:rPr>
              <a:t>ince</a:t>
            </a:r>
            <a:r>
              <a:rPr lang="en-US" sz="2000" b="0" strike="noStrike" spc="-1" baseline="0" dirty="0" smtClean="0">
                <a:solidFill>
                  <a:srgbClr val="000000"/>
                </a:solidFill>
                <a:uFill>
                  <a:solidFill>
                    <a:srgbClr val="FFFFFF"/>
                  </a:solidFill>
                </a:uFill>
                <a:latin typeface="Arial"/>
              </a:rPr>
              <a:t> </a:t>
            </a:r>
            <a:r>
              <a:rPr lang="en-US" sz="2000" b="0" strike="noStrike" spc="-1" dirty="0" smtClean="0">
                <a:solidFill>
                  <a:srgbClr val="000000"/>
                </a:solidFill>
                <a:uFill>
                  <a:solidFill>
                    <a:srgbClr val="FFFFFF"/>
                  </a:solidFill>
                </a:uFill>
                <a:latin typeface="Arial"/>
              </a:rPr>
              <a:t>2006 (around</a:t>
            </a:r>
            <a:r>
              <a:rPr lang="en-US" sz="2000" b="0" strike="noStrike" spc="-1" baseline="0" dirty="0" smtClean="0">
                <a:solidFill>
                  <a:srgbClr val="000000"/>
                </a:solidFill>
                <a:uFill>
                  <a:solidFill>
                    <a:srgbClr val="FFFFFF"/>
                  </a:solidFill>
                </a:uFill>
                <a:latin typeface="Arial"/>
              </a:rPr>
              <a:t> 13 years</a:t>
            </a:r>
            <a:r>
              <a:rPr lang="en-US" sz="2000" b="0" strike="noStrike" spc="-1" dirty="0" smtClean="0">
                <a:solidFill>
                  <a:srgbClr val="000000"/>
                </a:solidFill>
                <a:uFill>
                  <a:solidFill>
                    <a:srgbClr val="FFFFFF"/>
                  </a:solidFill>
                </a:uFill>
                <a:latin typeface="Arial"/>
              </a:rPr>
              <a:t>). It’s based on the</a:t>
            </a:r>
            <a:r>
              <a:rPr lang="en-US" sz="2000" b="0" strike="noStrike" spc="-1" baseline="0" dirty="0" smtClean="0">
                <a:solidFill>
                  <a:srgbClr val="000000"/>
                </a:solidFill>
                <a:uFill>
                  <a:solidFill>
                    <a:srgbClr val="FFFFFF"/>
                  </a:solidFill>
                </a:uFill>
                <a:latin typeface="Arial"/>
              </a:rPr>
              <a:t> WRF </a:t>
            </a:r>
            <a:r>
              <a:rPr lang="en-US" sz="2000" b="0" strike="noStrike" spc="-1" baseline="0" dirty="0" err="1" smtClean="0">
                <a:solidFill>
                  <a:srgbClr val="000000"/>
                </a:solidFill>
                <a:uFill>
                  <a:solidFill>
                    <a:srgbClr val="FFFFFF"/>
                  </a:solidFill>
                </a:uFill>
                <a:latin typeface="Arial"/>
              </a:rPr>
              <a:t>meteo</a:t>
            </a:r>
            <a:r>
              <a:rPr lang="en-US" sz="2000" b="0" strike="noStrike" spc="-1" baseline="0" dirty="0" smtClean="0">
                <a:solidFill>
                  <a:srgbClr val="000000"/>
                </a:solidFill>
                <a:uFill>
                  <a:solidFill>
                    <a:srgbClr val="FFFFFF"/>
                  </a:solidFill>
                </a:uFill>
                <a:latin typeface="Arial"/>
              </a:rPr>
              <a:t> model, the CMAQ, and HERMES. </a:t>
            </a:r>
            <a:endParaRPr lang="en-US" sz="2000" b="0" strike="noStrike" spc="-1" dirty="0" smtClean="0">
              <a:solidFill>
                <a:srgbClr val="000000"/>
              </a:solidFill>
              <a:uFill>
                <a:solidFill>
                  <a:srgbClr val="FFFFFF"/>
                </a:solidFill>
              </a:uFill>
              <a:latin typeface="Arial"/>
            </a:endParaRPr>
          </a:p>
          <a:p>
            <a:pPr marL="342900" indent="-342900">
              <a:buFont typeface="Arial" panose="020B0604020202020204" pitchFamily="34" charset="0"/>
              <a:buChar char="•"/>
            </a:pPr>
            <a:r>
              <a:rPr lang="en-US" sz="2000" b="1" strike="noStrike" spc="-1" dirty="0" smtClean="0">
                <a:solidFill>
                  <a:srgbClr val="000000"/>
                </a:solidFill>
                <a:uFill>
                  <a:solidFill>
                    <a:srgbClr val="FFFFFF"/>
                  </a:solidFill>
                </a:uFill>
                <a:latin typeface="Arial"/>
              </a:rPr>
              <a:t>Objective:</a:t>
            </a:r>
            <a:r>
              <a:rPr lang="en-US" sz="2000" b="1" strike="noStrike" spc="-1" baseline="0" dirty="0" smtClean="0">
                <a:solidFill>
                  <a:srgbClr val="000000"/>
                </a:solidFill>
                <a:uFill>
                  <a:solidFill>
                    <a:srgbClr val="FFFFFF"/>
                  </a:solidFill>
                </a:uFill>
                <a:latin typeface="Arial"/>
              </a:rPr>
              <a:t> </a:t>
            </a:r>
            <a:r>
              <a:rPr lang="en-US" sz="2000" b="0" strike="noStrike" spc="-1" dirty="0" smtClean="0">
                <a:solidFill>
                  <a:srgbClr val="000000"/>
                </a:solidFill>
                <a:uFill>
                  <a:solidFill>
                    <a:srgbClr val="FFFFFF"/>
                  </a:solidFill>
                </a:uFill>
                <a:latin typeface="Arial"/>
              </a:rPr>
              <a:t>The CALIOPE’s objective is to provide air quality forecast in:  (1) Spain</a:t>
            </a:r>
            <a:r>
              <a:rPr lang="en-US" sz="2000" b="0" strike="noStrike" spc="-1" baseline="0" dirty="0" smtClean="0">
                <a:solidFill>
                  <a:srgbClr val="000000"/>
                </a:solidFill>
                <a:uFill>
                  <a:solidFill>
                    <a:srgbClr val="FFFFFF"/>
                  </a:solidFill>
                </a:uFill>
                <a:latin typeface="Arial"/>
              </a:rPr>
              <a:t> and hot spots areas at 1km with nesting of the mesoscale models and (2) urban areas with CALIOPE urban model.</a:t>
            </a:r>
          </a:p>
          <a:p>
            <a:pPr marL="342900" indent="-342900">
              <a:buFont typeface="Arial" panose="020B0604020202020204" pitchFamily="34" charset="0"/>
              <a:buChar char="•"/>
            </a:pPr>
            <a:r>
              <a:rPr lang="en-US" sz="2000" b="1" strike="noStrike" spc="-1" baseline="0" dirty="0" smtClean="0">
                <a:solidFill>
                  <a:srgbClr val="000000"/>
                </a:solidFill>
                <a:uFill>
                  <a:solidFill>
                    <a:srgbClr val="FFFFFF"/>
                  </a:solidFill>
                </a:uFill>
                <a:latin typeface="Arial"/>
              </a:rPr>
              <a:t>Free products:</a:t>
            </a:r>
            <a:r>
              <a:rPr lang="en-US" sz="2000" b="0" strike="noStrike" spc="-1" baseline="0" dirty="0" smtClean="0">
                <a:solidFill>
                  <a:srgbClr val="000000"/>
                </a:solidFill>
                <a:uFill>
                  <a:solidFill>
                    <a:srgbClr val="FFFFFF"/>
                  </a:solidFill>
                </a:uFill>
                <a:latin typeface="Arial"/>
              </a:rPr>
              <a:t> Since the begging CALIOPE products has been disseminated  without restriction through the website. </a:t>
            </a:r>
          </a:p>
          <a:p>
            <a:pPr marL="342900" indent="-342900">
              <a:buFont typeface="Arial" panose="020B0604020202020204" pitchFamily="34" charset="0"/>
              <a:buChar char="•"/>
            </a:pPr>
            <a:r>
              <a:rPr lang="en-US" sz="2000" b="1" strike="noStrike" spc="-1" baseline="0" dirty="0" smtClean="0">
                <a:solidFill>
                  <a:srgbClr val="000000"/>
                </a:solidFill>
                <a:uFill>
                  <a:solidFill>
                    <a:srgbClr val="FFFFFF"/>
                  </a:solidFill>
                </a:uFill>
                <a:latin typeface="Arial"/>
              </a:rPr>
              <a:t>Main users</a:t>
            </a:r>
            <a:r>
              <a:rPr lang="en-US" sz="2000" b="0" strike="noStrike" spc="-1" baseline="0" dirty="0" smtClean="0">
                <a:solidFill>
                  <a:srgbClr val="000000"/>
                </a:solidFill>
                <a:uFill>
                  <a:solidFill>
                    <a:srgbClr val="FFFFFF"/>
                  </a:solidFill>
                </a:uFill>
                <a:latin typeface="Arial"/>
              </a:rPr>
              <a:t> so far: national and regional administration, citizen, and the media.</a:t>
            </a:r>
            <a:endParaRPr lang="en-US" sz="2000" b="0" strike="noStrike" spc="-1" dirty="0">
              <a:solidFill>
                <a:srgbClr val="000000"/>
              </a:solidFill>
              <a:uFill>
                <a:solidFill>
                  <a:srgbClr val="FFFFFF"/>
                </a:solidFill>
              </a:uFill>
              <a:latin typeface="Arial"/>
            </a:endParaRPr>
          </a:p>
        </p:txBody>
      </p:sp>
      <p:sp>
        <p:nvSpPr>
          <p:cNvPr id="298" name="TextShape 2"/>
          <p:cNvSpPr txBox="1"/>
          <p:nvPr/>
        </p:nvSpPr>
        <p:spPr>
          <a:xfrm>
            <a:off x="4278240" y="10156680"/>
            <a:ext cx="3279240" cy="533160"/>
          </a:xfrm>
          <a:prstGeom prst="rect">
            <a:avLst/>
          </a:prstGeom>
          <a:noFill/>
          <a:ln>
            <a:noFill/>
          </a:ln>
        </p:spPr>
        <p:txBody>
          <a:bodyPr lIns="0" tIns="0" rIns="0" bIns="0" anchor="b"/>
          <a:lstStyle/>
          <a:p>
            <a:pPr>
              <a:lnSpc>
                <a:spcPct val="100000"/>
              </a:lnSpc>
            </a:pPr>
            <a:fld id="{117079A0-4B34-4877-86A3-3BE567F9E5C2}" type="slidenum">
              <a:rPr lang="en-US" sz="1400" b="0" strike="noStrike" spc="-1">
                <a:solidFill>
                  <a:srgbClr val="000000"/>
                </a:solidFill>
                <a:uFill>
                  <a:solidFill>
                    <a:srgbClr val="FFFFFF"/>
                  </a:solidFill>
                </a:uFill>
                <a:latin typeface="Calibri"/>
                <a:ea typeface="Arial"/>
              </a:rPr>
              <a:t>5</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592911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 typeface="Arial" panose="020B0604020202020204" pitchFamily="34" charset="0"/>
              <a:buChar char="•"/>
            </a:pPr>
            <a:r>
              <a:rPr lang="en-GB" dirty="0" smtClean="0"/>
              <a:t>An</a:t>
            </a:r>
            <a:r>
              <a:rPr lang="en-GB" baseline="0" dirty="0" smtClean="0"/>
              <a:t> important area of work in our department is the deployment of </a:t>
            </a:r>
            <a:r>
              <a:rPr lang="en-GB" b="1" baseline="0" dirty="0" smtClean="0"/>
              <a:t>mineral dust services</a:t>
            </a:r>
            <a:r>
              <a:rPr lang="en-GB" baseline="0" dirty="0" smtClean="0"/>
              <a:t>. </a:t>
            </a:r>
          </a:p>
          <a:p>
            <a:pPr marL="171450" indent="-171450">
              <a:buFont typeface="Arial" panose="020B0604020202020204" pitchFamily="34" charset="0"/>
              <a:buChar char="•"/>
            </a:pPr>
            <a:r>
              <a:rPr lang="en-GB" baseline="0" dirty="0" smtClean="0"/>
              <a:t>Our department is managing this task in </a:t>
            </a:r>
            <a:r>
              <a:rPr lang="en-GB" b="1" baseline="0" dirty="0" smtClean="0"/>
              <a:t>collaboration</a:t>
            </a:r>
            <a:r>
              <a:rPr lang="en-GB" baseline="0" dirty="0" smtClean="0"/>
              <a:t> with the Spanish </a:t>
            </a:r>
            <a:r>
              <a:rPr lang="en-GB" baseline="0" dirty="0" err="1" smtClean="0"/>
              <a:t>metoffice</a:t>
            </a:r>
            <a:r>
              <a:rPr lang="en-GB" baseline="0" dirty="0" smtClean="0"/>
              <a:t> under the mandate of the WMO.</a:t>
            </a:r>
          </a:p>
          <a:p>
            <a:pPr marL="171450" indent="-171450">
              <a:buFont typeface="Arial" panose="020B0604020202020204" pitchFamily="34" charset="0"/>
              <a:buChar char="•"/>
            </a:pPr>
            <a:r>
              <a:rPr lang="en-GB" baseline="0" dirty="0" smtClean="0"/>
              <a:t>Two main </a:t>
            </a:r>
            <a:r>
              <a:rPr lang="en-GB" baseline="0" dirty="0" err="1" smtClean="0"/>
              <a:t>centers</a:t>
            </a:r>
            <a:r>
              <a:rPr lang="en-GB" baseline="0" dirty="0" smtClean="0"/>
              <a:t> have been established </a:t>
            </a:r>
          </a:p>
          <a:p>
            <a:pPr marL="171450" indent="-171450">
              <a:buFont typeface="Arial" panose="020B0604020202020204" pitchFamily="34" charset="0"/>
              <a:buChar char="•"/>
            </a:pPr>
            <a:r>
              <a:rPr lang="en-GB" baseline="0" dirty="0" smtClean="0"/>
              <a:t>1) the Barcelona Dust forecast </a:t>
            </a:r>
            <a:r>
              <a:rPr lang="en-GB" baseline="0" dirty="0" err="1" smtClean="0"/>
              <a:t>center</a:t>
            </a:r>
            <a:r>
              <a:rPr lang="en-GB" baseline="0" dirty="0" smtClean="0"/>
              <a:t>, is a unique WMO </a:t>
            </a:r>
            <a:r>
              <a:rPr lang="en-GB" baseline="0" dirty="0" err="1" smtClean="0"/>
              <a:t>center</a:t>
            </a:r>
            <a:r>
              <a:rPr lang="en-GB" baseline="0" dirty="0" smtClean="0"/>
              <a:t> specialized in providing operational mineral dust forecast for the Northern Africa, Middle East and Europe domain since 2014. The main objective of the </a:t>
            </a:r>
            <a:r>
              <a:rPr lang="en-GB" baseline="0" dirty="0" err="1" smtClean="0"/>
              <a:t>center</a:t>
            </a:r>
            <a:r>
              <a:rPr lang="en-GB" baseline="0" dirty="0" smtClean="0"/>
              <a:t> is to provide operational mineral dust forecasts with the MONARCH model, previously known as NMMB/BSC-Dust.</a:t>
            </a:r>
          </a:p>
          <a:p>
            <a:pPr marL="171450" indent="-171450">
              <a:buFont typeface="Arial" panose="020B0604020202020204" pitchFamily="34" charset="0"/>
              <a:buChar char="•"/>
            </a:pPr>
            <a:r>
              <a:rPr lang="en-GB" baseline="0" dirty="0" smtClean="0"/>
              <a:t>2) The second </a:t>
            </a:r>
            <a:r>
              <a:rPr lang="en-GB" baseline="0" dirty="0" err="1" smtClean="0"/>
              <a:t>center</a:t>
            </a:r>
            <a:r>
              <a:rPr lang="en-GB" baseline="0" dirty="0" smtClean="0"/>
              <a:t>, mainly focused in research activities, is the Sand and Dust Storm Warning Advisory and Assessment System. It maintains a research ensemble forecast based on 11 models.</a:t>
            </a:r>
          </a:p>
          <a:p>
            <a:pPr marL="171450" indent="-171450">
              <a:buFont typeface="Arial" panose="020B0604020202020204" pitchFamily="34" charset="0"/>
              <a:buChar char="•"/>
            </a:pPr>
            <a:r>
              <a:rPr lang="en-GB" baseline="0" dirty="0" smtClean="0"/>
              <a:t>MONARCH is the reference model in the operational centre and contribute to the ensemble in the warning alert system.</a:t>
            </a:r>
            <a:endParaRPr lang="en-GB" dirty="0"/>
          </a:p>
        </p:txBody>
      </p:sp>
      <p:sp>
        <p:nvSpPr>
          <p:cNvPr id="4" name="3 Marcador de número de diapositiva"/>
          <p:cNvSpPr>
            <a:spLocks noGrp="1"/>
          </p:cNvSpPr>
          <p:nvPr>
            <p:ph type="sldNum" sz="quarter" idx="10"/>
          </p:nvPr>
        </p:nvSpPr>
        <p:spPr/>
        <p:txBody>
          <a:bodyPr/>
          <a:lstStyle/>
          <a:p>
            <a:fld id="{90799E72-CB38-4F12-87EF-E621BD195274}" type="slidenum">
              <a:rPr lang="es-ES" smtClean="0"/>
              <a:t>6</a:t>
            </a:fld>
            <a:endParaRPr lang="es-ES"/>
          </a:p>
        </p:txBody>
      </p:sp>
    </p:spTree>
    <p:extLst>
      <p:ext uri="{BB962C8B-B14F-4D97-AF65-F5344CB8AC3E}">
        <p14:creationId xmlns:p14="http://schemas.microsoft.com/office/powerpoint/2010/main" val="544582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PlaceHolder 1"/>
          <p:cNvSpPr>
            <a:spLocks noGrp="1"/>
          </p:cNvSpPr>
          <p:nvPr>
            <p:ph type="body"/>
          </p:nvPr>
        </p:nvSpPr>
        <p:spPr>
          <a:xfrm>
            <a:off x="755640" y="5078520"/>
            <a:ext cx="6046560" cy="4809600"/>
          </a:xfrm>
          <a:prstGeom prst="rect">
            <a:avLst/>
          </a:prstGeom>
        </p:spPr>
        <p:txBody>
          <a:bodyPr lIns="0" tIns="0" rIns="0" bIns="0"/>
          <a:lstStyle/>
          <a:p>
            <a:pPr marL="342900" indent="-342900">
              <a:buFont typeface="Arial" panose="020B0604020202020204" pitchFamily="34" charset="0"/>
              <a:buChar char="•"/>
            </a:pPr>
            <a:r>
              <a:rPr lang="en-US" sz="2000" b="0" strike="noStrike" spc="-1" dirty="0" smtClean="0">
                <a:solidFill>
                  <a:srgbClr val="000000"/>
                </a:solidFill>
                <a:uFill>
                  <a:solidFill>
                    <a:srgbClr val="FFFFFF"/>
                  </a:solidFill>
                </a:uFill>
                <a:latin typeface="Arial"/>
              </a:rPr>
              <a:t>MONARCH is a</a:t>
            </a:r>
            <a:r>
              <a:rPr lang="en-US" sz="2000" b="0" strike="noStrike" spc="-1" baseline="0" dirty="0" smtClean="0">
                <a:solidFill>
                  <a:srgbClr val="000000"/>
                </a:solidFill>
                <a:uFill>
                  <a:solidFill>
                    <a:srgbClr val="FFFFFF"/>
                  </a:solidFill>
                </a:uFill>
                <a:latin typeface="Arial"/>
              </a:rPr>
              <a:t> fully </a:t>
            </a:r>
            <a:r>
              <a:rPr lang="en-US" sz="2000" b="1" strike="noStrike" spc="-1" baseline="0" dirty="0" smtClean="0">
                <a:solidFill>
                  <a:srgbClr val="000000"/>
                </a:solidFill>
                <a:uFill>
                  <a:solidFill>
                    <a:srgbClr val="FFFFFF"/>
                  </a:solidFill>
                </a:uFill>
                <a:latin typeface="Arial"/>
              </a:rPr>
              <a:t>on-line coupled meteorology </a:t>
            </a:r>
            <a:r>
              <a:rPr lang="mr-IN" sz="2000" b="1" strike="noStrike" spc="-1" baseline="0" dirty="0" smtClean="0">
                <a:solidFill>
                  <a:srgbClr val="000000"/>
                </a:solidFill>
                <a:uFill>
                  <a:solidFill>
                    <a:srgbClr val="FFFFFF"/>
                  </a:solidFill>
                </a:uFill>
                <a:latin typeface="Arial"/>
              </a:rPr>
              <a:t>–</a:t>
            </a:r>
            <a:r>
              <a:rPr lang="en-US" sz="2000" b="1" strike="noStrike" spc="-1" baseline="0" dirty="0" smtClean="0">
                <a:solidFill>
                  <a:srgbClr val="000000"/>
                </a:solidFill>
                <a:uFill>
                  <a:solidFill>
                    <a:srgbClr val="FFFFFF"/>
                  </a:solidFill>
                </a:uFill>
                <a:latin typeface="Arial"/>
              </a:rPr>
              <a:t> chemistry model </a:t>
            </a:r>
            <a:r>
              <a:rPr lang="en-US" sz="2000" b="0" strike="noStrike" spc="-1" baseline="0" dirty="0" smtClean="0">
                <a:solidFill>
                  <a:srgbClr val="000000"/>
                </a:solidFill>
                <a:uFill>
                  <a:solidFill>
                    <a:srgbClr val="FFFFFF"/>
                  </a:solidFill>
                </a:uFill>
                <a:latin typeface="Arial"/>
              </a:rPr>
              <a:t>with the option to solve feedback processes.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strike="noStrike" spc="-1" baseline="0" dirty="0" smtClean="0">
                <a:solidFill>
                  <a:srgbClr val="000000"/>
                </a:solidFill>
                <a:uFill>
                  <a:solidFill>
                    <a:srgbClr val="FFFFFF"/>
                  </a:solidFill>
                </a:uFill>
                <a:latin typeface="Arial"/>
              </a:rPr>
              <a:t>The </a:t>
            </a:r>
            <a:r>
              <a:rPr lang="en-US" sz="2000" b="1" strike="noStrike" spc="-1" baseline="0" dirty="0" smtClean="0">
                <a:solidFill>
                  <a:srgbClr val="000000"/>
                </a:solidFill>
                <a:uFill>
                  <a:solidFill>
                    <a:srgbClr val="FFFFFF"/>
                  </a:solidFill>
                </a:uFill>
                <a:latin typeface="Arial"/>
              </a:rPr>
              <a:t>meteorological driver </a:t>
            </a:r>
            <a:r>
              <a:rPr lang="en-US" sz="2000" b="0" strike="noStrike" spc="-1" baseline="0" dirty="0" smtClean="0">
                <a:solidFill>
                  <a:srgbClr val="000000"/>
                </a:solidFill>
                <a:uFill>
                  <a:solidFill>
                    <a:srgbClr val="FFFFFF"/>
                  </a:solidFill>
                </a:uFill>
                <a:latin typeface="Arial"/>
              </a:rPr>
              <a:t>is the NCEP NMMB</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strike="noStrike" spc="-1" baseline="0" dirty="0" smtClean="0">
                <a:solidFill>
                  <a:srgbClr val="000000"/>
                </a:solidFill>
                <a:uFill>
                  <a:solidFill>
                    <a:srgbClr val="FFFFFF"/>
                  </a:solidFill>
                </a:uFill>
                <a:latin typeface="Arial"/>
              </a:rPr>
              <a:t>The </a:t>
            </a:r>
            <a:r>
              <a:rPr lang="en-US" sz="2000" b="1" strike="noStrike" spc="-1" baseline="0" dirty="0" smtClean="0">
                <a:solidFill>
                  <a:srgbClr val="000000"/>
                </a:solidFill>
                <a:uFill>
                  <a:solidFill>
                    <a:srgbClr val="FFFFFF"/>
                  </a:solidFill>
                </a:uFill>
                <a:latin typeface="Arial"/>
              </a:rPr>
              <a:t>chemistry and aerosol schemes</a:t>
            </a:r>
            <a:r>
              <a:rPr lang="en-US" sz="2000" b="0" strike="noStrike" spc="-1" baseline="0" dirty="0" smtClean="0">
                <a:solidFill>
                  <a:srgbClr val="000000"/>
                </a:solidFill>
                <a:uFill>
                  <a:solidFill>
                    <a:srgbClr val="FFFFFF"/>
                  </a:solidFill>
                </a:uFill>
                <a:latin typeface="Arial"/>
              </a:rPr>
              <a:t> are in-house implemented and developed.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strike="noStrike" spc="-1" baseline="0" dirty="0" smtClean="0">
                <a:solidFill>
                  <a:srgbClr val="000000"/>
                </a:solidFill>
                <a:uFill>
                  <a:solidFill>
                    <a:srgbClr val="FFFFFF"/>
                  </a:solidFill>
                </a:uFill>
                <a:latin typeface="Arial"/>
              </a:rPr>
              <a:t>Motivation</a:t>
            </a:r>
            <a:r>
              <a:rPr lang="en-US" sz="2000" b="0" strike="noStrike" spc="-1" baseline="0" dirty="0" smtClean="0">
                <a:solidFill>
                  <a:srgbClr val="000000"/>
                </a:solidFill>
                <a:uFill>
                  <a:solidFill>
                    <a:srgbClr val="FFFFFF"/>
                  </a:solidFill>
                </a:uFill>
                <a:latin typeface="Arial"/>
              </a:rPr>
              <a:t>: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strike="noStrike" spc="-1" baseline="0" dirty="0" smtClean="0">
                <a:solidFill>
                  <a:srgbClr val="000000"/>
                </a:solidFill>
                <a:uFill>
                  <a:solidFill>
                    <a:srgbClr val="FFFFFF"/>
                  </a:solidFill>
                </a:uFill>
                <a:latin typeface="Arial"/>
              </a:rPr>
              <a:t>(1) further development of mineral dust model dream (since 2006) towards to fully couple online </a:t>
            </a:r>
            <a:r>
              <a:rPr lang="en-US" sz="2000" b="0" strike="noStrike" spc="-1" baseline="0" dirty="0" err="1" smtClean="0">
                <a:solidFill>
                  <a:srgbClr val="000000"/>
                </a:solidFill>
                <a:uFill>
                  <a:solidFill>
                    <a:srgbClr val="FFFFFF"/>
                  </a:solidFill>
                </a:uFill>
                <a:latin typeface="Arial"/>
              </a:rPr>
              <a:t>meteo-chem</a:t>
            </a:r>
            <a:r>
              <a:rPr lang="en-US" sz="2000" b="0" strike="noStrike" spc="-1" baseline="0" dirty="0" smtClean="0">
                <a:solidFill>
                  <a:srgbClr val="000000"/>
                </a:solidFill>
                <a:uFill>
                  <a:solidFill>
                    <a:srgbClr val="FFFFFF"/>
                  </a:solidFill>
                </a:uFill>
                <a:latin typeface="Arial"/>
              </a:rPr>
              <a:t> system (since 2008),</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strike="noStrike" spc="-1" baseline="0" dirty="0" smtClean="0">
                <a:solidFill>
                  <a:srgbClr val="000000"/>
                </a:solidFill>
                <a:uFill>
                  <a:solidFill>
                    <a:srgbClr val="FFFFFF"/>
                  </a:solidFill>
                </a:uFill>
                <a:latin typeface="Arial"/>
              </a:rPr>
              <a:t>(2) extend the area of application from regional to global scales.</a:t>
            </a:r>
          </a:p>
          <a:p>
            <a:pPr marL="342900" indent="-342900">
              <a:buFont typeface="Arial" panose="020B0604020202020204" pitchFamily="34" charset="0"/>
              <a:buChar char="•"/>
            </a:pPr>
            <a:r>
              <a:rPr lang="en-US" sz="2000" b="0" strike="noStrike" spc="-1" baseline="0" dirty="0" smtClean="0">
                <a:solidFill>
                  <a:srgbClr val="000000"/>
                </a:solidFill>
                <a:uFill>
                  <a:solidFill>
                    <a:srgbClr val="FFFFFF"/>
                  </a:solidFill>
                </a:uFill>
                <a:latin typeface="Arial"/>
              </a:rPr>
              <a:t>It runs from global to regional domain up to 1km with telescoping nesting capability.</a:t>
            </a:r>
          </a:p>
          <a:p>
            <a:pPr marL="342900" indent="-342900">
              <a:buFont typeface="Arial" panose="020B0604020202020204" pitchFamily="34" charset="0"/>
              <a:buChar char="•"/>
            </a:pPr>
            <a:r>
              <a:rPr lang="en-US" sz="2000" b="0" strike="noStrike" spc="-1" baseline="0" dirty="0" smtClean="0">
                <a:solidFill>
                  <a:srgbClr val="000000"/>
                </a:solidFill>
                <a:uFill>
                  <a:solidFill>
                    <a:srgbClr val="FFFFFF"/>
                  </a:solidFill>
                </a:uFill>
                <a:latin typeface="Arial"/>
              </a:rPr>
              <a:t>Data assimilation system for aerosols based on the </a:t>
            </a:r>
            <a:r>
              <a:rPr lang="en-US" sz="2000" b="0" strike="noStrike" spc="-1" baseline="0" dirty="0" err="1" smtClean="0">
                <a:solidFill>
                  <a:srgbClr val="000000"/>
                </a:solidFill>
                <a:uFill>
                  <a:solidFill>
                    <a:srgbClr val="FFFFFF"/>
                  </a:solidFill>
                </a:uFill>
                <a:latin typeface="Arial"/>
              </a:rPr>
              <a:t>EnKF</a:t>
            </a:r>
            <a:r>
              <a:rPr lang="en-US" sz="2000" b="0" strike="noStrike" spc="-1" baseline="0" dirty="0" smtClean="0">
                <a:solidFill>
                  <a:srgbClr val="000000"/>
                </a:solidFill>
                <a:uFill>
                  <a:solidFill>
                    <a:srgbClr val="FFFFFF"/>
                  </a:solidFill>
                </a:uFill>
                <a:latin typeface="Arial"/>
              </a:rPr>
              <a:t> approach.</a:t>
            </a:r>
          </a:p>
          <a:p>
            <a:endParaRPr lang="en-US" sz="2000" b="0" strike="noStrike" spc="-1" dirty="0">
              <a:solidFill>
                <a:srgbClr val="000000"/>
              </a:solidFill>
              <a:uFill>
                <a:solidFill>
                  <a:srgbClr val="FFFFFF"/>
                </a:solidFill>
              </a:uFill>
              <a:latin typeface="Arial"/>
            </a:endParaRPr>
          </a:p>
        </p:txBody>
      </p:sp>
      <p:sp>
        <p:nvSpPr>
          <p:cNvPr id="290" name="TextShape 2"/>
          <p:cNvSpPr txBox="1"/>
          <p:nvPr/>
        </p:nvSpPr>
        <p:spPr>
          <a:xfrm>
            <a:off x="4278240" y="10156680"/>
            <a:ext cx="3279240" cy="533160"/>
          </a:xfrm>
          <a:prstGeom prst="rect">
            <a:avLst/>
          </a:prstGeom>
          <a:noFill/>
          <a:ln>
            <a:noFill/>
          </a:ln>
        </p:spPr>
        <p:txBody>
          <a:bodyPr lIns="0" tIns="0" rIns="0" bIns="0" anchor="b"/>
          <a:lstStyle/>
          <a:p>
            <a:pPr>
              <a:lnSpc>
                <a:spcPct val="100000"/>
              </a:lnSpc>
            </a:pPr>
            <a:fld id="{59CFFFEE-2889-41B4-83A2-F800AEC8EAE9}" type="slidenum">
              <a:rPr lang="en-US" sz="1400" b="0" strike="noStrike" spc="-1">
                <a:solidFill>
                  <a:srgbClr val="000000"/>
                </a:solidFill>
                <a:uFill>
                  <a:solidFill>
                    <a:srgbClr val="FFFFFF"/>
                  </a:solidFill>
                </a:uFill>
                <a:latin typeface="Arial"/>
                <a:ea typeface="Arial"/>
              </a:rPr>
              <a:t>7</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198898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710EC59-92A8-49D9-A266-1F666DA847F6}" type="slidenum">
              <a:rPr lang="es-ES" smtClean="0"/>
              <a:t>8</a:t>
            </a:fld>
            <a:endParaRPr lang="es-ES"/>
          </a:p>
        </p:txBody>
      </p:sp>
    </p:spTree>
    <p:extLst>
      <p:ext uri="{BB962C8B-B14F-4D97-AF65-F5344CB8AC3E}">
        <p14:creationId xmlns:p14="http://schemas.microsoft.com/office/powerpoint/2010/main" val="2329023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err="1" smtClean="0">
                <a:solidFill>
                  <a:srgbClr val="1A5FBC"/>
                </a:solidFill>
              </a:rPr>
              <a:t>Operational</a:t>
            </a:r>
            <a:r>
              <a:rPr lang="es-ES" dirty="0" smtClean="0">
                <a:solidFill>
                  <a:srgbClr val="1A5FBC"/>
                </a:solidFill>
              </a:rPr>
              <a:t> </a:t>
            </a:r>
            <a:r>
              <a:rPr lang="es-ES" b="1" dirty="0" err="1" smtClean="0">
                <a:solidFill>
                  <a:srgbClr val="1A5FBC"/>
                </a:solidFill>
              </a:rPr>
              <a:t>dust</a:t>
            </a:r>
            <a:r>
              <a:rPr lang="es-ES" b="1" dirty="0" smtClean="0">
                <a:solidFill>
                  <a:srgbClr val="1A5FBC"/>
                </a:solidFill>
              </a:rPr>
              <a:t> </a:t>
            </a:r>
            <a:r>
              <a:rPr lang="es-ES" b="1" dirty="0" err="1" smtClean="0">
                <a:solidFill>
                  <a:srgbClr val="1A5FBC"/>
                </a:solidFill>
              </a:rPr>
              <a:t>forecast</a:t>
            </a:r>
            <a:r>
              <a:rPr lang="es-ES" b="1" dirty="0" smtClean="0">
                <a:solidFill>
                  <a:srgbClr val="1A5FBC"/>
                </a:solidFill>
              </a:rPr>
              <a:t> </a:t>
            </a:r>
            <a:r>
              <a:rPr lang="es-ES" dirty="0" smtClean="0">
                <a:solidFill>
                  <a:srgbClr val="1A5FBC"/>
                </a:solidFill>
              </a:rPr>
              <a:t>and </a:t>
            </a:r>
            <a:r>
              <a:rPr lang="es-ES" b="1" dirty="0" err="1" smtClean="0">
                <a:solidFill>
                  <a:srgbClr val="1A5FBC"/>
                </a:solidFill>
              </a:rPr>
              <a:t>dust</a:t>
            </a:r>
            <a:r>
              <a:rPr lang="es-ES" b="1" dirty="0" smtClean="0">
                <a:solidFill>
                  <a:srgbClr val="1A5FBC"/>
                </a:solidFill>
              </a:rPr>
              <a:t> </a:t>
            </a:r>
            <a:r>
              <a:rPr lang="es-ES" b="1" dirty="0" err="1" smtClean="0">
                <a:solidFill>
                  <a:srgbClr val="1A5FBC"/>
                </a:solidFill>
              </a:rPr>
              <a:t>reanalyses</a:t>
            </a:r>
            <a:r>
              <a:rPr lang="es-ES" b="1" dirty="0" smtClean="0">
                <a:solidFill>
                  <a:srgbClr val="1A5FBC"/>
                </a:solidFill>
              </a:rPr>
              <a:t> </a:t>
            </a:r>
            <a:r>
              <a:rPr lang="es-ES" dirty="0" smtClean="0">
                <a:solidFill>
                  <a:srgbClr val="1A5FBC"/>
                </a:solidFill>
              </a:rPr>
              <a:t>are </a:t>
            </a:r>
            <a:r>
              <a:rPr lang="es-ES" dirty="0" err="1" smtClean="0">
                <a:solidFill>
                  <a:srgbClr val="1A5FBC"/>
                </a:solidFill>
              </a:rPr>
              <a:t>produced</a:t>
            </a:r>
            <a:r>
              <a:rPr lang="es-ES" dirty="0" smtClean="0">
                <a:solidFill>
                  <a:srgbClr val="1A5FBC"/>
                </a:solidFill>
              </a:rPr>
              <a:t> in </a:t>
            </a:r>
            <a:r>
              <a:rPr lang="es-ES" dirty="0" err="1" smtClean="0">
                <a:solidFill>
                  <a:srgbClr val="1A5FBC"/>
                </a:solidFill>
              </a:rPr>
              <a:t>the</a:t>
            </a:r>
            <a:r>
              <a:rPr lang="es-ES" dirty="0" smtClean="0">
                <a:solidFill>
                  <a:srgbClr val="1A5FBC"/>
                </a:solidFill>
              </a:rPr>
              <a:t> </a:t>
            </a:r>
            <a:r>
              <a:rPr lang="es-ES" dirty="0" err="1" smtClean="0">
                <a:solidFill>
                  <a:srgbClr val="1A5FBC"/>
                </a:solidFill>
              </a:rPr>
              <a:t>framework</a:t>
            </a:r>
            <a:r>
              <a:rPr lang="es-ES" dirty="0" smtClean="0">
                <a:solidFill>
                  <a:srgbClr val="1A5FBC"/>
                </a:solidFill>
              </a:rPr>
              <a:t> of aerosol data </a:t>
            </a:r>
            <a:r>
              <a:rPr lang="es-ES" dirty="0" err="1" smtClean="0">
                <a:solidFill>
                  <a:srgbClr val="1A5FBC"/>
                </a:solidFill>
              </a:rPr>
              <a:t>assimilation</a:t>
            </a:r>
            <a:r>
              <a:rPr lang="es-ES" dirty="0" smtClean="0">
                <a:solidFill>
                  <a:srgbClr val="1A5FBC"/>
                </a:solidFill>
              </a:rPr>
              <a:t>, </a:t>
            </a:r>
            <a:r>
              <a:rPr lang="es-ES" dirty="0" err="1" smtClean="0">
                <a:solidFill>
                  <a:srgbClr val="1A5FBC"/>
                </a:solidFill>
              </a:rPr>
              <a:t>where</a:t>
            </a:r>
            <a:r>
              <a:rPr lang="es-ES" dirty="0" smtClean="0">
                <a:solidFill>
                  <a:srgbClr val="1A5FBC"/>
                </a:solidFill>
              </a:rPr>
              <a:t> </a:t>
            </a:r>
            <a:r>
              <a:rPr lang="es-ES" b="1" dirty="0" smtClean="0">
                <a:solidFill>
                  <a:srgbClr val="1A5FBC"/>
                </a:solidFill>
              </a:rPr>
              <a:t>total AOD </a:t>
            </a:r>
            <a:r>
              <a:rPr lang="es-ES" dirty="0" err="1" smtClean="0">
                <a:solidFill>
                  <a:srgbClr val="1A5FBC"/>
                </a:solidFill>
              </a:rPr>
              <a:t>is</a:t>
            </a:r>
            <a:r>
              <a:rPr lang="es-ES" dirty="0" smtClean="0">
                <a:solidFill>
                  <a:srgbClr val="1A5FBC"/>
                </a:solidFill>
              </a:rPr>
              <a:t> </a:t>
            </a:r>
            <a:r>
              <a:rPr lang="es-ES" dirty="0" err="1" smtClean="0">
                <a:solidFill>
                  <a:srgbClr val="1A5FBC"/>
                </a:solidFill>
              </a:rPr>
              <a:t>used</a:t>
            </a:r>
            <a:r>
              <a:rPr lang="es-ES" dirty="0" smtClean="0">
                <a:solidFill>
                  <a:srgbClr val="1A5FBC"/>
                </a:solidFill>
              </a:rPr>
              <a:t> to </a:t>
            </a:r>
            <a:r>
              <a:rPr lang="es-ES" dirty="0" err="1" smtClean="0">
                <a:solidFill>
                  <a:srgbClr val="1A5FBC"/>
                </a:solidFill>
              </a:rPr>
              <a:t>constrain</a:t>
            </a:r>
            <a:r>
              <a:rPr lang="es-ES" dirty="0" smtClean="0">
                <a:solidFill>
                  <a:srgbClr val="1A5FBC"/>
                </a:solidFill>
              </a:rPr>
              <a:t> </a:t>
            </a:r>
            <a:r>
              <a:rPr lang="es-ES" dirty="0" err="1" smtClean="0">
                <a:solidFill>
                  <a:srgbClr val="1A5FBC"/>
                </a:solidFill>
              </a:rPr>
              <a:t>all</a:t>
            </a:r>
            <a:r>
              <a:rPr lang="es-ES" dirty="0" smtClean="0">
                <a:solidFill>
                  <a:srgbClr val="1A5FBC"/>
                </a:solidFill>
              </a:rPr>
              <a:t> </a:t>
            </a:r>
            <a:r>
              <a:rPr lang="es-ES" dirty="0" err="1" smtClean="0">
                <a:solidFill>
                  <a:srgbClr val="1A5FBC"/>
                </a:solidFill>
              </a:rPr>
              <a:t>the</a:t>
            </a:r>
            <a:r>
              <a:rPr lang="es-ES" dirty="0" smtClean="0">
                <a:solidFill>
                  <a:srgbClr val="1A5FBC"/>
                </a:solidFill>
              </a:rPr>
              <a:t> </a:t>
            </a:r>
            <a:r>
              <a:rPr lang="es-ES" dirty="0" err="1" smtClean="0">
                <a:solidFill>
                  <a:srgbClr val="1A5FBC"/>
                </a:solidFill>
              </a:rPr>
              <a:t>main</a:t>
            </a:r>
            <a:r>
              <a:rPr lang="es-ES" dirty="0" smtClean="0">
                <a:solidFill>
                  <a:srgbClr val="1A5FBC"/>
                </a:solidFill>
              </a:rPr>
              <a:t> aerosol </a:t>
            </a:r>
            <a:r>
              <a:rPr lang="es-ES" dirty="0" err="1" smtClean="0">
                <a:solidFill>
                  <a:srgbClr val="1A5FBC"/>
                </a:solidFill>
              </a:rPr>
              <a:t>species</a:t>
            </a:r>
            <a:endParaRPr lang="es-ES" dirty="0" smtClean="0">
              <a:solidFill>
                <a:srgbClr val="1A5FBC"/>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i="1" dirty="0" smtClean="0">
                <a:solidFill>
                  <a:srgbClr val="1A5FBC"/>
                </a:solidFill>
              </a:rPr>
              <a:t>Assess </a:t>
            </a:r>
            <a:r>
              <a:rPr lang="en-GB" altLang="en-US" i="1" dirty="0" smtClean="0">
                <a:solidFill>
                  <a:srgbClr val="1A5FBC"/>
                </a:solidFill>
              </a:rPr>
              <a:t>the potential benefit of </a:t>
            </a:r>
            <a:r>
              <a:rPr lang="en-GB" altLang="en-US" i="1" u="sng" dirty="0" smtClean="0">
                <a:solidFill>
                  <a:srgbClr val="1A5FBC"/>
                </a:solidFill>
              </a:rPr>
              <a:t>dedicated dust observation </a:t>
            </a:r>
            <a:r>
              <a:rPr lang="en-GB" altLang="en-US" i="1" dirty="0" smtClean="0">
                <a:solidFill>
                  <a:srgbClr val="1A5FBC"/>
                </a:solidFill>
              </a:rPr>
              <a:t>products in dust data assimilation</a:t>
            </a:r>
            <a:endParaRPr lang="es-ES" i="1" dirty="0" smtClean="0">
              <a:solidFill>
                <a:srgbClr val="1A5FBC"/>
              </a:solidFill>
            </a:endParaRPr>
          </a:p>
          <a:p>
            <a:endParaRPr lang="en-GB" u="sng" dirty="0" smtClean="0"/>
          </a:p>
          <a:p>
            <a:r>
              <a:rPr lang="en-GB" u="sng" dirty="0" smtClean="0"/>
              <a:t>Left side of the slide</a:t>
            </a:r>
          </a:p>
          <a:p>
            <a:endParaRPr lang="en-GB" b="1" dirty="0" smtClean="0"/>
          </a:p>
          <a:p>
            <a:r>
              <a:rPr lang="en-GB" b="1" dirty="0" smtClean="0"/>
              <a:t>Satellite observations </a:t>
            </a:r>
            <a:r>
              <a:rPr lang="en-GB" dirty="0" smtClean="0"/>
              <a:t>can used to constrain model simulations in a number of way</a:t>
            </a:r>
            <a:r>
              <a:rPr lang="en-GB" b="0" dirty="0" smtClean="0"/>
              <a:t> (</a:t>
            </a:r>
            <a:r>
              <a:rPr lang="en-GB" b="1" dirty="0" smtClean="0"/>
              <a:t>improve processes, parameters and initial conditions</a:t>
            </a:r>
            <a:r>
              <a:rPr lang="en-GB" dirty="0" smtClean="0"/>
              <a:t>).</a:t>
            </a:r>
          </a:p>
          <a:p>
            <a:r>
              <a:rPr lang="en-GB" b="1" dirty="0" smtClean="0"/>
              <a:t>Data assimilation </a:t>
            </a:r>
            <a:r>
              <a:rPr lang="en-GB" dirty="0" smtClean="0"/>
              <a:t>provides us with a sophisticated, and computationally expensive, mathematical framework to do that.</a:t>
            </a:r>
          </a:p>
          <a:p>
            <a:r>
              <a:rPr lang="en-GB" dirty="0" smtClean="0"/>
              <a:t>At BSC we use (in research mode) satellite observations to create better initial condition for our dust forecast (Figure with animation).</a:t>
            </a:r>
          </a:p>
          <a:p>
            <a:r>
              <a:rPr lang="en-GB" dirty="0" smtClean="0"/>
              <a:t>The Barcelona Dust Forecast </a:t>
            </a:r>
            <a:r>
              <a:rPr lang="en-GB" dirty="0" err="1" smtClean="0"/>
              <a:t>Center</a:t>
            </a:r>
            <a:r>
              <a:rPr lang="en-GB" dirty="0" smtClean="0"/>
              <a:t> operates under a </a:t>
            </a:r>
            <a:r>
              <a:rPr lang="en-GB" b="1" dirty="0" smtClean="0"/>
              <a:t>WMO initiative </a:t>
            </a:r>
            <a:r>
              <a:rPr lang="en-GB" dirty="0" smtClean="0"/>
              <a:t>and is run jointly by BSC and AEMET.</a:t>
            </a:r>
          </a:p>
          <a:p>
            <a:r>
              <a:rPr lang="en-GB" dirty="0" smtClean="0"/>
              <a:t>E.g. we make use of sensors </a:t>
            </a:r>
            <a:r>
              <a:rPr lang="en-GB" dirty="0" err="1" smtClean="0"/>
              <a:t>onboard</a:t>
            </a:r>
            <a:r>
              <a:rPr lang="en-GB" dirty="0" smtClean="0"/>
              <a:t> </a:t>
            </a:r>
            <a:r>
              <a:rPr lang="en-GB" b="1" dirty="0" smtClean="0"/>
              <a:t>NASA satellites </a:t>
            </a:r>
            <a:r>
              <a:rPr lang="en-GB" dirty="0" smtClean="0"/>
              <a:t>(Figure: NASA Aqua satellite is on the left, it carries the MODIS sensor) and </a:t>
            </a:r>
            <a:r>
              <a:rPr lang="en-GB" dirty="0" err="1" smtClean="0"/>
              <a:t>onboard</a:t>
            </a:r>
            <a:r>
              <a:rPr lang="en-GB" dirty="0" smtClean="0"/>
              <a:t> </a:t>
            </a:r>
            <a:r>
              <a:rPr lang="en-GB" b="1" dirty="0" smtClean="0"/>
              <a:t>ESA satellites </a:t>
            </a:r>
            <a:r>
              <a:rPr lang="en-GB" dirty="0" smtClean="0"/>
              <a:t>(Figure: ESA </a:t>
            </a:r>
            <a:r>
              <a:rPr lang="en-GB" dirty="0" err="1" smtClean="0"/>
              <a:t>Metop</a:t>
            </a:r>
            <a:r>
              <a:rPr lang="en-GB" dirty="0" smtClean="0"/>
              <a:t> satellite is on the right, it carries  the IASI sensor).</a:t>
            </a:r>
          </a:p>
          <a:p>
            <a:endParaRPr lang="en-GB" dirty="0" smtClean="0"/>
          </a:p>
          <a:p>
            <a:r>
              <a:rPr lang="en-GB" u="sng" dirty="0" smtClean="0"/>
              <a:t>Right side of the slide</a:t>
            </a:r>
          </a:p>
          <a:p>
            <a:endParaRPr lang="en-GB" dirty="0" smtClean="0"/>
          </a:p>
          <a:p>
            <a:r>
              <a:rPr lang="en-GB" dirty="0" smtClean="0"/>
              <a:t>This allows us to </a:t>
            </a:r>
            <a:r>
              <a:rPr lang="en-GB" b="1" dirty="0" smtClean="0"/>
              <a:t>improve monitoring and forecast of atmospheric constituents </a:t>
            </a:r>
            <a:r>
              <a:rPr lang="en-GB" dirty="0" smtClean="0"/>
              <a:t>with the production of reanalyses and analyses (for past and current conditions of the atmosphere) and of prediction initialized with improved initial conditions.</a:t>
            </a:r>
          </a:p>
          <a:p>
            <a:r>
              <a:rPr lang="en-GB" dirty="0" smtClean="0"/>
              <a:t>This has a positive impact, through </a:t>
            </a:r>
            <a:r>
              <a:rPr lang="en-GB" b="1" dirty="0" smtClean="0"/>
              <a:t>air quality services</a:t>
            </a:r>
            <a:r>
              <a:rPr lang="en-GB" dirty="0" smtClean="0"/>
              <a:t>, on key socio-economic sectors such as </a:t>
            </a:r>
            <a:r>
              <a:rPr lang="en-GB" b="1" dirty="0" smtClean="0"/>
              <a:t>energy, transport and health.</a:t>
            </a:r>
            <a:endParaRPr lang="en-GB" b="1" dirty="0"/>
          </a:p>
        </p:txBody>
      </p:sp>
      <p:sp>
        <p:nvSpPr>
          <p:cNvPr id="4" name="Marcador de número de diapositiva 3"/>
          <p:cNvSpPr>
            <a:spLocks noGrp="1"/>
          </p:cNvSpPr>
          <p:nvPr>
            <p:ph type="sldNum" sz="quarter" idx="10"/>
          </p:nvPr>
        </p:nvSpPr>
        <p:spPr/>
        <p:txBody>
          <a:bodyPr/>
          <a:lstStyle/>
          <a:p>
            <a:fld id="{F710EC59-92A8-49D9-A266-1F666DA847F6}" type="slidenum">
              <a:rPr lang="es-ES" smtClean="0"/>
              <a:t>9</a:t>
            </a:fld>
            <a:endParaRPr lang="es-ES"/>
          </a:p>
        </p:txBody>
      </p:sp>
    </p:spTree>
    <p:extLst>
      <p:ext uri="{BB962C8B-B14F-4D97-AF65-F5344CB8AC3E}">
        <p14:creationId xmlns:p14="http://schemas.microsoft.com/office/powerpoint/2010/main" val="2131776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PlaceHolder 1"/>
          <p:cNvSpPr>
            <a:spLocks noGrp="1"/>
          </p:cNvSpPr>
          <p:nvPr>
            <p:ph type="body"/>
          </p:nvPr>
        </p:nvSpPr>
        <p:spPr>
          <a:xfrm>
            <a:off x="685712" y="4400566"/>
            <a:ext cx="5486057" cy="3600130"/>
          </a:xfrm>
          <a:prstGeom prst="rect">
            <a:avLst/>
          </a:prstGeom>
        </p:spPr>
        <p:txBody>
          <a:bodyPr/>
          <a:lstStyle/>
          <a:p>
            <a:r>
              <a:rPr lang="es-ES" sz="2000" b="0" strike="noStrike" spc="-1">
                <a:solidFill>
                  <a:srgbClr val="000000"/>
                </a:solidFill>
                <a:uFill>
                  <a:solidFill>
                    <a:srgbClr val="FFFFFF"/>
                  </a:solidFill>
                </a:uFill>
                <a:latin typeface="Arial"/>
              </a:rPr>
              <a:t>Sand and dust storms (SDS) are an important threat to life, health, property, environment and economy in many countries, and play a significant role in different aspects of weather, climate and atmospheric chemistry. There is an increasing need for SDS accurate information and predictions to support early warning systems, and preparedness and mitigation plans.</a:t>
            </a:r>
          </a:p>
          <a:p>
            <a:endParaRPr lang="es-ES" sz="2000" b="0" strike="noStrike" spc="-1">
              <a:solidFill>
                <a:srgbClr val="000000"/>
              </a:solidFill>
              <a:uFill>
                <a:solidFill>
                  <a:srgbClr val="FFFFFF"/>
                </a:solidFill>
              </a:uFill>
              <a:latin typeface="Arial"/>
            </a:endParaRPr>
          </a:p>
          <a:p>
            <a:r>
              <a:rPr lang="es-ES" sz="2000" b="0" strike="noStrike" spc="-1">
                <a:solidFill>
                  <a:srgbClr val="000000"/>
                </a:solidFill>
                <a:uFill>
                  <a:solidFill>
                    <a:srgbClr val="FFFFFF"/>
                  </a:solidFill>
                </a:uFill>
                <a:latin typeface="Arial"/>
              </a:rPr>
              <a:t>In alignment with the mission of the WMO Sand and Dust Storm Warning Advisory and Assessment System, the Dust Storms Assessment for the development of user-oriented Climate services in Northern Africa, the Middle East and Europe“ (DustClim) will make a major step forward in the way SDS affects society by producing and delivering an advanced dust regional model reanalysis for Northern Africa, Middle East and Europe covering the satellite era of quantitative aerosol information, and by developing dust-related services tailored to specific socio-economic sectors.</a:t>
            </a:r>
          </a:p>
          <a:p>
            <a:endParaRPr lang="es-ES" sz="2000" b="0" strike="noStrike" spc="-1">
              <a:solidFill>
                <a:srgbClr val="000000"/>
              </a:solidFill>
              <a:uFill>
                <a:solidFill>
                  <a:srgbClr val="FFFFFF"/>
                </a:solidFill>
              </a:uFill>
              <a:latin typeface="Arial"/>
            </a:endParaRPr>
          </a:p>
          <a:p>
            <a:r>
              <a:rPr lang="es-ES" sz="2000" b="0" strike="noStrike" spc="-1">
                <a:solidFill>
                  <a:srgbClr val="000000"/>
                </a:solidFill>
                <a:uFill>
                  <a:solidFill>
                    <a:srgbClr val="FFFFFF"/>
                  </a:solidFill>
                </a:uFill>
                <a:latin typeface="Arial"/>
              </a:rPr>
              <a:t>The novelties of the DustClim reanalysis include its unprecedented high-resolution, the assimilation of satellite products over dust source regions with specific dust observational constraints, and a thorough evaluation using a wide variety of observations and data from experimental campaigns. There is currently a very limited integration of dust information into practice and policy. In this context, DustClim will not only provide reliable information on SDS trends and current conditions, but will also develop dust impact assessment pilot studies for three key economic sectors (air quality, aviation and solar energy). Since the beginning of the project, there will be a continuous exchange between the scientific teams (from observational and modelling communities) and the main user communities. This collaboration is fundamental for better defining the dust parameters to be investigated and to design and optimise the future provision of dust services.</a:t>
            </a:r>
          </a:p>
        </p:txBody>
      </p:sp>
      <p:sp>
        <p:nvSpPr>
          <p:cNvPr id="672" name="TextShape 2"/>
          <p:cNvSpPr txBox="1"/>
          <p:nvPr/>
        </p:nvSpPr>
        <p:spPr>
          <a:xfrm>
            <a:off x="3884731" y="8685117"/>
            <a:ext cx="2971296" cy="458392"/>
          </a:xfrm>
          <a:prstGeom prst="rect">
            <a:avLst/>
          </a:prstGeom>
          <a:noFill/>
          <a:ln>
            <a:noFill/>
          </a:ln>
        </p:spPr>
        <p:txBody>
          <a:bodyPr anchor="b"/>
          <a:lstStyle/>
          <a:p>
            <a:pPr algn="r">
              <a:lnSpc>
                <a:spcPct val="100000"/>
              </a:lnSpc>
            </a:pPr>
            <a:fld id="{CE16DD24-5902-4CFE-AA82-E76FA67870CD}" type="slidenum">
              <a:rPr lang="es-ES" sz="1200" b="0" strike="noStrike" spc="-1">
                <a:solidFill>
                  <a:srgbClr val="000000"/>
                </a:solidFill>
                <a:uFill>
                  <a:solidFill>
                    <a:srgbClr val="FFFFFF"/>
                  </a:solidFill>
                </a:uFill>
                <a:latin typeface="+mn-lt"/>
                <a:ea typeface="+mn-ea"/>
              </a:rPr>
              <a:t>11</a:t>
            </a:fld>
            <a:endParaRPr lang="es-ES" sz="1200" b="0" strike="noStrike" spc="-1">
              <a:solidFill>
                <a:srgbClr val="000000"/>
              </a:solidFill>
              <a:uFill>
                <a:solidFill>
                  <a:srgbClr val="FFFFFF"/>
                </a:solidFill>
              </a:u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SC2017-Fir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3048000" y="6095685"/>
            <a:ext cx="6096000" cy="48753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le 1"/>
          <p:cNvSpPr>
            <a:spLocks noGrp="1"/>
          </p:cNvSpPr>
          <p:nvPr>
            <p:ph type="ctrTitle"/>
          </p:nvPr>
        </p:nvSpPr>
        <p:spPr>
          <a:xfrm>
            <a:off x="3722916" y="1631730"/>
            <a:ext cx="5026945" cy="2998826"/>
          </a:xfrm>
          <a:prstGeom prst="rect">
            <a:avLst/>
          </a:prstGeom>
        </p:spPr>
        <p:txBody>
          <a:bodyPr anchor="ctr">
            <a:normAutofit/>
          </a:bodyPr>
          <a:lstStyle>
            <a:lvl1pPr algn="l">
              <a:defRPr sz="5200" b="1">
                <a:solidFill>
                  <a:srgbClr val="004890"/>
                </a:solidFill>
                <a:latin typeface="+mn-lt"/>
              </a:defRPr>
            </a:lvl1pPr>
          </a:lstStyle>
          <a:p>
            <a:r>
              <a:rPr lang="es-ES" dirty="0" smtClean="0"/>
              <a:t>Haga clic para modificar el estilo de título del patrón</a:t>
            </a:r>
            <a:endParaRPr lang="en-US" dirty="0"/>
          </a:p>
        </p:txBody>
      </p:sp>
      <p:sp>
        <p:nvSpPr>
          <p:cNvPr id="3" name="Subtitle 2"/>
          <p:cNvSpPr>
            <a:spLocks noGrp="1"/>
          </p:cNvSpPr>
          <p:nvPr>
            <p:ph type="subTitle" idx="1" hasCustomPrompt="1"/>
          </p:nvPr>
        </p:nvSpPr>
        <p:spPr>
          <a:xfrm>
            <a:off x="3722916" y="4900141"/>
            <a:ext cx="5026945" cy="822742"/>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smtClean="0"/>
              <a:t>Haga </a:t>
            </a:r>
            <a:r>
              <a:rPr lang="es-ES" dirty="0" err="1" smtClean="0"/>
              <a:t>click</a:t>
            </a:r>
            <a:r>
              <a:rPr lang="es-ES" dirty="0" smtClean="0"/>
              <a:t> aquí para modificar el subtítulo</a:t>
            </a:r>
          </a:p>
        </p:txBody>
      </p:sp>
      <p:sp>
        <p:nvSpPr>
          <p:cNvPr id="13" name="Rectángulo 12"/>
          <p:cNvSpPr/>
          <p:nvPr userDrawn="1"/>
        </p:nvSpPr>
        <p:spPr>
          <a:xfrm>
            <a:off x="1" y="6095685"/>
            <a:ext cx="3048000" cy="487533"/>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solidFill>
                <a:schemeClr val="bg1"/>
              </a:solidFill>
            </a:endParaRPr>
          </a:p>
        </p:txBody>
      </p:sp>
      <p:sp>
        <p:nvSpPr>
          <p:cNvPr id="15" name="Marcador de texto 14"/>
          <p:cNvSpPr>
            <a:spLocks noGrp="1"/>
          </p:cNvSpPr>
          <p:nvPr>
            <p:ph type="body" sz="quarter" idx="10" hasCustomPrompt="1"/>
          </p:nvPr>
        </p:nvSpPr>
        <p:spPr>
          <a:xfrm>
            <a:off x="244475" y="6095685"/>
            <a:ext cx="2441575" cy="487533"/>
          </a:xfrm>
          <a:prstGeom prst="rect">
            <a:avLst/>
          </a:prstGeom>
        </p:spPr>
        <p:txBody>
          <a:bodyPr anchor="ctr"/>
          <a:lstStyle>
            <a:lvl1pPr marL="0" indent="0" algn="ctr">
              <a:buNone/>
              <a:defRPr>
                <a:solidFill>
                  <a:schemeClr val="bg1"/>
                </a:solidFill>
              </a:defRPr>
            </a:lvl1pPr>
          </a:lstStyle>
          <a:p>
            <a:pPr lvl="0"/>
            <a:r>
              <a:rPr lang="es-ES" dirty="0" err="1" smtClean="0"/>
              <a:t>day</a:t>
            </a:r>
            <a:r>
              <a:rPr lang="es-ES" dirty="0" smtClean="0"/>
              <a:t>/</a:t>
            </a:r>
            <a:r>
              <a:rPr lang="es-ES" dirty="0" err="1" smtClean="0"/>
              <a:t>month</a:t>
            </a:r>
            <a:r>
              <a:rPr lang="es-ES" dirty="0" smtClean="0"/>
              <a:t>/</a:t>
            </a:r>
            <a:r>
              <a:rPr lang="es-ES" dirty="0" err="1" smtClean="0"/>
              <a:t>year</a:t>
            </a:r>
            <a:endParaRPr lang="es-ES" dirty="0"/>
          </a:p>
        </p:txBody>
      </p:sp>
      <p:sp>
        <p:nvSpPr>
          <p:cNvPr id="17" name="Marcador de texto 16"/>
          <p:cNvSpPr>
            <a:spLocks noGrp="1"/>
          </p:cNvSpPr>
          <p:nvPr>
            <p:ph type="body" sz="quarter" idx="11" hasCustomPrompt="1"/>
          </p:nvPr>
        </p:nvSpPr>
        <p:spPr>
          <a:xfrm>
            <a:off x="3722916" y="6095684"/>
            <a:ext cx="5026946" cy="487533"/>
          </a:xfrm>
          <a:prstGeom prst="rect">
            <a:avLst/>
          </a:prstGeom>
        </p:spPr>
        <p:txBody>
          <a:bodyPr anchor="ctr"/>
          <a:lstStyle>
            <a:lvl1pPr marL="0" indent="0" algn="l">
              <a:buNone/>
              <a:defRPr>
                <a:solidFill>
                  <a:srgbClr val="004890"/>
                </a:solidFill>
              </a:defRPr>
            </a:lvl1pPr>
          </a:lstStyle>
          <a:p>
            <a:pPr lvl="0"/>
            <a:r>
              <a:rPr lang="es-ES" dirty="0" err="1" smtClean="0"/>
              <a:t>Venue</a:t>
            </a:r>
            <a:endParaRPr lang="es-ES" dirty="0"/>
          </a:p>
        </p:txBody>
      </p:sp>
    </p:spTree>
    <p:extLst>
      <p:ext uri="{BB962C8B-B14F-4D97-AF65-F5344CB8AC3E}">
        <p14:creationId xmlns:p14="http://schemas.microsoft.com/office/powerpoint/2010/main" val="2787109328"/>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
        <p:nvSpPr>
          <p:cNvPr id="7" name="Text Placeholder 2"/>
          <p:cNvSpPr>
            <a:spLocks noGrp="1"/>
          </p:cNvSpPr>
          <p:nvPr>
            <p:ph idx="1"/>
          </p:nvPr>
        </p:nvSpPr>
        <p:spPr>
          <a:xfrm>
            <a:off x="464803" y="1215072"/>
            <a:ext cx="8229598" cy="4833258"/>
          </a:xfrm>
          <a:prstGeom prst="rect">
            <a:avLst/>
          </a:prstGeom>
        </p:spPr>
        <p:txBody>
          <a:bodyPr vert="horz" lIns="91440" tIns="45720" rIns="91440" bIns="45720" rtlCol="0">
            <a:normAutofit/>
          </a:bodyPr>
          <a:lstStyle>
            <a:lvl1pPr>
              <a:buClr>
                <a:srgbClr val="0070C0"/>
              </a:buClr>
              <a:defRPr/>
            </a:lvl1pPr>
            <a:lvl2pPr>
              <a:buClr>
                <a:srgbClr val="0070C0"/>
              </a:buClr>
              <a:defRPr/>
            </a:lvl2pPr>
            <a:lvl3pPr>
              <a:buClr>
                <a:srgbClr val="0070C0"/>
              </a:buClr>
              <a:defRPr/>
            </a:lvl3pPr>
            <a:lvl4pPr>
              <a:buClr>
                <a:srgbClr val="0070C0"/>
              </a:buClr>
              <a:defRPr/>
            </a:lvl4pPr>
            <a:lvl5pPr>
              <a:buClr>
                <a:srgbClr val="0070C0"/>
              </a:buClr>
              <a:defRPr/>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709" y="6232144"/>
            <a:ext cx="1876425" cy="457200"/>
          </a:xfrm>
          <a:prstGeom prst="rect">
            <a:avLst/>
          </a:prstGeom>
        </p:spPr>
      </p:pic>
    </p:spTree>
    <p:extLst>
      <p:ext uri="{BB962C8B-B14F-4D97-AF65-F5344CB8AC3E}">
        <p14:creationId xmlns:p14="http://schemas.microsoft.com/office/powerpoint/2010/main" val="1085546505"/>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152000" y="877500"/>
            <a:ext cx="6840000" cy="3960000"/>
          </a:xfrm>
          <a:prstGeom prst="rect">
            <a:avLst/>
          </a:prstGeom>
        </p:spPr>
        <p:txBody>
          <a:bodyPr anchor="ctr"/>
          <a:lstStyle>
            <a:lvl1pPr algn="ctr">
              <a:defRPr sz="6000" b="1">
                <a:latin typeface="+mn-lt"/>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1201753538"/>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SC2017-Last">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uadroTexto 3"/>
          <p:cNvSpPr txBox="1"/>
          <p:nvPr userDrawn="1"/>
        </p:nvSpPr>
        <p:spPr>
          <a:xfrm>
            <a:off x="1991225" y="2636182"/>
            <a:ext cx="5161550" cy="901825"/>
          </a:xfrm>
          <a:prstGeom prst="rect">
            <a:avLst/>
          </a:prstGeom>
          <a:effectLst>
            <a:outerShdw blurRad="127000" algn="ctr" rotWithShape="0">
              <a:schemeClr val="accent1">
                <a:lumMod val="50000"/>
                <a:alpha val="85000"/>
              </a:schemeClr>
            </a:outerShdw>
          </a:effectLst>
        </p:spPr>
        <p:txBody>
          <a:bodyPr wrap="square" rtlCol="0" anchor="ctr">
            <a:spAutoFit/>
          </a:bodyPr>
          <a:lstStyle/>
          <a:p>
            <a:pPr algn="ctr"/>
            <a:r>
              <a:rPr lang="es-ES" sz="7200" dirty="0" smtClean="0">
                <a:solidFill>
                  <a:schemeClr val="bg1"/>
                </a:solidFill>
              </a:rPr>
              <a:t>THANK YOU!</a:t>
            </a:r>
            <a:endParaRPr lang="es-ES" sz="7200" dirty="0">
              <a:solidFill>
                <a:schemeClr val="bg1"/>
              </a:solidFill>
            </a:endParaRPr>
          </a:p>
        </p:txBody>
      </p:sp>
      <p:sp>
        <p:nvSpPr>
          <p:cNvPr id="5" name="CuadroTexto 4"/>
          <p:cNvSpPr txBox="1"/>
          <p:nvPr userDrawn="1"/>
        </p:nvSpPr>
        <p:spPr>
          <a:xfrm>
            <a:off x="3360099" y="5922083"/>
            <a:ext cx="2407901" cy="534158"/>
          </a:xfrm>
          <a:prstGeom prst="rect">
            <a:avLst/>
          </a:prstGeom>
          <a:noFill/>
          <a:effectLst>
            <a:outerShdw blurRad="127000" algn="ctr" rotWithShape="0">
              <a:schemeClr val="accent1">
                <a:lumMod val="50000"/>
                <a:alpha val="85000"/>
              </a:schemeClr>
            </a:outerShdw>
          </a:effectLst>
        </p:spPr>
        <p:txBody>
          <a:bodyPr wrap="square" rtlCol="0" anchor="ctr">
            <a:spAutoFit/>
          </a:bodyPr>
          <a:lstStyle/>
          <a:p>
            <a:pPr algn="ctr"/>
            <a:r>
              <a:rPr lang="es-ES" sz="3600" dirty="0" smtClean="0">
                <a:solidFill>
                  <a:schemeClr val="bg1"/>
                </a:solidFill>
              </a:rPr>
              <a:t>www.bsc.es</a:t>
            </a:r>
            <a:endParaRPr lang="es-ES" sz="3600" dirty="0">
              <a:solidFill>
                <a:schemeClr val="bg1"/>
              </a:solidFill>
            </a:endParaRPr>
          </a:p>
        </p:txBody>
      </p:sp>
      <p:sp>
        <p:nvSpPr>
          <p:cNvPr id="2" name="Título 1"/>
          <p:cNvSpPr>
            <a:spLocks noGrp="1"/>
          </p:cNvSpPr>
          <p:nvPr>
            <p:ph type="title" hasCustomPrompt="1"/>
          </p:nvPr>
        </p:nvSpPr>
        <p:spPr>
          <a:xfrm>
            <a:off x="910318" y="4101711"/>
            <a:ext cx="7323364" cy="688936"/>
          </a:xfrm>
          <a:prstGeom prst="rect">
            <a:avLst/>
          </a:prstGeom>
        </p:spPr>
        <p:txBody>
          <a:bodyPr/>
          <a:lstStyle>
            <a:lvl1pPr algn="ctr">
              <a:defRPr sz="3600">
                <a:solidFill>
                  <a:schemeClr val="bg1"/>
                </a:solidFill>
              </a:defRPr>
            </a:lvl1pPr>
          </a:lstStyle>
          <a:p>
            <a:r>
              <a:rPr lang="es-ES" dirty="0" smtClean="0"/>
              <a:t>YOUR-EMAIL@bsc.es</a:t>
            </a:r>
            <a:endParaRPr lang="es-ES" dirty="0"/>
          </a:p>
        </p:txBody>
      </p:sp>
    </p:spTree>
    <p:extLst>
      <p:ext uri="{BB962C8B-B14F-4D97-AF65-F5344CB8AC3E}">
        <p14:creationId xmlns:p14="http://schemas.microsoft.com/office/powerpoint/2010/main" val="407056219"/>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Tree>
    <p:extLst>
      <p:ext uri="{BB962C8B-B14F-4D97-AF65-F5344CB8AC3E}">
        <p14:creationId xmlns:p14="http://schemas.microsoft.com/office/powerpoint/2010/main" val="2946547662"/>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295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09D3F6-090D-8B4A-8C51-92669FEAC16C}" type="datetime1">
              <a:rPr lang="en-US" smtClean="0"/>
              <a:t>24/4/19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C8A127-0E14-4F31-ACF9-2A7D63045BF6}" type="slidenum">
              <a:rPr lang="en-US" smtClean="0"/>
              <a:pPr/>
              <a:t>‹Nr.›</a:t>
            </a:fld>
            <a:endParaRPr lang="en-US"/>
          </a:p>
        </p:txBody>
      </p:sp>
    </p:spTree>
    <p:extLst>
      <p:ext uri="{BB962C8B-B14F-4D97-AF65-F5344CB8AC3E}">
        <p14:creationId xmlns:p14="http://schemas.microsoft.com/office/powerpoint/2010/main" val="18395285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900457"/>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5" r:id="rId3"/>
    <p:sldLayoutId id="2147483654" r:id="rId4"/>
    <p:sldLayoutId id="2147483656" r:id="rId5"/>
    <p:sldLayoutId id="2147483658" r:id="rId6"/>
    <p:sldLayoutId id="2147483659" r:id="rId7"/>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9.jpeg"/><Relationship Id="rId5" Type="http://schemas.openxmlformats.org/officeDocument/2006/relationships/image" Target="../media/image50.tiff"/><Relationship Id="rId6" Type="http://schemas.openxmlformats.org/officeDocument/2006/relationships/image" Target="../media/image51.tiff"/><Relationship Id="rId7"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1" Type="http://schemas.openxmlformats.org/officeDocument/2006/relationships/image" Target="../media/image23.jpeg"/><Relationship Id="rId12" Type="http://schemas.openxmlformats.org/officeDocument/2006/relationships/image" Target="../media/image24.jpeg"/><Relationship Id="rId13"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eg"/><Relationship Id="rId5" Type="http://schemas.openxmlformats.org/officeDocument/2006/relationships/image" Target="../media/image28.gif"/><Relationship Id="rId6" Type="http://schemas.openxmlformats.org/officeDocument/2006/relationships/image" Target="../media/image29.png"/><Relationship Id="rId7"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4.png"/><Relationship Id="rId5" Type="http://schemas.openxmlformats.org/officeDocument/2006/relationships/image" Target="../media/image32.jpeg"/><Relationship Id="rId6" Type="http://schemas.openxmlformats.org/officeDocument/2006/relationships/image" Target="../media/image33.gif"/><Relationship Id="rId7" Type="http://schemas.openxmlformats.org/officeDocument/2006/relationships/image" Target="../media/image34.png"/><Relationship Id="rId8"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6.png"/></Relationships>
</file>

<file path=ppt/slides/_rels/slide9.xml.rels><?xml version="1.0" encoding="UTF-8" standalone="yes"?>
<Relationships xmlns="http://schemas.openxmlformats.org/package/2006/relationships"><Relationship Id="rId11" Type="http://schemas.openxmlformats.org/officeDocument/2006/relationships/diagramColors" Target="../diagrams/colors1.xml"/><Relationship Id="rId12" Type="http://schemas.microsoft.com/office/2007/relationships/diagramDrawing" Target="../diagrams/drawing1.xml"/><Relationship Id="rId13" Type="http://schemas.openxmlformats.org/officeDocument/2006/relationships/image" Target="../media/image42.jpeg"/><Relationship Id="rId14" Type="http://schemas.openxmlformats.org/officeDocument/2006/relationships/image" Target="../media/image43.jpg"/><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37.gif"/><Relationship Id="rId4" Type="http://schemas.openxmlformats.org/officeDocument/2006/relationships/image" Target="../media/image38.jpeg"/><Relationship Id="rId5" Type="http://schemas.openxmlformats.org/officeDocument/2006/relationships/image" Target="../media/image39.png"/><Relationship Id="rId6" Type="http://schemas.openxmlformats.org/officeDocument/2006/relationships/image" Target="../media/image40.jpeg"/><Relationship Id="rId7" Type="http://schemas.openxmlformats.org/officeDocument/2006/relationships/image" Target="../media/image41.png"/><Relationship Id="rId8" Type="http://schemas.openxmlformats.org/officeDocument/2006/relationships/diagramData" Target="../diagrams/data1.xml"/><Relationship Id="rId9" Type="http://schemas.openxmlformats.org/officeDocument/2006/relationships/diagramLayout" Target="../diagrams/layout1.xml"/><Relationship Id="rId10"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3722916" y="1631730"/>
            <a:ext cx="4962511" cy="1727947"/>
          </a:xfrm>
        </p:spPr>
        <p:txBody>
          <a:bodyPr>
            <a:noAutofit/>
          </a:bodyPr>
          <a:lstStyle/>
          <a:p>
            <a:pPr algn="ctr"/>
            <a:r>
              <a:rPr lang="en-GB" sz="3600" dirty="0" smtClean="0"/>
              <a:t>Atmospheric Composition Group </a:t>
            </a:r>
            <a:br>
              <a:rPr lang="en-GB" sz="3600" dirty="0" smtClean="0"/>
            </a:br>
            <a:r>
              <a:rPr lang="en-GB" sz="3600" dirty="0" smtClean="0"/>
              <a:t>at BSC</a:t>
            </a:r>
            <a:endParaRPr lang="en-GB" sz="3600" dirty="0"/>
          </a:p>
        </p:txBody>
      </p:sp>
      <p:sp>
        <p:nvSpPr>
          <p:cNvPr id="5" name="Subtítulo 4"/>
          <p:cNvSpPr>
            <a:spLocks noGrp="1"/>
          </p:cNvSpPr>
          <p:nvPr>
            <p:ph type="subTitle" idx="1"/>
          </p:nvPr>
        </p:nvSpPr>
        <p:spPr>
          <a:xfrm>
            <a:off x="3424478" y="3977753"/>
            <a:ext cx="5482381" cy="822742"/>
          </a:xfrm>
        </p:spPr>
        <p:txBody>
          <a:bodyPr/>
          <a:lstStyle/>
          <a:p>
            <a:pPr algn="ctr"/>
            <a:r>
              <a:rPr lang="es-ES_tradnl" sz="1400" dirty="0"/>
              <a:t>Oriol </a:t>
            </a:r>
            <a:r>
              <a:rPr lang="es-ES_tradnl" sz="1400" dirty="0" err="1" smtClean="0"/>
              <a:t>Jorba</a:t>
            </a:r>
            <a:r>
              <a:rPr lang="es-ES_tradnl" sz="1400" dirty="0" smtClean="0"/>
              <a:t>, Sara </a:t>
            </a:r>
            <a:r>
              <a:rPr lang="es-ES_tradnl" sz="1400" dirty="0" err="1" smtClean="0"/>
              <a:t>Basart</a:t>
            </a:r>
            <a:r>
              <a:rPr lang="es-ES_tradnl" sz="1400" dirty="0" smtClean="0"/>
              <a:t>, Jaime </a:t>
            </a:r>
            <a:r>
              <a:rPr lang="es-ES_tradnl" sz="1400" dirty="0"/>
              <a:t>A. </a:t>
            </a:r>
            <a:r>
              <a:rPr lang="es-ES_tradnl" sz="1400" dirty="0" smtClean="0"/>
              <a:t>Benavides, </a:t>
            </a:r>
            <a:r>
              <a:rPr lang="es-ES_tradnl" sz="1400" dirty="0"/>
              <a:t>Francesco </a:t>
            </a:r>
            <a:r>
              <a:rPr lang="es-ES_tradnl" sz="1400" dirty="0" err="1" smtClean="0"/>
              <a:t>Benincasa</a:t>
            </a:r>
            <a:r>
              <a:rPr lang="es-ES_tradnl" sz="1400" dirty="0" smtClean="0"/>
              <a:t>, </a:t>
            </a:r>
            <a:r>
              <a:rPr lang="es-ES_tradnl" sz="1400" dirty="0" err="1"/>
              <a:t>Dene</a:t>
            </a:r>
            <a:r>
              <a:rPr lang="es-ES_tradnl" sz="1400" dirty="0"/>
              <a:t> </a:t>
            </a:r>
            <a:r>
              <a:rPr lang="es-ES_tradnl" sz="1400" dirty="0" err="1" smtClean="0"/>
              <a:t>Bowdalo</a:t>
            </a:r>
            <a:r>
              <a:rPr lang="es-ES_tradnl" sz="1400" dirty="0" smtClean="0"/>
              <a:t>, </a:t>
            </a:r>
            <a:r>
              <a:rPr lang="es-ES_tradnl" sz="1400" dirty="0"/>
              <a:t>Matthew L. </a:t>
            </a:r>
            <a:r>
              <a:rPr lang="es-ES_tradnl" sz="1400" dirty="0" smtClean="0"/>
              <a:t>Dawson, </a:t>
            </a:r>
            <a:r>
              <a:rPr lang="es-ES_tradnl" sz="1400" dirty="0"/>
              <a:t>Enza Di </a:t>
            </a:r>
            <a:r>
              <a:rPr lang="es-ES_tradnl" sz="1400" dirty="0" err="1" smtClean="0"/>
              <a:t>Tomaso</a:t>
            </a:r>
            <a:r>
              <a:rPr lang="es-ES_tradnl" sz="1400" dirty="0" smtClean="0"/>
              <a:t>, </a:t>
            </a:r>
            <a:r>
              <a:rPr lang="es-ES_tradnl" sz="1400" dirty="0"/>
              <a:t>Jerónimo </a:t>
            </a:r>
            <a:r>
              <a:rPr lang="es-ES_tradnl" sz="1400" dirty="0" smtClean="0"/>
              <a:t>Escribano, </a:t>
            </a:r>
            <a:r>
              <a:rPr lang="es-ES_tradnl" sz="1400" dirty="0"/>
              <a:t>María </a:t>
            </a:r>
            <a:r>
              <a:rPr lang="es-ES_tradnl" sz="1400" dirty="0" err="1" smtClean="0"/>
              <a:t>Gonçalves</a:t>
            </a:r>
            <a:r>
              <a:rPr lang="es-ES_tradnl" sz="1400" dirty="0" smtClean="0"/>
              <a:t>, </a:t>
            </a:r>
            <a:r>
              <a:rPr lang="es-ES_tradnl" sz="1400" dirty="0"/>
              <a:t>Marc </a:t>
            </a:r>
            <a:r>
              <a:rPr lang="es-ES_tradnl" sz="1400" dirty="0" smtClean="0"/>
              <a:t>Guevara, </a:t>
            </a:r>
            <a:r>
              <a:rPr lang="es-ES_tradnl" sz="1400" dirty="0"/>
              <a:t>Martina </a:t>
            </a:r>
            <a:r>
              <a:rPr lang="es-ES_tradnl" sz="1400" dirty="0" err="1" smtClean="0"/>
              <a:t>Klose</a:t>
            </a:r>
            <a:r>
              <a:rPr lang="es-ES_tradnl" sz="1400" dirty="0" smtClean="0"/>
              <a:t>, </a:t>
            </a:r>
            <a:r>
              <a:rPr lang="es-ES_tradnl" sz="1400" dirty="0"/>
              <a:t>Francesca </a:t>
            </a:r>
            <a:r>
              <a:rPr lang="es-ES_tradnl" sz="1400" dirty="0" err="1" smtClean="0"/>
              <a:t>Macchia</a:t>
            </a:r>
            <a:r>
              <a:rPr lang="es-ES_tradnl" sz="1400" dirty="0" smtClean="0"/>
              <a:t>, </a:t>
            </a:r>
            <a:r>
              <a:rPr lang="es-ES_tradnl" sz="1400" dirty="0"/>
              <a:t>Gilbert </a:t>
            </a:r>
            <a:r>
              <a:rPr lang="es-ES_tradnl" sz="1400" dirty="0" err="1" smtClean="0"/>
              <a:t>Montané</a:t>
            </a:r>
            <a:r>
              <a:rPr lang="es-ES_tradnl" sz="1400" dirty="0" smtClean="0"/>
              <a:t>, </a:t>
            </a:r>
            <a:r>
              <a:rPr lang="es-ES_tradnl" sz="1400" dirty="0" err="1"/>
              <a:t>Vincenzo</a:t>
            </a:r>
            <a:r>
              <a:rPr lang="es-ES_tradnl" sz="1400" dirty="0"/>
              <a:t> </a:t>
            </a:r>
            <a:r>
              <a:rPr lang="es-ES_tradnl" sz="1400" dirty="0" err="1" smtClean="0"/>
              <a:t>Obiso</a:t>
            </a:r>
            <a:r>
              <a:rPr lang="es-ES_tradnl" sz="1400" dirty="0" smtClean="0"/>
              <a:t>, </a:t>
            </a:r>
            <a:r>
              <a:rPr lang="es-ES_tradnl" sz="1400" dirty="0"/>
              <a:t>Miriam </a:t>
            </a:r>
            <a:r>
              <a:rPr lang="es-ES_tradnl" sz="1400" dirty="0" err="1" smtClean="0"/>
              <a:t>Olid</a:t>
            </a:r>
            <a:r>
              <a:rPr lang="es-ES_tradnl" sz="1400" dirty="0" smtClean="0"/>
              <a:t>, </a:t>
            </a:r>
            <a:r>
              <a:rPr lang="es-ES_tradnl" sz="1400" dirty="0"/>
              <a:t>María Teresa </a:t>
            </a:r>
            <a:r>
              <a:rPr lang="es-ES_tradnl" sz="1400" dirty="0" err="1" smtClean="0"/>
              <a:t>Pay</a:t>
            </a:r>
            <a:r>
              <a:rPr lang="es-ES_tradnl" sz="1400" dirty="0" smtClean="0"/>
              <a:t>, </a:t>
            </a:r>
            <a:r>
              <a:rPr lang="es-ES_tradnl" sz="1400" dirty="0" err="1"/>
              <a:t>Herve</a:t>
            </a:r>
            <a:r>
              <a:rPr lang="es-ES_tradnl" sz="1400" dirty="0"/>
              <a:t> </a:t>
            </a:r>
            <a:r>
              <a:rPr lang="es-ES_tradnl" sz="1400" dirty="0" err="1" smtClean="0"/>
              <a:t>Petetin</a:t>
            </a:r>
            <a:r>
              <a:rPr lang="es-ES_tradnl" sz="1400" dirty="0" smtClean="0"/>
              <a:t>, Carles Tena, </a:t>
            </a:r>
            <a:r>
              <a:rPr lang="es-ES_tradnl" sz="1400" dirty="0"/>
              <a:t>Carlos Pérez </a:t>
            </a:r>
            <a:r>
              <a:rPr lang="es-ES_tradnl" sz="1400" dirty="0" smtClean="0"/>
              <a:t>García-Pando</a:t>
            </a:r>
          </a:p>
        </p:txBody>
      </p:sp>
      <p:sp>
        <p:nvSpPr>
          <p:cNvPr id="2" name="Marcador de texto 1"/>
          <p:cNvSpPr>
            <a:spLocks noGrp="1"/>
          </p:cNvSpPr>
          <p:nvPr>
            <p:ph type="body" sz="quarter" idx="10"/>
          </p:nvPr>
        </p:nvSpPr>
        <p:spPr/>
        <p:txBody>
          <a:bodyPr/>
          <a:lstStyle/>
          <a:p>
            <a:r>
              <a:rPr lang="es-ES" dirty="0" smtClean="0"/>
              <a:t>23/4/2019</a:t>
            </a:r>
            <a:endParaRPr lang="es-ES" dirty="0"/>
          </a:p>
        </p:txBody>
      </p:sp>
      <p:sp>
        <p:nvSpPr>
          <p:cNvPr id="3" name="Marcador de texto 2"/>
          <p:cNvSpPr>
            <a:spLocks noGrp="1"/>
          </p:cNvSpPr>
          <p:nvPr>
            <p:ph type="body" sz="quarter" idx="11"/>
          </p:nvPr>
        </p:nvSpPr>
        <p:spPr/>
        <p:txBody>
          <a:bodyPr/>
          <a:lstStyle/>
          <a:p>
            <a:pPr algn="r"/>
            <a:r>
              <a:rPr lang="en-GB" sz="2000" dirty="0" smtClean="0"/>
              <a:t>2nd ACTRIS </a:t>
            </a:r>
            <a:r>
              <a:rPr lang="en-GB" sz="2000" dirty="0" err="1" smtClean="0"/>
              <a:t>España</a:t>
            </a:r>
            <a:r>
              <a:rPr lang="en-GB" sz="2000" dirty="0" smtClean="0"/>
              <a:t> meeting, 24-26 </a:t>
            </a:r>
            <a:r>
              <a:rPr lang="en-GB" sz="2000" dirty="0"/>
              <a:t>April </a:t>
            </a:r>
            <a:r>
              <a:rPr lang="en-GB" sz="2000" dirty="0" smtClean="0"/>
              <a:t>2019</a:t>
            </a:r>
            <a:r>
              <a:rPr lang="en-GB" sz="2000" dirty="0"/>
              <a:t>, </a:t>
            </a:r>
            <a:r>
              <a:rPr lang="en-GB" sz="2000" dirty="0" smtClean="0"/>
              <a:t>Granada, Spain</a:t>
            </a:r>
            <a:endParaRPr lang="es-ES" sz="2000" dirty="0"/>
          </a:p>
        </p:txBody>
      </p:sp>
      <p:sp>
        <p:nvSpPr>
          <p:cNvPr id="6" name="Subtítulo 4"/>
          <p:cNvSpPr txBox="1">
            <a:spLocks/>
          </p:cNvSpPr>
          <p:nvPr/>
        </p:nvSpPr>
        <p:spPr>
          <a:xfrm>
            <a:off x="3922876" y="4901754"/>
            <a:ext cx="5088151" cy="822742"/>
          </a:xfrm>
          <a:prstGeom prst="rect">
            <a:avLst/>
          </a:prstGeom>
          <a:noFill/>
          <a:effectLst/>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effectLst/>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s-ES_tradnl" sz="1800" dirty="0" err="1" smtClean="0"/>
              <a:t>Atmospheric</a:t>
            </a:r>
            <a:r>
              <a:rPr lang="es-ES_tradnl" sz="1800" dirty="0" smtClean="0"/>
              <a:t> </a:t>
            </a:r>
            <a:r>
              <a:rPr lang="es-ES_tradnl" sz="1800" dirty="0" err="1" smtClean="0"/>
              <a:t>Composition</a:t>
            </a:r>
            <a:r>
              <a:rPr lang="es-ES_tradnl" sz="1800" dirty="0" smtClean="0"/>
              <a:t> </a:t>
            </a:r>
            <a:r>
              <a:rPr lang="es-ES_tradnl" sz="1800" dirty="0" err="1" smtClean="0"/>
              <a:t>Group</a:t>
            </a:r>
            <a:endParaRPr lang="es-ES_tradnl" sz="1800" dirty="0" smtClean="0"/>
          </a:p>
          <a:p>
            <a:pPr algn="ctr"/>
            <a:r>
              <a:rPr lang="es-ES_tradnl" sz="1800" dirty="0" err="1" smtClean="0"/>
              <a:t>Earth</a:t>
            </a:r>
            <a:r>
              <a:rPr lang="es-ES_tradnl" sz="1800" dirty="0" smtClean="0"/>
              <a:t> </a:t>
            </a:r>
            <a:r>
              <a:rPr lang="es-ES_tradnl" sz="1800" dirty="0" err="1" smtClean="0"/>
              <a:t>Sciences</a:t>
            </a:r>
            <a:r>
              <a:rPr lang="es-ES_tradnl" sz="1800" dirty="0" smtClean="0"/>
              <a:t> </a:t>
            </a:r>
            <a:r>
              <a:rPr lang="es-ES_tradnl" sz="1800" dirty="0" err="1" smtClean="0"/>
              <a:t>Department</a:t>
            </a:r>
            <a:r>
              <a:rPr lang="es-ES_tradnl" sz="1800" dirty="0" smtClean="0"/>
              <a:t> of BSC</a:t>
            </a:r>
            <a:endParaRPr lang="es-ES_tradnl" sz="1400" dirty="0" smtClean="0"/>
          </a:p>
        </p:txBody>
      </p:sp>
    </p:spTree>
    <p:extLst>
      <p:ext uri="{BB962C8B-B14F-4D97-AF65-F5344CB8AC3E}">
        <p14:creationId xmlns:p14="http://schemas.microsoft.com/office/powerpoint/2010/main" val="2967086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ltLang="es-ES" sz="3100" dirty="0" err="1">
                <a:solidFill>
                  <a:srgbClr val="124484"/>
                </a:solidFill>
              </a:rPr>
              <a:t>Assimilation</a:t>
            </a:r>
            <a:r>
              <a:rPr lang="es-ES" altLang="es-ES" sz="3100" dirty="0">
                <a:solidFill>
                  <a:srgbClr val="124484"/>
                </a:solidFill>
              </a:rPr>
              <a:t> of </a:t>
            </a:r>
            <a:r>
              <a:rPr lang="es-ES" altLang="es-ES" sz="3100" dirty="0" err="1">
                <a:solidFill>
                  <a:srgbClr val="124484"/>
                </a:solidFill>
              </a:rPr>
              <a:t>lidar</a:t>
            </a:r>
            <a:r>
              <a:rPr lang="es-ES" altLang="es-ES" sz="3100" dirty="0">
                <a:solidFill>
                  <a:srgbClr val="124484"/>
                </a:solidFill>
              </a:rPr>
              <a:t> </a:t>
            </a:r>
            <a:r>
              <a:rPr lang="es-ES" altLang="es-ES" sz="3100" dirty="0" err="1">
                <a:solidFill>
                  <a:srgbClr val="124484"/>
                </a:solidFill>
              </a:rPr>
              <a:t>observations</a:t>
            </a:r>
            <a:r>
              <a:rPr lang="es-ES" altLang="es-ES" sz="3100" dirty="0">
                <a:solidFill>
                  <a:srgbClr val="124484"/>
                </a:solidFill>
              </a:rPr>
              <a:t>:</a:t>
            </a:r>
            <a:r>
              <a:rPr lang="en-US" altLang="es-ES" sz="3100" dirty="0">
                <a:solidFill>
                  <a:srgbClr val="124484"/>
                </a:solidFill>
              </a:rPr>
              <a:t/>
            </a:r>
            <a:br>
              <a:rPr lang="en-US" altLang="es-ES" sz="3100" dirty="0">
                <a:solidFill>
                  <a:srgbClr val="124484"/>
                </a:solidFill>
              </a:rPr>
            </a:br>
            <a:r>
              <a:rPr lang="en-US" altLang="es-ES" sz="3100" dirty="0">
                <a:solidFill>
                  <a:srgbClr val="124484"/>
                </a:solidFill>
              </a:rPr>
              <a:t>ACTRIS</a:t>
            </a:r>
            <a:r>
              <a:rPr lang="en-US" sz="3100" dirty="0">
                <a:solidFill>
                  <a:srgbClr val="124484"/>
                </a:solidFill>
              </a:rPr>
              <a:t> </a:t>
            </a:r>
            <a:r>
              <a:rPr lang="es-ES" sz="3100" dirty="0" err="1">
                <a:solidFill>
                  <a:srgbClr val="124484"/>
                </a:solidFill>
              </a:rPr>
              <a:t>summer</a:t>
            </a:r>
            <a:r>
              <a:rPr lang="es-ES" sz="3100" dirty="0">
                <a:solidFill>
                  <a:srgbClr val="124484"/>
                </a:solidFill>
              </a:rPr>
              <a:t> </a:t>
            </a:r>
            <a:r>
              <a:rPr lang="es-ES" sz="3100" dirty="0" err="1">
                <a:solidFill>
                  <a:srgbClr val="124484"/>
                </a:solidFill>
              </a:rPr>
              <a:t>campaign</a:t>
            </a:r>
            <a:r>
              <a:rPr lang="es-ES" altLang="es-ES" sz="3100" dirty="0">
                <a:solidFill>
                  <a:srgbClr val="124484"/>
                </a:solidFill>
              </a:rPr>
              <a:t>, </a:t>
            </a:r>
            <a:r>
              <a:rPr lang="es-ES" altLang="es-ES" sz="3100" dirty="0" err="1">
                <a:solidFill>
                  <a:srgbClr val="124484"/>
                </a:solidFill>
              </a:rPr>
              <a:t>July</a:t>
            </a:r>
            <a:r>
              <a:rPr lang="en-US" sz="3100" dirty="0">
                <a:solidFill>
                  <a:srgbClr val="124484"/>
                </a:solidFill>
              </a:rPr>
              <a:t> 2012</a:t>
            </a:r>
            <a:endParaRPr lang="en-GB"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58350"/>
            <a:ext cx="9144000" cy="4497383"/>
          </a:xfrm>
          <a:prstGeom prst="rect">
            <a:avLst/>
          </a:prstGeom>
        </p:spPr>
      </p:pic>
      <p:sp>
        <p:nvSpPr>
          <p:cNvPr id="4" name="CuadroTexto 3"/>
          <p:cNvSpPr txBox="1"/>
          <p:nvPr/>
        </p:nvSpPr>
        <p:spPr>
          <a:xfrm>
            <a:off x="3547638" y="1427694"/>
            <a:ext cx="1034322" cy="369332"/>
          </a:xfrm>
          <a:prstGeom prst="rect">
            <a:avLst/>
          </a:prstGeom>
          <a:noFill/>
        </p:spPr>
        <p:txBody>
          <a:bodyPr wrap="none" rtlCol="0">
            <a:spAutoFit/>
          </a:bodyPr>
          <a:lstStyle/>
          <a:p>
            <a:r>
              <a:rPr lang="es-ES" dirty="0" smtClean="0"/>
              <a:t>Granada </a:t>
            </a:r>
            <a:endParaRPr lang="en-GB" dirty="0"/>
          </a:p>
        </p:txBody>
      </p:sp>
      <p:sp>
        <p:nvSpPr>
          <p:cNvPr id="5" name="Elipse 4"/>
          <p:cNvSpPr/>
          <p:nvPr/>
        </p:nvSpPr>
        <p:spPr>
          <a:xfrm>
            <a:off x="192507" y="5325979"/>
            <a:ext cx="1475872" cy="6416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Elipse 5"/>
          <p:cNvSpPr/>
          <p:nvPr/>
        </p:nvSpPr>
        <p:spPr>
          <a:xfrm>
            <a:off x="1860886" y="5325979"/>
            <a:ext cx="1155032" cy="53778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Elipse 6"/>
          <p:cNvSpPr/>
          <p:nvPr/>
        </p:nvSpPr>
        <p:spPr>
          <a:xfrm>
            <a:off x="4581960" y="5133474"/>
            <a:ext cx="3166377" cy="51843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uadroTexto 7"/>
          <p:cNvSpPr txBox="1"/>
          <p:nvPr/>
        </p:nvSpPr>
        <p:spPr>
          <a:xfrm>
            <a:off x="7642165" y="3513222"/>
            <a:ext cx="1645322" cy="1938992"/>
          </a:xfrm>
          <a:prstGeom prst="rect">
            <a:avLst/>
          </a:prstGeom>
          <a:noFill/>
        </p:spPr>
        <p:txBody>
          <a:bodyPr wrap="none" rtlCol="0">
            <a:spAutoFit/>
          </a:bodyPr>
          <a:lstStyle/>
          <a:p>
            <a:r>
              <a:rPr lang="es-ES" sz="1500" dirty="0" smtClean="0">
                <a:solidFill>
                  <a:srgbClr val="00B050"/>
                </a:solidFill>
              </a:rPr>
              <a:t>free </a:t>
            </a:r>
            <a:r>
              <a:rPr lang="es-ES" sz="1500" dirty="0" err="1" smtClean="0">
                <a:solidFill>
                  <a:srgbClr val="00B050"/>
                </a:solidFill>
              </a:rPr>
              <a:t>forecast</a:t>
            </a:r>
            <a:endParaRPr lang="es-ES" sz="1500" dirty="0" smtClean="0">
              <a:solidFill>
                <a:srgbClr val="00B050"/>
              </a:solidFill>
            </a:endParaRPr>
          </a:p>
          <a:p>
            <a:endParaRPr lang="es-ES" sz="1500" dirty="0"/>
          </a:p>
          <a:p>
            <a:endParaRPr lang="es-ES" sz="1500" dirty="0" smtClean="0">
              <a:solidFill>
                <a:srgbClr val="FF0000"/>
              </a:solidFill>
            </a:endParaRPr>
          </a:p>
          <a:p>
            <a:r>
              <a:rPr lang="es-ES" sz="1500" dirty="0" err="1" smtClean="0">
                <a:solidFill>
                  <a:srgbClr val="FF0000"/>
                </a:solidFill>
              </a:rPr>
              <a:t>analysis-initialized</a:t>
            </a:r>
            <a:r>
              <a:rPr lang="es-ES" sz="1500" dirty="0" smtClean="0">
                <a:solidFill>
                  <a:srgbClr val="FF0000"/>
                </a:solidFill>
              </a:rPr>
              <a:t> </a:t>
            </a:r>
          </a:p>
          <a:p>
            <a:r>
              <a:rPr lang="es-ES" sz="1500" dirty="0" err="1" smtClean="0">
                <a:solidFill>
                  <a:srgbClr val="FF0000"/>
                </a:solidFill>
              </a:rPr>
              <a:t>forecast</a:t>
            </a:r>
            <a:endParaRPr lang="es-ES" sz="1500" dirty="0" smtClean="0">
              <a:solidFill>
                <a:srgbClr val="FF0000"/>
              </a:solidFill>
            </a:endParaRPr>
          </a:p>
          <a:p>
            <a:endParaRPr lang="es-ES" sz="1500" dirty="0"/>
          </a:p>
          <a:p>
            <a:endParaRPr lang="es-ES" sz="1500" dirty="0" smtClean="0"/>
          </a:p>
          <a:p>
            <a:r>
              <a:rPr lang="es-ES" sz="1500" dirty="0" err="1" smtClean="0">
                <a:solidFill>
                  <a:schemeClr val="accent1">
                    <a:lumMod val="60000"/>
                    <a:lumOff val="40000"/>
                  </a:schemeClr>
                </a:solidFill>
              </a:rPr>
              <a:t>analysis</a:t>
            </a:r>
            <a:r>
              <a:rPr lang="es-ES" sz="1500" dirty="0" smtClean="0">
                <a:solidFill>
                  <a:schemeClr val="accent1">
                    <a:lumMod val="60000"/>
                    <a:lumOff val="40000"/>
                  </a:schemeClr>
                </a:solidFill>
              </a:rPr>
              <a:t> </a:t>
            </a:r>
            <a:endParaRPr lang="en-GB" sz="1500" dirty="0">
              <a:solidFill>
                <a:schemeClr val="accent1">
                  <a:lumMod val="60000"/>
                  <a:lumOff val="40000"/>
                </a:schemeClr>
              </a:solidFill>
            </a:endParaRPr>
          </a:p>
        </p:txBody>
      </p:sp>
    </p:spTree>
    <p:extLst>
      <p:ext uri="{BB962C8B-B14F-4D97-AF65-F5344CB8AC3E}">
        <p14:creationId xmlns:p14="http://schemas.microsoft.com/office/powerpoint/2010/main" val="387525501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TextShape 1"/>
          <p:cNvSpPr txBox="1"/>
          <p:nvPr/>
        </p:nvSpPr>
        <p:spPr>
          <a:xfrm>
            <a:off x="8604360" y="6357600"/>
            <a:ext cx="442080" cy="412560"/>
          </a:xfrm>
          <a:prstGeom prst="rect">
            <a:avLst/>
          </a:prstGeom>
          <a:noFill/>
          <a:ln>
            <a:noFill/>
          </a:ln>
        </p:spPr>
        <p:txBody>
          <a:bodyPr lIns="90000" tIns="45000" rIns="90000" bIns="45000" anchor="b"/>
          <a:lstStyle/>
          <a:p>
            <a:pPr algn="r">
              <a:lnSpc>
                <a:spcPct val="100000"/>
              </a:lnSpc>
            </a:pPr>
            <a:fld id="{E7C20AAA-259D-4280-956E-0B4C27071F85}" type="slidenum">
              <a:rPr lang="es-ES" sz="1100" b="0" strike="noStrike" spc="-1">
                <a:solidFill>
                  <a:srgbClr val="004990"/>
                </a:solidFill>
                <a:uFill>
                  <a:solidFill>
                    <a:srgbClr val="FFFFFF"/>
                  </a:solidFill>
                </a:uFill>
                <a:latin typeface="Calibri"/>
              </a:rPr>
              <a:t>11</a:t>
            </a:fld>
            <a:endParaRPr lang="es-ES" sz="1100" b="0" strike="noStrike" spc="-1">
              <a:solidFill>
                <a:srgbClr val="000000"/>
              </a:solidFill>
              <a:uFill>
                <a:solidFill>
                  <a:srgbClr val="FFFFFF"/>
                </a:solidFill>
              </a:uFill>
              <a:latin typeface="Times New Roman"/>
            </a:endParaRPr>
          </a:p>
        </p:txBody>
      </p:sp>
      <p:sp>
        <p:nvSpPr>
          <p:cNvPr id="538" name="CustomShape 2"/>
          <p:cNvSpPr/>
          <p:nvPr/>
        </p:nvSpPr>
        <p:spPr>
          <a:xfrm>
            <a:off x="547200" y="4607640"/>
            <a:ext cx="3950640" cy="136872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s-ES" sz="1800" b="0" strike="noStrike" spc="-1">
                <a:solidFill>
                  <a:srgbClr val="FFFFFF"/>
                </a:solidFill>
                <a:uFill>
                  <a:solidFill>
                    <a:srgbClr val="FFFFFF"/>
                  </a:solidFill>
                </a:uFill>
                <a:latin typeface="Calibri"/>
              </a:rPr>
              <a:t>           </a:t>
            </a:r>
            <a:endParaRPr lang="es-ES" sz="1800" b="0" strike="noStrike" spc="-1">
              <a:solidFill>
                <a:srgbClr val="000000"/>
              </a:solidFill>
              <a:uFill>
                <a:solidFill>
                  <a:srgbClr val="FFFFFF"/>
                </a:solidFill>
              </a:uFill>
              <a:latin typeface="Arial"/>
            </a:endParaRPr>
          </a:p>
        </p:txBody>
      </p:sp>
      <p:sp>
        <p:nvSpPr>
          <p:cNvPr id="539" name="CustomShape 3"/>
          <p:cNvSpPr/>
          <p:nvPr/>
        </p:nvSpPr>
        <p:spPr>
          <a:xfrm>
            <a:off x="535320" y="4705560"/>
            <a:ext cx="3999960" cy="1188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s-ES" sz="1800" b="0" strike="noStrike" spc="-1">
                <a:solidFill>
                  <a:srgbClr val="FF0000"/>
                </a:solidFill>
                <a:uFill>
                  <a:solidFill>
                    <a:srgbClr val="FFFFFF"/>
                  </a:solidFill>
                </a:uFill>
                <a:latin typeface="Calibri"/>
              </a:rPr>
              <a:t>GOAL: </a:t>
            </a:r>
            <a:r>
              <a:rPr lang="es-ES" sz="1800" b="0" strike="noStrike" spc="-1">
                <a:solidFill>
                  <a:srgbClr val="FFFFFF"/>
                </a:solidFill>
                <a:uFill>
                  <a:solidFill>
                    <a:srgbClr val="FFFFFF"/>
                  </a:solidFill>
                </a:uFill>
                <a:latin typeface="Calibri"/>
              </a:rPr>
              <a:t>Develop </a:t>
            </a:r>
            <a:r>
              <a:rPr lang="es-ES" sz="1800" b="1" strike="noStrike" spc="-1">
                <a:solidFill>
                  <a:srgbClr val="FFFFFF"/>
                </a:solidFill>
                <a:uFill>
                  <a:solidFill>
                    <a:srgbClr val="FFFFFF"/>
                  </a:solidFill>
                </a:uFill>
                <a:latin typeface="Calibri"/>
              </a:rPr>
              <a:t>dust-related services</a:t>
            </a:r>
            <a:r>
              <a:rPr lang="es-ES" sz="1800" b="0" strike="noStrike" spc="-1">
                <a:solidFill>
                  <a:srgbClr val="FFFFFF"/>
                </a:solidFill>
                <a:uFill>
                  <a:solidFill>
                    <a:srgbClr val="FFFFFF"/>
                  </a:solidFill>
                </a:uFill>
                <a:latin typeface="Calibri"/>
              </a:rPr>
              <a:t> to specific socio-economic sectors based on an advanced </a:t>
            </a:r>
            <a:r>
              <a:rPr lang="es-ES" sz="1800" b="1" strike="noStrike" spc="-1">
                <a:solidFill>
                  <a:srgbClr val="FFFFFF"/>
                </a:solidFill>
                <a:uFill>
                  <a:solidFill>
                    <a:srgbClr val="FFFFFF"/>
                  </a:solidFill>
                </a:uFill>
                <a:latin typeface="Calibri"/>
              </a:rPr>
              <a:t>dust reanalysis </a:t>
            </a:r>
            <a:r>
              <a:rPr lang="es-ES" sz="1800" b="0" strike="noStrike" spc="-1">
                <a:solidFill>
                  <a:srgbClr val="FFFFFF"/>
                </a:solidFill>
                <a:uFill>
                  <a:solidFill>
                    <a:srgbClr val="FFFFFF"/>
                  </a:solidFill>
                </a:uFill>
                <a:latin typeface="Calibri"/>
              </a:rPr>
              <a:t>for  the NAMEE region   </a:t>
            </a:r>
            <a:endParaRPr lang="es-ES" sz="1800" b="0" strike="noStrike" spc="-1">
              <a:solidFill>
                <a:srgbClr val="000000"/>
              </a:solidFill>
              <a:uFill>
                <a:solidFill>
                  <a:srgbClr val="FFFFFF"/>
                </a:solidFill>
              </a:uFill>
              <a:latin typeface="Arial"/>
            </a:endParaRPr>
          </a:p>
        </p:txBody>
      </p:sp>
      <p:pic>
        <p:nvPicPr>
          <p:cNvPr id="540" name="Imagen 36"/>
          <p:cNvPicPr/>
          <p:nvPr/>
        </p:nvPicPr>
        <p:blipFill>
          <a:blip r:embed="rId3"/>
          <a:stretch/>
        </p:blipFill>
        <p:spPr>
          <a:xfrm>
            <a:off x="611280" y="3104640"/>
            <a:ext cx="3862080" cy="1450800"/>
          </a:xfrm>
          <a:prstGeom prst="rect">
            <a:avLst/>
          </a:prstGeom>
          <a:ln>
            <a:noFill/>
          </a:ln>
        </p:spPr>
      </p:pic>
      <p:sp>
        <p:nvSpPr>
          <p:cNvPr id="541" name="CustomShape 4"/>
          <p:cNvSpPr/>
          <p:nvPr/>
        </p:nvSpPr>
        <p:spPr>
          <a:xfrm>
            <a:off x="671760" y="1844640"/>
            <a:ext cx="3801600" cy="1063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5840" indent="-285480">
              <a:lnSpc>
                <a:spcPct val="100000"/>
              </a:lnSpc>
              <a:buClr>
                <a:srgbClr val="000000"/>
              </a:buClr>
              <a:buFont typeface="Arial"/>
              <a:buChar char="•"/>
            </a:pPr>
            <a:r>
              <a:rPr lang="es-ES" sz="1600" b="0" strike="noStrike" spc="-1">
                <a:solidFill>
                  <a:srgbClr val="000000"/>
                </a:solidFill>
                <a:uFill>
                  <a:solidFill>
                    <a:srgbClr val="FFFFFF"/>
                  </a:solidFill>
                </a:uFill>
                <a:latin typeface="Calibri"/>
                <a:ea typeface="MS UI Gothic"/>
              </a:rPr>
              <a:t>SDS is a serious hazard for life, health, environment and economy  </a:t>
            </a:r>
            <a:endParaRPr lang="es-ES" sz="1600" b="0" strike="noStrike" spc="-1">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s-ES" sz="1600" b="0" strike="noStrike" spc="-1">
                <a:solidFill>
                  <a:srgbClr val="000000"/>
                </a:solidFill>
                <a:uFill>
                  <a:solidFill>
                    <a:srgbClr val="FFFFFF"/>
                  </a:solidFill>
                </a:uFill>
                <a:latin typeface="Calibri"/>
                <a:ea typeface="MS UI Gothic"/>
              </a:rPr>
              <a:t>Lack of dust observations (past trends and current conditions)</a:t>
            </a:r>
            <a:endParaRPr lang="es-ES" sz="1600" b="0" strike="noStrike" spc="-1">
              <a:solidFill>
                <a:srgbClr val="000000"/>
              </a:solidFill>
              <a:uFill>
                <a:solidFill>
                  <a:srgbClr val="FFFFFF"/>
                </a:solidFill>
              </a:uFill>
              <a:latin typeface="Arial"/>
            </a:endParaRPr>
          </a:p>
        </p:txBody>
      </p:sp>
      <p:sp>
        <p:nvSpPr>
          <p:cNvPr id="542" name="CustomShape 5"/>
          <p:cNvSpPr/>
          <p:nvPr/>
        </p:nvSpPr>
        <p:spPr>
          <a:xfrm>
            <a:off x="701640" y="1039680"/>
            <a:ext cx="814176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800" b="1" strike="noStrike" spc="-1">
                <a:solidFill>
                  <a:srgbClr val="000000"/>
                </a:solidFill>
                <a:uFill>
                  <a:solidFill>
                    <a:srgbClr val="FFFFFF"/>
                  </a:solidFill>
                </a:uFill>
                <a:latin typeface="Calibri"/>
                <a:ea typeface="MS UI Gothic"/>
              </a:rPr>
              <a:t>Dust </a:t>
            </a:r>
            <a:r>
              <a:rPr lang="es-ES" sz="1800" b="0" strike="noStrike" spc="-1">
                <a:solidFill>
                  <a:srgbClr val="000000"/>
                </a:solidFill>
                <a:uFill>
                  <a:solidFill>
                    <a:srgbClr val="FFFFFF"/>
                  </a:solidFill>
                </a:uFill>
                <a:latin typeface="Calibri"/>
                <a:ea typeface="MS UI Gothic"/>
              </a:rPr>
              <a:t>Storms Assessment for the development of user-oriented </a:t>
            </a:r>
            <a:r>
              <a:rPr lang="es-ES" sz="1800" b="1" strike="noStrike" spc="-1">
                <a:solidFill>
                  <a:srgbClr val="000000"/>
                </a:solidFill>
                <a:uFill>
                  <a:solidFill>
                    <a:srgbClr val="FFFFFF"/>
                  </a:solidFill>
                </a:uFill>
                <a:latin typeface="Calibri"/>
                <a:ea typeface="MS UI Gothic"/>
              </a:rPr>
              <a:t>Clim</a:t>
            </a:r>
            <a:r>
              <a:rPr lang="es-ES" sz="1800" b="0" strike="noStrike" spc="-1">
                <a:solidFill>
                  <a:srgbClr val="000000"/>
                </a:solidFill>
                <a:uFill>
                  <a:solidFill>
                    <a:srgbClr val="FFFFFF"/>
                  </a:solidFill>
                </a:uFill>
                <a:latin typeface="Calibri"/>
                <a:ea typeface="MS UI Gothic"/>
              </a:rPr>
              <a:t>ate Services in Northern Africa, Middle East and Europe</a:t>
            </a:r>
            <a:endParaRPr lang="es-ES" sz="1800" b="0" strike="noStrike" spc="-1">
              <a:solidFill>
                <a:srgbClr val="000000"/>
              </a:solidFill>
              <a:uFill>
                <a:solidFill>
                  <a:srgbClr val="FFFFFF"/>
                </a:solidFill>
              </a:uFill>
              <a:latin typeface="Arial"/>
            </a:endParaRPr>
          </a:p>
        </p:txBody>
      </p:sp>
      <p:pic>
        <p:nvPicPr>
          <p:cNvPr id="543" name="Picture 2"/>
          <p:cNvPicPr/>
          <p:nvPr/>
        </p:nvPicPr>
        <p:blipFill>
          <a:blip r:embed="rId4"/>
          <a:stretch/>
        </p:blipFill>
        <p:spPr>
          <a:xfrm>
            <a:off x="3925800" y="1821960"/>
            <a:ext cx="5679360" cy="4135320"/>
          </a:xfrm>
          <a:prstGeom prst="rect">
            <a:avLst/>
          </a:prstGeom>
          <a:ln>
            <a:noFill/>
          </a:ln>
        </p:spPr>
      </p:pic>
      <p:sp>
        <p:nvSpPr>
          <p:cNvPr id="544" name="CustomShape 6"/>
          <p:cNvSpPr/>
          <p:nvPr/>
        </p:nvSpPr>
        <p:spPr>
          <a:xfrm>
            <a:off x="4687920" y="1694160"/>
            <a:ext cx="4155480" cy="4317480"/>
          </a:xfrm>
          <a:prstGeom prst="rect">
            <a:avLst/>
          </a:prstGeom>
          <a:noFill/>
          <a:ln>
            <a:solidFill>
              <a:schemeClr val="tx1">
                <a:lumMod val="65000"/>
                <a:lumOff val="35000"/>
              </a:schemeClr>
            </a:solidFill>
            <a:custDash>
              <a:ds d="400000" sp="300000"/>
            </a:custDash>
          </a:ln>
        </p:spPr>
        <p:style>
          <a:lnRef idx="2">
            <a:schemeClr val="accent1">
              <a:shade val="50000"/>
            </a:schemeClr>
          </a:lnRef>
          <a:fillRef idx="1">
            <a:schemeClr val="accent1"/>
          </a:fillRef>
          <a:effectRef idx="0">
            <a:schemeClr val="accent1"/>
          </a:effectRef>
          <a:fontRef idx="minor"/>
        </p:style>
      </p:sp>
      <p:sp>
        <p:nvSpPr>
          <p:cNvPr id="545" name="CustomShape 7"/>
          <p:cNvSpPr/>
          <p:nvPr/>
        </p:nvSpPr>
        <p:spPr>
          <a:xfrm>
            <a:off x="431280" y="1694160"/>
            <a:ext cx="4182120" cy="4317480"/>
          </a:xfrm>
          <a:prstGeom prst="rect">
            <a:avLst/>
          </a:prstGeom>
          <a:noFill/>
          <a:ln>
            <a:solidFill>
              <a:schemeClr val="tx1">
                <a:lumMod val="65000"/>
                <a:lumOff val="35000"/>
              </a:schemeClr>
            </a:solidFill>
            <a:custDash>
              <a:ds d="400000" sp="300000"/>
            </a:custDash>
          </a:ln>
        </p:spPr>
        <p:style>
          <a:lnRef idx="2">
            <a:schemeClr val="accent1">
              <a:shade val="50000"/>
            </a:schemeClr>
          </a:lnRef>
          <a:fillRef idx="1">
            <a:schemeClr val="accent1"/>
          </a:fillRef>
          <a:effectRef idx="0">
            <a:schemeClr val="accent1"/>
          </a:effectRef>
          <a:fontRef idx="minor"/>
        </p:style>
      </p:sp>
      <p:pic>
        <p:nvPicPr>
          <p:cNvPr id="546" name="Imagen 3"/>
          <p:cNvPicPr/>
          <p:nvPr/>
        </p:nvPicPr>
        <p:blipFill>
          <a:blip r:embed="rId5"/>
          <a:stretch/>
        </p:blipFill>
        <p:spPr>
          <a:xfrm>
            <a:off x="2707200" y="0"/>
            <a:ext cx="4323600" cy="1185840"/>
          </a:xfrm>
          <a:prstGeom prst="rect">
            <a:avLst/>
          </a:prstGeom>
          <a:ln>
            <a:noFill/>
          </a:ln>
        </p:spPr>
      </p:pic>
      <p:pic>
        <p:nvPicPr>
          <p:cNvPr id="547" name="Picture 4"/>
          <p:cNvPicPr/>
          <p:nvPr/>
        </p:nvPicPr>
        <p:blipFill>
          <a:blip r:embed="rId6"/>
          <a:stretch/>
        </p:blipFill>
        <p:spPr>
          <a:xfrm>
            <a:off x="271800" y="6311160"/>
            <a:ext cx="2762280" cy="474840"/>
          </a:xfrm>
          <a:prstGeom prst="rect">
            <a:avLst/>
          </a:prstGeom>
          <a:ln>
            <a:noFill/>
          </a:ln>
        </p:spPr>
      </p:pic>
    </p:spTree>
    <p:extLst>
      <p:ext uri="{BB962C8B-B14F-4D97-AF65-F5344CB8AC3E}">
        <p14:creationId xmlns:p14="http://schemas.microsoft.com/office/powerpoint/2010/main" val="375513798"/>
      </p:ext>
    </p:extLst>
  </p:cSld>
  <p:clrMapOvr>
    <a:masterClrMapping/>
  </p:clrMapOvr>
  <p:timing>
    <p:tnLst>
      <p:par>
        <p:cTn xmlns:p14="http://schemas.microsoft.com/office/powerpoint/2010/mai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withEffect">
                                  <p:stCondLst>
                                    <p:cond delay="500"/>
                                  </p:stCondLst>
                                  <p:childTnLst>
                                    <p:set>
                                      <p:cBhvr>
                                        <p:cTn id="6" dur="1" fill="hold">
                                          <p:stCondLst>
                                            <p:cond delay="0"/>
                                          </p:stCondLst>
                                        </p:cTn>
                                        <p:tgtEl>
                                          <p:spTgt spid="539"/>
                                        </p:tgtEl>
                                        <p:attrNameLst>
                                          <p:attrName>style.visibility</p:attrName>
                                        </p:attrNameLst>
                                      </p:cBhvr>
                                      <p:to>
                                        <p:strVal val="visible"/>
                                      </p:to>
                                    </p:set>
                                    <p:animEffect transition="in" filter="fade">
                                      <p:cBhvr additive="repl">
                                        <p:cTn id="7" dur="500"/>
                                        <p:tgtEl>
                                          <p:spTgt spid="539"/>
                                        </p:tgtEl>
                                      </p:cBhvr>
                                    </p:animEffect>
                                  </p:childTnLst>
                                </p:cTn>
                              </p:par>
                              <p:par>
                                <p:cTn id="8" presetID="10" presetClass="entr" fill="hold" nodeType="withEffect">
                                  <p:stCondLst>
                                    <p:cond delay="0"/>
                                  </p:stCondLst>
                                  <p:childTnLst>
                                    <p:set>
                                      <p:cBhvr>
                                        <p:cTn id="9" dur="1" fill="hold">
                                          <p:stCondLst>
                                            <p:cond delay="0"/>
                                          </p:stCondLst>
                                        </p:cTn>
                                        <p:tgtEl>
                                          <p:spTgt spid="538"/>
                                        </p:tgtEl>
                                        <p:attrNameLst>
                                          <p:attrName>style.visibility</p:attrName>
                                        </p:attrNameLst>
                                      </p:cBhvr>
                                      <p:to>
                                        <p:strVal val="visible"/>
                                      </p:to>
                                    </p:set>
                                    <p:animEffect transition="in" filter="fade">
                                      <p:cBhvr additive="repl">
                                        <p:cTn id="10" dur="1000"/>
                                        <p:tgtEl>
                                          <p:spTgt spid="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898827" y="3115018"/>
            <a:ext cx="610295" cy="323165"/>
          </a:xfrm>
          <a:prstGeom prst="rect">
            <a:avLst/>
          </a:prstGeom>
          <a:noFill/>
        </p:spPr>
        <p:txBody>
          <a:bodyPr wrap="none" rtlCol="0">
            <a:spAutoFit/>
          </a:bodyPr>
          <a:lstStyle/>
          <a:p>
            <a:pPr algn="r"/>
            <a:r>
              <a:rPr lang="en-US" sz="1500" b="1" dirty="0">
                <a:solidFill>
                  <a:schemeClr val="bg1"/>
                </a:solidFill>
              </a:rPr>
              <a:t>Crete</a:t>
            </a:r>
          </a:p>
        </p:txBody>
      </p:sp>
      <p:sp>
        <p:nvSpPr>
          <p:cNvPr id="7" name="Slide Number Placeholder 6"/>
          <p:cNvSpPr>
            <a:spLocks noGrp="1"/>
          </p:cNvSpPr>
          <p:nvPr>
            <p:ph type="sldNum" sz="quarter" idx="12"/>
          </p:nvPr>
        </p:nvSpPr>
        <p:spPr/>
        <p:txBody>
          <a:bodyPr/>
          <a:lstStyle/>
          <a:p>
            <a:endParaRPr lang="en-US" dirty="0"/>
          </a:p>
        </p:txBody>
      </p:sp>
      <p:sp>
        <p:nvSpPr>
          <p:cNvPr id="15" name="Rectangle 14"/>
          <p:cNvSpPr/>
          <p:nvPr/>
        </p:nvSpPr>
        <p:spPr>
          <a:xfrm>
            <a:off x="0" y="790235"/>
            <a:ext cx="9144000" cy="14490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charset="0"/>
              <a:ea typeface="Times" charset="0"/>
              <a:cs typeface="Times" charset="0"/>
            </a:endParaRPr>
          </a:p>
        </p:txBody>
      </p:sp>
      <p:sp>
        <p:nvSpPr>
          <p:cNvPr id="17" name="TextBox 16"/>
          <p:cNvSpPr txBox="1"/>
          <p:nvPr/>
        </p:nvSpPr>
        <p:spPr>
          <a:xfrm>
            <a:off x="228600" y="762000"/>
            <a:ext cx="8718031" cy="1477328"/>
          </a:xfrm>
          <a:prstGeom prst="rect">
            <a:avLst/>
          </a:prstGeom>
          <a:noFill/>
        </p:spPr>
        <p:txBody>
          <a:bodyPr wrap="square" rtlCol="0">
            <a:spAutoFit/>
          </a:bodyPr>
          <a:lstStyle/>
          <a:p>
            <a:pPr algn="ctr"/>
            <a:r>
              <a:rPr lang="en-US" sz="3000" dirty="0" smtClean="0">
                <a:solidFill>
                  <a:srgbClr val="FF4C00"/>
                </a:solidFill>
                <a:latin typeface="Calibri" charset="0"/>
                <a:ea typeface="Calibri" charset="0"/>
                <a:cs typeface="Calibri" charset="0"/>
              </a:rPr>
              <a:t>FRAGMENT</a:t>
            </a:r>
          </a:p>
          <a:p>
            <a:pPr algn="ctr"/>
            <a:r>
              <a:rPr lang="en-US" sz="3000" dirty="0" err="1" smtClean="0">
                <a:solidFill>
                  <a:srgbClr val="FF4C00"/>
                </a:solidFill>
                <a:latin typeface="Calibri" charset="0"/>
                <a:ea typeface="Calibri" charset="0"/>
                <a:cs typeface="Calibri" charset="0"/>
              </a:rPr>
              <a:t>FR</a:t>
            </a:r>
            <a:r>
              <a:rPr lang="en-US" sz="3000" dirty="0" err="1" smtClean="0">
                <a:solidFill>
                  <a:schemeClr val="tx1">
                    <a:lumMod val="85000"/>
                    <a:lumOff val="15000"/>
                  </a:schemeClr>
                </a:solidFill>
                <a:latin typeface="Calibri" charset="0"/>
                <a:ea typeface="Calibri" charset="0"/>
                <a:cs typeface="Calibri" charset="0"/>
              </a:rPr>
              <a:t>ontiers</a:t>
            </a:r>
            <a:r>
              <a:rPr lang="en-US" sz="3000" dirty="0" smtClean="0">
                <a:solidFill>
                  <a:schemeClr val="tx1">
                    <a:lumMod val="85000"/>
                    <a:lumOff val="15000"/>
                  </a:schemeClr>
                </a:solidFill>
                <a:latin typeface="Calibri" charset="0"/>
                <a:ea typeface="Calibri" charset="0"/>
                <a:cs typeface="Calibri" charset="0"/>
              </a:rPr>
              <a:t> </a:t>
            </a:r>
            <a:r>
              <a:rPr lang="en-US" sz="3000" dirty="0">
                <a:solidFill>
                  <a:schemeClr val="tx1">
                    <a:lumMod val="85000"/>
                    <a:lumOff val="15000"/>
                  </a:schemeClr>
                </a:solidFill>
                <a:latin typeface="Calibri" charset="0"/>
                <a:ea typeface="Calibri" charset="0"/>
                <a:cs typeface="Calibri" charset="0"/>
              </a:rPr>
              <a:t>in dust </a:t>
            </a:r>
            <a:r>
              <a:rPr lang="en-US" sz="3000" dirty="0" err="1">
                <a:solidFill>
                  <a:schemeClr val="tx1">
                    <a:lumMod val="85000"/>
                    <a:lumOff val="15000"/>
                  </a:schemeClr>
                </a:solidFill>
                <a:latin typeface="Calibri" charset="0"/>
                <a:ea typeface="Calibri" charset="0"/>
                <a:cs typeface="Calibri" charset="0"/>
              </a:rPr>
              <a:t>miner</a:t>
            </a:r>
            <a:r>
              <a:rPr lang="en-US" sz="3000" dirty="0" err="1">
                <a:solidFill>
                  <a:srgbClr val="FF4C00"/>
                </a:solidFill>
                <a:latin typeface="Calibri" charset="0"/>
                <a:ea typeface="Calibri" charset="0"/>
                <a:cs typeface="Calibri" charset="0"/>
              </a:rPr>
              <a:t>A</a:t>
            </a:r>
            <a:r>
              <a:rPr lang="en-US" sz="3000" dirty="0" err="1">
                <a:solidFill>
                  <a:schemeClr val="tx1">
                    <a:lumMod val="85000"/>
                    <a:lumOff val="15000"/>
                  </a:schemeClr>
                </a:solidFill>
                <a:latin typeface="Calibri" charset="0"/>
                <a:ea typeface="Calibri" charset="0"/>
                <a:cs typeface="Calibri" charset="0"/>
              </a:rPr>
              <a:t>lo</a:t>
            </a:r>
            <a:r>
              <a:rPr lang="en-US" sz="3000" dirty="0" err="1">
                <a:solidFill>
                  <a:srgbClr val="FF4C00"/>
                </a:solidFill>
                <a:latin typeface="Calibri" charset="0"/>
                <a:ea typeface="Calibri" charset="0"/>
                <a:cs typeface="Calibri" charset="0"/>
              </a:rPr>
              <a:t>G</a:t>
            </a:r>
            <a:r>
              <a:rPr lang="en-US" sz="3000" dirty="0" err="1">
                <a:solidFill>
                  <a:schemeClr val="tx1">
                    <a:lumMod val="85000"/>
                    <a:lumOff val="15000"/>
                  </a:schemeClr>
                </a:solidFill>
                <a:latin typeface="Calibri" charset="0"/>
                <a:ea typeface="Calibri" charset="0"/>
                <a:cs typeface="Calibri" charset="0"/>
              </a:rPr>
              <a:t>ical</a:t>
            </a:r>
            <a:r>
              <a:rPr lang="en-US" sz="3000" dirty="0">
                <a:latin typeface="Calibri" charset="0"/>
                <a:ea typeface="Calibri" charset="0"/>
                <a:cs typeface="Calibri" charset="0"/>
              </a:rPr>
              <a:t> </a:t>
            </a:r>
            <a:r>
              <a:rPr lang="en-US" sz="3000" dirty="0" err="1">
                <a:solidFill>
                  <a:schemeClr val="tx1">
                    <a:lumMod val="85000"/>
                    <a:lumOff val="15000"/>
                  </a:schemeClr>
                </a:solidFill>
                <a:latin typeface="Calibri" charset="0"/>
                <a:ea typeface="Calibri" charset="0"/>
                <a:cs typeface="Calibri" charset="0"/>
              </a:rPr>
              <a:t>co</a:t>
            </a:r>
            <a:r>
              <a:rPr lang="en-US" sz="3000" dirty="0" err="1">
                <a:solidFill>
                  <a:srgbClr val="FF4C00"/>
                </a:solidFill>
                <a:latin typeface="Calibri" charset="0"/>
                <a:ea typeface="Calibri" charset="0"/>
                <a:cs typeface="Calibri" charset="0"/>
              </a:rPr>
              <a:t>M</a:t>
            </a:r>
            <a:r>
              <a:rPr lang="en-US" sz="3000" dirty="0" err="1">
                <a:solidFill>
                  <a:schemeClr val="tx1">
                    <a:lumMod val="85000"/>
                    <a:lumOff val="15000"/>
                  </a:schemeClr>
                </a:solidFill>
                <a:latin typeface="Calibri" charset="0"/>
                <a:ea typeface="Calibri" charset="0"/>
                <a:cs typeface="Calibri" charset="0"/>
              </a:rPr>
              <a:t>position</a:t>
            </a:r>
            <a:r>
              <a:rPr lang="en-US" sz="3000" dirty="0">
                <a:latin typeface="Calibri" charset="0"/>
                <a:ea typeface="Calibri" charset="0"/>
                <a:cs typeface="Calibri" charset="0"/>
              </a:rPr>
              <a:t> </a:t>
            </a:r>
          </a:p>
          <a:p>
            <a:pPr algn="ctr"/>
            <a:r>
              <a:rPr lang="en-US" sz="3000" dirty="0">
                <a:solidFill>
                  <a:schemeClr val="tx1">
                    <a:lumMod val="85000"/>
                    <a:lumOff val="15000"/>
                  </a:schemeClr>
                </a:solidFill>
                <a:latin typeface="Calibri" charset="0"/>
                <a:ea typeface="Calibri" charset="0"/>
                <a:cs typeface="Calibri" charset="0"/>
              </a:rPr>
              <a:t>and its </a:t>
            </a:r>
            <a:r>
              <a:rPr lang="en-US" sz="3000" dirty="0">
                <a:solidFill>
                  <a:srgbClr val="FF4C00"/>
                </a:solidFill>
                <a:latin typeface="Calibri" charset="0"/>
                <a:ea typeface="Calibri" charset="0"/>
                <a:cs typeface="Calibri" charset="0"/>
              </a:rPr>
              <a:t>E</a:t>
            </a:r>
            <a:r>
              <a:rPr lang="en-US" sz="3000" dirty="0">
                <a:solidFill>
                  <a:schemeClr val="tx1">
                    <a:lumMod val="85000"/>
                    <a:lumOff val="15000"/>
                  </a:schemeClr>
                </a:solidFill>
                <a:latin typeface="Calibri" charset="0"/>
                <a:ea typeface="Calibri" charset="0"/>
                <a:cs typeface="Calibri" charset="0"/>
              </a:rPr>
              <a:t>ffects </a:t>
            </a:r>
            <a:r>
              <a:rPr lang="en-US" sz="3000" dirty="0" err="1">
                <a:solidFill>
                  <a:schemeClr val="tx1">
                    <a:lumMod val="85000"/>
                    <a:lumOff val="15000"/>
                  </a:schemeClr>
                </a:solidFill>
                <a:latin typeface="Calibri" charset="0"/>
                <a:ea typeface="Calibri" charset="0"/>
                <a:cs typeface="Calibri" charset="0"/>
              </a:rPr>
              <a:t>upo</a:t>
            </a:r>
            <a:r>
              <a:rPr lang="en-US" sz="3000" dirty="0" err="1">
                <a:solidFill>
                  <a:srgbClr val="FF4C00"/>
                </a:solidFill>
                <a:latin typeface="Calibri" charset="0"/>
                <a:ea typeface="Calibri" charset="0"/>
                <a:cs typeface="Calibri" charset="0"/>
              </a:rPr>
              <a:t>N</a:t>
            </a:r>
            <a:r>
              <a:rPr lang="en-US" sz="3000" dirty="0">
                <a:latin typeface="Calibri" charset="0"/>
                <a:ea typeface="Calibri" charset="0"/>
                <a:cs typeface="Calibri" charset="0"/>
              </a:rPr>
              <a:t> </a:t>
            </a:r>
            <a:r>
              <a:rPr lang="en-US" sz="3000" dirty="0" err="1" smtClean="0">
                <a:solidFill>
                  <a:schemeClr val="tx1">
                    <a:lumMod val="85000"/>
                    <a:lumOff val="15000"/>
                  </a:schemeClr>
                </a:solidFill>
                <a:latin typeface="Calibri" charset="0"/>
                <a:ea typeface="Calibri" charset="0"/>
                <a:cs typeface="Calibri" charset="0"/>
              </a:rPr>
              <a:t>clima</a:t>
            </a:r>
            <a:r>
              <a:rPr lang="en-US" sz="3000" dirty="0" err="1" smtClean="0">
                <a:solidFill>
                  <a:srgbClr val="FF4C00"/>
                </a:solidFill>
                <a:latin typeface="Calibri" charset="0"/>
                <a:ea typeface="Calibri" charset="0"/>
                <a:cs typeface="Calibri" charset="0"/>
              </a:rPr>
              <a:t>T</a:t>
            </a:r>
            <a:r>
              <a:rPr lang="en-US" sz="3000" dirty="0" err="1" smtClean="0">
                <a:solidFill>
                  <a:schemeClr val="tx1">
                    <a:lumMod val="85000"/>
                    <a:lumOff val="15000"/>
                  </a:schemeClr>
                </a:solidFill>
                <a:latin typeface="Calibri" charset="0"/>
                <a:ea typeface="Calibri" charset="0"/>
                <a:cs typeface="Calibri" charset="0"/>
              </a:rPr>
              <a:t>e</a:t>
            </a:r>
            <a:endParaRPr lang="en-US" sz="3000" dirty="0">
              <a:solidFill>
                <a:schemeClr val="tx1">
                  <a:lumMod val="85000"/>
                  <a:lumOff val="15000"/>
                </a:schemeClr>
              </a:solidFill>
              <a:latin typeface="Calibri" charset="0"/>
              <a:ea typeface="Calibri" charset="0"/>
              <a:cs typeface="Calibri" charset="0"/>
            </a:endParaRPr>
          </a:p>
        </p:txBody>
      </p:sp>
      <p:pic>
        <p:nvPicPr>
          <p:cNvPr id="18" name="Imagen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1184" y="179236"/>
            <a:ext cx="1876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t="11562" b="15794"/>
          <a:stretch/>
        </p:blipFill>
        <p:spPr>
          <a:xfrm>
            <a:off x="0" y="3114371"/>
            <a:ext cx="9144000" cy="3362629"/>
          </a:xfrm>
          <a:prstGeom prst="rect">
            <a:avLst/>
          </a:prstGeom>
        </p:spPr>
      </p:pic>
      <p:sp>
        <p:nvSpPr>
          <p:cNvPr id="20" name="Rectangle 19"/>
          <p:cNvSpPr/>
          <p:nvPr/>
        </p:nvSpPr>
        <p:spPr>
          <a:xfrm>
            <a:off x="647700" y="2318049"/>
            <a:ext cx="7848600" cy="692497"/>
          </a:xfrm>
          <a:prstGeom prst="rect">
            <a:avLst/>
          </a:prstGeom>
        </p:spPr>
        <p:txBody>
          <a:bodyPr wrap="square">
            <a:spAutoFit/>
          </a:bodyPr>
          <a:lstStyle/>
          <a:p>
            <a:pPr algn="ctr"/>
            <a:r>
              <a:rPr lang="en-US" sz="2100" b="1" dirty="0" smtClean="0">
                <a:solidFill>
                  <a:schemeClr val="tx1">
                    <a:lumMod val="85000"/>
                    <a:lumOff val="15000"/>
                  </a:schemeClr>
                </a:solidFill>
              </a:rPr>
              <a:t>PI: Carlos </a:t>
            </a:r>
            <a:r>
              <a:rPr lang="en-US" sz="2100" b="1" dirty="0">
                <a:solidFill>
                  <a:schemeClr val="tx1">
                    <a:lumMod val="85000"/>
                    <a:lumOff val="15000"/>
                  </a:schemeClr>
                </a:solidFill>
              </a:rPr>
              <a:t>Pérez García-Pando </a:t>
            </a:r>
            <a:endParaRPr lang="en-US" sz="2100" dirty="0">
              <a:solidFill>
                <a:schemeClr val="tx1">
                  <a:lumMod val="85000"/>
                  <a:lumOff val="15000"/>
                </a:schemeClr>
              </a:solidFill>
            </a:endParaRPr>
          </a:p>
          <a:p>
            <a:pPr algn="ctr"/>
            <a:r>
              <a:rPr lang="en-US" dirty="0" smtClean="0">
                <a:solidFill>
                  <a:schemeClr val="tx1">
                    <a:lumMod val="85000"/>
                    <a:lumOff val="15000"/>
                  </a:schemeClr>
                </a:solidFill>
              </a:rPr>
              <a:t>Barcelona </a:t>
            </a:r>
            <a:r>
              <a:rPr lang="en-US" dirty="0">
                <a:solidFill>
                  <a:schemeClr val="tx1">
                    <a:lumMod val="85000"/>
                    <a:lumOff val="15000"/>
                  </a:schemeClr>
                </a:solidFill>
              </a:rPr>
              <a:t>Supercomputing Center, </a:t>
            </a:r>
            <a:r>
              <a:rPr lang="en-US" dirty="0" smtClean="0">
                <a:solidFill>
                  <a:schemeClr val="tx1">
                    <a:lumMod val="85000"/>
                    <a:lumOff val="15000"/>
                  </a:schemeClr>
                </a:solidFill>
              </a:rPr>
              <a:t>Spain</a:t>
            </a:r>
            <a:endParaRPr lang="en-US" dirty="0">
              <a:solidFill>
                <a:schemeClr val="tx1">
                  <a:lumMod val="85000"/>
                  <a:lumOff val="15000"/>
                </a:schemeClr>
              </a:solidFill>
            </a:endParaRPr>
          </a:p>
        </p:txBody>
      </p:sp>
      <p:sp>
        <p:nvSpPr>
          <p:cNvPr id="14" name="TextBox 13"/>
          <p:cNvSpPr txBox="1"/>
          <p:nvPr/>
        </p:nvSpPr>
        <p:spPr>
          <a:xfrm>
            <a:off x="3884274" y="5430560"/>
            <a:ext cx="5259727" cy="104644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3000" b="1" dirty="0">
                <a:solidFill>
                  <a:srgbClr val="EC6F29"/>
                </a:solidFill>
              </a:rPr>
              <a:t>FRAGMENT:</a:t>
            </a:r>
          </a:p>
          <a:p>
            <a:r>
              <a:rPr lang="en-US" sz="1600" i="1" dirty="0">
                <a:solidFill>
                  <a:schemeClr val="bg1"/>
                </a:solidFill>
              </a:rPr>
              <a:t>Constraining the global dust mineralogical composition and its effects upon climate</a:t>
            </a:r>
            <a:endParaRPr lang="el-GR" sz="1600" i="1" dirty="0">
              <a:solidFill>
                <a:schemeClr val="bg1"/>
              </a:solidFill>
            </a:endParaRPr>
          </a:p>
        </p:txBody>
      </p:sp>
      <p:pic>
        <p:nvPicPr>
          <p:cNvPr id="24" name="Picture 23"/>
          <p:cNvPicPr>
            <a:picLocks noChangeAspect="1"/>
          </p:cNvPicPr>
          <p:nvPr/>
        </p:nvPicPr>
        <p:blipFill rotWithShape="1">
          <a:blip r:embed="rId5"/>
          <a:srcRect r="45000"/>
          <a:stretch/>
        </p:blipFill>
        <p:spPr>
          <a:xfrm>
            <a:off x="-501" y="3114371"/>
            <a:ext cx="1531055" cy="1533829"/>
          </a:xfrm>
          <a:prstGeom prst="rect">
            <a:avLst/>
          </a:prstGeom>
          <a:ln>
            <a:noFill/>
          </a:ln>
        </p:spPr>
      </p:pic>
      <p:grpSp>
        <p:nvGrpSpPr>
          <p:cNvPr id="25" name="Group 24"/>
          <p:cNvGrpSpPr/>
          <p:nvPr/>
        </p:nvGrpSpPr>
        <p:grpSpPr>
          <a:xfrm>
            <a:off x="0" y="4648200"/>
            <a:ext cx="1531055" cy="1828800"/>
            <a:chOff x="2913509" y="360391"/>
            <a:chExt cx="4241052" cy="5264542"/>
          </a:xfrm>
        </p:grpSpPr>
        <p:pic>
          <p:nvPicPr>
            <p:cNvPr id="26" name="Picture 25"/>
            <p:cNvPicPr>
              <a:picLocks noChangeAspect="1"/>
            </p:cNvPicPr>
            <p:nvPr/>
          </p:nvPicPr>
          <p:blipFill>
            <a:blip r:embed="rId6"/>
            <a:stretch>
              <a:fillRect/>
            </a:stretch>
          </p:blipFill>
          <p:spPr>
            <a:xfrm>
              <a:off x="2913509" y="360391"/>
              <a:ext cx="4241052" cy="5264542"/>
            </a:xfrm>
            <a:prstGeom prst="rect">
              <a:avLst/>
            </a:prstGeom>
            <a:ln>
              <a:noFill/>
            </a:ln>
          </p:spPr>
        </p:pic>
        <p:pic>
          <p:nvPicPr>
            <p:cNvPr id="27" name="Picture 26"/>
            <p:cNvPicPr>
              <a:picLocks noChangeAspect="1"/>
            </p:cNvPicPr>
            <p:nvPr/>
          </p:nvPicPr>
          <p:blipFill rotWithShape="1">
            <a:blip r:embed="rId6"/>
            <a:srcRect r="68715" b="68042"/>
            <a:stretch/>
          </p:blipFill>
          <p:spPr>
            <a:xfrm>
              <a:off x="5827765" y="802711"/>
              <a:ext cx="1326796" cy="1682456"/>
            </a:xfrm>
            <a:prstGeom prst="rect">
              <a:avLst/>
            </a:prstGeom>
            <a:ln>
              <a:noFill/>
            </a:ln>
          </p:spPr>
        </p:pic>
      </p:grpSp>
      <p:sp>
        <p:nvSpPr>
          <p:cNvPr id="13" name="TextBox 12"/>
          <p:cNvSpPr txBox="1"/>
          <p:nvPr/>
        </p:nvSpPr>
        <p:spPr>
          <a:xfrm>
            <a:off x="647700" y="4191000"/>
            <a:ext cx="1366913" cy="338554"/>
          </a:xfrm>
          <a:prstGeom prst="rect">
            <a:avLst/>
          </a:prstGeom>
          <a:noFill/>
        </p:spPr>
        <p:txBody>
          <a:bodyPr wrap="none" rtlCol="0">
            <a:spAutoFit/>
          </a:bodyPr>
          <a:lstStyle/>
          <a:p>
            <a:r>
              <a:rPr lang="en-US" sz="1600" smtClean="0">
                <a:solidFill>
                  <a:schemeClr val="bg1"/>
                </a:solidFill>
              </a:rPr>
              <a:t>Theory &amp; field</a:t>
            </a:r>
            <a:endParaRPr lang="en-US" sz="1600" dirty="0">
              <a:solidFill>
                <a:schemeClr val="bg1"/>
              </a:solidFill>
            </a:endParaRPr>
          </a:p>
        </p:txBody>
      </p:sp>
      <p:sp>
        <p:nvSpPr>
          <p:cNvPr id="29" name="TextBox 28"/>
          <p:cNvSpPr txBox="1"/>
          <p:nvPr/>
        </p:nvSpPr>
        <p:spPr>
          <a:xfrm>
            <a:off x="1294611" y="4710630"/>
            <a:ext cx="1296189" cy="338554"/>
          </a:xfrm>
          <a:prstGeom prst="rect">
            <a:avLst/>
          </a:prstGeom>
          <a:noFill/>
        </p:spPr>
        <p:txBody>
          <a:bodyPr wrap="none" rtlCol="0">
            <a:spAutoFit/>
          </a:bodyPr>
          <a:lstStyle/>
          <a:p>
            <a:r>
              <a:rPr lang="en-US" sz="1600" dirty="0">
                <a:solidFill>
                  <a:schemeClr val="bg1"/>
                </a:solidFill>
              </a:rPr>
              <a:t>S</a:t>
            </a:r>
            <a:r>
              <a:rPr lang="en-US" sz="1600" dirty="0" smtClean="0">
                <a:solidFill>
                  <a:schemeClr val="bg1"/>
                </a:solidFill>
              </a:rPr>
              <a:t>pectroscopy</a:t>
            </a:r>
            <a:endParaRPr lang="en-US" sz="1600" dirty="0">
              <a:solidFill>
                <a:schemeClr val="bg1"/>
              </a:solidFill>
            </a:endParaRPr>
          </a:p>
        </p:txBody>
      </p:sp>
      <p:sp>
        <p:nvSpPr>
          <p:cNvPr id="30" name="TextBox 29"/>
          <p:cNvSpPr txBox="1"/>
          <p:nvPr/>
        </p:nvSpPr>
        <p:spPr>
          <a:xfrm>
            <a:off x="1035967" y="4464527"/>
            <a:ext cx="1021433" cy="338554"/>
          </a:xfrm>
          <a:prstGeom prst="rect">
            <a:avLst/>
          </a:prstGeom>
          <a:noFill/>
        </p:spPr>
        <p:txBody>
          <a:bodyPr wrap="none" rtlCol="0">
            <a:spAutoFit/>
          </a:bodyPr>
          <a:lstStyle/>
          <a:p>
            <a:r>
              <a:rPr lang="en-US" sz="1600" smtClean="0">
                <a:solidFill>
                  <a:schemeClr val="bg1"/>
                </a:solidFill>
              </a:rPr>
              <a:t>Modelling</a:t>
            </a:r>
            <a:endParaRPr lang="en-US" sz="1600">
              <a:solidFill>
                <a:schemeClr val="bg1"/>
              </a:solidFill>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069" y="70103"/>
            <a:ext cx="1051562" cy="691897"/>
          </a:xfrm>
          <a:prstGeom prst="rect">
            <a:avLst/>
          </a:prstGeom>
        </p:spPr>
      </p:pic>
    </p:spTree>
    <p:extLst>
      <p:ext uri="{BB962C8B-B14F-4D97-AF65-F5344CB8AC3E}">
        <p14:creationId xmlns:p14="http://schemas.microsoft.com/office/powerpoint/2010/main" val="23162815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42311" y="1701986"/>
            <a:ext cx="1845795" cy="13525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1"/>
          <p:cNvSpPr>
            <a:spLocks noGrp="1"/>
          </p:cNvSpPr>
          <p:nvPr>
            <p:ph type="title"/>
          </p:nvPr>
        </p:nvSpPr>
        <p:spPr/>
        <p:txBody>
          <a:bodyPr/>
          <a:lstStyle/>
          <a:p>
            <a:r>
              <a:rPr lang="en-GB" dirty="0" smtClean="0"/>
              <a:t>Copernicus Atmospheric </a:t>
            </a:r>
            <a:r>
              <a:rPr lang="en-GB" dirty="0" err="1" smtClean="0"/>
              <a:t>Moitoring</a:t>
            </a:r>
            <a:r>
              <a:rPr lang="en-GB" dirty="0" smtClean="0"/>
              <a:t> Service 50.II: Regional production*</a:t>
            </a:r>
            <a:endParaRPr lang="en-GB" dirty="0"/>
          </a:p>
        </p:txBody>
      </p:sp>
      <p:sp>
        <p:nvSpPr>
          <p:cNvPr id="4" name="Rectangle 3"/>
          <p:cNvSpPr/>
          <p:nvPr/>
        </p:nvSpPr>
        <p:spPr>
          <a:xfrm>
            <a:off x="3841616" y="4537362"/>
            <a:ext cx="4810581" cy="167094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 name="TextBox 6"/>
          <p:cNvSpPr txBox="1"/>
          <p:nvPr/>
        </p:nvSpPr>
        <p:spPr>
          <a:xfrm>
            <a:off x="5597187" y="4643128"/>
            <a:ext cx="1485900" cy="369332"/>
          </a:xfrm>
          <a:prstGeom prst="rect">
            <a:avLst/>
          </a:prstGeom>
          <a:noFill/>
        </p:spPr>
        <p:txBody>
          <a:bodyPr wrap="square" rtlCol="0">
            <a:spAutoFit/>
          </a:bodyPr>
          <a:lstStyle/>
          <a:p>
            <a:r>
              <a:rPr lang="en-GB" b="1" dirty="0" smtClean="0">
                <a:solidFill>
                  <a:schemeClr val="accent1"/>
                </a:solidFill>
              </a:rPr>
              <a:t>Products</a:t>
            </a:r>
            <a:endParaRPr lang="en-GB" b="1" dirty="0">
              <a:solidFill>
                <a:schemeClr val="accent1"/>
              </a:solidFill>
            </a:endParaRPr>
          </a:p>
        </p:txBody>
      </p:sp>
      <p:sp>
        <p:nvSpPr>
          <p:cNvPr id="9" name="TextBox 8"/>
          <p:cNvSpPr txBox="1"/>
          <p:nvPr/>
        </p:nvSpPr>
        <p:spPr>
          <a:xfrm>
            <a:off x="3974968" y="4944792"/>
            <a:ext cx="4677229" cy="1200329"/>
          </a:xfrm>
          <a:prstGeom prst="rect">
            <a:avLst/>
          </a:prstGeom>
          <a:noFill/>
        </p:spPr>
        <p:txBody>
          <a:bodyPr wrap="square" rtlCol="0">
            <a:spAutoFit/>
          </a:bodyPr>
          <a:lstStyle/>
          <a:p>
            <a:pPr marL="285750" indent="-285750">
              <a:buFont typeface="Arial" panose="020B0604020202020204" pitchFamily="34" charset="0"/>
              <a:buChar char="•"/>
            </a:pPr>
            <a:r>
              <a:rPr lang="en-GB" dirty="0" smtClean="0"/>
              <a:t>NRT Individual &amp; Ensemble 4-Day Forecasts</a:t>
            </a:r>
          </a:p>
          <a:p>
            <a:pPr marL="285750" indent="-285750">
              <a:buFont typeface="Arial" panose="020B0604020202020204" pitchFamily="34" charset="0"/>
              <a:buChar char="•"/>
            </a:pPr>
            <a:r>
              <a:rPr lang="en-GB" dirty="0" smtClean="0"/>
              <a:t>NRT Individual &amp; Ensemble Analyses (DD-1)</a:t>
            </a:r>
          </a:p>
          <a:p>
            <a:pPr marL="285750" indent="-285750">
              <a:buFont typeface="Arial" panose="020B0604020202020204" pitchFamily="34" charset="0"/>
              <a:buChar char="•"/>
            </a:pPr>
            <a:r>
              <a:rPr lang="en-GB" dirty="0" smtClean="0"/>
              <a:t>NRT Validation &amp; Statistics products</a:t>
            </a:r>
          </a:p>
          <a:p>
            <a:pPr marL="285750" indent="-285750">
              <a:buFont typeface="Arial" panose="020B0604020202020204" pitchFamily="34" charset="0"/>
              <a:buChar char="•"/>
            </a:pPr>
            <a:r>
              <a:rPr lang="en-GB" dirty="0" smtClean="0"/>
              <a:t>Reanalyses (2014-2017)</a:t>
            </a:r>
            <a:endParaRPr lang="en-GB" dirty="0"/>
          </a:p>
        </p:txBody>
      </p:sp>
      <p:sp>
        <p:nvSpPr>
          <p:cNvPr id="10" name="TextBox 9"/>
          <p:cNvSpPr txBox="1"/>
          <p:nvPr/>
        </p:nvSpPr>
        <p:spPr>
          <a:xfrm>
            <a:off x="142311" y="1811397"/>
            <a:ext cx="1845795" cy="1077218"/>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spAutoFit/>
          </a:bodyPr>
          <a:lstStyle/>
          <a:p>
            <a:pPr algn="ctr"/>
            <a:r>
              <a:rPr lang="en-GB" sz="1600" b="1" dirty="0" smtClean="0">
                <a:solidFill>
                  <a:schemeClr val="bg1"/>
                </a:solidFill>
              </a:rPr>
              <a:t>Inputs</a:t>
            </a:r>
            <a:endParaRPr lang="en-GB" sz="1600" b="1" dirty="0">
              <a:solidFill>
                <a:schemeClr val="bg1"/>
              </a:solidFill>
            </a:endParaRPr>
          </a:p>
          <a:p>
            <a:pPr algn="ctr"/>
            <a:r>
              <a:rPr lang="en-GB" sz="1600" b="1" dirty="0" smtClean="0">
                <a:solidFill>
                  <a:schemeClr val="bg1"/>
                </a:solidFill>
              </a:rPr>
              <a:t>Global products</a:t>
            </a:r>
          </a:p>
          <a:p>
            <a:pPr algn="ctr"/>
            <a:r>
              <a:rPr lang="en-GB" sz="1600" b="1" dirty="0">
                <a:solidFill>
                  <a:schemeClr val="bg1"/>
                </a:solidFill>
              </a:rPr>
              <a:t>R</a:t>
            </a:r>
            <a:r>
              <a:rPr lang="en-GB" sz="1600" b="1" dirty="0" smtClean="0">
                <a:solidFill>
                  <a:schemeClr val="bg1"/>
                </a:solidFill>
              </a:rPr>
              <a:t>egional emissions</a:t>
            </a:r>
          </a:p>
          <a:p>
            <a:pPr algn="ctr"/>
            <a:r>
              <a:rPr lang="en-GB" sz="1600" b="1" dirty="0" smtClean="0">
                <a:solidFill>
                  <a:schemeClr val="bg1"/>
                </a:solidFill>
              </a:rPr>
              <a:t>In situ observations</a:t>
            </a:r>
            <a:endParaRPr lang="en-GB" sz="1600" b="1" dirty="0">
              <a:solidFill>
                <a:schemeClr val="bg1"/>
              </a:solidFill>
            </a:endParaRPr>
          </a:p>
        </p:txBody>
      </p:sp>
      <p:pic>
        <p:nvPicPr>
          <p:cNvPr id="11" name="Picture 10"/>
          <p:cNvPicPr>
            <a:picLocks noChangeAspect="1"/>
          </p:cNvPicPr>
          <p:nvPr/>
        </p:nvPicPr>
        <p:blipFill>
          <a:blip r:embed="rId3"/>
          <a:stretch>
            <a:fillRect/>
          </a:stretch>
        </p:blipFill>
        <p:spPr>
          <a:xfrm>
            <a:off x="611093" y="5564866"/>
            <a:ext cx="2412329" cy="654408"/>
          </a:xfrm>
          <a:prstGeom prst="rect">
            <a:avLst/>
          </a:prstGeom>
        </p:spPr>
      </p:pic>
      <p:pic>
        <p:nvPicPr>
          <p:cNvPr id="15" name="Picture 14"/>
          <p:cNvPicPr>
            <a:picLocks noChangeAspect="1"/>
          </p:cNvPicPr>
          <p:nvPr/>
        </p:nvPicPr>
        <p:blipFill>
          <a:blip r:embed="rId4"/>
          <a:stretch>
            <a:fillRect/>
          </a:stretch>
        </p:blipFill>
        <p:spPr>
          <a:xfrm>
            <a:off x="2262124" y="1239351"/>
            <a:ext cx="6754534" cy="3115869"/>
          </a:xfrm>
          <a:prstGeom prst="rect">
            <a:avLst/>
          </a:prstGeom>
        </p:spPr>
      </p:pic>
      <p:cxnSp>
        <p:nvCxnSpPr>
          <p:cNvPr id="17" name="Straight Arrow Connector 16"/>
          <p:cNvCxnSpPr>
            <a:stCxn id="10" idx="3"/>
          </p:cNvCxnSpPr>
          <p:nvPr/>
        </p:nvCxnSpPr>
        <p:spPr>
          <a:xfrm>
            <a:off x="1988106" y="2350006"/>
            <a:ext cx="36901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5"/>
          <a:stretch>
            <a:fillRect/>
          </a:stretch>
        </p:blipFill>
        <p:spPr>
          <a:xfrm>
            <a:off x="611094" y="4195330"/>
            <a:ext cx="2305457" cy="876074"/>
          </a:xfrm>
          <a:prstGeom prst="rect">
            <a:avLst/>
          </a:prstGeom>
        </p:spPr>
      </p:pic>
      <p:sp>
        <p:nvSpPr>
          <p:cNvPr id="20" name="TextBox 19"/>
          <p:cNvSpPr txBox="1"/>
          <p:nvPr/>
        </p:nvSpPr>
        <p:spPr>
          <a:xfrm>
            <a:off x="474463" y="3826003"/>
            <a:ext cx="3093701" cy="369332"/>
          </a:xfrm>
          <a:prstGeom prst="rect">
            <a:avLst/>
          </a:prstGeom>
          <a:noFill/>
        </p:spPr>
        <p:txBody>
          <a:bodyPr wrap="square" rtlCol="0">
            <a:spAutoFit/>
          </a:bodyPr>
          <a:lstStyle/>
          <a:p>
            <a:r>
              <a:rPr lang="en-GB" b="1" dirty="0" smtClean="0">
                <a:solidFill>
                  <a:srgbClr val="2F5597"/>
                </a:solidFill>
              </a:rPr>
              <a:t>New operational AQ models</a:t>
            </a:r>
            <a:endParaRPr lang="en-GB" b="1" dirty="0">
              <a:solidFill>
                <a:srgbClr val="2F5597"/>
              </a:solidFill>
            </a:endParaRPr>
          </a:p>
        </p:txBody>
      </p:sp>
      <p:sp>
        <p:nvSpPr>
          <p:cNvPr id="21" name="TextBox 20"/>
          <p:cNvSpPr txBox="1"/>
          <p:nvPr/>
        </p:nvSpPr>
        <p:spPr>
          <a:xfrm>
            <a:off x="474463" y="5215125"/>
            <a:ext cx="3093701" cy="369332"/>
          </a:xfrm>
          <a:prstGeom prst="rect">
            <a:avLst/>
          </a:prstGeom>
          <a:noFill/>
        </p:spPr>
        <p:txBody>
          <a:bodyPr wrap="square" rtlCol="0">
            <a:spAutoFit/>
          </a:bodyPr>
          <a:lstStyle/>
          <a:p>
            <a:r>
              <a:rPr lang="en-GB" b="1" dirty="0" smtClean="0">
                <a:solidFill>
                  <a:srgbClr val="2F5597"/>
                </a:solidFill>
              </a:rPr>
              <a:t>New candidates AQ models</a:t>
            </a:r>
            <a:endParaRPr lang="en-GB" b="1" dirty="0">
              <a:solidFill>
                <a:srgbClr val="2F5597"/>
              </a:solidFill>
            </a:endParaRPr>
          </a:p>
        </p:txBody>
      </p:sp>
      <p:sp>
        <p:nvSpPr>
          <p:cNvPr id="22" name="TextBox 21"/>
          <p:cNvSpPr txBox="1"/>
          <p:nvPr/>
        </p:nvSpPr>
        <p:spPr>
          <a:xfrm>
            <a:off x="2495550" y="1537749"/>
            <a:ext cx="2609850" cy="369332"/>
          </a:xfrm>
          <a:prstGeom prst="rect">
            <a:avLst/>
          </a:prstGeom>
          <a:solidFill>
            <a:schemeClr val="bg1"/>
          </a:solidFill>
        </p:spPr>
        <p:txBody>
          <a:bodyPr wrap="square" rtlCol="0">
            <a:spAutoFit/>
          </a:bodyPr>
          <a:lstStyle/>
          <a:p>
            <a:pPr algn="ctr"/>
            <a:r>
              <a:rPr lang="en-GB" b="1" dirty="0" smtClean="0">
                <a:solidFill>
                  <a:srgbClr val="2F5597"/>
                </a:solidFill>
              </a:rPr>
              <a:t>7 operational AQ models</a:t>
            </a:r>
            <a:endParaRPr lang="en-GB" b="1" dirty="0">
              <a:solidFill>
                <a:srgbClr val="2F5597"/>
              </a:solidFill>
            </a:endParaRPr>
          </a:p>
        </p:txBody>
      </p:sp>
      <p:sp>
        <p:nvSpPr>
          <p:cNvPr id="16" name="TextBox 11"/>
          <p:cNvSpPr txBox="1"/>
          <p:nvPr/>
        </p:nvSpPr>
        <p:spPr>
          <a:xfrm>
            <a:off x="464803" y="6465276"/>
            <a:ext cx="5963479" cy="307777"/>
          </a:xfrm>
          <a:prstGeom prst="rect">
            <a:avLst/>
          </a:prstGeom>
          <a:noFill/>
        </p:spPr>
        <p:txBody>
          <a:bodyPr wrap="square" rtlCol="0">
            <a:spAutoFit/>
          </a:bodyPr>
          <a:lstStyle/>
          <a:p>
            <a:r>
              <a:rPr lang="en-GB" sz="1400" b="1" i="1" baseline="30000" dirty="0">
                <a:solidFill>
                  <a:schemeClr val="bg1">
                    <a:lumMod val="50000"/>
                  </a:schemeClr>
                </a:solidFill>
              </a:rPr>
              <a:t>*</a:t>
            </a:r>
            <a:r>
              <a:rPr lang="en-GB" sz="1400" b="1" i="1" dirty="0" smtClean="0">
                <a:solidFill>
                  <a:schemeClr val="bg1">
                    <a:lumMod val="50000"/>
                  </a:schemeClr>
                </a:solidFill>
              </a:rPr>
              <a:t>CAMS_50.II: Augustin Colette’s presentation yesterday</a:t>
            </a:r>
            <a:endParaRPr lang="en-GB" sz="1400" i="1" dirty="0">
              <a:solidFill>
                <a:schemeClr val="bg1">
                  <a:lumMod val="50000"/>
                </a:schemeClr>
              </a:solidFill>
            </a:endParaRPr>
          </a:p>
        </p:txBody>
      </p:sp>
    </p:spTree>
    <p:extLst>
      <p:ext uri="{BB962C8B-B14F-4D97-AF65-F5344CB8AC3E}">
        <p14:creationId xmlns:p14="http://schemas.microsoft.com/office/powerpoint/2010/main" val="332483144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488004" y="2951240"/>
            <a:ext cx="2660073" cy="1652154"/>
          </a:xfrm>
          <a:prstGeom prst="rect">
            <a:avLst/>
          </a:prstGeom>
          <a:solidFill>
            <a:srgbClr val="124484">
              <a:alpha val="7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t> Thank you! </a:t>
            </a:r>
            <a:endParaRPr lang="en-GB" sz="4000" b="1" dirty="0"/>
          </a:p>
        </p:txBody>
      </p:sp>
    </p:spTree>
    <p:extLst>
      <p:ext uri="{BB962C8B-B14F-4D97-AF65-F5344CB8AC3E}">
        <p14:creationId xmlns:p14="http://schemas.microsoft.com/office/powerpoint/2010/main" val="281975886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TextShape 1"/>
          <p:cNvSpPr txBox="1"/>
          <p:nvPr/>
        </p:nvSpPr>
        <p:spPr>
          <a:xfrm>
            <a:off x="464760" y="378000"/>
            <a:ext cx="8229240" cy="921960"/>
          </a:xfrm>
          <a:prstGeom prst="rect">
            <a:avLst/>
          </a:prstGeom>
          <a:noFill/>
          <a:ln>
            <a:noFill/>
          </a:ln>
        </p:spPr>
        <p:txBody>
          <a:bodyPr anchor="ctr"/>
          <a:lstStyle/>
          <a:p>
            <a:pPr algn="ctr">
              <a:lnSpc>
                <a:spcPts val="1235"/>
              </a:lnSpc>
            </a:pPr>
            <a:r>
              <a:rPr lang="en-US" sz="3500" b="1" spc="-1" dirty="0">
                <a:solidFill>
                  <a:srgbClr val="124484"/>
                </a:solidFill>
                <a:uFill>
                  <a:solidFill>
                    <a:srgbClr val="FFFFFF"/>
                  </a:solidFill>
                </a:uFill>
                <a:latin typeface="Calibri"/>
              </a:rPr>
              <a:t>Barcelona Supercomputing </a:t>
            </a:r>
            <a:r>
              <a:rPr lang="en-US" sz="3500" b="1" spc="-1" dirty="0" smtClean="0">
                <a:solidFill>
                  <a:srgbClr val="124484"/>
                </a:solidFill>
                <a:uFill>
                  <a:solidFill>
                    <a:srgbClr val="FFFFFF"/>
                  </a:solidFill>
                </a:uFill>
                <a:latin typeface="Calibri"/>
              </a:rPr>
              <a:t>Center</a:t>
            </a:r>
          </a:p>
          <a:p>
            <a:pPr algn="ctr">
              <a:lnSpc>
                <a:spcPts val="1235"/>
              </a:lnSpc>
            </a:pPr>
            <a:endParaRPr lang="en-US" sz="3500" b="1" spc="-1" dirty="0">
              <a:solidFill>
                <a:srgbClr val="124484"/>
              </a:solidFill>
              <a:uFill>
                <a:solidFill>
                  <a:srgbClr val="FFFFFF"/>
                </a:solidFill>
              </a:uFill>
              <a:latin typeface="Calibri"/>
            </a:endParaRPr>
          </a:p>
          <a:p>
            <a:pPr algn="ctr">
              <a:lnSpc>
                <a:spcPts val="1235"/>
              </a:lnSpc>
            </a:pPr>
            <a:r>
              <a:rPr sz="3500" b="1" spc="-1" dirty="0">
                <a:solidFill>
                  <a:srgbClr val="124484"/>
                </a:solidFill>
                <a:uFill>
                  <a:solidFill>
                    <a:srgbClr val="FFFFFF"/>
                  </a:solidFill>
                </a:uFill>
                <a:latin typeface="Calibri"/>
              </a:rPr>
              <a:t/>
            </a:r>
            <a:br>
              <a:rPr sz="3500" b="1" spc="-1" dirty="0">
                <a:solidFill>
                  <a:srgbClr val="124484"/>
                </a:solidFill>
                <a:uFill>
                  <a:solidFill>
                    <a:srgbClr val="FFFFFF"/>
                  </a:solidFill>
                </a:uFill>
                <a:latin typeface="Calibri"/>
              </a:rPr>
            </a:br>
            <a:r>
              <a:rPr lang="en-US" sz="3500" b="1" spc="-1" dirty="0">
                <a:solidFill>
                  <a:srgbClr val="124484"/>
                </a:solidFill>
                <a:uFill>
                  <a:solidFill>
                    <a:srgbClr val="FFFFFF"/>
                  </a:solidFill>
                </a:uFill>
                <a:latin typeface="Calibri"/>
              </a:rPr>
              <a:t>Centro Nacional de </a:t>
            </a:r>
            <a:r>
              <a:rPr lang="en-US" sz="3500" b="1" spc="-1" dirty="0" err="1">
                <a:solidFill>
                  <a:srgbClr val="124484"/>
                </a:solidFill>
                <a:uFill>
                  <a:solidFill>
                    <a:srgbClr val="FFFFFF"/>
                  </a:solidFill>
                </a:uFill>
                <a:latin typeface="Calibri"/>
              </a:rPr>
              <a:t>Supercomputación</a:t>
            </a:r>
            <a:endParaRPr lang="en-US" sz="3500" b="1" spc="-1" dirty="0">
              <a:solidFill>
                <a:srgbClr val="124484"/>
              </a:solidFill>
              <a:uFill>
                <a:solidFill>
                  <a:srgbClr val="FFFFFF"/>
                </a:solidFill>
              </a:uFill>
              <a:latin typeface="Calibri"/>
            </a:endParaRPr>
          </a:p>
        </p:txBody>
      </p:sp>
      <p:sp>
        <p:nvSpPr>
          <p:cNvPr id="293" name="CustomShape 2"/>
          <p:cNvSpPr/>
          <p:nvPr/>
        </p:nvSpPr>
        <p:spPr>
          <a:xfrm rot="10800000">
            <a:off x="6188760" y="2799720"/>
            <a:ext cx="2375640" cy="1052640"/>
          </a:xfrm>
          <a:prstGeom prst="round2SameRect">
            <a:avLst>
              <a:gd name="adj1" fmla="val 16667"/>
              <a:gd name="adj2" fmla="val 0"/>
            </a:avLst>
          </a:prstGeom>
          <a:gradFill>
            <a:gsLst>
              <a:gs pos="0">
                <a:srgbClr val="D7E6FA"/>
              </a:gs>
              <a:gs pos="100000">
                <a:srgbClr val="F2F7FD"/>
              </a:gs>
            </a:gsLst>
            <a:lin ang="5400000"/>
          </a:gradFill>
          <a:ln>
            <a:solidFill>
              <a:schemeClr val="tx2">
                <a:lumMod val="60000"/>
                <a:lumOff val="40000"/>
              </a:schemeClr>
            </a:solidFill>
          </a:ln>
        </p:spPr>
        <p:style>
          <a:lnRef idx="0">
            <a:scrgbClr r="0" g="0" b="0"/>
          </a:lnRef>
          <a:fillRef idx="0">
            <a:scrgbClr r="0" g="0" b="0"/>
          </a:fillRef>
          <a:effectRef idx="0">
            <a:scrgbClr r="0" g="0" b="0"/>
          </a:effectRef>
          <a:fontRef idx="minor"/>
        </p:style>
      </p:sp>
      <p:sp>
        <p:nvSpPr>
          <p:cNvPr id="294" name="CustomShape 3"/>
          <p:cNvSpPr/>
          <p:nvPr/>
        </p:nvSpPr>
        <p:spPr>
          <a:xfrm rot="10800000">
            <a:off x="3560760" y="2799720"/>
            <a:ext cx="2375640" cy="1052640"/>
          </a:xfrm>
          <a:prstGeom prst="round2SameRect">
            <a:avLst>
              <a:gd name="adj1" fmla="val 16667"/>
              <a:gd name="adj2" fmla="val 0"/>
            </a:avLst>
          </a:prstGeom>
          <a:gradFill>
            <a:gsLst>
              <a:gs pos="0">
                <a:srgbClr val="D7E6FA"/>
              </a:gs>
              <a:gs pos="100000">
                <a:srgbClr val="F2F7FD"/>
              </a:gs>
            </a:gsLst>
            <a:lin ang="5400000"/>
          </a:gradFill>
          <a:ln>
            <a:solidFill>
              <a:schemeClr val="tx2">
                <a:lumMod val="60000"/>
                <a:lumOff val="40000"/>
              </a:schemeClr>
            </a:solidFill>
          </a:ln>
        </p:spPr>
        <p:style>
          <a:lnRef idx="0">
            <a:scrgbClr r="0" g="0" b="0"/>
          </a:lnRef>
          <a:fillRef idx="0">
            <a:scrgbClr r="0" g="0" b="0"/>
          </a:fillRef>
          <a:effectRef idx="0">
            <a:scrgbClr r="0" g="0" b="0"/>
          </a:effectRef>
          <a:fontRef idx="minor"/>
        </p:style>
      </p:sp>
      <p:sp>
        <p:nvSpPr>
          <p:cNvPr id="295" name="CustomShape 4"/>
          <p:cNvSpPr/>
          <p:nvPr/>
        </p:nvSpPr>
        <p:spPr>
          <a:xfrm rot="10800000">
            <a:off x="628380" y="2788560"/>
            <a:ext cx="2663640" cy="1052640"/>
          </a:xfrm>
          <a:prstGeom prst="round2SameRect">
            <a:avLst>
              <a:gd name="adj1" fmla="val 16667"/>
              <a:gd name="adj2" fmla="val 0"/>
            </a:avLst>
          </a:prstGeom>
          <a:gradFill>
            <a:gsLst>
              <a:gs pos="0">
                <a:srgbClr val="D7E6FA"/>
              </a:gs>
              <a:gs pos="100000">
                <a:srgbClr val="F2F7FD"/>
              </a:gs>
            </a:gsLst>
            <a:lin ang="16200000"/>
          </a:gradFill>
          <a:ln>
            <a:solidFill>
              <a:schemeClr val="tx2">
                <a:lumMod val="60000"/>
                <a:lumOff val="40000"/>
              </a:schemeClr>
            </a:solidFill>
          </a:ln>
        </p:spPr>
        <p:style>
          <a:lnRef idx="0">
            <a:scrgbClr r="0" g="0" b="0"/>
          </a:lnRef>
          <a:fillRef idx="0">
            <a:scrgbClr r="0" g="0" b="0"/>
          </a:fillRef>
          <a:effectRef idx="0">
            <a:scrgbClr r="0" g="0" b="0"/>
          </a:effectRef>
          <a:fontRef idx="minor"/>
        </p:style>
      </p:sp>
      <p:sp>
        <p:nvSpPr>
          <p:cNvPr id="296" name="CustomShape 5"/>
          <p:cNvSpPr/>
          <p:nvPr/>
        </p:nvSpPr>
        <p:spPr>
          <a:xfrm>
            <a:off x="1645560" y="1367640"/>
            <a:ext cx="5852520" cy="378000"/>
          </a:xfrm>
          <a:prstGeom prst="rect">
            <a:avLst/>
          </a:prstGeom>
          <a:noFill/>
          <a:ln>
            <a:noFill/>
          </a:ln>
        </p:spPr>
        <p:style>
          <a:lnRef idx="0">
            <a:scrgbClr r="0" g="0" b="0"/>
          </a:lnRef>
          <a:fillRef idx="0">
            <a:scrgbClr r="0" g="0" b="0"/>
          </a:fillRef>
          <a:effectRef idx="0">
            <a:scrgbClr r="0" g="0" b="0"/>
          </a:effectRef>
          <a:fontRef idx="minor"/>
        </p:style>
        <p:txBody>
          <a:bodyPr lIns="0" tIns="32040" rIns="0" bIns="32040"/>
          <a:lstStyle/>
          <a:p>
            <a:pPr marL="316800" algn="ctr">
              <a:lnSpc>
                <a:spcPct val="100000"/>
              </a:lnSpc>
              <a:spcBef>
                <a:spcPts val="1001"/>
              </a:spcBef>
            </a:pPr>
            <a:r>
              <a:rPr lang="es-ES" sz="2400" b="1" strike="noStrike" spc="-1">
                <a:solidFill>
                  <a:srgbClr val="0070C0"/>
                </a:solidFill>
                <a:uFill>
                  <a:solidFill>
                    <a:srgbClr val="FFFFFF"/>
                  </a:solidFill>
                </a:uFill>
                <a:latin typeface="Calibri"/>
                <a:ea typeface="ＭＳ Ｐゴシック"/>
              </a:rPr>
              <a:t>Objectives</a:t>
            </a:r>
            <a:endParaRPr lang="es-ES" sz="2400" b="0" strike="noStrike" spc="-1">
              <a:solidFill>
                <a:srgbClr val="000000"/>
              </a:solidFill>
              <a:uFill>
                <a:solidFill>
                  <a:srgbClr val="FFFFFF"/>
                </a:solidFill>
              </a:uFill>
              <a:latin typeface="Arial"/>
            </a:endParaRPr>
          </a:p>
        </p:txBody>
      </p:sp>
      <p:sp>
        <p:nvSpPr>
          <p:cNvPr id="297" name="CustomShape 6"/>
          <p:cNvSpPr/>
          <p:nvPr/>
        </p:nvSpPr>
        <p:spPr>
          <a:xfrm>
            <a:off x="768600" y="2865600"/>
            <a:ext cx="2383200" cy="867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es-ES" sz="1700" b="0" strike="noStrike" spc="-1">
                <a:solidFill>
                  <a:srgbClr val="002060"/>
                </a:solidFill>
                <a:uFill>
                  <a:solidFill>
                    <a:srgbClr val="FFFFFF"/>
                  </a:solidFill>
                </a:uFill>
                <a:latin typeface="Calibri"/>
                <a:ea typeface="ＭＳ Ｐゴシック"/>
              </a:rPr>
              <a:t>Supercomputing services</a:t>
            </a:r>
            <a:endParaRPr lang="es-ES" sz="1700" b="0" strike="noStrike" spc="-1">
              <a:solidFill>
                <a:srgbClr val="000000"/>
              </a:solidFill>
              <a:uFill>
                <a:solidFill>
                  <a:srgbClr val="FFFFFF"/>
                </a:solidFill>
              </a:uFill>
              <a:latin typeface="Arial"/>
            </a:endParaRPr>
          </a:p>
          <a:p>
            <a:pPr algn="ctr">
              <a:lnSpc>
                <a:spcPct val="100000"/>
              </a:lnSpc>
            </a:pPr>
            <a:r>
              <a:rPr lang="es-ES" sz="1700" b="0" strike="noStrike" spc="-1">
                <a:solidFill>
                  <a:srgbClr val="002060"/>
                </a:solidFill>
                <a:uFill>
                  <a:solidFill>
                    <a:srgbClr val="FFFFFF"/>
                  </a:solidFill>
                </a:uFill>
                <a:latin typeface="Calibri"/>
                <a:ea typeface="ＭＳ Ｐゴシック"/>
              </a:rPr>
              <a:t>to Spanish and</a:t>
            </a:r>
            <a:endParaRPr lang="es-ES" sz="1700" b="0" strike="noStrike" spc="-1">
              <a:solidFill>
                <a:srgbClr val="000000"/>
              </a:solidFill>
              <a:uFill>
                <a:solidFill>
                  <a:srgbClr val="FFFFFF"/>
                </a:solidFill>
              </a:uFill>
              <a:latin typeface="Arial"/>
            </a:endParaRPr>
          </a:p>
          <a:p>
            <a:pPr algn="ctr">
              <a:lnSpc>
                <a:spcPct val="100000"/>
              </a:lnSpc>
            </a:pPr>
            <a:r>
              <a:rPr lang="es-ES" sz="1700" b="0" strike="noStrike" spc="-1">
                <a:solidFill>
                  <a:srgbClr val="002060"/>
                </a:solidFill>
                <a:uFill>
                  <a:solidFill>
                    <a:srgbClr val="FFFFFF"/>
                  </a:solidFill>
                </a:uFill>
                <a:latin typeface="Calibri"/>
                <a:ea typeface="ＭＳ Ｐゴシック"/>
              </a:rPr>
              <a:t>EU researchers</a:t>
            </a:r>
            <a:endParaRPr lang="es-ES" sz="1700" b="0" strike="noStrike" spc="-1">
              <a:solidFill>
                <a:srgbClr val="000000"/>
              </a:solidFill>
              <a:uFill>
                <a:solidFill>
                  <a:srgbClr val="FFFFFF"/>
                </a:solidFill>
              </a:uFill>
              <a:latin typeface="Arial"/>
            </a:endParaRPr>
          </a:p>
        </p:txBody>
      </p:sp>
      <p:sp>
        <p:nvSpPr>
          <p:cNvPr id="298" name="CustomShape 7"/>
          <p:cNvSpPr/>
          <p:nvPr/>
        </p:nvSpPr>
        <p:spPr>
          <a:xfrm>
            <a:off x="3595320" y="2866680"/>
            <a:ext cx="2307600" cy="867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es-ES" sz="1700" b="0" strike="noStrike" spc="-1">
                <a:solidFill>
                  <a:srgbClr val="002060"/>
                </a:solidFill>
                <a:uFill>
                  <a:solidFill>
                    <a:srgbClr val="FFFFFF"/>
                  </a:solidFill>
                </a:uFill>
                <a:latin typeface="Calibri"/>
                <a:ea typeface="ＭＳ Ｐゴシック"/>
              </a:rPr>
              <a:t>R&amp;D in Computer,</a:t>
            </a:r>
            <a:endParaRPr lang="es-ES" sz="1700" b="0" strike="noStrike" spc="-1">
              <a:solidFill>
                <a:srgbClr val="000000"/>
              </a:solidFill>
              <a:uFill>
                <a:solidFill>
                  <a:srgbClr val="FFFFFF"/>
                </a:solidFill>
              </a:uFill>
              <a:latin typeface="Arial"/>
            </a:endParaRPr>
          </a:p>
          <a:p>
            <a:pPr algn="ctr">
              <a:lnSpc>
                <a:spcPct val="100000"/>
              </a:lnSpc>
            </a:pPr>
            <a:r>
              <a:rPr lang="es-ES" sz="1700" b="0" strike="noStrike" spc="-1">
                <a:solidFill>
                  <a:srgbClr val="002060"/>
                </a:solidFill>
                <a:uFill>
                  <a:solidFill>
                    <a:srgbClr val="FFFFFF"/>
                  </a:solidFill>
                </a:uFill>
                <a:latin typeface="Calibri"/>
                <a:ea typeface="ＭＳ Ｐゴシック"/>
              </a:rPr>
              <a:t>Life, Earth and</a:t>
            </a:r>
            <a:endParaRPr lang="es-ES" sz="1700" b="0" strike="noStrike" spc="-1">
              <a:solidFill>
                <a:srgbClr val="000000"/>
              </a:solidFill>
              <a:uFill>
                <a:solidFill>
                  <a:srgbClr val="FFFFFF"/>
                </a:solidFill>
              </a:uFill>
              <a:latin typeface="Arial"/>
            </a:endParaRPr>
          </a:p>
          <a:p>
            <a:pPr algn="ctr">
              <a:lnSpc>
                <a:spcPct val="100000"/>
              </a:lnSpc>
            </a:pPr>
            <a:r>
              <a:rPr lang="es-ES" sz="1700" b="0" strike="noStrike" spc="-1">
                <a:solidFill>
                  <a:srgbClr val="002060"/>
                </a:solidFill>
                <a:uFill>
                  <a:solidFill>
                    <a:srgbClr val="FFFFFF"/>
                  </a:solidFill>
                </a:uFill>
                <a:latin typeface="Calibri"/>
                <a:ea typeface="ＭＳ Ｐゴシック"/>
              </a:rPr>
              <a:t>Engineering Sciences</a:t>
            </a:r>
            <a:endParaRPr lang="es-ES" sz="1700" b="0" strike="noStrike" spc="-1">
              <a:solidFill>
                <a:srgbClr val="000000"/>
              </a:solidFill>
              <a:uFill>
                <a:solidFill>
                  <a:srgbClr val="FFFFFF"/>
                </a:solidFill>
              </a:uFill>
              <a:latin typeface="Arial"/>
            </a:endParaRPr>
          </a:p>
        </p:txBody>
      </p:sp>
      <p:sp>
        <p:nvSpPr>
          <p:cNvPr id="299" name="CustomShape 8"/>
          <p:cNvSpPr/>
          <p:nvPr/>
        </p:nvSpPr>
        <p:spPr>
          <a:xfrm>
            <a:off x="6411240" y="2858760"/>
            <a:ext cx="1930680" cy="867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es-ES" sz="1700" b="0" strike="noStrike" spc="-1">
                <a:solidFill>
                  <a:srgbClr val="002060"/>
                </a:solidFill>
                <a:uFill>
                  <a:solidFill>
                    <a:srgbClr val="FFFFFF"/>
                  </a:solidFill>
                </a:uFill>
                <a:latin typeface="Calibri"/>
                <a:ea typeface="ＭＳ Ｐゴシック"/>
              </a:rPr>
              <a:t>PhD programme,</a:t>
            </a:r>
            <a:endParaRPr lang="es-ES" sz="1700" b="0" strike="noStrike" spc="-1">
              <a:solidFill>
                <a:srgbClr val="000000"/>
              </a:solidFill>
              <a:uFill>
                <a:solidFill>
                  <a:srgbClr val="FFFFFF"/>
                </a:solidFill>
              </a:uFill>
              <a:latin typeface="Arial"/>
            </a:endParaRPr>
          </a:p>
          <a:p>
            <a:pPr algn="ctr">
              <a:lnSpc>
                <a:spcPct val="100000"/>
              </a:lnSpc>
            </a:pPr>
            <a:r>
              <a:rPr lang="es-ES" sz="1700" b="0" strike="noStrike" spc="-1">
                <a:solidFill>
                  <a:srgbClr val="002060"/>
                </a:solidFill>
                <a:uFill>
                  <a:solidFill>
                    <a:srgbClr val="FFFFFF"/>
                  </a:solidFill>
                </a:uFill>
                <a:latin typeface="Calibri"/>
                <a:ea typeface="ＭＳ Ｐゴシック"/>
              </a:rPr>
              <a:t>technology transfer,</a:t>
            </a:r>
            <a:endParaRPr lang="es-ES" sz="1700" b="0" strike="noStrike" spc="-1">
              <a:solidFill>
                <a:srgbClr val="000000"/>
              </a:solidFill>
              <a:uFill>
                <a:solidFill>
                  <a:srgbClr val="FFFFFF"/>
                </a:solidFill>
              </a:uFill>
              <a:latin typeface="Arial"/>
            </a:endParaRPr>
          </a:p>
          <a:p>
            <a:pPr algn="ctr">
              <a:lnSpc>
                <a:spcPct val="100000"/>
              </a:lnSpc>
            </a:pPr>
            <a:r>
              <a:rPr lang="es-ES" sz="1700" b="0" strike="noStrike" spc="-1">
                <a:solidFill>
                  <a:srgbClr val="002060"/>
                </a:solidFill>
                <a:uFill>
                  <a:solidFill>
                    <a:srgbClr val="FFFFFF"/>
                  </a:solidFill>
                </a:uFill>
                <a:latin typeface="Calibri"/>
                <a:ea typeface="ＭＳ Ｐゴシック"/>
              </a:rPr>
              <a:t> public engagement</a:t>
            </a:r>
            <a:endParaRPr lang="es-ES" sz="1700" b="0" strike="noStrike" spc="-1">
              <a:solidFill>
                <a:srgbClr val="000000"/>
              </a:solidFill>
              <a:uFill>
                <a:solidFill>
                  <a:srgbClr val="FFFFFF"/>
                </a:solidFill>
              </a:uFill>
              <a:latin typeface="Arial"/>
            </a:endParaRPr>
          </a:p>
        </p:txBody>
      </p:sp>
      <p:sp>
        <p:nvSpPr>
          <p:cNvPr id="300" name="CustomShape 9"/>
          <p:cNvSpPr/>
          <p:nvPr/>
        </p:nvSpPr>
        <p:spPr>
          <a:xfrm>
            <a:off x="628560" y="1951920"/>
            <a:ext cx="2663640" cy="822600"/>
          </a:xfrm>
          <a:prstGeom prst="round2SameRect">
            <a:avLst>
              <a:gd name="adj1" fmla="val 16667"/>
              <a:gd name="adj2" fmla="val 0"/>
            </a:avLst>
          </a:prstGeom>
          <a:blipFill>
            <a:blip r:embed="rId2"/>
            <a:tile/>
          </a:blipFill>
          <a:ln>
            <a:noFill/>
          </a:ln>
        </p:spPr>
        <p:style>
          <a:lnRef idx="0">
            <a:scrgbClr r="0" g="0" b="0"/>
          </a:lnRef>
          <a:fillRef idx="0">
            <a:scrgbClr r="0" g="0" b="0"/>
          </a:fillRef>
          <a:effectRef idx="0">
            <a:scrgbClr r="0" g="0" b="0"/>
          </a:effectRef>
          <a:fontRef idx="minor"/>
        </p:style>
      </p:sp>
      <p:sp>
        <p:nvSpPr>
          <p:cNvPr id="301" name="CustomShape 10"/>
          <p:cNvSpPr/>
          <p:nvPr/>
        </p:nvSpPr>
        <p:spPr>
          <a:xfrm>
            <a:off x="3560760" y="1951920"/>
            <a:ext cx="2375640" cy="822600"/>
          </a:xfrm>
          <a:prstGeom prst="round2SameRect">
            <a:avLst>
              <a:gd name="adj1" fmla="val 16667"/>
              <a:gd name="adj2" fmla="val 0"/>
            </a:avLst>
          </a:prstGeom>
          <a:blipFill>
            <a:blip r:embed="rId3"/>
            <a:stretch>
              <a:fillRect/>
            </a:stretch>
          </a:blipFill>
          <a:ln>
            <a:noFill/>
          </a:ln>
        </p:spPr>
        <p:style>
          <a:lnRef idx="0">
            <a:scrgbClr r="0" g="0" b="0"/>
          </a:lnRef>
          <a:fillRef idx="0">
            <a:scrgbClr r="0" g="0" b="0"/>
          </a:fillRef>
          <a:effectRef idx="0">
            <a:scrgbClr r="0" g="0" b="0"/>
          </a:effectRef>
          <a:fontRef idx="minor"/>
        </p:style>
      </p:sp>
      <p:sp>
        <p:nvSpPr>
          <p:cNvPr id="302" name="CustomShape 11"/>
          <p:cNvSpPr/>
          <p:nvPr/>
        </p:nvSpPr>
        <p:spPr>
          <a:xfrm>
            <a:off x="6188760" y="1951920"/>
            <a:ext cx="2375640" cy="822600"/>
          </a:xfrm>
          <a:prstGeom prst="round2SameRect">
            <a:avLst>
              <a:gd name="adj1" fmla="val 16667"/>
              <a:gd name="adj2" fmla="val 0"/>
            </a:avLst>
          </a:prstGeom>
          <a:blipFill>
            <a:blip r:embed="rId4"/>
            <a:tile/>
          </a:blipFill>
          <a:ln>
            <a:noFill/>
          </a:ln>
        </p:spPr>
        <p:style>
          <a:lnRef idx="0">
            <a:scrgbClr r="0" g="0" b="0"/>
          </a:lnRef>
          <a:fillRef idx="0">
            <a:scrgbClr r="0" g="0" b="0"/>
          </a:fillRef>
          <a:effectRef idx="0">
            <a:scrgbClr r="0" g="0" b="0"/>
          </a:effectRef>
          <a:fontRef idx="minor"/>
        </p:style>
      </p:sp>
      <p:sp>
        <p:nvSpPr>
          <p:cNvPr id="303" name="CustomShape 12"/>
          <p:cNvSpPr/>
          <p:nvPr/>
        </p:nvSpPr>
        <p:spPr>
          <a:xfrm>
            <a:off x="2606760" y="4264920"/>
            <a:ext cx="3957840" cy="424440"/>
          </a:xfrm>
          <a:prstGeom prst="rect">
            <a:avLst/>
          </a:prstGeom>
          <a:noFill/>
          <a:ln>
            <a:noFill/>
          </a:ln>
        </p:spPr>
        <p:style>
          <a:lnRef idx="0">
            <a:scrgbClr r="0" g="0" b="0"/>
          </a:lnRef>
          <a:fillRef idx="0">
            <a:scrgbClr r="0" g="0" b="0"/>
          </a:fillRef>
          <a:effectRef idx="0">
            <a:scrgbClr r="0" g="0" b="0"/>
          </a:effectRef>
          <a:fontRef idx="minor"/>
        </p:style>
        <p:txBody>
          <a:bodyPr lIns="0" tIns="32040" rIns="0" bIns="32040"/>
          <a:lstStyle/>
          <a:p>
            <a:pPr marL="316800" algn="ctr">
              <a:lnSpc>
                <a:spcPct val="90000"/>
              </a:lnSpc>
              <a:spcBef>
                <a:spcPts val="1001"/>
              </a:spcBef>
            </a:pPr>
            <a:r>
              <a:rPr lang="es-ES" sz="2400" b="1" strike="noStrike" spc="-1">
                <a:solidFill>
                  <a:srgbClr val="0070C0"/>
                </a:solidFill>
                <a:uFill>
                  <a:solidFill>
                    <a:srgbClr val="FFFFFF"/>
                  </a:solidFill>
                </a:uFill>
                <a:latin typeface="Calibri"/>
                <a:ea typeface="ＭＳ Ｐゴシック"/>
              </a:rPr>
              <a:t>Scientific Departments</a:t>
            </a:r>
            <a:endParaRPr lang="es-ES" sz="2400" b="0" strike="noStrike" spc="-1">
              <a:solidFill>
                <a:srgbClr val="000000"/>
              </a:solidFill>
              <a:uFill>
                <a:solidFill>
                  <a:srgbClr val="FFFFFF"/>
                </a:solidFill>
              </a:uFill>
              <a:latin typeface="Arial"/>
            </a:endParaRPr>
          </a:p>
        </p:txBody>
      </p:sp>
      <p:sp>
        <p:nvSpPr>
          <p:cNvPr id="304" name="CustomShape 13"/>
          <p:cNvSpPr/>
          <p:nvPr/>
        </p:nvSpPr>
        <p:spPr>
          <a:xfrm>
            <a:off x="0" y="5816160"/>
            <a:ext cx="2606400" cy="987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305" name="Imagen 3"/>
          <p:cNvPicPr/>
          <p:nvPr/>
        </p:nvPicPr>
        <p:blipFill>
          <a:blip r:embed="rId5"/>
          <a:stretch/>
        </p:blipFill>
        <p:spPr>
          <a:xfrm>
            <a:off x="156600" y="4870080"/>
            <a:ext cx="2191680" cy="1439640"/>
          </a:xfrm>
          <a:prstGeom prst="rect">
            <a:avLst/>
          </a:prstGeom>
          <a:ln>
            <a:noFill/>
          </a:ln>
        </p:spPr>
      </p:pic>
      <p:pic>
        <p:nvPicPr>
          <p:cNvPr id="306" name="Imagen 9"/>
          <p:cNvPicPr/>
          <p:nvPr/>
        </p:nvPicPr>
        <p:blipFill>
          <a:blip r:embed="rId6"/>
          <a:stretch/>
        </p:blipFill>
        <p:spPr>
          <a:xfrm>
            <a:off x="6920640" y="4870080"/>
            <a:ext cx="1992240" cy="1439640"/>
          </a:xfrm>
          <a:prstGeom prst="rect">
            <a:avLst/>
          </a:prstGeom>
          <a:ln>
            <a:noFill/>
          </a:ln>
        </p:spPr>
      </p:pic>
      <p:pic>
        <p:nvPicPr>
          <p:cNvPr id="307" name="Imagen 15"/>
          <p:cNvPicPr/>
          <p:nvPr/>
        </p:nvPicPr>
        <p:blipFill>
          <a:blip r:embed="rId7"/>
          <a:stretch/>
        </p:blipFill>
        <p:spPr>
          <a:xfrm>
            <a:off x="4748760" y="4851720"/>
            <a:ext cx="2028600" cy="1439640"/>
          </a:xfrm>
          <a:prstGeom prst="rect">
            <a:avLst/>
          </a:prstGeom>
          <a:ln>
            <a:noFill/>
          </a:ln>
        </p:spPr>
      </p:pic>
      <p:pic>
        <p:nvPicPr>
          <p:cNvPr id="308" name="Imagen 16"/>
          <p:cNvPicPr/>
          <p:nvPr/>
        </p:nvPicPr>
        <p:blipFill>
          <a:blip r:embed="rId8"/>
          <a:stretch/>
        </p:blipFill>
        <p:spPr>
          <a:xfrm>
            <a:off x="2359800" y="4870080"/>
            <a:ext cx="2327040" cy="1439640"/>
          </a:xfrm>
          <a:prstGeom prst="rect">
            <a:avLst/>
          </a:prstGeom>
          <a:ln>
            <a:noFill/>
          </a:ln>
        </p:spPr>
      </p:pic>
    </p:spTree>
    <p:extLst>
      <p:ext uri="{BB962C8B-B14F-4D97-AF65-F5344CB8AC3E}">
        <p14:creationId xmlns:p14="http://schemas.microsoft.com/office/powerpoint/2010/main" val="3305311495"/>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Captura de pantalla 2019-03-28 a las 18.24.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
            <a:ext cx="9144000" cy="6829063"/>
          </a:xfrm>
          <a:prstGeom prst="rect">
            <a:avLst/>
          </a:prstGeom>
        </p:spPr>
      </p:pic>
    </p:spTree>
    <p:extLst>
      <p:ext uri="{BB962C8B-B14F-4D97-AF65-F5344CB8AC3E}">
        <p14:creationId xmlns:p14="http://schemas.microsoft.com/office/powerpoint/2010/main" val="118126324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CustomShape 1"/>
          <p:cNvSpPr/>
          <p:nvPr/>
        </p:nvSpPr>
        <p:spPr>
          <a:xfrm>
            <a:off x="464760" y="217800"/>
            <a:ext cx="8229240" cy="838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3500" b="1" strike="noStrike" spc="-1">
                <a:solidFill>
                  <a:srgbClr val="124484"/>
                </a:solidFill>
                <a:uFill>
                  <a:solidFill>
                    <a:srgbClr val="FFFFFF"/>
                  </a:solidFill>
                </a:uFill>
                <a:latin typeface="Calibri"/>
              </a:rPr>
              <a:t>BSC Earth Sciences Department</a:t>
            </a:r>
            <a:endParaRPr lang="es-ES" sz="3500" b="0" strike="noStrike" spc="-1">
              <a:solidFill>
                <a:srgbClr val="000000"/>
              </a:solidFill>
              <a:uFill>
                <a:solidFill>
                  <a:srgbClr val="FFFFFF"/>
                </a:solidFill>
              </a:uFill>
              <a:latin typeface="Arial"/>
            </a:endParaRPr>
          </a:p>
        </p:txBody>
      </p:sp>
      <p:pic>
        <p:nvPicPr>
          <p:cNvPr id="358" name="Picture 2"/>
          <p:cNvPicPr/>
          <p:nvPr/>
        </p:nvPicPr>
        <p:blipFill>
          <a:blip r:embed="rId3"/>
          <a:stretch/>
        </p:blipFill>
        <p:spPr>
          <a:xfrm>
            <a:off x="311400" y="1444320"/>
            <a:ext cx="8535960" cy="4660560"/>
          </a:xfrm>
          <a:prstGeom prst="rect">
            <a:avLst/>
          </a:prstGeom>
          <a:ln>
            <a:noFill/>
          </a:ln>
        </p:spPr>
      </p:pic>
      <p:sp>
        <p:nvSpPr>
          <p:cNvPr id="359" name="CustomShape 2"/>
          <p:cNvSpPr/>
          <p:nvPr/>
        </p:nvSpPr>
        <p:spPr>
          <a:xfrm>
            <a:off x="2263680" y="1465560"/>
            <a:ext cx="1438560" cy="4639680"/>
          </a:xfrm>
          <a:prstGeom prst="rect">
            <a:avLst/>
          </a:prstGeom>
          <a:noFill/>
          <a:ln w="50760">
            <a:solidFill>
              <a:srgbClr val="FF0000"/>
            </a:solidFill>
            <a:custDash>
              <a:ds d="300000" sp="100000"/>
            </a:custDash>
          </a:ln>
        </p:spPr>
        <p:style>
          <a:lnRef idx="2">
            <a:schemeClr val="accent1">
              <a:shade val="50000"/>
            </a:schemeClr>
          </a:lnRef>
          <a:fillRef idx="1">
            <a:schemeClr val="accent1"/>
          </a:fillRef>
          <a:effectRef idx="0">
            <a:schemeClr val="accent1"/>
          </a:effectRef>
          <a:fontRef idx="minor"/>
        </p:style>
      </p:sp>
      <p:sp>
        <p:nvSpPr>
          <p:cNvPr id="360" name="CustomShape 3"/>
          <p:cNvSpPr/>
          <p:nvPr/>
        </p:nvSpPr>
        <p:spPr>
          <a:xfrm>
            <a:off x="1548000" y="6229440"/>
            <a:ext cx="286956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2400" b="1" i="1" strike="noStrike" spc="-1">
                <a:solidFill>
                  <a:srgbClr val="FF0000"/>
                </a:solidFill>
                <a:uFill>
                  <a:solidFill>
                    <a:srgbClr val="FFFFFF"/>
                  </a:solidFill>
                </a:uFill>
                <a:latin typeface="Calibri"/>
              </a:rPr>
              <a:t>Short-term forecast</a:t>
            </a:r>
            <a:endParaRPr lang="es-ES" sz="2400" b="0" strike="noStrike" spc="-1">
              <a:solidFill>
                <a:srgbClr val="000000"/>
              </a:solidFill>
              <a:uFill>
                <a:solidFill>
                  <a:srgbClr val="FFFFFF"/>
                </a:solidFill>
              </a:uFill>
              <a:latin typeface="Arial"/>
            </a:endParaRPr>
          </a:p>
        </p:txBody>
      </p:sp>
      <p:sp>
        <p:nvSpPr>
          <p:cNvPr id="361" name="TextShape 4"/>
          <p:cNvSpPr txBox="1"/>
          <p:nvPr/>
        </p:nvSpPr>
        <p:spPr>
          <a:xfrm>
            <a:off x="8604360" y="6357600"/>
            <a:ext cx="442080" cy="412560"/>
          </a:xfrm>
          <a:prstGeom prst="rect">
            <a:avLst/>
          </a:prstGeom>
          <a:noFill/>
          <a:ln>
            <a:noFill/>
          </a:ln>
        </p:spPr>
        <p:txBody>
          <a:bodyPr lIns="90000" tIns="45000" rIns="90000" bIns="45000" anchor="b"/>
          <a:lstStyle/>
          <a:p>
            <a:pPr algn="r">
              <a:lnSpc>
                <a:spcPct val="100000"/>
              </a:lnSpc>
            </a:pPr>
            <a:fld id="{125263EF-B78A-4B40-907B-CD2EA432CA2A}" type="slidenum">
              <a:rPr lang="es-ES" sz="1100" b="0" strike="noStrike" spc="-1">
                <a:solidFill>
                  <a:srgbClr val="004990"/>
                </a:solidFill>
                <a:uFill>
                  <a:solidFill>
                    <a:srgbClr val="FFFFFF"/>
                  </a:solidFill>
                </a:uFill>
                <a:latin typeface="Calibri"/>
              </a:rPr>
              <a:t>4</a:t>
            </a:fld>
            <a:endParaRPr lang="es-ES" sz="1100" b="0" strike="noStrike" spc="-1">
              <a:solidFill>
                <a:srgbClr val="000000"/>
              </a:solidFill>
              <a:uFill>
                <a:solidFill>
                  <a:srgbClr val="FFFFFF"/>
                </a:solidFill>
              </a:uFill>
              <a:latin typeface="Times New Roman"/>
            </a:endParaRPr>
          </a:p>
        </p:txBody>
      </p:sp>
      <p:pic>
        <p:nvPicPr>
          <p:cNvPr id="362" name="Picture 3"/>
          <p:cNvPicPr/>
          <p:nvPr/>
        </p:nvPicPr>
        <p:blipFill>
          <a:blip r:embed="rId4"/>
          <a:stretch/>
        </p:blipFill>
        <p:spPr>
          <a:xfrm>
            <a:off x="0" y="6151680"/>
            <a:ext cx="2398320" cy="705960"/>
          </a:xfrm>
          <a:prstGeom prst="rect">
            <a:avLst/>
          </a:prstGeom>
          <a:ln>
            <a:noFill/>
          </a:ln>
        </p:spPr>
      </p:pic>
    </p:spTree>
    <p:extLst>
      <p:ext uri="{BB962C8B-B14F-4D97-AF65-F5344CB8AC3E}">
        <p14:creationId xmlns:p14="http://schemas.microsoft.com/office/powerpoint/2010/main" val="1314664985"/>
      </p:ext>
    </p:extLst>
  </p:cSld>
  <p:clrMapOvr>
    <a:masterClrMapping/>
  </p:clrMapOvr>
  <p:timing>
    <p:tnLst>
      <p:par>
        <p:cTn xmlns:p14="http://schemas.microsoft.com/office/powerpoint/2010/mai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360"/>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3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CustomShape 1"/>
          <p:cNvSpPr/>
          <p:nvPr/>
        </p:nvSpPr>
        <p:spPr>
          <a:xfrm>
            <a:off x="559499" y="217700"/>
            <a:ext cx="8039069" cy="837740"/>
          </a:xfrm>
          <a:prstGeom prst="rect">
            <a:avLst/>
          </a:prstGeom>
          <a:noFill/>
          <a:ln>
            <a:noFill/>
          </a:ln>
        </p:spPr>
        <p:style>
          <a:lnRef idx="0">
            <a:scrgbClr r="0" g="0" b="0"/>
          </a:lnRef>
          <a:fillRef idx="0">
            <a:scrgbClr r="0" g="0" b="0"/>
          </a:fillRef>
          <a:effectRef idx="0">
            <a:scrgbClr r="0" g="0" b="0"/>
          </a:effectRef>
          <a:fontRef idx="minor"/>
        </p:style>
        <p:txBody>
          <a:bodyPr lIns="87924" tIns="43962" rIns="87924" bIns="43962" anchor="ctr"/>
          <a:lstStyle/>
          <a:p>
            <a:pPr algn="ctr">
              <a:lnSpc>
                <a:spcPct val="100000"/>
              </a:lnSpc>
            </a:pPr>
            <a:r>
              <a:rPr lang="en-US" sz="3126" b="1" spc="-1" dirty="0" err="1">
                <a:solidFill>
                  <a:srgbClr val="124484"/>
                </a:solidFill>
                <a:uFill>
                  <a:solidFill>
                    <a:srgbClr val="FFFFFF"/>
                  </a:solidFill>
                </a:uFill>
                <a:latin typeface="Calibri"/>
              </a:rPr>
              <a:t>CALIdad</a:t>
            </a:r>
            <a:r>
              <a:rPr lang="en-US" sz="3126" b="1" spc="-1" dirty="0">
                <a:solidFill>
                  <a:srgbClr val="124484"/>
                </a:solidFill>
                <a:uFill>
                  <a:solidFill>
                    <a:srgbClr val="FFFFFF"/>
                  </a:solidFill>
                </a:uFill>
                <a:latin typeface="Calibri"/>
              </a:rPr>
              <a:t> del </a:t>
            </a:r>
            <a:r>
              <a:rPr lang="en-US" sz="3126" b="1" spc="-1" dirty="0" err="1">
                <a:solidFill>
                  <a:srgbClr val="124484"/>
                </a:solidFill>
                <a:uFill>
                  <a:solidFill>
                    <a:srgbClr val="FFFFFF"/>
                  </a:solidFill>
                </a:uFill>
                <a:latin typeface="Calibri"/>
              </a:rPr>
              <a:t>aire</a:t>
            </a:r>
            <a:r>
              <a:rPr lang="en-US" sz="3126" b="1" spc="-1" dirty="0">
                <a:solidFill>
                  <a:srgbClr val="124484"/>
                </a:solidFill>
                <a:uFill>
                  <a:solidFill>
                    <a:srgbClr val="FFFFFF"/>
                  </a:solidFill>
                </a:uFill>
                <a:latin typeface="Calibri"/>
              </a:rPr>
              <a:t> </a:t>
            </a:r>
            <a:r>
              <a:rPr lang="en-US" sz="3126" b="1" spc="-1" dirty="0" err="1">
                <a:solidFill>
                  <a:srgbClr val="124484"/>
                </a:solidFill>
                <a:uFill>
                  <a:solidFill>
                    <a:srgbClr val="FFFFFF"/>
                  </a:solidFill>
                </a:uFill>
                <a:latin typeface="Calibri"/>
              </a:rPr>
              <a:t>Operacional</a:t>
            </a:r>
            <a:r>
              <a:rPr lang="en-US" sz="3126" b="1" spc="-1" dirty="0">
                <a:solidFill>
                  <a:srgbClr val="124484"/>
                </a:solidFill>
                <a:uFill>
                  <a:solidFill>
                    <a:srgbClr val="FFFFFF"/>
                  </a:solidFill>
                </a:uFill>
                <a:latin typeface="Calibri"/>
              </a:rPr>
              <a:t> Para </a:t>
            </a:r>
            <a:r>
              <a:rPr lang="en-US" sz="3126" b="1" spc="-1" dirty="0" err="1">
                <a:solidFill>
                  <a:srgbClr val="124484"/>
                </a:solidFill>
                <a:uFill>
                  <a:solidFill>
                    <a:srgbClr val="FFFFFF"/>
                  </a:solidFill>
                </a:uFill>
                <a:latin typeface="Calibri"/>
              </a:rPr>
              <a:t>España</a:t>
            </a:r>
            <a:r>
              <a:rPr lang="en-US" sz="3126" b="1" spc="-1" dirty="0">
                <a:solidFill>
                  <a:srgbClr val="124484"/>
                </a:solidFill>
                <a:uFill>
                  <a:solidFill>
                    <a:srgbClr val="FFFFFF"/>
                  </a:solidFill>
                </a:uFill>
                <a:latin typeface="Calibri"/>
              </a:rPr>
              <a:t> (CALIOPE) </a:t>
            </a:r>
            <a:endParaRPr lang="en-US" sz="3126" spc="-1" dirty="0">
              <a:solidFill>
                <a:srgbClr val="000000"/>
              </a:solidFill>
              <a:uFill>
                <a:solidFill>
                  <a:srgbClr val="FFFFFF"/>
                </a:solidFill>
              </a:uFill>
              <a:latin typeface="Arial"/>
            </a:endParaRPr>
          </a:p>
        </p:txBody>
      </p:sp>
      <p:pic>
        <p:nvPicPr>
          <p:cNvPr id="250" name="Picture 8"/>
          <p:cNvPicPr/>
          <p:nvPr/>
        </p:nvPicPr>
        <p:blipFill>
          <a:blip r:embed="rId3"/>
          <a:stretch/>
        </p:blipFill>
        <p:spPr>
          <a:xfrm>
            <a:off x="495491" y="4249896"/>
            <a:ext cx="2139367" cy="2282156"/>
          </a:xfrm>
          <a:prstGeom prst="rect">
            <a:avLst/>
          </a:prstGeom>
          <a:ln>
            <a:noFill/>
          </a:ln>
        </p:spPr>
      </p:pic>
      <p:pic>
        <p:nvPicPr>
          <p:cNvPr id="251" name="Picture 9"/>
          <p:cNvPicPr/>
          <p:nvPr/>
        </p:nvPicPr>
        <p:blipFill>
          <a:blip r:embed="rId4"/>
          <a:srcRect l="18354" t="11562" r="25895" b="26734"/>
          <a:stretch/>
        </p:blipFill>
        <p:spPr>
          <a:xfrm>
            <a:off x="547894" y="4461265"/>
            <a:ext cx="1989193" cy="1247114"/>
          </a:xfrm>
          <a:prstGeom prst="rect">
            <a:avLst/>
          </a:prstGeom>
          <a:ln>
            <a:noFill/>
          </a:ln>
        </p:spPr>
      </p:pic>
      <p:pic>
        <p:nvPicPr>
          <p:cNvPr id="252" name="Picture 11"/>
          <p:cNvPicPr/>
          <p:nvPr/>
        </p:nvPicPr>
        <p:blipFill>
          <a:blip r:embed="rId5"/>
          <a:stretch/>
        </p:blipFill>
        <p:spPr>
          <a:xfrm>
            <a:off x="2080233" y="4153180"/>
            <a:ext cx="2587780" cy="2190011"/>
          </a:xfrm>
          <a:prstGeom prst="rect">
            <a:avLst/>
          </a:prstGeom>
          <a:ln>
            <a:noFill/>
          </a:ln>
        </p:spPr>
      </p:pic>
      <p:pic>
        <p:nvPicPr>
          <p:cNvPr id="253" name="Picture 12"/>
          <p:cNvPicPr/>
          <p:nvPr/>
        </p:nvPicPr>
        <p:blipFill>
          <a:blip r:embed="rId6"/>
          <a:stretch/>
        </p:blipFill>
        <p:spPr>
          <a:xfrm>
            <a:off x="2830049" y="4298078"/>
            <a:ext cx="1081817" cy="1910413"/>
          </a:xfrm>
          <a:prstGeom prst="rect">
            <a:avLst/>
          </a:prstGeom>
          <a:ln>
            <a:noFill/>
          </a:ln>
        </p:spPr>
      </p:pic>
      <p:pic>
        <p:nvPicPr>
          <p:cNvPr id="254" name="Picture 19"/>
          <p:cNvPicPr/>
          <p:nvPr/>
        </p:nvPicPr>
        <p:blipFill rotWithShape="1">
          <a:blip r:embed="rId7"/>
          <a:srcRect l="8735" t="7962" r="9685" b="5436"/>
          <a:stretch/>
        </p:blipFill>
        <p:spPr>
          <a:xfrm>
            <a:off x="454694" y="1240081"/>
            <a:ext cx="2124948" cy="1731719"/>
          </a:xfrm>
          <a:prstGeom prst="rect">
            <a:avLst/>
          </a:prstGeom>
          <a:ln>
            <a:noFill/>
          </a:ln>
          <a:effectLst>
            <a:outerShdw blurRad="292100" dist="139700" dir="2700000" algn="tl" rotWithShape="0">
              <a:srgbClr val="333333">
                <a:alpha val="65000"/>
              </a:srgbClr>
            </a:outerShdw>
          </a:effectLst>
        </p:spPr>
      </p:pic>
      <p:pic>
        <p:nvPicPr>
          <p:cNvPr id="255" name="Picture 20"/>
          <p:cNvPicPr/>
          <p:nvPr/>
        </p:nvPicPr>
        <p:blipFill rotWithShape="1">
          <a:blip r:embed="rId8"/>
          <a:srcRect l="14432" t="10213" r="14828" b="10205"/>
          <a:stretch/>
        </p:blipFill>
        <p:spPr>
          <a:xfrm>
            <a:off x="2789150" y="1291188"/>
            <a:ext cx="1842586" cy="1591314"/>
          </a:xfrm>
          <a:prstGeom prst="rect">
            <a:avLst/>
          </a:prstGeom>
          <a:ln w="28440">
            <a:solidFill>
              <a:srgbClr val="FF0000"/>
            </a:solidFill>
            <a:round/>
          </a:ln>
          <a:effectLst>
            <a:outerShdw blurRad="292100" dist="139700" dir="2700000" algn="tl" rotWithShape="0">
              <a:srgbClr val="333333">
                <a:alpha val="65000"/>
              </a:srgbClr>
            </a:outerShdw>
          </a:effectLst>
        </p:spPr>
      </p:pic>
      <p:pic>
        <p:nvPicPr>
          <p:cNvPr id="256" name="Picture 21"/>
          <p:cNvPicPr/>
          <p:nvPr/>
        </p:nvPicPr>
        <p:blipFill rotWithShape="1">
          <a:blip r:embed="rId9"/>
          <a:srcRect l="20181" t="9999" r="21081" b="9694"/>
          <a:stretch/>
        </p:blipFill>
        <p:spPr>
          <a:xfrm>
            <a:off x="4948788" y="1281997"/>
            <a:ext cx="1530127" cy="1605779"/>
          </a:xfrm>
          <a:prstGeom prst="rect">
            <a:avLst/>
          </a:prstGeom>
          <a:ln w="28440">
            <a:solidFill>
              <a:srgbClr val="FF0000"/>
            </a:solidFill>
            <a:round/>
          </a:ln>
          <a:effectLst>
            <a:outerShdw blurRad="292100" dist="139700" dir="2700000" algn="tl" rotWithShape="0">
              <a:srgbClr val="333333">
                <a:alpha val="65000"/>
              </a:srgbClr>
            </a:outerShdw>
          </a:effectLst>
        </p:spPr>
      </p:pic>
      <p:sp>
        <p:nvSpPr>
          <p:cNvPr id="257" name="CustomShape 2"/>
          <p:cNvSpPr/>
          <p:nvPr/>
        </p:nvSpPr>
        <p:spPr>
          <a:xfrm>
            <a:off x="823623" y="3261589"/>
            <a:ext cx="7269206" cy="294370"/>
          </a:xfrm>
          <a:prstGeom prst="leftRightArrow">
            <a:avLst>
              <a:gd name="adj1" fmla="val 73149"/>
              <a:gd name="adj2" fmla="val 50302"/>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0800000"/>
          </a:gradFill>
          <a:ln w="9360">
            <a:solidFill>
              <a:srgbClr val="0070C0"/>
            </a:solidFill>
            <a:miter/>
          </a:ln>
        </p:spPr>
        <p:style>
          <a:lnRef idx="0">
            <a:scrgbClr r="0" g="0" b="0"/>
          </a:lnRef>
          <a:fillRef idx="0">
            <a:scrgbClr r="0" g="0" b="0"/>
          </a:fillRef>
          <a:effectRef idx="0">
            <a:scrgbClr r="0" g="0" b="0"/>
          </a:effectRef>
          <a:fontRef idx="minor"/>
        </p:style>
        <p:txBody>
          <a:bodyPr lIns="87924" tIns="45720" rIns="87924" bIns="45720" anchor="ctr"/>
          <a:lstStyle/>
          <a:p>
            <a:pPr algn="ctr">
              <a:lnSpc>
                <a:spcPct val="100000"/>
              </a:lnSpc>
            </a:pPr>
            <a:r>
              <a:rPr lang="en-US" sz="1400" spc="-1" dirty="0">
                <a:solidFill>
                  <a:srgbClr val="0070C0"/>
                </a:solidFill>
                <a:uFill>
                  <a:solidFill>
                    <a:srgbClr val="FFFFFF"/>
                  </a:solidFill>
                </a:uFill>
                <a:latin typeface="Arial"/>
                <a:ea typeface="ＭＳ Ｐゴシック"/>
              </a:rPr>
              <a:t>Multiscale models from regional to local scales</a:t>
            </a:r>
            <a:endParaRPr lang="en-US" sz="1400" spc="-1" dirty="0">
              <a:solidFill>
                <a:srgbClr val="000000"/>
              </a:solidFill>
              <a:uFill>
                <a:solidFill>
                  <a:srgbClr val="FFFFFF"/>
                </a:solidFill>
              </a:uFill>
              <a:latin typeface="Arial"/>
            </a:endParaRPr>
          </a:p>
        </p:txBody>
      </p:sp>
      <p:pic>
        <p:nvPicPr>
          <p:cNvPr id="258" name="Picture 24"/>
          <p:cNvPicPr/>
          <p:nvPr/>
        </p:nvPicPr>
        <p:blipFill>
          <a:blip r:embed="rId10"/>
          <a:stretch/>
        </p:blipFill>
        <p:spPr>
          <a:xfrm>
            <a:off x="4460512" y="5075678"/>
            <a:ext cx="1998337" cy="1275602"/>
          </a:xfrm>
          <a:prstGeom prst="rect">
            <a:avLst/>
          </a:prstGeom>
          <a:ln>
            <a:noFill/>
          </a:ln>
        </p:spPr>
      </p:pic>
      <p:pic>
        <p:nvPicPr>
          <p:cNvPr id="259" name="Picture 25"/>
          <p:cNvPicPr/>
          <p:nvPr/>
        </p:nvPicPr>
        <p:blipFill>
          <a:blip r:embed="rId11"/>
          <a:stretch/>
        </p:blipFill>
        <p:spPr>
          <a:xfrm>
            <a:off x="6697651" y="5075678"/>
            <a:ext cx="1996930" cy="1275602"/>
          </a:xfrm>
          <a:prstGeom prst="rect">
            <a:avLst/>
          </a:prstGeom>
          <a:ln>
            <a:noFill/>
          </a:ln>
        </p:spPr>
      </p:pic>
      <p:pic>
        <p:nvPicPr>
          <p:cNvPr id="260" name="Picture 26"/>
          <p:cNvPicPr/>
          <p:nvPr/>
        </p:nvPicPr>
        <p:blipFill>
          <a:blip r:embed="rId12"/>
          <a:stretch/>
        </p:blipFill>
        <p:spPr>
          <a:xfrm>
            <a:off x="5422049" y="4072992"/>
            <a:ext cx="1998337" cy="1275602"/>
          </a:xfrm>
          <a:prstGeom prst="rect">
            <a:avLst/>
          </a:prstGeom>
          <a:ln>
            <a:noFill/>
          </a:ln>
        </p:spPr>
      </p:pic>
      <p:sp>
        <p:nvSpPr>
          <p:cNvPr id="261" name="CustomShape 3"/>
          <p:cNvSpPr/>
          <p:nvPr/>
        </p:nvSpPr>
        <p:spPr>
          <a:xfrm>
            <a:off x="5728728" y="3569716"/>
            <a:ext cx="1549573" cy="272564"/>
          </a:xfrm>
          <a:prstGeom prst="rect">
            <a:avLst/>
          </a:prstGeom>
          <a:noFill/>
          <a:ln>
            <a:noFill/>
          </a:ln>
        </p:spPr>
        <p:style>
          <a:lnRef idx="0">
            <a:scrgbClr r="0" g="0" b="0"/>
          </a:lnRef>
          <a:fillRef idx="0">
            <a:scrgbClr r="0" g="0" b="0"/>
          </a:fillRef>
          <a:effectRef idx="0">
            <a:scrgbClr r="0" g="0" b="0"/>
          </a:effectRef>
          <a:fontRef idx="minor"/>
        </p:style>
        <p:txBody>
          <a:bodyPr lIns="87924" tIns="43962" rIns="87924" bIns="43962"/>
          <a:lstStyle/>
          <a:p>
            <a:pPr>
              <a:lnSpc>
                <a:spcPct val="100000"/>
              </a:lnSpc>
            </a:pPr>
            <a:r>
              <a:rPr lang="en-US" sz="1758" spc="-1">
                <a:solidFill>
                  <a:srgbClr val="0070C0"/>
                </a:solidFill>
                <a:uFill>
                  <a:solidFill>
                    <a:srgbClr val="FFFFFF"/>
                  </a:solidFill>
                </a:uFill>
                <a:latin typeface="Arial"/>
                <a:ea typeface="Arial"/>
              </a:rPr>
              <a:t>In the media</a:t>
            </a:r>
            <a:endParaRPr lang="en-US" sz="1758" spc="-1">
              <a:solidFill>
                <a:srgbClr val="000000"/>
              </a:solidFill>
              <a:uFill>
                <a:solidFill>
                  <a:srgbClr val="FFFFFF"/>
                </a:solidFill>
              </a:uFill>
              <a:latin typeface="Arial"/>
            </a:endParaRPr>
          </a:p>
        </p:txBody>
      </p:sp>
      <p:sp>
        <p:nvSpPr>
          <p:cNvPr id="262" name="CustomShape 4"/>
          <p:cNvSpPr/>
          <p:nvPr/>
        </p:nvSpPr>
        <p:spPr>
          <a:xfrm>
            <a:off x="1668749" y="3612271"/>
            <a:ext cx="1395530" cy="272564"/>
          </a:xfrm>
          <a:prstGeom prst="rect">
            <a:avLst/>
          </a:prstGeom>
          <a:noFill/>
          <a:ln>
            <a:noFill/>
          </a:ln>
        </p:spPr>
        <p:style>
          <a:lnRef idx="0">
            <a:scrgbClr r="0" g="0" b="0"/>
          </a:lnRef>
          <a:fillRef idx="0">
            <a:scrgbClr r="0" g="0" b="0"/>
          </a:fillRef>
          <a:effectRef idx="0">
            <a:scrgbClr r="0" g="0" b="0"/>
          </a:effectRef>
          <a:fontRef idx="minor"/>
        </p:style>
        <p:txBody>
          <a:bodyPr lIns="87924" tIns="43962" rIns="87924" bIns="43962"/>
          <a:lstStyle/>
          <a:p>
            <a:pPr>
              <a:lnSpc>
                <a:spcPct val="100000"/>
              </a:lnSpc>
            </a:pPr>
            <a:r>
              <a:rPr lang="en-US" sz="1758" spc="-1">
                <a:solidFill>
                  <a:srgbClr val="0070C0"/>
                </a:solidFill>
                <a:uFill>
                  <a:solidFill>
                    <a:srgbClr val="FFFFFF"/>
                  </a:solidFill>
                </a:uFill>
                <a:latin typeface="Arial"/>
                <a:ea typeface="Arial"/>
              </a:rPr>
              <a:t>Web / App</a:t>
            </a:r>
            <a:endParaRPr lang="en-US" sz="1758" spc="-1">
              <a:solidFill>
                <a:srgbClr val="000000"/>
              </a:solidFill>
              <a:uFill>
                <a:solidFill>
                  <a:srgbClr val="FFFFFF"/>
                </a:solidFill>
              </a:uFill>
              <a:latin typeface="Arial"/>
            </a:endParaRPr>
          </a:p>
        </p:txBody>
      </p:sp>
      <p:sp>
        <p:nvSpPr>
          <p:cNvPr id="263" name="CustomShape 5"/>
          <p:cNvSpPr/>
          <p:nvPr/>
        </p:nvSpPr>
        <p:spPr>
          <a:xfrm>
            <a:off x="1091264" y="1923426"/>
            <a:ext cx="359082" cy="356972"/>
          </a:xfrm>
          <a:prstGeom prst="rect">
            <a:avLst/>
          </a:prstGeom>
          <a:noFill/>
          <a:ln w="28440">
            <a:solidFill>
              <a:srgbClr val="FF0000"/>
            </a:solidFill>
          </a:ln>
        </p:spPr>
        <p:style>
          <a:lnRef idx="2">
            <a:schemeClr val="accent1">
              <a:shade val="50000"/>
            </a:schemeClr>
          </a:lnRef>
          <a:fillRef idx="1">
            <a:schemeClr val="accent1"/>
          </a:fillRef>
          <a:effectRef idx="0">
            <a:schemeClr val="accent1"/>
          </a:effectRef>
          <a:fontRef idx="minor"/>
        </p:style>
      </p:sp>
      <p:sp>
        <p:nvSpPr>
          <p:cNvPr id="264" name="CustomShape 6"/>
          <p:cNvSpPr/>
          <p:nvPr/>
        </p:nvSpPr>
        <p:spPr>
          <a:xfrm>
            <a:off x="4024761" y="1548167"/>
            <a:ext cx="444192" cy="482527"/>
          </a:xfrm>
          <a:prstGeom prst="rect">
            <a:avLst/>
          </a:prstGeom>
          <a:noFill/>
          <a:ln w="28440">
            <a:solidFill>
              <a:srgbClr val="FF0000"/>
            </a:solidFill>
          </a:ln>
        </p:spPr>
        <p:style>
          <a:lnRef idx="2">
            <a:schemeClr val="accent1">
              <a:shade val="50000"/>
            </a:schemeClr>
          </a:lnRef>
          <a:fillRef idx="1">
            <a:schemeClr val="accent1"/>
          </a:fillRef>
          <a:effectRef idx="0">
            <a:schemeClr val="accent1"/>
          </a:effectRef>
          <a:fontRef idx="minor"/>
        </p:style>
      </p:sp>
      <p:sp>
        <p:nvSpPr>
          <p:cNvPr id="265" name="CustomShape 7"/>
          <p:cNvSpPr/>
          <p:nvPr/>
        </p:nvSpPr>
        <p:spPr>
          <a:xfrm>
            <a:off x="5666127" y="2102088"/>
            <a:ext cx="312306" cy="287336"/>
          </a:xfrm>
          <a:prstGeom prst="rect">
            <a:avLst/>
          </a:prstGeom>
          <a:noFill/>
          <a:ln w="28440">
            <a:solidFill>
              <a:srgbClr val="FF0000"/>
            </a:solidFill>
          </a:ln>
        </p:spPr>
        <p:style>
          <a:lnRef idx="2">
            <a:schemeClr val="accent1">
              <a:shade val="50000"/>
            </a:schemeClr>
          </a:lnRef>
          <a:fillRef idx="1">
            <a:schemeClr val="accent1"/>
          </a:fillRef>
          <a:effectRef idx="0">
            <a:schemeClr val="accent1"/>
          </a:effectRef>
          <a:fontRef idx="minor"/>
        </p:style>
      </p:sp>
      <p:sp>
        <p:nvSpPr>
          <p:cNvPr id="267" name="CustomShape 9"/>
          <p:cNvSpPr/>
          <p:nvPr/>
        </p:nvSpPr>
        <p:spPr>
          <a:xfrm>
            <a:off x="1215764" y="1314640"/>
            <a:ext cx="973495" cy="356268"/>
          </a:xfrm>
          <a:prstGeom prst="rect">
            <a:avLst/>
          </a:prstGeom>
          <a:noFill/>
          <a:ln>
            <a:noFill/>
          </a:ln>
        </p:spPr>
        <p:style>
          <a:lnRef idx="0">
            <a:scrgbClr r="0" g="0" b="0"/>
          </a:lnRef>
          <a:fillRef idx="0">
            <a:scrgbClr r="0" g="0" b="0"/>
          </a:fillRef>
          <a:effectRef idx="0">
            <a:scrgbClr r="0" g="0" b="0"/>
          </a:effectRef>
          <a:fontRef idx="minor"/>
        </p:style>
        <p:txBody>
          <a:bodyPr lIns="87924" tIns="43962" rIns="87924" bIns="43962"/>
          <a:lstStyle/>
          <a:p>
            <a:pPr>
              <a:lnSpc>
                <a:spcPct val="100000"/>
              </a:lnSpc>
            </a:pPr>
            <a:r>
              <a:rPr lang="en-US" sz="1758" spc="-1">
                <a:solidFill>
                  <a:srgbClr val="FF0000"/>
                </a:solidFill>
                <a:uFill>
                  <a:solidFill>
                    <a:srgbClr val="FFFFFF"/>
                  </a:solidFill>
                </a:uFill>
                <a:latin typeface="Calibri"/>
              </a:rPr>
              <a:t>12km</a:t>
            </a:r>
            <a:endParaRPr lang="en-US" sz="1758" spc="-1">
              <a:solidFill>
                <a:srgbClr val="000000"/>
              </a:solidFill>
              <a:uFill>
                <a:solidFill>
                  <a:srgbClr val="FFFFFF"/>
                </a:solidFill>
              </a:uFill>
              <a:latin typeface="Arial"/>
            </a:endParaRPr>
          </a:p>
        </p:txBody>
      </p:sp>
      <p:sp>
        <p:nvSpPr>
          <p:cNvPr id="268" name="CustomShape 10"/>
          <p:cNvSpPr/>
          <p:nvPr/>
        </p:nvSpPr>
        <p:spPr>
          <a:xfrm>
            <a:off x="3459234" y="1254149"/>
            <a:ext cx="973495" cy="356268"/>
          </a:xfrm>
          <a:prstGeom prst="rect">
            <a:avLst/>
          </a:prstGeom>
          <a:noFill/>
          <a:ln>
            <a:noFill/>
          </a:ln>
        </p:spPr>
        <p:style>
          <a:lnRef idx="0">
            <a:scrgbClr r="0" g="0" b="0"/>
          </a:lnRef>
          <a:fillRef idx="0">
            <a:scrgbClr r="0" g="0" b="0"/>
          </a:fillRef>
          <a:effectRef idx="0">
            <a:scrgbClr r="0" g="0" b="0"/>
          </a:effectRef>
          <a:fontRef idx="minor"/>
        </p:style>
        <p:txBody>
          <a:bodyPr lIns="87924" tIns="43962" rIns="87924" bIns="43962"/>
          <a:lstStyle/>
          <a:p>
            <a:pPr>
              <a:lnSpc>
                <a:spcPct val="100000"/>
              </a:lnSpc>
            </a:pPr>
            <a:r>
              <a:rPr lang="en-US" sz="1758" spc="-1">
                <a:solidFill>
                  <a:srgbClr val="FF0000"/>
                </a:solidFill>
                <a:uFill>
                  <a:solidFill>
                    <a:srgbClr val="FFFFFF"/>
                  </a:solidFill>
                </a:uFill>
                <a:latin typeface="Calibri"/>
              </a:rPr>
              <a:t>4km</a:t>
            </a:r>
            <a:endParaRPr lang="en-US" sz="1758" spc="-1">
              <a:solidFill>
                <a:srgbClr val="000000"/>
              </a:solidFill>
              <a:uFill>
                <a:solidFill>
                  <a:srgbClr val="FFFFFF"/>
                </a:solidFill>
              </a:uFill>
              <a:latin typeface="Arial"/>
            </a:endParaRPr>
          </a:p>
        </p:txBody>
      </p:sp>
      <p:sp>
        <p:nvSpPr>
          <p:cNvPr id="269" name="CustomShape 11"/>
          <p:cNvSpPr/>
          <p:nvPr/>
        </p:nvSpPr>
        <p:spPr>
          <a:xfrm>
            <a:off x="5447723" y="1275602"/>
            <a:ext cx="973495" cy="356268"/>
          </a:xfrm>
          <a:prstGeom prst="rect">
            <a:avLst/>
          </a:prstGeom>
          <a:noFill/>
          <a:ln>
            <a:noFill/>
          </a:ln>
        </p:spPr>
        <p:style>
          <a:lnRef idx="0">
            <a:scrgbClr r="0" g="0" b="0"/>
          </a:lnRef>
          <a:fillRef idx="0">
            <a:scrgbClr r="0" g="0" b="0"/>
          </a:fillRef>
          <a:effectRef idx="0">
            <a:scrgbClr r="0" g="0" b="0"/>
          </a:effectRef>
          <a:fontRef idx="minor"/>
        </p:style>
        <p:txBody>
          <a:bodyPr lIns="87924" tIns="43962" rIns="87924" bIns="43962"/>
          <a:lstStyle/>
          <a:p>
            <a:pPr>
              <a:lnSpc>
                <a:spcPct val="100000"/>
              </a:lnSpc>
            </a:pPr>
            <a:r>
              <a:rPr lang="en-US" sz="1758" spc="-1">
                <a:solidFill>
                  <a:srgbClr val="FF0000"/>
                </a:solidFill>
                <a:uFill>
                  <a:solidFill>
                    <a:srgbClr val="FFFFFF"/>
                  </a:solidFill>
                </a:uFill>
                <a:latin typeface="Calibri"/>
              </a:rPr>
              <a:t>1km</a:t>
            </a:r>
            <a:endParaRPr lang="en-US" sz="1758" spc="-1">
              <a:solidFill>
                <a:srgbClr val="000000"/>
              </a:solidFill>
              <a:uFill>
                <a:solidFill>
                  <a:srgbClr val="FFFFFF"/>
                </a:solidFill>
              </a:uFill>
              <a:latin typeface="Arial"/>
            </a:endParaRPr>
          </a:p>
        </p:txBody>
      </p:sp>
      <p:sp>
        <p:nvSpPr>
          <p:cNvPr id="270" name="CustomShape 12"/>
          <p:cNvSpPr/>
          <p:nvPr/>
        </p:nvSpPr>
        <p:spPr>
          <a:xfrm flipV="1">
            <a:off x="1450697" y="2078173"/>
            <a:ext cx="1307606" cy="22860"/>
          </a:xfrm>
          <a:custGeom>
            <a:avLst/>
            <a:gdLst/>
            <a:ahLst/>
            <a:cxnLst/>
            <a:rect l="l" t="t" r="r" b="b"/>
            <a:pathLst>
              <a:path w="21600" h="21600">
                <a:moveTo>
                  <a:pt x="0" y="0"/>
                </a:moveTo>
                <a:lnTo>
                  <a:pt x="21600" y="21600"/>
                </a:lnTo>
              </a:path>
            </a:pathLst>
          </a:custGeom>
          <a:noFill/>
          <a:ln w="28440">
            <a:solidFill>
              <a:srgbClr val="FF0000"/>
            </a:solidFill>
            <a:tailEnd type="triangle" w="med" len="med"/>
          </a:ln>
        </p:spPr>
        <p:style>
          <a:lnRef idx="1">
            <a:schemeClr val="accent1"/>
          </a:lnRef>
          <a:fillRef idx="0">
            <a:schemeClr val="accent1"/>
          </a:fillRef>
          <a:effectRef idx="0">
            <a:schemeClr val="accent1"/>
          </a:effectRef>
          <a:fontRef idx="minor"/>
        </p:style>
      </p:sp>
      <p:sp>
        <p:nvSpPr>
          <p:cNvPr id="271" name="CustomShape 13"/>
          <p:cNvSpPr/>
          <p:nvPr/>
        </p:nvSpPr>
        <p:spPr>
          <a:xfrm flipV="1">
            <a:off x="4469305" y="1787672"/>
            <a:ext cx="471624" cy="1055"/>
          </a:xfrm>
          <a:custGeom>
            <a:avLst/>
            <a:gdLst/>
            <a:ahLst/>
            <a:cxnLst/>
            <a:rect l="l" t="t" r="r" b="b"/>
            <a:pathLst>
              <a:path w="21600" h="21600">
                <a:moveTo>
                  <a:pt x="0" y="0"/>
                </a:moveTo>
                <a:lnTo>
                  <a:pt x="21600" y="21600"/>
                </a:lnTo>
              </a:path>
            </a:pathLst>
          </a:custGeom>
          <a:noFill/>
          <a:ln w="28440">
            <a:solidFill>
              <a:srgbClr val="FF0000"/>
            </a:solidFill>
            <a:tailEnd type="triangle" w="med" len="med"/>
          </a:ln>
        </p:spPr>
        <p:style>
          <a:lnRef idx="1">
            <a:schemeClr val="accent1"/>
          </a:lnRef>
          <a:fillRef idx="0">
            <a:schemeClr val="accent1"/>
          </a:fillRef>
          <a:effectRef idx="0">
            <a:schemeClr val="accent1"/>
          </a:effectRef>
          <a:fontRef idx="minor"/>
        </p:style>
      </p:sp>
      <p:pic>
        <p:nvPicPr>
          <p:cNvPr id="272" name="Google Shape;50;p9"/>
          <p:cNvPicPr/>
          <p:nvPr/>
        </p:nvPicPr>
        <p:blipFill>
          <a:blip r:embed="rId13"/>
          <a:srcRect r="726" b="9492"/>
          <a:stretch/>
        </p:blipFill>
        <p:spPr>
          <a:xfrm>
            <a:off x="6855563" y="1303386"/>
            <a:ext cx="1746874" cy="1541132"/>
          </a:xfrm>
          <a:prstGeom prst="rect">
            <a:avLst/>
          </a:prstGeom>
          <a:ln w="28440">
            <a:solidFill>
              <a:srgbClr val="FF0000"/>
            </a:solidFill>
            <a:round/>
          </a:ln>
          <a:effectLst>
            <a:outerShdw blurRad="292100" dist="139700" dir="2700000" algn="tl" rotWithShape="0">
              <a:srgbClr val="333333">
                <a:alpha val="65000"/>
              </a:srgbClr>
            </a:outerShdw>
          </a:effectLst>
        </p:spPr>
      </p:pic>
      <p:sp>
        <p:nvSpPr>
          <p:cNvPr id="2" name="TextBox 1"/>
          <p:cNvSpPr txBox="1"/>
          <p:nvPr/>
        </p:nvSpPr>
        <p:spPr>
          <a:xfrm>
            <a:off x="6665063" y="2924000"/>
            <a:ext cx="2201334" cy="276999"/>
          </a:xfrm>
          <a:prstGeom prst="rect">
            <a:avLst/>
          </a:prstGeom>
          <a:noFill/>
        </p:spPr>
        <p:txBody>
          <a:bodyPr wrap="square" rtlCol="0">
            <a:spAutoFit/>
          </a:bodyPr>
          <a:lstStyle/>
          <a:p>
            <a:pPr algn="ctr"/>
            <a:r>
              <a:rPr lang="en-GB" sz="1200" dirty="0" smtClean="0"/>
              <a:t>Benavides et al. (2019 GMDD)</a:t>
            </a:r>
            <a:endParaRPr lang="en-GB" sz="1200" dirty="0"/>
          </a:p>
        </p:txBody>
      </p:sp>
      <p:sp>
        <p:nvSpPr>
          <p:cNvPr id="27" name="TextBox 26"/>
          <p:cNvSpPr txBox="1"/>
          <p:nvPr/>
        </p:nvSpPr>
        <p:spPr>
          <a:xfrm>
            <a:off x="4860039" y="2916567"/>
            <a:ext cx="1611823" cy="276999"/>
          </a:xfrm>
          <a:prstGeom prst="rect">
            <a:avLst/>
          </a:prstGeom>
          <a:noFill/>
        </p:spPr>
        <p:txBody>
          <a:bodyPr wrap="square" rtlCol="0">
            <a:spAutoFit/>
          </a:bodyPr>
          <a:lstStyle/>
          <a:p>
            <a:pPr algn="ctr"/>
            <a:r>
              <a:rPr lang="en-GB" sz="1200" dirty="0" smtClean="0"/>
              <a:t>Pay et al. (2014 GMD)</a:t>
            </a:r>
            <a:endParaRPr lang="en-GB" sz="1200" dirty="0"/>
          </a:p>
        </p:txBody>
      </p:sp>
      <p:sp>
        <p:nvSpPr>
          <p:cNvPr id="28" name="TextBox 26"/>
          <p:cNvSpPr txBox="1"/>
          <p:nvPr/>
        </p:nvSpPr>
        <p:spPr>
          <a:xfrm>
            <a:off x="2815339" y="2929267"/>
            <a:ext cx="1879600" cy="276999"/>
          </a:xfrm>
          <a:prstGeom prst="rect">
            <a:avLst/>
          </a:prstGeom>
          <a:noFill/>
        </p:spPr>
        <p:txBody>
          <a:bodyPr wrap="square" rtlCol="0">
            <a:spAutoFit/>
          </a:bodyPr>
          <a:lstStyle/>
          <a:p>
            <a:pPr algn="ctr"/>
            <a:r>
              <a:rPr lang="en-GB" sz="1200" dirty="0" err="1" smtClean="0"/>
              <a:t>Baldasano</a:t>
            </a:r>
            <a:r>
              <a:rPr lang="en-GB" sz="1200" dirty="0" smtClean="0"/>
              <a:t> et al. (2012 AE)</a:t>
            </a:r>
            <a:endParaRPr lang="en-GB" sz="1200" dirty="0"/>
          </a:p>
        </p:txBody>
      </p:sp>
      <p:sp>
        <p:nvSpPr>
          <p:cNvPr id="29" name="TextBox 26"/>
          <p:cNvSpPr txBox="1"/>
          <p:nvPr/>
        </p:nvSpPr>
        <p:spPr>
          <a:xfrm>
            <a:off x="592839" y="2941967"/>
            <a:ext cx="1879600" cy="276999"/>
          </a:xfrm>
          <a:prstGeom prst="rect">
            <a:avLst/>
          </a:prstGeom>
          <a:noFill/>
        </p:spPr>
        <p:txBody>
          <a:bodyPr wrap="square" rtlCol="0">
            <a:spAutoFit/>
          </a:bodyPr>
          <a:lstStyle/>
          <a:p>
            <a:pPr algn="ctr"/>
            <a:r>
              <a:rPr lang="en-GB" sz="1200" dirty="0" smtClean="0"/>
              <a:t>Pay et al. (2011; 2012 AE) </a:t>
            </a:r>
            <a:endParaRPr lang="en-GB" sz="1200" dirty="0"/>
          </a:p>
        </p:txBody>
      </p:sp>
    </p:spTree>
    <p:extLst>
      <p:ext uri="{BB962C8B-B14F-4D97-AF65-F5344CB8AC3E}">
        <p14:creationId xmlns:p14="http://schemas.microsoft.com/office/powerpoint/2010/main" val="2420276216"/>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Mineral dust services </a:t>
            </a:r>
            <a:endParaRPr lang="en-US" altLang="ca-ES" sz="3500" b="1" dirty="0"/>
          </a:p>
        </p:txBody>
      </p:sp>
      <p:sp>
        <p:nvSpPr>
          <p:cNvPr id="2" name="Slide Number Placeholder 1"/>
          <p:cNvSpPr>
            <a:spLocks noGrp="1"/>
          </p:cNvSpPr>
          <p:nvPr>
            <p:ph type="sldNum" sz="quarter" idx="4294967295"/>
          </p:nvPr>
        </p:nvSpPr>
        <p:spPr/>
        <p:txBody>
          <a:bodyPr/>
          <a:lstStyle/>
          <a:p>
            <a:endParaRPr lang="es-ES" dirty="0"/>
          </a:p>
        </p:txBody>
      </p:sp>
      <p:pic>
        <p:nvPicPr>
          <p:cNvPr id="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hape 149"/>
          <p:cNvSpPr/>
          <p:nvPr/>
        </p:nvSpPr>
        <p:spPr>
          <a:xfrm>
            <a:off x="421049" y="990600"/>
            <a:ext cx="5951151" cy="4912501"/>
          </a:xfrm>
          <a:prstGeom prst="rect">
            <a:avLst/>
          </a:prstGeom>
          <a:noFill/>
          <a:ln w="9525" cap="flat" cmpd="sng">
            <a:noFill/>
            <a:prstDash val="solid"/>
            <a:round/>
            <a:headEnd type="none" w="med" len="med"/>
            <a:tailEnd type="none" w="med" len="med"/>
          </a:ln>
        </p:spPr>
        <p:txBody>
          <a:bodyPr lIns="91425" tIns="91425" rIns="91425" bIns="91425" anchor="t" anchorCtr="0">
            <a:noAutofit/>
          </a:bodyPr>
          <a:lstStyle/>
          <a:p>
            <a:r>
              <a:rPr lang="en-US" sz="3000" b="1" dirty="0" smtClean="0">
                <a:solidFill>
                  <a:srgbClr val="000000"/>
                </a:solidFill>
                <a:latin typeface="Calibri" panose="020F0502020204030204" pitchFamily="34" charset="0"/>
              </a:rPr>
              <a:t>WMO Dust Centers </a:t>
            </a:r>
          </a:p>
          <a:p>
            <a:endParaRPr lang="en-US" sz="3000" b="1" dirty="0" smtClean="0">
              <a:solidFill>
                <a:srgbClr val="000000"/>
              </a:solidFill>
              <a:latin typeface="Calibri" panose="020F0502020204030204" pitchFamily="34" charset="0"/>
            </a:endParaRPr>
          </a:p>
          <a:p>
            <a:pPr lvl="0"/>
            <a:r>
              <a:rPr lang="en-US" b="1" i="1" dirty="0" smtClean="0">
                <a:solidFill>
                  <a:srgbClr val="000000"/>
                </a:solidFill>
                <a:latin typeface="Calibri" panose="020F0502020204030204" pitchFamily="34" charset="0"/>
              </a:rPr>
              <a:t>Barcelona </a:t>
            </a:r>
            <a:r>
              <a:rPr lang="en-US" b="1" i="1" dirty="0">
                <a:solidFill>
                  <a:srgbClr val="000000"/>
                </a:solidFill>
                <a:latin typeface="Calibri" panose="020F0502020204030204" pitchFamily="34" charset="0"/>
              </a:rPr>
              <a:t>Dust Forecast Center</a:t>
            </a:r>
            <a:r>
              <a:rPr lang="en-US" i="1" dirty="0">
                <a:solidFill>
                  <a:srgbClr val="000000"/>
                </a:solidFill>
                <a:latin typeface="Calibri" panose="020F0502020204030204" pitchFamily="34" charset="0"/>
              </a:rPr>
              <a:t>. </a:t>
            </a:r>
          </a:p>
          <a:p>
            <a:pPr lvl="0"/>
            <a:r>
              <a:rPr lang="en-US" i="1" dirty="0" smtClean="0">
                <a:solidFill>
                  <a:srgbClr val="000000"/>
                </a:solidFill>
                <a:latin typeface="Calibri" panose="020F0502020204030204" pitchFamily="34" charset="0"/>
              </a:rPr>
              <a:t>Unique </a:t>
            </a:r>
            <a:r>
              <a:rPr lang="en-US" i="1" dirty="0">
                <a:solidFill>
                  <a:srgbClr val="000000"/>
                </a:solidFill>
                <a:latin typeface="Calibri" panose="020F0502020204030204" pitchFamily="34" charset="0"/>
              </a:rPr>
              <a:t>specialized WMO Center for </a:t>
            </a:r>
            <a:endParaRPr lang="en-US" i="1" dirty="0" smtClean="0">
              <a:solidFill>
                <a:srgbClr val="000000"/>
              </a:solidFill>
              <a:latin typeface="Calibri" panose="020F0502020204030204" pitchFamily="34" charset="0"/>
            </a:endParaRPr>
          </a:p>
          <a:p>
            <a:pPr lvl="0"/>
            <a:r>
              <a:rPr lang="en-US" i="1" dirty="0" smtClean="0">
                <a:solidFill>
                  <a:srgbClr val="000000"/>
                </a:solidFill>
                <a:latin typeface="Calibri" panose="020F0502020204030204" pitchFamily="34" charset="0"/>
              </a:rPr>
              <a:t>mineral </a:t>
            </a:r>
            <a:r>
              <a:rPr lang="en-US" i="1" dirty="0">
                <a:solidFill>
                  <a:srgbClr val="000000"/>
                </a:solidFill>
                <a:latin typeface="Calibri" panose="020F0502020204030204" pitchFamily="34" charset="0"/>
              </a:rPr>
              <a:t>dust </a:t>
            </a:r>
            <a:r>
              <a:rPr lang="en-US" i="1" dirty="0" smtClean="0">
                <a:solidFill>
                  <a:srgbClr val="000000"/>
                </a:solidFill>
                <a:latin typeface="Calibri" panose="020F0502020204030204" pitchFamily="34" charset="0"/>
              </a:rPr>
              <a:t>prediction in Europe</a:t>
            </a:r>
            <a:endParaRPr lang="en-US" i="1" dirty="0">
              <a:solidFill>
                <a:srgbClr val="000000"/>
              </a:solidFill>
              <a:latin typeface="Calibri" panose="020F0502020204030204" pitchFamily="34" charset="0"/>
            </a:endParaRPr>
          </a:p>
          <a:p>
            <a:pPr lvl="0"/>
            <a:r>
              <a:rPr lang="en-US" b="1" i="1" dirty="0">
                <a:solidFill>
                  <a:srgbClr val="000000"/>
                </a:solidFill>
                <a:latin typeface="Calibri" panose="020F0502020204030204" pitchFamily="34" charset="0"/>
              </a:rPr>
              <a:t>http://dust.aemet.es </a:t>
            </a:r>
            <a:endParaRPr lang="en-US" b="1" i="1" dirty="0" smtClean="0">
              <a:solidFill>
                <a:srgbClr val="000000"/>
              </a:solidFill>
              <a:latin typeface="Calibri" panose="020F0502020204030204" pitchFamily="34" charset="0"/>
            </a:endParaRPr>
          </a:p>
          <a:p>
            <a:pPr lvl="0"/>
            <a:r>
              <a:rPr lang="en-US" i="1" dirty="0" smtClean="0">
                <a:solidFill>
                  <a:srgbClr val="000000"/>
                </a:solidFill>
                <a:latin typeface="Calibri" panose="020F0502020204030204" pitchFamily="34" charset="0"/>
              </a:rPr>
              <a:t>started </a:t>
            </a:r>
            <a:r>
              <a:rPr lang="en-US" i="1" dirty="0">
                <a:solidFill>
                  <a:srgbClr val="000000"/>
                </a:solidFill>
                <a:latin typeface="Calibri" panose="020F0502020204030204" pitchFamily="34" charset="0"/>
              </a:rPr>
              <a:t>in 2014  - </a:t>
            </a:r>
            <a:r>
              <a:rPr lang="en-US" b="1" i="1" dirty="0" smtClean="0">
                <a:solidFill>
                  <a:srgbClr val="FF0000"/>
                </a:solidFill>
                <a:latin typeface="Calibri" panose="020F0502020204030204" pitchFamily="34" charset="0"/>
              </a:rPr>
              <a:t>Operations</a:t>
            </a:r>
          </a:p>
          <a:p>
            <a:pPr lvl="0"/>
            <a:r>
              <a:rPr lang="en-US" i="1" dirty="0" smtClean="0">
                <a:solidFill>
                  <a:srgbClr val="FF0000"/>
                </a:solidFill>
                <a:latin typeface="Calibri" panose="020F0502020204030204" pitchFamily="34" charset="0"/>
              </a:rPr>
              <a:t>MONARCH is the reference model</a:t>
            </a:r>
          </a:p>
          <a:p>
            <a:pPr lvl="0"/>
            <a:endParaRPr lang="en-US" i="1" dirty="0">
              <a:solidFill>
                <a:srgbClr val="FF0000"/>
              </a:solidFill>
              <a:latin typeface="Calibri" panose="020F0502020204030204" pitchFamily="34" charset="0"/>
            </a:endParaRPr>
          </a:p>
          <a:p>
            <a:pPr lvl="0"/>
            <a:r>
              <a:rPr lang="en-US" b="1" i="1" dirty="0" smtClean="0">
                <a:solidFill>
                  <a:srgbClr val="000000"/>
                </a:solidFill>
                <a:latin typeface="Calibri" panose="020F0502020204030204" pitchFamily="34" charset="0"/>
              </a:rPr>
              <a:t>SDS-WAS</a:t>
            </a:r>
            <a:r>
              <a:rPr lang="en-US" b="1" i="1" dirty="0">
                <a:solidFill>
                  <a:srgbClr val="000000"/>
                </a:solidFill>
                <a:latin typeface="Calibri" panose="020F0502020204030204" pitchFamily="34" charset="0"/>
              </a:rPr>
              <a:t>. North Africa, Middle East and Europe </a:t>
            </a:r>
          </a:p>
          <a:p>
            <a:pPr lvl="0"/>
            <a:r>
              <a:rPr lang="en-US" b="1" i="1" dirty="0">
                <a:solidFill>
                  <a:srgbClr val="000000"/>
                </a:solidFill>
                <a:latin typeface="Calibri" panose="020F0502020204030204" pitchFamily="34" charset="0"/>
              </a:rPr>
              <a:t>Regional Center</a:t>
            </a:r>
            <a:r>
              <a:rPr lang="en-US" i="1" dirty="0">
                <a:solidFill>
                  <a:srgbClr val="000000"/>
                </a:solidFill>
                <a:latin typeface="Calibri" panose="020F0502020204030204" pitchFamily="34" charset="0"/>
              </a:rPr>
              <a:t>. </a:t>
            </a:r>
            <a:endParaRPr lang="en-US" i="1" dirty="0" smtClean="0">
              <a:solidFill>
                <a:srgbClr val="000000"/>
              </a:solidFill>
              <a:latin typeface="Calibri" panose="020F0502020204030204" pitchFamily="34" charset="0"/>
            </a:endParaRPr>
          </a:p>
          <a:p>
            <a:pPr lvl="0"/>
            <a:r>
              <a:rPr lang="en-US" b="1" i="1" dirty="0" smtClean="0">
                <a:solidFill>
                  <a:srgbClr val="000000"/>
                </a:solidFill>
                <a:latin typeface="Calibri" panose="020F0502020204030204" pitchFamily="34" charset="0"/>
              </a:rPr>
              <a:t>http</a:t>
            </a:r>
            <a:r>
              <a:rPr lang="en-US" b="1" i="1" dirty="0">
                <a:solidFill>
                  <a:srgbClr val="000000"/>
                </a:solidFill>
                <a:latin typeface="Calibri" panose="020F0502020204030204" pitchFamily="34" charset="0"/>
              </a:rPr>
              <a:t>://sds-was.aemet.es </a:t>
            </a:r>
          </a:p>
          <a:p>
            <a:pPr lvl="0"/>
            <a:r>
              <a:rPr lang="en-US" i="1" dirty="0">
                <a:solidFill>
                  <a:srgbClr val="000000"/>
                </a:solidFill>
                <a:latin typeface="Calibri" panose="020F0502020204030204" pitchFamily="34" charset="0"/>
              </a:rPr>
              <a:t>started in </a:t>
            </a:r>
            <a:r>
              <a:rPr lang="en-US" i="1" dirty="0" smtClean="0">
                <a:solidFill>
                  <a:srgbClr val="000000"/>
                </a:solidFill>
                <a:latin typeface="Calibri" panose="020F0502020204030204" pitchFamily="34" charset="0"/>
              </a:rPr>
              <a:t>2010 – </a:t>
            </a:r>
            <a:r>
              <a:rPr lang="en-US" b="1" i="1" dirty="0" smtClean="0">
                <a:solidFill>
                  <a:srgbClr val="FF0000"/>
                </a:solidFill>
                <a:latin typeface="Calibri" panose="020F0502020204030204" pitchFamily="34" charset="0"/>
              </a:rPr>
              <a:t>Research </a:t>
            </a:r>
          </a:p>
          <a:p>
            <a:pPr lvl="0"/>
            <a:r>
              <a:rPr lang="en-US" i="1" dirty="0" smtClean="0">
                <a:solidFill>
                  <a:srgbClr val="FF0000"/>
                </a:solidFill>
                <a:latin typeface="Calibri" panose="020F0502020204030204" pitchFamily="34" charset="0"/>
              </a:rPr>
              <a:t>MONARCH is contributing to the model ensemble</a:t>
            </a:r>
          </a:p>
          <a:p>
            <a:pPr lvl="0"/>
            <a:endParaRPr lang="en-US" i="1" dirty="0" smtClean="0">
              <a:solidFill>
                <a:srgbClr val="FF0000"/>
              </a:solidFill>
              <a:latin typeface="Calibri" panose="020F0502020204030204" pitchFamily="34" charset="0"/>
            </a:endParaRPr>
          </a:p>
          <a:p>
            <a:pPr lvl="0"/>
            <a:endParaRPr lang="en-US" b="1" i="1" dirty="0">
              <a:solidFill>
                <a:srgbClr val="000000"/>
              </a:solidFill>
              <a:latin typeface="Calibri" panose="020F0502020204030204" pitchFamily="34" charset="0"/>
            </a:endParaRPr>
          </a:p>
          <a:p>
            <a:pPr lvl="0"/>
            <a:endParaRPr lang="en-US" i="1" dirty="0" smtClean="0">
              <a:solidFill>
                <a:srgbClr val="000000"/>
              </a:solidFill>
              <a:latin typeface="Calibri" panose="020F0502020204030204" pitchFamily="34" charset="0"/>
            </a:endParaRPr>
          </a:p>
          <a:p>
            <a:pPr lvl="0"/>
            <a:endParaRPr lang="en-US" sz="1800" i="1" dirty="0">
              <a:solidFill>
                <a:srgbClr val="000000"/>
              </a:solidFill>
              <a:latin typeface="Calibri" panose="020F0502020204030204" pitchFamily="34" charset="0"/>
            </a:endParaRPr>
          </a:p>
        </p:txBody>
      </p:sp>
      <p:pic>
        <p:nvPicPr>
          <p:cNvPr id="6" name="Shape 15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432260" y="6318275"/>
            <a:ext cx="462825" cy="505499"/>
          </a:xfrm>
          <a:prstGeom prst="rect">
            <a:avLst/>
          </a:prstGeom>
          <a:noFill/>
          <a:ln>
            <a:noFill/>
          </a:ln>
        </p:spPr>
      </p:pic>
      <p:pic>
        <p:nvPicPr>
          <p:cNvPr id="8" name="Shape 155"/>
          <p:cNvPicPr preferRelativeResize="0"/>
          <p:nvPr/>
        </p:nvPicPr>
        <p:blipFill>
          <a:blip r:embed="rId5">
            <a:alphaModFix/>
          </a:blip>
          <a:stretch>
            <a:fillRect/>
          </a:stretch>
        </p:blipFill>
        <p:spPr>
          <a:xfrm>
            <a:off x="5966606" y="6318274"/>
            <a:ext cx="3139400" cy="505499"/>
          </a:xfrm>
          <a:prstGeom prst="rect">
            <a:avLst/>
          </a:prstGeom>
          <a:noFill/>
          <a:ln>
            <a:noFill/>
          </a:ln>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18359" t="11687" r="20212" b="4780"/>
          <a:stretch/>
        </p:blipFill>
        <p:spPr>
          <a:xfrm>
            <a:off x="5088003" y="1460738"/>
            <a:ext cx="2568393" cy="2182863"/>
          </a:xfrm>
          <a:prstGeom prst="rect">
            <a:avLst/>
          </a:prstGeom>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18702" t="11402" r="19091" b="3610"/>
          <a:stretch/>
        </p:blipFill>
        <p:spPr>
          <a:xfrm>
            <a:off x="5966606" y="3751383"/>
            <a:ext cx="2551241" cy="2178409"/>
          </a:xfrm>
          <a:prstGeom prst="rect">
            <a:avLst/>
          </a:prstGeom>
        </p:spPr>
      </p:pic>
    </p:spTree>
    <p:extLst>
      <p:ext uri="{BB962C8B-B14F-4D97-AF65-F5344CB8AC3E}">
        <p14:creationId xmlns:p14="http://schemas.microsoft.com/office/powerpoint/2010/main" val="145272132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Imagen 4"/>
          <p:cNvPicPr/>
          <p:nvPr/>
        </p:nvPicPr>
        <p:blipFill>
          <a:blip r:embed="rId3"/>
          <a:stretch/>
        </p:blipFill>
        <p:spPr>
          <a:xfrm>
            <a:off x="327380" y="1973367"/>
            <a:ext cx="8796974" cy="4708155"/>
          </a:xfrm>
          <a:prstGeom prst="rect">
            <a:avLst/>
          </a:prstGeom>
          <a:ln>
            <a:noFill/>
          </a:ln>
        </p:spPr>
      </p:pic>
      <p:sp>
        <p:nvSpPr>
          <p:cNvPr id="201" name="CustomShape 1"/>
          <p:cNvSpPr/>
          <p:nvPr/>
        </p:nvSpPr>
        <p:spPr>
          <a:xfrm>
            <a:off x="559500" y="218052"/>
            <a:ext cx="8039420" cy="838092"/>
          </a:xfrm>
          <a:prstGeom prst="rect">
            <a:avLst/>
          </a:prstGeom>
          <a:noFill/>
          <a:ln>
            <a:noFill/>
          </a:ln>
        </p:spPr>
        <p:style>
          <a:lnRef idx="0">
            <a:scrgbClr r="0" g="0" b="0"/>
          </a:lnRef>
          <a:fillRef idx="0">
            <a:scrgbClr r="0" g="0" b="0"/>
          </a:fillRef>
          <a:effectRef idx="0">
            <a:scrgbClr r="0" g="0" b="0"/>
          </a:effectRef>
          <a:fontRef idx="minor"/>
        </p:style>
        <p:txBody>
          <a:bodyPr lIns="87924" tIns="43962" rIns="87924" bIns="43962"/>
          <a:lstStyle/>
          <a:p>
            <a:pPr algn="ctr">
              <a:lnSpc>
                <a:spcPct val="100000"/>
              </a:lnSpc>
            </a:pPr>
            <a:r>
              <a:rPr lang="en-US" sz="3419" b="1" spc="-1">
                <a:solidFill>
                  <a:srgbClr val="124484"/>
                </a:solidFill>
                <a:uFill>
                  <a:solidFill>
                    <a:srgbClr val="FFFFFF"/>
                  </a:solidFill>
                </a:uFill>
                <a:latin typeface="Arial"/>
              </a:rPr>
              <a:t>MONARCH: </a:t>
            </a:r>
            <a:r>
              <a:rPr lang="en-US" sz="2735" b="1" spc="-1">
                <a:solidFill>
                  <a:srgbClr val="124484"/>
                </a:solidFill>
                <a:uFill>
                  <a:solidFill>
                    <a:srgbClr val="FFFFFF"/>
                  </a:solidFill>
                </a:uFill>
                <a:latin typeface="Arial"/>
              </a:rPr>
              <a:t>online weather-chemistry model</a:t>
            </a:r>
            <a:endParaRPr lang="en-US" sz="2735" spc="-1">
              <a:solidFill>
                <a:srgbClr val="000000"/>
              </a:solidFill>
              <a:uFill>
                <a:solidFill>
                  <a:srgbClr val="FFFFFF"/>
                </a:solidFill>
              </a:uFill>
              <a:latin typeface="Arial"/>
            </a:endParaRPr>
          </a:p>
        </p:txBody>
      </p:sp>
      <p:sp>
        <p:nvSpPr>
          <p:cNvPr id="202" name="CustomShape 2"/>
          <p:cNvSpPr/>
          <p:nvPr/>
        </p:nvSpPr>
        <p:spPr>
          <a:xfrm>
            <a:off x="355868" y="983694"/>
            <a:ext cx="8404129" cy="1943824"/>
          </a:xfrm>
          <a:prstGeom prst="rect">
            <a:avLst/>
          </a:prstGeom>
          <a:noFill/>
          <a:ln>
            <a:noFill/>
          </a:ln>
        </p:spPr>
        <p:style>
          <a:lnRef idx="0">
            <a:scrgbClr r="0" g="0" b="0"/>
          </a:lnRef>
          <a:fillRef idx="0">
            <a:scrgbClr r="0" g="0" b="0"/>
          </a:fillRef>
          <a:effectRef idx="0">
            <a:scrgbClr r="0" g="0" b="0"/>
          </a:effectRef>
          <a:fontRef idx="minor"/>
        </p:style>
        <p:txBody>
          <a:bodyPr lIns="87924" tIns="62954" rIns="87924" bIns="43962"/>
          <a:lstStyle/>
          <a:p>
            <a:pPr marL="342900" indent="-342900">
              <a:buFont typeface="Arial" panose="020B0604020202020204" pitchFamily="34" charset="0"/>
              <a:buChar char="•"/>
            </a:pPr>
            <a:r>
              <a:rPr lang="en-US" sz="2149" spc="-1" dirty="0">
                <a:solidFill>
                  <a:srgbClr val="000000"/>
                </a:solidFill>
                <a:uFill>
                  <a:solidFill>
                    <a:srgbClr val="FFFFFF"/>
                  </a:solidFill>
                </a:uFill>
                <a:ea typeface="ＭＳ Ｐゴシック"/>
              </a:rPr>
              <a:t>Fully </a:t>
            </a:r>
            <a:r>
              <a:rPr lang="en-US" sz="2149" b="1" spc="-1" dirty="0">
                <a:solidFill>
                  <a:srgbClr val="000000"/>
                </a:solidFill>
                <a:uFill>
                  <a:solidFill>
                    <a:srgbClr val="FFFFFF"/>
                  </a:solidFill>
                </a:uFill>
                <a:ea typeface="ＭＳ Ｐゴシック"/>
              </a:rPr>
              <a:t>on-line</a:t>
            </a:r>
            <a:r>
              <a:rPr lang="en-US" sz="2149" spc="-1" dirty="0">
                <a:solidFill>
                  <a:srgbClr val="000000"/>
                </a:solidFill>
                <a:uFill>
                  <a:solidFill>
                    <a:srgbClr val="FFFFFF"/>
                  </a:solidFill>
                </a:uFill>
                <a:ea typeface="ＭＳ Ｐゴシック"/>
              </a:rPr>
              <a:t> coupling: weather-chemistry feedback </a:t>
            </a:r>
            <a:r>
              <a:rPr lang="en-US" sz="2149" spc="-1" dirty="0" smtClean="0">
                <a:solidFill>
                  <a:srgbClr val="000000"/>
                </a:solidFill>
                <a:uFill>
                  <a:solidFill>
                    <a:srgbClr val="FFFFFF"/>
                  </a:solidFill>
                </a:uFill>
                <a:ea typeface="ＭＳ Ｐゴシック"/>
              </a:rPr>
              <a:t>processes</a:t>
            </a:r>
          </a:p>
          <a:p>
            <a:pPr marL="342900" indent="-342900">
              <a:buFont typeface="Arial" panose="020B0604020202020204" pitchFamily="34" charset="0"/>
              <a:buChar char="•"/>
            </a:pPr>
            <a:r>
              <a:rPr lang="en-US" sz="2149" spc="-1" dirty="0">
                <a:solidFill>
                  <a:srgbClr val="000000"/>
                </a:solidFill>
                <a:uFill>
                  <a:solidFill>
                    <a:srgbClr val="FFFFFF"/>
                  </a:solidFill>
                </a:uFill>
                <a:ea typeface="ＭＳ Ｐゴシック"/>
              </a:rPr>
              <a:t>In-house developed.</a:t>
            </a:r>
          </a:p>
          <a:p>
            <a:pPr marL="342900" indent="-342900">
              <a:lnSpc>
                <a:spcPct val="100000"/>
              </a:lnSpc>
              <a:buFont typeface="Arial" panose="020B0604020202020204" pitchFamily="34" charset="0"/>
              <a:buChar char="•"/>
            </a:pPr>
            <a:r>
              <a:rPr lang="en-US" sz="2149" b="1" spc="-1" dirty="0" smtClean="0">
                <a:solidFill>
                  <a:srgbClr val="000000"/>
                </a:solidFill>
                <a:uFill>
                  <a:solidFill>
                    <a:srgbClr val="FFFFFF"/>
                  </a:solidFill>
                </a:uFill>
                <a:latin typeface="Calibri"/>
                <a:ea typeface="ＭＳ Ｐゴシック"/>
              </a:rPr>
              <a:t>Multiscale</a:t>
            </a:r>
            <a:r>
              <a:rPr lang="en-US" sz="2149" spc="-1" dirty="0">
                <a:solidFill>
                  <a:srgbClr val="000000"/>
                </a:solidFill>
                <a:uFill>
                  <a:solidFill>
                    <a:srgbClr val="FFFFFF"/>
                  </a:solidFill>
                </a:uFill>
                <a:latin typeface="Calibri"/>
                <a:ea typeface="ＭＳ Ｐゴシック"/>
              </a:rPr>
              <a:t>: global to regional (up to 1km) </a:t>
            </a:r>
            <a:r>
              <a:rPr lang="en-US" sz="2149" spc="-1" dirty="0" smtClean="0">
                <a:solidFill>
                  <a:srgbClr val="000000"/>
                </a:solidFill>
                <a:uFill>
                  <a:solidFill>
                    <a:srgbClr val="FFFFFF"/>
                  </a:solidFill>
                </a:uFill>
                <a:latin typeface="Calibri"/>
                <a:ea typeface="ＭＳ Ｐゴシック"/>
              </a:rPr>
              <a:t>scales (nesting capabilities)</a:t>
            </a:r>
            <a:endParaRPr lang="en-US" sz="2149" spc="-1" dirty="0">
              <a:solidFill>
                <a:srgbClr val="000000"/>
              </a:solidFill>
              <a:uFill>
                <a:solidFill>
                  <a:srgbClr val="FFFFFF"/>
                </a:solidFill>
              </a:uFill>
              <a:latin typeface="Arial"/>
            </a:endParaRPr>
          </a:p>
          <a:p>
            <a:pPr marL="342900" indent="-342900">
              <a:lnSpc>
                <a:spcPct val="100000"/>
              </a:lnSpc>
              <a:buFont typeface="Arial" panose="020B0604020202020204" pitchFamily="34" charset="0"/>
              <a:buChar char="•"/>
            </a:pPr>
            <a:r>
              <a:rPr lang="en-US" sz="2149" spc="-1" dirty="0" smtClean="0">
                <a:solidFill>
                  <a:srgbClr val="000000"/>
                </a:solidFill>
                <a:uFill>
                  <a:solidFill>
                    <a:srgbClr val="FFFFFF"/>
                  </a:solidFill>
                </a:uFill>
                <a:latin typeface="Calibri"/>
                <a:ea typeface="ＭＳ Ｐゴシック"/>
              </a:rPr>
              <a:t>Enhancement with a </a:t>
            </a:r>
            <a:r>
              <a:rPr lang="en-US" sz="2149" b="1" spc="-1" dirty="0" smtClean="0">
                <a:solidFill>
                  <a:srgbClr val="000000"/>
                </a:solidFill>
                <a:uFill>
                  <a:solidFill>
                    <a:srgbClr val="FFFFFF"/>
                  </a:solidFill>
                </a:uFill>
                <a:latin typeface="Calibri"/>
                <a:ea typeface="ＭＳ Ｐゴシック"/>
              </a:rPr>
              <a:t>data assimilation</a:t>
            </a:r>
            <a:r>
              <a:rPr lang="en-US" sz="2149" spc="-1" dirty="0" smtClean="0">
                <a:solidFill>
                  <a:srgbClr val="000000"/>
                </a:solidFill>
                <a:uFill>
                  <a:solidFill>
                    <a:srgbClr val="FFFFFF"/>
                  </a:solidFill>
                </a:uFill>
                <a:latin typeface="Calibri"/>
                <a:ea typeface="ＭＳ Ｐゴシック"/>
              </a:rPr>
              <a:t> system</a:t>
            </a:r>
          </a:p>
          <a:p>
            <a:pPr>
              <a:lnSpc>
                <a:spcPct val="100000"/>
              </a:lnSpc>
            </a:pPr>
            <a:endParaRPr lang="en-US" sz="2149" spc="-1" dirty="0">
              <a:solidFill>
                <a:srgbClr val="000000"/>
              </a:solidFill>
              <a:uFill>
                <a:solidFill>
                  <a:srgbClr val="FFFFFF"/>
                </a:solidFill>
              </a:uFill>
              <a:latin typeface="Arial"/>
            </a:endParaRPr>
          </a:p>
        </p:txBody>
      </p:sp>
      <p:pic>
        <p:nvPicPr>
          <p:cNvPr id="203" name="Picture 3"/>
          <p:cNvPicPr/>
          <p:nvPr/>
        </p:nvPicPr>
        <p:blipFill>
          <a:blip r:embed="rId4"/>
          <a:stretch/>
        </p:blipFill>
        <p:spPr>
          <a:xfrm>
            <a:off x="105460" y="6151516"/>
            <a:ext cx="2342999" cy="706206"/>
          </a:xfrm>
          <a:prstGeom prst="rect">
            <a:avLst/>
          </a:prstGeom>
          <a:ln>
            <a:noFill/>
          </a:ln>
        </p:spPr>
      </p:pic>
      <p:sp>
        <p:nvSpPr>
          <p:cNvPr id="204" name="CustomShape 3"/>
          <p:cNvSpPr/>
          <p:nvPr/>
        </p:nvSpPr>
        <p:spPr>
          <a:xfrm>
            <a:off x="2947516" y="6319808"/>
            <a:ext cx="5812481" cy="291555"/>
          </a:xfrm>
          <a:prstGeom prst="rect">
            <a:avLst/>
          </a:prstGeom>
          <a:noFill/>
          <a:ln>
            <a:noFill/>
          </a:ln>
        </p:spPr>
        <p:style>
          <a:lnRef idx="0">
            <a:scrgbClr r="0" g="0" b="0"/>
          </a:lnRef>
          <a:fillRef idx="0">
            <a:scrgbClr r="0" g="0" b="0"/>
          </a:fillRef>
          <a:effectRef idx="0">
            <a:scrgbClr r="0" g="0" b="0"/>
          </a:effectRef>
          <a:fontRef idx="minor"/>
        </p:style>
        <p:txBody>
          <a:bodyPr lIns="87924" tIns="43962" rIns="87924" bIns="43962"/>
          <a:lstStyle/>
          <a:p>
            <a:pPr algn="r">
              <a:lnSpc>
                <a:spcPct val="100000"/>
              </a:lnSpc>
            </a:pPr>
            <a:r>
              <a:rPr lang="en-US" sz="1368" spc="-1" dirty="0" smtClean="0">
                <a:solidFill>
                  <a:srgbClr val="FF0000"/>
                </a:solidFill>
                <a:uFill>
                  <a:solidFill>
                    <a:srgbClr val="FFFFFF"/>
                  </a:solidFill>
                </a:uFill>
                <a:latin typeface="Calibri"/>
                <a:ea typeface="Arial"/>
              </a:rPr>
              <a:t>The AEROSOL module includes a dust </a:t>
            </a:r>
            <a:r>
              <a:rPr lang="en-US" sz="1368" spc="-1" dirty="0">
                <a:solidFill>
                  <a:srgbClr val="FF0000"/>
                </a:solidFill>
                <a:uFill>
                  <a:solidFill>
                    <a:srgbClr val="FFFFFF"/>
                  </a:solidFill>
                </a:uFill>
                <a:latin typeface="Calibri"/>
                <a:ea typeface="Arial"/>
              </a:rPr>
              <a:t>module </a:t>
            </a:r>
            <a:r>
              <a:rPr lang="en-US" sz="1368" spc="-1" dirty="0" smtClean="0">
                <a:solidFill>
                  <a:srgbClr val="FF0000"/>
                </a:solidFill>
                <a:uFill>
                  <a:solidFill>
                    <a:srgbClr val="FFFFFF"/>
                  </a:solidFill>
                </a:uFill>
                <a:latin typeface="Calibri"/>
                <a:ea typeface="Arial"/>
              </a:rPr>
              <a:t>known </a:t>
            </a:r>
            <a:r>
              <a:rPr lang="en-US" sz="1368" spc="-1" dirty="0">
                <a:solidFill>
                  <a:srgbClr val="FF0000"/>
                </a:solidFill>
                <a:uFill>
                  <a:solidFill>
                    <a:srgbClr val="FFFFFF"/>
                  </a:solidFill>
                </a:uFill>
                <a:latin typeface="Calibri"/>
                <a:ea typeface="Arial"/>
              </a:rPr>
              <a:t>as </a:t>
            </a:r>
            <a:r>
              <a:rPr lang="en-US" sz="1368" b="1" spc="-1" dirty="0">
                <a:solidFill>
                  <a:srgbClr val="FF0000"/>
                </a:solidFill>
                <a:uFill>
                  <a:solidFill>
                    <a:srgbClr val="FFFFFF"/>
                  </a:solidFill>
                </a:uFill>
                <a:latin typeface="Calibri"/>
                <a:ea typeface="Arial"/>
              </a:rPr>
              <a:t>NMMB/BSC-Dust</a:t>
            </a:r>
            <a:endParaRPr lang="en-US" sz="1368" spc="-1" dirty="0">
              <a:solidFill>
                <a:srgbClr val="000000"/>
              </a:solidFill>
              <a:uFill>
                <a:solidFill>
                  <a:srgbClr val="FFFFFF"/>
                </a:solidFill>
              </a:uFill>
              <a:latin typeface="Arial"/>
            </a:endParaRPr>
          </a:p>
        </p:txBody>
      </p:sp>
      <p:pic>
        <p:nvPicPr>
          <p:cNvPr id="205" name="Picture 3"/>
          <p:cNvPicPr/>
          <p:nvPr/>
        </p:nvPicPr>
        <p:blipFill>
          <a:blip r:embed="rId5"/>
          <a:srcRect l="10342" t="19808" r="7928" b="22553"/>
          <a:stretch/>
        </p:blipFill>
        <p:spPr>
          <a:xfrm>
            <a:off x="1177078" y="4828436"/>
            <a:ext cx="1476068" cy="637625"/>
          </a:xfrm>
          <a:prstGeom prst="rect">
            <a:avLst/>
          </a:prstGeom>
          <a:ln>
            <a:noFill/>
          </a:ln>
        </p:spPr>
      </p:pic>
      <p:pic>
        <p:nvPicPr>
          <p:cNvPr id="206" name="Imagen 17"/>
          <p:cNvPicPr/>
          <p:nvPr/>
        </p:nvPicPr>
        <p:blipFill>
          <a:blip r:embed="rId6"/>
          <a:srcRect l="20197" t="10098" r="19979" b="10362"/>
          <a:stretch/>
        </p:blipFill>
        <p:spPr>
          <a:xfrm>
            <a:off x="2362997" y="5223390"/>
            <a:ext cx="795536" cy="718867"/>
          </a:xfrm>
          <a:prstGeom prst="rect">
            <a:avLst/>
          </a:prstGeom>
          <a:ln>
            <a:noFill/>
          </a:ln>
        </p:spPr>
      </p:pic>
      <p:pic>
        <p:nvPicPr>
          <p:cNvPr id="207" name="Imagen 18"/>
          <p:cNvPicPr/>
          <p:nvPr/>
        </p:nvPicPr>
        <p:blipFill>
          <a:blip r:embed="rId7"/>
          <a:srcRect l="7873" t="8795" r="8182" b="7196"/>
          <a:stretch/>
        </p:blipFill>
        <p:spPr>
          <a:xfrm>
            <a:off x="3085381" y="5644371"/>
            <a:ext cx="687566" cy="473031"/>
          </a:xfrm>
          <a:prstGeom prst="rect">
            <a:avLst/>
          </a:prstGeom>
          <a:ln>
            <a:noFill/>
          </a:ln>
        </p:spPr>
      </p:pic>
      <p:pic>
        <p:nvPicPr>
          <p:cNvPr id="208" name="Imagen 19"/>
          <p:cNvPicPr/>
          <p:nvPr/>
        </p:nvPicPr>
        <p:blipFill>
          <a:blip r:embed="rId8"/>
          <a:stretch/>
        </p:blipFill>
        <p:spPr>
          <a:xfrm>
            <a:off x="607682" y="4334655"/>
            <a:ext cx="1007609" cy="920740"/>
          </a:xfrm>
          <a:prstGeom prst="rect">
            <a:avLst/>
          </a:prstGeom>
          <a:ln>
            <a:noFill/>
          </a:ln>
        </p:spPr>
      </p:pic>
      <p:sp>
        <p:nvSpPr>
          <p:cNvPr id="209" name="CustomShape 4"/>
          <p:cNvSpPr/>
          <p:nvPr/>
        </p:nvSpPr>
        <p:spPr>
          <a:xfrm rot="1657200">
            <a:off x="969577" y="5288454"/>
            <a:ext cx="2597979" cy="310548"/>
          </a:xfrm>
          <a:prstGeom prst="leftRightArrow">
            <a:avLst>
              <a:gd name="adj1" fmla="val 50000"/>
              <a:gd name="adj2" fmla="val 50000"/>
            </a:avLst>
          </a:prstGeom>
          <a:solidFill>
            <a:srgbClr val="008000"/>
          </a:solidFill>
          <a:ln>
            <a:solidFill>
              <a:srgbClr val="0E4284"/>
            </a:solidFill>
            <a:round/>
          </a:ln>
          <a:effectLst>
            <a:outerShdw blurRad="40000" dist="23000" dir="5400000" rotWithShape="0">
              <a:srgbClr val="000000">
                <a:alpha val="35000"/>
              </a:srgbClr>
            </a:outerShdw>
          </a:effectLst>
          <a:scene3d>
            <a:camera prst="orthographicFront">
              <a:rot lat="1500000" lon="0" rev="21599984"/>
            </a:camera>
            <a:lightRig rig="threePt" dir="t"/>
          </a:scene3d>
          <a:sp3d>
            <a:bevelT w="165100" prst="coolSlant"/>
          </a:sp3d>
        </p:spPr>
        <p:style>
          <a:lnRef idx="1">
            <a:schemeClr val="accent1"/>
          </a:lnRef>
          <a:fillRef idx="3">
            <a:schemeClr val="accent1"/>
          </a:fillRef>
          <a:effectRef idx="2">
            <a:schemeClr val="accent1"/>
          </a:effectRef>
          <a:fontRef idx="minor"/>
        </p:style>
        <p:txBody>
          <a:bodyPr lIns="87924" tIns="43962" rIns="87924" bIns="43962" anchor="ctr"/>
          <a:lstStyle/>
          <a:p>
            <a:pPr algn="ctr">
              <a:lnSpc>
                <a:spcPct val="100000"/>
              </a:lnSpc>
            </a:pPr>
            <a:r>
              <a:rPr lang="en-US" sz="1368" spc="-1">
                <a:solidFill>
                  <a:srgbClr val="000000"/>
                </a:solidFill>
                <a:uFill>
                  <a:solidFill>
                    <a:srgbClr val="FFFFFF"/>
                  </a:solidFill>
                </a:uFill>
                <a:latin typeface="Arial"/>
                <a:ea typeface="Arial"/>
              </a:rPr>
              <a:t>Multiscale Model from Global to Local Scales</a:t>
            </a:r>
            <a:endParaRPr lang="en-US" sz="1368"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470182600"/>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altLang="ca-ES" sz="3600" b="1" dirty="0" smtClean="0"/>
              <a:t>HERMESv3: emission model</a:t>
            </a:r>
            <a:endParaRPr lang="es-ES" sz="3600" b="1" dirty="0"/>
          </a:p>
        </p:txBody>
      </p:sp>
      <p:sp>
        <p:nvSpPr>
          <p:cNvPr id="4" name="Rectángulo 3"/>
          <p:cNvSpPr/>
          <p:nvPr/>
        </p:nvSpPr>
        <p:spPr>
          <a:xfrm>
            <a:off x="0" y="1061571"/>
            <a:ext cx="9143999" cy="1200329"/>
          </a:xfrm>
          <a:prstGeom prst="rect">
            <a:avLst/>
          </a:prstGeom>
          <a:solidFill>
            <a:schemeClr val="bg1"/>
          </a:solidFill>
        </p:spPr>
        <p:txBody>
          <a:bodyPr wrap="square">
            <a:spAutoFit/>
          </a:bodyPr>
          <a:lstStyle/>
          <a:p>
            <a:pPr algn="ctr"/>
            <a:r>
              <a:rPr lang="en-GB" sz="2400" dirty="0"/>
              <a:t>A </a:t>
            </a:r>
            <a:r>
              <a:rPr lang="en-GB" sz="2400" b="1" dirty="0"/>
              <a:t>python-based, open source, parallel and multiscale</a:t>
            </a:r>
            <a:r>
              <a:rPr lang="en-GB" sz="2400" dirty="0"/>
              <a:t> emission modelling framework that </a:t>
            </a:r>
            <a:r>
              <a:rPr lang="en-GB" sz="2400" b="1" dirty="0"/>
              <a:t>processes and estimates gas and aerosol emissions </a:t>
            </a:r>
            <a:r>
              <a:rPr lang="en-GB" sz="2400" dirty="0"/>
              <a:t>for use in atmospheric chemistry models.</a:t>
            </a:r>
            <a:endParaRPr lang="es-ES" sz="2400" dirty="0"/>
          </a:p>
        </p:txBody>
      </p:sp>
      <p:pic>
        <p:nvPicPr>
          <p:cNvPr id="6" name="Picture 5"/>
          <p:cNvPicPr>
            <a:picLocks noChangeAspect="1"/>
          </p:cNvPicPr>
          <p:nvPr/>
        </p:nvPicPr>
        <p:blipFill>
          <a:blip r:embed="rId3"/>
          <a:stretch>
            <a:fillRect/>
          </a:stretch>
        </p:blipFill>
        <p:spPr>
          <a:xfrm>
            <a:off x="110074" y="2409043"/>
            <a:ext cx="8886781" cy="4170432"/>
          </a:xfrm>
          <a:prstGeom prst="rect">
            <a:avLst/>
          </a:prstGeom>
        </p:spPr>
      </p:pic>
    </p:spTree>
    <p:extLst>
      <p:ext uri="{BB962C8B-B14F-4D97-AF65-F5344CB8AC3E}">
        <p14:creationId xmlns:p14="http://schemas.microsoft.com/office/powerpoint/2010/main" val="106791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63" y="2504916"/>
            <a:ext cx="5914455" cy="4354153"/>
          </a:xfrm>
          <a:prstGeom prst="rect">
            <a:avLst/>
          </a:prstGeom>
        </p:spPr>
      </p:pic>
      <p:sp>
        <p:nvSpPr>
          <p:cNvPr id="2" name="Título 1"/>
          <p:cNvSpPr>
            <a:spLocks noGrp="1"/>
          </p:cNvSpPr>
          <p:nvPr>
            <p:ph type="title"/>
          </p:nvPr>
        </p:nvSpPr>
        <p:spPr>
          <a:xfrm>
            <a:off x="0" y="217893"/>
            <a:ext cx="9047497" cy="838397"/>
          </a:xfrm>
        </p:spPr>
        <p:txBody>
          <a:bodyPr/>
          <a:lstStyle/>
          <a:p>
            <a:r>
              <a:rPr lang="es-ES" sz="3100" dirty="0" err="1" smtClean="0"/>
              <a:t>Constrainting</a:t>
            </a:r>
            <a:r>
              <a:rPr lang="es-ES" sz="3100" dirty="0" smtClean="0"/>
              <a:t> Mineral </a:t>
            </a:r>
            <a:r>
              <a:rPr lang="es-ES" sz="3100" dirty="0" err="1" smtClean="0"/>
              <a:t>Dust</a:t>
            </a:r>
            <a:r>
              <a:rPr lang="es-ES" sz="3100" dirty="0" smtClean="0"/>
              <a:t>  </a:t>
            </a:r>
            <a:r>
              <a:rPr lang="es-ES" sz="3100" dirty="0" err="1" smtClean="0"/>
              <a:t>Simulations</a:t>
            </a:r>
            <a:r>
              <a:rPr lang="es-ES" sz="3100" dirty="0" smtClean="0"/>
              <a:t> </a:t>
            </a:r>
            <a:br>
              <a:rPr lang="es-ES" sz="3100" dirty="0" smtClean="0"/>
            </a:br>
            <a:r>
              <a:rPr lang="es-ES" sz="3100" dirty="0" err="1" smtClean="0"/>
              <a:t>with</a:t>
            </a:r>
            <a:r>
              <a:rPr lang="es-ES" sz="3100" dirty="0" smtClean="0"/>
              <a:t> </a:t>
            </a:r>
            <a:r>
              <a:rPr lang="es-ES" sz="3100" dirty="0" err="1" smtClean="0"/>
              <a:t>Observations</a:t>
            </a:r>
            <a:endParaRPr lang="en-GB" sz="3100" dirty="0"/>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0616" y="1286379"/>
            <a:ext cx="1607742" cy="1248364"/>
          </a:xfrm>
          <a:prstGeom prst="rect">
            <a:avLst/>
          </a:prstGeom>
        </p:spPr>
      </p:pic>
      <p:pic>
        <p:nvPicPr>
          <p:cNvPr id="13" name="Imagen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5038" y="1676513"/>
            <a:ext cx="395167" cy="195725"/>
          </a:xfrm>
          <a:prstGeom prst="rect">
            <a:avLst/>
          </a:prstGeom>
        </p:spPr>
      </p:pic>
      <p:pic>
        <p:nvPicPr>
          <p:cNvPr id="11" name="Imagen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222" y="1380939"/>
            <a:ext cx="2295719" cy="1180865"/>
          </a:xfrm>
          <a:prstGeom prst="rect">
            <a:avLst/>
          </a:prstGeom>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3710" y="2244860"/>
            <a:ext cx="258392" cy="216206"/>
          </a:xfrm>
          <a:prstGeom prst="rect">
            <a:avLst/>
          </a:prstGeom>
        </p:spPr>
      </p:pic>
      <p:sp>
        <p:nvSpPr>
          <p:cNvPr id="22" name="Flecha curvada hacia la derecha 21"/>
          <p:cNvSpPr/>
          <p:nvPr/>
        </p:nvSpPr>
        <p:spPr>
          <a:xfrm>
            <a:off x="105323" y="2310059"/>
            <a:ext cx="641778" cy="1759811"/>
          </a:xfrm>
          <a:prstGeom prst="curvedRightArrow">
            <a:avLst/>
          </a:prstGeom>
          <a:gradFill flip="none" rotWithShape="1">
            <a:gsLst>
              <a:gs pos="0">
                <a:srgbClr val="96A1C3">
                  <a:alpha val="31765"/>
                </a:srgbClr>
              </a:gs>
              <a:gs pos="50000">
                <a:schemeClr val="accent1">
                  <a:tint val="44500"/>
                  <a:satMod val="160000"/>
                </a:schemeClr>
              </a:gs>
              <a:gs pos="100000">
                <a:schemeClr val="accent1">
                  <a:tint val="23500"/>
                  <a:satMod val="160000"/>
                </a:schemeClr>
              </a:gs>
            </a:gsLst>
            <a:lin ang="2700000" scaled="1"/>
            <a:tileRect/>
          </a:gradFill>
          <a:ln>
            <a:solidFill>
              <a:schemeClr val="accent1">
                <a:shade val="50000"/>
                <a:alpha val="2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Flecha curvada hacia la izquierda 22"/>
          <p:cNvSpPr/>
          <p:nvPr/>
        </p:nvSpPr>
        <p:spPr>
          <a:xfrm>
            <a:off x="4109519" y="2085559"/>
            <a:ext cx="686162" cy="1984311"/>
          </a:xfrm>
          <a:prstGeom prst="curvedLeftArrow">
            <a:avLst/>
          </a:prstGeom>
          <a:gradFill flip="none" rotWithShape="1">
            <a:gsLst>
              <a:gs pos="0">
                <a:srgbClr val="B8BFD6">
                  <a:alpha val="30196"/>
                </a:srgbClr>
              </a:gs>
              <a:gs pos="69000">
                <a:schemeClr val="accent3">
                  <a:lumMod val="97000"/>
                  <a:lumOff val="3000"/>
                </a:schemeClr>
              </a:gs>
              <a:gs pos="100000">
                <a:schemeClr val="accent3">
                  <a:lumMod val="60000"/>
                  <a:lumOff val="40000"/>
                </a:schemeClr>
              </a:gs>
            </a:gsLst>
            <a:lin ang="5400000" scaled="1"/>
            <a:tileRect/>
          </a:gradFill>
          <a:ln>
            <a:solidFill>
              <a:srgbClr val="AAB3CE">
                <a:alpha val="35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aphicFrame>
        <p:nvGraphicFramePr>
          <p:cNvPr id="6" name="Diagrama 5"/>
          <p:cNvGraphicFramePr/>
          <p:nvPr>
            <p:extLst>
              <p:ext uri="{D42A27DB-BD31-4B8C-83A1-F6EECF244321}">
                <p14:modId xmlns:p14="http://schemas.microsoft.com/office/powerpoint/2010/main" val="530727580"/>
              </p:ext>
            </p:extLst>
          </p:nvPr>
        </p:nvGraphicFramePr>
        <p:xfrm>
          <a:off x="5623166" y="4155717"/>
          <a:ext cx="3606799" cy="186233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CuadroTexto 6"/>
          <p:cNvSpPr txBox="1"/>
          <p:nvPr/>
        </p:nvSpPr>
        <p:spPr>
          <a:xfrm>
            <a:off x="6235259" y="4242445"/>
            <a:ext cx="1246816" cy="369332"/>
          </a:xfrm>
          <a:prstGeom prst="rect">
            <a:avLst/>
          </a:prstGeom>
          <a:noFill/>
        </p:spPr>
        <p:txBody>
          <a:bodyPr wrap="none" rtlCol="0">
            <a:spAutoFit/>
          </a:bodyPr>
          <a:lstStyle/>
          <a:p>
            <a:r>
              <a:rPr lang="es-ES" b="1" dirty="0" err="1" smtClean="0">
                <a:solidFill>
                  <a:srgbClr val="EB6E19"/>
                </a:solidFill>
              </a:rPr>
              <a:t>monitoring</a:t>
            </a:r>
            <a:endParaRPr lang="en-GB" b="1" dirty="0">
              <a:solidFill>
                <a:srgbClr val="EB6E19"/>
              </a:solidFill>
            </a:endParaRPr>
          </a:p>
        </p:txBody>
      </p:sp>
      <p:sp>
        <p:nvSpPr>
          <p:cNvPr id="14" name="CuadroTexto 13"/>
          <p:cNvSpPr txBox="1"/>
          <p:nvPr/>
        </p:nvSpPr>
        <p:spPr>
          <a:xfrm>
            <a:off x="8096917" y="4261551"/>
            <a:ext cx="950581" cy="369332"/>
          </a:xfrm>
          <a:prstGeom prst="rect">
            <a:avLst/>
          </a:prstGeom>
          <a:noFill/>
        </p:spPr>
        <p:txBody>
          <a:bodyPr wrap="none" rtlCol="0">
            <a:spAutoFit/>
          </a:bodyPr>
          <a:lstStyle/>
          <a:p>
            <a:r>
              <a:rPr lang="es-ES" b="1" dirty="0" err="1" smtClean="0">
                <a:solidFill>
                  <a:schemeClr val="bg1">
                    <a:lumMod val="65000"/>
                  </a:schemeClr>
                </a:solidFill>
              </a:rPr>
              <a:t>forecast</a:t>
            </a:r>
            <a:endParaRPr lang="en-GB" b="1" dirty="0">
              <a:solidFill>
                <a:schemeClr val="bg1">
                  <a:lumMod val="65000"/>
                </a:schemeClr>
              </a:solidFill>
            </a:endParaRPr>
          </a:p>
        </p:txBody>
      </p:sp>
      <p:sp>
        <p:nvSpPr>
          <p:cNvPr id="5" name="Rectangle 4"/>
          <p:cNvSpPr/>
          <p:nvPr/>
        </p:nvSpPr>
        <p:spPr>
          <a:xfrm>
            <a:off x="5748811" y="1308326"/>
            <a:ext cx="3311824" cy="1477328"/>
          </a:xfrm>
          <a:prstGeom prst="rect">
            <a:avLst/>
          </a:prstGeom>
        </p:spPr>
        <p:txBody>
          <a:bodyPr wrap="square">
            <a:spAutoFit/>
          </a:bodyPr>
          <a:lstStyle/>
          <a:p>
            <a:pPr defTabSz="914400" fontAlgn="base">
              <a:spcBef>
                <a:spcPct val="0"/>
              </a:spcBef>
              <a:spcAft>
                <a:spcPct val="0"/>
              </a:spcAft>
              <a:buClr>
                <a:srgbClr val="004990"/>
              </a:buClr>
              <a:buSzPct val="25000"/>
            </a:pPr>
            <a:r>
              <a:rPr lang="en-US" altLang="en-US" b="1" dirty="0" smtClean="0">
                <a:solidFill>
                  <a:srgbClr val="00060C"/>
                </a:solidFill>
                <a:latin typeface="Helvetica Neue"/>
                <a:ea typeface="Helvetica Neue"/>
                <a:cs typeface="Helvetica Neue"/>
                <a:sym typeface="Helvetica Neue"/>
              </a:rPr>
              <a:t>Model </a:t>
            </a:r>
            <a:r>
              <a:rPr lang="en-US" altLang="en-US" b="1" dirty="0">
                <a:solidFill>
                  <a:srgbClr val="00060C"/>
                </a:solidFill>
                <a:latin typeface="Helvetica Neue"/>
                <a:ea typeface="Helvetica Neue"/>
                <a:cs typeface="Helvetica Neue"/>
                <a:sym typeface="Helvetica Neue"/>
              </a:rPr>
              <a:t>simulations and observations </a:t>
            </a:r>
            <a:r>
              <a:rPr lang="en-US" altLang="en-US" dirty="0" smtClean="0">
                <a:solidFill>
                  <a:srgbClr val="00060C"/>
                </a:solidFill>
                <a:latin typeface="Helvetica Neue"/>
                <a:ea typeface="Helvetica Neue"/>
                <a:cs typeface="Helvetica Neue"/>
                <a:sym typeface="Helvetica Neue"/>
              </a:rPr>
              <a:t>are</a:t>
            </a:r>
            <a:r>
              <a:rPr lang="en-US" altLang="en-US" b="1" dirty="0" smtClean="0">
                <a:solidFill>
                  <a:srgbClr val="00060C"/>
                </a:solidFill>
                <a:latin typeface="Helvetica Neue"/>
                <a:ea typeface="Helvetica Neue"/>
                <a:cs typeface="Helvetica Neue"/>
                <a:sym typeface="Helvetica Neue"/>
              </a:rPr>
              <a:t> </a:t>
            </a:r>
            <a:r>
              <a:rPr lang="en-US" altLang="en-US" dirty="0" smtClean="0">
                <a:solidFill>
                  <a:srgbClr val="00060C"/>
                </a:solidFill>
                <a:latin typeface="Helvetica Neue"/>
                <a:ea typeface="Helvetica Neue"/>
                <a:cs typeface="Helvetica Neue"/>
                <a:sym typeface="Helvetica Neue"/>
              </a:rPr>
              <a:t>combined to </a:t>
            </a:r>
            <a:r>
              <a:rPr lang="en-US" altLang="en-US" dirty="0">
                <a:solidFill>
                  <a:srgbClr val="00060C"/>
                </a:solidFill>
                <a:latin typeface="Helvetica Neue"/>
                <a:ea typeface="Helvetica Neue"/>
                <a:cs typeface="Helvetica Neue"/>
                <a:sym typeface="Helvetica Neue"/>
              </a:rPr>
              <a:t>obtain the ‘best’ estimate of current atmospheric conditions </a:t>
            </a:r>
            <a:r>
              <a:rPr lang="en-US" altLang="en-US" dirty="0" smtClean="0">
                <a:solidFill>
                  <a:srgbClr val="00060C"/>
                </a:solidFill>
                <a:latin typeface="Helvetica Neue"/>
                <a:ea typeface="Helvetica Neue"/>
                <a:cs typeface="Helvetica Neue"/>
                <a:sym typeface="Helvetica Neue"/>
              </a:rPr>
              <a:t>(dust analysis</a:t>
            </a:r>
            <a:r>
              <a:rPr lang="en-US" altLang="en-US" dirty="0">
                <a:solidFill>
                  <a:srgbClr val="00060C"/>
                </a:solidFill>
                <a:latin typeface="Helvetica Neue"/>
                <a:ea typeface="Helvetica Neue"/>
                <a:cs typeface="Helvetica Neue"/>
                <a:sym typeface="Helvetica Neue"/>
              </a:rPr>
              <a:t>)  </a:t>
            </a:r>
          </a:p>
        </p:txBody>
      </p:sp>
      <p:sp>
        <p:nvSpPr>
          <p:cNvPr id="15" name="Rectangle 14"/>
          <p:cNvSpPr/>
          <p:nvPr/>
        </p:nvSpPr>
        <p:spPr>
          <a:xfrm>
            <a:off x="5845800" y="2833758"/>
            <a:ext cx="3214835" cy="1061829"/>
          </a:xfrm>
          <a:prstGeom prst="rect">
            <a:avLst/>
          </a:prstGeom>
        </p:spPr>
        <p:txBody>
          <a:bodyPr wrap="square">
            <a:spAutoFit/>
          </a:bodyPr>
          <a:lstStyle/>
          <a:p>
            <a:pPr marL="285750" indent="-285750" defTabSz="914400" fontAlgn="base">
              <a:spcBef>
                <a:spcPct val="0"/>
              </a:spcBef>
              <a:spcAft>
                <a:spcPct val="0"/>
              </a:spcAft>
              <a:buFont typeface="Wingdings" panose="05000000000000000000" pitchFamily="2" charset="2"/>
              <a:buChar char="Ø"/>
            </a:pPr>
            <a:r>
              <a:rPr lang="en-US" altLang="en-US" i="1" dirty="0" smtClean="0">
                <a:solidFill>
                  <a:srgbClr val="FF0000"/>
                </a:solidFill>
                <a:latin typeface="Helvetica" pitchFamily="34" charset="0"/>
                <a:cs typeface="Helvetica" pitchFamily="34" charset="0"/>
              </a:rPr>
              <a:t>useful</a:t>
            </a:r>
            <a:r>
              <a:rPr lang="es-ES" altLang="en-US" i="1" dirty="0" smtClean="0">
                <a:solidFill>
                  <a:srgbClr val="FF0000"/>
                </a:solidFill>
                <a:latin typeface="Helvetica" pitchFamily="34" charset="0"/>
                <a:cs typeface="Helvetica" pitchFamily="34" charset="0"/>
              </a:rPr>
              <a:t> </a:t>
            </a:r>
            <a:r>
              <a:rPr lang="es-ES" altLang="en-US" i="1" dirty="0">
                <a:solidFill>
                  <a:srgbClr val="FF0000"/>
                </a:solidFill>
                <a:latin typeface="Helvetica" pitchFamily="34" charset="0"/>
                <a:cs typeface="Helvetica" pitchFamily="34" charset="0"/>
              </a:rPr>
              <a:t>to </a:t>
            </a:r>
            <a:r>
              <a:rPr lang="en-GB" altLang="en-US" i="1" dirty="0">
                <a:solidFill>
                  <a:srgbClr val="FF0000"/>
                </a:solidFill>
                <a:latin typeface="Helvetica" pitchFamily="34" charset="0"/>
                <a:cs typeface="Helvetica" pitchFamily="34" charset="0"/>
              </a:rPr>
              <a:t>initialise</a:t>
            </a:r>
            <a:r>
              <a:rPr lang="es-ES" altLang="en-US" i="1" dirty="0">
                <a:solidFill>
                  <a:srgbClr val="FF0000"/>
                </a:solidFill>
                <a:latin typeface="Helvetica" pitchFamily="34" charset="0"/>
                <a:cs typeface="Helvetica" pitchFamily="34" charset="0"/>
              </a:rPr>
              <a:t> </a:t>
            </a:r>
            <a:r>
              <a:rPr lang="en-US" altLang="en-US" i="1" dirty="0">
                <a:solidFill>
                  <a:srgbClr val="FF0000"/>
                </a:solidFill>
                <a:latin typeface="Helvetica" pitchFamily="34" charset="0"/>
                <a:cs typeface="Helvetica" pitchFamily="34" charset="0"/>
              </a:rPr>
              <a:t>models</a:t>
            </a:r>
            <a:r>
              <a:rPr lang="es-ES" altLang="en-US" i="1" dirty="0">
                <a:solidFill>
                  <a:srgbClr val="FF0000"/>
                </a:solidFill>
                <a:latin typeface="Helvetica" pitchFamily="34" charset="0"/>
                <a:cs typeface="Helvetica" pitchFamily="34" charset="0"/>
              </a:rPr>
              <a:t> </a:t>
            </a:r>
          </a:p>
          <a:p>
            <a:pPr defTabSz="914400" fontAlgn="base">
              <a:spcBef>
                <a:spcPct val="0"/>
              </a:spcBef>
              <a:spcAft>
                <a:spcPct val="0"/>
              </a:spcAft>
            </a:pPr>
            <a:r>
              <a:rPr lang="es-ES" altLang="en-US" i="1" dirty="0">
                <a:solidFill>
                  <a:srgbClr val="FF0000"/>
                </a:solidFill>
                <a:latin typeface="Helvetica" pitchFamily="34" charset="0"/>
                <a:cs typeface="Helvetica" pitchFamily="34" charset="0"/>
              </a:rPr>
              <a:t>    and </a:t>
            </a:r>
            <a:r>
              <a:rPr lang="en-US" altLang="en-US" i="1" dirty="0">
                <a:solidFill>
                  <a:srgbClr val="FF0000"/>
                </a:solidFill>
                <a:latin typeface="Helvetica" pitchFamily="34" charset="0"/>
                <a:cs typeface="Helvetica" pitchFamily="34" charset="0"/>
              </a:rPr>
              <a:t>improve</a:t>
            </a:r>
            <a:r>
              <a:rPr lang="es-ES" altLang="en-US" i="1" dirty="0">
                <a:solidFill>
                  <a:srgbClr val="FF0000"/>
                </a:solidFill>
                <a:latin typeface="Helvetica" pitchFamily="34" charset="0"/>
                <a:cs typeface="Helvetica" pitchFamily="34" charset="0"/>
              </a:rPr>
              <a:t> </a:t>
            </a:r>
            <a:r>
              <a:rPr lang="en-US" altLang="en-US" i="1" dirty="0">
                <a:solidFill>
                  <a:srgbClr val="FF0000"/>
                </a:solidFill>
                <a:latin typeface="Helvetica" pitchFamily="34" charset="0"/>
                <a:cs typeface="Helvetica" pitchFamily="34" charset="0"/>
              </a:rPr>
              <a:t>predictions</a:t>
            </a:r>
          </a:p>
          <a:p>
            <a:pPr marL="285750" indent="-285750" defTabSz="914400" fontAlgn="base">
              <a:lnSpc>
                <a:spcPct val="150000"/>
              </a:lnSpc>
              <a:spcBef>
                <a:spcPct val="0"/>
              </a:spcBef>
              <a:spcAft>
                <a:spcPct val="0"/>
              </a:spcAft>
              <a:buFont typeface="Wingdings" panose="05000000000000000000" pitchFamily="2" charset="2"/>
              <a:buChar char="Ø"/>
            </a:pPr>
            <a:r>
              <a:rPr lang="en-US" altLang="en-US" i="1" dirty="0" smtClean="0">
                <a:solidFill>
                  <a:srgbClr val="FF0000"/>
                </a:solidFill>
                <a:latin typeface="Helvetica" pitchFamily="34" charset="0"/>
                <a:cs typeface="Helvetica" pitchFamily="34" charset="0"/>
                <a:sym typeface="Wingdings" panose="05000000000000000000" pitchFamily="2" charset="2"/>
              </a:rPr>
              <a:t>used </a:t>
            </a:r>
            <a:r>
              <a:rPr lang="en-US" altLang="en-US" i="1" dirty="0">
                <a:solidFill>
                  <a:srgbClr val="FF0000"/>
                </a:solidFill>
                <a:latin typeface="Helvetica" pitchFamily="34" charset="0"/>
                <a:cs typeface="Helvetica" pitchFamily="34" charset="0"/>
                <a:sym typeface="Wingdings" panose="05000000000000000000" pitchFamily="2" charset="2"/>
              </a:rPr>
              <a:t>to produce reanalysis</a:t>
            </a:r>
            <a:endParaRPr lang="en-US" altLang="en-US" i="1" dirty="0">
              <a:solidFill>
                <a:srgbClr val="FF0000"/>
              </a:solidFill>
              <a:latin typeface="Helvetica" pitchFamily="34" charset="0"/>
              <a:cs typeface="Helvetica" pitchFamily="34" charset="0"/>
            </a:endParaRPr>
          </a:p>
        </p:txBody>
      </p:sp>
      <p:sp>
        <p:nvSpPr>
          <p:cNvPr id="17" name="Flecha curvada hacia la derecha 16"/>
          <p:cNvSpPr/>
          <p:nvPr/>
        </p:nvSpPr>
        <p:spPr>
          <a:xfrm rot="9038044">
            <a:off x="5105725" y="4339024"/>
            <a:ext cx="740561" cy="2426933"/>
          </a:xfrm>
          <a:prstGeom prst="curvedRightArrow">
            <a:avLst/>
          </a:prstGeom>
          <a:gradFill flip="none" rotWithShape="1">
            <a:gsLst>
              <a:gs pos="0">
                <a:srgbClr val="96A1C3">
                  <a:alpha val="31765"/>
                </a:srgbClr>
              </a:gs>
              <a:gs pos="50000">
                <a:schemeClr val="accent1">
                  <a:tint val="44500"/>
                  <a:satMod val="160000"/>
                </a:schemeClr>
              </a:gs>
              <a:gs pos="100000">
                <a:schemeClr val="accent1">
                  <a:tint val="23500"/>
                  <a:satMod val="160000"/>
                </a:schemeClr>
              </a:gs>
            </a:gsLst>
            <a:lin ang="2700000" scaled="1"/>
            <a:tileRect/>
          </a:gradFill>
          <a:ln>
            <a:solidFill>
              <a:schemeClr val="accent1">
                <a:shade val="50000"/>
                <a:alpha val="2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 name="Imagen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76558" y="5633888"/>
            <a:ext cx="445037" cy="1217438"/>
          </a:xfrm>
          <a:prstGeom prst="rect">
            <a:avLst/>
          </a:prstGeom>
        </p:spPr>
      </p:pic>
      <p:pic>
        <p:nvPicPr>
          <p:cNvPr id="18" name="Imagen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86787" y="5660446"/>
            <a:ext cx="1840450" cy="1197553"/>
          </a:xfrm>
          <a:prstGeom prst="rect">
            <a:avLst/>
          </a:prstGeom>
        </p:spPr>
      </p:pic>
      <p:sp>
        <p:nvSpPr>
          <p:cNvPr id="20" name="CuadroTexto 19"/>
          <p:cNvSpPr txBox="1"/>
          <p:nvPr/>
        </p:nvSpPr>
        <p:spPr>
          <a:xfrm>
            <a:off x="6912360" y="6519446"/>
            <a:ext cx="2015136" cy="338554"/>
          </a:xfrm>
          <a:prstGeom prst="rect">
            <a:avLst/>
          </a:prstGeom>
          <a:noFill/>
        </p:spPr>
        <p:txBody>
          <a:bodyPr wrap="square" rtlCol="0">
            <a:spAutoFit/>
          </a:bodyPr>
          <a:lstStyle/>
          <a:p>
            <a:r>
              <a:rPr lang="es-ES" sz="1600" dirty="0" smtClean="0">
                <a:solidFill>
                  <a:schemeClr val="bg1">
                    <a:lumMod val="75000"/>
                  </a:schemeClr>
                </a:solidFill>
              </a:rPr>
              <a:t>UPC- RSLAB</a:t>
            </a:r>
            <a:endParaRPr lang="en-GB" sz="1600" dirty="0">
              <a:solidFill>
                <a:schemeClr val="bg1">
                  <a:lumMod val="75000"/>
                </a:schemeClr>
              </a:solidFill>
            </a:endParaRPr>
          </a:p>
        </p:txBody>
      </p:sp>
    </p:spTree>
    <p:extLst>
      <p:ext uri="{BB962C8B-B14F-4D97-AF65-F5344CB8AC3E}">
        <p14:creationId xmlns:p14="http://schemas.microsoft.com/office/powerpoint/2010/main" val="273492612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6708</TotalTime>
  <Words>1810</Words>
  <Application>Microsoft Macintosh PowerPoint</Application>
  <PresentationFormat>Presentación en pantalla (4:3)</PresentationFormat>
  <Paragraphs>172</Paragraphs>
  <Slides>14</Slides>
  <Notes>12</Notes>
  <HiddenSlides>0</HiddenSlides>
  <MMClips>0</MMClips>
  <ScaleCrop>false</ScaleCrop>
  <HeadingPairs>
    <vt:vector size="4" baseType="variant">
      <vt:variant>
        <vt:lpstr>Tema</vt:lpstr>
      </vt:variant>
      <vt:variant>
        <vt:i4>1</vt:i4>
      </vt:variant>
      <vt:variant>
        <vt:lpstr>Títulos de diapositiva</vt:lpstr>
      </vt:variant>
      <vt:variant>
        <vt:i4>14</vt:i4>
      </vt:variant>
    </vt:vector>
  </HeadingPairs>
  <TitlesOfParts>
    <vt:vector size="15" baseType="lpstr">
      <vt:lpstr>Tema de Office</vt:lpstr>
      <vt:lpstr>Atmospheric Composition Group  at BSC</vt:lpstr>
      <vt:lpstr>Presentación de PowerPoint</vt:lpstr>
      <vt:lpstr>Presentación de PowerPoint</vt:lpstr>
      <vt:lpstr>Presentación de PowerPoint</vt:lpstr>
      <vt:lpstr>Presentación de PowerPoint</vt:lpstr>
      <vt:lpstr>Presentación de PowerPoint</vt:lpstr>
      <vt:lpstr>Presentación de PowerPoint</vt:lpstr>
      <vt:lpstr>HERMESv3: emission model</vt:lpstr>
      <vt:lpstr>Constrainting Mineral Dust  Simulations  with Observations</vt:lpstr>
      <vt:lpstr>Assimilation of lidar observations: ACTRIS summer campaign, July 2012</vt:lpstr>
      <vt:lpstr>Presentación de PowerPoint</vt:lpstr>
      <vt:lpstr>Presentación de PowerPoint</vt:lpstr>
      <vt:lpstr>Copernicus Atmospheric Moitoring Service 50.II: Regional production*</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BSC Slides v.1</dc:title>
  <dc:creator>BSC-CNS</dc:creator>
  <cp:lastModifiedBy>oriol jorba</cp:lastModifiedBy>
  <cp:revision>424</cp:revision>
  <dcterms:created xsi:type="dcterms:W3CDTF">2016-07-07T10:13:32Z</dcterms:created>
  <dcterms:modified xsi:type="dcterms:W3CDTF">2019-04-24T14:26:52Z</dcterms:modified>
</cp:coreProperties>
</file>