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handoutMasterIdLst>
    <p:handoutMasterId r:id="rId58"/>
  </p:handoutMasterIdLst>
  <p:sldIdLst>
    <p:sldId id="274" r:id="rId2"/>
    <p:sldId id="277" r:id="rId3"/>
    <p:sldId id="278" r:id="rId4"/>
    <p:sldId id="279" r:id="rId5"/>
    <p:sldId id="283" r:id="rId6"/>
    <p:sldId id="286" r:id="rId7"/>
    <p:sldId id="281" r:id="rId8"/>
    <p:sldId id="307" r:id="rId9"/>
    <p:sldId id="308" r:id="rId10"/>
    <p:sldId id="309" r:id="rId11"/>
    <p:sldId id="380" r:id="rId12"/>
    <p:sldId id="342" r:id="rId13"/>
    <p:sldId id="341" r:id="rId14"/>
    <p:sldId id="337" r:id="rId15"/>
    <p:sldId id="310" r:id="rId16"/>
    <p:sldId id="311" r:id="rId17"/>
    <p:sldId id="351" r:id="rId18"/>
    <p:sldId id="336" r:id="rId19"/>
    <p:sldId id="314" r:id="rId20"/>
    <p:sldId id="345" r:id="rId21"/>
    <p:sldId id="346" r:id="rId22"/>
    <p:sldId id="347" r:id="rId23"/>
    <p:sldId id="348" r:id="rId24"/>
    <p:sldId id="344" r:id="rId25"/>
    <p:sldId id="352" r:id="rId26"/>
    <p:sldId id="335" r:id="rId27"/>
    <p:sldId id="329" r:id="rId28"/>
    <p:sldId id="354" r:id="rId29"/>
    <p:sldId id="315" r:id="rId30"/>
    <p:sldId id="353" r:id="rId31"/>
    <p:sldId id="359" r:id="rId32"/>
    <p:sldId id="356" r:id="rId33"/>
    <p:sldId id="362" r:id="rId34"/>
    <p:sldId id="360" r:id="rId35"/>
    <p:sldId id="364" r:id="rId36"/>
    <p:sldId id="363" r:id="rId37"/>
    <p:sldId id="361" r:id="rId38"/>
    <p:sldId id="319" r:id="rId39"/>
    <p:sldId id="365" r:id="rId40"/>
    <p:sldId id="355" r:id="rId41"/>
    <p:sldId id="367" r:id="rId42"/>
    <p:sldId id="368" r:id="rId43"/>
    <p:sldId id="369" r:id="rId44"/>
    <p:sldId id="370" r:id="rId45"/>
    <p:sldId id="371" r:id="rId46"/>
    <p:sldId id="328" r:id="rId47"/>
    <p:sldId id="373" r:id="rId48"/>
    <p:sldId id="374" r:id="rId49"/>
    <p:sldId id="366" r:id="rId50"/>
    <p:sldId id="376" r:id="rId51"/>
    <p:sldId id="377" r:id="rId52"/>
    <p:sldId id="378" r:id="rId53"/>
    <p:sldId id="379" r:id="rId54"/>
    <p:sldId id="375" r:id="rId55"/>
    <p:sldId id="331" r:id="rId56"/>
    <p:sldId id="306" r:id="rId5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547" userDrawn="1">
          <p15:clr>
            <a:srgbClr val="FBAE40"/>
          </p15:clr>
        </p15:guide>
        <p15:guide id="3" pos="5155" userDrawn="1">
          <p15:clr>
            <a:srgbClr val="FBAE40"/>
          </p15:clr>
        </p15:guide>
        <p15:guide id="4" orient="horz" pos="1434" userDrawn="1">
          <p15:clr>
            <a:srgbClr val="FBAE40"/>
          </p15:clr>
        </p15:guide>
        <p15:guide id="5" orient="horz" pos="2886" userDrawn="1">
          <p15:clr>
            <a:srgbClr val="FBAE40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2B383E"/>
    <a:srgbClr val="2B3031"/>
    <a:srgbClr val="1C1C1C"/>
    <a:srgbClr val="14395B"/>
    <a:srgbClr val="124484"/>
    <a:srgbClr val="941333"/>
    <a:srgbClr val="203864"/>
    <a:srgbClr val="E9EBF5"/>
    <a:srgbClr val="0023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20" y="533"/>
      </p:cViewPr>
      <p:guideLst>
        <p:guide pos="2547"/>
        <p:guide pos="5155"/>
        <p:guide orient="horz" pos="1434"/>
        <p:guide orient="horz" pos="288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96"/>
      </p:cViewPr>
      <p:guideLst/>
    </p:cSldViewPr>
  </p:notesViewPr>
  <p:gridSpacing cx="120000" cy="12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F00F2-8E3E-4EF9-ABA6-FD0A0C1B3085}" type="datetimeFigureOut">
              <a:rPr lang="es-ES" smtClean="0"/>
              <a:t>24/02/2021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A8D5D-EC9E-40FC-98EC-CD281E4E88A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7699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963889" y="1631730"/>
            <a:ext cx="6702593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3889" y="4762500"/>
            <a:ext cx="6702593" cy="1085850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 smtClean="0"/>
              <a:t>Name</a:t>
            </a:r>
            <a:endParaRPr lang="es-ES" dirty="0" smtClean="0"/>
          </a:p>
          <a:p>
            <a:r>
              <a:rPr lang="es-ES" dirty="0" smtClean="0"/>
              <a:t>Position</a:t>
            </a:r>
            <a:endParaRPr lang="es-ES" dirty="0"/>
          </a:p>
        </p:txBody>
      </p:sp>
      <p:sp>
        <p:nvSpPr>
          <p:cNvPr id="8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325968" y="6095686"/>
            <a:ext cx="3255433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/>
              <a:t>day</a:t>
            </a:r>
            <a:r>
              <a:rPr lang="es-ES" dirty="0"/>
              <a:t>/</a:t>
            </a:r>
            <a:r>
              <a:rPr lang="es-ES" dirty="0" err="1"/>
              <a:t>month</a:t>
            </a:r>
            <a:r>
              <a:rPr lang="es-ES" dirty="0"/>
              <a:t>/</a:t>
            </a:r>
            <a:r>
              <a:rPr lang="es-ES" dirty="0" err="1"/>
              <a:t>year</a:t>
            </a:r>
            <a:endParaRPr lang="es-ES" dirty="0"/>
          </a:p>
        </p:txBody>
      </p:sp>
      <p:sp>
        <p:nvSpPr>
          <p:cNvPr id="9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4963888" y="6095685"/>
            <a:ext cx="6702595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16231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ítulo 1"/>
          <p:cNvSpPr>
            <a:spLocks noGrp="1"/>
          </p:cNvSpPr>
          <p:nvPr>
            <p:ph type="title"/>
          </p:nvPr>
        </p:nvSpPr>
        <p:spPr>
          <a:xfrm>
            <a:off x="0" y="256068"/>
            <a:ext cx="12192000" cy="8009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Marcador de texto 2"/>
          <p:cNvSpPr>
            <a:spLocks noGrp="1"/>
          </p:cNvSpPr>
          <p:nvPr>
            <p:ph idx="1"/>
          </p:nvPr>
        </p:nvSpPr>
        <p:spPr>
          <a:xfrm>
            <a:off x="603657" y="1514475"/>
            <a:ext cx="10984685" cy="466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 smtClean="0"/>
              <a:t>Editar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7565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sub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595618" y="1569411"/>
            <a:ext cx="10996916" cy="456627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 smtClean="0"/>
              <a:t>Editar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057275"/>
            <a:ext cx="12192000" cy="5127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s-ES" dirty="0" smtClean="0"/>
              <a:t>Subtítulo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17291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3658" y="3028528"/>
            <a:ext cx="10984684" cy="800945"/>
          </a:xfrm>
        </p:spPr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67924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4064000" y="6095686"/>
            <a:ext cx="8128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63889" y="1631730"/>
            <a:ext cx="6702593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err="1" smtClean="0"/>
              <a:t>Thank</a:t>
            </a:r>
            <a:r>
              <a:rPr lang="es-ES" dirty="0" smtClean="0"/>
              <a:t> </a:t>
            </a:r>
            <a:r>
              <a:rPr lang="es-ES" dirty="0" err="1" smtClean="0"/>
              <a:t>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3889" y="4900141"/>
            <a:ext cx="6702593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</a:t>
            </a:r>
            <a:r>
              <a:rPr lang="es-ES" dirty="0" err="1" smtClean="0"/>
              <a:t>click</a:t>
            </a:r>
            <a:r>
              <a:rPr lang="es-ES" dirty="0" smtClean="0"/>
              <a:t> aquí </a:t>
            </a:r>
            <a:r>
              <a:rPr lang="es-ES" dirty="0"/>
              <a:t>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6"/>
            <a:ext cx="4064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4963888" y="6095685"/>
            <a:ext cx="6702595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smtClean="0"/>
              <a:t>YourEmail@bsc.es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15161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0" y="256068"/>
            <a:ext cx="12192000" cy="8009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3657" y="1514475"/>
            <a:ext cx="10984685" cy="466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Editar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6396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4" r:id="rId2"/>
    <p:sldLayoutId id="2147483677" r:id="rId3"/>
    <p:sldLayoutId id="2147483675" r:id="rId4"/>
    <p:sldLayoutId id="2147483673" r:id="rId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 baseline="0">
          <a:solidFill>
            <a:srgbClr val="124484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4963889" y="1473779"/>
            <a:ext cx="6702593" cy="1833301"/>
          </a:xfrm>
        </p:spPr>
        <p:txBody>
          <a:bodyPr>
            <a:normAutofit/>
          </a:bodyPr>
          <a:lstStyle/>
          <a:p>
            <a:r>
              <a:rPr lang="es-ES" dirty="0" smtClean="0"/>
              <a:t>Data </a:t>
            </a:r>
            <a:r>
              <a:rPr lang="es-ES" dirty="0" err="1" smtClean="0"/>
              <a:t>Visualisation</a:t>
            </a:r>
            <a:r>
              <a:rPr lang="es-ES" dirty="0" smtClean="0"/>
              <a:t> in </a:t>
            </a:r>
            <a:r>
              <a:rPr lang="es-ES" dirty="0" err="1" smtClean="0"/>
              <a:t>user-tailored</a:t>
            </a:r>
            <a:r>
              <a:rPr lang="es-ES" dirty="0" smtClean="0"/>
              <a:t> </a:t>
            </a:r>
            <a:r>
              <a:rPr lang="es-ES" dirty="0" err="1" smtClean="0"/>
              <a:t>products</a:t>
            </a:r>
            <a:endParaRPr lang="es-ES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4963889" y="4325888"/>
            <a:ext cx="6702593" cy="1085850"/>
          </a:xfrm>
        </p:spPr>
        <p:txBody>
          <a:bodyPr/>
          <a:lstStyle/>
          <a:p>
            <a:r>
              <a:rPr lang="es-ES" dirty="0" smtClean="0"/>
              <a:t>Isadora </a:t>
            </a:r>
            <a:r>
              <a:rPr lang="es-ES" dirty="0" err="1" smtClean="0"/>
              <a:t>Christel</a:t>
            </a:r>
            <a:r>
              <a:rPr lang="es-ES" dirty="0" smtClean="0"/>
              <a:t> Jiménez</a:t>
            </a:r>
          </a:p>
          <a:p>
            <a:r>
              <a:rPr lang="es-ES" sz="2000" dirty="0" smtClean="0"/>
              <a:t>Head of </a:t>
            </a:r>
            <a:r>
              <a:rPr lang="es-ES" sz="2000" dirty="0" err="1"/>
              <a:t>K</a:t>
            </a:r>
            <a:r>
              <a:rPr lang="es-ES" sz="2000" dirty="0" err="1" smtClean="0"/>
              <a:t>nowledge</a:t>
            </a:r>
            <a:r>
              <a:rPr lang="es-ES" sz="2000" dirty="0" smtClean="0"/>
              <a:t> Transfer </a:t>
            </a:r>
            <a:r>
              <a:rPr lang="es-ES" sz="2000" dirty="0" err="1" smtClean="0"/>
              <a:t>team</a:t>
            </a:r>
            <a:r>
              <a:rPr lang="es-ES" sz="2000" dirty="0" smtClean="0"/>
              <a:t>, </a:t>
            </a:r>
            <a:r>
              <a:rPr lang="es-ES" sz="2000" dirty="0" err="1" smtClean="0"/>
              <a:t>Earth</a:t>
            </a:r>
            <a:r>
              <a:rPr lang="es-ES" sz="2000" dirty="0" smtClean="0"/>
              <a:t> </a:t>
            </a:r>
            <a:r>
              <a:rPr lang="es-ES" sz="2000" dirty="0" err="1" smtClean="0"/>
              <a:t>Sciences</a:t>
            </a:r>
            <a:r>
              <a:rPr lang="es-ES" sz="2000" dirty="0" smtClean="0"/>
              <a:t> </a:t>
            </a:r>
            <a:r>
              <a:rPr lang="es-ES" sz="2000" dirty="0" err="1" smtClean="0"/>
              <a:t>Department</a:t>
            </a:r>
            <a:endParaRPr lang="es-ES" sz="2000" dirty="0" smtClean="0"/>
          </a:p>
          <a:p>
            <a:endParaRPr lang="es-ES" sz="2000" dirty="0"/>
          </a:p>
          <a:p>
            <a:endParaRPr lang="es-ES" sz="1800" dirty="0" smtClean="0"/>
          </a:p>
          <a:p>
            <a:r>
              <a:rPr lang="es-ES" sz="1800" dirty="0" err="1" smtClean="0"/>
              <a:t>Building</a:t>
            </a:r>
            <a:r>
              <a:rPr lang="es-ES" sz="1800" dirty="0" smtClean="0"/>
              <a:t> </a:t>
            </a:r>
            <a:r>
              <a:rPr lang="es-ES" sz="1800" dirty="0" err="1" smtClean="0"/>
              <a:t>on</a:t>
            </a:r>
            <a:r>
              <a:rPr lang="es-ES" sz="1800" dirty="0" smtClean="0"/>
              <a:t> </a:t>
            </a:r>
            <a:r>
              <a:rPr lang="es-ES" sz="1800" dirty="0" err="1" smtClean="0"/>
              <a:t>the</a:t>
            </a:r>
            <a:r>
              <a:rPr lang="es-ES" sz="1800" dirty="0" smtClean="0"/>
              <a:t> </a:t>
            </a:r>
            <a:r>
              <a:rPr lang="es-ES" sz="1800" dirty="0" err="1" smtClean="0"/>
              <a:t>knowledge</a:t>
            </a:r>
            <a:r>
              <a:rPr lang="es-ES" sz="1800" dirty="0" smtClean="0"/>
              <a:t> of </a:t>
            </a:r>
            <a:r>
              <a:rPr lang="es-ES" sz="1800" b="1" dirty="0" err="1" smtClean="0"/>
              <a:t>many</a:t>
            </a:r>
            <a:r>
              <a:rPr lang="es-ES" sz="1800" b="1" dirty="0" smtClean="0"/>
              <a:t> BSC </a:t>
            </a:r>
            <a:r>
              <a:rPr lang="es-ES" sz="1800" b="1" dirty="0" err="1" smtClean="0"/>
              <a:t>colleagues</a:t>
            </a:r>
            <a:r>
              <a:rPr lang="es-ES" sz="1800" dirty="0" smtClean="0"/>
              <a:t>: Marta Terrado, </a:t>
            </a:r>
            <a:r>
              <a:rPr lang="es-ES" sz="1800" dirty="0" err="1" smtClean="0"/>
              <a:t>Dragana</a:t>
            </a:r>
            <a:r>
              <a:rPr lang="es-ES" sz="1800" dirty="0" smtClean="0"/>
              <a:t> </a:t>
            </a:r>
            <a:r>
              <a:rPr lang="es-ES" sz="1800" dirty="0" err="1" smtClean="0"/>
              <a:t>Bojovic</a:t>
            </a:r>
            <a:r>
              <a:rPr lang="es-ES" sz="1800" dirty="0" smtClean="0"/>
              <a:t>, Diana Urquiza, </a:t>
            </a:r>
            <a:r>
              <a:rPr lang="es-ES" sz="1800" dirty="0" err="1" smtClean="0"/>
              <a:t>Konstantina</a:t>
            </a:r>
            <a:r>
              <a:rPr lang="es-ES" sz="1800" dirty="0" smtClean="0"/>
              <a:t> </a:t>
            </a:r>
            <a:r>
              <a:rPr lang="es-ES" sz="1800" dirty="0" err="1" smtClean="0"/>
              <a:t>Chouta</a:t>
            </a:r>
            <a:r>
              <a:rPr lang="es-ES" sz="1800" dirty="0" smtClean="0"/>
              <a:t>, </a:t>
            </a:r>
            <a:r>
              <a:rPr lang="es-ES" sz="1800" dirty="0" err="1" smtClean="0"/>
              <a:t>Andria</a:t>
            </a:r>
            <a:r>
              <a:rPr lang="es-ES" sz="1800" dirty="0" smtClean="0"/>
              <a:t> </a:t>
            </a:r>
            <a:r>
              <a:rPr lang="es-ES" sz="1800" dirty="0" err="1" smtClean="0"/>
              <a:t>Nicodemou</a:t>
            </a:r>
            <a:r>
              <a:rPr lang="es-ES" sz="1800" dirty="0" smtClean="0"/>
              <a:t>, Sara </a:t>
            </a:r>
            <a:r>
              <a:rPr lang="es-ES" sz="1800" dirty="0" err="1" smtClean="0"/>
              <a:t>Octenjak</a:t>
            </a:r>
            <a:r>
              <a:rPr lang="es-ES" sz="1800" dirty="0" smtClean="0"/>
              <a:t>, </a:t>
            </a:r>
            <a:r>
              <a:rPr lang="es-ES" sz="1800" dirty="0" err="1" smtClean="0"/>
              <a:t>Jose</a:t>
            </a:r>
            <a:r>
              <a:rPr lang="es-ES" sz="1800" dirty="0" smtClean="0"/>
              <a:t> </a:t>
            </a:r>
            <a:r>
              <a:rPr lang="es-ES" sz="1800" dirty="0" err="1" smtClean="0"/>
              <a:t>Canovas</a:t>
            </a:r>
            <a:r>
              <a:rPr lang="es-ES" sz="1800" dirty="0" smtClean="0"/>
              <a:t>, Miguel Segura, Marina Conde, </a:t>
            </a:r>
            <a:r>
              <a:rPr lang="es-ES" sz="1800" dirty="0" err="1" smtClean="0"/>
              <a:t>Ilaria</a:t>
            </a:r>
            <a:r>
              <a:rPr lang="es-ES" sz="1800" dirty="0" smtClean="0"/>
              <a:t> Vigo, </a:t>
            </a:r>
            <a:r>
              <a:rPr lang="es-ES" sz="1800" dirty="0" err="1" smtClean="0"/>
              <a:t>Asun</a:t>
            </a:r>
            <a:r>
              <a:rPr lang="es-ES" sz="1800" dirty="0" smtClean="0"/>
              <a:t> Lera St. Clair, Luz Calvo, Guillermo </a:t>
            </a:r>
            <a:r>
              <a:rPr lang="es-ES" sz="1800" dirty="0" err="1" smtClean="0"/>
              <a:t>Marin</a:t>
            </a:r>
            <a:r>
              <a:rPr lang="es-ES" sz="1800" dirty="0" smtClean="0"/>
              <a:t>, Fernando </a:t>
            </a:r>
            <a:r>
              <a:rPr lang="es-ES" sz="1800" dirty="0" err="1" smtClean="0"/>
              <a:t>Cucchietti</a:t>
            </a:r>
            <a:endParaRPr lang="es-ES" sz="1800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b="1" dirty="0" smtClean="0"/>
              <a:t>24/02/2021</a:t>
            </a:r>
            <a:endParaRPr lang="es-ES" b="1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1"/>
          </p:nvPr>
        </p:nvSpPr>
        <p:spPr>
          <a:xfrm>
            <a:off x="692065" y="5738385"/>
            <a:ext cx="3056975" cy="479536"/>
          </a:xfrm>
        </p:spPr>
        <p:txBody>
          <a:bodyPr/>
          <a:lstStyle/>
          <a:p>
            <a:r>
              <a:rPr lang="es-ES" b="1" dirty="0" err="1" smtClean="0">
                <a:solidFill>
                  <a:schemeClr val="bg1"/>
                </a:solidFill>
              </a:rPr>
              <a:t>inDUST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webinar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968" y="4581525"/>
            <a:ext cx="3269605" cy="101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6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937760" cy="687324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815840" y="0"/>
            <a:ext cx="737616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CuadroTexto 6"/>
          <p:cNvSpPr txBox="1"/>
          <p:nvPr/>
        </p:nvSpPr>
        <p:spPr>
          <a:xfrm>
            <a:off x="5077097" y="401725"/>
            <a:ext cx="696685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1.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Design</a:t>
            </a:r>
            <a:endParaRPr lang="ca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2.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User-Centric</a:t>
            </a:r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design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3. </a:t>
            </a:r>
            <a:r>
              <a:rPr lang="ca-ES" sz="4400" dirty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Visual </a:t>
            </a:r>
            <a:r>
              <a:rPr lang="ca-ES" sz="4400" dirty="0" err="1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encoding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4. </a:t>
            </a:r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Color</a:t>
            </a: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5.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Uncertainty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6. </a:t>
            </a:r>
            <a:r>
              <a:rPr lang="ca-ES" sz="4400" dirty="0" err="1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Interacting</a:t>
            </a:r>
            <a:r>
              <a:rPr lang="ca-ES" sz="4400" dirty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with</a:t>
            </a:r>
            <a:r>
              <a:rPr lang="ca-ES" sz="4400" dirty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information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7.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Terminology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8. </a:t>
            </a:r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Language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51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2946623" y="193777"/>
            <a:ext cx="2759696" cy="74357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555" name="Picture 3" descr="https://lh4.googleusercontent.com/vL0AoaYjEdfVzjMQtuydBUUOQljiNeGcCn_K1zMo6dZtMHNRbK86uKQ3zX041HyS85iesIuQPuGTaASIcsheCwRvbRtVG9oglxL1nEzxB4c-kiilRQKn_Jl47VPfs8Rbaqc0qUxRBs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573" y="1896383"/>
            <a:ext cx="3598720" cy="480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https://lh3.googleusercontent.com/a3Id7ZwsxHU2C0FeiooE4m-oudKnMIllWHsn4zzWdggb1cgNMej1h02iPi89q26xODlcn9VfAKy8caq-tl0OA1DvQaj8NeyIZXMlE882VzmIoiLir-TcHkP0XFnHs1PU5j_pOeqW7h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247" y="1896383"/>
            <a:ext cx="3045836" cy="480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https://lh6.googleusercontent.com/CEHxc8N1K5qL4zXWcDkf5XRw8nVFOs7Z_rCS-39Bh4QE4I6VNvZu7BrDeDwXLyechxg2ncvExInRt6yTYioj1eJWbGVksTzdxOG4Fk9x0dEmLrBD7xO61UjxdVzdiXABOzCo3b6F6W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23" y="1892580"/>
            <a:ext cx="2763095" cy="481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841900" y="193777"/>
            <a:ext cx="103625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 smtClean="0">
                <a:latin typeface="Bahnschrift SemiBold SemiConden" panose="020B0502040204020203" pitchFamily="34" charset="0"/>
              </a:rPr>
              <a:t>Design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is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ALL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around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,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but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we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only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realise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when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it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FAILS</a:t>
            </a:r>
          </a:p>
        </p:txBody>
      </p:sp>
    </p:spTree>
    <p:extLst>
      <p:ext uri="{BB962C8B-B14F-4D97-AF65-F5344CB8AC3E}">
        <p14:creationId xmlns:p14="http://schemas.microsoft.com/office/powerpoint/2010/main" val="10547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CuadroTexto 3"/>
          <p:cNvSpPr txBox="1"/>
          <p:nvPr/>
        </p:nvSpPr>
        <p:spPr>
          <a:xfrm>
            <a:off x="934497" y="1004005"/>
            <a:ext cx="10362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WOW factor… </a:t>
            </a:r>
            <a:r>
              <a:rPr lang="en-GB" sz="4400" dirty="0" smtClean="0">
                <a:solidFill>
                  <a:srgbClr val="92D050"/>
                </a:solidFill>
                <a:latin typeface="Bahnschrift SemiBold SemiConden" panose="020B0502040204020203" pitchFamily="34" charset="0"/>
              </a:rPr>
              <a:t>Aesthetics</a:t>
            </a:r>
            <a:r>
              <a:rPr lang="es-ES" sz="4400" dirty="0" smtClean="0">
                <a:solidFill>
                  <a:srgbClr val="92D050"/>
                </a:solidFill>
                <a:latin typeface="Bahnschrift SemiBold SemiConden" panose="020B0502040204020203" pitchFamily="34" charset="0"/>
              </a:rPr>
              <a:t> </a:t>
            </a:r>
            <a:r>
              <a:rPr lang="en-US" sz="4400" dirty="0" smtClean="0">
                <a:solidFill>
                  <a:srgbClr val="92D050"/>
                </a:solidFill>
                <a:latin typeface="Bahnschrift SemiBold SemiConden" panose="020B0502040204020203" pitchFamily="34" charset="0"/>
              </a:rPr>
              <a:t>also</a:t>
            </a:r>
            <a:r>
              <a:rPr lang="es-ES" sz="4400" dirty="0" smtClean="0">
                <a:solidFill>
                  <a:srgbClr val="92D050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solidFill>
                  <a:srgbClr val="92D050"/>
                </a:solidFill>
                <a:latin typeface="Bahnschrift SemiBold SemiConden" panose="020B0502040204020203" pitchFamily="34" charset="0"/>
              </a:rPr>
              <a:t>matter</a:t>
            </a:r>
            <a:endParaRPr lang="es-ES" sz="4400" dirty="0" smtClean="0">
              <a:solidFill>
                <a:srgbClr val="92D05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400935" y="4339443"/>
            <a:ext cx="48960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We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all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have</a:t>
            </a:r>
            <a:endParaRPr lang="es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pPr algn="r"/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Unconscious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biases</a:t>
            </a:r>
            <a:endParaRPr lang="es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pPr algn="r"/>
            <a:endParaRPr lang="es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94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983" y="540532"/>
            <a:ext cx="7429228" cy="542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6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9402"/>
            <a:ext cx="12192000" cy="408961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109071" y="6120243"/>
            <a:ext cx="7350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u="sng" dirty="0">
                <a:latin typeface="Bahnschrift SemiBold SemiConden" panose="020B0502040204020203" pitchFamily="34" charset="0"/>
              </a:rPr>
              <a:t>https://cost-indust.eu/media-room/resources</a:t>
            </a:r>
          </a:p>
        </p:txBody>
      </p:sp>
    </p:spTree>
    <p:extLst>
      <p:ext uri="{BB962C8B-B14F-4D97-AF65-F5344CB8AC3E}">
        <p14:creationId xmlns:p14="http://schemas.microsoft.com/office/powerpoint/2010/main" val="417119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4395B"/>
              </a:gs>
              <a:gs pos="74000">
                <a:srgbClr val="2B3031"/>
              </a:gs>
              <a:gs pos="83000">
                <a:srgbClr val="2B3031"/>
              </a:gs>
              <a:gs pos="100000">
                <a:srgbClr val="1C1C1C"/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461" y="2346813"/>
            <a:ext cx="9123485" cy="425377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153" b="18109"/>
          <a:stretch/>
        </p:blipFill>
        <p:spPr>
          <a:xfrm>
            <a:off x="5951915" y="202339"/>
            <a:ext cx="6029069" cy="408965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39588" y="938555"/>
            <a:ext cx="5812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u="sng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www.seasonalhurricanepredictions.org</a:t>
            </a:r>
            <a:endParaRPr lang="ca-ES" sz="2800" u="sng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91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934497" y="1004005"/>
            <a:ext cx="103625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 smtClean="0">
                <a:latin typeface="Bahnschrift SemiBold SemiConden" panose="020B0502040204020203" pitchFamily="34" charset="0"/>
              </a:rPr>
              <a:t>Sometimes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the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product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is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as simple as </a:t>
            </a:r>
          </a:p>
          <a:p>
            <a:r>
              <a:rPr lang="es-ES" sz="4400" dirty="0" err="1">
                <a:latin typeface="Bahnschrift SemiBold SemiConden" panose="020B0502040204020203" pitchFamily="34" charset="0"/>
              </a:rPr>
              <a:t>p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roviding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easy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access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to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information</a:t>
            </a:r>
            <a:endParaRPr lang="es-ES" sz="4400" dirty="0" smtClean="0">
              <a:latin typeface="Bahnschrift SemiBold SemiConden" panose="020B0502040204020203" pitchFamily="34" charset="0"/>
            </a:endParaRPr>
          </a:p>
          <a:p>
            <a:r>
              <a:rPr lang="es-ES" sz="4400" dirty="0" smtClean="0">
                <a:latin typeface="Bahnschrift SemiBold SemiConden" panose="020B0502040204020203" pitchFamily="34" charset="0"/>
              </a:rPr>
              <a:t>in a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well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designed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page</a:t>
            </a:r>
          </a:p>
        </p:txBody>
      </p:sp>
    </p:spTree>
    <p:extLst>
      <p:ext uri="{BB962C8B-B14F-4D97-AF65-F5344CB8AC3E}">
        <p14:creationId xmlns:p14="http://schemas.microsoft.com/office/powerpoint/2010/main" val="228122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937760" cy="687324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815840" y="0"/>
            <a:ext cx="737616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CuadroTexto 6"/>
          <p:cNvSpPr txBox="1"/>
          <p:nvPr/>
        </p:nvSpPr>
        <p:spPr>
          <a:xfrm>
            <a:off x="5077097" y="401725"/>
            <a:ext cx="696685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1.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Design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2.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User-Centric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design</a:t>
            </a:r>
            <a:endParaRPr lang="ca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3. </a:t>
            </a:r>
            <a:r>
              <a:rPr lang="ca-ES" sz="4400" dirty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Visual </a:t>
            </a:r>
            <a:r>
              <a:rPr lang="ca-ES" sz="4400" dirty="0" err="1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encoding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4. </a:t>
            </a:r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Color</a:t>
            </a: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5.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Uncertainty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6. </a:t>
            </a:r>
            <a:r>
              <a:rPr lang="ca-ES" sz="4400" dirty="0" err="1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Interacting</a:t>
            </a:r>
            <a:r>
              <a:rPr lang="ca-ES" sz="4400" dirty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with</a:t>
            </a:r>
            <a:r>
              <a:rPr lang="ca-ES" sz="4400" dirty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information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7.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Terminology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8. </a:t>
            </a:r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Language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48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8141"/>
            <a:ext cx="3808325" cy="10098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https://lh4.googleusercontent.com/vY2qZhpfs64vniLsdcz-WA2l3bfmCGasgTG9zpR1y7gQxaPFOrtIQXkWkaU4aVOQLltudQHEpSITR426_0BKf_4POs64lqrbr9j-WaHexOOzGHzK_0vnQFhU4-2VvLPgfuAT8me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5347" y="71979"/>
            <a:ext cx="9596631" cy="662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11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86184" y="511636"/>
            <a:ext cx="25890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latin typeface="Bahnschrift SemiBold SemiConden" panose="020B0502040204020203" pitchFamily="34" charset="0"/>
              </a:rPr>
              <a:t>Interviews</a:t>
            </a:r>
            <a:endParaRPr lang="es-ES" sz="3000" dirty="0" smtClean="0">
              <a:latin typeface="Bahnschrift SemiBold SemiConden" panose="020B0502040204020203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35458" y="2063016"/>
            <a:ext cx="26318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err="1" smtClean="0">
                <a:latin typeface="Bahnschrift SemiBold SemiConden" panose="020B0502040204020203" pitchFamily="34" charset="0"/>
              </a:rPr>
              <a:t>Affinity</a:t>
            </a:r>
            <a:r>
              <a:rPr lang="es-ES" sz="30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3000" dirty="0" err="1" smtClean="0">
                <a:latin typeface="Bahnschrift SemiBold SemiConden" panose="020B0502040204020203" pitchFamily="34" charset="0"/>
              </a:rPr>
              <a:t>maps</a:t>
            </a:r>
            <a:endParaRPr lang="es-ES" sz="3000" dirty="0" smtClean="0">
              <a:latin typeface="Bahnschrift SemiBold SemiConden" panose="020B0502040204020203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435458" y="2801279"/>
            <a:ext cx="3345194" cy="2877848"/>
            <a:chOff x="3804174" y="2276475"/>
            <a:chExt cx="3345194" cy="2877848"/>
          </a:xfrm>
        </p:grpSpPr>
        <p:pic>
          <p:nvPicPr>
            <p:cNvPr id="2052" name="Picture 4" descr="https://lh4.googleusercontent.com/9zWBq3H-RVyDYaji0OlE00YZh9qw-lS_TdVlrI6VTj-vf7NOF1U8y8CEmTYZuALysq3vNDVvlvnYkXU4Co_iiFFxUdEXpfL1Tyk5l9H4cH73Cm9wL4oog5DfznykDDSNVHoivzu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598" y="3596418"/>
              <a:ext cx="2652261" cy="1557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s://lh6.googleusercontent.com/MJY3UWBvUrNZHzNjEG2Ior4uZO0UsBCcM1ADDWRuWIx19W-UXvdQ4-YUHaJquKiWnRm7MtmixVwPh6Y8-5Dh5Vo1Q9F7FLUeSIn_I84AFgOtlQ2Dm5FopO-7pSm1yXlS4M5Nb0KB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4174" y="2276475"/>
              <a:ext cx="3345194" cy="1299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6" name="Picture 8" descr="https://lh4.googleusercontent.com/LGELQFbCfRgXRYvHDqm3ob10M0WuyHS9gMPlKwUGUsz3fbA7cRq-VWp-Xav6NaxSy8POSyc0AFK_UDfCJXgIxaF7R3IowJXcWYqeHkDVo_ej9qD_633TeVo4ReqzXI1s0jlqrxec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9168" y="1563467"/>
            <a:ext cx="3681817" cy="278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3672223" y="511636"/>
            <a:ext cx="46757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 smtClean="0">
                <a:latin typeface="Bahnschrift SemiBold SemiConden" panose="020B0502040204020203" pitchFamily="34" charset="0"/>
              </a:rPr>
              <a:t>Define </a:t>
            </a:r>
            <a:r>
              <a:rPr lang="es-ES" sz="3000" dirty="0" err="1" smtClean="0">
                <a:latin typeface="Bahnschrift SemiBold SemiConden" panose="020B0502040204020203" pitchFamily="34" charset="0"/>
              </a:rPr>
              <a:t>user</a:t>
            </a:r>
            <a:r>
              <a:rPr lang="es-ES" sz="30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3000" dirty="0" err="1" smtClean="0">
                <a:latin typeface="Bahnschrift SemiBold SemiConden" panose="020B0502040204020203" pitchFamily="34" charset="0"/>
              </a:rPr>
              <a:t>profiles</a:t>
            </a:r>
            <a:r>
              <a:rPr lang="es-ES" sz="3000" dirty="0" smtClean="0">
                <a:latin typeface="Bahnschrift SemiBold SemiConden" panose="020B0502040204020203" pitchFamily="34" charset="0"/>
              </a:rPr>
              <a:t> (personas)</a:t>
            </a:r>
            <a:endParaRPr lang="es-ES" sz="3000" dirty="0" smtClean="0">
              <a:latin typeface="Bahnschrift SemiBold SemiConden" panose="020B0502040204020203" pitchFamily="34" charset="0"/>
            </a:endParaRPr>
          </a:p>
        </p:txBody>
      </p:sp>
      <p:pic>
        <p:nvPicPr>
          <p:cNvPr id="2058" name="Picture 10" descr="https://lh4.googleusercontent.com/KFHzIXo47cAoCXWCgV6pSQzAeimZM2PNmbRL04nTMzTVcsLc02Sc1wPVWqyVe9cF6DI_BgyoIuG-CyIiE1dMb4JfHtPXSxHlM8GCFh55VEs2qIAijhJB-6-VnzTxtYj7Nc8tUlBJ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3088" y="3047302"/>
            <a:ext cx="3969553" cy="233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8113088" y="2340015"/>
            <a:ext cx="36369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 err="1" smtClean="0">
                <a:latin typeface="Bahnschrift SemiBold SemiConden" panose="020B0502040204020203" pitchFamily="34" charset="0"/>
              </a:rPr>
              <a:t>User</a:t>
            </a:r>
            <a:r>
              <a:rPr lang="es-ES" sz="30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3000" dirty="0" err="1" smtClean="0">
                <a:latin typeface="Bahnschrift SemiBold SemiConden" panose="020B0502040204020203" pitchFamily="34" charset="0"/>
              </a:rPr>
              <a:t>journey</a:t>
            </a:r>
            <a:endParaRPr lang="es-ES" sz="3000" dirty="0" smtClean="0">
              <a:latin typeface="Bahnschrift SemiBold SemiConden" panose="020B0502040204020203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48" t="2698" r="28190" b="82288"/>
          <a:stretch/>
        </p:blipFill>
        <p:spPr>
          <a:xfrm rot="19963075">
            <a:off x="2332320" y="1129885"/>
            <a:ext cx="2246924" cy="93165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48" t="2698" r="28190" b="82288"/>
          <a:stretch/>
        </p:blipFill>
        <p:spPr>
          <a:xfrm rot="2151356">
            <a:off x="7469505" y="989279"/>
            <a:ext cx="2246924" cy="93165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48" t="2698" r="28190" b="82288"/>
          <a:stretch/>
        </p:blipFill>
        <p:spPr>
          <a:xfrm rot="5559255">
            <a:off x="656327" y="1109573"/>
            <a:ext cx="1091777" cy="93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0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o this climate change thing could be a problem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770" y="0"/>
            <a:ext cx="11112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17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09056" y="647958"/>
            <a:ext cx="39314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latin typeface="Bahnschrift SemiBold SemiConden" panose="020B0502040204020203" pitchFamily="34" charset="0"/>
              </a:rPr>
              <a:t>Co-</a:t>
            </a:r>
            <a:r>
              <a:rPr lang="es-ES" sz="3000" dirty="0" err="1" smtClean="0">
                <a:latin typeface="Bahnschrift SemiBold SemiConden" panose="020B0502040204020203" pitchFamily="34" charset="0"/>
              </a:rPr>
              <a:t>creation</a:t>
            </a:r>
            <a:r>
              <a:rPr lang="es-ES" sz="3000" dirty="0" smtClean="0">
                <a:latin typeface="Bahnschrift SemiBold SemiConden" panose="020B0502040204020203" pitchFamily="34" charset="0"/>
              </a:rPr>
              <a:t> workshops</a:t>
            </a:r>
            <a:endParaRPr lang="es-ES" sz="3000" dirty="0" smtClean="0">
              <a:latin typeface="Bahnschrift SemiBold SemiConden" panose="020B0502040204020203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617409" y="647958"/>
            <a:ext cx="59486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 smtClean="0">
                <a:latin typeface="Bahnschrift SemiBold SemiConden" panose="020B0502040204020203" pitchFamily="34" charset="0"/>
              </a:rPr>
              <a:t>Constant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feedback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and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testing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with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users</a:t>
            </a:r>
            <a:endParaRPr lang="es-ES" sz="4400" dirty="0" smtClean="0">
              <a:latin typeface="Bahnschrift SemiBold SemiConden" panose="020B0502040204020203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33" y="1383923"/>
            <a:ext cx="3522230" cy="264711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6089683" y="2553474"/>
            <a:ext cx="53174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2800" dirty="0" err="1" smtClean="0">
                <a:latin typeface="Bahnschrift SemiBold SemiConden" panose="020B0502040204020203" pitchFamily="34" charset="0"/>
              </a:rPr>
              <a:t>Eye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 tracking </a:t>
            </a:r>
            <a:r>
              <a:rPr lang="es-ES" sz="2800" dirty="0" err="1" smtClean="0">
                <a:latin typeface="Bahnschrift SemiBold SemiConden" panose="020B0502040204020203" pitchFamily="34" charset="0"/>
              </a:rPr>
              <a:t>tests</a:t>
            </a:r>
            <a:endParaRPr lang="es-ES" sz="2800" dirty="0" smtClean="0">
              <a:latin typeface="Bahnschrift SemiBold SemiConden" panose="020B05020402040202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Bahnschrift SemiBold SemiConden" panose="020B0502040204020203" pitchFamily="34" charset="0"/>
              </a:rPr>
              <a:t>Guerrilla </a:t>
            </a:r>
            <a:r>
              <a:rPr lang="es-ES" sz="2800" dirty="0" err="1" smtClean="0">
                <a:latin typeface="Bahnschrift SemiBold SemiConden" panose="020B0502040204020203" pitchFamily="34" charset="0"/>
              </a:rPr>
              <a:t>testing</a:t>
            </a:r>
            <a:endParaRPr lang="es-ES" sz="2800" dirty="0" smtClean="0">
              <a:latin typeface="Bahnschrift SemiBold SemiConden" panose="020B05020402040202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Bahnschrift SemiBold SemiConden" panose="020B0502040204020203" pitchFamily="34" charset="0"/>
              </a:rPr>
              <a:t>Bipolar </a:t>
            </a:r>
            <a:r>
              <a:rPr lang="es-ES" sz="2800" dirty="0" err="1" smtClean="0">
                <a:latin typeface="Bahnschrift SemiBold SemiConden" panose="020B0502040204020203" pitchFamily="34" charset="0"/>
              </a:rPr>
              <a:t>Laddering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800" dirty="0" err="1" smtClean="0">
                <a:latin typeface="Bahnschrift SemiBold SemiConden" panose="020B0502040204020203" pitchFamily="34" charset="0"/>
              </a:rPr>
              <a:t>method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2800" dirty="0" err="1" smtClean="0">
                <a:latin typeface="Bahnschrift SemiBold SemiConden" panose="020B0502040204020203" pitchFamily="34" charset="0"/>
              </a:rPr>
              <a:t>Recurrent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800" dirty="0" err="1" smtClean="0">
                <a:latin typeface="Bahnschrift SemiBold SemiConden" panose="020B0502040204020203" pitchFamily="34" charset="0"/>
              </a:rPr>
              <a:t>technical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 meetings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Bahnschrift SemiBold SemiConden" panose="020B0502040204020203" pitchFamily="34" charset="0"/>
              </a:rPr>
              <a:t>New interviews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Bahnschrift SemiBold SemiConden" panose="020B0502040204020203" pitchFamily="34" charset="0"/>
              </a:rPr>
              <a:t>…</a:t>
            </a:r>
            <a:endParaRPr lang="es-ES" sz="2800" dirty="0" smtClean="0"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93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CuadroTexto 3"/>
          <p:cNvSpPr txBox="1"/>
          <p:nvPr/>
        </p:nvSpPr>
        <p:spPr>
          <a:xfrm>
            <a:off x="976606" y="829925"/>
            <a:ext cx="88040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All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this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is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used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to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build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a </a:t>
            </a:r>
          </a:p>
          <a:p>
            <a:r>
              <a:rPr lang="es-ES" sz="4400" dirty="0" err="1" smtClean="0">
                <a:solidFill>
                  <a:srgbClr val="92D050"/>
                </a:solidFill>
                <a:latin typeface="Bahnschrift SemiBold SemiConden" panose="020B0502040204020203" pitchFamily="34" charset="0"/>
              </a:rPr>
              <a:t>demand-driven</a:t>
            </a:r>
            <a:r>
              <a:rPr lang="es-ES" sz="4400" dirty="0" smtClean="0">
                <a:solidFill>
                  <a:srgbClr val="92D050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user-tailored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product</a:t>
            </a:r>
            <a:endParaRPr lang="es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9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020648" y="1916261"/>
            <a:ext cx="7646534" cy="74357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uadroTexto 3"/>
          <p:cNvSpPr txBox="1"/>
          <p:nvPr/>
        </p:nvSpPr>
        <p:spPr>
          <a:xfrm>
            <a:off x="1569236" y="1214646"/>
            <a:ext cx="88040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 err="1" smtClean="0">
                <a:latin typeface="Bahnschrift SemiBold SemiConden" panose="020B0502040204020203" pitchFamily="34" charset="0"/>
              </a:rPr>
              <a:t>Creating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a </a:t>
            </a:r>
          </a:p>
          <a:p>
            <a:pPr algn="ctr"/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GOOD / SUCCESSFUL / USEFUL /…</a:t>
            </a:r>
          </a:p>
          <a:p>
            <a:pPr algn="ctr"/>
            <a:r>
              <a:rPr lang="es-ES" sz="4400" dirty="0" err="1" smtClean="0">
                <a:latin typeface="Bahnschrift SemiBold SemiConden" panose="020B0502040204020203" pitchFamily="34" charset="0"/>
              </a:rPr>
              <a:t>user-tailored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product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has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many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steps</a:t>
            </a:r>
            <a:endParaRPr lang="es-ES" sz="4400" dirty="0" smtClean="0">
              <a:latin typeface="Bahnschrift SemiBold SemiConden" panose="020B0502040204020203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0" y="5848141"/>
            <a:ext cx="3808325" cy="10098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20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h6.googleusercontent.com/PX-v-nlh9SFa0COeWOHUzhhMk2gmjfztZOII2ErrVRB7TKQDLv67A8TTUt4qFmem8oX53qaPlFA2I5-zkf7FGNzu0s7gj1mplyG3291V3vehjS9wfXzKQ8KH8BlHk-vgGoDPWgbR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291" y="1835084"/>
            <a:ext cx="2920777" cy="193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lh4.googleusercontent.com/PdfjBfubNg4AfD9YINkoWO3ajKwJSAiMAz5UchhyFCTBLPqj1rgH_2qF0dkK6WNVTMmmANGv5E5AAYfR3HAi-EsWI73Mc0PADMWOpGW6bl_Fo7poKaiP-FkSIUx48gHCKb445v0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9586" y="1835084"/>
            <a:ext cx="1318898" cy="27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lh4.googleusercontent.com/2tFKVo0ZfA35QHQwqRhZ-k8q1HeEbkgqGpisLiSYZyUbwP60CeUk8rANEQ4Q2OUxcLkns6SQqF8SJddIBDcNz1CQBQ6OrNJQZlEnun7qIvm0BfEXR8uKIfrs-Jc6VhezenRF4J3h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727"/>
          <a:stretch/>
        </p:blipFill>
        <p:spPr bwMode="auto">
          <a:xfrm>
            <a:off x="6029086" y="1835084"/>
            <a:ext cx="2763498" cy="287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o 5"/>
          <p:cNvGrpSpPr/>
          <p:nvPr/>
        </p:nvGrpSpPr>
        <p:grpSpPr>
          <a:xfrm>
            <a:off x="9295085" y="1681178"/>
            <a:ext cx="2321024" cy="5130352"/>
            <a:chOff x="9231695" y="196234"/>
            <a:chExt cx="2614053" cy="5778058"/>
          </a:xfrm>
        </p:grpSpPr>
        <p:pic>
          <p:nvPicPr>
            <p:cNvPr id="4106" name="Picture 10" descr="https://lh6.googleusercontent.com/SPuLkokxhgDwEd6dhLfg7IYQ3n1DTBN6JfWociwgpdRwGZVRp2f63HQPmysGB4Ps7hANmugr8hkXrvHaJpMzCR47v-5hXHWISEEHqbE0jKlK426KYDyn5gzZGfr1RwK5rC5cSb-D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1695" y="196234"/>
              <a:ext cx="2614053" cy="5778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ángulo 2"/>
            <p:cNvSpPr/>
            <p:nvPr/>
          </p:nvSpPr>
          <p:spPr>
            <a:xfrm>
              <a:off x="9629147" y="419100"/>
              <a:ext cx="1922773" cy="167640"/>
            </a:xfrm>
            <a:prstGeom prst="rect">
              <a:avLst/>
            </a:prstGeom>
            <a:solidFill>
              <a:srgbClr val="D9D9D9">
                <a:alpha val="8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9331967" y="216226"/>
              <a:ext cx="734053" cy="153344"/>
            </a:xfrm>
            <a:prstGeom prst="rect">
              <a:avLst/>
            </a:prstGeom>
            <a:solidFill>
              <a:srgbClr val="2B38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ectángulo 12"/>
          <p:cNvSpPr/>
          <p:nvPr/>
        </p:nvSpPr>
        <p:spPr>
          <a:xfrm>
            <a:off x="0" y="862584"/>
            <a:ext cx="3808325" cy="10098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uadroTexto 13"/>
          <p:cNvSpPr txBox="1"/>
          <p:nvPr/>
        </p:nvSpPr>
        <p:spPr>
          <a:xfrm>
            <a:off x="815275" y="378588"/>
            <a:ext cx="2062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 smtClean="0">
                <a:latin typeface="Bahnschrift SemiBold SemiConden" panose="020B0502040204020203" pitchFamily="34" charset="0"/>
              </a:rPr>
              <a:t>Information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 </a:t>
            </a:r>
          </a:p>
          <a:p>
            <a:r>
              <a:rPr lang="es-ES" sz="2800" dirty="0" err="1" smtClean="0">
                <a:latin typeface="Bahnschrift SemiBold SemiConden" panose="020B0502040204020203" pitchFamily="34" charset="0"/>
              </a:rPr>
              <a:t>architecture</a:t>
            </a:r>
            <a:endParaRPr lang="es-ES" sz="2800" dirty="0" smtClean="0">
              <a:latin typeface="Bahnschrift SemiBold SemiConden" panose="020B0502040204020203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942087" y="390163"/>
            <a:ext cx="2062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 smtClean="0">
                <a:latin typeface="Bahnschrift SemiBold SemiConden" panose="020B0502040204020203" pitchFamily="34" charset="0"/>
              </a:rPr>
              <a:t>Low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800" dirty="0" err="1" smtClean="0">
                <a:latin typeface="Bahnschrift SemiBold SemiConden" panose="020B0502040204020203" pitchFamily="34" charset="0"/>
              </a:rPr>
              <a:t>fidelity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800" dirty="0" err="1" smtClean="0">
                <a:latin typeface="Bahnschrift SemiBold SemiConden" panose="020B0502040204020203" pitchFamily="34" charset="0"/>
              </a:rPr>
              <a:t>prototypes</a:t>
            </a:r>
            <a:endParaRPr lang="es-ES" sz="2800" dirty="0" smtClean="0">
              <a:latin typeface="Bahnschrift SemiBold SemiConden" panose="020B0502040204020203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6875782" y="378588"/>
            <a:ext cx="2062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 smtClean="0">
                <a:latin typeface="Bahnschrift SemiBold SemiConden" panose="020B0502040204020203" pitchFamily="34" charset="0"/>
              </a:rPr>
              <a:t>Branding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800" dirty="0" err="1" smtClean="0">
                <a:latin typeface="Bahnschrift SemiBold SemiConden" panose="020B0502040204020203" pitchFamily="34" charset="0"/>
              </a:rPr>
              <a:t>guide</a:t>
            </a:r>
            <a:endParaRPr lang="es-ES" sz="2800" dirty="0" smtClean="0">
              <a:latin typeface="Bahnschrift SemiBold SemiConden" panose="020B0502040204020203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9384117" y="378588"/>
            <a:ext cx="2062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Bahnschrift SemiBold SemiConden" panose="020B0502040204020203" pitchFamily="34" charset="0"/>
              </a:rPr>
              <a:t>High </a:t>
            </a:r>
            <a:r>
              <a:rPr lang="es-ES" sz="2800" dirty="0" err="1" smtClean="0">
                <a:latin typeface="Bahnschrift SemiBold SemiConden" panose="020B0502040204020203" pitchFamily="34" charset="0"/>
              </a:rPr>
              <a:t>fidelity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800" dirty="0" err="1" smtClean="0">
                <a:latin typeface="Bahnschrift SemiBold SemiConden" panose="020B0502040204020203" pitchFamily="34" charset="0"/>
              </a:rPr>
              <a:t>prototype</a:t>
            </a:r>
            <a:endParaRPr lang="es-ES" sz="2800" dirty="0" smtClean="0">
              <a:latin typeface="Bahnschrift SemiBold SemiConden" panose="020B0502040204020203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48" t="2698" r="28190" b="82288"/>
          <a:stretch/>
        </p:blipFill>
        <p:spPr>
          <a:xfrm>
            <a:off x="2774427" y="508401"/>
            <a:ext cx="1098366" cy="45542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48" t="2698" r="28190" b="82288"/>
          <a:stretch/>
        </p:blipFill>
        <p:spPr>
          <a:xfrm flipV="1">
            <a:off x="5741712" y="536696"/>
            <a:ext cx="1098366" cy="45542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00" t="21082" r="50311" b="64354"/>
          <a:stretch/>
        </p:blipFill>
        <p:spPr>
          <a:xfrm rot="19818089" flipV="1">
            <a:off x="8591918" y="557254"/>
            <a:ext cx="763593" cy="44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2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CuadroTexto 6"/>
          <p:cNvSpPr txBox="1"/>
          <p:nvPr/>
        </p:nvSpPr>
        <p:spPr>
          <a:xfrm>
            <a:off x="840127" y="984520"/>
            <a:ext cx="61574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This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is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at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the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core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of most </a:t>
            </a:r>
            <a:r>
              <a:rPr lang="ca-ES" sz="4400" dirty="0" err="1" smtClean="0">
                <a:solidFill>
                  <a:srgbClr val="92D050"/>
                </a:solidFill>
                <a:latin typeface="Bahnschrift SemiBold SemiConden" panose="020B0502040204020203" pitchFamily="34" charset="0"/>
              </a:rPr>
              <a:t>private</a:t>
            </a:r>
            <a:r>
              <a:rPr lang="ca-ES" sz="4400" dirty="0" smtClean="0">
                <a:solidFill>
                  <a:srgbClr val="92D050"/>
                </a:solidFill>
                <a:latin typeface="Bahnschrift SemiBold SemiConden" panose="020B0502040204020203" pitchFamily="34" charset="0"/>
              </a:rPr>
              <a:t> sector </a:t>
            </a:r>
            <a:r>
              <a:rPr lang="ca-ES" sz="4400" dirty="0" err="1" smtClean="0">
                <a:solidFill>
                  <a:srgbClr val="92D050"/>
                </a:solidFill>
                <a:latin typeface="Bahnschrift SemiBold SemiConden" panose="020B0502040204020203" pitchFamily="34" charset="0"/>
              </a:rPr>
              <a:t>products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...</a:t>
            </a:r>
            <a:endParaRPr lang="ca-ES" sz="44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918858" y="4581525"/>
            <a:ext cx="75042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...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and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a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needed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step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for any online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product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/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interface</a:t>
            </a:r>
            <a:endParaRPr lang="ca-ES" sz="44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62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937760" cy="687324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815840" y="0"/>
            <a:ext cx="737616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CuadroTexto 6"/>
          <p:cNvSpPr txBox="1"/>
          <p:nvPr/>
        </p:nvSpPr>
        <p:spPr>
          <a:xfrm>
            <a:off x="5077097" y="401725"/>
            <a:ext cx="696685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1.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Design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2.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User-Centric</a:t>
            </a:r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design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3. </a:t>
            </a:r>
            <a:r>
              <a:rPr lang="ca-ES" sz="44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Visual </a:t>
            </a:r>
            <a:r>
              <a:rPr lang="ca-ES" sz="4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encoding</a:t>
            </a:r>
            <a:endParaRPr lang="ca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4. </a:t>
            </a:r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Color</a:t>
            </a: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5.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Uncertainty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6. </a:t>
            </a:r>
            <a:r>
              <a:rPr lang="ca-ES" sz="4400" dirty="0" err="1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Interacting</a:t>
            </a:r>
            <a:r>
              <a:rPr lang="ca-ES" sz="4400" dirty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with</a:t>
            </a:r>
            <a:r>
              <a:rPr lang="ca-ES" sz="4400" dirty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information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7.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Terminology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8. </a:t>
            </a:r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Language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59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43" y="0"/>
            <a:ext cx="7394935" cy="569823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7109" y="2037806"/>
            <a:ext cx="6797212" cy="4453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uadroTexto 4"/>
          <p:cNvSpPr txBox="1"/>
          <p:nvPr/>
        </p:nvSpPr>
        <p:spPr>
          <a:xfrm>
            <a:off x="7095507" y="313509"/>
            <a:ext cx="46088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400" dirty="0" err="1" smtClean="0">
                <a:latin typeface="Bahnschrift SemiBold SemiConden" panose="020B0502040204020203" pitchFamily="34" charset="0"/>
              </a:rPr>
              <a:t>Type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of data </a:t>
            </a:r>
          </a:p>
          <a:p>
            <a:pPr algn="r"/>
            <a:r>
              <a:rPr lang="es-ES" sz="4400" dirty="0" smtClean="0">
                <a:latin typeface="Bahnschrift SemiBold SemiConden" panose="020B0502040204020203" pitchFamily="34" charset="0"/>
              </a:rPr>
              <a:t>and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type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of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product</a:t>
            </a:r>
            <a:endParaRPr lang="es-ES" sz="4400" dirty="0" smtClean="0">
              <a:latin typeface="Bahnschrift SemiBold SemiConden" panose="020B0502040204020203" pitchFamily="34" charset="0"/>
            </a:endParaRPr>
          </a:p>
          <a:p>
            <a:pPr algn="r"/>
            <a:endParaRPr lang="es-ES" sz="4400" dirty="0" smtClean="0"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90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80;p14" descr="https://lh3.googleusercontent.com/-PS4uJ_WYh83iUa0PB1RMgtFQf9S_BRgpCtmjaRJDHKVOjsNR5LWHyCBIi3h-Gp_Qie_B8xTGt0GPFku7InE4lsNEwf9nRVqE9g4vBNGqimg0vDgcprJKqAKSFuzUH-BmCWAaOs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6902" y="343879"/>
            <a:ext cx="8981726" cy="565075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/>
          <p:cNvSpPr txBox="1"/>
          <p:nvPr/>
        </p:nvSpPr>
        <p:spPr>
          <a:xfrm>
            <a:off x="7870785" y="6131207"/>
            <a:ext cx="4062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>
                <a:latin typeface="Bahnschrift SemiBold SemiConden" panose="020B0502040204020203" pitchFamily="34" charset="0"/>
              </a:rPr>
              <a:t>f</a:t>
            </a:r>
            <a:r>
              <a:rPr lang="es-ES" sz="2000" dirty="0" err="1" smtClean="0">
                <a:latin typeface="Bahnschrift SemiBold SemiConden" panose="020B0502040204020203" pitchFamily="34" charset="0"/>
              </a:rPr>
              <a:t>rom</a:t>
            </a:r>
            <a:r>
              <a:rPr lang="es-ES" sz="20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000" dirty="0" err="1" smtClean="0">
                <a:latin typeface="Bahnschrift SemiBold SemiConden" panose="020B0502040204020203" pitchFamily="34" charset="0"/>
              </a:rPr>
              <a:t>The</a:t>
            </a:r>
            <a:r>
              <a:rPr lang="es-ES" sz="20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000" dirty="0" err="1" smtClean="0">
                <a:latin typeface="Bahnschrift SemiBold SemiConden" panose="020B0502040204020203" pitchFamily="34" charset="0"/>
              </a:rPr>
              <a:t>Truthful</a:t>
            </a:r>
            <a:r>
              <a:rPr lang="es-ES" sz="2000" dirty="0" smtClean="0">
                <a:latin typeface="Bahnschrift SemiBold SemiConden" panose="020B0502040204020203" pitchFamily="34" charset="0"/>
              </a:rPr>
              <a:t> Art. Cairo, A.</a:t>
            </a:r>
            <a:endParaRPr lang="es-ES" sz="2000" dirty="0" smtClean="0"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13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04;p1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4396" y="1262743"/>
            <a:ext cx="9285282" cy="43669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/>
          <p:cNvSpPr txBox="1"/>
          <p:nvPr/>
        </p:nvSpPr>
        <p:spPr>
          <a:xfrm>
            <a:off x="8334103" y="6163698"/>
            <a:ext cx="3783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u="sng" dirty="0" smtClean="0">
                <a:latin typeface="Bahnschrift SemiBold SemiConden" panose="020B0502040204020203" pitchFamily="34" charset="0"/>
              </a:rPr>
              <a:t>www.project-ukko.net</a:t>
            </a:r>
            <a:endParaRPr lang="ca-ES" sz="2800" u="sng" dirty="0">
              <a:latin typeface="Bahnschrift SemiBold SemiConden" panose="020B0502040204020203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13806" y="226316"/>
            <a:ext cx="11042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 smtClean="0">
                <a:latin typeface="Bahnschrift SemiBold SemiConden" panose="020B0502040204020203" pitchFamily="34" charset="0"/>
              </a:rPr>
              <a:t>Not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all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encoding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is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equally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good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…</a:t>
            </a:r>
            <a:endParaRPr lang="es-ES" sz="4400" dirty="0" smtClean="0">
              <a:solidFill>
                <a:srgbClr val="92D050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57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9656557" y="291492"/>
            <a:ext cx="1969385" cy="74357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uadroTexto 2"/>
          <p:cNvSpPr txBox="1"/>
          <p:nvPr/>
        </p:nvSpPr>
        <p:spPr>
          <a:xfrm>
            <a:off x="6844936" y="226316"/>
            <a:ext cx="47113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400" dirty="0" smtClean="0">
                <a:latin typeface="Bahnschrift SemiBold SemiConden" panose="020B0502040204020203" pitchFamily="34" charset="0"/>
              </a:rPr>
              <a:t>A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recurrent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mistake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by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scientists</a:t>
            </a:r>
            <a:endParaRPr lang="es-ES" sz="4400" dirty="0" smtClean="0">
              <a:solidFill>
                <a:srgbClr val="92D05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800" y="759928"/>
            <a:ext cx="5078169" cy="2790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8017" y="1672866"/>
            <a:ext cx="6094077" cy="2716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6288" y="2952206"/>
            <a:ext cx="8597295" cy="2728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87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2050" name="Picture 2" descr="white and black p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840" y="0"/>
            <a:ext cx="10287000" cy="686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42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937760" cy="687324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815840" y="0"/>
            <a:ext cx="737616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CuadroTexto 6"/>
          <p:cNvSpPr txBox="1"/>
          <p:nvPr/>
        </p:nvSpPr>
        <p:spPr>
          <a:xfrm>
            <a:off x="5077097" y="401725"/>
            <a:ext cx="696685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1.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Design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2.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User-Centric</a:t>
            </a:r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design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3. </a:t>
            </a:r>
            <a:r>
              <a:rPr lang="ca-ES" sz="4400" dirty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Visual </a:t>
            </a:r>
            <a:r>
              <a:rPr lang="ca-ES" sz="4400" dirty="0" err="1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encoding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4. 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Color</a:t>
            </a: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5.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Uncertainty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6. </a:t>
            </a:r>
            <a:r>
              <a:rPr lang="ca-ES" sz="4400" dirty="0" err="1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Interacting</a:t>
            </a:r>
            <a:r>
              <a:rPr lang="ca-ES" sz="4400" dirty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with</a:t>
            </a:r>
            <a:r>
              <a:rPr lang="ca-ES" sz="4400" dirty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information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7.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Terminology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8. </a:t>
            </a:r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Language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57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CuadroTexto 6"/>
          <p:cNvSpPr txBox="1"/>
          <p:nvPr/>
        </p:nvSpPr>
        <p:spPr>
          <a:xfrm>
            <a:off x="709498" y="662302"/>
            <a:ext cx="10428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Not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all color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scales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are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right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: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499360" y="2276475"/>
            <a:ext cx="91127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Build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smtClean="0">
                <a:solidFill>
                  <a:srgbClr val="92D050"/>
                </a:solidFill>
                <a:latin typeface="Bahnschrift SemiBold SemiConden" panose="020B0502040204020203" pitchFamily="34" charset="0"/>
              </a:rPr>
              <a:t>color-</a:t>
            </a:r>
            <a:r>
              <a:rPr lang="ca-ES" sz="4400" dirty="0" err="1" smtClean="0">
                <a:solidFill>
                  <a:srgbClr val="92D050"/>
                </a:solidFill>
                <a:latin typeface="Bahnschrift SemiBold SemiConden" panose="020B0502040204020203" pitchFamily="34" charset="0"/>
              </a:rPr>
              <a:t>blind</a:t>
            </a:r>
            <a:r>
              <a:rPr lang="ca-ES" sz="4400" dirty="0" smtClean="0">
                <a:solidFill>
                  <a:srgbClr val="92D050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rgbClr val="92D050"/>
                </a:solidFill>
                <a:latin typeface="Bahnschrift SemiBold SemiConden" panose="020B0502040204020203" pitchFamily="34" charset="0"/>
              </a:rPr>
              <a:t>friendly</a:t>
            </a:r>
            <a:r>
              <a:rPr lang="ca-ES" sz="4400" dirty="0" smtClean="0">
                <a:solidFill>
                  <a:srgbClr val="92D050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products</a:t>
            </a:r>
            <a:endParaRPr lang="ca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16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288912" y="264463"/>
            <a:ext cx="3333854" cy="6392544"/>
            <a:chOff x="950764" y="325756"/>
            <a:chExt cx="2375910" cy="4555721"/>
          </a:xfrm>
        </p:grpSpPr>
        <p:pic>
          <p:nvPicPr>
            <p:cNvPr id="7" name="Google Shape;291;p15" descr="https://lh5.googleusercontent.com/YEwT0j7N5gOUU6u9pyaRjxXr5CIiz0M0SgvAEdw0oeSaDsIrchFeFn6KiAHojusrqFVUu-oaAFNpa5KCWxgURwlSMjnpdY5Ej3aa7AS_Tg8929ZTcPO7RlhwXyBuD-ttHhxvSvWg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0764" y="325756"/>
              <a:ext cx="2375910" cy="22005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91;p15" descr="https://lh5.googleusercontent.com/YEwT0j7N5gOUU6u9pyaRjxXr5CIiz0M0SgvAEdw0oeSaDsIrchFeFn6KiAHojusrqFVUu-oaAFNpa5KCWxgURwlSMjnpdY5Ej3aa7AS_Tg8929ZTcPO7RlhwXyBuD-ttHhxvSvWg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0764" y="2680930"/>
              <a:ext cx="2375910" cy="220054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Google Shape;291;p15" descr="https://lh5.googleusercontent.com/YEwT0j7N5gOUU6u9pyaRjxXr5CIiz0M0SgvAEdw0oeSaDsIrchFeFn6KiAHojusrqFVUu-oaAFNpa5KCWxgURwlSMjnpdY5Ej3aa7AS_Tg8929ZTcPO7RlhwXyBuD-ttHhxvSvW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2919" y="1567090"/>
            <a:ext cx="1902381" cy="1785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91;p15" descr="https://lh5.googleusercontent.com/YEwT0j7N5gOUU6u9pyaRjxXr5CIiz0M0SgvAEdw0oeSaDsIrchFeFn6KiAHojusrqFVUu-oaAFNpa5KCWxgURwlSMjnpdY5Ej3aa7AS_Tg8929ZTcPO7RlhwXyBuD-ttHhxvSvW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2919" y="3569221"/>
            <a:ext cx="1902381" cy="1785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48" t="2698" r="28190" b="82288"/>
          <a:stretch/>
        </p:blipFill>
        <p:spPr>
          <a:xfrm rot="10572560">
            <a:off x="5299904" y="4536188"/>
            <a:ext cx="1796258" cy="74479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48" t="2698" r="28190" b="82288"/>
          <a:stretch/>
        </p:blipFill>
        <p:spPr>
          <a:xfrm rot="11513852" flipV="1">
            <a:off x="5479654" y="3498081"/>
            <a:ext cx="1511816" cy="931651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679576" y="290147"/>
            <a:ext cx="3130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latin typeface="Bahnschrift SemiBold SemiConden" panose="020B0502040204020203" pitchFamily="34" charset="0"/>
              </a:rPr>
              <a:t>Usual color </a:t>
            </a:r>
            <a:r>
              <a:rPr lang="es-ES" sz="3000" dirty="0" err="1" smtClean="0">
                <a:latin typeface="Bahnschrift SemiBold SemiConden" panose="020B0502040204020203" pitchFamily="34" charset="0"/>
              </a:rPr>
              <a:t>scale</a:t>
            </a:r>
            <a:r>
              <a:rPr lang="es-ES" sz="30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3000" dirty="0" err="1" smtClean="0">
                <a:latin typeface="Bahnschrift SemiBold SemiConden" panose="020B0502040204020203" pitchFamily="34" charset="0"/>
              </a:rPr>
              <a:t>for</a:t>
            </a:r>
            <a:r>
              <a:rPr lang="es-ES" sz="3000" dirty="0">
                <a:latin typeface="Bahnschrift SemiBold SemiConden" panose="020B0502040204020203" pitchFamily="34" charset="0"/>
              </a:rPr>
              <a:t> </a:t>
            </a:r>
            <a:r>
              <a:rPr lang="es-ES" sz="3000" dirty="0" err="1" smtClean="0">
                <a:latin typeface="Bahnschrift SemiBold SemiConden" panose="020B0502040204020203" pitchFamily="34" charset="0"/>
              </a:rPr>
              <a:t>precipitation</a:t>
            </a:r>
            <a:endParaRPr lang="es-ES" sz="3000" dirty="0" smtClean="0">
              <a:latin typeface="Bahnschrift SemiBold SemiConden" panose="020B0502040204020203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679575" y="5571352"/>
            <a:ext cx="2294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latin typeface="Bahnschrift SemiBold SemiConden" panose="020B0502040204020203" pitchFamily="34" charset="0"/>
              </a:rPr>
              <a:t>Color-</a:t>
            </a:r>
            <a:r>
              <a:rPr lang="es-ES" sz="3000" dirty="0" err="1" smtClean="0">
                <a:latin typeface="Bahnschrift SemiBold SemiConden" panose="020B0502040204020203" pitchFamily="34" charset="0"/>
              </a:rPr>
              <a:t>blind</a:t>
            </a:r>
            <a:r>
              <a:rPr lang="es-ES" sz="3000" dirty="0" smtClean="0">
                <a:latin typeface="Bahnschrift SemiBold SemiConden" panose="020B0502040204020203" pitchFamily="34" charset="0"/>
              </a:rPr>
              <a:t> </a:t>
            </a:r>
          </a:p>
          <a:p>
            <a:r>
              <a:rPr lang="es-ES" sz="3000" dirty="0" err="1" smtClean="0">
                <a:latin typeface="Bahnschrift SemiBold SemiConden" panose="020B0502040204020203" pitchFamily="34" charset="0"/>
              </a:rPr>
              <a:t>simulation</a:t>
            </a:r>
            <a:endParaRPr lang="es-ES" sz="3000" dirty="0" smtClean="0"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25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275" y="331658"/>
            <a:ext cx="5509804" cy="360736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4079" y="331658"/>
            <a:ext cx="5582194" cy="3650097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7801784" y="4581525"/>
            <a:ext cx="3754489" cy="74357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uadroTexto 15"/>
          <p:cNvSpPr txBox="1"/>
          <p:nvPr/>
        </p:nvSpPr>
        <p:spPr>
          <a:xfrm>
            <a:off x="7480662" y="4507196"/>
            <a:ext cx="40756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Normal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practice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does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not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mean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good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practice</a:t>
            </a:r>
            <a:endParaRPr lang="es-ES" sz="4400" dirty="0" smtClean="0">
              <a:solidFill>
                <a:srgbClr val="92D05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81279">
            <a:off x="3491050" y="3403335"/>
            <a:ext cx="3322731" cy="2994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042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CuadroTexto 6"/>
          <p:cNvSpPr txBox="1"/>
          <p:nvPr/>
        </p:nvSpPr>
        <p:spPr>
          <a:xfrm>
            <a:off x="709498" y="662302"/>
            <a:ext cx="10428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Not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all color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scales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are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right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: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499360" y="2276475"/>
            <a:ext cx="91127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Build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color-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blind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friendly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products</a:t>
            </a:r>
            <a:endParaRPr lang="ca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endParaRPr lang="ca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Mind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human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rgbClr val="92D050"/>
                </a:solidFill>
                <a:latin typeface="Bahnschrift SemiBold SemiConden" panose="020B0502040204020203" pitchFamily="34" charset="0"/>
              </a:rPr>
              <a:t>perception</a:t>
            </a:r>
            <a:endParaRPr lang="ca-ES" sz="4400" dirty="0" smtClean="0">
              <a:solidFill>
                <a:srgbClr val="92D050"/>
              </a:solidFill>
              <a:latin typeface="Bahnschrift SemiBold SemiConden" panose="020B0502040204020203" pitchFamily="34" charset="0"/>
            </a:endParaRPr>
          </a:p>
          <a:p>
            <a:endParaRPr lang="ca-ES" sz="44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94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557344" y="247786"/>
            <a:ext cx="6574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 smtClean="0">
                <a:latin typeface="Bahnschrift SemiBold SemiConden" panose="020B0502040204020203" pitchFamily="34" charset="0"/>
              </a:rPr>
              <a:t>The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Rainbow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color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scale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ta</a:t>
            </a:r>
            <a:endParaRPr lang="es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57344" y="1017227"/>
            <a:ext cx="61134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err="1" smtClean="0">
                <a:latin typeface="Bahnschrift SemiBold SemiConden" panose="020B0502040204020203" pitchFamily="34" charset="0"/>
              </a:rPr>
              <a:t>Some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800" dirty="0" err="1" smtClean="0">
                <a:latin typeface="Bahnschrift SemiBold SemiConden" panose="020B0502040204020203" pitchFamily="34" charset="0"/>
              </a:rPr>
              <a:t>colors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800" dirty="0" err="1" smtClean="0">
                <a:latin typeface="Bahnschrift SemiBold SemiConden" panose="020B0502040204020203" pitchFamily="34" charset="0"/>
              </a:rPr>
              <a:t>brighter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800" dirty="0" err="1" smtClean="0">
                <a:latin typeface="Bahnschrift SemiBold SemiConden" panose="020B0502040204020203" pitchFamily="34" charset="0"/>
              </a:rPr>
              <a:t>than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800" dirty="0" err="1" smtClean="0">
                <a:latin typeface="Bahnschrift SemiBold SemiConden" panose="020B0502040204020203" pitchFamily="34" charset="0"/>
              </a:rPr>
              <a:t>others</a:t>
            </a:r>
            <a:endParaRPr lang="es-ES" sz="2800" dirty="0" smtClean="0">
              <a:latin typeface="Bahnschrift SemiBold SemiConden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err="1" smtClean="0">
                <a:latin typeface="Bahnschrift SemiBold SemiConden" panose="020B0502040204020203" pitchFamily="34" charset="0"/>
              </a:rPr>
              <a:t>Interpolation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800" dirty="0" err="1" smtClean="0">
                <a:latin typeface="Bahnschrift SemiBold SemiConden" panose="020B0502040204020203" pitchFamily="34" charset="0"/>
              </a:rPr>
              <a:t>is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800" dirty="0" err="1" smtClean="0">
                <a:latin typeface="Bahnschrift SemiBold SemiConden" panose="020B0502040204020203" pitchFamily="34" charset="0"/>
              </a:rPr>
              <a:t>not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800" dirty="0" err="1" smtClean="0">
                <a:latin typeface="Bahnschrift SemiBold SemiConden" panose="020B0502040204020203" pitchFamily="34" charset="0"/>
              </a:rPr>
              <a:t>perceptually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 linear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Bahnschrift SemiBold SemiConden" panose="020B0502040204020203" pitchFamily="34" charset="0"/>
              </a:rPr>
              <a:t>No </a:t>
            </a:r>
            <a:r>
              <a:rPr lang="es-ES" sz="2800" dirty="0" err="1" smtClean="0">
                <a:latin typeface="Bahnschrift SemiBold SemiConden" panose="020B0502040204020203" pitchFamily="34" charset="0"/>
              </a:rPr>
              <a:t>continuous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800" dirty="0" err="1" smtClean="0">
                <a:latin typeface="Bahnschrift SemiBold SemiConden" panose="020B0502040204020203" pitchFamily="34" charset="0"/>
              </a:rPr>
              <a:t>variation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 in </a:t>
            </a:r>
            <a:r>
              <a:rPr lang="es-ES" sz="2800" dirty="0" err="1" smtClean="0">
                <a:latin typeface="Bahnschrift SemiBold SemiConden" panose="020B0502040204020203" pitchFamily="34" charset="0"/>
              </a:rPr>
              <a:t>lightnes</a:t>
            </a:r>
            <a:endParaRPr lang="es-ES" sz="2800" dirty="0" smtClean="0">
              <a:latin typeface="Bahnschrift SemiBold SemiConden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Bahnschrift SemiBold SemiConden" panose="020B0502040204020203" pitchFamily="34" charset="0"/>
              </a:rPr>
              <a:t>No </a:t>
            </a:r>
            <a:r>
              <a:rPr lang="es-ES" sz="2800" dirty="0" err="1" smtClean="0">
                <a:latin typeface="Bahnschrift SemiBold SemiConden" panose="020B0502040204020203" pitchFamily="34" charset="0"/>
              </a:rPr>
              <a:t>inherent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800" dirty="0" err="1" smtClean="0">
                <a:latin typeface="Bahnschrift SemiBold SemiConden" panose="020B0502040204020203" pitchFamily="34" charset="0"/>
              </a:rPr>
              <a:t>meaning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800" dirty="0" err="1" smtClean="0">
                <a:latin typeface="Bahnschrift SemiBold SemiConden" panose="020B0502040204020203" pitchFamily="34" charset="0"/>
              </a:rPr>
              <a:t>for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 color </a:t>
            </a:r>
            <a:r>
              <a:rPr lang="es-ES" sz="2800" dirty="0" err="1" smtClean="0">
                <a:latin typeface="Bahnschrift SemiBold SemiConden" panose="020B0502040204020203" pitchFamily="34" charset="0"/>
              </a:rPr>
              <a:t>breaks</a:t>
            </a:r>
            <a:endParaRPr lang="es-ES" sz="2800" dirty="0" smtClean="0">
              <a:latin typeface="Bahnschrift SemiBold SemiConden" panose="020B0502040204020203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973" y="2945815"/>
            <a:ext cx="6808632" cy="381203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48" t="2698" r="28190" b="82288"/>
          <a:stretch/>
        </p:blipFill>
        <p:spPr>
          <a:xfrm rot="1911427">
            <a:off x="6008858" y="551401"/>
            <a:ext cx="2246924" cy="931651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8183563" y="1167434"/>
            <a:ext cx="2893106" cy="74357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uadroTexto 11"/>
          <p:cNvSpPr txBox="1"/>
          <p:nvPr/>
        </p:nvSpPr>
        <p:spPr>
          <a:xfrm>
            <a:off x="8183563" y="1151827"/>
            <a:ext cx="2682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Don’t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use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it</a:t>
            </a:r>
            <a:endParaRPr lang="es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8081554" y="628607"/>
            <a:ext cx="1336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Bahnschrift SemiBold SemiConden" panose="020B0502040204020203" pitchFamily="34" charset="0"/>
              </a:rPr>
              <a:t>(</a:t>
            </a:r>
            <a:r>
              <a:rPr lang="es-ES" sz="2800" dirty="0" err="1" smtClean="0">
                <a:latin typeface="Bahnschrift SemiBold SemiConden" panose="020B0502040204020203" pitchFamily="34" charset="0"/>
              </a:rPr>
              <a:t>please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)</a:t>
            </a:r>
            <a:endParaRPr lang="es-ES" sz="2800" dirty="0" smtClean="0">
              <a:latin typeface="Bahnschrift SemiBold SemiConden" panose="020B0502040204020203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20454" y="5199390"/>
            <a:ext cx="2466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>
                <a:latin typeface="Bahnschrift SemiBold SemiConden" panose="020B0502040204020203" pitchFamily="34" charset="0"/>
              </a:rPr>
              <a:t>Source</a:t>
            </a:r>
            <a:r>
              <a:rPr lang="es-ES" sz="20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000" dirty="0" err="1" smtClean="0">
                <a:latin typeface="Bahnschrift SemiBold SemiConden" panose="020B0502040204020203" pitchFamily="34" charset="0"/>
              </a:rPr>
              <a:t>slide</a:t>
            </a:r>
            <a:r>
              <a:rPr lang="es-ES" sz="20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000" dirty="0" err="1" smtClean="0">
                <a:latin typeface="Bahnschrift SemiBold SemiConden" panose="020B0502040204020203" pitchFamily="34" charset="0"/>
              </a:rPr>
              <a:t>by</a:t>
            </a:r>
            <a:r>
              <a:rPr lang="es-ES" sz="2000" dirty="0" smtClean="0">
                <a:latin typeface="Bahnschrift SemiBold SemiConden" panose="020B0502040204020203" pitchFamily="34" charset="0"/>
              </a:rPr>
              <a:t> </a:t>
            </a:r>
          </a:p>
          <a:p>
            <a:r>
              <a:rPr lang="es-ES" sz="2000" dirty="0" smtClean="0">
                <a:latin typeface="Bahnschrift SemiBold SemiConden" panose="020B0502040204020203" pitchFamily="34" charset="0"/>
              </a:rPr>
              <a:t>Guillermo </a:t>
            </a:r>
            <a:r>
              <a:rPr lang="es-ES" sz="2000" dirty="0" err="1" smtClean="0">
                <a:latin typeface="Bahnschrift SemiBold SemiConden" panose="020B0502040204020203" pitchFamily="34" charset="0"/>
              </a:rPr>
              <a:t>Marin</a:t>
            </a:r>
            <a:endParaRPr lang="es-ES" sz="2000" dirty="0" smtClean="0"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48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 animBg="1"/>
      <p:bldP spid="1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3003358" y="971061"/>
            <a:ext cx="6027427" cy="74357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uadroTexto 15"/>
          <p:cNvSpPr txBox="1"/>
          <p:nvPr/>
        </p:nvSpPr>
        <p:spPr>
          <a:xfrm>
            <a:off x="557344" y="247786"/>
            <a:ext cx="84734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400" dirty="0" err="1" smtClean="0">
                <a:latin typeface="Bahnschrift SemiBold SemiConden" panose="020B0502040204020203" pitchFamily="34" charset="0"/>
              </a:rPr>
              <a:t>Wrong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color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scale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can show </a:t>
            </a:r>
          </a:p>
          <a:p>
            <a:pPr algn="r"/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effects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not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present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in data</a:t>
            </a:r>
            <a:endParaRPr lang="es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33" y="2204842"/>
            <a:ext cx="11496675" cy="442912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68733" y="6310801"/>
            <a:ext cx="92340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Bahnschrift SemiBold SemiConden" panose="020B0502040204020203" pitchFamily="34" charset="0"/>
              </a:rPr>
              <a:t>Learn more at: https</a:t>
            </a:r>
            <a:r>
              <a:rPr lang="en-GB" sz="2000" dirty="0">
                <a:latin typeface="Bahnschrift SemiBold SemiConden" panose="020B0502040204020203" pitchFamily="34" charset="0"/>
              </a:rPr>
              <a:t>://www.climate-lab-book.ac.uk/2014/end-of-the-rainbow</a:t>
            </a:r>
            <a:r>
              <a:rPr lang="en-GB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88035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CuadroTexto 6"/>
          <p:cNvSpPr txBox="1"/>
          <p:nvPr/>
        </p:nvSpPr>
        <p:spPr>
          <a:xfrm>
            <a:off x="709498" y="662302"/>
            <a:ext cx="10428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Not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all color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scales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are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right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: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499360" y="2276475"/>
            <a:ext cx="91127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Build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color-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blind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friendly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products</a:t>
            </a:r>
            <a:endParaRPr lang="ca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endParaRPr lang="ca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Mind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human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perception</a:t>
            </a:r>
            <a:endParaRPr lang="ca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endParaRPr lang="ca-ES" sz="44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err="1" smtClean="0">
                <a:solidFill>
                  <a:srgbClr val="92D050"/>
                </a:solidFill>
                <a:latin typeface="Bahnschrift SemiBold SemiConden" panose="020B0502040204020203" pitchFamily="34" charset="0"/>
              </a:rPr>
              <a:t>Semantics</a:t>
            </a:r>
            <a:r>
              <a:rPr lang="ca-ES" sz="4400" dirty="0" smtClean="0">
                <a:solidFill>
                  <a:srgbClr val="92D050"/>
                </a:solidFill>
                <a:latin typeface="Bahnschrift SemiBold SemiConden" panose="020B0502040204020203" pitchFamily="34" charset="0"/>
              </a:rPr>
              <a:t> of color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matter</a:t>
            </a:r>
            <a:endParaRPr lang="ca-ES" sz="44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36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0960" y="5878286"/>
            <a:ext cx="3982403" cy="9797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72" y="183287"/>
            <a:ext cx="10306050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9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222" y="970184"/>
            <a:ext cx="4260814" cy="433863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292" y="970184"/>
            <a:ext cx="4345577" cy="433906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638693" y="311828"/>
            <a:ext cx="2037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 smtClean="0">
                <a:latin typeface="Bahnschrift SemiBold SemiConden" panose="020B0502040204020203" pitchFamily="34" charset="0"/>
              </a:rPr>
              <a:t>Temperature</a:t>
            </a:r>
            <a:endParaRPr lang="es-ES" sz="2800" dirty="0" smtClean="0">
              <a:latin typeface="Bahnschrift SemiBold SemiConden" panose="020B0502040204020203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164658" y="311828"/>
            <a:ext cx="2037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 smtClean="0">
                <a:latin typeface="Bahnschrift SemiBold SemiConden" panose="020B0502040204020203" pitchFamily="34" charset="0"/>
              </a:rPr>
              <a:t>Precipitation</a:t>
            </a:r>
            <a:endParaRPr lang="es-ES" sz="2800" dirty="0" smtClean="0">
              <a:latin typeface="Bahnschrift SemiBold SemiConden" panose="020B0502040204020203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48" t="2698" r="28190" b="82288"/>
          <a:stretch/>
        </p:blipFill>
        <p:spPr>
          <a:xfrm rot="2444093" flipV="1">
            <a:off x="528926" y="4037316"/>
            <a:ext cx="1511816" cy="93165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48" t="2698" r="28190" b="82288"/>
          <a:stretch/>
        </p:blipFill>
        <p:spPr>
          <a:xfrm rot="13561731" flipV="1">
            <a:off x="6752109" y="5087986"/>
            <a:ext cx="1511816" cy="931651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9202468" y="6188025"/>
            <a:ext cx="2899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u="sng" dirty="0" smtClean="0">
                <a:latin typeface="Bahnschrift SemiBold SemiConden" panose="020B0502040204020203" pitchFamily="34" charset="0"/>
              </a:rPr>
              <a:t>www.s2s4e.eu/dst</a:t>
            </a:r>
            <a:endParaRPr lang="ca-ES" sz="2800" u="sng" dirty="0">
              <a:latin typeface="Bahnschrift SemiBold SemiConden" panose="020B0502040204020203" pitchFamily="34" charset="0"/>
            </a:endParaRPr>
          </a:p>
        </p:txBody>
      </p:sp>
      <p:pic>
        <p:nvPicPr>
          <p:cNvPr id="11" name="2 Imagen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75709" y="5670385"/>
            <a:ext cx="1442740" cy="51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59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240"/>
            <a:ext cx="5364480" cy="690372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501640" y="1768643"/>
            <a:ext cx="669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60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NARRATIVES</a:t>
            </a:r>
            <a:endParaRPr lang="ca-ES" sz="60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65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937760" cy="687324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815840" y="0"/>
            <a:ext cx="737616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CuadroTexto 6"/>
          <p:cNvSpPr txBox="1"/>
          <p:nvPr/>
        </p:nvSpPr>
        <p:spPr>
          <a:xfrm>
            <a:off x="5077097" y="401725"/>
            <a:ext cx="696685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1.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Design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2.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User-Centric</a:t>
            </a:r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design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3. </a:t>
            </a:r>
            <a:r>
              <a:rPr lang="ca-ES" sz="4400" dirty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Visual </a:t>
            </a:r>
            <a:r>
              <a:rPr lang="ca-ES" sz="4400" dirty="0" err="1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encoding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4. </a:t>
            </a:r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Color</a:t>
            </a: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5</a:t>
            </a:r>
            <a:r>
              <a:rPr lang="ca-ES" sz="4400" dirty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. </a:t>
            </a:r>
            <a:r>
              <a:rPr lang="ca-ES" sz="4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Uncertainty</a:t>
            </a:r>
            <a:endParaRPr lang="ca-ES" sz="44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6. </a:t>
            </a:r>
            <a:r>
              <a:rPr lang="ca-ES" sz="4400" dirty="0" err="1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Interacting</a:t>
            </a:r>
            <a:r>
              <a:rPr lang="ca-ES" sz="4400" dirty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with</a:t>
            </a:r>
            <a:r>
              <a:rPr lang="ca-ES" sz="4400" dirty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information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7.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Terminology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8. </a:t>
            </a:r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Language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1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CuadroTexto 11"/>
          <p:cNvSpPr txBox="1"/>
          <p:nvPr/>
        </p:nvSpPr>
        <p:spPr>
          <a:xfrm>
            <a:off x="748933" y="829925"/>
            <a:ext cx="97361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 smtClean="0">
                <a:solidFill>
                  <a:srgbClr val="92D050"/>
                </a:solidFill>
                <a:latin typeface="Bahnschrift SemiBold SemiConden" panose="020B0502040204020203" pitchFamily="34" charset="0"/>
              </a:rPr>
              <a:t>Uncertainty</a:t>
            </a:r>
            <a:r>
              <a:rPr lang="es-ES" sz="4400" dirty="0" smtClean="0">
                <a:solidFill>
                  <a:srgbClr val="92D050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visualisation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is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a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key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challenge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for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Data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visualisation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and </a:t>
            </a:r>
            <a:r>
              <a:rPr lang="es-ES" sz="4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S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cience</a:t>
            </a:r>
            <a:endParaRPr lang="es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1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/>
          <p:cNvSpPr/>
          <p:nvPr/>
        </p:nvSpPr>
        <p:spPr>
          <a:xfrm>
            <a:off x="968242" y="773278"/>
            <a:ext cx="1853336" cy="4832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uadroTexto 12"/>
          <p:cNvSpPr txBox="1"/>
          <p:nvPr/>
        </p:nvSpPr>
        <p:spPr>
          <a:xfrm>
            <a:off x="365755" y="264795"/>
            <a:ext cx="39798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 smtClean="0">
                <a:latin typeface="Bahnschrift SemiBold SemiConden" panose="020B0502040204020203" pitchFamily="34" charset="0"/>
              </a:rPr>
              <a:t>First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800" dirty="0" err="1" smtClean="0">
                <a:latin typeface="Bahnschrift SemiBold SemiConden" panose="020B0502040204020203" pitchFamily="34" charset="0"/>
              </a:rPr>
              <a:t>order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800" dirty="0" err="1" smtClean="0">
                <a:latin typeface="Bahnschrift SemiBold SemiConden" panose="020B0502040204020203" pitchFamily="34" charset="0"/>
              </a:rPr>
              <a:t>uncertainty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: </a:t>
            </a:r>
          </a:p>
          <a:p>
            <a:r>
              <a:rPr lang="es-ES" sz="2800" dirty="0" err="1" smtClean="0">
                <a:latin typeface="Bahnschrift SemiBold SemiConden" panose="020B0502040204020203" pitchFamily="34" charset="0"/>
              </a:rPr>
              <a:t>e.g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. </a:t>
            </a:r>
            <a:r>
              <a:rPr lang="es-ES" sz="28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probabilities</a:t>
            </a:r>
            <a:endParaRPr lang="es-ES" sz="28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9218" name="Picture 2" descr="https://lh3.googleusercontent.com/PtPkvdG-R1a6GqhIPhTiCC4XefKWvHJ5xclR9sn2ILzznhPLTDhl4CW2vA_qJXMy6QKI9RCjPfUqQ3v9tLhB3wdCrGAP1ZIEjoL3umt9dF9b6mDdxAHB31KgLZrzsF4YFbGtBh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4919" y="200296"/>
            <a:ext cx="4961881" cy="651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9535770" y="200296"/>
            <a:ext cx="1985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err="1" smtClean="0">
                <a:latin typeface="Bahnschrift SemiBold SemiConden" panose="020B0502040204020203" pitchFamily="34" charset="0"/>
              </a:rPr>
              <a:t>average</a:t>
            </a:r>
            <a:r>
              <a:rPr lang="es-ES" sz="2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400" dirty="0">
                <a:latin typeface="Bahnschrift SemiBold SemiConden" panose="020B0502040204020203" pitchFamily="34" charset="0"/>
              </a:rPr>
              <a:t>and </a:t>
            </a:r>
            <a:endParaRPr lang="es-ES" sz="2400" dirty="0" smtClean="0">
              <a:latin typeface="Bahnschrift SemiBold SemiConden" panose="020B0502040204020203" pitchFamily="34" charset="0"/>
            </a:endParaRPr>
          </a:p>
          <a:p>
            <a:r>
              <a:rPr lang="es-ES" sz="2400" dirty="0" err="1" smtClean="0">
                <a:latin typeface="Bahnschrift SemiBold SemiConden" panose="020B0502040204020203" pitchFamily="34" charset="0"/>
              </a:rPr>
              <a:t>possible</a:t>
            </a:r>
            <a:r>
              <a:rPr lang="es-ES" sz="2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400" dirty="0" err="1" smtClean="0">
                <a:latin typeface="Bahnschrift SemiBold SemiConden" panose="020B0502040204020203" pitchFamily="34" charset="0"/>
              </a:rPr>
              <a:t>range</a:t>
            </a:r>
            <a:endParaRPr lang="en-GB" sz="2400" dirty="0">
              <a:latin typeface="Bahnschrift SemiBold SemiConden" panose="020B0502040204020203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198348" y="1814810"/>
            <a:ext cx="1478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err="1" smtClean="0">
                <a:latin typeface="Bahnschrift SemiBold SemiConden" panose="020B0502040204020203" pitchFamily="34" charset="0"/>
              </a:rPr>
              <a:t>anomalies</a:t>
            </a:r>
            <a:endParaRPr lang="en-GB" sz="2400" dirty="0">
              <a:latin typeface="Bahnschrift SemiBold SemiConden" panose="020B0502040204020203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9535770" y="1373471"/>
            <a:ext cx="2307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latin typeface="Bahnschrift SemiBold SemiConden" panose="020B0502040204020203" pitchFamily="34" charset="0"/>
              </a:rPr>
              <a:t>extreme </a:t>
            </a:r>
            <a:r>
              <a:rPr lang="es-ES" sz="2400" dirty="0" err="1">
                <a:latin typeface="Bahnschrift SemiBold SemiConden" panose="020B0502040204020203" pitchFamily="34" charset="0"/>
              </a:rPr>
              <a:t>events</a:t>
            </a:r>
            <a:r>
              <a:rPr lang="es-ES" sz="2400" dirty="0">
                <a:latin typeface="Bahnschrift SemiBold SemiConden" panose="020B0502040204020203" pitchFamily="34" charset="0"/>
              </a:rPr>
              <a:t> </a:t>
            </a:r>
            <a:r>
              <a:rPr lang="es-ES" sz="2400" dirty="0" err="1">
                <a:latin typeface="Bahnschrift SemiBold SemiConden" panose="020B0502040204020203" pitchFamily="34" charset="0"/>
              </a:rPr>
              <a:t>probabilities</a:t>
            </a:r>
            <a:r>
              <a:rPr lang="es-ES" sz="2400" dirty="0">
                <a:latin typeface="Bahnschrift SemiBold SemiConden" panose="020B0502040204020203" pitchFamily="34" charset="0"/>
              </a:rPr>
              <a:t> </a:t>
            </a:r>
            <a:endParaRPr lang="es-ES" sz="2400" dirty="0" smtClean="0">
              <a:latin typeface="Bahnschrift SemiBold SemiConden" panose="020B0502040204020203" pitchFamily="34" charset="0"/>
            </a:endParaRPr>
          </a:p>
          <a:p>
            <a:r>
              <a:rPr lang="es-ES" sz="2400" dirty="0" smtClean="0">
                <a:latin typeface="Bahnschrift SemiBold SemiConden" panose="020B0502040204020203" pitchFamily="34" charset="0"/>
              </a:rPr>
              <a:t>(</a:t>
            </a:r>
            <a:r>
              <a:rPr lang="es-ES" sz="2400" dirty="0" err="1">
                <a:latin typeface="Bahnschrift SemiBold SemiConden" panose="020B0502040204020203" pitchFamily="34" charset="0"/>
              </a:rPr>
              <a:t>e.g</a:t>
            </a:r>
            <a:r>
              <a:rPr lang="es-ES" sz="2400" dirty="0">
                <a:latin typeface="Bahnschrift SemiBold SemiConden" panose="020B0502040204020203" pitchFamily="34" charset="0"/>
              </a:rPr>
              <a:t>. p10 and p90)</a:t>
            </a:r>
            <a:endParaRPr lang="en-GB" sz="2400" dirty="0">
              <a:latin typeface="Bahnschrift SemiBold SemiConden" panose="020B0502040204020203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9628116" y="2839521"/>
            <a:ext cx="1985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err="1" smtClean="0">
                <a:latin typeface="Bahnschrift SemiBold SemiConden" panose="020B0502040204020203" pitchFamily="34" charset="0"/>
              </a:rPr>
              <a:t>scenarios</a:t>
            </a:r>
            <a:endParaRPr lang="en-GB" sz="2400" dirty="0">
              <a:latin typeface="Bahnschrift SemiBold SemiConden" panose="020B0502040204020203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9516856" y="5259160"/>
            <a:ext cx="22579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err="1">
                <a:latin typeface="Bahnschrift SemiBold SemiConden" panose="020B0502040204020203" pitchFamily="34" charset="0"/>
              </a:rPr>
              <a:t>whole</a:t>
            </a:r>
            <a:r>
              <a:rPr lang="es-ES" sz="2400" dirty="0">
                <a:latin typeface="Bahnschrift SemiBold SemiConden" panose="020B0502040204020203" pitchFamily="34" charset="0"/>
              </a:rPr>
              <a:t> </a:t>
            </a:r>
            <a:r>
              <a:rPr lang="es-ES" sz="2400" dirty="0" err="1">
                <a:latin typeface="Bahnschrift SemiBold SemiConden" panose="020B0502040204020203" pitchFamily="34" charset="0"/>
              </a:rPr>
              <a:t>probability</a:t>
            </a:r>
            <a:r>
              <a:rPr lang="es-ES" sz="2400" dirty="0">
                <a:latin typeface="Bahnschrift SemiBold SemiConden" panose="020B0502040204020203" pitchFamily="34" charset="0"/>
              </a:rPr>
              <a:t> </a:t>
            </a:r>
            <a:r>
              <a:rPr lang="es-ES" sz="2400" dirty="0" err="1">
                <a:latin typeface="Bahnschrift SemiBold SemiConden" panose="020B0502040204020203" pitchFamily="34" charset="0"/>
              </a:rPr>
              <a:t>distribution</a:t>
            </a:r>
            <a:r>
              <a:rPr lang="es-ES" sz="2400" dirty="0">
                <a:latin typeface="Bahnschrift SemiBold SemiConden" panose="020B0502040204020203" pitchFamily="34" charset="0"/>
              </a:rPr>
              <a:t> </a:t>
            </a:r>
            <a:r>
              <a:rPr lang="es-ES" sz="2400" dirty="0" err="1">
                <a:latin typeface="Bahnschrift SemiBold SemiConden" panose="020B0502040204020203" pitchFamily="34" charset="0"/>
              </a:rPr>
              <a:t>function</a:t>
            </a:r>
            <a:endParaRPr lang="en-GB" sz="2400" dirty="0">
              <a:latin typeface="Bahnschrift SemiBold SemiConden" panose="020B0502040204020203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201200" y="3075289"/>
            <a:ext cx="1205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err="1" smtClean="0">
                <a:latin typeface="Bahnschrift SemiBold SemiConden" panose="020B0502040204020203" pitchFamily="34" charset="0"/>
              </a:rPr>
              <a:t>terciles</a:t>
            </a:r>
            <a:endParaRPr lang="en-GB" sz="2400" dirty="0">
              <a:latin typeface="Bahnschrift SemiBold SemiConden" panose="020B0502040204020203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48" t="2698" r="28190" b="82288"/>
          <a:stretch/>
        </p:blipFill>
        <p:spPr>
          <a:xfrm rot="1538219">
            <a:off x="3536765" y="2042532"/>
            <a:ext cx="759251" cy="46788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48" t="2698" r="28190" b="82288"/>
          <a:stretch/>
        </p:blipFill>
        <p:spPr>
          <a:xfrm rot="2272073" flipV="1">
            <a:off x="2399167" y="3644600"/>
            <a:ext cx="2196844" cy="135379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48" t="2698" r="28190" b="82288"/>
          <a:stretch/>
        </p:blipFill>
        <p:spPr>
          <a:xfrm rot="11946756">
            <a:off x="8839207" y="647604"/>
            <a:ext cx="759251" cy="46788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87" t="21954" r="50465" b="63585"/>
          <a:stretch/>
        </p:blipFill>
        <p:spPr>
          <a:xfrm rot="11850227">
            <a:off x="9074749" y="1579849"/>
            <a:ext cx="400005" cy="34153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8009" y="5442858"/>
            <a:ext cx="766355" cy="110642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54192">
            <a:off x="6862790" y="2011339"/>
            <a:ext cx="1188720" cy="81893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69" t="42673" r="22689" b="42531"/>
          <a:stretch/>
        </p:blipFill>
        <p:spPr>
          <a:xfrm rot="8844036">
            <a:off x="9011922" y="3345358"/>
            <a:ext cx="1009869" cy="502200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138087" y="5037036"/>
            <a:ext cx="2683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Bahnschrift SemiBold SemiConden" panose="020B0502040204020203" pitchFamily="34" charset="0"/>
              </a:rPr>
              <a:t>Terrado, M. et al.</a:t>
            </a:r>
          </a:p>
          <a:p>
            <a:r>
              <a:rPr lang="es-ES" sz="2000" u="sng" dirty="0" smtClean="0">
                <a:latin typeface="Bahnschrift SemiBold SemiConden" panose="020B0502040204020203" pitchFamily="34" charset="0"/>
              </a:rPr>
              <a:t>www.climateurope.eu</a:t>
            </a:r>
            <a:endParaRPr lang="es-ES" sz="2000" u="sng" dirty="0" smtClean="0"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33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5950273"/>
            <a:ext cx="2841812" cy="907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ángulo 19"/>
          <p:cNvSpPr/>
          <p:nvPr/>
        </p:nvSpPr>
        <p:spPr>
          <a:xfrm>
            <a:off x="4617271" y="304803"/>
            <a:ext cx="2281646" cy="4832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uadroTexto 12"/>
          <p:cNvSpPr txBox="1"/>
          <p:nvPr/>
        </p:nvSpPr>
        <p:spPr>
          <a:xfrm>
            <a:off x="365754" y="264795"/>
            <a:ext cx="6801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 smtClean="0">
                <a:latin typeface="Bahnschrift SemiBold SemiConden" panose="020B0502040204020203" pitchFamily="34" charset="0"/>
              </a:rPr>
              <a:t>Second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800" dirty="0" err="1" smtClean="0">
                <a:latin typeface="Bahnschrift SemiBold SemiConden" panose="020B0502040204020203" pitchFamily="34" charset="0"/>
              </a:rPr>
              <a:t>order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800" dirty="0" err="1" smtClean="0">
                <a:latin typeface="Bahnschrift SemiBold SemiConden" panose="020B0502040204020203" pitchFamily="34" charset="0"/>
              </a:rPr>
              <a:t>uncertainty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: </a:t>
            </a:r>
            <a:r>
              <a:rPr lang="es-ES" sz="2800" dirty="0" err="1" smtClean="0">
                <a:latin typeface="Bahnschrift SemiBold SemiConden" panose="020B0502040204020203" pitchFamily="34" charset="0"/>
              </a:rPr>
              <a:t>e.g</a:t>
            </a:r>
            <a:r>
              <a:rPr lang="es-ES" sz="2800" dirty="0" smtClean="0">
                <a:latin typeface="Bahnschrift SemiBold SemiConden" panose="020B0502040204020203" pitchFamily="34" charset="0"/>
              </a:rPr>
              <a:t>. </a:t>
            </a:r>
            <a:r>
              <a:rPr lang="es-ES" sz="28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skill</a:t>
            </a:r>
            <a:r>
              <a:rPr lang="es-ES" sz="28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, </a:t>
            </a:r>
            <a:r>
              <a:rPr lang="es-ES" sz="28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reliability</a:t>
            </a:r>
            <a:endParaRPr lang="es-ES" sz="28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28568" y="1500773"/>
            <a:ext cx="16642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Bahnschrift SemiBold SemiConden" panose="020B0502040204020203" pitchFamily="34" charset="0"/>
              </a:rPr>
              <a:t>uncertainty not shown</a:t>
            </a:r>
            <a:endParaRPr lang="en-GB" sz="2400" dirty="0">
              <a:latin typeface="Bahnschrift SemiBold SemiConden" panose="020B0502040204020203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9535770" y="1644716"/>
            <a:ext cx="23078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Bahnschrift SemiBold SemiConden" panose="020B0502040204020203" pitchFamily="34" charset="0"/>
              </a:rPr>
              <a:t>show ensemble range</a:t>
            </a:r>
            <a:endParaRPr lang="en-GB" sz="2400" dirty="0">
              <a:latin typeface="Bahnschrift SemiBold SemiConden" panose="020B0502040204020203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9822028" y="3321518"/>
            <a:ext cx="1985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Bahnschrift SemiBold SemiConden" panose="020B0502040204020203" pitchFamily="34" charset="0"/>
              </a:rPr>
              <a:t>use visual encoding (e.g. transparency)</a:t>
            </a:r>
            <a:endParaRPr lang="en-GB" sz="2400" dirty="0">
              <a:latin typeface="Bahnschrift SemiBold SemiConden" panose="020B0502040204020203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97620" y="3351534"/>
            <a:ext cx="2190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Bahnschrift SemiBold SemiConden" panose="020B0502040204020203" pitchFamily="34" charset="0"/>
              </a:rPr>
              <a:t>mask areas with high uncertainty</a:t>
            </a:r>
            <a:endParaRPr lang="en-GB" sz="2400" dirty="0">
              <a:latin typeface="Bahnschrift SemiBold SemiConden" panose="020B0502040204020203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48" t="2698" r="28190" b="82288"/>
          <a:stretch/>
        </p:blipFill>
        <p:spPr>
          <a:xfrm rot="1538219">
            <a:off x="1723037" y="1989105"/>
            <a:ext cx="759251" cy="46788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48" t="2698" r="28190" b="82288"/>
          <a:stretch/>
        </p:blipFill>
        <p:spPr>
          <a:xfrm rot="11114952" flipV="1">
            <a:off x="9001435" y="3939986"/>
            <a:ext cx="756428" cy="46614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48" t="2698" r="28190" b="82288"/>
          <a:stretch/>
        </p:blipFill>
        <p:spPr>
          <a:xfrm rot="12589547">
            <a:off x="6816260" y="6108098"/>
            <a:ext cx="759251" cy="46788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87" t="21954" r="50465" b="63585"/>
          <a:stretch/>
        </p:blipFill>
        <p:spPr>
          <a:xfrm rot="11850227">
            <a:off x="8945017" y="1827260"/>
            <a:ext cx="583009" cy="49779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8009" y="5442858"/>
            <a:ext cx="766355" cy="110642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54192">
            <a:off x="6862790" y="2011339"/>
            <a:ext cx="1188720" cy="818934"/>
          </a:xfrm>
          <a:prstGeom prst="rect">
            <a:avLst/>
          </a:prstGeom>
        </p:spPr>
      </p:pic>
      <p:pic>
        <p:nvPicPr>
          <p:cNvPr id="17410" name="Picture 2" descr="https://lh3.googleusercontent.com/_4dJkFT7ufqY8-B21YVqXI8gTecA68BaZHCZmLHwT-A0fymPLPy2-srl5v4iI6s9vP5WwWf8uNrDwD9MohwE5WMm1F0nD8VzudPYGJLq0qBaqosSwovQ6dFn7ReOQ7DipFYCRmc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5048" y="1562798"/>
            <a:ext cx="637222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69" t="42673" r="22689" b="42531"/>
          <a:stretch/>
        </p:blipFill>
        <p:spPr>
          <a:xfrm rot="12755964" flipH="1">
            <a:off x="1640113" y="4265956"/>
            <a:ext cx="1009869" cy="502200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197620" y="6027003"/>
            <a:ext cx="65558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Bahnschrift SemiBold SemiConden" panose="020B0502040204020203" pitchFamily="34" charset="0"/>
              </a:rPr>
              <a:t>replace </a:t>
            </a:r>
            <a:r>
              <a:rPr lang="en-US" sz="2400" dirty="0">
                <a:latin typeface="Bahnschrift SemiBold SemiConden" panose="020B0502040204020203" pitchFamily="34" charset="0"/>
              </a:rPr>
              <a:t>predictions with high uncertainty by the climatology (i.e. average conditions of the past </a:t>
            </a:r>
            <a:r>
              <a:rPr lang="en-US" sz="2400" dirty="0" smtClean="0">
                <a:latin typeface="Bahnschrift SemiBold SemiConden" panose="020B0502040204020203" pitchFamily="34" charset="0"/>
              </a:rPr>
              <a:t>years</a:t>
            </a:r>
            <a:endParaRPr lang="en-GB" sz="2400" dirty="0">
              <a:latin typeface="Bahnschrift SemiBold SemiConden" panose="020B0502040204020203" pitchFamily="34" charset="0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7666155" y="6027003"/>
            <a:ext cx="43838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Bahnschrift SemiBold SemiConden" panose="020B0502040204020203" pitchFamily="34" charset="0"/>
              </a:rPr>
              <a:t>use </a:t>
            </a:r>
            <a:r>
              <a:rPr lang="en-US" sz="2400" dirty="0">
                <a:latin typeface="Bahnschrift SemiBold SemiConden" panose="020B0502040204020203" pitchFamily="34" charset="0"/>
              </a:rPr>
              <a:t>interactive options (e.g. slider</a:t>
            </a:r>
            <a:r>
              <a:rPr lang="en-US" sz="2400" dirty="0" smtClean="0">
                <a:latin typeface="Bahnschrift SemiBold SemiConden" panose="020B0502040204020203" pitchFamily="34" charset="0"/>
              </a:rPr>
              <a:t>)</a:t>
            </a:r>
            <a:endParaRPr lang="en-GB" sz="2400" dirty="0">
              <a:latin typeface="Bahnschrift SemiBold SemiConden" panose="020B0502040204020203" pitchFamily="34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69" t="42673" r="22689" b="42531"/>
          <a:stretch/>
        </p:blipFill>
        <p:spPr>
          <a:xfrm rot="8844036" flipH="1" flipV="1">
            <a:off x="1640114" y="5333342"/>
            <a:ext cx="1009869" cy="502200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9366514" y="111157"/>
            <a:ext cx="2683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dirty="0" smtClean="0">
                <a:latin typeface="Bahnschrift SemiBold SemiConden" panose="020B0502040204020203" pitchFamily="34" charset="0"/>
              </a:rPr>
              <a:t>Terrado, M. et al.</a:t>
            </a:r>
          </a:p>
          <a:p>
            <a:pPr algn="r"/>
            <a:r>
              <a:rPr lang="es-ES" sz="2000" u="sng" dirty="0" smtClean="0">
                <a:latin typeface="Bahnschrift SemiBold SemiConden" panose="020B0502040204020203" pitchFamily="34" charset="0"/>
              </a:rPr>
              <a:t>www.climateurope.eu</a:t>
            </a:r>
            <a:endParaRPr lang="es-ES" sz="2000" u="sng" dirty="0" smtClean="0"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2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937760" cy="687324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815840" y="0"/>
            <a:ext cx="737616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CuadroTexto 6"/>
          <p:cNvSpPr txBox="1"/>
          <p:nvPr/>
        </p:nvSpPr>
        <p:spPr>
          <a:xfrm>
            <a:off x="5077097" y="401725"/>
            <a:ext cx="696685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1.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Design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2.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User-Centric</a:t>
            </a:r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design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3. </a:t>
            </a:r>
            <a:r>
              <a:rPr lang="ca-ES" sz="4400" dirty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Visual </a:t>
            </a:r>
            <a:r>
              <a:rPr lang="ca-ES" sz="4400" dirty="0" err="1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encoding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4. </a:t>
            </a:r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Color</a:t>
            </a: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5</a:t>
            </a:r>
            <a:r>
              <a:rPr lang="ca-ES" sz="4400" dirty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. </a:t>
            </a:r>
            <a:r>
              <a:rPr lang="ca-ES" sz="4400" dirty="0" err="1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Uncertainty</a:t>
            </a:r>
            <a:endParaRPr lang="ca-ES" sz="4400" dirty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6. </a:t>
            </a:r>
            <a:r>
              <a:rPr lang="ca-ES" sz="4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Interacting</a:t>
            </a:r>
            <a:r>
              <a:rPr lang="ca-ES" sz="44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with</a:t>
            </a:r>
            <a:r>
              <a:rPr lang="ca-ES" sz="44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information</a:t>
            </a:r>
            <a:endParaRPr lang="ca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7.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Terminology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8. </a:t>
            </a:r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Language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02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74728" y="3414803"/>
            <a:ext cx="5520975" cy="159947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uadroTexto 3"/>
          <p:cNvSpPr txBox="1"/>
          <p:nvPr/>
        </p:nvSpPr>
        <p:spPr>
          <a:xfrm>
            <a:off x="1569236" y="1214646"/>
            <a:ext cx="88040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 err="1" smtClean="0">
                <a:latin typeface="Bahnschrift SemiBold SemiConden" panose="020B0502040204020203" pitchFamily="34" charset="0"/>
              </a:rPr>
              <a:t>Two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key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concepts</a:t>
            </a:r>
            <a:endParaRPr lang="es-ES" sz="4400" dirty="0" smtClean="0">
              <a:latin typeface="Bahnschrift SemiBold SemiConden" panose="020B0502040204020203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85020" y="3481371"/>
            <a:ext cx="5271347" cy="1437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Progressive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Disclosure</a:t>
            </a:r>
            <a:endParaRPr lang="es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Of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information</a:t>
            </a:r>
            <a:endParaRPr lang="es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48" t="2698" r="28190" b="82288"/>
          <a:stretch/>
        </p:blipFill>
        <p:spPr>
          <a:xfrm rot="7989804" flipV="1">
            <a:off x="3266112" y="1903175"/>
            <a:ext cx="1959889" cy="120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5709920"/>
            <a:ext cx="3078480" cy="1036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4" name="2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468" y="287750"/>
            <a:ext cx="2994923" cy="107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840" y="1817044"/>
            <a:ext cx="9418320" cy="445869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9122479" y="712719"/>
            <a:ext cx="2832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u="sng" dirty="0" smtClean="0">
                <a:latin typeface="Bahnschrift SemiBold SemiConden" panose="020B0502040204020203" pitchFamily="34" charset="0"/>
              </a:rPr>
              <a:t>www.s2s4e.eu/dst</a:t>
            </a:r>
            <a:endParaRPr lang="ca-ES" sz="2800" u="sng" dirty="0">
              <a:latin typeface="Bahnschrift SemiBold SemiConden" panose="020B0502040204020203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0536740" y="154111"/>
            <a:ext cx="1417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u="sng" dirty="0" smtClean="0">
                <a:latin typeface="Bahnschrift SemiBold SemiConden" panose="020B0502040204020203" pitchFamily="34" charset="0"/>
              </a:rPr>
              <a:t>@S2S4E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7125" y="261623"/>
            <a:ext cx="393212" cy="39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6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569236" y="1214646"/>
            <a:ext cx="88040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 err="1" smtClean="0">
                <a:latin typeface="Bahnschrift SemiBold SemiConden" panose="020B0502040204020203" pitchFamily="34" charset="0"/>
              </a:rPr>
              <a:t>Two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key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concepts</a:t>
            </a:r>
            <a:endParaRPr lang="es-ES" sz="4400" dirty="0" smtClean="0">
              <a:latin typeface="Bahnschrift SemiBold SemiConden" panose="020B0502040204020203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48" t="2698" r="28190" b="82288"/>
          <a:stretch/>
        </p:blipFill>
        <p:spPr>
          <a:xfrm rot="7989804" flipV="1">
            <a:off x="3266112" y="1903175"/>
            <a:ext cx="1959889" cy="120777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48" t="2698" r="28190" b="82288"/>
          <a:stretch/>
        </p:blipFill>
        <p:spPr>
          <a:xfrm rot="2456008">
            <a:off x="6631975" y="1873552"/>
            <a:ext cx="1959889" cy="1207775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7541623" y="3399820"/>
            <a:ext cx="2943497" cy="159947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uadroTexto 11"/>
          <p:cNvSpPr txBox="1"/>
          <p:nvPr/>
        </p:nvSpPr>
        <p:spPr>
          <a:xfrm>
            <a:off x="7611293" y="3481001"/>
            <a:ext cx="28738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Interactive</a:t>
            </a:r>
            <a:endParaRPr lang="es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Design</a:t>
            </a:r>
            <a:endParaRPr lang="es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485020" y="3481001"/>
            <a:ext cx="5271347" cy="1437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 err="1" smtClean="0">
                <a:latin typeface="Bahnschrift SemiBold SemiConden" panose="020B0502040204020203" pitchFamily="34" charset="0"/>
              </a:rPr>
              <a:t>Progressive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Disclosure</a:t>
            </a:r>
            <a:endParaRPr lang="es-ES" sz="4400" dirty="0" smtClean="0">
              <a:latin typeface="Bahnschrift SemiBold SemiConden" panose="020B0502040204020203" pitchFamily="34" charset="0"/>
            </a:endParaRPr>
          </a:p>
          <a:p>
            <a:pPr algn="ctr"/>
            <a:r>
              <a:rPr lang="es-ES" sz="4400" dirty="0" smtClean="0">
                <a:latin typeface="Bahnschrift SemiBold SemiConden" panose="020B0502040204020203" pitchFamily="34" charset="0"/>
              </a:rPr>
              <a:t>Of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information</a:t>
            </a:r>
            <a:endParaRPr lang="es-ES" sz="4400" dirty="0" smtClean="0"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28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5709920"/>
            <a:ext cx="3078480" cy="1036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4" name="2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468" y="287750"/>
            <a:ext cx="2994923" cy="107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840" y="1817044"/>
            <a:ext cx="9418320" cy="445869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9122479" y="712719"/>
            <a:ext cx="2832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u="sng" dirty="0" smtClean="0">
                <a:latin typeface="Bahnschrift SemiBold SemiConden" panose="020B0502040204020203" pitchFamily="34" charset="0"/>
              </a:rPr>
              <a:t>www.s2s4e.eu/dst</a:t>
            </a:r>
            <a:endParaRPr lang="ca-ES" sz="2800" u="sng" dirty="0">
              <a:latin typeface="Bahnschrift SemiBold SemiConden" panose="020B0502040204020203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0536740" y="154111"/>
            <a:ext cx="1417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u="sng" dirty="0" smtClean="0">
                <a:latin typeface="Bahnschrift SemiBold SemiConden" panose="020B0502040204020203" pitchFamily="34" charset="0"/>
              </a:rPr>
              <a:t>@S2S4E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7125" y="261623"/>
            <a:ext cx="393212" cy="39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7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937760" cy="687324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815840" y="0"/>
            <a:ext cx="737616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CuadroTexto 6"/>
          <p:cNvSpPr txBox="1"/>
          <p:nvPr/>
        </p:nvSpPr>
        <p:spPr>
          <a:xfrm>
            <a:off x="5077097" y="401725"/>
            <a:ext cx="696685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1.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Design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2.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User-Centric</a:t>
            </a:r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design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3. </a:t>
            </a:r>
            <a:r>
              <a:rPr lang="ca-ES" sz="4400" dirty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Visual </a:t>
            </a:r>
            <a:r>
              <a:rPr lang="ca-ES" sz="4400" dirty="0" err="1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encoding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4. </a:t>
            </a:r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Color</a:t>
            </a: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5</a:t>
            </a:r>
            <a:r>
              <a:rPr lang="ca-ES" sz="4400" dirty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. </a:t>
            </a:r>
            <a:r>
              <a:rPr lang="ca-ES" sz="4400" dirty="0" err="1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Uncertainty</a:t>
            </a:r>
            <a:endParaRPr lang="ca-ES" sz="4400" dirty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6. </a:t>
            </a:r>
            <a:r>
              <a:rPr lang="ca-ES" sz="4400" dirty="0" err="1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Interacting</a:t>
            </a:r>
            <a:r>
              <a:rPr lang="ca-ES" sz="4400" dirty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with</a:t>
            </a:r>
            <a:r>
              <a:rPr lang="ca-ES" sz="4400" dirty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information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7.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Terminology</a:t>
            </a:r>
            <a:endParaRPr lang="ca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8. </a:t>
            </a:r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Language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33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" name="CuadroTexto 4"/>
          <p:cNvSpPr txBox="1"/>
          <p:nvPr/>
        </p:nvSpPr>
        <p:spPr>
          <a:xfrm>
            <a:off x="0" y="707557"/>
            <a:ext cx="48489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60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VISUALS</a:t>
            </a:r>
            <a:endParaRPr lang="ca-ES" sz="60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903" y="2160269"/>
            <a:ext cx="6916388" cy="389001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848903" y="707557"/>
            <a:ext cx="6916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60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#</a:t>
            </a:r>
            <a:r>
              <a:rPr lang="ca-ES" sz="60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ShowYourStripes</a:t>
            </a:r>
            <a:endParaRPr lang="ca-ES" sz="60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41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CuadroTexto 3"/>
          <p:cNvSpPr txBox="1"/>
          <p:nvPr/>
        </p:nvSpPr>
        <p:spPr>
          <a:xfrm>
            <a:off x="842752" y="728010"/>
            <a:ext cx="66988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And once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you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finish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with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all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visual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stuff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….</a:t>
            </a:r>
            <a:endParaRPr lang="es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endParaRPr lang="es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583083" y="4285461"/>
            <a:ext cx="66988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…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you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still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have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to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deal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with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solidFill>
                  <a:srgbClr val="92D050"/>
                </a:solidFill>
                <a:latin typeface="Bahnschrift SemiBold SemiConden" panose="020B0502040204020203" pitchFamily="34" charset="0"/>
              </a:rPr>
              <a:t>all</a:t>
            </a:r>
            <a:r>
              <a:rPr lang="es-ES" sz="4400" dirty="0" smtClean="0">
                <a:solidFill>
                  <a:srgbClr val="92D050"/>
                </a:solidFill>
                <a:latin typeface="Bahnschrift SemiBold SemiConden" panose="020B0502040204020203" pitchFamily="34" charset="0"/>
              </a:rPr>
              <a:t> TEXT 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in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the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product</a:t>
            </a:r>
            <a:endParaRPr lang="es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11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805543" y="497233"/>
            <a:ext cx="8612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 smtClean="0">
                <a:latin typeface="Bahnschrift SemiBold SemiConden" panose="020B0502040204020203" pitchFamily="34" charset="0"/>
              </a:rPr>
              <a:t>All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“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copy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” in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the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visualisation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product</a:t>
            </a:r>
            <a:endParaRPr lang="es-ES" sz="2800" dirty="0" smtClean="0">
              <a:latin typeface="Bahnschrift SemiBold SemiConden" panose="020B0502040204020203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315" y="1559923"/>
            <a:ext cx="68961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0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18012" y="353985"/>
            <a:ext cx="8612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 smtClean="0">
                <a:latin typeface="Bahnschrift SemiBold SemiConden" panose="020B0502040204020203" pitchFamily="34" charset="0"/>
              </a:rPr>
              <a:t>Guiding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the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User</a:t>
            </a:r>
            <a:endParaRPr lang="es-ES" sz="4400" dirty="0" smtClean="0">
              <a:latin typeface="Bahnschrift SemiBold SemiConden" panose="020B0502040204020203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29" y="1927860"/>
            <a:ext cx="3133725" cy="1905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957" y="1927860"/>
            <a:ext cx="4096373" cy="1905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9333" y="821871"/>
            <a:ext cx="3694992" cy="307916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53229" y="1405608"/>
            <a:ext cx="19078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>
                <a:latin typeface="Bahnschrift SemiBold SemiConden" panose="020B0502040204020203" pitchFamily="34" charset="0"/>
              </a:rPr>
              <a:t>Mouse </a:t>
            </a:r>
            <a:r>
              <a:rPr lang="es-ES" sz="2000" dirty="0" err="1">
                <a:latin typeface="Bahnschrift SemiBold SemiConden" panose="020B0502040204020203" pitchFamily="34" charset="0"/>
              </a:rPr>
              <a:t>hover</a:t>
            </a:r>
            <a:r>
              <a:rPr lang="es-ES" sz="2000" dirty="0">
                <a:latin typeface="Bahnschrift SemiBold SemiConden" panose="020B0502040204020203" pitchFamily="34" charset="0"/>
              </a:rPr>
              <a:t> </a:t>
            </a:r>
            <a:r>
              <a:rPr lang="es-ES" sz="2000" dirty="0" err="1">
                <a:latin typeface="Bahnschrift SemiBold SemiConden" panose="020B0502040204020203" pitchFamily="34" charset="0"/>
              </a:rPr>
              <a:t>text</a:t>
            </a:r>
            <a:endParaRPr lang="en-GB" sz="2000" dirty="0"/>
          </a:p>
        </p:txBody>
      </p:sp>
      <p:sp>
        <p:nvSpPr>
          <p:cNvPr id="9" name="Rectángulo 8"/>
          <p:cNvSpPr/>
          <p:nvPr/>
        </p:nvSpPr>
        <p:spPr>
          <a:xfrm>
            <a:off x="3662044" y="1405608"/>
            <a:ext cx="9621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err="1" smtClean="0">
                <a:latin typeface="Bahnschrift SemiBold SemiConden" panose="020B0502040204020203" pitchFamily="34" charset="0"/>
              </a:rPr>
              <a:t>Tooltips</a:t>
            </a:r>
            <a:endParaRPr lang="en-GB" sz="2000" dirty="0"/>
          </a:p>
        </p:txBody>
      </p:sp>
      <p:sp>
        <p:nvSpPr>
          <p:cNvPr id="10" name="Rectángulo 9"/>
          <p:cNvSpPr/>
          <p:nvPr/>
        </p:nvSpPr>
        <p:spPr>
          <a:xfrm>
            <a:off x="7977051" y="306984"/>
            <a:ext cx="14494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err="1" smtClean="0">
                <a:latin typeface="Bahnschrift SemiBold SemiConden" panose="020B0502040204020203" pitchFamily="34" charset="0"/>
              </a:rPr>
              <a:t>Guided</a:t>
            </a:r>
            <a:r>
              <a:rPr lang="es-ES" sz="2000" dirty="0" smtClean="0">
                <a:latin typeface="Bahnschrift SemiBold SemiConden" panose="020B0502040204020203" pitchFamily="34" charset="0"/>
              </a:rPr>
              <a:t> tours</a:t>
            </a:r>
            <a:endParaRPr lang="en-GB" sz="20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4415918"/>
            <a:ext cx="5290193" cy="231227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253229" y="4015808"/>
            <a:ext cx="5854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smtClean="0">
                <a:latin typeface="Bahnschrift SemiBold SemiConden" panose="020B0502040204020203" pitchFamily="34" charset="0"/>
              </a:rPr>
              <a:t>FAQ</a:t>
            </a:r>
            <a:endParaRPr lang="en-GB" sz="2000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637" y="4415918"/>
            <a:ext cx="4708089" cy="2114013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6509658" y="4015808"/>
            <a:ext cx="36166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err="1" smtClean="0">
                <a:latin typeface="Bahnschrift SemiBold SemiConden" panose="020B0502040204020203" pitchFamily="34" charset="0"/>
              </a:rPr>
              <a:t>Advanced</a:t>
            </a:r>
            <a:r>
              <a:rPr lang="es-ES" sz="20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2000" dirty="0" err="1" smtClean="0">
                <a:latin typeface="Bahnschrift SemiBold SemiConden" panose="020B0502040204020203" pitchFamily="34" charset="0"/>
              </a:rPr>
              <a:t>help</a:t>
            </a:r>
            <a:r>
              <a:rPr lang="es-ES" sz="2000" dirty="0" smtClean="0">
                <a:latin typeface="Bahnschrift SemiBold SemiConden" panose="020B0502040204020203" pitchFamily="34" charset="0"/>
              </a:rPr>
              <a:t> and </a:t>
            </a:r>
            <a:r>
              <a:rPr lang="es-ES" sz="2000" dirty="0" err="1" smtClean="0">
                <a:latin typeface="Bahnschrift SemiBold SemiConden" panose="020B0502040204020203" pitchFamily="34" charset="0"/>
              </a:rPr>
              <a:t>documentation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69571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9838">
            <a:off x="4146388" y="2969961"/>
            <a:ext cx="2572310" cy="365366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22812" y="475461"/>
            <a:ext cx="86127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 smtClean="0">
                <a:latin typeface="Bahnschrift SemiBold SemiConden" panose="020B0502040204020203" pitchFamily="34" charset="0"/>
              </a:rPr>
              <a:t>Background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and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context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information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about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the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product</a:t>
            </a:r>
            <a:r>
              <a:rPr lang="es-ES" sz="4400" dirty="0">
                <a:latin typeface="Bahnschrift SemiBold SemiConden" panose="020B0502040204020203" pitchFamily="34" charset="0"/>
              </a:rPr>
              <a:t> </a:t>
            </a:r>
            <a:endParaRPr lang="es-ES" sz="4400" dirty="0" smtClean="0">
              <a:latin typeface="Bahnschrift SemiBold SemiConden" panose="020B0502040204020203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483" y="2860181"/>
            <a:ext cx="4742465" cy="229928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577" y="2908562"/>
            <a:ext cx="2609593" cy="3708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uadroTexto 6"/>
          <p:cNvSpPr txBox="1"/>
          <p:nvPr/>
        </p:nvSpPr>
        <p:spPr>
          <a:xfrm>
            <a:off x="4015796" y="2255040"/>
            <a:ext cx="2536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Bahnschrift SemiBold SemiConden" panose="020B0502040204020203" pitchFamily="34" charset="0"/>
              </a:rPr>
              <a:t>Case </a:t>
            </a:r>
            <a:r>
              <a:rPr lang="es-ES" sz="2800" dirty="0" err="1" smtClean="0">
                <a:latin typeface="Bahnschrift SemiBold SemiConden" panose="020B0502040204020203" pitchFamily="34" charset="0"/>
              </a:rPr>
              <a:t>studies</a:t>
            </a:r>
            <a:endParaRPr lang="es-ES" sz="4400" dirty="0" smtClean="0">
              <a:latin typeface="Bahnschrift SemiBold SemiConden" panose="020B0502040204020203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232091" y="2231418"/>
            <a:ext cx="1747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 smtClean="0">
                <a:latin typeface="Bahnschrift SemiBold SemiConden" panose="020B0502040204020203" pitchFamily="34" charset="0"/>
              </a:rPr>
              <a:t>Glossaries</a:t>
            </a:r>
            <a:endParaRPr lang="es-ES" sz="4400" dirty="0" smtClean="0">
              <a:latin typeface="Bahnschrift SemiBold SemiConden" panose="020B0502040204020203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44577" y="2255040"/>
            <a:ext cx="1801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 smtClean="0">
                <a:latin typeface="Bahnschrift SemiBold SemiConden" panose="020B0502040204020203" pitchFamily="34" charset="0"/>
              </a:rPr>
              <a:t>Factsheets</a:t>
            </a:r>
            <a:endParaRPr lang="es-ES" sz="2800" dirty="0" smtClean="0">
              <a:latin typeface="Bahnschrift SemiBold SemiConden" panose="020B0502040204020203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022" y="2959067"/>
            <a:ext cx="2582740" cy="3658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239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937760" cy="687324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815840" y="0"/>
            <a:ext cx="737616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CuadroTexto 6"/>
          <p:cNvSpPr txBox="1"/>
          <p:nvPr/>
        </p:nvSpPr>
        <p:spPr>
          <a:xfrm>
            <a:off x="5077097" y="401725"/>
            <a:ext cx="696685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1.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Design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2.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User-Centric</a:t>
            </a:r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design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3. </a:t>
            </a:r>
            <a:r>
              <a:rPr lang="ca-ES" sz="4400" dirty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Visual </a:t>
            </a:r>
            <a:r>
              <a:rPr lang="ca-ES" sz="4400" dirty="0" err="1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encoding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4. </a:t>
            </a:r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Color</a:t>
            </a: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5</a:t>
            </a:r>
            <a:r>
              <a:rPr lang="ca-ES" sz="4400" dirty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. </a:t>
            </a:r>
            <a:r>
              <a:rPr lang="ca-ES" sz="4400" dirty="0" err="1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Uncertainty</a:t>
            </a:r>
            <a:endParaRPr lang="ca-ES" sz="4400" dirty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6. </a:t>
            </a:r>
            <a:r>
              <a:rPr lang="ca-ES" sz="4400" dirty="0" err="1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Interacting</a:t>
            </a:r>
            <a:r>
              <a:rPr lang="ca-ES" sz="4400" dirty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with</a:t>
            </a:r>
            <a:r>
              <a:rPr lang="ca-ES" sz="4400" dirty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information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7. </a:t>
            </a:r>
            <a:r>
              <a:rPr lang="ca-ES" sz="4400" dirty="0" err="1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Terminology</a:t>
            </a:r>
            <a:endParaRPr lang="ca-ES" sz="4400" dirty="0" smtClean="0">
              <a:solidFill>
                <a:schemeClr val="bg1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solidFill>
                  <a:schemeClr val="bg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8. 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Language</a:t>
            </a:r>
            <a:endParaRPr lang="ca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23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6377295" y="5831591"/>
            <a:ext cx="4995935" cy="7582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458" name="Picture 2" descr="beige, red, and brown signages on beige stand at daytim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913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435417" y="417651"/>
            <a:ext cx="52364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latin typeface="Bahnschrift SemiBold SemiConden" panose="020B0502040204020203" pitchFamily="34" charset="0"/>
              </a:rPr>
              <a:t>Regional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products</a:t>
            </a:r>
            <a:endParaRPr lang="es-ES" sz="4400" dirty="0">
              <a:latin typeface="Bahnschrift SemiBold SemiConden" panose="020B0502040204020203" pitchFamily="34" charset="0"/>
            </a:endParaRPr>
          </a:p>
          <a:p>
            <a:r>
              <a:rPr lang="es-ES" sz="4400" dirty="0" smtClean="0">
                <a:latin typeface="Bahnschrift SemiBold SemiConden" panose="020B0502040204020203" pitchFamily="34" charset="0"/>
              </a:rPr>
              <a:t>vs</a:t>
            </a:r>
          </a:p>
          <a:p>
            <a:r>
              <a:rPr lang="es-ES" sz="4400" dirty="0" smtClean="0">
                <a:latin typeface="Bahnschrift SemiBold SemiConden" panose="020B0502040204020203" pitchFamily="34" charset="0"/>
              </a:rPr>
              <a:t>International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products</a:t>
            </a:r>
            <a:endParaRPr lang="es-ES" sz="4400" dirty="0" smtClean="0">
              <a:latin typeface="Bahnschrift SemiBold SemiConden" panose="020B0502040204020203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48" t="2698" r="28190" b="82288"/>
          <a:stretch/>
        </p:blipFill>
        <p:spPr>
          <a:xfrm rot="5604284">
            <a:off x="5251564" y="2875482"/>
            <a:ext cx="1959889" cy="120777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435417" y="4417430"/>
            <a:ext cx="67017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 smtClean="0">
                <a:latin typeface="Bahnschrift SemiBold SemiConden" panose="020B0502040204020203" pitchFamily="34" charset="0"/>
              </a:rPr>
              <a:t>Relevant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products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</a:p>
          <a:p>
            <a:r>
              <a:rPr lang="es-ES" sz="4400" dirty="0" err="1" smtClean="0">
                <a:latin typeface="Bahnschrift SemiBold SemiConden" panose="020B0502040204020203" pitchFamily="34" charset="0"/>
              </a:rPr>
              <a:t>only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in English </a:t>
            </a:r>
          </a:p>
          <a:p>
            <a:r>
              <a:rPr lang="es-ES" sz="4400" dirty="0" err="1" smtClean="0">
                <a:latin typeface="Bahnschrift SemiBold SemiConden" panose="020B0502040204020203" pitchFamily="34" charset="0"/>
              </a:rPr>
              <a:t>is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a </a:t>
            </a:r>
            <a:r>
              <a:rPr lang="es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non-inclusive </a:t>
            </a:r>
            <a:r>
              <a:rPr lang="es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practice</a:t>
            </a:r>
            <a:endParaRPr lang="es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59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4043363" y="4604953"/>
            <a:ext cx="8148636" cy="1581102"/>
          </a:xfrm>
        </p:spPr>
        <p:txBody>
          <a:bodyPr>
            <a:noAutofit/>
          </a:bodyPr>
          <a:lstStyle/>
          <a:p>
            <a:pPr algn="ctr"/>
            <a:r>
              <a:rPr lang="es-ES" sz="4000" b="0" dirty="0" smtClean="0">
                <a:latin typeface="Bahnschrift SemiBold SemiConden" panose="020B0502040204020203" pitchFamily="34" charset="0"/>
              </a:rPr>
              <a:t>Isadora Ch. Jiménez</a:t>
            </a:r>
            <a:br>
              <a:rPr lang="es-ES" sz="4000" b="0" dirty="0" smtClean="0">
                <a:latin typeface="Bahnschrift SemiBold SemiConden" panose="020B0502040204020203" pitchFamily="34" charset="0"/>
              </a:rPr>
            </a:br>
            <a:r>
              <a:rPr lang="es-ES" sz="3200" b="0" dirty="0" smtClean="0">
                <a:latin typeface="Bahnschrift SemiBold SemiConden" panose="020B0502040204020203" pitchFamily="34" charset="0"/>
              </a:rPr>
              <a:t>@</a:t>
            </a:r>
            <a:r>
              <a:rPr lang="es-ES" sz="3200" b="0" dirty="0" err="1" smtClean="0">
                <a:latin typeface="Bahnschrift SemiBold SemiConden" panose="020B0502040204020203" pitchFamily="34" charset="0"/>
              </a:rPr>
              <a:t>isadorachristel</a:t>
            </a:r>
            <a:r>
              <a:rPr lang="es-ES" sz="3200" b="0" dirty="0" smtClean="0">
                <a:latin typeface="Bahnschrift SemiBold SemiConden" panose="020B0502040204020203" pitchFamily="34" charset="0"/>
              </a:rPr>
              <a:t> </a:t>
            </a:r>
            <a:endParaRPr lang="es-ES" sz="4000" b="0" dirty="0">
              <a:latin typeface="Bahnschrift SemiBold SemiConden" panose="020B0502040204020203" pitchFamily="34" charset="0"/>
            </a:endParaRPr>
          </a:p>
        </p:txBody>
      </p:sp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5898588" y="6092002"/>
            <a:ext cx="4569950" cy="464416"/>
          </a:xfrm>
        </p:spPr>
        <p:txBody>
          <a:bodyPr/>
          <a:lstStyle/>
          <a:p>
            <a:pPr algn="ctr"/>
            <a:r>
              <a:rPr lang="es-ES" sz="2800" dirty="0" smtClean="0">
                <a:solidFill>
                  <a:srgbClr val="004890"/>
                </a:solidFill>
                <a:ea typeface="+mj-ea"/>
                <a:cs typeface="+mj-cs"/>
              </a:rPr>
              <a:t>Isadora.jimenez@bsc.es</a:t>
            </a:r>
            <a:endParaRPr lang="es-ES" sz="2800" dirty="0">
              <a:solidFill>
                <a:srgbClr val="004890"/>
              </a:solidFill>
              <a:ea typeface="+mj-ea"/>
              <a:cs typeface="+mj-cs"/>
            </a:endParaRPr>
          </a:p>
        </p:txBody>
      </p:sp>
      <p:sp>
        <p:nvSpPr>
          <p:cNvPr id="15" name="Título 3"/>
          <p:cNvSpPr txBox="1">
            <a:spLocks/>
          </p:cNvSpPr>
          <p:nvPr/>
        </p:nvSpPr>
        <p:spPr>
          <a:xfrm>
            <a:off x="146686" y="1945497"/>
            <a:ext cx="3896677" cy="15811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 baseline="0">
                <a:solidFill>
                  <a:srgbClr val="00489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s-ES" sz="6000" b="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THANK </a:t>
            </a:r>
            <a:r>
              <a:rPr lang="es-ES" sz="6000" b="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YOU</a:t>
            </a:r>
            <a:endParaRPr lang="es-ES" sz="6000" b="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4541520" y="1250063"/>
            <a:ext cx="7193280" cy="35071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angle 23">
            <a:extLst/>
          </p:cNvPr>
          <p:cNvSpPr/>
          <p:nvPr/>
        </p:nvSpPr>
        <p:spPr>
          <a:xfrm>
            <a:off x="5518642" y="1339993"/>
            <a:ext cx="589071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400" i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 products displayed </a:t>
            </a:r>
            <a:r>
              <a:rPr lang="en-US" sz="1400" i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in this presentation have received funding from the European Union’s Horizon 2020 research and innovation </a:t>
            </a:r>
            <a:r>
              <a:rPr lang="en-US" sz="1400" i="1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programme</a:t>
            </a:r>
            <a:r>
              <a:rPr lang="en-US" sz="1400" i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under grant agreements nº 689029 (</a:t>
            </a:r>
            <a:r>
              <a:rPr lang="en-US" sz="1400" i="1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Climateurope</a:t>
            </a:r>
            <a:r>
              <a:rPr lang="en-US" sz="1400" i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), 73004 (Climate-</a:t>
            </a:r>
            <a:r>
              <a:rPr lang="en-US" sz="1400" i="1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fit.city</a:t>
            </a:r>
            <a:r>
              <a:rPr lang="en-US" sz="1400" i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), 820954 (Digital-</a:t>
            </a:r>
            <a:r>
              <a:rPr lang="en-US" sz="1400" i="1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Water.city</a:t>
            </a:r>
            <a:r>
              <a:rPr lang="en-US" sz="1400" i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), 641811 (IMPREX), 776467 (MED-GOLD), 641727 (PRIMAVERA), 820712 (RECEIPT), 776787 (S2S4E), 776868 (SECLI-FIRM) and 730253 (VISCA), and have been co-funded by the H2020 ERA-net ERA4CS (690462) as part of the projects CIREG, Clim2power, </a:t>
            </a:r>
            <a:r>
              <a:rPr lang="en-US" sz="1400" i="1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CoCliME</a:t>
            </a:r>
            <a:r>
              <a:rPr lang="en-US" sz="1400" i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, EVOKED, </a:t>
            </a:r>
            <a:r>
              <a:rPr lang="en-US" sz="1400" i="1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ISIpedia</a:t>
            </a:r>
            <a:r>
              <a:rPr lang="en-US" sz="1400" i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, MEDSCOPE, SENSES, </a:t>
            </a:r>
            <a:r>
              <a:rPr lang="en-US" sz="1400" i="1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WATExR</a:t>
            </a:r>
            <a:r>
              <a:rPr lang="en-US" sz="1400" i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. We would also like to thank the participation of the projects </a:t>
            </a:r>
            <a:r>
              <a:rPr lang="en-US" sz="1400" i="1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SeasonalHurricanePredictions</a:t>
            </a:r>
            <a:r>
              <a:rPr lang="en-US" sz="1400" i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, KNMI-scenarios and </a:t>
            </a:r>
            <a:r>
              <a:rPr lang="en-US" sz="1400" i="1" dirty="0" err="1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eClimViz</a:t>
            </a:r>
            <a:r>
              <a:rPr lang="en-US" sz="1400" i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. Some results shown are part of the Copernicus Climate Change Service (C3S) under contract </a:t>
            </a:r>
            <a:r>
              <a:rPr lang="en-US" sz="1400" i="1" dirty="0" smtClean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number</a:t>
            </a:r>
            <a:r>
              <a:rPr lang="en-US" sz="140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: </a:t>
            </a:r>
            <a:r>
              <a:rPr lang="en-US" sz="1400" i="1" dirty="0" smtClean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C3S_429g_BSC.</a:t>
            </a:r>
            <a:endParaRPr lang="en-US" sz="1400" i="1" dirty="0">
              <a:latin typeface="Arial" panose="020B0604020202020204" pitchFamily="34" charset="0"/>
              <a:ea typeface="Ebrima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40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</a:t>
            </a:r>
            <a:r>
              <a:rPr lang="en-US" sz="1400" i="1" dirty="0" smtClean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he </a:t>
            </a:r>
            <a:r>
              <a:rPr lang="en-US" sz="140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content of this presentation reflects only the author’s view. The European Commission is not responsible for any use that may be made of the information it contains</a:t>
            </a:r>
            <a:r>
              <a:rPr lang="en-US" sz="105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.</a:t>
            </a:r>
            <a:endParaRPr lang="fr-FR" sz="1050" i="1" dirty="0">
              <a:latin typeface="Arial" panose="020B0604020202020204" pitchFamily="34" charset="0"/>
              <a:ea typeface="Ebrima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8" name="Imag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9511" y="1421747"/>
            <a:ext cx="634371" cy="42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42" y="5537454"/>
            <a:ext cx="3269605" cy="101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7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CuadroTexto 6"/>
          <p:cNvSpPr txBox="1"/>
          <p:nvPr/>
        </p:nvSpPr>
        <p:spPr>
          <a:xfrm>
            <a:off x="655320" y="1507034"/>
            <a:ext cx="44805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Not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only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for </a:t>
            </a:r>
          </a:p>
          <a:p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broad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audiences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...</a:t>
            </a:r>
            <a:endParaRPr lang="ca-ES" sz="44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47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4188" y="1203960"/>
            <a:ext cx="2948940" cy="38862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128" y="1203960"/>
            <a:ext cx="3658872" cy="388429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8892" y="331305"/>
            <a:ext cx="5584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400" dirty="0" err="1" smtClean="0">
                <a:latin typeface="Bahnschrift SemiBold SemiConden" panose="020B0502040204020203" pitchFamily="34" charset="0"/>
              </a:rPr>
              <a:t>Policy</a:t>
            </a:r>
            <a:r>
              <a:rPr lang="ca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latin typeface="Bahnschrift SemiBold SemiConden" panose="020B0502040204020203" pitchFamily="34" charset="0"/>
              </a:rPr>
              <a:t>makers</a:t>
            </a:r>
            <a:endParaRPr lang="ca-ES" sz="4400" dirty="0">
              <a:latin typeface="Bahnschrift SemiBold SemiConden" panose="020B0502040204020203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577840" y="331305"/>
            <a:ext cx="2940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400" dirty="0" err="1" smtClean="0">
                <a:latin typeface="Bahnschrift SemiBold SemiConden" panose="020B0502040204020203" pitchFamily="34" charset="0"/>
              </a:rPr>
              <a:t>Industry</a:t>
            </a:r>
            <a:endParaRPr lang="ca-ES" sz="4400" dirty="0">
              <a:latin typeface="Bahnschrift SemiBold SemiConden" panose="020B0502040204020203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8533128" y="331305"/>
            <a:ext cx="3658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400" dirty="0" smtClean="0">
                <a:latin typeface="Bahnschrift SemiBold SemiConden" panose="020B0502040204020203" pitchFamily="34" charset="0"/>
              </a:rPr>
              <a:t>Civil </a:t>
            </a:r>
            <a:r>
              <a:rPr lang="ca-ES" sz="4400" dirty="0" err="1" smtClean="0">
                <a:latin typeface="Bahnschrift SemiBold SemiConden" panose="020B0502040204020203" pitchFamily="34" charset="0"/>
              </a:rPr>
              <a:t>protection</a:t>
            </a:r>
            <a:endParaRPr lang="ca-ES" sz="4400" dirty="0">
              <a:latin typeface="Bahnschrift SemiBold SemiConden" panose="020B0502040204020203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7047864" y="5509081"/>
            <a:ext cx="472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400" dirty="0" smtClean="0">
                <a:latin typeface="Bahnschrift SemiBold SemiConden" panose="020B0502040204020203" pitchFamily="34" charset="0"/>
              </a:rPr>
              <a:t>... </a:t>
            </a:r>
            <a:r>
              <a:rPr lang="ca-ES" sz="4400" dirty="0" err="1" smtClean="0">
                <a:latin typeface="Bahnschrift SemiBold SemiConden" panose="020B0502040204020203" pitchFamily="34" charset="0"/>
              </a:rPr>
              <a:t>and</a:t>
            </a:r>
            <a:r>
              <a:rPr lang="ca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latin typeface="Bahnschrift SemiBold SemiConden" panose="020B0502040204020203" pitchFamily="34" charset="0"/>
              </a:rPr>
              <a:t>many</a:t>
            </a:r>
            <a:r>
              <a:rPr lang="ca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latin typeface="Bahnschrift SemiBold SemiConden" panose="020B0502040204020203" pitchFamily="34" charset="0"/>
              </a:rPr>
              <a:t>more</a:t>
            </a:r>
            <a:endParaRPr lang="ca-ES" sz="4400" dirty="0">
              <a:latin typeface="Bahnschrift SemiBold SemiConden" panose="020B0502040204020203" pitchFamily="34" charset="0"/>
            </a:endParaRPr>
          </a:p>
        </p:txBody>
      </p:sp>
      <p:pic>
        <p:nvPicPr>
          <p:cNvPr id="3080" name="Picture 8" descr="https://www.cleanenergywire.org/sites/default/files/styles/gallery_image/public/cop25_plenarybaker.jpg?itok=fAkloE1-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203960"/>
            <a:ext cx="5577840" cy="388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92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958149" y="313509"/>
            <a:ext cx="2299062" cy="63572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uadroTexto 2"/>
          <p:cNvSpPr txBox="1"/>
          <p:nvPr/>
        </p:nvSpPr>
        <p:spPr>
          <a:xfrm>
            <a:off x="2837016" y="1154730"/>
            <a:ext cx="619648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dirty="0" err="1">
                <a:latin typeface="Bahnschrift SemiBold SemiConden" panose="020B0502040204020203" pitchFamily="34" charset="0"/>
              </a:rPr>
              <a:t>Raise</a:t>
            </a:r>
            <a:r>
              <a:rPr lang="ca-ES" sz="4400" dirty="0"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latin typeface="Bahnschrift SemiBold SemiConden" panose="020B0502040204020203" pitchFamily="34" charset="0"/>
              </a:rPr>
              <a:t>Awareness</a:t>
            </a:r>
            <a:endParaRPr lang="es-ES" sz="4400" dirty="0" smtClean="0">
              <a:latin typeface="Bahnschrift SemiBold SemiConden" panose="020B0502040204020203" pitchFamily="34" charset="0"/>
            </a:endParaRPr>
          </a:p>
          <a:p>
            <a:r>
              <a:rPr lang="es-ES" sz="4400" dirty="0" err="1" smtClean="0">
                <a:latin typeface="Bahnschrift SemiBold SemiConden" panose="020B0502040204020203" pitchFamily="34" charset="0"/>
              </a:rPr>
              <a:t>Engagement</a:t>
            </a:r>
            <a:endParaRPr lang="es-ES" sz="4400" dirty="0" smtClean="0">
              <a:latin typeface="Bahnschrift SemiBold SemiConden" panose="020B0502040204020203" pitchFamily="34" charset="0"/>
            </a:endParaRPr>
          </a:p>
          <a:p>
            <a:r>
              <a:rPr lang="es-ES" sz="4400" dirty="0" err="1">
                <a:latin typeface="Bahnschrift SemiBold SemiConden" panose="020B0502040204020203" pitchFamily="34" charset="0"/>
              </a:rPr>
              <a:t>Storytelling</a:t>
            </a:r>
            <a:r>
              <a:rPr lang="es-ES" sz="4400" dirty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>
                <a:latin typeface="Bahnschrift SemiBold SemiConden" panose="020B0502040204020203" pitchFamily="34" charset="0"/>
              </a:rPr>
              <a:t>from</a:t>
            </a:r>
            <a:r>
              <a:rPr lang="es-ES" sz="4400" dirty="0">
                <a:latin typeface="Bahnschrift SemiBold SemiConden" panose="020B0502040204020203" pitchFamily="34" charset="0"/>
              </a:rPr>
              <a:t> 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data</a:t>
            </a:r>
          </a:p>
          <a:p>
            <a:r>
              <a:rPr lang="es-ES" sz="4400" dirty="0" err="1" smtClean="0">
                <a:latin typeface="Bahnschrift SemiBold SemiConden" panose="020B0502040204020203" pitchFamily="34" charset="0"/>
              </a:rPr>
              <a:t>Knowledge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transfer</a:t>
            </a:r>
          </a:p>
          <a:p>
            <a:r>
              <a:rPr lang="es-ES" sz="4400" dirty="0" err="1" smtClean="0">
                <a:latin typeface="Bahnschrift SemiBold SemiConden" panose="020B0502040204020203" pitchFamily="34" charset="0"/>
              </a:rPr>
              <a:t>support</a:t>
            </a:r>
            <a:r>
              <a:rPr lang="es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>
                <a:latin typeface="Bahnschrift SemiBold SemiConden" panose="020B0502040204020203" pitchFamily="34" charset="0"/>
              </a:rPr>
              <a:t>decision</a:t>
            </a:r>
            <a:r>
              <a:rPr lang="es-ES" sz="4400" dirty="0">
                <a:latin typeface="Bahnschrift SemiBold SemiConden" panose="020B0502040204020203" pitchFamily="34" charset="0"/>
              </a:rPr>
              <a:t> </a:t>
            </a:r>
            <a:r>
              <a:rPr lang="es-ES" sz="4400" dirty="0" err="1" smtClean="0">
                <a:latin typeface="Bahnschrift SemiBold SemiConden" panose="020B0502040204020203" pitchFamily="34" charset="0"/>
              </a:rPr>
              <a:t>making</a:t>
            </a:r>
            <a:endParaRPr lang="es-ES" sz="4400" dirty="0" smtClean="0">
              <a:latin typeface="Bahnschrift SemiBold SemiConden" panose="020B0502040204020203" pitchFamily="34" charset="0"/>
            </a:endParaRPr>
          </a:p>
          <a:p>
            <a:endParaRPr lang="ca-ES" sz="4400" dirty="0" smtClean="0">
              <a:latin typeface="Bahnschrift SemiBold SemiConden" panose="020B0502040204020203" pitchFamily="34" charset="0"/>
            </a:endParaRPr>
          </a:p>
          <a:p>
            <a:r>
              <a:rPr lang="ca-ES" sz="4400" dirty="0" smtClean="0">
                <a:latin typeface="Bahnschrift SemiBold SemiConden" panose="020B0502040204020203" pitchFamily="34" charset="0"/>
              </a:rPr>
              <a:t>...</a:t>
            </a:r>
            <a:r>
              <a:rPr lang="ca-ES" sz="4400" dirty="0" err="1" smtClean="0">
                <a:latin typeface="Bahnschrift SemiBold SemiConden" panose="020B0502040204020203" pitchFamily="34" charset="0"/>
              </a:rPr>
              <a:t>Trigger</a:t>
            </a:r>
            <a:r>
              <a:rPr lang="ca-ES" sz="4400" dirty="0" smtClean="0"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latin typeface="Bahnschrift SemiBold SemiConden" panose="020B0502040204020203" pitchFamily="34" charset="0"/>
              </a:rPr>
              <a:t>action</a:t>
            </a:r>
            <a:endParaRPr lang="ca-ES" sz="4400" dirty="0">
              <a:latin typeface="Bahnschrift SemiBold SemiConden" panose="020B0502040204020203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99301" y="246650"/>
            <a:ext cx="9282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400" dirty="0" smtClean="0">
                <a:latin typeface="Bahnschrift SemiBold SemiConden" panose="020B0502040204020203" pitchFamily="34" charset="0"/>
              </a:rPr>
              <a:t>USER-TAILORED PRODUCTS 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PURPOSE</a:t>
            </a:r>
            <a:endParaRPr lang="ca-ES" sz="44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87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1" y="0"/>
            <a:ext cx="5216435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CuadroTexto 6"/>
          <p:cNvSpPr txBox="1"/>
          <p:nvPr/>
        </p:nvSpPr>
        <p:spPr>
          <a:xfrm>
            <a:off x="646611" y="731971"/>
            <a:ext cx="44805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User-tailored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products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need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a</a:t>
            </a:r>
          </a:p>
          <a:p>
            <a:r>
              <a:rPr lang="ca-ES" sz="4400" dirty="0" err="1" smtClean="0">
                <a:solidFill>
                  <a:srgbClr val="92D050"/>
                </a:solidFill>
                <a:latin typeface="Bahnschrift SemiBold SemiConden" panose="020B0502040204020203" pitchFamily="34" charset="0"/>
              </a:rPr>
              <a:t>Transdisciplinary</a:t>
            </a:r>
            <a:r>
              <a:rPr lang="ca-ES" sz="4400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</a:t>
            </a:r>
            <a:r>
              <a:rPr lang="ca-ES" sz="4400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approach</a:t>
            </a:r>
            <a:endParaRPr lang="ca-ES" sz="4400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7411" y="735557"/>
            <a:ext cx="6374384" cy="5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0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6493</TotalTime>
  <Words>981</Words>
  <Application>Microsoft Office PowerPoint</Application>
  <PresentationFormat>Panorámica</PresentationFormat>
  <Paragraphs>219</Paragraphs>
  <Slides>56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61" baseType="lpstr">
      <vt:lpstr>Arial</vt:lpstr>
      <vt:lpstr>Bahnschrift SemiBold SemiConden</vt:lpstr>
      <vt:lpstr>Calibri</vt:lpstr>
      <vt:lpstr>Ebrima</vt:lpstr>
      <vt:lpstr>Diseño personalizado</vt:lpstr>
      <vt:lpstr>Data Visualisation in user-tailored products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Isadora Ch. Jiménez @isadorachristel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Gemma Ribas</dc:creator>
  <cp:lastModifiedBy>Isadora Jimenez (BSC)</cp:lastModifiedBy>
  <cp:revision>219</cp:revision>
  <dcterms:created xsi:type="dcterms:W3CDTF">2019-06-06T09:57:11Z</dcterms:created>
  <dcterms:modified xsi:type="dcterms:W3CDTF">2021-02-24T12:45:56Z</dcterms:modified>
</cp:coreProperties>
</file>