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82" r:id="rId2"/>
    <p:sldId id="315" r:id="rId3"/>
    <p:sldId id="316" r:id="rId4"/>
    <p:sldId id="304" r:id="rId5"/>
    <p:sldId id="293" r:id="rId6"/>
    <p:sldId id="294" r:id="rId7"/>
    <p:sldId id="295" r:id="rId8"/>
    <p:sldId id="296" r:id="rId9"/>
    <p:sldId id="297" r:id="rId10"/>
    <p:sldId id="298" r:id="rId11"/>
    <p:sldId id="303" r:id="rId12"/>
    <p:sldId id="299" r:id="rId13"/>
    <p:sldId id="301" r:id="rId14"/>
    <p:sldId id="311" r:id="rId15"/>
    <p:sldId id="305" r:id="rId16"/>
    <p:sldId id="307" r:id="rId17"/>
    <p:sldId id="309" r:id="rId18"/>
    <p:sldId id="308" r:id="rId19"/>
    <p:sldId id="310" r:id="rId20"/>
    <p:sldId id="306" r:id="rId21"/>
    <p:sldId id="312" r:id="rId22"/>
    <p:sldId id="318" r:id="rId23"/>
    <p:sldId id="317" r:id="rId24"/>
    <p:sldId id="31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36" userDrawn="1">
          <p15:clr>
            <a:srgbClr val="A4A3A4"/>
          </p15:clr>
        </p15:guide>
        <p15:guide id="2" orient="horz" pos="2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878"/>
    <a:srgbClr val="4C65A7"/>
    <a:srgbClr val="8093BE"/>
    <a:srgbClr val="002D84"/>
    <a:srgbClr val="F26944"/>
    <a:srgbClr val="54617A"/>
    <a:srgbClr val="F7F7F7"/>
    <a:srgbClr val="10BAB1"/>
    <a:srgbClr val="F5F5F5"/>
    <a:srgbClr val="F9C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>
        <p:scale>
          <a:sx n="66" d="100"/>
          <a:sy n="66" d="100"/>
        </p:scale>
        <p:origin x="1166" y="533"/>
      </p:cViewPr>
      <p:guideLst>
        <p:guide pos="3636"/>
        <p:guide orient="horz" pos="24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95F3658-71DB-4CBA-8822-F7939B43F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95176C-6BDE-49D3-AC66-947AD3BAF7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38A6F-63BF-4E65-9B41-098208855CC9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3670BF-77D9-4703-82EC-90F03E8B0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5B8EE7-1787-46AD-A5CB-F417C78D55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E38B-F208-40AB-88F4-B46B79739E0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192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90E03-5350-42EF-B9E1-9A9307E76119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187AC-FE14-432B-B657-8CCEE4CDB90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1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Hope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you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all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agree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with</a:t>
            </a:r>
            <a:r>
              <a:rPr lang="es-ES_tradnl" baseline="0" dirty="0" smtClean="0"/>
              <a:t> me,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challenges</a:t>
            </a:r>
            <a:r>
              <a:rPr lang="es-ES_tradnl" baseline="0" dirty="0" smtClean="0"/>
              <a:t> can be </a:t>
            </a:r>
            <a:r>
              <a:rPr lang="es-ES_tradnl" baseline="0" dirty="0" err="1" smtClean="0"/>
              <a:t>summarised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just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one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word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uncertainty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what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each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us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understands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very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relative</a:t>
            </a:r>
            <a:r>
              <a:rPr lang="es-ES_tradnl" baseline="0" dirty="0" smtClean="0"/>
              <a:t>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98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So to </a:t>
            </a:r>
            <a:r>
              <a:rPr lang="es-ES_tradnl" dirty="0" err="1" smtClean="0"/>
              <a:t>reword</a:t>
            </a:r>
            <a:r>
              <a:rPr lang="es-ES_tradnl" baseline="0" dirty="0" smtClean="0"/>
              <a:t> a bit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challenge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problem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uncertainty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solution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building</a:t>
            </a:r>
            <a:r>
              <a:rPr lang="es-ES_tradnl" baseline="0" dirty="0" smtClean="0"/>
              <a:t> trust.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070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So to </a:t>
            </a:r>
            <a:r>
              <a:rPr lang="es-ES_tradnl" dirty="0" err="1" smtClean="0"/>
              <a:t>reword</a:t>
            </a:r>
            <a:r>
              <a:rPr lang="es-ES_tradnl" baseline="0" dirty="0" smtClean="0"/>
              <a:t> a bit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challenge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problem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uncertainty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solution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building</a:t>
            </a:r>
            <a:r>
              <a:rPr lang="es-ES_tradnl" baseline="0" dirty="0" smtClean="0"/>
              <a:t> trust.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457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So to </a:t>
            </a:r>
            <a:r>
              <a:rPr lang="es-ES_tradnl" dirty="0" err="1" smtClean="0"/>
              <a:t>reword</a:t>
            </a:r>
            <a:r>
              <a:rPr lang="es-ES_tradnl" baseline="0" dirty="0" smtClean="0"/>
              <a:t> a bit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challenge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problem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uncertainty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solution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building</a:t>
            </a:r>
            <a:r>
              <a:rPr lang="es-ES_tradnl" baseline="0" dirty="0" smtClean="0"/>
              <a:t> trust.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883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So to </a:t>
            </a:r>
            <a:r>
              <a:rPr lang="es-ES_tradnl" dirty="0" err="1" smtClean="0"/>
              <a:t>reword</a:t>
            </a:r>
            <a:r>
              <a:rPr lang="es-ES_tradnl" baseline="0" dirty="0" smtClean="0"/>
              <a:t> a bit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challenge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problem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uncertainty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solution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building</a:t>
            </a:r>
            <a:r>
              <a:rPr lang="es-ES_tradnl" baseline="0" dirty="0" smtClean="0"/>
              <a:t> trust.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359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bc537b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61bc537b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4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EUPORIAS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project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did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nice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glossary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explain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different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terms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climate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services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best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reach</a:t>
            </a:r>
            <a:r>
              <a:rPr lang="es-ES_tradnl" baseline="0" dirty="0" smtClean="0"/>
              <a:t>, and I am </a:t>
            </a:r>
            <a:r>
              <a:rPr lang="es-ES_tradnl" baseline="0" dirty="0" err="1" smtClean="0"/>
              <a:t>sure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not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easy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get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everybody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happy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really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glossary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externals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why</a:t>
            </a:r>
            <a:r>
              <a:rPr lang="es-ES_tradnl" baseline="0" dirty="0" smtClean="0"/>
              <a:t> so </a:t>
            </a:r>
            <a:r>
              <a:rPr lang="es-ES_tradnl" baseline="0" dirty="0" err="1" smtClean="0"/>
              <a:t>many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explanations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justifications</a:t>
            </a:r>
            <a:r>
              <a:rPr lang="es-ES_tradnl" baseline="0" dirty="0" smtClean="0"/>
              <a:t>?</a:t>
            </a:r>
          </a:p>
          <a:p>
            <a:endParaRPr lang="es-ES_tradnl" baseline="0" dirty="0" smtClean="0"/>
          </a:p>
          <a:p>
            <a:r>
              <a:rPr lang="es-ES_tradnl" baseline="0" dirty="0" smtClean="0"/>
              <a:t>And </a:t>
            </a:r>
            <a:r>
              <a:rPr lang="es-ES_tradnl" baseline="0" dirty="0" err="1" smtClean="0"/>
              <a:t>there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plenty</a:t>
            </a:r>
            <a:r>
              <a:rPr lang="es-ES_tradnl" baseline="0" dirty="0" smtClean="0"/>
              <a:t> more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uncertainties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can </a:t>
            </a:r>
            <a:r>
              <a:rPr lang="es-ES_tradnl" baseline="0" dirty="0" err="1" smtClean="0"/>
              <a:t>then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move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into</a:t>
            </a:r>
            <a:r>
              <a:rPr lang="es-ES_tradnl" baseline="0" dirty="0" smtClean="0"/>
              <a:t> RELIABILITY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different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types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uncertainties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model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initial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conditions</a:t>
            </a:r>
            <a:r>
              <a:rPr lang="es-ES_tradnl" baseline="0" dirty="0" smtClean="0"/>
              <a:t>, of </a:t>
            </a:r>
            <a:r>
              <a:rPr lang="es-ES_tradnl" baseline="0" dirty="0" err="1" smtClean="0"/>
              <a:t>the</a:t>
            </a:r>
            <a:r>
              <a:rPr lang="mr-IN" baseline="0" dirty="0" smtClean="0"/>
              <a:t>…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95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EUPORIAS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project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did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nice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glossary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explain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different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terms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climate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services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best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reach</a:t>
            </a:r>
            <a:r>
              <a:rPr lang="es-ES_tradnl" baseline="0" dirty="0" smtClean="0"/>
              <a:t>, and I am </a:t>
            </a:r>
            <a:r>
              <a:rPr lang="es-ES_tradnl" baseline="0" dirty="0" err="1" smtClean="0"/>
              <a:t>sure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not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easy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get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everybody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happy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really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glossary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externals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why</a:t>
            </a:r>
            <a:r>
              <a:rPr lang="es-ES_tradnl" baseline="0" dirty="0" smtClean="0"/>
              <a:t> so </a:t>
            </a:r>
            <a:r>
              <a:rPr lang="es-ES_tradnl" baseline="0" dirty="0" err="1" smtClean="0"/>
              <a:t>many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explanations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justifications</a:t>
            </a:r>
            <a:r>
              <a:rPr lang="es-ES_tradnl" baseline="0" dirty="0" smtClean="0"/>
              <a:t>?</a:t>
            </a:r>
          </a:p>
          <a:p>
            <a:endParaRPr lang="es-ES_tradnl" baseline="0" dirty="0" smtClean="0"/>
          </a:p>
          <a:p>
            <a:r>
              <a:rPr lang="es-ES_tradnl" baseline="0" dirty="0" smtClean="0"/>
              <a:t>And </a:t>
            </a:r>
            <a:r>
              <a:rPr lang="es-ES_tradnl" baseline="0" dirty="0" err="1" smtClean="0"/>
              <a:t>there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plenty</a:t>
            </a:r>
            <a:r>
              <a:rPr lang="es-ES_tradnl" baseline="0" dirty="0" smtClean="0"/>
              <a:t> more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uncertainties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can </a:t>
            </a:r>
            <a:r>
              <a:rPr lang="es-ES_tradnl" baseline="0" dirty="0" err="1" smtClean="0"/>
              <a:t>then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move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into</a:t>
            </a:r>
            <a:r>
              <a:rPr lang="es-ES_tradnl" baseline="0" dirty="0" smtClean="0"/>
              <a:t> RELIABILITY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different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types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uncertainties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model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initial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conditions</a:t>
            </a:r>
            <a:r>
              <a:rPr lang="es-ES_tradnl" baseline="0" dirty="0" smtClean="0"/>
              <a:t>, of </a:t>
            </a:r>
            <a:r>
              <a:rPr lang="es-ES_tradnl" baseline="0" dirty="0" err="1" smtClean="0"/>
              <a:t>the</a:t>
            </a:r>
            <a:r>
              <a:rPr lang="mr-IN" baseline="0" dirty="0" smtClean="0"/>
              <a:t>…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80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analyse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time and </a:t>
            </a:r>
            <a:r>
              <a:rPr lang="es-ES_tradnl" dirty="0" err="1" smtClean="0"/>
              <a:t>patience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both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definitions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convey</a:t>
            </a:r>
            <a:r>
              <a:rPr lang="es-ES_tradnl" baseline="0" dirty="0" smtClean="0"/>
              <a:t> similar </a:t>
            </a:r>
            <a:r>
              <a:rPr lang="es-ES_tradnl" baseline="0" dirty="0" err="1" smtClean="0"/>
              <a:t>message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one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language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scientist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other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language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rest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people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Scientists</a:t>
            </a:r>
            <a:r>
              <a:rPr lang="es-ES_tradnl" baseline="0" dirty="0" smtClean="0"/>
              <a:t>’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exact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correct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numerical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users</a:t>
            </a:r>
            <a:r>
              <a:rPr lang="es-ES_tradnl" baseline="0" dirty="0" smtClean="0"/>
              <a:t> are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rest</a:t>
            </a:r>
            <a:r>
              <a:rPr lang="es-ES_tradnl" baseline="0" dirty="0" smtClean="0"/>
              <a:t>. And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this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their</a:t>
            </a:r>
            <a:r>
              <a:rPr lang="es-ES_tradnl" baseline="0" dirty="0" smtClean="0"/>
              <a:t> mental </a:t>
            </a:r>
            <a:r>
              <a:rPr lang="es-ES_tradnl" baseline="0" dirty="0" err="1" smtClean="0"/>
              <a:t>schemes</a:t>
            </a:r>
            <a:r>
              <a:rPr lang="es-ES_tradnl" baseline="0" dirty="0" smtClean="0"/>
              <a:t>.</a:t>
            </a:r>
          </a:p>
          <a:p>
            <a:endParaRPr lang="es-ES_tradnl" baseline="0" dirty="0" smtClean="0"/>
          </a:p>
          <a:p>
            <a:r>
              <a:rPr lang="es-ES_tradnl" baseline="0" dirty="0" smtClean="0"/>
              <a:t>And </a:t>
            </a:r>
            <a:r>
              <a:rPr lang="es-ES_tradnl" baseline="0" dirty="0" err="1" smtClean="0"/>
              <a:t>Reliable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trust and </a:t>
            </a:r>
            <a:r>
              <a:rPr lang="es-ES_tradnl" baseline="0" dirty="0" err="1" smtClean="0"/>
              <a:t>uncertain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imperfect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unknown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information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therefore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not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trusting</a:t>
            </a:r>
            <a:r>
              <a:rPr lang="es-ES_tradnl" baseline="0" dirty="0" smtClean="0"/>
              <a:t>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06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So to </a:t>
            </a:r>
            <a:r>
              <a:rPr lang="es-ES_tradnl" dirty="0" err="1" smtClean="0"/>
              <a:t>reword</a:t>
            </a:r>
            <a:r>
              <a:rPr lang="es-ES_tradnl" baseline="0" dirty="0" smtClean="0"/>
              <a:t> a bit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challenge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problem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uncertainty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solution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building</a:t>
            </a:r>
            <a:r>
              <a:rPr lang="es-ES_tradnl" baseline="0" dirty="0" smtClean="0"/>
              <a:t> trust.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216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Even</a:t>
            </a:r>
            <a:r>
              <a:rPr lang="es-ES_tradnl" dirty="0" smtClean="0"/>
              <a:t> more </a:t>
            </a:r>
            <a:r>
              <a:rPr lang="es-ES_tradnl" dirty="0" err="1" smtClean="0"/>
              <a:t>importantly</a:t>
            </a:r>
            <a:r>
              <a:rPr lang="es-ES_tradnl" dirty="0" smtClean="0"/>
              <a:t>.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When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call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them</a:t>
            </a:r>
            <a:r>
              <a:rPr lang="es-ES_tradnl" baseline="0" dirty="0" smtClean="0"/>
              <a:t> USERS </a:t>
            </a:r>
            <a:r>
              <a:rPr lang="es-ES_tradnl" baseline="0" dirty="0" err="1" smtClean="0"/>
              <a:t>there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automatic</a:t>
            </a:r>
            <a:r>
              <a:rPr lang="es-ES_tradnl" baseline="0" dirty="0" smtClean="0"/>
              <a:t> idea in </a:t>
            </a:r>
            <a:r>
              <a:rPr lang="es-ES_tradnl" baseline="0" dirty="0" err="1" smtClean="0"/>
              <a:t>our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minds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are </a:t>
            </a:r>
            <a:r>
              <a:rPr lang="es-ES_tradnl" baseline="0" dirty="0" err="1" smtClean="0"/>
              <a:t>people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expecting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our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results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ready</a:t>
            </a:r>
            <a:r>
              <a:rPr lang="es-ES_tradnl" baseline="0" dirty="0" smtClean="0"/>
              <a:t> to use </a:t>
            </a:r>
            <a:r>
              <a:rPr lang="es-ES_tradnl" baseline="0" dirty="0" err="1" smtClean="0"/>
              <a:t>them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are </a:t>
            </a:r>
            <a:r>
              <a:rPr lang="es-ES_tradnl" baseline="0" dirty="0" err="1" smtClean="0"/>
              <a:t>not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just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users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are </a:t>
            </a:r>
            <a:r>
              <a:rPr lang="es-ES_tradnl" baseline="0" dirty="0" err="1" smtClean="0"/>
              <a:t>decision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makers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Which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means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have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handle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with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many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other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sources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information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that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need</a:t>
            </a:r>
            <a:r>
              <a:rPr lang="es-ES_tradnl" baseline="0" dirty="0" smtClean="0"/>
              <a:t> to be </a:t>
            </a:r>
            <a:r>
              <a:rPr lang="es-ES_tradnl" baseline="0" dirty="0" err="1" smtClean="0"/>
              <a:t>taken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into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account</a:t>
            </a:r>
            <a:r>
              <a:rPr lang="es-ES_tradnl" baseline="0" dirty="0" smtClean="0"/>
              <a:t>. And </a:t>
            </a:r>
            <a:r>
              <a:rPr lang="es-ES_tradnl" baseline="0" dirty="0" err="1" smtClean="0"/>
              <a:t>some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those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sources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concern</a:t>
            </a:r>
            <a:r>
              <a:rPr lang="es-ES_tradnl" baseline="0" dirty="0" smtClean="0"/>
              <a:t> are </a:t>
            </a:r>
            <a:r>
              <a:rPr lang="es-ES_tradnl" baseline="0" dirty="0" err="1" smtClean="0"/>
              <a:t>even</a:t>
            </a:r>
            <a:endParaRPr lang="es-ES_tradnl" baseline="0" dirty="0" smtClean="0"/>
          </a:p>
          <a:p>
            <a:endParaRPr lang="es-ES_tradnl" baseline="0" dirty="0" smtClean="0"/>
          </a:p>
          <a:p>
            <a:r>
              <a:rPr lang="es-ES_tradnl" baseline="0" dirty="0" smtClean="0"/>
              <a:t>ISNOT OUR USER IS A DECISIONMAKER AND USES LOTS OF OTHER INFO.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6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So to </a:t>
            </a:r>
            <a:r>
              <a:rPr lang="es-ES_tradnl" dirty="0" err="1" smtClean="0"/>
              <a:t>reword</a:t>
            </a:r>
            <a:r>
              <a:rPr lang="es-ES_tradnl" baseline="0" dirty="0" smtClean="0"/>
              <a:t> a bit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challenge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problem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uncertainty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solution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building</a:t>
            </a:r>
            <a:r>
              <a:rPr lang="es-ES_tradnl" baseline="0" dirty="0" smtClean="0"/>
              <a:t> trust.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264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So to </a:t>
            </a:r>
            <a:r>
              <a:rPr lang="es-ES_tradnl" dirty="0" err="1" smtClean="0"/>
              <a:t>reword</a:t>
            </a:r>
            <a:r>
              <a:rPr lang="es-ES_tradnl" baseline="0" dirty="0" smtClean="0"/>
              <a:t> a bit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challenge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problem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uncertainty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solution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building</a:t>
            </a:r>
            <a:r>
              <a:rPr lang="es-ES_tradnl" baseline="0" dirty="0" smtClean="0"/>
              <a:t> trust.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919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So to </a:t>
            </a:r>
            <a:r>
              <a:rPr lang="es-ES_tradnl" dirty="0" err="1" smtClean="0"/>
              <a:t>reword</a:t>
            </a:r>
            <a:r>
              <a:rPr lang="es-ES_tradnl" baseline="0" dirty="0" smtClean="0"/>
              <a:t> a bit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challenge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problem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uncertainty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solution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building</a:t>
            </a:r>
            <a:r>
              <a:rPr lang="es-ES_tradnl" baseline="0" dirty="0" smtClean="0"/>
              <a:t> trust.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27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s2s4e@bsc.es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s2s4e@bsc.es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1AA90A-6250-4772-8B21-505C20ED392F}"/>
              </a:ext>
            </a:extLst>
          </p:cNvPr>
          <p:cNvSpPr/>
          <p:nvPr userDrawn="1"/>
        </p:nvSpPr>
        <p:spPr>
          <a:xfrm>
            <a:off x="1687399" y="5936768"/>
            <a:ext cx="96247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This project has received funding from the Horizon 2020 programme under grant agreement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n°776787.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content of this presentation reflects only the author’s view.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European Commission is not responsible for any use that may be made of the information it contains.</a:t>
            </a:r>
            <a:endParaRPr lang="fr-FR" sz="1200" i="1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lvl="0" algn="l"/>
            <a:endParaRPr lang="fr-FR" sz="1400" i="1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9A0BF0-FE4B-4EBC-9EA2-54748C622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132" y="3638749"/>
            <a:ext cx="10492033" cy="8666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9B515B4-64EC-4BE5-A99C-E05C0DEBD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132" y="4600844"/>
            <a:ext cx="10492033" cy="684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B24CC7-FBA3-499D-AF93-41DF6A37A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132" y="5345244"/>
            <a:ext cx="10492033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dirty="0"/>
              <a:t>Event, </a:t>
            </a:r>
            <a:r>
              <a:rPr lang="fr-FR" dirty="0" err="1"/>
              <a:t>Author</a:t>
            </a:r>
            <a:r>
              <a:rPr lang="fr-FR" dirty="0"/>
              <a:t>, Organisation </a:t>
            </a: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B2CD8-70CA-4EB4-903A-4C2B41BF082C}"/>
              </a:ext>
            </a:extLst>
          </p:cNvPr>
          <p:cNvSpPr/>
          <p:nvPr userDrawn="1"/>
        </p:nvSpPr>
        <p:spPr>
          <a:xfrm>
            <a:off x="0" y="-17974"/>
            <a:ext cx="12192000" cy="25923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E787E95-B563-4B08-97F6-881D17714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4" y="6033158"/>
            <a:ext cx="766590" cy="5109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C0ED75-4FA3-41D8-8A6F-78A36251B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02" y="244941"/>
            <a:ext cx="4565692" cy="163781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2426128-D1C7-426E-AE87-E1053F16E9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8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2C3D8-28EE-494B-A594-C3CEEE15D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34199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41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909327-CDB7-4F69-9809-B5841D54DF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95414"/>
            <a:ext cx="10341990" cy="75389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9C327"/>
              </a:buClr>
              <a:buFont typeface="Wingdings 3" panose="05040102010807070707" pitchFamily="18" charset="2"/>
              <a:buChar char="u"/>
              <a:defRPr sz="320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ADED18-9ADA-45D7-BF52-3AB6C9725C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067" y="6082319"/>
            <a:ext cx="1492246" cy="5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3178422" y="4660086"/>
            <a:ext cx="5857188" cy="1003167"/>
          </a:xfrm>
          <a:prstGeom prst="rect">
            <a:avLst/>
          </a:prstGeom>
          <a:solidFill>
            <a:srgbClr val="0E4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12192000" cy="4873658"/>
          </a:xfrm>
          <a:prstGeom prst="rect">
            <a:avLst/>
          </a:prstGeom>
          <a:solidFill>
            <a:srgbClr val="0E4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2" y="2630078"/>
            <a:ext cx="12214032" cy="367195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2BAF73FB-76C3-4F70-81CE-FFAAC370C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95414"/>
            <a:ext cx="105156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52C79F2-7222-47D4-BE5C-6649D1C512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2" y="6016331"/>
            <a:ext cx="1492246" cy="5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8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3178422" y="4660086"/>
            <a:ext cx="5857188" cy="1003167"/>
          </a:xfrm>
          <a:prstGeom prst="rect">
            <a:avLst/>
          </a:prstGeom>
          <a:solidFill>
            <a:srgbClr val="10B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12192000" cy="4873658"/>
          </a:xfrm>
          <a:prstGeom prst="rect">
            <a:avLst/>
          </a:prstGeom>
          <a:solidFill>
            <a:srgbClr val="10B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0078"/>
            <a:ext cx="12214032" cy="367195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37EF5EC0-8A64-4083-8F4B-F95D85AF1A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95414"/>
            <a:ext cx="105156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8CD4D4D-2180-48F9-9C06-7E5CAA4F9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2" y="6016331"/>
            <a:ext cx="1492246" cy="5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3178422" y="4660086"/>
            <a:ext cx="5857188" cy="1003167"/>
          </a:xfrm>
          <a:prstGeom prst="rect">
            <a:avLst/>
          </a:prstGeom>
          <a:solidFill>
            <a:srgbClr val="F26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12192000" cy="4873658"/>
          </a:xfrm>
          <a:prstGeom prst="rect">
            <a:avLst/>
          </a:prstGeom>
          <a:solidFill>
            <a:srgbClr val="F26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0078"/>
            <a:ext cx="12214032" cy="367195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DAAF28C2-C867-40F8-A278-C43F2EC432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95414"/>
            <a:ext cx="105156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175288-4358-49E0-A175-6F8C9BC0EC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2" y="6016331"/>
            <a:ext cx="1492246" cy="5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0F95C9-CFF0-4850-BD74-FB6E80B3F133}"/>
              </a:ext>
            </a:extLst>
          </p:cNvPr>
          <p:cNvSpPr/>
          <p:nvPr userDrawn="1"/>
        </p:nvSpPr>
        <p:spPr>
          <a:xfrm>
            <a:off x="0" y="0"/>
            <a:ext cx="12192000" cy="2507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0B1E3D-A0AA-4F71-9ED0-9126C66231D4}"/>
              </a:ext>
            </a:extLst>
          </p:cNvPr>
          <p:cNvSpPr txBox="1"/>
          <p:nvPr userDrawn="1"/>
        </p:nvSpPr>
        <p:spPr>
          <a:xfrm>
            <a:off x="108576" y="463356"/>
            <a:ext cx="61588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Thank</a:t>
            </a:r>
            <a:r>
              <a:rPr lang="fr-FR" sz="44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you</a:t>
            </a:r>
            <a:endParaRPr lang="fr-FR" sz="4400" b="1" dirty="0">
              <a:solidFill>
                <a:srgbClr val="0E4878"/>
              </a:solidFill>
              <a:latin typeface="Segoe UI" panose="020B0502040204020203" pitchFamily="34" charset="0"/>
              <a:ea typeface="Ebrima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fr-FR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E879B-053A-40B5-81BE-A10C39648E85}"/>
              </a:ext>
            </a:extLst>
          </p:cNvPr>
          <p:cNvSpPr/>
          <p:nvPr userDrawn="1"/>
        </p:nvSpPr>
        <p:spPr>
          <a:xfrm>
            <a:off x="246838" y="1218610"/>
            <a:ext cx="5882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Get</a:t>
            </a:r>
            <a:r>
              <a:rPr lang="fr-FR" sz="28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in </a:t>
            </a:r>
            <a:r>
              <a:rPr lang="fr-FR" sz="28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touch</a:t>
            </a:r>
            <a:r>
              <a:rPr lang="fr-FR" sz="28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for more information!</a:t>
            </a:r>
            <a:endParaRPr lang="en-GB" sz="2800" b="1" dirty="0">
              <a:solidFill>
                <a:srgbClr val="0E48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3276BEB-8782-4A69-9303-EC92CDDA4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21" y="463356"/>
            <a:ext cx="4816867" cy="1727913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C00E6E5D-C8E3-49C8-B6F0-C1D334BF655A}"/>
              </a:ext>
            </a:extLst>
          </p:cNvPr>
          <p:cNvGrpSpPr/>
          <p:nvPr userDrawn="1"/>
        </p:nvGrpSpPr>
        <p:grpSpPr>
          <a:xfrm>
            <a:off x="1907407" y="2654137"/>
            <a:ext cx="9389152" cy="2977449"/>
            <a:chOff x="1907407" y="2654137"/>
            <a:chExt cx="9389152" cy="2977449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1354E3B-7DAF-424F-824E-12A4AEA94334}"/>
                </a:ext>
              </a:extLst>
            </p:cNvPr>
            <p:cNvGrpSpPr/>
            <p:nvPr userDrawn="1"/>
          </p:nvGrpSpPr>
          <p:grpSpPr>
            <a:xfrm>
              <a:off x="3582812" y="2799601"/>
              <a:ext cx="7713747" cy="2778490"/>
              <a:chOff x="3047607" y="2954504"/>
              <a:chExt cx="5785311" cy="2778490"/>
            </a:xfrm>
          </p:grpSpPr>
          <p:sp>
            <p:nvSpPr>
              <p:cNvPr id="9" name="Titre 1">
                <a:extLst>
                  <a:ext uri="{FF2B5EF4-FFF2-40B4-BE49-F238E27FC236}">
                    <a16:creationId xmlns:a16="http://schemas.microsoft.com/office/drawing/2014/main" id="{48F3457F-71F9-4DC6-9F39-74107BD7A3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0844" y="2954504"/>
                <a:ext cx="5762074" cy="1127563"/>
              </a:xfrm>
              <a:prstGeom prst="rect">
                <a:avLst/>
              </a:prstGeom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Public reports of the project will be available for download on the S2S4E </a:t>
                </a:r>
                <a:r>
                  <a:rPr lang="fr-FR" sz="1800" dirty="0" err="1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website</a:t>
                </a:r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: </a:t>
                </a:r>
                <a:r>
                  <a:rPr lang="fr-FR" sz="1800" b="1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www.s2s4e.eu</a:t>
                </a:r>
                <a:endParaRPr lang="en-GB" sz="18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" name="Titre 1">
                <a:extLst>
                  <a:ext uri="{FF2B5EF4-FFF2-40B4-BE49-F238E27FC236}">
                    <a16:creationId xmlns:a16="http://schemas.microsoft.com/office/drawing/2014/main" id="{97E55318-3DFE-43E1-86D2-430AC478F1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6461" y="3997486"/>
                <a:ext cx="4908617" cy="1119947"/>
              </a:xfrm>
              <a:prstGeom prst="rect">
                <a:avLst/>
              </a:prstGeom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1800" b="1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Project coordinator:</a:t>
                </a:r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Albert </a:t>
                </a:r>
                <a:r>
                  <a:rPr lang="fr-FR" sz="1800" dirty="0" err="1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Soret</a:t>
                </a:r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, Barcelona </a:t>
                </a:r>
                <a:r>
                  <a:rPr lang="fr-FR" sz="1800" dirty="0" err="1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Supercomputing</a:t>
                </a:r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Center (BSC)</a:t>
                </a:r>
              </a:p>
              <a:p>
                <a:pPr algn="l"/>
                <a:r>
                  <a:rPr lang="fr-FR" sz="1800" b="1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Contact us: </a:t>
                </a:r>
                <a:r>
                  <a:rPr lang="fr-FR" sz="1800" b="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s2s4e@bsc.es</a:t>
                </a:r>
                <a:endParaRPr lang="fr-FR" sz="18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algn="l"/>
                <a:endParaRPr lang="fr-FR" sz="2000" b="1" u="sng" kern="1200" dirty="0">
                  <a:solidFill>
                    <a:schemeClr val="tx1"/>
                  </a:solidFill>
                  <a:effectLst/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  <a:hlinkClick r:id="rId3"/>
                </a:endParaRPr>
              </a:p>
            </p:txBody>
          </p:sp>
          <p:sp>
            <p:nvSpPr>
              <p:cNvPr id="11" name="Titre 1">
                <a:extLst>
                  <a:ext uri="{FF2B5EF4-FFF2-40B4-BE49-F238E27FC236}">
                    <a16:creationId xmlns:a16="http://schemas.microsoft.com/office/drawing/2014/main" id="{A4E580A0-B959-45BF-BA98-6B2CB06B4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7607" y="5164670"/>
                <a:ext cx="5332823" cy="568324"/>
              </a:xfrm>
              <a:prstGeom prst="rect">
                <a:avLst/>
              </a:prstGeom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Follow us on Facebook and Twitter!</a:t>
                </a:r>
              </a:p>
              <a:p>
                <a:pPr algn="just"/>
                <a:r>
                  <a:rPr lang="fr-FR" sz="1800" b="1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@s2s4e</a:t>
                </a:r>
                <a:endParaRPr lang="en-GB" sz="18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24D927B2-85EE-44BE-8B1A-82A6EEE514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459" y="3717367"/>
              <a:ext cx="1009590" cy="100959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F2E92FF1-9464-4B9C-BFC7-F4C9EE747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132" y="2654137"/>
              <a:ext cx="983038" cy="983038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1EB08F9D-D4F3-41D4-B9CA-10306F78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407" y="5024739"/>
              <a:ext cx="606847" cy="606847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9A42A90B-CCFB-4E39-82DC-2268324F53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51" y="5016460"/>
              <a:ext cx="600908" cy="600908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77EDFB2-47E4-4311-A984-967800FDC297}"/>
              </a:ext>
            </a:extLst>
          </p:cNvPr>
          <p:cNvSpPr/>
          <p:nvPr userDrawn="1"/>
        </p:nvSpPr>
        <p:spPr>
          <a:xfrm>
            <a:off x="1687399" y="5974476"/>
            <a:ext cx="96247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This project has received funding from the Horizon 2020 programme under grant agreement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n°776787.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content of this presentation reflects only the author’s view.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European Commission is not responsible for any use that may be made of the information it contains.</a:t>
            </a:r>
            <a:endParaRPr lang="fr-FR" sz="1200" i="1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lvl="0" algn="l"/>
            <a:endParaRPr lang="fr-FR" sz="1400" i="1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01BFD32-4A3A-4FC3-B260-FA9E74C821E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4" y="6033158"/>
            <a:ext cx="766590" cy="5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1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0F95C9-CFF0-4850-BD74-FB6E80B3F133}"/>
              </a:ext>
            </a:extLst>
          </p:cNvPr>
          <p:cNvSpPr/>
          <p:nvPr userDrawn="1"/>
        </p:nvSpPr>
        <p:spPr>
          <a:xfrm>
            <a:off x="0" y="0"/>
            <a:ext cx="12192000" cy="2507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0B1E3D-A0AA-4F71-9ED0-9126C66231D4}"/>
              </a:ext>
            </a:extLst>
          </p:cNvPr>
          <p:cNvSpPr txBox="1"/>
          <p:nvPr userDrawn="1"/>
        </p:nvSpPr>
        <p:spPr>
          <a:xfrm>
            <a:off x="108576" y="463356"/>
            <a:ext cx="61588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Thank</a:t>
            </a:r>
            <a:r>
              <a:rPr lang="fr-FR" sz="44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you</a:t>
            </a:r>
            <a:endParaRPr lang="fr-FR" sz="4400" b="1" dirty="0">
              <a:solidFill>
                <a:srgbClr val="0E4878"/>
              </a:solidFill>
              <a:latin typeface="Segoe UI" panose="020B0502040204020203" pitchFamily="34" charset="0"/>
              <a:ea typeface="Ebrima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fr-FR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E879B-053A-40B5-81BE-A10C39648E85}"/>
              </a:ext>
            </a:extLst>
          </p:cNvPr>
          <p:cNvSpPr/>
          <p:nvPr userDrawn="1"/>
        </p:nvSpPr>
        <p:spPr>
          <a:xfrm>
            <a:off x="246838" y="1218610"/>
            <a:ext cx="5882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Get</a:t>
            </a:r>
            <a:r>
              <a:rPr lang="fr-FR" sz="28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in </a:t>
            </a:r>
            <a:r>
              <a:rPr lang="fr-FR" sz="28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touch</a:t>
            </a:r>
            <a:r>
              <a:rPr lang="fr-FR" sz="28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for more information!</a:t>
            </a:r>
            <a:endParaRPr lang="en-GB" sz="2800" b="1" dirty="0">
              <a:solidFill>
                <a:srgbClr val="0E48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3276BEB-8782-4A69-9303-EC92CDDA4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21" y="463356"/>
            <a:ext cx="4816867" cy="1727913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C00E6E5D-C8E3-49C8-B6F0-C1D334BF655A}"/>
              </a:ext>
            </a:extLst>
          </p:cNvPr>
          <p:cNvGrpSpPr/>
          <p:nvPr userDrawn="1"/>
        </p:nvGrpSpPr>
        <p:grpSpPr>
          <a:xfrm>
            <a:off x="1907407" y="2654137"/>
            <a:ext cx="9389152" cy="2977449"/>
            <a:chOff x="1907407" y="2654137"/>
            <a:chExt cx="9389152" cy="2977449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1354E3B-7DAF-424F-824E-12A4AEA94334}"/>
                </a:ext>
              </a:extLst>
            </p:cNvPr>
            <p:cNvGrpSpPr/>
            <p:nvPr userDrawn="1"/>
          </p:nvGrpSpPr>
          <p:grpSpPr>
            <a:xfrm>
              <a:off x="3582812" y="2799601"/>
              <a:ext cx="7713747" cy="2778490"/>
              <a:chOff x="3047607" y="2954504"/>
              <a:chExt cx="5785311" cy="2778490"/>
            </a:xfrm>
          </p:grpSpPr>
          <p:sp>
            <p:nvSpPr>
              <p:cNvPr id="9" name="Titre 1">
                <a:extLst>
                  <a:ext uri="{FF2B5EF4-FFF2-40B4-BE49-F238E27FC236}">
                    <a16:creationId xmlns:a16="http://schemas.microsoft.com/office/drawing/2014/main" id="{48F3457F-71F9-4DC6-9F39-74107BD7A3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0844" y="2954504"/>
                <a:ext cx="5762074" cy="1127563"/>
              </a:xfrm>
              <a:prstGeom prst="rect">
                <a:avLst/>
              </a:prstGeom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Public reports of the project will be available for download on the S2S4E </a:t>
                </a:r>
                <a:r>
                  <a:rPr lang="fr-FR" sz="1800" dirty="0" err="1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website</a:t>
                </a:r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: </a:t>
                </a:r>
                <a:r>
                  <a:rPr lang="fr-FR" sz="1800" b="1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www.s2s4e.eu</a:t>
                </a:r>
                <a:endParaRPr lang="en-GB" sz="18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" name="Titre 1">
                <a:extLst>
                  <a:ext uri="{FF2B5EF4-FFF2-40B4-BE49-F238E27FC236}">
                    <a16:creationId xmlns:a16="http://schemas.microsoft.com/office/drawing/2014/main" id="{97E55318-3DFE-43E1-86D2-430AC478F1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6461" y="3997486"/>
                <a:ext cx="4908617" cy="1119947"/>
              </a:xfrm>
              <a:prstGeom prst="rect">
                <a:avLst/>
              </a:prstGeom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1800" b="1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Project coordinator:</a:t>
                </a:r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Albert </a:t>
                </a:r>
                <a:r>
                  <a:rPr lang="fr-FR" sz="1800" dirty="0" err="1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Soret</a:t>
                </a:r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, Barcelona </a:t>
                </a:r>
                <a:r>
                  <a:rPr lang="fr-FR" sz="1800" dirty="0" err="1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Supercomputing</a:t>
                </a:r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Center (BSC)</a:t>
                </a:r>
              </a:p>
              <a:p>
                <a:pPr algn="l"/>
                <a:r>
                  <a:rPr lang="fr-FR" sz="1800" b="1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Contact us: </a:t>
                </a:r>
                <a:r>
                  <a:rPr lang="fr-FR" sz="1800" b="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s2s4e@bsc.es</a:t>
                </a:r>
                <a:endParaRPr lang="fr-FR" sz="18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algn="l"/>
                <a:endParaRPr lang="fr-FR" sz="2000" b="1" u="sng" kern="1200" dirty="0">
                  <a:solidFill>
                    <a:schemeClr val="tx1"/>
                  </a:solidFill>
                  <a:effectLst/>
                  <a:latin typeface="Gadugi" panose="020B0502040204020203" pitchFamily="34" charset="0"/>
                  <a:ea typeface="Ebrima" panose="02000000000000000000" pitchFamily="2" charset="0"/>
                  <a:cs typeface="Ebrima" panose="02000000000000000000" pitchFamily="2" charset="0"/>
                  <a:hlinkClick r:id="rId3"/>
                </a:endParaRPr>
              </a:p>
            </p:txBody>
          </p:sp>
          <p:sp>
            <p:nvSpPr>
              <p:cNvPr id="11" name="Titre 1">
                <a:extLst>
                  <a:ext uri="{FF2B5EF4-FFF2-40B4-BE49-F238E27FC236}">
                    <a16:creationId xmlns:a16="http://schemas.microsoft.com/office/drawing/2014/main" id="{A4E580A0-B959-45BF-BA98-6B2CB06B4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7607" y="5164670"/>
                <a:ext cx="5332823" cy="568324"/>
              </a:xfrm>
              <a:prstGeom prst="rect">
                <a:avLst/>
              </a:prstGeom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Follow us on Facebook and Twitter!</a:t>
                </a:r>
              </a:p>
              <a:p>
                <a:pPr algn="just"/>
                <a:r>
                  <a:rPr lang="fr-FR" sz="1800" b="1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@s2s4e</a:t>
                </a:r>
                <a:endParaRPr lang="en-GB" sz="18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24D927B2-85EE-44BE-8B1A-82A6EEE514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459" y="3717367"/>
              <a:ext cx="1009590" cy="100959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F2E92FF1-9464-4B9C-BFC7-F4C9EE747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132" y="2654137"/>
              <a:ext cx="983038" cy="983038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1EB08F9D-D4F3-41D4-B9CA-10306F78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407" y="5024739"/>
              <a:ext cx="606847" cy="606847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9A42A90B-CCFB-4E39-82DC-2268324F53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651" y="5016460"/>
              <a:ext cx="600908" cy="600908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77EDFB2-47E4-4311-A984-967800FDC297}"/>
              </a:ext>
            </a:extLst>
          </p:cNvPr>
          <p:cNvSpPr/>
          <p:nvPr userDrawn="1"/>
        </p:nvSpPr>
        <p:spPr>
          <a:xfrm>
            <a:off x="1687399" y="5974476"/>
            <a:ext cx="96247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This project has received funding from the Horizon 2020 programme under grant agreement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n°776787.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content of this presentation reflects only the author’s view.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European Commission is not responsible for any use that may be made of the information it contains.</a:t>
            </a:r>
            <a:endParaRPr lang="fr-FR" sz="1200" i="1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lvl="0" algn="l"/>
            <a:endParaRPr lang="fr-FR" sz="1400" i="1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01BFD32-4A3A-4FC3-B260-FA9E74C821E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4" y="6033158"/>
            <a:ext cx="766590" cy="5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1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96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102176" y="402833"/>
            <a:ext cx="9285403" cy="88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4878"/>
              </a:buClr>
              <a:buSzPts val="3300"/>
              <a:buFont typeface="Quattrocento Sans"/>
              <a:buNone/>
              <a:defRPr sz="4400" b="1" i="0" u="none" strike="noStrike" cap="none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102177" y="1545814"/>
            <a:ext cx="9285403" cy="71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9C327"/>
              </a:buClr>
              <a:buSzPts val="2400"/>
              <a:buFont typeface="Noto Sans Symbols"/>
              <a:buChar char="►"/>
              <a:defRPr sz="3200" b="0" i="0" u="none" strike="noStrike" cap="none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-1" y="0"/>
            <a:ext cx="1998484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141" y="6035186"/>
            <a:ext cx="1492247" cy="53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11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70" r:id="rId3"/>
    <p:sldLayoutId id="2147483671" r:id="rId4"/>
    <p:sldLayoutId id="2147483672" r:id="rId5"/>
    <p:sldLayoutId id="2147483680" r:id="rId6"/>
    <p:sldLayoutId id="2147483692" r:id="rId7"/>
    <p:sldLayoutId id="2147483690" r:id="rId8"/>
    <p:sldLayoutId id="21474836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2s4e.eu/ds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2s4e.eu/climate-services/webinar-seri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2s4e.eu/climate-services/public-deliverables" TargetMode="External"/><Relationship Id="rId5" Type="http://schemas.openxmlformats.org/officeDocument/2006/relationships/hyperlink" Target="https://s2s4e.eu/climate-services/case-studies" TargetMode="External"/><Relationship Id="rId4" Type="http://schemas.openxmlformats.org/officeDocument/2006/relationships/hyperlink" Target="https://s2s4e.eu/climate-services/outlook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project-ukko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5DD4B-16D4-45A3-B447-91FED2B8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38749"/>
            <a:ext cx="12192000" cy="866607"/>
          </a:xfrm>
        </p:spPr>
        <p:txBody>
          <a:bodyPr>
            <a:noAutofit/>
          </a:bodyPr>
          <a:lstStyle/>
          <a:p>
            <a:pPr algn="ctr"/>
            <a:r>
              <a:rPr lang="fr-FR" sz="2400" b="0" dirty="0"/>
              <a:t>S2S4E Energy Day - Webinar #</a:t>
            </a:r>
            <a:r>
              <a:rPr lang="fr-FR" sz="2400" b="0" dirty="0" smtClean="0"/>
              <a:t>1</a:t>
            </a:r>
            <a:br>
              <a:rPr lang="fr-FR" sz="2400" b="0" dirty="0" smtClean="0"/>
            </a:br>
            <a:r>
              <a:rPr lang="fr-FR" sz="1400" b="0" dirty="0" smtClean="0"/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3600" dirty="0" smtClean="0"/>
              <a:t>Visual communication of forecasts </a:t>
            </a:r>
            <a:br>
              <a:rPr lang="fr-FR" sz="3600" dirty="0" smtClean="0"/>
            </a:br>
            <a:r>
              <a:rPr lang="fr-FR" sz="3600" dirty="0" smtClean="0"/>
              <a:t>for renewable energy</a:t>
            </a:r>
            <a:br>
              <a:rPr lang="fr-FR" sz="3600" dirty="0" smtClean="0"/>
            </a:br>
            <a:r>
              <a:rPr lang="fr-FR" sz="800" dirty="0"/>
              <a:t>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700" dirty="0" smtClean="0"/>
              <a:t> 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2800" b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64EE16-B376-401F-B2CF-88B7666F89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5432330"/>
            <a:ext cx="12192000" cy="433388"/>
          </a:xfrm>
        </p:spPr>
        <p:txBody>
          <a:bodyPr/>
          <a:lstStyle/>
          <a:p>
            <a:pPr algn="ctr"/>
            <a:r>
              <a:rPr lang="fr-FR" sz="1800" b="1" dirty="0">
                <a:solidFill>
                  <a:srgbClr val="0E4878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Isadora Ch. </a:t>
            </a:r>
            <a:r>
              <a:rPr lang="fr-FR" sz="1800" b="1" dirty="0">
                <a:solidFill>
                  <a:srgbClr val="0E4878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Jiménez, </a:t>
            </a:r>
            <a:r>
              <a:rPr lang="fr-FR" sz="1800" dirty="0" smtClean="0">
                <a:solidFill>
                  <a:srgbClr val="0E4878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BSC</a:t>
            </a:r>
          </a:p>
        </p:txBody>
      </p:sp>
    </p:spTree>
    <p:extLst>
      <p:ext uri="{BB962C8B-B14F-4D97-AF65-F5344CB8AC3E}">
        <p14:creationId xmlns:p14="http://schemas.microsoft.com/office/powerpoint/2010/main" val="9958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7"/>
            <a:ext cx="12192000" cy="6857999"/>
          </a:xfrm>
          <a:prstGeom prst="rect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408141" y="1807561"/>
            <a:ext cx="7620000" cy="822652"/>
          </a:xfrm>
        </p:spPr>
        <p:txBody>
          <a:bodyPr/>
          <a:lstStyle/>
          <a:p>
            <a:r>
              <a:rPr lang="es-ES_tradnl" sz="4800" dirty="0" err="1">
                <a:solidFill>
                  <a:schemeClr val="bg1"/>
                </a:solidFill>
                <a:latin typeface="+mn-lt"/>
              </a:rPr>
              <a:t>Building</a:t>
            </a:r>
            <a:r>
              <a:rPr lang="es-ES_tradnl" sz="4800" dirty="0">
                <a:solidFill>
                  <a:schemeClr val="bg1"/>
                </a:solidFill>
                <a:latin typeface="+mn-lt"/>
              </a:rPr>
              <a:t> TRUST</a:t>
            </a:r>
            <a:endParaRPr lang="es-ES_tradnl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08141" y="1070015"/>
            <a:ext cx="6597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err="1">
                <a:solidFill>
                  <a:srgbClr val="144A6D"/>
                </a:solidFill>
                <a:ea typeface="Arial Black" charset="0"/>
                <a:cs typeface="Arial Black" charset="0"/>
              </a:rPr>
              <a:t>The</a:t>
            </a:r>
            <a:r>
              <a:rPr lang="es-ES_tradnl" sz="4400" b="1" dirty="0">
                <a:solidFill>
                  <a:srgbClr val="144A6D"/>
                </a:solidFill>
                <a:ea typeface="Arial Black" charset="0"/>
                <a:cs typeface="Arial Black" charset="0"/>
              </a:rPr>
              <a:t> </a:t>
            </a:r>
            <a:r>
              <a:rPr lang="es-ES_tradnl" sz="4400" b="1" dirty="0" err="1">
                <a:solidFill>
                  <a:srgbClr val="144A6D"/>
                </a:solidFill>
                <a:ea typeface="Arial Black" charset="0"/>
                <a:cs typeface="Arial Black" charset="0"/>
              </a:rPr>
              <a:t>challenge</a:t>
            </a:r>
            <a:r>
              <a:rPr lang="es-ES_tradnl" sz="4400" b="1" dirty="0">
                <a:solidFill>
                  <a:srgbClr val="144A6D"/>
                </a:solidFill>
                <a:ea typeface="Arial Black" charset="0"/>
                <a:cs typeface="Arial Black" charset="0"/>
              </a:rPr>
              <a:t> </a:t>
            </a:r>
            <a:r>
              <a:rPr lang="es-ES_tradnl" sz="4400" b="1" dirty="0" err="1">
                <a:solidFill>
                  <a:srgbClr val="144A6D"/>
                </a:solidFill>
                <a:ea typeface="Arial Black" charset="0"/>
                <a:cs typeface="Arial Black" charset="0"/>
              </a:rPr>
              <a:t>is</a:t>
            </a:r>
            <a:r>
              <a:rPr lang="mr-IN" sz="4400" b="1" dirty="0">
                <a:solidFill>
                  <a:srgbClr val="144A6D"/>
                </a:solidFill>
                <a:ea typeface="Arial Black" charset="0"/>
                <a:cs typeface="Arial Black" charset="0"/>
              </a:rPr>
              <a:t>…</a:t>
            </a:r>
            <a:endParaRPr lang="es-ES_tradnl" sz="4400" b="1" dirty="0">
              <a:solidFill>
                <a:srgbClr val="144A6D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313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ge result for bus stop wai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5" r="6157" b="574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369440" y="5352292"/>
            <a:ext cx="6535330" cy="151743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uadroTexto 1"/>
          <p:cNvSpPr txBox="1"/>
          <p:nvPr/>
        </p:nvSpPr>
        <p:spPr>
          <a:xfrm>
            <a:off x="5428087" y="5534949"/>
            <a:ext cx="6476683" cy="65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Users</a:t>
            </a:r>
            <a:r>
              <a:rPr lang="es-ES" sz="3600" b="1" dirty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≠ </a:t>
            </a:r>
            <a:r>
              <a:rPr lang="es-ES" sz="3600" b="1" dirty="0" err="1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Decision</a:t>
            </a:r>
            <a:r>
              <a:rPr lang="es-ES" sz="3600" b="1" dirty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makers</a:t>
            </a:r>
            <a:endParaRPr lang="es-ES_tradnl" sz="3600" b="1" dirty="0">
              <a:solidFill>
                <a:srgbClr val="10BAB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ge result for ceo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4160"/>
          <a:stretch/>
        </p:blipFill>
        <p:spPr bwMode="auto">
          <a:xfrm>
            <a:off x="0" y="-10633"/>
            <a:ext cx="5369442" cy="69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ge result for climate analys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64"/>
          <a:stretch/>
        </p:blipFill>
        <p:spPr bwMode="auto">
          <a:xfrm>
            <a:off x="5369442" y="-14650"/>
            <a:ext cx="6822558" cy="68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308693" y="5352291"/>
            <a:ext cx="6596077" cy="151634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5308693" y="5446075"/>
            <a:ext cx="6596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Typology</a:t>
            </a:r>
            <a:r>
              <a:rPr lang="es-ES" sz="3600" b="1" dirty="0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of </a:t>
            </a:r>
          </a:p>
          <a:p>
            <a:pPr algn="ctr"/>
            <a:r>
              <a:rPr lang="es-ES" sz="3600" b="1" dirty="0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decisión </a:t>
            </a:r>
            <a:r>
              <a:rPr lang="es-ES" sz="36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makers</a:t>
            </a:r>
            <a:endParaRPr lang="es-ES_tradnl" sz="3600" b="1" dirty="0">
              <a:solidFill>
                <a:srgbClr val="10BAB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" b="12596"/>
          <a:stretch/>
        </p:blipFill>
        <p:spPr>
          <a:xfrm>
            <a:off x="0" y="0"/>
            <a:ext cx="12192000" cy="686972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69440" y="5352292"/>
            <a:ext cx="6535330" cy="151743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/>
          <p:cNvSpPr txBox="1"/>
          <p:nvPr/>
        </p:nvSpPr>
        <p:spPr>
          <a:xfrm>
            <a:off x="5369441" y="5687351"/>
            <a:ext cx="6535330" cy="666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Understand</a:t>
            </a:r>
            <a:r>
              <a:rPr lang="es-ES" sz="3600" b="1" dirty="0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motivations</a:t>
            </a:r>
            <a:endParaRPr lang="es-ES_tradnl" sz="3600" b="1" dirty="0">
              <a:solidFill>
                <a:srgbClr val="10BAB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005" y="365126"/>
            <a:ext cx="10341990" cy="822652"/>
          </a:xfrm>
        </p:spPr>
        <p:txBody>
          <a:bodyPr/>
          <a:lstStyle/>
          <a:p>
            <a:pPr algn="ctr"/>
            <a:r>
              <a:rPr lang="en-GB" dirty="0" smtClean="0">
                <a:hlinkClick r:id="rId3"/>
              </a:rPr>
              <a:t>www.s2s4e.eu/dst</a:t>
            </a:r>
            <a:endParaRPr lang="en-GB" dirty="0"/>
          </a:p>
        </p:txBody>
      </p:sp>
      <p:grpSp>
        <p:nvGrpSpPr>
          <p:cNvPr id="8" name="Grupo 7"/>
          <p:cNvGrpSpPr/>
          <p:nvPr/>
        </p:nvGrpSpPr>
        <p:grpSpPr>
          <a:xfrm>
            <a:off x="1019908" y="1320479"/>
            <a:ext cx="10152185" cy="4452156"/>
            <a:chOff x="1019908" y="1320479"/>
            <a:chExt cx="10152185" cy="445215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908" y="1320479"/>
              <a:ext cx="10152185" cy="4452156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10389326" y="1428206"/>
              <a:ext cx="426720" cy="14804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10467707" y="1388841"/>
              <a:ext cx="4789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rgbClr val="54617A"/>
                  </a:solidFill>
                </a:rPr>
                <a:t>user</a:t>
              </a:r>
              <a:endParaRPr lang="en-GB" sz="900" dirty="0">
                <a:solidFill>
                  <a:srgbClr val="5461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57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485100" y="1501842"/>
            <a:ext cx="8477539" cy="4908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FFC000"/>
                </a:solidFill>
                <a:latin typeface="+mn-lt"/>
              </a:rPr>
              <a:t>1	“</a:t>
            </a:r>
            <a:r>
              <a:rPr lang="es-ES_tradnl" dirty="0" err="1" smtClean="0">
                <a:solidFill>
                  <a:srgbClr val="FFC000"/>
                </a:solidFill>
                <a:latin typeface="+mn-lt"/>
              </a:rPr>
              <a:t>Seamless</a:t>
            </a:r>
            <a:r>
              <a:rPr lang="es-ES_tradnl" dirty="0" smtClean="0">
                <a:solidFill>
                  <a:srgbClr val="FFC000"/>
                </a:solidFill>
                <a:latin typeface="+mn-lt"/>
              </a:rPr>
              <a:t>” </a:t>
            </a:r>
            <a:r>
              <a:rPr lang="es-ES_tradnl" dirty="0" err="1" smtClean="0">
                <a:solidFill>
                  <a:srgbClr val="FFC000"/>
                </a:solidFill>
                <a:latin typeface="+mn-lt"/>
              </a:rPr>
              <a:t>timescales</a:t>
            </a:r>
            <a:r>
              <a:rPr lang="es-ES_tradnl" sz="4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s-ES_tradnl" sz="4000" dirty="0" smtClean="0">
                <a:solidFill>
                  <a:srgbClr val="FFC000"/>
                </a:solidFill>
                <a:latin typeface="+mn-lt"/>
              </a:rPr>
            </a:b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2	WHICH 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forecast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 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should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 I use?</a:t>
            </a:r>
            <a:br>
              <a:rPr lang="es-ES_tradnl" sz="3600" dirty="0" smtClean="0">
                <a:solidFill>
                  <a:srgbClr val="0E4878"/>
                </a:solidFill>
                <a:latin typeface="+mn-lt"/>
              </a:rPr>
            </a:b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3	WHEN 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should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 I use 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these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 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forecats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?</a:t>
            </a:r>
            <a:br>
              <a:rPr lang="es-ES_tradnl" sz="3600" dirty="0" smtClean="0">
                <a:solidFill>
                  <a:srgbClr val="0E4878"/>
                </a:solidFill>
                <a:latin typeface="+mn-lt"/>
              </a:rPr>
            </a:b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4	Can I TRUST 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these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 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forecasts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?</a:t>
            </a:r>
            <a:br>
              <a:rPr lang="es-ES_tradnl" sz="3600" dirty="0" smtClean="0">
                <a:solidFill>
                  <a:srgbClr val="0E4878"/>
                </a:solidFill>
                <a:latin typeface="+mn-lt"/>
              </a:rPr>
            </a:b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5	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From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 simple to 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advanced</a:t>
            </a:r>
            <a:endParaRPr lang="es-ES_tradnl" sz="3600" dirty="0">
              <a:solidFill>
                <a:srgbClr val="0E4878"/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701" y="723160"/>
            <a:ext cx="6597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Visualising</a:t>
            </a:r>
            <a:r>
              <a:rPr lang="es-ES" sz="4400" b="1" dirty="0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 </a:t>
            </a:r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the</a:t>
            </a:r>
            <a:r>
              <a:rPr lang="es-ES" sz="4400" b="1" dirty="0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 </a:t>
            </a:r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forecasts</a:t>
            </a:r>
            <a:endParaRPr lang="es-ES_tradnl" sz="4400" b="1" dirty="0">
              <a:solidFill>
                <a:srgbClr val="10BAB1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7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485100" y="1501842"/>
            <a:ext cx="8477539" cy="4908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1	“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Seamless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” 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timescales</a:t>
            </a:r>
            <a:r>
              <a:rPr lang="es-ES_tradnl" sz="4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s-ES_tradnl" sz="4000" dirty="0" smtClean="0">
                <a:solidFill>
                  <a:srgbClr val="FFC000"/>
                </a:solidFill>
                <a:latin typeface="+mn-lt"/>
              </a:rPr>
            </a:br>
            <a:r>
              <a:rPr lang="es-ES_tradnl" dirty="0" smtClean="0">
                <a:solidFill>
                  <a:srgbClr val="FFC000"/>
                </a:solidFill>
                <a:latin typeface="+mn-lt"/>
              </a:rPr>
              <a:t>2	WHICH </a:t>
            </a:r>
            <a:r>
              <a:rPr lang="es-ES_tradnl" dirty="0" err="1" smtClean="0">
                <a:solidFill>
                  <a:srgbClr val="FFC000"/>
                </a:solidFill>
                <a:latin typeface="+mn-lt"/>
              </a:rPr>
              <a:t>forecast</a:t>
            </a:r>
            <a:r>
              <a:rPr lang="es-ES_tradnl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+mn-lt"/>
              </a:rPr>
              <a:t>should</a:t>
            </a:r>
            <a:r>
              <a:rPr lang="es-ES_tradnl" dirty="0" smtClean="0">
                <a:solidFill>
                  <a:srgbClr val="FFC000"/>
                </a:solidFill>
                <a:latin typeface="+mn-lt"/>
              </a:rPr>
              <a:t> I use?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/>
            </a:r>
            <a:br>
              <a:rPr lang="es-ES_tradnl" sz="3600" dirty="0" smtClean="0">
                <a:solidFill>
                  <a:srgbClr val="0E4878"/>
                </a:solidFill>
                <a:latin typeface="+mn-lt"/>
              </a:rPr>
            </a:br>
            <a:r>
              <a:rPr lang="en-US" sz="3600" dirty="0">
                <a:solidFill>
                  <a:srgbClr val="0E4878"/>
                </a:solidFill>
                <a:latin typeface="+mn-lt"/>
              </a:rPr>
              <a:t>3	WHEN should I use these </a:t>
            </a:r>
            <a:r>
              <a:rPr lang="en-US" sz="3600" dirty="0" err="1">
                <a:solidFill>
                  <a:srgbClr val="0E4878"/>
                </a:solidFill>
                <a:latin typeface="+mn-lt"/>
              </a:rPr>
              <a:t>forecats</a:t>
            </a:r>
            <a:r>
              <a:rPr lang="en-US" sz="3600" dirty="0">
                <a:solidFill>
                  <a:srgbClr val="0E4878"/>
                </a:solidFill>
                <a:latin typeface="+mn-lt"/>
              </a:rPr>
              <a:t>?</a:t>
            </a:r>
            <a:br>
              <a:rPr lang="en-US" sz="3600" dirty="0">
                <a:solidFill>
                  <a:srgbClr val="0E4878"/>
                </a:solidFill>
                <a:latin typeface="+mn-lt"/>
              </a:rPr>
            </a:br>
            <a:r>
              <a:rPr lang="en-US" sz="3600" dirty="0">
                <a:solidFill>
                  <a:srgbClr val="0E4878"/>
                </a:solidFill>
                <a:latin typeface="+mn-lt"/>
              </a:rPr>
              <a:t>4	Can I TRUST these forecasts?</a:t>
            </a:r>
            <a:br>
              <a:rPr lang="en-US" sz="3600" dirty="0">
                <a:solidFill>
                  <a:srgbClr val="0E4878"/>
                </a:solidFill>
                <a:latin typeface="+mn-lt"/>
              </a:rPr>
            </a:br>
            <a:r>
              <a:rPr lang="en-US" sz="3600" dirty="0">
                <a:solidFill>
                  <a:srgbClr val="0E4878"/>
                </a:solidFill>
                <a:latin typeface="+mn-lt"/>
              </a:rPr>
              <a:t>5	From simple to advanced</a:t>
            </a:r>
            <a:endParaRPr lang="es-ES_tradnl" sz="3600" dirty="0">
              <a:solidFill>
                <a:srgbClr val="0E4878"/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701" y="723160"/>
            <a:ext cx="6597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Visualising</a:t>
            </a:r>
            <a:r>
              <a:rPr lang="es-ES" sz="4400" b="1" dirty="0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 </a:t>
            </a:r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the</a:t>
            </a:r>
            <a:r>
              <a:rPr lang="es-ES" sz="4400" b="1" dirty="0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 </a:t>
            </a:r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forecasts</a:t>
            </a:r>
            <a:endParaRPr lang="es-ES_tradnl" sz="4400" b="1" dirty="0">
              <a:solidFill>
                <a:srgbClr val="10BAB1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1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485100" y="1501842"/>
            <a:ext cx="8477539" cy="4908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1	“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Seamless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” 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timescales</a:t>
            </a:r>
            <a:r>
              <a:rPr lang="es-ES_tradnl" sz="4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s-ES_tradnl" sz="4000" dirty="0" smtClean="0">
                <a:solidFill>
                  <a:srgbClr val="FFC000"/>
                </a:solidFill>
                <a:latin typeface="+mn-lt"/>
              </a:rPr>
            </a:br>
            <a:r>
              <a:rPr lang="es-ES_tradnl" sz="3600" dirty="0">
                <a:solidFill>
                  <a:srgbClr val="0E4878"/>
                </a:solidFill>
                <a:latin typeface="+mn-lt"/>
              </a:rPr>
              <a:t>2	WHICH </a:t>
            </a:r>
            <a:r>
              <a:rPr lang="es-ES_tradnl" sz="3600" dirty="0" err="1">
                <a:solidFill>
                  <a:srgbClr val="0E4878"/>
                </a:solidFill>
                <a:latin typeface="+mn-lt"/>
              </a:rPr>
              <a:t>forecast</a:t>
            </a:r>
            <a:r>
              <a:rPr lang="es-ES_tradnl" sz="3600" dirty="0">
                <a:solidFill>
                  <a:srgbClr val="0E4878"/>
                </a:solidFill>
                <a:latin typeface="+mn-lt"/>
              </a:rPr>
              <a:t> </a:t>
            </a:r>
            <a:r>
              <a:rPr lang="es-ES_tradnl" sz="3600" dirty="0" err="1">
                <a:solidFill>
                  <a:srgbClr val="0E4878"/>
                </a:solidFill>
                <a:latin typeface="+mn-lt"/>
              </a:rPr>
              <a:t>should</a:t>
            </a:r>
            <a:r>
              <a:rPr lang="es-ES_tradnl" sz="3600" dirty="0">
                <a:solidFill>
                  <a:srgbClr val="0E4878"/>
                </a:solidFill>
                <a:latin typeface="+mn-lt"/>
              </a:rPr>
              <a:t> I use?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/>
            </a:r>
            <a:br>
              <a:rPr lang="es-ES_tradnl" sz="3600" dirty="0" smtClean="0">
                <a:solidFill>
                  <a:srgbClr val="0E4878"/>
                </a:solidFill>
                <a:latin typeface="+mn-lt"/>
              </a:rPr>
            </a:br>
            <a:r>
              <a:rPr lang="es-ES_tradnl" dirty="0" smtClean="0">
                <a:solidFill>
                  <a:srgbClr val="FFC000"/>
                </a:solidFill>
                <a:latin typeface="+mn-lt"/>
              </a:rPr>
              <a:t>3	WHEN </a:t>
            </a:r>
            <a:r>
              <a:rPr lang="es-ES_tradnl" dirty="0" err="1" smtClean="0">
                <a:solidFill>
                  <a:srgbClr val="FFC000"/>
                </a:solidFill>
                <a:latin typeface="+mn-lt"/>
              </a:rPr>
              <a:t>should</a:t>
            </a:r>
            <a:r>
              <a:rPr lang="es-ES_tradnl" dirty="0" smtClean="0">
                <a:solidFill>
                  <a:srgbClr val="FFC000"/>
                </a:solidFill>
                <a:latin typeface="+mn-lt"/>
              </a:rPr>
              <a:t> I use </a:t>
            </a:r>
            <a:r>
              <a:rPr lang="es-ES_tradnl" dirty="0" err="1" smtClean="0">
                <a:solidFill>
                  <a:srgbClr val="FFC000"/>
                </a:solidFill>
                <a:latin typeface="+mn-lt"/>
              </a:rPr>
              <a:t>the</a:t>
            </a:r>
            <a:r>
              <a:rPr lang="es-ES_tradnl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s-ES_tradnl" dirty="0" err="1" smtClean="0">
                <a:solidFill>
                  <a:srgbClr val="FFC000"/>
                </a:solidFill>
                <a:latin typeface="+mn-lt"/>
              </a:rPr>
              <a:t>forecats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/>
            </a:r>
            <a:br>
              <a:rPr lang="es-ES_tradnl" sz="3600" dirty="0" smtClean="0">
                <a:solidFill>
                  <a:srgbClr val="0E4878"/>
                </a:solidFill>
                <a:latin typeface="+mn-lt"/>
              </a:rPr>
            </a:br>
            <a:r>
              <a:rPr lang="en-US" sz="3600" dirty="0">
                <a:solidFill>
                  <a:srgbClr val="0E4878"/>
                </a:solidFill>
                <a:latin typeface="+mn-lt"/>
              </a:rPr>
              <a:t>4	Can I TRUST these forecasts?</a:t>
            </a:r>
            <a:br>
              <a:rPr lang="en-US" sz="3600" dirty="0">
                <a:solidFill>
                  <a:srgbClr val="0E4878"/>
                </a:solidFill>
                <a:latin typeface="+mn-lt"/>
              </a:rPr>
            </a:br>
            <a:r>
              <a:rPr lang="en-US" sz="3600" dirty="0">
                <a:solidFill>
                  <a:srgbClr val="0E4878"/>
                </a:solidFill>
                <a:latin typeface="+mn-lt"/>
              </a:rPr>
              <a:t>5	From simple to advanced</a:t>
            </a:r>
            <a:endParaRPr lang="es-ES_tradnl" sz="3600" dirty="0">
              <a:solidFill>
                <a:srgbClr val="0E4878"/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701" y="723160"/>
            <a:ext cx="6597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Visualising</a:t>
            </a:r>
            <a:r>
              <a:rPr lang="es-ES" sz="4400" b="1" dirty="0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 </a:t>
            </a:r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the</a:t>
            </a:r>
            <a:r>
              <a:rPr lang="es-ES" sz="4400" b="1" dirty="0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 </a:t>
            </a:r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forecasts</a:t>
            </a:r>
            <a:endParaRPr lang="es-ES_tradnl" sz="4400" b="1" dirty="0">
              <a:solidFill>
                <a:srgbClr val="10BAB1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6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485100" y="1501842"/>
            <a:ext cx="8477539" cy="4908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1	“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Seamless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” 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timescales</a:t>
            </a:r>
            <a:r>
              <a:rPr lang="es-ES_tradnl" sz="4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s-ES_tradnl" sz="4000" dirty="0" smtClean="0">
                <a:solidFill>
                  <a:srgbClr val="FFC000"/>
                </a:solidFill>
                <a:latin typeface="+mn-lt"/>
              </a:rPr>
            </a:br>
            <a:r>
              <a:rPr lang="es-ES_tradnl" sz="3600" dirty="0">
                <a:solidFill>
                  <a:srgbClr val="0E4878"/>
                </a:solidFill>
                <a:latin typeface="+mn-lt"/>
              </a:rPr>
              <a:t>2	WHICH </a:t>
            </a:r>
            <a:r>
              <a:rPr lang="es-ES_tradnl" sz="3600" dirty="0" err="1">
                <a:solidFill>
                  <a:srgbClr val="0E4878"/>
                </a:solidFill>
                <a:latin typeface="+mn-lt"/>
              </a:rPr>
              <a:t>forecast</a:t>
            </a:r>
            <a:r>
              <a:rPr lang="es-ES_tradnl" sz="3600" dirty="0">
                <a:solidFill>
                  <a:srgbClr val="0E4878"/>
                </a:solidFill>
                <a:latin typeface="+mn-lt"/>
              </a:rPr>
              <a:t> </a:t>
            </a:r>
            <a:r>
              <a:rPr lang="es-ES_tradnl" sz="3600" dirty="0" err="1">
                <a:solidFill>
                  <a:srgbClr val="0E4878"/>
                </a:solidFill>
                <a:latin typeface="+mn-lt"/>
              </a:rPr>
              <a:t>should</a:t>
            </a:r>
            <a:r>
              <a:rPr lang="es-ES_tradnl" sz="3600" dirty="0">
                <a:solidFill>
                  <a:srgbClr val="0E4878"/>
                </a:solidFill>
                <a:latin typeface="+mn-lt"/>
              </a:rPr>
              <a:t> I use?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/>
            </a:r>
            <a:br>
              <a:rPr lang="es-ES_tradnl" sz="3600" dirty="0" smtClean="0">
                <a:solidFill>
                  <a:srgbClr val="0E4878"/>
                </a:solidFill>
                <a:latin typeface="+mn-lt"/>
              </a:rPr>
            </a:br>
            <a:r>
              <a:rPr lang="es-ES_tradnl" sz="3600" dirty="0">
                <a:solidFill>
                  <a:srgbClr val="0E4878"/>
                </a:solidFill>
                <a:latin typeface="+mn-lt"/>
              </a:rPr>
              <a:t>3	WHEN </a:t>
            </a:r>
            <a:r>
              <a:rPr lang="es-ES_tradnl" sz="3600" dirty="0" err="1">
                <a:solidFill>
                  <a:srgbClr val="0E4878"/>
                </a:solidFill>
                <a:latin typeface="+mn-lt"/>
              </a:rPr>
              <a:t>should</a:t>
            </a:r>
            <a:r>
              <a:rPr lang="es-ES_tradnl" sz="3600" dirty="0">
                <a:solidFill>
                  <a:srgbClr val="0E4878"/>
                </a:solidFill>
                <a:latin typeface="+mn-lt"/>
              </a:rPr>
              <a:t> I use </a:t>
            </a:r>
            <a:r>
              <a:rPr lang="es-ES_tradnl" sz="3600" dirty="0" err="1">
                <a:solidFill>
                  <a:srgbClr val="0E4878"/>
                </a:solidFill>
                <a:latin typeface="+mn-lt"/>
              </a:rPr>
              <a:t>the</a:t>
            </a:r>
            <a:r>
              <a:rPr lang="es-ES_tradnl" sz="3600" dirty="0">
                <a:solidFill>
                  <a:srgbClr val="0E4878"/>
                </a:solidFill>
                <a:latin typeface="+mn-lt"/>
              </a:rPr>
              <a:t> </a:t>
            </a:r>
            <a:r>
              <a:rPr lang="es-ES_tradnl" sz="3600" dirty="0" err="1">
                <a:solidFill>
                  <a:srgbClr val="0E4878"/>
                </a:solidFill>
                <a:latin typeface="+mn-lt"/>
              </a:rPr>
              <a:t>forecats</a:t>
            </a:r>
            <a:r>
              <a:rPr lang="es-ES_tradnl" sz="3600" dirty="0">
                <a:solidFill>
                  <a:srgbClr val="0E4878"/>
                </a:solidFill>
                <a:latin typeface="+mn-lt"/>
              </a:rPr>
              <a:t/>
            </a:r>
            <a:br>
              <a:rPr lang="es-ES_tradnl" sz="3600" dirty="0">
                <a:solidFill>
                  <a:srgbClr val="0E4878"/>
                </a:solidFill>
                <a:latin typeface="+mn-lt"/>
              </a:rPr>
            </a:br>
            <a:r>
              <a:rPr lang="en-US" dirty="0">
                <a:solidFill>
                  <a:srgbClr val="FFC000"/>
                </a:solidFill>
                <a:latin typeface="+mn-lt"/>
              </a:rPr>
              <a:t>4	Can I TRUST these forecasts?</a:t>
            </a:r>
            <a:r>
              <a:rPr lang="en-US" sz="3600" dirty="0">
                <a:solidFill>
                  <a:srgbClr val="0E4878"/>
                </a:solidFill>
                <a:latin typeface="+mn-lt"/>
              </a:rPr>
              <a:t/>
            </a:r>
            <a:br>
              <a:rPr lang="en-US" sz="3600" dirty="0">
                <a:solidFill>
                  <a:srgbClr val="0E4878"/>
                </a:solidFill>
                <a:latin typeface="+mn-lt"/>
              </a:rPr>
            </a:br>
            <a:r>
              <a:rPr lang="en-US" sz="3600" dirty="0">
                <a:solidFill>
                  <a:srgbClr val="0E4878"/>
                </a:solidFill>
                <a:latin typeface="+mn-lt"/>
              </a:rPr>
              <a:t>5	From simple to advanced</a:t>
            </a:r>
            <a:endParaRPr lang="es-ES_tradnl" sz="3600" dirty="0">
              <a:solidFill>
                <a:srgbClr val="0E4878"/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701" y="723160"/>
            <a:ext cx="6597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Visualising</a:t>
            </a:r>
            <a:r>
              <a:rPr lang="es-ES" sz="4400" b="1" dirty="0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 </a:t>
            </a:r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the</a:t>
            </a:r>
            <a:r>
              <a:rPr lang="es-ES" sz="4400" b="1" dirty="0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 </a:t>
            </a:r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forecasts</a:t>
            </a:r>
            <a:endParaRPr lang="es-ES_tradnl" sz="4400" b="1" dirty="0">
              <a:solidFill>
                <a:srgbClr val="10BAB1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2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485100" y="1501842"/>
            <a:ext cx="8477539" cy="4908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1	“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Seamless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>” </a:t>
            </a:r>
            <a:r>
              <a:rPr lang="es-ES_tradnl" sz="3600" dirty="0" err="1" smtClean="0">
                <a:solidFill>
                  <a:srgbClr val="0E4878"/>
                </a:solidFill>
                <a:latin typeface="+mn-lt"/>
              </a:rPr>
              <a:t>timescales</a:t>
            </a:r>
            <a:r>
              <a:rPr lang="es-ES_tradnl" sz="4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s-ES_tradnl" sz="4000" dirty="0" smtClean="0">
                <a:solidFill>
                  <a:srgbClr val="FFC000"/>
                </a:solidFill>
                <a:latin typeface="+mn-lt"/>
              </a:rPr>
            </a:br>
            <a:r>
              <a:rPr lang="es-ES_tradnl" sz="3600" dirty="0">
                <a:solidFill>
                  <a:srgbClr val="0E4878"/>
                </a:solidFill>
                <a:latin typeface="+mn-lt"/>
              </a:rPr>
              <a:t>2	WHICH </a:t>
            </a:r>
            <a:r>
              <a:rPr lang="es-ES_tradnl" sz="3600" dirty="0" err="1">
                <a:solidFill>
                  <a:srgbClr val="0E4878"/>
                </a:solidFill>
                <a:latin typeface="+mn-lt"/>
              </a:rPr>
              <a:t>forecast</a:t>
            </a:r>
            <a:r>
              <a:rPr lang="es-ES_tradnl" sz="3600" dirty="0">
                <a:solidFill>
                  <a:srgbClr val="0E4878"/>
                </a:solidFill>
                <a:latin typeface="+mn-lt"/>
              </a:rPr>
              <a:t> </a:t>
            </a:r>
            <a:r>
              <a:rPr lang="es-ES_tradnl" sz="3600" dirty="0" err="1">
                <a:solidFill>
                  <a:srgbClr val="0E4878"/>
                </a:solidFill>
                <a:latin typeface="+mn-lt"/>
              </a:rPr>
              <a:t>should</a:t>
            </a:r>
            <a:r>
              <a:rPr lang="es-ES_tradnl" sz="3600" dirty="0">
                <a:solidFill>
                  <a:srgbClr val="0E4878"/>
                </a:solidFill>
                <a:latin typeface="+mn-lt"/>
              </a:rPr>
              <a:t> I use?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/>
            </a:r>
            <a:br>
              <a:rPr lang="es-ES_tradnl" sz="3600" dirty="0" smtClean="0">
                <a:solidFill>
                  <a:srgbClr val="0E4878"/>
                </a:solidFill>
                <a:latin typeface="+mn-lt"/>
              </a:rPr>
            </a:br>
            <a:r>
              <a:rPr lang="es-ES_tradnl" sz="3600" dirty="0">
                <a:solidFill>
                  <a:srgbClr val="0E4878"/>
                </a:solidFill>
                <a:latin typeface="+mn-lt"/>
              </a:rPr>
              <a:t>3	WHEN </a:t>
            </a:r>
            <a:r>
              <a:rPr lang="es-ES_tradnl" sz="3600" dirty="0" err="1">
                <a:solidFill>
                  <a:srgbClr val="0E4878"/>
                </a:solidFill>
                <a:latin typeface="+mn-lt"/>
              </a:rPr>
              <a:t>should</a:t>
            </a:r>
            <a:r>
              <a:rPr lang="es-ES_tradnl" sz="3600" dirty="0">
                <a:solidFill>
                  <a:srgbClr val="0E4878"/>
                </a:solidFill>
                <a:latin typeface="+mn-lt"/>
              </a:rPr>
              <a:t> I use </a:t>
            </a:r>
            <a:r>
              <a:rPr lang="es-ES_tradnl" sz="3600" dirty="0" err="1">
                <a:solidFill>
                  <a:srgbClr val="0E4878"/>
                </a:solidFill>
                <a:latin typeface="+mn-lt"/>
              </a:rPr>
              <a:t>the</a:t>
            </a:r>
            <a:r>
              <a:rPr lang="es-ES_tradnl" sz="3600" dirty="0">
                <a:solidFill>
                  <a:srgbClr val="0E4878"/>
                </a:solidFill>
                <a:latin typeface="+mn-lt"/>
              </a:rPr>
              <a:t> </a:t>
            </a:r>
            <a:r>
              <a:rPr lang="es-ES_tradnl" sz="3600" dirty="0" err="1">
                <a:solidFill>
                  <a:srgbClr val="0E4878"/>
                </a:solidFill>
                <a:latin typeface="+mn-lt"/>
              </a:rPr>
              <a:t>forecats</a:t>
            </a:r>
            <a:r>
              <a:rPr lang="es-ES_tradnl" sz="3600" dirty="0" smtClean="0">
                <a:solidFill>
                  <a:srgbClr val="0E4878"/>
                </a:solidFill>
                <a:latin typeface="+mn-lt"/>
              </a:rPr>
              <a:t/>
            </a:r>
            <a:br>
              <a:rPr lang="es-ES_tradnl" sz="3600" dirty="0" smtClean="0">
                <a:solidFill>
                  <a:srgbClr val="0E4878"/>
                </a:solidFill>
                <a:latin typeface="+mn-lt"/>
              </a:rPr>
            </a:br>
            <a:r>
              <a:rPr lang="en-US" sz="3600" dirty="0">
                <a:solidFill>
                  <a:srgbClr val="0E4878"/>
                </a:solidFill>
                <a:latin typeface="+mn-lt"/>
              </a:rPr>
              <a:t>4	Can I TRUST these forecasts?</a:t>
            </a:r>
            <a:br>
              <a:rPr lang="en-US" sz="3600" dirty="0">
                <a:solidFill>
                  <a:srgbClr val="0E4878"/>
                </a:solidFill>
                <a:latin typeface="+mn-lt"/>
              </a:rPr>
            </a:br>
            <a:r>
              <a:rPr lang="en-US" dirty="0">
                <a:solidFill>
                  <a:srgbClr val="FFC000"/>
                </a:solidFill>
                <a:latin typeface="+mn-lt"/>
              </a:rPr>
              <a:t>5	From simple to advanced</a:t>
            </a:r>
            <a:endParaRPr lang="es-ES_tradnl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701" y="723160"/>
            <a:ext cx="6597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Visualising</a:t>
            </a:r>
            <a:r>
              <a:rPr lang="es-ES" sz="4400" b="1" dirty="0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 </a:t>
            </a:r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the</a:t>
            </a:r>
            <a:r>
              <a:rPr lang="es-ES" sz="4400" b="1" dirty="0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 </a:t>
            </a:r>
            <a:r>
              <a:rPr lang="es-ES" sz="4400" b="1" dirty="0" err="1" smtClean="0">
                <a:solidFill>
                  <a:srgbClr val="10BAB1"/>
                </a:solidFill>
                <a:ea typeface="Arial Black" charset="0"/>
                <a:cs typeface="Arial Black" charset="0"/>
              </a:rPr>
              <a:t>forecasts</a:t>
            </a:r>
            <a:endParaRPr lang="es-ES_tradnl" sz="4400" b="1" dirty="0">
              <a:solidFill>
                <a:srgbClr val="10BAB1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2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755041" y="5960832"/>
            <a:ext cx="166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4C65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@S2S4E</a:t>
            </a:r>
            <a:endParaRPr lang="en-GB" sz="3200" dirty="0">
              <a:solidFill>
                <a:srgbClr val="4C65A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27">
            <a:extLst>
              <a:ext uri="{FF2B5EF4-FFF2-40B4-BE49-F238E27FC236}">
                <a16:creationId xmlns:a16="http://schemas.microsoft.com/office/drawing/2014/main" id="{9A42A90B-CCFB-4E39-82DC-2268324F53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35" y="5984208"/>
            <a:ext cx="600908" cy="6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7"/>
            <a:ext cx="12192000" cy="6857999"/>
          </a:xfrm>
          <a:prstGeom prst="rect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3484881" y="4350280"/>
            <a:ext cx="8036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… </a:t>
            </a:r>
            <a:r>
              <a:rPr lang="es-ES" sz="4400" b="1" dirty="0" err="1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visualisation</a:t>
            </a:r>
            <a:r>
              <a:rPr lang="es-ES" sz="4400" b="1" dirty="0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 </a:t>
            </a:r>
            <a:r>
              <a:rPr lang="es-ES" sz="4400" b="1" dirty="0" err="1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tools</a:t>
            </a:r>
            <a:r>
              <a:rPr lang="es-ES" sz="4400" b="1" dirty="0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 are </a:t>
            </a:r>
            <a:r>
              <a:rPr lang="es-ES" sz="4400" b="1" dirty="0" err="1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only</a:t>
            </a:r>
            <a:r>
              <a:rPr lang="es-ES" sz="4400" b="1" dirty="0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 a </a:t>
            </a:r>
            <a:r>
              <a:rPr lang="es-ES" sz="4400" b="1" dirty="0" err="1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part</a:t>
            </a:r>
            <a:r>
              <a:rPr lang="es-ES" sz="4400" b="1" dirty="0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 of </a:t>
            </a:r>
            <a:r>
              <a:rPr lang="es-ES" sz="4400" b="1" dirty="0" err="1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the</a:t>
            </a:r>
            <a:r>
              <a:rPr lang="es-ES" sz="4400" b="1" dirty="0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 </a:t>
            </a:r>
            <a:r>
              <a:rPr lang="es-ES" sz="4400" b="1" dirty="0" err="1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climate</a:t>
            </a:r>
            <a:r>
              <a:rPr lang="es-ES" sz="4400" b="1" dirty="0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 </a:t>
            </a:r>
            <a:r>
              <a:rPr lang="es-ES" sz="4400" b="1" dirty="0" err="1" smtClean="0">
                <a:solidFill>
                  <a:schemeClr val="bg1"/>
                </a:solidFill>
                <a:ea typeface="Arial Black" charset="0"/>
                <a:cs typeface="Arial Black" charset="0"/>
              </a:rPr>
              <a:t>service</a:t>
            </a:r>
            <a:endParaRPr lang="es-ES_tradnl" sz="4400" b="1" dirty="0">
              <a:solidFill>
                <a:schemeClr val="bg1"/>
              </a:solidFill>
              <a:ea typeface="Arial Black" charset="0"/>
              <a:cs typeface="Arial Black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1681" y="728594"/>
            <a:ext cx="8036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144A6D"/>
                </a:solidFill>
                <a:ea typeface="Arial Black" charset="0"/>
                <a:cs typeface="Arial Black" charset="0"/>
              </a:rPr>
              <a:t>And a final </a:t>
            </a:r>
            <a:r>
              <a:rPr lang="es-ES" sz="4400" b="1" dirty="0" err="1" smtClean="0">
                <a:solidFill>
                  <a:srgbClr val="144A6D"/>
                </a:solidFill>
                <a:ea typeface="Arial Black" charset="0"/>
                <a:cs typeface="Arial Black" charset="0"/>
              </a:rPr>
              <a:t>remark</a:t>
            </a:r>
            <a:endParaRPr lang="es-ES_tradnl" sz="4400" b="1" dirty="0">
              <a:solidFill>
                <a:srgbClr val="144A6D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"/>
          <p:cNvSpPr txBox="1"/>
          <p:nvPr/>
        </p:nvSpPr>
        <p:spPr>
          <a:xfrm>
            <a:off x="2199325" y="776571"/>
            <a:ext cx="9917200" cy="599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1" indent="-457189">
              <a:lnSpc>
                <a:spcPct val="200000"/>
              </a:lnSpc>
              <a:buClr>
                <a:srgbClr val="F9C327"/>
              </a:buClr>
              <a:buSzPts val="1800"/>
              <a:buFont typeface="Noto Sans Symbols"/>
              <a:buChar char="●"/>
            </a:pPr>
            <a:r>
              <a:rPr lang="en-GB" sz="2400" b="1" dirty="0" smtClean="0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Webinar series </a:t>
            </a:r>
            <a:r>
              <a:rPr lang="en-GB" sz="2400" dirty="0" smtClean="0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– direct access to experts and later recordings</a:t>
            </a:r>
          </a:p>
          <a:p>
            <a:pPr marL="1219170" lvl="1" indent="-423323">
              <a:lnSpc>
                <a:spcPct val="200000"/>
              </a:lnSpc>
              <a:buClr>
                <a:srgbClr val="0E4878"/>
              </a:buClr>
              <a:buSzPts val="1400"/>
              <a:buFont typeface="Quattrocento Sans"/>
              <a:buChar char="○"/>
            </a:pPr>
            <a:r>
              <a:rPr lang="es-ES" sz="2000" u="sng" dirty="0" smtClean="0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hlinkClick r:id="rId3"/>
              </a:rPr>
              <a:t>https</a:t>
            </a:r>
            <a:r>
              <a:rPr lang="es-ES" sz="2000" u="sng" dirty="0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hlinkClick r:id="rId3"/>
              </a:rPr>
              <a:t>://s2s4e.eu/climate-services/webinar-series</a:t>
            </a:r>
            <a:endParaRPr lang="en-GB" sz="2000" u="sng" dirty="0">
              <a:solidFill>
                <a:schemeClr val="hlink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09585" indent="-457189">
              <a:lnSpc>
                <a:spcPct val="200000"/>
              </a:lnSpc>
              <a:buClr>
                <a:srgbClr val="F9C327"/>
              </a:buClr>
              <a:buSzPts val="1800"/>
              <a:buFont typeface="Noto Sans Symbols"/>
              <a:buChar char="●"/>
            </a:pPr>
            <a:r>
              <a:rPr lang="en-GB" sz="2400" b="1" dirty="0" smtClean="0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Monthly outlooks </a:t>
            </a:r>
            <a:r>
              <a:rPr lang="en-GB" sz="2400" dirty="0" smtClean="0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with sub-seasonal and seasonal forecasts</a:t>
            </a:r>
            <a:endParaRPr sz="2400" dirty="0">
              <a:solidFill>
                <a:srgbClr val="0E487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19170" lvl="1" indent="-423323">
              <a:lnSpc>
                <a:spcPct val="200000"/>
              </a:lnSpc>
              <a:buClr>
                <a:srgbClr val="0E4878"/>
              </a:buClr>
              <a:buSzPts val="1400"/>
              <a:buFont typeface="Quattrocento Sans"/>
              <a:buChar char="○"/>
            </a:pPr>
            <a:r>
              <a:rPr lang="en-GB" sz="2000" u="sng" dirty="0" smtClean="0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https://s2s4e.eu/climate-services/outlooks</a:t>
            </a:r>
            <a:endParaRPr lang="en-GB" sz="2000" u="sng" dirty="0" smtClean="0">
              <a:solidFill>
                <a:schemeClr val="hlink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09585" indent="-457189">
              <a:lnSpc>
                <a:spcPct val="200000"/>
              </a:lnSpc>
              <a:buClr>
                <a:srgbClr val="F9C327"/>
              </a:buClr>
              <a:buSzPts val="1800"/>
              <a:buFont typeface="Noto Sans Symbols"/>
              <a:buChar char="●"/>
            </a:pPr>
            <a:r>
              <a:rPr lang="en-GB" sz="2400" b="1" dirty="0" smtClean="0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Case studies </a:t>
            </a:r>
            <a:r>
              <a:rPr lang="en-GB" sz="2400" dirty="0" smtClean="0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 relevant events in the past</a:t>
            </a:r>
            <a:endParaRPr sz="2400" dirty="0">
              <a:solidFill>
                <a:srgbClr val="0E487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19170" lvl="1" indent="-423323">
              <a:lnSpc>
                <a:spcPct val="200000"/>
              </a:lnSpc>
              <a:buClr>
                <a:schemeClr val="dk1"/>
              </a:buClr>
              <a:buSzPts val="1400"/>
              <a:buChar char="○"/>
            </a:pPr>
            <a:r>
              <a:rPr lang="en-GB" sz="2000" u="sng" dirty="0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5"/>
              </a:rPr>
              <a:t>https://s2s4e.eu/climate-services/case-studies</a:t>
            </a:r>
            <a:endParaRPr sz="2000" dirty="0">
              <a:solidFill>
                <a:srgbClr val="0E487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09585" indent="-457189">
              <a:lnSpc>
                <a:spcPct val="200000"/>
              </a:lnSpc>
              <a:buClr>
                <a:srgbClr val="F9C327"/>
              </a:buClr>
              <a:buSzPts val="1800"/>
              <a:buFont typeface="Noto Sans Symbols"/>
              <a:buChar char="●"/>
            </a:pPr>
            <a:r>
              <a:rPr lang="en-GB" sz="2400" b="1" dirty="0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Technical </a:t>
            </a:r>
            <a:r>
              <a:rPr lang="en-GB" sz="2400" b="1" dirty="0" smtClean="0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reports</a:t>
            </a:r>
            <a:r>
              <a:rPr lang="en-GB" sz="2400" dirty="0" smtClean="0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publications, </a:t>
            </a:r>
            <a:r>
              <a:rPr lang="es-ES" sz="2400" dirty="0" err="1" smtClean="0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methods</a:t>
            </a:r>
            <a:r>
              <a:rPr lang="es-ES" sz="2400" dirty="0" smtClean="0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R-</a:t>
            </a:r>
            <a:r>
              <a:rPr lang="es-ES" sz="2400" dirty="0" err="1" smtClean="0">
                <a:solidFill>
                  <a:srgbClr val="0E487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package</a:t>
            </a:r>
            <a:endParaRPr sz="2400" dirty="0">
              <a:solidFill>
                <a:srgbClr val="0E487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19170" lvl="1" indent="-423323">
              <a:lnSpc>
                <a:spcPct val="200000"/>
              </a:lnSpc>
              <a:buClr>
                <a:schemeClr val="dk1"/>
              </a:buClr>
              <a:buSzPts val="1400"/>
              <a:buChar char="○"/>
            </a:pPr>
            <a:r>
              <a:rPr lang="en-GB" sz="2000" u="sng" dirty="0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6"/>
              </a:rPr>
              <a:t>https://s2s4e.eu/climate-services/public-deliverables</a:t>
            </a:r>
            <a:endParaRPr sz="2000" dirty="0">
              <a:solidFill>
                <a:srgbClr val="0E487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4" name="Google Shape;354;p45"/>
          <p:cNvSpPr txBox="1">
            <a:spLocks noGrp="1"/>
          </p:cNvSpPr>
          <p:nvPr>
            <p:ph type="title"/>
          </p:nvPr>
        </p:nvSpPr>
        <p:spPr>
          <a:xfrm>
            <a:off x="1999600" y="211245"/>
            <a:ext cx="101924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144173"/>
              </a:buClr>
            </a:pPr>
            <a:r>
              <a:rPr lang="en-GB" sz="4000" dirty="0">
                <a:solidFill>
                  <a:srgbClr val="10BAB1"/>
                </a:solidFill>
              </a:rPr>
              <a:t>Additional </a:t>
            </a:r>
            <a:r>
              <a:rPr lang="en-GB" sz="4000" dirty="0" smtClean="0">
                <a:solidFill>
                  <a:srgbClr val="10BAB1"/>
                </a:solidFill>
              </a:rPr>
              <a:t>resources...</a:t>
            </a:r>
            <a:endParaRPr sz="4000" dirty="0">
              <a:solidFill>
                <a:srgbClr val="10BA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0F95C9-CFF0-4850-BD74-FB6E80B3F133}"/>
              </a:ext>
            </a:extLst>
          </p:cNvPr>
          <p:cNvSpPr/>
          <p:nvPr/>
        </p:nvSpPr>
        <p:spPr>
          <a:xfrm>
            <a:off x="0" y="0"/>
            <a:ext cx="12192000" cy="2507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E90B1E3D-A0AA-4F71-9ED0-9126C66231D4}"/>
              </a:ext>
            </a:extLst>
          </p:cNvPr>
          <p:cNvSpPr txBox="1"/>
          <p:nvPr/>
        </p:nvSpPr>
        <p:spPr>
          <a:xfrm>
            <a:off x="108576" y="463356"/>
            <a:ext cx="61588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Thank</a:t>
            </a:r>
            <a:r>
              <a:rPr lang="fr-FR" sz="44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you</a:t>
            </a:r>
            <a:endParaRPr lang="fr-FR" sz="4400" b="1" dirty="0">
              <a:solidFill>
                <a:srgbClr val="0E4878"/>
              </a:solidFill>
              <a:latin typeface="Segoe UI" panose="020B0502040204020203" pitchFamily="34" charset="0"/>
              <a:ea typeface="Ebrima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fr-FR" sz="180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2E879B-053A-40B5-81BE-A10C39648E85}"/>
              </a:ext>
            </a:extLst>
          </p:cNvPr>
          <p:cNvSpPr/>
          <p:nvPr/>
        </p:nvSpPr>
        <p:spPr>
          <a:xfrm>
            <a:off x="246838" y="1218610"/>
            <a:ext cx="5882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Get</a:t>
            </a:r>
            <a:r>
              <a:rPr lang="fr-FR" sz="28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in </a:t>
            </a:r>
            <a:r>
              <a:rPr lang="fr-FR" sz="28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touch</a:t>
            </a:r>
            <a:r>
              <a:rPr lang="fr-FR" sz="28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for more information!</a:t>
            </a:r>
            <a:endParaRPr lang="en-GB" sz="2800" b="1" dirty="0">
              <a:solidFill>
                <a:srgbClr val="0E48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 19">
            <a:extLst>
              <a:ext uri="{FF2B5EF4-FFF2-40B4-BE49-F238E27FC236}">
                <a16:creationId xmlns:a16="http://schemas.microsoft.com/office/drawing/2014/main" id="{C3276BEB-8782-4A69-9303-EC92CDDA41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21" y="463356"/>
            <a:ext cx="4816867" cy="1727913"/>
          </a:xfrm>
          <a:prstGeom prst="rect">
            <a:avLst/>
          </a:prstGeom>
        </p:spPr>
      </p:pic>
      <p:grpSp>
        <p:nvGrpSpPr>
          <p:cNvPr id="6" name="Groupe 29">
            <a:extLst>
              <a:ext uri="{FF2B5EF4-FFF2-40B4-BE49-F238E27FC236}">
                <a16:creationId xmlns:a16="http://schemas.microsoft.com/office/drawing/2014/main" id="{C00E6E5D-C8E3-49C8-B6F0-C1D334BF655A}"/>
              </a:ext>
            </a:extLst>
          </p:cNvPr>
          <p:cNvGrpSpPr/>
          <p:nvPr/>
        </p:nvGrpSpPr>
        <p:grpSpPr>
          <a:xfrm>
            <a:off x="2216935" y="2970886"/>
            <a:ext cx="7110429" cy="2707839"/>
            <a:chOff x="2216935" y="2970886"/>
            <a:chExt cx="7110429" cy="2707839"/>
          </a:xfrm>
        </p:grpSpPr>
        <p:grpSp>
          <p:nvGrpSpPr>
            <p:cNvPr id="7" name="Groupe 7">
              <a:extLst>
                <a:ext uri="{FF2B5EF4-FFF2-40B4-BE49-F238E27FC236}">
                  <a16:creationId xmlns:a16="http://schemas.microsoft.com/office/drawing/2014/main" id="{F1354E3B-7DAF-424F-824E-12A4AEA94334}"/>
                </a:ext>
              </a:extLst>
            </p:cNvPr>
            <p:cNvGrpSpPr/>
            <p:nvPr userDrawn="1"/>
          </p:nvGrpSpPr>
          <p:grpSpPr>
            <a:xfrm>
              <a:off x="2216935" y="2970886"/>
              <a:ext cx="7110429" cy="2707839"/>
              <a:chOff x="2023200" y="3125789"/>
              <a:chExt cx="5332823" cy="2707839"/>
            </a:xfrm>
          </p:grpSpPr>
          <p:sp>
            <p:nvSpPr>
              <p:cNvPr id="12" name="Titre 1">
                <a:extLst>
                  <a:ext uri="{FF2B5EF4-FFF2-40B4-BE49-F238E27FC236}">
                    <a16:creationId xmlns:a16="http://schemas.microsoft.com/office/drawing/2014/main" id="{48F3457F-71F9-4DC6-9F39-74107BD7A3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2629" y="3125789"/>
                <a:ext cx="4279740" cy="1127563"/>
              </a:xfrm>
              <a:prstGeom prst="rect">
                <a:avLst/>
              </a:prstGeom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fr-FR" sz="3200" b="1" dirty="0" smtClean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Isadora.jimenez@bsc.es </a:t>
                </a:r>
              </a:p>
              <a:p>
                <a:pPr algn="ctr"/>
                <a:r>
                  <a:rPr lang="fr-FR" sz="3200" dirty="0" smtClean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@isadorachristel</a:t>
                </a:r>
                <a:endParaRPr lang="en-GB" sz="3200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4" name="Titre 1">
                <a:extLst>
                  <a:ext uri="{FF2B5EF4-FFF2-40B4-BE49-F238E27FC236}">
                    <a16:creationId xmlns:a16="http://schemas.microsoft.com/office/drawing/2014/main" id="{A4E580A0-B959-45BF-BA98-6B2CB06B4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3200" y="5265304"/>
                <a:ext cx="5332823" cy="568324"/>
              </a:xfrm>
              <a:prstGeom prst="rect">
                <a:avLst/>
              </a:prstGeom>
            </p:spPr>
            <p:txBody>
              <a:bodyPr/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Follow us on </a:t>
                </a:r>
                <a:r>
                  <a:rPr lang="fr-FR" sz="1800" dirty="0" smtClean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LinkedIn, Twitter</a:t>
                </a:r>
                <a:r>
                  <a:rPr lang="fr-FR" sz="1800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  <a:r>
                  <a:rPr lang="fr-FR" sz="1800" dirty="0" smtClean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and Facebook!</a:t>
                </a:r>
                <a:endParaRPr lang="fr-FR" sz="1800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algn="ctr"/>
                <a:r>
                  <a:rPr lang="fr-FR" sz="1800" b="1" dirty="0">
                    <a:solidFill>
                      <a:srgbClr val="0E487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@s2s4e</a:t>
                </a:r>
                <a:endParaRPr lang="en-GB" sz="18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pic>
          <p:nvPicPr>
            <p:cNvPr id="10" name="Image 25">
              <a:extLst>
                <a:ext uri="{FF2B5EF4-FFF2-40B4-BE49-F238E27FC236}">
                  <a16:creationId xmlns:a16="http://schemas.microsoft.com/office/drawing/2014/main" id="{1EB08F9D-D4F3-41D4-B9CA-10306F78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6757" y="4355762"/>
              <a:ext cx="606847" cy="606847"/>
            </a:xfrm>
            <a:prstGeom prst="rect">
              <a:avLst/>
            </a:prstGeom>
          </p:spPr>
        </p:pic>
        <p:pic>
          <p:nvPicPr>
            <p:cNvPr id="11" name="Image 27">
              <a:extLst>
                <a:ext uri="{FF2B5EF4-FFF2-40B4-BE49-F238E27FC236}">
                  <a16:creationId xmlns:a16="http://schemas.microsoft.com/office/drawing/2014/main" id="{9A42A90B-CCFB-4E39-82DC-2268324F53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254" y="4361616"/>
              <a:ext cx="600908" cy="600908"/>
            </a:xfrm>
            <a:prstGeom prst="rect">
              <a:avLst/>
            </a:prstGeom>
          </p:spPr>
        </p:pic>
      </p:grpSp>
      <p:sp>
        <p:nvSpPr>
          <p:cNvPr id="15" name="Rectangle 17">
            <a:extLst>
              <a:ext uri="{FF2B5EF4-FFF2-40B4-BE49-F238E27FC236}">
                <a16:creationId xmlns:a16="http://schemas.microsoft.com/office/drawing/2014/main" id="{E77EDFB2-47E4-4311-A984-967800FDC297}"/>
              </a:ext>
            </a:extLst>
          </p:cNvPr>
          <p:cNvSpPr/>
          <p:nvPr/>
        </p:nvSpPr>
        <p:spPr>
          <a:xfrm>
            <a:off x="1687399" y="6090226"/>
            <a:ext cx="96247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u="none" strike="noStrike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This project has received funding from the Horizon 2020 programme under grant agreement </a:t>
            </a:r>
            <a:r>
              <a:rPr lang="fr-FR" sz="1200" b="0" i="1" u="none" strike="noStrike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n°776787.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content of this presentation reflects only the author’s view.</a:t>
            </a:r>
            <a:r>
              <a:rPr lang="fr-FR" sz="1200" b="0" i="1" u="none" strike="noStrike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b="0" i="1" kern="12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European Commission is not responsible for any use that may be made of the information it contains.</a:t>
            </a:r>
            <a:endParaRPr lang="fr-FR" sz="12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lvl="0" algn="l"/>
            <a:endParaRPr lang="fr-FR" sz="14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Image 18">
            <a:extLst>
              <a:ext uri="{FF2B5EF4-FFF2-40B4-BE49-F238E27FC236}">
                <a16:creationId xmlns:a16="http://schemas.microsoft.com/office/drawing/2014/main" id="{C01BFD32-4A3A-4FC3-B260-FA9E74C821E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4" y="6148908"/>
            <a:ext cx="766590" cy="51093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59" y="4361324"/>
            <a:ext cx="601200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755041" y="5960832"/>
            <a:ext cx="166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4C65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@S2S4E</a:t>
            </a:r>
            <a:endParaRPr lang="en-GB" sz="3200" dirty="0">
              <a:solidFill>
                <a:srgbClr val="4C65A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 27">
            <a:extLst>
              <a:ext uri="{FF2B5EF4-FFF2-40B4-BE49-F238E27FC236}">
                <a16:creationId xmlns:a16="http://schemas.microsoft.com/office/drawing/2014/main" id="{9A42A90B-CCFB-4E39-82DC-2268324F53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35" y="5984208"/>
            <a:ext cx="600908" cy="6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16937" y="2301631"/>
            <a:ext cx="2998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http://www.project-ukko.net/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40" y="626064"/>
            <a:ext cx="3687116" cy="161695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72860" y="167640"/>
            <a:ext cx="407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Semi-operational prototype (2015)</a:t>
            </a:r>
            <a:endParaRPr lang="en-GB" b="1" dirty="0">
              <a:solidFill>
                <a:srgbClr val="0E48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167017" y="2301631"/>
            <a:ext cx="2998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http://www.project-ukko.net/</a:t>
            </a:r>
            <a:endParaRPr lang="en-GB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620" y="626064"/>
            <a:ext cx="3687116" cy="161695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822941" y="167640"/>
            <a:ext cx="379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 fidelity prototype</a:t>
            </a:r>
            <a:endParaRPr lang="en-GB" b="1" dirty="0">
              <a:solidFill>
                <a:srgbClr val="0E48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23616" y="5867791"/>
            <a:ext cx="2998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http://www.project-ukko.net/</a:t>
            </a:r>
            <a:endParaRPr lang="en-GB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19" y="4192224"/>
            <a:ext cx="3687116" cy="161695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79540" y="3733800"/>
            <a:ext cx="379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 fidelity prototype</a:t>
            </a:r>
            <a:endParaRPr lang="en-GB" b="1" dirty="0">
              <a:solidFill>
                <a:srgbClr val="0E48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2S4E_WebinarSeries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826"/>
          <a:stretch/>
        </p:blipFill>
        <p:spPr bwMode="auto">
          <a:xfrm>
            <a:off x="11690" y="-14671"/>
            <a:ext cx="5416837" cy="56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6512257" y="2098139"/>
            <a:ext cx="5351794" cy="1366500"/>
            <a:chOff x="3666110" y="3908562"/>
            <a:chExt cx="5351794" cy="1366500"/>
          </a:xfrm>
        </p:grpSpPr>
        <p:sp>
          <p:nvSpPr>
            <p:cNvPr id="7" name="Google Shape;113;p21"/>
            <p:cNvSpPr txBox="1"/>
            <p:nvPr/>
          </p:nvSpPr>
          <p:spPr>
            <a:xfrm>
              <a:off x="5266916" y="4003738"/>
              <a:ext cx="3750988" cy="450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2400" b="1" dirty="0" smtClean="0">
                  <a:solidFill>
                    <a:srgbClr val="144173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Isadora Jiménez</a:t>
              </a:r>
            </a:p>
            <a:p>
              <a:r>
                <a:rPr lang="en-GB" sz="1600" dirty="0" smtClean="0">
                  <a:solidFill>
                    <a:srgbClr val="144173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Head of Knowledge Transfer team, BSC</a:t>
              </a:r>
            </a:p>
            <a:p>
              <a:r>
                <a:rPr lang="en-GB" sz="1600" dirty="0" smtClean="0">
                  <a:solidFill>
                    <a:srgbClr val="144173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@</a:t>
              </a:r>
              <a:r>
                <a:rPr lang="en-GB" sz="1600" dirty="0" err="1" smtClean="0">
                  <a:solidFill>
                    <a:srgbClr val="144173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isadorachristel</a:t>
              </a:r>
              <a:endParaRPr sz="1600" dirty="0">
                <a:solidFill>
                  <a:srgbClr val="14417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110" y="3908562"/>
              <a:ext cx="1366500" cy="1366500"/>
            </a:xfrm>
            <a:prstGeom prst="ellipse">
              <a:avLst/>
            </a:prstGeom>
            <a:ln w="28575" cap="rnd">
              <a:solidFill>
                <a:srgbClr val="F9C327"/>
              </a:solidFill>
            </a:ln>
            <a:effectLst/>
          </p:spPr>
        </p:pic>
      </p:grpSp>
      <p:grpSp>
        <p:nvGrpSpPr>
          <p:cNvPr id="9" name="Grupo 8"/>
          <p:cNvGrpSpPr/>
          <p:nvPr/>
        </p:nvGrpSpPr>
        <p:grpSpPr>
          <a:xfrm>
            <a:off x="6512257" y="419855"/>
            <a:ext cx="3742406" cy="1347182"/>
            <a:chOff x="6702855" y="3940364"/>
            <a:chExt cx="3742406" cy="1347182"/>
          </a:xfrm>
        </p:grpSpPr>
        <p:sp>
          <p:nvSpPr>
            <p:cNvPr id="10" name="Google Shape;109;p21"/>
            <p:cNvSpPr txBox="1"/>
            <p:nvPr/>
          </p:nvSpPr>
          <p:spPr>
            <a:xfrm>
              <a:off x="8303661" y="4085155"/>
              <a:ext cx="2141600" cy="5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2400" b="1" dirty="0" err="1" smtClean="0">
                  <a:solidFill>
                    <a:srgbClr val="144173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Ilaria</a:t>
              </a:r>
              <a:r>
                <a:rPr lang="en-GB" sz="2400" b="1" dirty="0" smtClean="0">
                  <a:solidFill>
                    <a:srgbClr val="144173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 </a:t>
              </a:r>
              <a:r>
                <a:rPr lang="en-GB" sz="2400" b="1" dirty="0" err="1" smtClean="0">
                  <a:solidFill>
                    <a:srgbClr val="144173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Vigo</a:t>
              </a:r>
              <a:endParaRPr lang="en-GB" sz="2400" b="1" dirty="0" smtClean="0">
                <a:solidFill>
                  <a:srgbClr val="14417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  <a:p>
              <a:r>
                <a:rPr lang="en-GB" sz="1600" dirty="0" smtClean="0">
                  <a:solidFill>
                    <a:srgbClr val="144173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Moderator, BSC</a:t>
              </a:r>
              <a:endParaRPr sz="1600" dirty="0">
                <a:solidFill>
                  <a:srgbClr val="14417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</p:txBody>
        </p:sp>
        <p:pic>
          <p:nvPicPr>
            <p:cNvPr id="11" name="Picture 2" descr="https://www.bsc.es/sites/default/files/public/personal_photo/ivigo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55" y="3940364"/>
              <a:ext cx="1347181" cy="1347182"/>
            </a:xfrm>
            <a:prstGeom prst="ellipse">
              <a:avLst/>
            </a:prstGeom>
            <a:ln w="28575" cap="rnd">
              <a:solidFill>
                <a:srgbClr val="F9C327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/>
          <p:cNvGrpSpPr/>
          <p:nvPr/>
        </p:nvGrpSpPr>
        <p:grpSpPr>
          <a:xfrm>
            <a:off x="6512257" y="3795741"/>
            <a:ext cx="4636545" cy="1366500"/>
            <a:chOff x="3666110" y="3908562"/>
            <a:chExt cx="4636545" cy="1366500"/>
          </a:xfrm>
        </p:grpSpPr>
        <p:sp>
          <p:nvSpPr>
            <p:cNvPr id="13" name="Google Shape;113;p21"/>
            <p:cNvSpPr txBox="1"/>
            <p:nvPr/>
          </p:nvSpPr>
          <p:spPr>
            <a:xfrm>
              <a:off x="5266916" y="4101544"/>
              <a:ext cx="3035739" cy="450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2400" b="1" dirty="0" smtClean="0">
                  <a:solidFill>
                    <a:srgbClr val="144173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Andrea </a:t>
              </a:r>
              <a:r>
                <a:rPr lang="en-GB" sz="2400" b="1" dirty="0" err="1" smtClean="0">
                  <a:solidFill>
                    <a:srgbClr val="144173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Manrique</a:t>
              </a:r>
              <a:endParaRPr lang="en-GB" sz="2400" b="1" dirty="0" smtClean="0">
                <a:solidFill>
                  <a:srgbClr val="14417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  <a:p>
              <a:r>
                <a:rPr lang="en-GB" sz="1600" dirty="0" smtClean="0">
                  <a:solidFill>
                    <a:srgbClr val="144173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Climate scientist, BSC</a:t>
              </a:r>
              <a:endParaRPr sz="1600" dirty="0">
                <a:solidFill>
                  <a:srgbClr val="14417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110" y="3908562"/>
              <a:ext cx="1366500" cy="1366500"/>
            </a:xfrm>
            <a:prstGeom prst="ellipse">
              <a:avLst/>
            </a:prstGeom>
            <a:ln w="28575" cap="rnd">
              <a:solidFill>
                <a:srgbClr val="F9C327"/>
              </a:solidFill>
            </a:ln>
            <a:effectLst/>
          </p:spPr>
        </p:pic>
      </p:grpSp>
      <p:pic>
        <p:nvPicPr>
          <p:cNvPr id="15" name="Picture 4" descr="Imag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51"/>
          <a:stretch/>
        </p:blipFill>
        <p:spPr bwMode="auto">
          <a:xfrm>
            <a:off x="0" y="5764192"/>
            <a:ext cx="12192000" cy="109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7755041" y="5960832"/>
            <a:ext cx="166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4C65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@S2S4E</a:t>
            </a:r>
            <a:endParaRPr lang="en-GB" sz="3200" dirty="0">
              <a:solidFill>
                <a:srgbClr val="4C65A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Image 27">
            <a:extLst>
              <a:ext uri="{FF2B5EF4-FFF2-40B4-BE49-F238E27FC236}">
                <a16:creationId xmlns:a16="http://schemas.microsoft.com/office/drawing/2014/main" id="{9A42A90B-CCFB-4E39-82DC-2268324F53D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35" y="5984208"/>
            <a:ext cx="600908" cy="6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0" y="3230428"/>
            <a:ext cx="12192000" cy="263367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55"/>
          <p:cNvSpPr/>
          <p:nvPr/>
        </p:nvSpPr>
        <p:spPr>
          <a:xfrm>
            <a:off x="4174733" y="1578106"/>
            <a:ext cx="3012951" cy="1403823"/>
          </a:xfrm>
          <a:prstGeom prst="rect">
            <a:avLst/>
          </a:prstGeom>
          <a:solidFill>
            <a:srgbClr val="F9C327"/>
          </a:solidFill>
          <a:ln w="3175">
            <a:solidFill>
              <a:srgbClr val="F9C32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3" name="17 Rectángulo"/>
          <p:cNvSpPr/>
          <p:nvPr/>
        </p:nvSpPr>
        <p:spPr>
          <a:xfrm>
            <a:off x="1765300" y="858968"/>
            <a:ext cx="2316665" cy="719138"/>
          </a:xfrm>
          <a:prstGeom prst="snip1Rect">
            <a:avLst/>
          </a:prstGeom>
          <a:solidFill>
            <a:schemeClr val="bg1"/>
          </a:solidFill>
          <a:ln>
            <a:solidFill>
              <a:srgbClr val="10BAB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es-ES" b="1" dirty="0" err="1">
                <a:solidFill>
                  <a:srgbClr val="0E4878"/>
                </a:solidFill>
              </a:rPr>
              <a:t>Weather</a:t>
            </a:r>
            <a:r>
              <a:rPr lang="es-ES" b="1" dirty="0">
                <a:solidFill>
                  <a:srgbClr val="0E4878"/>
                </a:solidFill>
              </a:rPr>
              <a:t> </a:t>
            </a:r>
            <a:r>
              <a:rPr lang="es-ES" b="1" dirty="0" err="1">
                <a:solidFill>
                  <a:srgbClr val="0E4878"/>
                </a:solidFill>
              </a:rPr>
              <a:t>Forecast</a:t>
            </a:r>
            <a:endParaRPr lang="es-ES" b="1" dirty="0">
              <a:solidFill>
                <a:srgbClr val="0E4878"/>
              </a:solidFill>
            </a:endParaRPr>
          </a:p>
        </p:txBody>
      </p:sp>
      <p:sp>
        <p:nvSpPr>
          <p:cNvPr id="4" name="15 Rectángulo"/>
          <p:cNvSpPr/>
          <p:nvPr/>
        </p:nvSpPr>
        <p:spPr>
          <a:xfrm>
            <a:off x="4174734" y="858968"/>
            <a:ext cx="4068565" cy="719138"/>
          </a:xfrm>
          <a:prstGeom prst="snip1Rect">
            <a:avLst/>
          </a:prstGeom>
          <a:solidFill>
            <a:schemeClr val="bg1"/>
          </a:solidFill>
          <a:ln>
            <a:solidFill>
              <a:srgbClr val="10BAB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es-ES" b="1" dirty="0" err="1">
                <a:solidFill>
                  <a:srgbClr val="0E4878"/>
                </a:solidFill>
              </a:rPr>
              <a:t>Climate</a:t>
            </a:r>
            <a:r>
              <a:rPr lang="es-ES" b="1" dirty="0">
                <a:solidFill>
                  <a:srgbClr val="0E4878"/>
                </a:solidFill>
              </a:rPr>
              <a:t> </a:t>
            </a:r>
            <a:r>
              <a:rPr lang="es-ES" b="1" dirty="0" err="1">
                <a:solidFill>
                  <a:srgbClr val="0E4878"/>
                </a:solidFill>
              </a:rPr>
              <a:t>Predictions</a:t>
            </a:r>
            <a:endParaRPr lang="es-ES" b="1" dirty="0">
              <a:solidFill>
                <a:srgbClr val="0E4878"/>
              </a:solidFill>
            </a:endParaRPr>
          </a:p>
        </p:txBody>
      </p:sp>
      <p:sp>
        <p:nvSpPr>
          <p:cNvPr id="5" name="16 Rectángulo"/>
          <p:cNvSpPr/>
          <p:nvPr/>
        </p:nvSpPr>
        <p:spPr>
          <a:xfrm>
            <a:off x="8336068" y="858968"/>
            <a:ext cx="1996970" cy="719138"/>
          </a:xfrm>
          <a:prstGeom prst="snip1Rect">
            <a:avLst/>
          </a:prstGeom>
          <a:solidFill>
            <a:schemeClr val="bg1"/>
          </a:solidFill>
          <a:ln>
            <a:solidFill>
              <a:srgbClr val="10BAB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es-ES" b="1" dirty="0" err="1">
                <a:solidFill>
                  <a:srgbClr val="0E4878"/>
                </a:solidFill>
              </a:rPr>
              <a:t>Multidecadal</a:t>
            </a:r>
            <a:r>
              <a:rPr lang="es-ES" b="1" dirty="0">
                <a:solidFill>
                  <a:srgbClr val="0E4878"/>
                </a:solidFill>
              </a:rPr>
              <a:t> and </a:t>
            </a:r>
            <a:r>
              <a:rPr lang="es-ES" b="1" dirty="0" err="1">
                <a:solidFill>
                  <a:srgbClr val="0E4878"/>
                </a:solidFill>
              </a:rPr>
              <a:t>Projections</a:t>
            </a:r>
            <a:endParaRPr lang="es-ES" b="1" dirty="0">
              <a:solidFill>
                <a:srgbClr val="0E4878"/>
              </a:solidFill>
            </a:endParaRPr>
          </a:p>
        </p:txBody>
      </p:sp>
      <p:cxnSp>
        <p:nvCxnSpPr>
          <p:cNvPr id="6" name="3 Conector recto"/>
          <p:cNvCxnSpPr/>
          <p:nvPr/>
        </p:nvCxnSpPr>
        <p:spPr>
          <a:xfrm>
            <a:off x="1765300" y="1945004"/>
            <a:ext cx="8684733" cy="0"/>
          </a:xfrm>
          <a:prstGeom prst="line">
            <a:avLst/>
          </a:prstGeom>
          <a:ln w="254000">
            <a:solidFill>
              <a:srgbClr val="10BAB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3"/>
          <p:cNvSpPr txBox="1"/>
          <p:nvPr/>
        </p:nvSpPr>
        <p:spPr>
          <a:xfrm>
            <a:off x="2584417" y="1760338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E4878"/>
                </a:solidFill>
              </a:rPr>
              <a:t>●</a:t>
            </a:r>
            <a:endParaRPr lang="en-GB" dirty="0">
              <a:solidFill>
                <a:srgbClr val="0E4878"/>
              </a:solidFill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4604700" y="1742684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6261102" y="174043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E4878"/>
                </a:solidFill>
              </a:rPr>
              <a:t>●</a:t>
            </a:r>
            <a:endParaRPr lang="en-GB" dirty="0">
              <a:solidFill>
                <a:srgbClr val="0E4878"/>
              </a:solidFill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7705140" y="1742684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9032709" y="1740435"/>
            <a:ext cx="26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4890"/>
                </a:solidFill>
              </a:rPr>
              <a:t>●</a:t>
            </a:r>
            <a:endParaRPr lang="en-GB" dirty="0">
              <a:solidFill>
                <a:srgbClr val="004890"/>
              </a:solidFill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3939070" y="153494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10 d-1 month</a:t>
            </a:r>
          </a:p>
        </p:txBody>
      </p:sp>
      <p:sp>
        <p:nvSpPr>
          <p:cNvPr id="13" name="Rectangle 25"/>
          <p:cNvSpPr/>
          <p:nvPr/>
        </p:nvSpPr>
        <p:spPr>
          <a:xfrm>
            <a:off x="5604900" y="1534942"/>
            <a:ext cx="1535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dirty="0">
                <a:solidFill>
                  <a:srgbClr val="124484">
                    <a:lumMod val="50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1  </a:t>
            </a:r>
            <a:r>
              <a:rPr lang="en-US" sz="1400" dirty="0">
                <a:solidFill>
                  <a:srgbClr val="0E4878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month–7</a:t>
            </a:r>
            <a:r>
              <a:rPr lang="en-US" sz="1400" dirty="0">
                <a:solidFill>
                  <a:srgbClr val="124484">
                    <a:lumMod val="50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month</a:t>
            </a:r>
          </a:p>
        </p:txBody>
      </p:sp>
      <p:sp>
        <p:nvSpPr>
          <p:cNvPr id="14" name="TextBox 26"/>
          <p:cNvSpPr txBox="1"/>
          <p:nvPr/>
        </p:nvSpPr>
        <p:spPr>
          <a:xfrm>
            <a:off x="7103188" y="1534942"/>
            <a:ext cx="1447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2-30 years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8546842" y="1534942"/>
            <a:ext cx="1447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E4878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20-100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years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82" y="3230428"/>
            <a:ext cx="9144000" cy="2633676"/>
          </a:xfrm>
          <a:prstGeom prst="rect">
            <a:avLst/>
          </a:prstGeom>
          <a:solidFill>
            <a:srgbClr val="F9C327"/>
          </a:solidFill>
          <a:ln>
            <a:noFill/>
          </a:ln>
        </p:spPr>
      </p:pic>
      <p:sp>
        <p:nvSpPr>
          <p:cNvPr id="17" name="Rounded Rectangle 61"/>
          <p:cNvSpPr/>
          <p:nvPr/>
        </p:nvSpPr>
        <p:spPr>
          <a:xfrm>
            <a:off x="4297608" y="2201522"/>
            <a:ext cx="2775100" cy="376195"/>
          </a:xfrm>
          <a:prstGeom prst="roundRect">
            <a:avLst/>
          </a:prstGeom>
          <a:solidFill>
            <a:srgbClr val="F269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</a:rPr>
              <a:t>S2S4E project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7622" y="5864956"/>
            <a:ext cx="12263120" cy="0"/>
          </a:xfrm>
          <a:prstGeom prst="line">
            <a:avLst/>
          </a:prstGeom>
          <a:ln w="38100" cmpd="sng">
            <a:solidFill>
              <a:srgbClr val="F9C327"/>
            </a:solidFill>
            <a:headEnd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-2538" y="3231280"/>
            <a:ext cx="12192000" cy="0"/>
          </a:xfrm>
          <a:prstGeom prst="line">
            <a:avLst/>
          </a:prstGeom>
          <a:ln w="38100" cmpd="sng">
            <a:solidFill>
              <a:srgbClr val="F9C327"/>
            </a:solidFill>
            <a:headEnd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23"/>
          <p:cNvSpPr txBox="1"/>
          <p:nvPr/>
        </p:nvSpPr>
        <p:spPr>
          <a:xfrm>
            <a:off x="1951975" y="153494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Present-15d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97607" y="2674152"/>
            <a:ext cx="124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Next 4 weeks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5883770" y="2674152"/>
            <a:ext cx="124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Next 3 months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9C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306418" y="2129778"/>
            <a:ext cx="5579164" cy="822652"/>
          </a:xfrm>
        </p:spPr>
        <p:txBody>
          <a:bodyPr/>
          <a:lstStyle/>
          <a:p>
            <a:pPr algn="ctr"/>
            <a:r>
              <a:rPr lang="es-ES_tradnl" sz="6600" dirty="0">
                <a:solidFill>
                  <a:srgbClr val="144A6D"/>
                </a:solidFill>
                <a:latin typeface="+mn-lt"/>
              </a:rPr>
              <a:t>UNCERTAINTY</a:t>
            </a:r>
            <a:endParaRPr lang="es-ES_tradnl" sz="6600" dirty="0">
              <a:solidFill>
                <a:srgbClr val="144A6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66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01148" cy="6858000"/>
          </a:xfrm>
          <a:prstGeom prst="rect">
            <a:avLst/>
          </a:prstGeom>
          <a:solidFill>
            <a:srgbClr val="F9C327"/>
          </a:solidFill>
          <a:ln>
            <a:solidFill>
              <a:srgbClr val="F9C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-1749290" y="2824231"/>
            <a:ext cx="441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144A6D"/>
                </a:solidFill>
              </a:rPr>
              <a:t>CLIMATE SCIENTISTS</a:t>
            </a:r>
            <a:endParaRPr lang="es-ES_tradnl" sz="3600" b="1" dirty="0">
              <a:solidFill>
                <a:srgbClr val="144A6D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29339" y="1769175"/>
            <a:ext cx="73664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_tradnl" sz="2400" b="1" dirty="0" err="1"/>
              <a:t>Uncertainty</a:t>
            </a:r>
            <a:endParaRPr lang="es-ES_tradnl" sz="2400" b="1" dirty="0"/>
          </a:p>
          <a:p>
            <a:pPr fontAlgn="base"/>
            <a:endParaRPr lang="es-ES_tradnl" sz="2400" b="1" dirty="0"/>
          </a:p>
          <a:p>
            <a:pPr algn="just" fontAlgn="base"/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means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lack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precision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the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exact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value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for</a:t>
            </a:r>
            <a:r>
              <a:rPr lang="es-ES_tradnl" sz="2400" b="1" dirty="0">
                <a:solidFill>
                  <a:srgbClr val="F26944"/>
                </a:solidFill>
              </a:rPr>
              <a:t> a </a:t>
            </a:r>
            <a:r>
              <a:rPr lang="es-ES_tradnl" sz="2400" b="1" dirty="0" err="1">
                <a:solidFill>
                  <a:srgbClr val="F26944"/>
                </a:solidFill>
              </a:rPr>
              <a:t>given</a:t>
            </a:r>
            <a:r>
              <a:rPr lang="es-ES_tradnl" sz="2400" b="1" dirty="0">
                <a:solidFill>
                  <a:srgbClr val="F26944"/>
                </a:solidFill>
              </a:rPr>
              <a:t> time </a:t>
            </a:r>
            <a:r>
              <a:rPr lang="es-ES_tradnl" sz="2400" b="1" dirty="0" err="1">
                <a:solidFill>
                  <a:srgbClr val="F26944"/>
                </a:solidFill>
              </a:rPr>
              <a:t>is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not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predictable</a:t>
            </a:r>
            <a:r>
              <a:rPr lang="es-ES_tradnl" sz="2400" b="1" dirty="0">
                <a:solidFill>
                  <a:srgbClr val="F26944"/>
                </a:solidFill>
              </a:rPr>
              <a:t>, </a:t>
            </a:r>
            <a:r>
              <a:rPr lang="es-ES_tradnl" sz="2400" b="1" dirty="0" err="1">
                <a:solidFill>
                  <a:srgbClr val="F26944"/>
                </a:solidFill>
              </a:rPr>
              <a:t>but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it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does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not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usually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imply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lack</a:t>
            </a:r>
            <a:r>
              <a:rPr lang="es-ES_tradnl" sz="2400" b="1" dirty="0">
                <a:solidFill>
                  <a:srgbClr val="F26944"/>
                </a:solidFill>
              </a:rPr>
              <a:t> of </a:t>
            </a:r>
            <a:r>
              <a:rPr lang="es-ES_tradnl" sz="2400" b="1" dirty="0" err="1">
                <a:solidFill>
                  <a:srgbClr val="F26944"/>
                </a:solidFill>
              </a:rPr>
              <a:t>knowledge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Often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future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state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process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predictable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such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as a roll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dice,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probability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finding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in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certain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state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known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probability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rolling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six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1/6, and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flipping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tails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coin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1/2). In 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climate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dice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loaded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refer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even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perfect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knowledge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odds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can be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modelled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statistically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pdfs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extreme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theory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stochastic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time series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models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31" y="420190"/>
            <a:ext cx="2748412" cy="12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90852" y="0"/>
            <a:ext cx="901148" cy="6858000"/>
          </a:xfrm>
          <a:prstGeom prst="rect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 rot="5400000">
            <a:off x="9568072" y="2917003"/>
            <a:ext cx="441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144A6D"/>
                </a:solidFill>
              </a:rPr>
              <a:t>USERS</a:t>
            </a:r>
            <a:endParaRPr lang="es-ES_tradnl" sz="3600" b="1" dirty="0">
              <a:solidFill>
                <a:srgbClr val="144A6D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54095" y="2158161"/>
            <a:ext cx="71031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err="1"/>
              <a:t>Uncertainty</a:t>
            </a:r>
            <a:endParaRPr lang="es-ES_tradnl" sz="2400" b="1" dirty="0"/>
          </a:p>
          <a:p>
            <a:endParaRPr lang="es-ES_tradnl" sz="2400" dirty="0"/>
          </a:p>
          <a:p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Uncertainty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situation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involves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imperfect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or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unknown</a:t>
            </a:r>
            <a:r>
              <a:rPr lang="es-ES_tradnl" sz="2400" b="1" dirty="0">
                <a:solidFill>
                  <a:srgbClr val="F26944"/>
                </a:solidFill>
              </a:rPr>
              <a:t> </a:t>
            </a:r>
            <a:r>
              <a:rPr lang="es-ES_tradnl" sz="2400" b="1" dirty="0" err="1">
                <a:solidFill>
                  <a:srgbClr val="F26944"/>
                </a:solidFill>
              </a:rPr>
              <a:t>information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applies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predictions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future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events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to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physical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measurements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already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made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unknown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Uncertainty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arises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in 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partially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observable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 and/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stochastic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environments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as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as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due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to 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ignorance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indolence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both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_trad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mage result for wikipedia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06" y="318057"/>
            <a:ext cx="1411041" cy="17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01148" cy="6858000"/>
          </a:xfrm>
          <a:prstGeom prst="rect">
            <a:avLst/>
          </a:prstGeom>
          <a:solidFill>
            <a:srgbClr val="F9C327"/>
          </a:solidFill>
          <a:ln>
            <a:solidFill>
              <a:srgbClr val="F9C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-1749290" y="2824231"/>
            <a:ext cx="441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144A6D"/>
                </a:solidFill>
              </a:rPr>
              <a:t>CLIMATE SCIENTISTS</a:t>
            </a:r>
            <a:endParaRPr lang="es-ES_tradnl" sz="3600" b="1" dirty="0">
              <a:solidFill>
                <a:srgbClr val="144A6D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29339" y="1769167"/>
            <a:ext cx="73664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_tradnl" sz="2400" b="1" dirty="0" err="1"/>
              <a:t>Reliable</a:t>
            </a:r>
            <a:endParaRPr lang="es-ES_tradnl" sz="2400" b="1" dirty="0"/>
          </a:p>
          <a:p>
            <a:pPr fontAlgn="base"/>
            <a:endParaRPr lang="es-ES_tradnl" sz="2400" b="1" dirty="0"/>
          </a:p>
          <a:p>
            <a:pPr algn="just" fontAlgn="base"/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charactheristic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forecast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the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probabilities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issued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for</a:t>
            </a:r>
            <a:r>
              <a:rPr lang="es-ES_tradnl" sz="2400" b="1" dirty="0">
                <a:solidFill>
                  <a:srgbClr val="F26944"/>
                </a:solidFill>
              </a:rPr>
              <a:t> a </a:t>
            </a:r>
            <a:r>
              <a:rPr lang="es-ES_tradnl" sz="2400" b="1" dirty="0" err="1">
                <a:solidFill>
                  <a:srgbClr val="F26944"/>
                </a:solidFill>
              </a:rPr>
              <a:t>specific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event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vary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>
                <a:solidFill>
                  <a:srgbClr val="F26944"/>
                </a:solidFill>
              </a:rPr>
              <a:t>a </a:t>
            </a:r>
            <a:r>
              <a:rPr lang="es-ES_tradnl" sz="2400" b="1" dirty="0" err="1">
                <a:solidFill>
                  <a:srgbClr val="F26944"/>
                </a:solidFill>
              </a:rPr>
              <a:t>proportion</a:t>
            </a:r>
            <a:r>
              <a:rPr lang="es-ES_tradnl" sz="2400" b="1" dirty="0">
                <a:solidFill>
                  <a:srgbClr val="F26944"/>
                </a:solidFill>
              </a:rPr>
              <a:t> of times </a:t>
            </a:r>
            <a:r>
              <a:rPr lang="es-ES_tradnl" sz="2400" b="1" dirty="0" err="1">
                <a:solidFill>
                  <a:srgbClr val="F26944"/>
                </a:solidFill>
              </a:rPr>
              <a:t>equal</a:t>
            </a:r>
            <a:r>
              <a:rPr lang="es-ES_tradnl" sz="2400" b="1" dirty="0">
                <a:solidFill>
                  <a:srgbClr val="F26944"/>
                </a:solidFill>
              </a:rPr>
              <a:t> to </a:t>
            </a:r>
            <a:r>
              <a:rPr lang="es-ES_tradnl" sz="2400" b="1" dirty="0" err="1">
                <a:solidFill>
                  <a:srgbClr val="F26944"/>
                </a:solidFill>
              </a:rPr>
              <a:t>the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climatological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frequency</a:t>
            </a:r>
            <a:r>
              <a:rPr lang="es-ES_tradnl" sz="2400" b="1" dirty="0">
                <a:solidFill>
                  <a:srgbClr val="F26944"/>
                </a:solidFill>
              </a:rPr>
              <a:t> of </a:t>
            </a:r>
            <a:r>
              <a:rPr lang="es-ES_tradnl" sz="2400" b="1" dirty="0" err="1">
                <a:solidFill>
                  <a:srgbClr val="F26944"/>
                </a:solidFill>
              </a:rPr>
              <a:t>the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event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reliable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predicts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example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  50% (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20%, 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73%)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probability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rain,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averge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  be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correct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50% (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20%, 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73%) 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times, no more, no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less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_trad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31" y="420190"/>
            <a:ext cx="2748412" cy="12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13" y="2639389"/>
            <a:ext cx="7930343" cy="270944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290852" y="0"/>
            <a:ext cx="901148" cy="6858000"/>
          </a:xfrm>
          <a:prstGeom prst="rect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 rot="5400000">
            <a:off x="9568072" y="2917003"/>
            <a:ext cx="441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144A6D"/>
                </a:solidFill>
              </a:rPr>
              <a:t>USERS</a:t>
            </a:r>
            <a:endParaRPr lang="es-ES_tradnl" sz="3600" b="1" dirty="0">
              <a:solidFill>
                <a:srgbClr val="144A6D"/>
              </a:solidFill>
            </a:endParaRPr>
          </a:p>
        </p:txBody>
      </p:sp>
      <p:pic>
        <p:nvPicPr>
          <p:cNvPr id="3074" name="Picture 2" descr="mage result for cambridge dictionar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10" y="466572"/>
            <a:ext cx="3150607" cy="11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0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2496</TotalTime>
  <Words>927</Words>
  <Application>Microsoft Office PowerPoint</Application>
  <PresentationFormat>Panorámica</PresentationFormat>
  <Paragraphs>119</Paragraphs>
  <Slides>24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Ebrima</vt:lpstr>
      <vt:lpstr>Gadugi</vt:lpstr>
      <vt:lpstr>Mangal</vt:lpstr>
      <vt:lpstr>Noto Sans Symbols</vt:lpstr>
      <vt:lpstr>Quattrocento Sans</vt:lpstr>
      <vt:lpstr>Segoe UI</vt:lpstr>
      <vt:lpstr>Wingdings 3</vt:lpstr>
      <vt:lpstr>Thème Office</vt:lpstr>
      <vt:lpstr>S2S4E Energy Day - Webinar #1   Visual communication of forecasts  for renewable energy     </vt:lpstr>
      <vt:lpstr>Presentación de PowerPoint</vt:lpstr>
      <vt:lpstr>Presentación de PowerPoint</vt:lpstr>
      <vt:lpstr>Presentación de PowerPoint</vt:lpstr>
      <vt:lpstr>UNCERTAINTY</vt:lpstr>
      <vt:lpstr>Presentación de PowerPoint</vt:lpstr>
      <vt:lpstr>Presentación de PowerPoint</vt:lpstr>
      <vt:lpstr>Presentación de PowerPoint</vt:lpstr>
      <vt:lpstr>Presentación de PowerPoint</vt:lpstr>
      <vt:lpstr>Building TRUST</vt:lpstr>
      <vt:lpstr>Presentación de PowerPoint</vt:lpstr>
      <vt:lpstr>Presentación de PowerPoint</vt:lpstr>
      <vt:lpstr>Presentación de PowerPoint</vt:lpstr>
      <vt:lpstr>www.s2s4e.eu/dst</vt:lpstr>
      <vt:lpstr>1 “Seamless” timescales 2 WHICH forecast should I use? 3 WHEN should I use these forecats? 4 Can I TRUST these forecasts? 5 From simple to advanced</vt:lpstr>
      <vt:lpstr>1 “Seamless” timescales 2 WHICH forecast should I use? 3 WHEN should I use these forecats? 4 Can I TRUST these forecasts? 5 From simple to advanced</vt:lpstr>
      <vt:lpstr>1 “Seamless” timescales 2 WHICH forecast should I use? 3 WHEN should I use the forecats 4 Can I TRUST these forecasts? 5 From simple to advanced</vt:lpstr>
      <vt:lpstr>1 “Seamless” timescales 2 WHICH forecast should I use? 3 WHEN should I use the forecats 4 Can I TRUST these forecasts? 5 From simple to advanced</vt:lpstr>
      <vt:lpstr>1 “Seamless” timescales 2 WHICH forecast should I use? 3 WHEN should I use the forecats 4 Can I TRUST these forecasts? 5 From simple to advanced</vt:lpstr>
      <vt:lpstr>Presentación de PowerPoint</vt:lpstr>
      <vt:lpstr>Additional resources...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BAZIN-RETOURS</dc:creator>
  <cp:lastModifiedBy>Isadora Jimenez (BSC)</cp:lastModifiedBy>
  <cp:revision>100</cp:revision>
  <dcterms:created xsi:type="dcterms:W3CDTF">2017-10-19T10:22:33Z</dcterms:created>
  <dcterms:modified xsi:type="dcterms:W3CDTF">2020-06-07T10:47:25Z</dcterms:modified>
</cp:coreProperties>
</file>