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26"/>
  </p:notesMasterIdLst>
  <p:handoutMasterIdLst>
    <p:handoutMasterId r:id="rId27"/>
  </p:handoutMasterIdLst>
  <p:sldIdLst>
    <p:sldId id="282" r:id="rId2"/>
    <p:sldId id="315" r:id="rId3"/>
    <p:sldId id="316" r:id="rId4"/>
    <p:sldId id="304" r:id="rId5"/>
    <p:sldId id="293" r:id="rId6"/>
    <p:sldId id="294" r:id="rId7"/>
    <p:sldId id="295" r:id="rId8"/>
    <p:sldId id="296" r:id="rId9"/>
    <p:sldId id="297" r:id="rId10"/>
    <p:sldId id="298" r:id="rId11"/>
    <p:sldId id="303" r:id="rId12"/>
    <p:sldId id="299" r:id="rId13"/>
    <p:sldId id="301" r:id="rId14"/>
    <p:sldId id="311" r:id="rId15"/>
    <p:sldId id="305" r:id="rId16"/>
    <p:sldId id="307" r:id="rId17"/>
    <p:sldId id="309" r:id="rId18"/>
    <p:sldId id="308" r:id="rId19"/>
    <p:sldId id="310" r:id="rId20"/>
    <p:sldId id="306" r:id="rId21"/>
    <p:sldId id="312" r:id="rId22"/>
    <p:sldId id="318" r:id="rId23"/>
    <p:sldId id="317" r:id="rId24"/>
    <p:sldId id="313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636" userDrawn="1">
          <p15:clr>
            <a:srgbClr val="A4A3A4"/>
          </p15:clr>
        </p15:guide>
        <p15:guide id="2" orient="horz" pos="243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4878"/>
    <a:srgbClr val="4C65A7"/>
    <a:srgbClr val="8093BE"/>
    <a:srgbClr val="002D84"/>
    <a:srgbClr val="F26944"/>
    <a:srgbClr val="54617A"/>
    <a:srgbClr val="F7F7F7"/>
    <a:srgbClr val="10BAB1"/>
    <a:srgbClr val="F5F5F5"/>
    <a:srgbClr val="F9C3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548" autoAdjust="0"/>
    <p:restoredTop sz="94660"/>
  </p:normalViewPr>
  <p:slideViewPr>
    <p:cSldViewPr snapToGrid="0">
      <p:cViewPr>
        <p:scale>
          <a:sx n="66" d="100"/>
          <a:sy n="66" d="100"/>
        </p:scale>
        <p:origin x="1166" y="533"/>
      </p:cViewPr>
      <p:guideLst>
        <p:guide pos="3636"/>
        <p:guide orient="horz" pos="243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395F3658-71DB-4CBA-8822-F7939B43F8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D95176C-6BDE-49D3-AC66-947AD3BAF70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338A6F-63BF-4E65-9B41-098208855CC9}" type="datetimeFigureOut">
              <a:rPr lang="fr-FR" smtClean="0"/>
              <a:t>06/06/2020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43670BF-77D9-4703-82EC-90F03E8B04B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85B8EE7-1787-46AD-A5CB-F417C78D55E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1BE38B-F208-40AB-88F4-B46B79739E04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51927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190E03-5350-42EF-B9E1-9A9307E76119}" type="datetimeFigureOut">
              <a:rPr lang="fr-FR" smtClean="0"/>
              <a:t>06/06/2020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C187AC-FE14-432B-B657-8CCEE4CDB902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4218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 smtClean="0"/>
              <a:t>Hope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you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all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agree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with</a:t>
            </a:r>
            <a:r>
              <a:rPr lang="es-ES_tradnl" baseline="0" dirty="0" smtClean="0"/>
              <a:t> me, </a:t>
            </a:r>
            <a:r>
              <a:rPr lang="es-ES_tradnl" baseline="0" dirty="0" err="1" smtClean="0"/>
              <a:t>but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challenges</a:t>
            </a:r>
            <a:r>
              <a:rPr lang="es-ES_tradnl" baseline="0" dirty="0" smtClean="0"/>
              <a:t> can be </a:t>
            </a:r>
            <a:r>
              <a:rPr lang="es-ES_tradnl" baseline="0" dirty="0" err="1" smtClean="0"/>
              <a:t>summarised</a:t>
            </a:r>
            <a:r>
              <a:rPr lang="es-ES_tradnl" baseline="0" dirty="0" smtClean="0"/>
              <a:t> in </a:t>
            </a:r>
            <a:r>
              <a:rPr lang="es-ES_tradnl" baseline="0" dirty="0" err="1" smtClean="0"/>
              <a:t>just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one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word</a:t>
            </a:r>
            <a:r>
              <a:rPr lang="es-ES_tradnl" baseline="0" dirty="0" smtClean="0"/>
              <a:t>, </a:t>
            </a:r>
            <a:r>
              <a:rPr lang="es-ES_tradnl" baseline="0" dirty="0" err="1" smtClean="0"/>
              <a:t>uncertainty</a:t>
            </a:r>
            <a:r>
              <a:rPr lang="es-ES_tradnl" baseline="0" dirty="0" smtClean="0"/>
              <a:t>. </a:t>
            </a:r>
            <a:r>
              <a:rPr lang="es-ES_tradnl" baseline="0" dirty="0" err="1" smtClean="0"/>
              <a:t>But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what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each</a:t>
            </a:r>
            <a:r>
              <a:rPr lang="es-ES_tradnl" baseline="0" dirty="0" smtClean="0"/>
              <a:t> of </a:t>
            </a:r>
            <a:r>
              <a:rPr lang="es-ES_tradnl" baseline="0" dirty="0" err="1" smtClean="0"/>
              <a:t>us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understands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by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uncertainty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very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relative</a:t>
            </a:r>
            <a:r>
              <a:rPr lang="es-ES_tradnl" baseline="0" dirty="0" smtClean="0"/>
              <a:t>.</a:t>
            </a:r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69807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 smtClean="0"/>
              <a:t>So to </a:t>
            </a:r>
            <a:r>
              <a:rPr lang="es-ES_tradnl" dirty="0" err="1" smtClean="0"/>
              <a:t>reword</a:t>
            </a:r>
            <a:r>
              <a:rPr lang="es-ES_tradnl" baseline="0" dirty="0" smtClean="0"/>
              <a:t> a bit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challenge</a:t>
            </a:r>
            <a:r>
              <a:rPr lang="es-ES_tradnl" baseline="0" dirty="0" smtClean="0"/>
              <a:t>.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problem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uncertainty</a:t>
            </a:r>
            <a:r>
              <a:rPr lang="es-ES_tradnl" baseline="0" dirty="0" smtClean="0"/>
              <a:t> and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solution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building</a:t>
            </a:r>
            <a:r>
              <a:rPr lang="es-ES_tradnl" baseline="0" dirty="0" smtClean="0"/>
              <a:t> trust.</a:t>
            </a:r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80704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 smtClean="0"/>
              <a:t>So to </a:t>
            </a:r>
            <a:r>
              <a:rPr lang="es-ES_tradnl" dirty="0" err="1" smtClean="0"/>
              <a:t>reword</a:t>
            </a:r>
            <a:r>
              <a:rPr lang="es-ES_tradnl" baseline="0" dirty="0" smtClean="0"/>
              <a:t> a bit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challenge</a:t>
            </a:r>
            <a:r>
              <a:rPr lang="es-ES_tradnl" baseline="0" dirty="0" smtClean="0"/>
              <a:t>.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problem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uncertainty</a:t>
            </a:r>
            <a:r>
              <a:rPr lang="es-ES_tradnl" baseline="0" dirty="0" smtClean="0"/>
              <a:t> and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solution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building</a:t>
            </a:r>
            <a:r>
              <a:rPr lang="es-ES_tradnl" baseline="0" dirty="0" smtClean="0"/>
              <a:t> trust.</a:t>
            </a:r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14576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 smtClean="0"/>
              <a:t>So to </a:t>
            </a:r>
            <a:r>
              <a:rPr lang="es-ES_tradnl" dirty="0" err="1" smtClean="0"/>
              <a:t>reword</a:t>
            </a:r>
            <a:r>
              <a:rPr lang="es-ES_tradnl" baseline="0" dirty="0" smtClean="0"/>
              <a:t> a bit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challenge</a:t>
            </a:r>
            <a:r>
              <a:rPr lang="es-ES_tradnl" baseline="0" dirty="0" smtClean="0"/>
              <a:t>.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problem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uncertainty</a:t>
            </a:r>
            <a:r>
              <a:rPr lang="es-ES_tradnl" baseline="0" dirty="0" smtClean="0"/>
              <a:t> and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solution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building</a:t>
            </a:r>
            <a:r>
              <a:rPr lang="es-ES_tradnl" baseline="0" dirty="0" smtClean="0"/>
              <a:t> trust.</a:t>
            </a:r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58838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 smtClean="0"/>
              <a:t>So to </a:t>
            </a:r>
            <a:r>
              <a:rPr lang="es-ES_tradnl" dirty="0" err="1" smtClean="0"/>
              <a:t>reword</a:t>
            </a:r>
            <a:r>
              <a:rPr lang="es-ES_tradnl" baseline="0" dirty="0" smtClean="0"/>
              <a:t> a bit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challenge</a:t>
            </a:r>
            <a:r>
              <a:rPr lang="es-ES_tradnl" baseline="0" dirty="0" smtClean="0"/>
              <a:t>.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problem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uncertainty</a:t>
            </a:r>
            <a:r>
              <a:rPr lang="es-ES_tradnl" baseline="0" dirty="0" smtClean="0"/>
              <a:t> and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solution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building</a:t>
            </a:r>
            <a:r>
              <a:rPr lang="es-ES_tradnl" baseline="0" dirty="0" smtClean="0"/>
              <a:t> trust.</a:t>
            </a:r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33593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61bc537bf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" name="Google Shape;351;g61bc537bf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98445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 smtClean="0"/>
              <a:t>EUPORIAS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project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did</a:t>
            </a:r>
            <a:r>
              <a:rPr lang="es-ES_tradnl" baseline="0" dirty="0" smtClean="0"/>
              <a:t> a </a:t>
            </a:r>
            <a:r>
              <a:rPr lang="es-ES_tradnl" baseline="0" dirty="0" err="1" smtClean="0"/>
              <a:t>nice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glossary</a:t>
            </a:r>
            <a:r>
              <a:rPr lang="es-ES_tradnl" baseline="0" dirty="0" smtClean="0"/>
              <a:t> to </a:t>
            </a:r>
            <a:r>
              <a:rPr lang="es-ES_tradnl" baseline="0" dirty="0" err="1" smtClean="0"/>
              <a:t>explain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different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terms</a:t>
            </a:r>
            <a:r>
              <a:rPr lang="es-ES_tradnl" baseline="0" dirty="0" smtClean="0"/>
              <a:t> in </a:t>
            </a:r>
            <a:r>
              <a:rPr lang="es-ES_tradnl" baseline="0" dirty="0" err="1" smtClean="0"/>
              <a:t>climate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services</a:t>
            </a:r>
            <a:r>
              <a:rPr lang="es-ES_tradnl" baseline="0" dirty="0" smtClean="0"/>
              <a:t>. </a:t>
            </a:r>
            <a:r>
              <a:rPr lang="es-ES_tradnl" baseline="0" dirty="0" err="1" smtClean="0"/>
              <a:t>This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best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definition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they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reach</a:t>
            </a:r>
            <a:r>
              <a:rPr lang="es-ES_tradnl" baseline="0" dirty="0" smtClean="0"/>
              <a:t>, and I am </a:t>
            </a:r>
            <a:r>
              <a:rPr lang="es-ES_tradnl" baseline="0" dirty="0" err="1" smtClean="0"/>
              <a:t>sure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was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not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easy</a:t>
            </a:r>
            <a:r>
              <a:rPr lang="es-ES_tradnl" baseline="0" dirty="0" smtClean="0"/>
              <a:t> to </a:t>
            </a:r>
            <a:r>
              <a:rPr lang="es-ES_tradnl" baseline="0" dirty="0" err="1" smtClean="0"/>
              <a:t>get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everybody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happy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about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it</a:t>
            </a:r>
            <a:r>
              <a:rPr lang="es-ES_tradnl" baseline="0" dirty="0" smtClean="0"/>
              <a:t>. </a:t>
            </a:r>
            <a:r>
              <a:rPr lang="es-ES_tradnl" baseline="0" dirty="0" err="1" smtClean="0"/>
              <a:t>But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if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was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really</a:t>
            </a:r>
            <a:r>
              <a:rPr lang="es-ES_tradnl" baseline="0" dirty="0" smtClean="0"/>
              <a:t> a </a:t>
            </a:r>
            <a:r>
              <a:rPr lang="es-ES_tradnl" baseline="0" dirty="0" err="1" smtClean="0"/>
              <a:t>glossary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for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externals</a:t>
            </a:r>
            <a:r>
              <a:rPr lang="es-ES_tradnl" baseline="0" dirty="0" smtClean="0"/>
              <a:t>, </a:t>
            </a:r>
            <a:r>
              <a:rPr lang="es-ES_tradnl" baseline="0" dirty="0" err="1" smtClean="0"/>
              <a:t>why</a:t>
            </a:r>
            <a:r>
              <a:rPr lang="es-ES_tradnl" baseline="0" dirty="0" smtClean="0"/>
              <a:t> so </a:t>
            </a:r>
            <a:r>
              <a:rPr lang="es-ES_tradnl" baseline="0" dirty="0" err="1" smtClean="0"/>
              <a:t>many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explanations</a:t>
            </a:r>
            <a:r>
              <a:rPr lang="es-ES_tradnl" baseline="0" dirty="0" smtClean="0"/>
              <a:t> and </a:t>
            </a:r>
            <a:r>
              <a:rPr lang="es-ES_tradnl" baseline="0" dirty="0" err="1" smtClean="0"/>
              <a:t>justifications</a:t>
            </a:r>
            <a:r>
              <a:rPr lang="es-ES_tradnl" baseline="0" dirty="0" smtClean="0"/>
              <a:t>?</a:t>
            </a:r>
          </a:p>
          <a:p>
            <a:endParaRPr lang="es-ES_tradnl" baseline="0" dirty="0" smtClean="0"/>
          </a:p>
          <a:p>
            <a:r>
              <a:rPr lang="es-ES_tradnl" baseline="0" dirty="0" smtClean="0"/>
              <a:t>And </a:t>
            </a:r>
            <a:r>
              <a:rPr lang="es-ES_tradnl" baseline="0" dirty="0" err="1" smtClean="0"/>
              <a:t>there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plenty</a:t>
            </a:r>
            <a:r>
              <a:rPr lang="es-ES_tradnl" baseline="0" dirty="0" smtClean="0"/>
              <a:t> more </a:t>
            </a:r>
            <a:r>
              <a:rPr lang="es-ES_tradnl" baseline="0" dirty="0" err="1" smtClean="0"/>
              <a:t>about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uncertainties</a:t>
            </a:r>
            <a:r>
              <a:rPr lang="es-ES_tradnl" baseline="0" dirty="0" smtClean="0"/>
              <a:t>, </a:t>
            </a:r>
            <a:r>
              <a:rPr lang="es-ES_tradnl" baseline="0" dirty="0" err="1" smtClean="0"/>
              <a:t>we</a:t>
            </a:r>
            <a:r>
              <a:rPr lang="es-ES_tradnl" baseline="0" dirty="0" smtClean="0"/>
              <a:t> can </a:t>
            </a:r>
            <a:r>
              <a:rPr lang="es-ES_tradnl" baseline="0" dirty="0" err="1" smtClean="0"/>
              <a:t>then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move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into</a:t>
            </a:r>
            <a:r>
              <a:rPr lang="es-ES_tradnl" baseline="0" dirty="0" smtClean="0"/>
              <a:t> RELIABILITY </a:t>
            </a:r>
            <a:r>
              <a:rPr lang="es-ES_tradnl" baseline="0" dirty="0" err="1" smtClean="0"/>
              <a:t>definition</a:t>
            </a:r>
            <a:r>
              <a:rPr lang="es-ES_tradnl" baseline="0" dirty="0" smtClean="0"/>
              <a:t>, </a:t>
            </a:r>
            <a:r>
              <a:rPr lang="es-ES_tradnl" baseline="0" dirty="0" err="1" smtClean="0"/>
              <a:t>different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types</a:t>
            </a:r>
            <a:r>
              <a:rPr lang="es-ES_tradnl" baseline="0" dirty="0" smtClean="0"/>
              <a:t> of </a:t>
            </a:r>
            <a:r>
              <a:rPr lang="es-ES_tradnl" baseline="0" dirty="0" err="1" smtClean="0"/>
              <a:t>uncertainties</a:t>
            </a:r>
            <a:r>
              <a:rPr lang="es-ES_tradnl" baseline="0" dirty="0" smtClean="0"/>
              <a:t> of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model</a:t>
            </a:r>
            <a:r>
              <a:rPr lang="es-ES_tradnl" baseline="0" dirty="0" smtClean="0"/>
              <a:t>, </a:t>
            </a:r>
            <a:r>
              <a:rPr lang="es-ES_tradnl" baseline="0" dirty="0" err="1" smtClean="0"/>
              <a:t>on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initial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conditions</a:t>
            </a:r>
            <a:r>
              <a:rPr lang="es-ES_tradnl" baseline="0" dirty="0" smtClean="0"/>
              <a:t>, of </a:t>
            </a:r>
            <a:r>
              <a:rPr lang="es-ES_tradnl" baseline="0" dirty="0" err="1" smtClean="0"/>
              <a:t>the</a:t>
            </a:r>
            <a:r>
              <a:rPr lang="mr-IN" baseline="0" dirty="0" smtClean="0"/>
              <a:t>…</a:t>
            </a:r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99527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 smtClean="0"/>
              <a:t>EUPORIAS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project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did</a:t>
            </a:r>
            <a:r>
              <a:rPr lang="es-ES_tradnl" baseline="0" dirty="0" smtClean="0"/>
              <a:t> a </a:t>
            </a:r>
            <a:r>
              <a:rPr lang="es-ES_tradnl" baseline="0" dirty="0" err="1" smtClean="0"/>
              <a:t>nice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glossary</a:t>
            </a:r>
            <a:r>
              <a:rPr lang="es-ES_tradnl" baseline="0" dirty="0" smtClean="0"/>
              <a:t> to </a:t>
            </a:r>
            <a:r>
              <a:rPr lang="es-ES_tradnl" baseline="0" dirty="0" err="1" smtClean="0"/>
              <a:t>explain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different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terms</a:t>
            </a:r>
            <a:r>
              <a:rPr lang="es-ES_tradnl" baseline="0" dirty="0" smtClean="0"/>
              <a:t> in </a:t>
            </a:r>
            <a:r>
              <a:rPr lang="es-ES_tradnl" baseline="0" dirty="0" err="1" smtClean="0"/>
              <a:t>climate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services</a:t>
            </a:r>
            <a:r>
              <a:rPr lang="es-ES_tradnl" baseline="0" dirty="0" smtClean="0"/>
              <a:t>. </a:t>
            </a:r>
            <a:r>
              <a:rPr lang="es-ES_tradnl" baseline="0" dirty="0" err="1" smtClean="0"/>
              <a:t>This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best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definition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they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reach</a:t>
            </a:r>
            <a:r>
              <a:rPr lang="es-ES_tradnl" baseline="0" dirty="0" smtClean="0"/>
              <a:t>, and I am </a:t>
            </a:r>
            <a:r>
              <a:rPr lang="es-ES_tradnl" baseline="0" dirty="0" err="1" smtClean="0"/>
              <a:t>sure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was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not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easy</a:t>
            </a:r>
            <a:r>
              <a:rPr lang="es-ES_tradnl" baseline="0" dirty="0" smtClean="0"/>
              <a:t> to </a:t>
            </a:r>
            <a:r>
              <a:rPr lang="es-ES_tradnl" baseline="0" dirty="0" err="1" smtClean="0"/>
              <a:t>get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everybody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happy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about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it</a:t>
            </a:r>
            <a:r>
              <a:rPr lang="es-ES_tradnl" baseline="0" dirty="0" smtClean="0"/>
              <a:t>. </a:t>
            </a:r>
            <a:r>
              <a:rPr lang="es-ES_tradnl" baseline="0" dirty="0" err="1" smtClean="0"/>
              <a:t>But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if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was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really</a:t>
            </a:r>
            <a:r>
              <a:rPr lang="es-ES_tradnl" baseline="0" dirty="0" smtClean="0"/>
              <a:t> a </a:t>
            </a:r>
            <a:r>
              <a:rPr lang="es-ES_tradnl" baseline="0" dirty="0" err="1" smtClean="0"/>
              <a:t>glossary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for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externals</a:t>
            </a:r>
            <a:r>
              <a:rPr lang="es-ES_tradnl" baseline="0" dirty="0" smtClean="0"/>
              <a:t>, </a:t>
            </a:r>
            <a:r>
              <a:rPr lang="es-ES_tradnl" baseline="0" dirty="0" err="1" smtClean="0"/>
              <a:t>why</a:t>
            </a:r>
            <a:r>
              <a:rPr lang="es-ES_tradnl" baseline="0" dirty="0" smtClean="0"/>
              <a:t> so </a:t>
            </a:r>
            <a:r>
              <a:rPr lang="es-ES_tradnl" baseline="0" dirty="0" err="1" smtClean="0"/>
              <a:t>many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explanations</a:t>
            </a:r>
            <a:r>
              <a:rPr lang="es-ES_tradnl" baseline="0" dirty="0" smtClean="0"/>
              <a:t> and </a:t>
            </a:r>
            <a:r>
              <a:rPr lang="es-ES_tradnl" baseline="0" dirty="0" err="1" smtClean="0"/>
              <a:t>justifications</a:t>
            </a:r>
            <a:r>
              <a:rPr lang="es-ES_tradnl" baseline="0" dirty="0" smtClean="0"/>
              <a:t>?</a:t>
            </a:r>
          </a:p>
          <a:p>
            <a:endParaRPr lang="es-ES_tradnl" baseline="0" dirty="0" smtClean="0"/>
          </a:p>
          <a:p>
            <a:r>
              <a:rPr lang="es-ES_tradnl" baseline="0" dirty="0" smtClean="0"/>
              <a:t>And </a:t>
            </a:r>
            <a:r>
              <a:rPr lang="es-ES_tradnl" baseline="0" dirty="0" err="1" smtClean="0"/>
              <a:t>there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plenty</a:t>
            </a:r>
            <a:r>
              <a:rPr lang="es-ES_tradnl" baseline="0" dirty="0" smtClean="0"/>
              <a:t> more </a:t>
            </a:r>
            <a:r>
              <a:rPr lang="es-ES_tradnl" baseline="0" dirty="0" err="1" smtClean="0"/>
              <a:t>about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uncertainties</a:t>
            </a:r>
            <a:r>
              <a:rPr lang="es-ES_tradnl" baseline="0" dirty="0" smtClean="0"/>
              <a:t>, </a:t>
            </a:r>
            <a:r>
              <a:rPr lang="es-ES_tradnl" baseline="0" dirty="0" err="1" smtClean="0"/>
              <a:t>we</a:t>
            </a:r>
            <a:r>
              <a:rPr lang="es-ES_tradnl" baseline="0" dirty="0" smtClean="0"/>
              <a:t> can </a:t>
            </a:r>
            <a:r>
              <a:rPr lang="es-ES_tradnl" baseline="0" dirty="0" err="1" smtClean="0"/>
              <a:t>then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move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into</a:t>
            </a:r>
            <a:r>
              <a:rPr lang="es-ES_tradnl" baseline="0" dirty="0" smtClean="0"/>
              <a:t> RELIABILITY </a:t>
            </a:r>
            <a:r>
              <a:rPr lang="es-ES_tradnl" baseline="0" dirty="0" err="1" smtClean="0"/>
              <a:t>definition</a:t>
            </a:r>
            <a:r>
              <a:rPr lang="es-ES_tradnl" baseline="0" dirty="0" smtClean="0"/>
              <a:t>, </a:t>
            </a:r>
            <a:r>
              <a:rPr lang="es-ES_tradnl" baseline="0" dirty="0" err="1" smtClean="0"/>
              <a:t>different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types</a:t>
            </a:r>
            <a:r>
              <a:rPr lang="es-ES_tradnl" baseline="0" dirty="0" smtClean="0"/>
              <a:t> of </a:t>
            </a:r>
            <a:r>
              <a:rPr lang="es-ES_tradnl" baseline="0" dirty="0" err="1" smtClean="0"/>
              <a:t>uncertainties</a:t>
            </a:r>
            <a:r>
              <a:rPr lang="es-ES_tradnl" baseline="0" dirty="0" smtClean="0"/>
              <a:t> of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model</a:t>
            </a:r>
            <a:r>
              <a:rPr lang="es-ES_tradnl" baseline="0" dirty="0" smtClean="0"/>
              <a:t>, </a:t>
            </a:r>
            <a:r>
              <a:rPr lang="es-ES_tradnl" baseline="0" dirty="0" err="1" smtClean="0"/>
              <a:t>on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initial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conditions</a:t>
            </a:r>
            <a:r>
              <a:rPr lang="es-ES_tradnl" baseline="0" dirty="0" smtClean="0"/>
              <a:t>, of </a:t>
            </a:r>
            <a:r>
              <a:rPr lang="es-ES_tradnl" baseline="0" dirty="0" err="1" smtClean="0"/>
              <a:t>the</a:t>
            </a:r>
            <a:r>
              <a:rPr lang="mr-IN" baseline="0" dirty="0" smtClean="0"/>
              <a:t>…</a:t>
            </a:r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38067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 err="1" smtClean="0"/>
              <a:t>If</a:t>
            </a:r>
            <a:r>
              <a:rPr lang="es-ES_tradnl" dirty="0" smtClean="0"/>
              <a:t> </a:t>
            </a:r>
            <a:r>
              <a:rPr lang="es-ES_tradnl" dirty="0" err="1" smtClean="0"/>
              <a:t>you</a:t>
            </a:r>
            <a:r>
              <a:rPr lang="es-ES_tradnl" dirty="0" smtClean="0"/>
              <a:t> </a:t>
            </a:r>
            <a:r>
              <a:rPr lang="es-ES_tradnl" dirty="0" err="1" smtClean="0"/>
              <a:t>analyse</a:t>
            </a:r>
            <a:r>
              <a:rPr lang="es-ES_tradnl" dirty="0" smtClean="0"/>
              <a:t> </a:t>
            </a:r>
            <a:r>
              <a:rPr lang="es-ES_tradnl" dirty="0" err="1" smtClean="0"/>
              <a:t>it</a:t>
            </a:r>
            <a:r>
              <a:rPr lang="es-ES_tradnl" dirty="0" smtClean="0"/>
              <a:t> </a:t>
            </a:r>
            <a:r>
              <a:rPr lang="es-ES_tradnl" dirty="0" err="1" smtClean="0"/>
              <a:t>with</a:t>
            </a:r>
            <a:r>
              <a:rPr lang="es-ES_tradnl" dirty="0" smtClean="0"/>
              <a:t> time and </a:t>
            </a:r>
            <a:r>
              <a:rPr lang="es-ES_tradnl" dirty="0" err="1" smtClean="0"/>
              <a:t>patience</a:t>
            </a:r>
            <a:r>
              <a:rPr lang="es-ES_tradnl" baseline="0" dirty="0" smtClean="0"/>
              <a:t>, </a:t>
            </a:r>
            <a:r>
              <a:rPr lang="es-ES_tradnl" baseline="0" dirty="0" err="1" smtClean="0"/>
              <a:t>both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definitions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convey</a:t>
            </a:r>
            <a:r>
              <a:rPr lang="es-ES_tradnl" baseline="0" dirty="0" smtClean="0"/>
              <a:t> similar </a:t>
            </a:r>
            <a:r>
              <a:rPr lang="es-ES_tradnl" baseline="0" dirty="0" err="1" smtClean="0"/>
              <a:t>message</a:t>
            </a:r>
            <a:r>
              <a:rPr lang="es-ES_tradnl" baseline="0" dirty="0" smtClean="0"/>
              <a:t>, </a:t>
            </a:r>
            <a:r>
              <a:rPr lang="es-ES_tradnl" baseline="0" dirty="0" err="1" smtClean="0"/>
              <a:t>one</a:t>
            </a:r>
            <a:r>
              <a:rPr lang="es-ES_tradnl" baseline="0" dirty="0" smtClean="0"/>
              <a:t> in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language</a:t>
            </a:r>
            <a:r>
              <a:rPr lang="es-ES_tradnl" baseline="0" dirty="0" smtClean="0"/>
              <a:t> of </a:t>
            </a:r>
            <a:r>
              <a:rPr lang="es-ES_tradnl" baseline="0" dirty="0" err="1" smtClean="0"/>
              <a:t>scientist</a:t>
            </a:r>
            <a:r>
              <a:rPr lang="es-ES_tradnl" baseline="0" dirty="0" smtClean="0"/>
              <a:t> and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other</a:t>
            </a:r>
            <a:r>
              <a:rPr lang="es-ES_tradnl" baseline="0" dirty="0" smtClean="0"/>
              <a:t> in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language</a:t>
            </a:r>
            <a:r>
              <a:rPr lang="es-ES_tradnl" baseline="0" dirty="0" smtClean="0"/>
              <a:t> of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rest</a:t>
            </a:r>
            <a:r>
              <a:rPr lang="es-ES_tradnl" baseline="0" dirty="0" smtClean="0"/>
              <a:t> of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people</a:t>
            </a:r>
            <a:r>
              <a:rPr lang="es-ES_tradnl" baseline="0" dirty="0" smtClean="0"/>
              <a:t>. </a:t>
            </a:r>
            <a:r>
              <a:rPr lang="es-ES_tradnl" baseline="0" dirty="0" err="1" smtClean="0"/>
              <a:t>Scientists</a:t>
            </a:r>
            <a:r>
              <a:rPr lang="es-ES_tradnl" baseline="0" dirty="0" smtClean="0"/>
              <a:t>’ </a:t>
            </a:r>
            <a:r>
              <a:rPr lang="es-ES_tradnl" baseline="0" dirty="0" err="1" smtClean="0"/>
              <a:t>definition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about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exact</a:t>
            </a:r>
            <a:r>
              <a:rPr lang="es-ES_tradnl" baseline="0" dirty="0" smtClean="0"/>
              <a:t>, </a:t>
            </a:r>
            <a:r>
              <a:rPr lang="es-ES_tradnl" baseline="0" dirty="0" err="1" smtClean="0"/>
              <a:t>correct</a:t>
            </a:r>
            <a:r>
              <a:rPr lang="es-ES_tradnl" baseline="0" dirty="0" smtClean="0"/>
              <a:t> and </a:t>
            </a:r>
            <a:r>
              <a:rPr lang="es-ES_tradnl" baseline="0" dirty="0" err="1" smtClean="0"/>
              <a:t>numerical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definition</a:t>
            </a:r>
            <a:r>
              <a:rPr lang="es-ES_tradnl" baseline="0" dirty="0" smtClean="0"/>
              <a:t>. </a:t>
            </a:r>
            <a:r>
              <a:rPr lang="es-ES_tradnl" baseline="0" dirty="0" err="1" smtClean="0"/>
              <a:t>But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users</a:t>
            </a:r>
            <a:r>
              <a:rPr lang="es-ES_tradnl" baseline="0" dirty="0" smtClean="0"/>
              <a:t> are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rest</a:t>
            </a:r>
            <a:r>
              <a:rPr lang="es-ES_tradnl" baseline="0" dirty="0" smtClean="0"/>
              <a:t>. And </a:t>
            </a:r>
            <a:r>
              <a:rPr lang="es-ES_tradnl" baseline="0" dirty="0" err="1" smtClean="0"/>
              <a:t>they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have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this</a:t>
            </a:r>
            <a:r>
              <a:rPr lang="es-ES_tradnl" baseline="0" dirty="0" smtClean="0"/>
              <a:t> in </a:t>
            </a:r>
            <a:r>
              <a:rPr lang="es-ES_tradnl" baseline="0" dirty="0" err="1" smtClean="0"/>
              <a:t>their</a:t>
            </a:r>
            <a:r>
              <a:rPr lang="es-ES_tradnl" baseline="0" dirty="0" smtClean="0"/>
              <a:t> mental </a:t>
            </a:r>
            <a:r>
              <a:rPr lang="es-ES_tradnl" baseline="0" dirty="0" err="1" smtClean="0"/>
              <a:t>schemes</a:t>
            </a:r>
            <a:r>
              <a:rPr lang="es-ES_tradnl" baseline="0" dirty="0" smtClean="0"/>
              <a:t>.</a:t>
            </a:r>
          </a:p>
          <a:p>
            <a:endParaRPr lang="es-ES_tradnl" baseline="0" dirty="0" smtClean="0"/>
          </a:p>
          <a:p>
            <a:r>
              <a:rPr lang="es-ES_tradnl" baseline="0" dirty="0" smtClean="0"/>
              <a:t>And </a:t>
            </a:r>
            <a:r>
              <a:rPr lang="es-ES_tradnl" baseline="0" dirty="0" err="1" smtClean="0"/>
              <a:t>Reliable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about</a:t>
            </a:r>
            <a:r>
              <a:rPr lang="es-ES_tradnl" baseline="0" dirty="0" smtClean="0"/>
              <a:t> trust and </a:t>
            </a:r>
            <a:r>
              <a:rPr lang="es-ES_tradnl" baseline="0" dirty="0" err="1" smtClean="0"/>
              <a:t>uncertain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about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imperfect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or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unknown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information</a:t>
            </a:r>
            <a:r>
              <a:rPr lang="es-ES_tradnl" baseline="0" dirty="0" smtClean="0"/>
              <a:t> and </a:t>
            </a:r>
            <a:r>
              <a:rPr lang="es-ES_tradnl" baseline="0" dirty="0" err="1" smtClean="0"/>
              <a:t>therefore</a:t>
            </a:r>
            <a:r>
              <a:rPr lang="es-ES_tradnl" baseline="0" dirty="0" smtClean="0"/>
              <a:t>, </a:t>
            </a:r>
            <a:r>
              <a:rPr lang="es-ES_tradnl" baseline="0" dirty="0" err="1" smtClean="0"/>
              <a:t>not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trusting</a:t>
            </a:r>
            <a:r>
              <a:rPr lang="es-ES_tradnl" baseline="0" dirty="0" smtClean="0"/>
              <a:t>.</a:t>
            </a:r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10682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 smtClean="0"/>
              <a:t>So to </a:t>
            </a:r>
            <a:r>
              <a:rPr lang="es-ES_tradnl" dirty="0" err="1" smtClean="0"/>
              <a:t>reword</a:t>
            </a:r>
            <a:r>
              <a:rPr lang="es-ES_tradnl" baseline="0" dirty="0" smtClean="0"/>
              <a:t> a bit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challenge</a:t>
            </a:r>
            <a:r>
              <a:rPr lang="es-ES_tradnl" baseline="0" dirty="0" smtClean="0"/>
              <a:t>.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problem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uncertainty</a:t>
            </a:r>
            <a:r>
              <a:rPr lang="es-ES_tradnl" baseline="0" dirty="0" smtClean="0"/>
              <a:t> and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solution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building</a:t>
            </a:r>
            <a:r>
              <a:rPr lang="es-ES_tradnl" baseline="0" dirty="0" smtClean="0"/>
              <a:t> trust.</a:t>
            </a:r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42167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 err="1" smtClean="0"/>
              <a:t>Even</a:t>
            </a:r>
            <a:r>
              <a:rPr lang="es-ES_tradnl" dirty="0" smtClean="0"/>
              <a:t> more </a:t>
            </a:r>
            <a:r>
              <a:rPr lang="es-ES_tradnl" dirty="0" err="1" smtClean="0"/>
              <a:t>importantly</a:t>
            </a:r>
            <a:r>
              <a:rPr lang="es-ES_tradnl" dirty="0" smtClean="0"/>
              <a:t>.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When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we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call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them</a:t>
            </a:r>
            <a:r>
              <a:rPr lang="es-ES_tradnl" baseline="0" dirty="0" smtClean="0"/>
              <a:t> USERS </a:t>
            </a:r>
            <a:r>
              <a:rPr lang="es-ES_tradnl" baseline="0" dirty="0" err="1" smtClean="0"/>
              <a:t>there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an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automatic</a:t>
            </a:r>
            <a:r>
              <a:rPr lang="es-ES_tradnl" baseline="0" dirty="0" smtClean="0"/>
              <a:t> idea in </a:t>
            </a:r>
            <a:r>
              <a:rPr lang="es-ES_tradnl" baseline="0" dirty="0" err="1" smtClean="0"/>
              <a:t>our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minds</a:t>
            </a:r>
            <a:r>
              <a:rPr lang="es-ES_tradnl" baseline="0" dirty="0" smtClean="0"/>
              <a:t>. </a:t>
            </a:r>
            <a:r>
              <a:rPr lang="es-ES_tradnl" baseline="0" dirty="0" err="1" smtClean="0"/>
              <a:t>They</a:t>
            </a:r>
            <a:r>
              <a:rPr lang="es-ES_tradnl" baseline="0" dirty="0" smtClean="0"/>
              <a:t> are </a:t>
            </a:r>
            <a:r>
              <a:rPr lang="es-ES_tradnl" baseline="0" dirty="0" err="1" smtClean="0"/>
              <a:t>people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expecting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our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results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ready</a:t>
            </a:r>
            <a:r>
              <a:rPr lang="es-ES_tradnl" baseline="0" dirty="0" smtClean="0"/>
              <a:t> to use </a:t>
            </a:r>
            <a:r>
              <a:rPr lang="es-ES_tradnl" baseline="0" dirty="0" err="1" smtClean="0"/>
              <a:t>them</a:t>
            </a:r>
            <a:r>
              <a:rPr lang="es-ES_tradnl" baseline="0" dirty="0" smtClean="0"/>
              <a:t>. </a:t>
            </a:r>
            <a:r>
              <a:rPr lang="es-ES_tradnl" baseline="0" dirty="0" err="1" smtClean="0"/>
              <a:t>But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they</a:t>
            </a:r>
            <a:r>
              <a:rPr lang="es-ES_tradnl" baseline="0" dirty="0" smtClean="0"/>
              <a:t> are </a:t>
            </a:r>
            <a:r>
              <a:rPr lang="es-ES_tradnl" baseline="0" dirty="0" err="1" smtClean="0"/>
              <a:t>not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just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users</a:t>
            </a:r>
            <a:r>
              <a:rPr lang="es-ES_tradnl" baseline="0" dirty="0" smtClean="0"/>
              <a:t>. </a:t>
            </a:r>
            <a:r>
              <a:rPr lang="es-ES_tradnl" baseline="0" dirty="0" err="1" smtClean="0"/>
              <a:t>They</a:t>
            </a:r>
            <a:r>
              <a:rPr lang="es-ES_tradnl" baseline="0" dirty="0" smtClean="0"/>
              <a:t> are </a:t>
            </a:r>
            <a:r>
              <a:rPr lang="es-ES_tradnl" baseline="0" dirty="0" err="1" smtClean="0"/>
              <a:t>decision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makers</a:t>
            </a:r>
            <a:r>
              <a:rPr lang="es-ES_tradnl" baseline="0" dirty="0" smtClean="0"/>
              <a:t>. </a:t>
            </a:r>
            <a:r>
              <a:rPr lang="es-ES_tradnl" baseline="0" dirty="0" err="1" smtClean="0"/>
              <a:t>Which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means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thet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they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have</a:t>
            </a:r>
            <a:r>
              <a:rPr lang="es-ES_tradnl" baseline="0" dirty="0" smtClean="0"/>
              <a:t> to </a:t>
            </a:r>
            <a:r>
              <a:rPr lang="es-ES_tradnl" baseline="0" dirty="0" err="1" smtClean="0"/>
              <a:t>handle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with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many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other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sources</a:t>
            </a:r>
            <a:r>
              <a:rPr lang="es-ES_tradnl" baseline="0" dirty="0" smtClean="0"/>
              <a:t> of </a:t>
            </a:r>
            <a:r>
              <a:rPr lang="es-ES_tradnl" baseline="0" dirty="0" err="1" smtClean="0"/>
              <a:t>information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that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need</a:t>
            </a:r>
            <a:r>
              <a:rPr lang="es-ES_tradnl" baseline="0" dirty="0" smtClean="0"/>
              <a:t> to be </a:t>
            </a:r>
            <a:r>
              <a:rPr lang="es-ES_tradnl" baseline="0" dirty="0" err="1" smtClean="0"/>
              <a:t>taken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into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account</a:t>
            </a:r>
            <a:r>
              <a:rPr lang="es-ES_tradnl" baseline="0" dirty="0" smtClean="0"/>
              <a:t>. And </a:t>
            </a:r>
            <a:r>
              <a:rPr lang="es-ES_tradnl" baseline="0" dirty="0" err="1" smtClean="0"/>
              <a:t>some</a:t>
            </a:r>
            <a:r>
              <a:rPr lang="es-ES_tradnl" baseline="0" dirty="0" smtClean="0"/>
              <a:t> of </a:t>
            </a:r>
            <a:r>
              <a:rPr lang="es-ES_tradnl" baseline="0" dirty="0" err="1" smtClean="0"/>
              <a:t>those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sources</a:t>
            </a:r>
            <a:r>
              <a:rPr lang="es-ES_tradnl" baseline="0" dirty="0" smtClean="0"/>
              <a:t> of </a:t>
            </a:r>
            <a:r>
              <a:rPr lang="es-ES_tradnl" baseline="0" dirty="0" err="1" smtClean="0"/>
              <a:t>concern</a:t>
            </a:r>
            <a:r>
              <a:rPr lang="es-ES_tradnl" baseline="0" dirty="0" smtClean="0"/>
              <a:t> are </a:t>
            </a:r>
            <a:r>
              <a:rPr lang="es-ES_tradnl" baseline="0" dirty="0" err="1" smtClean="0"/>
              <a:t>even</a:t>
            </a:r>
            <a:endParaRPr lang="es-ES_tradnl" baseline="0" dirty="0" smtClean="0"/>
          </a:p>
          <a:p>
            <a:endParaRPr lang="es-ES_tradnl" baseline="0" dirty="0" smtClean="0"/>
          </a:p>
          <a:p>
            <a:r>
              <a:rPr lang="es-ES_tradnl" baseline="0" dirty="0" smtClean="0"/>
              <a:t>ISNOT OUR USER IS A DECISIONMAKER AND USES LOTS OF OTHER INFO.</a:t>
            </a:r>
          </a:p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61677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 smtClean="0"/>
              <a:t>So to </a:t>
            </a:r>
            <a:r>
              <a:rPr lang="es-ES_tradnl" dirty="0" err="1" smtClean="0"/>
              <a:t>reword</a:t>
            </a:r>
            <a:r>
              <a:rPr lang="es-ES_tradnl" baseline="0" dirty="0" smtClean="0"/>
              <a:t> a bit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challenge</a:t>
            </a:r>
            <a:r>
              <a:rPr lang="es-ES_tradnl" baseline="0" dirty="0" smtClean="0"/>
              <a:t>.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problem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uncertainty</a:t>
            </a:r>
            <a:r>
              <a:rPr lang="es-ES_tradnl" baseline="0" dirty="0" smtClean="0"/>
              <a:t> and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solution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building</a:t>
            </a:r>
            <a:r>
              <a:rPr lang="es-ES_tradnl" baseline="0" dirty="0" smtClean="0"/>
              <a:t> trust.</a:t>
            </a:r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72644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 smtClean="0"/>
              <a:t>So to </a:t>
            </a:r>
            <a:r>
              <a:rPr lang="es-ES_tradnl" dirty="0" err="1" smtClean="0"/>
              <a:t>reword</a:t>
            </a:r>
            <a:r>
              <a:rPr lang="es-ES_tradnl" baseline="0" dirty="0" smtClean="0"/>
              <a:t> a bit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challenge</a:t>
            </a:r>
            <a:r>
              <a:rPr lang="es-ES_tradnl" baseline="0" dirty="0" smtClean="0"/>
              <a:t>.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problem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uncertainty</a:t>
            </a:r>
            <a:r>
              <a:rPr lang="es-ES_tradnl" baseline="0" dirty="0" smtClean="0"/>
              <a:t> and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solution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building</a:t>
            </a:r>
            <a:r>
              <a:rPr lang="es-ES_tradnl" baseline="0" dirty="0" smtClean="0"/>
              <a:t> trust.</a:t>
            </a:r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89195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 smtClean="0"/>
              <a:t>So to </a:t>
            </a:r>
            <a:r>
              <a:rPr lang="es-ES_tradnl" dirty="0" err="1" smtClean="0"/>
              <a:t>reword</a:t>
            </a:r>
            <a:r>
              <a:rPr lang="es-ES_tradnl" baseline="0" dirty="0" smtClean="0"/>
              <a:t> a bit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challenge</a:t>
            </a:r>
            <a:r>
              <a:rPr lang="es-ES_tradnl" baseline="0" dirty="0" smtClean="0"/>
              <a:t>.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problem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uncertainty</a:t>
            </a:r>
            <a:r>
              <a:rPr lang="es-ES_tradnl" baseline="0" dirty="0" smtClean="0"/>
              <a:t> and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solution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building</a:t>
            </a:r>
            <a:r>
              <a:rPr lang="es-ES_tradnl" baseline="0" dirty="0" smtClean="0"/>
              <a:t> trust.</a:t>
            </a:r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1273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hyperlink" Target="mailto:s2s4e@bsc.es" TargetMode="External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hyperlink" Target="mailto:s2s4e@bsc.es" TargetMode="External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Diapositive de tit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461AA90A-6250-4772-8B21-505C20ED392F}"/>
              </a:ext>
            </a:extLst>
          </p:cNvPr>
          <p:cNvSpPr/>
          <p:nvPr userDrawn="1"/>
        </p:nvSpPr>
        <p:spPr>
          <a:xfrm>
            <a:off x="1687399" y="5936768"/>
            <a:ext cx="962476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1" u="none" strike="noStrike" baseline="0" dirty="0">
                <a:solidFill>
                  <a:schemeClr val="tx1"/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This project has received funding from the Horizon 2020 programme under grant agreement </a:t>
            </a:r>
            <a:r>
              <a:rPr lang="fr-FR" sz="1200" b="0" i="1" u="none" strike="noStrike" kern="1200" baseline="0" dirty="0">
                <a:solidFill>
                  <a:schemeClr val="tx1"/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n°776787.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The content of this presentation reflects only the author’s view.</a:t>
            </a:r>
            <a:r>
              <a:rPr lang="fr-FR" sz="1200" b="0" i="1" u="none" strike="noStrike" kern="1200" baseline="0" dirty="0">
                <a:solidFill>
                  <a:schemeClr val="tx1"/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The European Commission is not responsible for any use that may be made of the information it contains.</a:t>
            </a:r>
            <a:endParaRPr lang="fr-FR" sz="1200" i="1" dirty="0">
              <a:solidFill>
                <a:schemeClr val="tx1"/>
              </a:solidFill>
              <a:latin typeface="Arial" panose="020B0604020202020204" pitchFamily="34" charset="0"/>
              <a:ea typeface="Ebrima" panose="02000000000000000000" pitchFamily="2" charset="0"/>
              <a:cs typeface="Arial" panose="020B0604020202020204" pitchFamily="34" charset="0"/>
            </a:endParaRPr>
          </a:p>
          <a:p>
            <a:pPr lvl="0" algn="l"/>
            <a:endParaRPr lang="fr-FR" sz="1400" i="1" dirty="0">
              <a:solidFill>
                <a:schemeClr val="tx1"/>
              </a:solidFill>
              <a:latin typeface="Arial" panose="020B0604020202020204" pitchFamily="34" charset="0"/>
              <a:ea typeface="Ebrima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19A0BF0-FE4B-4EBC-9EA2-54748C6221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0132" y="3638749"/>
            <a:ext cx="10492033" cy="866607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400" b="1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9B515B4-64EC-4BE5-A99C-E05C0DEBD53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0132" y="4600844"/>
            <a:ext cx="10492033" cy="68483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5FB24CC7-FBA3-499D-AF93-41DF6A37A03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0132" y="5345244"/>
            <a:ext cx="10492033" cy="433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/>
            <a:r>
              <a:rPr lang="fr-FR" dirty="0"/>
              <a:t>Event, </a:t>
            </a:r>
            <a:r>
              <a:rPr lang="fr-FR" dirty="0" err="1"/>
              <a:t>Author</a:t>
            </a:r>
            <a:r>
              <a:rPr lang="fr-FR" dirty="0"/>
              <a:t>, Organisation </a:t>
            </a:r>
            <a:r>
              <a:rPr lang="fr-FR" dirty="0" err="1"/>
              <a:t>name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D7B2CD8-70CA-4EB4-903A-4C2B41BF082C}"/>
              </a:ext>
            </a:extLst>
          </p:cNvPr>
          <p:cNvSpPr/>
          <p:nvPr userDrawn="1"/>
        </p:nvSpPr>
        <p:spPr>
          <a:xfrm>
            <a:off x="0" y="-17974"/>
            <a:ext cx="12192000" cy="259237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E787E95-B563-4B08-97F6-881D177142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114" y="6033158"/>
            <a:ext cx="766590" cy="51093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BC0ED75-4FA3-41D8-8A6F-78A36251BF4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3302" y="244941"/>
            <a:ext cx="4565692" cy="1637812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C2426128-D1C7-426E-AE87-E1053F16E9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355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7851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62C3D8-28EE-494B-A594-C3CEEE15DF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341990" cy="82265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14417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8909327-CDB7-4F69-9809-B5841D54DF0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395414"/>
            <a:ext cx="10341990" cy="753898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F9C327"/>
              </a:buClr>
              <a:buFont typeface="Wingdings 3" panose="05040102010807070707" pitchFamily="18" charset="2"/>
              <a:buChar char="u"/>
              <a:defRPr sz="3200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9ADED18-9ADA-45D7-BF52-3AB6C9725C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4067" y="6082319"/>
            <a:ext cx="1492246" cy="53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192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8BF89D-DA82-458F-811B-BFFE27A530FA}"/>
              </a:ext>
            </a:extLst>
          </p:cNvPr>
          <p:cNvSpPr/>
          <p:nvPr userDrawn="1"/>
        </p:nvSpPr>
        <p:spPr>
          <a:xfrm>
            <a:off x="3178422" y="4660086"/>
            <a:ext cx="5857188" cy="1003167"/>
          </a:xfrm>
          <a:prstGeom prst="rect">
            <a:avLst/>
          </a:prstGeom>
          <a:solidFill>
            <a:srgbClr val="0E48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3F9E34-E043-4B0E-BA1C-4542A9F7898A}"/>
              </a:ext>
            </a:extLst>
          </p:cNvPr>
          <p:cNvSpPr/>
          <p:nvPr userDrawn="1"/>
        </p:nvSpPr>
        <p:spPr>
          <a:xfrm>
            <a:off x="0" y="0"/>
            <a:ext cx="12192000" cy="4873658"/>
          </a:xfrm>
          <a:prstGeom prst="rect">
            <a:avLst/>
          </a:prstGeom>
          <a:solidFill>
            <a:srgbClr val="0E48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72361A8-86BC-4E09-9F66-DB4C9E5096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32" y="2630078"/>
            <a:ext cx="12214032" cy="3671951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6A7F15DE-DA67-42D1-BB42-CF5F9A648B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82265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2BAF73FB-76C3-4F70-81CE-FFAAC370C8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395414"/>
            <a:ext cx="10515600" cy="753898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F9C327"/>
              </a:buClr>
              <a:buFontTx/>
              <a:buNone/>
              <a:defRPr sz="3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52C79F2-7222-47D4-BE5C-6649D1C5129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42" y="6016331"/>
            <a:ext cx="1492246" cy="53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688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8BF89D-DA82-458F-811B-BFFE27A530FA}"/>
              </a:ext>
            </a:extLst>
          </p:cNvPr>
          <p:cNvSpPr/>
          <p:nvPr userDrawn="1"/>
        </p:nvSpPr>
        <p:spPr>
          <a:xfrm>
            <a:off x="3178422" y="4660086"/>
            <a:ext cx="5857188" cy="1003167"/>
          </a:xfrm>
          <a:prstGeom prst="rect">
            <a:avLst/>
          </a:prstGeom>
          <a:solidFill>
            <a:srgbClr val="10BA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3F9E34-E043-4B0E-BA1C-4542A9F7898A}"/>
              </a:ext>
            </a:extLst>
          </p:cNvPr>
          <p:cNvSpPr/>
          <p:nvPr userDrawn="1"/>
        </p:nvSpPr>
        <p:spPr>
          <a:xfrm>
            <a:off x="0" y="0"/>
            <a:ext cx="12192000" cy="4873658"/>
          </a:xfrm>
          <a:prstGeom prst="rect">
            <a:avLst/>
          </a:prstGeom>
          <a:solidFill>
            <a:srgbClr val="10BA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72361A8-86BC-4E09-9F66-DB4C9E5096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30078"/>
            <a:ext cx="12214032" cy="3671951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6A7F15DE-DA67-42D1-BB42-CF5F9A648B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82265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37EF5EC0-8A64-4083-8F4B-F95D85AF1A0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395414"/>
            <a:ext cx="10515600" cy="753898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F9C327"/>
              </a:buClr>
              <a:buFontTx/>
              <a:buNone/>
              <a:defRPr sz="3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8CD4D4D-2180-48F9-9C06-7E5CAA4F978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42" y="6016331"/>
            <a:ext cx="1492246" cy="53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230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8BF89D-DA82-458F-811B-BFFE27A530FA}"/>
              </a:ext>
            </a:extLst>
          </p:cNvPr>
          <p:cNvSpPr/>
          <p:nvPr userDrawn="1"/>
        </p:nvSpPr>
        <p:spPr>
          <a:xfrm>
            <a:off x="3178422" y="4660086"/>
            <a:ext cx="5857188" cy="1003167"/>
          </a:xfrm>
          <a:prstGeom prst="rect">
            <a:avLst/>
          </a:prstGeom>
          <a:solidFill>
            <a:srgbClr val="F269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3F9E34-E043-4B0E-BA1C-4542A9F7898A}"/>
              </a:ext>
            </a:extLst>
          </p:cNvPr>
          <p:cNvSpPr/>
          <p:nvPr userDrawn="1"/>
        </p:nvSpPr>
        <p:spPr>
          <a:xfrm>
            <a:off x="0" y="0"/>
            <a:ext cx="12192000" cy="4873658"/>
          </a:xfrm>
          <a:prstGeom prst="rect">
            <a:avLst/>
          </a:prstGeom>
          <a:solidFill>
            <a:srgbClr val="F269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72361A8-86BC-4E09-9F66-DB4C9E5096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30078"/>
            <a:ext cx="12214032" cy="3671951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6A7F15DE-DA67-42D1-BB42-CF5F9A648B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82265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DAAF28C2-C867-40F8-A278-C43F2EC432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395414"/>
            <a:ext cx="10515600" cy="753898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F9C327"/>
              </a:buClr>
              <a:buFontTx/>
              <a:buNone/>
              <a:defRPr sz="3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F175288-4358-49E0-A175-6F8C9BC0EC5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42" y="6016331"/>
            <a:ext cx="1492246" cy="53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86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D0F95C9-CFF0-4850-BD74-FB6E80B3F133}"/>
              </a:ext>
            </a:extLst>
          </p:cNvPr>
          <p:cNvSpPr/>
          <p:nvPr userDrawn="1"/>
        </p:nvSpPr>
        <p:spPr>
          <a:xfrm>
            <a:off x="0" y="0"/>
            <a:ext cx="12192000" cy="25075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90B1E3D-A0AA-4F71-9ED0-9126C66231D4}"/>
              </a:ext>
            </a:extLst>
          </p:cNvPr>
          <p:cNvSpPr txBox="1"/>
          <p:nvPr userDrawn="1"/>
        </p:nvSpPr>
        <p:spPr>
          <a:xfrm>
            <a:off x="108576" y="463356"/>
            <a:ext cx="6158845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400" b="1" dirty="0" err="1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Thank</a:t>
            </a:r>
            <a:r>
              <a:rPr lang="fr-FR" sz="4400" b="1" dirty="0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fr-FR" sz="4400" b="1" dirty="0" err="1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you</a:t>
            </a:r>
            <a:endParaRPr lang="fr-FR" sz="4400" b="1" dirty="0">
              <a:solidFill>
                <a:srgbClr val="0E4878"/>
              </a:solidFill>
              <a:latin typeface="Segoe UI" panose="020B0502040204020203" pitchFamily="34" charset="0"/>
              <a:ea typeface="Ebrima" panose="02000000000000000000" pitchFamily="2" charset="0"/>
              <a:cs typeface="Segoe UI" panose="020B0502040204020203" pitchFamily="34" charset="0"/>
            </a:endParaRPr>
          </a:p>
          <a:p>
            <a:pPr algn="ctr"/>
            <a:endParaRPr lang="fr-FR" sz="18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92E879B-053A-40B5-81BE-A10C39648E85}"/>
              </a:ext>
            </a:extLst>
          </p:cNvPr>
          <p:cNvSpPr/>
          <p:nvPr userDrawn="1"/>
        </p:nvSpPr>
        <p:spPr>
          <a:xfrm>
            <a:off x="246838" y="1218610"/>
            <a:ext cx="58823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 err="1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Get</a:t>
            </a:r>
            <a:r>
              <a:rPr lang="fr-FR" sz="2800" b="1" dirty="0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 in </a:t>
            </a:r>
            <a:r>
              <a:rPr lang="fr-FR" sz="2800" b="1" dirty="0" err="1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touch</a:t>
            </a:r>
            <a:r>
              <a:rPr lang="fr-FR" sz="2800" b="1" dirty="0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 for more information!</a:t>
            </a:r>
            <a:endParaRPr lang="en-GB" sz="2800" b="1" dirty="0">
              <a:solidFill>
                <a:srgbClr val="0E487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C3276BEB-8782-4A69-9303-EC92CDDA41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421" y="463356"/>
            <a:ext cx="4816867" cy="1727913"/>
          </a:xfrm>
          <a:prstGeom prst="rect">
            <a:avLst/>
          </a:prstGeom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C00E6E5D-C8E3-49C8-B6F0-C1D334BF655A}"/>
              </a:ext>
            </a:extLst>
          </p:cNvPr>
          <p:cNvGrpSpPr/>
          <p:nvPr userDrawn="1"/>
        </p:nvGrpSpPr>
        <p:grpSpPr>
          <a:xfrm>
            <a:off x="1907407" y="2654137"/>
            <a:ext cx="9389152" cy="2977449"/>
            <a:chOff x="1907407" y="2654137"/>
            <a:chExt cx="9389152" cy="2977449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F1354E3B-7DAF-424F-824E-12A4AEA94334}"/>
                </a:ext>
              </a:extLst>
            </p:cNvPr>
            <p:cNvGrpSpPr/>
            <p:nvPr userDrawn="1"/>
          </p:nvGrpSpPr>
          <p:grpSpPr>
            <a:xfrm>
              <a:off x="3582812" y="2799601"/>
              <a:ext cx="7713747" cy="2778490"/>
              <a:chOff x="3047607" y="2954504"/>
              <a:chExt cx="5785311" cy="2778490"/>
            </a:xfrm>
          </p:grpSpPr>
          <p:sp>
            <p:nvSpPr>
              <p:cNvPr id="9" name="Titre 1">
                <a:extLst>
                  <a:ext uri="{FF2B5EF4-FFF2-40B4-BE49-F238E27FC236}">
                    <a16:creationId xmlns:a16="http://schemas.microsoft.com/office/drawing/2014/main" id="{48F3457F-71F9-4DC6-9F39-74107BD7A32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70844" y="2954504"/>
                <a:ext cx="5762074" cy="1127563"/>
              </a:xfrm>
              <a:prstGeom prst="rect">
                <a:avLst/>
              </a:prstGeom>
            </p:spPr>
            <p:txBody>
              <a:bodyPr/>
              <a:lstStyle>
                <a:lvl1pPr algn="l" defTabSz="6858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33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fr-FR" sz="1800" dirty="0">
                    <a:solidFill>
                      <a:srgbClr val="0E4878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rPr>
                  <a:t>Public reports of the project will be available for download on the S2S4E </a:t>
                </a:r>
                <a:r>
                  <a:rPr lang="fr-FR" sz="1800" dirty="0" err="1">
                    <a:solidFill>
                      <a:srgbClr val="0E4878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rPr>
                  <a:t>website</a:t>
                </a:r>
                <a:r>
                  <a:rPr lang="fr-FR" sz="1800" dirty="0">
                    <a:solidFill>
                      <a:srgbClr val="0E4878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rPr>
                  <a:t>: </a:t>
                </a:r>
                <a:r>
                  <a:rPr lang="fr-FR" sz="1800" b="1" dirty="0">
                    <a:solidFill>
                      <a:srgbClr val="0E4878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rPr>
                  <a:t>www.s2s4e.eu</a:t>
                </a:r>
                <a:endParaRPr lang="en-GB" sz="1800" b="1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endParaRPr>
              </a:p>
            </p:txBody>
          </p:sp>
          <p:sp>
            <p:nvSpPr>
              <p:cNvPr id="10" name="Titre 1">
                <a:extLst>
                  <a:ext uri="{FF2B5EF4-FFF2-40B4-BE49-F238E27FC236}">
                    <a16:creationId xmlns:a16="http://schemas.microsoft.com/office/drawing/2014/main" id="{97E55318-3DFE-43E1-86D2-430AC478F16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66461" y="3997486"/>
                <a:ext cx="4908617" cy="1119947"/>
              </a:xfrm>
              <a:prstGeom prst="rect">
                <a:avLst/>
              </a:prstGeom>
            </p:spPr>
            <p:txBody>
              <a:bodyPr/>
              <a:lstStyle>
                <a:lvl1pPr algn="l" defTabSz="6858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33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fr-FR" sz="1800" b="1" dirty="0">
                    <a:solidFill>
                      <a:srgbClr val="0E4878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rPr>
                  <a:t>Project coordinator:</a:t>
                </a:r>
                <a:r>
                  <a:rPr lang="fr-FR" sz="1800" dirty="0">
                    <a:solidFill>
                      <a:srgbClr val="0E4878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rPr>
                  <a:t> Albert </a:t>
                </a:r>
                <a:r>
                  <a:rPr lang="fr-FR" sz="1800" dirty="0" err="1">
                    <a:solidFill>
                      <a:srgbClr val="0E4878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rPr>
                  <a:t>Soret</a:t>
                </a:r>
                <a:r>
                  <a:rPr lang="fr-FR" sz="1800" dirty="0">
                    <a:solidFill>
                      <a:srgbClr val="0E4878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rPr>
                  <a:t>, Barcelona </a:t>
                </a:r>
                <a:r>
                  <a:rPr lang="fr-FR" sz="1800" dirty="0" err="1">
                    <a:solidFill>
                      <a:srgbClr val="0E4878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rPr>
                  <a:t>Supercomputing</a:t>
                </a:r>
                <a:r>
                  <a:rPr lang="fr-FR" sz="1800" dirty="0">
                    <a:solidFill>
                      <a:srgbClr val="0E4878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rPr>
                  <a:t> Center (BSC)</a:t>
                </a:r>
              </a:p>
              <a:p>
                <a:pPr algn="l"/>
                <a:r>
                  <a:rPr lang="fr-FR" sz="1800" b="1" dirty="0">
                    <a:solidFill>
                      <a:srgbClr val="0E4878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rPr>
                  <a:t>Contact us: </a:t>
                </a:r>
                <a:r>
                  <a:rPr lang="fr-FR" sz="1800" b="0" dirty="0">
                    <a:solidFill>
                      <a:srgbClr val="0E4878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rPr>
                  <a:t>s2s4e@bsc.es</a:t>
                </a:r>
                <a:endParaRPr lang="fr-FR" sz="1800" b="1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endParaRPr>
              </a:p>
              <a:p>
                <a:pPr algn="l"/>
                <a:endParaRPr lang="fr-FR" sz="2000" b="1" u="sng" kern="1200" dirty="0">
                  <a:solidFill>
                    <a:schemeClr val="tx1"/>
                  </a:solidFill>
                  <a:effectLst/>
                  <a:latin typeface="Gadugi" panose="020B0502040204020203" pitchFamily="34" charset="0"/>
                  <a:ea typeface="Ebrima" panose="02000000000000000000" pitchFamily="2" charset="0"/>
                  <a:cs typeface="Ebrima" panose="02000000000000000000" pitchFamily="2" charset="0"/>
                  <a:hlinkClick r:id="rId3"/>
                </a:endParaRPr>
              </a:p>
            </p:txBody>
          </p:sp>
          <p:sp>
            <p:nvSpPr>
              <p:cNvPr id="11" name="Titre 1">
                <a:extLst>
                  <a:ext uri="{FF2B5EF4-FFF2-40B4-BE49-F238E27FC236}">
                    <a16:creationId xmlns:a16="http://schemas.microsoft.com/office/drawing/2014/main" id="{A4E580A0-B959-45BF-BA98-6B2CB06B4BA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47607" y="5164670"/>
                <a:ext cx="5332823" cy="568324"/>
              </a:xfrm>
              <a:prstGeom prst="rect">
                <a:avLst/>
              </a:prstGeom>
            </p:spPr>
            <p:txBody>
              <a:bodyPr/>
              <a:lstStyle>
                <a:lvl1pPr algn="l" defTabSz="6858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33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just"/>
                <a:r>
                  <a:rPr lang="fr-FR" sz="1800" dirty="0">
                    <a:solidFill>
                      <a:srgbClr val="0E4878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rPr>
                  <a:t>Follow us on Facebook and Twitter!</a:t>
                </a:r>
              </a:p>
              <a:p>
                <a:pPr algn="just"/>
                <a:r>
                  <a:rPr lang="fr-FR" sz="1800" b="1" dirty="0">
                    <a:solidFill>
                      <a:srgbClr val="0E4878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rPr>
                  <a:t>@s2s4e</a:t>
                </a:r>
                <a:endParaRPr lang="en-GB" sz="1800" b="1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endParaRPr>
              </a:p>
            </p:txBody>
          </p:sp>
        </p:grpSp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24D927B2-85EE-44BE-8B1A-82A6EEE514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09459" y="3717367"/>
              <a:ext cx="1009590" cy="1009590"/>
            </a:xfrm>
            <a:prstGeom prst="rect">
              <a:avLst/>
            </a:prstGeom>
          </p:spPr>
        </p:pic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F2E92FF1-9464-4B9C-BFC7-F4C9EE74765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1132" y="2654137"/>
              <a:ext cx="983038" cy="983038"/>
            </a:xfrm>
            <a:prstGeom prst="rect">
              <a:avLst/>
            </a:prstGeom>
          </p:spPr>
        </p:pic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1EB08F9D-D4F3-41D4-B9CA-10306F789C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7407" y="5024739"/>
              <a:ext cx="606847" cy="606847"/>
            </a:xfrm>
            <a:prstGeom prst="rect">
              <a:avLst/>
            </a:prstGeom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A42A90B-CCFB-4E39-82DC-2268324F53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72651" y="5016460"/>
              <a:ext cx="600908" cy="600908"/>
            </a:xfrm>
            <a:prstGeom prst="rect">
              <a:avLst/>
            </a:prstGeom>
          </p:spPr>
        </p:pic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E77EDFB2-47E4-4311-A984-967800FDC297}"/>
              </a:ext>
            </a:extLst>
          </p:cNvPr>
          <p:cNvSpPr/>
          <p:nvPr userDrawn="1"/>
        </p:nvSpPr>
        <p:spPr>
          <a:xfrm>
            <a:off x="1687399" y="5974476"/>
            <a:ext cx="962476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1" u="none" strike="noStrike" baseline="0" dirty="0">
                <a:solidFill>
                  <a:schemeClr val="tx1"/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This project has received funding from the Horizon 2020 programme under grant agreement </a:t>
            </a:r>
            <a:r>
              <a:rPr lang="fr-FR" sz="1200" b="0" i="1" u="none" strike="noStrike" kern="1200" baseline="0" dirty="0">
                <a:solidFill>
                  <a:schemeClr val="tx1"/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n°776787.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The content of this presentation reflects only the author’s view.</a:t>
            </a:r>
            <a:r>
              <a:rPr lang="fr-FR" sz="1200" b="0" i="1" u="none" strike="noStrike" kern="1200" baseline="0" dirty="0">
                <a:solidFill>
                  <a:schemeClr val="tx1"/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The European Commission is not responsible for any use that may be made of the information it contains.</a:t>
            </a:r>
            <a:endParaRPr lang="fr-FR" sz="1200" i="1" dirty="0">
              <a:solidFill>
                <a:schemeClr val="tx1"/>
              </a:solidFill>
              <a:latin typeface="Arial" panose="020B0604020202020204" pitchFamily="34" charset="0"/>
              <a:ea typeface="Ebrima" panose="02000000000000000000" pitchFamily="2" charset="0"/>
              <a:cs typeface="Arial" panose="020B0604020202020204" pitchFamily="34" charset="0"/>
            </a:endParaRPr>
          </a:p>
          <a:p>
            <a:pPr lvl="0" algn="l"/>
            <a:endParaRPr lang="fr-FR" sz="1400" i="1" dirty="0">
              <a:solidFill>
                <a:schemeClr val="tx1"/>
              </a:solidFill>
              <a:latin typeface="Arial" panose="020B0604020202020204" pitchFamily="34" charset="0"/>
              <a:ea typeface="Ebrima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01BFD32-4A3A-4FC3-B260-FA9E74C821E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114" y="6033158"/>
            <a:ext cx="766590" cy="510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510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D0F95C9-CFF0-4850-BD74-FB6E80B3F133}"/>
              </a:ext>
            </a:extLst>
          </p:cNvPr>
          <p:cNvSpPr/>
          <p:nvPr userDrawn="1"/>
        </p:nvSpPr>
        <p:spPr>
          <a:xfrm>
            <a:off x="0" y="0"/>
            <a:ext cx="12192000" cy="25075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90B1E3D-A0AA-4F71-9ED0-9126C66231D4}"/>
              </a:ext>
            </a:extLst>
          </p:cNvPr>
          <p:cNvSpPr txBox="1"/>
          <p:nvPr userDrawn="1"/>
        </p:nvSpPr>
        <p:spPr>
          <a:xfrm>
            <a:off x="108576" y="463356"/>
            <a:ext cx="6158845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400" b="1" dirty="0" err="1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Thank</a:t>
            </a:r>
            <a:r>
              <a:rPr lang="fr-FR" sz="4400" b="1" dirty="0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fr-FR" sz="4400" b="1" dirty="0" err="1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you</a:t>
            </a:r>
            <a:endParaRPr lang="fr-FR" sz="4400" b="1" dirty="0">
              <a:solidFill>
                <a:srgbClr val="0E4878"/>
              </a:solidFill>
              <a:latin typeface="Segoe UI" panose="020B0502040204020203" pitchFamily="34" charset="0"/>
              <a:ea typeface="Ebrima" panose="02000000000000000000" pitchFamily="2" charset="0"/>
              <a:cs typeface="Segoe UI" panose="020B0502040204020203" pitchFamily="34" charset="0"/>
            </a:endParaRPr>
          </a:p>
          <a:p>
            <a:pPr algn="ctr"/>
            <a:endParaRPr lang="fr-FR" sz="18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92E879B-053A-40B5-81BE-A10C39648E85}"/>
              </a:ext>
            </a:extLst>
          </p:cNvPr>
          <p:cNvSpPr/>
          <p:nvPr userDrawn="1"/>
        </p:nvSpPr>
        <p:spPr>
          <a:xfrm>
            <a:off x="246838" y="1218610"/>
            <a:ext cx="58823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 err="1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Get</a:t>
            </a:r>
            <a:r>
              <a:rPr lang="fr-FR" sz="2800" b="1" dirty="0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 in </a:t>
            </a:r>
            <a:r>
              <a:rPr lang="fr-FR" sz="2800" b="1" dirty="0" err="1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touch</a:t>
            </a:r>
            <a:r>
              <a:rPr lang="fr-FR" sz="2800" b="1" dirty="0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 for more information!</a:t>
            </a:r>
            <a:endParaRPr lang="en-GB" sz="2800" b="1" dirty="0">
              <a:solidFill>
                <a:srgbClr val="0E487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C3276BEB-8782-4A69-9303-EC92CDDA41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421" y="463356"/>
            <a:ext cx="4816867" cy="1727913"/>
          </a:xfrm>
          <a:prstGeom prst="rect">
            <a:avLst/>
          </a:prstGeom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C00E6E5D-C8E3-49C8-B6F0-C1D334BF655A}"/>
              </a:ext>
            </a:extLst>
          </p:cNvPr>
          <p:cNvGrpSpPr/>
          <p:nvPr userDrawn="1"/>
        </p:nvGrpSpPr>
        <p:grpSpPr>
          <a:xfrm>
            <a:off x="1907407" y="2654137"/>
            <a:ext cx="9389152" cy="2977449"/>
            <a:chOff x="1907407" y="2654137"/>
            <a:chExt cx="9389152" cy="2977449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F1354E3B-7DAF-424F-824E-12A4AEA94334}"/>
                </a:ext>
              </a:extLst>
            </p:cNvPr>
            <p:cNvGrpSpPr/>
            <p:nvPr userDrawn="1"/>
          </p:nvGrpSpPr>
          <p:grpSpPr>
            <a:xfrm>
              <a:off x="3582812" y="2799601"/>
              <a:ext cx="7713747" cy="2778490"/>
              <a:chOff x="3047607" y="2954504"/>
              <a:chExt cx="5785311" cy="2778490"/>
            </a:xfrm>
          </p:grpSpPr>
          <p:sp>
            <p:nvSpPr>
              <p:cNvPr id="9" name="Titre 1">
                <a:extLst>
                  <a:ext uri="{FF2B5EF4-FFF2-40B4-BE49-F238E27FC236}">
                    <a16:creationId xmlns:a16="http://schemas.microsoft.com/office/drawing/2014/main" id="{48F3457F-71F9-4DC6-9F39-74107BD7A32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70844" y="2954504"/>
                <a:ext cx="5762074" cy="1127563"/>
              </a:xfrm>
              <a:prstGeom prst="rect">
                <a:avLst/>
              </a:prstGeom>
            </p:spPr>
            <p:txBody>
              <a:bodyPr/>
              <a:lstStyle>
                <a:lvl1pPr algn="l" defTabSz="6858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33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fr-FR" sz="1800" dirty="0">
                    <a:solidFill>
                      <a:srgbClr val="0E4878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rPr>
                  <a:t>Public reports of the project will be available for download on the S2S4E </a:t>
                </a:r>
                <a:r>
                  <a:rPr lang="fr-FR" sz="1800" dirty="0" err="1">
                    <a:solidFill>
                      <a:srgbClr val="0E4878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rPr>
                  <a:t>website</a:t>
                </a:r>
                <a:r>
                  <a:rPr lang="fr-FR" sz="1800" dirty="0">
                    <a:solidFill>
                      <a:srgbClr val="0E4878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rPr>
                  <a:t>: </a:t>
                </a:r>
                <a:r>
                  <a:rPr lang="fr-FR" sz="1800" b="1" dirty="0">
                    <a:solidFill>
                      <a:srgbClr val="0E4878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rPr>
                  <a:t>www.s2s4e.eu</a:t>
                </a:r>
                <a:endParaRPr lang="en-GB" sz="1800" b="1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endParaRPr>
              </a:p>
            </p:txBody>
          </p:sp>
          <p:sp>
            <p:nvSpPr>
              <p:cNvPr id="10" name="Titre 1">
                <a:extLst>
                  <a:ext uri="{FF2B5EF4-FFF2-40B4-BE49-F238E27FC236}">
                    <a16:creationId xmlns:a16="http://schemas.microsoft.com/office/drawing/2014/main" id="{97E55318-3DFE-43E1-86D2-430AC478F16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66461" y="3997486"/>
                <a:ext cx="4908617" cy="1119947"/>
              </a:xfrm>
              <a:prstGeom prst="rect">
                <a:avLst/>
              </a:prstGeom>
            </p:spPr>
            <p:txBody>
              <a:bodyPr/>
              <a:lstStyle>
                <a:lvl1pPr algn="l" defTabSz="6858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33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fr-FR" sz="1800" b="1" dirty="0">
                    <a:solidFill>
                      <a:srgbClr val="0E4878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rPr>
                  <a:t>Project coordinator:</a:t>
                </a:r>
                <a:r>
                  <a:rPr lang="fr-FR" sz="1800" dirty="0">
                    <a:solidFill>
                      <a:srgbClr val="0E4878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rPr>
                  <a:t> Albert </a:t>
                </a:r>
                <a:r>
                  <a:rPr lang="fr-FR" sz="1800" dirty="0" err="1">
                    <a:solidFill>
                      <a:srgbClr val="0E4878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rPr>
                  <a:t>Soret</a:t>
                </a:r>
                <a:r>
                  <a:rPr lang="fr-FR" sz="1800" dirty="0">
                    <a:solidFill>
                      <a:srgbClr val="0E4878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rPr>
                  <a:t>, Barcelona </a:t>
                </a:r>
                <a:r>
                  <a:rPr lang="fr-FR" sz="1800" dirty="0" err="1">
                    <a:solidFill>
                      <a:srgbClr val="0E4878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rPr>
                  <a:t>Supercomputing</a:t>
                </a:r>
                <a:r>
                  <a:rPr lang="fr-FR" sz="1800" dirty="0">
                    <a:solidFill>
                      <a:srgbClr val="0E4878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rPr>
                  <a:t> Center (BSC)</a:t>
                </a:r>
              </a:p>
              <a:p>
                <a:pPr algn="l"/>
                <a:r>
                  <a:rPr lang="fr-FR" sz="1800" b="1" dirty="0">
                    <a:solidFill>
                      <a:srgbClr val="0E4878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rPr>
                  <a:t>Contact us: </a:t>
                </a:r>
                <a:r>
                  <a:rPr lang="fr-FR" sz="1800" b="0" dirty="0">
                    <a:solidFill>
                      <a:srgbClr val="0E4878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rPr>
                  <a:t>s2s4e@bsc.es</a:t>
                </a:r>
                <a:endParaRPr lang="fr-FR" sz="1800" b="1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endParaRPr>
              </a:p>
              <a:p>
                <a:pPr algn="l"/>
                <a:endParaRPr lang="fr-FR" sz="2000" b="1" u="sng" kern="1200" dirty="0">
                  <a:solidFill>
                    <a:schemeClr val="tx1"/>
                  </a:solidFill>
                  <a:effectLst/>
                  <a:latin typeface="Gadugi" panose="020B0502040204020203" pitchFamily="34" charset="0"/>
                  <a:ea typeface="Ebrima" panose="02000000000000000000" pitchFamily="2" charset="0"/>
                  <a:cs typeface="Ebrima" panose="02000000000000000000" pitchFamily="2" charset="0"/>
                  <a:hlinkClick r:id="rId3"/>
                </a:endParaRPr>
              </a:p>
            </p:txBody>
          </p:sp>
          <p:sp>
            <p:nvSpPr>
              <p:cNvPr id="11" name="Titre 1">
                <a:extLst>
                  <a:ext uri="{FF2B5EF4-FFF2-40B4-BE49-F238E27FC236}">
                    <a16:creationId xmlns:a16="http://schemas.microsoft.com/office/drawing/2014/main" id="{A4E580A0-B959-45BF-BA98-6B2CB06B4BA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47607" y="5164670"/>
                <a:ext cx="5332823" cy="568324"/>
              </a:xfrm>
              <a:prstGeom prst="rect">
                <a:avLst/>
              </a:prstGeom>
            </p:spPr>
            <p:txBody>
              <a:bodyPr/>
              <a:lstStyle>
                <a:lvl1pPr algn="l" defTabSz="6858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33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just"/>
                <a:r>
                  <a:rPr lang="fr-FR" sz="1800" dirty="0">
                    <a:solidFill>
                      <a:srgbClr val="0E4878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rPr>
                  <a:t>Follow us on Facebook and Twitter!</a:t>
                </a:r>
              </a:p>
              <a:p>
                <a:pPr algn="just"/>
                <a:r>
                  <a:rPr lang="fr-FR" sz="1800" b="1" dirty="0">
                    <a:solidFill>
                      <a:srgbClr val="0E4878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rPr>
                  <a:t>@s2s4e</a:t>
                </a:r>
                <a:endParaRPr lang="en-GB" sz="1800" b="1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endParaRPr>
              </a:p>
            </p:txBody>
          </p:sp>
        </p:grpSp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24D927B2-85EE-44BE-8B1A-82A6EEE514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09459" y="3717367"/>
              <a:ext cx="1009590" cy="1009590"/>
            </a:xfrm>
            <a:prstGeom prst="rect">
              <a:avLst/>
            </a:prstGeom>
          </p:spPr>
        </p:pic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F2E92FF1-9464-4B9C-BFC7-F4C9EE74765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1132" y="2654137"/>
              <a:ext cx="983038" cy="983038"/>
            </a:xfrm>
            <a:prstGeom prst="rect">
              <a:avLst/>
            </a:prstGeom>
          </p:spPr>
        </p:pic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1EB08F9D-D4F3-41D4-B9CA-10306F789C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7407" y="5024739"/>
              <a:ext cx="606847" cy="606847"/>
            </a:xfrm>
            <a:prstGeom prst="rect">
              <a:avLst/>
            </a:prstGeom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A42A90B-CCFB-4E39-82DC-2268324F53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72651" y="5016460"/>
              <a:ext cx="600908" cy="600908"/>
            </a:xfrm>
            <a:prstGeom prst="rect">
              <a:avLst/>
            </a:prstGeom>
          </p:spPr>
        </p:pic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E77EDFB2-47E4-4311-A984-967800FDC297}"/>
              </a:ext>
            </a:extLst>
          </p:cNvPr>
          <p:cNvSpPr/>
          <p:nvPr userDrawn="1"/>
        </p:nvSpPr>
        <p:spPr>
          <a:xfrm>
            <a:off x="1687399" y="5974476"/>
            <a:ext cx="962476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1" u="none" strike="noStrike" baseline="0" dirty="0">
                <a:solidFill>
                  <a:schemeClr val="tx1"/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This project has received funding from the Horizon 2020 programme under grant agreement </a:t>
            </a:r>
            <a:r>
              <a:rPr lang="fr-FR" sz="1200" b="0" i="1" u="none" strike="noStrike" kern="1200" baseline="0" dirty="0">
                <a:solidFill>
                  <a:schemeClr val="tx1"/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n°776787.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The content of this presentation reflects only the author’s view.</a:t>
            </a:r>
            <a:r>
              <a:rPr lang="fr-FR" sz="1200" b="0" i="1" u="none" strike="noStrike" kern="1200" baseline="0" dirty="0">
                <a:solidFill>
                  <a:schemeClr val="tx1"/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The European Commission is not responsible for any use that may be made of the information it contains.</a:t>
            </a:r>
            <a:endParaRPr lang="fr-FR" sz="1200" i="1" dirty="0">
              <a:solidFill>
                <a:schemeClr val="tx1"/>
              </a:solidFill>
              <a:latin typeface="Arial" panose="020B0604020202020204" pitchFamily="34" charset="0"/>
              <a:ea typeface="Ebrima" panose="02000000000000000000" pitchFamily="2" charset="0"/>
              <a:cs typeface="Arial" panose="020B0604020202020204" pitchFamily="34" charset="0"/>
            </a:endParaRPr>
          </a:p>
          <a:p>
            <a:pPr lvl="0" algn="l"/>
            <a:endParaRPr lang="fr-FR" sz="1400" i="1" dirty="0">
              <a:solidFill>
                <a:schemeClr val="tx1"/>
              </a:solidFill>
              <a:latin typeface="Arial" panose="020B0604020202020204" pitchFamily="34" charset="0"/>
              <a:ea typeface="Ebrima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01BFD32-4A3A-4FC3-B260-FA9E74C821E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114" y="6033158"/>
            <a:ext cx="766590" cy="510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919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3967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re et contenu">
  <p:cSld name="1_Titre et contenu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2102176" y="402833"/>
            <a:ext cx="9285403" cy="886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4878"/>
              </a:buClr>
              <a:buSzPts val="3300"/>
              <a:buFont typeface="Quattrocento Sans"/>
              <a:buNone/>
              <a:defRPr sz="4400" b="1" i="0" u="none" strike="noStrike" cap="none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867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867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867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867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867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867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867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867"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2102177" y="1545814"/>
            <a:ext cx="9285403" cy="716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609585" marR="0" lvl="0" indent="-507987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F9C327"/>
              </a:buClr>
              <a:buSzPts val="2400"/>
              <a:buFont typeface="Noto Sans Symbols"/>
              <a:buChar char="►"/>
              <a:defRPr sz="3200" b="0" i="0" u="none" strike="noStrike" cap="none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1219170" marR="0" lvl="1" indent="-457189" algn="l" rtl="0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marR="0" lvl="2" indent="-431789" algn="l" rtl="0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marR="0" lvl="3" indent="-423323" algn="l" rtl="0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marR="0" lvl="4" indent="-423323" algn="l" rtl="0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marR="0" lvl="5" indent="-423323" algn="l" rtl="0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267093" marR="0" lvl="6" indent="-423323" algn="l" rtl="0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76678" marR="0" lvl="7" indent="-423323" algn="l" rtl="0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263" marR="0" lvl="8" indent="-423323" algn="l" rtl="0">
              <a:lnSpc>
                <a:spcPct val="9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-1" y="0"/>
            <a:ext cx="1998484" cy="6858000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3" name="Google Shape;63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61141" y="6035186"/>
            <a:ext cx="1492247" cy="535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54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1117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7" r:id="rId2"/>
    <p:sldLayoutId id="2147483670" r:id="rId3"/>
    <p:sldLayoutId id="2147483671" r:id="rId4"/>
    <p:sldLayoutId id="2147483672" r:id="rId5"/>
    <p:sldLayoutId id="2147483680" r:id="rId6"/>
    <p:sldLayoutId id="2147483692" r:id="rId7"/>
    <p:sldLayoutId id="2147483690" r:id="rId8"/>
    <p:sldLayoutId id="2147483691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2s4e.eu/dst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s2s4e.eu/climate-services/webinar-series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s2s4e.eu/climate-services/public-deliverables" TargetMode="External"/><Relationship Id="rId5" Type="http://schemas.openxmlformats.org/officeDocument/2006/relationships/hyperlink" Target="https://s2s4e.eu/climate-services/case-studies" TargetMode="External"/><Relationship Id="rId4" Type="http://schemas.openxmlformats.org/officeDocument/2006/relationships/hyperlink" Target="https://s2s4e.eu/climate-services/outlooks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5.png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://www.project-ukko.net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55DD4B-16D4-45A3-B447-91FED2B8A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38749"/>
            <a:ext cx="12192000" cy="866607"/>
          </a:xfrm>
        </p:spPr>
        <p:txBody>
          <a:bodyPr>
            <a:noAutofit/>
          </a:bodyPr>
          <a:lstStyle/>
          <a:p>
            <a:pPr algn="ctr"/>
            <a:r>
              <a:rPr lang="fr-FR" sz="2400" b="0" dirty="0"/>
              <a:t>S2S4E Energy Day - Webinar #</a:t>
            </a:r>
            <a:r>
              <a:rPr lang="fr-FR" sz="2400" b="0" dirty="0" smtClean="0"/>
              <a:t>1</a:t>
            </a:r>
            <a:br>
              <a:rPr lang="fr-FR" sz="2400" b="0" dirty="0" smtClean="0"/>
            </a:br>
            <a:r>
              <a:rPr lang="fr-FR" sz="1400" b="0" dirty="0" smtClean="0"/>
              <a:t> </a:t>
            </a:r>
            <a:r>
              <a:rPr lang="fr-FR" sz="2400" dirty="0" smtClean="0"/>
              <a:t/>
            </a:r>
            <a:br>
              <a:rPr lang="fr-FR" sz="2400" dirty="0" smtClean="0"/>
            </a:br>
            <a:r>
              <a:rPr lang="fr-FR" sz="3600" dirty="0" smtClean="0"/>
              <a:t>Visual communication of forecasts </a:t>
            </a:r>
            <a:br>
              <a:rPr lang="fr-FR" sz="3600" dirty="0" smtClean="0"/>
            </a:br>
            <a:r>
              <a:rPr lang="fr-FR" sz="3600" dirty="0" smtClean="0"/>
              <a:t>for renewable energy</a:t>
            </a:r>
            <a:br>
              <a:rPr lang="fr-FR" sz="3600" dirty="0" smtClean="0"/>
            </a:br>
            <a:r>
              <a:rPr lang="fr-FR" sz="800" dirty="0"/>
              <a:t> </a:t>
            </a:r>
            <a:r>
              <a:rPr lang="fr-FR" sz="3600" dirty="0" smtClean="0"/>
              <a:t/>
            </a:r>
            <a:br>
              <a:rPr lang="fr-FR" sz="3600" dirty="0" smtClean="0"/>
            </a:br>
            <a:r>
              <a:rPr lang="fr-FR" sz="700" dirty="0" smtClean="0"/>
              <a:t> </a:t>
            </a:r>
            <a:r>
              <a:rPr lang="fr-FR" sz="3600" dirty="0" smtClean="0"/>
              <a:t/>
            </a:r>
            <a:br>
              <a:rPr lang="fr-FR" sz="3600" dirty="0" smtClean="0"/>
            </a:br>
            <a:endParaRPr lang="fr-FR" sz="2800" b="0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C64EE16-B376-401F-B2CF-88B7666F899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5432330"/>
            <a:ext cx="12192000" cy="433388"/>
          </a:xfrm>
        </p:spPr>
        <p:txBody>
          <a:bodyPr/>
          <a:lstStyle/>
          <a:p>
            <a:pPr algn="ctr"/>
            <a:r>
              <a:rPr lang="fr-FR" sz="1800" b="1" dirty="0">
                <a:solidFill>
                  <a:srgbClr val="0E4878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rPr>
              <a:t>Isadora Ch. </a:t>
            </a:r>
            <a:r>
              <a:rPr lang="fr-FR" sz="1800" b="1" dirty="0">
                <a:solidFill>
                  <a:srgbClr val="0E4878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rPr>
              <a:t>Jiménez, </a:t>
            </a:r>
            <a:r>
              <a:rPr lang="fr-FR" sz="1800" dirty="0" smtClean="0">
                <a:solidFill>
                  <a:srgbClr val="0E4878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rPr>
              <a:t>BSC</a:t>
            </a:r>
          </a:p>
        </p:txBody>
      </p:sp>
    </p:spTree>
    <p:extLst>
      <p:ext uri="{BB962C8B-B14F-4D97-AF65-F5344CB8AC3E}">
        <p14:creationId xmlns:p14="http://schemas.microsoft.com/office/powerpoint/2010/main" val="99588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7"/>
            <a:ext cx="12192000" cy="6857999"/>
          </a:xfrm>
          <a:prstGeom prst="rect">
            <a:avLst/>
          </a:prstGeom>
          <a:solidFill>
            <a:srgbClr val="10BAB1"/>
          </a:solidFill>
          <a:ln>
            <a:solidFill>
              <a:srgbClr val="10BA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" name="Título 1"/>
          <p:cNvSpPr>
            <a:spLocks noGrp="1"/>
          </p:cNvSpPr>
          <p:nvPr>
            <p:ph type="title"/>
          </p:nvPr>
        </p:nvSpPr>
        <p:spPr>
          <a:xfrm>
            <a:off x="1408141" y="1807561"/>
            <a:ext cx="7620000" cy="822652"/>
          </a:xfrm>
        </p:spPr>
        <p:txBody>
          <a:bodyPr/>
          <a:lstStyle/>
          <a:p>
            <a:r>
              <a:rPr lang="es-ES_tradnl" sz="4800" dirty="0" err="1">
                <a:solidFill>
                  <a:schemeClr val="bg1"/>
                </a:solidFill>
                <a:latin typeface="+mn-lt"/>
              </a:rPr>
              <a:t>Building</a:t>
            </a:r>
            <a:r>
              <a:rPr lang="es-ES_tradnl" sz="4800" dirty="0">
                <a:solidFill>
                  <a:schemeClr val="bg1"/>
                </a:solidFill>
                <a:latin typeface="+mn-lt"/>
              </a:rPr>
              <a:t> TRUST</a:t>
            </a:r>
            <a:endParaRPr lang="es-ES_tradnl" sz="48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408141" y="1070015"/>
            <a:ext cx="65977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400" b="1" dirty="0" err="1">
                <a:solidFill>
                  <a:srgbClr val="144A6D"/>
                </a:solidFill>
                <a:ea typeface="Arial Black" charset="0"/>
                <a:cs typeface="Arial Black" charset="0"/>
              </a:rPr>
              <a:t>The</a:t>
            </a:r>
            <a:r>
              <a:rPr lang="es-ES_tradnl" sz="4400" b="1" dirty="0">
                <a:solidFill>
                  <a:srgbClr val="144A6D"/>
                </a:solidFill>
                <a:ea typeface="Arial Black" charset="0"/>
                <a:cs typeface="Arial Black" charset="0"/>
              </a:rPr>
              <a:t> </a:t>
            </a:r>
            <a:r>
              <a:rPr lang="es-ES_tradnl" sz="4400" b="1" dirty="0" err="1">
                <a:solidFill>
                  <a:srgbClr val="144A6D"/>
                </a:solidFill>
                <a:ea typeface="Arial Black" charset="0"/>
                <a:cs typeface="Arial Black" charset="0"/>
              </a:rPr>
              <a:t>challenge</a:t>
            </a:r>
            <a:r>
              <a:rPr lang="es-ES_tradnl" sz="4400" b="1" dirty="0">
                <a:solidFill>
                  <a:srgbClr val="144A6D"/>
                </a:solidFill>
                <a:ea typeface="Arial Black" charset="0"/>
                <a:cs typeface="Arial Black" charset="0"/>
              </a:rPr>
              <a:t> </a:t>
            </a:r>
            <a:r>
              <a:rPr lang="es-ES_tradnl" sz="4400" b="1" dirty="0" err="1">
                <a:solidFill>
                  <a:srgbClr val="144A6D"/>
                </a:solidFill>
                <a:ea typeface="Arial Black" charset="0"/>
                <a:cs typeface="Arial Black" charset="0"/>
              </a:rPr>
              <a:t>is</a:t>
            </a:r>
            <a:r>
              <a:rPr lang="mr-IN" sz="4400" b="1" dirty="0">
                <a:solidFill>
                  <a:srgbClr val="144A6D"/>
                </a:solidFill>
                <a:ea typeface="Arial Black" charset="0"/>
                <a:cs typeface="Arial Black" charset="0"/>
              </a:rPr>
              <a:t>…</a:t>
            </a:r>
            <a:endParaRPr lang="es-ES_tradnl" sz="4400" b="1" dirty="0">
              <a:solidFill>
                <a:srgbClr val="144A6D"/>
              </a:solidFill>
              <a:ea typeface="Arial Black" charset="0"/>
              <a:cs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183132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mage result for bus stop waiti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35" r="6157" b="5749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 4"/>
          <p:cNvSpPr/>
          <p:nvPr/>
        </p:nvSpPr>
        <p:spPr>
          <a:xfrm>
            <a:off x="5369440" y="5352292"/>
            <a:ext cx="6535330" cy="1517431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CuadroTexto 1"/>
          <p:cNvSpPr txBox="1"/>
          <p:nvPr/>
        </p:nvSpPr>
        <p:spPr>
          <a:xfrm>
            <a:off x="5428087" y="5534949"/>
            <a:ext cx="6476683" cy="65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 err="1">
                <a:solidFill>
                  <a:srgbClr val="10BAB1"/>
                </a:solidFill>
                <a:latin typeface="Arial" charset="0"/>
                <a:ea typeface="Arial" charset="0"/>
                <a:cs typeface="Arial" charset="0"/>
              </a:rPr>
              <a:t>Users</a:t>
            </a:r>
            <a:r>
              <a:rPr lang="es-ES" sz="3600" b="1" dirty="0">
                <a:solidFill>
                  <a:srgbClr val="10BAB1"/>
                </a:solidFill>
                <a:latin typeface="Arial" charset="0"/>
                <a:ea typeface="Arial" charset="0"/>
                <a:cs typeface="Arial" charset="0"/>
              </a:rPr>
              <a:t> ≠ </a:t>
            </a:r>
            <a:r>
              <a:rPr lang="es-ES" sz="3600" b="1" dirty="0" err="1">
                <a:solidFill>
                  <a:srgbClr val="10BAB1"/>
                </a:solidFill>
                <a:latin typeface="Arial" charset="0"/>
                <a:ea typeface="Arial" charset="0"/>
                <a:cs typeface="Arial" charset="0"/>
              </a:rPr>
              <a:t>Decision</a:t>
            </a:r>
            <a:r>
              <a:rPr lang="es-ES" sz="3600" b="1" dirty="0">
                <a:solidFill>
                  <a:srgbClr val="10BAB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" sz="3600" b="1" dirty="0" err="1">
                <a:solidFill>
                  <a:srgbClr val="10BAB1"/>
                </a:solidFill>
                <a:latin typeface="Arial" charset="0"/>
                <a:ea typeface="Arial" charset="0"/>
                <a:cs typeface="Arial" charset="0"/>
              </a:rPr>
              <a:t>makers</a:t>
            </a:r>
            <a:endParaRPr lang="es-ES_tradnl" sz="3600" b="1" dirty="0">
              <a:solidFill>
                <a:srgbClr val="10BAB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0536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mage result for ceo image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54" b="4160"/>
          <a:stretch/>
        </p:blipFill>
        <p:spPr bwMode="auto">
          <a:xfrm>
            <a:off x="0" y="-10633"/>
            <a:ext cx="5369442" cy="6900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mage result for climate analyst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5664"/>
          <a:stretch/>
        </p:blipFill>
        <p:spPr bwMode="auto">
          <a:xfrm>
            <a:off x="5369442" y="-14650"/>
            <a:ext cx="6822558" cy="6883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/>
          <p:cNvSpPr/>
          <p:nvPr/>
        </p:nvSpPr>
        <p:spPr>
          <a:xfrm>
            <a:off x="5308693" y="5352291"/>
            <a:ext cx="6596077" cy="1516343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CuadroTexto 6"/>
          <p:cNvSpPr txBox="1"/>
          <p:nvPr/>
        </p:nvSpPr>
        <p:spPr>
          <a:xfrm>
            <a:off x="5308693" y="5446075"/>
            <a:ext cx="65960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 err="1" smtClean="0">
                <a:solidFill>
                  <a:srgbClr val="10BAB1"/>
                </a:solidFill>
                <a:latin typeface="Arial" charset="0"/>
                <a:ea typeface="Arial" charset="0"/>
                <a:cs typeface="Arial" charset="0"/>
              </a:rPr>
              <a:t>Typology</a:t>
            </a:r>
            <a:r>
              <a:rPr lang="es-ES" sz="3600" b="1" dirty="0" smtClean="0">
                <a:solidFill>
                  <a:srgbClr val="10BAB1"/>
                </a:solidFill>
                <a:latin typeface="Arial" charset="0"/>
                <a:ea typeface="Arial" charset="0"/>
                <a:cs typeface="Arial" charset="0"/>
              </a:rPr>
              <a:t> of </a:t>
            </a:r>
          </a:p>
          <a:p>
            <a:pPr algn="ctr"/>
            <a:r>
              <a:rPr lang="es-ES" sz="3600" b="1" dirty="0" smtClean="0">
                <a:solidFill>
                  <a:srgbClr val="10BAB1"/>
                </a:solidFill>
                <a:latin typeface="Arial" charset="0"/>
                <a:ea typeface="Arial" charset="0"/>
                <a:cs typeface="Arial" charset="0"/>
              </a:rPr>
              <a:t>decisión </a:t>
            </a:r>
            <a:r>
              <a:rPr lang="es-ES" sz="3600" b="1" dirty="0" err="1" smtClean="0">
                <a:solidFill>
                  <a:srgbClr val="10BAB1"/>
                </a:solidFill>
                <a:latin typeface="Arial" charset="0"/>
                <a:ea typeface="Arial" charset="0"/>
                <a:cs typeface="Arial" charset="0"/>
              </a:rPr>
              <a:t>makers</a:t>
            </a:r>
            <a:endParaRPr lang="es-ES_tradnl" sz="3600" b="1" dirty="0">
              <a:solidFill>
                <a:srgbClr val="10BAB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015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5" b="12596"/>
          <a:stretch/>
        </p:blipFill>
        <p:spPr>
          <a:xfrm>
            <a:off x="0" y="0"/>
            <a:ext cx="12192000" cy="6869723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5369440" y="5352292"/>
            <a:ext cx="6535330" cy="1517431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CuadroTexto 3"/>
          <p:cNvSpPr txBox="1"/>
          <p:nvPr/>
        </p:nvSpPr>
        <p:spPr>
          <a:xfrm>
            <a:off x="5369441" y="5687351"/>
            <a:ext cx="6535330" cy="6665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 err="1" smtClean="0">
                <a:solidFill>
                  <a:srgbClr val="10BAB1"/>
                </a:solidFill>
                <a:latin typeface="Arial" charset="0"/>
                <a:ea typeface="Arial" charset="0"/>
                <a:cs typeface="Arial" charset="0"/>
              </a:rPr>
              <a:t>Understand</a:t>
            </a:r>
            <a:r>
              <a:rPr lang="es-ES" sz="3600" b="1" dirty="0" smtClean="0">
                <a:solidFill>
                  <a:srgbClr val="10BAB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" sz="3600" b="1" dirty="0" err="1" smtClean="0">
                <a:solidFill>
                  <a:srgbClr val="10BAB1"/>
                </a:solidFill>
                <a:latin typeface="Arial" charset="0"/>
                <a:ea typeface="Arial" charset="0"/>
                <a:cs typeface="Arial" charset="0"/>
              </a:rPr>
              <a:t>motivations</a:t>
            </a:r>
            <a:endParaRPr lang="es-ES_tradnl" sz="3600" b="1" dirty="0">
              <a:solidFill>
                <a:srgbClr val="10BAB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7811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25005" y="365126"/>
            <a:ext cx="10341990" cy="822652"/>
          </a:xfrm>
        </p:spPr>
        <p:txBody>
          <a:bodyPr/>
          <a:lstStyle/>
          <a:p>
            <a:pPr algn="ctr"/>
            <a:r>
              <a:rPr lang="en-GB" dirty="0" smtClean="0">
                <a:hlinkClick r:id="rId3"/>
              </a:rPr>
              <a:t>www.s2s4e.eu/dst</a:t>
            </a:r>
            <a:endParaRPr lang="en-GB" dirty="0"/>
          </a:p>
        </p:txBody>
      </p:sp>
      <p:grpSp>
        <p:nvGrpSpPr>
          <p:cNvPr id="8" name="Grupo 7"/>
          <p:cNvGrpSpPr/>
          <p:nvPr/>
        </p:nvGrpSpPr>
        <p:grpSpPr>
          <a:xfrm>
            <a:off x="1019908" y="1320479"/>
            <a:ext cx="10152185" cy="4452156"/>
            <a:chOff x="1019908" y="1320479"/>
            <a:chExt cx="10152185" cy="4452156"/>
          </a:xfrm>
        </p:grpSpPr>
        <p:pic>
          <p:nvPicPr>
            <p:cNvPr id="4" name="Imagen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19908" y="1320479"/>
              <a:ext cx="10152185" cy="4452156"/>
            </a:xfrm>
            <a:prstGeom prst="rect">
              <a:avLst/>
            </a:prstGeom>
          </p:spPr>
        </p:pic>
        <p:sp>
          <p:nvSpPr>
            <p:cNvPr id="6" name="Rectángulo 5"/>
            <p:cNvSpPr/>
            <p:nvPr/>
          </p:nvSpPr>
          <p:spPr>
            <a:xfrm>
              <a:off x="10389326" y="1428206"/>
              <a:ext cx="426720" cy="148045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CuadroTexto 6"/>
            <p:cNvSpPr txBox="1"/>
            <p:nvPr/>
          </p:nvSpPr>
          <p:spPr>
            <a:xfrm>
              <a:off x="10467707" y="1388841"/>
              <a:ext cx="47897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900" dirty="0" smtClean="0">
                  <a:solidFill>
                    <a:srgbClr val="54617A"/>
                  </a:solidFill>
                </a:rPr>
                <a:t>user</a:t>
              </a:r>
              <a:endParaRPr lang="en-GB" sz="900" dirty="0">
                <a:solidFill>
                  <a:srgbClr val="54617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545712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title"/>
          </p:nvPr>
        </p:nvSpPr>
        <p:spPr>
          <a:xfrm>
            <a:off x="2485100" y="1501842"/>
            <a:ext cx="8477539" cy="4908199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s-ES_tradnl" dirty="0" smtClean="0">
                <a:solidFill>
                  <a:srgbClr val="FFC000"/>
                </a:solidFill>
                <a:latin typeface="+mn-lt"/>
              </a:rPr>
              <a:t>1	“</a:t>
            </a:r>
            <a:r>
              <a:rPr lang="es-ES_tradnl" dirty="0" err="1" smtClean="0">
                <a:solidFill>
                  <a:srgbClr val="FFC000"/>
                </a:solidFill>
                <a:latin typeface="+mn-lt"/>
              </a:rPr>
              <a:t>Seamless</a:t>
            </a:r>
            <a:r>
              <a:rPr lang="es-ES_tradnl" dirty="0" smtClean="0">
                <a:solidFill>
                  <a:srgbClr val="FFC000"/>
                </a:solidFill>
                <a:latin typeface="+mn-lt"/>
              </a:rPr>
              <a:t>” </a:t>
            </a:r>
            <a:r>
              <a:rPr lang="es-ES_tradnl" dirty="0" err="1" smtClean="0">
                <a:solidFill>
                  <a:srgbClr val="FFC000"/>
                </a:solidFill>
                <a:latin typeface="+mn-lt"/>
              </a:rPr>
              <a:t>timescales</a:t>
            </a:r>
            <a:r>
              <a:rPr lang="es-ES_tradnl" sz="4000" dirty="0" smtClean="0">
                <a:solidFill>
                  <a:srgbClr val="FFC000"/>
                </a:solidFill>
                <a:latin typeface="+mn-lt"/>
              </a:rPr>
              <a:t/>
            </a:r>
            <a:br>
              <a:rPr lang="es-ES_tradnl" sz="4000" dirty="0" smtClean="0">
                <a:solidFill>
                  <a:srgbClr val="FFC000"/>
                </a:solidFill>
                <a:latin typeface="+mn-lt"/>
              </a:rPr>
            </a:br>
            <a:r>
              <a:rPr lang="es-ES_tradnl" sz="3600" dirty="0" smtClean="0">
                <a:solidFill>
                  <a:srgbClr val="0E4878"/>
                </a:solidFill>
                <a:latin typeface="+mn-lt"/>
              </a:rPr>
              <a:t>2	WHICH </a:t>
            </a:r>
            <a:r>
              <a:rPr lang="es-ES_tradnl" sz="3600" dirty="0" err="1" smtClean="0">
                <a:solidFill>
                  <a:srgbClr val="0E4878"/>
                </a:solidFill>
                <a:latin typeface="+mn-lt"/>
              </a:rPr>
              <a:t>forecast</a:t>
            </a:r>
            <a:r>
              <a:rPr lang="es-ES_tradnl" sz="3600" dirty="0" smtClean="0">
                <a:solidFill>
                  <a:srgbClr val="0E4878"/>
                </a:solidFill>
                <a:latin typeface="+mn-lt"/>
              </a:rPr>
              <a:t> </a:t>
            </a:r>
            <a:r>
              <a:rPr lang="es-ES_tradnl" sz="3600" dirty="0" err="1" smtClean="0">
                <a:solidFill>
                  <a:srgbClr val="0E4878"/>
                </a:solidFill>
                <a:latin typeface="+mn-lt"/>
              </a:rPr>
              <a:t>should</a:t>
            </a:r>
            <a:r>
              <a:rPr lang="es-ES_tradnl" sz="3600" dirty="0" smtClean="0">
                <a:solidFill>
                  <a:srgbClr val="0E4878"/>
                </a:solidFill>
                <a:latin typeface="+mn-lt"/>
              </a:rPr>
              <a:t> I use?</a:t>
            </a:r>
            <a:br>
              <a:rPr lang="es-ES_tradnl" sz="3600" dirty="0" smtClean="0">
                <a:solidFill>
                  <a:srgbClr val="0E4878"/>
                </a:solidFill>
                <a:latin typeface="+mn-lt"/>
              </a:rPr>
            </a:br>
            <a:r>
              <a:rPr lang="es-ES_tradnl" sz="3600" dirty="0" smtClean="0">
                <a:solidFill>
                  <a:srgbClr val="0E4878"/>
                </a:solidFill>
                <a:latin typeface="+mn-lt"/>
              </a:rPr>
              <a:t>3	WHEN </a:t>
            </a:r>
            <a:r>
              <a:rPr lang="es-ES_tradnl" sz="3600" dirty="0" err="1" smtClean="0">
                <a:solidFill>
                  <a:srgbClr val="0E4878"/>
                </a:solidFill>
                <a:latin typeface="+mn-lt"/>
              </a:rPr>
              <a:t>should</a:t>
            </a:r>
            <a:r>
              <a:rPr lang="es-ES_tradnl" sz="3600" dirty="0" smtClean="0">
                <a:solidFill>
                  <a:srgbClr val="0E4878"/>
                </a:solidFill>
                <a:latin typeface="+mn-lt"/>
              </a:rPr>
              <a:t> I use </a:t>
            </a:r>
            <a:r>
              <a:rPr lang="es-ES_tradnl" sz="3600" dirty="0" err="1" smtClean="0">
                <a:solidFill>
                  <a:srgbClr val="0E4878"/>
                </a:solidFill>
                <a:latin typeface="+mn-lt"/>
              </a:rPr>
              <a:t>these</a:t>
            </a:r>
            <a:r>
              <a:rPr lang="es-ES_tradnl" sz="3600" dirty="0" smtClean="0">
                <a:solidFill>
                  <a:srgbClr val="0E4878"/>
                </a:solidFill>
                <a:latin typeface="+mn-lt"/>
              </a:rPr>
              <a:t> </a:t>
            </a:r>
            <a:r>
              <a:rPr lang="es-ES_tradnl" sz="3600" dirty="0" err="1" smtClean="0">
                <a:solidFill>
                  <a:srgbClr val="0E4878"/>
                </a:solidFill>
                <a:latin typeface="+mn-lt"/>
              </a:rPr>
              <a:t>forecats</a:t>
            </a:r>
            <a:r>
              <a:rPr lang="es-ES_tradnl" sz="3600" dirty="0" smtClean="0">
                <a:solidFill>
                  <a:srgbClr val="0E4878"/>
                </a:solidFill>
                <a:latin typeface="+mn-lt"/>
              </a:rPr>
              <a:t>?</a:t>
            </a:r>
            <a:br>
              <a:rPr lang="es-ES_tradnl" sz="3600" dirty="0" smtClean="0">
                <a:solidFill>
                  <a:srgbClr val="0E4878"/>
                </a:solidFill>
                <a:latin typeface="+mn-lt"/>
              </a:rPr>
            </a:br>
            <a:r>
              <a:rPr lang="es-ES_tradnl" sz="3600" dirty="0" smtClean="0">
                <a:solidFill>
                  <a:srgbClr val="0E4878"/>
                </a:solidFill>
                <a:latin typeface="+mn-lt"/>
              </a:rPr>
              <a:t>4	Can I TRUST </a:t>
            </a:r>
            <a:r>
              <a:rPr lang="es-ES_tradnl" sz="3600" dirty="0" err="1" smtClean="0">
                <a:solidFill>
                  <a:srgbClr val="0E4878"/>
                </a:solidFill>
                <a:latin typeface="+mn-lt"/>
              </a:rPr>
              <a:t>these</a:t>
            </a:r>
            <a:r>
              <a:rPr lang="es-ES_tradnl" sz="3600" dirty="0" smtClean="0">
                <a:solidFill>
                  <a:srgbClr val="0E4878"/>
                </a:solidFill>
                <a:latin typeface="+mn-lt"/>
              </a:rPr>
              <a:t> </a:t>
            </a:r>
            <a:r>
              <a:rPr lang="es-ES_tradnl" sz="3600" dirty="0" err="1" smtClean="0">
                <a:solidFill>
                  <a:srgbClr val="0E4878"/>
                </a:solidFill>
                <a:latin typeface="+mn-lt"/>
              </a:rPr>
              <a:t>forecasts</a:t>
            </a:r>
            <a:r>
              <a:rPr lang="es-ES_tradnl" sz="3600" dirty="0" smtClean="0">
                <a:solidFill>
                  <a:srgbClr val="0E4878"/>
                </a:solidFill>
                <a:latin typeface="+mn-lt"/>
              </a:rPr>
              <a:t>?</a:t>
            </a:r>
            <a:br>
              <a:rPr lang="es-ES_tradnl" sz="3600" dirty="0" smtClean="0">
                <a:solidFill>
                  <a:srgbClr val="0E4878"/>
                </a:solidFill>
                <a:latin typeface="+mn-lt"/>
              </a:rPr>
            </a:br>
            <a:r>
              <a:rPr lang="es-ES_tradnl" sz="3600" dirty="0" smtClean="0">
                <a:solidFill>
                  <a:srgbClr val="0E4878"/>
                </a:solidFill>
                <a:latin typeface="+mn-lt"/>
              </a:rPr>
              <a:t>5	</a:t>
            </a:r>
            <a:r>
              <a:rPr lang="es-ES_tradnl" sz="3600" dirty="0" err="1" smtClean="0">
                <a:solidFill>
                  <a:srgbClr val="0E4878"/>
                </a:solidFill>
                <a:latin typeface="+mn-lt"/>
              </a:rPr>
              <a:t>From</a:t>
            </a:r>
            <a:r>
              <a:rPr lang="es-ES_tradnl" sz="3600" dirty="0" smtClean="0">
                <a:solidFill>
                  <a:srgbClr val="0E4878"/>
                </a:solidFill>
                <a:latin typeface="+mn-lt"/>
              </a:rPr>
              <a:t> simple to </a:t>
            </a:r>
            <a:r>
              <a:rPr lang="es-ES_tradnl" sz="3600" dirty="0" err="1" smtClean="0">
                <a:solidFill>
                  <a:srgbClr val="0E4878"/>
                </a:solidFill>
                <a:latin typeface="+mn-lt"/>
              </a:rPr>
              <a:t>advanced</a:t>
            </a:r>
            <a:endParaRPr lang="es-ES_tradnl" sz="3600" dirty="0">
              <a:solidFill>
                <a:srgbClr val="0E4878"/>
              </a:solidFill>
              <a:latin typeface="+mn-lt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316701" y="723160"/>
            <a:ext cx="65977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b="1" dirty="0" err="1" smtClean="0">
                <a:solidFill>
                  <a:srgbClr val="10BAB1"/>
                </a:solidFill>
                <a:ea typeface="Arial Black" charset="0"/>
                <a:cs typeface="Arial Black" charset="0"/>
              </a:rPr>
              <a:t>Visualising</a:t>
            </a:r>
            <a:r>
              <a:rPr lang="es-ES" sz="4400" b="1" dirty="0" smtClean="0">
                <a:solidFill>
                  <a:srgbClr val="10BAB1"/>
                </a:solidFill>
                <a:ea typeface="Arial Black" charset="0"/>
                <a:cs typeface="Arial Black" charset="0"/>
              </a:rPr>
              <a:t> </a:t>
            </a:r>
            <a:r>
              <a:rPr lang="es-ES" sz="4400" b="1" dirty="0" err="1" smtClean="0">
                <a:solidFill>
                  <a:srgbClr val="10BAB1"/>
                </a:solidFill>
                <a:ea typeface="Arial Black" charset="0"/>
                <a:cs typeface="Arial Black" charset="0"/>
              </a:rPr>
              <a:t>the</a:t>
            </a:r>
            <a:r>
              <a:rPr lang="es-ES" sz="4400" b="1" dirty="0" smtClean="0">
                <a:solidFill>
                  <a:srgbClr val="10BAB1"/>
                </a:solidFill>
                <a:ea typeface="Arial Black" charset="0"/>
                <a:cs typeface="Arial Black" charset="0"/>
              </a:rPr>
              <a:t> </a:t>
            </a:r>
            <a:r>
              <a:rPr lang="es-ES" sz="4400" b="1" dirty="0" err="1" smtClean="0">
                <a:solidFill>
                  <a:srgbClr val="10BAB1"/>
                </a:solidFill>
                <a:ea typeface="Arial Black" charset="0"/>
                <a:cs typeface="Arial Black" charset="0"/>
              </a:rPr>
              <a:t>forecasts</a:t>
            </a:r>
            <a:endParaRPr lang="es-ES_tradnl" sz="4400" b="1" dirty="0">
              <a:solidFill>
                <a:srgbClr val="10BAB1"/>
              </a:solidFill>
              <a:ea typeface="Arial Black" charset="0"/>
              <a:cs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26720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title"/>
          </p:nvPr>
        </p:nvSpPr>
        <p:spPr>
          <a:xfrm>
            <a:off x="2485100" y="1501842"/>
            <a:ext cx="8477539" cy="4908199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s-ES_tradnl" sz="3600" dirty="0" smtClean="0">
                <a:solidFill>
                  <a:srgbClr val="0E4878"/>
                </a:solidFill>
                <a:latin typeface="+mn-lt"/>
              </a:rPr>
              <a:t>1	“</a:t>
            </a:r>
            <a:r>
              <a:rPr lang="es-ES_tradnl" sz="3600" dirty="0" err="1" smtClean="0">
                <a:solidFill>
                  <a:srgbClr val="0E4878"/>
                </a:solidFill>
                <a:latin typeface="+mn-lt"/>
              </a:rPr>
              <a:t>Seamless</a:t>
            </a:r>
            <a:r>
              <a:rPr lang="es-ES_tradnl" sz="3600" dirty="0" smtClean="0">
                <a:solidFill>
                  <a:srgbClr val="0E4878"/>
                </a:solidFill>
                <a:latin typeface="+mn-lt"/>
              </a:rPr>
              <a:t>” </a:t>
            </a:r>
            <a:r>
              <a:rPr lang="es-ES_tradnl" sz="3600" dirty="0" err="1" smtClean="0">
                <a:solidFill>
                  <a:srgbClr val="0E4878"/>
                </a:solidFill>
                <a:latin typeface="+mn-lt"/>
              </a:rPr>
              <a:t>timescales</a:t>
            </a:r>
            <a:r>
              <a:rPr lang="es-ES_tradnl" sz="4000" dirty="0" smtClean="0">
                <a:solidFill>
                  <a:srgbClr val="FFC000"/>
                </a:solidFill>
                <a:latin typeface="+mn-lt"/>
              </a:rPr>
              <a:t/>
            </a:r>
            <a:br>
              <a:rPr lang="es-ES_tradnl" sz="4000" dirty="0" smtClean="0">
                <a:solidFill>
                  <a:srgbClr val="FFC000"/>
                </a:solidFill>
                <a:latin typeface="+mn-lt"/>
              </a:rPr>
            </a:br>
            <a:r>
              <a:rPr lang="es-ES_tradnl" dirty="0" smtClean="0">
                <a:solidFill>
                  <a:srgbClr val="FFC000"/>
                </a:solidFill>
                <a:latin typeface="+mn-lt"/>
              </a:rPr>
              <a:t>2	WHICH </a:t>
            </a:r>
            <a:r>
              <a:rPr lang="es-ES_tradnl" dirty="0" err="1" smtClean="0">
                <a:solidFill>
                  <a:srgbClr val="FFC000"/>
                </a:solidFill>
                <a:latin typeface="+mn-lt"/>
              </a:rPr>
              <a:t>forecast</a:t>
            </a:r>
            <a:r>
              <a:rPr lang="es-ES_tradnl" dirty="0" smtClean="0">
                <a:solidFill>
                  <a:srgbClr val="FFC000"/>
                </a:solidFill>
                <a:latin typeface="+mn-lt"/>
              </a:rPr>
              <a:t> </a:t>
            </a:r>
            <a:r>
              <a:rPr lang="es-ES_tradnl" dirty="0" err="1" smtClean="0">
                <a:solidFill>
                  <a:srgbClr val="FFC000"/>
                </a:solidFill>
                <a:latin typeface="+mn-lt"/>
              </a:rPr>
              <a:t>should</a:t>
            </a:r>
            <a:r>
              <a:rPr lang="es-ES_tradnl" dirty="0" smtClean="0">
                <a:solidFill>
                  <a:srgbClr val="FFC000"/>
                </a:solidFill>
                <a:latin typeface="+mn-lt"/>
              </a:rPr>
              <a:t> I use?</a:t>
            </a:r>
            <a:r>
              <a:rPr lang="es-ES_tradnl" sz="3600" dirty="0" smtClean="0">
                <a:solidFill>
                  <a:srgbClr val="0E4878"/>
                </a:solidFill>
                <a:latin typeface="+mn-lt"/>
              </a:rPr>
              <a:t/>
            </a:r>
            <a:br>
              <a:rPr lang="es-ES_tradnl" sz="3600" dirty="0" smtClean="0">
                <a:solidFill>
                  <a:srgbClr val="0E4878"/>
                </a:solidFill>
                <a:latin typeface="+mn-lt"/>
              </a:rPr>
            </a:br>
            <a:r>
              <a:rPr lang="en-US" sz="3600" dirty="0">
                <a:solidFill>
                  <a:srgbClr val="0E4878"/>
                </a:solidFill>
                <a:latin typeface="+mn-lt"/>
              </a:rPr>
              <a:t>3	WHEN should I use these </a:t>
            </a:r>
            <a:r>
              <a:rPr lang="en-US" sz="3600" dirty="0" err="1">
                <a:solidFill>
                  <a:srgbClr val="0E4878"/>
                </a:solidFill>
                <a:latin typeface="+mn-lt"/>
              </a:rPr>
              <a:t>forecats</a:t>
            </a:r>
            <a:r>
              <a:rPr lang="en-US" sz="3600" dirty="0">
                <a:solidFill>
                  <a:srgbClr val="0E4878"/>
                </a:solidFill>
                <a:latin typeface="+mn-lt"/>
              </a:rPr>
              <a:t>?</a:t>
            </a:r>
            <a:br>
              <a:rPr lang="en-US" sz="3600" dirty="0">
                <a:solidFill>
                  <a:srgbClr val="0E4878"/>
                </a:solidFill>
                <a:latin typeface="+mn-lt"/>
              </a:rPr>
            </a:br>
            <a:r>
              <a:rPr lang="en-US" sz="3600" dirty="0">
                <a:solidFill>
                  <a:srgbClr val="0E4878"/>
                </a:solidFill>
                <a:latin typeface="+mn-lt"/>
              </a:rPr>
              <a:t>4	Can I TRUST these forecasts?</a:t>
            </a:r>
            <a:br>
              <a:rPr lang="en-US" sz="3600" dirty="0">
                <a:solidFill>
                  <a:srgbClr val="0E4878"/>
                </a:solidFill>
                <a:latin typeface="+mn-lt"/>
              </a:rPr>
            </a:br>
            <a:r>
              <a:rPr lang="en-US" sz="3600" dirty="0">
                <a:solidFill>
                  <a:srgbClr val="0E4878"/>
                </a:solidFill>
                <a:latin typeface="+mn-lt"/>
              </a:rPr>
              <a:t>5	From simple to advanced</a:t>
            </a:r>
            <a:endParaRPr lang="es-ES_tradnl" sz="3600" dirty="0">
              <a:solidFill>
                <a:srgbClr val="0E4878"/>
              </a:solidFill>
              <a:latin typeface="+mn-lt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316701" y="723160"/>
            <a:ext cx="65977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b="1" dirty="0" err="1" smtClean="0">
                <a:solidFill>
                  <a:srgbClr val="10BAB1"/>
                </a:solidFill>
                <a:ea typeface="Arial Black" charset="0"/>
                <a:cs typeface="Arial Black" charset="0"/>
              </a:rPr>
              <a:t>Visualising</a:t>
            </a:r>
            <a:r>
              <a:rPr lang="es-ES" sz="4400" b="1" dirty="0" smtClean="0">
                <a:solidFill>
                  <a:srgbClr val="10BAB1"/>
                </a:solidFill>
                <a:ea typeface="Arial Black" charset="0"/>
                <a:cs typeface="Arial Black" charset="0"/>
              </a:rPr>
              <a:t> </a:t>
            </a:r>
            <a:r>
              <a:rPr lang="es-ES" sz="4400" b="1" dirty="0" err="1" smtClean="0">
                <a:solidFill>
                  <a:srgbClr val="10BAB1"/>
                </a:solidFill>
                <a:ea typeface="Arial Black" charset="0"/>
                <a:cs typeface="Arial Black" charset="0"/>
              </a:rPr>
              <a:t>the</a:t>
            </a:r>
            <a:r>
              <a:rPr lang="es-ES" sz="4400" b="1" dirty="0" smtClean="0">
                <a:solidFill>
                  <a:srgbClr val="10BAB1"/>
                </a:solidFill>
                <a:ea typeface="Arial Black" charset="0"/>
                <a:cs typeface="Arial Black" charset="0"/>
              </a:rPr>
              <a:t> </a:t>
            </a:r>
            <a:r>
              <a:rPr lang="es-ES" sz="4400" b="1" dirty="0" err="1" smtClean="0">
                <a:solidFill>
                  <a:srgbClr val="10BAB1"/>
                </a:solidFill>
                <a:ea typeface="Arial Black" charset="0"/>
                <a:cs typeface="Arial Black" charset="0"/>
              </a:rPr>
              <a:t>forecasts</a:t>
            </a:r>
            <a:endParaRPr lang="es-ES_tradnl" sz="4400" b="1" dirty="0">
              <a:solidFill>
                <a:srgbClr val="10BAB1"/>
              </a:solidFill>
              <a:ea typeface="Arial Black" charset="0"/>
              <a:cs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38187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title"/>
          </p:nvPr>
        </p:nvSpPr>
        <p:spPr>
          <a:xfrm>
            <a:off x="2485100" y="1501842"/>
            <a:ext cx="8477539" cy="4908199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s-ES_tradnl" sz="3600" dirty="0" smtClean="0">
                <a:solidFill>
                  <a:srgbClr val="0E4878"/>
                </a:solidFill>
                <a:latin typeface="+mn-lt"/>
              </a:rPr>
              <a:t>1	“</a:t>
            </a:r>
            <a:r>
              <a:rPr lang="es-ES_tradnl" sz="3600" dirty="0" err="1" smtClean="0">
                <a:solidFill>
                  <a:srgbClr val="0E4878"/>
                </a:solidFill>
                <a:latin typeface="+mn-lt"/>
              </a:rPr>
              <a:t>Seamless</a:t>
            </a:r>
            <a:r>
              <a:rPr lang="es-ES_tradnl" sz="3600" dirty="0" smtClean="0">
                <a:solidFill>
                  <a:srgbClr val="0E4878"/>
                </a:solidFill>
                <a:latin typeface="+mn-lt"/>
              </a:rPr>
              <a:t>” </a:t>
            </a:r>
            <a:r>
              <a:rPr lang="es-ES_tradnl" sz="3600" dirty="0" err="1" smtClean="0">
                <a:solidFill>
                  <a:srgbClr val="0E4878"/>
                </a:solidFill>
                <a:latin typeface="+mn-lt"/>
              </a:rPr>
              <a:t>timescales</a:t>
            </a:r>
            <a:r>
              <a:rPr lang="es-ES_tradnl" sz="4000" dirty="0" smtClean="0">
                <a:solidFill>
                  <a:srgbClr val="FFC000"/>
                </a:solidFill>
                <a:latin typeface="+mn-lt"/>
              </a:rPr>
              <a:t/>
            </a:r>
            <a:br>
              <a:rPr lang="es-ES_tradnl" sz="4000" dirty="0" smtClean="0">
                <a:solidFill>
                  <a:srgbClr val="FFC000"/>
                </a:solidFill>
                <a:latin typeface="+mn-lt"/>
              </a:rPr>
            </a:br>
            <a:r>
              <a:rPr lang="es-ES_tradnl" sz="3600" dirty="0">
                <a:solidFill>
                  <a:srgbClr val="0E4878"/>
                </a:solidFill>
                <a:latin typeface="+mn-lt"/>
              </a:rPr>
              <a:t>2	WHICH </a:t>
            </a:r>
            <a:r>
              <a:rPr lang="es-ES_tradnl" sz="3600" dirty="0" err="1">
                <a:solidFill>
                  <a:srgbClr val="0E4878"/>
                </a:solidFill>
                <a:latin typeface="+mn-lt"/>
              </a:rPr>
              <a:t>forecast</a:t>
            </a:r>
            <a:r>
              <a:rPr lang="es-ES_tradnl" sz="3600" dirty="0">
                <a:solidFill>
                  <a:srgbClr val="0E4878"/>
                </a:solidFill>
                <a:latin typeface="+mn-lt"/>
              </a:rPr>
              <a:t> </a:t>
            </a:r>
            <a:r>
              <a:rPr lang="es-ES_tradnl" sz="3600" dirty="0" err="1">
                <a:solidFill>
                  <a:srgbClr val="0E4878"/>
                </a:solidFill>
                <a:latin typeface="+mn-lt"/>
              </a:rPr>
              <a:t>should</a:t>
            </a:r>
            <a:r>
              <a:rPr lang="es-ES_tradnl" sz="3600" dirty="0">
                <a:solidFill>
                  <a:srgbClr val="0E4878"/>
                </a:solidFill>
                <a:latin typeface="+mn-lt"/>
              </a:rPr>
              <a:t> I use?</a:t>
            </a:r>
            <a:r>
              <a:rPr lang="es-ES_tradnl" sz="3600" dirty="0" smtClean="0">
                <a:solidFill>
                  <a:srgbClr val="0E4878"/>
                </a:solidFill>
                <a:latin typeface="+mn-lt"/>
              </a:rPr>
              <a:t/>
            </a:r>
            <a:br>
              <a:rPr lang="es-ES_tradnl" sz="3600" dirty="0" smtClean="0">
                <a:solidFill>
                  <a:srgbClr val="0E4878"/>
                </a:solidFill>
                <a:latin typeface="+mn-lt"/>
              </a:rPr>
            </a:br>
            <a:r>
              <a:rPr lang="es-ES_tradnl" dirty="0" smtClean="0">
                <a:solidFill>
                  <a:srgbClr val="FFC000"/>
                </a:solidFill>
                <a:latin typeface="+mn-lt"/>
              </a:rPr>
              <a:t>3	WHEN </a:t>
            </a:r>
            <a:r>
              <a:rPr lang="es-ES_tradnl" dirty="0" err="1" smtClean="0">
                <a:solidFill>
                  <a:srgbClr val="FFC000"/>
                </a:solidFill>
                <a:latin typeface="+mn-lt"/>
              </a:rPr>
              <a:t>should</a:t>
            </a:r>
            <a:r>
              <a:rPr lang="es-ES_tradnl" dirty="0" smtClean="0">
                <a:solidFill>
                  <a:srgbClr val="FFC000"/>
                </a:solidFill>
                <a:latin typeface="+mn-lt"/>
              </a:rPr>
              <a:t> I use </a:t>
            </a:r>
            <a:r>
              <a:rPr lang="es-ES_tradnl" dirty="0" err="1" smtClean="0">
                <a:solidFill>
                  <a:srgbClr val="FFC000"/>
                </a:solidFill>
                <a:latin typeface="+mn-lt"/>
              </a:rPr>
              <a:t>the</a:t>
            </a:r>
            <a:r>
              <a:rPr lang="es-ES_tradnl" dirty="0" smtClean="0">
                <a:solidFill>
                  <a:srgbClr val="FFC000"/>
                </a:solidFill>
                <a:latin typeface="+mn-lt"/>
              </a:rPr>
              <a:t> </a:t>
            </a:r>
            <a:r>
              <a:rPr lang="es-ES_tradnl" dirty="0" err="1" smtClean="0">
                <a:solidFill>
                  <a:srgbClr val="FFC000"/>
                </a:solidFill>
                <a:latin typeface="+mn-lt"/>
              </a:rPr>
              <a:t>forecats</a:t>
            </a:r>
            <a:r>
              <a:rPr lang="es-ES_tradnl" sz="3600" dirty="0" smtClean="0">
                <a:solidFill>
                  <a:srgbClr val="0E4878"/>
                </a:solidFill>
                <a:latin typeface="+mn-lt"/>
              </a:rPr>
              <a:t/>
            </a:r>
            <a:br>
              <a:rPr lang="es-ES_tradnl" sz="3600" dirty="0" smtClean="0">
                <a:solidFill>
                  <a:srgbClr val="0E4878"/>
                </a:solidFill>
                <a:latin typeface="+mn-lt"/>
              </a:rPr>
            </a:br>
            <a:r>
              <a:rPr lang="en-US" sz="3600" dirty="0">
                <a:solidFill>
                  <a:srgbClr val="0E4878"/>
                </a:solidFill>
                <a:latin typeface="+mn-lt"/>
              </a:rPr>
              <a:t>4	Can I TRUST these forecasts?</a:t>
            </a:r>
            <a:br>
              <a:rPr lang="en-US" sz="3600" dirty="0">
                <a:solidFill>
                  <a:srgbClr val="0E4878"/>
                </a:solidFill>
                <a:latin typeface="+mn-lt"/>
              </a:rPr>
            </a:br>
            <a:r>
              <a:rPr lang="en-US" sz="3600" dirty="0">
                <a:solidFill>
                  <a:srgbClr val="0E4878"/>
                </a:solidFill>
                <a:latin typeface="+mn-lt"/>
              </a:rPr>
              <a:t>5	From simple to advanced</a:t>
            </a:r>
            <a:endParaRPr lang="es-ES_tradnl" sz="3600" dirty="0">
              <a:solidFill>
                <a:srgbClr val="0E4878"/>
              </a:solidFill>
              <a:latin typeface="+mn-lt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316701" y="723160"/>
            <a:ext cx="65977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b="1" dirty="0" err="1" smtClean="0">
                <a:solidFill>
                  <a:srgbClr val="10BAB1"/>
                </a:solidFill>
                <a:ea typeface="Arial Black" charset="0"/>
                <a:cs typeface="Arial Black" charset="0"/>
              </a:rPr>
              <a:t>Visualising</a:t>
            </a:r>
            <a:r>
              <a:rPr lang="es-ES" sz="4400" b="1" dirty="0" smtClean="0">
                <a:solidFill>
                  <a:srgbClr val="10BAB1"/>
                </a:solidFill>
                <a:ea typeface="Arial Black" charset="0"/>
                <a:cs typeface="Arial Black" charset="0"/>
              </a:rPr>
              <a:t> </a:t>
            </a:r>
            <a:r>
              <a:rPr lang="es-ES" sz="4400" b="1" dirty="0" err="1" smtClean="0">
                <a:solidFill>
                  <a:srgbClr val="10BAB1"/>
                </a:solidFill>
                <a:ea typeface="Arial Black" charset="0"/>
                <a:cs typeface="Arial Black" charset="0"/>
              </a:rPr>
              <a:t>the</a:t>
            </a:r>
            <a:r>
              <a:rPr lang="es-ES" sz="4400" b="1" dirty="0" smtClean="0">
                <a:solidFill>
                  <a:srgbClr val="10BAB1"/>
                </a:solidFill>
                <a:ea typeface="Arial Black" charset="0"/>
                <a:cs typeface="Arial Black" charset="0"/>
              </a:rPr>
              <a:t> </a:t>
            </a:r>
            <a:r>
              <a:rPr lang="es-ES" sz="4400" b="1" dirty="0" err="1" smtClean="0">
                <a:solidFill>
                  <a:srgbClr val="10BAB1"/>
                </a:solidFill>
                <a:ea typeface="Arial Black" charset="0"/>
                <a:cs typeface="Arial Black" charset="0"/>
              </a:rPr>
              <a:t>forecasts</a:t>
            </a:r>
            <a:endParaRPr lang="es-ES_tradnl" sz="4400" b="1" dirty="0">
              <a:solidFill>
                <a:srgbClr val="10BAB1"/>
              </a:solidFill>
              <a:ea typeface="Arial Black" charset="0"/>
              <a:cs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8618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title"/>
          </p:nvPr>
        </p:nvSpPr>
        <p:spPr>
          <a:xfrm>
            <a:off x="2485100" y="1501842"/>
            <a:ext cx="8477539" cy="4908199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s-ES_tradnl" sz="3600" dirty="0" smtClean="0">
                <a:solidFill>
                  <a:srgbClr val="0E4878"/>
                </a:solidFill>
                <a:latin typeface="+mn-lt"/>
              </a:rPr>
              <a:t>1	“</a:t>
            </a:r>
            <a:r>
              <a:rPr lang="es-ES_tradnl" sz="3600" dirty="0" err="1" smtClean="0">
                <a:solidFill>
                  <a:srgbClr val="0E4878"/>
                </a:solidFill>
                <a:latin typeface="+mn-lt"/>
              </a:rPr>
              <a:t>Seamless</a:t>
            </a:r>
            <a:r>
              <a:rPr lang="es-ES_tradnl" sz="3600" dirty="0" smtClean="0">
                <a:solidFill>
                  <a:srgbClr val="0E4878"/>
                </a:solidFill>
                <a:latin typeface="+mn-lt"/>
              </a:rPr>
              <a:t>” </a:t>
            </a:r>
            <a:r>
              <a:rPr lang="es-ES_tradnl" sz="3600" dirty="0" err="1" smtClean="0">
                <a:solidFill>
                  <a:srgbClr val="0E4878"/>
                </a:solidFill>
                <a:latin typeface="+mn-lt"/>
              </a:rPr>
              <a:t>timescales</a:t>
            </a:r>
            <a:r>
              <a:rPr lang="es-ES_tradnl" sz="4000" dirty="0" smtClean="0">
                <a:solidFill>
                  <a:srgbClr val="FFC000"/>
                </a:solidFill>
                <a:latin typeface="+mn-lt"/>
              </a:rPr>
              <a:t/>
            </a:r>
            <a:br>
              <a:rPr lang="es-ES_tradnl" sz="4000" dirty="0" smtClean="0">
                <a:solidFill>
                  <a:srgbClr val="FFC000"/>
                </a:solidFill>
                <a:latin typeface="+mn-lt"/>
              </a:rPr>
            </a:br>
            <a:r>
              <a:rPr lang="es-ES_tradnl" sz="3600" dirty="0">
                <a:solidFill>
                  <a:srgbClr val="0E4878"/>
                </a:solidFill>
                <a:latin typeface="+mn-lt"/>
              </a:rPr>
              <a:t>2	WHICH </a:t>
            </a:r>
            <a:r>
              <a:rPr lang="es-ES_tradnl" sz="3600" dirty="0" err="1">
                <a:solidFill>
                  <a:srgbClr val="0E4878"/>
                </a:solidFill>
                <a:latin typeface="+mn-lt"/>
              </a:rPr>
              <a:t>forecast</a:t>
            </a:r>
            <a:r>
              <a:rPr lang="es-ES_tradnl" sz="3600" dirty="0">
                <a:solidFill>
                  <a:srgbClr val="0E4878"/>
                </a:solidFill>
                <a:latin typeface="+mn-lt"/>
              </a:rPr>
              <a:t> </a:t>
            </a:r>
            <a:r>
              <a:rPr lang="es-ES_tradnl" sz="3600" dirty="0" err="1">
                <a:solidFill>
                  <a:srgbClr val="0E4878"/>
                </a:solidFill>
                <a:latin typeface="+mn-lt"/>
              </a:rPr>
              <a:t>should</a:t>
            </a:r>
            <a:r>
              <a:rPr lang="es-ES_tradnl" sz="3600" dirty="0">
                <a:solidFill>
                  <a:srgbClr val="0E4878"/>
                </a:solidFill>
                <a:latin typeface="+mn-lt"/>
              </a:rPr>
              <a:t> I use?</a:t>
            </a:r>
            <a:r>
              <a:rPr lang="es-ES_tradnl" sz="3600" dirty="0" smtClean="0">
                <a:solidFill>
                  <a:srgbClr val="0E4878"/>
                </a:solidFill>
                <a:latin typeface="+mn-lt"/>
              </a:rPr>
              <a:t/>
            </a:r>
            <a:br>
              <a:rPr lang="es-ES_tradnl" sz="3600" dirty="0" smtClean="0">
                <a:solidFill>
                  <a:srgbClr val="0E4878"/>
                </a:solidFill>
                <a:latin typeface="+mn-lt"/>
              </a:rPr>
            </a:br>
            <a:r>
              <a:rPr lang="es-ES_tradnl" sz="3600" dirty="0">
                <a:solidFill>
                  <a:srgbClr val="0E4878"/>
                </a:solidFill>
                <a:latin typeface="+mn-lt"/>
              </a:rPr>
              <a:t>3	WHEN </a:t>
            </a:r>
            <a:r>
              <a:rPr lang="es-ES_tradnl" sz="3600" dirty="0" err="1">
                <a:solidFill>
                  <a:srgbClr val="0E4878"/>
                </a:solidFill>
                <a:latin typeface="+mn-lt"/>
              </a:rPr>
              <a:t>should</a:t>
            </a:r>
            <a:r>
              <a:rPr lang="es-ES_tradnl" sz="3600" dirty="0">
                <a:solidFill>
                  <a:srgbClr val="0E4878"/>
                </a:solidFill>
                <a:latin typeface="+mn-lt"/>
              </a:rPr>
              <a:t> I use </a:t>
            </a:r>
            <a:r>
              <a:rPr lang="es-ES_tradnl" sz="3600" dirty="0" err="1">
                <a:solidFill>
                  <a:srgbClr val="0E4878"/>
                </a:solidFill>
                <a:latin typeface="+mn-lt"/>
              </a:rPr>
              <a:t>the</a:t>
            </a:r>
            <a:r>
              <a:rPr lang="es-ES_tradnl" sz="3600" dirty="0">
                <a:solidFill>
                  <a:srgbClr val="0E4878"/>
                </a:solidFill>
                <a:latin typeface="+mn-lt"/>
              </a:rPr>
              <a:t> </a:t>
            </a:r>
            <a:r>
              <a:rPr lang="es-ES_tradnl" sz="3600" dirty="0" err="1">
                <a:solidFill>
                  <a:srgbClr val="0E4878"/>
                </a:solidFill>
                <a:latin typeface="+mn-lt"/>
              </a:rPr>
              <a:t>forecats</a:t>
            </a:r>
            <a:r>
              <a:rPr lang="es-ES_tradnl" sz="3600" dirty="0">
                <a:solidFill>
                  <a:srgbClr val="0E4878"/>
                </a:solidFill>
                <a:latin typeface="+mn-lt"/>
              </a:rPr>
              <a:t/>
            </a:r>
            <a:br>
              <a:rPr lang="es-ES_tradnl" sz="3600" dirty="0">
                <a:solidFill>
                  <a:srgbClr val="0E4878"/>
                </a:solidFill>
                <a:latin typeface="+mn-lt"/>
              </a:rPr>
            </a:br>
            <a:r>
              <a:rPr lang="en-US" dirty="0">
                <a:solidFill>
                  <a:srgbClr val="FFC000"/>
                </a:solidFill>
                <a:latin typeface="+mn-lt"/>
              </a:rPr>
              <a:t>4	Can I TRUST these forecasts?</a:t>
            </a:r>
            <a:r>
              <a:rPr lang="en-US" sz="3600" dirty="0">
                <a:solidFill>
                  <a:srgbClr val="0E4878"/>
                </a:solidFill>
                <a:latin typeface="+mn-lt"/>
              </a:rPr>
              <a:t/>
            </a:r>
            <a:br>
              <a:rPr lang="en-US" sz="3600" dirty="0">
                <a:solidFill>
                  <a:srgbClr val="0E4878"/>
                </a:solidFill>
                <a:latin typeface="+mn-lt"/>
              </a:rPr>
            </a:br>
            <a:r>
              <a:rPr lang="en-US" sz="3600" dirty="0">
                <a:solidFill>
                  <a:srgbClr val="0E4878"/>
                </a:solidFill>
                <a:latin typeface="+mn-lt"/>
              </a:rPr>
              <a:t>5	From simple to advanced</a:t>
            </a:r>
            <a:endParaRPr lang="es-ES_tradnl" sz="3600" dirty="0">
              <a:solidFill>
                <a:srgbClr val="0E4878"/>
              </a:solidFill>
              <a:latin typeface="+mn-lt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316701" y="723160"/>
            <a:ext cx="65977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b="1" dirty="0" err="1" smtClean="0">
                <a:solidFill>
                  <a:srgbClr val="10BAB1"/>
                </a:solidFill>
                <a:ea typeface="Arial Black" charset="0"/>
                <a:cs typeface="Arial Black" charset="0"/>
              </a:rPr>
              <a:t>Visualising</a:t>
            </a:r>
            <a:r>
              <a:rPr lang="es-ES" sz="4400" b="1" dirty="0" smtClean="0">
                <a:solidFill>
                  <a:srgbClr val="10BAB1"/>
                </a:solidFill>
                <a:ea typeface="Arial Black" charset="0"/>
                <a:cs typeface="Arial Black" charset="0"/>
              </a:rPr>
              <a:t> </a:t>
            </a:r>
            <a:r>
              <a:rPr lang="es-ES" sz="4400" b="1" dirty="0" err="1" smtClean="0">
                <a:solidFill>
                  <a:srgbClr val="10BAB1"/>
                </a:solidFill>
                <a:ea typeface="Arial Black" charset="0"/>
                <a:cs typeface="Arial Black" charset="0"/>
              </a:rPr>
              <a:t>the</a:t>
            </a:r>
            <a:r>
              <a:rPr lang="es-ES" sz="4400" b="1" dirty="0" smtClean="0">
                <a:solidFill>
                  <a:srgbClr val="10BAB1"/>
                </a:solidFill>
                <a:ea typeface="Arial Black" charset="0"/>
                <a:cs typeface="Arial Black" charset="0"/>
              </a:rPr>
              <a:t> </a:t>
            </a:r>
            <a:r>
              <a:rPr lang="es-ES" sz="4400" b="1" dirty="0" err="1" smtClean="0">
                <a:solidFill>
                  <a:srgbClr val="10BAB1"/>
                </a:solidFill>
                <a:ea typeface="Arial Black" charset="0"/>
                <a:cs typeface="Arial Black" charset="0"/>
              </a:rPr>
              <a:t>forecasts</a:t>
            </a:r>
            <a:endParaRPr lang="es-ES_tradnl" sz="4400" b="1" dirty="0">
              <a:solidFill>
                <a:srgbClr val="10BAB1"/>
              </a:solidFill>
              <a:ea typeface="Arial Black" charset="0"/>
              <a:cs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325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title"/>
          </p:nvPr>
        </p:nvSpPr>
        <p:spPr>
          <a:xfrm>
            <a:off x="2485100" y="1501842"/>
            <a:ext cx="8477539" cy="4908199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s-ES_tradnl" sz="3600" dirty="0" smtClean="0">
                <a:solidFill>
                  <a:srgbClr val="0E4878"/>
                </a:solidFill>
                <a:latin typeface="+mn-lt"/>
              </a:rPr>
              <a:t>1	“</a:t>
            </a:r>
            <a:r>
              <a:rPr lang="es-ES_tradnl" sz="3600" dirty="0" err="1" smtClean="0">
                <a:solidFill>
                  <a:srgbClr val="0E4878"/>
                </a:solidFill>
                <a:latin typeface="+mn-lt"/>
              </a:rPr>
              <a:t>Seamless</a:t>
            </a:r>
            <a:r>
              <a:rPr lang="es-ES_tradnl" sz="3600" dirty="0" smtClean="0">
                <a:solidFill>
                  <a:srgbClr val="0E4878"/>
                </a:solidFill>
                <a:latin typeface="+mn-lt"/>
              </a:rPr>
              <a:t>” </a:t>
            </a:r>
            <a:r>
              <a:rPr lang="es-ES_tradnl" sz="3600" dirty="0" err="1" smtClean="0">
                <a:solidFill>
                  <a:srgbClr val="0E4878"/>
                </a:solidFill>
                <a:latin typeface="+mn-lt"/>
              </a:rPr>
              <a:t>timescales</a:t>
            </a:r>
            <a:r>
              <a:rPr lang="es-ES_tradnl" sz="4000" dirty="0" smtClean="0">
                <a:solidFill>
                  <a:srgbClr val="FFC000"/>
                </a:solidFill>
                <a:latin typeface="+mn-lt"/>
              </a:rPr>
              <a:t/>
            </a:r>
            <a:br>
              <a:rPr lang="es-ES_tradnl" sz="4000" dirty="0" smtClean="0">
                <a:solidFill>
                  <a:srgbClr val="FFC000"/>
                </a:solidFill>
                <a:latin typeface="+mn-lt"/>
              </a:rPr>
            </a:br>
            <a:r>
              <a:rPr lang="es-ES_tradnl" sz="3600" dirty="0">
                <a:solidFill>
                  <a:srgbClr val="0E4878"/>
                </a:solidFill>
                <a:latin typeface="+mn-lt"/>
              </a:rPr>
              <a:t>2	WHICH </a:t>
            </a:r>
            <a:r>
              <a:rPr lang="es-ES_tradnl" sz="3600" dirty="0" err="1">
                <a:solidFill>
                  <a:srgbClr val="0E4878"/>
                </a:solidFill>
                <a:latin typeface="+mn-lt"/>
              </a:rPr>
              <a:t>forecast</a:t>
            </a:r>
            <a:r>
              <a:rPr lang="es-ES_tradnl" sz="3600" dirty="0">
                <a:solidFill>
                  <a:srgbClr val="0E4878"/>
                </a:solidFill>
                <a:latin typeface="+mn-lt"/>
              </a:rPr>
              <a:t> </a:t>
            </a:r>
            <a:r>
              <a:rPr lang="es-ES_tradnl" sz="3600" dirty="0" err="1">
                <a:solidFill>
                  <a:srgbClr val="0E4878"/>
                </a:solidFill>
                <a:latin typeface="+mn-lt"/>
              </a:rPr>
              <a:t>should</a:t>
            </a:r>
            <a:r>
              <a:rPr lang="es-ES_tradnl" sz="3600" dirty="0">
                <a:solidFill>
                  <a:srgbClr val="0E4878"/>
                </a:solidFill>
                <a:latin typeface="+mn-lt"/>
              </a:rPr>
              <a:t> I use?</a:t>
            </a:r>
            <a:r>
              <a:rPr lang="es-ES_tradnl" sz="3600" dirty="0" smtClean="0">
                <a:solidFill>
                  <a:srgbClr val="0E4878"/>
                </a:solidFill>
                <a:latin typeface="+mn-lt"/>
              </a:rPr>
              <a:t/>
            </a:r>
            <a:br>
              <a:rPr lang="es-ES_tradnl" sz="3600" dirty="0" smtClean="0">
                <a:solidFill>
                  <a:srgbClr val="0E4878"/>
                </a:solidFill>
                <a:latin typeface="+mn-lt"/>
              </a:rPr>
            </a:br>
            <a:r>
              <a:rPr lang="es-ES_tradnl" sz="3600" dirty="0">
                <a:solidFill>
                  <a:srgbClr val="0E4878"/>
                </a:solidFill>
                <a:latin typeface="+mn-lt"/>
              </a:rPr>
              <a:t>3	WHEN </a:t>
            </a:r>
            <a:r>
              <a:rPr lang="es-ES_tradnl" sz="3600" dirty="0" err="1">
                <a:solidFill>
                  <a:srgbClr val="0E4878"/>
                </a:solidFill>
                <a:latin typeface="+mn-lt"/>
              </a:rPr>
              <a:t>should</a:t>
            </a:r>
            <a:r>
              <a:rPr lang="es-ES_tradnl" sz="3600" dirty="0">
                <a:solidFill>
                  <a:srgbClr val="0E4878"/>
                </a:solidFill>
                <a:latin typeface="+mn-lt"/>
              </a:rPr>
              <a:t> I use </a:t>
            </a:r>
            <a:r>
              <a:rPr lang="es-ES_tradnl" sz="3600" dirty="0" err="1">
                <a:solidFill>
                  <a:srgbClr val="0E4878"/>
                </a:solidFill>
                <a:latin typeface="+mn-lt"/>
              </a:rPr>
              <a:t>the</a:t>
            </a:r>
            <a:r>
              <a:rPr lang="es-ES_tradnl" sz="3600" dirty="0">
                <a:solidFill>
                  <a:srgbClr val="0E4878"/>
                </a:solidFill>
                <a:latin typeface="+mn-lt"/>
              </a:rPr>
              <a:t> </a:t>
            </a:r>
            <a:r>
              <a:rPr lang="es-ES_tradnl" sz="3600" dirty="0" err="1">
                <a:solidFill>
                  <a:srgbClr val="0E4878"/>
                </a:solidFill>
                <a:latin typeface="+mn-lt"/>
              </a:rPr>
              <a:t>forecats</a:t>
            </a:r>
            <a:r>
              <a:rPr lang="es-ES_tradnl" sz="3600" dirty="0" smtClean="0">
                <a:solidFill>
                  <a:srgbClr val="0E4878"/>
                </a:solidFill>
                <a:latin typeface="+mn-lt"/>
              </a:rPr>
              <a:t/>
            </a:r>
            <a:br>
              <a:rPr lang="es-ES_tradnl" sz="3600" dirty="0" smtClean="0">
                <a:solidFill>
                  <a:srgbClr val="0E4878"/>
                </a:solidFill>
                <a:latin typeface="+mn-lt"/>
              </a:rPr>
            </a:br>
            <a:r>
              <a:rPr lang="en-US" sz="3600" dirty="0">
                <a:solidFill>
                  <a:srgbClr val="0E4878"/>
                </a:solidFill>
                <a:latin typeface="+mn-lt"/>
              </a:rPr>
              <a:t>4	Can I TRUST these forecasts?</a:t>
            </a:r>
            <a:br>
              <a:rPr lang="en-US" sz="3600" dirty="0">
                <a:solidFill>
                  <a:srgbClr val="0E4878"/>
                </a:solidFill>
                <a:latin typeface="+mn-lt"/>
              </a:rPr>
            </a:br>
            <a:r>
              <a:rPr lang="en-US" dirty="0">
                <a:solidFill>
                  <a:srgbClr val="FFC000"/>
                </a:solidFill>
                <a:latin typeface="+mn-lt"/>
              </a:rPr>
              <a:t>5	From simple to advanced</a:t>
            </a:r>
            <a:endParaRPr lang="es-ES_tradnl" dirty="0">
              <a:solidFill>
                <a:srgbClr val="FFC000"/>
              </a:solidFill>
              <a:latin typeface="+mn-lt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316701" y="723160"/>
            <a:ext cx="65977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b="1" dirty="0" err="1" smtClean="0">
                <a:solidFill>
                  <a:srgbClr val="10BAB1"/>
                </a:solidFill>
                <a:ea typeface="Arial Black" charset="0"/>
                <a:cs typeface="Arial Black" charset="0"/>
              </a:rPr>
              <a:t>Visualising</a:t>
            </a:r>
            <a:r>
              <a:rPr lang="es-ES" sz="4400" b="1" dirty="0" smtClean="0">
                <a:solidFill>
                  <a:srgbClr val="10BAB1"/>
                </a:solidFill>
                <a:ea typeface="Arial Black" charset="0"/>
                <a:cs typeface="Arial Black" charset="0"/>
              </a:rPr>
              <a:t> </a:t>
            </a:r>
            <a:r>
              <a:rPr lang="es-ES" sz="4400" b="1" dirty="0" err="1" smtClean="0">
                <a:solidFill>
                  <a:srgbClr val="10BAB1"/>
                </a:solidFill>
                <a:ea typeface="Arial Black" charset="0"/>
                <a:cs typeface="Arial Black" charset="0"/>
              </a:rPr>
              <a:t>the</a:t>
            </a:r>
            <a:r>
              <a:rPr lang="es-ES" sz="4400" b="1" dirty="0" smtClean="0">
                <a:solidFill>
                  <a:srgbClr val="10BAB1"/>
                </a:solidFill>
                <a:ea typeface="Arial Black" charset="0"/>
                <a:cs typeface="Arial Black" charset="0"/>
              </a:rPr>
              <a:t> </a:t>
            </a:r>
            <a:r>
              <a:rPr lang="es-ES" sz="4400" b="1" dirty="0" err="1" smtClean="0">
                <a:solidFill>
                  <a:srgbClr val="10BAB1"/>
                </a:solidFill>
                <a:ea typeface="Arial Black" charset="0"/>
                <a:cs typeface="Arial Black" charset="0"/>
              </a:rPr>
              <a:t>forecasts</a:t>
            </a:r>
            <a:endParaRPr lang="es-ES_tradnl" sz="4400" b="1" dirty="0">
              <a:solidFill>
                <a:srgbClr val="10BAB1"/>
              </a:solidFill>
              <a:ea typeface="Arial Black" charset="0"/>
              <a:cs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31278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Imag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/>
          <p:cNvSpPr txBox="1"/>
          <p:nvPr/>
        </p:nvSpPr>
        <p:spPr>
          <a:xfrm>
            <a:off x="7755041" y="5960832"/>
            <a:ext cx="16603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rgbClr val="4C65A7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@S2S4E</a:t>
            </a:r>
            <a:endParaRPr lang="en-GB" sz="3200" dirty="0">
              <a:solidFill>
                <a:srgbClr val="4C65A7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8" name="Image 27">
            <a:extLst>
              <a:ext uri="{FF2B5EF4-FFF2-40B4-BE49-F238E27FC236}">
                <a16:creationId xmlns:a16="http://schemas.microsoft.com/office/drawing/2014/main" id="{9A42A90B-CCFB-4E39-82DC-2268324F53D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2635" y="5984208"/>
            <a:ext cx="600908" cy="600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4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7"/>
            <a:ext cx="12192000" cy="6857999"/>
          </a:xfrm>
          <a:prstGeom prst="rect">
            <a:avLst/>
          </a:prstGeom>
          <a:solidFill>
            <a:srgbClr val="10BAB1"/>
          </a:solidFill>
          <a:ln>
            <a:solidFill>
              <a:srgbClr val="10BA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" name="CuadroTexto 4"/>
          <p:cNvSpPr txBox="1"/>
          <p:nvPr/>
        </p:nvSpPr>
        <p:spPr>
          <a:xfrm>
            <a:off x="3484881" y="4350280"/>
            <a:ext cx="80363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b="1" dirty="0" smtClean="0">
                <a:solidFill>
                  <a:schemeClr val="bg1"/>
                </a:solidFill>
                <a:ea typeface="Arial Black" charset="0"/>
                <a:cs typeface="Arial Black" charset="0"/>
              </a:rPr>
              <a:t>… </a:t>
            </a:r>
            <a:r>
              <a:rPr lang="es-ES" sz="4400" b="1" dirty="0" err="1" smtClean="0">
                <a:solidFill>
                  <a:schemeClr val="bg1"/>
                </a:solidFill>
                <a:ea typeface="Arial Black" charset="0"/>
                <a:cs typeface="Arial Black" charset="0"/>
              </a:rPr>
              <a:t>visualisation</a:t>
            </a:r>
            <a:r>
              <a:rPr lang="es-ES" sz="4400" b="1" dirty="0" smtClean="0">
                <a:solidFill>
                  <a:schemeClr val="bg1"/>
                </a:solidFill>
                <a:ea typeface="Arial Black" charset="0"/>
                <a:cs typeface="Arial Black" charset="0"/>
              </a:rPr>
              <a:t> </a:t>
            </a:r>
            <a:r>
              <a:rPr lang="es-ES" sz="4400" b="1" dirty="0" err="1" smtClean="0">
                <a:solidFill>
                  <a:schemeClr val="bg1"/>
                </a:solidFill>
                <a:ea typeface="Arial Black" charset="0"/>
                <a:cs typeface="Arial Black" charset="0"/>
              </a:rPr>
              <a:t>tools</a:t>
            </a:r>
            <a:r>
              <a:rPr lang="es-ES" sz="4400" b="1" dirty="0" smtClean="0">
                <a:solidFill>
                  <a:schemeClr val="bg1"/>
                </a:solidFill>
                <a:ea typeface="Arial Black" charset="0"/>
                <a:cs typeface="Arial Black" charset="0"/>
              </a:rPr>
              <a:t> are </a:t>
            </a:r>
            <a:r>
              <a:rPr lang="es-ES" sz="4400" b="1" dirty="0" err="1" smtClean="0">
                <a:solidFill>
                  <a:schemeClr val="bg1"/>
                </a:solidFill>
                <a:ea typeface="Arial Black" charset="0"/>
                <a:cs typeface="Arial Black" charset="0"/>
              </a:rPr>
              <a:t>only</a:t>
            </a:r>
            <a:r>
              <a:rPr lang="es-ES" sz="4400" b="1" dirty="0" smtClean="0">
                <a:solidFill>
                  <a:schemeClr val="bg1"/>
                </a:solidFill>
                <a:ea typeface="Arial Black" charset="0"/>
                <a:cs typeface="Arial Black" charset="0"/>
              </a:rPr>
              <a:t> a </a:t>
            </a:r>
            <a:r>
              <a:rPr lang="es-ES" sz="4400" b="1" dirty="0" err="1" smtClean="0">
                <a:solidFill>
                  <a:schemeClr val="bg1"/>
                </a:solidFill>
                <a:ea typeface="Arial Black" charset="0"/>
                <a:cs typeface="Arial Black" charset="0"/>
              </a:rPr>
              <a:t>part</a:t>
            </a:r>
            <a:r>
              <a:rPr lang="es-ES" sz="4400" b="1" dirty="0" smtClean="0">
                <a:solidFill>
                  <a:schemeClr val="bg1"/>
                </a:solidFill>
                <a:ea typeface="Arial Black" charset="0"/>
                <a:cs typeface="Arial Black" charset="0"/>
              </a:rPr>
              <a:t> of </a:t>
            </a:r>
            <a:r>
              <a:rPr lang="es-ES" sz="4400" b="1" dirty="0" err="1" smtClean="0">
                <a:solidFill>
                  <a:schemeClr val="bg1"/>
                </a:solidFill>
                <a:ea typeface="Arial Black" charset="0"/>
                <a:cs typeface="Arial Black" charset="0"/>
              </a:rPr>
              <a:t>the</a:t>
            </a:r>
            <a:r>
              <a:rPr lang="es-ES" sz="4400" b="1" dirty="0" smtClean="0">
                <a:solidFill>
                  <a:schemeClr val="bg1"/>
                </a:solidFill>
                <a:ea typeface="Arial Black" charset="0"/>
                <a:cs typeface="Arial Black" charset="0"/>
              </a:rPr>
              <a:t> </a:t>
            </a:r>
            <a:r>
              <a:rPr lang="es-ES" sz="4400" b="1" dirty="0" err="1" smtClean="0">
                <a:solidFill>
                  <a:schemeClr val="bg1"/>
                </a:solidFill>
                <a:ea typeface="Arial Black" charset="0"/>
                <a:cs typeface="Arial Black" charset="0"/>
              </a:rPr>
              <a:t>climate</a:t>
            </a:r>
            <a:r>
              <a:rPr lang="es-ES" sz="4400" b="1" dirty="0" smtClean="0">
                <a:solidFill>
                  <a:schemeClr val="bg1"/>
                </a:solidFill>
                <a:ea typeface="Arial Black" charset="0"/>
                <a:cs typeface="Arial Black" charset="0"/>
              </a:rPr>
              <a:t> </a:t>
            </a:r>
            <a:r>
              <a:rPr lang="es-ES" sz="4400" b="1" dirty="0" err="1" smtClean="0">
                <a:solidFill>
                  <a:schemeClr val="bg1"/>
                </a:solidFill>
                <a:ea typeface="Arial Black" charset="0"/>
                <a:cs typeface="Arial Black" charset="0"/>
              </a:rPr>
              <a:t>service</a:t>
            </a:r>
            <a:endParaRPr lang="es-ES_tradnl" sz="4400" b="1" dirty="0">
              <a:solidFill>
                <a:schemeClr val="bg1"/>
              </a:solidFill>
              <a:ea typeface="Arial Black" charset="0"/>
              <a:cs typeface="Arial Black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741681" y="728594"/>
            <a:ext cx="80363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b="1" dirty="0" smtClean="0">
                <a:solidFill>
                  <a:srgbClr val="144A6D"/>
                </a:solidFill>
                <a:ea typeface="Arial Black" charset="0"/>
                <a:cs typeface="Arial Black" charset="0"/>
              </a:rPr>
              <a:t>And a final </a:t>
            </a:r>
            <a:r>
              <a:rPr lang="es-ES" sz="4400" b="1" dirty="0" err="1" smtClean="0">
                <a:solidFill>
                  <a:srgbClr val="144A6D"/>
                </a:solidFill>
                <a:ea typeface="Arial Black" charset="0"/>
                <a:cs typeface="Arial Black" charset="0"/>
              </a:rPr>
              <a:t>remark</a:t>
            </a:r>
            <a:endParaRPr lang="es-ES_tradnl" sz="4400" b="1" dirty="0">
              <a:solidFill>
                <a:srgbClr val="144A6D"/>
              </a:solidFill>
              <a:ea typeface="Arial Black" charset="0"/>
              <a:cs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4706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45"/>
          <p:cNvSpPr txBox="1"/>
          <p:nvPr/>
        </p:nvSpPr>
        <p:spPr>
          <a:xfrm>
            <a:off x="2199325" y="776571"/>
            <a:ext cx="9917200" cy="5998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609585" lvl="1" indent="-457189">
              <a:lnSpc>
                <a:spcPct val="200000"/>
              </a:lnSpc>
              <a:buClr>
                <a:srgbClr val="F9C327"/>
              </a:buClr>
              <a:buSzPts val="1800"/>
              <a:buFont typeface="Noto Sans Symbols"/>
              <a:buChar char="●"/>
            </a:pPr>
            <a:r>
              <a:rPr lang="en-GB" sz="2400" b="1" dirty="0" smtClean="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Webinar series </a:t>
            </a:r>
            <a:r>
              <a:rPr lang="en-GB" sz="2400" dirty="0" smtClean="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– direct access to experts and later recordings</a:t>
            </a:r>
          </a:p>
          <a:p>
            <a:pPr marL="1219170" lvl="1" indent="-423323">
              <a:lnSpc>
                <a:spcPct val="200000"/>
              </a:lnSpc>
              <a:buClr>
                <a:srgbClr val="0E4878"/>
              </a:buClr>
              <a:buSzPts val="1400"/>
              <a:buFont typeface="Quattrocento Sans"/>
              <a:buChar char="○"/>
            </a:pPr>
            <a:r>
              <a:rPr lang="es-ES" sz="2000" u="sng" dirty="0" smtClean="0">
                <a:solidFill>
                  <a:schemeClr val="hlink"/>
                </a:solidFill>
                <a:latin typeface="Quattrocento Sans"/>
                <a:ea typeface="Quattrocento Sans"/>
                <a:cs typeface="Quattrocento Sans"/>
                <a:hlinkClick r:id="rId3"/>
              </a:rPr>
              <a:t>https</a:t>
            </a:r>
            <a:r>
              <a:rPr lang="es-ES" sz="2000" u="sng" dirty="0">
                <a:solidFill>
                  <a:schemeClr val="hlink"/>
                </a:solidFill>
                <a:latin typeface="Quattrocento Sans"/>
                <a:ea typeface="Quattrocento Sans"/>
                <a:cs typeface="Quattrocento Sans"/>
                <a:hlinkClick r:id="rId3"/>
              </a:rPr>
              <a:t>://s2s4e.eu/climate-services/webinar-series</a:t>
            </a:r>
            <a:endParaRPr lang="en-GB" sz="2000" u="sng" dirty="0">
              <a:solidFill>
                <a:schemeClr val="hlink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609585" indent="-457189">
              <a:lnSpc>
                <a:spcPct val="200000"/>
              </a:lnSpc>
              <a:buClr>
                <a:srgbClr val="F9C327"/>
              </a:buClr>
              <a:buSzPts val="1800"/>
              <a:buFont typeface="Noto Sans Symbols"/>
              <a:buChar char="●"/>
            </a:pPr>
            <a:r>
              <a:rPr lang="en-GB" sz="2400" b="1" dirty="0" smtClean="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Monthly outlooks </a:t>
            </a:r>
            <a:r>
              <a:rPr lang="en-GB" sz="2400" dirty="0" smtClean="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with sub-seasonal and seasonal forecasts</a:t>
            </a:r>
            <a:endParaRPr sz="2400" dirty="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1219170" lvl="1" indent="-423323">
              <a:lnSpc>
                <a:spcPct val="200000"/>
              </a:lnSpc>
              <a:buClr>
                <a:srgbClr val="0E4878"/>
              </a:buClr>
              <a:buSzPts val="1400"/>
              <a:buFont typeface="Quattrocento Sans"/>
              <a:buChar char="○"/>
            </a:pPr>
            <a:r>
              <a:rPr lang="en-GB" sz="2000" u="sng" dirty="0" smtClean="0">
                <a:solidFill>
                  <a:schemeClr val="hlink"/>
                </a:solidFill>
                <a:latin typeface="Quattrocento Sans"/>
                <a:ea typeface="Quattrocento Sans"/>
                <a:cs typeface="Quattrocento Sans"/>
                <a:sym typeface="Quattrocento Sans"/>
                <a:hlinkClick r:id="rId4"/>
              </a:rPr>
              <a:t>https://s2s4e.eu/climate-services/outlooks</a:t>
            </a:r>
            <a:endParaRPr lang="en-GB" sz="2000" u="sng" dirty="0" smtClean="0">
              <a:solidFill>
                <a:schemeClr val="hlink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609585" indent="-457189">
              <a:lnSpc>
                <a:spcPct val="200000"/>
              </a:lnSpc>
              <a:buClr>
                <a:srgbClr val="F9C327"/>
              </a:buClr>
              <a:buSzPts val="1800"/>
              <a:buFont typeface="Noto Sans Symbols"/>
              <a:buChar char="●"/>
            </a:pPr>
            <a:r>
              <a:rPr lang="en-GB" sz="2400" b="1" dirty="0" smtClean="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Case studies </a:t>
            </a:r>
            <a:r>
              <a:rPr lang="en-GB" sz="2400" dirty="0" smtClean="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for relevant events in the past</a:t>
            </a:r>
            <a:endParaRPr sz="2400" dirty="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1219170" lvl="1" indent="-423323">
              <a:lnSpc>
                <a:spcPct val="200000"/>
              </a:lnSpc>
              <a:buClr>
                <a:schemeClr val="dk1"/>
              </a:buClr>
              <a:buSzPts val="1400"/>
              <a:buChar char="○"/>
            </a:pPr>
            <a:r>
              <a:rPr lang="en-GB" sz="2000" u="sng" dirty="0">
                <a:solidFill>
                  <a:schemeClr val="hlink"/>
                </a:solidFill>
                <a:latin typeface="Quattrocento Sans"/>
                <a:ea typeface="Quattrocento Sans"/>
                <a:cs typeface="Quattrocento Sans"/>
                <a:sym typeface="Quattrocento Sans"/>
                <a:hlinkClick r:id="rId5"/>
              </a:rPr>
              <a:t>https://s2s4e.eu/climate-services/case-studies</a:t>
            </a:r>
            <a:endParaRPr sz="2000" dirty="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609585" indent="-457189">
              <a:lnSpc>
                <a:spcPct val="200000"/>
              </a:lnSpc>
              <a:buClr>
                <a:srgbClr val="F9C327"/>
              </a:buClr>
              <a:buSzPts val="1800"/>
              <a:buFont typeface="Noto Sans Symbols"/>
              <a:buChar char="●"/>
            </a:pPr>
            <a:r>
              <a:rPr lang="en-GB" sz="2400" b="1" dirty="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Technical </a:t>
            </a:r>
            <a:r>
              <a:rPr lang="en-GB" sz="2400" b="1" dirty="0" smtClean="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reports</a:t>
            </a:r>
            <a:r>
              <a:rPr lang="en-GB" sz="2400" dirty="0" smtClean="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, publications, </a:t>
            </a:r>
            <a:r>
              <a:rPr lang="es-ES" sz="2400" dirty="0" err="1" smtClean="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methods</a:t>
            </a:r>
            <a:r>
              <a:rPr lang="es-ES" sz="2400" dirty="0" smtClean="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, R-</a:t>
            </a:r>
            <a:r>
              <a:rPr lang="es-ES" sz="2400" dirty="0" err="1" smtClean="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package</a:t>
            </a:r>
            <a:endParaRPr sz="2400" dirty="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1219170" lvl="1" indent="-423323">
              <a:lnSpc>
                <a:spcPct val="200000"/>
              </a:lnSpc>
              <a:buClr>
                <a:schemeClr val="dk1"/>
              </a:buClr>
              <a:buSzPts val="1400"/>
              <a:buChar char="○"/>
            </a:pPr>
            <a:r>
              <a:rPr lang="en-GB" sz="2000" u="sng" dirty="0">
                <a:solidFill>
                  <a:schemeClr val="hlink"/>
                </a:solidFill>
                <a:latin typeface="Quattrocento Sans"/>
                <a:ea typeface="Quattrocento Sans"/>
                <a:cs typeface="Quattrocento Sans"/>
                <a:sym typeface="Quattrocento Sans"/>
                <a:hlinkClick r:id="rId6"/>
              </a:rPr>
              <a:t>https://s2s4e.eu/climate-services/public-deliverables</a:t>
            </a:r>
            <a:endParaRPr sz="2000" dirty="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354" name="Google Shape;354;p45"/>
          <p:cNvSpPr txBox="1">
            <a:spLocks noGrp="1"/>
          </p:cNvSpPr>
          <p:nvPr>
            <p:ph type="title"/>
          </p:nvPr>
        </p:nvSpPr>
        <p:spPr>
          <a:xfrm>
            <a:off x="1999600" y="211245"/>
            <a:ext cx="10192400" cy="8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algn="ctr">
              <a:buClr>
                <a:srgbClr val="144173"/>
              </a:buClr>
            </a:pPr>
            <a:r>
              <a:rPr lang="en-GB" sz="4000" dirty="0">
                <a:solidFill>
                  <a:srgbClr val="10BAB1"/>
                </a:solidFill>
              </a:rPr>
              <a:t>Additional </a:t>
            </a:r>
            <a:r>
              <a:rPr lang="en-GB" sz="4000" dirty="0" smtClean="0">
                <a:solidFill>
                  <a:srgbClr val="10BAB1"/>
                </a:solidFill>
              </a:rPr>
              <a:t>resources...</a:t>
            </a:r>
            <a:endParaRPr sz="4000" dirty="0">
              <a:solidFill>
                <a:srgbClr val="10BA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79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D0F95C9-CFF0-4850-BD74-FB6E80B3F133}"/>
              </a:ext>
            </a:extLst>
          </p:cNvPr>
          <p:cNvSpPr/>
          <p:nvPr/>
        </p:nvSpPr>
        <p:spPr>
          <a:xfrm>
            <a:off x="0" y="0"/>
            <a:ext cx="12192000" cy="25075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3" name="ZoneTexte 5">
            <a:extLst>
              <a:ext uri="{FF2B5EF4-FFF2-40B4-BE49-F238E27FC236}">
                <a16:creationId xmlns:a16="http://schemas.microsoft.com/office/drawing/2014/main" id="{E90B1E3D-A0AA-4F71-9ED0-9126C66231D4}"/>
              </a:ext>
            </a:extLst>
          </p:cNvPr>
          <p:cNvSpPr txBox="1"/>
          <p:nvPr/>
        </p:nvSpPr>
        <p:spPr>
          <a:xfrm>
            <a:off x="108576" y="463356"/>
            <a:ext cx="6158845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400" b="1" dirty="0" err="1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Thank</a:t>
            </a:r>
            <a:r>
              <a:rPr lang="fr-FR" sz="4400" b="1" dirty="0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fr-FR" sz="4400" b="1" dirty="0" err="1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you</a:t>
            </a:r>
            <a:endParaRPr lang="fr-FR" sz="4400" b="1" dirty="0">
              <a:solidFill>
                <a:srgbClr val="0E4878"/>
              </a:solidFill>
              <a:latin typeface="Segoe UI" panose="020B0502040204020203" pitchFamily="34" charset="0"/>
              <a:ea typeface="Ebrima" panose="02000000000000000000" pitchFamily="2" charset="0"/>
              <a:cs typeface="Segoe UI" panose="020B0502040204020203" pitchFamily="34" charset="0"/>
            </a:endParaRPr>
          </a:p>
          <a:p>
            <a:pPr algn="ctr"/>
            <a:endParaRPr lang="fr-FR" sz="1800" dirty="0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92E879B-053A-40B5-81BE-A10C39648E85}"/>
              </a:ext>
            </a:extLst>
          </p:cNvPr>
          <p:cNvSpPr/>
          <p:nvPr/>
        </p:nvSpPr>
        <p:spPr>
          <a:xfrm>
            <a:off x="246838" y="1218610"/>
            <a:ext cx="58823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 err="1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Get</a:t>
            </a:r>
            <a:r>
              <a:rPr lang="fr-FR" sz="2800" b="1" dirty="0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 in </a:t>
            </a:r>
            <a:r>
              <a:rPr lang="fr-FR" sz="2800" b="1" dirty="0" err="1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touch</a:t>
            </a:r>
            <a:r>
              <a:rPr lang="fr-FR" sz="2800" b="1" dirty="0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 for more information!</a:t>
            </a:r>
            <a:endParaRPr lang="en-GB" sz="2800" b="1" dirty="0">
              <a:solidFill>
                <a:srgbClr val="0E487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" name="Image 19">
            <a:extLst>
              <a:ext uri="{FF2B5EF4-FFF2-40B4-BE49-F238E27FC236}">
                <a16:creationId xmlns:a16="http://schemas.microsoft.com/office/drawing/2014/main" id="{C3276BEB-8782-4A69-9303-EC92CDDA41A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421" y="463356"/>
            <a:ext cx="4816867" cy="1727913"/>
          </a:xfrm>
          <a:prstGeom prst="rect">
            <a:avLst/>
          </a:prstGeom>
        </p:spPr>
      </p:pic>
      <p:grpSp>
        <p:nvGrpSpPr>
          <p:cNvPr id="6" name="Groupe 29">
            <a:extLst>
              <a:ext uri="{FF2B5EF4-FFF2-40B4-BE49-F238E27FC236}">
                <a16:creationId xmlns:a16="http://schemas.microsoft.com/office/drawing/2014/main" id="{C00E6E5D-C8E3-49C8-B6F0-C1D334BF655A}"/>
              </a:ext>
            </a:extLst>
          </p:cNvPr>
          <p:cNvGrpSpPr/>
          <p:nvPr/>
        </p:nvGrpSpPr>
        <p:grpSpPr>
          <a:xfrm>
            <a:off x="2216935" y="2970886"/>
            <a:ext cx="7110429" cy="2707839"/>
            <a:chOff x="2216935" y="2970886"/>
            <a:chExt cx="7110429" cy="2707839"/>
          </a:xfrm>
        </p:grpSpPr>
        <p:grpSp>
          <p:nvGrpSpPr>
            <p:cNvPr id="7" name="Groupe 7">
              <a:extLst>
                <a:ext uri="{FF2B5EF4-FFF2-40B4-BE49-F238E27FC236}">
                  <a16:creationId xmlns:a16="http://schemas.microsoft.com/office/drawing/2014/main" id="{F1354E3B-7DAF-424F-824E-12A4AEA94334}"/>
                </a:ext>
              </a:extLst>
            </p:cNvPr>
            <p:cNvGrpSpPr/>
            <p:nvPr userDrawn="1"/>
          </p:nvGrpSpPr>
          <p:grpSpPr>
            <a:xfrm>
              <a:off x="2216935" y="2970886"/>
              <a:ext cx="7110429" cy="2707839"/>
              <a:chOff x="2023200" y="3125789"/>
              <a:chExt cx="5332823" cy="2707839"/>
            </a:xfrm>
          </p:grpSpPr>
          <p:sp>
            <p:nvSpPr>
              <p:cNvPr id="12" name="Titre 1">
                <a:extLst>
                  <a:ext uri="{FF2B5EF4-FFF2-40B4-BE49-F238E27FC236}">
                    <a16:creationId xmlns:a16="http://schemas.microsoft.com/office/drawing/2014/main" id="{48F3457F-71F9-4DC6-9F39-74107BD7A32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92629" y="3125789"/>
                <a:ext cx="4279740" cy="1127563"/>
              </a:xfrm>
              <a:prstGeom prst="rect">
                <a:avLst/>
              </a:prstGeom>
            </p:spPr>
            <p:txBody>
              <a:bodyPr/>
              <a:lstStyle>
                <a:lvl1pPr algn="l" defTabSz="6858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33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/>
                <a:r>
                  <a:rPr lang="fr-FR" sz="3200" b="1" dirty="0" smtClean="0">
                    <a:solidFill>
                      <a:srgbClr val="0E4878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rPr>
                  <a:t>Isadora.jimenez@bsc.es </a:t>
                </a:r>
              </a:p>
              <a:p>
                <a:pPr algn="ctr"/>
                <a:r>
                  <a:rPr lang="fr-FR" sz="3200" dirty="0" smtClean="0">
                    <a:solidFill>
                      <a:srgbClr val="0E4878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rPr>
                  <a:t>@isadorachristel</a:t>
                </a:r>
                <a:endParaRPr lang="en-GB" sz="3200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endParaRPr>
              </a:p>
            </p:txBody>
          </p:sp>
          <p:sp>
            <p:nvSpPr>
              <p:cNvPr id="14" name="Titre 1">
                <a:extLst>
                  <a:ext uri="{FF2B5EF4-FFF2-40B4-BE49-F238E27FC236}">
                    <a16:creationId xmlns:a16="http://schemas.microsoft.com/office/drawing/2014/main" id="{A4E580A0-B959-45BF-BA98-6B2CB06B4BA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23200" y="5265304"/>
                <a:ext cx="5332823" cy="568324"/>
              </a:xfrm>
              <a:prstGeom prst="rect">
                <a:avLst/>
              </a:prstGeom>
            </p:spPr>
            <p:txBody>
              <a:bodyPr/>
              <a:lstStyle>
                <a:lvl1pPr algn="l" defTabSz="6858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33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/>
                <a:r>
                  <a:rPr lang="fr-FR" sz="1800" dirty="0">
                    <a:solidFill>
                      <a:srgbClr val="0E4878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rPr>
                  <a:t>Follow us on </a:t>
                </a:r>
                <a:r>
                  <a:rPr lang="fr-FR" sz="1800" dirty="0" smtClean="0">
                    <a:solidFill>
                      <a:srgbClr val="0E4878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rPr>
                  <a:t>LinkedIn, Twitter</a:t>
                </a:r>
                <a:r>
                  <a:rPr lang="fr-FR" sz="1800" dirty="0">
                    <a:solidFill>
                      <a:srgbClr val="0E4878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rPr>
                  <a:t> </a:t>
                </a:r>
                <a:r>
                  <a:rPr lang="fr-FR" sz="1800" dirty="0" smtClean="0">
                    <a:solidFill>
                      <a:srgbClr val="0E4878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rPr>
                  <a:t>and Facebook!</a:t>
                </a:r>
                <a:endParaRPr lang="fr-FR" sz="1800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endParaRPr>
              </a:p>
              <a:p>
                <a:pPr algn="ctr"/>
                <a:r>
                  <a:rPr lang="fr-FR" sz="1800" b="1" dirty="0">
                    <a:solidFill>
                      <a:srgbClr val="0E4878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rPr>
                  <a:t>@s2s4e</a:t>
                </a:r>
                <a:endParaRPr lang="en-GB" sz="1800" b="1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endParaRPr>
              </a:p>
            </p:txBody>
          </p:sp>
        </p:grpSp>
        <p:pic>
          <p:nvPicPr>
            <p:cNvPr id="10" name="Image 25">
              <a:extLst>
                <a:ext uri="{FF2B5EF4-FFF2-40B4-BE49-F238E27FC236}">
                  <a16:creationId xmlns:a16="http://schemas.microsoft.com/office/drawing/2014/main" id="{1EB08F9D-D4F3-41D4-B9CA-10306F789C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6757" y="4355762"/>
              <a:ext cx="606847" cy="606847"/>
            </a:xfrm>
            <a:prstGeom prst="rect">
              <a:avLst/>
            </a:prstGeom>
          </p:spPr>
        </p:pic>
        <p:pic>
          <p:nvPicPr>
            <p:cNvPr id="11" name="Image 27">
              <a:extLst>
                <a:ext uri="{FF2B5EF4-FFF2-40B4-BE49-F238E27FC236}">
                  <a16:creationId xmlns:a16="http://schemas.microsoft.com/office/drawing/2014/main" id="{9A42A90B-CCFB-4E39-82DC-2268324F53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8254" y="4361616"/>
              <a:ext cx="600908" cy="600908"/>
            </a:xfrm>
            <a:prstGeom prst="rect">
              <a:avLst/>
            </a:prstGeom>
          </p:spPr>
        </p:pic>
      </p:grpSp>
      <p:sp>
        <p:nvSpPr>
          <p:cNvPr id="15" name="Rectangle 17">
            <a:extLst>
              <a:ext uri="{FF2B5EF4-FFF2-40B4-BE49-F238E27FC236}">
                <a16:creationId xmlns:a16="http://schemas.microsoft.com/office/drawing/2014/main" id="{E77EDFB2-47E4-4311-A984-967800FDC297}"/>
              </a:ext>
            </a:extLst>
          </p:cNvPr>
          <p:cNvSpPr/>
          <p:nvPr/>
        </p:nvSpPr>
        <p:spPr>
          <a:xfrm>
            <a:off x="1687399" y="6090226"/>
            <a:ext cx="962476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1" u="none" strike="noStrike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This project has received funding from the Horizon 2020 programme under grant agreement </a:t>
            </a:r>
            <a:r>
              <a:rPr lang="fr-FR" sz="1200" b="0" i="1" u="none" strike="noStrike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n°776787.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1" kern="1200" dirty="0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The content of this presentation reflects only the author’s view.</a:t>
            </a:r>
            <a:r>
              <a:rPr lang="fr-FR" sz="1200" b="0" i="1" u="none" strike="noStrike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200" b="0" i="1" kern="1200" dirty="0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The European Commission is not responsible for any use that may be made of the information it contains.</a:t>
            </a:r>
            <a:endParaRPr lang="fr-FR" sz="1200" i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Ebrima" panose="02000000000000000000" pitchFamily="2" charset="0"/>
              <a:cs typeface="Arial" panose="020B0604020202020204" pitchFamily="34" charset="0"/>
            </a:endParaRPr>
          </a:p>
          <a:p>
            <a:pPr lvl="0" algn="l"/>
            <a:endParaRPr lang="fr-FR" sz="1400" i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Ebrima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16" name="Image 18">
            <a:extLst>
              <a:ext uri="{FF2B5EF4-FFF2-40B4-BE49-F238E27FC236}">
                <a16:creationId xmlns:a16="http://schemas.microsoft.com/office/drawing/2014/main" id="{C01BFD32-4A3A-4FC3-B260-FA9E74C821EC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114" y="6148908"/>
            <a:ext cx="766590" cy="51093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459" y="4361324"/>
            <a:ext cx="601200" cy="60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08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Imag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/>
          <p:cNvSpPr txBox="1"/>
          <p:nvPr/>
        </p:nvSpPr>
        <p:spPr>
          <a:xfrm>
            <a:off x="7755041" y="5960832"/>
            <a:ext cx="16603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rgbClr val="4C65A7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@S2S4E</a:t>
            </a:r>
            <a:endParaRPr lang="en-GB" sz="3200" dirty="0">
              <a:solidFill>
                <a:srgbClr val="4C65A7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8" name="Image 27">
            <a:extLst>
              <a:ext uri="{FF2B5EF4-FFF2-40B4-BE49-F238E27FC236}">
                <a16:creationId xmlns:a16="http://schemas.microsoft.com/office/drawing/2014/main" id="{9A42A90B-CCFB-4E39-82DC-2268324F53D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2635" y="5984208"/>
            <a:ext cx="600908" cy="600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108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716937" y="2301631"/>
            <a:ext cx="29989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hlinkClick r:id="rId2"/>
              </a:rPr>
              <a:t>http://www.project-ukko.net/</a:t>
            </a:r>
            <a:endParaRPr lang="en-GB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540" y="626064"/>
            <a:ext cx="3687116" cy="1616954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372860" y="167640"/>
            <a:ext cx="4077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Semi-operational prototype (2015)</a:t>
            </a:r>
            <a:endParaRPr lang="en-GB" b="1" dirty="0">
              <a:solidFill>
                <a:srgbClr val="0E487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5167017" y="2301631"/>
            <a:ext cx="29989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hlinkClick r:id="rId2"/>
              </a:rPr>
              <a:t>http://www.project-ukko.net/</a:t>
            </a:r>
            <a:endParaRPr lang="en-GB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9620" y="626064"/>
            <a:ext cx="3687116" cy="1616954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4822941" y="167640"/>
            <a:ext cx="3793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Low fidelity prototype</a:t>
            </a:r>
            <a:endParaRPr lang="en-GB" b="1" dirty="0">
              <a:solidFill>
                <a:srgbClr val="0E487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823616" y="5867791"/>
            <a:ext cx="29989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hlinkClick r:id="rId2"/>
              </a:rPr>
              <a:t>http://www.project-ukko.net/</a:t>
            </a:r>
            <a:endParaRPr lang="en-GB" dirty="0"/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219" y="4192224"/>
            <a:ext cx="3687116" cy="1616954"/>
          </a:xfrm>
          <a:prstGeom prst="rect">
            <a:avLst/>
          </a:prstGeom>
        </p:spPr>
      </p:pic>
      <p:sp>
        <p:nvSpPr>
          <p:cNvPr id="13" name="CuadroTexto 12"/>
          <p:cNvSpPr txBox="1"/>
          <p:nvPr/>
        </p:nvSpPr>
        <p:spPr>
          <a:xfrm>
            <a:off x="479540" y="3733800"/>
            <a:ext cx="3793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Low fidelity prototype</a:t>
            </a:r>
            <a:endParaRPr lang="en-GB" b="1" dirty="0">
              <a:solidFill>
                <a:srgbClr val="0E487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4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2S4E_WebinarSeries_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51826"/>
          <a:stretch/>
        </p:blipFill>
        <p:spPr bwMode="auto">
          <a:xfrm>
            <a:off x="11690" y="-14671"/>
            <a:ext cx="5416837" cy="5622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upo 5"/>
          <p:cNvGrpSpPr/>
          <p:nvPr/>
        </p:nvGrpSpPr>
        <p:grpSpPr>
          <a:xfrm>
            <a:off x="6512257" y="2098139"/>
            <a:ext cx="5351794" cy="1366500"/>
            <a:chOff x="3666110" y="3908562"/>
            <a:chExt cx="5351794" cy="1366500"/>
          </a:xfrm>
        </p:grpSpPr>
        <p:sp>
          <p:nvSpPr>
            <p:cNvPr id="7" name="Google Shape;113;p21"/>
            <p:cNvSpPr txBox="1"/>
            <p:nvPr/>
          </p:nvSpPr>
          <p:spPr>
            <a:xfrm>
              <a:off x="5266916" y="4003738"/>
              <a:ext cx="3750988" cy="450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-GB" sz="2400" b="1" dirty="0" smtClean="0">
                  <a:solidFill>
                    <a:srgbClr val="144173"/>
                  </a:solidFill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Isadora Jiménez</a:t>
              </a:r>
            </a:p>
            <a:p>
              <a:r>
                <a:rPr lang="en-GB" sz="1600" dirty="0" smtClean="0">
                  <a:solidFill>
                    <a:srgbClr val="144173"/>
                  </a:solidFill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Head of Knowledge Transfer team, BSC</a:t>
              </a:r>
            </a:p>
            <a:p>
              <a:r>
                <a:rPr lang="en-GB" sz="1600" dirty="0" smtClean="0">
                  <a:solidFill>
                    <a:srgbClr val="144173"/>
                  </a:solidFill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@</a:t>
              </a:r>
              <a:r>
                <a:rPr lang="en-GB" sz="1600" dirty="0" err="1" smtClean="0">
                  <a:solidFill>
                    <a:srgbClr val="144173"/>
                  </a:solidFill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isadorachristel</a:t>
              </a:r>
              <a:endParaRPr sz="1600" dirty="0">
                <a:solidFill>
                  <a:srgbClr val="144173"/>
                </a:solidFill>
                <a:latin typeface="Segoe UI" panose="020B0502040204020203" pitchFamily="34" charset="0"/>
                <a:ea typeface="Calibri"/>
                <a:cs typeface="Segoe UI" panose="020B0502040204020203" pitchFamily="34" charset="0"/>
                <a:sym typeface="Calibri"/>
              </a:endParaRPr>
            </a:p>
          </p:txBody>
        </p:sp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66110" y="3908562"/>
              <a:ext cx="1366500" cy="1366500"/>
            </a:xfrm>
            <a:prstGeom prst="ellipse">
              <a:avLst/>
            </a:prstGeom>
            <a:ln w="28575" cap="rnd">
              <a:solidFill>
                <a:srgbClr val="F9C327"/>
              </a:solidFill>
            </a:ln>
            <a:effectLst/>
          </p:spPr>
        </p:pic>
      </p:grpSp>
      <p:grpSp>
        <p:nvGrpSpPr>
          <p:cNvPr id="9" name="Grupo 8"/>
          <p:cNvGrpSpPr/>
          <p:nvPr/>
        </p:nvGrpSpPr>
        <p:grpSpPr>
          <a:xfrm>
            <a:off x="6512257" y="419855"/>
            <a:ext cx="3742406" cy="1347182"/>
            <a:chOff x="6702855" y="3940364"/>
            <a:chExt cx="3742406" cy="1347182"/>
          </a:xfrm>
        </p:grpSpPr>
        <p:sp>
          <p:nvSpPr>
            <p:cNvPr id="10" name="Google Shape;109;p21"/>
            <p:cNvSpPr txBox="1"/>
            <p:nvPr/>
          </p:nvSpPr>
          <p:spPr>
            <a:xfrm>
              <a:off x="8303661" y="4085155"/>
              <a:ext cx="2141600" cy="528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-GB" sz="2400" b="1" dirty="0" err="1" smtClean="0">
                  <a:solidFill>
                    <a:srgbClr val="144173"/>
                  </a:solidFill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Ilaria</a:t>
              </a:r>
              <a:r>
                <a:rPr lang="en-GB" sz="2400" b="1" dirty="0" smtClean="0">
                  <a:solidFill>
                    <a:srgbClr val="144173"/>
                  </a:solidFill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 </a:t>
              </a:r>
              <a:r>
                <a:rPr lang="en-GB" sz="2400" b="1" dirty="0" err="1" smtClean="0">
                  <a:solidFill>
                    <a:srgbClr val="144173"/>
                  </a:solidFill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Vigo</a:t>
              </a:r>
              <a:endParaRPr lang="en-GB" sz="2400" b="1" dirty="0" smtClean="0">
                <a:solidFill>
                  <a:srgbClr val="144173"/>
                </a:solidFill>
                <a:latin typeface="Segoe UI" panose="020B0502040204020203" pitchFamily="34" charset="0"/>
                <a:ea typeface="Calibri"/>
                <a:cs typeface="Segoe UI" panose="020B0502040204020203" pitchFamily="34" charset="0"/>
                <a:sym typeface="Calibri"/>
              </a:endParaRPr>
            </a:p>
            <a:p>
              <a:r>
                <a:rPr lang="en-GB" sz="1600" dirty="0" smtClean="0">
                  <a:solidFill>
                    <a:srgbClr val="144173"/>
                  </a:solidFill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Moderator, BSC</a:t>
              </a:r>
              <a:endParaRPr sz="1600" dirty="0">
                <a:solidFill>
                  <a:srgbClr val="144173"/>
                </a:solidFill>
                <a:latin typeface="Segoe UI" panose="020B0502040204020203" pitchFamily="34" charset="0"/>
                <a:ea typeface="Calibri"/>
                <a:cs typeface="Segoe UI" panose="020B0502040204020203" pitchFamily="34" charset="0"/>
                <a:sym typeface="Calibri"/>
              </a:endParaRPr>
            </a:p>
          </p:txBody>
        </p:sp>
        <p:pic>
          <p:nvPicPr>
            <p:cNvPr id="11" name="Picture 2" descr="https://www.bsc.es/sites/default/files/public/personal_photo/ivigo.jpe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02855" y="3940364"/>
              <a:ext cx="1347181" cy="1347182"/>
            </a:xfrm>
            <a:prstGeom prst="ellipse">
              <a:avLst/>
            </a:prstGeom>
            <a:ln w="28575" cap="rnd">
              <a:solidFill>
                <a:srgbClr val="F9C327"/>
              </a:solidFill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Grupo 11"/>
          <p:cNvGrpSpPr/>
          <p:nvPr/>
        </p:nvGrpSpPr>
        <p:grpSpPr>
          <a:xfrm>
            <a:off x="6512257" y="3795741"/>
            <a:ext cx="4636545" cy="1366500"/>
            <a:chOff x="3666110" y="3908562"/>
            <a:chExt cx="4636545" cy="1366500"/>
          </a:xfrm>
        </p:grpSpPr>
        <p:sp>
          <p:nvSpPr>
            <p:cNvPr id="13" name="Google Shape;113;p21"/>
            <p:cNvSpPr txBox="1"/>
            <p:nvPr/>
          </p:nvSpPr>
          <p:spPr>
            <a:xfrm>
              <a:off x="5266916" y="4101544"/>
              <a:ext cx="3035739" cy="450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-GB" sz="2400" b="1" dirty="0" smtClean="0">
                  <a:solidFill>
                    <a:srgbClr val="144173"/>
                  </a:solidFill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Andrea </a:t>
              </a:r>
              <a:r>
                <a:rPr lang="en-GB" sz="2400" b="1" dirty="0" err="1" smtClean="0">
                  <a:solidFill>
                    <a:srgbClr val="144173"/>
                  </a:solidFill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Manrique</a:t>
              </a:r>
              <a:endParaRPr lang="en-GB" sz="2400" b="1" dirty="0" smtClean="0">
                <a:solidFill>
                  <a:srgbClr val="144173"/>
                </a:solidFill>
                <a:latin typeface="Segoe UI" panose="020B0502040204020203" pitchFamily="34" charset="0"/>
                <a:ea typeface="Calibri"/>
                <a:cs typeface="Segoe UI" panose="020B0502040204020203" pitchFamily="34" charset="0"/>
                <a:sym typeface="Calibri"/>
              </a:endParaRPr>
            </a:p>
            <a:p>
              <a:r>
                <a:rPr lang="en-GB" sz="1600" dirty="0" smtClean="0">
                  <a:solidFill>
                    <a:srgbClr val="144173"/>
                  </a:solidFill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Climate scientist, BSC</a:t>
              </a:r>
              <a:endParaRPr sz="1600" dirty="0">
                <a:solidFill>
                  <a:srgbClr val="144173"/>
                </a:solidFill>
                <a:latin typeface="Segoe UI" panose="020B0502040204020203" pitchFamily="34" charset="0"/>
                <a:ea typeface="Calibri"/>
                <a:cs typeface="Segoe UI" panose="020B0502040204020203" pitchFamily="34" charset="0"/>
                <a:sym typeface="Calibri"/>
              </a:endParaRPr>
            </a:p>
          </p:txBody>
        </p:sp>
        <p:pic>
          <p:nvPicPr>
            <p:cNvPr id="14" name="Imagen 1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66110" y="3908562"/>
              <a:ext cx="1366500" cy="1366500"/>
            </a:xfrm>
            <a:prstGeom prst="ellipse">
              <a:avLst/>
            </a:prstGeom>
            <a:ln w="28575" cap="rnd">
              <a:solidFill>
                <a:srgbClr val="F9C327"/>
              </a:solidFill>
            </a:ln>
            <a:effectLst/>
          </p:spPr>
        </p:pic>
      </p:grpSp>
      <p:pic>
        <p:nvPicPr>
          <p:cNvPr id="15" name="Picture 4" descr="Imagen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051"/>
          <a:stretch/>
        </p:blipFill>
        <p:spPr bwMode="auto">
          <a:xfrm>
            <a:off x="0" y="5764192"/>
            <a:ext cx="12192000" cy="1093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CuadroTexto 17"/>
          <p:cNvSpPr txBox="1"/>
          <p:nvPr/>
        </p:nvSpPr>
        <p:spPr>
          <a:xfrm>
            <a:off x="7755041" y="5960832"/>
            <a:ext cx="16603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rgbClr val="4C65A7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@S2S4E</a:t>
            </a:r>
            <a:endParaRPr lang="en-GB" sz="3200" dirty="0">
              <a:solidFill>
                <a:srgbClr val="4C65A7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9" name="Image 27">
            <a:extLst>
              <a:ext uri="{FF2B5EF4-FFF2-40B4-BE49-F238E27FC236}">
                <a16:creationId xmlns:a16="http://schemas.microsoft.com/office/drawing/2014/main" id="{9A42A90B-CCFB-4E39-82DC-2268324F53D4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2635" y="5984208"/>
            <a:ext cx="600908" cy="600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258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ángulo 22"/>
          <p:cNvSpPr/>
          <p:nvPr/>
        </p:nvSpPr>
        <p:spPr>
          <a:xfrm>
            <a:off x="0" y="3230428"/>
            <a:ext cx="12192000" cy="2633676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55"/>
          <p:cNvSpPr/>
          <p:nvPr/>
        </p:nvSpPr>
        <p:spPr>
          <a:xfrm>
            <a:off x="4174733" y="1578106"/>
            <a:ext cx="3012951" cy="1403823"/>
          </a:xfrm>
          <a:prstGeom prst="rect">
            <a:avLst/>
          </a:prstGeom>
          <a:solidFill>
            <a:srgbClr val="F9C327"/>
          </a:solidFill>
          <a:ln w="3175">
            <a:solidFill>
              <a:srgbClr val="F9C327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 Light" panose="020F0302020204030204" pitchFamily="34" charset="0"/>
            </a:endParaRPr>
          </a:p>
        </p:txBody>
      </p:sp>
      <p:sp>
        <p:nvSpPr>
          <p:cNvPr id="3" name="17 Rectángulo"/>
          <p:cNvSpPr/>
          <p:nvPr/>
        </p:nvSpPr>
        <p:spPr>
          <a:xfrm>
            <a:off x="1765300" y="858968"/>
            <a:ext cx="2316665" cy="719138"/>
          </a:xfrm>
          <a:prstGeom prst="snip1Rect">
            <a:avLst/>
          </a:prstGeom>
          <a:solidFill>
            <a:schemeClr val="bg1"/>
          </a:solidFill>
          <a:ln>
            <a:solidFill>
              <a:srgbClr val="10BAB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t"/>
          <a:lstStyle/>
          <a:p>
            <a:pPr algn="ctr" eaLnBrk="1" hangingPunct="1">
              <a:defRPr/>
            </a:pPr>
            <a:r>
              <a:rPr lang="es-ES" b="1" dirty="0" err="1">
                <a:solidFill>
                  <a:srgbClr val="0E4878"/>
                </a:solidFill>
              </a:rPr>
              <a:t>Weather</a:t>
            </a:r>
            <a:r>
              <a:rPr lang="es-ES" b="1" dirty="0">
                <a:solidFill>
                  <a:srgbClr val="0E4878"/>
                </a:solidFill>
              </a:rPr>
              <a:t> </a:t>
            </a:r>
            <a:r>
              <a:rPr lang="es-ES" b="1" dirty="0" err="1">
                <a:solidFill>
                  <a:srgbClr val="0E4878"/>
                </a:solidFill>
              </a:rPr>
              <a:t>Forecast</a:t>
            </a:r>
            <a:endParaRPr lang="es-ES" b="1" dirty="0">
              <a:solidFill>
                <a:srgbClr val="0E4878"/>
              </a:solidFill>
            </a:endParaRPr>
          </a:p>
        </p:txBody>
      </p:sp>
      <p:sp>
        <p:nvSpPr>
          <p:cNvPr id="4" name="15 Rectángulo"/>
          <p:cNvSpPr/>
          <p:nvPr/>
        </p:nvSpPr>
        <p:spPr>
          <a:xfrm>
            <a:off x="4174734" y="858968"/>
            <a:ext cx="4068565" cy="719138"/>
          </a:xfrm>
          <a:prstGeom prst="snip1Rect">
            <a:avLst/>
          </a:prstGeom>
          <a:solidFill>
            <a:schemeClr val="bg1"/>
          </a:solidFill>
          <a:ln>
            <a:solidFill>
              <a:srgbClr val="10BAB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t"/>
          <a:lstStyle/>
          <a:p>
            <a:pPr algn="ctr" eaLnBrk="1" hangingPunct="1">
              <a:defRPr/>
            </a:pPr>
            <a:r>
              <a:rPr lang="es-ES" b="1" dirty="0" err="1">
                <a:solidFill>
                  <a:srgbClr val="0E4878"/>
                </a:solidFill>
              </a:rPr>
              <a:t>Climate</a:t>
            </a:r>
            <a:r>
              <a:rPr lang="es-ES" b="1" dirty="0">
                <a:solidFill>
                  <a:srgbClr val="0E4878"/>
                </a:solidFill>
              </a:rPr>
              <a:t> </a:t>
            </a:r>
            <a:r>
              <a:rPr lang="es-ES" b="1" dirty="0" err="1">
                <a:solidFill>
                  <a:srgbClr val="0E4878"/>
                </a:solidFill>
              </a:rPr>
              <a:t>Predictions</a:t>
            </a:r>
            <a:endParaRPr lang="es-ES" b="1" dirty="0">
              <a:solidFill>
                <a:srgbClr val="0E4878"/>
              </a:solidFill>
            </a:endParaRPr>
          </a:p>
        </p:txBody>
      </p:sp>
      <p:sp>
        <p:nvSpPr>
          <p:cNvPr id="5" name="16 Rectángulo"/>
          <p:cNvSpPr/>
          <p:nvPr/>
        </p:nvSpPr>
        <p:spPr>
          <a:xfrm>
            <a:off x="8336068" y="858968"/>
            <a:ext cx="1996970" cy="719138"/>
          </a:xfrm>
          <a:prstGeom prst="snip1Rect">
            <a:avLst/>
          </a:prstGeom>
          <a:solidFill>
            <a:schemeClr val="bg1"/>
          </a:solidFill>
          <a:ln>
            <a:solidFill>
              <a:srgbClr val="10BAB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t"/>
          <a:lstStyle/>
          <a:p>
            <a:pPr algn="ctr" eaLnBrk="1" hangingPunct="1">
              <a:defRPr/>
            </a:pPr>
            <a:r>
              <a:rPr lang="es-ES" b="1" dirty="0" err="1">
                <a:solidFill>
                  <a:srgbClr val="0E4878"/>
                </a:solidFill>
              </a:rPr>
              <a:t>Multidecadal</a:t>
            </a:r>
            <a:r>
              <a:rPr lang="es-ES" b="1" dirty="0">
                <a:solidFill>
                  <a:srgbClr val="0E4878"/>
                </a:solidFill>
              </a:rPr>
              <a:t> and </a:t>
            </a:r>
            <a:r>
              <a:rPr lang="es-ES" b="1" dirty="0" err="1">
                <a:solidFill>
                  <a:srgbClr val="0E4878"/>
                </a:solidFill>
              </a:rPr>
              <a:t>Projections</a:t>
            </a:r>
            <a:endParaRPr lang="es-ES" b="1" dirty="0">
              <a:solidFill>
                <a:srgbClr val="0E4878"/>
              </a:solidFill>
            </a:endParaRPr>
          </a:p>
        </p:txBody>
      </p:sp>
      <p:cxnSp>
        <p:nvCxnSpPr>
          <p:cNvPr id="6" name="3 Conector recto"/>
          <p:cNvCxnSpPr/>
          <p:nvPr/>
        </p:nvCxnSpPr>
        <p:spPr>
          <a:xfrm>
            <a:off x="1765300" y="1945004"/>
            <a:ext cx="8684733" cy="0"/>
          </a:xfrm>
          <a:prstGeom prst="line">
            <a:avLst/>
          </a:prstGeom>
          <a:ln w="254000">
            <a:solidFill>
              <a:srgbClr val="10BAB1"/>
            </a:solidFill>
            <a:headEnd type="none" w="med" len="med"/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13"/>
          <p:cNvSpPr txBox="1"/>
          <p:nvPr/>
        </p:nvSpPr>
        <p:spPr>
          <a:xfrm>
            <a:off x="2584417" y="1760338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0E4878"/>
                </a:solidFill>
              </a:rPr>
              <a:t>●</a:t>
            </a:r>
            <a:endParaRPr lang="en-GB" dirty="0">
              <a:solidFill>
                <a:srgbClr val="0E4878"/>
              </a:solidFill>
            </a:endParaRPr>
          </a:p>
        </p:txBody>
      </p:sp>
      <p:sp>
        <p:nvSpPr>
          <p:cNvPr id="8" name="TextBox 16"/>
          <p:cNvSpPr txBox="1"/>
          <p:nvPr/>
        </p:nvSpPr>
        <p:spPr>
          <a:xfrm>
            <a:off x="4604700" y="1742684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004890"/>
                </a:solidFill>
              </a:rPr>
              <a:t>●</a:t>
            </a:r>
            <a:endParaRPr lang="en-GB" dirty="0">
              <a:solidFill>
                <a:srgbClr val="004890"/>
              </a:solidFill>
            </a:endParaRPr>
          </a:p>
        </p:txBody>
      </p:sp>
      <p:sp>
        <p:nvSpPr>
          <p:cNvPr id="9" name="TextBox 17"/>
          <p:cNvSpPr txBox="1"/>
          <p:nvPr/>
        </p:nvSpPr>
        <p:spPr>
          <a:xfrm>
            <a:off x="6261102" y="1740435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0E4878"/>
                </a:solidFill>
              </a:rPr>
              <a:t>●</a:t>
            </a:r>
            <a:endParaRPr lang="en-GB" dirty="0">
              <a:solidFill>
                <a:srgbClr val="0E4878"/>
              </a:solidFill>
            </a:endParaRPr>
          </a:p>
        </p:txBody>
      </p:sp>
      <p:sp>
        <p:nvSpPr>
          <p:cNvPr id="10" name="TextBox 18"/>
          <p:cNvSpPr txBox="1"/>
          <p:nvPr/>
        </p:nvSpPr>
        <p:spPr>
          <a:xfrm>
            <a:off x="7705140" y="1742684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004890"/>
                </a:solidFill>
              </a:rPr>
              <a:t>●</a:t>
            </a:r>
            <a:endParaRPr lang="en-GB" dirty="0">
              <a:solidFill>
                <a:srgbClr val="004890"/>
              </a:solidFill>
            </a:endParaRPr>
          </a:p>
        </p:txBody>
      </p:sp>
      <p:sp>
        <p:nvSpPr>
          <p:cNvPr id="11" name="TextBox 22"/>
          <p:cNvSpPr txBox="1"/>
          <p:nvPr/>
        </p:nvSpPr>
        <p:spPr>
          <a:xfrm>
            <a:off x="9032709" y="1740435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004890"/>
                </a:solidFill>
              </a:rPr>
              <a:t>●</a:t>
            </a:r>
            <a:endParaRPr lang="en-GB" dirty="0">
              <a:solidFill>
                <a:srgbClr val="004890"/>
              </a:solidFill>
            </a:endParaRPr>
          </a:p>
        </p:txBody>
      </p:sp>
      <p:sp>
        <p:nvSpPr>
          <p:cNvPr id="12" name="TextBox 23"/>
          <p:cNvSpPr txBox="1"/>
          <p:nvPr/>
        </p:nvSpPr>
        <p:spPr>
          <a:xfrm>
            <a:off x="3939070" y="1534942"/>
            <a:ext cx="16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10 d-1 month</a:t>
            </a:r>
          </a:p>
        </p:txBody>
      </p:sp>
      <p:sp>
        <p:nvSpPr>
          <p:cNvPr id="13" name="Rectangle 25"/>
          <p:cNvSpPr/>
          <p:nvPr/>
        </p:nvSpPr>
        <p:spPr>
          <a:xfrm>
            <a:off x="5604900" y="1534942"/>
            <a:ext cx="15357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1400" dirty="0">
                <a:solidFill>
                  <a:srgbClr val="124484">
                    <a:lumMod val="50000"/>
                  </a:srgb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1  </a:t>
            </a:r>
            <a:r>
              <a:rPr lang="en-US" sz="1400" dirty="0">
                <a:solidFill>
                  <a:srgbClr val="0E4878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month–7</a:t>
            </a:r>
            <a:r>
              <a:rPr lang="en-US" sz="1400" dirty="0">
                <a:solidFill>
                  <a:srgbClr val="124484">
                    <a:lumMod val="50000"/>
                  </a:srgb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 month</a:t>
            </a:r>
          </a:p>
        </p:txBody>
      </p:sp>
      <p:sp>
        <p:nvSpPr>
          <p:cNvPr id="14" name="TextBox 26"/>
          <p:cNvSpPr txBox="1"/>
          <p:nvPr/>
        </p:nvSpPr>
        <p:spPr>
          <a:xfrm>
            <a:off x="7103188" y="1534942"/>
            <a:ext cx="14477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2-30 years</a:t>
            </a:r>
          </a:p>
        </p:txBody>
      </p:sp>
      <p:sp>
        <p:nvSpPr>
          <p:cNvPr id="15" name="TextBox 27"/>
          <p:cNvSpPr txBox="1"/>
          <p:nvPr/>
        </p:nvSpPr>
        <p:spPr>
          <a:xfrm>
            <a:off x="8546842" y="1534942"/>
            <a:ext cx="14477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E4878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20-100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 years</a:t>
            </a:r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182" y="3230428"/>
            <a:ext cx="9144000" cy="2633676"/>
          </a:xfrm>
          <a:prstGeom prst="rect">
            <a:avLst/>
          </a:prstGeom>
          <a:solidFill>
            <a:srgbClr val="F9C327"/>
          </a:solidFill>
          <a:ln>
            <a:noFill/>
          </a:ln>
        </p:spPr>
      </p:pic>
      <p:sp>
        <p:nvSpPr>
          <p:cNvPr id="17" name="Rounded Rectangle 61"/>
          <p:cNvSpPr/>
          <p:nvPr/>
        </p:nvSpPr>
        <p:spPr>
          <a:xfrm>
            <a:off x="4297608" y="2201522"/>
            <a:ext cx="2775100" cy="376195"/>
          </a:xfrm>
          <a:prstGeom prst="roundRect">
            <a:avLst/>
          </a:prstGeom>
          <a:solidFill>
            <a:srgbClr val="F2694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Calibri Light" panose="020F0302020204030204" pitchFamily="34" charset="0"/>
              </a:rPr>
              <a:t>S2S4E project</a:t>
            </a:r>
          </a:p>
        </p:txBody>
      </p:sp>
      <p:cxnSp>
        <p:nvCxnSpPr>
          <p:cNvPr id="18" name="Conector recto 17"/>
          <p:cNvCxnSpPr/>
          <p:nvPr/>
        </p:nvCxnSpPr>
        <p:spPr>
          <a:xfrm>
            <a:off x="7622" y="5864956"/>
            <a:ext cx="12263120" cy="0"/>
          </a:xfrm>
          <a:prstGeom prst="line">
            <a:avLst/>
          </a:prstGeom>
          <a:ln w="38100" cmpd="sng">
            <a:solidFill>
              <a:srgbClr val="F9C327"/>
            </a:solidFill>
            <a:headEnd w="lg" len="lg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9" name="Conector recto 18"/>
          <p:cNvCxnSpPr/>
          <p:nvPr/>
        </p:nvCxnSpPr>
        <p:spPr>
          <a:xfrm>
            <a:off x="-2538" y="3231280"/>
            <a:ext cx="12192000" cy="0"/>
          </a:xfrm>
          <a:prstGeom prst="line">
            <a:avLst/>
          </a:prstGeom>
          <a:ln w="38100" cmpd="sng">
            <a:solidFill>
              <a:srgbClr val="F9C327"/>
            </a:solidFill>
            <a:headEnd w="lg" len="lg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0" name="TextBox 23"/>
          <p:cNvSpPr txBox="1"/>
          <p:nvPr/>
        </p:nvSpPr>
        <p:spPr>
          <a:xfrm>
            <a:off x="1951975" y="1534942"/>
            <a:ext cx="16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Present-15d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297607" y="2674152"/>
            <a:ext cx="12444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Next 4 weeks</a:t>
            </a:r>
            <a:endParaRPr lang="en-US" sz="1400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3"/>
          <p:cNvSpPr txBox="1"/>
          <p:nvPr/>
        </p:nvSpPr>
        <p:spPr>
          <a:xfrm>
            <a:off x="5883770" y="2674152"/>
            <a:ext cx="12444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Next 3 months</a:t>
            </a:r>
            <a:endParaRPr lang="en-US" sz="1400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779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F9C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" name="Título 1"/>
          <p:cNvSpPr>
            <a:spLocks noGrp="1"/>
          </p:cNvSpPr>
          <p:nvPr>
            <p:ph type="title"/>
          </p:nvPr>
        </p:nvSpPr>
        <p:spPr>
          <a:xfrm>
            <a:off x="3306418" y="2129778"/>
            <a:ext cx="5579164" cy="822652"/>
          </a:xfrm>
        </p:spPr>
        <p:txBody>
          <a:bodyPr/>
          <a:lstStyle/>
          <a:p>
            <a:pPr algn="ctr"/>
            <a:r>
              <a:rPr lang="es-ES_tradnl" sz="6600" dirty="0">
                <a:solidFill>
                  <a:srgbClr val="144A6D"/>
                </a:solidFill>
                <a:latin typeface="+mn-lt"/>
              </a:rPr>
              <a:t>UNCERTAINTY</a:t>
            </a:r>
            <a:endParaRPr lang="es-ES_tradnl" sz="6600" dirty="0">
              <a:solidFill>
                <a:srgbClr val="144A6D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76660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0" y="0"/>
            <a:ext cx="901148" cy="6858000"/>
          </a:xfrm>
          <a:prstGeom prst="rect">
            <a:avLst/>
          </a:prstGeom>
          <a:solidFill>
            <a:srgbClr val="F9C327"/>
          </a:solidFill>
          <a:ln>
            <a:solidFill>
              <a:srgbClr val="F9C32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" name="CuadroTexto 2"/>
          <p:cNvSpPr txBox="1"/>
          <p:nvPr/>
        </p:nvSpPr>
        <p:spPr>
          <a:xfrm rot="16200000">
            <a:off x="-1749290" y="2824231"/>
            <a:ext cx="4412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 dirty="0">
                <a:solidFill>
                  <a:srgbClr val="144A6D"/>
                </a:solidFill>
              </a:rPr>
              <a:t>CLIMATE SCIENTISTS</a:t>
            </a:r>
            <a:endParaRPr lang="es-ES_tradnl" sz="3600" b="1" dirty="0">
              <a:solidFill>
                <a:srgbClr val="144A6D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829339" y="1769175"/>
            <a:ext cx="736645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s-ES_tradnl" sz="2400" b="1" dirty="0" err="1"/>
              <a:t>Uncertainty</a:t>
            </a:r>
            <a:endParaRPr lang="es-ES_tradnl" sz="2400" b="1" dirty="0"/>
          </a:p>
          <a:p>
            <a:pPr fontAlgn="base"/>
            <a:endParaRPr lang="es-ES_tradnl" sz="2400" b="1" dirty="0"/>
          </a:p>
          <a:p>
            <a:pPr algn="just" fontAlgn="base"/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means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lack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of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precision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or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that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b="1" dirty="0" err="1">
                <a:solidFill>
                  <a:srgbClr val="F26944"/>
                </a:solidFill>
              </a:rPr>
              <a:t>the</a:t>
            </a:r>
            <a:r>
              <a:rPr lang="es-ES_tradnl" sz="2400" b="1" dirty="0">
                <a:solidFill>
                  <a:srgbClr val="F26944"/>
                </a:solidFill>
              </a:rPr>
              <a:t> </a:t>
            </a:r>
            <a:r>
              <a:rPr lang="es-ES_tradnl" sz="2400" b="1" dirty="0" err="1">
                <a:solidFill>
                  <a:srgbClr val="F26944"/>
                </a:solidFill>
              </a:rPr>
              <a:t>exact</a:t>
            </a:r>
            <a:r>
              <a:rPr lang="es-ES_tradnl" sz="2400" b="1" dirty="0">
                <a:solidFill>
                  <a:srgbClr val="F26944"/>
                </a:solidFill>
              </a:rPr>
              <a:t> </a:t>
            </a:r>
            <a:r>
              <a:rPr lang="es-ES_tradnl" sz="2400" b="1" dirty="0" err="1">
                <a:solidFill>
                  <a:srgbClr val="F26944"/>
                </a:solidFill>
              </a:rPr>
              <a:t>value</a:t>
            </a:r>
            <a:r>
              <a:rPr lang="es-ES_tradnl" sz="2400" b="1" dirty="0">
                <a:solidFill>
                  <a:srgbClr val="F26944"/>
                </a:solidFill>
              </a:rPr>
              <a:t> </a:t>
            </a:r>
            <a:r>
              <a:rPr lang="es-ES_tradnl" sz="2400" b="1" dirty="0" err="1">
                <a:solidFill>
                  <a:srgbClr val="F26944"/>
                </a:solidFill>
              </a:rPr>
              <a:t>for</a:t>
            </a:r>
            <a:r>
              <a:rPr lang="es-ES_tradnl" sz="2400" b="1" dirty="0">
                <a:solidFill>
                  <a:srgbClr val="F26944"/>
                </a:solidFill>
              </a:rPr>
              <a:t> a </a:t>
            </a:r>
            <a:r>
              <a:rPr lang="es-ES_tradnl" sz="2400" b="1" dirty="0" err="1">
                <a:solidFill>
                  <a:srgbClr val="F26944"/>
                </a:solidFill>
              </a:rPr>
              <a:t>given</a:t>
            </a:r>
            <a:r>
              <a:rPr lang="es-ES_tradnl" sz="2400" b="1" dirty="0">
                <a:solidFill>
                  <a:srgbClr val="F26944"/>
                </a:solidFill>
              </a:rPr>
              <a:t> time </a:t>
            </a:r>
            <a:r>
              <a:rPr lang="es-ES_tradnl" sz="2400" b="1" dirty="0" err="1">
                <a:solidFill>
                  <a:srgbClr val="F26944"/>
                </a:solidFill>
              </a:rPr>
              <a:t>is</a:t>
            </a:r>
            <a:r>
              <a:rPr lang="es-ES_tradnl" sz="2400" b="1" dirty="0">
                <a:solidFill>
                  <a:srgbClr val="F26944"/>
                </a:solidFill>
              </a:rPr>
              <a:t> </a:t>
            </a:r>
            <a:r>
              <a:rPr lang="es-ES_tradnl" sz="2400" b="1" dirty="0" err="1">
                <a:solidFill>
                  <a:srgbClr val="F26944"/>
                </a:solidFill>
              </a:rPr>
              <a:t>not</a:t>
            </a:r>
            <a:r>
              <a:rPr lang="es-ES_tradnl" sz="2400" b="1" dirty="0">
                <a:solidFill>
                  <a:srgbClr val="F26944"/>
                </a:solidFill>
              </a:rPr>
              <a:t> </a:t>
            </a:r>
            <a:r>
              <a:rPr lang="es-ES_tradnl" sz="2400" b="1" dirty="0" err="1">
                <a:solidFill>
                  <a:srgbClr val="F26944"/>
                </a:solidFill>
              </a:rPr>
              <a:t>predictable</a:t>
            </a:r>
            <a:r>
              <a:rPr lang="es-ES_tradnl" sz="2400" b="1" dirty="0">
                <a:solidFill>
                  <a:srgbClr val="F26944"/>
                </a:solidFill>
              </a:rPr>
              <a:t>, </a:t>
            </a:r>
            <a:r>
              <a:rPr lang="es-ES_tradnl" sz="2400" b="1" dirty="0" err="1">
                <a:solidFill>
                  <a:srgbClr val="F26944"/>
                </a:solidFill>
              </a:rPr>
              <a:t>but</a:t>
            </a:r>
            <a:r>
              <a:rPr lang="es-ES_tradnl" sz="2400" b="1" dirty="0">
                <a:solidFill>
                  <a:srgbClr val="F26944"/>
                </a:solidFill>
              </a:rPr>
              <a:t> </a:t>
            </a:r>
            <a:r>
              <a:rPr lang="es-ES_tradnl" sz="2400" b="1" dirty="0" err="1">
                <a:solidFill>
                  <a:srgbClr val="F26944"/>
                </a:solidFill>
              </a:rPr>
              <a:t>it</a:t>
            </a:r>
            <a:r>
              <a:rPr lang="es-ES_tradnl" sz="2400" b="1" dirty="0">
                <a:solidFill>
                  <a:srgbClr val="F26944"/>
                </a:solidFill>
              </a:rPr>
              <a:t> </a:t>
            </a:r>
            <a:r>
              <a:rPr lang="es-ES_tradnl" sz="2400" b="1" dirty="0" err="1">
                <a:solidFill>
                  <a:srgbClr val="F26944"/>
                </a:solidFill>
              </a:rPr>
              <a:t>does</a:t>
            </a:r>
            <a:r>
              <a:rPr lang="es-ES_tradnl" sz="2400" b="1" dirty="0">
                <a:solidFill>
                  <a:srgbClr val="F26944"/>
                </a:solidFill>
              </a:rPr>
              <a:t> </a:t>
            </a:r>
            <a:r>
              <a:rPr lang="es-ES_tradnl" sz="2400" b="1" dirty="0" err="1">
                <a:solidFill>
                  <a:srgbClr val="F26944"/>
                </a:solidFill>
              </a:rPr>
              <a:t>not</a:t>
            </a:r>
            <a:r>
              <a:rPr lang="es-ES_tradnl" sz="2400" b="1" dirty="0">
                <a:solidFill>
                  <a:srgbClr val="F26944"/>
                </a:solidFill>
              </a:rPr>
              <a:t> </a:t>
            </a:r>
            <a:r>
              <a:rPr lang="es-ES_tradnl" sz="2400" b="1" dirty="0" err="1">
                <a:solidFill>
                  <a:srgbClr val="F26944"/>
                </a:solidFill>
              </a:rPr>
              <a:t>usually</a:t>
            </a:r>
            <a:r>
              <a:rPr lang="es-ES_tradnl" sz="2400" b="1" dirty="0">
                <a:solidFill>
                  <a:srgbClr val="F26944"/>
                </a:solidFill>
              </a:rPr>
              <a:t> </a:t>
            </a:r>
            <a:r>
              <a:rPr lang="es-ES_tradnl" sz="2400" b="1" dirty="0" err="1">
                <a:solidFill>
                  <a:srgbClr val="F26944"/>
                </a:solidFill>
              </a:rPr>
              <a:t>imply</a:t>
            </a:r>
            <a:r>
              <a:rPr lang="es-ES_tradnl" sz="2400" b="1" dirty="0">
                <a:solidFill>
                  <a:srgbClr val="F26944"/>
                </a:solidFill>
              </a:rPr>
              <a:t> </a:t>
            </a:r>
            <a:r>
              <a:rPr lang="es-ES_tradnl" sz="2400" b="1" dirty="0" err="1">
                <a:solidFill>
                  <a:srgbClr val="F26944"/>
                </a:solidFill>
              </a:rPr>
              <a:t>lack</a:t>
            </a:r>
            <a:r>
              <a:rPr lang="es-ES_tradnl" sz="2400" b="1" dirty="0">
                <a:solidFill>
                  <a:srgbClr val="F26944"/>
                </a:solidFill>
              </a:rPr>
              <a:t> of </a:t>
            </a:r>
            <a:r>
              <a:rPr lang="es-ES_tradnl" sz="2400" b="1" dirty="0" err="1">
                <a:solidFill>
                  <a:srgbClr val="F26944"/>
                </a:solidFill>
              </a:rPr>
              <a:t>knowledge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Often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the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future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state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of a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process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may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not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be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predictable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such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as a roll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with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dice,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but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the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probability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of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finding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it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in a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certain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state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may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be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well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known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(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the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probability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of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rolling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a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six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is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1/6, and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flipping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tails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with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a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coin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is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1/2). In 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climate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science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the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dice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may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be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loaded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, and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we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may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refer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to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uncertainties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even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with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perfect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knowledge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of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the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odds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Uncertainties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can be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modelled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statistically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in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terms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of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pdfs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, extreme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value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theory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and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stochastic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time series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models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3531" y="420190"/>
            <a:ext cx="2748412" cy="1224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888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290852" y="0"/>
            <a:ext cx="901148" cy="6858000"/>
          </a:xfrm>
          <a:prstGeom prst="rect">
            <a:avLst/>
          </a:prstGeom>
          <a:solidFill>
            <a:srgbClr val="10BAB1"/>
          </a:solidFill>
          <a:ln>
            <a:solidFill>
              <a:srgbClr val="10BA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" name="CuadroTexto 2"/>
          <p:cNvSpPr txBox="1"/>
          <p:nvPr/>
        </p:nvSpPr>
        <p:spPr>
          <a:xfrm rot="5400000">
            <a:off x="9568072" y="2917003"/>
            <a:ext cx="44129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600" b="1" dirty="0">
                <a:solidFill>
                  <a:srgbClr val="144A6D"/>
                </a:solidFill>
              </a:rPr>
              <a:t>USERS</a:t>
            </a:r>
            <a:endParaRPr lang="es-ES_tradnl" sz="3600" b="1" dirty="0">
              <a:solidFill>
                <a:srgbClr val="144A6D"/>
              </a:solidFill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2054095" y="2158161"/>
            <a:ext cx="710316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="1" dirty="0" err="1"/>
              <a:t>Uncertainty</a:t>
            </a:r>
            <a:endParaRPr lang="es-ES_tradnl" sz="2400" b="1" dirty="0"/>
          </a:p>
          <a:p>
            <a:endParaRPr lang="es-ES_tradnl" sz="2400" dirty="0"/>
          </a:p>
          <a:p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Uncertainty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 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is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a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situation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which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involves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b="1" dirty="0" err="1">
                <a:solidFill>
                  <a:srgbClr val="F26944"/>
                </a:solidFill>
              </a:rPr>
              <a:t>imperfect</a:t>
            </a:r>
            <a:r>
              <a:rPr lang="es-ES_tradnl" sz="2400" b="1" dirty="0">
                <a:solidFill>
                  <a:srgbClr val="F26944"/>
                </a:solidFill>
              </a:rPr>
              <a:t> </a:t>
            </a:r>
            <a:r>
              <a:rPr lang="es-ES_tradnl" sz="2400" b="1" dirty="0" err="1">
                <a:solidFill>
                  <a:srgbClr val="F26944"/>
                </a:solidFill>
              </a:rPr>
              <a:t>or</a:t>
            </a:r>
            <a:r>
              <a:rPr lang="es-ES_tradnl" sz="2400" b="1" dirty="0">
                <a:solidFill>
                  <a:srgbClr val="F26944"/>
                </a:solidFill>
              </a:rPr>
              <a:t> </a:t>
            </a:r>
            <a:r>
              <a:rPr lang="es-ES_tradnl" sz="2400" b="1" dirty="0" err="1">
                <a:solidFill>
                  <a:srgbClr val="F26944"/>
                </a:solidFill>
              </a:rPr>
              <a:t>unknown</a:t>
            </a:r>
            <a:r>
              <a:rPr lang="es-ES_tradnl" sz="2400" b="1" dirty="0">
                <a:solidFill>
                  <a:srgbClr val="F26944"/>
                </a:solidFill>
              </a:rPr>
              <a:t> </a:t>
            </a:r>
            <a:r>
              <a:rPr lang="es-ES_tradnl" sz="2400" b="1" dirty="0" err="1">
                <a:solidFill>
                  <a:srgbClr val="F26944"/>
                </a:solidFill>
              </a:rPr>
              <a:t>information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It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applies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to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predictions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of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future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events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, to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physical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measurements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that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are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already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made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or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to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the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unknown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Uncertainty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arises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in 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partially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observable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 and/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or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 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stochastic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environments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, as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well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as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due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to 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ignorance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, 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indolence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or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both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es-ES_tradnl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026" name="Picture 2" descr="mage result for wikipedia"/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706" y="318057"/>
            <a:ext cx="1411041" cy="1728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9038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 dir="r"/>
      </p:transition>
    </mc:Choice>
    <mc:Fallback xmlns="">
      <p:transition spd="slow">
        <p:cover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0" y="0"/>
            <a:ext cx="901148" cy="6858000"/>
          </a:xfrm>
          <a:prstGeom prst="rect">
            <a:avLst/>
          </a:prstGeom>
          <a:solidFill>
            <a:srgbClr val="F9C327"/>
          </a:solidFill>
          <a:ln>
            <a:solidFill>
              <a:srgbClr val="F9C32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" name="CuadroTexto 2"/>
          <p:cNvSpPr txBox="1"/>
          <p:nvPr/>
        </p:nvSpPr>
        <p:spPr>
          <a:xfrm rot="16200000">
            <a:off x="-1749290" y="2824231"/>
            <a:ext cx="4412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 dirty="0">
                <a:solidFill>
                  <a:srgbClr val="144A6D"/>
                </a:solidFill>
              </a:rPr>
              <a:t>CLIMATE SCIENTISTS</a:t>
            </a:r>
            <a:endParaRPr lang="es-ES_tradnl" sz="3600" b="1" dirty="0">
              <a:solidFill>
                <a:srgbClr val="144A6D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829339" y="1769167"/>
            <a:ext cx="73664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s-ES_tradnl" sz="2400" b="1" dirty="0" err="1"/>
              <a:t>Reliable</a:t>
            </a:r>
            <a:endParaRPr lang="es-ES_tradnl" sz="2400" b="1" dirty="0"/>
          </a:p>
          <a:p>
            <a:pPr fontAlgn="base"/>
            <a:endParaRPr lang="es-ES_tradnl" sz="2400" b="1" dirty="0"/>
          </a:p>
          <a:p>
            <a:pPr algn="just" fontAlgn="base"/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is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a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charactheristic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of a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forecast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system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for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which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b="1" dirty="0" err="1">
                <a:solidFill>
                  <a:srgbClr val="F26944"/>
                </a:solidFill>
              </a:rPr>
              <a:t>the</a:t>
            </a:r>
            <a:r>
              <a:rPr lang="es-ES_tradnl" sz="2400" b="1" dirty="0">
                <a:solidFill>
                  <a:srgbClr val="F26944"/>
                </a:solidFill>
              </a:rPr>
              <a:t> </a:t>
            </a:r>
            <a:r>
              <a:rPr lang="es-ES_tradnl" sz="2400" b="1" dirty="0" err="1">
                <a:solidFill>
                  <a:srgbClr val="F26944"/>
                </a:solidFill>
              </a:rPr>
              <a:t>probabilities</a:t>
            </a:r>
            <a:r>
              <a:rPr lang="es-ES_tradnl" sz="2400" b="1" dirty="0">
                <a:solidFill>
                  <a:srgbClr val="F26944"/>
                </a:solidFill>
              </a:rPr>
              <a:t> </a:t>
            </a:r>
            <a:r>
              <a:rPr lang="es-ES_tradnl" sz="2400" b="1" dirty="0" err="1">
                <a:solidFill>
                  <a:srgbClr val="F26944"/>
                </a:solidFill>
              </a:rPr>
              <a:t>issued</a:t>
            </a:r>
            <a:r>
              <a:rPr lang="es-ES_tradnl" sz="2400" b="1" dirty="0">
                <a:solidFill>
                  <a:srgbClr val="F26944"/>
                </a:solidFill>
              </a:rPr>
              <a:t> </a:t>
            </a:r>
            <a:r>
              <a:rPr lang="es-ES_tradnl" sz="2400" b="1" dirty="0" err="1">
                <a:solidFill>
                  <a:srgbClr val="F26944"/>
                </a:solidFill>
              </a:rPr>
              <a:t>for</a:t>
            </a:r>
            <a:r>
              <a:rPr lang="es-ES_tradnl" sz="2400" b="1" dirty="0">
                <a:solidFill>
                  <a:srgbClr val="F26944"/>
                </a:solidFill>
              </a:rPr>
              <a:t> a </a:t>
            </a:r>
            <a:r>
              <a:rPr lang="es-ES_tradnl" sz="2400" b="1" dirty="0" err="1">
                <a:solidFill>
                  <a:srgbClr val="F26944"/>
                </a:solidFill>
              </a:rPr>
              <a:t>specific</a:t>
            </a:r>
            <a:r>
              <a:rPr lang="es-ES_tradnl" sz="2400" b="1" dirty="0">
                <a:solidFill>
                  <a:srgbClr val="F26944"/>
                </a:solidFill>
              </a:rPr>
              <a:t> </a:t>
            </a:r>
            <a:r>
              <a:rPr lang="es-ES_tradnl" sz="2400" b="1" dirty="0" err="1">
                <a:solidFill>
                  <a:srgbClr val="F26944"/>
                </a:solidFill>
              </a:rPr>
              <a:t>event</a:t>
            </a:r>
            <a:r>
              <a:rPr lang="es-ES_tradnl" sz="2400" b="1" dirty="0">
                <a:solidFill>
                  <a:srgbClr val="F26944"/>
                </a:solidFill>
              </a:rPr>
              <a:t> </a:t>
            </a:r>
            <a:r>
              <a:rPr lang="es-ES_tradnl" sz="2400" b="1" dirty="0" err="1">
                <a:solidFill>
                  <a:srgbClr val="F26944"/>
                </a:solidFill>
              </a:rPr>
              <a:t>vary</a:t>
            </a:r>
            <a:r>
              <a:rPr lang="es-ES_tradnl" sz="2400" b="1" dirty="0">
                <a:solidFill>
                  <a:srgbClr val="F26944"/>
                </a:solidFill>
              </a:rPr>
              <a:t> </a:t>
            </a:r>
            <a:r>
              <a:rPr lang="es-ES_tradnl" sz="2400" b="1" dirty="0">
                <a:solidFill>
                  <a:srgbClr val="F26944"/>
                </a:solidFill>
              </a:rPr>
              <a:t>a </a:t>
            </a:r>
            <a:r>
              <a:rPr lang="es-ES_tradnl" sz="2400" b="1" dirty="0" err="1">
                <a:solidFill>
                  <a:srgbClr val="F26944"/>
                </a:solidFill>
              </a:rPr>
              <a:t>proportion</a:t>
            </a:r>
            <a:r>
              <a:rPr lang="es-ES_tradnl" sz="2400" b="1" dirty="0">
                <a:solidFill>
                  <a:srgbClr val="F26944"/>
                </a:solidFill>
              </a:rPr>
              <a:t> of times </a:t>
            </a:r>
            <a:r>
              <a:rPr lang="es-ES_tradnl" sz="2400" b="1" dirty="0" err="1">
                <a:solidFill>
                  <a:srgbClr val="F26944"/>
                </a:solidFill>
              </a:rPr>
              <a:t>equal</a:t>
            </a:r>
            <a:r>
              <a:rPr lang="es-ES_tradnl" sz="2400" b="1" dirty="0">
                <a:solidFill>
                  <a:srgbClr val="F26944"/>
                </a:solidFill>
              </a:rPr>
              <a:t> to </a:t>
            </a:r>
            <a:r>
              <a:rPr lang="es-ES_tradnl" sz="2400" b="1" dirty="0" err="1">
                <a:solidFill>
                  <a:srgbClr val="F26944"/>
                </a:solidFill>
              </a:rPr>
              <a:t>the</a:t>
            </a:r>
            <a:r>
              <a:rPr lang="es-ES_tradnl" sz="2400" b="1" dirty="0">
                <a:solidFill>
                  <a:srgbClr val="F26944"/>
                </a:solidFill>
              </a:rPr>
              <a:t> </a:t>
            </a:r>
            <a:r>
              <a:rPr lang="es-ES_tradnl" sz="2400" b="1" dirty="0" err="1">
                <a:solidFill>
                  <a:srgbClr val="F26944"/>
                </a:solidFill>
              </a:rPr>
              <a:t>climatological</a:t>
            </a:r>
            <a:r>
              <a:rPr lang="es-ES_tradnl" sz="2400" b="1" dirty="0">
                <a:solidFill>
                  <a:srgbClr val="F26944"/>
                </a:solidFill>
              </a:rPr>
              <a:t> </a:t>
            </a:r>
            <a:r>
              <a:rPr lang="es-ES_tradnl" sz="2400" b="1" dirty="0" err="1">
                <a:solidFill>
                  <a:srgbClr val="F26944"/>
                </a:solidFill>
              </a:rPr>
              <a:t>frequency</a:t>
            </a:r>
            <a:r>
              <a:rPr lang="es-ES_tradnl" sz="2400" b="1" dirty="0">
                <a:solidFill>
                  <a:srgbClr val="F26944"/>
                </a:solidFill>
              </a:rPr>
              <a:t> of </a:t>
            </a:r>
            <a:r>
              <a:rPr lang="es-ES_tradnl" sz="2400" b="1" dirty="0" err="1">
                <a:solidFill>
                  <a:srgbClr val="F26944"/>
                </a:solidFill>
              </a:rPr>
              <a:t>the</a:t>
            </a:r>
            <a:r>
              <a:rPr lang="es-ES_tradnl" sz="2400" b="1" dirty="0">
                <a:solidFill>
                  <a:srgbClr val="F26944"/>
                </a:solidFill>
              </a:rPr>
              <a:t> </a:t>
            </a:r>
            <a:r>
              <a:rPr lang="es-ES_tradnl" sz="2400" b="1" dirty="0" err="1">
                <a:solidFill>
                  <a:srgbClr val="F26944"/>
                </a:solidFill>
              </a:rPr>
              <a:t>event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. A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reliable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system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which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predicts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for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example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  50% (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or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20%, 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or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73%)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probability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of 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rain,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should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on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averge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,  be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correct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50% (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or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20%, 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or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73%)  of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the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times, no more, no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less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es-ES_tradnl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3531" y="420190"/>
            <a:ext cx="2748412" cy="1224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355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513" y="2639389"/>
            <a:ext cx="7930343" cy="2709447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11290852" y="0"/>
            <a:ext cx="901148" cy="6858000"/>
          </a:xfrm>
          <a:prstGeom prst="rect">
            <a:avLst/>
          </a:prstGeom>
          <a:solidFill>
            <a:srgbClr val="10BAB1"/>
          </a:solidFill>
          <a:ln>
            <a:solidFill>
              <a:srgbClr val="10BA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" name="CuadroTexto 2"/>
          <p:cNvSpPr txBox="1"/>
          <p:nvPr/>
        </p:nvSpPr>
        <p:spPr>
          <a:xfrm rot="5400000">
            <a:off x="9568072" y="2917003"/>
            <a:ext cx="44129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600" b="1" dirty="0">
                <a:solidFill>
                  <a:srgbClr val="144A6D"/>
                </a:solidFill>
              </a:rPr>
              <a:t>USERS</a:t>
            </a:r>
            <a:endParaRPr lang="es-ES_tradnl" sz="3600" b="1" dirty="0">
              <a:solidFill>
                <a:srgbClr val="144A6D"/>
              </a:solidFill>
            </a:endParaRPr>
          </a:p>
        </p:txBody>
      </p:sp>
      <p:pic>
        <p:nvPicPr>
          <p:cNvPr id="3074" name="Picture 2" descr="mage result for cambridge dictionary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6010" y="466572"/>
            <a:ext cx="3150607" cy="1134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0907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 dir="r"/>
      </p:transition>
    </mc:Choice>
    <mc:Fallback xmlns="">
      <p:transition spd="slow">
        <p:cover dir="r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2496</TotalTime>
  <Words>927</Words>
  <Application>Microsoft Office PowerPoint</Application>
  <PresentationFormat>Panorámica</PresentationFormat>
  <Paragraphs>119</Paragraphs>
  <Slides>24</Slides>
  <Notes>14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36" baseType="lpstr">
      <vt:lpstr>Arial</vt:lpstr>
      <vt:lpstr>Arial Black</vt:lpstr>
      <vt:lpstr>Calibri</vt:lpstr>
      <vt:lpstr>Calibri Light</vt:lpstr>
      <vt:lpstr>Ebrima</vt:lpstr>
      <vt:lpstr>Gadugi</vt:lpstr>
      <vt:lpstr>Mangal</vt:lpstr>
      <vt:lpstr>Noto Sans Symbols</vt:lpstr>
      <vt:lpstr>Quattrocento Sans</vt:lpstr>
      <vt:lpstr>Segoe UI</vt:lpstr>
      <vt:lpstr>Wingdings 3</vt:lpstr>
      <vt:lpstr>Thème Office</vt:lpstr>
      <vt:lpstr>S2S4E Energy Day - Webinar #1   Visual communication of forecasts  for renewable energy     </vt:lpstr>
      <vt:lpstr>Presentación de PowerPoint</vt:lpstr>
      <vt:lpstr>Presentación de PowerPoint</vt:lpstr>
      <vt:lpstr>Presentación de PowerPoint</vt:lpstr>
      <vt:lpstr>UNCERTAINTY</vt:lpstr>
      <vt:lpstr>Presentación de PowerPoint</vt:lpstr>
      <vt:lpstr>Presentación de PowerPoint</vt:lpstr>
      <vt:lpstr>Presentación de PowerPoint</vt:lpstr>
      <vt:lpstr>Presentación de PowerPoint</vt:lpstr>
      <vt:lpstr>Building TRUST</vt:lpstr>
      <vt:lpstr>Presentación de PowerPoint</vt:lpstr>
      <vt:lpstr>Presentación de PowerPoint</vt:lpstr>
      <vt:lpstr>Presentación de PowerPoint</vt:lpstr>
      <vt:lpstr>www.s2s4e.eu/dst</vt:lpstr>
      <vt:lpstr>1 “Seamless” timescales 2 WHICH forecast should I use? 3 WHEN should I use these forecats? 4 Can I TRUST these forecasts? 5 From simple to advanced</vt:lpstr>
      <vt:lpstr>1 “Seamless” timescales 2 WHICH forecast should I use? 3 WHEN should I use these forecats? 4 Can I TRUST these forecasts? 5 From simple to advanced</vt:lpstr>
      <vt:lpstr>1 “Seamless” timescales 2 WHICH forecast should I use? 3 WHEN should I use the forecats 4 Can I TRUST these forecasts? 5 From simple to advanced</vt:lpstr>
      <vt:lpstr>1 “Seamless” timescales 2 WHICH forecast should I use? 3 WHEN should I use the forecats 4 Can I TRUST these forecasts? 5 From simple to advanced</vt:lpstr>
      <vt:lpstr>1 “Seamless” timescales 2 WHICH forecast should I use? 3 WHEN should I use the forecats 4 Can I TRUST these forecasts? 5 From simple to advanced</vt:lpstr>
      <vt:lpstr>Presentación de PowerPoint</vt:lpstr>
      <vt:lpstr>Additional resources...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Mathilde BAZIN-RETOURS</dc:creator>
  <cp:lastModifiedBy>Isadora Jimenez (BSC)</cp:lastModifiedBy>
  <cp:revision>100</cp:revision>
  <dcterms:created xsi:type="dcterms:W3CDTF">2017-10-19T10:22:33Z</dcterms:created>
  <dcterms:modified xsi:type="dcterms:W3CDTF">2020-06-07T10:47:25Z</dcterms:modified>
</cp:coreProperties>
</file>