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1E76F9-EB24-4736-8338-12DA48377FDD}">
  <a:tblStyle styleId="{481E76F9-EB24-4736-8338-12DA48377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bb87e04e1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bb87e04e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77233a7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77233a7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77233a769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77233a76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77233a76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77233a7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60092b723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60092b72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661c2fb2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661c2fb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60092b72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60092b7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bb87e04e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bb87e04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661c2fb2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661c2fb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bb87e04e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bb87e04e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bb87e04e1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bb87e04e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hyperlink" Target="mailto:info@terradt.eu" TargetMode="External"/><Relationship Id="rId4" Type="http://schemas.openxmlformats.org/officeDocument/2006/relationships/image" Target="../media/image2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090087" y="234778"/>
            <a:ext cx="7871254" cy="15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4800"/>
              <a:buFont typeface="Calibri"/>
              <a:buNone/>
              <a:defRPr sz="4800">
                <a:solidFill>
                  <a:srgbClr val="5779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090087" y="1928298"/>
            <a:ext cx="7871254" cy="118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18AB1"/>
              </a:buClr>
              <a:buSzPts val="2400"/>
              <a:buFont typeface="Calibri"/>
              <a:buNone/>
              <a:defRPr b="1" i="0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11" y="6318989"/>
            <a:ext cx="1989438" cy="41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No lin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White BK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500012" y="165144"/>
            <a:ext cx="9251264" cy="1774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500012" y="2165264"/>
            <a:ext cx="67799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793C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ctrTitle"/>
          </p:nvPr>
        </p:nvSpPr>
        <p:spPr>
          <a:xfrm>
            <a:off x="3917088" y="256634"/>
            <a:ext cx="6969211" cy="140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4800"/>
              <a:buFont typeface="Calibri"/>
              <a:buNone/>
              <a:defRPr sz="4800">
                <a:solidFill>
                  <a:srgbClr val="5779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285875" y="-326707"/>
            <a:ext cx="1651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109/IGARSS46834.2022.9883071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mzzQ2altIytUJ-Afxcw-C2uK_-JeGeIfaEhOqX_F19Q/edit?usp=sharing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.png"/><Relationship Id="rId13" Type="http://schemas.openxmlformats.org/officeDocument/2006/relationships/image" Target="../media/image10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info@terradt.eu" TargetMode="External"/><Relationship Id="rId4" Type="http://schemas.openxmlformats.org/officeDocument/2006/relationships/hyperlink" Target="https://bsky.app/profile/terradt.bsky.social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9.png"/><Relationship Id="rId5" Type="http://schemas.openxmlformats.org/officeDocument/2006/relationships/hyperlink" Target="https://x.com/TerraDT_EU" TargetMode="External"/><Relationship Id="rId6" Type="http://schemas.openxmlformats.org/officeDocument/2006/relationships/hyperlink" Target="http://www.youtube.com/@TerraDT" TargetMode="External"/><Relationship Id="rId7" Type="http://schemas.openxmlformats.org/officeDocument/2006/relationships/hyperlink" Target="https://www.linkedin.com/company/terradt-eu/" TargetMode="External"/><Relationship Id="rId8" Type="http://schemas.openxmlformats.org/officeDocument/2006/relationships/hyperlink" Target="https://zenodo.org/communities/terrad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hyperlink" Target="https://geoportalcartografia.amb.cat/AppGeoportalCartografia2/index.html#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4090087" y="463378"/>
            <a:ext cx="78714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ct val="100000"/>
              <a:buFont typeface="Calibri"/>
              <a:buNone/>
            </a:pPr>
            <a:r>
              <a:rPr lang="it-IT"/>
              <a:t>Urban Impact Model in the metropolitan area of Barcelona (AMB)</a:t>
            </a:r>
            <a:endParaRPr/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4090087" y="2156898"/>
            <a:ext cx="78714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AB1"/>
              </a:buClr>
              <a:buSzPts val="2400"/>
              <a:buFont typeface="Calibri"/>
              <a:buNone/>
            </a:pPr>
            <a:r>
              <a:rPr lang="it-IT"/>
              <a:t>Preliminary strategy plan</a:t>
            </a:r>
            <a:br>
              <a:rPr lang="it-IT"/>
            </a:br>
            <a:r>
              <a:rPr lang="it-IT"/>
              <a:t>2025/05/22 - Downscaling meeting at BSC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Current plan for the next months</a:t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768800" y="1495050"/>
            <a:ext cx="10676400" cy="29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netatmo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the spatial distribution of stations and the representation of different areas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quality control procedures to netatmo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the “climatic” distribution of reanalysis data between 2019-2023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Harmonise copernicus and reanalysis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playing with ML models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What has +Atlantic done in the past? (1)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604650" y="1289400"/>
            <a:ext cx="519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Oliveira et al.  (2022) </a:t>
            </a:r>
            <a:r>
              <a:rPr lang="it-IT" sz="1200" u="sng">
                <a:solidFill>
                  <a:schemeClr val="hlink"/>
                </a:solidFill>
                <a:hlinkClick r:id="rId3"/>
              </a:rPr>
              <a:t>AI for Urban Climate: An Eo-Based Approach for High-Resolution Mapping of Human Exposure to Heatwaves</a:t>
            </a:r>
            <a:r>
              <a:rPr lang="it-IT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5" name="Google Shape;155;p21"/>
          <p:cNvSpPr txBox="1"/>
          <p:nvPr/>
        </p:nvSpPr>
        <p:spPr>
          <a:xfrm>
            <a:off x="672375" y="1878875"/>
            <a:ext cx="51942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pinpoint the neighborhoods where people are relatively more exposed to the excess heat.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Downscaling short-term numerical weather prediction (NWP, AROME) from 2.5 km to 250 m using a Random Forest Algorithm.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Lisbon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used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Netatmo stations (</a:t>
            </a:r>
            <a:r>
              <a:rPr i="1" lang="it-IT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predicatand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AROME NWP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2m-temperature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surface level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speed and direction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humidity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to prevailing winds, topographic exposure level (TOPEX)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Proximity to the coast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coverage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Imperviousness degree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Climate Zones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275" y="3792925"/>
            <a:ext cx="4445986" cy="249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700" y="1213475"/>
            <a:ext cx="4459124" cy="24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What has +Atlantic done in the past? (2)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299850" y="1392875"/>
            <a:ext cx="5968200" cy="4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CLIM4CITIES project, October 2024</a:t>
            </a:r>
            <a:b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DMI, +Atlantic, ESA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Same as before + including satellite-based Essential Climate Variables.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same method as before.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danish cities of Aalborg, Ä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rhus, Odense and Kobenhavn.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used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Predictands (0.002 degrees)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High-resolution LST - unspecified resolution and origin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Netatmo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Predictors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Low-resolution LST - unspecified resolution and origin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Low-resolution weather forecast (T2m, wind) - DANRA, 0.04 degrees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 products: Land use/Land cover, Vegetation densities/Typologies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 distance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Imperviousness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cover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625" y="3578925"/>
            <a:ext cx="5833974" cy="25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Literature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259500" y="1210961"/>
            <a:ext cx="11664900" cy="58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0000"/>
                </a:solidFill>
              </a:rPr>
              <a:t>Only to be shared internally</a:t>
            </a:r>
            <a:r>
              <a:rPr lang="it-IT" sz="2400"/>
              <a:t>: </a:t>
            </a:r>
            <a:r>
              <a:rPr lang="it-IT" sz="2400" u="sng">
                <a:solidFill>
                  <a:schemeClr val="hlink"/>
                </a:solidFill>
                <a:hlinkClick r:id="rId3"/>
              </a:rPr>
              <a:t>Google Sheet with summarised literature</a:t>
            </a:r>
            <a:endParaRPr sz="2400"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74" name="Google Shape;174;p23" title="Screenshot from 2025-05-12 11-01-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600" y="4114725"/>
            <a:ext cx="8641202" cy="21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 title="Screenshot from 2025-05-12 11-01-3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0600" y="1748775"/>
            <a:ext cx="8641148" cy="216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27225" y="2376100"/>
            <a:ext cx="138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analysis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27225" y="4802100"/>
            <a:ext cx="138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884" y="1489779"/>
            <a:ext cx="11278232" cy="431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ctrTitle"/>
          </p:nvPr>
        </p:nvSpPr>
        <p:spPr>
          <a:xfrm>
            <a:off x="3917088" y="256634"/>
            <a:ext cx="6969211" cy="140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4800"/>
              <a:buFont typeface="Calibri"/>
              <a:buNone/>
            </a:pPr>
            <a:r>
              <a:rPr lang="it-IT"/>
              <a:t>THANK YOU</a:t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586880" y="3429000"/>
            <a:ext cx="55605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info@terradt.eu</a:t>
            </a:r>
            <a:endParaRPr b="0" baseline="3000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@terradt.bsky.social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@TerraDT_EU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@TerraDT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TerraDT</a:t>
            </a:r>
            <a:r>
              <a:rPr b="0" i="0" lang="it-IT" sz="1800" u="none" cap="none" strike="noStrike">
                <a:solidFill>
                  <a:srgbClr val="818AB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Zenodo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72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5378" y="5693594"/>
            <a:ext cx="394882" cy="13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160" y="4843204"/>
            <a:ext cx="2921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8160" y="5195728"/>
            <a:ext cx="2921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9327" y="3986374"/>
            <a:ext cx="270933" cy="24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9327" y="3597930"/>
            <a:ext cx="270933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3560" y="4393302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Table of contents</a:t>
            </a:r>
            <a:endParaRPr/>
          </a:p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259500" y="1732100"/>
            <a:ext cx="11664900" cy="412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Research questions and area of study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What do we need to do in TerraDT? </a:t>
            </a:r>
            <a:r>
              <a:rPr lang="it-IT" sz="2000"/>
              <a:t>— Deliverables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Available data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Data quality control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Downscaling approach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Research questions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Next steps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What has +Atlantic done in the past?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-IT" sz="2000"/>
              <a:t>Literature</a:t>
            </a:r>
            <a:endParaRPr sz="2000"/>
          </a:p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Area of Study and Research Questions</a:t>
            </a:r>
            <a:endParaRPr/>
          </a:p>
        </p:txBody>
      </p:sp>
      <p:pic>
        <p:nvPicPr>
          <p:cNvPr id="75" name="Google Shape;75;p13" title="Screenshot from 2025-05-09 14-04-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75" y="1419138"/>
            <a:ext cx="6668124" cy="37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219675" y="5423675"/>
            <a:ext cx="66681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taken from the </a:t>
            </a:r>
            <a:r>
              <a:rPr i="1" lang="it-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Geoporal de Geografia, Àrea Metropolitana de Barcelona</a:t>
            </a: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 on 2025/05/09)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7115975" y="1419150"/>
            <a:ext cx="4712400" cy="45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what does AMB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could use?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air temperature at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street level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resolution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should we aim for?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identify which streets or neighborhoods are more exposed to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events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this situation change in the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this situation change if we modified the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planning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3200"/>
              <a:buFont typeface="Calibri"/>
              <a:buNone/>
            </a:pPr>
            <a:r>
              <a:rPr lang="it-IT"/>
              <a:t>What do we need to do in TerraDT? </a:t>
            </a:r>
            <a:r>
              <a:rPr lang="it-IT"/>
              <a:t>—</a:t>
            </a:r>
            <a:r>
              <a:rPr lang="it-IT"/>
              <a:t> Deliverables</a:t>
            </a:r>
            <a:endParaRPr/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467675" y="162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{481E76F9-EB24-4736-8338-12DA48377FDD}</a:tableStyleId>
              </a:tblPr>
              <a:tblGrid>
                <a:gridCol w="8848200"/>
                <a:gridCol w="2444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600"/>
                        <a:t>D14.2: Initial development of Forest and Urban impacts models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0000"/>
                          </a:solidFill>
                        </a:rPr>
                        <a:t>June 2026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it-IT"/>
                        <a:t>Data acquisition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it-IT"/>
                        <a:t>Data quality control</a:t>
                      </a:r>
                      <a:r>
                        <a:rPr lang="it-IT"/>
                        <a:t> of data and exploratory analysis, including statistical assessments.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it-IT"/>
                        <a:t>Data harmonisation</a:t>
                      </a:r>
                      <a:r>
                        <a:rPr lang="it-IT"/>
                        <a:t> to a grid of at least 250 meters.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it-IT"/>
                        <a:t>ML/AI model</a:t>
                      </a:r>
                      <a:r>
                        <a:rPr lang="it-IT"/>
                        <a:t> development to downscale climate model outputs.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600"/>
                        <a:t>D15.2: Intermediate versions of Forest and Urban impact models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0000"/>
                          </a:solidFill>
                        </a:rPr>
                        <a:t>October 2027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Deployment and </a:t>
                      </a:r>
                      <a:r>
                        <a:rPr b="1" lang="it-IT"/>
                        <a:t>validation</a:t>
                      </a:r>
                      <a:r>
                        <a:rPr lang="it-IT"/>
                        <a:t> of ML model with a focus on climate extremes.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it-IT"/>
                        <a:t>Post-processing</a:t>
                      </a:r>
                      <a:r>
                        <a:rPr lang="it-IT"/>
                        <a:t> of downscaled data: intensity of heat waves and cold waves, Urban heat Island effect, etc.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600"/>
                        <a:t>D16.2: Report on final Forest and Urban impacts models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0000"/>
                          </a:solidFill>
                        </a:rPr>
                        <a:t>December 2028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00000">
                <a:tc grid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it-IT"/>
                        <a:t>Simulate future scenarios</a:t>
                      </a:r>
                      <a:r>
                        <a:rPr lang="it-IT"/>
                        <a:t> integrating anticipated urban developments.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Available data</a:t>
            </a:r>
            <a:endParaRPr/>
          </a:p>
        </p:txBody>
      </p:sp>
      <p:graphicFrame>
        <p:nvGraphicFramePr>
          <p:cNvPr id="91" name="Google Shape;91;p15"/>
          <p:cNvGraphicFramePr/>
          <p:nvPr/>
        </p:nvGraphicFramePr>
        <p:xfrm>
          <a:off x="660200" y="131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{481E76F9-EB24-4736-8338-12DA48377FDD}</a:tableStyleId>
              </a:tblPr>
              <a:tblGrid>
                <a:gridCol w="3453400"/>
                <a:gridCol w="7530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Professional weather stations (PWS)</a:t>
                      </a:r>
                      <a:br>
                        <a:rPr b="1" lang="it-IT"/>
                      </a:br>
                      <a:r>
                        <a:rPr i="1" lang="it-IT"/>
                        <a:t>[only temperature?]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AEMET - 4 stations (inside the AMB) (</a:t>
                      </a:r>
                      <a:r>
                        <a:rPr i="1" lang="it-IT">
                          <a:solidFill>
                            <a:srgbClr val="FF0000"/>
                          </a:solidFill>
                        </a:rPr>
                        <a:t>only daily</a:t>
                      </a:r>
                      <a:r>
                        <a:rPr lang="it-IT"/>
                        <a:t>)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MeteoCAT - 11 stations (inside the AMB)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Citizen weather stations (CWS)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/>
                        <a:t>[only temperature?]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Netatmo (hourly, 2019-2023)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Meteoclimatic (</a:t>
                      </a:r>
                      <a:r>
                        <a:rPr i="1" lang="it-IT">
                          <a:solidFill>
                            <a:srgbClr val="FF0000"/>
                          </a:solidFill>
                        </a:rPr>
                        <a:t>only daily)</a:t>
                      </a:r>
                      <a:endParaRPr i="1">
                        <a:solidFill>
                          <a:srgbClr val="FF0000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WOW (</a:t>
                      </a:r>
                      <a:r>
                        <a:rPr i="1" lang="it-IT">
                          <a:solidFill>
                            <a:srgbClr val="FF0000"/>
                          </a:solidFill>
                        </a:rPr>
                        <a:t>to explore</a:t>
                      </a:r>
                      <a:r>
                        <a:rPr lang="it-IT"/>
                        <a:t>)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Meteodades TV3 (</a:t>
                      </a:r>
                      <a:r>
                        <a:rPr i="1" lang="it-IT">
                          <a:solidFill>
                            <a:srgbClr val="FF0000"/>
                          </a:solidFill>
                        </a:rPr>
                        <a:t>to explore</a:t>
                      </a:r>
                      <a:r>
                        <a:rPr lang="it-IT"/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Earth Observation (EO) via satellite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Landsat-8 and 9: revisit time of 16 days, 30/100 m resolution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Sentinel-2 (A,B and C): revisit time of 10 days, 10/20 m resolution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MODIS (Aqua &amp; Terra): daily, 500 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Geospatial products from Copernicus and AMB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Building height, Digital Surface Model, Digital Terrain Model, distance to water, </a:t>
                      </a:r>
                      <a:r>
                        <a:rPr lang="it-IT"/>
                        <a:t>elevation</a:t>
                      </a:r>
                      <a:r>
                        <a:rPr lang="it-IT"/>
                        <a:t> above sea level, imperviousness, land cover/use, shadows, terrain aspect, terrain slope, tree cover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Climate model outputs from Destination Earth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ICON, IFS-NEMO, IFS-FESOM, 5-10 km, 1990-2040, SSP3.7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Helsinki - Netatmo data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99" name="Google Shape;99;p16" title="helsinki_netatmo_stations_2023_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225" y="1291500"/>
            <a:ext cx="5245250" cy="3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title="number_of_stations_helsink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25" y="1291496"/>
            <a:ext cx="6208226" cy="292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77525" y="4374275"/>
            <a:ext cx="6208200" cy="45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 questions: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accurate is the data?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limitations of the </a:t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spatially well distributed?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5776" y="3901200"/>
            <a:ext cx="2189979" cy="29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Data quality control</a:t>
            </a:r>
            <a:endParaRPr/>
          </a:p>
        </p:txBody>
      </p:sp>
      <p:graphicFrame>
        <p:nvGraphicFramePr>
          <p:cNvPr id="108" name="Google Shape;108;p17"/>
          <p:cNvGraphicFramePr/>
          <p:nvPr/>
        </p:nvGraphicFramePr>
        <p:xfrm>
          <a:off x="660200" y="1619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{481E76F9-EB24-4736-8338-12DA48377FDD}</a:tableStyleId>
              </a:tblPr>
              <a:tblGrid>
                <a:gridCol w="3453400"/>
                <a:gridCol w="7530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Professional weather stations (PWS)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Taken as truth.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Citizen weather stations (CWS)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Meier et al. (2017): uses PWS and a statistical study.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Napoly et al. (2018): purely based on statistics, CrowdQC+ (R package).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TitanLib by MetNorway (available in Python and R)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Earth Observation (EO) via satellite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Apply quality flags provided by the metadata.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Geospatial products from Copernicus and AMB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Taken as truth.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/>
                        <a:t>Climate model outputs from Destination Earth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it-IT"/>
                        <a:t>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Downscaling approach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620875" y="141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{481E76F9-EB24-4736-8338-12DA48377FDD}</a:tableStyleId>
              </a:tblPr>
              <a:tblGrid>
                <a:gridCol w="889200"/>
                <a:gridCol w="889200"/>
                <a:gridCol w="889200"/>
                <a:gridCol w="889200"/>
              </a:tblGrid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8"/>
          <p:cNvSpPr/>
          <p:nvPr/>
        </p:nvSpPr>
        <p:spPr>
          <a:xfrm>
            <a:off x="1821125" y="1646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2125925" y="17985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821125" y="22557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2506925" y="21795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2735525" y="2408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2887925" y="2027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2964125" y="26367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2583125" y="30177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3040325" y="3551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421325" y="30177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3573725" y="23319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497525" y="3551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592525" y="3170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678125" y="3932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211525" y="3551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994325" y="355117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6375250" y="1418426"/>
            <a:ext cx="4712400" cy="29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weather station values into a grid.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individual location of the stations.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a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kriging interpolation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afterwards.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options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20875" y="4465563"/>
            <a:ext cx="4712400" cy="45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Grid: climate and urban characteristics.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Dots: weather stations.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Research questions</a:t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768800" y="1495050"/>
            <a:ext cx="10676400" cy="29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 questions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 propagation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can we provide uncertainty in our results?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What are the limitations of the standard quality controls (for netatmo) in the literature?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events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 we have enough examples of heatwaves and coldwaves in the dataset?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 data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are we going to prepare the training and validation datasets?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 model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machine learning method will we use? E.g. Random Forest, Neural Networks,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Netatmo data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 we have a good distribution of data spatially so that we can apply the model to the whole region?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distance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Which grid are we going to downscaling to? It has to be at least 250 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data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 we want to use satellite data if we already have copernicus datasets?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