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notesMasterIdLst>
    <p:notesMasterId r:id="rId3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 /><Relationship Id="rId37" Type="http://schemas.openxmlformats.org/officeDocument/2006/relationships/tableStyles" Target="tableStyles.xml" /><Relationship Id="rId3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5060B5-8CEA-FA1B-B5F0-354C11764BB3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7AD88E9-FE22-2815-FCAB-916C29D20495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BF9E20-06AE-1AB7-D3CD-68F30E037A65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558027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5463627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47484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8F2E4B6-BF90-7FAB-298E-6BC80A43533D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4F4CC4E-CC9F-20D0-AB27-FFA397DBF6D3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F1D5B7-EA13-A634-7C6D-470D169D042D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A1D995C-365E-E7A7-22F4-8B62A25DAF61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745A56-0D09-0340-A121-BDBC9F887E92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02648EF-C4F3-419C-2D76-25AE3E753066}" type="slidenum">
              <a:rPr/>
              <a:t/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9F931B1-EA68-589B-B314-234B11EF1AC0}" type="slidenum">
              <a:rPr/>
              <a:t/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65E31E-76EA-00F2-2113-5BB1E8EA0928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708BEAD-A7E8-02EB-0EAA-3A39442F9DC9}" type="slidenum">
              <a:rPr/>
              <a:t/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5B3EF7B-2AE4-D244-1F14-E486C182BB33}" type="slidenum">
              <a:rPr/>
              <a:t/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DB1A8BC-ABC8-F98B-B715-7686B65F8FD6}" type="slidenum">
              <a:rPr/>
              <a:t/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80E7837-C41B-4005-E3AD-65DABD600DA3}" type="slidenum">
              <a:rPr/>
              <a:t/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8983094-F0E6-E009-D217-02409800E20C}" type="slidenum">
              <a:rPr/>
              <a:t/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6FA3CB-5CD0-8EC5-9312-388DF0C68F6E}" type="slidenum">
              <a:rPr/>
              <a:t/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69B0E6-0716-30F4-5FE2-AA3295FFA85E}" type="slidenum">
              <a:rPr/>
              <a:t/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B6005A-BBD9-A417-7EFC-A39AC483D81B}" type="slidenum">
              <a:rPr/>
              <a:t/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F636529-A4FC-208B-5FF6-8D32AF6C46A8}" type="slidenum">
              <a:rPr/>
              <a:t/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377B467-5C6C-8605-C692-7771FDD24737}" type="slidenum">
              <a:rPr/>
              <a:t/>
            </a:fld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555B04-0CEC-DE6B-2BB4-D73358545BF1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8CC525-CD89-C220-4A6F-4F17FE7ABDD5}" type="slidenum">
              <a:rPr/>
              <a:t/>
            </a:fld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A11978-CD4C-F363-79B0-5CED34428069}" type="slidenum">
              <a:rPr/>
              <a:t/>
            </a:fld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D7C443B-F9BD-E979-B7E8-A99A81ADB7A1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F224F5-4DFC-F2B7-AB77-02D1311930EB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F97A4CA-34C0-B8A1-EF9E-BEF282ED5654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33354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239463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8402888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8D80FA4-B2B3-50E5-3EA0-E0DF95B80392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13DC9C-7993-FC5F-DA3E-F154D0088EB1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E783902-343C-4DCD-34C2-ACDEF39F2198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6DF8470-46B3-BA23-5ECD-AC0E56858773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Portada" preserve="0" showMasterPhAnim="0" showMasterSp="1" userDrawn="1">
  <p:cSld name="Portada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Google Shape;9;p17" hidden="0"/>
          <p:cNvSpPr/>
          <p:nvPr isPhoto="0" userDrawn="0"/>
        </p:nvSpPr>
        <p:spPr bwMode="auto">
          <a:xfrm>
            <a:off x="4064000" y="6095686"/>
            <a:ext cx="8128000" cy="487533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0;p17" hidden="0"/>
          <p:cNvSpPr/>
          <p:nvPr isPhoto="0" userDrawn="0"/>
        </p:nvSpPr>
        <p:spPr bwMode="auto"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11;p17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4963889" y="1631730"/>
            <a:ext cx="6702593" cy="299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sz="5200" b="1">
                <a:solidFill>
                  <a:srgbClr val="004890"/>
                </a:solidFill>
                <a:latin typeface="Calibri"/>
                <a:ea typeface="Calibri"/>
                <a:cs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7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963889" y="4762500"/>
            <a:ext cx="6702593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7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325968" y="6095686"/>
            <a:ext cx="3255433" cy="4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7" hidden="0"/>
          <p:cNvSpPr txBox="1">
            <a:spLocks noGrp="1"/>
          </p:cNvSpPr>
          <p:nvPr isPhoto="0" userDrawn="0">
            <p:ph type="body" idx="3" hasCustomPrompt="0"/>
          </p:nvPr>
        </p:nvSpPr>
        <p:spPr bwMode="auto">
          <a:xfrm>
            <a:off x="4963888" y="6095685"/>
            <a:ext cx="6702595" cy="4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None/>
              <a:defRPr>
                <a:solidFill>
                  <a:srgbClr val="00489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ítulo y objetos" preserve="0" showMasterPhAnim="0" showMasterSp="1" userDrawn="1">
  <p:cSld name="Título y objetos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18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0" y="256068"/>
            <a:ext cx="12192000" cy="8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8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03656" y="1514475"/>
            <a:ext cx="10984685" cy="466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ntraportada" preserve="0" showMasterPhAnim="0" showMasterSp="1" userDrawn="1">
  <p:cSld name="Contraportada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Google Shape;19;p19" hidden="0"/>
          <p:cNvSpPr/>
          <p:nvPr isPhoto="0" userDrawn="0"/>
        </p:nvSpPr>
        <p:spPr bwMode="auto">
          <a:xfrm>
            <a:off x="4064000" y="6095686"/>
            <a:ext cx="8128000" cy="487533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0;p19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4963889" y="1631730"/>
            <a:ext cx="6702593" cy="299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8000"/>
              <a:buFont typeface="Calibri"/>
              <a:buNone/>
              <a:defRPr sz="8000" b="1">
                <a:solidFill>
                  <a:srgbClr val="004890"/>
                </a:solidFill>
                <a:latin typeface="Calibri"/>
                <a:ea typeface="Calibri"/>
                <a:cs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19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963889" y="4900141"/>
            <a:ext cx="6702593" cy="82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19" hidden="0"/>
          <p:cNvSpPr/>
          <p:nvPr isPhoto="0" userDrawn="0"/>
        </p:nvSpPr>
        <p:spPr bwMode="auto"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Google Shape;23;p19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4963888" y="6095685"/>
            <a:ext cx="6702595" cy="4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None/>
              <a:defRPr>
                <a:solidFill>
                  <a:srgbClr val="00489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ítulo, subtítulo y objetos" preserve="0" showMasterPhAnim="0" showMasterSp="1" userDrawn="1">
  <p:cSld name="Título, subtítulo y objetos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Google Shape;25;p20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0" y="256068"/>
            <a:ext cx="12192000" cy="8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20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595618" y="1569411"/>
            <a:ext cx="10996916" cy="456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20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0" y="1057275"/>
            <a:ext cx="12192000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parador" preserve="0" showMasterPhAnim="0" showMasterSp="1" userDrawn="1">
  <p:cSld name="Separador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21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603658" y="3028528"/>
            <a:ext cx="10984684" cy="8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7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6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0" y="256068"/>
            <a:ext cx="12192000" cy="8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124484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6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03656" y="1514475"/>
            <a:ext cx="10984685" cy="466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1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4963888" y="1976250"/>
            <a:ext cx="6702593" cy="2998826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clip" vert="horz" wrap="square" lIns="91422" tIns="45698" rIns="91422" bIns="45698" numCol="1" spcCol="0" rtlCol="0" fromWordArt="0" anchor="ctr" anchorCtr="0" forceAA="0" upright="0" compatLnSpc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/>
            </a:pPr>
            <a:r>
              <a:rPr lang="ca-ES" sz="3600">
                <a:solidFill>
                  <a:srgbClr val="213970"/>
                </a:solidFill>
              </a:rPr>
              <a:t>Modeling of secondary organic aerosol formation: how much do the choices of chemical mechanism and parameterization really matter?</a:t>
            </a:r>
            <a:endParaRPr sz="3600">
              <a:solidFill>
                <a:srgbClr val="213970"/>
              </a:solidFill>
            </a:endParaRPr>
          </a:p>
        </p:txBody>
      </p:sp>
      <p:sp>
        <p:nvSpPr>
          <p:cNvPr id="36" name="Google Shape;36;p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325968" y="6095686"/>
            <a:ext cx="3255433" cy="487533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clip" vert="horz" wrap="square" lIns="91423" tIns="45699" rIns="91423" bIns="45699" numCol="1" spcCol="0" rtlCol="0" fromWordArt="0" anchor="ctr" anchorCtr="0" forceAA="0" upright="0" compatLnSpc="0">
            <a:normAutofit fontScale="80000" lnSpcReduction="4000"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pPr>
            <a:r>
              <a:rPr lang="ca-ES"/>
              <a:t>ITM, Copenhagen, 17/10/2024</a:t>
            </a:r>
            <a:endParaRPr/>
          </a:p>
        </p:txBody>
      </p:sp>
      <p:sp>
        <p:nvSpPr>
          <p:cNvPr id="37" name="Google Shape;37;p1" hidden="0"/>
          <p:cNvSpPr txBox="1">
            <a:spLocks noGrp="1"/>
          </p:cNvSpPr>
          <p:nvPr isPhoto="0" userDrawn="0">
            <p:ph type="body" idx="3" hasCustomPrompt="0"/>
          </p:nvPr>
        </p:nvSpPr>
        <p:spPr bwMode="auto">
          <a:xfrm>
            <a:off x="4963888" y="6095685"/>
            <a:ext cx="6702595" cy="487533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clip" vert="horz" wrap="square" lIns="91423" tIns="45699" rIns="91423" bIns="45699" numCol="1" spcCol="0" rtlCol="0" fromWordArt="0" anchor="ctr" anchorCtr="0" forceAA="0" upright="0" compatLnSpc="0">
            <a:normAutofit fontScale="75000" lnSpcReduction="5000"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400"/>
              <a:buNone/>
              <a:defRPr/>
            </a:pPr>
            <a:r>
              <a:rPr lang="ca-ES" u="sng">
                <a:solidFill>
                  <a:srgbClr val="213970"/>
                </a:solidFill>
              </a:rPr>
              <a:t>Camille Mouchel-Vallon</a:t>
            </a:r>
            <a:r>
              <a:rPr lang="ca-ES">
                <a:solidFill>
                  <a:srgbClr val="213970"/>
                </a:solidFill>
              </a:rPr>
              <a:t>, Hervé Petetin, Alessio Melli, and Oriol Jorba</a:t>
            </a:r>
            <a:endParaRPr>
              <a:solidFill>
                <a:srgbClr val="213970"/>
              </a:solidFill>
            </a:endParaRPr>
          </a:p>
        </p:txBody>
      </p:sp>
      <p:sp>
        <p:nvSpPr>
          <p:cNvPr id="1579257779" name="Google Shape;166;p20" hidden="0"/>
          <p:cNvSpPr txBox="1"/>
          <p:nvPr isPhoto="0" userDrawn="0"/>
        </p:nvSpPr>
        <p:spPr bwMode="auto">
          <a:xfrm>
            <a:off x="186672" y="1296183"/>
            <a:ext cx="3901438" cy="7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lnSpc>
                <a:spcPct val="98181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ca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This research has been supported by:</a:t>
            </a:r>
            <a:endParaRPr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48585016" name="Imagen 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56392" y="4017422"/>
            <a:ext cx="2787676" cy="668432"/>
          </a:xfrm>
          <a:prstGeom prst="rect">
            <a:avLst/>
          </a:prstGeom>
        </p:spPr>
      </p:pic>
      <p:pic>
        <p:nvPicPr>
          <p:cNvPr id="945718081" name="Google Shape;58;p13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585880" y="2151276"/>
            <a:ext cx="2272432" cy="57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185229" name="Google Shape;63;p13" hidden="0"/>
          <p:cNvPicPr/>
          <p:nvPr isPhoto="0" userDrawn="0"/>
        </p:nvPicPr>
        <p:blipFill>
          <a:blip r:embed="rId5">
            <a:alphaModFix/>
          </a:blip>
          <a:srcRect l="0" t="19" r="0" b="9"/>
          <a:stretch/>
        </p:blipFill>
        <p:spPr bwMode="auto">
          <a:xfrm>
            <a:off x="300122" y="2575161"/>
            <a:ext cx="2843946" cy="15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1520933" name="Google Shape;56;g28c5742d2c5_0_17" hidden="0"/>
          <p:cNvSpPr txBox="1"/>
          <p:nvPr isPhoto="0" userDrawn="0"/>
        </p:nvSpPr>
        <p:spPr bwMode="auto">
          <a:xfrm flipH="0" flipV="0">
            <a:off x="529174" y="166050"/>
            <a:ext cx="10993059" cy="67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3200">
                <a:latin typeface="Calibri"/>
                <a:ea typeface="Calibri"/>
                <a:cs typeface="Calibri"/>
              </a:rPr>
              <a:t>The CAMP boxmodel (Dawson et al., 2022)</a:t>
            </a:r>
            <a:endParaRPr sz="3200">
              <a:latin typeface="Calibri"/>
              <a:ea typeface="Calibri"/>
              <a:cs typeface="Calibri"/>
            </a:endParaRPr>
          </a:p>
        </p:txBody>
      </p:sp>
      <p:cxnSp>
        <p:nvCxnSpPr>
          <p:cNvPr id="1338961304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4" y="793774"/>
            <a:ext cx="2086799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13262940" name="" hidden="0"/>
          <p:cNvGrpSpPr/>
          <p:nvPr isPhoto="0" userDrawn="0"/>
        </p:nvGrpSpPr>
        <p:grpSpPr bwMode="auto">
          <a:xfrm>
            <a:off x="710345" y="1611143"/>
            <a:ext cx="3941728" cy="3374281"/>
            <a:chOff x="0" y="0"/>
            <a:chExt cx="3941728" cy="3374281"/>
          </a:xfrm>
        </p:grpSpPr>
        <p:sp>
          <p:nvSpPr>
            <p:cNvPr id="1381047472" name="" hidden="0"/>
            <p:cNvSpPr/>
            <p:nvPr isPhoto="0" userDrawn="0"/>
          </p:nvSpPr>
          <p:spPr bwMode="auto">
            <a:xfrm flipH="0" flipV="0">
              <a:off x="0" y="0"/>
              <a:ext cx="3941728" cy="3364148"/>
            </a:xfrm>
            <a:prstGeom prst="rect">
              <a:avLst/>
            </a:prstGeom>
            <a:noFill/>
            <a:ln w="38099" cap="flat" cmpd="sng" algn="ctr">
              <a:solidFill>
                <a:schemeClr val="accent6">
                  <a:lumMod val="74901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82000743" name="" hidden="0"/>
            <p:cNvSpPr txBox="1"/>
            <p:nvPr isPhoto="0" userDrawn="0"/>
          </p:nvSpPr>
          <p:spPr bwMode="auto">
            <a:xfrm flipH="0" flipV="0">
              <a:off x="526914" y="2644707"/>
              <a:ext cx="2695372" cy="729574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upright="0" compatLnSpc="0">
              <a:noAutofit/>
            </a:bodyPr>
            <a:p>
              <a:pPr algn="ctr">
                <a:defRPr/>
              </a:pPr>
              <a:r>
                <a:rPr sz="2000" b="1"/>
                <a:t>Initial</a:t>
              </a:r>
              <a:endParaRPr sz="2000" b="1"/>
            </a:p>
            <a:p>
              <a:pPr algn="ctr">
                <a:defRPr/>
              </a:pPr>
              <a:r>
                <a:rPr sz="2000" b="1"/>
                <a:t>NOx, </a:t>
              </a:r>
              <a:r>
                <a:rPr sz="2000" b="1"/>
                <a:t>a-pinene, </a:t>
              </a:r>
              <a:r>
                <a:rPr sz="2000" b="1"/>
                <a:t>POA</a:t>
              </a:r>
              <a:endParaRPr sz="2000" b="1"/>
            </a:p>
          </p:txBody>
        </p:sp>
        <p:sp>
          <p:nvSpPr>
            <p:cNvPr id="1563863894" name="" hidden="0"/>
            <p:cNvSpPr/>
            <p:nvPr isPhoto="0" userDrawn="0"/>
          </p:nvSpPr>
          <p:spPr bwMode="auto">
            <a:xfrm flipH="0" flipV="0">
              <a:off x="668776" y="1094361"/>
              <a:ext cx="689042" cy="1459148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6004154" name="" hidden="0"/>
            <p:cNvSpPr/>
            <p:nvPr isPhoto="0" userDrawn="0"/>
          </p:nvSpPr>
          <p:spPr bwMode="auto">
            <a:xfrm rot="10799989" flipH="0" flipV="0">
              <a:off x="2512977" y="1048763"/>
              <a:ext cx="689041" cy="1459147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27212670" name="" hidden="0"/>
            <p:cNvSpPr txBox="1"/>
            <p:nvPr isPhoto="0" userDrawn="0"/>
          </p:nvSpPr>
          <p:spPr bwMode="auto">
            <a:xfrm flipH="0" flipV="0">
              <a:off x="1094361" y="1438094"/>
              <a:ext cx="1834824" cy="701075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2000" b="1"/>
                <a:t>modular chemistry</a:t>
              </a:r>
              <a:endParaRPr sz="2000" b="1"/>
            </a:p>
          </p:txBody>
        </p:sp>
        <p:sp>
          <p:nvSpPr>
            <p:cNvPr id="1947008338" name="" hidden="0"/>
            <p:cNvSpPr txBox="1"/>
            <p:nvPr isPhoto="0" userDrawn="0"/>
          </p:nvSpPr>
          <p:spPr bwMode="auto">
            <a:xfrm flipH="0" flipV="0">
              <a:off x="40531" y="141861"/>
              <a:ext cx="3860664" cy="731556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upright="0" compatLnSpc="0">
              <a:noAutofit/>
            </a:bodyPr>
            <a:p>
              <a:pPr algn="ctr">
                <a:defRPr/>
              </a:pPr>
              <a:r>
                <a:rPr b="1"/>
                <a:t>Fixed temperature, rh, pressure, pbl height</a:t>
              </a:r>
              <a:endParaRPr b="1"/>
            </a:p>
            <a:p>
              <a:pPr algn="ctr">
                <a:defRPr/>
              </a:pPr>
              <a:endParaRPr b="1"/>
            </a:p>
            <a:p>
              <a:pPr algn="ctr">
                <a:defRPr/>
              </a:pPr>
              <a:r>
                <a:rPr b="1"/>
                <a:t>24hr with diurnal cycle</a:t>
              </a:r>
              <a:endParaRPr b="1"/>
            </a:p>
          </p:txBody>
        </p:sp>
      </p:grpSp>
      <p:sp>
        <p:nvSpPr>
          <p:cNvPr id="321250342" name="" hidden="0"/>
          <p:cNvSpPr txBox="1"/>
          <p:nvPr isPhoto="0" userDrawn="0"/>
        </p:nvSpPr>
        <p:spPr bwMode="auto">
          <a:xfrm flipH="0" flipV="0">
            <a:off x="5472845" y="932234"/>
            <a:ext cx="6444646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 sz="1800"/>
          </a:p>
        </p:txBody>
      </p:sp>
      <p:sp>
        <p:nvSpPr>
          <p:cNvPr id="313567670" name="" hidden="0"/>
          <p:cNvSpPr txBox="1"/>
          <p:nvPr isPhoto="0" userDrawn="0"/>
        </p:nvSpPr>
        <p:spPr bwMode="auto">
          <a:xfrm flipH="0" flipV="0">
            <a:off x="5300584" y="1965797"/>
            <a:ext cx="5866994" cy="253324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800"/>
              <a:t>A boxmodel based on the CAMP (Chemistry Across Multiple Phases) atmospheric chemistry framework</a:t>
            </a:r>
            <a:endParaRPr sz="1800"/>
          </a:p>
          <a:p>
            <a:pPr>
              <a:defRPr/>
            </a:pPr>
            <a:endParaRPr sz="1800"/>
          </a:p>
          <a:p>
            <a:pPr>
              <a:defRPr/>
            </a:pPr>
            <a:r>
              <a:rPr sz="1800"/>
              <a:t>Modular chemistry: easy to switch mechanisms, parametrizations</a:t>
            </a:r>
            <a:endParaRPr sz="1800"/>
          </a:p>
          <a:p>
            <a:pPr>
              <a:defRPr/>
            </a:pPr>
            <a:endParaRPr sz="1800"/>
          </a:p>
          <a:p>
            <a:pPr>
              <a:defRPr/>
            </a:pPr>
            <a:r>
              <a:rPr sz="1800"/>
              <a:t>Parallel capabilities: run many boxes in parallel, with different initialization</a:t>
            </a:r>
            <a:endParaRPr sz="1800"/>
          </a:p>
          <a:p>
            <a:pPr>
              <a:defRPr/>
            </a:pPr>
            <a:endParaRPr sz="1800"/>
          </a:p>
          <a:p>
            <a:pPr>
              <a:defRPr/>
            </a:pPr>
            <a:r>
              <a:rPr sz="1800"/>
              <a:t> </a:t>
            </a:r>
            <a:endParaRPr sz="1800"/>
          </a:p>
        </p:txBody>
      </p:sp>
      <p:sp>
        <p:nvSpPr>
          <p:cNvPr id="1640079070" name="" hidden="0"/>
          <p:cNvSpPr/>
          <p:nvPr isPhoto="0" userDrawn="0"/>
        </p:nvSpPr>
        <p:spPr bwMode="auto">
          <a:xfrm flipH="0" flipV="0">
            <a:off x="7717300" y="4417978"/>
            <a:ext cx="1033562" cy="8511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564644" name="" hidden="0"/>
          <p:cNvSpPr txBox="1"/>
          <p:nvPr isPhoto="0" userDrawn="0"/>
        </p:nvSpPr>
        <p:spPr bwMode="auto">
          <a:xfrm flipH="0" flipV="0">
            <a:off x="5880920" y="5269148"/>
            <a:ext cx="4706323" cy="4654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Autofit/>
          </a:bodyPr>
          <a:p>
            <a:pPr algn="ctr">
              <a:defRPr/>
            </a:pPr>
            <a:r>
              <a:rPr sz="1800" b="1">
                <a:solidFill>
                  <a:schemeClr val="accent2">
                    <a:lumMod val="75000"/>
                  </a:schemeClr>
                </a:solidFill>
              </a:rPr>
              <a:t>Ideal tool to run sensitivity tests</a:t>
            </a:r>
            <a:endParaRPr sz="18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4505711" name="Google Shape;56;g28c5742d2c5_0_17" hidden="0"/>
          <p:cNvSpPr txBox="1"/>
          <p:nvPr isPhoto="0" userDrawn="0"/>
        </p:nvSpPr>
        <p:spPr bwMode="auto">
          <a:xfrm flipH="0" flipV="0">
            <a:off x="529174" y="166050"/>
            <a:ext cx="10993059" cy="67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SOA formation sensitivities: example of CB05 + 2 products</a:t>
            </a:r>
            <a:endParaRPr sz="3200">
              <a:latin typeface="Calibri"/>
              <a:ea typeface="Calibri"/>
              <a:cs typeface="Calibri"/>
            </a:endParaRPr>
          </a:p>
        </p:txBody>
      </p:sp>
      <p:cxnSp>
        <p:nvCxnSpPr>
          <p:cNvPr id="1186374337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4" y="793774"/>
            <a:ext cx="2086799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0900408" name="" hidden="0"/>
          <p:cNvSpPr/>
          <p:nvPr isPhoto="0" userDrawn="0"/>
        </p:nvSpPr>
        <p:spPr bwMode="auto">
          <a:xfrm>
            <a:off x="5968559" y="3322319"/>
            <a:ext cx="2549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761681438" name="" hidden="0"/>
          <p:cNvSpPr/>
          <p:nvPr isPhoto="0" userDrawn="0"/>
        </p:nvSpPr>
        <p:spPr bwMode="auto">
          <a:xfrm flipH="0" flipV="0">
            <a:off x="-1029630" y="1411749"/>
            <a:ext cx="200553" cy="18881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1523983369" name="" hidden="0"/>
          <p:cNvSpPr/>
          <p:nvPr isPhoto="0" userDrawn="0"/>
        </p:nvSpPr>
        <p:spPr bwMode="auto">
          <a:xfrm flipH="0" flipV="0">
            <a:off x="6169388" y="-103972"/>
            <a:ext cx="108173" cy="71922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970091086" name="" hidden="0"/>
          <p:cNvSpPr/>
          <p:nvPr isPhoto="0" userDrawn="0"/>
        </p:nvSpPr>
        <p:spPr bwMode="auto">
          <a:xfrm>
            <a:off x="5968559" y="3322319"/>
            <a:ext cx="2549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62803510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804013" y="1170726"/>
            <a:ext cx="10583971" cy="392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4587481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SOA formation sensitivities: example of CB05 + 2 products</a:t>
            </a:r>
            <a:endParaRPr sz="3200">
              <a:latin typeface="Calibri"/>
              <a:ea typeface="Calibri"/>
              <a:cs typeface="Calibri"/>
            </a:endParaRPr>
          </a:p>
        </p:txBody>
      </p:sp>
      <p:cxnSp>
        <p:nvCxnSpPr>
          <p:cNvPr id="183879319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3" y="793773"/>
            <a:ext cx="2086798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6487294" name="" hidden="0"/>
          <p:cNvSpPr/>
          <p:nvPr isPhoto="0" userDrawn="0"/>
        </p:nvSpPr>
        <p:spPr bwMode="auto">
          <a:xfrm>
            <a:off x="5968558" y="3322318"/>
            <a:ext cx="254916" cy="30483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608112063" name="" hidden="0"/>
          <p:cNvSpPr/>
          <p:nvPr isPhoto="0" userDrawn="0"/>
        </p:nvSpPr>
        <p:spPr bwMode="auto">
          <a:xfrm flipH="0" flipV="0">
            <a:off x="-1029629" y="1411748"/>
            <a:ext cx="200552" cy="18880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311182204" name="" hidden="0"/>
          <p:cNvSpPr/>
          <p:nvPr isPhoto="0" userDrawn="0"/>
        </p:nvSpPr>
        <p:spPr bwMode="auto">
          <a:xfrm flipH="0" flipV="0">
            <a:off x="6169387" y="-103971"/>
            <a:ext cx="108172" cy="7192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1296260800" name="" hidden="0"/>
          <p:cNvSpPr/>
          <p:nvPr isPhoto="0" userDrawn="0"/>
        </p:nvSpPr>
        <p:spPr bwMode="auto">
          <a:xfrm>
            <a:off x="5968558" y="3322318"/>
            <a:ext cx="254916" cy="30483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62813124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804012" y="1170725"/>
            <a:ext cx="10583970" cy="3920850"/>
          </a:xfrm>
          <a:prstGeom prst="rect">
            <a:avLst/>
          </a:prstGeom>
        </p:spPr>
      </p:pic>
      <p:sp>
        <p:nvSpPr>
          <p:cNvPr id="918189309" name="" hidden="0"/>
          <p:cNvSpPr txBox="1"/>
          <p:nvPr isPhoto="0" userDrawn="0"/>
        </p:nvSpPr>
        <p:spPr bwMode="auto">
          <a:xfrm flipH="0" flipV="0">
            <a:off x="2957827" y="5796061"/>
            <a:ext cx="6276344" cy="4270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200" b="1"/>
              <a:t>Let’s play with initial NOx, a-pinene and POA</a:t>
            </a:r>
            <a:endParaRPr sz="2200" b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18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9201726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>
              <a:defRPr/>
            </a:pPr>
            <a:r>
              <a:rPr lang="ca-ES" sz="3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SOA formation sensitivities: example of CB05 + 2 products</a:t>
            </a:r>
            <a:endParaRPr/>
          </a:p>
        </p:txBody>
      </p:sp>
      <p:cxnSp>
        <p:nvCxnSpPr>
          <p:cNvPr id="1484937494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3" y="793773"/>
            <a:ext cx="2086798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8654941" name="" hidden="0"/>
          <p:cNvSpPr/>
          <p:nvPr isPhoto="0" userDrawn="0"/>
        </p:nvSpPr>
        <p:spPr bwMode="auto">
          <a:xfrm>
            <a:off x="5968558" y="3322318"/>
            <a:ext cx="254916" cy="30483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62918700" name="" hidden="0"/>
          <p:cNvSpPr/>
          <p:nvPr isPhoto="0" userDrawn="0"/>
        </p:nvSpPr>
        <p:spPr bwMode="auto">
          <a:xfrm flipH="0" flipV="0">
            <a:off x="-1029629" y="1411748"/>
            <a:ext cx="200552" cy="18880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721326418" name="" hidden="0"/>
          <p:cNvSpPr/>
          <p:nvPr isPhoto="0" userDrawn="0"/>
        </p:nvSpPr>
        <p:spPr bwMode="auto">
          <a:xfrm flipH="0" flipV="0">
            <a:off x="6169388" y="-103972"/>
            <a:ext cx="108173" cy="71922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548685852" name="" hidden="0"/>
          <p:cNvSpPr/>
          <p:nvPr isPhoto="0" userDrawn="0"/>
        </p:nvSpPr>
        <p:spPr bwMode="auto">
          <a:xfrm>
            <a:off x="5968559" y="3322319"/>
            <a:ext cx="2549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91103586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804013" y="1170726"/>
            <a:ext cx="10583971" cy="3920850"/>
          </a:xfrm>
          <a:prstGeom prst="rect">
            <a:avLst/>
          </a:prstGeom>
        </p:spPr>
      </p:pic>
      <p:sp>
        <p:nvSpPr>
          <p:cNvPr id="1495207759" name="" hidden="0"/>
          <p:cNvSpPr txBox="1"/>
          <p:nvPr isPhoto="0" userDrawn="0"/>
        </p:nvSpPr>
        <p:spPr bwMode="auto">
          <a:xfrm flipH="0" flipV="0">
            <a:off x="2957826" y="5796061"/>
            <a:ext cx="6276703" cy="4270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200" b="1"/>
              <a:t>Let’s play with initial NOx, a-pinene and POA</a:t>
            </a:r>
            <a:endParaRPr sz="2200" b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1941283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>
              <a:defRPr/>
            </a:pPr>
            <a:r>
              <a:rPr lang="ca-ES" sz="3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SOA formation sensitivities: example of CB05</a:t>
            </a:r>
            <a:r>
              <a:rPr lang="ca-ES" sz="3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+ 2 products</a:t>
            </a:r>
            <a:endParaRPr/>
          </a:p>
        </p:txBody>
      </p:sp>
      <p:cxnSp>
        <p:nvCxnSpPr>
          <p:cNvPr id="40190675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2" y="793773"/>
            <a:ext cx="2086797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432736" name="" hidden="0"/>
          <p:cNvSpPr/>
          <p:nvPr isPhoto="0" userDrawn="0"/>
        </p:nvSpPr>
        <p:spPr bwMode="auto">
          <a:xfrm>
            <a:off x="5968557" y="3322317"/>
            <a:ext cx="254916" cy="30483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869870320" name="" hidden="0"/>
          <p:cNvSpPr/>
          <p:nvPr isPhoto="0" userDrawn="0"/>
        </p:nvSpPr>
        <p:spPr bwMode="auto">
          <a:xfrm flipH="0" flipV="0">
            <a:off x="-1029628" y="1411747"/>
            <a:ext cx="200551" cy="18880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1161804075" name="" hidden="0"/>
          <p:cNvSpPr/>
          <p:nvPr isPhoto="0" userDrawn="0"/>
        </p:nvSpPr>
        <p:spPr bwMode="auto">
          <a:xfrm flipH="0" flipV="0">
            <a:off x="6169387" y="-103971"/>
            <a:ext cx="108172" cy="7192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1797842910" name="" hidden="0"/>
          <p:cNvSpPr/>
          <p:nvPr isPhoto="0" userDrawn="0"/>
        </p:nvSpPr>
        <p:spPr bwMode="auto">
          <a:xfrm>
            <a:off x="5968558" y="3322318"/>
            <a:ext cx="254916" cy="30483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88692248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804012" y="1170725"/>
            <a:ext cx="10583970" cy="3920850"/>
          </a:xfrm>
          <a:prstGeom prst="rect">
            <a:avLst/>
          </a:prstGeom>
        </p:spPr>
      </p:pic>
      <p:sp>
        <p:nvSpPr>
          <p:cNvPr id="500112618" name="" hidden="0"/>
          <p:cNvSpPr txBox="1"/>
          <p:nvPr isPhoto="0" userDrawn="0"/>
        </p:nvSpPr>
        <p:spPr bwMode="auto">
          <a:xfrm flipH="0" flipV="0">
            <a:off x="2957826" y="5796061"/>
            <a:ext cx="6276703" cy="4270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200" b="1"/>
              <a:t>Let’s play with initial NOx, a-pinene and POA</a:t>
            </a:r>
            <a:endParaRPr sz="2200" b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4645063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>
              <a:defRPr/>
            </a:pPr>
            <a:r>
              <a:rPr lang="ca-ES" sz="3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SOA formation sensitivities: example of CB05</a:t>
            </a:r>
            <a:r>
              <a:rPr lang="ca-ES" sz="3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+ 2 products</a:t>
            </a:r>
            <a:endParaRPr/>
          </a:p>
        </p:txBody>
      </p:sp>
      <p:cxnSp>
        <p:nvCxnSpPr>
          <p:cNvPr id="1184068833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3" y="793773"/>
            <a:ext cx="2086798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6380818" name="" hidden="0"/>
          <p:cNvSpPr/>
          <p:nvPr isPhoto="0" userDrawn="0"/>
        </p:nvSpPr>
        <p:spPr bwMode="auto">
          <a:xfrm>
            <a:off x="5968558" y="3322318"/>
            <a:ext cx="254916" cy="30483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649926304" name="" hidden="0"/>
          <p:cNvSpPr/>
          <p:nvPr isPhoto="0" userDrawn="0"/>
        </p:nvSpPr>
        <p:spPr bwMode="auto">
          <a:xfrm flipH="0" flipV="0">
            <a:off x="-1029629" y="1411748"/>
            <a:ext cx="200552" cy="18880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1762953452" name="" hidden="0"/>
          <p:cNvSpPr/>
          <p:nvPr isPhoto="0" userDrawn="0"/>
        </p:nvSpPr>
        <p:spPr bwMode="auto">
          <a:xfrm flipH="0" flipV="0">
            <a:off x="6169388" y="-103972"/>
            <a:ext cx="108173" cy="71922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118942518" name="" hidden="0"/>
          <p:cNvSpPr/>
          <p:nvPr isPhoto="0" userDrawn="0"/>
        </p:nvSpPr>
        <p:spPr bwMode="auto">
          <a:xfrm>
            <a:off x="5968559" y="3322319"/>
            <a:ext cx="2549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496677615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252480" y="940920"/>
            <a:ext cx="5687037" cy="4976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0404955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>
              <a:defRPr/>
            </a:pPr>
            <a:r>
              <a:rPr lang="ca-ES" sz="3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SOA formation sensitivities: example of CB05</a:t>
            </a:r>
            <a:r>
              <a:rPr lang="ca-ES" sz="3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+ 2 products</a:t>
            </a:r>
            <a:endParaRPr/>
          </a:p>
        </p:txBody>
      </p:sp>
      <p:cxnSp>
        <p:nvCxnSpPr>
          <p:cNvPr id="852809551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2" y="793773"/>
            <a:ext cx="2086797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7724963" name="" hidden="0"/>
          <p:cNvSpPr/>
          <p:nvPr isPhoto="0" userDrawn="0"/>
        </p:nvSpPr>
        <p:spPr bwMode="auto">
          <a:xfrm>
            <a:off x="5968557" y="3322317"/>
            <a:ext cx="254916" cy="30483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453577746" name="" hidden="0"/>
          <p:cNvSpPr/>
          <p:nvPr isPhoto="0" userDrawn="0"/>
        </p:nvSpPr>
        <p:spPr bwMode="auto">
          <a:xfrm flipH="0" flipV="0">
            <a:off x="-1029628" y="1411747"/>
            <a:ext cx="200551" cy="18880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640762228" name="" hidden="0"/>
          <p:cNvSpPr/>
          <p:nvPr isPhoto="0" userDrawn="0"/>
        </p:nvSpPr>
        <p:spPr bwMode="auto">
          <a:xfrm flipH="0" flipV="0">
            <a:off x="6169387" y="-103971"/>
            <a:ext cx="108172" cy="7192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1032321946" name="" hidden="0"/>
          <p:cNvSpPr/>
          <p:nvPr isPhoto="0" userDrawn="0"/>
        </p:nvSpPr>
        <p:spPr bwMode="auto">
          <a:xfrm>
            <a:off x="5968558" y="3322318"/>
            <a:ext cx="254916" cy="30483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454110992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252480" y="940920"/>
            <a:ext cx="5687037" cy="4976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3972428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>
              <a:defRPr/>
            </a:pPr>
            <a:r>
              <a:rPr lang="ca-ES" sz="3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SOA formation sensitivities: example of CB05</a:t>
            </a:r>
            <a:r>
              <a:rPr lang="ca-ES" sz="3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+ 2 products</a:t>
            </a:r>
            <a:endParaRPr/>
          </a:p>
        </p:txBody>
      </p:sp>
      <p:cxnSp>
        <p:nvCxnSpPr>
          <p:cNvPr id="1565817928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2" y="793773"/>
            <a:ext cx="2086797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6714819" name="" hidden="0"/>
          <p:cNvSpPr/>
          <p:nvPr isPhoto="0" userDrawn="0"/>
        </p:nvSpPr>
        <p:spPr bwMode="auto">
          <a:xfrm>
            <a:off x="5968557" y="3322317"/>
            <a:ext cx="254916" cy="30483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2046754652" name="" hidden="0"/>
          <p:cNvSpPr/>
          <p:nvPr isPhoto="0" userDrawn="0"/>
        </p:nvSpPr>
        <p:spPr bwMode="auto">
          <a:xfrm flipH="0" flipV="0">
            <a:off x="-1029628" y="1411747"/>
            <a:ext cx="200551" cy="18880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948506006" name="" hidden="0"/>
          <p:cNvSpPr/>
          <p:nvPr isPhoto="0" userDrawn="0"/>
        </p:nvSpPr>
        <p:spPr bwMode="auto">
          <a:xfrm flipH="0" flipV="0">
            <a:off x="6169387" y="-103971"/>
            <a:ext cx="108172" cy="7192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633046018" name="" hidden="0"/>
          <p:cNvSpPr/>
          <p:nvPr isPhoto="0" userDrawn="0"/>
        </p:nvSpPr>
        <p:spPr bwMode="auto">
          <a:xfrm>
            <a:off x="5968558" y="3322318"/>
            <a:ext cx="254916" cy="30483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79704889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252480" y="940920"/>
            <a:ext cx="5687037" cy="4976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5761308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>
              <a:defRPr/>
            </a:pPr>
            <a:r>
              <a:rPr lang="ca-ES" sz="3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SOA formation sensitivities: CB05 vs CB6 ? + 2 products</a:t>
            </a:r>
            <a:endParaRPr/>
          </a:p>
        </p:txBody>
      </p:sp>
      <p:cxnSp>
        <p:nvCxnSpPr>
          <p:cNvPr id="1585321326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2" y="793773"/>
            <a:ext cx="2086797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6052348" name="" hidden="0"/>
          <p:cNvSpPr/>
          <p:nvPr isPhoto="0" userDrawn="0"/>
        </p:nvSpPr>
        <p:spPr bwMode="auto">
          <a:xfrm>
            <a:off x="5968557" y="3322317"/>
            <a:ext cx="254916" cy="30483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132836087" name="" hidden="0"/>
          <p:cNvSpPr/>
          <p:nvPr isPhoto="0" userDrawn="0"/>
        </p:nvSpPr>
        <p:spPr bwMode="auto">
          <a:xfrm flipH="0" flipV="0">
            <a:off x="-1029628" y="1411747"/>
            <a:ext cx="200551" cy="18880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1100628783" name="" hidden="0"/>
          <p:cNvSpPr/>
          <p:nvPr isPhoto="0" userDrawn="0"/>
        </p:nvSpPr>
        <p:spPr bwMode="auto">
          <a:xfrm flipH="0" flipV="0">
            <a:off x="6169387" y="-103971"/>
            <a:ext cx="108172" cy="7192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1061106531" name="" hidden="0"/>
          <p:cNvSpPr/>
          <p:nvPr isPhoto="0" userDrawn="0"/>
        </p:nvSpPr>
        <p:spPr bwMode="auto">
          <a:xfrm>
            <a:off x="5968558" y="3322318"/>
            <a:ext cx="254916" cy="30483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5940339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61922" y="940919"/>
            <a:ext cx="5687037" cy="4976157"/>
          </a:xfrm>
          <a:prstGeom prst="rect">
            <a:avLst/>
          </a:prstGeom>
        </p:spPr>
      </p:pic>
      <p:pic>
        <p:nvPicPr>
          <p:cNvPr id="832398277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6191044" y="940919"/>
            <a:ext cx="5687037" cy="4976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4084359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>
              <a:defRPr/>
            </a:pPr>
            <a:r>
              <a:rPr lang="ca-ES" sz="3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SOA formation sensitivities: CB05 vs CB6 ? + 2 products</a:t>
            </a:r>
            <a:endParaRPr/>
          </a:p>
        </p:txBody>
      </p:sp>
      <p:cxnSp>
        <p:nvCxnSpPr>
          <p:cNvPr id="2089286202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1" y="793773"/>
            <a:ext cx="2086796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6746196" name="" hidden="0"/>
          <p:cNvSpPr/>
          <p:nvPr isPhoto="0" userDrawn="0"/>
        </p:nvSpPr>
        <p:spPr bwMode="auto">
          <a:xfrm>
            <a:off x="5968557" y="3322316"/>
            <a:ext cx="254916" cy="304832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565411495" name="" hidden="0"/>
          <p:cNvSpPr/>
          <p:nvPr isPhoto="0" userDrawn="0"/>
        </p:nvSpPr>
        <p:spPr bwMode="auto">
          <a:xfrm flipH="0" flipV="0">
            <a:off x="-1029627" y="1411746"/>
            <a:ext cx="200550" cy="188807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491056037" name="" hidden="0"/>
          <p:cNvSpPr/>
          <p:nvPr isPhoto="0" userDrawn="0"/>
        </p:nvSpPr>
        <p:spPr bwMode="auto">
          <a:xfrm flipH="0" flipV="0">
            <a:off x="6169386" y="-103970"/>
            <a:ext cx="108171" cy="719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sp>
        <p:nvSpPr>
          <p:cNvPr id="253592176" name="" hidden="0"/>
          <p:cNvSpPr/>
          <p:nvPr isPhoto="0" userDrawn="0"/>
        </p:nvSpPr>
        <p:spPr bwMode="auto">
          <a:xfrm>
            <a:off x="5968557" y="3322317"/>
            <a:ext cx="254916" cy="30483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31592101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61921" y="940918"/>
            <a:ext cx="5687037" cy="4976156"/>
          </a:xfrm>
          <a:prstGeom prst="rect">
            <a:avLst/>
          </a:prstGeom>
        </p:spPr>
      </p:pic>
      <p:pic>
        <p:nvPicPr>
          <p:cNvPr id="1496194242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6191043" y="940918"/>
            <a:ext cx="5687037" cy="4976156"/>
          </a:xfrm>
          <a:prstGeom prst="rect">
            <a:avLst/>
          </a:prstGeom>
        </p:spPr>
      </p:pic>
      <p:sp>
        <p:nvSpPr>
          <p:cNvPr id="2050594642" name="" hidden="0"/>
          <p:cNvSpPr txBox="1"/>
          <p:nvPr isPhoto="0" userDrawn="0"/>
        </p:nvSpPr>
        <p:spPr bwMode="auto">
          <a:xfrm flipH="0" flipV="0">
            <a:off x="2623225" y="6212100"/>
            <a:ext cx="6945547" cy="4832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sz="2200" b="1"/>
              <a:t>SOA formation sensitivity quantification needed</a:t>
            </a:r>
            <a:endParaRPr sz="2200" b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3393316" name="Google Shape;56;g28c5742d2c5_0_17" hidden="0"/>
          <p:cNvSpPr txBox="1"/>
          <p:nvPr isPhoto="0" userDrawn="0"/>
        </p:nvSpPr>
        <p:spPr bwMode="auto">
          <a:xfrm flipH="0" flipV="0">
            <a:off x="529174" y="166050"/>
            <a:ext cx="10993059" cy="67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Air quality: secondary organic aerosol</a:t>
            </a:r>
            <a:endParaRPr sz="3200">
              <a:latin typeface="Calibri"/>
              <a:ea typeface="Calibri"/>
              <a:cs typeface="Calibri"/>
            </a:endParaRPr>
          </a:p>
        </p:txBody>
      </p:sp>
      <p:cxnSp>
        <p:nvCxnSpPr>
          <p:cNvPr id="2076943212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4" y="793774"/>
            <a:ext cx="2086799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2451015" name="Picture 66" hidden="0"/>
          <p:cNvPicPr/>
          <p:nvPr isPhoto="0" userDrawn="0"/>
        </p:nvPicPr>
        <p:blipFill>
          <a:blip r:embed="rId3"/>
          <a:stretch/>
        </p:blipFill>
        <p:spPr bwMode="auto">
          <a:xfrm flipH="0" flipV="0">
            <a:off x="3772128" y="720296"/>
            <a:ext cx="7821035" cy="5795776"/>
          </a:xfrm>
          <a:prstGeom prst="rect">
            <a:avLst/>
          </a:prstGeom>
          <a:ln w="0">
            <a:noFill/>
          </a:ln>
        </p:spPr>
      </p:pic>
      <p:sp>
        <p:nvSpPr>
          <p:cNvPr id="1438556145" name="TextBox 67" hidden="0"/>
          <p:cNvSpPr txBox="1"/>
          <p:nvPr isPhoto="0" userDrawn="0"/>
        </p:nvSpPr>
        <p:spPr bwMode="auto">
          <a:xfrm>
            <a:off x="3334471" y="6516072"/>
            <a:ext cx="2286000" cy="268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defRPr/>
            </a:pPr>
            <a:r>
              <a:rPr lang="en-US" sz="1400" b="0" strike="noStrike" spc="0">
                <a:latin typeface="Lato"/>
              </a:rPr>
              <a:t>Jimenez et al. (2009)</a:t>
            </a:r>
            <a:endParaRPr/>
          </a:p>
        </p:txBody>
      </p:sp>
      <p:sp>
        <p:nvSpPr>
          <p:cNvPr id="2032780937" name="" hidden="0"/>
          <p:cNvSpPr txBox="1"/>
          <p:nvPr isPhoto="0" userDrawn="0"/>
        </p:nvSpPr>
        <p:spPr bwMode="auto">
          <a:xfrm flipH="0" flipV="0">
            <a:off x="274627" y="1590877"/>
            <a:ext cx="3311091" cy="411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349965" indent="-349965">
              <a:buFont typeface="Arial"/>
              <a:buChar char="•"/>
              <a:defRPr/>
            </a:pPr>
            <a:r>
              <a:rPr sz="2400"/>
              <a:t>Significant contribution of organics to particulate matter</a:t>
            </a:r>
            <a:endParaRPr sz="2400"/>
          </a:p>
          <a:p>
            <a:pPr marL="349965" indent="-349965">
              <a:buFont typeface="Arial"/>
              <a:buChar char="•"/>
              <a:defRPr/>
            </a:pPr>
            <a:endParaRPr sz="2400"/>
          </a:p>
          <a:p>
            <a:pPr marL="349965" indent="-349965">
              <a:buFont typeface="Arial"/>
              <a:buChar char="•"/>
              <a:defRPr/>
            </a:pPr>
            <a:r>
              <a:rPr sz="2400"/>
              <a:t>Crucial importance of representing formation of secondary organic aerosol (SOA)</a:t>
            </a:r>
            <a:endParaRPr sz="2400"/>
          </a:p>
          <a:p>
            <a:pPr>
              <a:defRPr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8162406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Sensitivities: introduction to IVARS</a:t>
            </a:r>
            <a:endParaRPr sz="3200">
              <a:latin typeface="Calibri"/>
              <a:ea typeface="Calibri"/>
              <a:cs typeface="Calibri"/>
            </a:endParaRPr>
          </a:p>
        </p:txBody>
      </p:sp>
      <p:cxnSp>
        <p:nvCxnSpPr>
          <p:cNvPr id="509140837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2" y="793773"/>
            <a:ext cx="2086798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3125274" name="" hidden="0"/>
          <p:cNvGrpSpPr/>
          <p:nvPr isPhoto="0" userDrawn="0"/>
        </p:nvGrpSpPr>
        <p:grpSpPr bwMode="auto">
          <a:xfrm>
            <a:off x="6182154" y="1580744"/>
            <a:ext cx="5799770" cy="3887433"/>
            <a:chOff x="0" y="0"/>
            <a:chExt cx="5799770" cy="3887433"/>
          </a:xfrm>
        </p:grpSpPr>
        <p:sp>
          <p:nvSpPr>
            <p:cNvPr id="52942581" name="" hidden="0"/>
            <p:cNvSpPr txBox="1"/>
            <p:nvPr isPhoto="0" userDrawn="0"/>
          </p:nvSpPr>
          <p:spPr bwMode="auto">
            <a:xfrm flipH="0" flipV="0">
              <a:off x="0" y="0"/>
              <a:ext cx="5799771" cy="518194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b="0"/>
                <a:t>(inspired by)</a:t>
              </a:r>
              <a:r>
                <a:rPr b="1"/>
                <a:t> Integrated Variogram Across a Range of Scales</a:t>
              </a:r>
              <a:endParaRPr b="1"/>
            </a:p>
            <a:p>
              <a:pPr>
                <a:defRPr/>
              </a:pPr>
              <a:r>
                <a:rPr/>
                <a:t>Razavi and Gupta (2016a, b)</a:t>
              </a:r>
              <a:endParaRPr/>
            </a:p>
          </p:txBody>
        </p:sp>
        <p:sp>
          <p:nvSpPr>
            <p:cNvPr id="1960415197" name="" hidden="0"/>
            <p:cNvSpPr/>
            <p:nvPr isPhoto="0" userDrawn="0"/>
          </p:nvSpPr>
          <p:spPr bwMode="auto">
            <a:xfrm flipH="0" flipV="0">
              <a:off x="1550343" y="2847366"/>
              <a:ext cx="1973425" cy="66514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  <a:prstTxWarp prst="textNoShape"/>
              <a:noAutofit/>
            </a:bodyPr>
            <a:p>
              <a:pPr algn="ctr"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/>
                      <m:oMath>
                        <m:r>
                          <m:rPr/>
                          <a:rPr>
                            <a:latin typeface="Cambria Math"/>
                            <a:ea typeface="Cambria Math"/>
                            <a:cs typeface="Cambria Math"/>
                          </a:rPr>
                          <m:t>Γ</m:t>
                        </m:r>
                        <m:r>
                          <m:rPr/>
                          <a:rPr>
                            <a:latin typeface="Cambria Math"/>
                            <a:ea typeface="Cambria Math"/>
                            <a:cs typeface="Cambria Math"/>
                          </a:rPr>
                          <m:t>(H)=</m:t>
                        </m:r>
                        <m:nary>
                          <m:naryPr>
                            <m:grow m:val="off"/>
                            <m:limLoc m:val="subSup"/>
                            <m:ctrlPr>
                              <a:rPr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i"/>
                              </m:rP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0</m:t>
                            </m:r>
                          </m:sub>
                          <m:sup>
                            <m:r>
                              <m:rPr>
                                <m:sty m:val="i"/>
                              </m:rP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H</m:t>
                            </m:r>
                          </m:sup>
                          <m:e>
                            <m:r>
                              <m:rPr/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γ(h)dh</m:t>
                            </m:r>
                          </m:e>
                        </m:nary>
                      </m:oMath>
                    </m:oMathPara>
                  </a14:m>
                </mc:Choice>
                <mc:Fallback/>
              </mc:AlternateContent>
              <a:endParaRPr>
                <a:latin typeface="Cambria Math"/>
                <a:ea typeface="Cambria Math"/>
                <a:cs typeface="Cambria Math"/>
              </a:endParaRPr>
            </a:p>
          </p:txBody>
        </p:sp>
        <p:sp>
          <p:nvSpPr>
            <p:cNvPr id="732206772" name="" hidden="0"/>
            <p:cNvSpPr/>
            <p:nvPr isPhoto="0" userDrawn="0"/>
          </p:nvSpPr>
          <p:spPr bwMode="auto">
            <a:xfrm flipH="0" flipV="0">
              <a:off x="354654" y="1784817"/>
              <a:ext cx="4012659" cy="56363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  <a:prstTxWarp prst="textNoShape"/>
              <a:noAutofit/>
            </a:bodyPr>
            <a:p>
              <a:pPr algn="ctr"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/>
                      <m:oMath>
                        <m:r>
                          <m:rPr/>
                          <a:rPr>
                            <a:latin typeface="Cambria Math"/>
                            <a:ea typeface="Cambria Math"/>
                            <a:cs typeface="Cambria Math"/>
                          </a:rPr>
                          <m:t>γ</m:t>
                        </m:r>
                        <m:d>
                          <m:dPr>
                            <m:begChr m:val="("/>
                            <m:endChr m:val=")"/>
                            <m:ctrlPr>
                              <a:rPr/>
                            </m:ctrlPr>
                          </m:dPr>
                          <m:e>
                            <m:r>
                              <m:rPr/>
                              <a:rPr/>
                              <m:t>h</m:t>
                            </m:r>
                          </m:e>
                        </m:d>
                        <m:r>
                          <m:rPr/>
                          <a:rPr>
                            <a:latin typeface="Cambria Math"/>
                            <a:ea typeface="Cambria Math"/>
                            <a:cs typeface="Cambria Math"/>
                          </a:rPr>
                          <m:t>=</m:t>
                        </m:r>
                        <m:f>
                          <m:fPr>
                            <m:ctrlPr>
                              <a:rPr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i"/>
                              </m:rP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i"/>
                              </m:rP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2N(h)</m:t>
                            </m:r>
                          </m:den>
                        </m:f>
                        <m:nary>
                          <m:naryPr>
                            <m:chr m:val="∑"/>
                            <m:grow m:val="off"/>
                            <m:limLoc m:val="subSup"/>
                            <m:supHide m:val="on"/>
                            <m:ctrlPr>
                              <a:rPr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i"/>
                              </m:rP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(i,j)</m:t>
                            </m:r>
                            <m:r>
                              <m:rPr>
                                <m:sty m:val="i"/>
                              </m:rP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∈N(h)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sz="1400" i="1" u="none" strike="noStrike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sz="1400" i="1" u="none" strike="noStrike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i"/>
                                      </m:rPr>
                                      <a:rPr sz="1400" u="none" strike="noStrike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y</m:t>
                                    </m:r>
                                    <m:d>
                                      <m:dPr>
                                        <m:begChr m:val="("/>
                                        <m:endChr m:val=")"/>
                                        <m:ctrlPr>
                                          <a:rPr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sz="1400" i="1" u="none" strike="noStrike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i"/>
                                              </m:rPr>
                                              <a:rPr sz="1400" u="none" strike="noStrike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Cambria Math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i"/>
                                              </m:rPr>
                                              <a:rPr sz="1400" u="none" strike="noStrike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Cambria Math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m:rPr/>
                                      <a:rPr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- y(</m:t>
                                    </m:r>
                                    <m:sSub>
                                      <m:sSubPr>
                                        <m:ctrlPr>
                                          <a:rPr sz="1400" i="1" u="none" strike="noStrike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Cambria Math"/>
                                            <a:cs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i"/>
                                          </m:rPr>
                                          <a:rPr sz="1400" u="none" strike="noStrike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Cambria Math"/>
                                            <a:cs typeface="Cambria Math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i"/>
                                          </m:rPr>
                                          <a:rPr sz="1400" u="none" strike="noStrike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Cambria Math"/>
                                            <a:cs typeface="Cambria Math"/>
                                          </a:rPr>
                                          <m:t>j</m:t>
                                        </m:r>
                                      </m:sub>
                                    </m:sSub>
                                    <m:r>
                                      <m:rPr/>
                                      <a:rPr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/>
                                  <a:rPr lang="en-US" sz="1400" u="none" strike="noStrike" cap="none" spc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</mc:Choice>
                <mc:Fallback/>
              </mc:AlternateContent>
              <a:endParaRPr>
                <a:latin typeface="Cambria Math"/>
                <a:ea typeface="Cambria Math"/>
                <a:cs typeface="Cambria Math"/>
              </a:endParaRPr>
            </a:p>
          </p:txBody>
        </p:sp>
        <p:sp>
          <p:nvSpPr>
            <p:cNvPr id="647958802" name="" hidden="0"/>
            <p:cNvSpPr txBox="1"/>
            <p:nvPr isPhoto="0" userDrawn="0"/>
          </p:nvSpPr>
          <p:spPr bwMode="auto">
            <a:xfrm flipH="0" flipV="0">
              <a:off x="233057" y="1063962"/>
              <a:ext cx="5107020" cy="518194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upright="0" compatLnSpc="0">
              <a:noAutofit/>
            </a:bodyPr>
            <a:p>
              <a:pPr>
                <a:defRPr/>
              </a:pPr>
              <a:r>
                <a:rPr/>
                <a:t>Estimate variogram from variances of all pairs of points separated by a distance h in the considered dimension</a:t>
              </a:r>
              <a:endParaRPr/>
            </a:p>
          </p:txBody>
        </p:sp>
        <p:sp>
          <p:nvSpPr>
            <p:cNvPr id="602884384" name="" hidden="0"/>
            <p:cNvSpPr txBox="1"/>
            <p:nvPr isPhoto="0" userDrawn="0"/>
          </p:nvSpPr>
          <p:spPr bwMode="auto">
            <a:xfrm flipH="0" flipV="0">
              <a:off x="233056" y="2472444"/>
              <a:ext cx="5107019" cy="374919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upright="0" compatLnSpc="0">
              <a:noAutofit/>
            </a:bodyPr>
            <a:p>
              <a:pPr>
                <a:defRPr/>
              </a:pPr>
              <a:r>
                <a:rPr/>
                <a:t>Integrate the variogram to the desired sensitivity scale H</a:t>
              </a:r>
              <a:endParaRPr/>
            </a:p>
          </p:txBody>
        </p:sp>
        <p:sp>
          <p:nvSpPr>
            <p:cNvPr id="32205551" name="" hidden="0"/>
            <p:cNvSpPr txBox="1"/>
            <p:nvPr isPhoto="0" userDrawn="0"/>
          </p:nvSpPr>
          <p:spPr bwMode="auto">
            <a:xfrm flipH="0" flipV="0">
              <a:off x="2899885" y="3512512"/>
              <a:ext cx="2582055" cy="374919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upright="0" compatLnSpc="0">
              <a:noAutofit/>
            </a:bodyPr>
            <a:p>
              <a:pPr>
                <a:defRPr/>
              </a:pPr>
              <a:r>
                <a:rPr b="1">
                  <a:solidFill>
                    <a:schemeClr val="bg2">
                      <a:lumMod val="50000"/>
                    </a:schemeClr>
                  </a:solidFill>
                </a:rPr>
                <a:t>repeat for each factor</a:t>
              </a:r>
              <a:endParaRPr b="1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31727208" name="" hidden="0"/>
            <p:cNvSpPr/>
            <p:nvPr isPhoto="0" userDrawn="0"/>
          </p:nvSpPr>
          <p:spPr bwMode="auto">
            <a:xfrm flipH="0" flipV="0">
              <a:off x="172260" y="901833"/>
              <a:ext cx="324253" cy="2563642"/>
            </a:xfrm>
            <a:prstGeom prst="leftBracket">
              <a:avLst>
                <a:gd name="adj" fmla="val 8333"/>
              </a:avLst>
            </a:prstGeom>
            <a:ln w="28575" cap="flat" cmpd="sng" algn="ctr">
              <a:solidFill>
                <a:srgbClr val="002060"/>
              </a:solidFill>
              <a:prstDash val="soli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901272289" name="" hidden="0"/>
            <p:cNvSpPr/>
            <p:nvPr isPhoto="0" userDrawn="0"/>
          </p:nvSpPr>
          <p:spPr bwMode="auto">
            <a:xfrm rot="10799953" flipH="0" flipV="0">
              <a:off x="4833429" y="901833"/>
              <a:ext cx="324252" cy="2563641"/>
            </a:xfrm>
            <a:prstGeom prst="leftBracket">
              <a:avLst>
                <a:gd name="adj" fmla="val 8333"/>
              </a:avLst>
            </a:prstGeom>
            <a:ln w="28575" cap="flat" cmpd="sng" algn="ctr">
              <a:solidFill>
                <a:srgbClr val="002060"/>
              </a:solidFill>
              <a:prstDash val="soli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pic>
        <p:nvPicPr>
          <p:cNvPr id="2049987258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rot="0" flipH="0" flipV="0">
            <a:off x="313915" y="940916"/>
            <a:ext cx="5687037" cy="4976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367538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Sensitivities: introduction to IVARS</a:t>
            </a:r>
            <a:endParaRPr sz="3200">
              <a:latin typeface="Calibri"/>
              <a:ea typeface="Calibri"/>
              <a:cs typeface="Calibri"/>
            </a:endParaRPr>
          </a:p>
        </p:txBody>
      </p:sp>
      <p:cxnSp>
        <p:nvCxnSpPr>
          <p:cNvPr id="694302780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2" y="793773"/>
            <a:ext cx="2086798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42652501" name="" hidden="0"/>
          <p:cNvGrpSpPr/>
          <p:nvPr isPhoto="0" userDrawn="0"/>
        </p:nvGrpSpPr>
        <p:grpSpPr bwMode="auto">
          <a:xfrm>
            <a:off x="313914" y="940915"/>
            <a:ext cx="5687037" cy="4976155"/>
            <a:chOff x="0" y="0"/>
            <a:chExt cx="5687037" cy="4976155"/>
          </a:xfrm>
        </p:grpSpPr>
        <p:pic>
          <p:nvPicPr>
            <p:cNvPr id="1419249937" name="" hidden="0"/>
            <p:cNvPicPr>
              <a:picLocks noChangeAspect="1"/>
            </p:cNvPicPr>
            <p:nvPr isPhoto="0" userDrawn="0"/>
          </p:nvPicPr>
          <p:blipFill>
            <a:blip r:embed="rId3"/>
            <a:stretch/>
          </p:blipFill>
          <p:spPr bwMode="auto">
            <a:xfrm flipH="0" flipV="0">
              <a:off x="0" y="0"/>
              <a:ext cx="5687037" cy="4976156"/>
            </a:xfrm>
            <a:prstGeom prst="rect">
              <a:avLst/>
            </a:prstGeom>
          </p:spPr>
        </p:pic>
        <p:cxnSp>
          <p:nvCxnSpPr>
            <p:cNvPr id="2093384950" name="" hidden="0"/>
            <p:cNvCxnSpPr>
              <a:cxnSpLocks/>
            </p:cNvCxnSpPr>
            <p:nvPr isPhoto="0" userDrawn="0"/>
          </p:nvCxnSpPr>
          <p:spPr bwMode="auto">
            <a:xfrm flipH="0" flipV="1">
              <a:off x="3015801" y="2686684"/>
              <a:ext cx="359721" cy="0"/>
            </a:xfrm>
            <a:prstGeom prst="line">
              <a:avLst/>
            </a:prstGeom>
            <a:ln w="28575" cap="flat" cmpd="sng" algn="ctr">
              <a:solidFill>
                <a:srgbClr val="00B050"/>
              </a:solidFill>
              <a:prstDash val="solid"/>
              <a:headEnd type="arrow" len="me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8262255" name="" hidden="0"/>
          <p:cNvGrpSpPr/>
          <p:nvPr isPhoto="0" userDrawn="0"/>
        </p:nvGrpSpPr>
        <p:grpSpPr bwMode="auto">
          <a:xfrm>
            <a:off x="6182154" y="1580744"/>
            <a:ext cx="5799770" cy="3887433"/>
            <a:chOff x="0" y="0"/>
            <a:chExt cx="5799770" cy="3887433"/>
          </a:xfrm>
        </p:grpSpPr>
        <p:sp>
          <p:nvSpPr>
            <p:cNvPr id="1067810730" name="" hidden="0"/>
            <p:cNvSpPr txBox="1"/>
            <p:nvPr isPhoto="0" userDrawn="0"/>
          </p:nvSpPr>
          <p:spPr bwMode="auto">
            <a:xfrm flipH="0" flipV="0">
              <a:off x="0" y="0"/>
              <a:ext cx="5799771" cy="518194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b="0"/>
                <a:t>(inspired by)</a:t>
              </a:r>
              <a:r>
                <a:rPr b="1"/>
                <a:t> Integrated Variogram Across a Range of Scales</a:t>
              </a:r>
              <a:endParaRPr b="1"/>
            </a:p>
            <a:p>
              <a:pPr>
                <a:defRPr/>
              </a:pPr>
              <a:r>
                <a:rPr/>
                <a:t>Razavi and Gupta (2016a, b)</a:t>
              </a:r>
              <a:endParaRPr/>
            </a:p>
          </p:txBody>
        </p:sp>
        <p:sp>
          <p:nvSpPr>
            <p:cNvPr id="1705499244" name="" hidden="0"/>
            <p:cNvSpPr/>
            <p:nvPr isPhoto="0" userDrawn="0"/>
          </p:nvSpPr>
          <p:spPr bwMode="auto">
            <a:xfrm flipH="0" flipV="0">
              <a:off x="1550343" y="2847366"/>
              <a:ext cx="1973425" cy="66514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  <a:prstTxWarp prst="textNoShape"/>
              <a:noAutofit/>
            </a:bodyPr>
            <a:p>
              <a:pPr algn="ctr"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/>
                      <m:oMath>
                        <m:r>
                          <m:rPr/>
                          <a:rPr>
                            <a:latin typeface="Cambria Math"/>
                            <a:ea typeface="Cambria Math"/>
                            <a:cs typeface="Cambria Math"/>
                          </a:rPr>
                          <m:t>Γ</m:t>
                        </m:r>
                        <m:r>
                          <m:rPr/>
                          <a:rPr>
                            <a:latin typeface="Cambria Math"/>
                            <a:ea typeface="Cambria Math"/>
                            <a:cs typeface="Cambria Math"/>
                          </a:rPr>
                          <m:t>(H)=</m:t>
                        </m:r>
                        <m:nary>
                          <m:naryPr>
                            <m:grow m:val="off"/>
                            <m:limLoc m:val="subSup"/>
                            <m:ctrlPr>
                              <a:rPr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i"/>
                              </m:rP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0</m:t>
                            </m:r>
                          </m:sub>
                          <m:sup>
                            <m:r>
                              <m:rPr>
                                <m:sty m:val="i"/>
                              </m:rP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H</m:t>
                            </m:r>
                          </m:sup>
                          <m:e>
                            <m:r>
                              <m:rPr/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γ(h)dh</m:t>
                            </m:r>
                          </m:e>
                        </m:nary>
                      </m:oMath>
                    </m:oMathPara>
                  </a14:m>
                </mc:Choice>
                <mc:Fallback/>
              </mc:AlternateContent>
              <a:endParaRPr>
                <a:latin typeface="Cambria Math"/>
                <a:ea typeface="Cambria Math"/>
                <a:cs typeface="Cambria Math"/>
              </a:endParaRPr>
            </a:p>
          </p:txBody>
        </p:sp>
        <p:sp>
          <p:nvSpPr>
            <p:cNvPr id="1714206517" name="" hidden="0"/>
            <p:cNvSpPr/>
            <p:nvPr isPhoto="0" userDrawn="0"/>
          </p:nvSpPr>
          <p:spPr bwMode="auto">
            <a:xfrm flipH="0" flipV="0">
              <a:off x="354654" y="1784817"/>
              <a:ext cx="4012659" cy="56363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  <a:prstTxWarp prst="textNoShape"/>
              <a:noAutofit/>
            </a:bodyPr>
            <a:p>
              <a:pPr algn="ctr"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/>
                      <m:oMath>
                        <m:r>
                          <m:rPr/>
                          <a:rPr>
                            <a:latin typeface="Cambria Math"/>
                            <a:ea typeface="Cambria Math"/>
                            <a:cs typeface="Cambria Math"/>
                          </a:rPr>
                          <m:t>γ</m:t>
                        </m:r>
                        <m:d>
                          <m:dPr>
                            <m:begChr m:val="("/>
                            <m:endChr m:val=")"/>
                            <m:ctrlPr>
                              <a:rPr/>
                            </m:ctrlPr>
                          </m:dPr>
                          <m:e>
                            <m:r>
                              <m:rPr/>
                              <a:rPr/>
                              <m:t>h</m:t>
                            </m:r>
                          </m:e>
                        </m:d>
                        <m:r>
                          <m:rPr/>
                          <a:rPr>
                            <a:latin typeface="Cambria Math"/>
                            <a:ea typeface="Cambria Math"/>
                            <a:cs typeface="Cambria Math"/>
                          </a:rPr>
                          <m:t>=</m:t>
                        </m:r>
                        <m:f>
                          <m:fPr>
                            <m:ctrlPr>
                              <a:rPr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i"/>
                              </m:rP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i"/>
                              </m:rP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2N(h)</m:t>
                            </m:r>
                          </m:den>
                        </m:f>
                        <m:nary>
                          <m:naryPr>
                            <m:chr m:val="∑"/>
                            <m:grow m:val="off"/>
                            <m:limLoc m:val="subSup"/>
                            <m:supHide m:val="on"/>
                            <m:ctrlPr>
                              <a:rPr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i"/>
                              </m:rP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(i,j)</m:t>
                            </m:r>
                            <m:r>
                              <m:rPr>
                                <m:sty m:val="i"/>
                              </m:rP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∈N(h)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sz="1400" i="1" u="none" strike="noStrike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sz="1400" i="1" u="none" strike="noStrike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i"/>
                                      </m:rPr>
                                      <a:rPr sz="1400" u="none" strike="noStrike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y</m:t>
                                    </m:r>
                                    <m:d>
                                      <m:dPr>
                                        <m:begChr m:val="("/>
                                        <m:endChr m:val=")"/>
                                        <m:ctrlPr>
                                          <a:rPr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sz="1400" i="1" u="none" strike="noStrike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i"/>
                                              </m:rPr>
                                              <a:rPr sz="1400" u="none" strike="noStrike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Cambria Math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i"/>
                                              </m:rPr>
                                              <a:rPr sz="1400" u="none" strike="noStrike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Cambria Math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m:rPr/>
                                      <a:rPr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- y(</m:t>
                                    </m:r>
                                    <m:sSub>
                                      <m:sSubPr>
                                        <m:ctrlPr>
                                          <a:rPr sz="1400" i="1" u="none" strike="noStrike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Cambria Math"/>
                                            <a:cs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i"/>
                                          </m:rPr>
                                          <a:rPr sz="1400" u="none" strike="noStrike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Cambria Math"/>
                                            <a:cs typeface="Cambria Math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i"/>
                                          </m:rPr>
                                          <a:rPr sz="1400" u="none" strike="noStrike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Cambria Math"/>
                                            <a:cs typeface="Cambria Math"/>
                                          </a:rPr>
                                          <m:t>j</m:t>
                                        </m:r>
                                      </m:sub>
                                    </m:sSub>
                                    <m:r>
                                      <m:rPr/>
                                      <a:rPr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/>
                                  <a:rPr lang="en-US" sz="1400" u="none" strike="noStrike" cap="none" spc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</mc:Choice>
                <mc:Fallback/>
              </mc:AlternateContent>
              <a:endParaRPr>
                <a:latin typeface="Cambria Math"/>
                <a:ea typeface="Cambria Math"/>
                <a:cs typeface="Cambria Math"/>
              </a:endParaRPr>
            </a:p>
          </p:txBody>
        </p:sp>
        <p:sp>
          <p:nvSpPr>
            <p:cNvPr id="1629798715" name="" hidden="0"/>
            <p:cNvSpPr txBox="1"/>
            <p:nvPr isPhoto="0" userDrawn="0"/>
          </p:nvSpPr>
          <p:spPr bwMode="auto">
            <a:xfrm flipH="0" flipV="0">
              <a:off x="233057" y="1063962"/>
              <a:ext cx="5107020" cy="518194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upright="0" compatLnSpc="0">
              <a:noAutofit/>
            </a:bodyPr>
            <a:p>
              <a:pPr>
                <a:defRPr/>
              </a:pPr>
              <a:r>
                <a:rPr/>
                <a:t>Estimate variogram from variances of all pairs of points separated by a distance h in the considered dimension</a:t>
              </a:r>
              <a:endParaRPr/>
            </a:p>
          </p:txBody>
        </p:sp>
        <p:sp>
          <p:nvSpPr>
            <p:cNvPr id="143681626" name="" hidden="0"/>
            <p:cNvSpPr txBox="1"/>
            <p:nvPr isPhoto="0" userDrawn="0"/>
          </p:nvSpPr>
          <p:spPr bwMode="auto">
            <a:xfrm flipH="0" flipV="0">
              <a:off x="233056" y="2472444"/>
              <a:ext cx="5107019" cy="374919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upright="0" compatLnSpc="0">
              <a:noAutofit/>
            </a:bodyPr>
            <a:p>
              <a:pPr>
                <a:defRPr/>
              </a:pPr>
              <a:r>
                <a:rPr/>
                <a:t>Integrate the variogram to the desired sensitivity scale H</a:t>
              </a:r>
              <a:endParaRPr/>
            </a:p>
          </p:txBody>
        </p:sp>
        <p:sp>
          <p:nvSpPr>
            <p:cNvPr id="256659558" name="" hidden="0"/>
            <p:cNvSpPr txBox="1"/>
            <p:nvPr isPhoto="0" userDrawn="0"/>
          </p:nvSpPr>
          <p:spPr bwMode="auto">
            <a:xfrm flipH="0" flipV="0">
              <a:off x="2899885" y="3512512"/>
              <a:ext cx="2582055" cy="374919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upright="0" compatLnSpc="0">
              <a:noAutofit/>
            </a:bodyPr>
            <a:p>
              <a:pPr>
                <a:defRPr/>
              </a:pPr>
              <a:r>
                <a:rPr b="1">
                  <a:solidFill>
                    <a:schemeClr val="bg2">
                      <a:lumMod val="50000"/>
                    </a:schemeClr>
                  </a:solidFill>
                </a:rPr>
                <a:t>repeat for each factor</a:t>
              </a:r>
              <a:endParaRPr b="1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94515153" name="" hidden="0"/>
            <p:cNvSpPr/>
            <p:nvPr isPhoto="0" userDrawn="0"/>
          </p:nvSpPr>
          <p:spPr bwMode="auto">
            <a:xfrm flipH="0" flipV="0">
              <a:off x="172260" y="901833"/>
              <a:ext cx="324253" cy="2563642"/>
            </a:xfrm>
            <a:prstGeom prst="leftBracket">
              <a:avLst>
                <a:gd name="adj" fmla="val 8333"/>
              </a:avLst>
            </a:prstGeom>
            <a:ln w="28575" cap="flat" cmpd="sng" algn="ctr">
              <a:solidFill>
                <a:srgbClr val="002060"/>
              </a:solidFill>
              <a:prstDash val="soli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767018157" name="" hidden="0"/>
            <p:cNvSpPr/>
            <p:nvPr isPhoto="0" userDrawn="0"/>
          </p:nvSpPr>
          <p:spPr bwMode="auto">
            <a:xfrm rot="10799953" flipH="0" flipV="0">
              <a:off x="4833429" y="901833"/>
              <a:ext cx="324252" cy="2563641"/>
            </a:xfrm>
            <a:prstGeom prst="leftBracket">
              <a:avLst>
                <a:gd name="adj" fmla="val 8333"/>
              </a:avLst>
            </a:prstGeom>
            <a:ln w="28575" cap="flat" cmpd="sng" algn="ctr">
              <a:solidFill>
                <a:srgbClr val="002060"/>
              </a:solidFill>
              <a:prstDash val="soli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cxnSp>
        <p:nvCxnSpPr>
          <p:cNvPr id="1385097592" name="" hidden="0"/>
          <p:cNvCxnSpPr>
            <a:cxnSpLocks/>
          </p:cNvCxnSpPr>
          <p:nvPr isPhoto="0" userDrawn="0"/>
        </p:nvCxnSpPr>
        <p:spPr bwMode="auto">
          <a:xfrm flipH="0" flipV="1">
            <a:off x="3015801" y="2091372"/>
            <a:ext cx="359721" cy="0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headEnd type="arrow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463582" name="" hidden="0"/>
          <p:cNvCxnSpPr>
            <a:cxnSpLocks/>
          </p:cNvCxnSpPr>
          <p:nvPr isPhoto="0" userDrawn="0"/>
        </p:nvCxnSpPr>
        <p:spPr bwMode="auto">
          <a:xfrm flipH="0" flipV="1">
            <a:off x="1428300" y="4373403"/>
            <a:ext cx="359721" cy="0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headEnd type="arrow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8215714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CB05 + 2 products</a:t>
            </a:r>
            <a:endParaRPr sz="3200">
              <a:latin typeface="Calibri"/>
              <a:ea typeface="Calibri"/>
              <a:cs typeface="Calibri"/>
            </a:endParaRPr>
          </a:p>
        </p:txBody>
      </p:sp>
      <p:cxnSp>
        <p:nvCxnSpPr>
          <p:cNvPr id="528241137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2" y="793773"/>
            <a:ext cx="2086798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3058524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733138" y="166049"/>
            <a:ext cx="7338713" cy="6421374"/>
          </a:xfrm>
          <a:prstGeom prst="rect">
            <a:avLst/>
          </a:prstGeom>
        </p:spPr>
      </p:pic>
      <p:sp>
        <p:nvSpPr>
          <p:cNvPr id="924047231" name="" hidden="0"/>
          <p:cNvSpPr txBox="1"/>
          <p:nvPr isPhoto="0" userDrawn="0"/>
        </p:nvSpPr>
        <p:spPr bwMode="auto">
          <a:xfrm flipH="0" flipV="0">
            <a:off x="368821" y="1638929"/>
            <a:ext cx="4025492" cy="84103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800"/>
              <a:t>Sensitivity to the NOx factor similar across all scales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5599045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CB05 + 2 products</a:t>
            </a:r>
            <a:endParaRPr sz="3200">
              <a:latin typeface="Calibri"/>
              <a:ea typeface="Calibri"/>
              <a:cs typeface="Calibri"/>
            </a:endParaRPr>
          </a:p>
        </p:txBody>
      </p:sp>
      <p:cxnSp>
        <p:nvCxnSpPr>
          <p:cNvPr id="30178984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1" y="793773"/>
            <a:ext cx="2086797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4608422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733138" y="166049"/>
            <a:ext cx="7338713" cy="6421374"/>
          </a:xfrm>
          <a:prstGeom prst="rect">
            <a:avLst/>
          </a:prstGeom>
        </p:spPr>
      </p:pic>
      <p:sp>
        <p:nvSpPr>
          <p:cNvPr id="1534715785" name="" hidden="0"/>
          <p:cNvSpPr txBox="1"/>
          <p:nvPr isPhoto="0" userDrawn="0"/>
        </p:nvSpPr>
        <p:spPr bwMode="auto">
          <a:xfrm flipH="0" flipV="0">
            <a:off x="368821" y="1638929"/>
            <a:ext cx="4025491" cy="173535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800"/>
              <a:t>Sensitivity to the NOx factor similar across all scales</a:t>
            </a:r>
            <a:endParaRPr sz="1800"/>
          </a:p>
          <a:p>
            <a:pPr>
              <a:defRPr/>
            </a:pPr>
            <a:endParaRPr sz="1800"/>
          </a:p>
          <a:p>
            <a:pPr>
              <a:defRPr/>
            </a:pPr>
            <a:r>
              <a:rPr sz="1800"/>
              <a:t>Sensitity to the a-pinene factor is stronger at larger scales</a:t>
            </a:r>
            <a:endParaRPr sz="1800"/>
          </a:p>
          <a:p>
            <a:pPr>
              <a:defRPr/>
            </a:pP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1639718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CB05 + 2 products</a:t>
            </a:r>
            <a:endParaRPr sz="3200">
              <a:latin typeface="Calibri"/>
              <a:ea typeface="Calibri"/>
              <a:cs typeface="Calibri"/>
            </a:endParaRPr>
          </a:p>
        </p:txBody>
      </p:sp>
      <p:cxnSp>
        <p:nvCxnSpPr>
          <p:cNvPr id="1745509945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1" y="793773"/>
            <a:ext cx="2086797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9904935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733138" y="166049"/>
            <a:ext cx="7338713" cy="6421374"/>
          </a:xfrm>
          <a:prstGeom prst="rect">
            <a:avLst/>
          </a:prstGeom>
        </p:spPr>
      </p:pic>
      <p:sp>
        <p:nvSpPr>
          <p:cNvPr id="1505079314" name="" hidden="0"/>
          <p:cNvSpPr txBox="1"/>
          <p:nvPr isPhoto="0" userDrawn="0"/>
        </p:nvSpPr>
        <p:spPr bwMode="auto">
          <a:xfrm flipH="0" flipV="0">
            <a:off x="368821" y="1638929"/>
            <a:ext cx="4025491" cy="231293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800"/>
              <a:t>Sensitivity to the NOx factor similar across all scales</a:t>
            </a:r>
            <a:endParaRPr sz="1800"/>
          </a:p>
          <a:p>
            <a:pPr>
              <a:defRPr/>
            </a:pPr>
            <a:endParaRPr sz="1800"/>
          </a:p>
          <a:p>
            <a:pPr>
              <a:defRPr/>
            </a:pPr>
            <a:r>
              <a:rPr sz="1800"/>
              <a:t>Sensitity to the a-pinene factor is stronger at larger scales</a:t>
            </a:r>
            <a:endParaRPr sz="1800"/>
          </a:p>
          <a:p>
            <a:pPr>
              <a:defRPr/>
            </a:pPr>
            <a:endParaRPr sz="1800"/>
          </a:p>
          <a:p>
            <a:pPr>
              <a:defRPr/>
            </a:pPr>
            <a:r>
              <a:rPr sz="1800"/>
              <a:t>Sensitivity to POA factor is similar to sensitivity to a-pinene</a:t>
            </a:r>
            <a:endParaRPr sz="1800"/>
          </a:p>
          <a:p>
            <a:pPr>
              <a:defRPr/>
            </a:pP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136651950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1" y="793773"/>
            <a:ext cx="2086797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5160667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CB05: switching the SOA parameterization</a:t>
            </a:r>
            <a:endParaRPr sz="3200">
              <a:latin typeface="Calibri"/>
              <a:ea typeface="Calibri"/>
              <a:cs typeface="Calibri"/>
            </a:endParaRPr>
          </a:p>
        </p:txBody>
      </p:sp>
      <p:pic>
        <p:nvPicPr>
          <p:cNvPr id="126690184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781252" y="1039966"/>
            <a:ext cx="10629494" cy="4905919"/>
          </a:xfrm>
          <a:prstGeom prst="rect">
            <a:avLst/>
          </a:prstGeom>
        </p:spPr>
      </p:pic>
      <p:sp>
        <p:nvSpPr>
          <p:cNvPr id="1719171221" name="" hidden="0"/>
          <p:cNvSpPr txBox="1"/>
          <p:nvPr isPhoto="0" userDrawn="0"/>
        </p:nvSpPr>
        <p:spPr bwMode="auto">
          <a:xfrm flipH="0" flipV="0">
            <a:off x="2118829" y="1813803"/>
            <a:ext cx="5536458" cy="64011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/>
              <a:t>Stronger sensitivities </a:t>
            </a:r>
            <a:r>
              <a:rPr sz="1800"/>
              <a:t>with the VBS: higher SOA yields that depend on OH concentrations</a:t>
            </a:r>
            <a:endParaRPr sz="1800"/>
          </a:p>
        </p:txBody>
      </p:sp>
      <p:sp>
        <p:nvSpPr>
          <p:cNvPr id="248925868" name=""/>
          <p:cNvSpPr/>
          <p:nvPr/>
        </p:nvSpPr>
        <p:spPr bwMode="auto">
          <a:xfrm flipH="0" flipV="0">
            <a:off x="6945789" y="1052762"/>
            <a:ext cx="1704473" cy="426118"/>
          </a:xfrm>
          <a:prstGeom prst="rect">
            <a:avLst/>
          </a:prstGeom>
          <a:noFill/>
          <a:ln w="38099" cap="flat" cmpd="sng" algn="ctr">
            <a:solidFill>
              <a:schemeClr val="accent2">
                <a:lumMod val="74901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304768202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0" y="793773"/>
            <a:ext cx="2086796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1253963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CB05: switching the SOA parameterization</a:t>
            </a:r>
            <a:endParaRPr sz="3200">
              <a:latin typeface="Calibri"/>
              <a:ea typeface="Calibri"/>
              <a:cs typeface="Calibri"/>
            </a:endParaRPr>
          </a:p>
        </p:txBody>
      </p:sp>
      <p:pic>
        <p:nvPicPr>
          <p:cNvPr id="114816755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781251" y="1039965"/>
            <a:ext cx="10629493" cy="4905919"/>
          </a:xfrm>
          <a:prstGeom prst="rect">
            <a:avLst/>
          </a:prstGeom>
        </p:spPr>
      </p:pic>
      <p:sp>
        <p:nvSpPr>
          <p:cNvPr id="135347138" name="" hidden="0"/>
          <p:cNvSpPr txBox="1"/>
          <p:nvPr isPhoto="0" userDrawn="0"/>
        </p:nvSpPr>
        <p:spPr bwMode="auto">
          <a:xfrm flipH="0" flipV="0">
            <a:off x="1966834" y="1661808"/>
            <a:ext cx="8623165" cy="942367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800"/>
              <a:t>VBS is similarly sensitive to small changes of NOx and POA</a:t>
            </a:r>
            <a:endParaRPr sz="1800"/>
          </a:p>
          <a:p>
            <a:pPr>
              <a:defRPr/>
            </a:pPr>
            <a:endParaRPr sz="1800"/>
          </a:p>
          <a:p>
            <a:pPr>
              <a:defRPr/>
            </a:pPr>
            <a:r>
              <a:rPr sz="1800"/>
              <a:t>Similar contribution of all factors at larger scale for both SOA parametrizations</a:t>
            </a:r>
            <a:endParaRPr sz="1800"/>
          </a:p>
        </p:txBody>
      </p:sp>
      <p:sp>
        <p:nvSpPr>
          <p:cNvPr id="883341357" name=""/>
          <p:cNvSpPr/>
          <p:nvPr/>
        </p:nvSpPr>
        <p:spPr bwMode="auto">
          <a:xfrm flipH="0" flipV="0">
            <a:off x="6945788" y="1052761"/>
            <a:ext cx="1704472" cy="426117"/>
          </a:xfrm>
          <a:prstGeom prst="rect">
            <a:avLst/>
          </a:prstGeom>
          <a:noFill/>
          <a:ln w="38099" cap="flat" cmpd="sng" algn="ctr">
            <a:solidFill>
              <a:schemeClr val="accent2">
                <a:lumMod val="74901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39444649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1" y="793773"/>
            <a:ext cx="2086797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3343070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CB05: increasing the complexity of the SOA parameterization</a:t>
            </a:r>
            <a:endParaRPr sz="3200">
              <a:latin typeface="Calibri"/>
              <a:ea typeface="Calibri"/>
              <a:cs typeface="Calibri"/>
            </a:endParaRPr>
          </a:p>
        </p:txBody>
      </p:sp>
      <p:pic>
        <p:nvPicPr>
          <p:cNvPr id="397217909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918882"/>
            <a:ext cx="12191999" cy="5020235"/>
          </a:xfrm>
          <a:prstGeom prst="rect">
            <a:avLst/>
          </a:prstGeom>
        </p:spPr>
      </p:pic>
      <p:sp>
        <p:nvSpPr>
          <p:cNvPr id="763517256" name="" hidden="0"/>
          <p:cNvSpPr txBox="1"/>
          <p:nvPr isPhoto="0" userDrawn="0"/>
        </p:nvSpPr>
        <p:spPr bwMode="auto">
          <a:xfrm flipH="0" flipV="0">
            <a:off x="1120867" y="1362254"/>
            <a:ext cx="3885860" cy="2160288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000"/>
              <a:t>Aging SOA in the VBS increases the large scale sensitivity to POA</a:t>
            </a:r>
            <a:endParaRPr sz="2000"/>
          </a:p>
          <a:p>
            <a:pPr>
              <a:defRPr/>
            </a:pPr>
            <a:endParaRPr sz="2000"/>
          </a:p>
          <a:p>
            <a:pPr>
              <a:defRPr/>
            </a:pPr>
            <a:r>
              <a:rPr sz="2000"/>
              <a:t>The sensitivity to the NOx, POA, a-pinene factors is driven by the partitioning behavior more than SOA precursors oxidation</a:t>
            </a:r>
            <a:endParaRPr sz="2000"/>
          </a:p>
        </p:txBody>
      </p:sp>
      <p:sp>
        <p:nvSpPr>
          <p:cNvPr id="186346061" name=""/>
          <p:cNvSpPr/>
          <p:nvPr/>
        </p:nvSpPr>
        <p:spPr bwMode="auto">
          <a:xfrm flipH="0" flipV="0">
            <a:off x="8324407" y="927432"/>
            <a:ext cx="1704472" cy="426117"/>
          </a:xfrm>
          <a:prstGeom prst="rect">
            <a:avLst/>
          </a:prstGeom>
          <a:noFill/>
          <a:ln w="38099" cap="flat" cmpd="sng" algn="ctr">
            <a:solidFill>
              <a:schemeClr val="accent2">
                <a:lumMod val="74901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833045763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1" y="793773"/>
            <a:ext cx="2086797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9118733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422819" y="68740"/>
            <a:ext cx="9691985" cy="6271284"/>
          </a:xfrm>
          <a:prstGeom prst="rect">
            <a:avLst/>
          </a:prstGeom>
        </p:spPr>
      </p:pic>
      <p:sp>
        <p:nvSpPr>
          <p:cNvPr id="266398103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Let’s try another chemical mechanism: carbon bond 6</a:t>
            </a:r>
            <a:endParaRPr sz="3200">
              <a:latin typeface="Calibri"/>
              <a:ea typeface="Calibri"/>
              <a:cs typeface="Calibri"/>
            </a:endParaRPr>
          </a:p>
        </p:txBody>
      </p:sp>
      <p:sp>
        <p:nvSpPr>
          <p:cNvPr id="1219059548" name="" hidden="0"/>
          <p:cNvSpPr txBox="1"/>
          <p:nvPr isPhoto="0" userDrawn="0"/>
        </p:nvSpPr>
        <p:spPr bwMode="auto">
          <a:xfrm flipH="0" flipV="0">
            <a:off x="544483" y="3467453"/>
            <a:ext cx="4620637" cy="1696631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000"/>
              <a:t>The sensitivity of system is controlled by the SOA parametrization more than the gas phase mechanism</a:t>
            </a:r>
            <a:endParaRPr sz="2000"/>
          </a:p>
          <a:p>
            <a:pPr>
              <a:defRPr/>
            </a:pPr>
            <a:endParaRPr sz="2000"/>
          </a:p>
          <a:p>
            <a:pPr>
              <a:defRPr/>
            </a:pPr>
            <a:r>
              <a:rPr sz="2000"/>
              <a:t>CB05 and CB6 are related</a:t>
            </a:r>
            <a:endParaRPr sz="2000"/>
          </a:p>
        </p:txBody>
      </p:sp>
      <p:sp>
        <p:nvSpPr>
          <p:cNvPr id="1603347799" name=""/>
          <p:cNvSpPr/>
          <p:nvPr/>
        </p:nvSpPr>
        <p:spPr bwMode="auto">
          <a:xfrm flipH="0" flipV="0">
            <a:off x="11056578" y="4060657"/>
            <a:ext cx="300789" cy="977565"/>
          </a:xfrm>
          <a:prstGeom prst="rect">
            <a:avLst/>
          </a:prstGeom>
          <a:noFill/>
          <a:ln w="38099" cap="flat" cmpd="sng" algn="ctr">
            <a:solidFill>
              <a:schemeClr val="accent1">
                <a:lumMod val="74901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90829906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1" y="793773"/>
            <a:ext cx="2086797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07508788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114495" y="0"/>
            <a:ext cx="7286625" cy="6858000"/>
          </a:xfrm>
          <a:prstGeom prst="rect">
            <a:avLst/>
          </a:prstGeom>
        </p:spPr>
      </p:pic>
      <p:sp>
        <p:nvSpPr>
          <p:cNvPr id="2107058493" name="Google Shape;56;g28c5742d2c5_0_17" hidden="0"/>
          <p:cNvSpPr txBox="1"/>
          <p:nvPr isPhoto="0" userDrawn="0"/>
        </p:nvSpPr>
        <p:spPr bwMode="auto">
          <a:xfrm flipH="0" flipV="0">
            <a:off x="529173" y="166050"/>
            <a:ext cx="10993059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Let’s try an unrelated chemical mechanism</a:t>
            </a:r>
            <a:r>
              <a:rPr sz="3200">
                <a:latin typeface="Calibri"/>
                <a:ea typeface="Calibri"/>
                <a:cs typeface="Calibri"/>
              </a:rPr>
              <a:t>: craccm1</a:t>
            </a:r>
            <a:endParaRPr sz="3200">
              <a:latin typeface="Calibri"/>
              <a:ea typeface="Calibri"/>
              <a:cs typeface="Calibri"/>
            </a:endParaRPr>
          </a:p>
        </p:txBody>
      </p:sp>
      <p:sp>
        <p:nvSpPr>
          <p:cNvPr id="958067227" name="" hidden="0"/>
          <p:cNvSpPr txBox="1"/>
          <p:nvPr isPhoto="0" userDrawn="0"/>
        </p:nvSpPr>
        <p:spPr bwMode="auto">
          <a:xfrm flipH="0" flipV="0">
            <a:off x="719015" y="2819821"/>
            <a:ext cx="5399602" cy="1108917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000"/>
              <a:t>CRACCM1 is not related to CB05 and CB6</a:t>
            </a:r>
            <a:endParaRPr sz="2000"/>
          </a:p>
          <a:p>
            <a:pPr>
              <a:defRPr/>
            </a:pPr>
            <a:endParaRPr sz="2000"/>
          </a:p>
          <a:p>
            <a:pPr>
              <a:defRPr/>
            </a:pPr>
            <a:r>
              <a:rPr sz="2000"/>
              <a:t>SOA formation sensitivities are still similar</a:t>
            </a:r>
            <a:endParaRPr sz="2000"/>
          </a:p>
        </p:txBody>
      </p:sp>
      <p:sp>
        <p:nvSpPr>
          <p:cNvPr id="429167727" name=""/>
          <p:cNvSpPr txBox="1"/>
          <p:nvPr/>
        </p:nvSpPr>
        <p:spPr bwMode="auto">
          <a:xfrm flipH="0" flipV="0">
            <a:off x="9030937" y="5635624"/>
            <a:ext cx="1082918" cy="305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still running</a:t>
            </a:r>
            <a:endParaRPr/>
          </a:p>
        </p:txBody>
      </p:sp>
      <p:sp>
        <p:nvSpPr>
          <p:cNvPr id="1297947713" name=""/>
          <p:cNvSpPr txBox="1"/>
          <p:nvPr/>
        </p:nvSpPr>
        <p:spPr bwMode="auto">
          <a:xfrm rot="5399978" flipH="0" flipV="0">
            <a:off x="10292582" y="5516813"/>
            <a:ext cx="1111500" cy="36611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/>
              <a:t>craccm1</a:t>
            </a:r>
            <a:endParaRPr sz="1800" b="1"/>
          </a:p>
        </p:txBody>
      </p:sp>
      <p:sp>
        <p:nvSpPr>
          <p:cNvPr id="2043679143" name=""/>
          <p:cNvSpPr txBox="1"/>
          <p:nvPr/>
        </p:nvSpPr>
        <p:spPr bwMode="auto">
          <a:xfrm rot="5399978" flipH="0" flipV="0">
            <a:off x="10587368" y="3163353"/>
            <a:ext cx="577508" cy="36611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/>
              <a:t>cb6</a:t>
            </a:r>
            <a:endParaRPr sz="1800" b="1"/>
          </a:p>
        </p:txBody>
      </p:sp>
      <p:sp>
        <p:nvSpPr>
          <p:cNvPr id="615802721" name=""/>
          <p:cNvSpPr txBox="1"/>
          <p:nvPr/>
        </p:nvSpPr>
        <p:spPr bwMode="auto">
          <a:xfrm rot="5399978" flipH="0" flipV="0">
            <a:off x="10426441" y="935402"/>
            <a:ext cx="704643" cy="36611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/>
              <a:t>cb05</a:t>
            </a:r>
            <a:endParaRPr sz="1800" b="1"/>
          </a:p>
        </p:txBody>
      </p:sp>
      <p:sp>
        <p:nvSpPr>
          <p:cNvPr id="427276215" name=""/>
          <p:cNvSpPr/>
          <p:nvPr/>
        </p:nvSpPr>
        <p:spPr bwMode="auto">
          <a:xfrm flipH="0" flipV="0">
            <a:off x="10680590" y="5063288"/>
            <a:ext cx="300789" cy="1192334"/>
          </a:xfrm>
          <a:prstGeom prst="rect">
            <a:avLst/>
          </a:prstGeom>
          <a:noFill/>
          <a:ln w="38099" cap="flat" cmpd="sng" algn="ctr">
            <a:solidFill>
              <a:schemeClr val="accent1">
                <a:lumMod val="74901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0042720" name="Google Shape;122;p23" hidden="0"/>
          <p:cNvSpPr txBox="1"/>
          <p:nvPr isPhoto="0" userDrawn="0"/>
        </p:nvSpPr>
        <p:spPr bwMode="auto">
          <a:xfrm>
            <a:off x="529133" y="166066"/>
            <a:ext cx="11509155" cy="56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4" tIns="68574" rIns="68574" bIns="68574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fr" sz="2800">
                <a:latin typeface="Calibri"/>
                <a:ea typeface="Calibri"/>
                <a:cs typeface="Calibri"/>
              </a:rPr>
              <a:t>Atmospheric Evolution of Organics : in models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050971065" name="Google Shape;123;p23" hidden="0"/>
          <p:cNvCxnSpPr>
            <a:cxnSpLocks/>
          </p:cNvCxnSpPr>
          <p:nvPr isPhoto="0" userDrawn="0"/>
        </p:nvCxnSpPr>
        <p:spPr bwMode="auto">
          <a:xfrm>
            <a:off x="368825" y="793774"/>
            <a:ext cx="2086799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62723533" name="Google Shape;125;p23" hidden="0"/>
          <p:cNvGrpSpPr/>
          <p:nvPr isPhoto="0" userDrawn="0"/>
        </p:nvGrpSpPr>
        <p:grpSpPr bwMode="auto">
          <a:xfrm>
            <a:off x="2771061" y="4447057"/>
            <a:ext cx="3324886" cy="1843155"/>
            <a:chOff x="0" y="0"/>
            <a:chExt cx="3324886" cy="1843155"/>
          </a:xfrm>
        </p:grpSpPr>
        <p:sp>
          <p:nvSpPr>
            <p:cNvPr id="45200916" name="Google Shape;126;p23" hidden="0"/>
            <p:cNvSpPr txBox="1"/>
            <p:nvPr isPhoto="0" userDrawn="0"/>
          </p:nvSpPr>
          <p:spPr bwMode="auto">
            <a:xfrm>
              <a:off x="989579" y="0"/>
              <a:ext cx="2335307" cy="617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Volatile Organic Compounds</a:t>
              </a:r>
              <a:endParaRPr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850222289" name="Google Shape;127;p23" hidden="0"/>
            <p:cNvSpPr txBox="1"/>
            <p:nvPr isPhoto="0" userDrawn="0"/>
          </p:nvSpPr>
          <p:spPr bwMode="auto">
            <a:xfrm>
              <a:off x="0" y="924623"/>
              <a:ext cx="2006736" cy="708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rPr>
                <a:t>Biogenic and anthropogenic emissions</a:t>
              </a:r>
              <a:endParaRPr sz="1400" baseline="-25000">
                <a:solidFill>
                  <a:schemeClr val="dk2"/>
                </a:solidFill>
                <a:latin typeface="Lato Light"/>
                <a:ea typeface="Lato Light"/>
                <a:cs typeface="Lato Light"/>
              </a:endParaRPr>
            </a:p>
          </p:txBody>
        </p:sp>
        <p:sp>
          <p:nvSpPr>
            <p:cNvPr id="122711251" name="Google Shape;128;p23" hidden="0"/>
            <p:cNvSpPr/>
            <p:nvPr isPhoto="0" userDrawn="0"/>
          </p:nvSpPr>
          <p:spPr bwMode="auto">
            <a:xfrm rot="-5399976">
              <a:off x="1603977" y="980955"/>
              <a:ext cx="1106400" cy="6179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4" tIns="34274" rIns="68574" bIns="34274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</p:grpSp>
      <p:grpSp>
        <p:nvGrpSpPr>
          <p:cNvPr id="1306414129" name="Google Shape;129;p23" hidden="0"/>
          <p:cNvGrpSpPr/>
          <p:nvPr isPhoto="0" userDrawn="0"/>
        </p:nvGrpSpPr>
        <p:grpSpPr bwMode="auto">
          <a:xfrm>
            <a:off x="3124666" y="2949272"/>
            <a:ext cx="3072858" cy="1551729"/>
            <a:chOff x="0" y="0"/>
            <a:chExt cx="3072858" cy="1551729"/>
          </a:xfrm>
        </p:grpSpPr>
        <p:sp>
          <p:nvSpPr>
            <p:cNvPr id="1012750603" name="Google Shape;130;p23" hidden="0"/>
            <p:cNvSpPr/>
            <p:nvPr isPhoto="0" userDrawn="0"/>
          </p:nvSpPr>
          <p:spPr bwMode="auto">
            <a:xfrm rot="5399976" flipH="1">
              <a:off x="1488322" y="907777"/>
              <a:ext cx="707099" cy="2963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4" tIns="34274" rIns="68574" bIns="34274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427881495" name="Google Shape;131;p23" hidden="0"/>
            <p:cNvSpPr txBox="1"/>
            <p:nvPr isPhoto="0" userDrawn="0"/>
          </p:nvSpPr>
          <p:spPr bwMode="auto">
            <a:xfrm>
              <a:off x="610948" y="0"/>
              <a:ext cx="2461908" cy="617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Oxidized Volatile Organic Compounds</a:t>
              </a:r>
              <a:endParaRPr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957083924" name="Google Shape;132;p23" hidden="0"/>
            <p:cNvSpPr txBox="1"/>
            <p:nvPr isPhoto="0" userDrawn="0"/>
          </p:nvSpPr>
          <p:spPr bwMode="auto">
            <a:xfrm>
              <a:off x="0" y="884829"/>
              <a:ext cx="1429200" cy="66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rPr>
                <a:t>Gaseous oxidation</a:t>
              </a:r>
              <a:endParaRPr sz="1400">
                <a:solidFill>
                  <a:schemeClr val="dk2"/>
                </a:solidFill>
                <a:latin typeface="Lato Light"/>
                <a:ea typeface="Lato Light"/>
                <a:cs typeface="Lato Light"/>
              </a:endParaRPr>
            </a:p>
          </p:txBody>
        </p:sp>
      </p:grpSp>
      <p:grpSp>
        <p:nvGrpSpPr>
          <p:cNvPr id="642899233" name="Google Shape;133;p23" hidden="0"/>
          <p:cNvGrpSpPr/>
          <p:nvPr isPhoto="0" userDrawn="0"/>
        </p:nvGrpSpPr>
        <p:grpSpPr bwMode="auto">
          <a:xfrm>
            <a:off x="6095998" y="2931935"/>
            <a:ext cx="3191953" cy="1279481"/>
            <a:chOff x="0" y="0"/>
            <a:chExt cx="3191953" cy="1279481"/>
          </a:xfrm>
        </p:grpSpPr>
        <p:sp>
          <p:nvSpPr>
            <p:cNvPr id="1072514576" name="Google Shape;134;p23" hidden="0"/>
            <p:cNvSpPr txBox="1"/>
            <p:nvPr isPhoto="0" userDrawn="0"/>
          </p:nvSpPr>
          <p:spPr bwMode="auto">
            <a:xfrm>
              <a:off x="1436809" y="0"/>
              <a:ext cx="1755143" cy="891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 b="1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Secondary Organic Aerosol</a:t>
              </a:r>
              <a:endParaRPr sz="1800" b="1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grpSp>
          <p:nvGrpSpPr>
            <p:cNvPr id="125192025" name="Google Shape;135;p23" hidden="0"/>
            <p:cNvGrpSpPr/>
            <p:nvPr isPhoto="0" userDrawn="0"/>
          </p:nvGrpSpPr>
          <p:grpSpPr bwMode="auto">
            <a:xfrm>
              <a:off x="0" y="148574"/>
              <a:ext cx="1630296" cy="411635"/>
              <a:chOff x="0" y="0"/>
              <a:chExt cx="1630296" cy="411635"/>
            </a:xfrm>
          </p:grpSpPr>
          <p:sp>
            <p:nvSpPr>
              <p:cNvPr id="284074929" name="Google Shape;136;p23" hidden="0"/>
              <p:cNvSpPr/>
              <p:nvPr isPhoto="0" userDrawn="0"/>
            </p:nvSpPr>
            <p:spPr bwMode="auto">
              <a:xfrm flipH="1">
                <a:off x="0" y="0"/>
                <a:ext cx="1598699" cy="21209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4" tIns="34274" rIns="68574" bIns="34274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lt1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2097633631" name="Google Shape;137;p23" hidden="0"/>
              <p:cNvSpPr/>
              <p:nvPr isPhoto="0" userDrawn="0"/>
            </p:nvSpPr>
            <p:spPr bwMode="auto">
              <a:xfrm rot="10799989" flipH="1">
                <a:off x="31596" y="199535"/>
                <a:ext cx="1598699" cy="21209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4" tIns="34274" rIns="68574" bIns="34274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lt1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</p:grpSp>
        <p:sp>
          <p:nvSpPr>
            <p:cNvPr id="811527606" name="Google Shape;138;p23" hidden="0"/>
            <p:cNvSpPr txBox="1"/>
            <p:nvPr isPhoto="0" userDrawn="0"/>
          </p:nvSpPr>
          <p:spPr bwMode="auto">
            <a:xfrm>
              <a:off x="217103" y="612581"/>
              <a:ext cx="1154699" cy="66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rPr>
                <a:t>Low volatility</a:t>
              </a:r>
              <a:endParaRPr sz="1400">
                <a:solidFill>
                  <a:schemeClr val="dk2"/>
                </a:solidFill>
                <a:latin typeface="Lato Light"/>
                <a:ea typeface="Lato Light"/>
                <a:cs typeface="La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41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89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1437625" name="Google Shape;56;g28c5742d2c5_0_17" hidden="0"/>
          <p:cNvSpPr txBox="1"/>
          <p:nvPr isPhoto="0" userDrawn="0"/>
        </p:nvSpPr>
        <p:spPr bwMode="auto">
          <a:xfrm flipH="0" flipV="0">
            <a:off x="529174" y="166050"/>
            <a:ext cx="10993059" cy="67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-ES" sz="3200">
                <a:latin typeface="Calibri"/>
                <a:ea typeface="Calibri"/>
                <a:cs typeface="Calibri"/>
              </a:rPr>
              <a:t>Preliminary conclusions</a:t>
            </a:r>
            <a:endParaRPr sz="3200">
              <a:latin typeface="Calibri"/>
              <a:ea typeface="Calibri"/>
              <a:cs typeface="Calibri"/>
            </a:endParaRPr>
          </a:p>
        </p:txBody>
      </p:sp>
      <p:cxnSp>
        <p:nvCxnSpPr>
          <p:cNvPr id="528425559" name="Google Shape;57;g28c5742d2c5_0_17" hidden="0"/>
          <p:cNvCxnSpPr>
            <a:cxnSpLocks/>
          </p:cNvCxnSpPr>
          <p:nvPr isPhoto="0" userDrawn="0"/>
        </p:nvCxnSpPr>
        <p:spPr bwMode="auto">
          <a:xfrm>
            <a:off x="368824" y="793774"/>
            <a:ext cx="2086799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1289117" name="" hidden="0"/>
          <p:cNvSpPr txBox="1"/>
          <p:nvPr isPhoto="0" userDrawn="0"/>
        </p:nvSpPr>
        <p:spPr bwMode="auto">
          <a:xfrm flipH="0" flipV="0">
            <a:off x="310703" y="1651674"/>
            <a:ext cx="11430000" cy="401266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marL="283879" indent="-283879">
              <a:buFont typeface="Arial"/>
              <a:buChar char="•"/>
              <a:defRPr/>
            </a:pPr>
            <a:r>
              <a:rPr sz="1800"/>
              <a:t>Studies of emissions scenarios future effects rely on comparing the impacts of changes in factors (NO</a:t>
            </a:r>
            <a:r>
              <a:rPr sz="1800" baseline="-25000"/>
              <a:t>X</a:t>
            </a:r>
            <a:r>
              <a:rPr sz="1800"/>
              <a:t>, POA, VOC) on targets (SOA)</a:t>
            </a:r>
            <a:endParaRPr sz="1800"/>
          </a:p>
          <a:p>
            <a:pPr marL="283879" indent="-283879">
              <a:buFont typeface="Arial"/>
              <a:buChar char="•"/>
              <a:defRPr/>
            </a:pPr>
            <a:endParaRPr sz="1800"/>
          </a:p>
          <a:p>
            <a:pPr marL="283879" indent="-283879">
              <a:buFont typeface="Arial"/>
              <a:buChar char="•"/>
              <a:defRPr/>
            </a:pPr>
            <a:r>
              <a:rPr sz="1800"/>
              <a:t>The selected SOA parametrization can strongly affect the model response to change at small and large scales</a:t>
            </a:r>
            <a:endParaRPr sz="1800"/>
          </a:p>
          <a:p>
            <a:pPr marL="283879" indent="-283879">
              <a:buFont typeface="Arial"/>
              <a:buChar char="•"/>
              <a:defRPr/>
            </a:pPr>
            <a:endParaRPr sz="1800"/>
          </a:p>
          <a:p>
            <a:pPr marL="283879" indent="-283879">
              <a:buFont typeface="Arial"/>
              <a:buChar char="•"/>
              <a:defRPr/>
            </a:pPr>
            <a:r>
              <a:rPr sz="1800"/>
              <a:t>The gas phase chemistry choice has a secondary impact on SOA sensitivity (this would be different for ozone!)</a:t>
            </a:r>
            <a:endParaRPr sz="1800"/>
          </a:p>
          <a:p>
            <a:pPr marL="283879" indent="-283879">
              <a:buFont typeface="Arial"/>
              <a:buChar char="•"/>
              <a:defRPr/>
            </a:pPr>
            <a:endParaRPr sz="1800"/>
          </a:p>
          <a:p>
            <a:pPr marL="283879" indent="-283879">
              <a:buFont typeface="Arial"/>
              <a:buChar char="•"/>
              <a:defRPr/>
            </a:pPr>
            <a:r>
              <a:rPr sz="1800"/>
              <a:t>This is only the beginning: need for more gas phase mechanisms and SOA parametrization representative of atmospheric community uses, investigation of more sensitivity factors and targets</a:t>
            </a:r>
            <a:endParaRPr sz="1800"/>
          </a:p>
          <a:p>
            <a:pPr marL="283878" indent="-283878">
              <a:buFont typeface="Arial"/>
              <a:buChar char="•"/>
              <a:defRPr/>
            </a:pPr>
            <a:endParaRPr sz="1800"/>
          </a:p>
          <a:p>
            <a:pPr marL="283878" indent="-283878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What is the SOA formation sensitivity of the real world?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9813144" name="Google Shape;165;p20" hidden="0"/>
          <p:cNvSpPr txBox="1"/>
          <p:nvPr isPhoto="0" userDrawn="0"/>
        </p:nvSpPr>
        <p:spPr bwMode="auto">
          <a:xfrm>
            <a:off x="4161194" y="2780457"/>
            <a:ext cx="7130799" cy="1113199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clip" vert="horz" wrap="square" lIns="91423" tIns="91423" rIns="91423" bIns="91423" numCol="1" spcCol="0" rtlCol="0" fromWordArt="0" anchor="ctr" anchorCtr="0" forceAA="0" upright="0" compatLnSpc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" sz="4800" b="1">
                <a:solidFill>
                  <a:srgbClr val="124484"/>
                </a:solidFill>
                <a:latin typeface="Calibri"/>
                <a:ea typeface="Calibri"/>
                <a:cs typeface="Calibri"/>
              </a:rPr>
              <a:t>Thanks for your attention!</a:t>
            </a:r>
            <a:endParaRPr sz="900">
              <a:latin typeface="Calibri"/>
              <a:ea typeface="Calibri"/>
              <a:cs typeface="Calibri"/>
            </a:endParaRPr>
          </a:p>
        </p:txBody>
      </p:sp>
      <p:sp>
        <p:nvSpPr>
          <p:cNvPr id="832856237" name="Google Shape;166;p20" hidden="0"/>
          <p:cNvSpPr txBox="1"/>
          <p:nvPr isPhoto="0" userDrawn="0"/>
        </p:nvSpPr>
        <p:spPr bwMode="auto">
          <a:xfrm>
            <a:off x="85343" y="3289566"/>
            <a:ext cx="3901439" cy="74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lvl="0" indent="0" algn="l">
              <a:lnSpc>
                <a:spcPct val="98181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ca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This research has been supported by:</a:t>
            </a:r>
            <a:endParaRPr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65818160" name="Google Shape;168;p20" hidden="0"/>
          <p:cNvSpPr txBox="1"/>
          <p:nvPr isPhoto="0" userDrawn="0"/>
        </p:nvSpPr>
        <p:spPr bwMode="auto">
          <a:xfrm>
            <a:off x="5726216" y="6073373"/>
            <a:ext cx="4000827" cy="4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a" sz="2000" b="1">
                <a:solidFill>
                  <a:srgbClr val="124484"/>
                </a:solidFill>
                <a:latin typeface="Calibri"/>
                <a:ea typeface="Calibri"/>
                <a:cs typeface="Calibri"/>
              </a:rPr>
              <a:t>camille.mouchel@bsc.es</a:t>
            </a:r>
            <a:endParaRPr sz="2600"/>
          </a:p>
        </p:txBody>
      </p:sp>
      <p:pic>
        <p:nvPicPr>
          <p:cNvPr id="697321115" name="Imagen 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55063" y="6010805"/>
            <a:ext cx="2787677" cy="668433"/>
          </a:xfrm>
          <a:prstGeom prst="rect">
            <a:avLst/>
          </a:prstGeom>
        </p:spPr>
      </p:pic>
      <p:pic>
        <p:nvPicPr>
          <p:cNvPr id="388985502" name="Google Shape;58;p13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484551" y="4144659"/>
            <a:ext cx="2272433" cy="57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946559" name="Google Shape;63;p13" hidden="0"/>
          <p:cNvPicPr/>
          <p:nvPr isPhoto="0" userDrawn="0"/>
        </p:nvPicPr>
        <p:blipFill>
          <a:blip r:embed="rId5">
            <a:alphaModFix/>
          </a:blip>
          <a:srcRect l="0" t="19" r="0" b="9"/>
          <a:stretch/>
        </p:blipFill>
        <p:spPr bwMode="auto">
          <a:xfrm>
            <a:off x="198793" y="4568544"/>
            <a:ext cx="2843947" cy="159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4100409" name="Google Shape;122;p23" hidden="0"/>
          <p:cNvSpPr txBox="1"/>
          <p:nvPr isPhoto="0" userDrawn="0"/>
        </p:nvSpPr>
        <p:spPr bwMode="auto">
          <a:xfrm>
            <a:off x="529133" y="166066"/>
            <a:ext cx="11509155" cy="56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4" tIns="68574" rIns="68574" bIns="68574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fr" sz="2800">
                <a:latin typeface="Calibri"/>
                <a:ea typeface="Calibri"/>
                <a:cs typeface="Calibri"/>
              </a:rPr>
              <a:t>Atmospheric Evolution of Organics : in models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597614583" name="Google Shape;123;p23" hidden="0"/>
          <p:cNvCxnSpPr>
            <a:cxnSpLocks/>
          </p:cNvCxnSpPr>
          <p:nvPr isPhoto="0" userDrawn="0"/>
        </p:nvCxnSpPr>
        <p:spPr bwMode="auto">
          <a:xfrm>
            <a:off x="368825" y="793774"/>
            <a:ext cx="2086799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03850221" name="Google Shape;125;p23" hidden="0"/>
          <p:cNvGrpSpPr/>
          <p:nvPr isPhoto="0" userDrawn="0"/>
        </p:nvGrpSpPr>
        <p:grpSpPr bwMode="auto">
          <a:xfrm>
            <a:off x="2771061" y="4447057"/>
            <a:ext cx="3324886" cy="1843155"/>
            <a:chOff x="0" y="0"/>
            <a:chExt cx="3324886" cy="1843155"/>
          </a:xfrm>
        </p:grpSpPr>
        <p:sp>
          <p:nvSpPr>
            <p:cNvPr id="451982402" name="Google Shape;126;p23" hidden="0"/>
            <p:cNvSpPr txBox="1"/>
            <p:nvPr isPhoto="0" userDrawn="0"/>
          </p:nvSpPr>
          <p:spPr bwMode="auto">
            <a:xfrm>
              <a:off x="989579" y="0"/>
              <a:ext cx="2335307" cy="617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Volatile Organic Compounds</a:t>
              </a:r>
              <a:endParaRPr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537993614" name="Google Shape;127;p23" hidden="0"/>
            <p:cNvSpPr txBox="1"/>
            <p:nvPr isPhoto="0" userDrawn="0"/>
          </p:nvSpPr>
          <p:spPr bwMode="auto">
            <a:xfrm>
              <a:off x="0" y="924623"/>
              <a:ext cx="2006736" cy="708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rPr>
                <a:t>Biogenic and anthropogenic emissions</a:t>
              </a:r>
              <a:endParaRPr sz="1400" baseline="-25000">
                <a:solidFill>
                  <a:schemeClr val="dk2"/>
                </a:solidFill>
                <a:latin typeface="Lato Light"/>
                <a:ea typeface="Lato Light"/>
                <a:cs typeface="Lato Light"/>
              </a:endParaRPr>
            </a:p>
          </p:txBody>
        </p:sp>
        <p:sp>
          <p:nvSpPr>
            <p:cNvPr id="705072335" name="Google Shape;128;p23" hidden="0"/>
            <p:cNvSpPr/>
            <p:nvPr isPhoto="0" userDrawn="0"/>
          </p:nvSpPr>
          <p:spPr bwMode="auto">
            <a:xfrm rot="-5399976">
              <a:off x="1603977" y="980955"/>
              <a:ext cx="1106400" cy="6179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4" tIns="34274" rIns="68574" bIns="34274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</p:grpSp>
      <p:grpSp>
        <p:nvGrpSpPr>
          <p:cNvPr id="156173873" name="Google Shape;129;p23" hidden="0"/>
          <p:cNvGrpSpPr/>
          <p:nvPr isPhoto="0" userDrawn="0"/>
        </p:nvGrpSpPr>
        <p:grpSpPr bwMode="auto">
          <a:xfrm>
            <a:off x="3124666" y="2949272"/>
            <a:ext cx="3072858" cy="1551729"/>
            <a:chOff x="0" y="0"/>
            <a:chExt cx="3072858" cy="1551729"/>
          </a:xfrm>
        </p:grpSpPr>
        <p:sp>
          <p:nvSpPr>
            <p:cNvPr id="656420747" name="Google Shape;130;p23" hidden="0"/>
            <p:cNvSpPr/>
            <p:nvPr isPhoto="0" userDrawn="0"/>
          </p:nvSpPr>
          <p:spPr bwMode="auto">
            <a:xfrm rot="5399976" flipH="1">
              <a:off x="1488322" y="907777"/>
              <a:ext cx="707099" cy="2963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4" tIns="34274" rIns="68574" bIns="34274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329623948" name="Google Shape;131;p23" hidden="0"/>
            <p:cNvSpPr txBox="1"/>
            <p:nvPr isPhoto="0" userDrawn="0"/>
          </p:nvSpPr>
          <p:spPr bwMode="auto">
            <a:xfrm>
              <a:off x="610948" y="0"/>
              <a:ext cx="2461908" cy="617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Oxidized Volatile Organic Compounds</a:t>
              </a:r>
              <a:endParaRPr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083674848" name="Google Shape;132;p23" hidden="0"/>
            <p:cNvSpPr txBox="1"/>
            <p:nvPr isPhoto="0" userDrawn="0"/>
          </p:nvSpPr>
          <p:spPr bwMode="auto">
            <a:xfrm>
              <a:off x="0" y="884829"/>
              <a:ext cx="1429200" cy="66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rPr>
                <a:t>Gaseous oxidation</a:t>
              </a:r>
              <a:endParaRPr sz="1400">
                <a:solidFill>
                  <a:schemeClr val="dk2"/>
                </a:solidFill>
                <a:latin typeface="Lato Light"/>
                <a:ea typeface="Lato Light"/>
                <a:cs typeface="Lato Light"/>
              </a:endParaRPr>
            </a:p>
          </p:txBody>
        </p:sp>
      </p:grpSp>
      <p:grpSp>
        <p:nvGrpSpPr>
          <p:cNvPr id="1297856188" name="Google Shape;133;p23" hidden="0"/>
          <p:cNvGrpSpPr/>
          <p:nvPr isPhoto="0" userDrawn="0"/>
        </p:nvGrpSpPr>
        <p:grpSpPr bwMode="auto">
          <a:xfrm>
            <a:off x="6095998" y="2931935"/>
            <a:ext cx="3191953" cy="1279481"/>
            <a:chOff x="0" y="0"/>
            <a:chExt cx="3191953" cy="1279481"/>
          </a:xfrm>
        </p:grpSpPr>
        <p:sp>
          <p:nvSpPr>
            <p:cNvPr id="1500120651" name="Google Shape;134;p23" hidden="0"/>
            <p:cNvSpPr txBox="1"/>
            <p:nvPr isPhoto="0" userDrawn="0"/>
          </p:nvSpPr>
          <p:spPr bwMode="auto">
            <a:xfrm>
              <a:off x="1436809" y="0"/>
              <a:ext cx="1755143" cy="891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 b="1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Secondary Organic Aerosol</a:t>
              </a:r>
              <a:endParaRPr sz="1800" b="1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grpSp>
          <p:nvGrpSpPr>
            <p:cNvPr id="2112364931" name="Google Shape;135;p23" hidden="0"/>
            <p:cNvGrpSpPr/>
            <p:nvPr isPhoto="0" userDrawn="0"/>
          </p:nvGrpSpPr>
          <p:grpSpPr bwMode="auto">
            <a:xfrm>
              <a:off x="0" y="148574"/>
              <a:ext cx="1630296" cy="411635"/>
              <a:chOff x="0" y="0"/>
              <a:chExt cx="1630296" cy="411635"/>
            </a:xfrm>
          </p:grpSpPr>
          <p:sp>
            <p:nvSpPr>
              <p:cNvPr id="204211489" name="Google Shape;136;p23" hidden="0"/>
              <p:cNvSpPr/>
              <p:nvPr isPhoto="0" userDrawn="0"/>
            </p:nvSpPr>
            <p:spPr bwMode="auto">
              <a:xfrm flipH="1">
                <a:off x="0" y="0"/>
                <a:ext cx="1598699" cy="21209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4" tIns="34274" rIns="68574" bIns="34274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lt1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1169479215" name="Google Shape;137;p23" hidden="0"/>
              <p:cNvSpPr/>
              <p:nvPr isPhoto="0" userDrawn="0"/>
            </p:nvSpPr>
            <p:spPr bwMode="auto">
              <a:xfrm rot="10799989" flipH="1">
                <a:off x="31596" y="199535"/>
                <a:ext cx="1598699" cy="21209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4" tIns="34274" rIns="68574" bIns="34274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lt1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</p:grpSp>
        <p:sp>
          <p:nvSpPr>
            <p:cNvPr id="35081814" name="Google Shape;138;p23" hidden="0"/>
            <p:cNvSpPr txBox="1"/>
            <p:nvPr isPhoto="0" userDrawn="0"/>
          </p:nvSpPr>
          <p:spPr bwMode="auto">
            <a:xfrm>
              <a:off x="217103" y="612581"/>
              <a:ext cx="1154699" cy="66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rPr>
                <a:t>Low volatility</a:t>
              </a:r>
              <a:endParaRPr sz="1400">
                <a:solidFill>
                  <a:schemeClr val="dk2"/>
                </a:solidFill>
                <a:latin typeface="Lato Light"/>
                <a:ea typeface="Lato Light"/>
                <a:cs typeface="Lato Light"/>
              </a:endParaRPr>
            </a:p>
          </p:txBody>
        </p:sp>
      </p:grpSp>
      <p:sp>
        <p:nvSpPr>
          <p:cNvPr id="769297336" name="" hidden="0"/>
          <p:cNvSpPr/>
          <p:nvPr isPhoto="0" userDrawn="0"/>
        </p:nvSpPr>
        <p:spPr bwMode="auto">
          <a:xfrm flipH="0" flipV="0">
            <a:off x="3415851" y="2654840"/>
            <a:ext cx="3060159" cy="2715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5725562" name="" hidden="0"/>
          <p:cNvSpPr txBox="1"/>
          <p:nvPr isPhoto="0" userDrawn="0"/>
        </p:nvSpPr>
        <p:spPr bwMode="auto">
          <a:xfrm flipH="0" flipV="0">
            <a:off x="791408" y="2072377"/>
            <a:ext cx="2086079" cy="310931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800" b="1">
                <a:solidFill>
                  <a:schemeClr val="bg2">
                    <a:lumMod val="75000"/>
                  </a:schemeClr>
                </a:solidFill>
              </a:rPr>
              <a:t>Large choice of gas phase mechanisms </a:t>
            </a:r>
            <a:endParaRPr sz="180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sz="180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sz="1800">
                <a:solidFill>
                  <a:schemeClr val="tx1"/>
                </a:solidFill>
              </a:rPr>
              <a:t>Carbon bond, RACM,</a:t>
            </a:r>
            <a:r>
              <a:rPr sz="1800">
                <a:solidFill>
                  <a:schemeClr val="tx1"/>
                </a:solidFill>
              </a:rPr>
              <a:t> SAPRC, ...</a:t>
            </a:r>
            <a:endParaRPr sz="1800">
              <a:solidFill>
                <a:schemeClr val="tx1"/>
              </a:solidFill>
            </a:endParaRPr>
          </a:p>
          <a:p>
            <a:pPr>
              <a:defRPr/>
            </a:pPr>
            <a:endParaRPr sz="1800">
              <a:solidFill>
                <a:schemeClr val="tx1"/>
              </a:solidFill>
            </a:endParaRPr>
          </a:p>
          <a:p>
            <a:pPr>
              <a:defRPr/>
            </a:pPr>
            <a:r>
              <a:rPr sz="1800">
                <a:solidFill>
                  <a:schemeClr val="tx1"/>
                </a:solidFill>
              </a:rPr>
              <a:t>Focused on the impact of VOCs on ozone</a:t>
            </a:r>
            <a:endParaRPr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8753063" name="Google Shape;122;p23" hidden="0"/>
          <p:cNvSpPr txBox="1"/>
          <p:nvPr isPhoto="0" userDrawn="0"/>
        </p:nvSpPr>
        <p:spPr bwMode="auto">
          <a:xfrm>
            <a:off x="529133" y="166066"/>
            <a:ext cx="11509155" cy="56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4" tIns="68574" rIns="68574" bIns="68574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fr" sz="2800">
                <a:latin typeface="Calibri"/>
                <a:ea typeface="Calibri"/>
                <a:cs typeface="Calibri"/>
              </a:rPr>
              <a:t>Atmospheric Evolution of Organics : in models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84086249" name="Google Shape;123;p23" hidden="0"/>
          <p:cNvCxnSpPr>
            <a:cxnSpLocks/>
          </p:cNvCxnSpPr>
          <p:nvPr isPhoto="0" userDrawn="0"/>
        </p:nvCxnSpPr>
        <p:spPr bwMode="auto">
          <a:xfrm>
            <a:off x="368825" y="793774"/>
            <a:ext cx="2086799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55603402" name="Google Shape;125;p23" hidden="0"/>
          <p:cNvGrpSpPr/>
          <p:nvPr isPhoto="0" userDrawn="0"/>
        </p:nvGrpSpPr>
        <p:grpSpPr bwMode="auto">
          <a:xfrm>
            <a:off x="2771061" y="4447057"/>
            <a:ext cx="3324886" cy="1843155"/>
            <a:chOff x="0" y="0"/>
            <a:chExt cx="3324886" cy="1843155"/>
          </a:xfrm>
        </p:grpSpPr>
        <p:sp>
          <p:nvSpPr>
            <p:cNvPr id="1267735086" name="Google Shape;126;p23" hidden="0"/>
            <p:cNvSpPr txBox="1"/>
            <p:nvPr isPhoto="0" userDrawn="0"/>
          </p:nvSpPr>
          <p:spPr bwMode="auto">
            <a:xfrm>
              <a:off x="989579" y="0"/>
              <a:ext cx="2335307" cy="617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Volatile Organic Compounds</a:t>
              </a:r>
              <a:endParaRPr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181262441" name="Google Shape;127;p23" hidden="0"/>
            <p:cNvSpPr txBox="1"/>
            <p:nvPr isPhoto="0" userDrawn="0"/>
          </p:nvSpPr>
          <p:spPr bwMode="auto">
            <a:xfrm>
              <a:off x="0" y="924623"/>
              <a:ext cx="2006736" cy="708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rPr>
                <a:t>Biogenic and anthropogenic emissions</a:t>
              </a:r>
              <a:endParaRPr sz="1400" baseline="-25000">
                <a:solidFill>
                  <a:schemeClr val="dk2"/>
                </a:solidFill>
                <a:latin typeface="Lato Light"/>
                <a:ea typeface="Lato Light"/>
                <a:cs typeface="Lato Light"/>
              </a:endParaRPr>
            </a:p>
          </p:txBody>
        </p:sp>
        <p:sp>
          <p:nvSpPr>
            <p:cNvPr id="1104159373" name="Google Shape;128;p23" hidden="0"/>
            <p:cNvSpPr/>
            <p:nvPr isPhoto="0" userDrawn="0"/>
          </p:nvSpPr>
          <p:spPr bwMode="auto">
            <a:xfrm rot="-5399976">
              <a:off x="1603977" y="980955"/>
              <a:ext cx="1106400" cy="6179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4" tIns="34274" rIns="68574" bIns="34274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</p:grpSp>
      <p:grpSp>
        <p:nvGrpSpPr>
          <p:cNvPr id="1669881440" name="Google Shape;129;p23" hidden="0"/>
          <p:cNvGrpSpPr/>
          <p:nvPr isPhoto="0" userDrawn="0"/>
        </p:nvGrpSpPr>
        <p:grpSpPr bwMode="auto">
          <a:xfrm>
            <a:off x="3124666" y="2949272"/>
            <a:ext cx="3072858" cy="1551729"/>
            <a:chOff x="0" y="0"/>
            <a:chExt cx="3072858" cy="1551729"/>
          </a:xfrm>
        </p:grpSpPr>
        <p:sp>
          <p:nvSpPr>
            <p:cNvPr id="898980508" name="Google Shape;130;p23" hidden="0"/>
            <p:cNvSpPr/>
            <p:nvPr isPhoto="0" userDrawn="0"/>
          </p:nvSpPr>
          <p:spPr bwMode="auto">
            <a:xfrm rot="5399976" flipH="1">
              <a:off x="1488322" y="907777"/>
              <a:ext cx="707099" cy="2963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4" tIns="34274" rIns="68574" bIns="34274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429061655" name="Google Shape;131;p23" hidden="0"/>
            <p:cNvSpPr txBox="1"/>
            <p:nvPr isPhoto="0" userDrawn="0"/>
          </p:nvSpPr>
          <p:spPr bwMode="auto">
            <a:xfrm>
              <a:off x="610948" y="0"/>
              <a:ext cx="2461908" cy="617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Oxidized Volatile Organic Compounds</a:t>
              </a:r>
              <a:endParaRPr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639235829" name="Google Shape;132;p23" hidden="0"/>
            <p:cNvSpPr txBox="1"/>
            <p:nvPr isPhoto="0" userDrawn="0"/>
          </p:nvSpPr>
          <p:spPr bwMode="auto">
            <a:xfrm>
              <a:off x="0" y="884829"/>
              <a:ext cx="1429200" cy="66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rPr>
                <a:t>Gaseous oxidation</a:t>
              </a:r>
              <a:endParaRPr sz="1400">
                <a:solidFill>
                  <a:schemeClr val="dk2"/>
                </a:solidFill>
                <a:latin typeface="Lato Light"/>
                <a:ea typeface="Lato Light"/>
                <a:cs typeface="Lato Light"/>
              </a:endParaRPr>
            </a:p>
          </p:txBody>
        </p:sp>
      </p:grpSp>
      <p:grpSp>
        <p:nvGrpSpPr>
          <p:cNvPr id="1970387257" name="Google Shape;133;p23" hidden="0"/>
          <p:cNvGrpSpPr/>
          <p:nvPr isPhoto="0" userDrawn="0"/>
        </p:nvGrpSpPr>
        <p:grpSpPr bwMode="auto">
          <a:xfrm>
            <a:off x="6095998" y="2931935"/>
            <a:ext cx="3191953" cy="1279481"/>
            <a:chOff x="0" y="0"/>
            <a:chExt cx="3191953" cy="1279481"/>
          </a:xfrm>
        </p:grpSpPr>
        <p:sp>
          <p:nvSpPr>
            <p:cNvPr id="1671474574" name="Google Shape;134;p23" hidden="0"/>
            <p:cNvSpPr txBox="1"/>
            <p:nvPr isPhoto="0" userDrawn="0"/>
          </p:nvSpPr>
          <p:spPr bwMode="auto">
            <a:xfrm>
              <a:off x="1436809" y="0"/>
              <a:ext cx="1755143" cy="891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 b="1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Secondary Organic Aerosol</a:t>
              </a:r>
              <a:endParaRPr sz="1800" b="1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grpSp>
          <p:nvGrpSpPr>
            <p:cNvPr id="1249205735" name="Google Shape;135;p23" hidden="0"/>
            <p:cNvGrpSpPr/>
            <p:nvPr isPhoto="0" userDrawn="0"/>
          </p:nvGrpSpPr>
          <p:grpSpPr bwMode="auto">
            <a:xfrm>
              <a:off x="0" y="148574"/>
              <a:ext cx="1630296" cy="411635"/>
              <a:chOff x="0" y="0"/>
              <a:chExt cx="1630296" cy="411635"/>
            </a:xfrm>
          </p:grpSpPr>
          <p:sp>
            <p:nvSpPr>
              <p:cNvPr id="181491015" name="Google Shape;136;p23" hidden="0"/>
              <p:cNvSpPr/>
              <p:nvPr isPhoto="0" userDrawn="0"/>
            </p:nvSpPr>
            <p:spPr bwMode="auto">
              <a:xfrm flipH="1">
                <a:off x="0" y="0"/>
                <a:ext cx="1598699" cy="21209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4" tIns="34274" rIns="68574" bIns="34274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lt1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349737830" name="Google Shape;137;p23" hidden="0"/>
              <p:cNvSpPr/>
              <p:nvPr isPhoto="0" userDrawn="0"/>
            </p:nvSpPr>
            <p:spPr bwMode="auto">
              <a:xfrm rot="10799989" flipH="1">
                <a:off x="31596" y="199535"/>
                <a:ext cx="1598699" cy="21209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4" tIns="34274" rIns="68574" bIns="34274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lt1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</p:grpSp>
        <p:sp>
          <p:nvSpPr>
            <p:cNvPr id="46594755" name="Google Shape;138;p23" hidden="0"/>
            <p:cNvSpPr txBox="1"/>
            <p:nvPr isPhoto="0" userDrawn="0"/>
          </p:nvSpPr>
          <p:spPr bwMode="auto">
            <a:xfrm>
              <a:off x="217103" y="612581"/>
              <a:ext cx="1154699" cy="66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rPr>
                <a:t>Low volatility</a:t>
              </a:r>
              <a:endParaRPr sz="1400">
                <a:solidFill>
                  <a:schemeClr val="dk2"/>
                </a:solidFill>
                <a:latin typeface="Lato Light"/>
                <a:ea typeface="Lato Light"/>
                <a:cs typeface="Lato Light"/>
              </a:endParaRPr>
            </a:p>
          </p:txBody>
        </p:sp>
      </p:grpSp>
      <p:sp>
        <p:nvSpPr>
          <p:cNvPr id="998266247" name="" hidden="0"/>
          <p:cNvSpPr/>
          <p:nvPr isPhoto="0" userDrawn="0"/>
        </p:nvSpPr>
        <p:spPr bwMode="auto">
          <a:xfrm flipH="0" flipV="0">
            <a:off x="3415851" y="2654840"/>
            <a:ext cx="3060159" cy="2715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55760" name="" hidden="0"/>
          <p:cNvSpPr txBox="1"/>
          <p:nvPr isPhoto="0" userDrawn="0"/>
        </p:nvSpPr>
        <p:spPr bwMode="auto">
          <a:xfrm flipH="0" flipV="0">
            <a:off x="791408" y="2072377"/>
            <a:ext cx="2083919" cy="310931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800" b="1">
                <a:solidFill>
                  <a:schemeClr val="bg2">
                    <a:lumMod val="75000"/>
                  </a:schemeClr>
                </a:solidFill>
              </a:rPr>
              <a:t>Large choice of gas phase mechanisms </a:t>
            </a:r>
            <a:endParaRPr sz="180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sz="180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sz="1800">
                <a:solidFill>
                  <a:schemeClr val="tx1"/>
                </a:solidFill>
              </a:rPr>
              <a:t>Carbon bond, RACM, SAPRC, ...</a:t>
            </a:r>
            <a:endParaRPr sz="1800">
              <a:solidFill>
                <a:schemeClr val="tx1"/>
              </a:solidFill>
            </a:endParaRPr>
          </a:p>
          <a:p>
            <a:pPr>
              <a:defRPr/>
            </a:pPr>
            <a:endParaRPr sz="1800">
              <a:solidFill>
                <a:schemeClr val="tx1"/>
              </a:solidFill>
            </a:endParaRPr>
          </a:p>
          <a:p>
            <a:pPr>
              <a:defRPr/>
            </a:pPr>
            <a:r>
              <a:rPr sz="1800">
                <a:solidFill>
                  <a:schemeClr val="tx1"/>
                </a:solidFill>
              </a:rPr>
              <a:t>Focused on the impact of VOCs on ozone</a:t>
            </a:r>
            <a:endParaRPr sz="1800">
              <a:solidFill>
                <a:schemeClr val="tx1"/>
              </a:solidFill>
            </a:endParaRPr>
          </a:p>
        </p:txBody>
      </p:sp>
      <p:sp>
        <p:nvSpPr>
          <p:cNvPr id="1870510913" name="" hidden="0"/>
          <p:cNvSpPr/>
          <p:nvPr isPhoto="0" userDrawn="0"/>
        </p:nvSpPr>
        <p:spPr bwMode="auto">
          <a:xfrm flipH="0" flipV="0">
            <a:off x="3729972" y="2786568"/>
            <a:ext cx="5796062" cy="1063962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67669" name="" hidden="0"/>
          <p:cNvSpPr txBox="1"/>
          <p:nvPr isPhoto="0" userDrawn="0"/>
        </p:nvSpPr>
        <p:spPr bwMode="auto">
          <a:xfrm flipH="0" flipV="0">
            <a:off x="6980547" y="864898"/>
            <a:ext cx="4934760" cy="22860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sz="1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Expected representation of SOA formation</a:t>
            </a:r>
            <a:endParaRPr sz="1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sz="180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sz="1800">
                <a:solidFill>
                  <a:schemeClr val="tx1"/>
                </a:solidFill>
              </a:rPr>
              <a:t>Condensation of low volatility organics</a:t>
            </a:r>
            <a:endParaRPr sz="1800">
              <a:solidFill>
                <a:schemeClr val="tx1"/>
              </a:solidFill>
            </a:endParaRPr>
          </a:p>
          <a:p>
            <a:pPr>
              <a:defRPr/>
            </a:pPr>
            <a:endParaRPr sz="1800">
              <a:solidFill>
                <a:schemeClr val="tx1"/>
              </a:solidFill>
            </a:endParaRPr>
          </a:p>
          <a:p>
            <a:pPr>
              <a:defRPr/>
            </a:pPr>
            <a:r>
              <a:rPr sz="1800">
                <a:solidFill>
                  <a:schemeClr val="tx1"/>
                </a:solidFill>
              </a:rPr>
              <a:t>Only done with sufficiently detailed chemical mechanisms (MCM, GECKO-A, ...)</a:t>
            </a:r>
            <a:endParaRPr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617590" name="Google Shape;122;p23" hidden="0"/>
          <p:cNvSpPr txBox="1"/>
          <p:nvPr isPhoto="0" userDrawn="0"/>
        </p:nvSpPr>
        <p:spPr bwMode="auto">
          <a:xfrm>
            <a:off x="529132" y="166065"/>
            <a:ext cx="11509155" cy="56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68573" rIns="68573" bIns="68573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fr" sz="2800">
                <a:latin typeface="Calibri"/>
                <a:ea typeface="Calibri"/>
                <a:cs typeface="Calibri"/>
              </a:rPr>
              <a:t>Atmospheric Evolution of Organics : in models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998011009" name="Google Shape;123;p23" hidden="0"/>
          <p:cNvCxnSpPr>
            <a:cxnSpLocks/>
          </p:cNvCxnSpPr>
          <p:nvPr isPhoto="0" userDrawn="0"/>
        </p:nvCxnSpPr>
        <p:spPr bwMode="auto">
          <a:xfrm>
            <a:off x="368824" y="793773"/>
            <a:ext cx="2086798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56076834" name="Google Shape;125;p23" hidden="0"/>
          <p:cNvGrpSpPr/>
          <p:nvPr isPhoto="0" userDrawn="0"/>
        </p:nvGrpSpPr>
        <p:grpSpPr bwMode="auto">
          <a:xfrm>
            <a:off x="2771060" y="4447056"/>
            <a:ext cx="3324885" cy="1843155"/>
            <a:chOff x="0" y="0"/>
            <a:chExt cx="3324885" cy="1843155"/>
          </a:xfrm>
        </p:grpSpPr>
        <p:sp>
          <p:nvSpPr>
            <p:cNvPr id="1196040081" name="Google Shape;126;p23" hidden="0"/>
            <p:cNvSpPr txBox="1"/>
            <p:nvPr isPhoto="0" userDrawn="0"/>
          </p:nvSpPr>
          <p:spPr bwMode="auto">
            <a:xfrm>
              <a:off x="989578" y="0"/>
              <a:ext cx="2335306" cy="617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3" tIns="34273" rIns="68573" bIns="34273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Volatile Organic Compounds</a:t>
              </a:r>
              <a:endParaRPr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021186665" name="Google Shape;127;p23" hidden="0"/>
            <p:cNvSpPr txBox="1"/>
            <p:nvPr isPhoto="0" userDrawn="0"/>
          </p:nvSpPr>
          <p:spPr bwMode="auto">
            <a:xfrm>
              <a:off x="0" y="924622"/>
              <a:ext cx="2006735" cy="70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3" tIns="34273" rIns="68573" bIns="34273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rPr>
                <a:t>Biogenic and anthropogenic emissions</a:t>
              </a:r>
              <a:endParaRPr sz="1400" baseline="-25000">
                <a:solidFill>
                  <a:schemeClr val="dk2"/>
                </a:solidFill>
                <a:latin typeface="Lato Light"/>
                <a:ea typeface="Lato Light"/>
                <a:cs typeface="Lato Light"/>
              </a:endParaRPr>
            </a:p>
          </p:txBody>
        </p:sp>
        <p:sp>
          <p:nvSpPr>
            <p:cNvPr id="2140798479" name="Google Shape;128;p23" hidden="0"/>
            <p:cNvSpPr/>
            <p:nvPr isPhoto="0" userDrawn="0"/>
          </p:nvSpPr>
          <p:spPr bwMode="auto">
            <a:xfrm rot="-5399943">
              <a:off x="1603976" y="980955"/>
              <a:ext cx="1106399" cy="6179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3" tIns="34273" rIns="68573" bIns="34273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</p:grpSp>
      <p:grpSp>
        <p:nvGrpSpPr>
          <p:cNvPr id="1089822832" name="Google Shape;129;p23" hidden="0"/>
          <p:cNvGrpSpPr/>
          <p:nvPr isPhoto="0" userDrawn="0"/>
        </p:nvGrpSpPr>
        <p:grpSpPr bwMode="auto">
          <a:xfrm>
            <a:off x="3124665" y="2949271"/>
            <a:ext cx="3072857" cy="1551728"/>
            <a:chOff x="0" y="0"/>
            <a:chExt cx="3072857" cy="1551728"/>
          </a:xfrm>
        </p:grpSpPr>
        <p:sp>
          <p:nvSpPr>
            <p:cNvPr id="1593100124" name="Google Shape;130;p23" hidden="0"/>
            <p:cNvSpPr/>
            <p:nvPr isPhoto="0" userDrawn="0"/>
          </p:nvSpPr>
          <p:spPr bwMode="auto">
            <a:xfrm rot="5399943" flipH="1">
              <a:off x="1488321" y="907776"/>
              <a:ext cx="707098" cy="2963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3" tIns="34273" rIns="68573" bIns="34273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494517624" name="Google Shape;131;p23" hidden="0"/>
            <p:cNvSpPr txBox="1"/>
            <p:nvPr isPhoto="0" userDrawn="0"/>
          </p:nvSpPr>
          <p:spPr bwMode="auto">
            <a:xfrm>
              <a:off x="610947" y="0"/>
              <a:ext cx="2461907" cy="617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3" tIns="34273" rIns="68573" bIns="34273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Oxidized Volatile Organic Compounds</a:t>
              </a:r>
              <a:endParaRPr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488878996" name="Google Shape;132;p23" hidden="0"/>
            <p:cNvSpPr txBox="1"/>
            <p:nvPr isPhoto="0" userDrawn="0"/>
          </p:nvSpPr>
          <p:spPr bwMode="auto">
            <a:xfrm>
              <a:off x="0" y="884828"/>
              <a:ext cx="1429200" cy="666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3" tIns="34273" rIns="68573" bIns="34273" anchor="t" anchorCtr="0">
              <a:spAutoFit/>
            </a:bodyPr>
            <a:lstStyle/>
            <a:p>
              <a:pPr marL="0" marR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rPr>
                <a:t>Gaseous oxidation</a:t>
              </a:r>
              <a:endParaRPr sz="1400">
                <a:solidFill>
                  <a:schemeClr val="dk2"/>
                </a:solidFill>
                <a:latin typeface="Lato Light"/>
                <a:ea typeface="Lato Light"/>
                <a:cs typeface="Lato Light"/>
              </a:endParaRPr>
            </a:p>
          </p:txBody>
        </p:sp>
      </p:grpSp>
      <p:grpSp>
        <p:nvGrpSpPr>
          <p:cNvPr id="693197110" name="Google Shape;133;p23" hidden="0"/>
          <p:cNvGrpSpPr/>
          <p:nvPr isPhoto="0" userDrawn="0"/>
        </p:nvGrpSpPr>
        <p:grpSpPr bwMode="auto">
          <a:xfrm>
            <a:off x="6908413" y="2931934"/>
            <a:ext cx="2379536" cy="1676354"/>
            <a:chOff x="0" y="0"/>
            <a:chExt cx="2379536" cy="1676354"/>
          </a:xfrm>
        </p:grpSpPr>
        <p:sp>
          <p:nvSpPr>
            <p:cNvPr id="1748785155" name="Google Shape;134;p23" hidden="0"/>
            <p:cNvSpPr txBox="1"/>
            <p:nvPr isPhoto="0" userDrawn="0"/>
          </p:nvSpPr>
          <p:spPr bwMode="auto">
            <a:xfrm>
              <a:off x="624393" y="0"/>
              <a:ext cx="1755142" cy="891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3" tIns="34273" rIns="68573" bIns="34273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 b="1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Secondary Organic Aerosol</a:t>
              </a:r>
              <a:endParaRPr sz="1800" b="1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693123626" name="Google Shape;138;p23" hidden="0"/>
            <p:cNvSpPr txBox="1"/>
            <p:nvPr isPhoto="0" userDrawn="0"/>
          </p:nvSpPr>
          <p:spPr bwMode="auto">
            <a:xfrm>
              <a:off x="0" y="1009455"/>
              <a:ext cx="1154698" cy="666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3" tIns="34273" rIns="68573" bIns="34273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rPr>
                <a:t>Low volatility</a:t>
              </a:r>
              <a:endParaRPr sz="1400">
                <a:solidFill>
                  <a:schemeClr val="dk2"/>
                </a:solidFill>
                <a:latin typeface="Lato Light"/>
                <a:ea typeface="Lato Light"/>
                <a:cs typeface="Lato Light"/>
              </a:endParaRPr>
            </a:p>
          </p:txBody>
        </p:sp>
      </p:grpSp>
      <p:sp>
        <p:nvSpPr>
          <p:cNvPr id="1701074133" name="" hidden="0"/>
          <p:cNvSpPr/>
          <p:nvPr isPhoto="0" userDrawn="0"/>
        </p:nvSpPr>
        <p:spPr bwMode="auto">
          <a:xfrm flipH="0" flipV="0">
            <a:off x="3415851" y="2654839"/>
            <a:ext cx="3060158" cy="27156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6745031" name="" hidden="0"/>
          <p:cNvSpPr txBox="1"/>
          <p:nvPr isPhoto="0" userDrawn="0"/>
        </p:nvSpPr>
        <p:spPr bwMode="auto">
          <a:xfrm flipH="0" flipV="0">
            <a:off x="791408" y="2072377"/>
            <a:ext cx="2083559" cy="310931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800" b="1">
                <a:solidFill>
                  <a:schemeClr val="bg2">
                    <a:lumMod val="75000"/>
                  </a:schemeClr>
                </a:solidFill>
              </a:rPr>
              <a:t>Large choice of gas phase mechanisms </a:t>
            </a:r>
            <a:endParaRPr sz="180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sz="180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sz="1800">
                <a:solidFill>
                  <a:schemeClr val="tx1"/>
                </a:solidFill>
              </a:rPr>
              <a:t>Carbon bond, RACM, SAPRC, ...</a:t>
            </a:r>
            <a:endParaRPr sz="1800">
              <a:solidFill>
                <a:schemeClr val="tx1"/>
              </a:solidFill>
            </a:endParaRPr>
          </a:p>
          <a:p>
            <a:pPr>
              <a:defRPr/>
            </a:pPr>
            <a:endParaRPr sz="1800">
              <a:solidFill>
                <a:schemeClr val="tx1"/>
              </a:solidFill>
            </a:endParaRPr>
          </a:p>
          <a:p>
            <a:pPr>
              <a:defRPr/>
            </a:pPr>
            <a:r>
              <a:rPr sz="1800">
                <a:solidFill>
                  <a:schemeClr val="tx1"/>
                </a:solidFill>
              </a:rPr>
              <a:t>Focused on the impact of VOCs on ozone</a:t>
            </a:r>
            <a:endParaRPr sz="1800">
              <a:solidFill>
                <a:schemeClr val="tx1"/>
              </a:solidFill>
            </a:endParaRPr>
          </a:p>
        </p:txBody>
      </p:sp>
      <p:sp>
        <p:nvSpPr>
          <p:cNvPr id="29786206" name="Google Shape;126;p23" hidden="0"/>
          <p:cNvSpPr txBox="1"/>
          <p:nvPr isPhoto="0" userDrawn="0"/>
        </p:nvSpPr>
        <p:spPr bwMode="auto">
          <a:xfrm>
            <a:off x="7141141" y="4464843"/>
            <a:ext cx="2344306" cy="61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3" rIns="68573" bIns="34273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800">
                <a:solidFill>
                  <a:schemeClr val="dk2"/>
                </a:solidFill>
                <a:latin typeface="Lato Black"/>
                <a:ea typeface="Lato Black"/>
                <a:cs typeface="Lato Black"/>
              </a:rPr>
              <a:t>SOA</a:t>
            </a:r>
            <a:endParaRPr lang="fr" sz="1800">
              <a:solidFill>
                <a:schemeClr val="dk2"/>
              </a:solidFill>
              <a:latin typeface="Lato Black"/>
              <a:ea typeface="Lato Black"/>
              <a:cs typeface="Lato Black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" sz="1800">
                <a:solidFill>
                  <a:schemeClr val="dk2"/>
                </a:solidFill>
                <a:latin typeface="Lato Black"/>
                <a:ea typeface="Lato Black"/>
                <a:cs typeface="Lato Black"/>
              </a:rPr>
              <a:t>precursors</a:t>
            </a:r>
            <a:endParaRPr sz="1800">
              <a:solidFill>
                <a:schemeClr val="dk2"/>
              </a:solidFill>
              <a:latin typeface="Lato Black"/>
              <a:ea typeface="Lato Black"/>
              <a:cs typeface="Lato Black"/>
            </a:endParaRPr>
          </a:p>
        </p:txBody>
      </p:sp>
      <p:sp>
        <p:nvSpPr>
          <p:cNvPr id="449883015" name="Google Shape;136;p23" hidden="0"/>
          <p:cNvSpPr/>
          <p:nvPr isPhoto="0" userDrawn="0"/>
        </p:nvSpPr>
        <p:spPr bwMode="auto">
          <a:xfrm rot="5399978" flipH="1" flipV="0">
            <a:off x="7896647" y="4027116"/>
            <a:ext cx="688215" cy="21209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3" tIns="34273" rIns="68573" bIns="34273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>
              <a:solidFill>
                <a:schemeClr val="lt1"/>
              </a:solidFill>
              <a:latin typeface="Lato Black"/>
              <a:ea typeface="Lato Black"/>
              <a:cs typeface="Lato Black"/>
            </a:endParaRPr>
          </a:p>
        </p:txBody>
      </p:sp>
      <p:sp>
        <p:nvSpPr>
          <p:cNvPr id="609809695" name="Google Shape;137;p23" hidden="0"/>
          <p:cNvSpPr/>
          <p:nvPr isPhoto="0" userDrawn="0"/>
        </p:nvSpPr>
        <p:spPr bwMode="auto">
          <a:xfrm rot="16199969" flipH="1" flipV="0">
            <a:off x="8126681" y="4028214"/>
            <a:ext cx="688215" cy="21209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3" tIns="34273" rIns="68573" bIns="34273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>
              <a:solidFill>
                <a:schemeClr val="lt1"/>
              </a:solidFill>
              <a:latin typeface="Lato Black"/>
              <a:ea typeface="Lato Black"/>
              <a:cs typeface="Lato Black"/>
            </a:endParaRPr>
          </a:p>
        </p:txBody>
      </p:sp>
      <p:sp>
        <p:nvSpPr>
          <p:cNvPr id="358929983" name="Google Shape;130;p23" hidden="0"/>
          <p:cNvSpPr/>
          <p:nvPr isPhoto="0" userDrawn="0"/>
        </p:nvSpPr>
        <p:spPr bwMode="auto">
          <a:xfrm rot="10799990" flipH="1">
            <a:off x="6350040" y="4578870"/>
            <a:ext cx="707098" cy="2963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3" tIns="34273" rIns="68573" bIns="34273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>
              <a:solidFill>
                <a:schemeClr val="lt1"/>
              </a:solidFill>
              <a:latin typeface="Lato Black"/>
              <a:ea typeface="Lato Black"/>
              <a:cs typeface="Lato Black"/>
            </a:endParaRPr>
          </a:p>
        </p:txBody>
      </p:sp>
      <p:sp>
        <p:nvSpPr>
          <p:cNvPr id="1834216161" name="" hidden="0"/>
          <p:cNvSpPr/>
          <p:nvPr isPhoto="0" userDrawn="0"/>
        </p:nvSpPr>
        <p:spPr bwMode="auto">
          <a:xfrm rot="0" flipH="0" flipV="0">
            <a:off x="3734193" y="4305021"/>
            <a:ext cx="5796061" cy="1063962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74901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187755" name="" hidden="0"/>
          <p:cNvSpPr txBox="1"/>
          <p:nvPr isPhoto="0" userDrawn="0"/>
        </p:nvSpPr>
        <p:spPr bwMode="auto">
          <a:xfrm flipH="0" flipV="0">
            <a:off x="6787176" y="911684"/>
            <a:ext cx="5124137" cy="173772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800" b="1">
                <a:solidFill>
                  <a:schemeClr val="accent2">
                    <a:lumMod val="75000"/>
                  </a:schemeClr>
                </a:solidFill>
              </a:rPr>
              <a:t>SOA formation in practice</a:t>
            </a:r>
            <a:endParaRPr sz="1800" b="1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sz="1800"/>
          </a:p>
          <a:p>
            <a:pPr>
              <a:defRPr/>
            </a:pPr>
            <a:r>
              <a:rPr sz="1800"/>
              <a:t>A </a:t>
            </a:r>
            <a:r>
              <a:rPr lang="en-GB" sz="1800"/>
              <a:t>parametrization </a:t>
            </a:r>
            <a:r>
              <a:rPr sz="1800"/>
              <a:t>running independently of the gas phase mechanism</a:t>
            </a:r>
            <a:endParaRPr sz="1800"/>
          </a:p>
          <a:p>
            <a:pPr>
              <a:defRPr/>
            </a:pPr>
            <a:endParaRPr sz="1800"/>
          </a:p>
          <a:p>
            <a:pPr>
              <a:defRPr/>
            </a:pPr>
            <a:r>
              <a:rPr sz="1800"/>
              <a:t>2 product models, VBS, 2D VBS, SOM</a:t>
            </a:r>
            <a:r>
              <a:rPr sz="1800"/>
              <a:t>, ...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7045147" name="Google Shape;122;p23" hidden="0"/>
          <p:cNvSpPr txBox="1"/>
          <p:nvPr isPhoto="0" userDrawn="0"/>
        </p:nvSpPr>
        <p:spPr bwMode="auto">
          <a:xfrm>
            <a:off x="529133" y="166066"/>
            <a:ext cx="11509155" cy="56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4" tIns="68574" rIns="68574" bIns="68574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fr" sz="2800">
                <a:latin typeface="Calibri"/>
                <a:ea typeface="Calibri"/>
                <a:cs typeface="Calibri"/>
              </a:rPr>
              <a:t>Atmospheric Evolution of Organics : in models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67694295" name="" hidden="0"/>
          <p:cNvSpPr txBox="1"/>
          <p:nvPr isPhoto="0" userDrawn="0"/>
        </p:nvSpPr>
        <p:spPr bwMode="auto">
          <a:xfrm flipH="0" flipV="0">
            <a:off x="4433077" y="3556400"/>
            <a:ext cx="7362302" cy="190527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800"/>
              <a:t>Modeled formation of SOA is only </a:t>
            </a:r>
            <a:r>
              <a:rPr sz="1800" b="1"/>
              <a:t>indirectly </a:t>
            </a:r>
            <a:r>
              <a:rPr sz="1800"/>
              <a:t>affected by the gas phase mechanism through the evolution of VOCs and their oxidants (OH, NO</a:t>
            </a:r>
            <a:r>
              <a:rPr sz="1800" baseline="-25000"/>
              <a:t>3</a:t>
            </a:r>
            <a:r>
              <a:rPr sz="1800"/>
              <a:t>, O</a:t>
            </a:r>
            <a:r>
              <a:rPr sz="1800" baseline="-25000"/>
              <a:t>3</a:t>
            </a:r>
            <a:r>
              <a:rPr sz="1800"/>
              <a:t>, ...)</a:t>
            </a:r>
            <a:endParaRPr sz="1800"/>
          </a:p>
          <a:p>
            <a:pPr>
              <a:defRPr/>
            </a:pPr>
            <a:endParaRPr sz="1800"/>
          </a:p>
          <a:p>
            <a:pPr>
              <a:defRPr/>
            </a:pPr>
            <a:r>
              <a:rPr sz="1800"/>
              <a:t>More complex SOA parametrization also depend on the modeled </a:t>
            </a:r>
            <a:r>
              <a:rPr sz="1800" b="1"/>
              <a:t>chemical regime </a:t>
            </a:r>
            <a:r>
              <a:rPr sz="1800"/>
              <a:t>(NOx vs HO</a:t>
            </a:r>
            <a:r>
              <a:rPr sz="1800" baseline="-25000"/>
              <a:t>2</a:t>
            </a:r>
            <a:r>
              <a:rPr sz="1800"/>
              <a:t>) for particle phase aging</a:t>
            </a:r>
            <a:endParaRPr sz="1800"/>
          </a:p>
        </p:txBody>
      </p:sp>
      <p:grpSp>
        <p:nvGrpSpPr>
          <p:cNvPr id="1559901482" name=""/>
          <p:cNvGrpSpPr/>
          <p:nvPr/>
        </p:nvGrpSpPr>
        <p:grpSpPr bwMode="auto">
          <a:xfrm>
            <a:off x="-602376" y="793773"/>
            <a:ext cx="6759193" cy="3710499"/>
            <a:chOff x="0" y="0"/>
            <a:chExt cx="6759193" cy="3710499"/>
          </a:xfrm>
        </p:grpSpPr>
        <p:cxnSp>
          <p:nvCxnSpPr>
            <p:cNvPr id="659000445" name="Google Shape;123;p23" hidden="0"/>
            <p:cNvCxnSpPr>
              <a:cxnSpLocks/>
            </p:cNvCxnSpPr>
            <p:nvPr isPhoto="0" userDrawn="0"/>
          </p:nvCxnSpPr>
          <p:spPr bwMode="auto">
            <a:xfrm>
              <a:off x="971201" y="0"/>
              <a:ext cx="2086799" cy="0"/>
            </a:xfrm>
            <a:prstGeom prst="straightConnector1">
              <a:avLst/>
            </a:prstGeom>
            <a:noFill/>
            <a:ln w="38100" cap="flat" cmpd="sng">
              <a:solidFill>
                <a:srgbClr val="293C69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28366362" name="Google Shape;125;p23" hidden="0"/>
            <p:cNvGrpSpPr/>
            <p:nvPr isPhoto="0" userDrawn="0"/>
          </p:nvGrpSpPr>
          <p:grpSpPr bwMode="auto">
            <a:xfrm>
              <a:off x="0" y="1867345"/>
              <a:ext cx="3325245" cy="1843154"/>
              <a:chOff x="0" y="0"/>
              <a:chExt cx="3325245" cy="1843154"/>
            </a:xfrm>
          </p:grpSpPr>
          <p:sp>
            <p:nvSpPr>
              <p:cNvPr id="912943218" name="Google Shape;126;p23" hidden="0"/>
              <p:cNvSpPr txBox="1"/>
              <p:nvPr isPhoto="0" userDrawn="0"/>
            </p:nvSpPr>
            <p:spPr bwMode="auto">
              <a:xfrm>
                <a:off x="989578" y="0"/>
                <a:ext cx="2335666" cy="617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80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</a:rPr>
                  <a:t>Volatile Organic Compounds</a:t>
                </a:r>
                <a:endParaRPr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1768840806" name="Google Shape;127;p23" hidden="0"/>
              <p:cNvSpPr txBox="1"/>
              <p:nvPr isPhoto="0" userDrawn="0"/>
            </p:nvSpPr>
            <p:spPr bwMode="auto">
              <a:xfrm>
                <a:off x="0" y="924622"/>
                <a:ext cx="2007095" cy="708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400">
                    <a:solidFill>
                      <a:schemeClr val="dk2"/>
                    </a:solidFill>
                    <a:latin typeface="Lato Light"/>
                    <a:ea typeface="Lato Light"/>
                    <a:cs typeface="Lato Light"/>
                  </a:rPr>
                  <a:t>Biogenic and anthropogenic emissions</a:t>
                </a:r>
                <a:endParaRPr sz="1400" baseline="-250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endParaRPr>
              </a:p>
            </p:txBody>
          </p:sp>
          <p:sp>
            <p:nvSpPr>
              <p:cNvPr id="447651073" name="Google Shape;128;p23" hidden="0"/>
              <p:cNvSpPr/>
              <p:nvPr isPhoto="0" userDrawn="0"/>
            </p:nvSpPr>
            <p:spPr bwMode="auto">
              <a:xfrm rot="-5399943">
                <a:off x="1603976" y="980955"/>
                <a:ext cx="1106399" cy="61799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3" tIns="34273" rIns="68573" bIns="34273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lt1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</p:grpSp>
        <p:grpSp>
          <p:nvGrpSpPr>
            <p:cNvPr id="10085607" name="Google Shape;129;p23" hidden="0"/>
            <p:cNvGrpSpPr/>
            <p:nvPr isPhoto="0" userDrawn="0"/>
          </p:nvGrpSpPr>
          <p:grpSpPr bwMode="auto">
            <a:xfrm>
              <a:off x="353604" y="369560"/>
              <a:ext cx="3073215" cy="1409525"/>
              <a:chOff x="0" y="0"/>
              <a:chExt cx="3073215" cy="1409525"/>
            </a:xfrm>
          </p:grpSpPr>
          <p:sp>
            <p:nvSpPr>
              <p:cNvPr id="1124330566" name="Google Shape;130;p23" hidden="0"/>
              <p:cNvSpPr/>
              <p:nvPr isPhoto="0" userDrawn="0"/>
            </p:nvSpPr>
            <p:spPr bwMode="auto">
              <a:xfrm rot="5399943" flipH="1">
                <a:off x="1488321" y="907776"/>
                <a:ext cx="707098" cy="29639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3" tIns="34273" rIns="68573" bIns="34273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lt1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158460371" name="Google Shape;131;p23" hidden="0"/>
              <p:cNvSpPr txBox="1"/>
              <p:nvPr isPhoto="0" userDrawn="0"/>
            </p:nvSpPr>
            <p:spPr bwMode="auto">
              <a:xfrm>
                <a:off x="610947" y="0"/>
                <a:ext cx="2462267" cy="617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80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</a:rPr>
                  <a:t>Oxidized Volatile Organic Compounds</a:t>
                </a:r>
                <a:endParaRPr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1888124013" name="Google Shape;132;p23" hidden="0"/>
              <p:cNvSpPr txBox="1"/>
              <p:nvPr isPhoto="0" userDrawn="0"/>
            </p:nvSpPr>
            <p:spPr bwMode="auto">
              <a:xfrm>
                <a:off x="0" y="884828"/>
                <a:ext cx="1429560" cy="495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400">
                    <a:solidFill>
                      <a:schemeClr val="dk2"/>
                    </a:solidFill>
                    <a:latin typeface="Lato Light"/>
                    <a:ea typeface="Lato Light"/>
                    <a:cs typeface="Lato Light"/>
                  </a:rPr>
                  <a:t>Gaseous oxidation</a:t>
                </a:r>
                <a:endParaRPr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endParaRPr>
              </a:p>
            </p:txBody>
          </p:sp>
        </p:grpSp>
        <p:grpSp>
          <p:nvGrpSpPr>
            <p:cNvPr id="1987704645" name="Google Shape;133;p23" hidden="0"/>
            <p:cNvGrpSpPr/>
            <p:nvPr isPhoto="0" userDrawn="0"/>
          </p:nvGrpSpPr>
          <p:grpSpPr bwMode="auto">
            <a:xfrm>
              <a:off x="4137351" y="352223"/>
              <a:ext cx="2379895" cy="1291723"/>
              <a:chOff x="0" y="0"/>
              <a:chExt cx="2379895" cy="1291723"/>
            </a:xfrm>
          </p:grpSpPr>
          <p:sp>
            <p:nvSpPr>
              <p:cNvPr id="575910802" name="Google Shape;134;p23" hidden="0"/>
              <p:cNvSpPr txBox="1"/>
              <p:nvPr isPhoto="0" userDrawn="0"/>
            </p:nvSpPr>
            <p:spPr bwMode="auto">
              <a:xfrm>
                <a:off x="624392" y="0"/>
                <a:ext cx="1755502" cy="891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800" b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</a:rPr>
                  <a:t>Secondary Organic Aerosol</a:t>
                </a:r>
                <a:endParaRPr sz="1800" b="1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1803596549" name="Google Shape;138;p23" hidden="0"/>
              <p:cNvSpPr txBox="1"/>
              <p:nvPr isPhoto="0" userDrawn="0"/>
            </p:nvSpPr>
            <p:spPr bwMode="auto">
              <a:xfrm>
                <a:off x="0" y="1009455"/>
                <a:ext cx="1155058" cy="2822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400">
                    <a:solidFill>
                      <a:schemeClr val="dk2"/>
                    </a:solidFill>
                    <a:latin typeface="Lato Light"/>
                    <a:ea typeface="Lato Light"/>
                    <a:cs typeface="Lato Light"/>
                  </a:rPr>
                  <a:t>Low volatility</a:t>
                </a:r>
                <a:endParaRPr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endParaRPr>
              </a:p>
            </p:txBody>
          </p:sp>
        </p:grpSp>
        <p:sp>
          <p:nvSpPr>
            <p:cNvPr id="2101040610" name="" hidden="0"/>
            <p:cNvSpPr/>
            <p:nvPr isPhoto="0" userDrawn="0"/>
          </p:nvSpPr>
          <p:spPr bwMode="auto">
            <a:xfrm flipH="0" flipV="0">
              <a:off x="644789" y="75128"/>
              <a:ext cx="3060158" cy="2715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5500406" name="Google Shape;126;p23" hidden="0"/>
            <p:cNvSpPr txBox="1"/>
            <p:nvPr isPhoto="0" userDrawn="0"/>
          </p:nvSpPr>
          <p:spPr bwMode="auto">
            <a:xfrm>
              <a:off x="4370079" y="1885131"/>
              <a:ext cx="2344666" cy="617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3" tIns="34273" rIns="68573" bIns="34273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SOA</a:t>
              </a:r>
              <a:endParaRPr lang="fr"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precursors</a:t>
              </a:r>
              <a:endParaRPr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781854129" name="Google Shape;136;p23" hidden="0"/>
            <p:cNvSpPr/>
            <p:nvPr isPhoto="0" userDrawn="0"/>
          </p:nvSpPr>
          <p:spPr bwMode="auto">
            <a:xfrm rot="5399978" flipH="1" flipV="0">
              <a:off x="5125586" y="1447404"/>
              <a:ext cx="688214" cy="2120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3" tIns="34273" rIns="68573" bIns="34273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716696105" name="Google Shape;137;p23" hidden="0"/>
            <p:cNvSpPr/>
            <p:nvPr isPhoto="0" userDrawn="0"/>
          </p:nvSpPr>
          <p:spPr bwMode="auto">
            <a:xfrm rot="16199969" flipH="1" flipV="0">
              <a:off x="5355619" y="1448502"/>
              <a:ext cx="688214" cy="2120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3" tIns="34273" rIns="68573" bIns="34273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373427253" name="Google Shape;130;p23" hidden="0"/>
            <p:cNvSpPr/>
            <p:nvPr isPhoto="0" userDrawn="0"/>
          </p:nvSpPr>
          <p:spPr bwMode="auto">
            <a:xfrm rot="10799990" flipH="1">
              <a:off x="3578978" y="1999158"/>
              <a:ext cx="707098" cy="2963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3" tIns="34273" rIns="68573" bIns="34273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341180208" name="" hidden="0"/>
            <p:cNvSpPr/>
            <p:nvPr isPhoto="0" userDrawn="0"/>
          </p:nvSpPr>
          <p:spPr bwMode="auto">
            <a:xfrm rot="0" flipH="0" flipV="0">
              <a:off x="963131" y="1725309"/>
              <a:ext cx="5796061" cy="909916"/>
            </a:xfrm>
            <a:prstGeom prst="rect">
              <a:avLst/>
            </a:prstGeom>
            <a:noFill/>
            <a:ln w="25400" cap="flat" cmpd="sng" algn="ctr">
              <a:solidFill>
                <a:schemeClr val="accent2">
                  <a:lumMod val="74901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772579" name="Google Shape;122;p23" hidden="0"/>
          <p:cNvSpPr txBox="1"/>
          <p:nvPr isPhoto="0" userDrawn="0"/>
        </p:nvSpPr>
        <p:spPr bwMode="auto">
          <a:xfrm>
            <a:off x="529133" y="166066"/>
            <a:ext cx="11510559" cy="56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4" tIns="68574" rIns="68574" bIns="68574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fr" sz="2800">
                <a:latin typeface="Calibri"/>
                <a:ea typeface="Calibri"/>
                <a:cs typeface="Calibri"/>
              </a:rPr>
              <a:t>Atmospheric Evolution of Organics : chemical mechanisms comparisons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968967282" name="Google Shape;123;p23" hidden="0"/>
          <p:cNvCxnSpPr>
            <a:cxnSpLocks/>
          </p:cNvCxnSpPr>
          <p:nvPr isPhoto="0" userDrawn="0"/>
        </p:nvCxnSpPr>
        <p:spPr bwMode="auto">
          <a:xfrm>
            <a:off x="368825" y="793774"/>
            <a:ext cx="2086799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5749117" name="" hidden="0"/>
          <p:cNvSpPr txBox="1"/>
          <p:nvPr isPhoto="0" userDrawn="0"/>
        </p:nvSpPr>
        <p:spPr bwMode="auto">
          <a:xfrm flipH="0" flipV="0">
            <a:off x="4316547" y="3556400"/>
            <a:ext cx="7362302" cy="79064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sz="1800" b="1"/>
              <a:t>How to compare the impact of different combinations of chemical mechanism + SOA parametrization on SOA formation?</a:t>
            </a:r>
            <a:endParaRPr sz="1800" b="1"/>
          </a:p>
        </p:txBody>
      </p:sp>
      <p:sp>
        <p:nvSpPr>
          <p:cNvPr id="432067018" name="" hidden="0"/>
          <p:cNvSpPr txBox="1"/>
          <p:nvPr isPhoto="0" userDrawn="0"/>
        </p:nvSpPr>
        <p:spPr bwMode="auto">
          <a:xfrm flipH="0" flipV="0">
            <a:off x="4530478" y="5390744"/>
            <a:ext cx="6697898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grpSp>
        <p:nvGrpSpPr>
          <p:cNvPr id="1964880674" name=""/>
          <p:cNvGrpSpPr/>
          <p:nvPr/>
        </p:nvGrpSpPr>
        <p:grpSpPr bwMode="auto">
          <a:xfrm>
            <a:off x="-602375" y="793773"/>
            <a:ext cx="6759193" cy="3710499"/>
            <a:chOff x="0" y="0"/>
            <a:chExt cx="6759193" cy="3710499"/>
          </a:xfrm>
        </p:grpSpPr>
        <p:cxnSp>
          <p:nvCxnSpPr>
            <p:cNvPr id="183105067" name="Google Shape;123;p23" hidden="0"/>
            <p:cNvCxnSpPr>
              <a:cxnSpLocks/>
            </p:cNvCxnSpPr>
            <p:nvPr isPhoto="0" userDrawn="0"/>
          </p:nvCxnSpPr>
          <p:spPr bwMode="auto">
            <a:xfrm>
              <a:off x="971200" y="0"/>
              <a:ext cx="2086798" cy="0"/>
            </a:xfrm>
            <a:prstGeom prst="straightConnector1">
              <a:avLst/>
            </a:prstGeom>
            <a:noFill/>
            <a:ln w="38100" cap="flat" cmpd="sng">
              <a:solidFill>
                <a:srgbClr val="293C69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01536886" name="Google Shape;125;p23" hidden="0"/>
            <p:cNvGrpSpPr/>
            <p:nvPr isPhoto="0" userDrawn="0"/>
          </p:nvGrpSpPr>
          <p:grpSpPr bwMode="auto">
            <a:xfrm>
              <a:off x="0" y="1867344"/>
              <a:ext cx="3325605" cy="1843154"/>
              <a:chOff x="0" y="0"/>
              <a:chExt cx="3325605" cy="1843154"/>
            </a:xfrm>
          </p:grpSpPr>
          <p:sp>
            <p:nvSpPr>
              <p:cNvPr id="1827361356" name="Google Shape;126;p23" hidden="0"/>
              <p:cNvSpPr txBox="1"/>
              <p:nvPr isPhoto="0" userDrawn="0"/>
            </p:nvSpPr>
            <p:spPr bwMode="auto">
              <a:xfrm>
                <a:off x="989578" y="0"/>
                <a:ext cx="2336026" cy="617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80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</a:rPr>
                  <a:t>Volatile Organic Compounds</a:t>
                </a:r>
                <a:endParaRPr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719862722" name="Google Shape;127;p23" hidden="0"/>
              <p:cNvSpPr txBox="1"/>
              <p:nvPr isPhoto="0" userDrawn="0"/>
            </p:nvSpPr>
            <p:spPr bwMode="auto">
              <a:xfrm>
                <a:off x="0" y="924622"/>
                <a:ext cx="2007454" cy="708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400">
                    <a:solidFill>
                      <a:schemeClr val="dk2"/>
                    </a:solidFill>
                    <a:latin typeface="Lato Light"/>
                    <a:ea typeface="Lato Light"/>
                    <a:cs typeface="Lato Light"/>
                  </a:rPr>
                  <a:t>Biogenic and anthropogenic emissions</a:t>
                </a:r>
                <a:endParaRPr sz="1400" baseline="-250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endParaRPr>
              </a:p>
            </p:txBody>
          </p:sp>
          <p:sp>
            <p:nvSpPr>
              <p:cNvPr id="29435962" name="Google Shape;128;p23" hidden="0"/>
              <p:cNvSpPr/>
              <p:nvPr isPhoto="0" userDrawn="0"/>
            </p:nvSpPr>
            <p:spPr bwMode="auto">
              <a:xfrm rot="-5399943">
                <a:off x="1603976" y="980955"/>
                <a:ext cx="1106399" cy="61799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3" tIns="34273" rIns="68573" bIns="34273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lt1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</p:grpSp>
        <p:grpSp>
          <p:nvGrpSpPr>
            <p:cNvPr id="2120275065" name="Google Shape;129;p23" hidden="0"/>
            <p:cNvGrpSpPr/>
            <p:nvPr isPhoto="0" userDrawn="0"/>
          </p:nvGrpSpPr>
          <p:grpSpPr bwMode="auto">
            <a:xfrm>
              <a:off x="353604" y="369559"/>
              <a:ext cx="3073575" cy="1409525"/>
              <a:chOff x="0" y="0"/>
              <a:chExt cx="3073575" cy="1409525"/>
            </a:xfrm>
          </p:grpSpPr>
          <p:sp>
            <p:nvSpPr>
              <p:cNvPr id="1929300699" name="Google Shape;130;p23" hidden="0"/>
              <p:cNvSpPr/>
              <p:nvPr isPhoto="0" userDrawn="0"/>
            </p:nvSpPr>
            <p:spPr bwMode="auto">
              <a:xfrm rot="5399943" flipH="1">
                <a:off x="1488321" y="907776"/>
                <a:ext cx="707098" cy="29639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3" tIns="34273" rIns="68573" bIns="34273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lt1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177625135" name="Google Shape;131;p23" hidden="0"/>
              <p:cNvSpPr txBox="1"/>
              <p:nvPr isPhoto="0" userDrawn="0"/>
            </p:nvSpPr>
            <p:spPr bwMode="auto">
              <a:xfrm>
                <a:off x="610947" y="0"/>
                <a:ext cx="2462627" cy="617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80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</a:rPr>
                  <a:t>Oxidized Volatile Organic Compounds</a:t>
                </a:r>
                <a:endParaRPr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641225492" name="Google Shape;132;p23" hidden="0"/>
              <p:cNvSpPr txBox="1"/>
              <p:nvPr isPhoto="0" userDrawn="0"/>
            </p:nvSpPr>
            <p:spPr bwMode="auto">
              <a:xfrm>
                <a:off x="0" y="884828"/>
                <a:ext cx="1429920" cy="495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400">
                    <a:solidFill>
                      <a:schemeClr val="dk2"/>
                    </a:solidFill>
                    <a:latin typeface="Lato Light"/>
                    <a:ea typeface="Lato Light"/>
                    <a:cs typeface="Lato Light"/>
                  </a:rPr>
                  <a:t>Gaseous oxidation</a:t>
                </a:r>
                <a:endParaRPr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endParaRPr>
              </a:p>
            </p:txBody>
          </p:sp>
        </p:grpSp>
        <p:grpSp>
          <p:nvGrpSpPr>
            <p:cNvPr id="1730965652" name="Google Shape;133;p23" hidden="0"/>
            <p:cNvGrpSpPr/>
            <p:nvPr isPhoto="0" userDrawn="0"/>
          </p:nvGrpSpPr>
          <p:grpSpPr bwMode="auto">
            <a:xfrm>
              <a:off x="4137351" y="352222"/>
              <a:ext cx="2380255" cy="1291723"/>
              <a:chOff x="0" y="0"/>
              <a:chExt cx="2380255" cy="1291723"/>
            </a:xfrm>
          </p:grpSpPr>
          <p:sp>
            <p:nvSpPr>
              <p:cNvPr id="395568266" name="Google Shape;134;p23" hidden="0"/>
              <p:cNvSpPr txBox="1"/>
              <p:nvPr isPhoto="0" userDrawn="0"/>
            </p:nvSpPr>
            <p:spPr bwMode="auto">
              <a:xfrm>
                <a:off x="624392" y="0"/>
                <a:ext cx="1755862" cy="891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800" b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</a:rPr>
                  <a:t>Secondary Organic Aerosol</a:t>
                </a:r>
                <a:endParaRPr sz="1800" b="1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2122314925" name="Google Shape;138;p23" hidden="0"/>
              <p:cNvSpPr txBox="1"/>
              <p:nvPr isPhoto="0" userDrawn="0"/>
            </p:nvSpPr>
            <p:spPr bwMode="auto">
              <a:xfrm>
                <a:off x="0" y="1009455"/>
                <a:ext cx="1155418" cy="2822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400">
                    <a:solidFill>
                      <a:schemeClr val="dk2"/>
                    </a:solidFill>
                    <a:latin typeface="Lato Light"/>
                    <a:ea typeface="Lato Light"/>
                    <a:cs typeface="Lato Light"/>
                  </a:rPr>
                  <a:t>Low volatility</a:t>
                </a:r>
                <a:endParaRPr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endParaRPr>
              </a:p>
            </p:txBody>
          </p:sp>
        </p:grpSp>
        <p:sp>
          <p:nvSpPr>
            <p:cNvPr id="490221486" name="" hidden="0"/>
            <p:cNvSpPr/>
            <p:nvPr isPhoto="0" userDrawn="0"/>
          </p:nvSpPr>
          <p:spPr bwMode="auto">
            <a:xfrm flipH="0" flipV="0">
              <a:off x="644789" y="75127"/>
              <a:ext cx="3060158" cy="2715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24650702" name="Google Shape;126;p23" hidden="0"/>
            <p:cNvSpPr txBox="1"/>
            <p:nvPr isPhoto="0" userDrawn="0"/>
          </p:nvSpPr>
          <p:spPr bwMode="auto">
            <a:xfrm>
              <a:off x="4370079" y="1885131"/>
              <a:ext cx="2345026" cy="617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3" tIns="34273" rIns="68573" bIns="34273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SOA</a:t>
              </a:r>
              <a:endParaRPr lang="fr"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precursors</a:t>
              </a:r>
              <a:endParaRPr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294789840" name="Google Shape;136;p23" hidden="0"/>
            <p:cNvSpPr/>
            <p:nvPr isPhoto="0" userDrawn="0"/>
          </p:nvSpPr>
          <p:spPr bwMode="auto">
            <a:xfrm rot="5399978" flipH="1" flipV="0">
              <a:off x="5125586" y="1447403"/>
              <a:ext cx="688214" cy="2120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3" tIns="34273" rIns="68573" bIns="34273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48398063" name="Google Shape;137;p23" hidden="0"/>
            <p:cNvSpPr/>
            <p:nvPr isPhoto="0" userDrawn="0"/>
          </p:nvSpPr>
          <p:spPr bwMode="auto">
            <a:xfrm rot="16199969" flipH="1" flipV="0">
              <a:off x="5355619" y="1448501"/>
              <a:ext cx="688214" cy="2120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3" tIns="34273" rIns="68573" bIns="34273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007406709" name="Google Shape;130;p23" hidden="0"/>
            <p:cNvSpPr/>
            <p:nvPr isPhoto="0" userDrawn="0"/>
          </p:nvSpPr>
          <p:spPr bwMode="auto">
            <a:xfrm rot="10799990" flipH="1">
              <a:off x="3578978" y="1999157"/>
              <a:ext cx="707098" cy="2963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3" tIns="34273" rIns="68573" bIns="34273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520937031" name="" hidden="0"/>
            <p:cNvSpPr/>
            <p:nvPr isPhoto="0" userDrawn="0"/>
          </p:nvSpPr>
          <p:spPr bwMode="auto">
            <a:xfrm rot="0" flipH="0" flipV="0">
              <a:off x="963131" y="1725309"/>
              <a:ext cx="5796061" cy="909915"/>
            </a:xfrm>
            <a:prstGeom prst="rect">
              <a:avLst/>
            </a:prstGeom>
            <a:noFill/>
            <a:ln w="25400" cap="flat" cmpd="sng" algn="ctr">
              <a:solidFill>
                <a:schemeClr val="accent2">
                  <a:lumMod val="74901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2890717" name="Google Shape;122;p23" hidden="0"/>
          <p:cNvSpPr txBox="1"/>
          <p:nvPr isPhoto="0" userDrawn="0"/>
        </p:nvSpPr>
        <p:spPr bwMode="auto">
          <a:xfrm>
            <a:off x="529133" y="166066"/>
            <a:ext cx="11510559" cy="56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4" tIns="68574" rIns="68574" bIns="68574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fr" sz="2800">
                <a:latin typeface="Calibri"/>
                <a:ea typeface="Calibri"/>
                <a:cs typeface="Calibri"/>
              </a:rPr>
              <a:t>Atmospheric Evolution of Organics : chemical mechanisms comparisons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987854645" name="Google Shape;123;p23" hidden="0"/>
          <p:cNvCxnSpPr>
            <a:cxnSpLocks/>
          </p:cNvCxnSpPr>
          <p:nvPr isPhoto="0" userDrawn="0"/>
        </p:nvCxnSpPr>
        <p:spPr bwMode="auto">
          <a:xfrm>
            <a:off x="368825" y="793774"/>
            <a:ext cx="2086799" cy="0"/>
          </a:xfrm>
          <a:prstGeom prst="straightConnector1">
            <a:avLst/>
          </a:prstGeom>
          <a:noFill/>
          <a:ln w="38100" cap="flat" cmpd="sng">
            <a:solidFill>
              <a:srgbClr val="293C6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0127255" name="" hidden="0"/>
          <p:cNvSpPr txBox="1"/>
          <p:nvPr isPhoto="0" userDrawn="0"/>
        </p:nvSpPr>
        <p:spPr bwMode="auto">
          <a:xfrm flipH="0" flipV="0">
            <a:off x="4316547" y="3556400"/>
            <a:ext cx="7362302" cy="79064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sz="1800" b="1"/>
              <a:t>How to compare the impact of different combinations of chemical mechanism + SOA parametrization on SOA formation?</a:t>
            </a:r>
            <a:endParaRPr sz="1800" b="1"/>
          </a:p>
        </p:txBody>
      </p:sp>
      <p:sp>
        <p:nvSpPr>
          <p:cNvPr id="713676106" name="" hidden="0"/>
          <p:cNvSpPr/>
          <p:nvPr isPhoto="0" userDrawn="0"/>
        </p:nvSpPr>
        <p:spPr bwMode="auto">
          <a:xfrm flipH="0" flipV="0">
            <a:off x="7480917" y="4265983"/>
            <a:ext cx="1033563" cy="8511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545004" name="" hidden="0"/>
          <p:cNvSpPr txBox="1"/>
          <p:nvPr isPhoto="0" userDrawn="0"/>
        </p:nvSpPr>
        <p:spPr bwMode="auto">
          <a:xfrm flipH="0" flipV="0">
            <a:off x="4530478" y="5390744"/>
            <a:ext cx="6697898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653633398" name="" hidden="0"/>
          <p:cNvSpPr txBox="1"/>
          <p:nvPr isPhoto="0" userDrawn="0"/>
        </p:nvSpPr>
        <p:spPr bwMode="auto">
          <a:xfrm flipH="0" flipV="0">
            <a:off x="4316547" y="5178660"/>
            <a:ext cx="7362301" cy="10338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sz="1800" b="1">
                <a:solidFill>
                  <a:schemeClr val="accent2">
                    <a:lumMod val="75000"/>
                  </a:schemeClr>
                </a:solidFill>
              </a:rPr>
              <a:t>Evaluating the sensitivity of chemical mechanisms to different factors</a:t>
            </a:r>
            <a:endParaRPr sz="1800" b="1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sz="1800" b="1">
                <a:solidFill>
                  <a:schemeClr val="accent2">
                    <a:lumMod val="75000"/>
                  </a:schemeClr>
                </a:solidFill>
              </a:rPr>
              <a:t>(NOx, VOC, POA)</a:t>
            </a:r>
            <a:endParaRPr sz="1800" b="1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13811242" name=""/>
          <p:cNvGrpSpPr/>
          <p:nvPr/>
        </p:nvGrpSpPr>
        <p:grpSpPr bwMode="auto">
          <a:xfrm>
            <a:off x="-602375" y="793773"/>
            <a:ext cx="6759193" cy="3710499"/>
            <a:chOff x="0" y="0"/>
            <a:chExt cx="6759193" cy="3710499"/>
          </a:xfrm>
        </p:grpSpPr>
        <p:cxnSp>
          <p:nvCxnSpPr>
            <p:cNvPr id="415468889" name="Google Shape;123;p23" hidden="0"/>
            <p:cNvCxnSpPr>
              <a:cxnSpLocks/>
            </p:cNvCxnSpPr>
            <p:nvPr isPhoto="0" userDrawn="0"/>
          </p:nvCxnSpPr>
          <p:spPr bwMode="auto">
            <a:xfrm>
              <a:off x="971200" y="0"/>
              <a:ext cx="2086798" cy="0"/>
            </a:xfrm>
            <a:prstGeom prst="straightConnector1">
              <a:avLst/>
            </a:prstGeom>
            <a:noFill/>
            <a:ln w="38100" cap="flat" cmpd="sng">
              <a:solidFill>
                <a:srgbClr val="293C69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540585193" name="Google Shape;125;p23" hidden="0"/>
            <p:cNvGrpSpPr/>
            <p:nvPr isPhoto="0" userDrawn="0"/>
          </p:nvGrpSpPr>
          <p:grpSpPr bwMode="auto">
            <a:xfrm>
              <a:off x="0" y="1867344"/>
              <a:ext cx="3325605" cy="1843154"/>
              <a:chOff x="0" y="0"/>
              <a:chExt cx="3325605" cy="1843154"/>
            </a:xfrm>
          </p:grpSpPr>
          <p:sp>
            <p:nvSpPr>
              <p:cNvPr id="1014223697" name="Google Shape;126;p23" hidden="0"/>
              <p:cNvSpPr txBox="1"/>
              <p:nvPr isPhoto="0" userDrawn="0"/>
            </p:nvSpPr>
            <p:spPr bwMode="auto">
              <a:xfrm>
                <a:off x="989578" y="0"/>
                <a:ext cx="2336026" cy="617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80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</a:rPr>
                  <a:t>Volatile Organic Compounds</a:t>
                </a:r>
                <a:endParaRPr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1877278075" name="Google Shape;127;p23" hidden="0"/>
              <p:cNvSpPr txBox="1"/>
              <p:nvPr isPhoto="0" userDrawn="0"/>
            </p:nvSpPr>
            <p:spPr bwMode="auto">
              <a:xfrm>
                <a:off x="0" y="924622"/>
                <a:ext cx="2007454" cy="708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400">
                    <a:solidFill>
                      <a:schemeClr val="dk2"/>
                    </a:solidFill>
                    <a:latin typeface="Lato Light"/>
                    <a:ea typeface="Lato Light"/>
                    <a:cs typeface="Lato Light"/>
                  </a:rPr>
                  <a:t>Biogenic and anthropogenic emissions</a:t>
                </a:r>
                <a:endParaRPr sz="1400" baseline="-250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endParaRPr>
              </a:p>
            </p:txBody>
          </p:sp>
          <p:sp>
            <p:nvSpPr>
              <p:cNvPr id="1887865848" name="Google Shape;128;p23" hidden="0"/>
              <p:cNvSpPr/>
              <p:nvPr isPhoto="0" userDrawn="0"/>
            </p:nvSpPr>
            <p:spPr bwMode="auto">
              <a:xfrm rot="-5399943">
                <a:off x="1603976" y="980955"/>
                <a:ext cx="1106399" cy="61799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3" tIns="34273" rIns="68573" bIns="34273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lt1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</p:grpSp>
        <p:grpSp>
          <p:nvGrpSpPr>
            <p:cNvPr id="535624674" name="Google Shape;129;p23" hidden="0"/>
            <p:cNvGrpSpPr/>
            <p:nvPr isPhoto="0" userDrawn="0"/>
          </p:nvGrpSpPr>
          <p:grpSpPr bwMode="auto">
            <a:xfrm>
              <a:off x="353604" y="369559"/>
              <a:ext cx="3073575" cy="1409525"/>
              <a:chOff x="0" y="0"/>
              <a:chExt cx="3073575" cy="1409525"/>
            </a:xfrm>
          </p:grpSpPr>
          <p:sp>
            <p:nvSpPr>
              <p:cNvPr id="1575063456" name="Google Shape;130;p23" hidden="0"/>
              <p:cNvSpPr/>
              <p:nvPr isPhoto="0" userDrawn="0"/>
            </p:nvSpPr>
            <p:spPr bwMode="auto">
              <a:xfrm rot="5399943" flipH="1">
                <a:off x="1488321" y="907776"/>
                <a:ext cx="707098" cy="29639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3" tIns="34273" rIns="68573" bIns="34273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lt1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1425435098" name="Google Shape;131;p23" hidden="0"/>
              <p:cNvSpPr txBox="1"/>
              <p:nvPr isPhoto="0" userDrawn="0"/>
            </p:nvSpPr>
            <p:spPr bwMode="auto">
              <a:xfrm>
                <a:off x="610947" y="0"/>
                <a:ext cx="2462627" cy="617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800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</a:rPr>
                  <a:t>Oxidized Volatile Organic Compounds</a:t>
                </a:r>
                <a:endParaRPr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551191065" name="Google Shape;132;p23" hidden="0"/>
              <p:cNvSpPr txBox="1"/>
              <p:nvPr isPhoto="0" userDrawn="0"/>
            </p:nvSpPr>
            <p:spPr bwMode="auto">
              <a:xfrm>
                <a:off x="0" y="884828"/>
                <a:ext cx="1429920" cy="495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400">
                    <a:solidFill>
                      <a:schemeClr val="dk2"/>
                    </a:solidFill>
                    <a:latin typeface="Lato Light"/>
                    <a:ea typeface="Lato Light"/>
                    <a:cs typeface="Lato Light"/>
                  </a:rPr>
                  <a:t>Gaseous oxidation</a:t>
                </a:r>
                <a:endParaRPr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endParaRPr>
              </a:p>
            </p:txBody>
          </p:sp>
        </p:grpSp>
        <p:grpSp>
          <p:nvGrpSpPr>
            <p:cNvPr id="1245041753" name="Google Shape;133;p23" hidden="0"/>
            <p:cNvGrpSpPr/>
            <p:nvPr isPhoto="0" userDrawn="0"/>
          </p:nvGrpSpPr>
          <p:grpSpPr bwMode="auto">
            <a:xfrm>
              <a:off x="4137351" y="352222"/>
              <a:ext cx="2380255" cy="1291723"/>
              <a:chOff x="0" y="0"/>
              <a:chExt cx="2380255" cy="1291723"/>
            </a:xfrm>
          </p:grpSpPr>
          <p:sp>
            <p:nvSpPr>
              <p:cNvPr id="439728813" name="Google Shape;134;p23" hidden="0"/>
              <p:cNvSpPr txBox="1"/>
              <p:nvPr isPhoto="0" userDrawn="0"/>
            </p:nvSpPr>
            <p:spPr bwMode="auto">
              <a:xfrm>
                <a:off x="624392" y="0"/>
                <a:ext cx="1755862" cy="891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800" b="1">
                    <a:solidFill>
                      <a:schemeClr val="dk2"/>
                    </a:solidFill>
                    <a:latin typeface="Lato Black"/>
                    <a:ea typeface="Lato Black"/>
                    <a:cs typeface="Lato Black"/>
                  </a:rPr>
                  <a:t>Secondary Organic Aerosol</a:t>
                </a:r>
                <a:endParaRPr sz="1800" b="1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endParaRPr>
              </a:p>
            </p:txBody>
          </p:sp>
          <p:sp>
            <p:nvSpPr>
              <p:cNvPr id="14204164" name="Google Shape;138;p23" hidden="0"/>
              <p:cNvSpPr txBox="1"/>
              <p:nvPr isPhoto="0" userDrawn="0"/>
            </p:nvSpPr>
            <p:spPr bwMode="auto">
              <a:xfrm>
                <a:off x="0" y="1009455"/>
                <a:ext cx="1155418" cy="2822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3" tIns="34273" rIns="68573" bIns="34273" anchor="t" anchorCtr="0">
                <a:sp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fr" sz="1400">
                    <a:solidFill>
                      <a:schemeClr val="dk2"/>
                    </a:solidFill>
                    <a:latin typeface="Lato Light"/>
                    <a:ea typeface="Lato Light"/>
                    <a:cs typeface="Lato Light"/>
                  </a:rPr>
                  <a:t>Low volatility</a:t>
                </a:r>
                <a:endParaRPr sz="1400">
                  <a:solidFill>
                    <a:schemeClr val="dk2"/>
                  </a:solidFill>
                  <a:latin typeface="Lato Light"/>
                  <a:ea typeface="Lato Light"/>
                  <a:cs typeface="Lato Light"/>
                </a:endParaRPr>
              </a:p>
            </p:txBody>
          </p:sp>
        </p:grpSp>
        <p:sp>
          <p:nvSpPr>
            <p:cNvPr id="1553736647" name="" hidden="0"/>
            <p:cNvSpPr/>
            <p:nvPr isPhoto="0" userDrawn="0"/>
          </p:nvSpPr>
          <p:spPr bwMode="auto">
            <a:xfrm flipH="0" flipV="0">
              <a:off x="644789" y="75127"/>
              <a:ext cx="3060158" cy="2715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5591532" name="Google Shape;126;p23" hidden="0"/>
            <p:cNvSpPr txBox="1"/>
            <p:nvPr isPhoto="0" userDrawn="0"/>
          </p:nvSpPr>
          <p:spPr bwMode="auto">
            <a:xfrm>
              <a:off x="4370079" y="1885131"/>
              <a:ext cx="2345026" cy="617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3" tIns="34273" rIns="68573" bIns="34273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SOA</a:t>
              </a:r>
              <a:endParaRPr lang="fr"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" sz="1800">
                  <a:solidFill>
                    <a:schemeClr val="dk2"/>
                  </a:solidFill>
                  <a:latin typeface="Lato Black"/>
                  <a:ea typeface="Lato Black"/>
                  <a:cs typeface="Lato Black"/>
                </a:rPr>
                <a:t>precursors</a:t>
              </a:r>
              <a:endParaRPr sz="1800">
                <a:solidFill>
                  <a:schemeClr val="dk2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663229711" name="Google Shape;136;p23" hidden="0"/>
            <p:cNvSpPr/>
            <p:nvPr isPhoto="0" userDrawn="0"/>
          </p:nvSpPr>
          <p:spPr bwMode="auto">
            <a:xfrm rot="5399978" flipH="1" flipV="0">
              <a:off x="5125586" y="1447403"/>
              <a:ext cx="688214" cy="2120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3" tIns="34273" rIns="68573" bIns="34273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597545141" name="Google Shape;137;p23" hidden="0"/>
            <p:cNvSpPr/>
            <p:nvPr isPhoto="0" userDrawn="0"/>
          </p:nvSpPr>
          <p:spPr bwMode="auto">
            <a:xfrm rot="16199969" flipH="1" flipV="0">
              <a:off x="5355619" y="1448501"/>
              <a:ext cx="688214" cy="2120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3" tIns="34273" rIns="68573" bIns="34273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488088195" name="Google Shape;130;p23" hidden="0"/>
            <p:cNvSpPr/>
            <p:nvPr isPhoto="0" userDrawn="0"/>
          </p:nvSpPr>
          <p:spPr bwMode="auto">
            <a:xfrm rot="10799990" flipH="1">
              <a:off x="3578978" y="1999157"/>
              <a:ext cx="707098" cy="2963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3" tIns="34273" rIns="68573" bIns="34273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Lato Black"/>
                <a:ea typeface="Lato Black"/>
                <a:cs typeface="Lato Black"/>
              </a:endParaRPr>
            </a:p>
          </p:txBody>
        </p:sp>
        <p:sp>
          <p:nvSpPr>
            <p:cNvPr id="1948587501" name="" hidden="0"/>
            <p:cNvSpPr/>
            <p:nvPr isPhoto="0" userDrawn="0"/>
          </p:nvSpPr>
          <p:spPr bwMode="auto">
            <a:xfrm rot="0" flipH="0" flipV="0">
              <a:off x="963131" y="1725309"/>
              <a:ext cx="5796061" cy="909915"/>
            </a:xfrm>
            <a:prstGeom prst="rect">
              <a:avLst/>
            </a:prstGeom>
            <a:noFill/>
            <a:ln w="25400" cap="flat" cmpd="sng" algn="ctr">
              <a:solidFill>
                <a:schemeClr val="accent2">
                  <a:lumMod val="74901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ONLYOFFICE/8.1.1.27</Application>
  <DocSecurity>0</DocSecurity>
  <PresentationFormat>Panorámica</PresentationFormat>
  <Paragraphs>0</Paragraphs>
  <Slides>31</Slides>
  <Notes>31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dc:subject/>
  <dc:creator>Gemma Ribas</dc:creator>
  <cp:keywords/>
  <dc:description/>
  <dc:identifier/>
  <dc:language/>
  <cp:lastModifiedBy/>
  <cp:revision>15</cp:revision>
  <dcterms:created xsi:type="dcterms:W3CDTF">2019-06-06T09:57:11Z</dcterms:created>
  <dcterms:modified xsi:type="dcterms:W3CDTF">2024-10-17T07:37:15Z</dcterms:modified>
  <cp:category/>
  <cp:contentStatus/>
  <cp:version/>
</cp:coreProperties>
</file>