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sldIdLst>
    <p:sldId id="392" r:id="rId2"/>
    <p:sldId id="393" r:id="rId3"/>
    <p:sldId id="405" r:id="rId4"/>
    <p:sldId id="395" r:id="rId5"/>
    <p:sldId id="406" r:id="rId6"/>
    <p:sldId id="399" r:id="rId7"/>
    <p:sldId id="408" r:id="rId8"/>
    <p:sldId id="409" r:id="rId9"/>
    <p:sldId id="398" r:id="rId10"/>
    <p:sldId id="410" r:id="rId11"/>
    <p:sldId id="412" r:id="rId12"/>
    <p:sldId id="413" r:id="rId13"/>
    <p:sldId id="414" r:id="rId14"/>
    <p:sldId id="415" r:id="rId15"/>
    <p:sldId id="411" r:id="rId16"/>
    <p:sldId id="416" r:id="rId17"/>
    <p:sldId id="407" r:id="rId18"/>
    <p:sldId id="403" r:id="rId19"/>
    <p:sldId id="394" r:id="rId20"/>
    <p:sldId id="40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0"/>
    <a:srgbClr val="1D3176"/>
    <a:srgbClr val="2F5597"/>
    <a:srgbClr val="8FAADC"/>
    <a:srgbClr val="31681E"/>
    <a:srgbClr val="477A2E"/>
    <a:srgbClr val="58A539"/>
    <a:srgbClr val="DCEFD5"/>
    <a:srgbClr val="1F4113"/>
    <a:srgbClr val="D5F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61" autoAdjust="0"/>
    <p:restoredTop sz="71869" autoAdjust="0"/>
  </p:normalViewPr>
  <p:slideViewPr>
    <p:cSldViewPr snapToGrid="0">
      <p:cViewPr varScale="1">
        <p:scale>
          <a:sx n="63" d="100"/>
          <a:sy n="63" d="100"/>
        </p:scale>
        <p:origin x="137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2352" y="208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9/4/19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Development of scalable kinetics treatment for chemistry in gas-phase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491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Reactions:</a:t>
            </a:r>
            <a:br>
              <a:rPr lang="en-US" dirty="0"/>
            </a:br>
            <a:r>
              <a:rPr lang="en-US" dirty="0"/>
              <a:t>Arrhenius, </a:t>
            </a:r>
            <a:r>
              <a:rPr lang="en-US" dirty="0" err="1"/>
              <a:t>Troe</a:t>
            </a:r>
            <a:r>
              <a:rPr lang="en-US" dirty="0"/>
              <a:t>, HL and SIMPOL VP-based phase transfer, emissions, photolysis, first-order loss (deposition), and more!</a:t>
            </a:r>
          </a:p>
          <a:p>
            <a:endParaRPr lang="en-US" dirty="0"/>
          </a:p>
          <a:p>
            <a:r>
              <a:rPr lang="en-US" dirty="0"/>
              <a:t>Sub-Models</a:t>
            </a:r>
          </a:p>
          <a:p>
            <a:r>
              <a:rPr lang="en-US" dirty="0"/>
              <a:t>PD-</a:t>
            </a:r>
            <a:r>
              <a:rPr lang="en-US" dirty="0" err="1"/>
              <a:t>FiTE</a:t>
            </a:r>
            <a:r>
              <a:rPr lang="en-US" dirty="0"/>
              <a:t> inorganic activity and UNIFAC organic activity</a:t>
            </a:r>
          </a:p>
          <a:p>
            <a:endParaRPr lang="en-US" dirty="0"/>
          </a:p>
          <a:p>
            <a:r>
              <a:rPr lang="en-US" dirty="0"/>
              <a:t>Aerosol Representations</a:t>
            </a:r>
          </a:p>
          <a:p>
            <a:r>
              <a:rPr lang="en-US" dirty="0"/>
              <a:t>Mixed binned modals mass-only scheme (MONARCH)</a:t>
            </a:r>
          </a:p>
          <a:p>
            <a:r>
              <a:rPr lang="en-US" dirty="0"/>
              <a:t>Single particle (</a:t>
            </a:r>
            <a:r>
              <a:rPr lang="en-US" dirty="0" err="1"/>
              <a:t>PartMC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056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Chemistry modules – particularly inorganic and organic partitioning and chemistry – are often tightly tied to the aerosol representation used in the host model</a:t>
            </a:r>
          </a:p>
          <a:p>
            <a:endParaRPr lang="en-US" dirty="0"/>
          </a:p>
          <a:p>
            <a:r>
              <a:rPr lang="en-US" dirty="0"/>
              <a:t>Chemistry doesn’t really care about the scheme as long as some basic questions can be answered:</a:t>
            </a:r>
            <a:br>
              <a:rPr lang="en-US" dirty="0"/>
            </a:br>
            <a:r>
              <a:rPr lang="en-US" dirty="0"/>
              <a:t>e.g., effective radius, number concentration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9510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994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Chemistry modules – particularly inorganic and organic partitioning and chemistry – are often tightly tied to the aerosol representation used in the host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4823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Chemistry modules – particularly inorganic and organic partitioning and chemistry – are often tightly tied to the aerosol representation used in the host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751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initialization work flow</a:t>
            </a:r>
          </a:p>
          <a:p>
            <a:pPr marL="171450" indent="-171450">
              <a:buFontTx/>
              <a:buChar char="-"/>
            </a:pPr>
            <a:r>
              <a:rPr lang="en-US" dirty="0"/>
              <a:t>User builds set of JSON configuration files or extends existing mechanism</a:t>
            </a:r>
          </a:p>
          <a:p>
            <a:pPr marL="171450" indent="-171450">
              <a:buFontTx/>
              <a:buChar char="-"/>
            </a:pPr>
            <a:r>
              <a:rPr lang="en-US" dirty="0"/>
              <a:t>During initialization, input data is parsed, validated and converted to instances of classes extending the three main abstract classes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maintain efficiency, each reaction, sub model and aerosol representation determines the size of a block of data just large enough to contain the indices, parameters, and working memory it will need during solving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Then, a continuous block of memory is allocated to store all this data sequentially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(Memory access is often a major bottleneck in model execution)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During solving, model elements are asked to calculate required info (time derivatives, Jacobian contributions, etc.) in the order they exist in the data block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174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porting to GPUs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332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MONARCH is a</a:t>
            </a:r>
            <a:r>
              <a:rPr lang="en-US" sz="1000" b="0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fully </a:t>
            </a:r>
            <a:r>
              <a:rPr lang="en-US" sz="1000" b="1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on-line coupled meteorology </a:t>
            </a:r>
            <a:r>
              <a:rPr lang="mr-IN" sz="1000" b="1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–</a:t>
            </a:r>
            <a:r>
              <a:rPr lang="en-US" sz="1000" b="1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chemistry model</a:t>
            </a:r>
            <a:endParaRPr lang="en-US" sz="1000" b="0" strike="noStrike" spc="-1" baseline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The </a:t>
            </a:r>
            <a:r>
              <a:rPr lang="en-US" sz="1000" b="1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meteorological driver </a:t>
            </a:r>
            <a:r>
              <a:rPr lang="en-US" sz="1000" b="0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is the NCEP NMMB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The </a:t>
            </a:r>
            <a:r>
              <a:rPr lang="en-US" sz="1000" b="1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chemistry and aerosol schemes</a:t>
            </a:r>
            <a:r>
              <a:rPr lang="en-US" sz="1000" b="0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have been developed in-house.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b="0" strike="noStrike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It operates at global and regional domains up to 1 km with telescoping nesting capabilities.</a:t>
            </a:r>
          </a:p>
          <a:p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688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Summarize by example – </a:t>
            </a:r>
          </a:p>
          <a:p>
            <a:r>
              <a:rPr lang="en-US" dirty="0"/>
              <a:t>Experimentalist finds new chemical process</a:t>
            </a:r>
          </a:p>
          <a:p>
            <a:pPr marL="171450" indent="-171450">
              <a:buFontTx/>
              <a:buChar char="-"/>
            </a:pPr>
            <a:r>
              <a:rPr lang="en-US" dirty="0"/>
              <a:t>gas-phase reactions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Partitioning to aqueous aerosols</a:t>
            </a:r>
          </a:p>
          <a:p>
            <a:pPr marL="171450" indent="-171450">
              <a:buFontTx/>
              <a:buChar char="-"/>
            </a:pPr>
            <a:r>
              <a:rPr lang="en-US" dirty="0"/>
              <a:t>Acid dissociation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Aqueous reaction with dissolved species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Re-evaporation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Further reactions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Condensation to organic aerosols</a:t>
            </a:r>
          </a:p>
          <a:p>
            <a:pPr marL="0" indent="0">
              <a:buFontTx/>
              <a:buNone/>
            </a:pPr>
            <a:r>
              <a:rPr lang="en-US" dirty="0"/>
              <a:t>Now they can do all this by modifying or creating a couple JSON files and run the same chemistry in a particle-resolved chamber model, a </a:t>
            </a:r>
            <a:r>
              <a:rPr lang="en-US" dirty="0" err="1"/>
              <a:t>PartMC</a:t>
            </a:r>
            <a:r>
              <a:rPr lang="en-US" dirty="0"/>
              <a:t> </a:t>
            </a:r>
            <a:r>
              <a:rPr lang="en-US" dirty="0" err="1"/>
              <a:t>Lagrangian</a:t>
            </a:r>
            <a:r>
              <a:rPr lang="en-US" dirty="0"/>
              <a:t> urban plume simulation and a global MONARCH simulations with a mixed binned/model aerosol scheme</a:t>
            </a:r>
          </a:p>
          <a:p>
            <a:pPr marL="0" indent="0">
              <a:buFontTx/>
              <a:buNone/>
            </a:pPr>
            <a:r>
              <a:rPr lang="en-US" dirty="0"/>
              <a:t>No modifying source code</a:t>
            </a:r>
          </a:p>
          <a:p>
            <a:pPr marL="0" indent="0">
              <a:buFontTx/>
              <a:buNone/>
            </a:pPr>
            <a:r>
              <a:rPr lang="en-US" dirty="0"/>
              <a:t>No recompiling the model</a:t>
            </a:r>
          </a:p>
          <a:p>
            <a:pPr marL="0" indent="0">
              <a:buFontTx/>
              <a:buNone/>
            </a:pPr>
            <a:r>
              <a:rPr lang="en-US" dirty="0"/>
              <a:t>Just sit back and enjoy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655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 a work in progress! But if you want to see the design and how to interact with it, try it out!</a:t>
            </a:r>
          </a:p>
          <a:p>
            <a:r>
              <a:rPr lang="en-US" dirty="0"/>
              <a:t>(describe unit testing)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1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Typical configuration of modules used to resolve chemistry in atmospheric models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Generally a mix of equilibrium (parameterized or iteratively solved) and kinetics systems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Importantly, each module typically updates the model state and often have been developed independently</a:t>
            </a:r>
          </a:p>
          <a:p>
            <a:pPr marL="171450" indent="-171450">
              <a:buFontTx/>
              <a:buChar char="-"/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Mapping between modules</a:t>
            </a:r>
          </a:p>
          <a:p>
            <a:pPr marL="171450" indent="-171450">
              <a:buFontTx/>
              <a:buChar char="-"/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Order of operations can affect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247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Zooming out to chemistry-related modules adds to the complexity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Increase need for mapping between modules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Overlapping scope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Equilibrium &amp; Kinetics approaches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Aerosol-related modules are tightly tied to aerosol representation used by the host model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Difficulty adding new reactions/species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What if you want to use your new scheme in a different model?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591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Scary part is the kinetics solving of everything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Making a stiff chemical system even stiffer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Why we have hope</a:t>
            </a:r>
          </a:p>
          <a:p>
            <a:pPr marL="171450" indent="-171450">
              <a:buFontTx/>
              <a:buChar char="-"/>
            </a:pPr>
            <a:r>
              <a:rPr lang="en-US" dirty="0"/>
              <a:t>Start simple (don’t expect to handle complexity of advanced equilibrium models from the beginning)</a:t>
            </a:r>
          </a:p>
          <a:p>
            <a:pPr marL="171450" indent="-171450">
              <a:buFontTx/>
              <a:buChar char="-"/>
            </a:pPr>
            <a:r>
              <a:rPr lang="en-US" dirty="0"/>
              <a:t>Apply filters at the reaction type (rather than the specific reaction level)</a:t>
            </a:r>
          </a:p>
          <a:p>
            <a:pPr marL="171450" indent="-171450">
              <a:buFontTx/>
              <a:buChar char="-"/>
            </a:pPr>
            <a:r>
              <a:rPr lang="en-US" dirty="0"/>
              <a:t>Use knowledge of system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Stiff chemical systems rapidly relax to equilibrium or steady state unlike physical systems with rapid oscillations</a:t>
            </a:r>
          </a:p>
          <a:p>
            <a:pPr>
              <a:tabLst>
                <a:tab pos="2238375" algn="l"/>
              </a:tabLst>
            </a:pPr>
            <a:endParaRPr lang="en-US" b="0" dirty="0">
              <a:solidFill>
                <a:srgbClr val="004890"/>
              </a:solidFill>
            </a:endParaRPr>
          </a:p>
          <a:p>
            <a:pPr>
              <a:tabLst>
                <a:tab pos="2238375" algn="l"/>
              </a:tabLst>
            </a:pPr>
            <a:r>
              <a:rPr lang="en-US" b="0" dirty="0">
                <a:solidFill>
                  <a:srgbClr val="004890"/>
                </a:solidFill>
              </a:rPr>
              <a:t>Make it easier for new processes to be tested in large-scale models</a:t>
            </a:r>
          </a:p>
          <a:p>
            <a:pPr marL="171450" indent="-171450">
              <a:buFontTx/>
              <a:buChar char="-"/>
              <a:tabLst>
                <a:tab pos="2238375" algn="l"/>
              </a:tabLst>
            </a:pPr>
            <a:r>
              <a:rPr lang="en-US" b="0" dirty="0">
                <a:solidFill>
                  <a:srgbClr val="004890"/>
                </a:solidFill>
              </a:rPr>
              <a:t>Adaptable framework for modelers to add new types of processes and parameterizations</a:t>
            </a:r>
          </a:p>
          <a:p>
            <a:pPr marL="171450" indent="-171450">
              <a:buFontTx/>
              <a:buChar char="-"/>
              <a:tabLst>
                <a:tab pos="2238375" algn="l"/>
              </a:tabLst>
            </a:pPr>
            <a:r>
              <a:rPr lang="en-US" b="0" dirty="0">
                <a:solidFill>
                  <a:srgbClr val="004890"/>
                </a:solidFill>
              </a:rPr>
              <a:t>Experimentalist-friendly interface for testing new findings in a variety of models</a:t>
            </a:r>
          </a:p>
          <a:p>
            <a:pPr>
              <a:tabLst>
                <a:tab pos="2238375" algn="l"/>
              </a:tabLst>
            </a:pPr>
            <a:endParaRPr lang="en-US" b="0" dirty="0">
              <a:solidFill>
                <a:srgbClr val="004890"/>
              </a:solidFill>
            </a:endParaRPr>
          </a:p>
          <a:p>
            <a:pPr>
              <a:tabLst>
                <a:tab pos="2238375" algn="l"/>
              </a:tabLst>
            </a:pPr>
            <a:r>
              <a:rPr lang="en-US" b="0" dirty="0">
                <a:solidFill>
                  <a:srgbClr val="004890"/>
                </a:solidFill>
              </a:rPr>
              <a:t>Scalability of chemical and aerosol mechanisms in real time</a:t>
            </a:r>
          </a:p>
          <a:p>
            <a:pPr>
              <a:tabLst>
                <a:tab pos="2238375" algn="l"/>
              </a:tabLst>
            </a:pPr>
            <a:endParaRPr lang="en-US" b="0" dirty="0">
              <a:solidFill>
                <a:srgbClr val="004890"/>
              </a:solidFill>
            </a:endParaRPr>
          </a:p>
          <a:p>
            <a:pPr>
              <a:tabLst>
                <a:tab pos="2238375" algn="l"/>
              </a:tabLst>
            </a:pPr>
            <a:r>
              <a:rPr lang="en-US" b="0" dirty="0">
                <a:solidFill>
                  <a:srgbClr val="004890"/>
                </a:solidFill>
              </a:rPr>
              <a:t>Approach</a:t>
            </a:r>
          </a:p>
          <a:p>
            <a:pPr marL="171450" indent="-171450">
              <a:buFontTx/>
              <a:buChar char="-"/>
              <a:tabLst>
                <a:tab pos="2238375" algn="l"/>
              </a:tabLst>
            </a:pPr>
            <a:r>
              <a:rPr lang="en-US" b="0" dirty="0">
                <a:solidFill>
                  <a:srgbClr val="004890"/>
                </a:solidFill>
              </a:rPr>
              <a:t>JSON configuration files</a:t>
            </a:r>
          </a:p>
          <a:p>
            <a:pPr marL="171450" indent="-171450">
              <a:buFontTx/>
              <a:buChar char="-"/>
              <a:tabLst>
                <a:tab pos="2238375" algn="l"/>
              </a:tabLst>
            </a:pPr>
            <a:r>
              <a:rPr lang="en-US" b="0" dirty="0">
                <a:solidFill>
                  <a:srgbClr val="004890"/>
                </a:solidFill>
              </a:rPr>
              <a:t>Object-Oriented design</a:t>
            </a:r>
          </a:p>
          <a:p>
            <a:pPr marL="457200" lvl="1" indent="0">
              <a:buFontTx/>
              <a:buNone/>
            </a:pPr>
            <a:endParaRPr lang="en-US" dirty="0"/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060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Include emissions, gas- and aerosol-phase chemistry, photolysis, deposition, partitioning, and aerosol-phase chemistry</a:t>
            </a:r>
          </a:p>
          <a:p>
            <a:pPr>
              <a:tabLst>
                <a:tab pos="2238375" algn="l"/>
              </a:tabLst>
            </a:pPr>
            <a:endParaRPr lang="en-US" sz="800" b="0" dirty="0">
              <a:solidFill>
                <a:srgbClr val="004890"/>
              </a:solidFill>
            </a:endParaRP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Chemistry module developed as part of the </a:t>
            </a:r>
            <a:r>
              <a:rPr lang="en-US" sz="800" b="0" dirty="0" err="1">
                <a:solidFill>
                  <a:srgbClr val="004890"/>
                </a:solidFill>
              </a:rPr>
              <a:t>PartMC</a:t>
            </a:r>
            <a:r>
              <a:rPr lang="en-US" sz="800" b="0" dirty="0">
                <a:solidFill>
                  <a:srgbClr val="004890"/>
                </a:solidFill>
              </a:rPr>
              <a:t> science software library.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Will be employed in </a:t>
            </a:r>
            <a:r>
              <a:rPr lang="en-US" sz="800" b="0" dirty="0" err="1">
                <a:solidFill>
                  <a:srgbClr val="004890"/>
                </a:solidFill>
              </a:rPr>
              <a:t>PartMC</a:t>
            </a:r>
            <a:r>
              <a:rPr lang="en-US" sz="800" b="0" dirty="0">
                <a:solidFill>
                  <a:srgbClr val="004890"/>
                </a:solidFill>
              </a:rPr>
              <a:t>, but can also be directly employed in other host models, like MONARCH.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(discussion not specifically focused on single-particle simulations)</a:t>
            </a:r>
          </a:p>
          <a:p>
            <a:pPr>
              <a:tabLst>
                <a:tab pos="2238375" algn="l"/>
              </a:tabLst>
            </a:pPr>
            <a:endParaRPr lang="en-US" sz="800" b="0" dirty="0">
              <a:solidFill>
                <a:srgbClr val="004890"/>
              </a:solidFill>
            </a:endParaRP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Employ external solvers (right now SUNDIALS CVODE solver with the </a:t>
            </a:r>
            <a:r>
              <a:rPr lang="en-US" sz="800" b="0" dirty="0" err="1">
                <a:solidFill>
                  <a:srgbClr val="004890"/>
                </a:solidFill>
              </a:rPr>
              <a:t>SuiteSparse</a:t>
            </a:r>
            <a:r>
              <a:rPr lang="en-US" sz="800" b="0" dirty="0">
                <a:solidFill>
                  <a:srgbClr val="004890"/>
                </a:solidFill>
              </a:rPr>
              <a:t> sparse matrix for Jacobian data)</a:t>
            </a:r>
          </a:p>
          <a:p>
            <a:pPr>
              <a:tabLst>
                <a:tab pos="2238375" algn="l"/>
              </a:tabLst>
            </a:pPr>
            <a:r>
              <a:rPr lang="en-US" sz="800" b="0" dirty="0">
                <a:solidFill>
                  <a:srgbClr val="004890"/>
                </a:solidFill>
              </a:rPr>
              <a:t>Will explore other solvers in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338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step is a flexible means to configure the chemistry.</a:t>
            </a:r>
          </a:p>
          <a:p>
            <a:endParaRPr lang="en-US" dirty="0"/>
          </a:p>
          <a:p>
            <a:r>
              <a:rPr lang="en-US" dirty="0"/>
              <a:t>Must be able to describe complex chemical systems and be easy to work with.</a:t>
            </a:r>
          </a:p>
          <a:p>
            <a:endParaRPr lang="en-US" dirty="0"/>
          </a:p>
          <a:p>
            <a:r>
              <a:rPr lang="en-US" dirty="0"/>
              <a:t>JSON!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508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reactions are easily described…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7101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and even relatively more complex </a:t>
            </a:r>
            <a:r>
              <a:rPr lang="en-US" dirty="0" err="1"/>
              <a:t>submodels</a:t>
            </a:r>
            <a:r>
              <a:rPr lang="en-US" dirty="0"/>
              <a:t> like the UNIFAC activity model are readily converted to JSON format.</a:t>
            </a:r>
          </a:p>
          <a:p>
            <a:endParaRPr lang="en-US" dirty="0"/>
          </a:p>
          <a:p>
            <a:r>
              <a:rPr lang="en-US" dirty="0"/>
              <a:t>It essentially is like putting the tables from the paper describing a model into an input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760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tool used to increase flexibility is object oriented model design</a:t>
            </a:r>
          </a:p>
          <a:p>
            <a:endParaRPr lang="en-US" dirty="0"/>
          </a:p>
          <a:p>
            <a:r>
              <a:rPr lang="en-US" dirty="0"/>
              <a:t>Three types of abstract classes are employed: reactions, sub models and aerosol representations</a:t>
            </a:r>
          </a:p>
          <a:p>
            <a:endParaRPr lang="en-US" dirty="0"/>
          </a:p>
          <a:p>
            <a:r>
              <a:rPr lang="en-US" dirty="0"/>
              <a:t>The way the model interacts with any extending class is the same.</a:t>
            </a:r>
          </a:p>
          <a:p>
            <a:r>
              <a:rPr lang="en-US" dirty="0"/>
              <a:t>- Permits rapid development of new reaction types, addition of new sub models, and deployment to host models with unique aerosol representations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74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First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773489" y="6095692"/>
            <a:ext cx="8418512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1610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610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92"/>
            <a:ext cx="3759199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72" y="6095692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511606" y="6095691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381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ABC3EE6-DB83-41DD-A69E-13955D75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03" y="158900"/>
            <a:ext cx="11235584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B3E8DBF-D34A-4300-8AF1-4DDD6F011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3" y="1215072"/>
            <a:ext cx="11235584" cy="491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pic>
        <p:nvPicPr>
          <p:cNvPr id="6" name="Imagen 7">
            <a:extLst>
              <a:ext uri="{FF2B5EF4-FFF2-40B4-BE49-F238E27FC236}">
                <a16:creationId xmlns:a16="http://schemas.microsoft.com/office/drawing/2014/main" id="{32D8D85B-7F48-48C3-BFA5-9D6567DB7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9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773489" y="6095692"/>
            <a:ext cx="8418512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92"/>
            <a:ext cx="3759199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511606" y="6095691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Email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921D95-08A2-42CB-A38E-0D20F4E6500A}"/>
              </a:ext>
            </a:extLst>
          </p:cNvPr>
          <p:cNvSpPr txBox="1"/>
          <p:nvPr userDrawn="1"/>
        </p:nvSpPr>
        <p:spPr>
          <a:xfrm>
            <a:off x="4691141" y="2458065"/>
            <a:ext cx="6583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s-E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</a:t>
            </a:r>
            <a:r>
              <a:rPr kumimoji="0" lang="es-ES" sz="96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s-E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you</a:t>
            </a:r>
            <a:r>
              <a:rPr kumimoji="0" lang="es-ES" sz="96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endParaRPr lang="en-US" sz="9600" b="0" dirty="0">
              <a:solidFill>
                <a:srgbClr val="0048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4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8653D-3A82-414A-96F9-A769D2BBF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1610" y="1631730"/>
            <a:ext cx="6702593" cy="2193510"/>
          </a:xfrm>
        </p:spPr>
        <p:txBody>
          <a:bodyPr>
            <a:normAutofit fontScale="90000"/>
          </a:bodyPr>
          <a:lstStyle/>
          <a:p>
            <a:r>
              <a:rPr lang="en-US" dirty="0"/>
              <a:t>Scalable kinetics treatment for gas–aerosol systems in atmospheric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A1D87-9C76-4466-B258-D1004816C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1611" y="4008783"/>
            <a:ext cx="6411494" cy="9521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Matthew Dawson</a:t>
            </a:r>
            <a:r>
              <a:rPr lang="en-US" sz="2800" baseline="30000" dirty="0"/>
              <a:t>1</a:t>
            </a:r>
            <a:r>
              <a:rPr lang="en-US" sz="2800" dirty="0"/>
              <a:t>, Matthew West</a:t>
            </a:r>
            <a:r>
              <a:rPr lang="en-US" sz="2800" baseline="30000" dirty="0"/>
              <a:t>2</a:t>
            </a:r>
            <a:r>
              <a:rPr lang="en-US" sz="2800" dirty="0"/>
              <a:t>, Nicole Riemer</a:t>
            </a:r>
            <a:r>
              <a:rPr lang="en-US" sz="2800" baseline="30000" dirty="0"/>
              <a:t>3</a:t>
            </a:r>
            <a:r>
              <a:rPr lang="en-US" sz="2800" dirty="0"/>
              <a:t>, and Oriol Jorba</a:t>
            </a:r>
            <a:r>
              <a:rPr lang="en-US" sz="2800" baseline="30000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FFCFE-ECCA-4686-8688-53694FB4DC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10/4/2019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B789E-EC6E-4B44-9A97-0E70FE6B66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1423" y="6095691"/>
            <a:ext cx="6702595" cy="487533"/>
          </a:xfrm>
        </p:spPr>
        <p:txBody>
          <a:bodyPr>
            <a:normAutofit/>
          </a:bodyPr>
          <a:lstStyle/>
          <a:p>
            <a:r>
              <a:rPr lang="en-US" dirty="0"/>
              <a:t>EGU General Assembly 2019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B4B1C0-AE1F-CA4E-9C13-23F7DC4FBBB6}"/>
              </a:ext>
            </a:extLst>
          </p:cNvPr>
          <p:cNvSpPr txBox="1">
            <a:spLocks/>
          </p:cNvSpPr>
          <p:nvPr/>
        </p:nvSpPr>
        <p:spPr>
          <a:xfrm>
            <a:off x="4511610" y="5303874"/>
            <a:ext cx="7802310" cy="95210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1. Earth Sciences, Barcelona Supercomputing Center, Barcelona, Spain.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2. Mechanical Science &amp; Engineering, University of Illinois at Urbana–Champaign, USA.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3. Atmospheric Sciences, University of Illinois at Urbana–Champaign, USA.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800" baseline="30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570744-9737-C348-A000-2C3091D69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403" y="3362643"/>
            <a:ext cx="1141600" cy="15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6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DAA85-1B71-41F3-93EE-10CDD718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03" y="158900"/>
            <a:ext cx="11235584" cy="838397"/>
          </a:xfrm>
        </p:spPr>
        <p:txBody>
          <a:bodyPr/>
          <a:lstStyle/>
          <a:p>
            <a:r>
              <a:rPr lang="en-US" dirty="0"/>
              <a:t>Object-Oriented Design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B42C24-1016-B74D-A552-8451FF8E681E}"/>
              </a:ext>
            </a:extLst>
          </p:cNvPr>
          <p:cNvGrpSpPr/>
          <p:nvPr/>
        </p:nvGrpSpPr>
        <p:grpSpPr>
          <a:xfrm>
            <a:off x="317089" y="859537"/>
            <a:ext cx="4123467" cy="5230368"/>
            <a:chOff x="5803492" y="859537"/>
            <a:chExt cx="4123467" cy="52303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25874CA-E27C-B343-89A0-3757FE94956E}"/>
                </a:ext>
              </a:extLst>
            </p:cNvPr>
            <p:cNvGrpSpPr/>
            <p:nvPr/>
          </p:nvGrpSpPr>
          <p:grpSpPr>
            <a:xfrm>
              <a:off x="5803492" y="859537"/>
              <a:ext cx="4123467" cy="5230368"/>
              <a:chOff x="5803492" y="859537"/>
              <a:chExt cx="4123467" cy="523036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9FE7848-9D44-AA49-AFE3-32295A39CBC3}"/>
                  </a:ext>
                </a:extLst>
              </p:cNvPr>
              <p:cNvGrpSpPr/>
              <p:nvPr/>
            </p:nvGrpSpPr>
            <p:grpSpPr>
              <a:xfrm>
                <a:off x="5803492" y="859537"/>
                <a:ext cx="4123467" cy="5230368"/>
                <a:chOff x="6618500" y="859537"/>
                <a:chExt cx="4123467" cy="5230368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1B0A70D-1685-4343-ABC3-4224B8499248}"/>
                    </a:ext>
                  </a:extLst>
                </p:cNvPr>
                <p:cNvSpPr/>
                <p:nvPr/>
              </p:nvSpPr>
              <p:spPr>
                <a:xfrm>
                  <a:off x="6661437" y="859537"/>
                  <a:ext cx="4080530" cy="5230368"/>
                </a:xfrm>
                <a:prstGeom prst="rect">
                  <a:avLst/>
                </a:prstGeom>
                <a:gradFill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  <a:alpha val="20000"/>
                      </a:schemeClr>
                    </a:gs>
                    <a:gs pos="50000">
                      <a:schemeClr val="accent3">
                        <a:lumMod val="105000"/>
                        <a:satMod val="103000"/>
                        <a:tint val="73000"/>
                        <a:alpha val="30000"/>
                      </a:schemeClr>
                    </a:gs>
                    <a:gs pos="100000">
                      <a:schemeClr val="accent3">
                        <a:lumMod val="105000"/>
                        <a:satMod val="109000"/>
                        <a:tint val="81000"/>
                        <a:alpha val="30000"/>
                      </a:schemeClr>
                    </a:gs>
                  </a:gsLst>
                </a:gradFill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DD9FF0C-D6E5-8A43-AA1E-A8A0492D97CE}"/>
                    </a:ext>
                  </a:extLst>
                </p:cNvPr>
                <p:cNvSpPr txBox="1"/>
                <p:nvPr/>
              </p:nvSpPr>
              <p:spPr>
                <a:xfrm>
                  <a:off x="6618500" y="893827"/>
                  <a:ext cx="24062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Chemistry Module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4F9AF84-8CF1-174B-AEFF-ED700E718CD6}"/>
                  </a:ext>
                </a:extLst>
              </p:cNvPr>
              <p:cNvSpPr/>
              <p:nvPr/>
            </p:nvSpPr>
            <p:spPr>
              <a:xfrm>
                <a:off x="6122506" y="1528561"/>
                <a:ext cx="934278" cy="3780909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b="1" dirty="0"/>
                  <a:t>chemistry core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0C9871E1-B263-0644-BA4A-05B959525A72}"/>
                  </a:ext>
                </a:extLst>
              </p:cNvPr>
              <p:cNvSpPr/>
              <p:nvPr/>
            </p:nvSpPr>
            <p:spPr>
              <a:xfrm>
                <a:off x="7551521" y="3254539"/>
                <a:ext cx="2007705" cy="1830601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integrated</a:t>
                </a:r>
              </a:p>
              <a:p>
                <a:pPr algn="ctr"/>
                <a:r>
                  <a:rPr lang="en-US" b="1" dirty="0"/>
                  <a:t>chemical</a:t>
                </a:r>
              </a:p>
              <a:p>
                <a:pPr algn="ctr"/>
                <a:r>
                  <a:rPr lang="en-US" b="1" dirty="0"/>
                  <a:t>mechanism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B96BB4-C67C-CF40-855A-FE3742753D74}"/>
                </a:ext>
              </a:extLst>
            </p:cNvPr>
            <p:cNvGrpSpPr/>
            <p:nvPr/>
          </p:nvGrpSpPr>
          <p:grpSpPr>
            <a:xfrm>
              <a:off x="7070983" y="3719097"/>
              <a:ext cx="468609" cy="901485"/>
              <a:chOff x="7070983" y="3823229"/>
              <a:chExt cx="468609" cy="901485"/>
            </a:xfrm>
          </p:grpSpPr>
          <p:sp>
            <p:nvSpPr>
              <p:cNvPr id="22" name="Right Arrow 21">
                <a:extLst>
                  <a:ext uri="{FF2B5EF4-FFF2-40B4-BE49-F238E27FC236}">
                    <a16:creationId xmlns:a16="http://schemas.microsoft.com/office/drawing/2014/main" id="{6F5AE1A8-9A7D-7943-88D9-9E6DBDC3FA62}"/>
                  </a:ext>
                </a:extLst>
              </p:cNvPr>
              <p:cNvSpPr/>
              <p:nvPr/>
            </p:nvSpPr>
            <p:spPr>
              <a:xfrm>
                <a:off x="7070983" y="3823229"/>
                <a:ext cx="468609" cy="329184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Arrow 22">
                <a:extLst>
                  <a:ext uri="{FF2B5EF4-FFF2-40B4-BE49-F238E27FC236}">
                    <a16:creationId xmlns:a16="http://schemas.microsoft.com/office/drawing/2014/main" id="{6DF5A256-EE8E-B24A-92A8-B3A5ACD0741D}"/>
                  </a:ext>
                </a:extLst>
              </p:cNvPr>
              <p:cNvSpPr/>
              <p:nvPr/>
            </p:nvSpPr>
            <p:spPr>
              <a:xfrm>
                <a:off x="7070983" y="4395530"/>
                <a:ext cx="468609" cy="329184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E807C9-4BC4-E547-9736-FF774F19D490}"/>
              </a:ext>
            </a:extLst>
          </p:cNvPr>
          <p:cNvGrpSpPr/>
          <p:nvPr/>
        </p:nvGrpSpPr>
        <p:grpSpPr>
          <a:xfrm>
            <a:off x="3877692" y="859537"/>
            <a:ext cx="7671578" cy="5230368"/>
            <a:chOff x="3877692" y="859537"/>
            <a:chExt cx="7671578" cy="5230368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EF1E1E5-7C7D-1340-AAF7-051FA366B27E}"/>
                </a:ext>
              </a:extLst>
            </p:cNvPr>
            <p:cNvSpPr/>
            <p:nvPr/>
          </p:nvSpPr>
          <p:spPr>
            <a:xfrm rot="1853675">
              <a:off x="3877692" y="1576326"/>
              <a:ext cx="2670854" cy="3998933"/>
            </a:xfrm>
            <a:custGeom>
              <a:avLst/>
              <a:gdLst>
                <a:gd name="connsiteX0" fmla="*/ 0 w 2670854"/>
                <a:gd name="connsiteY0" fmla="*/ 0 h 3998933"/>
                <a:gd name="connsiteX1" fmla="*/ 2670854 w 2670854"/>
                <a:gd name="connsiteY1" fmla="*/ 0 h 3998933"/>
                <a:gd name="connsiteX2" fmla="*/ 2670854 w 2670854"/>
                <a:gd name="connsiteY2" fmla="*/ 3998933 h 3998933"/>
                <a:gd name="connsiteX3" fmla="*/ 915817 w 2670854"/>
                <a:gd name="connsiteY3" fmla="*/ 3998933 h 3998933"/>
                <a:gd name="connsiteX4" fmla="*/ 949460 w 2670854"/>
                <a:gd name="connsiteY4" fmla="*/ 3961384 h 3998933"/>
                <a:gd name="connsiteX5" fmla="*/ 965017 w 2670854"/>
                <a:gd name="connsiteY5" fmla="*/ 3624463 h 3998933"/>
                <a:gd name="connsiteX6" fmla="*/ 338396 w 2670854"/>
                <a:gd name="connsiteY6" fmla="*/ 2577231 h 3998933"/>
                <a:gd name="connsiteX7" fmla="*/ 34142 w 2670854"/>
                <a:gd name="connsiteY7" fmla="*/ 2431671 h 3998933"/>
                <a:gd name="connsiteX8" fmla="*/ 0 w 2670854"/>
                <a:gd name="connsiteY8" fmla="*/ 2439962 h 399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0854" h="3998933">
                  <a:moveTo>
                    <a:pt x="0" y="0"/>
                  </a:moveTo>
                  <a:lnTo>
                    <a:pt x="2670854" y="0"/>
                  </a:lnTo>
                  <a:lnTo>
                    <a:pt x="2670854" y="3998933"/>
                  </a:lnTo>
                  <a:lnTo>
                    <a:pt x="915817" y="3998933"/>
                  </a:lnTo>
                  <a:lnTo>
                    <a:pt x="949460" y="3961384"/>
                  </a:lnTo>
                  <a:cubicBezTo>
                    <a:pt x="1019647" y="3865411"/>
                    <a:pt x="1029907" y="3732911"/>
                    <a:pt x="965017" y="3624463"/>
                  </a:cubicBezTo>
                  <a:lnTo>
                    <a:pt x="338396" y="2577231"/>
                  </a:lnTo>
                  <a:cubicBezTo>
                    <a:pt x="273505" y="2468784"/>
                    <a:pt x="151894" y="2415189"/>
                    <a:pt x="34142" y="2431671"/>
                  </a:cubicBezTo>
                  <a:lnTo>
                    <a:pt x="0" y="243996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D10691B-1F2D-D344-9B87-8472CE93C629}"/>
                </a:ext>
              </a:extLst>
            </p:cNvPr>
            <p:cNvSpPr/>
            <p:nvPr/>
          </p:nvSpPr>
          <p:spPr>
            <a:xfrm>
              <a:off x="4871791" y="859537"/>
              <a:ext cx="6677479" cy="523036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D7A3A8-2741-444E-B367-9EF73CAB302A}"/>
              </a:ext>
            </a:extLst>
          </p:cNvPr>
          <p:cNvGrpSpPr/>
          <p:nvPr/>
        </p:nvGrpSpPr>
        <p:grpSpPr>
          <a:xfrm>
            <a:off x="5149310" y="4050751"/>
            <a:ext cx="2651440" cy="1565919"/>
            <a:chOff x="4140250" y="4333462"/>
            <a:chExt cx="1908313" cy="156591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FFA1EDF-4920-C747-B182-BE50560BDBF4}"/>
                </a:ext>
              </a:extLst>
            </p:cNvPr>
            <p:cNvSpPr/>
            <p:nvPr/>
          </p:nvSpPr>
          <p:spPr>
            <a:xfrm>
              <a:off x="4140250" y="4333462"/>
              <a:ext cx="1908313" cy="31805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PDFiTE</a:t>
              </a:r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8C7D74-6ABA-4148-BA6B-2B33460FCFA5}"/>
                </a:ext>
              </a:extLst>
            </p:cNvPr>
            <p:cNvSpPr/>
            <p:nvPr/>
          </p:nvSpPr>
          <p:spPr>
            <a:xfrm>
              <a:off x="4140250" y="4651514"/>
              <a:ext cx="1908313" cy="124786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/>
                <a:t>update()</a:t>
              </a:r>
            </a:p>
            <a:p>
              <a:r>
                <a:rPr lang="en-US" dirty="0"/>
                <a:t>…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D7EF55-B0D2-4340-9AFF-2515AED6C096}"/>
              </a:ext>
            </a:extLst>
          </p:cNvPr>
          <p:cNvGrpSpPr/>
          <p:nvPr/>
        </p:nvGrpSpPr>
        <p:grpSpPr>
          <a:xfrm>
            <a:off x="8663417" y="1246836"/>
            <a:ext cx="2651440" cy="1789044"/>
            <a:chOff x="4154556" y="4333462"/>
            <a:chExt cx="1908313" cy="178904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B7226CF-0B7F-0C40-BD16-E071ADD5EC4D}"/>
                </a:ext>
              </a:extLst>
            </p:cNvPr>
            <p:cNvSpPr/>
            <p:nvPr/>
          </p:nvSpPr>
          <p:spPr>
            <a:xfrm>
              <a:off x="4154556" y="4333462"/>
              <a:ext cx="1908313" cy="3180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MassBasedBinsModes</a:t>
              </a:r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5E65140-A0EF-9445-8733-8ABBBCC7652F}"/>
                </a:ext>
              </a:extLst>
            </p:cNvPr>
            <p:cNvSpPr/>
            <p:nvPr/>
          </p:nvSpPr>
          <p:spPr>
            <a:xfrm>
              <a:off x="4154556" y="4651514"/>
              <a:ext cx="1908313" cy="1470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 err="1"/>
                <a:t>effective_radius</a:t>
              </a:r>
              <a:r>
                <a:rPr lang="en-US" dirty="0"/>
                <a:t>()</a:t>
              </a:r>
            </a:p>
            <a:p>
              <a:r>
                <a:rPr lang="en-US" dirty="0" err="1"/>
                <a:t>number_concentration</a:t>
              </a:r>
              <a:r>
                <a:rPr lang="en-US" dirty="0"/>
                <a:t>()</a:t>
              </a:r>
            </a:p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5CC4A6-9D36-6744-8C54-5370CDF4619D}"/>
              </a:ext>
            </a:extLst>
          </p:cNvPr>
          <p:cNvGrpSpPr/>
          <p:nvPr/>
        </p:nvGrpSpPr>
        <p:grpSpPr>
          <a:xfrm>
            <a:off x="5149310" y="1246836"/>
            <a:ext cx="2651441" cy="1789044"/>
            <a:chOff x="4154556" y="4333462"/>
            <a:chExt cx="1908314" cy="178904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8449D82-D8C9-A242-AC97-B6AB5CFD79FB}"/>
                </a:ext>
              </a:extLst>
            </p:cNvPr>
            <p:cNvSpPr/>
            <p:nvPr/>
          </p:nvSpPr>
          <p:spPr>
            <a:xfrm>
              <a:off x="4154557" y="4333462"/>
              <a:ext cx="1908313" cy="3180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SIMPOLPhaseTransfer</a:t>
              </a:r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B8B2822-C5E1-5440-A4E1-C8DB2C2E496B}"/>
                </a:ext>
              </a:extLst>
            </p:cNvPr>
            <p:cNvSpPr/>
            <p:nvPr/>
          </p:nvSpPr>
          <p:spPr>
            <a:xfrm>
              <a:off x="4154556" y="4651513"/>
              <a:ext cx="1908313" cy="14709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 err="1"/>
                <a:t>calc_derivative</a:t>
              </a:r>
              <a:r>
                <a:rPr lang="en-US" dirty="0"/>
                <a:t>()</a:t>
              </a:r>
            </a:p>
            <a:p>
              <a:r>
                <a:rPr lang="en-US" dirty="0" err="1"/>
                <a:t>calc_Jacoobian</a:t>
              </a:r>
              <a:r>
                <a:rPr lang="en-US" dirty="0"/>
                <a:t>()</a:t>
              </a:r>
            </a:p>
            <a:p>
              <a:r>
                <a:rPr lang="en-US" dirty="0"/>
                <a:t>…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7B7460-59C5-A34F-8304-1375D694F068}"/>
              </a:ext>
            </a:extLst>
          </p:cNvPr>
          <p:cNvGrpSpPr/>
          <p:nvPr/>
        </p:nvGrpSpPr>
        <p:grpSpPr>
          <a:xfrm>
            <a:off x="5365026" y="1529549"/>
            <a:ext cx="2651441" cy="1789044"/>
            <a:chOff x="4154556" y="4333462"/>
            <a:chExt cx="1908314" cy="178904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B6DC3C-A152-0E4A-B430-D6F7871E5942}"/>
                </a:ext>
              </a:extLst>
            </p:cNvPr>
            <p:cNvSpPr/>
            <p:nvPr/>
          </p:nvSpPr>
          <p:spPr>
            <a:xfrm>
              <a:off x="4154557" y="4333462"/>
              <a:ext cx="1908313" cy="3180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Troe</a:t>
              </a:r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AAB1A79-748C-8944-8748-26A61A357CC0}"/>
                </a:ext>
              </a:extLst>
            </p:cNvPr>
            <p:cNvSpPr/>
            <p:nvPr/>
          </p:nvSpPr>
          <p:spPr>
            <a:xfrm>
              <a:off x="4154556" y="4651513"/>
              <a:ext cx="1908313" cy="14709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 err="1"/>
                <a:t>calc_derivative</a:t>
              </a:r>
              <a:r>
                <a:rPr lang="en-US" dirty="0"/>
                <a:t>()</a:t>
              </a:r>
            </a:p>
            <a:p>
              <a:r>
                <a:rPr lang="en-US" dirty="0" err="1"/>
                <a:t>calc_Jacoobian</a:t>
              </a:r>
              <a:r>
                <a:rPr lang="en-US" dirty="0"/>
                <a:t>()</a:t>
              </a:r>
            </a:p>
            <a:p>
              <a:r>
                <a:rPr lang="en-US" dirty="0"/>
                <a:t>…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1C092D-C331-7C4C-A1FC-43629D695B1D}"/>
              </a:ext>
            </a:extLst>
          </p:cNvPr>
          <p:cNvGrpSpPr/>
          <p:nvPr/>
        </p:nvGrpSpPr>
        <p:grpSpPr>
          <a:xfrm>
            <a:off x="5580742" y="1812262"/>
            <a:ext cx="2651441" cy="1789044"/>
            <a:chOff x="4154556" y="4333462"/>
            <a:chExt cx="1908314" cy="178904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34C6A9-AF4D-234E-A7F5-367EB9BE8407}"/>
                </a:ext>
              </a:extLst>
            </p:cNvPr>
            <p:cNvSpPr/>
            <p:nvPr/>
          </p:nvSpPr>
          <p:spPr>
            <a:xfrm>
              <a:off x="4154557" y="4333462"/>
              <a:ext cx="1908313" cy="3180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Arrhenius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0CD07DA-6E7B-794F-BDF0-36E1C348424C}"/>
                </a:ext>
              </a:extLst>
            </p:cNvPr>
            <p:cNvSpPr/>
            <p:nvPr/>
          </p:nvSpPr>
          <p:spPr>
            <a:xfrm>
              <a:off x="4154556" y="4651513"/>
              <a:ext cx="1908313" cy="14709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 err="1"/>
                <a:t>calc_derivative</a:t>
              </a:r>
              <a:r>
                <a:rPr lang="en-US" dirty="0"/>
                <a:t>()</a:t>
              </a:r>
            </a:p>
            <a:p>
              <a:r>
                <a:rPr lang="en-US" dirty="0" err="1"/>
                <a:t>calc_Jacoobian</a:t>
              </a:r>
              <a:r>
                <a:rPr lang="en-US" dirty="0"/>
                <a:t>()</a:t>
              </a:r>
            </a:p>
            <a:p>
              <a:r>
                <a:rPr lang="en-US" dirty="0"/>
                <a:t>…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E476EB-EF6E-2E40-9CB4-3EE7DAC07DBF}"/>
              </a:ext>
            </a:extLst>
          </p:cNvPr>
          <p:cNvGrpSpPr/>
          <p:nvPr/>
        </p:nvGrpSpPr>
        <p:grpSpPr>
          <a:xfrm>
            <a:off x="5796459" y="2094975"/>
            <a:ext cx="2651441" cy="1789044"/>
            <a:chOff x="4154556" y="4333462"/>
            <a:chExt cx="1908314" cy="178904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0451D03-6918-9245-A9DD-C9B05233670A}"/>
                </a:ext>
              </a:extLst>
            </p:cNvPr>
            <p:cNvSpPr/>
            <p:nvPr/>
          </p:nvSpPr>
          <p:spPr>
            <a:xfrm>
              <a:off x="4154557" y="4333462"/>
              <a:ext cx="1908313" cy="3180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Arrhenius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0C1A2-1A48-E04D-AAAF-DF2589CD09B9}"/>
                </a:ext>
              </a:extLst>
            </p:cNvPr>
            <p:cNvSpPr/>
            <p:nvPr/>
          </p:nvSpPr>
          <p:spPr>
            <a:xfrm>
              <a:off x="4154556" y="4651513"/>
              <a:ext cx="1908313" cy="14709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 err="1"/>
                <a:t>calc_derivative</a:t>
              </a:r>
              <a:r>
                <a:rPr lang="en-US" dirty="0"/>
                <a:t>()</a:t>
              </a:r>
            </a:p>
            <a:p>
              <a:r>
                <a:rPr lang="en-US" dirty="0" err="1"/>
                <a:t>calc_Jacoobian</a:t>
              </a:r>
              <a:r>
                <a:rPr lang="en-US" dirty="0"/>
                <a:t>()</a:t>
              </a:r>
            </a:p>
            <a:p>
              <a:r>
                <a:rPr lang="en-US" dirty="0"/>
                <a:t>…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BC4FB3-D9DF-1D40-A931-386C366BA332}"/>
              </a:ext>
            </a:extLst>
          </p:cNvPr>
          <p:cNvGrpSpPr/>
          <p:nvPr/>
        </p:nvGrpSpPr>
        <p:grpSpPr>
          <a:xfrm>
            <a:off x="5363045" y="4340670"/>
            <a:ext cx="2651440" cy="1565919"/>
            <a:chOff x="4140250" y="4333462"/>
            <a:chExt cx="1908313" cy="156591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08B419D-A96D-ED48-86EA-A10561953901}"/>
                </a:ext>
              </a:extLst>
            </p:cNvPr>
            <p:cNvSpPr/>
            <p:nvPr/>
          </p:nvSpPr>
          <p:spPr>
            <a:xfrm>
              <a:off x="4140250" y="4333462"/>
              <a:ext cx="1908313" cy="31805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UNIFAC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DC3E301-A89C-7445-A8C8-89882A5923E8}"/>
                </a:ext>
              </a:extLst>
            </p:cNvPr>
            <p:cNvSpPr/>
            <p:nvPr/>
          </p:nvSpPr>
          <p:spPr>
            <a:xfrm>
              <a:off x="4140250" y="4651514"/>
              <a:ext cx="1908313" cy="124786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/>
                <a:t>update()</a:t>
              </a:r>
            </a:p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565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F47A-DEAC-1E45-9203-C75F582C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Aerosol Representations in Chemical Models – Challenges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9012E3-03B6-9148-A482-9780250494BC}"/>
              </a:ext>
            </a:extLst>
          </p:cNvPr>
          <p:cNvGrpSpPr/>
          <p:nvPr/>
        </p:nvGrpSpPr>
        <p:grpSpPr>
          <a:xfrm>
            <a:off x="1654209" y="1967730"/>
            <a:ext cx="3189659" cy="2876265"/>
            <a:chOff x="245667" y="2039447"/>
            <a:chExt cx="3189659" cy="28762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AE0330-0C94-4843-9FF9-B8A51C162F80}"/>
                </a:ext>
              </a:extLst>
            </p:cNvPr>
            <p:cNvSpPr txBox="1"/>
            <p:nvPr/>
          </p:nvSpPr>
          <p:spPr>
            <a:xfrm>
              <a:off x="533533" y="4361714"/>
              <a:ext cx="2613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libri" pitchFamily="34" charset="0"/>
                  <a:cs typeface="Calibri" pitchFamily="34" charset="0"/>
                </a:rPr>
                <a:t>Modal</a:t>
              </a:r>
              <a:endParaRPr lang="en-US" sz="30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5" name="Picture 4" descr="modal_dist.png">
              <a:extLst>
                <a:ext uri="{FF2B5EF4-FFF2-40B4-BE49-F238E27FC236}">
                  <a16:creationId xmlns:a16="http://schemas.microsoft.com/office/drawing/2014/main" id="{78D2413D-DCD0-D84E-A6B0-7C2B4692D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039447"/>
              <a:ext cx="3189659" cy="210092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B611C6-E39E-904A-AB8F-90BF5695A362}"/>
              </a:ext>
            </a:extLst>
          </p:cNvPr>
          <p:cNvGrpSpPr/>
          <p:nvPr/>
        </p:nvGrpSpPr>
        <p:grpSpPr>
          <a:xfrm>
            <a:off x="4570840" y="1984430"/>
            <a:ext cx="3189659" cy="2861561"/>
            <a:chOff x="3185600" y="2056147"/>
            <a:chExt cx="3189659" cy="286156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2CEFEC-88C4-5441-B4DE-939B4728870F}"/>
                </a:ext>
              </a:extLst>
            </p:cNvPr>
            <p:cNvSpPr txBox="1"/>
            <p:nvPr/>
          </p:nvSpPr>
          <p:spPr>
            <a:xfrm>
              <a:off x="3473466" y="4363710"/>
              <a:ext cx="2613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libri" pitchFamily="34" charset="0"/>
                  <a:cs typeface="Calibri" pitchFamily="34" charset="0"/>
                </a:rPr>
                <a:t>Binned</a:t>
              </a:r>
              <a:endParaRPr lang="en-US" sz="30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22B73F-FB5A-0641-9ABB-034E97349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600" y="2056147"/>
              <a:ext cx="3189659" cy="207540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9E421D-C933-3344-B75B-8BAE52C66892}"/>
              </a:ext>
            </a:extLst>
          </p:cNvPr>
          <p:cNvGrpSpPr/>
          <p:nvPr/>
        </p:nvGrpSpPr>
        <p:grpSpPr>
          <a:xfrm>
            <a:off x="7487472" y="1938982"/>
            <a:ext cx="3177856" cy="2907009"/>
            <a:chOff x="6078930" y="2010699"/>
            <a:chExt cx="3177856" cy="29070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0DF074-FAF4-C84A-BB5E-74BF46FB733D}"/>
                </a:ext>
              </a:extLst>
            </p:cNvPr>
            <p:cNvSpPr txBox="1"/>
            <p:nvPr/>
          </p:nvSpPr>
          <p:spPr>
            <a:xfrm>
              <a:off x="6078930" y="4363710"/>
              <a:ext cx="31778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libri" pitchFamily="34" charset="0"/>
                  <a:cs typeface="Calibri" pitchFamily="34" charset="0"/>
                </a:rPr>
                <a:t>Particle Resolved</a:t>
              </a:r>
              <a:endParaRPr lang="en-US" sz="3000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747062-A996-BE42-B1D2-86CF5CD6FDED}"/>
                </a:ext>
              </a:extLst>
            </p:cNvPr>
            <p:cNvGrpSpPr/>
            <p:nvPr/>
          </p:nvGrpSpPr>
          <p:grpSpPr>
            <a:xfrm>
              <a:off x="6284489" y="2010699"/>
              <a:ext cx="2766739" cy="1796987"/>
              <a:chOff x="6133179" y="2010699"/>
              <a:chExt cx="2766739" cy="179698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DE4912B-B791-FF4B-AD30-99B04EA9B78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815222" y="304917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201CFBA-914F-404B-9A8A-4EFF8BE6516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33179" y="35684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45D118F-0DF1-2946-A1D3-FBAADD0147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413517" y="22703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A1596DE-248B-564A-9686-4A634719521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56245" y="20106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45674F-3303-6C4B-9398-2A041DC0F3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375904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2CF2172-BBF9-B543-B5B3-FA1353EF35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815222" y="20106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7D2C1B6-FBD3-C147-A862-DCC1E588B2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34881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A5DC1B0-B31F-A243-8448-E4203261C18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974199" y="20106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77CD6DB-5689-434E-8D53-28591E7803E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693858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7AA03E3-BF4E-DB41-A277-6D9C5B73A5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468386" y="206457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26F5342-9EA8-5143-9DB9-EF248B4324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4965" y="21004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E49533A-76F1-0F44-9A56-3C0492C725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68388" y="258381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06936B-F31D-054C-B05B-9278D4A772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13520" y="278955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FADDCD1-4624-C54E-ADDF-E4057A8E4D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0955" y="307611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351468D-CE87-B644-949F-91F6DDD9D1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68388" y="336267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9DEEAC2-E956-EE40-AC89-388C4DD88A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13520" y="35684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82710D5-49CF-8445-BA5E-F9C5708BE5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8729" y="206457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FE91ED6-2681-5D4F-98D3-AC41E8DD92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1296" y="2297259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7A1F479-745A-8847-AC78-1183EF5BEF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5306" y="2619733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22C47E8-45A1-6848-8CD3-5F7F5A3670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8729" y="284343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818C3C6-EF44-C24C-A7DA-37C21FB725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93861" y="304917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AC4DB83-8765-0F41-85D1-717943A152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5306" y="33985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D892A5C-6A56-9F40-AAB7-E7250DA96E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1296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3BCDBF6-4E27-3148-A962-7E9B6953FE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5647" y="236011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69C1397-8767-F94A-BEC8-E1002D2515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74202" y="252993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7246264-CF44-A749-BA11-76640A0AF5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01637" y="281649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C4FF5DD-3A67-A74F-8FE7-8A0E8D0AF7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5647" y="3138973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0D67C4F-52EC-0643-8D41-417521D861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29070" y="336267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9BD81FB-35E4-DA4F-B894-89BFE27A05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74202" y="35684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964B327-5427-FD48-BB6A-D55DEEE1F0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5225" y="20106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917BDA-00BC-5E49-9EAF-76A275676D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2660" y="229725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9F1633B-8F53-0648-B8D7-9DE5522590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70093" y="258381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112D95-67D8-F94F-B620-F5ECC074BD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06670" y="287935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C896C94-8AD4-5341-98E1-9291CC6B4A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5225" y="35684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45B027D-1EEB-2F4F-ACDE-4B5B5E7F35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3179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993D86D-F940-E146-A166-E2659F90D0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0614" y="229725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4665666-BD2B-F343-883C-215F583D83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24624" y="287935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B0A334B-080B-4648-BBD8-1EBA4FB3CB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8047" y="310305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44EA1B7-4930-F745-A1C8-16D37D5C94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0614" y="33357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92BE867-6EFF-3C4D-8C11-68A4428DB7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23001" y="20376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E4C2C8D-5BD0-A449-B8C8-6DBF1C30F7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0434" y="232419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096E7DF-2573-D942-ABA1-E2038A89D1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87011" y="261973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3C6C0CF-C574-0A4C-B20D-C7D7A2F4F2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23001" y="281649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C4DAC4B-C1DE-6640-9CF2-67CAFF1CCA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0434" y="310305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B14D5B8-03D7-2B47-85D4-ED2A0E66F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87011" y="33985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D5F8532-B63D-964F-904E-A6A2CA2F8B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5566" y="35684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12ADC0E-C0A1-EC4E-920B-509D15A283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1978" y="20376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D274D9C-5CCA-194F-8BF2-EFD0F11997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09411" y="232419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5348602-7CC5-D14A-B67B-97C711D2EB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09411" y="284343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D92924E-9768-364E-BD45-56B08A7D75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1978" y="307611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0E78BBB-FB24-C241-A7F8-84BC66B2A8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4543" y="33087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0A797EE-F09C-4F4E-B3EB-4B995D6028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4543" y="35684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8203616-88AB-2E41-B892-F015FAD958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89752" y="206457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6E0B1238-83DA-FB4F-A675-1E344A687F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6329" y="236011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F090671-C689-0245-8ED1-D1F5548F89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62319" y="2556879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11E37C7-9250-954C-807D-55F769DC00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4884" y="278955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737E911-8BB1-7F44-9C69-BCC55217BC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89752" y="310305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D218C21-C580-2348-B9B9-DBDF1FA11D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6329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70AA1AD-1150-3F45-93BD-DB1DEA2426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03342" y="20376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C75A8AD-DE38-D84D-8C21-FEB31C938F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7352" y="2360113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76B74CD-A581-CB43-BD01-A479BF1DB5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75907" y="252993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C932C40-69A2-D242-A543-1009FFB7D5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03342" y="281649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3D336BE-A2A8-0144-858B-D8FA95F65E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7352" y="313897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BC2B4F9-5128-F743-9B0B-E02D230DFE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75907" y="33087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BBF7CC71-081D-DB4E-A024-BFBDF9B39C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30775" y="362229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4D0B21E-0413-334D-876F-0A753DD057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47690" y="21004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C16B92E-4A64-F248-84A9-58A2DA1814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11113" y="258381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622C184-3443-8145-98BC-11064927CC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56245" y="304917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6DE973B-7A4B-D441-913C-0AFCF7A8BE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3680" y="33357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272A764-4FD1-984F-80A5-07CD78C733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47690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3F11D15-5247-DE40-A07F-F0707DAE7AB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04965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1494873-C1C4-0C46-9256-AE51258CE7A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413520" y="330879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B087709B-75C0-D544-A889-269A41809B1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468388" y="310305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661277B-A2D9-6045-BF25-58EABAA6211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413520" y="278955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9558BC0-7B74-3C44-AA9E-C3AA04045F0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440955" y="255687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DD55D0B-77F4-DD48-9677-FFA76B6FAC7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468388" y="232419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53B3EEC1-7576-A243-8B3B-3E83C54DD12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48729" y="362229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6A60A9D-9563-AD4B-8CB2-666DBD617F1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21296" y="3335738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6840D9E-7E09-F948-B89D-27DAA12607A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85306" y="3138972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178C360-A801-8943-8171-B89C2141178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48729" y="284343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6FE0E88-51AC-C942-A47B-507049F7615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21296" y="20376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9F3B7320-5936-A840-AF9D-BA3F95195B2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85306" y="23601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B2D8313-BACB-824C-ACDC-E0C5A471F71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974202" y="35684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C1C9350-7F9D-AD41-A1B5-6A142E90AD0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065647" y="339859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9885A9D-3DB0-D444-86E9-B7E2154CE4E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974202" y="304917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B2B2066-C536-7F45-A41E-89310C5C418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001637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18537ED-635E-7A46-B94A-EADF5297423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065647" y="2619732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DA492CC-5D24-FA4F-B2AD-7223883F57F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029070" y="232419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C1BE7C9-93A8-BC43-8DB1-AD3AB23126C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842660" y="333573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D25BFF5E-E330-7D40-88BB-D992CC36435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870093" y="310305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63EFF368-FAD2-D546-B277-C60F497A8A8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906670" y="287935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F286F1B-7132-8149-B8D6-D56FA376840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815225" y="252993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3BECF884-58D2-A84D-8D3D-44A9A7D211B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815225" y="22703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1E583E2-457D-B043-BBF4-0D602E7B18A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815225" y="20106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916B92BB-6335-694E-9F07-60810D7DB63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60614" y="333573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41EA6A45-30BC-B745-94A3-32D98D5778D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33179" y="304917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67F3502-110B-054D-B827-602CDD821B3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4624" y="287935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D088507E-B74E-DC4C-A2D9-D6349F7FD93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88047" y="258381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05AB9A7E-1DE9-D746-A974-182A06202AE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60614" y="22972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9AF0A3E-57DF-6E42-B464-BA43B9020D4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23001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E914AA62-0426-AD4D-A355-E2C98CF131F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50434" y="336267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16FE5998-1E26-5E40-AF9F-2E0BF907902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87011" y="313897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E2E2C61-8E5F-DE4A-ABAE-F556CCD374E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23001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C0F66C2-5FB8-194A-84D9-88043C773AA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50434" y="258381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6F32427-4010-D942-B77F-4A0492E749A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87011" y="23601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11F4796-1016-BE4F-A4EC-22EE4F5ED51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095566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6A18C21D-A1CC-7C47-BF6F-8AA79DDFB11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281978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CE5169DB-D815-E24E-AD78-5E293F564CD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309411" y="336267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86080D18-ED0E-5646-B429-38489C519AC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254543" y="304917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9429F2BF-C67E-824F-B7E7-A5626844674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309411" y="284343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42166316-51FD-CD44-AD84-EE8E54A8C73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281978" y="255687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49C532B4-596A-9D4A-BE6C-CF0D2F85AC7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254543" y="22703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72677549-2EB1-E44E-9C93-726C851834B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254543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6E4C212F-CDA1-1442-95E5-21DEE992DFF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89752" y="362229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DCEDC216-9477-B048-AF99-F58D9C6BB28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626329" y="339859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9FB2F47-EB3E-EA42-A753-A0976F561AC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62319" y="3076118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282D2230-3CA4-354E-9AA3-77727809413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34884" y="278955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21E73B50-2C21-3340-8E38-C50D39A9CE0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89752" y="258381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9A8BE56A-BC4A-A341-9234-FB8010F857A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34884" y="22703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CACA4C5-2882-3643-9669-C3A9ACC5EF4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626329" y="21004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B228BF7F-22C9-F64F-9213-24B275CEDC1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467352" y="3398592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6966ADCC-DFED-F040-8E3F-735C50FC194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403342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A207BAEA-9B38-144A-90B8-89BEE9B268C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467352" y="261973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AC989FC-324B-9E4B-ABC0-3CED2C18856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375907" y="22703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C883BEF6-DAA6-DB49-A55F-00337DD9D6A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747690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B3D51F83-6E36-E441-AA34-BBEC4CD8FC8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711113" y="310305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EFFB3732-AA39-064A-98FB-940F5723130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656245" y="252993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7A2DACE-7F3C-0F44-8501-2BC7EB21F38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683680" y="22972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E42DBBF1-E3F7-5247-BEFC-7CFA14E618E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747690" y="2100493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F6DC31BD-8D75-8C41-9BDF-D61AE1613D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467350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56B1810-B287-F84A-9B41-B10038D9EF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375904" y="330879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B73F8F58-2C00-B748-88BE-A3392D4A341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430773" y="310305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8A20C240-67CE-274B-8FC4-248B0453A8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375904" y="278955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67AA1BF7-A26E-AD42-92F5-C845B3B71F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403339" y="255687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CD3ECD4F-055F-F448-963F-C94C53FA6D9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430773" y="232419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33BD8738-7580-3241-80C6-7BEA300827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122998" y="3335738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4E8B2C99-B9B5-A940-AE5E-559DDFBC191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150432" y="284343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2DAD41E0-CB1D-524E-B9FE-A919E2E71B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095563" y="252993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0336A03-D2D2-6C47-81A5-BD9ACBF8E5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187009" y="23601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31E53AA9-E7CD-E946-8B7D-599FD011F1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122998" y="20376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4F1D34A5-3065-EE4A-B954-9B29F41513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906668" y="339859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133F810-91B8-6247-BD66-E4220BE52CC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842657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73D8F51F-28DF-E748-8B3A-327BC7E6AD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906668" y="2619732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5AB31931-9CBF-C54D-A8E2-5D8046D479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870091" y="232419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2D004A13-3A03-6247-A8DA-E970AF63152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974199" y="35684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A4A8C09F-538C-0448-B7A3-E10B67220F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001634" y="333573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8CE93333-DBA9-0142-8BBA-DEF37A359D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029068" y="310305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6B21D689-6645-4240-AC2F-0A5184348D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065645" y="287935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13E081F1-9A1F-1346-806D-6677A46E3F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974199" y="252993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8E2CEE6-CFBE-5042-85C5-CC57F9FDFD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56245" y="35684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A15630C0-8630-5E4D-B766-4D5076E187E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83680" y="333573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95A7B4D1-96A4-EE4C-957C-2C1DC6C6830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56245" y="304917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67F2D90-F038-4545-B9A7-1A50BE5B09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747691" y="287935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0D5F6858-1471-B443-9CAC-18BC0C118F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711114" y="258381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135843E-3F8E-C44B-84C1-FB66C87066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83680" y="22972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BE8E8A19-322B-D344-B0B5-D780992629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21293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CA11822A-AEB8-4240-A4B6-E0170CF4D8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48727" y="336267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63A11BF0-EAC2-B74E-BC57-9CEF1E8DFE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85304" y="313897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D935F1F8-3A03-4F43-8968-A8B7590D1AE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21293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C84F70CF-1852-E441-B0AF-9EA32210AD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48727" y="258381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909FD51-443B-B141-9CB6-A7827D6C0C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85304" y="23601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DBDE0A8F-A56E-E042-AAE2-FD289E6C237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62316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3BF220A-E8DB-3745-BDD9-729720C78E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89750" y="336267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62A8261-6320-B148-BF52-6392341936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89750" y="284343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479718D-C19C-C64D-8A20-788467EDD4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62316" y="255687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E76F7267-2300-D947-B717-EB668269BE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34881" y="22703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8551D31A-39D0-0544-8972-E0C53A3FDF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281975" y="3076118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E3BB11BA-C3A3-BE44-B8E8-E24FD91FF3F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309409" y="258381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83CEEF76-1AAD-B845-B167-A5ACE5DFE3E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345986" y="21004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43E78A52-D502-A84A-9C4A-979E3D6F26A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440952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89C00473-0694-DD4D-974F-CE10C44AD03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504963" y="3398592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E7B5F6D7-687D-CE45-AD40-5F8EC94A0E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440952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6C349F15-472B-4446-B536-FE2A6FBCD2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504963" y="261973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24B25390-6DC6-9B4C-8950-FD77EF2656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224625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6689583-3892-244A-9AAD-5252CF153B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133179" y="330879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7B15106B-90F7-044A-8D45-14B06C167A3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188048" y="310305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DDD80224-2402-E04B-AE89-07125575F3C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133179" y="278955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ADF80C07-3213-F44B-86A6-ABCB8D0FB8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160614" y="22972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B643AC15-3D45-4F4A-840F-27F41807B6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224625" y="21004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529D2AF7-B2C3-064B-8FC6-6BA64DF410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187009" y="209976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261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F47A-DEAC-1E45-9203-C75F582C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Aerosol Representation Abstraction – Approach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7E9497E-F0EA-B548-B125-DAF74F3B4B0E}"/>
              </a:ext>
            </a:extLst>
          </p:cNvPr>
          <p:cNvGrpSpPr/>
          <p:nvPr/>
        </p:nvGrpSpPr>
        <p:grpSpPr>
          <a:xfrm>
            <a:off x="958797" y="965905"/>
            <a:ext cx="3189659" cy="2876265"/>
            <a:chOff x="245667" y="2039447"/>
            <a:chExt cx="3189659" cy="2876265"/>
          </a:xfrm>
        </p:grpSpPr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556569BD-DBDF-D64B-91F6-54F135DB9539}"/>
                </a:ext>
              </a:extLst>
            </p:cNvPr>
            <p:cNvSpPr txBox="1"/>
            <p:nvPr/>
          </p:nvSpPr>
          <p:spPr>
            <a:xfrm>
              <a:off x="533533" y="4361714"/>
              <a:ext cx="2613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libri" pitchFamily="34" charset="0"/>
                  <a:cs typeface="Calibri" pitchFamily="34" charset="0"/>
                </a:rPr>
                <a:t>Modal</a:t>
              </a:r>
              <a:endParaRPr lang="en-US" sz="30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94" name="Picture 193" descr="modal_dist.png">
              <a:extLst>
                <a:ext uri="{FF2B5EF4-FFF2-40B4-BE49-F238E27FC236}">
                  <a16:creationId xmlns:a16="http://schemas.microsoft.com/office/drawing/2014/main" id="{222B3FEB-8470-E545-93AB-45F677046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039447"/>
              <a:ext cx="3189659" cy="2100922"/>
            </a:xfrm>
            <a:prstGeom prst="rect">
              <a:avLst/>
            </a:prstGeom>
          </p:spPr>
        </p:pic>
      </p:grpSp>
      <p:sp>
        <p:nvSpPr>
          <p:cNvPr id="197" name="Right Arrow 196">
            <a:extLst>
              <a:ext uri="{FF2B5EF4-FFF2-40B4-BE49-F238E27FC236}">
                <a16:creationId xmlns:a16="http://schemas.microsoft.com/office/drawing/2014/main" id="{C0C87FDA-104C-CA4F-AA5D-C2BA35EBAC7D}"/>
              </a:ext>
            </a:extLst>
          </p:cNvPr>
          <p:cNvSpPr/>
          <p:nvPr/>
        </p:nvSpPr>
        <p:spPr>
          <a:xfrm>
            <a:off x="5974542" y="5195858"/>
            <a:ext cx="9877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INPUT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70DA3CB-F541-CA49-A45D-1E8B00873BC4}"/>
              </a:ext>
            </a:extLst>
          </p:cNvPr>
          <p:cNvGrpSpPr/>
          <p:nvPr/>
        </p:nvGrpSpPr>
        <p:grpSpPr>
          <a:xfrm>
            <a:off x="1039007" y="3936961"/>
            <a:ext cx="4742166" cy="2458376"/>
            <a:chOff x="1316366" y="3865275"/>
            <a:chExt cx="4742166" cy="2458376"/>
          </a:xfrm>
        </p:grpSpPr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EC971310-7D35-AD47-9463-C27A40D6785E}"/>
                </a:ext>
              </a:extLst>
            </p:cNvPr>
            <p:cNvSpPr txBox="1"/>
            <p:nvPr/>
          </p:nvSpPr>
          <p:spPr>
            <a:xfrm>
              <a:off x="1316366" y="3865275"/>
              <a:ext cx="3445452" cy="16312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Modal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AERO_REP_MODAL_BINNED_MASS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modes/bins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dust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BINNED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phases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dust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],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bins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minimum diameter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1.0e-7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382EA3A4-DFCC-324A-A1AF-0927675694B5}"/>
                </a:ext>
              </a:extLst>
            </p:cNvPr>
            <p:cNvSpPr txBox="1"/>
            <p:nvPr/>
          </p:nvSpPr>
          <p:spPr>
            <a:xfrm>
              <a:off x="1601342" y="4229340"/>
              <a:ext cx="3883456" cy="13234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inorganics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AERO_PHASE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”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species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PM_phob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PM_phil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]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A73CFA6-7DF7-D342-A4AE-2A2D8603941C}"/>
                </a:ext>
              </a:extLst>
            </p:cNvPr>
            <p:cNvSpPr txBox="1"/>
            <p:nvPr/>
          </p:nvSpPr>
          <p:spPr>
            <a:xfrm>
              <a:off x="1862256" y="4615420"/>
              <a:ext cx="3883456" cy="13234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black carbon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AERO_PHASE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”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species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PM_phob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PM_phil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]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A7B618FC-4E31-074A-BF69-477D2E8D32CD}"/>
                </a:ext>
              </a:extLst>
            </p:cNvPr>
            <p:cNvSpPr txBox="1"/>
            <p:nvPr/>
          </p:nvSpPr>
          <p:spPr>
            <a:xfrm>
              <a:off x="2175076" y="5000212"/>
              <a:ext cx="3883456" cy="13234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organics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AERO_PHASE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”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species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 err="1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PM_phob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 err="1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PM_phil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ISOP-P2_aero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TERP-P2_aero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]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3B9FD1D-FC4B-D948-B35F-A8300748DCBF}"/>
              </a:ext>
            </a:extLst>
          </p:cNvPr>
          <p:cNvGrpSpPr/>
          <p:nvPr/>
        </p:nvGrpSpPr>
        <p:grpSpPr>
          <a:xfrm>
            <a:off x="7137214" y="4615420"/>
            <a:ext cx="2988326" cy="1664741"/>
            <a:chOff x="9367062" y="2209487"/>
            <a:chExt cx="2988326" cy="1664741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4795C0E3-CAA3-1543-820A-8D74D1F8D429}"/>
                </a:ext>
              </a:extLst>
            </p:cNvPr>
            <p:cNvGrpSpPr/>
            <p:nvPr/>
          </p:nvGrpSpPr>
          <p:grpSpPr>
            <a:xfrm>
              <a:off x="9367062" y="2209487"/>
              <a:ext cx="2651440" cy="1212574"/>
              <a:chOff x="4154556" y="4333462"/>
              <a:chExt cx="1908313" cy="1212574"/>
            </a:xfrm>
          </p:grpSpPr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733651C2-69AB-3C4E-AE6E-28669363D659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AerosolPhase</a:t>
                </a:r>
                <a:endParaRPr lang="en-US" dirty="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A8DB52D-B3E8-094D-A935-A85BDECA4F17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9A2D2E6-B745-1C4E-A09E-99FE3E39A0F7}"/>
                </a:ext>
              </a:extLst>
            </p:cNvPr>
            <p:cNvGrpSpPr/>
            <p:nvPr/>
          </p:nvGrpSpPr>
          <p:grpSpPr>
            <a:xfrm>
              <a:off x="9535505" y="2442164"/>
              <a:ext cx="2651440" cy="1212574"/>
              <a:chOff x="4154556" y="4333462"/>
              <a:chExt cx="1908313" cy="12125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71950CF-42C7-F145-952B-5F2B85342898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AerosolPhase</a:t>
                </a:r>
                <a:endParaRPr lang="en-US" dirty="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5337BCA7-637F-F84E-B0E4-84F2E4F79838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299299A-A2E7-8441-8D1D-EDD92D969382}"/>
                </a:ext>
              </a:extLst>
            </p:cNvPr>
            <p:cNvGrpSpPr/>
            <p:nvPr/>
          </p:nvGrpSpPr>
          <p:grpSpPr>
            <a:xfrm>
              <a:off x="9703948" y="2661654"/>
              <a:ext cx="2651440" cy="1212574"/>
              <a:chOff x="4154556" y="4333462"/>
              <a:chExt cx="1908313" cy="1212574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9AD7B32-2465-2B4E-990A-57A5F01C94BE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AerosolPhase</a:t>
                </a:r>
                <a:endParaRPr lang="en-US" dirty="0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EFF98E5E-9D08-1D47-9107-090AC50A7C4A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8E5B5A7-1583-1444-AFC7-E8F8C1F755E0}"/>
              </a:ext>
            </a:extLst>
          </p:cNvPr>
          <p:cNvGrpSpPr/>
          <p:nvPr/>
        </p:nvGrpSpPr>
        <p:grpSpPr>
          <a:xfrm>
            <a:off x="5175580" y="1414974"/>
            <a:ext cx="2651440" cy="1789045"/>
            <a:chOff x="4154556" y="4333462"/>
            <a:chExt cx="1908313" cy="1789045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A87C8EB-0F92-D14E-AEC2-F01B292DDE79}"/>
                </a:ext>
              </a:extLst>
            </p:cNvPr>
            <p:cNvSpPr/>
            <p:nvPr/>
          </p:nvSpPr>
          <p:spPr>
            <a:xfrm>
              <a:off x="4154556" y="4333462"/>
              <a:ext cx="1908313" cy="3180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Modal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357B3341-6E28-B648-8B31-DF1FBFA71081}"/>
                </a:ext>
              </a:extLst>
            </p:cNvPr>
            <p:cNvSpPr/>
            <p:nvPr/>
          </p:nvSpPr>
          <p:spPr>
            <a:xfrm>
              <a:off x="4154556" y="4651513"/>
              <a:ext cx="1908313" cy="14709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 err="1"/>
                <a:t>effective_radius</a:t>
              </a:r>
              <a:r>
                <a:rPr lang="en-US" dirty="0"/>
                <a:t>()</a:t>
              </a:r>
            </a:p>
            <a:p>
              <a:r>
                <a:rPr lang="en-US" dirty="0" err="1"/>
                <a:t>number_concentration</a:t>
              </a:r>
              <a:r>
                <a:rPr lang="en-US" dirty="0"/>
                <a:t>()</a:t>
              </a:r>
            </a:p>
            <a:p>
              <a:r>
                <a:rPr lang="en-US" dirty="0"/>
                <a:t>…</a:t>
              </a: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C2759BE9-0268-1D42-9B27-83F5E75BF20D}"/>
              </a:ext>
            </a:extLst>
          </p:cNvPr>
          <p:cNvGrpSpPr/>
          <p:nvPr/>
        </p:nvGrpSpPr>
        <p:grpSpPr>
          <a:xfrm>
            <a:off x="9146965" y="1565338"/>
            <a:ext cx="2999875" cy="1467103"/>
            <a:chOff x="9641305" y="1001419"/>
            <a:chExt cx="2999875" cy="1467103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DA1FB0C-2D60-B74F-A0C3-F63623BDD2E4}"/>
                </a:ext>
              </a:extLst>
            </p:cNvPr>
            <p:cNvSpPr/>
            <p:nvPr/>
          </p:nvSpPr>
          <p:spPr>
            <a:xfrm>
              <a:off x="9641305" y="1001419"/>
              <a:ext cx="320842" cy="41355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B0B75476-F1C0-E44D-8D16-1B6B4EA27ABF}"/>
                </a:ext>
              </a:extLst>
            </p:cNvPr>
            <p:cNvSpPr/>
            <p:nvPr/>
          </p:nvSpPr>
          <p:spPr>
            <a:xfrm>
              <a:off x="9641305" y="1498730"/>
              <a:ext cx="320842" cy="1929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400" b="1" dirty="0"/>
                <a:t>BC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5F668B8-8DCD-864E-9200-7E84F6E90075}"/>
                </a:ext>
              </a:extLst>
            </p:cNvPr>
            <p:cNvSpPr/>
            <p:nvPr/>
          </p:nvSpPr>
          <p:spPr>
            <a:xfrm>
              <a:off x="9641305" y="1775478"/>
              <a:ext cx="320842" cy="3276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O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AA40A2E-BEB0-4547-B20E-23E4083F925A}"/>
                </a:ext>
              </a:extLst>
            </p:cNvPr>
            <p:cNvSpPr/>
            <p:nvPr/>
          </p:nvSpPr>
          <p:spPr>
            <a:xfrm>
              <a:off x="9641305" y="2186896"/>
              <a:ext cx="320842" cy="2025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I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060BBBB5-14AB-2545-B0FD-3304D95420DC}"/>
                </a:ext>
              </a:extLst>
            </p:cNvPr>
            <p:cNvSpPr txBox="1"/>
            <p:nvPr/>
          </p:nvSpPr>
          <p:spPr>
            <a:xfrm>
              <a:off x="10058401" y="1418520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mode 1 – black carbon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64B4EB83-0AD3-AB45-944D-C161EB859378}"/>
                </a:ext>
              </a:extLst>
            </p:cNvPr>
            <p:cNvSpPr txBox="1"/>
            <p:nvPr/>
          </p:nvSpPr>
          <p:spPr>
            <a:xfrm>
              <a:off x="10058400" y="1749442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mode 2 – organics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F182CB67-0363-D343-969F-0641C9D59AFC}"/>
                </a:ext>
              </a:extLst>
            </p:cNvPr>
            <p:cNvSpPr txBox="1"/>
            <p:nvPr/>
          </p:nvSpPr>
          <p:spPr>
            <a:xfrm>
              <a:off x="10058399" y="2099190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mode 3 – inorganics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E621A461-90B9-E44D-9C53-C030E6CC2C7F}"/>
                </a:ext>
              </a:extLst>
            </p:cNvPr>
            <p:cNvSpPr txBox="1"/>
            <p:nvPr/>
          </p:nvSpPr>
          <p:spPr>
            <a:xfrm>
              <a:off x="10058400" y="1038754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gas-phase species</a:t>
              </a:r>
            </a:p>
          </p:txBody>
        </p:sp>
      </p:grpSp>
      <p:sp>
        <p:nvSpPr>
          <p:cNvPr id="223" name="Right Arrow 222">
            <a:extLst>
              <a:ext uri="{FF2B5EF4-FFF2-40B4-BE49-F238E27FC236}">
                <a16:creationId xmlns:a16="http://schemas.microsoft.com/office/drawing/2014/main" id="{27A4C654-8E0E-6F41-8C67-6A25D4DA13D8}"/>
              </a:ext>
            </a:extLst>
          </p:cNvPr>
          <p:cNvSpPr/>
          <p:nvPr/>
        </p:nvSpPr>
        <p:spPr>
          <a:xfrm rot="19584997">
            <a:off x="4103065" y="3086160"/>
            <a:ext cx="9877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225" name="Right Arrow 224">
            <a:extLst>
              <a:ext uri="{FF2B5EF4-FFF2-40B4-BE49-F238E27FC236}">
                <a16:creationId xmlns:a16="http://schemas.microsoft.com/office/drawing/2014/main" id="{8E976CCA-4394-DC47-AFFD-AD7D41E15688}"/>
              </a:ext>
            </a:extLst>
          </p:cNvPr>
          <p:cNvSpPr/>
          <p:nvPr/>
        </p:nvSpPr>
        <p:spPr>
          <a:xfrm>
            <a:off x="8181474" y="2211096"/>
            <a:ext cx="7031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2BC783FD-41FB-5845-9DDE-E256B4E72837}"/>
              </a:ext>
            </a:extLst>
          </p:cNvPr>
          <p:cNvSpPr txBox="1"/>
          <p:nvPr/>
        </p:nvSpPr>
        <p:spPr>
          <a:xfrm>
            <a:off x="8854144" y="901027"/>
            <a:ext cx="90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Model State</a:t>
            </a:r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DD46BDA6-3D82-C949-B453-A9F8CFC1018B}"/>
              </a:ext>
            </a:extLst>
          </p:cNvPr>
          <p:cNvSpPr/>
          <p:nvPr/>
        </p:nvSpPr>
        <p:spPr>
          <a:xfrm rot="14804747">
            <a:off x="7196140" y="3656675"/>
            <a:ext cx="7031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72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F47A-DEAC-1E45-9203-C75F582C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Aerosol Representation Abstraction – Approach</a:t>
            </a:r>
          </a:p>
        </p:txBody>
      </p:sp>
      <p:sp>
        <p:nvSpPr>
          <p:cNvPr id="197" name="Right Arrow 196">
            <a:extLst>
              <a:ext uri="{FF2B5EF4-FFF2-40B4-BE49-F238E27FC236}">
                <a16:creationId xmlns:a16="http://schemas.microsoft.com/office/drawing/2014/main" id="{C0C87FDA-104C-CA4F-AA5D-C2BA35EBAC7D}"/>
              </a:ext>
            </a:extLst>
          </p:cNvPr>
          <p:cNvSpPr/>
          <p:nvPr/>
        </p:nvSpPr>
        <p:spPr>
          <a:xfrm>
            <a:off x="5974542" y="5195858"/>
            <a:ext cx="9877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INPUT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70DA3CB-F541-CA49-A45D-1E8B00873BC4}"/>
              </a:ext>
            </a:extLst>
          </p:cNvPr>
          <p:cNvGrpSpPr/>
          <p:nvPr/>
        </p:nvGrpSpPr>
        <p:grpSpPr>
          <a:xfrm>
            <a:off x="1039007" y="3936961"/>
            <a:ext cx="4742166" cy="2458376"/>
            <a:chOff x="1316366" y="3865275"/>
            <a:chExt cx="4742166" cy="2458376"/>
          </a:xfrm>
        </p:grpSpPr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EC971310-7D35-AD47-9463-C27A40D6785E}"/>
                </a:ext>
              </a:extLst>
            </p:cNvPr>
            <p:cNvSpPr txBox="1"/>
            <p:nvPr/>
          </p:nvSpPr>
          <p:spPr>
            <a:xfrm>
              <a:off x="1316366" y="3865275"/>
              <a:ext cx="3445452" cy="16312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Modal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AERO_REP_MODAL_BINNED_MASS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modes/bins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dust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BINNED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phases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dust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],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bins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minimum diameter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1.0e-7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382EA3A4-DFCC-324A-A1AF-0927675694B5}"/>
                </a:ext>
              </a:extLst>
            </p:cNvPr>
            <p:cNvSpPr txBox="1"/>
            <p:nvPr/>
          </p:nvSpPr>
          <p:spPr>
            <a:xfrm>
              <a:off x="1601342" y="4229340"/>
              <a:ext cx="3883456" cy="13234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inorganics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AERO_PHASE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”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species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PM_phob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PM_phil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]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A73CFA6-7DF7-D342-A4AE-2A2D8603941C}"/>
                </a:ext>
              </a:extLst>
            </p:cNvPr>
            <p:cNvSpPr txBox="1"/>
            <p:nvPr/>
          </p:nvSpPr>
          <p:spPr>
            <a:xfrm>
              <a:off x="1862256" y="4615420"/>
              <a:ext cx="3883456" cy="13234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black carbon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AERO_PHASE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”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species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PM_phob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PM_phil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]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A7B618FC-4E31-074A-BF69-477D2E8D32CD}"/>
                </a:ext>
              </a:extLst>
            </p:cNvPr>
            <p:cNvSpPr txBox="1"/>
            <p:nvPr/>
          </p:nvSpPr>
          <p:spPr>
            <a:xfrm>
              <a:off x="2175076" y="5000212"/>
              <a:ext cx="3883456" cy="13234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organics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AERO_PHASE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”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species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 err="1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PM_phob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 err="1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PM_phil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ISOP-P2_aero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TERP-P2_aero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]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3B9FD1D-FC4B-D948-B35F-A8300748DCBF}"/>
              </a:ext>
            </a:extLst>
          </p:cNvPr>
          <p:cNvGrpSpPr/>
          <p:nvPr/>
        </p:nvGrpSpPr>
        <p:grpSpPr>
          <a:xfrm>
            <a:off x="7137214" y="4615420"/>
            <a:ext cx="2988326" cy="1664741"/>
            <a:chOff x="9367062" y="2209487"/>
            <a:chExt cx="2988326" cy="1664741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4795C0E3-CAA3-1543-820A-8D74D1F8D429}"/>
                </a:ext>
              </a:extLst>
            </p:cNvPr>
            <p:cNvGrpSpPr/>
            <p:nvPr/>
          </p:nvGrpSpPr>
          <p:grpSpPr>
            <a:xfrm>
              <a:off x="9367062" y="2209487"/>
              <a:ext cx="2651440" cy="1212574"/>
              <a:chOff x="4154556" y="4333462"/>
              <a:chExt cx="1908313" cy="1212574"/>
            </a:xfrm>
          </p:grpSpPr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733651C2-69AB-3C4E-AE6E-28669363D659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AerosolPhase</a:t>
                </a:r>
                <a:endParaRPr lang="en-US" dirty="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A8DB52D-B3E8-094D-A935-A85BDECA4F17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9A2D2E6-B745-1C4E-A09E-99FE3E39A0F7}"/>
                </a:ext>
              </a:extLst>
            </p:cNvPr>
            <p:cNvGrpSpPr/>
            <p:nvPr/>
          </p:nvGrpSpPr>
          <p:grpSpPr>
            <a:xfrm>
              <a:off x="9535505" y="2442164"/>
              <a:ext cx="2651440" cy="1212574"/>
              <a:chOff x="4154556" y="4333462"/>
              <a:chExt cx="1908313" cy="12125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71950CF-42C7-F145-952B-5F2B85342898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AerosolPhase</a:t>
                </a:r>
                <a:endParaRPr lang="en-US" dirty="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5337BCA7-637F-F84E-B0E4-84F2E4F79838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299299A-A2E7-8441-8D1D-EDD92D969382}"/>
                </a:ext>
              </a:extLst>
            </p:cNvPr>
            <p:cNvGrpSpPr/>
            <p:nvPr/>
          </p:nvGrpSpPr>
          <p:grpSpPr>
            <a:xfrm>
              <a:off x="9703948" y="2661654"/>
              <a:ext cx="2651440" cy="1212574"/>
              <a:chOff x="4154556" y="4333462"/>
              <a:chExt cx="1908313" cy="1212574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9AD7B32-2465-2B4E-990A-57A5F01C94BE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AerosolPhase</a:t>
                </a:r>
                <a:endParaRPr lang="en-US" dirty="0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EFF98E5E-9D08-1D47-9107-090AC50A7C4A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8E5B5A7-1583-1444-AFC7-E8F8C1F755E0}"/>
              </a:ext>
            </a:extLst>
          </p:cNvPr>
          <p:cNvGrpSpPr/>
          <p:nvPr/>
        </p:nvGrpSpPr>
        <p:grpSpPr>
          <a:xfrm>
            <a:off x="5175580" y="1414974"/>
            <a:ext cx="2651440" cy="1789045"/>
            <a:chOff x="4154556" y="4333462"/>
            <a:chExt cx="1908313" cy="1789045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A87C8EB-0F92-D14E-AEC2-F01B292DDE79}"/>
                </a:ext>
              </a:extLst>
            </p:cNvPr>
            <p:cNvSpPr/>
            <p:nvPr/>
          </p:nvSpPr>
          <p:spPr>
            <a:xfrm>
              <a:off x="4154556" y="4333462"/>
              <a:ext cx="1908313" cy="3180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Binned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357B3341-6E28-B648-8B31-DF1FBFA71081}"/>
                </a:ext>
              </a:extLst>
            </p:cNvPr>
            <p:cNvSpPr/>
            <p:nvPr/>
          </p:nvSpPr>
          <p:spPr>
            <a:xfrm>
              <a:off x="4154556" y="4651513"/>
              <a:ext cx="1908313" cy="14709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 err="1"/>
                <a:t>effective_radius</a:t>
              </a:r>
              <a:r>
                <a:rPr lang="en-US" dirty="0"/>
                <a:t>()</a:t>
              </a:r>
            </a:p>
            <a:p>
              <a:r>
                <a:rPr lang="en-US" dirty="0" err="1"/>
                <a:t>number_concentration</a:t>
              </a:r>
              <a:r>
                <a:rPr lang="en-US" dirty="0"/>
                <a:t>()</a:t>
              </a:r>
            </a:p>
            <a:p>
              <a:r>
                <a:rPr lang="en-US" dirty="0"/>
                <a:t>…</a:t>
              </a:r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DA1FB0C-2D60-B74F-A0C3-F63623BDD2E4}"/>
              </a:ext>
            </a:extLst>
          </p:cNvPr>
          <p:cNvSpPr/>
          <p:nvPr/>
        </p:nvSpPr>
        <p:spPr>
          <a:xfrm>
            <a:off x="9146965" y="1565338"/>
            <a:ext cx="320842" cy="41355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811AF1-C18F-E24B-B4AE-9EC965A39FF2}"/>
              </a:ext>
            </a:extLst>
          </p:cNvPr>
          <p:cNvGrpSpPr/>
          <p:nvPr/>
        </p:nvGrpSpPr>
        <p:grpSpPr>
          <a:xfrm>
            <a:off x="9146965" y="1982439"/>
            <a:ext cx="2999875" cy="1050002"/>
            <a:chOff x="9146965" y="1982439"/>
            <a:chExt cx="2999875" cy="1050002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B0B75476-F1C0-E44D-8D16-1B6B4EA27ABF}"/>
                </a:ext>
              </a:extLst>
            </p:cNvPr>
            <p:cNvSpPr/>
            <p:nvPr/>
          </p:nvSpPr>
          <p:spPr>
            <a:xfrm>
              <a:off x="9146965" y="2062649"/>
              <a:ext cx="320842" cy="1929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400" b="1" dirty="0"/>
                <a:t>BC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5F668B8-8DCD-864E-9200-7E84F6E90075}"/>
                </a:ext>
              </a:extLst>
            </p:cNvPr>
            <p:cNvSpPr/>
            <p:nvPr/>
          </p:nvSpPr>
          <p:spPr>
            <a:xfrm>
              <a:off x="9146965" y="2339397"/>
              <a:ext cx="320842" cy="3276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O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AA40A2E-BEB0-4547-B20E-23E4083F925A}"/>
                </a:ext>
              </a:extLst>
            </p:cNvPr>
            <p:cNvSpPr/>
            <p:nvPr/>
          </p:nvSpPr>
          <p:spPr>
            <a:xfrm>
              <a:off x="9146965" y="2750815"/>
              <a:ext cx="320842" cy="2025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I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060BBBB5-14AB-2545-B0FD-3304D95420DC}"/>
                </a:ext>
              </a:extLst>
            </p:cNvPr>
            <p:cNvSpPr txBox="1"/>
            <p:nvPr/>
          </p:nvSpPr>
          <p:spPr>
            <a:xfrm>
              <a:off x="9564061" y="1982439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bin 1 – black carbon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64B4EB83-0AD3-AB45-944D-C161EB859378}"/>
                </a:ext>
              </a:extLst>
            </p:cNvPr>
            <p:cNvSpPr txBox="1"/>
            <p:nvPr/>
          </p:nvSpPr>
          <p:spPr>
            <a:xfrm>
              <a:off x="9564060" y="2313361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bin 1 – organics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F182CB67-0363-D343-969F-0641C9D59AFC}"/>
                </a:ext>
              </a:extLst>
            </p:cNvPr>
            <p:cNvSpPr txBox="1"/>
            <p:nvPr/>
          </p:nvSpPr>
          <p:spPr>
            <a:xfrm>
              <a:off x="9564059" y="2663109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bin 1 – inorganics</a:t>
              </a:r>
            </a:p>
          </p:txBody>
        </p:sp>
      </p:grpSp>
      <p:sp>
        <p:nvSpPr>
          <p:cNvPr id="220" name="TextBox 219">
            <a:extLst>
              <a:ext uri="{FF2B5EF4-FFF2-40B4-BE49-F238E27FC236}">
                <a16:creationId xmlns:a16="http://schemas.microsoft.com/office/drawing/2014/main" id="{E621A461-90B9-E44D-9C53-C030E6CC2C7F}"/>
              </a:ext>
            </a:extLst>
          </p:cNvPr>
          <p:cNvSpPr txBox="1"/>
          <p:nvPr/>
        </p:nvSpPr>
        <p:spPr>
          <a:xfrm>
            <a:off x="9564060" y="1602673"/>
            <a:ext cx="258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gas-phase species</a:t>
            </a:r>
          </a:p>
        </p:txBody>
      </p:sp>
      <p:sp>
        <p:nvSpPr>
          <p:cNvPr id="223" name="Right Arrow 222">
            <a:extLst>
              <a:ext uri="{FF2B5EF4-FFF2-40B4-BE49-F238E27FC236}">
                <a16:creationId xmlns:a16="http://schemas.microsoft.com/office/drawing/2014/main" id="{27A4C654-8E0E-6F41-8C67-6A25D4DA13D8}"/>
              </a:ext>
            </a:extLst>
          </p:cNvPr>
          <p:cNvSpPr/>
          <p:nvPr/>
        </p:nvSpPr>
        <p:spPr>
          <a:xfrm rot="19584997">
            <a:off x="4103065" y="3086160"/>
            <a:ext cx="9877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225" name="Right Arrow 224">
            <a:extLst>
              <a:ext uri="{FF2B5EF4-FFF2-40B4-BE49-F238E27FC236}">
                <a16:creationId xmlns:a16="http://schemas.microsoft.com/office/drawing/2014/main" id="{8E976CCA-4394-DC47-AFFD-AD7D41E15688}"/>
              </a:ext>
            </a:extLst>
          </p:cNvPr>
          <p:cNvSpPr/>
          <p:nvPr/>
        </p:nvSpPr>
        <p:spPr>
          <a:xfrm>
            <a:off x="8181474" y="2211096"/>
            <a:ext cx="7031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038E4C-B8FB-BB4A-ABBE-5008A646C024}"/>
              </a:ext>
            </a:extLst>
          </p:cNvPr>
          <p:cNvGrpSpPr/>
          <p:nvPr/>
        </p:nvGrpSpPr>
        <p:grpSpPr>
          <a:xfrm>
            <a:off x="956960" y="987213"/>
            <a:ext cx="3189659" cy="2861561"/>
            <a:chOff x="3185600" y="2056147"/>
            <a:chExt cx="3189659" cy="286156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36857C-51BD-724D-A2C4-660E2364FF1A}"/>
                </a:ext>
              </a:extLst>
            </p:cNvPr>
            <p:cNvSpPr txBox="1"/>
            <p:nvPr/>
          </p:nvSpPr>
          <p:spPr>
            <a:xfrm>
              <a:off x="3473466" y="4363710"/>
              <a:ext cx="2613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libri" pitchFamily="34" charset="0"/>
                  <a:cs typeface="Calibri" pitchFamily="34" charset="0"/>
                </a:rPr>
                <a:t>Binned</a:t>
              </a:r>
              <a:endParaRPr lang="en-US" sz="30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F234BAE-A261-4341-AFDB-8D84092CF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600" y="2056147"/>
              <a:ext cx="3189659" cy="20754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D158038-3FE6-9D45-9F08-AD8F8FED1B0D}"/>
              </a:ext>
            </a:extLst>
          </p:cNvPr>
          <p:cNvGrpSpPr/>
          <p:nvPr/>
        </p:nvGrpSpPr>
        <p:grpSpPr>
          <a:xfrm>
            <a:off x="9146963" y="2953403"/>
            <a:ext cx="2999875" cy="1050002"/>
            <a:chOff x="9146965" y="1982439"/>
            <a:chExt cx="2999875" cy="105000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347BAC1-EB57-4544-AA41-93A0B203077A}"/>
                </a:ext>
              </a:extLst>
            </p:cNvPr>
            <p:cNvSpPr/>
            <p:nvPr/>
          </p:nvSpPr>
          <p:spPr>
            <a:xfrm>
              <a:off x="9146965" y="2062649"/>
              <a:ext cx="320842" cy="1929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400" b="1" dirty="0"/>
                <a:t>BC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D3B2FA7-661E-2F48-AC8C-C8187AA243E0}"/>
                </a:ext>
              </a:extLst>
            </p:cNvPr>
            <p:cNvSpPr/>
            <p:nvPr/>
          </p:nvSpPr>
          <p:spPr>
            <a:xfrm>
              <a:off x="9146965" y="2339397"/>
              <a:ext cx="320842" cy="3276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O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059AB9-5D10-7E47-86FC-336A65967047}"/>
                </a:ext>
              </a:extLst>
            </p:cNvPr>
            <p:cNvSpPr/>
            <p:nvPr/>
          </p:nvSpPr>
          <p:spPr>
            <a:xfrm>
              <a:off x="9146965" y="2750815"/>
              <a:ext cx="320842" cy="2025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I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B55809-A061-D84B-8B93-587B40A188E9}"/>
                </a:ext>
              </a:extLst>
            </p:cNvPr>
            <p:cNvSpPr txBox="1"/>
            <p:nvPr/>
          </p:nvSpPr>
          <p:spPr>
            <a:xfrm>
              <a:off x="9564061" y="1982439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bin 2 – black carbon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CEC605-771A-7449-8504-00403E5A9197}"/>
                </a:ext>
              </a:extLst>
            </p:cNvPr>
            <p:cNvSpPr txBox="1"/>
            <p:nvPr/>
          </p:nvSpPr>
          <p:spPr>
            <a:xfrm>
              <a:off x="9564060" y="2313361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bin 2 – organics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F78EAD-99E9-694D-8046-72EB28C1C0C8}"/>
                </a:ext>
              </a:extLst>
            </p:cNvPr>
            <p:cNvSpPr txBox="1"/>
            <p:nvPr/>
          </p:nvSpPr>
          <p:spPr>
            <a:xfrm>
              <a:off x="9564059" y="2663109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bin 2 – inorganics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10EFCFC-0DDE-4945-BEC8-A13EB029B072}"/>
              </a:ext>
            </a:extLst>
          </p:cNvPr>
          <p:cNvSpPr txBox="1"/>
          <p:nvPr/>
        </p:nvSpPr>
        <p:spPr>
          <a:xfrm>
            <a:off x="8854144" y="901027"/>
            <a:ext cx="90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Model State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898A5A32-5150-EF41-94BB-E446721B8A23}"/>
              </a:ext>
            </a:extLst>
          </p:cNvPr>
          <p:cNvSpPr/>
          <p:nvPr/>
        </p:nvSpPr>
        <p:spPr>
          <a:xfrm>
            <a:off x="9146963" y="4014481"/>
            <a:ext cx="320842" cy="327664"/>
          </a:xfrm>
          <a:custGeom>
            <a:avLst/>
            <a:gdLst>
              <a:gd name="connsiteX0" fmla="*/ 0 w 320842"/>
              <a:gd name="connsiteY0" fmla="*/ 0 h 327664"/>
              <a:gd name="connsiteX1" fmla="*/ 320842 w 320842"/>
              <a:gd name="connsiteY1" fmla="*/ 0 h 327664"/>
              <a:gd name="connsiteX2" fmla="*/ 320842 w 320842"/>
              <a:gd name="connsiteY2" fmla="*/ 299093 h 327664"/>
              <a:gd name="connsiteX3" fmla="*/ 191149 w 320842"/>
              <a:gd name="connsiteY3" fmla="*/ 232201 h 327664"/>
              <a:gd name="connsiteX4" fmla="*/ 141912 w 320842"/>
              <a:gd name="connsiteY4" fmla="*/ 327664 h 327664"/>
              <a:gd name="connsiteX5" fmla="*/ 136857 w 320842"/>
              <a:gd name="connsiteY5" fmla="*/ 327664 h 327664"/>
              <a:gd name="connsiteX6" fmla="*/ 0 w 320842"/>
              <a:gd name="connsiteY6" fmla="*/ 257078 h 3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842" h="327664">
                <a:moveTo>
                  <a:pt x="0" y="0"/>
                </a:moveTo>
                <a:lnTo>
                  <a:pt x="320842" y="0"/>
                </a:lnTo>
                <a:lnTo>
                  <a:pt x="320842" y="299093"/>
                </a:lnTo>
                <a:lnTo>
                  <a:pt x="191149" y="232201"/>
                </a:lnTo>
                <a:lnTo>
                  <a:pt x="141912" y="327664"/>
                </a:lnTo>
                <a:lnTo>
                  <a:pt x="136857" y="327664"/>
                </a:lnTo>
                <a:lnTo>
                  <a:pt x="0" y="25707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25EA44-5DB5-7F4F-8A06-D5EFF54CA605}"/>
              </a:ext>
            </a:extLst>
          </p:cNvPr>
          <p:cNvSpPr txBox="1"/>
          <p:nvPr/>
        </p:nvSpPr>
        <p:spPr>
          <a:xfrm>
            <a:off x="9564056" y="3993647"/>
            <a:ext cx="258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 3 – …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F6D5B219-E54C-9145-A55C-672D27CFCA21}"/>
              </a:ext>
            </a:extLst>
          </p:cNvPr>
          <p:cNvSpPr/>
          <p:nvPr/>
        </p:nvSpPr>
        <p:spPr>
          <a:xfrm rot="14804747">
            <a:off x="7196140" y="3656675"/>
            <a:ext cx="7031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69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F47A-DEAC-1E45-9203-C75F582C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Aerosol Representation Abstraction – Approach</a:t>
            </a:r>
          </a:p>
        </p:txBody>
      </p:sp>
      <p:sp>
        <p:nvSpPr>
          <p:cNvPr id="197" name="Right Arrow 196">
            <a:extLst>
              <a:ext uri="{FF2B5EF4-FFF2-40B4-BE49-F238E27FC236}">
                <a16:creationId xmlns:a16="http://schemas.microsoft.com/office/drawing/2014/main" id="{C0C87FDA-104C-CA4F-AA5D-C2BA35EBAC7D}"/>
              </a:ext>
            </a:extLst>
          </p:cNvPr>
          <p:cNvSpPr/>
          <p:nvPr/>
        </p:nvSpPr>
        <p:spPr>
          <a:xfrm>
            <a:off x="5974542" y="5195858"/>
            <a:ext cx="9877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INPUT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70DA3CB-F541-CA49-A45D-1E8B00873BC4}"/>
              </a:ext>
            </a:extLst>
          </p:cNvPr>
          <p:cNvGrpSpPr/>
          <p:nvPr/>
        </p:nvGrpSpPr>
        <p:grpSpPr>
          <a:xfrm>
            <a:off x="1039007" y="3936961"/>
            <a:ext cx="4742166" cy="2458376"/>
            <a:chOff x="1316366" y="3865275"/>
            <a:chExt cx="4742166" cy="2458376"/>
          </a:xfrm>
        </p:grpSpPr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EC971310-7D35-AD47-9463-C27A40D6785E}"/>
                </a:ext>
              </a:extLst>
            </p:cNvPr>
            <p:cNvSpPr txBox="1"/>
            <p:nvPr/>
          </p:nvSpPr>
          <p:spPr>
            <a:xfrm>
              <a:off x="1316366" y="3865275"/>
              <a:ext cx="3445452" cy="16312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Modal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AERO_REP_MODAL_BINNED_MASS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modes/bins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dust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BINNED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phases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dust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],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bins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minimum diameter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1.0e-7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	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382EA3A4-DFCC-324A-A1AF-0927675694B5}"/>
                </a:ext>
              </a:extLst>
            </p:cNvPr>
            <p:cNvSpPr txBox="1"/>
            <p:nvPr/>
          </p:nvSpPr>
          <p:spPr>
            <a:xfrm>
              <a:off x="1601342" y="4229340"/>
              <a:ext cx="3883456" cy="13234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inorganics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AERO_PHASE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”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species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PM_phob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PM_phil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]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A73CFA6-7DF7-D342-A4AE-2A2D8603941C}"/>
                </a:ext>
              </a:extLst>
            </p:cNvPr>
            <p:cNvSpPr txBox="1"/>
            <p:nvPr/>
          </p:nvSpPr>
          <p:spPr>
            <a:xfrm>
              <a:off x="1862256" y="4615420"/>
              <a:ext cx="3883456" cy="13234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black carbon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AERO_PHASE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”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species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PM_phob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PM_phil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]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A7B618FC-4E31-074A-BF69-477D2E8D32CD}"/>
                </a:ext>
              </a:extLst>
            </p:cNvPr>
            <p:cNvSpPr txBox="1"/>
            <p:nvPr/>
          </p:nvSpPr>
          <p:spPr>
            <a:xfrm>
              <a:off x="2175076" y="5000212"/>
              <a:ext cx="3883456" cy="13234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name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organics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AERO_PHASE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”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species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[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 err="1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PM_phob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 err="1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PM_phil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ISOP-P2_aero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TERP-P1_aero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TERP-P2_aero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]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3B9FD1D-FC4B-D948-B35F-A8300748DCBF}"/>
              </a:ext>
            </a:extLst>
          </p:cNvPr>
          <p:cNvGrpSpPr/>
          <p:nvPr/>
        </p:nvGrpSpPr>
        <p:grpSpPr>
          <a:xfrm>
            <a:off x="7137214" y="4615420"/>
            <a:ext cx="2988326" cy="1664741"/>
            <a:chOff x="9367062" y="2209487"/>
            <a:chExt cx="2988326" cy="1664741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4795C0E3-CAA3-1543-820A-8D74D1F8D429}"/>
                </a:ext>
              </a:extLst>
            </p:cNvPr>
            <p:cNvGrpSpPr/>
            <p:nvPr/>
          </p:nvGrpSpPr>
          <p:grpSpPr>
            <a:xfrm>
              <a:off x="9367062" y="2209487"/>
              <a:ext cx="2651440" cy="1212574"/>
              <a:chOff x="4154556" y="4333462"/>
              <a:chExt cx="1908313" cy="1212574"/>
            </a:xfrm>
          </p:grpSpPr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733651C2-69AB-3C4E-AE6E-28669363D659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AerosolPhase</a:t>
                </a:r>
                <a:endParaRPr lang="en-US" dirty="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A8DB52D-B3E8-094D-A935-A85BDECA4F17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9A2D2E6-B745-1C4E-A09E-99FE3E39A0F7}"/>
                </a:ext>
              </a:extLst>
            </p:cNvPr>
            <p:cNvGrpSpPr/>
            <p:nvPr/>
          </p:nvGrpSpPr>
          <p:grpSpPr>
            <a:xfrm>
              <a:off x="9535505" y="2442164"/>
              <a:ext cx="2651440" cy="1212574"/>
              <a:chOff x="4154556" y="4333462"/>
              <a:chExt cx="1908313" cy="12125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71950CF-42C7-F145-952B-5F2B85342898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AerosolPhase</a:t>
                </a:r>
                <a:endParaRPr lang="en-US" dirty="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5337BCA7-637F-F84E-B0E4-84F2E4F79838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299299A-A2E7-8441-8D1D-EDD92D969382}"/>
                </a:ext>
              </a:extLst>
            </p:cNvPr>
            <p:cNvGrpSpPr/>
            <p:nvPr/>
          </p:nvGrpSpPr>
          <p:grpSpPr>
            <a:xfrm>
              <a:off x="9703948" y="2661654"/>
              <a:ext cx="2651440" cy="1212574"/>
              <a:chOff x="4154556" y="4333462"/>
              <a:chExt cx="1908313" cy="1212574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9AD7B32-2465-2B4E-990A-57A5F01C94BE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AerosolPhase</a:t>
                </a:r>
                <a:endParaRPr lang="en-US" dirty="0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EFF98E5E-9D08-1D47-9107-090AC50A7C4A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8E5B5A7-1583-1444-AFC7-E8F8C1F755E0}"/>
              </a:ext>
            </a:extLst>
          </p:cNvPr>
          <p:cNvGrpSpPr/>
          <p:nvPr/>
        </p:nvGrpSpPr>
        <p:grpSpPr>
          <a:xfrm>
            <a:off x="5175580" y="1414974"/>
            <a:ext cx="2651440" cy="1789045"/>
            <a:chOff x="4154556" y="4333462"/>
            <a:chExt cx="1908313" cy="1789045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A87C8EB-0F92-D14E-AEC2-F01B292DDE79}"/>
                </a:ext>
              </a:extLst>
            </p:cNvPr>
            <p:cNvSpPr/>
            <p:nvPr/>
          </p:nvSpPr>
          <p:spPr>
            <a:xfrm>
              <a:off x="4154556" y="4333462"/>
              <a:ext cx="1908313" cy="3180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ParticleResolved</a:t>
              </a:r>
              <a:endParaRPr lang="en-US" dirty="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357B3341-6E28-B648-8B31-DF1FBFA71081}"/>
                </a:ext>
              </a:extLst>
            </p:cNvPr>
            <p:cNvSpPr/>
            <p:nvPr/>
          </p:nvSpPr>
          <p:spPr>
            <a:xfrm>
              <a:off x="4154556" y="4651513"/>
              <a:ext cx="1908313" cy="14709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 err="1"/>
                <a:t>effective_radius</a:t>
              </a:r>
              <a:r>
                <a:rPr lang="en-US" dirty="0"/>
                <a:t>()</a:t>
              </a:r>
            </a:p>
            <a:p>
              <a:r>
                <a:rPr lang="en-US" dirty="0" err="1"/>
                <a:t>number_concentration</a:t>
              </a:r>
              <a:r>
                <a:rPr lang="en-US" dirty="0"/>
                <a:t>()</a:t>
              </a:r>
            </a:p>
            <a:p>
              <a:r>
                <a:rPr lang="en-US" dirty="0"/>
                <a:t>…</a:t>
              </a:r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DA1FB0C-2D60-B74F-A0C3-F63623BDD2E4}"/>
              </a:ext>
            </a:extLst>
          </p:cNvPr>
          <p:cNvSpPr/>
          <p:nvPr/>
        </p:nvSpPr>
        <p:spPr>
          <a:xfrm>
            <a:off x="9146965" y="1565338"/>
            <a:ext cx="320842" cy="41355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811AF1-C18F-E24B-B4AE-9EC965A39FF2}"/>
              </a:ext>
            </a:extLst>
          </p:cNvPr>
          <p:cNvGrpSpPr/>
          <p:nvPr/>
        </p:nvGrpSpPr>
        <p:grpSpPr>
          <a:xfrm>
            <a:off x="9146965" y="1982439"/>
            <a:ext cx="2999875" cy="1050002"/>
            <a:chOff x="9146965" y="1982439"/>
            <a:chExt cx="2999875" cy="1050002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B0B75476-F1C0-E44D-8D16-1B6B4EA27ABF}"/>
                </a:ext>
              </a:extLst>
            </p:cNvPr>
            <p:cNvSpPr/>
            <p:nvPr/>
          </p:nvSpPr>
          <p:spPr>
            <a:xfrm>
              <a:off x="9146965" y="2062649"/>
              <a:ext cx="320842" cy="1929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400" b="1" dirty="0"/>
                <a:t>BC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5F668B8-8DCD-864E-9200-7E84F6E90075}"/>
                </a:ext>
              </a:extLst>
            </p:cNvPr>
            <p:cNvSpPr/>
            <p:nvPr/>
          </p:nvSpPr>
          <p:spPr>
            <a:xfrm>
              <a:off x="9146965" y="2339397"/>
              <a:ext cx="320842" cy="3276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O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AA40A2E-BEB0-4547-B20E-23E4083F925A}"/>
                </a:ext>
              </a:extLst>
            </p:cNvPr>
            <p:cNvSpPr/>
            <p:nvPr/>
          </p:nvSpPr>
          <p:spPr>
            <a:xfrm>
              <a:off x="9146965" y="2750815"/>
              <a:ext cx="320842" cy="2025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I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060BBBB5-14AB-2545-B0FD-3304D95420DC}"/>
                </a:ext>
              </a:extLst>
            </p:cNvPr>
            <p:cNvSpPr txBox="1"/>
            <p:nvPr/>
          </p:nvSpPr>
          <p:spPr>
            <a:xfrm>
              <a:off x="9564061" y="1982439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particle 1 – black carbon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64B4EB83-0AD3-AB45-944D-C161EB859378}"/>
                </a:ext>
              </a:extLst>
            </p:cNvPr>
            <p:cNvSpPr txBox="1"/>
            <p:nvPr/>
          </p:nvSpPr>
          <p:spPr>
            <a:xfrm>
              <a:off x="9564060" y="2313361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particle 1 – organics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F182CB67-0363-D343-969F-0641C9D59AFC}"/>
                </a:ext>
              </a:extLst>
            </p:cNvPr>
            <p:cNvSpPr txBox="1"/>
            <p:nvPr/>
          </p:nvSpPr>
          <p:spPr>
            <a:xfrm>
              <a:off x="9564059" y="2663109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particle 1 – inorganics</a:t>
              </a:r>
            </a:p>
          </p:txBody>
        </p:sp>
      </p:grpSp>
      <p:sp>
        <p:nvSpPr>
          <p:cNvPr id="220" name="TextBox 219">
            <a:extLst>
              <a:ext uri="{FF2B5EF4-FFF2-40B4-BE49-F238E27FC236}">
                <a16:creationId xmlns:a16="http://schemas.microsoft.com/office/drawing/2014/main" id="{E621A461-90B9-E44D-9C53-C030E6CC2C7F}"/>
              </a:ext>
            </a:extLst>
          </p:cNvPr>
          <p:cNvSpPr txBox="1"/>
          <p:nvPr/>
        </p:nvSpPr>
        <p:spPr>
          <a:xfrm>
            <a:off x="9564060" y="1602673"/>
            <a:ext cx="258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gas-phase species</a:t>
            </a:r>
          </a:p>
        </p:txBody>
      </p:sp>
      <p:sp>
        <p:nvSpPr>
          <p:cNvPr id="223" name="Right Arrow 222">
            <a:extLst>
              <a:ext uri="{FF2B5EF4-FFF2-40B4-BE49-F238E27FC236}">
                <a16:creationId xmlns:a16="http://schemas.microsoft.com/office/drawing/2014/main" id="{27A4C654-8E0E-6F41-8C67-6A25D4DA13D8}"/>
              </a:ext>
            </a:extLst>
          </p:cNvPr>
          <p:cNvSpPr/>
          <p:nvPr/>
        </p:nvSpPr>
        <p:spPr>
          <a:xfrm rot="19584997">
            <a:off x="4103065" y="3086160"/>
            <a:ext cx="9877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225" name="Right Arrow 224">
            <a:extLst>
              <a:ext uri="{FF2B5EF4-FFF2-40B4-BE49-F238E27FC236}">
                <a16:creationId xmlns:a16="http://schemas.microsoft.com/office/drawing/2014/main" id="{8E976CCA-4394-DC47-AFFD-AD7D41E15688}"/>
              </a:ext>
            </a:extLst>
          </p:cNvPr>
          <p:cNvSpPr/>
          <p:nvPr/>
        </p:nvSpPr>
        <p:spPr>
          <a:xfrm>
            <a:off x="8181474" y="2211096"/>
            <a:ext cx="7031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D158038-3FE6-9D45-9F08-AD8F8FED1B0D}"/>
              </a:ext>
            </a:extLst>
          </p:cNvPr>
          <p:cNvGrpSpPr/>
          <p:nvPr/>
        </p:nvGrpSpPr>
        <p:grpSpPr>
          <a:xfrm>
            <a:off x="9146963" y="2953403"/>
            <a:ext cx="2999875" cy="1050002"/>
            <a:chOff x="9146965" y="1982439"/>
            <a:chExt cx="2999875" cy="105000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347BAC1-EB57-4544-AA41-93A0B203077A}"/>
                </a:ext>
              </a:extLst>
            </p:cNvPr>
            <p:cNvSpPr/>
            <p:nvPr/>
          </p:nvSpPr>
          <p:spPr>
            <a:xfrm>
              <a:off x="9146965" y="2062649"/>
              <a:ext cx="320842" cy="1929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400" b="1" dirty="0"/>
                <a:t>BC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D3B2FA7-661E-2F48-AC8C-C8187AA243E0}"/>
                </a:ext>
              </a:extLst>
            </p:cNvPr>
            <p:cNvSpPr/>
            <p:nvPr/>
          </p:nvSpPr>
          <p:spPr>
            <a:xfrm>
              <a:off x="9146965" y="2339397"/>
              <a:ext cx="320842" cy="3276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O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059AB9-5D10-7E47-86FC-336A65967047}"/>
                </a:ext>
              </a:extLst>
            </p:cNvPr>
            <p:cNvSpPr/>
            <p:nvPr/>
          </p:nvSpPr>
          <p:spPr>
            <a:xfrm>
              <a:off x="9146965" y="2750815"/>
              <a:ext cx="320842" cy="2025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I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B55809-A061-D84B-8B93-587B40A188E9}"/>
                </a:ext>
              </a:extLst>
            </p:cNvPr>
            <p:cNvSpPr txBox="1"/>
            <p:nvPr/>
          </p:nvSpPr>
          <p:spPr>
            <a:xfrm>
              <a:off x="9564061" y="1982439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particle 2 – black carbon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CEC605-771A-7449-8504-00403E5A9197}"/>
                </a:ext>
              </a:extLst>
            </p:cNvPr>
            <p:cNvSpPr txBox="1"/>
            <p:nvPr/>
          </p:nvSpPr>
          <p:spPr>
            <a:xfrm>
              <a:off x="9564060" y="2313361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particle 2 – organics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F78EAD-99E9-694D-8046-72EB28C1C0C8}"/>
                </a:ext>
              </a:extLst>
            </p:cNvPr>
            <p:cNvSpPr txBox="1"/>
            <p:nvPr/>
          </p:nvSpPr>
          <p:spPr>
            <a:xfrm>
              <a:off x="9564059" y="2663109"/>
              <a:ext cx="258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particle 2 – inorganics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10EFCFC-0DDE-4945-BEC8-A13EB029B072}"/>
              </a:ext>
            </a:extLst>
          </p:cNvPr>
          <p:cNvSpPr txBox="1"/>
          <p:nvPr/>
        </p:nvSpPr>
        <p:spPr>
          <a:xfrm>
            <a:off x="8854144" y="901027"/>
            <a:ext cx="90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Model State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898A5A32-5150-EF41-94BB-E446721B8A23}"/>
              </a:ext>
            </a:extLst>
          </p:cNvPr>
          <p:cNvSpPr/>
          <p:nvPr/>
        </p:nvSpPr>
        <p:spPr>
          <a:xfrm>
            <a:off x="9146963" y="4014481"/>
            <a:ext cx="320842" cy="327664"/>
          </a:xfrm>
          <a:custGeom>
            <a:avLst/>
            <a:gdLst>
              <a:gd name="connsiteX0" fmla="*/ 0 w 320842"/>
              <a:gd name="connsiteY0" fmla="*/ 0 h 327664"/>
              <a:gd name="connsiteX1" fmla="*/ 320842 w 320842"/>
              <a:gd name="connsiteY1" fmla="*/ 0 h 327664"/>
              <a:gd name="connsiteX2" fmla="*/ 320842 w 320842"/>
              <a:gd name="connsiteY2" fmla="*/ 299093 h 327664"/>
              <a:gd name="connsiteX3" fmla="*/ 191149 w 320842"/>
              <a:gd name="connsiteY3" fmla="*/ 232201 h 327664"/>
              <a:gd name="connsiteX4" fmla="*/ 141912 w 320842"/>
              <a:gd name="connsiteY4" fmla="*/ 327664 h 327664"/>
              <a:gd name="connsiteX5" fmla="*/ 136857 w 320842"/>
              <a:gd name="connsiteY5" fmla="*/ 327664 h 327664"/>
              <a:gd name="connsiteX6" fmla="*/ 0 w 320842"/>
              <a:gd name="connsiteY6" fmla="*/ 257078 h 3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842" h="327664">
                <a:moveTo>
                  <a:pt x="0" y="0"/>
                </a:moveTo>
                <a:lnTo>
                  <a:pt x="320842" y="0"/>
                </a:lnTo>
                <a:lnTo>
                  <a:pt x="320842" y="299093"/>
                </a:lnTo>
                <a:lnTo>
                  <a:pt x="191149" y="232201"/>
                </a:lnTo>
                <a:lnTo>
                  <a:pt x="141912" y="327664"/>
                </a:lnTo>
                <a:lnTo>
                  <a:pt x="136857" y="327664"/>
                </a:lnTo>
                <a:lnTo>
                  <a:pt x="0" y="25707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25EA44-5DB5-7F4F-8A06-D5EFF54CA605}"/>
              </a:ext>
            </a:extLst>
          </p:cNvPr>
          <p:cNvSpPr txBox="1"/>
          <p:nvPr/>
        </p:nvSpPr>
        <p:spPr>
          <a:xfrm>
            <a:off x="9564056" y="3993647"/>
            <a:ext cx="258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3 – …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E08C92-ED78-D949-9A7C-5772A2B95E5B}"/>
              </a:ext>
            </a:extLst>
          </p:cNvPr>
          <p:cNvGrpSpPr/>
          <p:nvPr/>
        </p:nvGrpSpPr>
        <p:grpSpPr>
          <a:xfrm>
            <a:off x="1027893" y="972736"/>
            <a:ext cx="3177856" cy="2907009"/>
            <a:chOff x="6078930" y="2010699"/>
            <a:chExt cx="3177856" cy="290700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6A6D123-7A4F-C848-ABAF-4EC14050610B}"/>
                </a:ext>
              </a:extLst>
            </p:cNvPr>
            <p:cNvSpPr txBox="1"/>
            <p:nvPr/>
          </p:nvSpPr>
          <p:spPr>
            <a:xfrm>
              <a:off x="6078930" y="4363710"/>
              <a:ext cx="31778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Calibri" pitchFamily="34" charset="0"/>
                  <a:cs typeface="Calibri" pitchFamily="34" charset="0"/>
                </a:rPr>
                <a:t>Particle Resolved</a:t>
              </a:r>
              <a:endParaRPr lang="en-US" sz="3000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473D308-1FA0-C644-B68D-C7AB9856A680}"/>
                </a:ext>
              </a:extLst>
            </p:cNvPr>
            <p:cNvGrpSpPr/>
            <p:nvPr/>
          </p:nvGrpSpPr>
          <p:grpSpPr>
            <a:xfrm>
              <a:off x="6284489" y="2010699"/>
              <a:ext cx="2766739" cy="1796987"/>
              <a:chOff x="6133179" y="2010699"/>
              <a:chExt cx="2766739" cy="1796987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15A41C5-9E0B-CA48-8B32-6A689ABEF6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815222" y="304917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CC1E08B-D266-0A43-9722-69CF1E4BBDE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33179" y="35684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5F8F704-B7F4-F646-A8D3-726C5A23CD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413517" y="22703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6143AC76-FF2D-2F4A-B18F-7966F86191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56245" y="20106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3003B2B-D993-DD43-8848-5C4651CDB9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375904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AEA514B-346A-6949-B2E6-CD74B2954AD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815222" y="20106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C1A1FD6-F0C1-5E48-9B53-AA618FB91C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34881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4E351BA-4EB7-7541-9DC4-1770498BB8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974199" y="20106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8462A02-B138-A742-B2AC-9FC9CFEEC1A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693858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D98906B-61FE-404E-9EA9-C55CD6797A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468386" y="206457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57EE4E-81F8-0F41-AB32-5929A7D775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4965" y="21004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6F3ED4B-9FC7-C044-ACC9-C2507E61AC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68388" y="258381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B14233B9-99BF-D942-8199-29C4BA319B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13520" y="278955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AF89AE7-9CD8-4145-BD3F-C7A7B8B04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0955" y="307611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3D7468B-0E6E-0D4D-A9EE-589D683335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68388" y="336267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44CD9E0-19D5-0D4B-A3BD-E6C5D0FF82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13520" y="35684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023D6B6-6ED7-464E-AD58-B639333133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8729" y="206457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BEC748A-0CCD-0548-9405-47FDCED620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1296" y="2297259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308D872-91E1-4E4C-89EE-2FD612294F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5306" y="2619733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F13862A-4615-7C4D-90BC-8AC92A61FE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8729" y="284343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C53EBCC-886E-4B4C-B33E-6614E23576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93861" y="304917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3C55A46-7262-584B-8CFE-6CA1E998E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5306" y="33985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FCBD601-0091-B448-A553-899C318EB0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1296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650CA5A-D93D-814E-A99F-147C885039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5647" y="236011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6F59BC6-AF3A-CA4F-98ED-073EE804B0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74202" y="252993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61F3625-01F5-4A4C-B2EC-EAB024AD8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01637" y="281649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49D1C4E-BE28-194B-B003-803296A9DF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5647" y="3138973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5B878E7-1DE1-E944-9BF1-30FB440962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29070" y="336267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48692AA-4DB8-2C4E-A87B-8EE8846C7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74202" y="35684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D357EEC-36C4-0144-B5E7-D280FD4829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5225" y="20106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BC63198-780F-9247-8900-B4929D0DA1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2660" y="229725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D86D39D-CBB6-2E4C-A608-C3E23B1B8D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70093" y="258381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E97F21D-17F5-C846-BB1F-23C5DC282C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06670" y="287935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D6A79EC-8B5B-D14D-B24E-67941B1CDA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5225" y="35684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3DBC660-6D67-4945-96C9-4249B6A3DB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3179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18D42E0A-857F-9C41-938C-9FF71B7D03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0614" y="229725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7468229-4427-AB42-B4D4-7BD5F4A3EA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24624" y="287935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F282481-F7D2-C849-B348-427EC5F37C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8047" y="310305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4FB51E1E-88CD-314E-B5B9-45D71D220A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0614" y="33357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68A1632-4E9F-EB4B-842A-AB658BB634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23001" y="20376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EBBD037-AAFD-6445-92E9-D7E1441740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0434" y="232419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8FF066B-03CE-464E-A4D4-D02CEF3DA9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87011" y="261973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A4D28F0E-37DD-D04E-9D82-046FD4F299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23001" y="281649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5CA10C9-8337-E745-BB67-E12FD0BE7A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0434" y="310305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2DF8007-AF3F-144B-AAAB-00D0CB6F0B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87011" y="33985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891DD59-8AFC-394F-8FFB-5D06BCA8A5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5566" y="35684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7F7D2B4-9D11-B749-8196-D94304DE7D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1978" y="20376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F9C24170-79B8-C744-B19B-C9DF8445E1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09411" y="232419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D0543310-5124-3A4F-BB0F-79788896C2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09411" y="284343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431F87E-2BA4-6040-99AC-356E93A4EA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1978" y="307611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857464D-5406-B345-B3D2-5B228D9E90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4543" y="33087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F5A074D1-A9F0-C046-9575-83AE446C2D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4543" y="35684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CEDF62F-3231-2544-9B61-244B77F878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89752" y="2064577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BD19307-12C7-8949-AC5E-5F74CC4DDC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6329" y="236011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DBEEBC13-D7FE-9D46-8BA1-14432A3541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62319" y="2556879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ABED4CC-BD7C-744F-83F3-167EE1F904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4884" y="278955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97C7C10-6167-F448-8740-7EF1C5BB57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89752" y="310305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2AED3C77-ABD1-1E40-B4D3-8DA9D46BB5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6329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682B9A49-876C-4C49-8790-330DB64953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03342" y="20376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06EEA4C4-F1F9-A44B-A754-AAA643E632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7352" y="2360113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FCFD5C1-4EAB-C041-BF47-B3F86F2EFC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75907" y="252993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E1D523F2-096C-E946-AFF0-3483853813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03342" y="281649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2FC82A1D-2621-3647-BD5C-051ED91891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7352" y="313897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6220D64E-8A76-B748-BF63-54973B50EB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75907" y="33087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160A6C8F-27FC-0F4E-8BF3-CD680D2495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30775" y="362229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FBA88F3-ABA3-AD49-8A60-F056DDF7EC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47690" y="21004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778EB4F-6226-A44D-A959-21F03F99E7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11113" y="2583817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13493701-18FD-B14F-8B94-30E11A9BA8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56245" y="304917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CEDFED8-6DD9-B444-9B54-EFF9B97208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3680" y="33357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D23310CF-9FFB-0A48-BE33-AC819CDB90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47690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26A9308-2C2B-664B-9EF4-7D903FDF923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504965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F3C410D-6220-104F-B963-F3A4352F349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413520" y="330879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5A2017D6-4636-BC47-BF8D-00E30730C1E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468388" y="310305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46CC0415-1F12-9F4D-ABE4-71CBE4E29CB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413520" y="278955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96C801BE-67E3-B948-AE59-3AF37B94778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440955" y="255687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BB02CE11-D5A4-8A47-B514-D17FC2804D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468388" y="232419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63BF55EA-E97E-4348-9F70-50FFB335D85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48729" y="362229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493A0D1-97D7-1045-8B34-5A508FF1446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21296" y="3335738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859116C2-7831-5241-9C41-BD00B15E942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85306" y="3138972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B1196C5-B256-A543-B81B-1FBF451E30C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48729" y="284343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088239D-EBBC-F146-A973-3FEF50BDC94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21296" y="20376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C501349A-B844-5841-A73C-1AF07CDF243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785306" y="23601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77DE4A39-0E65-7041-AD36-AA7C7ADA938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974202" y="35684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2E5AE387-3EA9-7640-BBC0-458CDAFE81D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065647" y="339859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7D96B4EA-C57B-FE4F-AE7F-829A6DAB2C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974202" y="304917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E0E47056-6C7F-C341-A47F-5B5A93F0E65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001637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9BFF3B1-A740-FC4F-9507-7DC19F0A496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065647" y="2619732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D05D0176-BDAC-C94C-A06A-A5592E3F8DE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029070" y="232419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3E2ED1B1-6D34-F941-ACB2-6252C052225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842660" y="333573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BE9B841-7DDE-3647-955D-07AE2C17F50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870093" y="310305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C5BD234C-5C8E-F54B-A9C6-F57CC075FEE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906670" y="287935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7F20BC4-BB49-1D4C-85F3-AFE94D7AAC2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815225" y="252993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1D662B38-5339-C040-8B87-49DA199C530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815225" y="22703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B45C2091-57AC-6D40-A893-D8DB28FDE0B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815225" y="2010699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4C68B014-C18F-3249-865C-99212EA2230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60614" y="333573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B299F5E-AF88-9F4E-A6E8-97D0F15EE53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33179" y="304917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732AF01-83CF-C446-8258-CEEF8B108CB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224624" y="287935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E6E0443C-6597-B446-831F-D81DD4B2A93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88047" y="258381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2298E75A-C924-D341-B051-A028F515458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6160614" y="22972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047E5B4-BC5A-A84C-BA16-96E6DECDD85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23001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5D2DBFC9-EBB3-044F-A6D8-DF9432F1D71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50434" y="336267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5A865BD-A9D6-5545-A3FD-0B9B9ADA16A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87011" y="313897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755F066-F87E-384E-86AC-F8CE736252F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23001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960E57E9-87C4-784C-B0E7-433B76AB0F0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50434" y="258381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1A1C7B83-D910-5141-87D2-9A8C1DA8052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187011" y="23601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F12FBFB-11BA-1145-8674-620C0884472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095566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FAF0777B-7821-7849-BA4A-D516064E0A5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281978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8CF8DF0A-9575-B04B-BA03-1512A0BA56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309411" y="336267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39A4134B-0E3D-6443-8067-F533CADE302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254543" y="304917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F20229E-5C43-B84F-B227-D3084F98013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309411" y="284343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22456DCF-1E6A-9942-9AEC-D4E98494EAE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281978" y="255687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2DC88EC9-5CAF-7A44-BB02-BDCB24448F7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254543" y="22703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C61E05C-6BB7-644F-878C-FF5EE221C8F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254543" y="2010699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CE2C80CF-1283-904E-A8D4-1A00116C592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89752" y="362229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25B0367-4B8B-154E-8055-8F87F07F604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626329" y="339859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DCB811A1-4C3B-7041-812E-43609E29B90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62319" y="3076118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59943369-0471-D147-9ADC-A0B43D63BCF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34884" y="278955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1A0442A5-F8C3-BC40-8866-BE76FFD1C79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89752" y="258381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863B256E-AF51-824F-A134-10C6F98B90B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534884" y="22703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63523B-41C3-6643-90DF-EBF79A75184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626329" y="21004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D2A2E742-462A-2E4C-8B47-E606BBE7F23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467352" y="3398592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CC4642C0-BEF1-6A4F-809E-737CC73D822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403342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ED76B70E-121A-264B-A906-F7BD7A3767D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467352" y="261973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65479EE1-3151-A449-9ED0-325A8133C2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375907" y="22703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3F9D1072-F952-844B-8711-DF1C11F52A8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747690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E1FBEA1D-E6E2-3E48-B101-528F45D21EA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711113" y="310305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1E7935D4-67B8-CB47-A1F9-3DAA7D2755A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656245" y="252993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71C699D0-27FF-B04A-A049-C0601F76209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683680" y="22972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83CEC3D0-7416-A447-AFC8-C9C78ED8327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8747690" y="2100493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A94875CA-94E9-904B-BA4B-FCB55958E4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467350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AA16F730-7692-754A-A641-B6465175A01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375904" y="330879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F602C5B7-E7C6-7744-AD06-FE355F489E1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430773" y="310305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C77533B7-DDC5-8D49-9B77-2971D0E0111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375904" y="278955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CC0757D2-6405-3C45-8258-4AD87F675D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403339" y="255687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15DA994F-30F6-FB41-988C-F5A36C1D25B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430773" y="232419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4195A381-F20F-9E48-BC7C-4D691C685B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122998" y="3335738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77E88ED2-7573-0E46-A1F0-E328B18893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150432" y="284343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B6FD745A-BD24-5E49-AB89-35230CA017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095563" y="252993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C1418EF5-009C-1A43-AB01-A038AF21D6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187009" y="23601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25E6D209-014D-7247-96B6-6CA1AA4A077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122998" y="2037639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AE22BCBD-AF7C-0D4A-B2A2-B8924B1AB81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906668" y="339859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2E765D36-F52A-4B4C-AEC5-0D536CCD406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842657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917DFDAB-128B-D245-8E8A-854EAE0710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906668" y="2619732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19DCEA71-822D-DB44-B320-623B17AF04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870091" y="232419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69F1BA2-0A6A-1746-8A9E-0A40CC01E5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974199" y="35684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7C795994-2DB1-0847-A616-0B9389A1B7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001634" y="333573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2C731016-D1ED-D247-9A2C-FF07303218A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029068" y="310305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5C00B52C-5B73-E24C-9F77-4134E9FC14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065645" y="287935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4A16AD7B-228E-454D-B216-11341CFEDF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974199" y="252993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A1ABA555-4294-5F4D-9B87-333E679CC5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56245" y="3568418"/>
                <a:ext cx="243673" cy="23926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3E2BF5F0-E602-D54B-902E-034FF7FAE7A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83680" y="333573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A2B9B9DB-DAC9-BC4C-AC07-D8776405E8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56245" y="304917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73D3A836-D0E5-6B4F-AE17-8F41B07230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747691" y="287935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37E942B-2FB8-DF43-A89A-12BA73168B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711114" y="258381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B84CAB0B-F6B3-D843-8C69-12CE8C4419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83680" y="22972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50A49635-B985-E544-B701-1CF9EAF9C4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21293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FEC59A3-673F-4543-B88C-EB464C1D03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48727" y="336267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DCFAEDA0-1000-984F-859A-536CF4FF1F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85304" y="313897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DECC7E39-4D8A-7840-836B-109DB10012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21293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B0DF5EA3-7650-9143-B7A9-178706BFF3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48727" y="258381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574A2875-AAE6-DB40-9182-ECB158871F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785304" y="23601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A44BB07-C486-6349-8221-45B655CEDD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62316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1A6FB044-1CC1-3643-917E-26C949E0C5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89750" y="336267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25ABF784-1767-8B4D-A2E1-E3515BC660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89750" y="2843436"/>
                <a:ext cx="133936" cy="1315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6969F011-F377-1640-9A9D-B34D99FAD9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62316" y="255687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AEA0EC0A-29F0-7E46-AD1D-8A83C3220D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34881" y="227031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DB9D9F93-CDEF-944C-8005-C54FBE5FA6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281975" y="3076118"/>
                <a:ext cx="188803" cy="18538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D3A2196D-3CA6-8341-B4DF-09D08898205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309409" y="258381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238694D5-D6B7-1346-A74D-BC589BBA7FF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345986" y="21004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BE7D48B7-AAFE-614E-8284-5F016B1141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440952" y="35953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EB1836B3-050C-5D4D-A482-9BF80A9B6CA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504963" y="3398592"/>
                <a:ext cx="60782" cy="596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CD609FA2-F1AD-6E47-BCCE-ECC70F680DA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440952" y="281649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CDEF4517-4B83-EA4E-BC01-80ABD364B9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504963" y="261973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0C8EA089-609C-8247-87D3-F39771DC24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224625" y="365821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E5CBBF0C-6F82-174E-95D1-53944812BB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133179" y="330879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70ACA61B-A1EC-FA4B-A9C1-E810641CCA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188048" y="3103056"/>
                <a:ext cx="133936" cy="131512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8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28FC5C8-4757-CD44-AD8B-A8239EF64D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133179" y="2789558"/>
                <a:ext cx="243673" cy="23926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74D8918E-5B2B-4546-8AC1-129B6F43AE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160614" y="2297258"/>
                <a:ext cx="188803" cy="185388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C893836F-E1C7-514F-A333-6AB1EBD625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224625" y="2100493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F3B92C58-C1D4-4B41-B4BE-AFD86371A3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187009" y="2099762"/>
                <a:ext cx="60782" cy="596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2" name="Right Arrow 261">
            <a:extLst>
              <a:ext uri="{FF2B5EF4-FFF2-40B4-BE49-F238E27FC236}">
                <a16:creationId xmlns:a16="http://schemas.microsoft.com/office/drawing/2014/main" id="{2AEB5731-3EA6-614B-9E3B-0704110E6E3D}"/>
              </a:ext>
            </a:extLst>
          </p:cNvPr>
          <p:cNvSpPr/>
          <p:nvPr/>
        </p:nvSpPr>
        <p:spPr>
          <a:xfrm rot="14804747">
            <a:off x="7196140" y="3656675"/>
            <a:ext cx="703133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1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933E-CF52-9B4B-9B0B-0C1D0BB9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Flow – Initialization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1C4257-5E17-204E-9DF9-A85FE4F34EBF}"/>
              </a:ext>
            </a:extLst>
          </p:cNvPr>
          <p:cNvGrpSpPr/>
          <p:nvPr/>
        </p:nvGrpSpPr>
        <p:grpSpPr>
          <a:xfrm>
            <a:off x="464803" y="997297"/>
            <a:ext cx="2483380" cy="2799449"/>
            <a:chOff x="464803" y="997297"/>
            <a:chExt cx="2483380" cy="27994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777B63-B0FD-164F-A6C4-E67EB6256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03" y="997297"/>
              <a:ext cx="1543411" cy="204407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A9CB0E-6282-194A-8D62-EBC6DE438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788" y="1374983"/>
              <a:ext cx="1543410" cy="204407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45423F-463A-0E46-9EF7-B7FE0916A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4773" y="1752669"/>
              <a:ext cx="1543410" cy="204407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83B5A8E4-9D5F-4549-A07D-D18D134B23EA}"/>
              </a:ext>
            </a:extLst>
          </p:cNvPr>
          <p:cNvSpPr/>
          <p:nvPr/>
        </p:nvSpPr>
        <p:spPr>
          <a:xfrm>
            <a:off x="3248496" y="2019335"/>
            <a:ext cx="914400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USER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DD3B88-F635-D348-87C8-87E114D29B9C}"/>
              </a:ext>
            </a:extLst>
          </p:cNvPr>
          <p:cNvGrpSpPr/>
          <p:nvPr/>
        </p:nvGrpSpPr>
        <p:grpSpPr>
          <a:xfrm>
            <a:off x="4463209" y="997297"/>
            <a:ext cx="2626827" cy="2854881"/>
            <a:chOff x="4115806" y="997297"/>
            <a:chExt cx="2626827" cy="285488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3E811E-708A-2247-8B13-C9F804F51C3C}"/>
                </a:ext>
              </a:extLst>
            </p:cNvPr>
            <p:cNvSpPr txBox="1"/>
            <p:nvPr/>
          </p:nvSpPr>
          <p:spPr>
            <a:xfrm>
              <a:off x="4115806" y="997297"/>
              <a:ext cx="1864827" cy="209288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3DC57B-BBC2-F94C-857C-0BF2FD2AD06D}"/>
                </a:ext>
              </a:extLst>
            </p:cNvPr>
            <p:cNvSpPr txBox="1"/>
            <p:nvPr/>
          </p:nvSpPr>
          <p:spPr>
            <a:xfrm>
              <a:off x="4268206" y="1149697"/>
              <a:ext cx="1864827" cy="20928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831F63-89F1-EC4A-8ED0-8658A8C60874}"/>
                </a:ext>
              </a:extLst>
            </p:cNvPr>
            <p:cNvSpPr txBox="1"/>
            <p:nvPr/>
          </p:nvSpPr>
          <p:spPr>
            <a:xfrm>
              <a:off x="4420606" y="1302097"/>
              <a:ext cx="1864827" cy="20928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F87362-2032-EA47-BD30-BAFD075A524A}"/>
                </a:ext>
              </a:extLst>
            </p:cNvPr>
            <p:cNvSpPr txBox="1"/>
            <p:nvPr/>
          </p:nvSpPr>
          <p:spPr>
            <a:xfrm>
              <a:off x="4573006" y="1454497"/>
              <a:ext cx="1864827" cy="20928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F0BFAF-D026-4D4F-B82A-C548AB160D54}"/>
                </a:ext>
              </a:extLst>
            </p:cNvPr>
            <p:cNvSpPr txBox="1"/>
            <p:nvPr/>
          </p:nvSpPr>
          <p:spPr>
            <a:xfrm>
              <a:off x="4725406" y="1606897"/>
              <a:ext cx="1864827" cy="20928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6A5EB5-0C2C-8640-95BC-66C27BD4FFAA}"/>
                </a:ext>
              </a:extLst>
            </p:cNvPr>
            <p:cNvSpPr txBox="1"/>
            <p:nvPr/>
          </p:nvSpPr>
          <p:spPr>
            <a:xfrm>
              <a:off x="4877806" y="1759297"/>
              <a:ext cx="1864827" cy="20928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</p:grp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E3A34AD-17F7-3545-B74C-38DA2CAB613E}"/>
              </a:ext>
            </a:extLst>
          </p:cNvPr>
          <p:cNvSpPr/>
          <p:nvPr/>
        </p:nvSpPr>
        <p:spPr>
          <a:xfrm>
            <a:off x="7390349" y="2019334"/>
            <a:ext cx="914400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A8FA70E2-22EA-724E-8A74-AAF018C40EBF}"/>
              </a:ext>
            </a:extLst>
          </p:cNvPr>
          <p:cNvSpPr/>
          <p:nvPr/>
        </p:nvSpPr>
        <p:spPr>
          <a:xfrm rot="5400000">
            <a:off x="9601536" y="4103526"/>
            <a:ext cx="1263084" cy="6045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OPTIMIZE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1F8E26-50BD-574E-80F3-E6D04B98AA04}"/>
              </a:ext>
            </a:extLst>
          </p:cNvPr>
          <p:cNvGrpSpPr/>
          <p:nvPr/>
        </p:nvGrpSpPr>
        <p:grpSpPr>
          <a:xfrm>
            <a:off x="8605061" y="1103977"/>
            <a:ext cx="3413441" cy="2318084"/>
            <a:chOff x="8605061" y="1103977"/>
            <a:chExt cx="3413441" cy="231808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D9F76D9-4586-7D40-8E52-F8ED261B09BB}"/>
                </a:ext>
              </a:extLst>
            </p:cNvPr>
            <p:cNvGrpSpPr/>
            <p:nvPr/>
          </p:nvGrpSpPr>
          <p:grpSpPr>
            <a:xfrm>
              <a:off x="8605061" y="1103977"/>
              <a:ext cx="2651441" cy="1212574"/>
              <a:chOff x="4154556" y="4333462"/>
              <a:chExt cx="1908314" cy="121257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8AC8BF-54D2-544C-96ED-24EAA3680AC1}"/>
                  </a:ext>
                </a:extLst>
              </p:cNvPr>
              <p:cNvSpPr/>
              <p:nvPr/>
            </p:nvSpPr>
            <p:spPr>
              <a:xfrm>
                <a:off x="4154557" y="4333462"/>
                <a:ext cx="1908313" cy="3180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SIMPOLPhaseTransfer</a:t>
                </a:r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493B5C9-5133-8D41-A8F9-C8DF06B38724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DE828A-79C2-C246-AB5C-229F05ECB5DA}"/>
                </a:ext>
              </a:extLst>
            </p:cNvPr>
            <p:cNvGrpSpPr/>
            <p:nvPr/>
          </p:nvGrpSpPr>
          <p:grpSpPr>
            <a:xfrm>
              <a:off x="8757461" y="1316011"/>
              <a:ext cx="2651441" cy="1212574"/>
              <a:chOff x="4154556" y="4333462"/>
              <a:chExt cx="1908314" cy="121257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2231CC-5E8E-904E-A3CD-BA9F50D94339}"/>
                  </a:ext>
                </a:extLst>
              </p:cNvPr>
              <p:cNvSpPr/>
              <p:nvPr/>
            </p:nvSpPr>
            <p:spPr>
              <a:xfrm>
                <a:off x="4154557" y="4333462"/>
                <a:ext cx="1908313" cy="3180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TroeReaction</a:t>
                </a:r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B2CD71-DA07-3A4F-AADE-28630C777563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8CED80C-C775-F24D-A4A0-F0A15EE2D6F6}"/>
                </a:ext>
              </a:extLst>
            </p:cNvPr>
            <p:cNvGrpSpPr/>
            <p:nvPr/>
          </p:nvGrpSpPr>
          <p:grpSpPr>
            <a:xfrm>
              <a:off x="8909861" y="1528045"/>
              <a:ext cx="2651441" cy="1212574"/>
              <a:chOff x="4154556" y="4333462"/>
              <a:chExt cx="1908314" cy="121257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084F04E-5C50-DE4F-B70D-2F3484B62A42}"/>
                  </a:ext>
                </a:extLst>
              </p:cNvPr>
              <p:cNvSpPr/>
              <p:nvPr/>
            </p:nvSpPr>
            <p:spPr>
              <a:xfrm>
                <a:off x="4154557" y="4333462"/>
                <a:ext cx="1908313" cy="3180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ArrheniusReaction</a:t>
                </a:r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7DDC03B-3224-7445-BE4F-624A709CCBBF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06B7F4C-56C6-8547-9022-3BF6E2524FD9}"/>
                </a:ext>
              </a:extLst>
            </p:cNvPr>
            <p:cNvGrpSpPr/>
            <p:nvPr/>
          </p:nvGrpSpPr>
          <p:grpSpPr>
            <a:xfrm>
              <a:off x="9062261" y="1740079"/>
              <a:ext cx="2651441" cy="1212574"/>
              <a:chOff x="4154556" y="4333462"/>
              <a:chExt cx="1908314" cy="1212574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E21BB5A-FBD5-674A-A051-CFD104F43645}"/>
                  </a:ext>
                </a:extLst>
              </p:cNvPr>
              <p:cNvSpPr/>
              <p:nvPr/>
            </p:nvSpPr>
            <p:spPr>
              <a:xfrm>
                <a:off x="4154557" y="4333462"/>
                <a:ext cx="1908313" cy="31805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UNIFAC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F333315-CFD7-DE47-9A03-DE8BB7E8E540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F22418C-FC41-4C43-960C-2CBD6A9A1C84}"/>
                </a:ext>
              </a:extLst>
            </p:cNvPr>
            <p:cNvGrpSpPr/>
            <p:nvPr/>
          </p:nvGrpSpPr>
          <p:grpSpPr>
            <a:xfrm>
              <a:off x="9209655" y="1996953"/>
              <a:ext cx="2651441" cy="1212574"/>
              <a:chOff x="4154556" y="4333462"/>
              <a:chExt cx="1908314" cy="1212574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EE8313D-82A8-E043-9082-529AA3E36616}"/>
                  </a:ext>
                </a:extLst>
              </p:cNvPr>
              <p:cNvSpPr/>
              <p:nvPr/>
            </p:nvSpPr>
            <p:spPr>
              <a:xfrm>
                <a:off x="4154557" y="4333462"/>
                <a:ext cx="1908313" cy="31805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PDFITE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2321006-E9CA-3A4F-8D37-94B0CD20DF59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37D8F60-644C-9C41-9E6B-591320623898}"/>
                </a:ext>
              </a:extLst>
            </p:cNvPr>
            <p:cNvGrpSpPr/>
            <p:nvPr/>
          </p:nvGrpSpPr>
          <p:grpSpPr>
            <a:xfrm>
              <a:off x="9367062" y="2209487"/>
              <a:ext cx="2651440" cy="1212574"/>
              <a:chOff x="4154556" y="4333462"/>
              <a:chExt cx="1908313" cy="1212574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8B4D18-5BCE-E04F-BBCF-574E290CA5F3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MassOnlyBinsModes</a:t>
                </a:r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0FDC31E-FF91-5A48-B586-95F1DF18B18D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7B43B90-19C6-C643-80FA-632F142FCC0B}"/>
              </a:ext>
            </a:extLst>
          </p:cNvPr>
          <p:cNvGrpSpPr/>
          <p:nvPr/>
        </p:nvGrpSpPr>
        <p:grpSpPr>
          <a:xfrm>
            <a:off x="8180994" y="5307493"/>
            <a:ext cx="3811003" cy="1060837"/>
            <a:chOff x="7902697" y="5367127"/>
            <a:chExt cx="3811003" cy="10608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158022B-4C02-D647-B7E0-27FC3D36CF2F}"/>
                </a:ext>
              </a:extLst>
            </p:cNvPr>
            <p:cNvSpPr/>
            <p:nvPr/>
          </p:nvSpPr>
          <p:spPr>
            <a:xfrm>
              <a:off x="7902697" y="5367130"/>
              <a:ext cx="797356" cy="49695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F9DE1A0-083B-DB48-93F4-80EBA857ACF8}"/>
                </a:ext>
              </a:extLst>
            </p:cNvPr>
            <p:cNvSpPr/>
            <p:nvPr/>
          </p:nvSpPr>
          <p:spPr>
            <a:xfrm>
              <a:off x="8757461" y="5367129"/>
              <a:ext cx="1075549" cy="49695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550FBA6-E429-D748-98B8-7D3DCE16887D}"/>
                </a:ext>
              </a:extLst>
            </p:cNvPr>
            <p:cNvSpPr/>
            <p:nvPr/>
          </p:nvSpPr>
          <p:spPr>
            <a:xfrm>
              <a:off x="9890418" y="5367128"/>
              <a:ext cx="499287" cy="49695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4106AF1-1FBF-5F41-9702-FC61FE1EEFBF}"/>
                </a:ext>
              </a:extLst>
            </p:cNvPr>
            <p:cNvSpPr/>
            <p:nvPr/>
          </p:nvSpPr>
          <p:spPr>
            <a:xfrm>
              <a:off x="7917064" y="5931007"/>
              <a:ext cx="1449998" cy="49695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C95729C-F028-A140-9B33-2CA8291A2805}"/>
                </a:ext>
              </a:extLst>
            </p:cNvPr>
            <p:cNvSpPr/>
            <p:nvPr/>
          </p:nvSpPr>
          <p:spPr>
            <a:xfrm>
              <a:off x="9415061" y="5931007"/>
              <a:ext cx="2298639" cy="49695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A7BF97-096A-7B41-BAAD-55D2C12A3871}"/>
                </a:ext>
              </a:extLst>
            </p:cNvPr>
            <p:cNvSpPr/>
            <p:nvPr/>
          </p:nvSpPr>
          <p:spPr>
            <a:xfrm>
              <a:off x="10447113" y="5367127"/>
              <a:ext cx="1266587" cy="4969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77B0599-300E-8643-BDF4-6DA5184FE012}"/>
              </a:ext>
            </a:extLst>
          </p:cNvPr>
          <p:cNvSpPr txBox="1"/>
          <p:nvPr/>
        </p:nvSpPr>
        <p:spPr>
          <a:xfrm>
            <a:off x="8797217" y="6408086"/>
            <a:ext cx="265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Condensed Data Structure</a:t>
            </a:r>
          </a:p>
        </p:txBody>
      </p:sp>
      <p:sp>
        <p:nvSpPr>
          <p:cNvPr id="50" name="Text Box 3">
            <a:extLst>
              <a:ext uri="{FF2B5EF4-FFF2-40B4-BE49-F238E27FC236}">
                <a16:creationId xmlns:a16="http://schemas.microsoft.com/office/drawing/2014/main" id="{1CF50ED6-2FEA-0F49-9243-57D9894AF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977" y="4818783"/>
            <a:ext cx="5593678" cy="192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7924" tIns="62918" rIns="87924" bIns="4396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334979" indent="-334979">
              <a:buFont typeface="Arial" panose="020B0604020202020204" pitchFamily="34" charset="0"/>
              <a:buChar char="•"/>
              <a:defRPr/>
            </a:pPr>
            <a:r>
              <a:rPr lang="en-GB" sz="2149" dirty="0">
                <a:latin typeface="Calibri" panose="020F0502020204030204" pitchFamily="34" charset="0"/>
              </a:rPr>
              <a:t>Single dense data block</a:t>
            </a:r>
          </a:p>
          <a:p>
            <a:pPr marL="792179" lvl="1" indent="-334979">
              <a:buFont typeface="Arial" panose="020B0604020202020204" pitchFamily="34" charset="0"/>
              <a:buChar char="•"/>
              <a:defRPr/>
            </a:pPr>
            <a:r>
              <a:rPr lang="en-GB" sz="2149" dirty="0">
                <a:latin typeface="Calibri" panose="020F0502020204030204" pitchFamily="34" charset="0"/>
              </a:rPr>
              <a:t>Species indices</a:t>
            </a:r>
          </a:p>
          <a:p>
            <a:pPr marL="792179" lvl="1" indent="-334979">
              <a:buFont typeface="Arial" panose="020B0604020202020204" pitchFamily="34" charset="0"/>
              <a:buChar char="•"/>
              <a:defRPr/>
            </a:pPr>
            <a:r>
              <a:rPr lang="en-GB" sz="2149" dirty="0">
                <a:latin typeface="Calibri" panose="020F0502020204030204" pitchFamily="34" charset="0"/>
              </a:rPr>
              <a:t>Fixed parameters</a:t>
            </a:r>
          </a:p>
          <a:p>
            <a:pPr marL="792179" lvl="1" indent="-334979">
              <a:buFont typeface="Arial" panose="020B0604020202020204" pitchFamily="34" charset="0"/>
              <a:buChar char="•"/>
              <a:defRPr/>
            </a:pPr>
            <a:r>
              <a:rPr lang="en-GB" sz="2149" dirty="0">
                <a:latin typeface="Calibri" panose="020F0502020204030204" pitchFamily="34" charset="0"/>
              </a:rPr>
              <a:t>Environment-dependent parameters</a:t>
            </a:r>
          </a:p>
          <a:p>
            <a:pPr marL="792179" lvl="1" indent="-334979">
              <a:buFont typeface="Arial" panose="020B0604020202020204" pitchFamily="34" charset="0"/>
              <a:buChar char="•"/>
              <a:defRPr/>
            </a:pPr>
            <a:r>
              <a:rPr lang="en-GB" sz="2149" dirty="0">
                <a:latin typeface="Calibri" panose="020F0502020204030204" pitchFamily="34" charset="0"/>
              </a:rPr>
              <a:t>etc.</a:t>
            </a:r>
          </a:p>
          <a:p>
            <a:pPr marL="324124" indent="-324124">
              <a:buFont typeface="Arial" panose="020B0604020202020204" pitchFamily="34" charset="0"/>
              <a:buChar char="•"/>
              <a:defRPr/>
            </a:pPr>
            <a:endParaRPr lang="en-GB" sz="2149" dirty="0">
              <a:latin typeface="Calibri" panose="020F0502020204030204" pitchFamily="34" charset="0"/>
            </a:endParaRPr>
          </a:p>
          <a:p>
            <a:pPr marL="324124" indent="-324124">
              <a:buFont typeface="Arial" panose="020B0604020202020204" pitchFamily="34" charset="0"/>
              <a:buChar char="•"/>
              <a:defRPr/>
            </a:pPr>
            <a:endParaRPr lang="en-GB" sz="2149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8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6A49-2F33-554C-AB25-3A42BEBB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03" y="158900"/>
            <a:ext cx="11235584" cy="838397"/>
          </a:xfrm>
        </p:spPr>
        <p:txBody>
          <a:bodyPr/>
          <a:lstStyle/>
          <a:p>
            <a:r>
              <a:rPr lang="en-US" dirty="0"/>
              <a:t>Porting to GPUs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66BCC89-AC93-6843-BFDF-7F162158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1164273"/>
            <a:ext cx="4018478" cy="162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0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Calibri" panose="020F0502020204030204" pitchFamily="34" charset="0"/>
              </a:rPr>
              <a:t>Solving chemical mechanisms involve repeated calculations of contributions from </a:t>
            </a:r>
            <a:r>
              <a:rPr lang="en-GB" sz="2200" b="1" dirty="0">
                <a:latin typeface="Calibri" panose="020F0502020204030204" pitchFamily="34" charset="0"/>
              </a:rPr>
              <a:t>hundreds</a:t>
            </a:r>
            <a:r>
              <a:rPr lang="en-GB" sz="2200" dirty="0">
                <a:latin typeface="Calibri" panose="020F0502020204030204" pitchFamily="34" charset="0"/>
              </a:rPr>
              <a:t> or </a:t>
            </a:r>
            <a:r>
              <a:rPr lang="en-GB" sz="2200" b="1" dirty="0">
                <a:latin typeface="Calibri" panose="020F0502020204030204" pitchFamily="34" charset="0"/>
              </a:rPr>
              <a:t>thousands</a:t>
            </a:r>
            <a:r>
              <a:rPr lang="en-GB" sz="2200" dirty="0">
                <a:latin typeface="Calibri" panose="020F0502020204030204" pitchFamily="34" charset="0"/>
              </a:rPr>
              <a:t> of individual </a:t>
            </a:r>
            <a:r>
              <a:rPr lang="en-GB" sz="2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reactions</a:t>
            </a:r>
            <a:endParaRPr lang="en-GB" sz="22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Calibri" panose="020F0502020204030204" pitchFamily="34" charset="0"/>
              </a:rPr>
              <a:t>Approach: simultaneously solve for </a:t>
            </a:r>
            <a:r>
              <a:rPr lang="en-GB" sz="2200" b="1" dirty="0">
                <a:latin typeface="Calibri" panose="020F0502020204030204" pitchFamily="34" charset="0"/>
              </a:rPr>
              <a:t>multiple grid cells</a:t>
            </a:r>
            <a:r>
              <a:rPr lang="en-GB" sz="2200" dirty="0">
                <a:latin typeface="Calibri" panose="020F0502020204030204" pitchFamily="34" charset="0"/>
              </a:rPr>
              <a:t>   by spreading reaction calculations across GPUs</a:t>
            </a:r>
            <a:endParaRPr lang="en-GB" sz="2200" b="1" dirty="0">
              <a:latin typeface="Calibri" panose="020F0502020204030204" pitchFamily="34" charset="0"/>
            </a:endParaRPr>
          </a:p>
          <a:p>
            <a:pPr marL="331788" indent="-331788">
              <a:buFont typeface="Arial" panose="020B0604020202020204" pitchFamily="34" charset="0"/>
              <a:buChar char="•"/>
              <a:defRPr/>
            </a:pPr>
            <a:endParaRPr lang="en-GB" sz="2200" dirty="0">
              <a:latin typeface="Calibri" panose="020F0502020204030204" pitchFamily="34" charset="0"/>
            </a:endParaRP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F6B26BB4-D586-344B-BC86-B5B6965B47C4}"/>
              </a:ext>
            </a:extLst>
          </p:cNvPr>
          <p:cNvSpPr/>
          <p:nvPr/>
        </p:nvSpPr>
        <p:spPr>
          <a:xfrm rot="20114226">
            <a:off x="8762471" y="875108"/>
            <a:ext cx="516834" cy="1924653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84A7D3-DEFB-2642-A76E-52639ADEEF08}"/>
              </a:ext>
            </a:extLst>
          </p:cNvPr>
          <p:cNvGrpSpPr/>
          <p:nvPr/>
        </p:nvGrpSpPr>
        <p:grpSpPr>
          <a:xfrm>
            <a:off x="3162356" y="4274327"/>
            <a:ext cx="8458518" cy="1093220"/>
            <a:chOff x="385291" y="4456133"/>
            <a:chExt cx="8458518" cy="10932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C92E08-2D6F-554E-A520-21BC5F7897FE}"/>
                </a:ext>
              </a:extLst>
            </p:cNvPr>
            <p:cNvSpPr/>
            <p:nvPr/>
          </p:nvSpPr>
          <p:spPr>
            <a:xfrm>
              <a:off x="385291" y="4495889"/>
              <a:ext cx="8458518" cy="10534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E5EC18-189D-2747-9028-D546110221CA}"/>
                </a:ext>
              </a:extLst>
            </p:cNvPr>
            <p:cNvSpPr/>
            <p:nvPr/>
          </p:nvSpPr>
          <p:spPr>
            <a:xfrm>
              <a:off x="544315" y="4631636"/>
              <a:ext cx="7863840" cy="795528"/>
            </a:xfrm>
            <a:prstGeom prst="rect">
              <a:avLst/>
            </a:prstGeom>
            <a:pattFill prst="lgGrid">
              <a:fgClr>
                <a:schemeClr val="accent4"/>
              </a:fgClr>
              <a:bgClr>
                <a:schemeClr val="accent3">
                  <a:lumMod val="75000"/>
                </a:schemeClr>
              </a:bgClr>
            </a:patt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2B24B0-CF50-7A44-879F-6E9C749EF840}"/>
                </a:ext>
              </a:extLst>
            </p:cNvPr>
            <p:cNvSpPr txBox="1"/>
            <p:nvPr/>
          </p:nvSpPr>
          <p:spPr>
            <a:xfrm rot="16200000">
              <a:off x="8214422" y="4738157"/>
              <a:ext cx="871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GPUs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DC845B-403D-2F42-91D2-8C15D171894F}"/>
              </a:ext>
            </a:extLst>
          </p:cNvPr>
          <p:cNvGrpSpPr/>
          <p:nvPr/>
        </p:nvGrpSpPr>
        <p:grpSpPr>
          <a:xfrm>
            <a:off x="8913364" y="5798778"/>
            <a:ext cx="2150118" cy="763962"/>
            <a:chOff x="4154556" y="4333462"/>
            <a:chExt cx="1075687" cy="76396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F3254FF-AD29-2D4E-8CBD-E689EE5A3A36}"/>
                </a:ext>
              </a:extLst>
            </p:cNvPr>
            <p:cNvSpPr/>
            <p:nvPr/>
          </p:nvSpPr>
          <p:spPr>
            <a:xfrm>
              <a:off x="4154557" y="4333462"/>
              <a:ext cx="1075686" cy="31805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State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CBABE96-9816-CA41-AF09-2ECB3BA028EC}"/>
                </a:ext>
              </a:extLst>
            </p:cNvPr>
            <p:cNvSpPr/>
            <p:nvPr/>
          </p:nvSpPr>
          <p:spPr>
            <a:xfrm>
              <a:off x="4154556" y="4651514"/>
              <a:ext cx="1075686" cy="4459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 err="1"/>
                <a:t>species_state</a:t>
              </a:r>
              <a:r>
                <a:rPr lang="en-US" dirty="0"/>
                <a:t>[]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586E939-915A-F046-82CC-548F8741B5B3}"/>
              </a:ext>
            </a:extLst>
          </p:cNvPr>
          <p:cNvGrpSpPr/>
          <p:nvPr/>
        </p:nvGrpSpPr>
        <p:grpSpPr>
          <a:xfrm>
            <a:off x="7754813" y="5627596"/>
            <a:ext cx="1148036" cy="1148036"/>
            <a:chOff x="5136772" y="5809402"/>
            <a:chExt cx="1148036" cy="1148036"/>
          </a:xfrm>
        </p:grpSpPr>
        <p:sp>
          <p:nvSpPr>
            <p:cNvPr id="34" name="Circular Arrow 33">
              <a:extLst>
                <a:ext uri="{FF2B5EF4-FFF2-40B4-BE49-F238E27FC236}">
                  <a16:creationId xmlns:a16="http://schemas.microsoft.com/office/drawing/2014/main" id="{F7A2C885-155E-9E42-B0D4-C9366930A699}"/>
                </a:ext>
              </a:extLst>
            </p:cNvPr>
            <p:cNvSpPr>
              <a:spLocks noChangeAspect="1"/>
            </p:cNvSpPr>
            <p:nvPr/>
          </p:nvSpPr>
          <p:spPr>
            <a:xfrm rot="15423427" flipH="1">
              <a:off x="5136772" y="5809402"/>
              <a:ext cx="1148036" cy="1148036"/>
            </a:xfrm>
            <a:prstGeom prst="circularArrow">
              <a:avLst>
                <a:gd name="adj1" fmla="val 14843"/>
                <a:gd name="adj2" fmla="val 1142319"/>
                <a:gd name="adj3" fmla="val 20477511"/>
                <a:gd name="adj4" fmla="val 5421232"/>
                <a:gd name="adj5" fmla="val 17058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F90044-05C1-0045-9FBE-BE075A4EF223}"/>
                </a:ext>
              </a:extLst>
            </p:cNvPr>
            <p:cNvSpPr txBox="1"/>
            <p:nvPr/>
          </p:nvSpPr>
          <p:spPr>
            <a:xfrm>
              <a:off x="5260987" y="6135149"/>
              <a:ext cx="8996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advance</a:t>
              </a: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state</a:t>
              </a:r>
            </a:p>
          </p:txBody>
        </p:sp>
      </p:grpSp>
      <p:sp>
        <p:nvSpPr>
          <p:cNvPr id="36" name="Trapezoid 35">
            <a:extLst>
              <a:ext uri="{FF2B5EF4-FFF2-40B4-BE49-F238E27FC236}">
                <a16:creationId xmlns:a16="http://schemas.microsoft.com/office/drawing/2014/main" id="{E8E2B5FA-2492-5741-BA19-A5B1168206A0}"/>
              </a:ext>
            </a:extLst>
          </p:cNvPr>
          <p:cNvSpPr/>
          <p:nvPr/>
        </p:nvSpPr>
        <p:spPr>
          <a:xfrm>
            <a:off x="3305352" y="3866186"/>
            <a:ext cx="7877225" cy="605974"/>
          </a:xfrm>
          <a:prstGeom prst="trapezoid">
            <a:avLst>
              <a:gd name="adj" fmla="val 549861"/>
            </a:avLst>
          </a:prstGeom>
          <a:solidFill>
            <a:schemeClr val="accent5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46CF59C5-C9F2-314F-A2EF-C2224DB763DF}"/>
              </a:ext>
            </a:extLst>
          </p:cNvPr>
          <p:cNvSpPr/>
          <p:nvPr/>
        </p:nvSpPr>
        <p:spPr>
          <a:xfrm rot="10800000">
            <a:off x="3321379" y="5230742"/>
            <a:ext cx="7861198" cy="687109"/>
          </a:xfrm>
          <a:prstGeom prst="trapezoid">
            <a:avLst>
              <a:gd name="adj" fmla="val 623074"/>
            </a:avLst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751A59E-9CF8-D14B-A43B-4E0E47A6E637}"/>
              </a:ext>
            </a:extLst>
          </p:cNvPr>
          <p:cNvSpPr>
            <a:spLocks noChangeAspect="1"/>
          </p:cNvSpPr>
          <p:nvPr/>
        </p:nvSpPr>
        <p:spPr>
          <a:xfrm>
            <a:off x="6703539" y="5672430"/>
            <a:ext cx="1052651" cy="10526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/>
              <a:t>Solver</a:t>
            </a:r>
          </a:p>
          <a:p>
            <a:pPr algn="ctr"/>
            <a:r>
              <a:rPr lang="en-US" b="1" dirty="0"/>
              <a:t>(CPU)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D8C6337-2D22-284E-9060-3C5E66C0C70A}"/>
              </a:ext>
            </a:extLst>
          </p:cNvPr>
          <p:cNvGrpSpPr/>
          <p:nvPr/>
        </p:nvGrpSpPr>
        <p:grpSpPr>
          <a:xfrm>
            <a:off x="6626011" y="3041691"/>
            <a:ext cx="1658882" cy="826484"/>
            <a:chOff x="4010871" y="3080622"/>
            <a:chExt cx="1658882" cy="82648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D9B2B6D-E090-EE4E-9F64-FA8825500B5A}"/>
                </a:ext>
              </a:extLst>
            </p:cNvPr>
            <p:cNvGrpSpPr/>
            <p:nvPr/>
          </p:nvGrpSpPr>
          <p:grpSpPr>
            <a:xfrm>
              <a:off x="4288497" y="3080622"/>
              <a:ext cx="1381256" cy="548640"/>
              <a:chOff x="3885182" y="3478328"/>
              <a:chExt cx="1381256" cy="548640"/>
            </a:xfrm>
          </p:grpSpPr>
          <p:sp>
            <p:nvSpPr>
              <p:cNvPr id="49" name="Cube 48">
                <a:extLst>
                  <a:ext uri="{FF2B5EF4-FFF2-40B4-BE49-F238E27FC236}">
                    <a16:creationId xmlns:a16="http://schemas.microsoft.com/office/drawing/2014/main" id="{BD98BB50-9F6C-7D4D-BA70-BE185E735C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5182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D6F2F270-CAE8-8A4C-A488-26D4A4096A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490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52FD6D10-CB14-E345-9EFC-1F2173D37A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7798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0D49920-4514-2142-98C5-FD7F03DA9916}"/>
                </a:ext>
              </a:extLst>
            </p:cNvPr>
            <p:cNvGrpSpPr/>
            <p:nvPr/>
          </p:nvGrpSpPr>
          <p:grpSpPr>
            <a:xfrm>
              <a:off x="4149684" y="3219544"/>
              <a:ext cx="1381256" cy="548640"/>
              <a:chOff x="3885182" y="3478328"/>
              <a:chExt cx="1381256" cy="548640"/>
            </a:xfrm>
          </p:grpSpPr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E85EA5DA-8B43-194A-91B6-7965470629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5182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ube 46">
                <a:extLst>
                  <a:ext uri="{FF2B5EF4-FFF2-40B4-BE49-F238E27FC236}">
                    <a16:creationId xmlns:a16="http://schemas.microsoft.com/office/drawing/2014/main" id="{E1B5A16C-09B7-3342-86DE-8B4509BF47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490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id="{E8F21A46-3DDD-084B-9CC5-D4D17AB5A6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7798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6F13C2F-7835-FA40-8AE5-45478703D05D}"/>
                </a:ext>
              </a:extLst>
            </p:cNvPr>
            <p:cNvGrpSpPr/>
            <p:nvPr/>
          </p:nvGrpSpPr>
          <p:grpSpPr>
            <a:xfrm>
              <a:off x="4010871" y="3358466"/>
              <a:ext cx="1381256" cy="548640"/>
              <a:chOff x="3885182" y="3478328"/>
              <a:chExt cx="1381256" cy="548640"/>
            </a:xfrm>
          </p:grpSpPr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909F2933-4D6E-4443-972F-0CE6917EFE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5182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id="{8F837FB0-33DB-FC42-80B3-7722DACBFC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490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ube 44">
                <a:extLst>
                  <a:ext uri="{FF2B5EF4-FFF2-40B4-BE49-F238E27FC236}">
                    <a16:creationId xmlns:a16="http://schemas.microsoft.com/office/drawing/2014/main" id="{37B622C9-95AF-1845-8588-B5C58B7E8F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7798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45D923C-2A98-514B-BD06-BC14C4879DE2}"/>
              </a:ext>
            </a:extLst>
          </p:cNvPr>
          <p:cNvGrpSpPr/>
          <p:nvPr/>
        </p:nvGrpSpPr>
        <p:grpSpPr>
          <a:xfrm>
            <a:off x="6626175" y="2624913"/>
            <a:ext cx="1658882" cy="826484"/>
            <a:chOff x="4010871" y="3080622"/>
            <a:chExt cx="1658882" cy="82648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C89389F-980A-D74A-8977-ECB447E57841}"/>
                </a:ext>
              </a:extLst>
            </p:cNvPr>
            <p:cNvGrpSpPr/>
            <p:nvPr/>
          </p:nvGrpSpPr>
          <p:grpSpPr>
            <a:xfrm>
              <a:off x="4288497" y="3080622"/>
              <a:ext cx="1381256" cy="548640"/>
              <a:chOff x="3885182" y="3478328"/>
              <a:chExt cx="1381256" cy="548640"/>
            </a:xfrm>
          </p:grpSpPr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2E5128B2-085B-AF4B-B2CC-10EF5229F1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5182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8F39F377-D7CE-9141-9EE9-BDDFBBE36D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490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779AE3F0-EDBF-EE4A-AE92-4EA0F05B8B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7798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B945F15-675D-844B-937D-3C4C30D31918}"/>
                </a:ext>
              </a:extLst>
            </p:cNvPr>
            <p:cNvGrpSpPr/>
            <p:nvPr/>
          </p:nvGrpSpPr>
          <p:grpSpPr>
            <a:xfrm>
              <a:off x="4149684" y="3219544"/>
              <a:ext cx="1381256" cy="548640"/>
              <a:chOff x="3885182" y="3478328"/>
              <a:chExt cx="1381256" cy="548640"/>
            </a:xfrm>
          </p:grpSpPr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E73F8BE3-3388-C544-8A8C-F3614AF4E0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5182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380A211F-7607-D74D-83FA-B09B43AD7B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490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4222BCD1-8A3D-3046-8F0C-B1118262AC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7798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7F099B7-C3DF-3643-B7DE-698711F68CA5}"/>
                </a:ext>
              </a:extLst>
            </p:cNvPr>
            <p:cNvGrpSpPr/>
            <p:nvPr/>
          </p:nvGrpSpPr>
          <p:grpSpPr>
            <a:xfrm>
              <a:off x="4010871" y="3358466"/>
              <a:ext cx="1381256" cy="548640"/>
              <a:chOff x="3885182" y="3478328"/>
              <a:chExt cx="1381256" cy="548640"/>
            </a:xfrm>
          </p:grpSpPr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65187ED1-0795-7B4B-90CF-D2DBA399B2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5182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42AB7BCD-497B-474D-BA38-3EAFCFBE8A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490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8153FBE8-F65E-BD40-B1CA-3C58849829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7798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371DA02-679A-3948-9185-E1940E9CCB7C}"/>
              </a:ext>
            </a:extLst>
          </p:cNvPr>
          <p:cNvGrpSpPr/>
          <p:nvPr/>
        </p:nvGrpSpPr>
        <p:grpSpPr>
          <a:xfrm>
            <a:off x="6626618" y="2211967"/>
            <a:ext cx="1658882" cy="826484"/>
            <a:chOff x="4010871" y="3080622"/>
            <a:chExt cx="1658882" cy="826484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E210559-FE64-E24C-A70B-D8555B272473}"/>
                </a:ext>
              </a:extLst>
            </p:cNvPr>
            <p:cNvGrpSpPr/>
            <p:nvPr/>
          </p:nvGrpSpPr>
          <p:grpSpPr>
            <a:xfrm>
              <a:off x="4288497" y="3080622"/>
              <a:ext cx="1381256" cy="548640"/>
              <a:chOff x="3885182" y="3478328"/>
              <a:chExt cx="1381256" cy="548640"/>
            </a:xfrm>
          </p:grpSpPr>
          <p:sp>
            <p:nvSpPr>
              <p:cNvPr id="74" name="Cube 73">
                <a:extLst>
                  <a:ext uri="{FF2B5EF4-FFF2-40B4-BE49-F238E27FC236}">
                    <a16:creationId xmlns:a16="http://schemas.microsoft.com/office/drawing/2014/main" id="{043D97FF-3191-B846-85FE-0E7089A901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5182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Cube 74">
                <a:extLst>
                  <a:ext uri="{FF2B5EF4-FFF2-40B4-BE49-F238E27FC236}">
                    <a16:creationId xmlns:a16="http://schemas.microsoft.com/office/drawing/2014/main" id="{871CB8EC-F59D-944A-8B91-28FAA10698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490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Cube 75">
                <a:extLst>
                  <a:ext uri="{FF2B5EF4-FFF2-40B4-BE49-F238E27FC236}">
                    <a16:creationId xmlns:a16="http://schemas.microsoft.com/office/drawing/2014/main" id="{EE81C9D0-B8EE-5A41-AF5A-F79E012532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7798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FD51A0E-E13E-1742-A8D3-6BBD98C34DC9}"/>
                </a:ext>
              </a:extLst>
            </p:cNvPr>
            <p:cNvGrpSpPr/>
            <p:nvPr/>
          </p:nvGrpSpPr>
          <p:grpSpPr>
            <a:xfrm>
              <a:off x="4149684" y="3219544"/>
              <a:ext cx="1381256" cy="548640"/>
              <a:chOff x="3885182" y="3478328"/>
              <a:chExt cx="1381256" cy="548640"/>
            </a:xfrm>
          </p:grpSpPr>
          <p:sp>
            <p:nvSpPr>
              <p:cNvPr id="71" name="Cube 70">
                <a:extLst>
                  <a:ext uri="{FF2B5EF4-FFF2-40B4-BE49-F238E27FC236}">
                    <a16:creationId xmlns:a16="http://schemas.microsoft.com/office/drawing/2014/main" id="{E28FD751-8557-3149-822D-26159B2AF2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5182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Cube 71">
                <a:extLst>
                  <a:ext uri="{FF2B5EF4-FFF2-40B4-BE49-F238E27FC236}">
                    <a16:creationId xmlns:a16="http://schemas.microsoft.com/office/drawing/2014/main" id="{F752A8AB-1CBC-1044-998B-E49DAE172E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490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Cube 72">
                <a:extLst>
                  <a:ext uri="{FF2B5EF4-FFF2-40B4-BE49-F238E27FC236}">
                    <a16:creationId xmlns:a16="http://schemas.microsoft.com/office/drawing/2014/main" id="{ED3B45B6-3F15-8746-B790-E90C143D23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7798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04DBD53-6127-504E-864F-AB14020AF4E1}"/>
                </a:ext>
              </a:extLst>
            </p:cNvPr>
            <p:cNvGrpSpPr/>
            <p:nvPr/>
          </p:nvGrpSpPr>
          <p:grpSpPr>
            <a:xfrm>
              <a:off x="4010871" y="3358466"/>
              <a:ext cx="964948" cy="548640"/>
              <a:chOff x="3885182" y="3478328"/>
              <a:chExt cx="964948" cy="548640"/>
            </a:xfrm>
          </p:grpSpPr>
          <p:sp>
            <p:nvSpPr>
              <p:cNvPr id="69" name="Cube 68">
                <a:extLst>
                  <a:ext uri="{FF2B5EF4-FFF2-40B4-BE49-F238E27FC236}">
                    <a16:creationId xmlns:a16="http://schemas.microsoft.com/office/drawing/2014/main" id="{6B5BADBF-882C-394C-9FD5-FDBBB3D859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5182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Cube 69">
                <a:extLst>
                  <a:ext uri="{FF2B5EF4-FFF2-40B4-BE49-F238E27FC236}">
                    <a16:creationId xmlns:a16="http://schemas.microsoft.com/office/drawing/2014/main" id="{B2918BA9-542C-3547-9C39-E10B52DD93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490" y="3478328"/>
                <a:ext cx="548640" cy="54864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" name="Cube 76">
            <a:extLst>
              <a:ext uri="{FF2B5EF4-FFF2-40B4-BE49-F238E27FC236}">
                <a16:creationId xmlns:a16="http://schemas.microsoft.com/office/drawing/2014/main" id="{7B3DFECB-75C7-B34C-9DF2-DD091A795F37}"/>
              </a:ext>
            </a:extLst>
          </p:cNvPr>
          <p:cNvSpPr>
            <a:spLocks noChangeAspect="1"/>
          </p:cNvSpPr>
          <p:nvPr/>
        </p:nvSpPr>
        <p:spPr>
          <a:xfrm>
            <a:off x="8092658" y="1930164"/>
            <a:ext cx="548640" cy="54864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1DF768C-4BC9-E14C-BAF3-45A7763D990A}"/>
              </a:ext>
            </a:extLst>
          </p:cNvPr>
          <p:cNvGrpSpPr>
            <a:grpSpLocks noChangeAspect="1"/>
          </p:cNvGrpSpPr>
          <p:nvPr/>
        </p:nvGrpSpPr>
        <p:grpSpPr>
          <a:xfrm>
            <a:off x="9221407" y="1057463"/>
            <a:ext cx="2802006" cy="779971"/>
            <a:chOff x="7902697" y="5367127"/>
            <a:chExt cx="3811003" cy="1060837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EF57EF9-104B-BC4B-9A9D-7025CAD2CD8E}"/>
                </a:ext>
              </a:extLst>
            </p:cNvPr>
            <p:cNvSpPr/>
            <p:nvPr/>
          </p:nvSpPr>
          <p:spPr>
            <a:xfrm>
              <a:off x="7902697" y="5367130"/>
              <a:ext cx="797356" cy="49695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721D2C5-CE31-1D4F-81AC-7B64149118FA}"/>
                </a:ext>
              </a:extLst>
            </p:cNvPr>
            <p:cNvSpPr/>
            <p:nvPr/>
          </p:nvSpPr>
          <p:spPr>
            <a:xfrm>
              <a:off x="8757461" y="5367129"/>
              <a:ext cx="1075549" cy="49695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580D0F5-6B71-0C43-8E97-DC0D6FF92665}"/>
                </a:ext>
              </a:extLst>
            </p:cNvPr>
            <p:cNvSpPr/>
            <p:nvPr/>
          </p:nvSpPr>
          <p:spPr>
            <a:xfrm>
              <a:off x="9890418" y="5367128"/>
              <a:ext cx="499287" cy="49695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92DF196-DEF6-784C-B27C-8D559B9799AA}"/>
                </a:ext>
              </a:extLst>
            </p:cNvPr>
            <p:cNvSpPr/>
            <p:nvPr/>
          </p:nvSpPr>
          <p:spPr>
            <a:xfrm>
              <a:off x="7917064" y="5931007"/>
              <a:ext cx="1449998" cy="49695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5B5728E-4DBC-C742-B9DB-95CC95A206E3}"/>
                </a:ext>
              </a:extLst>
            </p:cNvPr>
            <p:cNvSpPr/>
            <p:nvPr/>
          </p:nvSpPr>
          <p:spPr>
            <a:xfrm>
              <a:off x="9415061" y="5931007"/>
              <a:ext cx="2298639" cy="49695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678F358-2EA1-E843-ADF9-67E61B1A817E}"/>
                </a:ext>
              </a:extLst>
            </p:cNvPr>
            <p:cNvSpPr/>
            <p:nvPr/>
          </p:nvSpPr>
          <p:spPr>
            <a:xfrm>
              <a:off x="10447113" y="5367127"/>
              <a:ext cx="1266587" cy="4969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ACA7208-4FC9-734D-A7D9-505DF80977B8}"/>
              </a:ext>
            </a:extLst>
          </p:cNvPr>
          <p:cNvSpPr txBox="1"/>
          <p:nvPr/>
        </p:nvSpPr>
        <p:spPr>
          <a:xfrm>
            <a:off x="9353788" y="1860604"/>
            <a:ext cx="265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Condensed Data Structure</a:t>
            </a:r>
          </a:p>
        </p:txBody>
      </p:sp>
    </p:spTree>
    <p:extLst>
      <p:ext uri="{BB962C8B-B14F-4D97-AF65-F5344CB8AC3E}">
        <p14:creationId xmlns:p14="http://schemas.microsoft.com/office/powerpoint/2010/main" val="259932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5F0D-40CC-4349-9F86-14382B17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MONARCH: On-line Weather–Chemistry Model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BA5D58E3-7DD0-6C45-928E-7DA64AFEDDC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4803" y="712926"/>
            <a:ext cx="11235584" cy="5414530"/>
          </a:xfrm>
          <a:prstGeom prst="rect">
            <a:avLst/>
          </a:prstGeom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8A189F-135D-6145-A280-7C6A3099B093}"/>
              </a:ext>
            </a:extLst>
          </p:cNvPr>
          <p:cNvGrpSpPr/>
          <p:nvPr/>
        </p:nvGrpSpPr>
        <p:grpSpPr>
          <a:xfrm>
            <a:off x="627561" y="3122080"/>
            <a:ext cx="5117256" cy="2905494"/>
            <a:chOff x="627561" y="3122080"/>
            <a:chExt cx="3165265" cy="178274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8C60DC2-7531-5847-AA86-8486D3940B43}"/>
                </a:ext>
              </a:extLst>
            </p:cNvPr>
            <p:cNvPicPr/>
            <p:nvPr/>
          </p:nvPicPr>
          <p:blipFill>
            <a:blip r:embed="rId4"/>
            <a:srcRect l="10342" t="19808" r="7928" b="22553"/>
            <a:stretch/>
          </p:blipFill>
          <p:spPr>
            <a:xfrm>
              <a:off x="1196957" y="3615861"/>
              <a:ext cx="1476068" cy="6376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agen 17">
              <a:extLst>
                <a:ext uri="{FF2B5EF4-FFF2-40B4-BE49-F238E27FC236}">
                  <a16:creationId xmlns:a16="http://schemas.microsoft.com/office/drawing/2014/main" id="{D38197CE-28DE-3B4F-AE65-C098D0C0BC10}"/>
                </a:ext>
              </a:extLst>
            </p:cNvPr>
            <p:cNvPicPr/>
            <p:nvPr/>
          </p:nvPicPr>
          <p:blipFill>
            <a:blip r:embed="rId5"/>
            <a:srcRect l="20197" t="10098" r="19979" b="10362"/>
            <a:stretch/>
          </p:blipFill>
          <p:spPr>
            <a:xfrm>
              <a:off x="2382876" y="4010815"/>
              <a:ext cx="795536" cy="718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n 18">
              <a:extLst>
                <a:ext uri="{FF2B5EF4-FFF2-40B4-BE49-F238E27FC236}">
                  <a16:creationId xmlns:a16="http://schemas.microsoft.com/office/drawing/2014/main" id="{C98F788F-68BA-674D-9D13-84D6794BED7C}"/>
                </a:ext>
              </a:extLst>
            </p:cNvPr>
            <p:cNvPicPr/>
            <p:nvPr/>
          </p:nvPicPr>
          <p:blipFill>
            <a:blip r:embed="rId6"/>
            <a:srcRect l="7873" t="8795" r="8182" b="7196"/>
            <a:stretch/>
          </p:blipFill>
          <p:spPr>
            <a:xfrm>
              <a:off x="3105260" y="4431796"/>
              <a:ext cx="687566" cy="4730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n 19">
              <a:extLst>
                <a:ext uri="{FF2B5EF4-FFF2-40B4-BE49-F238E27FC236}">
                  <a16:creationId xmlns:a16="http://schemas.microsoft.com/office/drawing/2014/main" id="{32C6076C-E7DE-9F41-A930-F29902BE6495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627561" y="3122080"/>
              <a:ext cx="1007609" cy="92074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CustomShape 4">
              <a:extLst>
                <a:ext uri="{FF2B5EF4-FFF2-40B4-BE49-F238E27FC236}">
                  <a16:creationId xmlns:a16="http://schemas.microsoft.com/office/drawing/2014/main" id="{CFDD0C9D-1BC8-714B-AF1D-2A72C1DC7310}"/>
                </a:ext>
              </a:extLst>
            </p:cNvPr>
            <p:cNvSpPr/>
            <p:nvPr/>
          </p:nvSpPr>
          <p:spPr>
            <a:xfrm rot="1657200">
              <a:off x="989456" y="4075879"/>
              <a:ext cx="2597979" cy="310548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8000"/>
            </a:solidFill>
            <a:ln>
              <a:solidFill>
                <a:srgbClr val="0E428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1500000" lon="0" rev="21599984"/>
              </a:camera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87924" tIns="43962" rIns="87924" bIns="43962" anchor="ctr"/>
            <a:lstStyle/>
            <a:p>
              <a:pPr algn="ctr">
                <a:lnSpc>
                  <a:spcPct val="100000"/>
                </a:lnSpc>
              </a:pPr>
              <a:r>
                <a:rPr lang="en-US" sz="1368" b="1" spc="-1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</a:rPr>
                <a:t>Multiscale Model from Global to Local Scales</a:t>
              </a:r>
              <a:endParaRPr lang="en-US" sz="1368" b="1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7907DD0-3F2B-6141-A7EA-CC4E9BD61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819" y="215141"/>
            <a:ext cx="1047238" cy="782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643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56B0A-E453-E343-A6D0-CAFCBEBA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Chemistry Module – Overall Workflow</a:t>
            </a:r>
          </a:p>
        </p:txBody>
      </p:sp>
      <p:sp>
        <p:nvSpPr>
          <p:cNvPr id="6" name="Circular Arrow 5">
            <a:extLst>
              <a:ext uri="{FF2B5EF4-FFF2-40B4-BE49-F238E27FC236}">
                <a16:creationId xmlns:a16="http://schemas.microsoft.com/office/drawing/2014/main" id="{04790ACD-B1E2-4F4A-8A68-B94EF5C03EB1}"/>
              </a:ext>
            </a:extLst>
          </p:cNvPr>
          <p:cNvSpPr/>
          <p:nvPr/>
        </p:nvSpPr>
        <p:spPr>
          <a:xfrm rot="17630626" flipH="1">
            <a:off x="7613566" y="2608844"/>
            <a:ext cx="2022535" cy="1605535"/>
          </a:xfrm>
          <a:prstGeom prst="circular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8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DCEAA-7D6A-444B-AAEF-26144E06B883}"/>
              </a:ext>
            </a:extLst>
          </p:cNvPr>
          <p:cNvSpPr txBox="1"/>
          <p:nvPr/>
        </p:nvSpPr>
        <p:spPr>
          <a:xfrm>
            <a:off x="6893957" y="2331660"/>
            <a:ext cx="1677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Load input files into model objects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1C96473A-23A3-E446-BED6-0675DF7EF98D}"/>
              </a:ext>
            </a:extLst>
          </p:cNvPr>
          <p:cNvSpPr/>
          <p:nvPr/>
        </p:nvSpPr>
        <p:spPr>
          <a:xfrm rot="19582768">
            <a:off x="7972120" y="4849280"/>
            <a:ext cx="526214" cy="282537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8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C63434-E748-714A-8E9C-60306C00B961}"/>
              </a:ext>
            </a:extLst>
          </p:cNvPr>
          <p:cNvGrpSpPr/>
          <p:nvPr/>
        </p:nvGrpSpPr>
        <p:grpSpPr>
          <a:xfrm>
            <a:off x="9211182" y="383286"/>
            <a:ext cx="2626827" cy="2854881"/>
            <a:chOff x="4115806" y="997297"/>
            <a:chExt cx="2626827" cy="285488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302623-8CA2-A04D-8443-77923BBCD121}"/>
                </a:ext>
              </a:extLst>
            </p:cNvPr>
            <p:cNvSpPr txBox="1"/>
            <p:nvPr/>
          </p:nvSpPr>
          <p:spPr>
            <a:xfrm>
              <a:off x="4115806" y="997297"/>
              <a:ext cx="1864827" cy="209288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7E2B8C-DE0E-B040-A7D5-17281C33AF60}"/>
                </a:ext>
              </a:extLst>
            </p:cNvPr>
            <p:cNvSpPr txBox="1"/>
            <p:nvPr/>
          </p:nvSpPr>
          <p:spPr>
            <a:xfrm>
              <a:off x="4268206" y="1149697"/>
              <a:ext cx="1864827" cy="20928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CC8792-B95B-C64D-B7A4-AC3419396867}"/>
                </a:ext>
              </a:extLst>
            </p:cNvPr>
            <p:cNvSpPr txBox="1"/>
            <p:nvPr/>
          </p:nvSpPr>
          <p:spPr>
            <a:xfrm>
              <a:off x="4420606" y="1302097"/>
              <a:ext cx="1864827" cy="20928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CA85AE-34AF-254B-9CB2-ED62924BDF00}"/>
                </a:ext>
              </a:extLst>
            </p:cNvPr>
            <p:cNvSpPr txBox="1"/>
            <p:nvPr/>
          </p:nvSpPr>
          <p:spPr>
            <a:xfrm>
              <a:off x="4573006" y="1454497"/>
              <a:ext cx="1864827" cy="20928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211101-196B-AF48-9127-C959813C344F}"/>
                </a:ext>
              </a:extLst>
            </p:cNvPr>
            <p:cNvSpPr txBox="1"/>
            <p:nvPr/>
          </p:nvSpPr>
          <p:spPr>
            <a:xfrm>
              <a:off x="4725406" y="1606897"/>
              <a:ext cx="1864827" cy="20928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E1E602-9089-F74B-B52E-FF1710E09943}"/>
                </a:ext>
              </a:extLst>
            </p:cNvPr>
            <p:cNvSpPr txBox="1"/>
            <p:nvPr/>
          </p:nvSpPr>
          <p:spPr>
            <a:xfrm>
              <a:off x="4877806" y="1759297"/>
              <a:ext cx="1864827" cy="20928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reactants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O3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 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{}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},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type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"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ARRHENIUS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3.0E-12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0.0E+00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"</a:t>
              </a:r>
              <a:r>
                <a:rPr lang="en-US" sz="10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 : </a:t>
              </a:r>
              <a:r>
                <a:rPr lang="en-US" sz="1000" dirty="0">
                  <a:solidFill>
                    <a:srgbClr val="B24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-1500.0</a:t>
              </a:r>
            </a:p>
            <a:p>
              <a:pPr defTabSz="182880"/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}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E7177D-000B-5F4D-B9A1-3C988B5C8141}"/>
              </a:ext>
            </a:extLst>
          </p:cNvPr>
          <p:cNvGrpSpPr/>
          <p:nvPr/>
        </p:nvGrpSpPr>
        <p:grpSpPr>
          <a:xfrm>
            <a:off x="8589274" y="3668994"/>
            <a:ext cx="3413441" cy="2318084"/>
            <a:chOff x="8605061" y="1103977"/>
            <a:chExt cx="3413441" cy="231808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9D8881-38B8-0446-8FCB-5DC8AA544CE2}"/>
                </a:ext>
              </a:extLst>
            </p:cNvPr>
            <p:cNvGrpSpPr/>
            <p:nvPr/>
          </p:nvGrpSpPr>
          <p:grpSpPr>
            <a:xfrm>
              <a:off x="8605061" y="1103977"/>
              <a:ext cx="2651441" cy="1212574"/>
              <a:chOff x="4154556" y="4333462"/>
              <a:chExt cx="1908314" cy="1212574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64CD94-AD36-5B41-80CA-1C687CFB538E}"/>
                  </a:ext>
                </a:extLst>
              </p:cNvPr>
              <p:cNvSpPr/>
              <p:nvPr/>
            </p:nvSpPr>
            <p:spPr>
              <a:xfrm>
                <a:off x="4154557" y="4333462"/>
                <a:ext cx="1908313" cy="3180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SIMPOLPhaseTransfer</a:t>
                </a:r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259D068-E694-2245-A1F0-AFE2F9ED8F8C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125305D-A71C-5C4C-8B72-B2E305EFFCA8}"/>
                </a:ext>
              </a:extLst>
            </p:cNvPr>
            <p:cNvGrpSpPr/>
            <p:nvPr/>
          </p:nvGrpSpPr>
          <p:grpSpPr>
            <a:xfrm>
              <a:off x="8757461" y="1316011"/>
              <a:ext cx="2651441" cy="1212574"/>
              <a:chOff x="4154556" y="4333462"/>
              <a:chExt cx="1908314" cy="121257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03A2A42-BCAC-6B46-9CBA-E6F0C1138F85}"/>
                  </a:ext>
                </a:extLst>
              </p:cNvPr>
              <p:cNvSpPr/>
              <p:nvPr/>
            </p:nvSpPr>
            <p:spPr>
              <a:xfrm>
                <a:off x="4154557" y="4333462"/>
                <a:ext cx="1908313" cy="3180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TroeReaction</a:t>
                </a:r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176DDE0-CE19-634A-BC77-466586AEB140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799719-CB1A-E24D-ACEF-3C7E8A71FB15}"/>
                </a:ext>
              </a:extLst>
            </p:cNvPr>
            <p:cNvGrpSpPr/>
            <p:nvPr/>
          </p:nvGrpSpPr>
          <p:grpSpPr>
            <a:xfrm>
              <a:off x="8909861" y="1528045"/>
              <a:ext cx="2651441" cy="1212574"/>
              <a:chOff x="4154556" y="4333462"/>
              <a:chExt cx="1908314" cy="121257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6C4847C-E250-6C4A-B3E9-712049A453DC}"/>
                  </a:ext>
                </a:extLst>
              </p:cNvPr>
              <p:cNvSpPr/>
              <p:nvPr/>
            </p:nvSpPr>
            <p:spPr>
              <a:xfrm>
                <a:off x="4154557" y="4333462"/>
                <a:ext cx="1908313" cy="3180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ArrheniusReaction</a:t>
                </a:r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33E2AF7-C123-4B40-8382-52C02E682003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A4CD01F-C2F9-DC4E-BDEC-52D50A6A4F2D}"/>
                </a:ext>
              </a:extLst>
            </p:cNvPr>
            <p:cNvGrpSpPr/>
            <p:nvPr/>
          </p:nvGrpSpPr>
          <p:grpSpPr>
            <a:xfrm>
              <a:off x="9062261" y="1740079"/>
              <a:ext cx="2651441" cy="1212574"/>
              <a:chOff x="4154556" y="4333462"/>
              <a:chExt cx="1908314" cy="121257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6AD0EFD-4B34-5846-B40C-68A2C0E95F9D}"/>
                  </a:ext>
                </a:extLst>
              </p:cNvPr>
              <p:cNvSpPr/>
              <p:nvPr/>
            </p:nvSpPr>
            <p:spPr>
              <a:xfrm>
                <a:off x="4154557" y="4333462"/>
                <a:ext cx="1908313" cy="31805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UNIFAC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07A3CD8-2A94-3F44-A1E5-C88EB53902EA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AF4A37A-B189-EA48-8CF4-08F2A7A84BA3}"/>
                </a:ext>
              </a:extLst>
            </p:cNvPr>
            <p:cNvGrpSpPr/>
            <p:nvPr/>
          </p:nvGrpSpPr>
          <p:grpSpPr>
            <a:xfrm>
              <a:off x="9209655" y="1996953"/>
              <a:ext cx="2651441" cy="1212574"/>
              <a:chOff x="4154556" y="4333462"/>
              <a:chExt cx="1908314" cy="1212574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603392D-F572-8540-87B6-EA067D3B10F9}"/>
                  </a:ext>
                </a:extLst>
              </p:cNvPr>
              <p:cNvSpPr/>
              <p:nvPr/>
            </p:nvSpPr>
            <p:spPr>
              <a:xfrm>
                <a:off x="4154557" y="4333462"/>
                <a:ext cx="1908313" cy="31805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PDFITE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84AEC45-5EE3-9640-B1CE-09DDA15FA0EE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759798-DA3C-5748-A24D-CB5B034245C5}"/>
                </a:ext>
              </a:extLst>
            </p:cNvPr>
            <p:cNvGrpSpPr/>
            <p:nvPr/>
          </p:nvGrpSpPr>
          <p:grpSpPr>
            <a:xfrm>
              <a:off x="9367062" y="2209487"/>
              <a:ext cx="2651440" cy="1212574"/>
              <a:chOff x="4154556" y="4333462"/>
              <a:chExt cx="1908313" cy="121257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22E26CE-92A8-FB46-B2FC-1822BD29C4F8}"/>
                  </a:ext>
                </a:extLst>
              </p:cNvPr>
              <p:cNvSpPr/>
              <p:nvPr/>
            </p:nvSpPr>
            <p:spPr>
              <a:xfrm>
                <a:off x="4154556" y="4333462"/>
                <a:ext cx="1908313" cy="3180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/>
                  <a:t>MassOnlyBinsModes</a:t>
                </a:r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62735B3-53C1-334D-8D3D-D45DA3F44132}"/>
                  </a:ext>
                </a:extLst>
              </p:cNvPr>
              <p:cNvSpPr/>
              <p:nvPr/>
            </p:nvSpPr>
            <p:spPr>
              <a:xfrm>
                <a:off x="4154556" y="4651514"/>
                <a:ext cx="1908313" cy="89452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/>
                  <a:t>load()</a:t>
                </a:r>
              </a:p>
              <a:p>
                <a:r>
                  <a:rPr lang="en-US" dirty="0"/>
                  <a:t>initialize()</a:t>
                </a:r>
              </a:p>
              <a:p>
                <a:r>
                  <a:rPr lang="en-US" dirty="0"/>
                  <a:t>…</a:t>
                </a:r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B648116-F687-9E41-88DF-A2FA6FECB4B5}"/>
              </a:ext>
            </a:extLst>
          </p:cNvPr>
          <p:cNvSpPr/>
          <p:nvPr/>
        </p:nvSpPr>
        <p:spPr>
          <a:xfrm>
            <a:off x="97397" y="4586225"/>
            <a:ext cx="1329590" cy="9738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758" b="1" dirty="0"/>
              <a:t>Your favorite model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C154EE-63F2-8749-9125-E2432D96DF77}"/>
              </a:ext>
            </a:extLst>
          </p:cNvPr>
          <p:cNvSpPr/>
          <p:nvPr/>
        </p:nvSpPr>
        <p:spPr>
          <a:xfrm>
            <a:off x="940195" y="4964328"/>
            <a:ext cx="1329590" cy="9738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758" b="1" dirty="0" err="1"/>
              <a:t>PartMC</a:t>
            </a:r>
            <a:endParaRPr lang="en-US" sz="1758" b="1" dirty="0"/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3B0A84AC-2FF2-B748-80AC-AD763D8B1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80" y="864451"/>
            <a:ext cx="6501689" cy="158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7924" tIns="62918" rIns="87924" bIns="4396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334979" indent="-334979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alibri" panose="020F0502020204030204" pitchFamily="34" charset="0"/>
              </a:rPr>
              <a:t>Change the chemical mechanism </a:t>
            </a:r>
            <a:r>
              <a:rPr lang="en-GB" sz="2400" b="1" i="1" dirty="0">
                <a:latin typeface="Calibri" panose="020F0502020204030204" pitchFamily="34" charset="0"/>
              </a:rPr>
              <a:t>without recompiling</a:t>
            </a:r>
          </a:p>
          <a:p>
            <a:pPr marL="572256" lvl="1" indent="-305514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alibri" panose="020F0502020204030204" pitchFamily="34" charset="0"/>
              </a:rPr>
              <a:t>Vary mechanism complexity based on conditions/location</a:t>
            </a:r>
          </a:p>
          <a:p>
            <a:pPr marL="572256" lvl="1" indent="-305514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alibri" panose="020F0502020204030204" pitchFamily="34" charset="0"/>
              </a:rPr>
              <a:t>Compare mechanisms in real time</a:t>
            </a:r>
          </a:p>
          <a:p>
            <a:pPr marL="324124" indent="-324124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alibri" panose="020F0502020204030204" pitchFamily="34" charset="0"/>
              </a:rPr>
              <a:t>Use </a:t>
            </a:r>
            <a:r>
              <a:rPr lang="en-GB" sz="2400" b="1" i="1" dirty="0">
                <a:latin typeface="Calibri" panose="020F0502020204030204" pitchFamily="34" charset="0"/>
              </a:rPr>
              <a:t>same mechanisms </a:t>
            </a:r>
            <a:r>
              <a:rPr lang="en-GB" sz="2400" dirty="0">
                <a:latin typeface="Calibri" panose="020F0502020204030204" pitchFamily="34" charset="0"/>
              </a:rPr>
              <a:t>across models (MONARCH, </a:t>
            </a:r>
            <a:r>
              <a:rPr lang="en-GB" sz="2400" dirty="0" err="1">
                <a:latin typeface="Calibri" panose="020F0502020204030204" pitchFamily="34" charset="0"/>
              </a:rPr>
              <a:t>PartMC</a:t>
            </a:r>
            <a:r>
              <a:rPr lang="en-GB" sz="2400" dirty="0">
                <a:latin typeface="Calibri" panose="020F0502020204030204" pitchFamily="34" charset="0"/>
              </a:rPr>
              <a:t>, etc.) changing only </a:t>
            </a:r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Aerosol Representation</a:t>
            </a:r>
            <a:r>
              <a:rPr lang="en-GB" sz="2400" dirty="0">
                <a:latin typeface="Calibri" panose="020F0502020204030204" pitchFamily="34" charset="0"/>
              </a:rPr>
              <a:t> JSON</a:t>
            </a:r>
          </a:p>
          <a:p>
            <a:pPr marL="324124" indent="-324124"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Calibri" panose="020F0502020204030204" pitchFamily="34" charset="0"/>
            </a:endParaRPr>
          </a:p>
          <a:p>
            <a:pPr marL="324124" indent="-324124"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C2C933-ED99-4447-85D7-5115E0FFAC8F}"/>
              </a:ext>
            </a:extLst>
          </p:cNvPr>
          <p:cNvGrpSpPr/>
          <p:nvPr/>
        </p:nvGrpSpPr>
        <p:grpSpPr>
          <a:xfrm>
            <a:off x="2709839" y="3862533"/>
            <a:ext cx="1959983" cy="746340"/>
            <a:chOff x="4154556" y="4333462"/>
            <a:chExt cx="1075687" cy="76396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7975540-B2BA-9F43-90D4-F0E35114C2FA}"/>
                </a:ext>
              </a:extLst>
            </p:cNvPr>
            <p:cNvSpPr/>
            <p:nvPr/>
          </p:nvSpPr>
          <p:spPr>
            <a:xfrm>
              <a:off x="4154557" y="4333462"/>
              <a:ext cx="1075686" cy="31805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58" dirty="0"/>
                <a:t>State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25045D5-4C47-C14F-A003-208FC63F4A8B}"/>
                </a:ext>
              </a:extLst>
            </p:cNvPr>
            <p:cNvSpPr/>
            <p:nvPr/>
          </p:nvSpPr>
          <p:spPr>
            <a:xfrm>
              <a:off x="4154556" y="4651514"/>
              <a:ext cx="1075686" cy="4459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758" dirty="0" err="1"/>
                <a:t>species_state</a:t>
              </a:r>
              <a:r>
                <a:rPr lang="en-US" sz="1758" dirty="0"/>
                <a:t>[]</a:t>
              </a: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21CCE50D-FC4C-D948-875A-2D446045754F}"/>
              </a:ext>
            </a:extLst>
          </p:cNvPr>
          <p:cNvSpPr>
            <a:spLocks noChangeAspect="1"/>
          </p:cNvSpPr>
          <p:nvPr/>
        </p:nvSpPr>
        <p:spPr>
          <a:xfrm>
            <a:off x="3788461" y="5112827"/>
            <a:ext cx="1192010" cy="11920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58" b="1" dirty="0"/>
              <a:t>Solver</a:t>
            </a:r>
          </a:p>
        </p:txBody>
      </p:sp>
      <p:sp>
        <p:nvSpPr>
          <p:cNvPr id="42" name="Circular Arrow 41">
            <a:extLst>
              <a:ext uri="{FF2B5EF4-FFF2-40B4-BE49-F238E27FC236}">
                <a16:creationId xmlns:a16="http://schemas.microsoft.com/office/drawing/2014/main" id="{1639B762-61FC-024D-9A8E-8B53B445AF49}"/>
              </a:ext>
            </a:extLst>
          </p:cNvPr>
          <p:cNvSpPr>
            <a:spLocks noChangeAspect="1"/>
          </p:cNvSpPr>
          <p:nvPr/>
        </p:nvSpPr>
        <p:spPr>
          <a:xfrm rot="1545802" flipH="1">
            <a:off x="2835752" y="4609264"/>
            <a:ext cx="1121555" cy="1121555"/>
          </a:xfrm>
          <a:prstGeom prst="circularArrow">
            <a:avLst>
              <a:gd name="adj1" fmla="val 14843"/>
              <a:gd name="adj2" fmla="val 1142319"/>
              <a:gd name="adj3" fmla="val 20477511"/>
              <a:gd name="adj4" fmla="val 5421232"/>
              <a:gd name="adj5" fmla="val 17058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8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CAD710-0988-AE4E-BD6F-565B0772575F}"/>
              </a:ext>
            </a:extLst>
          </p:cNvPr>
          <p:cNvSpPr txBox="1"/>
          <p:nvPr/>
        </p:nvSpPr>
        <p:spPr>
          <a:xfrm>
            <a:off x="2885511" y="4900905"/>
            <a:ext cx="976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advance</a:t>
            </a: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state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5DE1919-0050-9B47-8516-261A6C562B69}"/>
              </a:ext>
            </a:extLst>
          </p:cNvPr>
          <p:cNvGrpSpPr>
            <a:grpSpLocks noChangeAspect="1"/>
          </p:cNvGrpSpPr>
          <p:nvPr/>
        </p:nvGrpSpPr>
        <p:grpSpPr>
          <a:xfrm>
            <a:off x="1657352" y="5245529"/>
            <a:ext cx="1329590" cy="977856"/>
            <a:chOff x="-2390770" y="3631311"/>
            <a:chExt cx="1649112" cy="121285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5F2B231-77D1-C645-B05C-36E31B82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65558" y="3631311"/>
              <a:ext cx="1623900" cy="1212850"/>
            </a:xfrm>
            <a:prstGeom prst="rect">
              <a:avLst/>
            </a:prstGeom>
            <a:noFill/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B113A-DF6C-A748-A6BE-DBEAD212DBF1}"/>
                </a:ext>
              </a:extLst>
            </p:cNvPr>
            <p:cNvSpPr/>
            <p:nvPr/>
          </p:nvSpPr>
          <p:spPr>
            <a:xfrm>
              <a:off x="-2390770" y="3636291"/>
              <a:ext cx="1649112" cy="1207869"/>
            </a:xfrm>
            <a:prstGeom prst="rect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58" b="1" dirty="0"/>
                <a:t>MONARCH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DE364D-32CB-8D4E-A3D8-D32F9B86BB82}"/>
              </a:ext>
            </a:extLst>
          </p:cNvPr>
          <p:cNvGrpSpPr>
            <a:grpSpLocks noChangeAspect="1"/>
          </p:cNvGrpSpPr>
          <p:nvPr/>
        </p:nvGrpSpPr>
        <p:grpSpPr>
          <a:xfrm>
            <a:off x="5803689" y="5298059"/>
            <a:ext cx="2701788" cy="752074"/>
            <a:chOff x="7902697" y="5367127"/>
            <a:chExt cx="3811003" cy="106083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E23B75C-6F18-D244-9EDD-E450CF7C0C37}"/>
                </a:ext>
              </a:extLst>
            </p:cNvPr>
            <p:cNvSpPr/>
            <p:nvPr/>
          </p:nvSpPr>
          <p:spPr>
            <a:xfrm>
              <a:off x="7902697" y="5367130"/>
              <a:ext cx="797356" cy="49695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31A6CFD-57CD-5342-8CC8-E11D32E867F9}"/>
                </a:ext>
              </a:extLst>
            </p:cNvPr>
            <p:cNvSpPr/>
            <p:nvPr/>
          </p:nvSpPr>
          <p:spPr>
            <a:xfrm>
              <a:off x="8757461" y="5367129"/>
              <a:ext cx="1075549" cy="49695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62040E8-9AD2-084F-B560-E5EE513A8145}"/>
                </a:ext>
              </a:extLst>
            </p:cNvPr>
            <p:cNvSpPr/>
            <p:nvPr/>
          </p:nvSpPr>
          <p:spPr>
            <a:xfrm>
              <a:off x="9890418" y="5367128"/>
              <a:ext cx="499287" cy="49695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F3A1221-9C52-924F-9D38-753063F0AA27}"/>
                </a:ext>
              </a:extLst>
            </p:cNvPr>
            <p:cNvSpPr/>
            <p:nvPr/>
          </p:nvSpPr>
          <p:spPr>
            <a:xfrm>
              <a:off x="7917064" y="5931007"/>
              <a:ext cx="1449998" cy="49695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A0430C6-BABF-A047-931D-720FC9DA6B6E}"/>
                </a:ext>
              </a:extLst>
            </p:cNvPr>
            <p:cNvSpPr/>
            <p:nvPr/>
          </p:nvSpPr>
          <p:spPr>
            <a:xfrm>
              <a:off x="9415061" y="5931007"/>
              <a:ext cx="2298639" cy="49695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FE197E-848D-9543-B780-1BB57D280C1D}"/>
                </a:ext>
              </a:extLst>
            </p:cNvPr>
            <p:cNvSpPr/>
            <p:nvPr/>
          </p:nvSpPr>
          <p:spPr>
            <a:xfrm>
              <a:off x="10447113" y="5367127"/>
              <a:ext cx="1266587" cy="4969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74FF608-2587-2547-B13D-F11B906C2D08}"/>
              </a:ext>
            </a:extLst>
          </p:cNvPr>
          <p:cNvSpPr txBox="1"/>
          <p:nvPr/>
        </p:nvSpPr>
        <p:spPr>
          <a:xfrm>
            <a:off x="5828863" y="6146485"/>
            <a:ext cx="265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Condensed Data Structure</a:t>
            </a:r>
          </a:p>
        </p:txBody>
      </p:sp>
      <p:sp>
        <p:nvSpPr>
          <p:cNvPr id="55" name="Left-Right Arrow 54">
            <a:extLst>
              <a:ext uri="{FF2B5EF4-FFF2-40B4-BE49-F238E27FC236}">
                <a16:creationId xmlns:a16="http://schemas.microsoft.com/office/drawing/2014/main" id="{E1E94CCC-91B2-0349-980F-31E170BC0374}"/>
              </a:ext>
            </a:extLst>
          </p:cNvPr>
          <p:cNvSpPr/>
          <p:nvPr/>
        </p:nvSpPr>
        <p:spPr>
          <a:xfrm rot="853433">
            <a:off x="5159237" y="5780035"/>
            <a:ext cx="526214" cy="282537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8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DC8286-ED78-DC46-8393-331BC412D58B}"/>
              </a:ext>
            </a:extLst>
          </p:cNvPr>
          <p:cNvSpPr txBox="1"/>
          <p:nvPr/>
        </p:nvSpPr>
        <p:spPr>
          <a:xfrm>
            <a:off x="4669092" y="6502443"/>
            <a:ext cx="827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</a:t>
            </a:r>
            <a:r>
              <a:rPr lang="en-US" b="1" dirty="0" err="1"/>
              <a:t>PartMC</a:t>
            </a:r>
            <a:r>
              <a:rPr lang="en-US" b="1" dirty="0"/>
              <a:t> library is available at:</a:t>
            </a:r>
            <a:r>
              <a:rPr lang="en-US" dirty="0"/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compdyn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partmc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14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916AB9-DA95-4CF7-B7D2-808866548A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matthew.dawson@bsc.es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35946-D2BE-480D-A00A-677738202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77" y="4761095"/>
            <a:ext cx="1241475" cy="82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47907D-2F8B-4A7F-8A6C-9D270CA1F3EB}"/>
              </a:ext>
            </a:extLst>
          </p:cNvPr>
          <p:cNvSpPr txBox="1"/>
          <p:nvPr/>
        </p:nvSpPr>
        <p:spPr>
          <a:xfrm>
            <a:off x="5659680" y="4698588"/>
            <a:ext cx="6245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project has received funding from the European Union’s Horizon 2020 research and innovation programme under the Marie Sklodowska-Curie grant agreement No 747048.</a:t>
            </a:r>
          </a:p>
        </p:txBody>
      </p:sp>
    </p:spTree>
    <p:extLst>
      <p:ext uri="{BB962C8B-B14F-4D97-AF65-F5344CB8AC3E}">
        <p14:creationId xmlns:p14="http://schemas.microsoft.com/office/powerpoint/2010/main" val="10081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D1E2220-13B0-F24D-BD6A-6678A72B2D89}"/>
              </a:ext>
            </a:extLst>
          </p:cNvPr>
          <p:cNvGrpSpPr/>
          <p:nvPr/>
        </p:nvGrpSpPr>
        <p:grpSpPr>
          <a:xfrm>
            <a:off x="201168" y="859537"/>
            <a:ext cx="11740896" cy="5230368"/>
            <a:chOff x="201168" y="997297"/>
            <a:chExt cx="11740896" cy="456225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42BC3C-1F9A-B447-9918-CA3CB339E8C0}"/>
                </a:ext>
              </a:extLst>
            </p:cNvPr>
            <p:cNvSpPr/>
            <p:nvPr/>
          </p:nvSpPr>
          <p:spPr>
            <a:xfrm>
              <a:off x="201168" y="997297"/>
              <a:ext cx="11740896" cy="4562255"/>
            </a:xfrm>
            <a:prstGeom prst="rect">
              <a:avLst/>
            </a:prstGeom>
            <a:gradFill>
              <a:gsLst>
                <a:gs pos="0">
                  <a:schemeClr val="accent3">
                    <a:lumMod val="110000"/>
                    <a:satMod val="105000"/>
                    <a:tint val="67000"/>
                    <a:alpha val="20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  <a:alpha val="30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  <a:alpha val="3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DC9926-41B9-DA4F-B19F-D934094C98D8}"/>
                </a:ext>
              </a:extLst>
            </p:cNvPr>
            <p:cNvSpPr txBox="1"/>
            <p:nvPr/>
          </p:nvSpPr>
          <p:spPr>
            <a:xfrm>
              <a:off x="237744" y="1027207"/>
              <a:ext cx="1773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Host Model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ADAA85-1B71-41F3-93EE-10CDD718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Motivation—Chemistry in Atmospheric Models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857E10-551E-A746-A9BD-527152000388}"/>
              </a:ext>
            </a:extLst>
          </p:cNvPr>
          <p:cNvGrpSpPr/>
          <p:nvPr/>
        </p:nvGrpSpPr>
        <p:grpSpPr>
          <a:xfrm>
            <a:off x="2603034" y="2415449"/>
            <a:ext cx="6959122" cy="2231137"/>
            <a:chOff x="2550638" y="2214281"/>
            <a:chExt cx="6959122" cy="2231137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AAFAAF9-03FB-0544-8134-44C138CBE1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50638" y="2214281"/>
              <a:ext cx="2240818" cy="223113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gas-phase chemistry</a:t>
              </a:r>
            </a:p>
            <a:p>
              <a:pPr algn="ctr"/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KINETIC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76A4F68-1ADD-4C46-BE07-2486B609C5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9472" y="2214282"/>
              <a:ext cx="2231136" cy="223113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inorganics</a:t>
              </a: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chemistry and partitioning</a:t>
              </a:r>
            </a:p>
            <a:p>
              <a:pPr algn="ctr"/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EQUILIBRIUM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BC48105-347E-CB4F-8324-D47863672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8624" y="2214281"/>
              <a:ext cx="2231136" cy="223113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organics chemistry and partitioning</a:t>
              </a:r>
            </a:p>
            <a:p>
              <a:pPr algn="ctr"/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EQUILIBRIUM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953C528F-3DCC-344D-BC2A-74C3BBBEBB8F}"/>
              </a:ext>
            </a:extLst>
          </p:cNvPr>
          <p:cNvSpPr>
            <a:spLocks noChangeAspect="1"/>
          </p:cNvSpPr>
          <p:nvPr/>
        </p:nvSpPr>
        <p:spPr>
          <a:xfrm>
            <a:off x="9961641" y="2948941"/>
            <a:ext cx="1050066" cy="10515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cloud</a:t>
            </a: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chemistry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EE9FD6-FD34-6B4D-AE02-B6A1BA254627}"/>
              </a:ext>
            </a:extLst>
          </p:cNvPr>
          <p:cNvSpPr/>
          <p:nvPr/>
        </p:nvSpPr>
        <p:spPr>
          <a:xfrm>
            <a:off x="252315" y="5739148"/>
            <a:ext cx="2301645" cy="2784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changes model state</a:t>
            </a:r>
          </a:p>
        </p:txBody>
      </p:sp>
    </p:spTree>
    <p:extLst>
      <p:ext uri="{BB962C8B-B14F-4D97-AF65-F5344CB8AC3E}">
        <p14:creationId xmlns:p14="http://schemas.microsoft.com/office/powerpoint/2010/main" val="308456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56B0A-E453-E343-A6D0-CAFCBEBA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 our on-going development!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4DBC7-5C15-2440-B6CD-07CC72AF2645}"/>
              </a:ext>
            </a:extLst>
          </p:cNvPr>
          <p:cNvSpPr txBox="1"/>
          <p:nvPr/>
        </p:nvSpPr>
        <p:spPr>
          <a:xfrm>
            <a:off x="484528" y="1421127"/>
            <a:ext cx="6798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 git clone https://github.com/compdyn/partmc.git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 cd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partmc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 git checkout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chem_mod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 docker build -t try-out-chemistry .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 docker run -it try-out-chemistry bash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 cd build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 make test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BCC54-AD25-D046-9815-C894A027106C}"/>
              </a:ext>
            </a:extLst>
          </p:cNvPr>
          <p:cNvSpPr txBox="1"/>
          <p:nvPr/>
        </p:nvSpPr>
        <p:spPr>
          <a:xfrm>
            <a:off x="484528" y="897907"/>
            <a:ext cx="433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Docker</a:t>
            </a:r>
            <a:r>
              <a:rPr lang="en-US" sz="2800" baseline="30000" dirty="0"/>
              <a:t>©</a:t>
            </a:r>
            <a:r>
              <a:rPr lang="en-US" sz="2800" dirty="0"/>
              <a:t> installed:</a:t>
            </a:r>
            <a:endParaRPr lang="en-US" sz="28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D1F70-1C14-A043-A3B2-587E2D00B70E}"/>
              </a:ext>
            </a:extLst>
          </p:cNvPr>
          <p:cNvSpPr txBox="1"/>
          <p:nvPr/>
        </p:nvSpPr>
        <p:spPr>
          <a:xfrm>
            <a:off x="4220818" y="2887682"/>
            <a:ext cx="7971182" cy="39703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Start 13: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test_rxn_first_order_loss</a:t>
            </a:r>
            <a:endParaRPr lang="en-US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13/85 Test #13: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test_rxn_first_order_loss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..............   Passed    0.06 sec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Start 14: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test_rxn_HL_phase_transfer</a:t>
            </a:r>
            <a:endParaRPr lang="en-US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14/85 Test #14: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test_rxn_HL_phase_transfer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.............   Passed    0.07 sec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Start 15: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test_rxn_PDFiTE_activity</a:t>
            </a:r>
            <a:endParaRPr lang="en-US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15/85 Test #15: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test_rxn_PDFiTE_activity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...............   Passed    0.04 sec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Start 16: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test_rxn_photolysis</a:t>
            </a:r>
            <a:endParaRPr lang="en-US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16/85 Test #16: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test_rxn_photolysis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....................   Passed    0.06 sec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Start 21: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test_sub_model_UNIFAC</a:t>
            </a:r>
            <a:endParaRPr lang="en-US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21/85 Test #21: </a:t>
            </a:r>
            <a:r>
              <a:rPr lang="en-US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test_sub_model_UNIFAC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..................   Passed    0.03 sec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Start 23: test_chemistry_cb05cl_ae5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23/85 Test #23: test_chemistry_cb05cl_ae5 ..............   Passed    5.78 sec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Start 25: test_MONARCH_1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25/85 Test #25: test_MONARCH_1 .........................   Passed    0.37 sec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Start 26: test_MONARCH_2</a:t>
            </a:r>
          </a:p>
          <a:p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26/85 Test #26: test_MONARCH_2 .........................   Passed    7.00 sec</a:t>
            </a:r>
          </a:p>
        </p:txBody>
      </p:sp>
    </p:spTree>
    <p:extLst>
      <p:ext uri="{BB962C8B-B14F-4D97-AF65-F5344CB8AC3E}">
        <p14:creationId xmlns:p14="http://schemas.microsoft.com/office/powerpoint/2010/main" val="335616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932829-DEC7-F245-86A3-89D2DA38F138}"/>
              </a:ext>
            </a:extLst>
          </p:cNvPr>
          <p:cNvGrpSpPr/>
          <p:nvPr/>
        </p:nvGrpSpPr>
        <p:grpSpPr>
          <a:xfrm>
            <a:off x="201168" y="859537"/>
            <a:ext cx="11740896" cy="5230368"/>
            <a:chOff x="201168" y="997297"/>
            <a:chExt cx="11740896" cy="45622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1F496B-B0F4-BA4B-9414-650E1F7BFCC3}"/>
                </a:ext>
              </a:extLst>
            </p:cNvPr>
            <p:cNvSpPr/>
            <p:nvPr/>
          </p:nvSpPr>
          <p:spPr>
            <a:xfrm>
              <a:off x="201168" y="997297"/>
              <a:ext cx="11740896" cy="4562255"/>
            </a:xfrm>
            <a:prstGeom prst="rect">
              <a:avLst/>
            </a:prstGeom>
            <a:gradFill>
              <a:gsLst>
                <a:gs pos="0">
                  <a:schemeClr val="accent3">
                    <a:lumMod val="110000"/>
                    <a:satMod val="105000"/>
                    <a:tint val="67000"/>
                    <a:alpha val="20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  <a:alpha val="30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  <a:alpha val="3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6A9844-32B4-AA4B-83BE-5749A846C22B}"/>
                </a:ext>
              </a:extLst>
            </p:cNvPr>
            <p:cNvSpPr txBox="1"/>
            <p:nvPr/>
          </p:nvSpPr>
          <p:spPr>
            <a:xfrm>
              <a:off x="237744" y="1027207"/>
              <a:ext cx="1773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Host Model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E511F10-176A-064B-B769-4E339D67B081}"/>
              </a:ext>
            </a:extLst>
          </p:cNvPr>
          <p:cNvGrpSpPr/>
          <p:nvPr/>
        </p:nvGrpSpPr>
        <p:grpSpPr>
          <a:xfrm>
            <a:off x="4935292" y="2231136"/>
            <a:ext cx="4684196" cy="3684366"/>
            <a:chOff x="4935292" y="2054145"/>
            <a:chExt cx="4684196" cy="28631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CFD67F-FFBF-354D-B7C8-AED26A10604A}"/>
                </a:ext>
              </a:extLst>
            </p:cNvPr>
            <p:cNvSpPr/>
            <p:nvPr/>
          </p:nvSpPr>
          <p:spPr>
            <a:xfrm>
              <a:off x="4935292" y="2054145"/>
              <a:ext cx="4684196" cy="278546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5EDA95-3F0F-8D44-909C-CEE1E29F9D4E}"/>
                </a:ext>
              </a:extLst>
            </p:cNvPr>
            <p:cNvSpPr txBox="1"/>
            <p:nvPr/>
          </p:nvSpPr>
          <p:spPr>
            <a:xfrm>
              <a:off x="4948644" y="4547922"/>
              <a:ext cx="2999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Aerosol Representation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ADAA85-1B71-41F3-93EE-10CDD718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Motivation—Chemistry and Related Modules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E269AC6-EAFF-634B-9189-76B0ED41C569}"/>
              </a:ext>
            </a:extLst>
          </p:cNvPr>
          <p:cNvSpPr>
            <a:spLocks noChangeAspect="1"/>
          </p:cNvSpPr>
          <p:nvPr/>
        </p:nvSpPr>
        <p:spPr>
          <a:xfrm>
            <a:off x="5530625" y="1110880"/>
            <a:ext cx="1081981" cy="961553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activity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model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1755044F-76A1-1840-BE59-72B1BFE59EE5}"/>
              </a:ext>
            </a:extLst>
          </p:cNvPr>
          <p:cNvSpPr>
            <a:spLocks noChangeAspect="1"/>
          </p:cNvSpPr>
          <p:nvPr/>
        </p:nvSpPr>
        <p:spPr>
          <a:xfrm>
            <a:off x="7320381" y="1110880"/>
            <a:ext cx="1081981" cy="961553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activity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model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B5078B96-308A-8448-A7DD-72A57F41D5F4}"/>
              </a:ext>
            </a:extLst>
          </p:cNvPr>
          <p:cNvSpPr>
            <a:spLocks noChangeAspect="1"/>
          </p:cNvSpPr>
          <p:nvPr/>
        </p:nvSpPr>
        <p:spPr>
          <a:xfrm>
            <a:off x="8482313" y="1110880"/>
            <a:ext cx="1081981" cy="961553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vapor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pressure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model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61486F70-C7AC-2941-946B-0CC9AF40DBC6}"/>
              </a:ext>
            </a:extLst>
          </p:cNvPr>
          <p:cNvSpPr>
            <a:spLocks noChangeAspect="1"/>
          </p:cNvSpPr>
          <p:nvPr/>
        </p:nvSpPr>
        <p:spPr>
          <a:xfrm>
            <a:off x="464803" y="2781209"/>
            <a:ext cx="1744329" cy="687622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deposition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6DD28269-A73F-B04E-91E4-B8B5C5815FDE}"/>
              </a:ext>
            </a:extLst>
          </p:cNvPr>
          <p:cNvSpPr>
            <a:spLocks noChangeAspect="1"/>
          </p:cNvSpPr>
          <p:nvPr/>
        </p:nvSpPr>
        <p:spPr>
          <a:xfrm>
            <a:off x="2851278" y="1247845"/>
            <a:ext cx="1744329" cy="687622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photolysis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68292B0D-2AAA-A64F-982A-6943DE7E1C37}"/>
              </a:ext>
            </a:extLst>
          </p:cNvPr>
          <p:cNvSpPr>
            <a:spLocks noChangeAspect="1"/>
          </p:cNvSpPr>
          <p:nvPr/>
        </p:nvSpPr>
        <p:spPr>
          <a:xfrm>
            <a:off x="464802" y="3573735"/>
            <a:ext cx="1744329" cy="687622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emissions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ED5F47A9-E588-2746-9858-71BD42946017}"/>
              </a:ext>
            </a:extLst>
          </p:cNvPr>
          <p:cNvSpPr>
            <a:spLocks noChangeAspect="1"/>
          </p:cNvSpPr>
          <p:nvPr/>
        </p:nvSpPr>
        <p:spPr>
          <a:xfrm>
            <a:off x="6357080" y="4699596"/>
            <a:ext cx="1744329" cy="687622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aerosol</a:t>
            </a: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microphysics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F29E1E-5D50-814C-9526-AA523C3EF69E}"/>
              </a:ext>
            </a:extLst>
          </p:cNvPr>
          <p:cNvGrpSpPr/>
          <p:nvPr/>
        </p:nvGrpSpPr>
        <p:grpSpPr>
          <a:xfrm>
            <a:off x="2603034" y="2415449"/>
            <a:ext cx="6959122" cy="2231137"/>
            <a:chOff x="2550638" y="2214281"/>
            <a:chExt cx="6959122" cy="2231137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3066B3A-9A7F-6047-8186-80CEED3274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50638" y="2214281"/>
              <a:ext cx="2240818" cy="223113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gas-phase chemistry</a:t>
              </a:r>
            </a:p>
            <a:p>
              <a:pPr algn="ctr"/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KINETIC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3CD6F2-1BA2-0349-84BD-654F80CB5F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9472" y="2214282"/>
              <a:ext cx="2231136" cy="223113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inorganics</a:t>
              </a: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chemistry and partitioning</a:t>
              </a:r>
            </a:p>
            <a:p>
              <a:pPr algn="ctr"/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EQUILIBRIUM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FC66A2A-6734-F34F-A0DA-02DA96DDB8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8624" y="2214281"/>
              <a:ext cx="2231136" cy="223113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organics chemistry and partitioning</a:t>
              </a:r>
            </a:p>
            <a:p>
              <a:pPr algn="ctr"/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EQUILIBRIUM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3F35C1C8-C97F-024B-B9B0-2C0A8D687B57}"/>
              </a:ext>
            </a:extLst>
          </p:cNvPr>
          <p:cNvSpPr>
            <a:spLocks noChangeAspect="1"/>
          </p:cNvSpPr>
          <p:nvPr/>
        </p:nvSpPr>
        <p:spPr>
          <a:xfrm>
            <a:off x="9961641" y="2948941"/>
            <a:ext cx="1050066" cy="10515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cloud</a:t>
            </a: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chemistry</a:t>
            </a: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54D964B8-CE65-604D-AF65-A415B8392733}"/>
              </a:ext>
            </a:extLst>
          </p:cNvPr>
          <p:cNvSpPr/>
          <p:nvPr/>
        </p:nvSpPr>
        <p:spPr>
          <a:xfrm>
            <a:off x="8876999" y="2092464"/>
            <a:ext cx="292608" cy="64596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43004723-291C-2547-8ED3-A4AEF536A665}"/>
              </a:ext>
            </a:extLst>
          </p:cNvPr>
          <p:cNvSpPr/>
          <p:nvPr/>
        </p:nvSpPr>
        <p:spPr>
          <a:xfrm>
            <a:off x="7715067" y="2093896"/>
            <a:ext cx="292608" cy="64596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0EE3D74C-07CF-DF40-9368-A851565100D9}"/>
              </a:ext>
            </a:extLst>
          </p:cNvPr>
          <p:cNvSpPr/>
          <p:nvPr/>
        </p:nvSpPr>
        <p:spPr>
          <a:xfrm>
            <a:off x="5925311" y="2058915"/>
            <a:ext cx="292608" cy="64596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6EE8B754-11E2-7241-8987-07F7EAA5950B}"/>
              </a:ext>
            </a:extLst>
          </p:cNvPr>
          <p:cNvSpPr/>
          <p:nvPr/>
        </p:nvSpPr>
        <p:spPr>
          <a:xfrm>
            <a:off x="3577138" y="1935467"/>
            <a:ext cx="292608" cy="645969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38AD87-C168-8C4C-9520-28F56CB33690}"/>
              </a:ext>
            </a:extLst>
          </p:cNvPr>
          <p:cNvSpPr/>
          <p:nvPr/>
        </p:nvSpPr>
        <p:spPr>
          <a:xfrm>
            <a:off x="259909" y="5368930"/>
            <a:ext cx="2301645" cy="2784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calculates rates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6DA9BC4-BDAD-D542-A67C-5DE11066BD49}"/>
              </a:ext>
            </a:extLst>
          </p:cNvPr>
          <p:cNvSpPr/>
          <p:nvPr/>
        </p:nvSpPr>
        <p:spPr>
          <a:xfrm>
            <a:off x="259909" y="5730224"/>
            <a:ext cx="2301645" cy="2784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support module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DF5F13-5969-E041-944F-83BB7DF09FD2}"/>
              </a:ext>
            </a:extLst>
          </p:cNvPr>
          <p:cNvSpPr/>
          <p:nvPr/>
        </p:nvSpPr>
        <p:spPr>
          <a:xfrm>
            <a:off x="252315" y="5043407"/>
            <a:ext cx="2301645" cy="2784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changes model state</a:t>
            </a: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E1BE87E9-3144-554A-A40C-45C246538E5F}"/>
              </a:ext>
            </a:extLst>
          </p:cNvPr>
          <p:cNvSpPr>
            <a:spLocks noChangeAspect="1"/>
          </p:cNvSpPr>
          <p:nvPr/>
        </p:nvSpPr>
        <p:spPr>
          <a:xfrm>
            <a:off x="455082" y="1999159"/>
            <a:ext cx="1744329" cy="687622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353626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DAA85-1B71-41F3-93EE-10CDD718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E6482-6066-4482-A64D-572DCD1D2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2" y="1215072"/>
            <a:ext cx="11235585" cy="4910425"/>
          </a:xfrm>
        </p:spPr>
        <p:txBody>
          <a:bodyPr/>
          <a:lstStyle/>
          <a:p>
            <a:pPr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Treat chemistry, partitioning and related processes kinetically as one system to solve</a:t>
            </a:r>
          </a:p>
          <a:p>
            <a:pPr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Make it flexible</a:t>
            </a:r>
          </a:p>
          <a:p>
            <a:pPr lvl="1"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Usable by modelers and experimentalists</a:t>
            </a:r>
          </a:p>
          <a:p>
            <a:pPr lvl="1"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Portable between models (chamber, plume, regional, global)</a:t>
            </a:r>
          </a:p>
          <a:p>
            <a:pPr lvl="1"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Object oriented design</a:t>
            </a:r>
          </a:p>
          <a:p>
            <a:pPr lvl="1"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JSON configuration files</a:t>
            </a:r>
          </a:p>
          <a:p>
            <a:pPr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Make </a:t>
            </a:r>
            <a:r>
              <a:rPr lang="en-US" b="1">
                <a:solidFill>
                  <a:srgbClr val="004890"/>
                </a:solidFill>
              </a:rPr>
              <a:t>it efficient</a:t>
            </a:r>
            <a:endParaRPr lang="en-US" b="1" dirty="0">
              <a:solidFill>
                <a:srgbClr val="004890"/>
              </a:solidFill>
            </a:endParaRPr>
          </a:p>
          <a:p>
            <a:pPr lvl="1"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Scalable chemical complexity</a:t>
            </a:r>
          </a:p>
          <a:p>
            <a:pPr lvl="1"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Condensed data structure</a:t>
            </a:r>
          </a:p>
          <a:p>
            <a:pPr lvl="1"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Porting to GPUs</a:t>
            </a:r>
          </a:p>
        </p:txBody>
      </p:sp>
    </p:spTree>
    <p:extLst>
      <p:ext uri="{BB962C8B-B14F-4D97-AF65-F5344CB8AC3E}">
        <p14:creationId xmlns:p14="http://schemas.microsoft.com/office/powerpoint/2010/main" val="167512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932829-DEC7-F245-86A3-89D2DA38F138}"/>
              </a:ext>
            </a:extLst>
          </p:cNvPr>
          <p:cNvGrpSpPr/>
          <p:nvPr/>
        </p:nvGrpSpPr>
        <p:grpSpPr>
          <a:xfrm>
            <a:off x="164592" y="859537"/>
            <a:ext cx="4685704" cy="5230368"/>
            <a:chOff x="201168" y="997297"/>
            <a:chExt cx="4685704" cy="45622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1F496B-B0F4-BA4B-9414-650E1F7BFCC3}"/>
                </a:ext>
              </a:extLst>
            </p:cNvPr>
            <p:cNvSpPr/>
            <p:nvPr/>
          </p:nvSpPr>
          <p:spPr>
            <a:xfrm>
              <a:off x="201168" y="997297"/>
              <a:ext cx="4685704" cy="4562255"/>
            </a:xfrm>
            <a:prstGeom prst="rect">
              <a:avLst/>
            </a:prstGeom>
            <a:gradFill>
              <a:gsLst>
                <a:gs pos="0">
                  <a:schemeClr val="accent3">
                    <a:lumMod val="110000"/>
                    <a:satMod val="105000"/>
                    <a:tint val="67000"/>
                    <a:alpha val="20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  <a:alpha val="30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  <a:alpha val="3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6A9844-32B4-AA4B-83BE-5749A846C22B}"/>
                </a:ext>
              </a:extLst>
            </p:cNvPr>
            <p:cNvSpPr txBox="1"/>
            <p:nvPr/>
          </p:nvSpPr>
          <p:spPr>
            <a:xfrm>
              <a:off x="237744" y="1027207"/>
              <a:ext cx="1773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Host Model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ADAA85-1B71-41F3-93EE-10CDD718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Approach—Integrated Chemistry Module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E424E2-9294-CE48-A6B1-8E1A7F9E93F0}"/>
              </a:ext>
            </a:extLst>
          </p:cNvPr>
          <p:cNvGrpSpPr/>
          <p:nvPr/>
        </p:nvGrpSpPr>
        <p:grpSpPr>
          <a:xfrm>
            <a:off x="2303140" y="4592352"/>
            <a:ext cx="3013105" cy="1434946"/>
            <a:chOff x="4935292" y="4480562"/>
            <a:chExt cx="3013105" cy="143494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511F10-176A-064B-B769-4E339D67B081}"/>
                </a:ext>
              </a:extLst>
            </p:cNvPr>
            <p:cNvGrpSpPr/>
            <p:nvPr/>
          </p:nvGrpSpPr>
          <p:grpSpPr>
            <a:xfrm>
              <a:off x="4935292" y="4480562"/>
              <a:ext cx="3013105" cy="1434946"/>
              <a:chOff x="4935292" y="3802163"/>
              <a:chExt cx="3013105" cy="111509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CCFD67F-FFBF-354D-B7C8-AED26A10604A}"/>
                  </a:ext>
                </a:extLst>
              </p:cNvPr>
              <p:cNvSpPr/>
              <p:nvPr/>
            </p:nvSpPr>
            <p:spPr>
              <a:xfrm>
                <a:off x="4935292" y="3802163"/>
                <a:ext cx="2373738" cy="1037444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5EDA95-3F0F-8D44-909C-CEE1E29F9D4E}"/>
                  </a:ext>
                </a:extLst>
              </p:cNvPr>
              <p:cNvSpPr txBox="1"/>
              <p:nvPr/>
            </p:nvSpPr>
            <p:spPr>
              <a:xfrm>
                <a:off x="4948644" y="4547922"/>
                <a:ext cx="29997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Aerosol Representation</a:t>
                </a: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ED5F47A9-E588-2746-9858-71BD429460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9996" y="4652691"/>
              <a:ext cx="1744329" cy="687622"/>
            </a:xfrm>
            <a:prstGeom prst="hexagon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aerosol</a:t>
              </a: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microphysics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0D94AC2-B0BC-3F46-8BC8-9AE059173F57}"/>
              </a:ext>
            </a:extLst>
          </p:cNvPr>
          <p:cNvSpPr/>
          <p:nvPr/>
        </p:nvSpPr>
        <p:spPr>
          <a:xfrm>
            <a:off x="259909" y="5031002"/>
            <a:ext cx="1828800" cy="2784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calculates rates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DF8D27-1DC5-8143-9369-CDB6565364E5}"/>
              </a:ext>
            </a:extLst>
          </p:cNvPr>
          <p:cNvSpPr/>
          <p:nvPr/>
        </p:nvSpPr>
        <p:spPr>
          <a:xfrm>
            <a:off x="252315" y="4333937"/>
            <a:ext cx="1828800" cy="64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changes model state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F99513-6C03-5641-9399-B0A6BC252BC2}"/>
              </a:ext>
            </a:extLst>
          </p:cNvPr>
          <p:cNvSpPr/>
          <p:nvPr/>
        </p:nvSpPr>
        <p:spPr>
          <a:xfrm>
            <a:off x="5115077" y="1230066"/>
            <a:ext cx="515872" cy="445867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b="1" dirty="0"/>
              <a:t>chemistry API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FDA4C29-49D0-5342-A876-1DDABCC94B4F}"/>
              </a:ext>
            </a:extLst>
          </p:cNvPr>
          <p:cNvSpPr/>
          <p:nvPr/>
        </p:nvSpPr>
        <p:spPr>
          <a:xfrm>
            <a:off x="4692508" y="5095273"/>
            <a:ext cx="422569" cy="32918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53F64C-223A-A240-9EE9-1914F38A1DBE}"/>
              </a:ext>
            </a:extLst>
          </p:cNvPr>
          <p:cNvGrpSpPr/>
          <p:nvPr/>
        </p:nvGrpSpPr>
        <p:grpSpPr>
          <a:xfrm>
            <a:off x="2617844" y="1450031"/>
            <a:ext cx="2498837" cy="2959151"/>
            <a:chOff x="3373215" y="1450031"/>
            <a:chExt cx="2498837" cy="295915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8C1807-47B0-AF4F-9131-4F9D423F85F9}"/>
                </a:ext>
              </a:extLst>
            </p:cNvPr>
            <p:cNvGrpSpPr/>
            <p:nvPr/>
          </p:nvGrpSpPr>
          <p:grpSpPr>
            <a:xfrm>
              <a:off x="3373216" y="3721560"/>
              <a:ext cx="2497231" cy="687622"/>
              <a:chOff x="3373216" y="3721560"/>
              <a:chExt cx="2497231" cy="687622"/>
            </a:xfrm>
          </p:grpSpPr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68292B0D-2AAA-A64F-982A-6943DE7E1C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216" y="3721560"/>
                <a:ext cx="1744329" cy="687622"/>
              </a:xfrm>
              <a:prstGeom prst="hexagon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emissions</a:t>
                </a:r>
              </a:p>
            </p:txBody>
          </p:sp>
          <p:sp>
            <p:nvSpPr>
              <p:cNvPr id="40" name="Right Arrow 39">
                <a:extLst>
                  <a:ext uri="{FF2B5EF4-FFF2-40B4-BE49-F238E27FC236}">
                    <a16:creationId xmlns:a16="http://schemas.microsoft.com/office/drawing/2014/main" id="{59BEA6F5-8BB7-3E46-B6E7-2025C2D933CB}"/>
                  </a:ext>
                </a:extLst>
              </p:cNvPr>
              <p:cNvSpPr/>
              <p:nvPr/>
            </p:nvSpPr>
            <p:spPr>
              <a:xfrm>
                <a:off x="5117544" y="3900779"/>
                <a:ext cx="752903" cy="329184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D0EB23-B655-734E-9415-3013CAB80FC2}"/>
                </a:ext>
              </a:extLst>
            </p:cNvPr>
            <p:cNvGrpSpPr/>
            <p:nvPr/>
          </p:nvGrpSpPr>
          <p:grpSpPr>
            <a:xfrm>
              <a:off x="3373217" y="2929034"/>
              <a:ext cx="2498835" cy="687622"/>
              <a:chOff x="3373217" y="2929034"/>
              <a:chExt cx="2498835" cy="687622"/>
            </a:xfrm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61486F70-C7AC-2941-946B-0CC9AF40DB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217" y="2929034"/>
                <a:ext cx="1744329" cy="687622"/>
              </a:xfrm>
              <a:prstGeom prst="hexagon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deposition</a:t>
                </a:r>
              </a:p>
            </p:txBody>
          </p:sp>
          <p:sp>
            <p:nvSpPr>
              <p:cNvPr id="41" name="Right Arrow 40">
                <a:extLst>
                  <a:ext uri="{FF2B5EF4-FFF2-40B4-BE49-F238E27FC236}">
                    <a16:creationId xmlns:a16="http://schemas.microsoft.com/office/drawing/2014/main" id="{48720D5B-650C-924B-BC67-5B0D8E7F5EDC}"/>
                  </a:ext>
                </a:extLst>
              </p:cNvPr>
              <p:cNvSpPr/>
              <p:nvPr/>
            </p:nvSpPr>
            <p:spPr>
              <a:xfrm>
                <a:off x="5119149" y="3117547"/>
                <a:ext cx="752903" cy="329184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901DBB-661E-E647-80AA-9B7D448CF32D}"/>
                </a:ext>
              </a:extLst>
            </p:cNvPr>
            <p:cNvGrpSpPr/>
            <p:nvPr/>
          </p:nvGrpSpPr>
          <p:grpSpPr>
            <a:xfrm>
              <a:off x="3373215" y="2136508"/>
              <a:ext cx="2497231" cy="687622"/>
              <a:chOff x="3373215" y="2136508"/>
              <a:chExt cx="2497231" cy="687622"/>
            </a:xfrm>
          </p:grpSpPr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3FAA1305-E698-DC44-BD76-FD481FCE3C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215" y="2136508"/>
                <a:ext cx="1744329" cy="687622"/>
              </a:xfrm>
              <a:prstGeom prst="hexagon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photolysis</a:t>
                </a:r>
              </a:p>
            </p:txBody>
          </p:sp>
          <p:sp>
            <p:nvSpPr>
              <p:cNvPr id="42" name="Right Arrow 41">
                <a:extLst>
                  <a:ext uri="{FF2B5EF4-FFF2-40B4-BE49-F238E27FC236}">
                    <a16:creationId xmlns:a16="http://schemas.microsoft.com/office/drawing/2014/main" id="{B2025184-C6D6-C34D-B6D0-1A11371E872C}"/>
                  </a:ext>
                </a:extLst>
              </p:cNvPr>
              <p:cNvSpPr/>
              <p:nvPr/>
            </p:nvSpPr>
            <p:spPr>
              <a:xfrm>
                <a:off x="5117543" y="2315727"/>
                <a:ext cx="752903" cy="329184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6E0E6BB-7B21-674B-B503-4366CBAEFFB7}"/>
                </a:ext>
              </a:extLst>
            </p:cNvPr>
            <p:cNvGrpSpPr/>
            <p:nvPr/>
          </p:nvGrpSpPr>
          <p:grpSpPr>
            <a:xfrm>
              <a:off x="3373215" y="1450031"/>
              <a:ext cx="2497231" cy="598225"/>
              <a:chOff x="3373215" y="1450031"/>
              <a:chExt cx="2497231" cy="598225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CDFDA97-CB4B-9641-BE1E-9E3A7A0D7C0B}"/>
                  </a:ext>
                </a:extLst>
              </p:cNvPr>
              <p:cNvSpPr/>
              <p:nvPr/>
            </p:nvSpPr>
            <p:spPr>
              <a:xfrm>
                <a:off x="3373215" y="1450031"/>
                <a:ext cx="1744329" cy="59822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model state</a:t>
                </a:r>
              </a:p>
            </p:txBody>
          </p:sp>
          <p:sp>
            <p:nvSpPr>
              <p:cNvPr id="11" name="Left-Right Arrow 10">
                <a:extLst>
                  <a:ext uri="{FF2B5EF4-FFF2-40B4-BE49-F238E27FC236}">
                    <a16:creationId xmlns:a16="http://schemas.microsoft.com/office/drawing/2014/main" id="{8EC22855-B51D-BD4D-B5CD-F9A37EE65978}"/>
                  </a:ext>
                </a:extLst>
              </p:cNvPr>
              <p:cNvSpPr/>
              <p:nvPr/>
            </p:nvSpPr>
            <p:spPr>
              <a:xfrm>
                <a:off x="5117543" y="1588196"/>
                <a:ext cx="752903" cy="329184"/>
              </a:xfrm>
              <a:prstGeom prst="left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83CD41C1-35CA-6E4E-A7E4-24CCD551DF87}"/>
              </a:ext>
            </a:extLst>
          </p:cNvPr>
          <p:cNvSpPr/>
          <p:nvPr/>
        </p:nvSpPr>
        <p:spPr>
          <a:xfrm>
            <a:off x="259909" y="5364823"/>
            <a:ext cx="1828800" cy="64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provides aerosol</a:t>
            </a: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properties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1BADC1D-71B1-C24C-ABD6-C515994B34E3}"/>
              </a:ext>
            </a:extLst>
          </p:cNvPr>
          <p:cNvGrpSpPr/>
          <p:nvPr/>
        </p:nvGrpSpPr>
        <p:grpSpPr>
          <a:xfrm>
            <a:off x="5803492" y="859537"/>
            <a:ext cx="4123467" cy="5230368"/>
            <a:chOff x="5803492" y="859537"/>
            <a:chExt cx="4123467" cy="52303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CB33797-139E-1348-9204-C4A5509927B7}"/>
                </a:ext>
              </a:extLst>
            </p:cNvPr>
            <p:cNvGrpSpPr/>
            <p:nvPr/>
          </p:nvGrpSpPr>
          <p:grpSpPr>
            <a:xfrm>
              <a:off x="5803492" y="859537"/>
              <a:ext cx="4123467" cy="5230368"/>
              <a:chOff x="6618500" y="859537"/>
              <a:chExt cx="4123467" cy="523036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8983AEE-4DDA-8641-98E4-4BDD3218BF70}"/>
                  </a:ext>
                </a:extLst>
              </p:cNvPr>
              <p:cNvSpPr/>
              <p:nvPr/>
            </p:nvSpPr>
            <p:spPr>
              <a:xfrm>
                <a:off x="6661437" y="859537"/>
                <a:ext cx="4080530" cy="5230368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110000"/>
                      <a:satMod val="105000"/>
                      <a:tint val="67000"/>
                      <a:alpha val="20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  <a:alpha val="30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  <a:alpha val="30000"/>
                    </a:schemeClr>
                  </a:gs>
                </a:gsLst>
              </a:gra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0B703CA-4648-8647-B127-3BDA6883373F}"/>
                  </a:ext>
                </a:extLst>
              </p:cNvPr>
              <p:cNvSpPr txBox="1"/>
              <p:nvPr/>
            </p:nvSpPr>
            <p:spPr>
              <a:xfrm>
                <a:off x="6618500" y="893827"/>
                <a:ext cx="2406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Chemistry Module</a:t>
                </a: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6287E0-BC95-1245-A399-0563AF86EF60}"/>
                </a:ext>
              </a:extLst>
            </p:cNvPr>
            <p:cNvSpPr/>
            <p:nvPr/>
          </p:nvSpPr>
          <p:spPr>
            <a:xfrm>
              <a:off x="6122506" y="1528561"/>
              <a:ext cx="934278" cy="378090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b="1" dirty="0"/>
                <a:t>chemistry core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7146A515-2A8D-834C-B121-1A3B6566C00F}"/>
                </a:ext>
              </a:extLst>
            </p:cNvPr>
            <p:cNvSpPr/>
            <p:nvPr/>
          </p:nvSpPr>
          <p:spPr>
            <a:xfrm>
              <a:off x="7551521" y="3254539"/>
              <a:ext cx="2007705" cy="183060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integrated</a:t>
              </a:r>
            </a:p>
            <a:p>
              <a:pPr algn="ctr"/>
              <a:r>
                <a:rPr lang="en-US" b="1" dirty="0"/>
                <a:t>chemical</a:t>
              </a:r>
            </a:p>
            <a:p>
              <a:pPr algn="ctr"/>
              <a:r>
                <a:rPr lang="en-US" b="1" dirty="0"/>
                <a:t>mechanism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B419145-DE88-5148-95A9-3DC69E333D46}"/>
              </a:ext>
            </a:extLst>
          </p:cNvPr>
          <p:cNvGrpSpPr/>
          <p:nvPr/>
        </p:nvGrpSpPr>
        <p:grpSpPr>
          <a:xfrm>
            <a:off x="11032969" y="859537"/>
            <a:ext cx="913866" cy="5230368"/>
            <a:chOff x="6618501" y="859537"/>
            <a:chExt cx="1121241" cy="5230368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B6A4D95-1D3C-8F46-8D5E-42CA4138CBB2}"/>
                </a:ext>
              </a:extLst>
            </p:cNvPr>
            <p:cNvSpPr/>
            <p:nvPr/>
          </p:nvSpPr>
          <p:spPr>
            <a:xfrm>
              <a:off x="6661439" y="859537"/>
              <a:ext cx="1078303" cy="5230368"/>
            </a:xfrm>
            <a:prstGeom prst="rect">
              <a:avLst/>
            </a:prstGeom>
            <a:gradFill>
              <a:gsLst>
                <a:gs pos="0">
                  <a:schemeClr val="accent3">
                    <a:lumMod val="110000"/>
                    <a:satMod val="105000"/>
                    <a:tint val="67000"/>
                    <a:alpha val="20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  <a:alpha val="30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  <a:alpha val="3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C8229E9-F6DF-234D-9A71-FBC12C2A0ACB}"/>
                </a:ext>
              </a:extLst>
            </p:cNvPr>
            <p:cNvSpPr txBox="1"/>
            <p:nvPr/>
          </p:nvSpPr>
          <p:spPr>
            <a:xfrm>
              <a:off x="6618501" y="893827"/>
              <a:ext cx="1121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Solver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5E8A63F-64BD-E843-B051-E491064AD16F}"/>
              </a:ext>
            </a:extLst>
          </p:cNvPr>
          <p:cNvSpPr/>
          <p:nvPr/>
        </p:nvSpPr>
        <p:spPr>
          <a:xfrm>
            <a:off x="10241663" y="1226184"/>
            <a:ext cx="515872" cy="445867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b="1" dirty="0"/>
              <a:t>solver API</a:t>
            </a:r>
          </a:p>
        </p:txBody>
      </p:sp>
      <p:sp>
        <p:nvSpPr>
          <p:cNvPr id="58" name="Left-Right Arrow 57">
            <a:extLst>
              <a:ext uri="{FF2B5EF4-FFF2-40B4-BE49-F238E27FC236}">
                <a16:creationId xmlns:a16="http://schemas.microsoft.com/office/drawing/2014/main" id="{38376F3A-386D-1E4B-A23E-3D90364F1486}"/>
              </a:ext>
            </a:extLst>
          </p:cNvPr>
          <p:cNvSpPr/>
          <p:nvPr/>
        </p:nvSpPr>
        <p:spPr>
          <a:xfrm>
            <a:off x="7091781" y="1977809"/>
            <a:ext cx="3111255" cy="357795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16A429F-6B32-9C4D-840F-112F84AC00A2}"/>
              </a:ext>
            </a:extLst>
          </p:cNvPr>
          <p:cNvGrpSpPr/>
          <p:nvPr/>
        </p:nvGrpSpPr>
        <p:grpSpPr>
          <a:xfrm>
            <a:off x="7070983" y="3719097"/>
            <a:ext cx="468609" cy="901485"/>
            <a:chOff x="7070983" y="3823229"/>
            <a:chExt cx="468609" cy="901485"/>
          </a:xfrm>
        </p:grpSpPr>
        <p:sp>
          <p:nvSpPr>
            <p:cNvPr id="59" name="Right Arrow 58">
              <a:extLst>
                <a:ext uri="{FF2B5EF4-FFF2-40B4-BE49-F238E27FC236}">
                  <a16:creationId xmlns:a16="http://schemas.microsoft.com/office/drawing/2014/main" id="{8B4BF173-BFF8-9845-A6C9-CC4A0928F033}"/>
                </a:ext>
              </a:extLst>
            </p:cNvPr>
            <p:cNvSpPr/>
            <p:nvPr/>
          </p:nvSpPr>
          <p:spPr>
            <a:xfrm>
              <a:off x="7070983" y="3823229"/>
              <a:ext cx="468609" cy="329184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D75C95E4-B2C7-FF49-B6EA-D27AC91667B5}"/>
                </a:ext>
              </a:extLst>
            </p:cNvPr>
            <p:cNvSpPr/>
            <p:nvPr/>
          </p:nvSpPr>
          <p:spPr>
            <a:xfrm>
              <a:off x="7070983" y="4395530"/>
              <a:ext cx="468609" cy="329184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Left-Right Arrow 62">
            <a:extLst>
              <a:ext uri="{FF2B5EF4-FFF2-40B4-BE49-F238E27FC236}">
                <a16:creationId xmlns:a16="http://schemas.microsoft.com/office/drawing/2014/main" id="{6E821112-41E0-654B-9677-C2D795D36087}"/>
              </a:ext>
            </a:extLst>
          </p:cNvPr>
          <p:cNvSpPr/>
          <p:nvPr/>
        </p:nvSpPr>
        <p:spPr>
          <a:xfrm>
            <a:off x="9562437" y="4021111"/>
            <a:ext cx="674954" cy="297456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7D4559-9B31-C745-8A81-3A131522EC78}"/>
              </a:ext>
            </a:extLst>
          </p:cNvPr>
          <p:cNvSpPr txBox="1"/>
          <p:nvPr/>
        </p:nvSpPr>
        <p:spPr>
          <a:xfrm>
            <a:off x="7539592" y="5684863"/>
            <a:ext cx="297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PartMC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Science Library</a:t>
            </a: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2B0B237E-71F2-A04E-BFE3-A58D28859DA3}"/>
              </a:ext>
            </a:extLst>
          </p:cNvPr>
          <p:cNvSpPr>
            <a:spLocks noChangeAspect="1"/>
          </p:cNvSpPr>
          <p:nvPr/>
        </p:nvSpPr>
        <p:spPr>
          <a:xfrm>
            <a:off x="294550" y="3360659"/>
            <a:ext cx="1744329" cy="687622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4256377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DAA85-1B71-41F3-93EE-10CDD718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Configuration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E6482-6066-4482-A64D-572DCD1D2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2" y="1215073"/>
            <a:ext cx="11235585" cy="1229954"/>
          </a:xfrm>
        </p:spPr>
        <p:txBody>
          <a:bodyPr/>
          <a:lstStyle/>
          <a:p>
            <a:pPr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Readily applied to science models</a:t>
            </a:r>
          </a:p>
          <a:p>
            <a:pPr>
              <a:tabLst>
                <a:tab pos="2238375" algn="l"/>
              </a:tabLst>
            </a:pPr>
            <a:r>
              <a:rPr lang="en-US" b="1" dirty="0">
                <a:solidFill>
                  <a:srgbClr val="004890"/>
                </a:solidFill>
              </a:rPr>
              <a:t>Industry standard – lots of free tools available</a:t>
            </a:r>
          </a:p>
          <a:p>
            <a:pPr>
              <a:tabLst>
                <a:tab pos="2238375" algn="l"/>
              </a:tabLst>
            </a:pPr>
            <a:endParaRPr lang="en-US" b="1" dirty="0">
              <a:solidFill>
                <a:srgbClr val="004890"/>
              </a:solidFill>
            </a:endParaRPr>
          </a:p>
          <a:p>
            <a:pPr>
              <a:tabLst>
                <a:tab pos="2238375" algn="l"/>
              </a:tabLst>
            </a:pPr>
            <a:endParaRPr lang="en-US" b="1" dirty="0">
              <a:solidFill>
                <a:srgbClr val="00489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AA982-3C9B-4746-A43C-4828465112C5}"/>
              </a:ext>
            </a:extLst>
          </p:cNvPr>
          <p:cNvSpPr txBox="1"/>
          <p:nvPr/>
        </p:nvSpPr>
        <p:spPr>
          <a:xfrm>
            <a:off x="8346606" y="2627702"/>
            <a:ext cx="3445452" cy="30162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MONARCH mass-based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AERO_REP_MODAL_BINNED_MASS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modes/bins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dust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BINNED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phases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[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dust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],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bins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minimum diameter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1.0e-7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maximum diameter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1.0e-5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},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 matter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MODAL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phases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[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 matter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],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shape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LOG_NORMAL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geometric mean diameter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2.12e-8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geometric standard deviation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2.24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},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B791F-FB55-354A-9898-ABC22E17BEA8}"/>
              </a:ext>
            </a:extLst>
          </p:cNvPr>
          <p:cNvSpPr txBox="1"/>
          <p:nvPr/>
        </p:nvSpPr>
        <p:spPr>
          <a:xfrm>
            <a:off x="2959575" y="2627702"/>
            <a:ext cx="3117499" cy="116955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SIMPOL_PHASE_TRANSFER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gas-phase species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ISOP-P1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aerosol phase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 matter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aerosol-phase species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ISOP-P1_aero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[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3.81e3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-2.13e1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0.0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0.0 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0EB7B-56D8-1749-8B7B-EAB0457E6240}"/>
              </a:ext>
            </a:extLst>
          </p:cNvPr>
          <p:cNvSpPr txBox="1"/>
          <p:nvPr/>
        </p:nvSpPr>
        <p:spPr>
          <a:xfrm>
            <a:off x="5261804" y="3661258"/>
            <a:ext cx="3396004" cy="24006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n-butanol/water activity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SUB_MODEL_UNIFAC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phases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[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n-butanol/water mixture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"],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functional groups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CH2(-OH)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group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 err="1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CHn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(-OH)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volume </a:t>
            </a:r>
            <a:r>
              <a:rPr lang="en-US" sz="1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0.6744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</a:t>
            </a:r>
            <a:r>
              <a:rPr lang="en-US" sz="1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0.540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},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CH2(hydrophobic tail)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group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 err="1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CHn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(hydrophobic tail)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volume </a:t>
            </a:r>
            <a:r>
              <a:rPr lang="en-US" sz="1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0.6744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</a:t>
            </a:r>
            <a:r>
              <a:rPr lang="en-US" sz="1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0.540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},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B01EB6-758C-CF44-A80B-C723701745D3}"/>
              </a:ext>
            </a:extLst>
          </p:cNvPr>
          <p:cNvSpPr txBox="1"/>
          <p:nvPr/>
        </p:nvSpPr>
        <p:spPr>
          <a:xfrm>
            <a:off x="3168214" y="3650986"/>
            <a:ext cx="1864827" cy="209288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reactants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O3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{} 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{}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},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NO2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{}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},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ARRHENIUS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3.0E-12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0.0E+00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1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1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-1500.0</a:t>
            </a:r>
          </a:p>
          <a:p>
            <a:pPr defTabSz="182880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06674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3CA0B-639D-064A-B8F6-4D189F06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Configuration Files – Arrhenius Reaction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2F342-A38E-7744-842A-BCBB2F792920}"/>
              </a:ext>
            </a:extLst>
          </p:cNvPr>
          <p:cNvSpPr txBox="1"/>
          <p:nvPr/>
        </p:nvSpPr>
        <p:spPr>
          <a:xfrm>
            <a:off x="6718850" y="1872928"/>
            <a:ext cx="4337860" cy="3785652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{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reactants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”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NO3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{},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{}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},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NO2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 ”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: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2.0 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}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},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ARRHENIUS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1.5E-11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170.0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}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CFF6DE-C3C7-F148-93FB-A38DAB5521AA}"/>
              </a:ext>
            </a:extLst>
          </p:cNvPr>
          <p:cNvGrpSpPr/>
          <p:nvPr/>
        </p:nvGrpSpPr>
        <p:grpSpPr>
          <a:xfrm>
            <a:off x="2047461" y="2737437"/>
            <a:ext cx="3140765" cy="602111"/>
            <a:chOff x="1431235" y="1544742"/>
            <a:chExt cx="3140765" cy="6021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85413B-73BB-114E-ADE9-D8EAD43912AD}"/>
                </a:ext>
              </a:extLst>
            </p:cNvPr>
            <p:cNvSpPr txBox="1"/>
            <p:nvPr/>
          </p:nvSpPr>
          <p:spPr>
            <a:xfrm>
              <a:off x="1431235" y="1689653"/>
              <a:ext cx="3140765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NO3 + NO            2 NO2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5819FB6-618C-BC47-8024-A8364927E771}"/>
                </a:ext>
              </a:extLst>
            </p:cNvPr>
            <p:cNvCxnSpPr>
              <a:cxnSpLocks/>
            </p:cNvCxnSpPr>
            <p:nvPr/>
          </p:nvCxnSpPr>
          <p:spPr>
            <a:xfrm>
              <a:off x="2922103" y="1900606"/>
              <a:ext cx="4572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301A35-93B2-1546-9214-20FAC98BBF68}"/>
                </a:ext>
              </a:extLst>
            </p:cNvPr>
            <p:cNvSpPr txBox="1"/>
            <p:nvPr/>
          </p:nvSpPr>
          <p:spPr>
            <a:xfrm>
              <a:off x="2981737" y="1544742"/>
              <a:ext cx="536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C3CA42-1939-B740-B390-792123AFD717}"/>
                  </a:ext>
                </a:extLst>
              </p:cNvPr>
              <p:cNvSpPr txBox="1"/>
              <p:nvPr/>
            </p:nvSpPr>
            <p:spPr>
              <a:xfrm>
                <a:off x="2047461" y="3765754"/>
                <a:ext cx="3120887" cy="638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C3CA42-1939-B740-B390-792123AFD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461" y="3765754"/>
                <a:ext cx="3120887" cy="638765"/>
              </a:xfrm>
              <a:prstGeom prst="rect">
                <a:avLst/>
              </a:prstGeom>
              <a:blipFill>
                <a:blip r:embed="rId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998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522D-30FA-8A42-9D69-EE7E275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Configuration Files – UNIFAC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FD01E6-35EC-FB4B-B0EA-18A5109F355F}"/>
              </a:ext>
            </a:extLst>
          </p:cNvPr>
          <p:cNvSpPr txBox="1"/>
          <p:nvPr/>
        </p:nvSpPr>
        <p:spPr>
          <a:xfrm>
            <a:off x="464803" y="878029"/>
            <a:ext cx="6372322" cy="53245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{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n-butanol/water activity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"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SUB_MODEL_UNIFAC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phases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[ "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n-butanol/water mixture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"],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”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groups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2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CHn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(-OH)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 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interactions with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986.5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”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H2O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2314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}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},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"</a:t>
            </a:r>
            <a:r>
              <a:rPr lang="en-US" sz="2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CHn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(hydrophobic tail)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 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interactions with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{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"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OH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986.5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”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H2O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: </a:t>
            </a:r>
            <a:r>
              <a:rPr lang="en-US" sz="2000" dirty="0">
                <a:solidFill>
                  <a:srgbClr val="B24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1325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}</a:t>
            </a:r>
          </a:p>
          <a:p>
            <a:pPr defTabSz="182880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},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0A239-E3C2-F94D-93B6-68671B1F760E}"/>
              </a:ext>
            </a:extLst>
          </p:cNvPr>
          <p:cNvSpPr/>
          <p:nvPr/>
        </p:nvSpPr>
        <p:spPr>
          <a:xfrm>
            <a:off x="3485322" y="6415739"/>
            <a:ext cx="7984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dirty="0" err="1"/>
              <a:t>Marcolli</a:t>
            </a:r>
            <a:r>
              <a:rPr lang="en-US" dirty="0"/>
              <a:t>, C., &amp; Peter, T. (2005). </a:t>
            </a:r>
            <a:r>
              <a:rPr lang="en-US" i="1" dirty="0"/>
              <a:t>Atmos. Chem. Phys Discuss</a:t>
            </a:r>
            <a:r>
              <a:rPr lang="en-US" dirty="0"/>
              <a:t>, </a:t>
            </a:r>
            <a:r>
              <a:rPr lang="en-US" i="1" dirty="0"/>
              <a:t>5</a:t>
            </a:r>
            <a:r>
              <a:rPr lang="en-US" dirty="0"/>
              <a:t>(2), 1501–1527.</a:t>
            </a:r>
            <a:endParaRPr lang="en-US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5FD63-C552-4340-B6D4-EEF6820D5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121" y="2844241"/>
            <a:ext cx="7415971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93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DAA85-1B71-41F3-93EE-10CDD718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Object-Oriented Design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B42C24-1016-B74D-A552-8451FF8E681E}"/>
              </a:ext>
            </a:extLst>
          </p:cNvPr>
          <p:cNvGrpSpPr/>
          <p:nvPr/>
        </p:nvGrpSpPr>
        <p:grpSpPr>
          <a:xfrm>
            <a:off x="317089" y="859537"/>
            <a:ext cx="4123467" cy="5230368"/>
            <a:chOff x="5803492" y="859537"/>
            <a:chExt cx="4123467" cy="52303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25874CA-E27C-B343-89A0-3757FE94956E}"/>
                </a:ext>
              </a:extLst>
            </p:cNvPr>
            <p:cNvGrpSpPr/>
            <p:nvPr/>
          </p:nvGrpSpPr>
          <p:grpSpPr>
            <a:xfrm>
              <a:off x="5803492" y="859537"/>
              <a:ext cx="4123467" cy="5230368"/>
              <a:chOff x="5803492" y="859537"/>
              <a:chExt cx="4123467" cy="523036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9FE7848-9D44-AA49-AFE3-32295A39CBC3}"/>
                  </a:ext>
                </a:extLst>
              </p:cNvPr>
              <p:cNvGrpSpPr/>
              <p:nvPr/>
            </p:nvGrpSpPr>
            <p:grpSpPr>
              <a:xfrm>
                <a:off x="5803492" y="859537"/>
                <a:ext cx="4123467" cy="5230368"/>
                <a:chOff x="6618500" y="859537"/>
                <a:chExt cx="4123467" cy="5230368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1B0A70D-1685-4343-ABC3-4224B8499248}"/>
                    </a:ext>
                  </a:extLst>
                </p:cNvPr>
                <p:cNvSpPr/>
                <p:nvPr/>
              </p:nvSpPr>
              <p:spPr>
                <a:xfrm>
                  <a:off x="6661437" y="859537"/>
                  <a:ext cx="4080530" cy="5230368"/>
                </a:xfrm>
                <a:prstGeom prst="rect">
                  <a:avLst/>
                </a:prstGeom>
                <a:gradFill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  <a:alpha val="20000"/>
                      </a:schemeClr>
                    </a:gs>
                    <a:gs pos="50000">
                      <a:schemeClr val="accent3">
                        <a:lumMod val="105000"/>
                        <a:satMod val="103000"/>
                        <a:tint val="73000"/>
                        <a:alpha val="30000"/>
                      </a:schemeClr>
                    </a:gs>
                    <a:gs pos="100000">
                      <a:schemeClr val="accent3">
                        <a:lumMod val="105000"/>
                        <a:satMod val="109000"/>
                        <a:tint val="81000"/>
                        <a:alpha val="30000"/>
                      </a:schemeClr>
                    </a:gs>
                  </a:gsLst>
                </a:gradFill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DD9FF0C-D6E5-8A43-AA1E-A8A0492D97CE}"/>
                    </a:ext>
                  </a:extLst>
                </p:cNvPr>
                <p:cNvSpPr txBox="1"/>
                <p:nvPr/>
              </p:nvSpPr>
              <p:spPr>
                <a:xfrm>
                  <a:off x="6618500" y="893827"/>
                  <a:ext cx="24062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Chemistry Module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4F9AF84-8CF1-174B-AEFF-ED700E718CD6}"/>
                  </a:ext>
                </a:extLst>
              </p:cNvPr>
              <p:cNvSpPr/>
              <p:nvPr/>
            </p:nvSpPr>
            <p:spPr>
              <a:xfrm>
                <a:off x="6122506" y="1528561"/>
                <a:ext cx="934278" cy="3780909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b="1" dirty="0"/>
                  <a:t>chemistry core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0C9871E1-B263-0644-BA4A-05B959525A72}"/>
                  </a:ext>
                </a:extLst>
              </p:cNvPr>
              <p:cNvSpPr/>
              <p:nvPr/>
            </p:nvSpPr>
            <p:spPr>
              <a:xfrm>
                <a:off x="7551521" y="3254539"/>
                <a:ext cx="2007705" cy="1830601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integrated</a:t>
                </a:r>
              </a:p>
              <a:p>
                <a:pPr algn="ctr"/>
                <a:r>
                  <a:rPr lang="en-US" b="1" dirty="0"/>
                  <a:t>chemical</a:t>
                </a:r>
              </a:p>
              <a:p>
                <a:pPr algn="ctr"/>
                <a:r>
                  <a:rPr lang="en-US" b="1" dirty="0"/>
                  <a:t>mechanism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B96BB4-C67C-CF40-855A-FE3742753D74}"/>
                </a:ext>
              </a:extLst>
            </p:cNvPr>
            <p:cNvGrpSpPr/>
            <p:nvPr/>
          </p:nvGrpSpPr>
          <p:grpSpPr>
            <a:xfrm>
              <a:off x="7070983" y="3719097"/>
              <a:ext cx="468609" cy="901485"/>
              <a:chOff x="7070983" y="3823229"/>
              <a:chExt cx="468609" cy="901485"/>
            </a:xfrm>
          </p:grpSpPr>
          <p:sp>
            <p:nvSpPr>
              <p:cNvPr id="22" name="Right Arrow 21">
                <a:extLst>
                  <a:ext uri="{FF2B5EF4-FFF2-40B4-BE49-F238E27FC236}">
                    <a16:creationId xmlns:a16="http://schemas.microsoft.com/office/drawing/2014/main" id="{6F5AE1A8-9A7D-7943-88D9-9E6DBDC3FA62}"/>
                  </a:ext>
                </a:extLst>
              </p:cNvPr>
              <p:cNvSpPr/>
              <p:nvPr/>
            </p:nvSpPr>
            <p:spPr>
              <a:xfrm>
                <a:off x="7070983" y="3823229"/>
                <a:ext cx="468609" cy="329184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Arrow 22">
                <a:extLst>
                  <a:ext uri="{FF2B5EF4-FFF2-40B4-BE49-F238E27FC236}">
                    <a16:creationId xmlns:a16="http://schemas.microsoft.com/office/drawing/2014/main" id="{6DF5A256-EE8E-B24A-92A8-B3A5ACD0741D}"/>
                  </a:ext>
                </a:extLst>
              </p:cNvPr>
              <p:cNvSpPr/>
              <p:nvPr/>
            </p:nvSpPr>
            <p:spPr>
              <a:xfrm>
                <a:off x="7070983" y="4395530"/>
                <a:ext cx="468609" cy="329184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E807C9-4BC4-E547-9736-FF774F19D490}"/>
              </a:ext>
            </a:extLst>
          </p:cNvPr>
          <p:cNvGrpSpPr/>
          <p:nvPr/>
        </p:nvGrpSpPr>
        <p:grpSpPr>
          <a:xfrm>
            <a:off x="3877692" y="859537"/>
            <a:ext cx="7671578" cy="5230368"/>
            <a:chOff x="3877692" y="859537"/>
            <a:chExt cx="7671578" cy="5230368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EF1E1E5-7C7D-1340-AAF7-051FA366B27E}"/>
                </a:ext>
              </a:extLst>
            </p:cNvPr>
            <p:cNvSpPr/>
            <p:nvPr/>
          </p:nvSpPr>
          <p:spPr>
            <a:xfrm rot="1853675">
              <a:off x="3877692" y="1576326"/>
              <a:ext cx="2670854" cy="3998933"/>
            </a:xfrm>
            <a:custGeom>
              <a:avLst/>
              <a:gdLst>
                <a:gd name="connsiteX0" fmla="*/ 0 w 2670854"/>
                <a:gd name="connsiteY0" fmla="*/ 0 h 3998933"/>
                <a:gd name="connsiteX1" fmla="*/ 2670854 w 2670854"/>
                <a:gd name="connsiteY1" fmla="*/ 0 h 3998933"/>
                <a:gd name="connsiteX2" fmla="*/ 2670854 w 2670854"/>
                <a:gd name="connsiteY2" fmla="*/ 3998933 h 3998933"/>
                <a:gd name="connsiteX3" fmla="*/ 915817 w 2670854"/>
                <a:gd name="connsiteY3" fmla="*/ 3998933 h 3998933"/>
                <a:gd name="connsiteX4" fmla="*/ 949460 w 2670854"/>
                <a:gd name="connsiteY4" fmla="*/ 3961384 h 3998933"/>
                <a:gd name="connsiteX5" fmla="*/ 965017 w 2670854"/>
                <a:gd name="connsiteY5" fmla="*/ 3624463 h 3998933"/>
                <a:gd name="connsiteX6" fmla="*/ 338396 w 2670854"/>
                <a:gd name="connsiteY6" fmla="*/ 2577231 h 3998933"/>
                <a:gd name="connsiteX7" fmla="*/ 34142 w 2670854"/>
                <a:gd name="connsiteY7" fmla="*/ 2431671 h 3998933"/>
                <a:gd name="connsiteX8" fmla="*/ 0 w 2670854"/>
                <a:gd name="connsiteY8" fmla="*/ 2439962 h 399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0854" h="3998933">
                  <a:moveTo>
                    <a:pt x="0" y="0"/>
                  </a:moveTo>
                  <a:lnTo>
                    <a:pt x="2670854" y="0"/>
                  </a:lnTo>
                  <a:lnTo>
                    <a:pt x="2670854" y="3998933"/>
                  </a:lnTo>
                  <a:lnTo>
                    <a:pt x="915817" y="3998933"/>
                  </a:lnTo>
                  <a:lnTo>
                    <a:pt x="949460" y="3961384"/>
                  </a:lnTo>
                  <a:cubicBezTo>
                    <a:pt x="1019647" y="3865411"/>
                    <a:pt x="1029907" y="3732911"/>
                    <a:pt x="965017" y="3624463"/>
                  </a:cubicBezTo>
                  <a:lnTo>
                    <a:pt x="338396" y="2577231"/>
                  </a:lnTo>
                  <a:cubicBezTo>
                    <a:pt x="273505" y="2468784"/>
                    <a:pt x="151894" y="2415189"/>
                    <a:pt x="34142" y="2431671"/>
                  </a:cubicBezTo>
                  <a:lnTo>
                    <a:pt x="0" y="243996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D10691B-1F2D-D344-9B87-8472CE93C629}"/>
                </a:ext>
              </a:extLst>
            </p:cNvPr>
            <p:cNvSpPr/>
            <p:nvPr/>
          </p:nvSpPr>
          <p:spPr>
            <a:xfrm>
              <a:off x="4871791" y="859537"/>
              <a:ext cx="6677479" cy="523036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D7A3A8-2741-444E-B367-9EF73CAB302A}"/>
              </a:ext>
            </a:extLst>
          </p:cNvPr>
          <p:cNvGrpSpPr/>
          <p:nvPr/>
        </p:nvGrpSpPr>
        <p:grpSpPr>
          <a:xfrm>
            <a:off x="5288456" y="3582550"/>
            <a:ext cx="2651440" cy="1565919"/>
            <a:chOff x="4140250" y="4333462"/>
            <a:chExt cx="1908313" cy="156591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FFA1EDF-4920-C747-B182-BE50560BDBF4}"/>
                </a:ext>
              </a:extLst>
            </p:cNvPr>
            <p:cNvSpPr/>
            <p:nvPr/>
          </p:nvSpPr>
          <p:spPr>
            <a:xfrm>
              <a:off x="4140250" y="4333462"/>
              <a:ext cx="1908313" cy="31805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/>
                <a:t>SubModel</a:t>
              </a:r>
              <a:endParaRPr lang="en-US" i="1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8C7D74-6ABA-4148-BA6B-2B33460FCFA5}"/>
                </a:ext>
              </a:extLst>
            </p:cNvPr>
            <p:cNvSpPr/>
            <p:nvPr/>
          </p:nvSpPr>
          <p:spPr>
            <a:xfrm>
              <a:off x="4140250" y="4651514"/>
              <a:ext cx="1908313" cy="124786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/>
                <a:t>update()</a:t>
              </a:r>
            </a:p>
            <a:p>
              <a:r>
                <a:rPr lang="en-US" dirty="0"/>
                <a:t>…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D7EF55-B0D2-4340-9AFF-2515AED6C096}"/>
              </a:ext>
            </a:extLst>
          </p:cNvPr>
          <p:cNvGrpSpPr/>
          <p:nvPr/>
        </p:nvGrpSpPr>
        <p:grpSpPr>
          <a:xfrm>
            <a:off x="8515581" y="1485373"/>
            <a:ext cx="2651440" cy="1789044"/>
            <a:chOff x="4154556" y="4333462"/>
            <a:chExt cx="1908313" cy="178904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B7226CF-0B7F-0C40-BD16-E071ADD5EC4D}"/>
                </a:ext>
              </a:extLst>
            </p:cNvPr>
            <p:cNvSpPr/>
            <p:nvPr/>
          </p:nvSpPr>
          <p:spPr>
            <a:xfrm>
              <a:off x="4154556" y="4333462"/>
              <a:ext cx="1908313" cy="3180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/>
                <a:t>AerosolRepresentation</a:t>
              </a:r>
              <a:endParaRPr lang="en-US" i="1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5E65140-A0EF-9445-8733-8ABBBCC7652F}"/>
                </a:ext>
              </a:extLst>
            </p:cNvPr>
            <p:cNvSpPr/>
            <p:nvPr/>
          </p:nvSpPr>
          <p:spPr>
            <a:xfrm>
              <a:off x="4154556" y="4651514"/>
              <a:ext cx="1908313" cy="1470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 err="1"/>
                <a:t>effective_radius</a:t>
              </a:r>
              <a:r>
                <a:rPr lang="en-US" dirty="0"/>
                <a:t>()</a:t>
              </a:r>
            </a:p>
            <a:p>
              <a:r>
                <a:rPr lang="en-US" dirty="0" err="1"/>
                <a:t>number_concentration</a:t>
              </a:r>
              <a:r>
                <a:rPr lang="en-US" dirty="0"/>
                <a:t>()</a:t>
              </a:r>
            </a:p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5CC4A6-9D36-6744-8C54-5370CDF4619D}"/>
              </a:ext>
            </a:extLst>
          </p:cNvPr>
          <p:cNvGrpSpPr/>
          <p:nvPr/>
        </p:nvGrpSpPr>
        <p:grpSpPr>
          <a:xfrm>
            <a:off x="5288456" y="1485373"/>
            <a:ext cx="2651441" cy="1789044"/>
            <a:chOff x="4154556" y="4333462"/>
            <a:chExt cx="1908314" cy="178904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8449D82-D8C9-A242-AC97-B6AB5CFD79FB}"/>
                </a:ext>
              </a:extLst>
            </p:cNvPr>
            <p:cNvSpPr/>
            <p:nvPr/>
          </p:nvSpPr>
          <p:spPr>
            <a:xfrm>
              <a:off x="4154557" y="4333462"/>
              <a:ext cx="1908313" cy="3180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Reaction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B8B2822-C5E1-5440-A4E1-C8DB2C2E496B}"/>
                </a:ext>
              </a:extLst>
            </p:cNvPr>
            <p:cNvSpPr/>
            <p:nvPr/>
          </p:nvSpPr>
          <p:spPr>
            <a:xfrm>
              <a:off x="4154556" y="4651513"/>
              <a:ext cx="1908313" cy="14709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load()</a:t>
              </a:r>
            </a:p>
            <a:p>
              <a:r>
                <a:rPr lang="en-US" dirty="0"/>
                <a:t>initialize()</a:t>
              </a:r>
            </a:p>
            <a:p>
              <a:r>
                <a:rPr lang="en-US" dirty="0" err="1"/>
                <a:t>calc_derivative</a:t>
              </a:r>
              <a:r>
                <a:rPr lang="en-US" dirty="0"/>
                <a:t>()</a:t>
              </a:r>
            </a:p>
            <a:p>
              <a:r>
                <a:rPr lang="en-US" dirty="0" err="1"/>
                <a:t>calc_Jacoobian</a:t>
              </a:r>
              <a:r>
                <a:rPr lang="en-US" dirty="0"/>
                <a:t>()</a:t>
              </a:r>
            </a:p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6802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12762</TotalTime>
  <Words>2054</Words>
  <Application>Microsoft Macintosh PowerPoint</Application>
  <PresentationFormat>Widescreen</PresentationFormat>
  <Paragraphs>843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Cambria Math</vt:lpstr>
      <vt:lpstr>Consolas</vt:lpstr>
      <vt:lpstr>DejaVu Sans</vt:lpstr>
      <vt:lpstr>Mangal</vt:lpstr>
      <vt:lpstr>Verdana</vt:lpstr>
      <vt:lpstr>Wingdings</vt:lpstr>
      <vt:lpstr>Tema de Office</vt:lpstr>
      <vt:lpstr>Scalable kinetics treatment for gas–aerosol systems in atmospheric models</vt:lpstr>
      <vt:lpstr>Motivation—Chemistry in Atmospheric Models</vt:lpstr>
      <vt:lpstr>Motivation—Chemistry and Related Modules</vt:lpstr>
      <vt:lpstr>Design Goals</vt:lpstr>
      <vt:lpstr>Approach—Integrated Chemistry Module</vt:lpstr>
      <vt:lpstr>JSON Configuration Files</vt:lpstr>
      <vt:lpstr>JSON Configuration Files – Arrhenius Reaction</vt:lpstr>
      <vt:lpstr>JSON Configuration Files – UNIFAC Activity</vt:lpstr>
      <vt:lpstr>Object-Oriented Design</vt:lpstr>
      <vt:lpstr>Object-Oriented Design</vt:lpstr>
      <vt:lpstr>Aerosol Representations in Chemical Models – Challenges</vt:lpstr>
      <vt:lpstr>Aerosol Representation Abstraction – Approach</vt:lpstr>
      <vt:lpstr>Aerosol Representation Abstraction – Approach</vt:lpstr>
      <vt:lpstr>Aerosol Representation Abstraction – Approach</vt:lpstr>
      <vt:lpstr>Work Flow – Initialization</vt:lpstr>
      <vt:lpstr>Porting to GPUs</vt:lpstr>
      <vt:lpstr>MONARCH: On-line Weather–Chemistry Model</vt:lpstr>
      <vt:lpstr>Chemistry Module – Overall Workflow</vt:lpstr>
      <vt:lpstr>PowerPoint Presentation</vt:lpstr>
      <vt:lpstr>Check out our on-going development!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SSE</cp:lastModifiedBy>
  <cp:revision>760</cp:revision>
  <dcterms:created xsi:type="dcterms:W3CDTF">2016-07-07T10:13:32Z</dcterms:created>
  <dcterms:modified xsi:type="dcterms:W3CDTF">2019-04-10T08:12:03Z</dcterms:modified>
</cp:coreProperties>
</file>