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2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4;n"/>
          <p:cNvSpPr txBox="1"/>
          <p:nvPr/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5;n"/>
          <p:cNvSpPr txBox="1"/>
          <p:nvPr>
            <p:ph idx="10" type="dt"/>
          </p:nvPr>
        </p:nvSpPr>
        <p:spPr>
          <a:xfrm>
            <a:off x="3884613" y="0"/>
            <a:ext cx="2970212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" name="Google Shape;6;n"/>
          <p:cNvSpPr/>
          <p:nvPr>
            <p:ph idx="2" type="sldImg"/>
          </p:nvPr>
        </p:nvSpPr>
        <p:spPr>
          <a:xfrm>
            <a:off x="1371600" y="1143000"/>
            <a:ext cx="4113213" cy="308451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sq" cmpd="sng" w="126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" name="Google Shape;7;n"/>
          <p:cNvSpPr txBox="1"/>
          <p:nvPr>
            <p:ph idx="1" type="body"/>
          </p:nvPr>
        </p:nvSpPr>
        <p:spPr>
          <a:xfrm>
            <a:off x="685800" y="4400550"/>
            <a:ext cx="5484813" cy="359886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/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;n"/>
          <p:cNvSpPr txBox="1"/>
          <p:nvPr>
            <p:ph idx="12" type="sldNum"/>
          </p:nvPr>
        </p:nvSpPr>
        <p:spPr>
          <a:xfrm>
            <a:off x="3884613" y="8685213"/>
            <a:ext cx="2970212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lang="en-GB" sz="1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sz="1200" u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:notes"/>
          <p:cNvSpPr txBox="1"/>
          <p:nvPr>
            <p:ph idx="10" type="dt"/>
          </p:nvPr>
        </p:nvSpPr>
        <p:spPr>
          <a:xfrm>
            <a:off x="3884613" y="0"/>
            <a:ext cx="2970212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GB"/>
              <a:t>09/05/19</a:t>
            </a:r>
            <a:endParaRPr/>
          </a:p>
        </p:txBody>
      </p:sp>
      <p:sp>
        <p:nvSpPr>
          <p:cNvPr id="115" name="Google Shape;115;p1:notes"/>
          <p:cNvSpPr txBox="1"/>
          <p:nvPr>
            <p:ph idx="12" type="sldNum"/>
          </p:nvPr>
        </p:nvSpPr>
        <p:spPr>
          <a:xfrm>
            <a:off x="3884613" y="8685213"/>
            <a:ext cx="2970212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6" name="Google Shape;116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17" name="Google Shape;11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:notes"/>
          <p:cNvSpPr txBox="1"/>
          <p:nvPr>
            <p:ph idx="10" type="dt"/>
          </p:nvPr>
        </p:nvSpPr>
        <p:spPr>
          <a:xfrm>
            <a:off x="3884613" y="0"/>
            <a:ext cx="2970212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GB"/>
              <a:t>09/05/19</a:t>
            </a:r>
            <a:endParaRPr/>
          </a:p>
        </p:txBody>
      </p:sp>
      <p:sp>
        <p:nvSpPr>
          <p:cNvPr id="124" name="Google Shape;124;p2:notes"/>
          <p:cNvSpPr txBox="1"/>
          <p:nvPr>
            <p:ph idx="12" type="sldNum"/>
          </p:nvPr>
        </p:nvSpPr>
        <p:spPr>
          <a:xfrm>
            <a:off x="3884613" y="8685213"/>
            <a:ext cx="2970212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5" name="Google Shape;125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6" name="Google Shape;12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:notes"/>
          <p:cNvSpPr txBox="1"/>
          <p:nvPr>
            <p:ph idx="10" type="dt"/>
          </p:nvPr>
        </p:nvSpPr>
        <p:spPr>
          <a:xfrm>
            <a:off x="3884613" y="0"/>
            <a:ext cx="2970212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GB"/>
              <a:t>09/05/19</a:t>
            </a:r>
            <a:endParaRPr/>
          </a:p>
        </p:txBody>
      </p:sp>
      <p:sp>
        <p:nvSpPr>
          <p:cNvPr id="142" name="Google Shape;142;p3:notes"/>
          <p:cNvSpPr txBox="1"/>
          <p:nvPr>
            <p:ph idx="12" type="sldNum"/>
          </p:nvPr>
        </p:nvSpPr>
        <p:spPr>
          <a:xfrm>
            <a:off x="3884613" y="8685213"/>
            <a:ext cx="2970212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3" name="Google Shape;143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4" name="Google Shape;14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:notes"/>
          <p:cNvSpPr txBox="1"/>
          <p:nvPr>
            <p:ph idx="10" type="dt"/>
          </p:nvPr>
        </p:nvSpPr>
        <p:spPr>
          <a:xfrm>
            <a:off x="3884613" y="0"/>
            <a:ext cx="2970212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GB"/>
              <a:t>09/05/19</a:t>
            </a:r>
            <a:endParaRPr/>
          </a:p>
        </p:txBody>
      </p:sp>
      <p:sp>
        <p:nvSpPr>
          <p:cNvPr id="165" name="Google Shape;165;p4:notes"/>
          <p:cNvSpPr txBox="1"/>
          <p:nvPr>
            <p:ph idx="12" type="sldNum"/>
          </p:nvPr>
        </p:nvSpPr>
        <p:spPr>
          <a:xfrm>
            <a:off x="3884613" y="8685213"/>
            <a:ext cx="2970212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6" name="Google Shape;166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67" name="Google Shape;16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5:notes"/>
          <p:cNvSpPr txBox="1"/>
          <p:nvPr>
            <p:ph idx="10" type="dt"/>
          </p:nvPr>
        </p:nvSpPr>
        <p:spPr>
          <a:xfrm>
            <a:off x="3884613" y="0"/>
            <a:ext cx="2970212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GB"/>
              <a:t>09/05/19</a:t>
            </a:r>
            <a:endParaRPr/>
          </a:p>
        </p:txBody>
      </p:sp>
      <p:sp>
        <p:nvSpPr>
          <p:cNvPr id="192" name="Google Shape;192;p5:notes"/>
          <p:cNvSpPr txBox="1"/>
          <p:nvPr>
            <p:ph idx="12" type="sldNum"/>
          </p:nvPr>
        </p:nvSpPr>
        <p:spPr>
          <a:xfrm>
            <a:off x="3884613" y="8685213"/>
            <a:ext cx="2970212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3" name="Google Shape;193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94" name="Google Shape;19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type="title"/>
          </p:nvPr>
        </p:nvSpPr>
        <p:spPr>
          <a:xfrm>
            <a:off x="457200" y="274638"/>
            <a:ext cx="8228013" cy="776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1"/>
          <p:cNvSpPr txBox="1"/>
          <p:nvPr>
            <p:ph idx="1" type="body"/>
          </p:nvPr>
        </p:nvSpPr>
        <p:spPr>
          <a:xfrm rot="5400000">
            <a:off x="2309019" y="-251619"/>
            <a:ext cx="4524375" cy="82280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type="title"/>
          </p:nvPr>
        </p:nvSpPr>
        <p:spPr>
          <a:xfrm rot="5400000">
            <a:off x="4732338" y="2171700"/>
            <a:ext cx="5849937" cy="2055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" type="body"/>
          </p:nvPr>
        </p:nvSpPr>
        <p:spPr>
          <a:xfrm rot="5400000">
            <a:off x="542132" y="189707"/>
            <a:ext cx="5849937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/>
          <p:nvPr>
            <p:ph idx="10" type="dt"/>
          </p:nvPr>
        </p:nvSpPr>
        <p:spPr>
          <a:xfrm>
            <a:off x="6542088" y="6376988"/>
            <a:ext cx="21320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lvl="0" algn="ctr">
              <a:spcBef>
                <a:spcPts val="80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spcBef>
                <a:spcPts val="7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spcBef>
                <a:spcPts val="6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61" name="Google Shape;61;p15"/>
          <p:cNvSpPr txBox="1"/>
          <p:nvPr>
            <p:ph idx="10" type="dt"/>
          </p:nvPr>
        </p:nvSpPr>
        <p:spPr>
          <a:xfrm>
            <a:off x="6542088" y="6376988"/>
            <a:ext cx="21320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/>
          <p:nvPr>
            <p:ph type="title"/>
          </p:nvPr>
        </p:nvSpPr>
        <p:spPr>
          <a:xfrm>
            <a:off x="457200" y="274638"/>
            <a:ext cx="8228013" cy="776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" type="body"/>
          </p:nvPr>
        </p:nvSpPr>
        <p:spPr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0" type="dt"/>
          </p:nvPr>
        </p:nvSpPr>
        <p:spPr>
          <a:xfrm>
            <a:off x="6542088" y="6376988"/>
            <a:ext cx="21320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2000"/>
              <a:buNone/>
              <a:defRPr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71" name="Google Shape;71;p17"/>
          <p:cNvSpPr txBox="1"/>
          <p:nvPr>
            <p:ph idx="10" type="dt"/>
          </p:nvPr>
        </p:nvSpPr>
        <p:spPr>
          <a:xfrm>
            <a:off x="6542088" y="6376988"/>
            <a:ext cx="21320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/>
          <p:nvPr>
            <p:ph type="title"/>
          </p:nvPr>
        </p:nvSpPr>
        <p:spPr>
          <a:xfrm>
            <a:off x="457200" y="274638"/>
            <a:ext cx="8228013" cy="776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8"/>
          <p:cNvSpPr txBox="1"/>
          <p:nvPr>
            <p:ph idx="1" type="body"/>
          </p:nvPr>
        </p:nvSpPr>
        <p:spPr>
          <a:xfrm>
            <a:off x="457200" y="1600200"/>
            <a:ext cx="4037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2" type="body"/>
          </p:nvPr>
        </p:nvSpPr>
        <p:spPr>
          <a:xfrm>
            <a:off x="4646613" y="1600200"/>
            <a:ext cx="4038600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10" type="dt"/>
          </p:nvPr>
        </p:nvSpPr>
        <p:spPr>
          <a:xfrm>
            <a:off x="6542088" y="6376988"/>
            <a:ext cx="21320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 txBox="1"/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9"/>
          <p:cNvSpPr txBox="1"/>
          <p:nvPr>
            <p:ph idx="1" type="body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2" name="Google Shape;82;p19"/>
          <p:cNvSpPr txBox="1"/>
          <p:nvPr>
            <p:ph idx="2" type="body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19"/>
          <p:cNvSpPr txBox="1"/>
          <p:nvPr>
            <p:ph idx="3" type="body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4" name="Google Shape;84;p19"/>
          <p:cNvSpPr txBox="1"/>
          <p:nvPr>
            <p:ph idx="4" type="body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" name="Google Shape;85;p19"/>
          <p:cNvSpPr txBox="1"/>
          <p:nvPr>
            <p:ph idx="10" type="dt"/>
          </p:nvPr>
        </p:nvSpPr>
        <p:spPr>
          <a:xfrm>
            <a:off x="6542088" y="6376988"/>
            <a:ext cx="21320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9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0"/>
          <p:cNvSpPr txBox="1"/>
          <p:nvPr>
            <p:ph type="title"/>
          </p:nvPr>
        </p:nvSpPr>
        <p:spPr>
          <a:xfrm>
            <a:off x="457200" y="274638"/>
            <a:ext cx="8228013" cy="776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0"/>
          <p:cNvSpPr txBox="1"/>
          <p:nvPr>
            <p:ph idx="10" type="dt"/>
          </p:nvPr>
        </p:nvSpPr>
        <p:spPr>
          <a:xfrm>
            <a:off x="6542088" y="6376988"/>
            <a:ext cx="21320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0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1"/>
          <p:cNvSpPr txBox="1"/>
          <p:nvPr>
            <p:ph idx="1" type="body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94" name="Google Shape;94;p21"/>
          <p:cNvSpPr txBox="1"/>
          <p:nvPr>
            <p:ph idx="2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5" name="Google Shape;95;p21"/>
          <p:cNvSpPr txBox="1"/>
          <p:nvPr>
            <p:ph idx="10" type="dt"/>
          </p:nvPr>
        </p:nvSpPr>
        <p:spPr>
          <a:xfrm>
            <a:off x="6542088" y="6376988"/>
            <a:ext cx="21320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1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lvl="0" algn="ctr">
              <a:spcBef>
                <a:spcPts val="80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spcBef>
                <a:spcPts val="7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spcBef>
                <a:spcPts val="6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2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2"/>
          <p:cNvSpPr/>
          <p:nvPr>
            <p:ph idx="2" type="pic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lv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0" name="Google Shape;100;p22"/>
          <p:cNvSpPr txBox="1"/>
          <p:nvPr>
            <p:ph idx="1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1" name="Google Shape;101;p22"/>
          <p:cNvSpPr txBox="1"/>
          <p:nvPr>
            <p:ph idx="10" type="dt"/>
          </p:nvPr>
        </p:nvSpPr>
        <p:spPr>
          <a:xfrm>
            <a:off x="6542088" y="6376988"/>
            <a:ext cx="21320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2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3"/>
          <p:cNvSpPr txBox="1"/>
          <p:nvPr>
            <p:ph type="title"/>
          </p:nvPr>
        </p:nvSpPr>
        <p:spPr>
          <a:xfrm>
            <a:off x="457200" y="274638"/>
            <a:ext cx="8228013" cy="776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3"/>
          <p:cNvSpPr txBox="1"/>
          <p:nvPr>
            <p:ph idx="1" type="body"/>
          </p:nvPr>
        </p:nvSpPr>
        <p:spPr>
          <a:xfrm rot="5400000">
            <a:off x="2309019" y="-251619"/>
            <a:ext cx="4524375" cy="82280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" name="Google Shape;106;p23"/>
          <p:cNvSpPr txBox="1"/>
          <p:nvPr>
            <p:ph idx="10" type="dt"/>
          </p:nvPr>
        </p:nvSpPr>
        <p:spPr>
          <a:xfrm>
            <a:off x="6542088" y="6376988"/>
            <a:ext cx="21320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3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4"/>
          <p:cNvSpPr txBox="1"/>
          <p:nvPr>
            <p:ph type="title"/>
          </p:nvPr>
        </p:nvSpPr>
        <p:spPr>
          <a:xfrm rot="5400000">
            <a:off x="4732338" y="2171700"/>
            <a:ext cx="5849937" cy="2055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4"/>
          <p:cNvSpPr txBox="1"/>
          <p:nvPr>
            <p:ph idx="1" type="body"/>
          </p:nvPr>
        </p:nvSpPr>
        <p:spPr>
          <a:xfrm rot="5400000">
            <a:off x="542132" y="189707"/>
            <a:ext cx="5849937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24"/>
          <p:cNvSpPr txBox="1"/>
          <p:nvPr>
            <p:ph idx="10" type="dt"/>
          </p:nvPr>
        </p:nvSpPr>
        <p:spPr>
          <a:xfrm>
            <a:off x="6542088" y="6376988"/>
            <a:ext cx="21320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4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457200" y="274638"/>
            <a:ext cx="8228013" cy="776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2000"/>
              <a:buNone/>
              <a:defRPr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457200" y="274638"/>
            <a:ext cx="8228013" cy="776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" type="body"/>
          </p:nvPr>
        </p:nvSpPr>
        <p:spPr>
          <a:xfrm>
            <a:off x="457200" y="1600200"/>
            <a:ext cx="4037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6"/>
          <p:cNvSpPr txBox="1"/>
          <p:nvPr>
            <p:ph idx="2" type="body"/>
          </p:nvPr>
        </p:nvSpPr>
        <p:spPr>
          <a:xfrm>
            <a:off x="4646613" y="1600200"/>
            <a:ext cx="4038600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" type="body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0" name="Google Shape;30;p7"/>
          <p:cNvSpPr txBox="1"/>
          <p:nvPr>
            <p:ph idx="2" type="body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3" type="body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2" name="Google Shape;32;p7"/>
          <p:cNvSpPr txBox="1"/>
          <p:nvPr>
            <p:ph idx="4" type="body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57200" y="274638"/>
            <a:ext cx="8228013" cy="776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9"/>
          <p:cNvSpPr txBox="1"/>
          <p:nvPr>
            <p:ph idx="1" type="body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38" name="Google Shape;38;p9"/>
          <p:cNvSpPr txBox="1"/>
          <p:nvPr>
            <p:ph idx="2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0"/>
          <p:cNvSpPr/>
          <p:nvPr>
            <p:ph idx="2" type="pic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lv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"/>
          <p:cNvSpPr txBox="1"/>
          <p:nvPr>
            <p:ph type="title"/>
          </p:nvPr>
        </p:nvSpPr>
        <p:spPr>
          <a:xfrm>
            <a:off x="457200" y="274638"/>
            <a:ext cx="8228013" cy="776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marR="0" rtl="0" algn="l">
              <a:spcBef>
                <a:spcPts val="80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/>
          <p:nvPr>
            <p:ph type="title"/>
          </p:nvPr>
        </p:nvSpPr>
        <p:spPr>
          <a:xfrm>
            <a:off x="457200" y="274638"/>
            <a:ext cx="8228013" cy="776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Google Shape;51;p13"/>
          <p:cNvSpPr txBox="1"/>
          <p:nvPr>
            <p:ph idx="1" type="body"/>
          </p:nvPr>
        </p:nvSpPr>
        <p:spPr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marR="0" rtl="0" algn="l">
              <a:spcBef>
                <a:spcPts val="80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0" type="dt"/>
          </p:nvPr>
        </p:nvSpPr>
        <p:spPr>
          <a:xfrm>
            <a:off x="6542088" y="6376988"/>
            <a:ext cx="2132012" cy="363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13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Times New Roman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3.jpg"/><Relationship Id="rId5" Type="http://schemas.openxmlformats.org/officeDocument/2006/relationships/image" Target="../media/image1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2.png"/><Relationship Id="rId5" Type="http://schemas.openxmlformats.org/officeDocument/2006/relationships/image" Target="../media/image8.png"/><Relationship Id="rId6" Type="http://schemas.openxmlformats.org/officeDocument/2006/relationships/image" Target="../media/image4.jpg"/><Relationship Id="rId7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3.jpg"/><Relationship Id="rId5" Type="http://schemas.openxmlformats.org/officeDocument/2006/relationships/image" Target="../media/image5.jpg"/><Relationship Id="rId6" Type="http://schemas.openxmlformats.org/officeDocument/2006/relationships/hyperlink" Target="https://doi.org/10.1175/JAMC-D-16-0204.1" TargetMode="External"/><Relationship Id="rId7" Type="http://schemas.openxmlformats.org/officeDocument/2006/relationships/hyperlink" Target="https://doi.org/10.1016/j.renene.2019.04.135" TargetMode="External"/><Relationship Id="rId8" Type="http://schemas.openxmlformats.org/officeDocument/2006/relationships/hyperlink" Target="https://doi.org/10.1016/j.renene.2019.04.135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5"/>
          <p:cNvSpPr txBox="1"/>
          <p:nvPr/>
        </p:nvSpPr>
        <p:spPr>
          <a:xfrm>
            <a:off x="323850" y="2979738"/>
            <a:ext cx="8496300" cy="1801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68477"/>
              </a:lnSpc>
              <a:spcBef>
                <a:spcPts val="0"/>
              </a:spcBef>
              <a:spcAft>
                <a:spcPts val="0"/>
              </a:spcAft>
              <a:buClr>
                <a:srgbClr val="E6A02E"/>
              </a:buClr>
              <a:buSzPts val="4400"/>
              <a:buFont typeface="Times New Roman"/>
              <a:buNone/>
            </a:pPr>
            <a:r>
              <a:rPr b="1" lang="en-GB" sz="4400">
                <a:solidFill>
                  <a:srgbClr val="E6A02E"/>
                </a:solidFill>
                <a:latin typeface="Calibri"/>
                <a:ea typeface="Calibri"/>
                <a:cs typeface="Calibri"/>
                <a:sym typeface="Calibri"/>
              </a:rPr>
              <a:t>WP4: Wind Energy</a:t>
            </a:r>
            <a:endParaRPr b="1" sz="4400">
              <a:solidFill>
                <a:srgbClr val="E6A0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" name="Google Shape;120;p25"/>
          <p:cNvPicPr preferRelativeResize="0"/>
          <p:nvPr/>
        </p:nvPicPr>
        <p:blipFill rotWithShape="1">
          <a:blip r:embed="rId4">
            <a:alphaModFix/>
          </a:blip>
          <a:srcRect b="43747" l="22496" r="26250" t="34995"/>
          <a:stretch/>
        </p:blipFill>
        <p:spPr>
          <a:xfrm>
            <a:off x="2484140" y="1233070"/>
            <a:ext cx="4175720" cy="17322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:\Graphic Resources\WIND ENERGY\WIND_unsplash6.jpg" id="121" name="Google Shape;121;p25"/>
          <p:cNvPicPr preferRelativeResize="0"/>
          <p:nvPr/>
        </p:nvPicPr>
        <p:blipFill rotWithShape="1">
          <a:blip r:embed="rId5">
            <a:alphaModFix/>
          </a:blip>
          <a:srcRect b="26969" l="24754" r="111" t="39529"/>
          <a:stretch/>
        </p:blipFill>
        <p:spPr>
          <a:xfrm>
            <a:off x="0" y="4588911"/>
            <a:ext cx="9144000" cy="22934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6"/>
          <p:cNvPicPr preferRelativeResize="0"/>
          <p:nvPr/>
        </p:nvPicPr>
        <p:blipFill rotWithShape="1">
          <a:blip r:embed="rId3">
            <a:alphaModFix/>
          </a:blip>
          <a:srcRect b="43747" l="22496" r="26250" t="34995"/>
          <a:stretch/>
        </p:blipFill>
        <p:spPr>
          <a:xfrm>
            <a:off x="7620000" y="6019800"/>
            <a:ext cx="1524000" cy="63182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6"/>
          <p:cNvSpPr txBox="1"/>
          <p:nvPr/>
        </p:nvSpPr>
        <p:spPr>
          <a:xfrm>
            <a:off x="381000" y="152400"/>
            <a:ext cx="8229600" cy="777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ECF5A"/>
              </a:buClr>
              <a:buSzPts val="3200"/>
              <a:buFont typeface="Times New Roman"/>
              <a:buNone/>
            </a:pPr>
            <a:r>
              <a:rPr b="1" lang="en-GB" sz="3200">
                <a:solidFill>
                  <a:srgbClr val="FECF5A"/>
                </a:solidFill>
                <a:latin typeface="Calibri"/>
                <a:ea typeface="Calibri"/>
                <a:cs typeface="Calibri"/>
                <a:sym typeface="Calibri"/>
              </a:rPr>
              <a:t>Case study – March 2018, Spain</a:t>
            </a:r>
            <a:endParaRPr b="1" sz="3200">
              <a:solidFill>
                <a:srgbClr val="FECF5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0" name="Google Shape;130;p26"/>
          <p:cNvGrpSpPr/>
          <p:nvPr/>
        </p:nvGrpSpPr>
        <p:grpSpPr>
          <a:xfrm>
            <a:off x="2987824" y="4061412"/>
            <a:ext cx="3869129" cy="2712996"/>
            <a:chOff x="4138295" y="2303145"/>
            <a:chExt cx="3172460" cy="2251710"/>
          </a:xfrm>
        </p:grpSpPr>
        <p:pic>
          <p:nvPicPr>
            <p:cNvPr id="131" name="Google Shape;131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185921" y="2303145"/>
              <a:ext cx="3124834" cy="18497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2" name="Google Shape;132;p26"/>
            <p:cNvPicPr preferRelativeResize="0"/>
            <p:nvPr/>
          </p:nvPicPr>
          <p:blipFill rotWithShape="1">
            <a:blip r:embed="rId5">
              <a:alphaModFix/>
            </a:blip>
            <a:srcRect b="0" l="0" r="0" t="80313"/>
            <a:stretch/>
          </p:blipFill>
          <p:spPr>
            <a:xfrm>
              <a:off x="4138295" y="4114165"/>
              <a:ext cx="3172460" cy="44069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3" name="Google Shape;133;p26"/>
          <p:cNvGrpSpPr/>
          <p:nvPr/>
        </p:nvGrpSpPr>
        <p:grpSpPr>
          <a:xfrm>
            <a:off x="403177" y="1765804"/>
            <a:ext cx="3062640" cy="2023236"/>
            <a:chOff x="232304" y="1434192"/>
            <a:chExt cx="2232404" cy="1474767"/>
          </a:xfrm>
        </p:grpSpPr>
        <p:pic>
          <p:nvPicPr>
            <p:cNvPr id="134" name="Google Shape;134;p2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57041" y="1434192"/>
              <a:ext cx="2181136" cy="14540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5" name="Google Shape;135;p26"/>
            <p:cNvSpPr txBox="1"/>
            <p:nvPr/>
          </p:nvSpPr>
          <p:spPr>
            <a:xfrm>
              <a:off x="232304" y="2568224"/>
              <a:ext cx="2232404" cy="340735"/>
            </a:xfrm>
            <a:prstGeom prst="rect">
              <a:avLst/>
            </a:prstGeom>
            <a:noFill/>
            <a:ln>
              <a:noFill/>
            </a:ln>
            <a:effectLst>
              <a:outerShdw blurRad="149987" algn="ctr" dir="8460000" dist="250190">
                <a:srgbClr val="000000">
                  <a:alpha val="27843"/>
                </a:srgbClr>
              </a:outerShdw>
            </a:effectLst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imes New Roman"/>
                <a:buNone/>
              </a:pPr>
              <a:r>
                <a:rPr lang="en-GB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USER interaction</a:t>
              </a:r>
              <a:endPara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" name="Google Shape;136;p26"/>
          <p:cNvSpPr/>
          <p:nvPr/>
        </p:nvSpPr>
        <p:spPr>
          <a:xfrm>
            <a:off x="4310650" y="2195599"/>
            <a:ext cx="1780200" cy="10695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r>
              <a:rPr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Iberia, Mar 2018: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r>
              <a:rPr lang="en-GB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 winds, highest generation ever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16215" y="2090875"/>
            <a:ext cx="1053609" cy="106953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6"/>
          <p:cNvSpPr/>
          <p:nvPr/>
        </p:nvSpPr>
        <p:spPr>
          <a:xfrm>
            <a:off x="3491417" y="2497083"/>
            <a:ext cx="744290" cy="228039"/>
          </a:xfrm>
          <a:prstGeom prst="rightArrow">
            <a:avLst>
              <a:gd fmla="val 50000" name="adj1"/>
              <a:gd fmla="val 54295" name="adj2"/>
            </a:avLst>
          </a:prstGeom>
          <a:solidFill>
            <a:srgbClr val="4F81BD"/>
          </a:solidFill>
          <a:ln cap="sq" cmpd="sng" w="25550">
            <a:solidFill>
              <a:srgbClr val="385D8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6"/>
          <p:cNvSpPr/>
          <p:nvPr/>
        </p:nvSpPr>
        <p:spPr>
          <a:xfrm rot="5400000">
            <a:off x="4774861" y="3549305"/>
            <a:ext cx="744300" cy="228000"/>
          </a:xfrm>
          <a:prstGeom prst="rightArrow">
            <a:avLst>
              <a:gd fmla="val 50000" name="adj1"/>
              <a:gd fmla="val 54295" name="adj2"/>
            </a:avLst>
          </a:prstGeom>
          <a:solidFill>
            <a:srgbClr val="4F81BD"/>
          </a:solidFill>
          <a:ln cap="sq" cmpd="sng" w="25550">
            <a:solidFill>
              <a:srgbClr val="385D8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7"/>
          <p:cNvPicPr preferRelativeResize="0"/>
          <p:nvPr/>
        </p:nvPicPr>
        <p:blipFill rotWithShape="1">
          <a:blip r:embed="rId3">
            <a:alphaModFix/>
          </a:blip>
          <a:srcRect b="0" l="0" r="23399" t="0"/>
          <a:stretch/>
        </p:blipFill>
        <p:spPr>
          <a:xfrm>
            <a:off x="2338586" y="4660697"/>
            <a:ext cx="3377998" cy="2204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7"/>
          <p:cNvPicPr preferRelativeResize="0"/>
          <p:nvPr/>
        </p:nvPicPr>
        <p:blipFill rotWithShape="1">
          <a:blip r:embed="rId4">
            <a:alphaModFix/>
          </a:blip>
          <a:srcRect b="43747" l="22496" r="26250" t="34995"/>
          <a:stretch/>
        </p:blipFill>
        <p:spPr>
          <a:xfrm>
            <a:off x="7620000" y="6019800"/>
            <a:ext cx="1524000" cy="63182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7"/>
          <p:cNvSpPr txBox="1"/>
          <p:nvPr/>
        </p:nvSpPr>
        <p:spPr>
          <a:xfrm>
            <a:off x="381000" y="152400"/>
            <a:ext cx="8229600" cy="777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ECF5A"/>
              </a:buClr>
              <a:buSzPts val="3200"/>
              <a:buFont typeface="Times New Roman"/>
              <a:buNone/>
            </a:pPr>
            <a:r>
              <a:rPr b="1" lang="en-GB" sz="3200">
                <a:solidFill>
                  <a:srgbClr val="FECF5A"/>
                </a:solidFill>
                <a:latin typeface="Calibri"/>
                <a:ea typeface="Calibri"/>
                <a:cs typeface="Calibri"/>
                <a:sym typeface="Calibri"/>
              </a:rPr>
              <a:t>Wind capacity factor fcsts</a:t>
            </a:r>
            <a:endParaRPr b="1" sz="3200">
              <a:solidFill>
                <a:srgbClr val="FECF5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27"/>
          <p:cNvSpPr/>
          <p:nvPr/>
        </p:nvSpPr>
        <p:spPr>
          <a:xfrm rot="2406739">
            <a:off x="2343054" y="2724677"/>
            <a:ext cx="1113540" cy="233354"/>
          </a:xfrm>
          <a:prstGeom prst="rightArrow">
            <a:avLst>
              <a:gd fmla="val 50000" name="adj1"/>
              <a:gd fmla="val 50181" name="adj2"/>
            </a:avLst>
          </a:prstGeom>
          <a:solidFill>
            <a:schemeClr val="accent1"/>
          </a:solidFill>
          <a:ln cap="flat" cmpd="sng" w="12700">
            <a:solidFill>
              <a:srgbClr val="00946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7"/>
          <p:cNvSpPr txBox="1"/>
          <p:nvPr/>
        </p:nvSpPr>
        <p:spPr>
          <a:xfrm>
            <a:off x="3479784" y="3281882"/>
            <a:ext cx="1162356" cy="648512"/>
          </a:xfrm>
          <a:prstGeom prst="rect">
            <a:avLst/>
          </a:prstGeom>
          <a:solidFill>
            <a:schemeClr val="dk1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None/>
            </a:pPr>
            <a:r>
              <a:rPr lang="en-GB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Adjusted hindcast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7"/>
          <p:cNvSpPr txBox="1"/>
          <p:nvPr/>
        </p:nvSpPr>
        <p:spPr>
          <a:xfrm>
            <a:off x="5160722" y="4454237"/>
            <a:ext cx="1633617" cy="525401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lang="en-GB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IMPACT MODEL capacity factor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2" name="Google Shape;152;p27"/>
          <p:cNvGrpSpPr/>
          <p:nvPr/>
        </p:nvGrpSpPr>
        <p:grpSpPr>
          <a:xfrm>
            <a:off x="124874" y="1324919"/>
            <a:ext cx="2718934" cy="1460102"/>
            <a:chOff x="3002007" y="4440754"/>
            <a:chExt cx="2718934" cy="1460102"/>
          </a:xfrm>
        </p:grpSpPr>
        <p:pic>
          <p:nvPicPr>
            <p:cNvPr id="153" name="Google Shape;153;p2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051841" y="4440754"/>
              <a:ext cx="2181762" cy="14601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4" name="Google Shape;154;p27"/>
            <p:cNvSpPr txBox="1"/>
            <p:nvPr/>
          </p:nvSpPr>
          <p:spPr>
            <a:xfrm>
              <a:off x="3002007" y="5560121"/>
              <a:ext cx="2718934" cy="3407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imes New Roman"/>
                <a:buNone/>
              </a:pPr>
              <a:r>
                <a:rPr lang="en-GB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SEAS5 sfcWind</a:t>
              </a:r>
              <a:endPara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5" name="Google Shape;155;p27"/>
          <p:cNvSpPr txBox="1"/>
          <p:nvPr/>
        </p:nvSpPr>
        <p:spPr>
          <a:xfrm>
            <a:off x="174708" y="2874072"/>
            <a:ext cx="2181762" cy="33855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Reanalysis (ERA-I)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7"/>
          <p:cNvSpPr/>
          <p:nvPr/>
        </p:nvSpPr>
        <p:spPr>
          <a:xfrm rot="2504624">
            <a:off x="6397765" y="5127976"/>
            <a:ext cx="492966" cy="242524"/>
          </a:xfrm>
          <a:prstGeom prst="rightArrow">
            <a:avLst>
              <a:gd fmla="val 50000" name="adj1"/>
              <a:gd fmla="val 50181" name="adj2"/>
            </a:avLst>
          </a:prstGeom>
          <a:solidFill>
            <a:schemeClr val="accent1"/>
          </a:solidFill>
          <a:ln cap="flat" cmpd="sng" w="12700">
            <a:solidFill>
              <a:srgbClr val="00946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7"/>
          <p:cNvSpPr txBox="1"/>
          <p:nvPr/>
        </p:nvSpPr>
        <p:spPr>
          <a:xfrm>
            <a:off x="6944290" y="5391184"/>
            <a:ext cx="1162356" cy="371513"/>
          </a:xfrm>
          <a:prstGeom prst="rect">
            <a:avLst/>
          </a:prstGeom>
          <a:solidFill>
            <a:schemeClr val="dk1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None/>
            </a:pPr>
            <a:r>
              <a:rPr lang="en-GB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CF fcsts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7"/>
          <p:cNvSpPr txBox="1"/>
          <p:nvPr/>
        </p:nvSpPr>
        <p:spPr>
          <a:xfrm>
            <a:off x="2486008" y="1342151"/>
            <a:ext cx="2085992" cy="1387176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b="1" lang="en-GB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Bias adjust methods</a:t>
            </a:r>
            <a:endParaRPr b="1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t/>
            </a:r>
            <a:endParaRPr b="1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rPr lang="en-GB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CSTools Calibration (adjusts mean, variance and reliability)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r>
              <a:t/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7"/>
          <p:cNvSpPr/>
          <p:nvPr/>
        </p:nvSpPr>
        <p:spPr>
          <a:xfrm>
            <a:off x="5818800" y="1424778"/>
            <a:ext cx="3073800" cy="1034100"/>
          </a:xfrm>
          <a:prstGeom prst="rect">
            <a:avLst/>
          </a:prstGeom>
          <a:solidFill>
            <a:schemeClr val="accent3"/>
          </a:solidFill>
          <a:ln cap="flat" cmpd="sng" w="12700">
            <a:solidFill>
              <a:srgbClr val="BABAB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Torralba, et al. (2017): Seasonal Climate Prediction: A New Source of Information for the Management of Wind Energy Resources </a:t>
            </a:r>
            <a:r>
              <a:rPr lang="en-GB" sz="1200" u="sng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https://doi.org/10.1175/JAMC-D-16-0204.1</a:t>
            </a:r>
            <a:endParaRPr sz="120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7"/>
          <p:cNvSpPr/>
          <p:nvPr/>
        </p:nvSpPr>
        <p:spPr>
          <a:xfrm>
            <a:off x="5818790" y="3717032"/>
            <a:ext cx="3073690" cy="646331"/>
          </a:xfrm>
          <a:prstGeom prst="rect">
            <a:avLst/>
          </a:prstGeom>
          <a:solidFill>
            <a:schemeClr val="accent3"/>
          </a:solidFill>
          <a:ln cap="flat" cmpd="sng" w="12700">
            <a:solidFill>
              <a:srgbClr val="BABAB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Lledó et al. (2019): Seasonal forecasts of wind power generation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https://doi.org/10.1016/j.renene.2019.04.1</a:t>
            </a:r>
            <a:r>
              <a:rPr lang="en-GB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35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7"/>
          <p:cNvSpPr/>
          <p:nvPr/>
        </p:nvSpPr>
        <p:spPr>
          <a:xfrm rot="2504624">
            <a:off x="4676259" y="4063375"/>
            <a:ext cx="492966" cy="242524"/>
          </a:xfrm>
          <a:prstGeom prst="rightArrow">
            <a:avLst>
              <a:gd fmla="val 50000" name="adj1"/>
              <a:gd fmla="val 50181" name="adj2"/>
            </a:avLst>
          </a:prstGeom>
          <a:solidFill>
            <a:schemeClr val="accent1"/>
          </a:solidFill>
          <a:ln cap="flat" cmpd="sng" w="12700">
            <a:solidFill>
              <a:srgbClr val="00946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7"/>
          <p:cNvSpPr/>
          <p:nvPr/>
        </p:nvSpPr>
        <p:spPr>
          <a:xfrm>
            <a:off x="3557579" y="2533876"/>
            <a:ext cx="257314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Empirical Quantile Mapping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lang="en-GB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(adjusts distribution shape)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8"/>
          <p:cNvPicPr preferRelativeResize="0"/>
          <p:nvPr/>
        </p:nvPicPr>
        <p:blipFill rotWithShape="1">
          <a:blip r:embed="rId3">
            <a:alphaModFix/>
          </a:blip>
          <a:srcRect b="43747" l="22496" r="26250" t="34995"/>
          <a:stretch/>
        </p:blipFill>
        <p:spPr>
          <a:xfrm>
            <a:off x="7620000" y="6019800"/>
            <a:ext cx="1524000" cy="631825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8"/>
          <p:cNvSpPr txBox="1"/>
          <p:nvPr/>
        </p:nvSpPr>
        <p:spPr>
          <a:xfrm>
            <a:off x="381000" y="152400"/>
            <a:ext cx="8229600" cy="777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ECF5A"/>
              </a:buClr>
              <a:buSzPts val="3200"/>
              <a:buFont typeface="Times New Roman"/>
              <a:buNone/>
            </a:pPr>
            <a:r>
              <a:rPr b="1" lang="en-GB" sz="3200">
                <a:solidFill>
                  <a:srgbClr val="FECF5A"/>
                </a:solidFill>
                <a:latin typeface="Calibri"/>
                <a:ea typeface="Calibri"/>
                <a:cs typeface="Calibri"/>
                <a:sym typeface="Calibri"/>
              </a:rPr>
              <a:t>Visualization of products</a:t>
            </a:r>
            <a:endParaRPr b="1" sz="3200">
              <a:solidFill>
                <a:srgbClr val="FECF5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1" name="Google Shape;171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95739" y="1623546"/>
            <a:ext cx="5046295" cy="504629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8"/>
          <p:cNvSpPr/>
          <p:nvPr/>
        </p:nvSpPr>
        <p:spPr>
          <a:xfrm>
            <a:off x="3167844" y="764704"/>
            <a:ext cx="291632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CSTools - plotForecastPDF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8"/>
          <p:cNvSpPr/>
          <p:nvPr/>
        </p:nvSpPr>
        <p:spPr>
          <a:xfrm>
            <a:off x="2987824" y="3501008"/>
            <a:ext cx="360040" cy="432048"/>
          </a:xfrm>
          <a:prstGeom prst="ellipse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4" name="Google Shape;174;p28"/>
          <p:cNvCxnSpPr>
            <a:stCxn id="173" idx="0"/>
            <a:endCxn id="175" idx="3"/>
          </p:cNvCxnSpPr>
          <p:nvPr/>
        </p:nvCxnSpPr>
        <p:spPr>
          <a:xfrm flipH="1" rot="5400000">
            <a:off x="1953744" y="2286908"/>
            <a:ext cx="1191000" cy="1237200"/>
          </a:xfrm>
          <a:prstGeom prst="curvedConnector2">
            <a:avLst/>
          </a:prstGeom>
          <a:solidFill>
            <a:srgbClr val="00B8FF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75" name="Google Shape;175;p28"/>
          <p:cNvSpPr txBox="1"/>
          <p:nvPr/>
        </p:nvSpPr>
        <p:spPr>
          <a:xfrm>
            <a:off x="53351" y="1986895"/>
            <a:ext cx="1877437" cy="646331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Extremes: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prob. above P90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8"/>
          <p:cNvSpPr/>
          <p:nvPr/>
        </p:nvSpPr>
        <p:spPr>
          <a:xfrm>
            <a:off x="2483768" y="3717032"/>
            <a:ext cx="360040" cy="1512168"/>
          </a:xfrm>
          <a:prstGeom prst="ellipse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7" name="Google Shape;177;p28"/>
          <p:cNvCxnSpPr>
            <a:stCxn id="176" idx="3"/>
            <a:endCxn id="178" idx="2"/>
          </p:cNvCxnSpPr>
          <p:nvPr/>
        </p:nvCxnSpPr>
        <p:spPr>
          <a:xfrm flipH="1" rot="5400000">
            <a:off x="1178995" y="3650248"/>
            <a:ext cx="1506900" cy="1208100"/>
          </a:xfrm>
          <a:prstGeom prst="curvedConnector3">
            <a:avLst>
              <a:gd fmla="val -30498" name="adj1"/>
            </a:avLst>
          </a:prstGeom>
          <a:solidFill>
            <a:srgbClr val="00B8FF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78" name="Google Shape;178;p28"/>
          <p:cNvSpPr txBox="1"/>
          <p:nvPr/>
        </p:nvSpPr>
        <p:spPr>
          <a:xfrm>
            <a:off x="53350" y="2854675"/>
            <a:ext cx="2550000" cy="6462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Tercile probabilities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Most Likely Tercile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8"/>
          <p:cNvSpPr/>
          <p:nvPr/>
        </p:nvSpPr>
        <p:spPr>
          <a:xfrm>
            <a:off x="2267744" y="1523806"/>
            <a:ext cx="4176464" cy="681058"/>
          </a:xfrm>
          <a:prstGeom prst="ellipse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0" name="Google Shape;180;p28"/>
          <p:cNvCxnSpPr>
            <a:stCxn id="179" idx="7"/>
            <a:endCxn id="181" idx="0"/>
          </p:cNvCxnSpPr>
          <p:nvPr/>
        </p:nvCxnSpPr>
        <p:spPr>
          <a:xfrm flipH="1" rot="-5400000">
            <a:off x="6896379" y="559745"/>
            <a:ext cx="600" cy="2128200"/>
          </a:xfrm>
          <a:prstGeom prst="curvedConnector3">
            <a:avLst>
              <a:gd fmla="val -56310606" name="adj1"/>
            </a:avLst>
          </a:prstGeom>
          <a:solidFill>
            <a:srgbClr val="00B8FF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81" name="Google Shape;181;p28"/>
          <p:cNvSpPr txBox="1"/>
          <p:nvPr/>
        </p:nvSpPr>
        <p:spPr>
          <a:xfrm>
            <a:off x="6817725" y="1623550"/>
            <a:ext cx="2286300" cy="6462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Three forecasts with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different lead time</a:t>
            </a:r>
            <a:endParaRPr/>
          </a:p>
        </p:txBody>
      </p:sp>
      <p:sp>
        <p:nvSpPr>
          <p:cNvPr id="182" name="Google Shape;182;p28"/>
          <p:cNvSpPr/>
          <p:nvPr/>
        </p:nvSpPr>
        <p:spPr>
          <a:xfrm>
            <a:off x="5148064" y="5877272"/>
            <a:ext cx="360040" cy="360040"/>
          </a:xfrm>
          <a:prstGeom prst="ellipse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8"/>
          <p:cNvSpPr txBox="1"/>
          <p:nvPr/>
        </p:nvSpPr>
        <p:spPr>
          <a:xfrm>
            <a:off x="7138225" y="5303825"/>
            <a:ext cx="1970700" cy="3693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Observed value</a:t>
            </a:r>
            <a:endParaRPr/>
          </a:p>
        </p:txBody>
      </p:sp>
      <p:cxnSp>
        <p:nvCxnSpPr>
          <p:cNvPr id="184" name="Google Shape;184;p28"/>
          <p:cNvCxnSpPr>
            <a:stCxn id="182" idx="6"/>
            <a:endCxn id="183" idx="2"/>
          </p:cNvCxnSpPr>
          <p:nvPr/>
        </p:nvCxnSpPr>
        <p:spPr>
          <a:xfrm flipH="1" rot="10800000">
            <a:off x="5508104" y="5672992"/>
            <a:ext cx="2615400" cy="384300"/>
          </a:xfrm>
          <a:prstGeom prst="curvedConnector2">
            <a:avLst/>
          </a:prstGeom>
          <a:solidFill>
            <a:srgbClr val="00B8FF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85" name="Google Shape;185;p28"/>
          <p:cNvSpPr/>
          <p:nvPr/>
        </p:nvSpPr>
        <p:spPr>
          <a:xfrm>
            <a:off x="5220072" y="4319937"/>
            <a:ext cx="288032" cy="288032"/>
          </a:xfrm>
          <a:prstGeom prst="ellipse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6" name="Google Shape;186;p28"/>
          <p:cNvCxnSpPr>
            <a:stCxn id="185" idx="7"/>
            <a:endCxn id="187" idx="1"/>
          </p:cNvCxnSpPr>
          <p:nvPr/>
        </p:nvCxnSpPr>
        <p:spPr>
          <a:xfrm rot="-5400000">
            <a:off x="6020623" y="2946118"/>
            <a:ext cx="861300" cy="1970700"/>
          </a:xfrm>
          <a:prstGeom prst="curvedConnector2">
            <a:avLst/>
          </a:prstGeom>
          <a:solidFill>
            <a:srgbClr val="00B8FF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87" name="Google Shape;187;p28"/>
          <p:cNvSpPr txBox="1"/>
          <p:nvPr/>
        </p:nvSpPr>
        <p:spPr>
          <a:xfrm>
            <a:off x="7436697" y="3177850"/>
            <a:ext cx="1524000" cy="6462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Ensemble members</a:t>
            </a:r>
            <a:endParaRPr/>
          </a:p>
        </p:txBody>
      </p:sp>
      <p:sp>
        <p:nvSpPr>
          <p:cNvPr id="188" name="Google Shape;188;p28"/>
          <p:cNvSpPr txBox="1"/>
          <p:nvPr/>
        </p:nvSpPr>
        <p:spPr>
          <a:xfrm>
            <a:off x="7419002" y="4155500"/>
            <a:ext cx="1524000" cy="9234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PDF from ensemble dressing</a:t>
            </a:r>
            <a:endParaRPr/>
          </a:p>
        </p:txBody>
      </p:sp>
      <p:cxnSp>
        <p:nvCxnSpPr>
          <p:cNvPr id="189" name="Google Shape;189;p28"/>
          <p:cNvCxnSpPr>
            <a:endCxn id="188" idx="1"/>
          </p:cNvCxnSpPr>
          <p:nvPr/>
        </p:nvCxnSpPr>
        <p:spPr>
          <a:xfrm>
            <a:off x="5940302" y="4509200"/>
            <a:ext cx="1478700" cy="108000"/>
          </a:xfrm>
          <a:prstGeom prst="curvedConnector3">
            <a:avLst>
              <a:gd fmla="val 50000" name="adj1"/>
            </a:avLst>
          </a:prstGeom>
          <a:solidFill>
            <a:srgbClr val="00B8FF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9"/>
          <p:cNvPicPr preferRelativeResize="0"/>
          <p:nvPr/>
        </p:nvPicPr>
        <p:blipFill rotWithShape="1">
          <a:blip r:embed="rId3">
            <a:alphaModFix/>
          </a:blip>
          <a:srcRect b="43747" l="22496" r="26250" t="34995"/>
          <a:stretch/>
        </p:blipFill>
        <p:spPr>
          <a:xfrm>
            <a:off x="7620000" y="6019800"/>
            <a:ext cx="1524000" cy="63182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9"/>
          <p:cNvSpPr txBox="1"/>
          <p:nvPr/>
        </p:nvSpPr>
        <p:spPr>
          <a:xfrm>
            <a:off x="381000" y="152400"/>
            <a:ext cx="8229600" cy="777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ECF5A"/>
              </a:buClr>
              <a:buSzPts val="3200"/>
              <a:buFont typeface="Times New Roman"/>
              <a:buNone/>
            </a:pPr>
            <a:r>
              <a:rPr b="1" lang="en-GB" sz="3200">
                <a:solidFill>
                  <a:srgbClr val="FECF5A"/>
                </a:solidFill>
                <a:latin typeface="Calibri"/>
                <a:ea typeface="Calibri"/>
                <a:cs typeface="Calibri"/>
                <a:sym typeface="Calibri"/>
              </a:rPr>
              <a:t>Verification of products</a:t>
            </a:r>
            <a:endParaRPr b="1" sz="3200">
              <a:solidFill>
                <a:srgbClr val="FECF5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9"/>
          <p:cNvSpPr txBox="1"/>
          <p:nvPr/>
        </p:nvSpPr>
        <p:spPr>
          <a:xfrm>
            <a:off x="957076" y="3521000"/>
            <a:ext cx="3767700" cy="9234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Probabilities of exceedance: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(above P90 or  below P10)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Brier Skill Score [BSS]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9"/>
          <p:cNvSpPr txBox="1"/>
          <p:nvPr/>
        </p:nvSpPr>
        <p:spPr>
          <a:xfrm>
            <a:off x="957076" y="2664125"/>
            <a:ext cx="3767700" cy="6462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Tercile probabilities: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Ranked Prob. Skill Score [RPSS]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9"/>
          <p:cNvSpPr txBox="1"/>
          <p:nvPr/>
        </p:nvSpPr>
        <p:spPr>
          <a:xfrm>
            <a:off x="5220072" y="2664121"/>
            <a:ext cx="2880320" cy="646331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Ensemble mean: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Correlation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9"/>
          <p:cNvSpPr txBox="1"/>
          <p:nvPr/>
        </p:nvSpPr>
        <p:spPr>
          <a:xfrm>
            <a:off x="954076" y="4654875"/>
            <a:ext cx="3770700" cy="6462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Skill in predicting PDF: Continuous Ranked Prob. Skill Score [CRPSS]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9"/>
          <p:cNvSpPr txBox="1"/>
          <p:nvPr/>
        </p:nvSpPr>
        <p:spPr>
          <a:xfrm>
            <a:off x="5670218" y="2084243"/>
            <a:ext cx="19800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DETERMINISTIC</a:t>
            </a:r>
            <a:endParaRPr sz="1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9"/>
          <p:cNvSpPr txBox="1"/>
          <p:nvPr/>
        </p:nvSpPr>
        <p:spPr>
          <a:xfrm>
            <a:off x="1726656" y="2084243"/>
            <a:ext cx="192873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PROBABILISTIC</a:t>
            </a:r>
            <a:endParaRPr sz="1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