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371600" y="1143000"/>
            <a:ext cx="4113213" cy="3084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lang="en-GB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0" type="dt"/>
          </p:nvPr>
        </p:nvSpPr>
        <p:spPr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/>
              <a:t>09/05/19</a:t>
            </a:r>
            <a:endParaRPr/>
          </a:p>
        </p:txBody>
      </p:sp>
      <p:sp>
        <p:nvSpPr>
          <p:cNvPr id="115" name="Google Shape;115;p1:notes"/>
          <p:cNvSpPr txBox="1"/>
          <p:nvPr>
            <p:ph idx="12" type="sldNum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0" type="dt"/>
          </p:nvPr>
        </p:nvSpPr>
        <p:spPr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/>
              <a:t>09/05/19</a:t>
            </a:r>
            <a:endParaRPr/>
          </a:p>
        </p:txBody>
      </p:sp>
      <p:sp>
        <p:nvSpPr>
          <p:cNvPr id="124" name="Google Shape;124;p2:notes"/>
          <p:cNvSpPr txBox="1"/>
          <p:nvPr>
            <p:ph idx="12" type="sldNum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0" type="dt"/>
          </p:nvPr>
        </p:nvSpPr>
        <p:spPr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/>
              <a:t>09/05/19</a:t>
            </a:r>
            <a:endParaRPr/>
          </a:p>
        </p:txBody>
      </p:sp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0" type="dt"/>
          </p:nvPr>
        </p:nvSpPr>
        <p:spPr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/>
              <a:t>09/05/19</a:t>
            </a:r>
            <a:endParaRPr/>
          </a:p>
        </p:txBody>
      </p:sp>
      <p:sp>
        <p:nvSpPr>
          <p:cNvPr id="165" name="Google Shape;165;p4:notes"/>
          <p:cNvSpPr txBox="1"/>
          <p:nvPr>
            <p:ph idx="12" type="sldNum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0" type="dt"/>
          </p:nvPr>
        </p:nvSpPr>
        <p:spPr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/>
              <a:t>09/05/19</a:t>
            </a:r>
            <a:endParaRPr/>
          </a:p>
        </p:txBody>
      </p:sp>
      <p:sp>
        <p:nvSpPr>
          <p:cNvPr id="192" name="Google Shape;192;p5:notes"/>
          <p:cNvSpPr txBox="1"/>
          <p:nvPr>
            <p:ph idx="12" type="sldNum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algn="ctr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21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algn="ctr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22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7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57200" y="274638"/>
            <a:ext cx="8228013" cy="77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542088" y="6376988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jp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jp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hyperlink" Target="https://doi.org/10.1175/JAMC-D-16-0204.1" TargetMode="External"/><Relationship Id="rId7" Type="http://schemas.openxmlformats.org/officeDocument/2006/relationships/hyperlink" Target="https://doi.org/10.1016/j.renene.2019.04.135" TargetMode="External"/><Relationship Id="rId8" Type="http://schemas.openxmlformats.org/officeDocument/2006/relationships/hyperlink" Target="https://doi.org/10.1016/j.renene.2019.04.135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/>
        </p:nvSpPr>
        <p:spPr>
          <a:xfrm>
            <a:off x="323850" y="2979738"/>
            <a:ext cx="8496300" cy="1801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68477"/>
              </a:lnSpc>
              <a:spcBef>
                <a:spcPts val="0"/>
              </a:spcBef>
              <a:spcAft>
                <a:spcPts val="0"/>
              </a:spcAft>
              <a:buClr>
                <a:srgbClr val="E6A02E"/>
              </a:buClr>
              <a:buSzPts val="4400"/>
              <a:buFont typeface="Times New Roman"/>
              <a:buNone/>
            </a:pPr>
            <a:r>
              <a:rPr b="1" lang="en-GB" sz="4400">
                <a:solidFill>
                  <a:srgbClr val="E6A02E"/>
                </a:solidFill>
                <a:latin typeface="Calibri"/>
                <a:ea typeface="Calibri"/>
                <a:cs typeface="Calibri"/>
                <a:sym typeface="Calibri"/>
              </a:rPr>
              <a:t>WP4: Wind Energy</a:t>
            </a:r>
            <a:endParaRPr b="1" sz="4400">
              <a:solidFill>
                <a:srgbClr val="E6A0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5"/>
          <p:cNvPicPr preferRelativeResize="0"/>
          <p:nvPr/>
        </p:nvPicPr>
        <p:blipFill rotWithShape="1">
          <a:blip r:embed="rId4">
            <a:alphaModFix/>
          </a:blip>
          <a:srcRect b="43747" l="22496" r="26250" t="34995"/>
          <a:stretch/>
        </p:blipFill>
        <p:spPr>
          <a:xfrm>
            <a:off x="2484140" y="1233070"/>
            <a:ext cx="4175720" cy="1732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Graphic Resources\WIND ENERGY\WIND_unsplash6.jpg" id="121" name="Google Shape;121;p25"/>
          <p:cNvPicPr preferRelativeResize="0"/>
          <p:nvPr/>
        </p:nvPicPr>
        <p:blipFill rotWithShape="1">
          <a:blip r:embed="rId5">
            <a:alphaModFix/>
          </a:blip>
          <a:srcRect b="26969" l="24754" r="111" t="39529"/>
          <a:stretch/>
        </p:blipFill>
        <p:spPr>
          <a:xfrm>
            <a:off x="0" y="4588911"/>
            <a:ext cx="9144000" cy="2293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43747" l="22496" r="26250" t="34995"/>
          <a:stretch/>
        </p:blipFill>
        <p:spPr>
          <a:xfrm>
            <a:off x="7620000" y="6019800"/>
            <a:ext cx="1524000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381000" y="152400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CF5A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FECF5A"/>
                </a:solidFill>
                <a:latin typeface="Calibri"/>
                <a:ea typeface="Calibri"/>
                <a:cs typeface="Calibri"/>
                <a:sym typeface="Calibri"/>
              </a:rPr>
              <a:t>Case study – March 2018, Spain</a:t>
            </a:r>
            <a:endParaRPr b="1" sz="3200">
              <a:solidFill>
                <a:srgbClr val="FECF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26"/>
          <p:cNvGrpSpPr/>
          <p:nvPr/>
        </p:nvGrpSpPr>
        <p:grpSpPr>
          <a:xfrm>
            <a:off x="2987824" y="4061412"/>
            <a:ext cx="3869129" cy="2712996"/>
            <a:chOff x="4138295" y="2303145"/>
            <a:chExt cx="3172460" cy="2251710"/>
          </a:xfrm>
        </p:grpSpPr>
        <p:pic>
          <p:nvPicPr>
            <p:cNvPr id="131" name="Google Shape;131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5921" y="2303145"/>
              <a:ext cx="3124834" cy="1849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6"/>
            <p:cNvPicPr preferRelativeResize="0"/>
            <p:nvPr/>
          </p:nvPicPr>
          <p:blipFill rotWithShape="1">
            <a:blip r:embed="rId5">
              <a:alphaModFix/>
            </a:blip>
            <a:srcRect b="0" l="0" r="0" t="80313"/>
            <a:stretch/>
          </p:blipFill>
          <p:spPr>
            <a:xfrm>
              <a:off x="4138295" y="4114165"/>
              <a:ext cx="3172460" cy="4406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26"/>
          <p:cNvGrpSpPr/>
          <p:nvPr/>
        </p:nvGrpSpPr>
        <p:grpSpPr>
          <a:xfrm>
            <a:off x="403177" y="1765804"/>
            <a:ext cx="3062640" cy="2023236"/>
            <a:chOff x="232304" y="1434192"/>
            <a:chExt cx="2232404" cy="1474767"/>
          </a:xfrm>
        </p:grpSpPr>
        <p:pic>
          <p:nvPicPr>
            <p:cNvPr id="134" name="Google Shape;134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7041" y="1434192"/>
              <a:ext cx="2181136" cy="1454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26"/>
            <p:cNvSpPr txBox="1"/>
            <p:nvPr/>
          </p:nvSpPr>
          <p:spPr>
            <a:xfrm>
              <a:off x="232304" y="2568224"/>
              <a:ext cx="2232404" cy="340735"/>
            </a:xfrm>
            <a:prstGeom prst="rect">
              <a:avLst/>
            </a:prstGeom>
            <a:noFill/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 interaction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6"/>
          <p:cNvSpPr/>
          <p:nvPr/>
        </p:nvSpPr>
        <p:spPr>
          <a:xfrm>
            <a:off x="4310650" y="2195599"/>
            <a:ext cx="1780200" cy="1069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Iberia, Mar 2018: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winds, highest generation ever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16215" y="2090875"/>
            <a:ext cx="1053609" cy="1069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>
            <a:off x="3491417" y="2497083"/>
            <a:ext cx="744290" cy="228039"/>
          </a:xfrm>
          <a:prstGeom prst="rightArrow">
            <a:avLst>
              <a:gd fmla="val 50000" name="adj1"/>
              <a:gd fmla="val 54295" name="adj2"/>
            </a:avLst>
          </a:prstGeom>
          <a:solidFill>
            <a:srgbClr val="4F81BD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 rot="5400000">
            <a:off x="4774861" y="3549305"/>
            <a:ext cx="744300" cy="228000"/>
          </a:xfrm>
          <a:prstGeom prst="rightArrow">
            <a:avLst>
              <a:gd fmla="val 50000" name="adj1"/>
              <a:gd fmla="val 54295" name="adj2"/>
            </a:avLst>
          </a:prstGeom>
          <a:solidFill>
            <a:srgbClr val="4F81BD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0" l="0" r="23399" t="0"/>
          <a:stretch/>
        </p:blipFill>
        <p:spPr>
          <a:xfrm>
            <a:off x="2338586" y="4660697"/>
            <a:ext cx="3377998" cy="220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 rotWithShape="1">
          <a:blip r:embed="rId4">
            <a:alphaModFix/>
          </a:blip>
          <a:srcRect b="43747" l="22496" r="26250" t="34995"/>
          <a:stretch/>
        </p:blipFill>
        <p:spPr>
          <a:xfrm>
            <a:off x="7620000" y="6019800"/>
            <a:ext cx="1524000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381000" y="152400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CF5A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FECF5A"/>
                </a:solidFill>
                <a:latin typeface="Calibri"/>
                <a:ea typeface="Calibri"/>
                <a:cs typeface="Calibri"/>
                <a:sym typeface="Calibri"/>
              </a:rPr>
              <a:t>Wind capacity factor fcsts</a:t>
            </a:r>
            <a:endParaRPr b="1" sz="3200">
              <a:solidFill>
                <a:srgbClr val="FECF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7"/>
          <p:cNvSpPr/>
          <p:nvPr/>
        </p:nvSpPr>
        <p:spPr>
          <a:xfrm rot="2406739">
            <a:off x="2343054" y="2724677"/>
            <a:ext cx="1113540" cy="233354"/>
          </a:xfrm>
          <a:prstGeom prst="rightArrow">
            <a:avLst>
              <a:gd fmla="val 50000" name="adj1"/>
              <a:gd fmla="val 50181" name="adj2"/>
            </a:avLst>
          </a:prstGeom>
          <a:solidFill>
            <a:schemeClr val="accent1"/>
          </a:solidFill>
          <a:ln cap="flat" cmpd="sng" w="12700">
            <a:solidFill>
              <a:srgbClr val="0094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3479784" y="3281882"/>
            <a:ext cx="1162356" cy="648512"/>
          </a:xfrm>
          <a:prstGeom prst="rect">
            <a:avLst/>
          </a:prstGeom>
          <a:solidFill>
            <a:schemeClr val="dk1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Adjusted hindcast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5160722" y="4454237"/>
            <a:ext cx="1633617" cy="52540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 MODEL capacity factor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7"/>
          <p:cNvGrpSpPr/>
          <p:nvPr/>
        </p:nvGrpSpPr>
        <p:grpSpPr>
          <a:xfrm>
            <a:off x="124874" y="1324919"/>
            <a:ext cx="2718934" cy="1460102"/>
            <a:chOff x="3002007" y="4440754"/>
            <a:chExt cx="2718934" cy="1460102"/>
          </a:xfrm>
        </p:grpSpPr>
        <p:pic>
          <p:nvPicPr>
            <p:cNvPr id="153" name="Google Shape;153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51841" y="4440754"/>
              <a:ext cx="2181762" cy="1460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7"/>
            <p:cNvSpPr txBox="1"/>
            <p:nvPr/>
          </p:nvSpPr>
          <p:spPr>
            <a:xfrm>
              <a:off x="3002007" y="5560121"/>
              <a:ext cx="2718934" cy="340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SEAS5 sfcWind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27"/>
          <p:cNvSpPr txBox="1"/>
          <p:nvPr/>
        </p:nvSpPr>
        <p:spPr>
          <a:xfrm>
            <a:off x="174708" y="2874072"/>
            <a:ext cx="2181762" cy="33855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Reanalysis (ERA-I)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7"/>
          <p:cNvSpPr/>
          <p:nvPr/>
        </p:nvSpPr>
        <p:spPr>
          <a:xfrm rot="2504624">
            <a:off x="6397765" y="5127976"/>
            <a:ext cx="492966" cy="242524"/>
          </a:xfrm>
          <a:prstGeom prst="rightArrow">
            <a:avLst>
              <a:gd fmla="val 50000" name="adj1"/>
              <a:gd fmla="val 50181" name="adj2"/>
            </a:avLst>
          </a:prstGeom>
          <a:solidFill>
            <a:schemeClr val="accent1"/>
          </a:solidFill>
          <a:ln cap="flat" cmpd="sng" w="12700">
            <a:solidFill>
              <a:srgbClr val="0094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6944290" y="5391184"/>
            <a:ext cx="1162356" cy="371513"/>
          </a:xfrm>
          <a:prstGeom prst="rect">
            <a:avLst/>
          </a:prstGeom>
          <a:solidFill>
            <a:schemeClr val="dk1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 fcsts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2486008" y="1342151"/>
            <a:ext cx="2085992" cy="138717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 adjust methods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CSTools Calibration (adjusts mean, variance and reliability)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5818800" y="1424778"/>
            <a:ext cx="3073800" cy="10341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BABAB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Torralba, et al. (2017): Seasonal Climate Prediction: A New Source of Information for the Management of Wind Energy Resources </a:t>
            </a:r>
            <a:r>
              <a:rPr lang="en-GB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https://doi.org/10.1175/JAMC-D-16-0204.1</a:t>
            </a:r>
            <a:endParaRPr sz="1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5818790" y="3717032"/>
            <a:ext cx="3073690" cy="646331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BABAB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Lledó et al. (2019): Seasonal forecasts of wind power generation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https://doi.org/10.1016/j.renene.2019.04.1</a:t>
            </a:r>
            <a:r>
              <a:rPr lang="en-GB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35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7"/>
          <p:cNvSpPr/>
          <p:nvPr/>
        </p:nvSpPr>
        <p:spPr>
          <a:xfrm rot="2504624">
            <a:off x="4676259" y="4063375"/>
            <a:ext cx="492966" cy="242524"/>
          </a:xfrm>
          <a:prstGeom prst="rightArrow">
            <a:avLst>
              <a:gd fmla="val 50000" name="adj1"/>
              <a:gd fmla="val 50181" name="adj2"/>
            </a:avLst>
          </a:prstGeom>
          <a:solidFill>
            <a:schemeClr val="accent1"/>
          </a:solidFill>
          <a:ln cap="flat" cmpd="sng" w="12700">
            <a:solidFill>
              <a:srgbClr val="0094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3557579" y="2533876"/>
            <a:ext cx="2573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Empirical Quantile Mapping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(adjusts distribution shape)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b="43747" l="22496" r="26250" t="34995"/>
          <a:stretch/>
        </p:blipFill>
        <p:spPr>
          <a:xfrm>
            <a:off x="7620000" y="6019800"/>
            <a:ext cx="1524000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381000" y="152400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CF5A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FECF5A"/>
                </a:solidFill>
                <a:latin typeface="Calibri"/>
                <a:ea typeface="Calibri"/>
                <a:cs typeface="Calibri"/>
                <a:sym typeface="Calibri"/>
              </a:rPr>
              <a:t>Visualization of products</a:t>
            </a:r>
            <a:endParaRPr b="1" sz="3200">
              <a:solidFill>
                <a:srgbClr val="FECF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739" y="1623546"/>
            <a:ext cx="5046295" cy="504629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/>
          <p:nvPr/>
        </p:nvSpPr>
        <p:spPr>
          <a:xfrm>
            <a:off x="3167844" y="764704"/>
            <a:ext cx="29163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CSTools - plotForecastPDF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2987824" y="3501008"/>
            <a:ext cx="360040" cy="432048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28"/>
          <p:cNvCxnSpPr>
            <a:stCxn id="173" idx="0"/>
            <a:endCxn id="175" idx="3"/>
          </p:cNvCxnSpPr>
          <p:nvPr/>
        </p:nvCxnSpPr>
        <p:spPr>
          <a:xfrm flipH="1" rot="5400000">
            <a:off x="1953744" y="2286908"/>
            <a:ext cx="1191000" cy="1237200"/>
          </a:xfrm>
          <a:prstGeom prst="curvedConnector2">
            <a:avLst/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5" name="Google Shape;175;p28"/>
          <p:cNvSpPr txBox="1"/>
          <p:nvPr/>
        </p:nvSpPr>
        <p:spPr>
          <a:xfrm>
            <a:off x="53351" y="1986895"/>
            <a:ext cx="1877437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prob. above P90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2483768" y="3717032"/>
            <a:ext cx="360040" cy="1512168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28"/>
          <p:cNvCxnSpPr>
            <a:stCxn id="176" idx="3"/>
            <a:endCxn id="178" idx="2"/>
          </p:cNvCxnSpPr>
          <p:nvPr/>
        </p:nvCxnSpPr>
        <p:spPr>
          <a:xfrm flipH="1" rot="5400000">
            <a:off x="1178995" y="3650248"/>
            <a:ext cx="1506900" cy="1208100"/>
          </a:xfrm>
          <a:prstGeom prst="curvedConnector3">
            <a:avLst>
              <a:gd fmla="val -30498" name="adj1"/>
            </a:avLst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8" name="Google Shape;178;p28"/>
          <p:cNvSpPr txBox="1"/>
          <p:nvPr/>
        </p:nvSpPr>
        <p:spPr>
          <a:xfrm>
            <a:off x="53350" y="2854675"/>
            <a:ext cx="2550000" cy="646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Tercile probabilities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Most Likely Tercile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2267744" y="1523806"/>
            <a:ext cx="4176464" cy="681058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28"/>
          <p:cNvCxnSpPr>
            <a:stCxn id="179" idx="7"/>
            <a:endCxn id="181" idx="0"/>
          </p:cNvCxnSpPr>
          <p:nvPr/>
        </p:nvCxnSpPr>
        <p:spPr>
          <a:xfrm flipH="1" rot="-5400000">
            <a:off x="6896379" y="559745"/>
            <a:ext cx="600" cy="2128200"/>
          </a:xfrm>
          <a:prstGeom prst="curvedConnector3">
            <a:avLst>
              <a:gd fmla="val -56310606" name="adj1"/>
            </a:avLst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1" name="Google Shape;181;p28"/>
          <p:cNvSpPr txBox="1"/>
          <p:nvPr/>
        </p:nvSpPr>
        <p:spPr>
          <a:xfrm>
            <a:off x="6817725" y="1623550"/>
            <a:ext cx="2286300" cy="646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forecasts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lead time</a:t>
            </a: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5148064" y="5877272"/>
            <a:ext cx="360040" cy="36004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7138225" y="5303825"/>
            <a:ext cx="1970700" cy="369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value</a:t>
            </a:r>
            <a:endParaRPr/>
          </a:p>
        </p:txBody>
      </p:sp>
      <p:cxnSp>
        <p:nvCxnSpPr>
          <p:cNvPr id="184" name="Google Shape;184;p28"/>
          <p:cNvCxnSpPr>
            <a:stCxn id="182" idx="6"/>
            <a:endCxn id="183" idx="2"/>
          </p:cNvCxnSpPr>
          <p:nvPr/>
        </p:nvCxnSpPr>
        <p:spPr>
          <a:xfrm flipH="1" rot="10800000">
            <a:off x="5508104" y="5672992"/>
            <a:ext cx="2615400" cy="384300"/>
          </a:xfrm>
          <a:prstGeom prst="curvedConnector2">
            <a:avLst/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p28"/>
          <p:cNvSpPr/>
          <p:nvPr/>
        </p:nvSpPr>
        <p:spPr>
          <a:xfrm>
            <a:off x="5220072" y="4319937"/>
            <a:ext cx="288032" cy="2880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28"/>
          <p:cNvCxnSpPr>
            <a:stCxn id="185" idx="7"/>
            <a:endCxn id="187" idx="1"/>
          </p:cNvCxnSpPr>
          <p:nvPr/>
        </p:nvCxnSpPr>
        <p:spPr>
          <a:xfrm rot="-5400000">
            <a:off x="6020623" y="2946118"/>
            <a:ext cx="861300" cy="1970700"/>
          </a:xfrm>
          <a:prstGeom prst="curvedConnector2">
            <a:avLst/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7" name="Google Shape;187;p28"/>
          <p:cNvSpPr txBox="1"/>
          <p:nvPr/>
        </p:nvSpPr>
        <p:spPr>
          <a:xfrm>
            <a:off x="7436697" y="3177850"/>
            <a:ext cx="1524000" cy="646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Ensemble members</a:t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7419002" y="4155500"/>
            <a:ext cx="1524000" cy="923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PDF from ensemble dressing</a:t>
            </a:r>
            <a:endParaRPr/>
          </a:p>
        </p:txBody>
      </p:sp>
      <p:cxnSp>
        <p:nvCxnSpPr>
          <p:cNvPr id="189" name="Google Shape;189;p28"/>
          <p:cNvCxnSpPr>
            <a:endCxn id="188" idx="1"/>
          </p:cNvCxnSpPr>
          <p:nvPr/>
        </p:nvCxnSpPr>
        <p:spPr>
          <a:xfrm>
            <a:off x="5940302" y="4509200"/>
            <a:ext cx="1478700" cy="108000"/>
          </a:xfrm>
          <a:prstGeom prst="curvedConnector3">
            <a:avLst>
              <a:gd fmla="val 50000" name="adj1"/>
            </a:avLst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b="43747" l="22496" r="26250" t="34995"/>
          <a:stretch/>
        </p:blipFill>
        <p:spPr>
          <a:xfrm>
            <a:off x="7620000" y="6019800"/>
            <a:ext cx="1524000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381000" y="152400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CF5A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FECF5A"/>
                </a:solidFill>
                <a:latin typeface="Calibri"/>
                <a:ea typeface="Calibri"/>
                <a:cs typeface="Calibri"/>
                <a:sym typeface="Calibri"/>
              </a:rPr>
              <a:t>Verification of products</a:t>
            </a:r>
            <a:endParaRPr b="1" sz="3200">
              <a:solidFill>
                <a:srgbClr val="FECF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957076" y="3521000"/>
            <a:ext cx="3767700" cy="923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Probabilities of exceedance: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(above P90 or  below P10)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Brier Skill Score [BSS]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957076" y="2664125"/>
            <a:ext cx="3767700" cy="646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Tercile probabilities: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Ranked Prob. Skill Score [RPSS]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5220072" y="2664121"/>
            <a:ext cx="2880320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Ensemble mean: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954076" y="4654875"/>
            <a:ext cx="3770700" cy="646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 in predicting PDF: Continuous Ranked Prob. Skill Score [CRPSS]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5670218" y="2084243"/>
            <a:ext cx="19800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DETERMINISTIC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1726656" y="2084243"/>
            <a:ext cx="19287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PROBABILISTIC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