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24"/>
  </p:notesMasterIdLst>
  <p:sldIdLst>
    <p:sldId id="289" r:id="rId2"/>
    <p:sldId id="279" r:id="rId3"/>
    <p:sldId id="282" r:id="rId4"/>
    <p:sldId id="290" r:id="rId5"/>
    <p:sldId id="291" r:id="rId6"/>
    <p:sldId id="292" r:id="rId7"/>
    <p:sldId id="297" r:id="rId8"/>
    <p:sldId id="303" r:id="rId9"/>
    <p:sldId id="302" r:id="rId10"/>
    <p:sldId id="301" r:id="rId11"/>
    <p:sldId id="300" r:id="rId12"/>
    <p:sldId id="298" r:id="rId13"/>
    <p:sldId id="296" r:id="rId14"/>
    <p:sldId id="306" r:id="rId15"/>
    <p:sldId id="307" r:id="rId16"/>
    <p:sldId id="310" r:id="rId17"/>
    <p:sldId id="311" r:id="rId18"/>
    <p:sldId id="312" r:id="rId19"/>
    <p:sldId id="313" r:id="rId20"/>
    <p:sldId id="314" r:id="rId21"/>
    <p:sldId id="305" r:id="rId22"/>
    <p:sldId id="287" r:id="rId23"/>
  </p:sldIdLst>
  <p:sldSz cx="9144000" cy="6858000" type="screen4x3"/>
  <p:notesSz cx="6858000" cy="9144000"/>
  <p:defaultTextStyle>
    <a:defPPr>
      <a:defRPr lang="es-ES_trad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022" userDrawn="1">
          <p15:clr>
            <a:srgbClr val="A4A3A4"/>
          </p15:clr>
        </p15:guide>
        <p15:guide id="2" pos="2857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4A6B9"/>
    <a:srgbClr val="941333"/>
    <a:srgbClr val="000E11"/>
    <a:srgbClr val="444444"/>
    <a:srgbClr val="94D4EF"/>
    <a:srgbClr val="424242"/>
    <a:srgbClr val="144A6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376"/>
    <p:restoredTop sz="95332" autoAdjust="0"/>
  </p:normalViewPr>
  <p:slideViewPr>
    <p:cSldViewPr snapToGrid="0" snapToObjects="1" showGuides="1">
      <p:cViewPr>
        <p:scale>
          <a:sx n="66" d="100"/>
          <a:sy n="66" d="100"/>
        </p:scale>
        <p:origin x="1896" y="533"/>
      </p:cViewPr>
      <p:guideLst>
        <p:guide orient="horz" pos="3022"/>
        <p:guide pos="285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D14D3C1-09EC-2046-A977-B5AEA30DBB51}" type="datetimeFigureOut">
              <a:rPr lang="es-ES_tradnl" smtClean="0"/>
              <a:t>07/04/2020</a:t>
            </a:fld>
            <a:endParaRPr lang="es-ES_tradnl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_tradnl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_tradn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C2FE19D-9FC6-A640-9BA5-0BF0AFC63121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9478476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2FE19D-9FC6-A640-9BA5-0BF0AFC63121}" type="slidenum">
              <a:rPr lang="es-ES_tradnl" smtClean="0"/>
              <a:t>5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0252578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err="1" smtClean="0"/>
              <a:t>Copernicus</a:t>
            </a:r>
            <a:r>
              <a:rPr lang="es-ES" baseline="0" dirty="0" smtClean="0"/>
              <a:t> </a:t>
            </a:r>
            <a:r>
              <a:rPr lang="es-ES" baseline="0" dirty="0" err="1" smtClean="0"/>
              <a:t>és</a:t>
            </a:r>
            <a:r>
              <a:rPr lang="es-ES" baseline="0" dirty="0" smtClean="0"/>
              <a:t> la gran iniciativa Europea per donar </a:t>
            </a:r>
            <a:r>
              <a:rPr lang="es-ES" baseline="0" dirty="0" err="1" smtClean="0"/>
              <a:t>dades</a:t>
            </a:r>
            <a:r>
              <a:rPr lang="es-ES" baseline="0" dirty="0" smtClean="0"/>
              <a:t> </a:t>
            </a:r>
            <a:r>
              <a:rPr lang="es-ES" baseline="0" dirty="0" err="1" smtClean="0"/>
              <a:t>obertes</a:t>
            </a:r>
            <a:r>
              <a:rPr lang="es-ES" baseline="0" dirty="0" smtClean="0"/>
              <a:t> sobre el </a:t>
            </a:r>
            <a:r>
              <a:rPr lang="es-ES" baseline="0" dirty="0" err="1" smtClean="0"/>
              <a:t>nostre</a:t>
            </a:r>
            <a:r>
              <a:rPr lang="es-ES" baseline="0" dirty="0" smtClean="0"/>
              <a:t> planeta, el clima i el </a:t>
            </a:r>
            <a:r>
              <a:rPr lang="es-ES" baseline="0" dirty="0" err="1" smtClean="0"/>
              <a:t>medi</a:t>
            </a:r>
            <a:r>
              <a:rPr lang="es-ES" baseline="0" dirty="0" smtClean="0"/>
              <a:t> </a:t>
            </a:r>
            <a:r>
              <a:rPr lang="es-ES" baseline="0" dirty="0" err="1" smtClean="0"/>
              <a:t>ambient</a:t>
            </a:r>
            <a:r>
              <a:rPr lang="es-ES" baseline="0" dirty="0" smtClean="0"/>
              <a:t>.</a:t>
            </a:r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2FE19D-9FC6-A640-9BA5-0BF0AFC63121}" type="slidenum">
              <a:rPr lang="es-ES_tradnl" smtClean="0"/>
              <a:t>6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40819339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2FE19D-9FC6-A640-9BA5-0BF0AFC63121}" type="slidenum">
              <a:rPr lang="es-ES_tradnl" smtClean="0"/>
              <a:t>7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428305160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2FE19D-9FC6-A640-9BA5-0BF0AFC63121}" type="slidenum">
              <a:rPr lang="es-ES_tradnl" smtClean="0"/>
              <a:t>10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1585376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2FE19D-9FC6-A640-9BA5-0BF0AFC63121}" type="slidenum">
              <a:rPr lang="es-ES_tradnl" smtClean="0"/>
              <a:t>11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49760686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2FE19D-9FC6-A640-9BA5-0BF0AFC63121}" type="slidenum">
              <a:rPr lang="es-ES_tradnl" smtClean="0"/>
              <a:t>12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42944046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Clic para editar título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7ABB07-6D89-6D43-B282-BD273E24CD53}" type="datetimeFigureOut">
              <a:rPr lang="es-ES_tradnl" smtClean="0"/>
              <a:t>07/04/2020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7B4213-3CE6-2844-8D43-C49B7C495661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79628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Clic para editar título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7ABB07-6D89-6D43-B282-BD273E24CD53}" type="datetimeFigureOut">
              <a:rPr lang="es-ES_tradnl" smtClean="0"/>
              <a:t>07/04/2020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7B4213-3CE6-2844-8D43-C49B7C495661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485495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s-ES" smtClean="0"/>
              <a:t>Clic para editar título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7ABB07-6D89-6D43-B282-BD273E24CD53}" type="datetimeFigureOut">
              <a:rPr lang="es-ES_tradnl" smtClean="0"/>
              <a:t>07/04/2020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7B4213-3CE6-2844-8D43-C49B7C495661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431754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SC2017-Gener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464803" y="217893"/>
            <a:ext cx="8229598" cy="83839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3500" b="1"/>
            </a:lvl1pPr>
          </a:lstStyle>
          <a:p>
            <a:r>
              <a:rPr lang="es-ES" dirty="0" smtClean="0"/>
              <a:t>Haga clic para modificar el estilo de título del patrón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idx="1"/>
          </p:nvPr>
        </p:nvSpPr>
        <p:spPr>
          <a:xfrm>
            <a:off x="464803" y="1215072"/>
            <a:ext cx="8229598" cy="483325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pic>
        <p:nvPicPr>
          <p:cNvPr id="8" name="Imagen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2709" y="6232144"/>
            <a:ext cx="1876425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8650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SC2017-La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CuadroTexto 4"/>
          <p:cNvSpPr txBox="1"/>
          <p:nvPr userDrawn="1"/>
        </p:nvSpPr>
        <p:spPr>
          <a:xfrm>
            <a:off x="3360099" y="5922083"/>
            <a:ext cx="2407901" cy="534158"/>
          </a:xfrm>
          <a:prstGeom prst="rect">
            <a:avLst/>
          </a:prstGeom>
          <a:noFill/>
          <a:effectLst>
            <a:outerShdw blurRad="127000" algn="ctr" rotWithShape="0">
              <a:schemeClr val="accent1">
                <a:lumMod val="50000"/>
                <a:alpha val="85000"/>
              </a:schemeClr>
            </a:outerShdw>
          </a:effectLst>
        </p:spPr>
        <p:txBody>
          <a:bodyPr wrap="square" rtlCol="0" anchor="ctr">
            <a:spAutoFit/>
          </a:bodyPr>
          <a:lstStyle/>
          <a:p>
            <a:pPr algn="ctr"/>
            <a:r>
              <a:rPr lang="es-ES" sz="3600" dirty="0" smtClean="0">
                <a:solidFill>
                  <a:schemeClr val="bg1"/>
                </a:solidFill>
              </a:rPr>
              <a:t>www.bsc.es</a:t>
            </a:r>
            <a:endParaRPr lang="es-ES" sz="3600" dirty="0">
              <a:solidFill>
                <a:schemeClr val="bg1"/>
              </a:solidFill>
            </a:endParaRPr>
          </a:p>
        </p:txBody>
      </p:sp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>
          <a:xfrm>
            <a:off x="910318" y="4101711"/>
            <a:ext cx="7323364" cy="688936"/>
          </a:xfrm>
          <a:prstGeom prst="rect">
            <a:avLst/>
          </a:prstGeom>
        </p:spPr>
        <p:txBody>
          <a:bodyPr/>
          <a:lstStyle>
            <a:lvl1pPr algn="ctr">
              <a:defRPr sz="4000">
                <a:solidFill>
                  <a:schemeClr val="bg1"/>
                </a:solidFill>
              </a:defRPr>
            </a:lvl1pPr>
          </a:lstStyle>
          <a:p>
            <a:r>
              <a:rPr lang="es-ES" dirty="0" smtClean="0"/>
              <a:t>YOUR-EMAIL@bsc.es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889414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SC2017-Firs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ángulo 9"/>
          <p:cNvSpPr/>
          <p:nvPr userDrawn="1"/>
        </p:nvSpPr>
        <p:spPr>
          <a:xfrm>
            <a:off x="3048000" y="6095685"/>
            <a:ext cx="6096000" cy="487533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722916" y="1631730"/>
            <a:ext cx="5026945" cy="2998826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5200" b="1">
                <a:solidFill>
                  <a:srgbClr val="004890"/>
                </a:solidFill>
                <a:latin typeface="+mn-lt"/>
              </a:defRPr>
            </a:lvl1pPr>
          </a:lstStyle>
          <a:p>
            <a:r>
              <a:rPr lang="es-ES" dirty="0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722916" y="4900141"/>
            <a:ext cx="5026945" cy="822742"/>
          </a:xfrm>
          <a:prstGeom prst="rect">
            <a:avLst/>
          </a:prstGeom>
          <a:noFill/>
          <a:effectLst/>
        </p:spPr>
        <p:txBody>
          <a:bodyPr anchor="ctr">
            <a:noAutofit/>
          </a:bodyPr>
          <a:lstStyle>
            <a:lvl1pPr marL="0" indent="0" algn="l">
              <a:buNone/>
              <a:defRPr sz="3200">
                <a:solidFill>
                  <a:schemeClr val="tx1"/>
                </a:solidFill>
                <a:effectLst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dirty="0" smtClean="0"/>
              <a:t>Haga </a:t>
            </a:r>
            <a:r>
              <a:rPr lang="es-ES" dirty="0" err="1" smtClean="0"/>
              <a:t>click</a:t>
            </a:r>
            <a:r>
              <a:rPr lang="es-ES" dirty="0" smtClean="0"/>
              <a:t> aquí para modificar el subtítulo</a:t>
            </a:r>
          </a:p>
        </p:txBody>
      </p:sp>
      <p:sp>
        <p:nvSpPr>
          <p:cNvPr id="13" name="Rectángulo 12"/>
          <p:cNvSpPr/>
          <p:nvPr userDrawn="1"/>
        </p:nvSpPr>
        <p:spPr>
          <a:xfrm>
            <a:off x="1" y="6095685"/>
            <a:ext cx="3048000" cy="487533"/>
          </a:xfrm>
          <a:prstGeom prst="rect">
            <a:avLst/>
          </a:prstGeom>
          <a:solidFill>
            <a:srgbClr val="00489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600">
              <a:solidFill>
                <a:schemeClr val="bg1"/>
              </a:solidFill>
            </a:endParaRPr>
          </a:p>
        </p:txBody>
      </p:sp>
      <p:sp>
        <p:nvSpPr>
          <p:cNvPr id="15" name="Marcador de texto 14"/>
          <p:cNvSpPr>
            <a:spLocks noGrp="1"/>
          </p:cNvSpPr>
          <p:nvPr>
            <p:ph type="body" sz="quarter" idx="10" hasCustomPrompt="1"/>
          </p:nvPr>
        </p:nvSpPr>
        <p:spPr>
          <a:xfrm>
            <a:off x="244475" y="6095685"/>
            <a:ext cx="2441575" cy="48753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s-ES" dirty="0" err="1" smtClean="0"/>
              <a:t>day</a:t>
            </a:r>
            <a:r>
              <a:rPr lang="es-ES" dirty="0" smtClean="0"/>
              <a:t>/</a:t>
            </a:r>
            <a:r>
              <a:rPr lang="es-ES" dirty="0" err="1" smtClean="0"/>
              <a:t>month</a:t>
            </a:r>
            <a:r>
              <a:rPr lang="es-ES" dirty="0" smtClean="0"/>
              <a:t>/</a:t>
            </a:r>
            <a:r>
              <a:rPr lang="es-ES" dirty="0" err="1" smtClean="0"/>
              <a:t>year</a:t>
            </a:r>
            <a:endParaRPr lang="es-ES" dirty="0"/>
          </a:p>
        </p:txBody>
      </p:sp>
      <p:sp>
        <p:nvSpPr>
          <p:cNvPr id="17" name="Marcador de texto 16"/>
          <p:cNvSpPr>
            <a:spLocks noGrp="1"/>
          </p:cNvSpPr>
          <p:nvPr>
            <p:ph type="body" sz="quarter" idx="11" hasCustomPrompt="1"/>
          </p:nvPr>
        </p:nvSpPr>
        <p:spPr>
          <a:xfrm>
            <a:off x="3722916" y="6095684"/>
            <a:ext cx="5026946" cy="487533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>
                <a:solidFill>
                  <a:srgbClr val="004890"/>
                </a:solidFill>
              </a:defRPr>
            </a:lvl1pPr>
          </a:lstStyle>
          <a:p>
            <a:pPr lvl="0"/>
            <a:r>
              <a:rPr lang="es-ES" dirty="0" err="1" smtClean="0"/>
              <a:t>Venue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714592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Clic para editar título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7ABB07-6D89-6D43-B282-BD273E24CD53}" type="datetimeFigureOut">
              <a:rPr lang="es-ES_tradnl" smtClean="0"/>
              <a:t>07/04/2020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7B4213-3CE6-2844-8D43-C49B7C495661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800952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Clic para editar título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7ABB07-6D89-6D43-B282-BD273E24CD53}" type="datetimeFigureOut">
              <a:rPr lang="es-ES_tradnl" smtClean="0"/>
              <a:t>07/04/2020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7B4213-3CE6-2844-8D43-C49B7C495661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978583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Clic para editar título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7ABB07-6D89-6D43-B282-BD273E24CD53}" type="datetimeFigureOut">
              <a:rPr lang="es-ES_tradnl" smtClean="0"/>
              <a:t>07/04/2020</a:t>
            </a:fld>
            <a:endParaRPr lang="es-ES_trad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7B4213-3CE6-2844-8D43-C49B7C495661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72476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s-ES" smtClean="0"/>
              <a:t>Clic para editar título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7ABB07-6D89-6D43-B282-BD273E24CD53}" type="datetimeFigureOut">
              <a:rPr lang="es-ES_tradnl" smtClean="0"/>
              <a:t>07/04/2020</a:t>
            </a:fld>
            <a:endParaRPr lang="es-ES_tradn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7B4213-3CE6-2844-8D43-C49B7C495661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074290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Clic para editar título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7ABB07-6D89-6D43-B282-BD273E24CD53}" type="datetimeFigureOut">
              <a:rPr lang="es-ES_tradnl" smtClean="0"/>
              <a:t>07/04/2020</a:t>
            </a:fld>
            <a:endParaRPr lang="es-ES_tradn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7B4213-3CE6-2844-8D43-C49B7C495661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710472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7ABB07-6D89-6D43-B282-BD273E24CD53}" type="datetimeFigureOut">
              <a:rPr lang="es-ES_tradnl" smtClean="0"/>
              <a:t>07/04/2020</a:t>
            </a:fld>
            <a:endParaRPr lang="es-ES_tradn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7B4213-3CE6-2844-8D43-C49B7C495661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688116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Clic para editar título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7ABB07-6D89-6D43-B282-BD273E24CD53}" type="datetimeFigureOut">
              <a:rPr lang="es-ES_tradnl" smtClean="0"/>
              <a:t>07/04/2020</a:t>
            </a:fld>
            <a:endParaRPr lang="es-ES_trad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7B4213-3CE6-2844-8D43-C49B7C495661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762580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Clic para editar título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smtClean="0"/>
              <a:t>Arrastre la imagen al marcador de posición o haga clic en el icono para agregar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7ABB07-6D89-6D43-B282-BD273E24CD53}" type="datetimeFigureOut">
              <a:rPr lang="es-ES_tradnl" smtClean="0"/>
              <a:t>07/04/2020</a:t>
            </a:fld>
            <a:endParaRPr lang="es-ES_trad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7B4213-3CE6-2844-8D43-C49B7C495661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294498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Clic para editar título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7ABB07-6D89-6D43-B282-BD273E24CD53}" type="datetimeFigureOut">
              <a:rPr lang="es-ES_tradnl" smtClean="0"/>
              <a:t>07/04/2020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7B4213-3CE6-2844-8D43-C49B7C495661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0141463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</p:sldLayoutIdLst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png"/><Relationship Id="rId4" Type="http://schemas.openxmlformats.org/officeDocument/2006/relationships/image" Target="../media/image23.tif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hyperlink" Target="https://www.climate-lab-book.ac.uk/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svs.gsfc.nasa.gov/Gallery/NASAEarthScience.html" TargetMode="External"/><Relationship Id="rId5" Type="http://schemas.openxmlformats.org/officeDocument/2006/relationships/image" Target="../media/image27.jpeg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png"/><Relationship Id="rId4" Type="http://schemas.openxmlformats.org/officeDocument/2006/relationships/image" Target="../media/image23.tif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eteo.cat/wpweb/climatologia/serveis-i-dades-climatiques/normals-climatiques-recents/" TargetMode="Externa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cds.climate.copernicus.eu/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hyperlink" Target="https://s2s4e.eu/dst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hyperlink" Target="https://climate.copernicus.eu/globe/" TargetMode="Externa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ctrTitle"/>
          </p:nvPr>
        </p:nvSpPr>
        <p:spPr>
          <a:xfrm>
            <a:off x="3437680" y="1631730"/>
            <a:ext cx="5474826" cy="2120463"/>
          </a:xfrm>
        </p:spPr>
        <p:txBody>
          <a:bodyPr>
            <a:normAutofit/>
          </a:bodyPr>
          <a:lstStyle/>
          <a:p>
            <a:r>
              <a:rPr lang="es-ES" dirty="0" smtClean="0"/>
              <a:t>Open data  y cambio climático</a:t>
            </a:r>
            <a:endParaRPr lang="es-ES" dirty="0"/>
          </a:p>
        </p:txBody>
      </p:sp>
      <p:sp>
        <p:nvSpPr>
          <p:cNvPr id="5" name="Subtítulo 4"/>
          <p:cNvSpPr>
            <a:spLocks noGrp="1"/>
          </p:cNvSpPr>
          <p:nvPr>
            <p:ph type="subTitle" idx="1"/>
          </p:nvPr>
        </p:nvSpPr>
        <p:spPr>
          <a:xfrm>
            <a:off x="3437679" y="3752193"/>
            <a:ext cx="5311414" cy="1807780"/>
          </a:xfrm>
        </p:spPr>
        <p:txBody>
          <a:bodyPr/>
          <a:lstStyle/>
          <a:p>
            <a:r>
              <a:rPr lang="es-ES" dirty="0" smtClean="0"/>
              <a:t>Isadora Jiménez</a:t>
            </a:r>
          </a:p>
          <a:p>
            <a:r>
              <a:rPr lang="es-ES" sz="2400" dirty="0" err="1" smtClean="0"/>
              <a:t>Dpt</a:t>
            </a:r>
            <a:r>
              <a:rPr lang="es-ES" sz="2400" dirty="0" smtClean="0"/>
              <a:t>. Ciencias de la Tierra, </a:t>
            </a:r>
          </a:p>
          <a:p>
            <a:r>
              <a:rPr lang="es-ES" sz="2400" dirty="0" smtClean="0"/>
              <a:t>Barcelona </a:t>
            </a:r>
            <a:r>
              <a:rPr lang="es-ES" sz="2400" dirty="0" err="1" smtClean="0"/>
              <a:t>Supercomputing</a:t>
            </a:r>
            <a:r>
              <a:rPr lang="es-ES" sz="2400" dirty="0" smtClean="0"/>
              <a:t> Center</a:t>
            </a:r>
            <a:endParaRPr lang="es-ES" sz="2400" dirty="0"/>
          </a:p>
        </p:txBody>
      </p:sp>
      <p:sp>
        <p:nvSpPr>
          <p:cNvPr id="6" name="Marcador de texto 5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s-ES" dirty="0" smtClean="0"/>
              <a:t>07/04/2020</a:t>
            </a:r>
            <a:endParaRPr lang="es-ES" dirty="0"/>
          </a:p>
        </p:txBody>
      </p:sp>
      <p:sp>
        <p:nvSpPr>
          <p:cNvPr id="7" name="Marcador de texto 6"/>
          <p:cNvSpPr>
            <a:spLocks noGrp="1"/>
          </p:cNvSpPr>
          <p:nvPr>
            <p:ph type="body" sz="quarter" idx="11"/>
          </p:nvPr>
        </p:nvSpPr>
        <p:spPr>
          <a:xfrm>
            <a:off x="3437680" y="6095684"/>
            <a:ext cx="5311413" cy="487533"/>
          </a:xfrm>
        </p:spPr>
        <p:txBody>
          <a:bodyPr>
            <a:normAutofit/>
          </a:bodyPr>
          <a:lstStyle/>
          <a:p>
            <a:r>
              <a:rPr lang="es-ES" dirty="0" smtClean="0"/>
              <a:t>Iniciativa </a:t>
            </a:r>
            <a:r>
              <a:rPr lang="es-ES" dirty="0"/>
              <a:t>Barcelona Open </a:t>
            </a:r>
            <a:r>
              <a:rPr lang="es-ES" dirty="0" smtClean="0"/>
              <a:t>Data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572524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"/>
            <a:ext cx="3972910" cy="6861547"/>
          </a:xfrm>
          <a:prstGeom prst="rect">
            <a:avLst/>
          </a:prstGeom>
        </p:spPr>
      </p:pic>
      <p:pic>
        <p:nvPicPr>
          <p:cNvPr id="7170" name="Picture 2" descr="https://magazine.columbia.edu/sites/default/files/styles/wysiwyg_full_width_image/public/2018-09/Wild-fires.jpg?itok=pBKjTId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53"/>
          <a:stretch/>
        </p:blipFill>
        <p:spPr bwMode="auto">
          <a:xfrm>
            <a:off x="3972911" y="0"/>
            <a:ext cx="5171156" cy="68720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86455" y="500902"/>
            <a:ext cx="6837987" cy="24737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Rectángulo 5"/>
          <p:cNvSpPr/>
          <p:nvPr/>
        </p:nvSpPr>
        <p:spPr>
          <a:xfrm>
            <a:off x="4092579" y="3455071"/>
            <a:ext cx="5051488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a-ES" sz="3500" b="1" dirty="0" smtClean="0">
                <a:solidFill>
                  <a:schemeClr val="bg1"/>
                </a:solidFill>
              </a:rPr>
              <a:t>En </a:t>
            </a:r>
            <a:r>
              <a:rPr lang="ca-ES" sz="3500" b="1" dirty="0" err="1" smtClean="0">
                <a:solidFill>
                  <a:schemeClr val="bg1"/>
                </a:solidFill>
              </a:rPr>
              <a:t>muchos</a:t>
            </a:r>
            <a:r>
              <a:rPr lang="ca-ES" sz="3500" b="1" dirty="0" smtClean="0">
                <a:solidFill>
                  <a:schemeClr val="bg1"/>
                </a:solidFill>
              </a:rPr>
              <a:t> casos </a:t>
            </a:r>
            <a:r>
              <a:rPr lang="ca-ES" sz="3500" b="1" dirty="0" err="1" smtClean="0">
                <a:solidFill>
                  <a:schemeClr val="bg1"/>
                </a:solidFill>
              </a:rPr>
              <a:t>hay</a:t>
            </a:r>
            <a:r>
              <a:rPr lang="ca-ES" sz="3500" b="1" dirty="0" smtClean="0">
                <a:solidFill>
                  <a:schemeClr val="bg1"/>
                </a:solidFill>
              </a:rPr>
              <a:t> que tenir </a:t>
            </a:r>
            <a:r>
              <a:rPr lang="ca-ES" sz="3500" b="1" dirty="0" err="1" smtClean="0">
                <a:solidFill>
                  <a:schemeClr val="bg1"/>
                </a:solidFill>
              </a:rPr>
              <a:t>conocimientos</a:t>
            </a:r>
            <a:r>
              <a:rPr lang="ca-ES" sz="3500" b="1" dirty="0" smtClean="0">
                <a:solidFill>
                  <a:schemeClr val="bg1"/>
                </a:solidFill>
              </a:rPr>
              <a:t> </a:t>
            </a:r>
            <a:r>
              <a:rPr lang="ca-ES" sz="3500" b="1" dirty="0" err="1" smtClean="0">
                <a:solidFill>
                  <a:schemeClr val="bg1"/>
                </a:solidFill>
              </a:rPr>
              <a:t>climáticos</a:t>
            </a:r>
            <a:r>
              <a:rPr lang="ca-ES" sz="3500" b="1" dirty="0" smtClean="0">
                <a:solidFill>
                  <a:schemeClr val="bg1"/>
                </a:solidFill>
              </a:rPr>
              <a:t> para poder </a:t>
            </a:r>
            <a:r>
              <a:rPr lang="ca-ES" sz="3500" b="1" dirty="0" err="1" smtClean="0">
                <a:solidFill>
                  <a:schemeClr val="bg1"/>
                </a:solidFill>
              </a:rPr>
              <a:t>escoger</a:t>
            </a:r>
            <a:r>
              <a:rPr lang="ca-ES" sz="3500" b="1" dirty="0" smtClean="0">
                <a:solidFill>
                  <a:schemeClr val="bg1"/>
                </a:solidFill>
              </a:rPr>
              <a:t> </a:t>
            </a:r>
            <a:r>
              <a:rPr lang="ca-ES" sz="3500" b="1" dirty="0" err="1" smtClean="0">
                <a:solidFill>
                  <a:schemeClr val="bg1"/>
                </a:solidFill>
              </a:rPr>
              <a:t>bien</a:t>
            </a:r>
            <a:r>
              <a:rPr lang="ca-ES" sz="3500" b="1" dirty="0" smtClean="0">
                <a:solidFill>
                  <a:schemeClr val="bg1"/>
                </a:solidFill>
              </a:rPr>
              <a:t> los </a:t>
            </a:r>
            <a:r>
              <a:rPr lang="ca-ES" sz="3500" b="1" dirty="0" err="1" smtClean="0">
                <a:solidFill>
                  <a:schemeClr val="bg1"/>
                </a:solidFill>
              </a:rPr>
              <a:t>filtros</a:t>
            </a:r>
            <a:r>
              <a:rPr lang="ca-ES" sz="3500" b="1" dirty="0" smtClean="0">
                <a:solidFill>
                  <a:schemeClr val="bg1"/>
                </a:solidFill>
              </a:rPr>
              <a:t> antes de </a:t>
            </a:r>
            <a:r>
              <a:rPr lang="ca-ES" sz="3500" b="1" dirty="0" err="1" smtClean="0">
                <a:solidFill>
                  <a:schemeClr val="bg1"/>
                </a:solidFill>
              </a:rPr>
              <a:t>descargar</a:t>
            </a:r>
            <a:r>
              <a:rPr lang="ca-ES" sz="3500" b="1" dirty="0" smtClean="0">
                <a:solidFill>
                  <a:schemeClr val="bg1"/>
                </a:solidFill>
              </a:rPr>
              <a:t> </a:t>
            </a:r>
            <a:r>
              <a:rPr lang="ca-ES" sz="3500" b="1" dirty="0" err="1" smtClean="0">
                <a:solidFill>
                  <a:schemeClr val="bg1"/>
                </a:solidFill>
              </a:rPr>
              <a:t>datos</a:t>
            </a:r>
            <a:r>
              <a:rPr lang="ca-ES" sz="3500" b="1" dirty="0" smtClean="0">
                <a:solidFill>
                  <a:schemeClr val="bg1"/>
                </a:solidFill>
              </a:rPr>
              <a:t>…</a:t>
            </a:r>
            <a:endParaRPr lang="ca-ES" sz="35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573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www.hitalent.co/rails/active_storage/blobs/eyJfcmFpbHMiOnsibWVzc2FnZSI6IkJBaHBBMm0yQWc9PSIsImV4cCI6bnVsbCwicHVyIjoiYmxvYl9pZCJ9fQ==--5352054204fe888b98f0b0df4ca334339ecec942/Python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1"/>
            <a:ext cx="912298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ctángulo 17"/>
          <p:cNvSpPr/>
          <p:nvPr/>
        </p:nvSpPr>
        <p:spPr>
          <a:xfrm>
            <a:off x="1233177" y="5187402"/>
            <a:ext cx="7614731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ca-ES" sz="3500" b="1" dirty="0" smtClean="0">
                <a:solidFill>
                  <a:schemeClr val="bg1"/>
                </a:solidFill>
              </a:rPr>
              <a:t>...</a:t>
            </a:r>
            <a:r>
              <a:rPr lang="ca-ES" sz="3500" b="1" dirty="0" err="1" smtClean="0">
                <a:solidFill>
                  <a:schemeClr val="bg1"/>
                </a:solidFill>
              </a:rPr>
              <a:t>Datos</a:t>
            </a:r>
            <a:r>
              <a:rPr lang="ca-ES" sz="3500" b="1" dirty="0" smtClean="0">
                <a:solidFill>
                  <a:schemeClr val="bg1"/>
                </a:solidFill>
              </a:rPr>
              <a:t> en </a:t>
            </a:r>
            <a:r>
              <a:rPr lang="ca-ES" sz="3500" b="1" dirty="0" err="1" smtClean="0">
                <a:solidFill>
                  <a:schemeClr val="bg1"/>
                </a:solidFill>
              </a:rPr>
              <a:t>formatos</a:t>
            </a:r>
            <a:r>
              <a:rPr lang="ca-ES" sz="3500" b="1" dirty="0" smtClean="0">
                <a:solidFill>
                  <a:schemeClr val="bg1"/>
                </a:solidFill>
              </a:rPr>
              <a:t> </a:t>
            </a:r>
            <a:r>
              <a:rPr lang="ca-ES" sz="3500" b="1" dirty="0" err="1" smtClean="0">
                <a:solidFill>
                  <a:schemeClr val="bg1"/>
                </a:solidFill>
              </a:rPr>
              <a:t>geoespaciales</a:t>
            </a:r>
            <a:r>
              <a:rPr lang="ca-ES" sz="3500" b="1" dirty="0" smtClean="0">
                <a:solidFill>
                  <a:schemeClr val="bg1"/>
                </a:solidFill>
              </a:rPr>
              <a:t> que </a:t>
            </a:r>
            <a:r>
              <a:rPr lang="ca-ES" sz="3500" b="1" dirty="0" err="1" smtClean="0">
                <a:solidFill>
                  <a:schemeClr val="bg1"/>
                </a:solidFill>
              </a:rPr>
              <a:t>hay</a:t>
            </a:r>
            <a:r>
              <a:rPr lang="ca-ES" sz="3500" b="1" dirty="0" smtClean="0">
                <a:solidFill>
                  <a:schemeClr val="bg1"/>
                </a:solidFill>
              </a:rPr>
              <a:t> que processar con </a:t>
            </a:r>
            <a:r>
              <a:rPr lang="ca-ES" sz="3500" b="1" dirty="0" err="1" smtClean="0">
                <a:solidFill>
                  <a:schemeClr val="bg1"/>
                </a:solidFill>
              </a:rPr>
              <a:t>programación</a:t>
            </a:r>
            <a:endParaRPr lang="ca-ES" sz="3500" b="1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8934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n 12" descr="http://www.lbisoftware.com/blog/wp-content/uploads/2013/06/KnowledgeBase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843"/>
          <a:stretch/>
        </p:blipFill>
        <p:spPr bwMode="auto">
          <a:xfrm>
            <a:off x="0" y="0"/>
            <a:ext cx="9175531" cy="6915807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Rectángulo 17"/>
          <p:cNvSpPr/>
          <p:nvPr/>
        </p:nvSpPr>
        <p:spPr>
          <a:xfrm>
            <a:off x="522514" y="5491166"/>
            <a:ext cx="7877031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ca-ES" sz="3500" b="1" dirty="0" smtClean="0">
                <a:solidFill>
                  <a:schemeClr val="bg1"/>
                </a:solidFill>
              </a:rPr>
              <a:t>...Los </a:t>
            </a:r>
            <a:r>
              <a:rPr lang="ca-ES" sz="3500" b="1" dirty="0" err="1" smtClean="0">
                <a:solidFill>
                  <a:schemeClr val="bg1"/>
                </a:solidFill>
              </a:rPr>
              <a:t>datos</a:t>
            </a:r>
            <a:r>
              <a:rPr lang="ca-ES" sz="3500" b="1" dirty="0" smtClean="0">
                <a:solidFill>
                  <a:schemeClr val="bg1"/>
                </a:solidFill>
              </a:rPr>
              <a:t> </a:t>
            </a:r>
            <a:r>
              <a:rPr lang="ca-ES" sz="3500" b="1" dirty="0" err="1" smtClean="0">
                <a:solidFill>
                  <a:schemeClr val="bg1"/>
                </a:solidFill>
              </a:rPr>
              <a:t>ocupan</a:t>
            </a:r>
            <a:r>
              <a:rPr lang="ca-ES" sz="3500" b="1" dirty="0">
                <a:solidFill>
                  <a:schemeClr val="bg1"/>
                </a:solidFill>
              </a:rPr>
              <a:t> </a:t>
            </a:r>
            <a:r>
              <a:rPr lang="ca-ES" sz="3500" b="1" dirty="0" err="1" smtClean="0">
                <a:solidFill>
                  <a:schemeClr val="bg1"/>
                </a:solidFill>
              </a:rPr>
              <a:t>mucho</a:t>
            </a:r>
            <a:r>
              <a:rPr lang="ca-ES" sz="3500" b="1" dirty="0" smtClean="0">
                <a:solidFill>
                  <a:schemeClr val="bg1"/>
                </a:solidFill>
              </a:rPr>
              <a:t> </a:t>
            </a:r>
            <a:r>
              <a:rPr lang="ca-ES" sz="3500" b="1" dirty="0" err="1" smtClean="0">
                <a:solidFill>
                  <a:schemeClr val="bg1"/>
                </a:solidFill>
              </a:rPr>
              <a:t>espacio</a:t>
            </a:r>
            <a:r>
              <a:rPr lang="ca-ES" sz="3500" b="1" dirty="0" smtClean="0">
                <a:solidFill>
                  <a:schemeClr val="bg1"/>
                </a:solidFill>
              </a:rPr>
              <a:t>, no se </a:t>
            </a:r>
            <a:r>
              <a:rPr lang="ca-ES" sz="3500" b="1" dirty="0" err="1" smtClean="0">
                <a:solidFill>
                  <a:schemeClr val="bg1"/>
                </a:solidFill>
              </a:rPr>
              <a:t>pueden</a:t>
            </a:r>
            <a:r>
              <a:rPr lang="ca-ES" sz="3500" b="1" dirty="0" smtClean="0">
                <a:solidFill>
                  <a:schemeClr val="bg1"/>
                </a:solidFill>
              </a:rPr>
              <a:t> consultar de forma </a:t>
            </a:r>
            <a:r>
              <a:rPr lang="ca-ES" sz="3500" b="1" dirty="0" err="1" smtClean="0">
                <a:solidFill>
                  <a:schemeClr val="bg1"/>
                </a:solidFill>
              </a:rPr>
              <a:t>instantanea</a:t>
            </a:r>
            <a:endParaRPr lang="ca-ES" sz="3500" b="1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1310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/>
          <p:nvPr/>
        </p:nvSpPr>
        <p:spPr>
          <a:xfrm>
            <a:off x="0" y="0"/>
            <a:ext cx="9144000" cy="6937098"/>
          </a:xfrm>
          <a:prstGeom prst="rect">
            <a:avLst/>
          </a:prstGeom>
          <a:solidFill>
            <a:srgbClr val="9413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7" name="Grupo 16"/>
          <p:cNvGrpSpPr/>
          <p:nvPr/>
        </p:nvGrpSpPr>
        <p:grpSpPr>
          <a:xfrm>
            <a:off x="4717038" y="6183270"/>
            <a:ext cx="4094283" cy="416842"/>
            <a:chOff x="539552" y="6380410"/>
            <a:chExt cx="3055748" cy="311108"/>
          </a:xfrm>
        </p:grpSpPr>
        <p:pic>
          <p:nvPicPr>
            <p:cNvPr id="9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9552" y="6411002"/>
              <a:ext cx="769228" cy="2805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" name="Picture 2" descr="S:\F15015_Copernicus\3_Work\330_Work-in-process\SC4_BackgroundMat\PPT\item Copernicus\logo-ce-horizontal-en-negatif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68036" y="6380410"/>
              <a:ext cx="1145581" cy="30044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13"/>
            <p:cNvPicPr>
              <a:picLocks noChangeAspect="1"/>
            </p:cNvPicPr>
            <p:nvPr/>
          </p:nvPicPr>
          <p:blipFill>
            <a:blip r:embed="rId4" cstate="print">
              <a:biLevel thresh="2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771800" y="6542236"/>
              <a:ext cx="823500" cy="141500"/>
            </a:xfrm>
            <a:prstGeom prst="rect">
              <a:avLst/>
            </a:prstGeom>
          </p:spPr>
        </p:pic>
      </p:grpSp>
      <p:pic>
        <p:nvPicPr>
          <p:cNvPr id="14" name="Picture 2" descr="S:\F15015_Copernicus\3_Work\330_Work-in-process\SC4_BackgroundMat\PPT\item Copernicus\Icon-01.png"/>
          <p:cNvPicPr>
            <a:picLocks noChangeAspect="1" noChangeArrowheads="1"/>
          </p:cNvPicPr>
          <p:nvPr/>
        </p:nvPicPr>
        <p:blipFill rotWithShape="1">
          <a:blip r:embed="rId5" cstate="print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248920" y="-254679"/>
            <a:ext cx="2595537" cy="2176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6"/>
          <p:cNvSpPr txBox="1"/>
          <p:nvPr/>
        </p:nvSpPr>
        <p:spPr>
          <a:xfrm>
            <a:off x="58531" y="1688612"/>
            <a:ext cx="19806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600" b="0" dirty="0" err="1" smtClean="0">
                <a:solidFill>
                  <a:schemeClr val="bg1"/>
                </a:solidFill>
              </a:rPr>
              <a:t>Copernicus</a:t>
            </a:r>
            <a:r>
              <a:rPr lang="es-ES" sz="1600" b="0" dirty="0" smtClean="0">
                <a:solidFill>
                  <a:schemeClr val="bg1"/>
                </a:solidFill>
              </a:rPr>
              <a:t> </a:t>
            </a:r>
            <a:r>
              <a:rPr lang="es-ES" sz="1600" b="0" dirty="0" err="1" smtClean="0">
                <a:solidFill>
                  <a:schemeClr val="bg1"/>
                </a:solidFill>
              </a:rPr>
              <a:t>Climate</a:t>
            </a:r>
            <a:r>
              <a:rPr lang="es-ES" sz="1600" b="0" baseline="0" dirty="0" smtClean="0">
                <a:solidFill>
                  <a:schemeClr val="bg1"/>
                </a:solidFill>
              </a:rPr>
              <a:t> </a:t>
            </a:r>
            <a:r>
              <a:rPr lang="es-ES" sz="1600" b="0" dirty="0" err="1" smtClean="0">
                <a:solidFill>
                  <a:schemeClr val="bg1"/>
                </a:solidFill>
              </a:rPr>
              <a:t>Change</a:t>
            </a:r>
            <a:r>
              <a:rPr lang="es-ES" sz="1600" b="0" dirty="0" smtClean="0">
                <a:solidFill>
                  <a:schemeClr val="bg1"/>
                </a:solidFill>
              </a:rPr>
              <a:t> </a:t>
            </a:r>
            <a:r>
              <a:rPr lang="es-ES" sz="1600" b="0" dirty="0" err="1" smtClean="0">
                <a:solidFill>
                  <a:schemeClr val="bg1"/>
                </a:solidFill>
              </a:rPr>
              <a:t>Service</a:t>
            </a:r>
            <a:endParaRPr lang="en-US" sz="1600" b="0" dirty="0">
              <a:solidFill>
                <a:schemeClr val="bg1"/>
              </a:solidFill>
            </a:endParaRPr>
          </a:p>
        </p:txBody>
      </p:sp>
      <p:sp>
        <p:nvSpPr>
          <p:cNvPr id="20" name="Rectángulo 19"/>
          <p:cNvSpPr/>
          <p:nvPr/>
        </p:nvSpPr>
        <p:spPr>
          <a:xfrm>
            <a:off x="382642" y="3500147"/>
            <a:ext cx="859129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a-ES" sz="2800" dirty="0" smtClean="0">
                <a:solidFill>
                  <a:schemeClr val="bg1"/>
                </a:solidFill>
              </a:rPr>
              <a:t>Facilitar que </a:t>
            </a:r>
            <a:r>
              <a:rPr lang="ca-ES" sz="2800" b="1" dirty="0" err="1" smtClean="0">
                <a:solidFill>
                  <a:schemeClr val="bg1"/>
                </a:solidFill>
              </a:rPr>
              <a:t>periodistas</a:t>
            </a:r>
            <a:r>
              <a:rPr lang="ca-ES" sz="2800" dirty="0" smtClean="0">
                <a:solidFill>
                  <a:schemeClr val="bg1"/>
                </a:solidFill>
              </a:rPr>
              <a:t>, </a:t>
            </a:r>
            <a:r>
              <a:rPr lang="ca-ES" sz="2800" b="1" dirty="0" err="1" smtClean="0">
                <a:solidFill>
                  <a:schemeClr val="bg1"/>
                </a:solidFill>
              </a:rPr>
              <a:t>ONGs</a:t>
            </a:r>
            <a:r>
              <a:rPr lang="ca-ES" sz="2800" dirty="0" smtClean="0">
                <a:solidFill>
                  <a:schemeClr val="bg1"/>
                </a:solidFill>
              </a:rPr>
              <a:t> y la </a:t>
            </a:r>
            <a:r>
              <a:rPr lang="ca-ES" sz="2800" b="1" dirty="0" err="1" smtClean="0">
                <a:solidFill>
                  <a:schemeClr val="bg1"/>
                </a:solidFill>
              </a:rPr>
              <a:t>sociedad</a:t>
            </a:r>
            <a:r>
              <a:rPr lang="ca-ES" sz="2800" b="1" dirty="0" smtClean="0">
                <a:solidFill>
                  <a:schemeClr val="bg1"/>
                </a:solidFill>
              </a:rPr>
              <a:t> civil </a:t>
            </a:r>
            <a:r>
              <a:rPr lang="ca-ES" sz="2800" dirty="0" smtClean="0">
                <a:solidFill>
                  <a:schemeClr val="bg1"/>
                </a:solidFill>
              </a:rPr>
              <a:t>que </a:t>
            </a:r>
            <a:r>
              <a:rPr lang="ca-ES" sz="2800" dirty="0" err="1" smtClean="0">
                <a:solidFill>
                  <a:schemeClr val="bg1"/>
                </a:solidFill>
              </a:rPr>
              <a:t>quiera</a:t>
            </a:r>
            <a:r>
              <a:rPr lang="ca-ES" sz="2800" dirty="0" smtClean="0">
                <a:solidFill>
                  <a:schemeClr val="bg1"/>
                </a:solidFill>
              </a:rPr>
              <a:t> </a:t>
            </a:r>
            <a:r>
              <a:rPr lang="ca-ES" sz="2800" dirty="0" err="1" smtClean="0">
                <a:solidFill>
                  <a:schemeClr val="bg1"/>
                </a:solidFill>
              </a:rPr>
              <a:t>hablar</a:t>
            </a:r>
            <a:r>
              <a:rPr lang="ca-ES" sz="2800" dirty="0" smtClean="0">
                <a:solidFill>
                  <a:schemeClr val="bg1"/>
                </a:solidFill>
              </a:rPr>
              <a:t> sobre la </a:t>
            </a:r>
            <a:r>
              <a:rPr lang="ca-ES" sz="2800" dirty="0" err="1" smtClean="0">
                <a:solidFill>
                  <a:schemeClr val="bg1"/>
                </a:solidFill>
              </a:rPr>
              <a:t>emergencia</a:t>
            </a:r>
            <a:r>
              <a:rPr lang="ca-ES" sz="2800" dirty="0" smtClean="0">
                <a:solidFill>
                  <a:schemeClr val="bg1"/>
                </a:solidFill>
              </a:rPr>
              <a:t> </a:t>
            </a:r>
            <a:r>
              <a:rPr lang="ca-ES" sz="2800" dirty="0" err="1" smtClean="0">
                <a:solidFill>
                  <a:schemeClr val="bg1"/>
                </a:solidFill>
              </a:rPr>
              <a:t>climática</a:t>
            </a:r>
            <a:r>
              <a:rPr lang="ca-ES" sz="2800" dirty="0" smtClean="0">
                <a:solidFill>
                  <a:schemeClr val="bg1"/>
                </a:solidFill>
              </a:rPr>
              <a:t> </a:t>
            </a:r>
            <a:r>
              <a:rPr lang="ca-ES" sz="2800" dirty="0" err="1" smtClean="0">
                <a:solidFill>
                  <a:schemeClr val="bg1"/>
                </a:solidFill>
              </a:rPr>
              <a:t>tinguan</a:t>
            </a:r>
            <a:r>
              <a:rPr lang="ca-ES" sz="2800" dirty="0" smtClean="0">
                <a:solidFill>
                  <a:schemeClr val="bg1"/>
                </a:solidFill>
              </a:rPr>
              <a:t> un </a:t>
            </a:r>
            <a:r>
              <a:rPr lang="ca-ES" sz="2800" dirty="0" err="1" smtClean="0">
                <a:solidFill>
                  <a:schemeClr val="bg1"/>
                </a:solidFill>
              </a:rPr>
              <a:t>lugar</a:t>
            </a:r>
            <a:r>
              <a:rPr lang="ca-ES" sz="2800" dirty="0" smtClean="0">
                <a:solidFill>
                  <a:schemeClr val="bg1"/>
                </a:solidFill>
              </a:rPr>
              <a:t> del referencia para encontrar </a:t>
            </a:r>
            <a:r>
              <a:rPr lang="ca-ES" sz="2800" dirty="0" err="1" smtClean="0">
                <a:solidFill>
                  <a:schemeClr val="bg1"/>
                </a:solidFill>
              </a:rPr>
              <a:t>información</a:t>
            </a:r>
            <a:r>
              <a:rPr lang="ca-ES" sz="2800" dirty="0" smtClean="0">
                <a:solidFill>
                  <a:schemeClr val="bg1"/>
                </a:solidFill>
              </a:rPr>
              <a:t>.</a:t>
            </a:r>
          </a:p>
        </p:txBody>
      </p:sp>
      <p:sp>
        <p:nvSpPr>
          <p:cNvPr id="21" name="Rectángulo 20"/>
          <p:cNvSpPr/>
          <p:nvPr/>
        </p:nvSpPr>
        <p:spPr>
          <a:xfrm>
            <a:off x="382642" y="2738147"/>
            <a:ext cx="8591292" cy="6309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a-ES" sz="3500" b="1" dirty="0" smtClean="0">
                <a:solidFill>
                  <a:schemeClr val="bg1"/>
                </a:solidFill>
              </a:rPr>
              <a:t>Objectivo</a:t>
            </a:r>
          </a:p>
        </p:txBody>
      </p:sp>
      <p:sp>
        <p:nvSpPr>
          <p:cNvPr id="22" name="Subtitle 1"/>
          <p:cNvSpPr txBox="1">
            <a:spLocks/>
          </p:cNvSpPr>
          <p:nvPr/>
        </p:nvSpPr>
        <p:spPr>
          <a:xfrm>
            <a:off x="3531434" y="688813"/>
            <a:ext cx="5360910" cy="11284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2400" dirty="0" err="1" smtClean="0">
                <a:solidFill>
                  <a:srgbClr val="F4A6B9"/>
                </a:solidFill>
                <a:latin typeface="Calibri"/>
              </a:rPr>
              <a:t>Contrato</a:t>
            </a:r>
            <a:r>
              <a:rPr lang="en-US" sz="2400" dirty="0" smtClean="0">
                <a:solidFill>
                  <a:srgbClr val="F4A6B9"/>
                </a:solidFill>
                <a:latin typeface="Calibri"/>
              </a:rPr>
              <a:t> para </a:t>
            </a:r>
            <a:r>
              <a:rPr lang="en-US" sz="2400" dirty="0" err="1" smtClean="0">
                <a:solidFill>
                  <a:srgbClr val="F4A6B9"/>
                </a:solidFill>
                <a:latin typeface="Calibri"/>
              </a:rPr>
              <a:t>desarrollar</a:t>
            </a:r>
            <a:r>
              <a:rPr lang="en-US" sz="2400" dirty="0" smtClean="0">
                <a:solidFill>
                  <a:srgbClr val="F4A6B9"/>
                </a:solidFill>
                <a:latin typeface="Calibri"/>
              </a:rPr>
              <a:t> </a:t>
            </a:r>
            <a:r>
              <a:rPr lang="en-US" sz="2400" dirty="0" err="1" smtClean="0">
                <a:solidFill>
                  <a:srgbClr val="F4A6B9"/>
                </a:solidFill>
                <a:latin typeface="Calibri"/>
              </a:rPr>
              <a:t>una</a:t>
            </a:r>
            <a:r>
              <a:rPr lang="en-US" sz="2400" dirty="0" smtClean="0">
                <a:solidFill>
                  <a:srgbClr val="F4A6B9"/>
                </a:solidFill>
                <a:latin typeface="Calibri"/>
              </a:rPr>
              <a:t> </a:t>
            </a:r>
            <a:r>
              <a:rPr lang="en-US" sz="2400" dirty="0" err="1" smtClean="0">
                <a:solidFill>
                  <a:srgbClr val="F4A6B9"/>
                </a:solidFill>
                <a:latin typeface="Calibri"/>
              </a:rPr>
              <a:t>aplicación</a:t>
            </a:r>
            <a:r>
              <a:rPr lang="en-US" sz="2400" dirty="0" smtClean="0">
                <a:solidFill>
                  <a:srgbClr val="F4A6B9"/>
                </a:solidFill>
                <a:latin typeface="Calibri"/>
              </a:rPr>
              <a:t> que </a:t>
            </a:r>
            <a:r>
              <a:rPr lang="en-US" sz="2400" dirty="0" err="1" smtClean="0">
                <a:solidFill>
                  <a:srgbClr val="F4A6B9"/>
                </a:solidFill>
                <a:latin typeface="Calibri"/>
              </a:rPr>
              <a:t>supere</a:t>
            </a:r>
            <a:r>
              <a:rPr lang="en-US" sz="2400" dirty="0" smtClean="0">
                <a:solidFill>
                  <a:srgbClr val="F4A6B9"/>
                </a:solidFill>
                <a:latin typeface="Calibri"/>
              </a:rPr>
              <a:t> </a:t>
            </a:r>
            <a:r>
              <a:rPr lang="en-US" sz="2400" dirty="0" err="1" smtClean="0">
                <a:solidFill>
                  <a:srgbClr val="F4A6B9"/>
                </a:solidFill>
                <a:latin typeface="Calibri"/>
              </a:rPr>
              <a:t>algunas</a:t>
            </a:r>
            <a:r>
              <a:rPr lang="en-US" sz="2400" dirty="0" smtClean="0">
                <a:solidFill>
                  <a:srgbClr val="F4A6B9"/>
                </a:solidFill>
                <a:latin typeface="Calibri"/>
              </a:rPr>
              <a:t> de </a:t>
            </a:r>
            <a:r>
              <a:rPr lang="en-US" sz="2400" dirty="0" err="1" smtClean="0">
                <a:solidFill>
                  <a:srgbClr val="F4A6B9"/>
                </a:solidFill>
                <a:latin typeface="Calibri"/>
              </a:rPr>
              <a:t>estas</a:t>
            </a:r>
            <a:r>
              <a:rPr lang="en-US" sz="2400" dirty="0" smtClean="0">
                <a:solidFill>
                  <a:srgbClr val="F4A6B9"/>
                </a:solidFill>
                <a:latin typeface="Calibri"/>
              </a:rPr>
              <a:t> </a:t>
            </a:r>
            <a:r>
              <a:rPr lang="en-US" sz="2400" dirty="0" err="1" smtClean="0">
                <a:solidFill>
                  <a:srgbClr val="F4A6B9"/>
                </a:solidFill>
                <a:latin typeface="Calibri"/>
              </a:rPr>
              <a:t>barreras</a:t>
            </a: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rgbClr val="F4A6B9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23" name="Title 1"/>
          <p:cNvSpPr txBox="1">
            <a:spLocks/>
          </p:cNvSpPr>
          <p:nvPr/>
        </p:nvSpPr>
        <p:spPr>
          <a:xfrm>
            <a:off x="3531434" y="176115"/>
            <a:ext cx="4678288" cy="56063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b="0" kern="1200" spc="6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srgbClr val="F4A6B9"/>
                </a:solidFill>
                <a:latin typeface="Calibri"/>
              </a:rPr>
              <a:t>C3S_429g_BSC</a:t>
            </a:r>
            <a:endParaRPr lang="en-US" dirty="0">
              <a:solidFill>
                <a:srgbClr val="F4A6B9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32606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4858576" y="3103012"/>
            <a:ext cx="26878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dirty="0" smtClean="0">
                <a:hlinkClick r:id="rId2"/>
              </a:rPr>
              <a:t>www.showyourstripes.info</a:t>
            </a:r>
            <a:endParaRPr lang="es-ES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82517" y="1905259"/>
            <a:ext cx="5556986" cy="1142737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5710" y="1905259"/>
            <a:ext cx="2141776" cy="2117403"/>
          </a:xfrm>
          <a:prstGeom prst="rect">
            <a:avLst/>
          </a:prstGeom>
        </p:spPr>
      </p:pic>
      <p:pic>
        <p:nvPicPr>
          <p:cNvPr id="5" name="Picture 2" descr="https://svs.gsfc.nasa.gov/vis/a030000/a030600/a030637/aerosols-sc2014-preview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67736" y="4268053"/>
            <a:ext cx="4249028" cy="2124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ángulo 5"/>
          <p:cNvSpPr/>
          <p:nvPr/>
        </p:nvSpPr>
        <p:spPr>
          <a:xfrm>
            <a:off x="2532971" y="3741317"/>
            <a:ext cx="36695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dirty="0">
                <a:hlinkClick r:id="rId2"/>
              </a:rPr>
              <a:t>https://www.climate-lab-book.ac.uk/</a:t>
            </a:r>
            <a:endParaRPr lang="es-ES" dirty="0"/>
          </a:p>
        </p:txBody>
      </p:sp>
      <p:sp>
        <p:nvSpPr>
          <p:cNvPr id="7" name="Rectángulo 6"/>
          <p:cNvSpPr/>
          <p:nvPr/>
        </p:nvSpPr>
        <p:spPr>
          <a:xfrm>
            <a:off x="867536" y="5647749"/>
            <a:ext cx="333086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dirty="0">
                <a:hlinkClick r:id="rId6"/>
              </a:rPr>
              <a:t>https://svs.gsfc.nasa.gov/Gallery/NASAEarthScience.html</a:t>
            </a:r>
            <a:endParaRPr lang="es-ES" dirty="0"/>
          </a:p>
        </p:txBody>
      </p:sp>
      <p:sp>
        <p:nvSpPr>
          <p:cNvPr id="10" name="Rectángulo 9"/>
          <p:cNvSpPr/>
          <p:nvPr/>
        </p:nvSpPr>
        <p:spPr>
          <a:xfrm>
            <a:off x="231227" y="414306"/>
            <a:ext cx="6735629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a-ES" sz="3500" b="1" dirty="0" err="1" smtClean="0"/>
              <a:t>Imaginábamos</a:t>
            </a:r>
            <a:r>
              <a:rPr lang="ca-ES" sz="3500" b="1" dirty="0" smtClean="0"/>
              <a:t> que </a:t>
            </a:r>
            <a:r>
              <a:rPr lang="ca-ES" sz="3500" b="1" dirty="0" err="1" smtClean="0"/>
              <a:t>habría</a:t>
            </a:r>
            <a:r>
              <a:rPr lang="ca-ES" sz="3500" b="1" dirty="0" smtClean="0"/>
              <a:t> </a:t>
            </a:r>
            <a:r>
              <a:rPr lang="ca-ES" sz="3500" b="1" dirty="0" err="1" smtClean="0"/>
              <a:t>mucho</a:t>
            </a:r>
            <a:r>
              <a:rPr lang="ca-ES" sz="3500" b="1" dirty="0" smtClean="0"/>
              <a:t> interès en la </a:t>
            </a:r>
            <a:r>
              <a:rPr lang="ca-ES" sz="3500" b="1" dirty="0" err="1" smtClean="0"/>
              <a:t>parte</a:t>
            </a:r>
            <a:r>
              <a:rPr lang="ca-ES" sz="3500" b="1" dirty="0" smtClean="0"/>
              <a:t> visual...</a:t>
            </a:r>
          </a:p>
        </p:txBody>
      </p:sp>
    </p:spTree>
    <p:extLst>
      <p:ext uri="{BB962C8B-B14F-4D97-AF65-F5344CB8AC3E}">
        <p14:creationId xmlns:p14="http://schemas.microsoft.com/office/powerpoint/2010/main" val="784939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3783725" y="4924746"/>
            <a:ext cx="5360275" cy="1708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a-ES" sz="3500" b="1" dirty="0" smtClean="0"/>
              <a:t>... </a:t>
            </a:r>
            <a:r>
              <a:rPr lang="ca-ES" sz="3500" b="1" dirty="0" err="1" smtClean="0"/>
              <a:t>Pero</a:t>
            </a:r>
            <a:r>
              <a:rPr lang="ca-ES" sz="3500" b="1" dirty="0" smtClean="0"/>
              <a:t> </a:t>
            </a:r>
            <a:r>
              <a:rPr lang="ca-ES" sz="3500" b="1" dirty="0" err="1" smtClean="0"/>
              <a:t>sistemáticamente</a:t>
            </a:r>
            <a:r>
              <a:rPr lang="ca-ES" sz="3500" b="1" dirty="0" smtClean="0"/>
              <a:t> </a:t>
            </a:r>
            <a:r>
              <a:rPr lang="ca-ES" sz="3500" b="1" dirty="0" err="1" smtClean="0"/>
              <a:t>todos</a:t>
            </a:r>
            <a:r>
              <a:rPr lang="ca-ES" sz="3500" b="1" dirty="0" smtClean="0"/>
              <a:t> nos han </a:t>
            </a:r>
            <a:r>
              <a:rPr lang="ca-ES" sz="3500" b="1" dirty="0" err="1" smtClean="0"/>
              <a:t>dicho</a:t>
            </a:r>
            <a:r>
              <a:rPr lang="ca-ES" sz="3500" b="1" dirty="0" smtClean="0"/>
              <a:t> que </a:t>
            </a:r>
            <a:r>
              <a:rPr lang="ca-ES" sz="3500" b="1" dirty="0" err="1" smtClean="0"/>
              <a:t>quieren</a:t>
            </a:r>
            <a:r>
              <a:rPr lang="ca-ES" sz="3500" b="1" dirty="0" smtClean="0"/>
              <a:t> </a:t>
            </a:r>
            <a:r>
              <a:rPr lang="ca-ES" sz="3500" b="1" dirty="0" err="1" smtClean="0"/>
              <a:t>acceso</a:t>
            </a:r>
            <a:r>
              <a:rPr lang="ca-ES" sz="3500" b="1" dirty="0" smtClean="0"/>
              <a:t> a los </a:t>
            </a:r>
            <a:r>
              <a:rPr lang="ca-ES" sz="3500" b="1" dirty="0" err="1" smtClean="0"/>
              <a:t>datos</a:t>
            </a:r>
            <a:endParaRPr lang="ca-ES" sz="3500" b="1" dirty="0" smtClean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87339"/>
            <a:ext cx="9144000" cy="4469326"/>
          </a:xfrm>
          <a:prstGeom prst="rect">
            <a:avLst/>
          </a:prstGeom>
        </p:spPr>
      </p:pic>
      <p:sp>
        <p:nvSpPr>
          <p:cNvPr id="4" name="Rectángulo 3"/>
          <p:cNvSpPr/>
          <p:nvPr/>
        </p:nvSpPr>
        <p:spPr>
          <a:xfrm>
            <a:off x="2419109" y="2627453"/>
            <a:ext cx="2604304" cy="2169972"/>
          </a:xfrm>
          <a:prstGeom prst="rect">
            <a:avLst/>
          </a:prstGeom>
          <a:noFill/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67673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/>
          <p:nvPr/>
        </p:nvSpPr>
        <p:spPr>
          <a:xfrm>
            <a:off x="-11139" y="0"/>
            <a:ext cx="9155139" cy="6937098"/>
          </a:xfrm>
          <a:prstGeom prst="rect">
            <a:avLst/>
          </a:prstGeom>
          <a:solidFill>
            <a:srgbClr val="9413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7" name="Grupo 16"/>
          <p:cNvGrpSpPr/>
          <p:nvPr/>
        </p:nvGrpSpPr>
        <p:grpSpPr>
          <a:xfrm>
            <a:off x="4717038" y="6183270"/>
            <a:ext cx="4094283" cy="416842"/>
            <a:chOff x="539552" y="6380410"/>
            <a:chExt cx="3055748" cy="311108"/>
          </a:xfrm>
        </p:grpSpPr>
        <p:pic>
          <p:nvPicPr>
            <p:cNvPr id="9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9552" y="6411002"/>
              <a:ext cx="769228" cy="2805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" name="Picture 2" descr="S:\F15015_Copernicus\3_Work\330_Work-in-process\SC4_BackgroundMat\PPT\item Copernicus\logo-ce-horizontal-en-negatif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68036" y="6380410"/>
              <a:ext cx="1145581" cy="30044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13"/>
            <p:cNvPicPr>
              <a:picLocks noChangeAspect="1"/>
            </p:cNvPicPr>
            <p:nvPr/>
          </p:nvPicPr>
          <p:blipFill>
            <a:blip r:embed="rId4" cstate="print">
              <a:biLevel thresh="2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771800" y="6542236"/>
              <a:ext cx="823500" cy="141500"/>
            </a:xfrm>
            <a:prstGeom prst="rect">
              <a:avLst/>
            </a:prstGeom>
          </p:spPr>
        </p:pic>
      </p:grpSp>
      <p:pic>
        <p:nvPicPr>
          <p:cNvPr id="14" name="Picture 2" descr="S:\F15015_Copernicus\3_Work\330_Work-in-process\SC4_BackgroundMat\PPT\item Copernicus\Icon-01.png"/>
          <p:cNvPicPr>
            <a:picLocks noChangeAspect="1" noChangeArrowheads="1"/>
          </p:cNvPicPr>
          <p:nvPr/>
        </p:nvPicPr>
        <p:blipFill rotWithShape="1">
          <a:blip r:embed="rId5" cstate="print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248920" y="-254679"/>
            <a:ext cx="2595537" cy="2176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6"/>
          <p:cNvSpPr txBox="1"/>
          <p:nvPr/>
        </p:nvSpPr>
        <p:spPr>
          <a:xfrm>
            <a:off x="58531" y="1688612"/>
            <a:ext cx="19806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600" b="0" dirty="0" err="1" smtClean="0">
                <a:solidFill>
                  <a:schemeClr val="bg1"/>
                </a:solidFill>
              </a:rPr>
              <a:t>Copernicus</a:t>
            </a:r>
            <a:r>
              <a:rPr lang="es-ES" sz="1600" b="0" dirty="0" smtClean="0">
                <a:solidFill>
                  <a:schemeClr val="bg1"/>
                </a:solidFill>
              </a:rPr>
              <a:t> </a:t>
            </a:r>
            <a:r>
              <a:rPr lang="es-ES" sz="1600" b="0" dirty="0" err="1" smtClean="0">
                <a:solidFill>
                  <a:schemeClr val="bg1"/>
                </a:solidFill>
              </a:rPr>
              <a:t>Climate</a:t>
            </a:r>
            <a:r>
              <a:rPr lang="es-ES" sz="1600" b="0" baseline="0" dirty="0" smtClean="0">
                <a:solidFill>
                  <a:schemeClr val="bg1"/>
                </a:solidFill>
              </a:rPr>
              <a:t> </a:t>
            </a:r>
            <a:r>
              <a:rPr lang="es-ES" sz="1600" b="0" dirty="0" err="1" smtClean="0">
                <a:solidFill>
                  <a:schemeClr val="bg1"/>
                </a:solidFill>
              </a:rPr>
              <a:t>Change</a:t>
            </a:r>
            <a:r>
              <a:rPr lang="es-ES" sz="1600" b="0" dirty="0" smtClean="0">
                <a:solidFill>
                  <a:schemeClr val="bg1"/>
                </a:solidFill>
              </a:rPr>
              <a:t> </a:t>
            </a:r>
            <a:r>
              <a:rPr lang="es-ES" sz="1600" b="0" dirty="0" err="1" smtClean="0">
                <a:solidFill>
                  <a:schemeClr val="bg1"/>
                </a:solidFill>
              </a:rPr>
              <a:t>Service</a:t>
            </a:r>
            <a:endParaRPr lang="en-US" sz="1600" b="0" dirty="0">
              <a:solidFill>
                <a:schemeClr val="bg1"/>
              </a:solidFill>
            </a:endParaRPr>
          </a:p>
        </p:txBody>
      </p:sp>
      <p:sp>
        <p:nvSpPr>
          <p:cNvPr id="19" name="Title 1"/>
          <p:cNvSpPr txBox="1">
            <a:spLocks/>
          </p:cNvSpPr>
          <p:nvPr/>
        </p:nvSpPr>
        <p:spPr>
          <a:xfrm>
            <a:off x="3531434" y="176115"/>
            <a:ext cx="4678288" cy="56063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b="0" kern="1200" spc="6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srgbClr val="F4A6B9"/>
                </a:solidFill>
                <a:latin typeface="Calibri"/>
              </a:rPr>
              <a:t>C3S_429g_BSC</a:t>
            </a:r>
            <a:endParaRPr lang="en-US" dirty="0">
              <a:solidFill>
                <a:srgbClr val="F4A6B9"/>
              </a:solidFill>
              <a:latin typeface="Calibri"/>
            </a:endParaRPr>
          </a:p>
        </p:txBody>
      </p:sp>
      <p:sp>
        <p:nvSpPr>
          <p:cNvPr id="20" name="Rectángulo 19"/>
          <p:cNvSpPr/>
          <p:nvPr/>
        </p:nvSpPr>
        <p:spPr>
          <a:xfrm>
            <a:off x="382642" y="3500147"/>
            <a:ext cx="8591292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a-ES" sz="2800" dirty="0">
                <a:solidFill>
                  <a:schemeClr val="bg1"/>
                </a:solidFill>
              </a:rPr>
              <a:t>Facilitar que </a:t>
            </a:r>
            <a:r>
              <a:rPr lang="ca-ES" sz="2800" dirty="0" err="1" smtClean="0">
                <a:solidFill>
                  <a:schemeClr val="bg1"/>
                </a:solidFill>
              </a:rPr>
              <a:t>periodistas</a:t>
            </a:r>
            <a:r>
              <a:rPr lang="ca-ES" sz="2800" dirty="0">
                <a:solidFill>
                  <a:schemeClr val="bg1"/>
                </a:solidFill>
              </a:rPr>
              <a:t>, </a:t>
            </a:r>
            <a:r>
              <a:rPr lang="ca-ES" sz="2800" dirty="0" err="1">
                <a:solidFill>
                  <a:schemeClr val="bg1"/>
                </a:solidFill>
              </a:rPr>
              <a:t>ONGs</a:t>
            </a:r>
            <a:r>
              <a:rPr lang="ca-ES" sz="2800" dirty="0">
                <a:solidFill>
                  <a:schemeClr val="bg1"/>
                </a:solidFill>
              </a:rPr>
              <a:t> </a:t>
            </a:r>
            <a:r>
              <a:rPr lang="ca-ES" sz="2800" dirty="0" smtClean="0">
                <a:solidFill>
                  <a:schemeClr val="bg1"/>
                </a:solidFill>
              </a:rPr>
              <a:t>y </a:t>
            </a:r>
            <a:r>
              <a:rPr lang="ca-ES" sz="2800" dirty="0">
                <a:solidFill>
                  <a:schemeClr val="bg1"/>
                </a:solidFill>
              </a:rPr>
              <a:t>la </a:t>
            </a:r>
            <a:r>
              <a:rPr lang="ca-ES" sz="2800" dirty="0" err="1" smtClean="0">
                <a:solidFill>
                  <a:schemeClr val="bg1"/>
                </a:solidFill>
              </a:rPr>
              <a:t>sociedad</a:t>
            </a:r>
            <a:r>
              <a:rPr lang="ca-ES" sz="2800" dirty="0" smtClean="0">
                <a:solidFill>
                  <a:schemeClr val="bg1"/>
                </a:solidFill>
              </a:rPr>
              <a:t> </a:t>
            </a:r>
            <a:r>
              <a:rPr lang="ca-ES" sz="2800" dirty="0">
                <a:solidFill>
                  <a:schemeClr val="bg1"/>
                </a:solidFill>
              </a:rPr>
              <a:t>civil que </a:t>
            </a:r>
            <a:r>
              <a:rPr lang="ca-ES" sz="2800" dirty="0" err="1" smtClean="0">
                <a:solidFill>
                  <a:schemeClr val="bg1"/>
                </a:solidFill>
              </a:rPr>
              <a:t>quiera</a:t>
            </a:r>
            <a:r>
              <a:rPr lang="ca-ES" sz="2800" dirty="0" smtClean="0">
                <a:solidFill>
                  <a:schemeClr val="bg1"/>
                </a:solidFill>
              </a:rPr>
              <a:t> </a:t>
            </a:r>
            <a:r>
              <a:rPr lang="ca-ES" sz="2800" dirty="0" err="1" smtClean="0">
                <a:solidFill>
                  <a:schemeClr val="bg1"/>
                </a:solidFill>
              </a:rPr>
              <a:t>hablar</a:t>
            </a:r>
            <a:r>
              <a:rPr lang="ca-ES" sz="2800" dirty="0" smtClean="0">
                <a:solidFill>
                  <a:schemeClr val="bg1"/>
                </a:solidFill>
              </a:rPr>
              <a:t> sobre la </a:t>
            </a:r>
            <a:r>
              <a:rPr lang="ca-ES" sz="2800" dirty="0" err="1" smtClean="0">
                <a:solidFill>
                  <a:schemeClr val="bg1"/>
                </a:solidFill>
              </a:rPr>
              <a:t>emergencia</a:t>
            </a:r>
            <a:r>
              <a:rPr lang="ca-ES" sz="2800" dirty="0" smtClean="0">
                <a:solidFill>
                  <a:schemeClr val="bg1"/>
                </a:solidFill>
              </a:rPr>
              <a:t> </a:t>
            </a:r>
            <a:r>
              <a:rPr lang="ca-ES" sz="2800" dirty="0" err="1" smtClean="0">
                <a:solidFill>
                  <a:schemeClr val="bg1"/>
                </a:solidFill>
              </a:rPr>
              <a:t>climática</a:t>
            </a:r>
            <a:r>
              <a:rPr lang="ca-ES" sz="2800" dirty="0" smtClean="0">
                <a:solidFill>
                  <a:schemeClr val="bg1"/>
                </a:solidFill>
              </a:rPr>
              <a:t> </a:t>
            </a:r>
            <a:r>
              <a:rPr lang="ca-ES" sz="2800" dirty="0" err="1" smtClean="0">
                <a:solidFill>
                  <a:schemeClr val="bg1"/>
                </a:solidFill>
              </a:rPr>
              <a:t>tengan</a:t>
            </a:r>
            <a:r>
              <a:rPr lang="ca-ES" sz="2800" dirty="0" smtClean="0">
                <a:solidFill>
                  <a:schemeClr val="bg1"/>
                </a:solidFill>
              </a:rPr>
              <a:t> un </a:t>
            </a:r>
            <a:r>
              <a:rPr lang="ca-ES" sz="2800" b="1" dirty="0" smtClean="0">
                <a:solidFill>
                  <a:schemeClr val="bg1"/>
                </a:solidFill>
              </a:rPr>
              <a:t>punto de entrada </a:t>
            </a:r>
            <a:r>
              <a:rPr lang="ca-ES" sz="2800" b="1" dirty="0">
                <a:solidFill>
                  <a:schemeClr val="bg1"/>
                </a:solidFill>
              </a:rPr>
              <a:t>amigable a </a:t>
            </a:r>
            <a:r>
              <a:rPr lang="ca-ES" sz="2800" b="1" dirty="0" smtClean="0">
                <a:solidFill>
                  <a:schemeClr val="bg1"/>
                </a:solidFill>
              </a:rPr>
              <a:t>los </a:t>
            </a:r>
            <a:r>
              <a:rPr lang="ca-ES" sz="2800" b="1" dirty="0" err="1" smtClean="0">
                <a:solidFill>
                  <a:schemeClr val="bg1"/>
                </a:solidFill>
              </a:rPr>
              <a:t>datos</a:t>
            </a:r>
            <a:r>
              <a:rPr lang="ca-ES" sz="2800" dirty="0" smtClean="0">
                <a:solidFill>
                  <a:schemeClr val="bg1"/>
                </a:solidFill>
              </a:rPr>
              <a:t> </a:t>
            </a:r>
            <a:r>
              <a:rPr lang="ca-ES" sz="2800" dirty="0">
                <a:solidFill>
                  <a:schemeClr val="bg1"/>
                </a:solidFill>
              </a:rPr>
              <a:t>disponibles </a:t>
            </a:r>
            <a:r>
              <a:rPr lang="ca-ES" sz="2800" dirty="0" smtClean="0">
                <a:solidFill>
                  <a:schemeClr val="bg1"/>
                </a:solidFill>
              </a:rPr>
              <a:t>en el </a:t>
            </a:r>
            <a:r>
              <a:rPr lang="ca-ES" sz="2800" dirty="0" err="1">
                <a:solidFill>
                  <a:schemeClr val="bg1"/>
                </a:solidFill>
              </a:rPr>
              <a:t>Climate</a:t>
            </a:r>
            <a:r>
              <a:rPr lang="ca-ES" sz="2800" dirty="0">
                <a:solidFill>
                  <a:schemeClr val="bg1"/>
                </a:solidFill>
              </a:rPr>
              <a:t> Data Store.</a:t>
            </a:r>
          </a:p>
        </p:txBody>
      </p:sp>
      <p:sp>
        <p:nvSpPr>
          <p:cNvPr id="21" name="Rectángulo 20"/>
          <p:cNvSpPr/>
          <p:nvPr/>
        </p:nvSpPr>
        <p:spPr>
          <a:xfrm>
            <a:off x="382642" y="2738147"/>
            <a:ext cx="8591292" cy="6309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a-ES" sz="3500" b="1" dirty="0" smtClean="0">
                <a:solidFill>
                  <a:schemeClr val="bg1"/>
                </a:solidFill>
              </a:rPr>
              <a:t>Objectivo .v2</a:t>
            </a:r>
          </a:p>
        </p:txBody>
      </p:sp>
      <p:sp>
        <p:nvSpPr>
          <p:cNvPr id="15" name="Subtitle 1"/>
          <p:cNvSpPr txBox="1">
            <a:spLocks/>
          </p:cNvSpPr>
          <p:nvPr/>
        </p:nvSpPr>
        <p:spPr>
          <a:xfrm>
            <a:off x="3531434" y="688813"/>
            <a:ext cx="5360910" cy="11284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2400" dirty="0" err="1" smtClean="0">
                <a:solidFill>
                  <a:srgbClr val="F4A6B9"/>
                </a:solidFill>
                <a:latin typeface="Calibri"/>
              </a:rPr>
              <a:t>Contracte</a:t>
            </a:r>
            <a:r>
              <a:rPr lang="en-US" sz="2400" dirty="0" smtClean="0">
                <a:solidFill>
                  <a:srgbClr val="F4A6B9"/>
                </a:solidFill>
                <a:latin typeface="Calibri"/>
              </a:rPr>
              <a:t> per </a:t>
            </a:r>
            <a:r>
              <a:rPr lang="en-US" sz="2400" dirty="0" err="1" smtClean="0">
                <a:solidFill>
                  <a:srgbClr val="F4A6B9"/>
                </a:solidFill>
                <a:latin typeface="Calibri"/>
              </a:rPr>
              <a:t>desenvolupar</a:t>
            </a:r>
            <a:r>
              <a:rPr lang="en-US" sz="2400" dirty="0" smtClean="0">
                <a:solidFill>
                  <a:srgbClr val="F4A6B9"/>
                </a:solidFill>
                <a:latin typeface="Calibri"/>
              </a:rPr>
              <a:t> </a:t>
            </a:r>
            <a:r>
              <a:rPr lang="en-US" sz="2400" dirty="0" err="1" smtClean="0">
                <a:solidFill>
                  <a:srgbClr val="F4A6B9"/>
                </a:solidFill>
                <a:latin typeface="Calibri"/>
              </a:rPr>
              <a:t>una</a:t>
            </a:r>
            <a:r>
              <a:rPr lang="en-US" sz="2400" dirty="0" smtClean="0">
                <a:solidFill>
                  <a:srgbClr val="F4A6B9"/>
                </a:solidFill>
                <a:latin typeface="Calibri"/>
              </a:rPr>
              <a:t> </a:t>
            </a:r>
            <a:r>
              <a:rPr lang="en-US" sz="2400" dirty="0" err="1" smtClean="0">
                <a:solidFill>
                  <a:srgbClr val="F4A6B9"/>
                </a:solidFill>
                <a:latin typeface="Calibri"/>
              </a:rPr>
              <a:t>aplicació</a:t>
            </a:r>
            <a:r>
              <a:rPr lang="en-US" sz="2400" dirty="0" smtClean="0">
                <a:solidFill>
                  <a:srgbClr val="F4A6B9"/>
                </a:solidFill>
                <a:latin typeface="Calibri"/>
              </a:rPr>
              <a:t> que </a:t>
            </a:r>
            <a:r>
              <a:rPr lang="en-US" sz="2400" dirty="0" err="1" smtClean="0">
                <a:solidFill>
                  <a:srgbClr val="F4A6B9"/>
                </a:solidFill>
                <a:latin typeface="Calibri"/>
              </a:rPr>
              <a:t>superi</a:t>
            </a:r>
            <a:r>
              <a:rPr lang="en-US" sz="2400" dirty="0" smtClean="0">
                <a:solidFill>
                  <a:srgbClr val="F4A6B9"/>
                </a:solidFill>
                <a:latin typeface="Calibri"/>
              </a:rPr>
              <a:t> </a:t>
            </a:r>
            <a:r>
              <a:rPr lang="en-US" sz="2400" dirty="0" err="1" smtClean="0">
                <a:solidFill>
                  <a:srgbClr val="F4A6B9"/>
                </a:solidFill>
                <a:latin typeface="Calibri"/>
              </a:rPr>
              <a:t>algunes</a:t>
            </a:r>
            <a:r>
              <a:rPr lang="en-US" sz="2400" dirty="0" smtClean="0">
                <a:solidFill>
                  <a:srgbClr val="F4A6B9"/>
                </a:solidFill>
                <a:latin typeface="Calibri"/>
              </a:rPr>
              <a:t> </a:t>
            </a:r>
            <a:r>
              <a:rPr lang="en-US" sz="2400" dirty="0" err="1" smtClean="0">
                <a:solidFill>
                  <a:srgbClr val="F4A6B9"/>
                </a:solidFill>
                <a:latin typeface="Calibri"/>
              </a:rPr>
              <a:t>d’aqueste</a:t>
            </a:r>
            <a:r>
              <a:rPr lang="en-US" sz="2400" dirty="0" smtClean="0">
                <a:solidFill>
                  <a:srgbClr val="F4A6B9"/>
                </a:solidFill>
                <a:latin typeface="Calibri"/>
              </a:rPr>
              <a:t> </a:t>
            </a:r>
            <a:r>
              <a:rPr lang="en-US" sz="2400" dirty="0" err="1" smtClean="0">
                <a:solidFill>
                  <a:srgbClr val="F4A6B9"/>
                </a:solidFill>
                <a:latin typeface="Calibri"/>
              </a:rPr>
              <a:t>barreres</a:t>
            </a: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rgbClr val="F4A6B9"/>
              </a:solidFill>
              <a:effectLst/>
              <a:uLnTx/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41538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8" name="Picture 4" descr="https://lh4.googleusercontent.com/FciHBXZdRghBLJqntB3FPEPVPqmTA4dAWUEV56DXslRVFcONXPaXENK0YD8h73eiQQQcL7xnqa8RKjm9OXxyPIYSieIBMEFS5zjNGlZVsd7A4Mwttygf7xInOFKvkxhCPjA8Y-4bpa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91920" y="1301541"/>
            <a:ext cx="7255695" cy="21886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 descr="https://lh3.googleusercontent.com/RJ1dasOPWvDP4I96ERTDcJ49PaJBpRsXqJ0ilNcx1Q_rNekITuUiEMNNCQ2ttQng6gEgE6pN-MB89Em11rew2mAf1r5PXvcKlu06UV-gIV5soxjY2ITCkJOfSQeoVbT-up2WhdNyPh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72314" y="2612181"/>
            <a:ext cx="3458006" cy="40022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CuadroTexto 16"/>
          <p:cNvSpPr txBox="1"/>
          <p:nvPr/>
        </p:nvSpPr>
        <p:spPr>
          <a:xfrm>
            <a:off x="752355" y="416687"/>
            <a:ext cx="81601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2400" b="1" dirty="0" smtClean="0"/>
              <a:t>Encontrar </a:t>
            </a:r>
            <a:r>
              <a:rPr lang="ca-ES" sz="2400" b="1" dirty="0" err="1" smtClean="0"/>
              <a:t>ideas</a:t>
            </a:r>
            <a:r>
              <a:rPr lang="ca-ES" sz="2400" b="1" dirty="0" smtClean="0"/>
              <a:t> </a:t>
            </a:r>
            <a:r>
              <a:rPr lang="ca-ES" sz="2400" dirty="0" smtClean="0"/>
              <a:t>para </a:t>
            </a:r>
            <a:r>
              <a:rPr lang="ca-ES" sz="2400" dirty="0" err="1" smtClean="0"/>
              <a:t>artículos</a:t>
            </a:r>
            <a:r>
              <a:rPr lang="ca-ES" sz="2400" dirty="0" smtClean="0"/>
              <a:t> que </a:t>
            </a:r>
            <a:r>
              <a:rPr lang="ca-ES" sz="2400" dirty="0" err="1" smtClean="0"/>
              <a:t>hablen</a:t>
            </a:r>
            <a:r>
              <a:rPr lang="ca-ES" sz="2400" dirty="0" smtClean="0"/>
              <a:t> de </a:t>
            </a:r>
            <a:r>
              <a:rPr lang="ca-ES" sz="2400" dirty="0" err="1" smtClean="0"/>
              <a:t>cambio</a:t>
            </a:r>
            <a:r>
              <a:rPr lang="ca-ES" sz="2400" dirty="0" smtClean="0"/>
              <a:t> </a:t>
            </a:r>
            <a:r>
              <a:rPr lang="ca-ES" sz="2400" dirty="0" err="1" smtClean="0"/>
              <a:t>climático</a:t>
            </a:r>
            <a:endParaRPr lang="ca-ES" sz="2400" dirty="0"/>
          </a:p>
        </p:txBody>
      </p:sp>
      <p:sp>
        <p:nvSpPr>
          <p:cNvPr id="18" name="CuadroTexto 17"/>
          <p:cNvSpPr txBox="1"/>
          <p:nvPr/>
        </p:nvSpPr>
        <p:spPr>
          <a:xfrm>
            <a:off x="194836" y="416687"/>
            <a:ext cx="6597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3600" dirty="0" smtClean="0">
                <a:solidFill>
                  <a:srgbClr val="941333"/>
                </a:solidFill>
                <a:latin typeface="Wingdings 2" panose="05020102010507070707" pitchFamily="18" charset="2"/>
              </a:rPr>
              <a:t>u</a:t>
            </a:r>
            <a:endParaRPr lang="ca-ES" dirty="0">
              <a:solidFill>
                <a:srgbClr val="941333"/>
              </a:solidFill>
              <a:latin typeface="Wingdings 2" panose="05020102010507070707" pitchFamily="18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2878506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https://lh6.googleusercontent.com/Si25OnO6DNOkbl7HkEZyO4WNSSN0YOlrykMK725TXkway5sHzvVGLuDrgVN-rjzaHDG4kicEEVnNPbycuXoUva-DLspWEIK1hQ926sp3uSpc1rW6mb3e0wx6Wkftfw8JXit9EjlIkDs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74277" y="2169243"/>
            <a:ext cx="3915507" cy="41672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CuadroTexto 13"/>
          <p:cNvSpPr txBox="1"/>
          <p:nvPr/>
        </p:nvSpPr>
        <p:spPr>
          <a:xfrm>
            <a:off x="752355" y="416687"/>
            <a:ext cx="81601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2400" b="1" dirty="0" smtClean="0"/>
              <a:t>Encontrar </a:t>
            </a:r>
            <a:r>
              <a:rPr lang="ca-ES" sz="2400" b="1" dirty="0" err="1" smtClean="0"/>
              <a:t>ideas</a:t>
            </a:r>
            <a:r>
              <a:rPr lang="ca-ES" sz="2400" b="1" dirty="0" smtClean="0"/>
              <a:t> </a:t>
            </a:r>
            <a:r>
              <a:rPr lang="ca-ES" sz="2400" dirty="0" smtClean="0"/>
              <a:t>para </a:t>
            </a:r>
            <a:r>
              <a:rPr lang="ca-ES" sz="2400" dirty="0" err="1" smtClean="0"/>
              <a:t>artículos</a:t>
            </a:r>
            <a:r>
              <a:rPr lang="ca-ES" sz="2400" dirty="0" smtClean="0"/>
              <a:t> que </a:t>
            </a:r>
            <a:r>
              <a:rPr lang="ca-ES" sz="2400" dirty="0" err="1" smtClean="0"/>
              <a:t>hablen</a:t>
            </a:r>
            <a:r>
              <a:rPr lang="ca-ES" sz="2400" dirty="0" smtClean="0"/>
              <a:t> de </a:t>
            </a:r>
            <a:r>
              <a:rPr lang="ca-ES" sz="2400" dirty="0" err="1" smtClean="0"/>
              <a:t>cambio</a:t>
            </a:r>
            <a:r>
              <a:rPr lang="ca-ES" sz="2400" dirty="0" smtClean="0"/>
              <a:t> </a:t>
            </a:r>
            <a:r>
              <a:rPr lang="ca-ES" sz="2400" dirty="0" err="1" smtClean="0"/>
              <a:t>climático</a:t>
            </a:r>
            <a:endParaRPr lang="ca-ES" sz="2400" dirty="0"/>
          </a:p>
        </p:txBody>
      </p:sp>
      <p:sp>
        <p:nvSpPr>
          <p:cNvPr id="15" name="CuadroTexto 14"/>
          <p:cNvSpPr txBox="1"/>
          <p:nvPr/>
        </p:nvSpPr>
        <p:spPr>
          <a:xfrm>
            <a:off x="752355" y="1385298"/>
            <a:ext cx="816015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2400" b="1" dirty="0" smtClean="0"/>
              <a:t>Explorar </a:t>
            </a:r>
            <a:r>
              <a:rPr lang="ca-ES" sz="2400" b="1" dirty="0" err="1" smtClean="0"/>
              <a:t>visualmente</a:t>
            </a:r>
            <a:r>
              <a:rPr lang="ca-ES" sz="2400" b="1" dirty="0" smtClean="0"/>
              <a:t> </a:t>
            </a:r>
            <a:r>
              <a:rPr lang="ca-ES" sz="2400" dirty="0" err="1" smtClean="0"/>
              <a:t>gráficos</a:t>
            </a:r>
            <a:r>
              <a:rPr lang="ca-ES" sz="2400" dirty="0" smtClean="0"/>
              <a:t> y mapes sobre el tema que </a:t>
            </a:r>
            <a:r>
              <a:rPr lang="ca-ES" sz="2400" dirty="0" err="1" smtClean="0"/>
              <a:t>quieren</a:t>
            </a:r>
            <a:endParaRPr lang="ca-ES" sz="2400" dirty="0"/>
          </a:p>
        </p:txBody>
      </p:sp>
      <p:sp>
        <p:nvSpPr>
          <p:cNvPr id="16" name="CuadroTexto 15"/>
          <p:cNvSpPr txBox="1"/>
          <p:nvPr/>
        </p:nvSpPr>
        <p:spPr>
          <a:xfrm>
            <a:off x="194836" y="416687"/>
            <a:ext cx="6597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3600" dirty="0" smtClean="0">
                <a:solidFill>
                  <a:srgbClr val="941333"/>
                </a:solidFill>
                <a:latin typeface="Wingdings 2" panose="05020102010507070707" pitchFamily="18" charset="2"/>
              </a:rPr>
              <a:t>u</a:t>
            </a:r>
            <a:endParaRPr lang="ca-ES" dirty="0">
              <a:solidFill>
                <a:srgbClr val="941333"/>
              </a:solidFill>
              <a:latin typeface="Wingdings 2" panose="05020102010507070707" pitchFamily="18" charset="2"/>
            </a:endParaRPr>
          </a:p>
        </p:txBody>
      </p:sp>
      <p:sp>
        <p:nvSpPr>
          <p:cNvPr id="17" name="CuadroTexto 16"/>
          <p:cNvSpPr txBox="1"/>
          <p:nvPr/>
        </p:nvSpPr>
        <p:spPr>
          <a:xfrm>
            <a:off x="194836" y="1416076"/>
            <a:ext cx="6597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3600" dirty="0" smtClean="0">
                <a:solidFill>
                  <a:srgbClr val="941333"/>
                </a:solidFill>
                <a:latin typeface="Wingdings 2" panose="05020102010507070707" pitchFamily="18" charset="2"/>
              </a:rPr>
              <a:t>v</a:t>
            </a:r>
            <a:endParaRPr lang="ca-ES" dirty="0">
              <a:solidFill>
                <a:srgbClr val="941333"/>
              </a:solidFill>
              <a:latin typeface="Wingdings 2" panose="05020102010507070707" pitchFamily="18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2277519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86051" y="3066227"/>
            <a:ext cx="3425190" cy="32831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4" name="CuadroTexto 13"/>
          <p:cNvSpPr txBox="1"/>
          <p:nvPr/>
        </p:nvSpPr>
        <p:spPr>
          <a:xfrm>
            <a:off x="752355" y="416687"/>
            <a:ext cx="81601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2400" b="1" dirty="0" smtClean="0"/>
              <a:t>Encontrar </a:t>
            </a:r>
            <a:r>
              <a:rPr lang="ca-ES" sz="2400" b="1" dirty="0" err="1" smtClean="0"/>
              <a:t>ideas</a:t>
            </a:r>
            <a:r>
              <a:rPr lang="ca-ES" sz="2400" b="1" dirty="0" smtClean="0"/>
              <a:t> </a:t>
            </a:r>
            <a:r>
              <a:rPr lang="ca-ES" sz="2400" dirty="0" smtClean="0"/>
              <a:t>para </a:t>
            </a:r>
            <a:r>
              <a:rPr lang="ca-ES" sz="2400" dirty="0" err="1" smtClean="0"/>
              <a:t>artículos</a:t>
            </a:r>
            <a:r>
              <a:rPr lang="ca-ES" sz="2400" dirty="0" smtClean="0"/>
              <a:t> que </a:t>
            </a:r>
            <a:r>
              <a:rPr lang="ca-ES" sz="2400" dirty="0" err="1" smtClean="0"/>
              <a:t>hablen</a:t>
            </a:r>
            <a:r>
              <a:rPr lang="ca-ES" sz="2400" dirty="0" smtClean="0"/>
              <a:t> de </a:t>
            </a:r>
            <a:r>
              <a:rPr lang="ca-ES" sz="2400" dirty="0" err="1" smtClean="0"/>
              <a:t>cambio</a:t>
            </a:r>
            <a:r>
              <a:rPr lang="ca-ES" sz="2400" dirty="0" smtClean="0"/>
              <a:t> </a:t>
            </a:r>
            <a:r>
              <a:rPr lang="ca-ES" sz="2400" dirty="0" err="1" smtClean="0"/>
              <a:t>climático</a:t>
            </a:r>
            <a:endParaRPr lang="ca-ES" sz="2400" dirty="0"/>
          </a:p>
        </p:txBody>
      </p:sp>
      <p:sp>
        <p:nvSpPr>
          <p:cNvPr id="15" name="CuadroTexto 14"/>
          <p:cNvSpPr txBox="1"/>
          <p:nvPr/>
        </p:nvSpPr>
        <p:spPr>
          <a:xfrm>
            <a:off x="752355" y="1385298"/>
            <a:ext cx="816015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2400" b="1" dirty="0" smtClean="0"/>
              <a:t>Explorar </a:t>
            </a:r>
            <a:r>
              <a:rPr lang="ca-ES" sz="2400" b="1" dirty="0" err="1" smtClean="0"/>
              <a:t>visualmente</a:t>
            </a:r>
            <a:r>
              <a:rPr lang="ca-ES" sz="2400" b="1" dirty="0" smtClean="0"/>
              <a:t> </a:t>
            </a:r>
            <a:r>
              <a:rPr lang="ca-ES" sz="2400" dirty="0" err="1" smtClean="0"/>
              <a:t>gráficos</a:t>
            </a:r>
            <a:r>
              <a:rPr lang="ca-ES" sz="2400" dirty="0" smtClean="0"/>
              <a:t> y mapes sobre el tema que </a:t>
            </a:r>
            <a:r>
              <a:rPr lang="ca-ES" sz="2400" dirty="0" err="1" smtClean="0"/>
              <a:t>quieren</a:t>
            </a:r>
            <a:endParaRPr lang="ca-ES" sz="2400" dirty="0"/>
          </a:p>
        </p:txBody>
      </p:sp>
      <p:sp>
        <p:nvSpPr>
          <p:cNvPr id="16" name="CuadroTexto 15"/>
          <p:cNvSpPr txBox="1"/>
          <p:nvPr/>
        </p:nvSpPr>
        <p:spPr>
          <a:xfrm>
            <a:off x="752355" y="2389118"/>
            <a:ext cx="816015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2400" b="1" dirty="0" err="1" smtClean="0"/>
              <a:t>Descargar</a:t>
            </a:r>
            <a:r>
              <a:rPr lang="ca-ES" sz="2400" b="1" dirty="0" smtClean="0"/>
              <a:t> </a:t>
            </a:r>
            <a:r>
              <a:rPr lang="ca-ES" sz="2400" dirty="0" err="1" smtClean="0"/>
              <a:t>tanto</a:t>
            </a:r>
            <a:r>
              <a:rPr lang="ca-ES" sz="2400" dirty="0" smtClean="0"/>
              <a:t> los </a:t>
            </a:r>
            <a:r>
              <a:rPr lang="ca-ES" sz="2400" dirty="0" err="1" smtClean="0"/>
              <a:t>gráficos</a:t>
            </a:r>
            <a:r>
              <a:rPr lang="ca-ES" sz="2400" dirty="0" smtClean="0"/>
              <a:t> como </a:t>
            </a:r>
            <a:r>
              <a:rPr lang="ca-ES" sz="2400" u="sng" dirty="0" smtClean="0"/>
              <a:t>los </a:t>
            </a:r>
            <a:r>
              <a:rPr lang="ca-ES" sz="2400" u="sng" dirty="0" err="1" smtClean="0"/>
              <a:t>datos</a:t>
            </a:r>
            <a:r>
              <a:rPr lang="ca-ES" sz="2400" u="sng" dirty="0" smtClean="0"/>
              <a:t> </a:t>
            </a:r>
            <a:r>
              <a:rPr lang="ca-ES" sz="2400" dirty="0" smtClean="0"/>
              <a:t>para generar el </a:t>
            </a:r>
            <a:r>
              <a:rPr lang="ca-ES" sz="2400" dirty="0" err="1" smtClean="0"/>
              <a:t>gráfico</a:t>
            </a:r>
            <a:endParaRPr lang="ca-ES" sz="2400" dirty="0"/>
          </a:p>
        </p:txBody>
      </p:sp>
      <p:sp>
        <p:nvSpPr>
          <p:cNvPr id="17" name="CuadroTexto 16"/>
          <p:cNvSpPr txBox="1"/>
          <p:nvPr/>
        </p:nvSpPr>
        <p:spPr>
          <a:xfrm>
            <a:off x="194836" y="416687"/>
            <a:ext cx="6597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3600" dirty="0" smtClean="0">
                <a:solidFill>
                  <a:srgbClr val="941333"/>
                </a:solidFill>
                <a:latin typeface="Wingdings 2" panose="05020102010507070707" pitchFamily="18" charset="2"/>
              </a:rPr>
              <a:t>u</a:t>
            </a:r>
            <a:endParaRPr lang="ca-ES" dirty="0">
              <a:solidFill>
                <a:srgbClr val="941333"/>
              </a:solidFill>
              <a:latin typeface="Wingdings 2" panose="05020102010507070707" pitchFamily="18" charset="2"/>
            </a:endParaRPr>
          </a:p>
        </p:txBody>
      </p:sp>
      <p:sp>
        <p:nvSpPr>
          <p:cNvPr id="18" name="CuadroTexto 17"/>
          <p:cNvSpPr txBox="1"/>
          <p:nvPr/>
        </p:nvSpPr>
        <p:spPr>
          <a:xfrm>
            <a:off x="194836" y="1416076"/>
            <a:ext cx="6597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3600" dirty="0" smtClean="0">
                <a:solidFill>
                  <a:srgbClr val="941333"/>
                </a:solidFill>
                <a:latin typeface="Wingdings 2" panose="05020102010507070707" pitchFamily="18" charset="2"/>
              </a:rPr>
              <a:t>v</a:t>
            </a:r>
            <a:endParaRPr lang="ca-ES" dirty="0">
              <a:solidFill>
                <a:srgbClr val="941333"/>
              </a:solidFill>
              <a:latin typeface="Wingdings 2" panose="05020102010507070707" pitchFamily="18" charset="2"/>
            </a:endParaRPr>
          </a:p>
        </p:txBody>
      </p:sp>
      <p:sp>
        <p:nvSpPr>
          <p:cNvPr id="19" name="CuadroTexto 18"/>
          <p:cNvSpPr txBox="1"/>
          <p:nvPr/>
        </p:nvSpPr>
        <p:spPr>
          <a:xfrm>
            <a:off x="171687" y="2419896"/>
            <a:ext cx="6597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3600" dirty="0" smtClean="0">
                <a:solidFill>
                  <a:srgbClr val="941333"/>
                </a:solidFill>
                <a:latin typeface="Wingdings 2" panose="05020102010507070707" pitchFamily="18" charset="2"/>
              </a:rPr>
              <a:t>w</a:t>
            </a:r>
            <a:endParaRPr lang="ca-ES" dirty="0">
              <a:solidFill>
                <a:srgbClr val="941333"/>
              </a:solidFill>
              <a:latin typeface="Wingdings 2" panose="05020102010507070707" pitchFamily="18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2640841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s.libertaddigital.com/fotos/noticias/tiempo-tv3-12-o-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911993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237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/>
          <p:cNvSpPr txBox="1"/>
          <p:nvPr/>
        </p:nvSpPr>
        <p:spPr>
          <a:xfrm>
            <a:off x="752355" y="416687"/>
            <a:ext cx="81601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2400" b="1" dirty="0" smtClean="0"/>
              <a:t>Encontrar </a:t>
            </a:r>
            <a:r>
              <a:rPr lang="ca-ES" sz="2400" b="1" dirty="0" err="1" smtClean="0"/>
              <a:t>ideas</a:t>
            </a:r>
            <a:r>
              <a:rPr lang="ca-ES" sz="2400" b="1" dirty="0" smtClean="0"/>
              <a:t> </a:t>
            </a:r>
            <a:r>
              <a:rPr lang="ca-ES" sz="2400" dirty="0" smtClean="0"/>
              <a:t>para </a:t>
            </a:r>
            <a:r>
              <a:rPr lang="ca-ES" sz="2400" dirty="0" err="1" smtClean="0"/>
              <a:t>artículos</a:t>
            </a:r>
            <a:r>
              <a:rPr lang="ca-ES" sz="2400" dirty="0" smtClean="0"/>
              <a:t> que </a:t>
            </a:r>
            <a:r>
              <a:rPr lang="ca-ES" sz="2400" dirty="0" err="1" smtClean="0"/>
              <a:t>hablen</a:t>
            </a:r>
            <a:r>
              <a:rPr lang="ca-ES" sz="2400" dirty="0" smtClean="0"/>
              <a:t> de </a:t>
            </a:r>
            <a:r>
              <a:rPr lang="ca-ES" sz="2400" dirty="0" err="1" smtClean="0"/>
              <a:t>cambio</a:t>
            </a:r>
            <a:r>
              <a:rPr lang="ca-ES" sz="2400" dirty="0" smtClean="0"/>
              <a:t> </a:t>
            </a:r>
            <a:r>
              <a:rPr lang="ca-ES" sz="2400" dirty="0" err="1" smtClean="0"/>
              <a:t>climático</a:t>
            </a:r>
            <a:endParaRPr lang="ca-ES" sz="2400" dirty="0"/>
          </a:p>
        </p:txBody>
      </p:sp>
      <p:sp>
        <p:nvSpPr>
          <p:cNvPr id="4" name="CuadroTexto 3"/>
          <p:cNvSpPr txBox="1"/>
          <p:nvPr/>
        </p:nvSpPr>
        <p:spPr>
          <a:xfrm>
            <a:off x="752355" y="1385298"/>
            <a:ext cx="816015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2400" b="1" dirty="0" smtClean="0"/>
              <a:t>Explorar </a:t>
            </a:r>
            <a:r>
              <a:rPr lang="ca-ES" sz="2400" b="1" dirty="0" err="1" smtClean="0"/>
              <a:t>visualmente</a:t>
            </a:r>
            <a:r>
              <a:rPr lang="ca-ES" sz="2400" b="1" dirty="0" smtClean="0"/>
              <a:t> </a:t>
            </a:r>
            <a:r>
              <a:rPr lang="ca-ES" sz="2400" dirty="0" err="1" smtClean="0"/>
              <a:t>gráficos</a:t>
            </a:r>
            <a:r>
              <a:rPr lang="ca-ES" sz="2400" dirty="0" smtClean="0"/>
              <a:t> y mapes sobre el tema que </a:t>
            </a:r>
            <a:r>
              <a:rPr lang="ca-ES" sz="2400" dirty="0" err="1" smtClean="0"/>
              <a:t>quieren</a:t>
            </a:r>
            <a:endParaRPr lang="ca-ES" sz="2400" dirty="0"/>
          </a:p>
        </p:txBody>
      </p:sp>
      <p:sp>
        <p:nvSpPr>
          <p:cNvPr id="5" name="CuadroTexto 4"/>
          <p:cNvSpPr txBox="1"/>
          <p:nvPr/>
        </p:nvSpPr>
        <p:spPr>
          <a:xfrm>
            <a:off x="752355" y="2389118"/>
            <a:ext cx="816015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2400" b="1" dirty="0" err="1" smtClean="0"/>
              <a:t>Descargar</a:t>
            </a:r>
            <a:r>
              <a:rPr lang="ca-ES" sz="2400" b="1" dirty="0" smtClean="0"/>
              <a:t> </a:t>
            </a:r>
            <a:r>
              <a:rPr lang="ca-ES" sz="2400" dirty="0" err="1" smtClean="0"/>
              <a:t>tanto</a:t>
            </a:r>
            <a:r>
              <a:rPr lang="ca-ES" sz="2400" dirty="0" smtClean="0"/>
              <a:t> los </a:t>
            </a:r>
            <a:r>
              <a:rPr lang="ca-ES" sz="2400" dirty="0" err="1" smtClean="0"/>
              <a:t>gráficos</a:t>
            </a:r>
            <a:r>
              <a:rPr lang="ca-ES" sz="2400" dirty="0" smtClean="0"/>
              <a:t> como los </a:t>
            </a:r>
            <a:r>
              <a:rPr lang="ca-ES" sz="2400" dirty="0" err="1" smtClean="0"/>
              <a:t>datos</a:t>
            </a:r>
            <a:r>
              <a:rPr lang="ca-ES" sz="2400" dirty="0" smtClean="0"/>
              <a:t> para generar el </a:t>
            </a:r>
            <a:r>
              <a:rPr lang="ca-ES" sz="2400" dirty="0" err="1" smtClean="0"/>
              <a:t>gráfico</a:t>
            </a:r>
            <a:endParaRPr lang="ca-ES" sz="2400" dirty="0"/>
          </a:p>
        </p:txBody>
      </p:sp>
      <p:sp>
        <p:nvSpPr>
          <p:cNvPr id="6" name="CuadroTexto 5"/>
          <p:cNvSpPr txBox="1"/>
          <p:nvPr/>
        </p:nvSpPr>
        <p:spPr>
          <a:xfrm>
            <a:off x="752355" y="3392977"/>
            <a:ext cx="816015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2400" b="1" dirty="0" smtClean="0"/>
              <a:t>Redirigir </a:t>
            </a:r>
            <a:r>
              <a:rPr lang="ca-ES" sz="2400" b="1" dirty="0" err="1" smtClean="0"/>
              <a:t>hacia</a:t>
            </a:r>
            <a:r>
              <a:rPr lang="ca-ES" sz="2400" b="1" dirty="0" smtClean="0"/>
              <a:t> el </a:t>
            </a:r>
            <a:r>
              <a:rPr lang="ca-ES" sz="2400" b="1" dirty="0" err="1" smtClean="0"/>
              <a:t>Climate</a:t>
            </a:r>
            <a:r>
              <a:rPr lang="ca-ES" sz="2400" b="1" dirty="0" smtClean="0"/>
              <a:t> Data Store </a:t>
            </a:r>
            <a:r>
              <a:rPr lang="ca-ES" sz="2400" dirty="0" err="1" smtClean="0"/>
              <a:t>cuando</a:t>
            </a:r>
            <a:r>
              <a:rPr lang="ca-ES" sz="2400" dirty="0" smtClean="0"/>
              <a:t> </a:t>
            </a:r>
            <a:r>
              <a:rPr lang="ca-ES" sz="2400" dirty="0" err="1" smtClean="0"/>
              <a:t>entienden</a:t>
            </a:r>
            <a:r>
              <a:rPr lang="ca-ES" sz="2400" dirty="0" smtClean="0"/>
              <a:t> el potencial del </a:t>
            </a:r>
            <a:r>
              <a:rPr lang="ca-ES" sz="2400" dirty="0" err="1" smtClean="0"/>
              <a:t>Dataset</a:t>
            </a:r>
            <a:endParaRPr lang="ca-ES" sz="2400" dirty="0"/>
          </a:p>
        </p:txBody>
      </p:sp>
      <p:sp>
        <p:nvSpPr>
          <p:cNvPr id="8" name="CuadroTexto 7"/>
          <p:cNvSpPr txBox="1"/>
          <p:nvPr/>
        </p:nvSpPr>
        <p:spPr>
          <a:xfrm>
            <a:off x="194836" y="416687"/>
            <a:ext cx="6597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3600" dirty="0" smtClean="0">
                <a:solidFill>
                  <a:srgbClr val="941333"/>
                </a:solidFill>
                <a:latin typeface="Wingdings 2" panose="05020102010507070707" pitchFamily="18" charset="2"/>
              </a:rPr>
              <a:t>u</a:t>
            </a:r>
            <a:endParaRPr lang="ca-ES" dirty="0">
              <a:solidFill>
                <a:srgbClr val="941333"/>
              </a:solidFill>
              <a:latin typeface="Wingdings 2" panose="05020102010507070707" pitchFamily="18" charset="2"/>
            </a:endParaRPr>
          </a:p>
        </p:txBody>
      </p:sp>
      <p:sp>
        <p:nvSpPr>
          <p:cNvPr id="11" name="CuadroTexto 10"/>
          <p:cNvSpPr txBox="1"/>
          <p:nvPr/>
        </p:nvSpPr>
        <p:spPr>
          <a:xfrm>
            <a:off x="194836" y="1416076"/>
            <a:ext cx="6597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3600" dirty="0" smtClean="0">
                <a:solidFill>
                  <a:srgbClr val="941333"/>
                </a:solidFill>
                <a:latin typeface="Wingdings 2" panose="05020102010507070707" pitchFamily="18" charset="2"/>
              </a:rPr>
              <a:t>v</a:t>
            </a:r>
            <a:endParaRPr lang="ca-ES" dirty="0">
              <a:solidFill>
                <a:srgbClr val="941333"/>
              </a:solidFill>
              <a:latin typeface="Wingdings 2" panose="05020102010507070707" pitchFamily="18" charset="2"/>
            </a:endParaRPr>
          </a:p>
        </p:txBody>
      </p:sp>
      <p:sp>
        <p:nvSpPr>
          <p:cNvPr id="12" name="CuadroTexto 11"/>
          <p:cNvSpPr txBox="1"/>
          <p:nvPr/>
        </p:nvSpPr>
        <p:spPr>
          <a:xfrm>
            <a:off x="171687" y="2419896"/>
            <a:ext cx="6597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3600" dirty="0" smtClean="0">
                <a:solidFill>
                  <a:srgbClr val="941333"/>
                </a:solidFill>
                <a:latin typeface="Wingdings 2" panose="05020102010507070707" pitchFamily="18" charset="2"/>
              </a:rPr>
              <a:t>w</a:t>
            </a:r>
            <a:endParaRPr lang="ca-ES" dirty="0">
              <a:solidFill>
                <a:srgbClr val="941333"/>
              </a:solidFill>
              <a:latin typeface="Wingdings 2" panose="05020102010507070707" pitchFamily="18" charset="2"/>
            </a:endParaRPr>
          </a:p>
        </p:txBody>
      </p:sp>
      <p:sp>
        <p:nvSpPr>
          <p:cNvPr id="13" name="CuadroTexto 12"/>
          <p:cNvSpPr txBox="1"/>
          <p:nvPr/>
        </p:nvSpPr>
        <p:spPr>
          <a:xfrm>
            <a:off x="194836" y="3423755"/>
            <a:ext cx="6597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3600" dirty="0" smtClean="0">
                <a:solidFill>
                  <a:srgbClr val="941333"/>
                </a:solidFill>
                <a:latin typeface="Wingdings 2" panose="05020102010507070707" pitchFamily="18" charset="2"/>
              </a:rPr>
              <a:t>x</a:t>
            </a:r>
            <a:endParaRPr lang="ca-ES" dirty="0">
              <a:solidFill>
                <a:srgbClr val="941333"/>
              </a:solidFill>
              <a:latin typeface="Wingdings 2" panose="05020102010507070707" pitchFamily="18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3809966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upo 8"/>
          <p:cNvGrpSpPr/>
          <p:nvPr/>
        </p:nvGrpSpPr>
        <p:grpSpPr>
          <a:xfrm>
            <a:off x="5037726" y="877476"/>
            <a:ext cx="2468158" cy="4315199"/>
            <a:chOff x="5196367" y="858685"/>
            <a:chExt cx="2761615" cy="4828264"/>
          </a:xfrm>
        </p:grpSpPr>
        <p:pic>
          <p:nvPicPr>
            <p:cNvPr id="6" name="image24.png"/>
            <p:cNvPicPr/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196367" y="858685"/>
              <a:ext cx="2761615" cy="4575163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8" name="image24.png"/>
            <p:cNvPicPr/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196367" y="5432307"/>
              <a:ext cx="2761615" cy="25464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pic>
        <p:nvPicPr>
          <p:cNvPr id="5" name="image20.pn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102890" y="811397"/>
            <a:ext cx="2680411" cy="43812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Rectángulo 10"/>
          <p:cNvSpPr/>
          <p:nvPr/>
        </p:nvSpPr>
        <p:spPr>
          <a:xfrm>
            <a:off x="891251" y="5265190"/>
            <a:ext cx="751196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a-ES" sz="2400" b="1" dirty="0" err="1" smtClean="0"/>
              <a:t>Estamos</a:t>
            </a:r>
            <a:r>
              <a:rPr lang="ca-ES" sz="2400" b="1" dirty="0" smtClean="0"/>
              <a:t> </a:t>
            </a:r>
            <a:r>
              <a:rPr lang="ca-ES" sz="2400" b="1" dirty="0" err="1" smtClean="0"/>
              <a:t>testeando</a:t>
            </a:r>
            <a:r>
              <a:rPr lang="ca-ES" sz="2400" b="1" dirty="0" smtClean="0"/>
              <a:t> el primer </a:t>
            </a:r>
            <a:r>
              <a:rPr lang="ca-ES" sz="2400" b="1" dirty="0" err="1" smtClean="0"/>
              <a:t>prototipo</a:t>
            </a:r>
            <a:r>
              <a:rPr lang="ca-ES" sz="2400" b="1" dirty="0" smtClean="0"/>
              <a:t> </a:t>
            </a:r>
            <a:r>
              <a:rPr lang="ca-ES" sz="2400" b="1" dirty="0" err="1" smtClean="0"/>
              <a:t>interactivo</a:t>
            </a:r>
            <a:r>
              <a:rPr lang="ca-ES" sz="2400" b="1" dirty="0" smtClean="0"/>
              <a:t> para </a:t>
            </a:r>
            <a:r>
              <a:rPr lang="ca-ES" sz="2400" b="1" dirty="0" err="1" smtClean="0"/>
              <a:t>evaluar</a:t>
            </a:r>
            <a:r>
              <a:rPr lang="ca-ES" sz="2400" b="1" dirty="0" smtClean="0"/>
              <a:t> si la </a:t>
            </a:r>
            <a:r>
              <a:rPr lang="ca-ES" sz="2400" b="1" dirty="0" err="1" smtClean="0"/>
              <a:t>herramienta</a:t>
            </a:r>
            <a:r>
              <a:rPr lang="ca-ES" sz="2400" b="1" dirty="0" smtClean="0"/>
              <a:t> </a:t>
            </a:r>
            <a:r>
              <a:rPr lang="ca-ES" sz="2400" b="1" dirty="0" err="1" smtClean="0"/>
              <a:t>ayuda</a:t>
            </a:r>
            <a:r>
              <a:rPr lang="ca-ES" sz="2400" b="1" dirty="0" smtClean="0"/>
              <a:t> a encontrar </a:t>
            </a:r>
            <a:r>
              <a:rPr lang="ca-ES" sz="2400" b="1" dirty="0" err="1" smtClean="0"/>
              <a:t>más</a:t>
            </a:r>
            <a:r>
              <a:rPr lang="ca-ES" sz="2400" b="1" dirty="0" smtClean="0"/>
              <a:t> </a:t>
            </a:r>
            <a:r>
              <a:rPr lang="ca-ES" sz="2400" b="1" dirty="0" err="1" smtClean="0"/>
              <a:t>facilmente</a:t>
            </a:r>
            <a:r>
              <a:rPr lang="ca-ES" sz="2400" b="1" dirty="0" smtClean="0"/>
              <a:t> los </a:t>
            </a:r>
            <a:r>
              <a:rPr lang="ca-ES" sz="2400" b="1" dirty="0" err="1" smtClean="0"/>
              <a:t>datos</a:t>
            </a:r>
            <a:r>
              <a:rPr lang="ca-ES" sz="2400" b="1" dirty="0" smtClean="0"/>
              <a:t> de interès.</a:t>
            </a:r>
          </a:p>
          <a:p>
            <a:pPr algn="r"/>
            <a:r>
              <a:rPr lang="ca-ES" sz="2400" b="1" dirty="0" smtClean="0"/>
              <a:t>...</a:t>
            </a:r>
            <a:r>
              <a:rPr lang="ca-ES" sz="2400" b="1" dirty="0" err="1" smtClean="0"/>
              <a:t>Quereis</a:t>
            </a:r>
            <a:r>
              <a:rPr lang="ca-ES" sz="2400" b="1" dirty="0" smtClean="0"/>
              <a:t> participar?</a:t>
            </a:r>
          </a:p>
        </p:txBody>
      </p:sp>
      <p:grpSp>
        <p:nvGrpSpPr>
          <p:cNvPr id="12" name="Grupo 11"/>
          <p:cNvGrpSpPr/>
          <p:nvPr/>
        </p:nvGrpSpPr>
        <p:grpSpPr>
          <a:xfrm>
            <a:off x="3173701" y="291017"/>
            <a:ext cx="2444541" cy="4705051"/>
            <a:chOff x="-15702806" y="-3636282"/>
            <a:chExt cx="3960295" cy="7622450"/>
          </a:xfrm>
        </p:grpSpPr>
        <p:pic>
          <p:nvPicPr>
            <p:cNvPr id="14338" name="Picture 2" descr="https://lh5.googleusercontent.com/u3qM_JcxFb1PsXS21nN8LBudu3COcXK6WqSmyeH3qscQp_UzOHgzj63P58k4h6Dpb00OIDg2TJC7F25DSEKej0vwPyodqMKG3zAG0_aEmlS4sPWRcmHa_uqPGfO4JUr1ZrUUdnKI9OA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5702806" y="-3636282"/>
              <a:ext cx="3933716" cy="4226087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339" name="Picture 3" descr="https://lh3.googleusercontent.com/7YV0LQJnvyRlVMN9J5PDHg44NM_BQh7RZM7kSP3iaC5Jg6_27xqceFu3e-wVialDX_HD7nmPxIQClpYiB2t0LkoMXeCvSradgSqrx-16OQrrLIz2iYjD-_tDewX3j2HGk8Uhpu2Ktd0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5702806" y="-87088"/>
              <a:ext cx="3960295" cy="4073256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852398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6"/>
          <p:cNvSpPr/>
          <p:nvPr/>
        </p:nvSpPr>
        <p:spPr>
          <a:xfrm>
            <a:off x="-18659" y="5603631"/>
            <a:ext cx="9181317" cy="125436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>
            <a:off x="1662763" y="2761636"/>
            <a:ext cx="5787330" cy="688936"/>
          </a:xfrm>
        </p:spPr>
        <p:txBody>
          <a:bodyPr/>
          <a:lstStyle/>
          <a:p>
            <a:r>
              <a:rPr lang="es-ES" dirty="0" err="1" smtClean="0"/>
              <a:t>Isadora.jimenez@bsc.es</a:t>
            </a:r>
            <a:endParaRPr lang="es-ES" dirty="0"/>
          </a:p>
        </p:txBody>
      </p:sp>
      <p:sp>
        <p:nvSpPr>
          <p:cNvPr id="2" name="TextBox 1"/>
          <p:cNvSpPr txBox="1"/>
          <p:nvPr/>
        </p:nvSpPr>
        <p:spPr>
          <a:xfrm>
            <a:off x="1619672" y="1919321"/>
            <a:ext cx="587351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400" b="1" dirty="0" smtClean="0">
                <a:solidFill>
                  <a:schemeClr val="bg1"/>
                </a:solidFill>
              </a:rPr>
              <a:t>@</a:t>
            </a:r>
            <a:r>
              <a:rPr lang="en-GB" sz="4400" b="1" dirty="0" err="1" smtClean="0">
                <a:solidFill>
                  <a:schemeClr val="bg1"/>
                </a:solidFill>
              </a:rPr>
              <a:t>isadorachristel</a:t>
            </a:r>
            <a:endParaRPr lang="en-GB" sz="4400" b="1" dirty="0" smtClean="0">
              <a:solidFill>
                <a:schemeClr val="bg1"/>
              </a:solidFill>
            </a:endParaRPr>
          </a:p>
        </p:txBody>
      </p:sp>
      <p:sp>
        <p:nvSpPr>
          <p:cNvPr id="15" name="Rectangle 23">
            <a:extLst/>
          </p:cNvPr>
          <p:cNvSpPr/>
          <p:nvPr/>
        </p:nvSpPr>
        <p:spPr>
          <a:xfrm>
            <a:off x="1225655" y="5808720"/>
            <a:ext cx="7789391" cy="900246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GB" sz="1050" i="1" dirty="0">
                <a:latin typeface="Arial" panose="020B0604020202020204" pitchFamily="34" charset="0"/>
                <a:ea typeface="Ebrima" panose="02000000000000000000" pitchFamily="2" charset="0"/>
                <a:cs typeface="Arial" panose="020B0604020202020204" pitchFamily="34" charset="0"/>
              </a:rPr>
              <a:t>S2S4E </a:t>
            </a:r>
            <a:r>
              <a:rPr lang="en-GB" sz="1050" i="1" dirty="0">
                <a:latin typeface="Arial" panose="020B0604020202020204" pitchFamily="34" charset="0"/>
                <a:ea typeface="Ebrima" panose="02000000000000000000" pitchFamily="2" charset="0"/>
                <a:cs typeface="Arial" panose="020B0604020202020204" pitchFamily="34" charset="0"/>
              </a:rPr>
              <a:t>project has received funding from the Horizon 2020 programme under grant agreement </a:t>
            </a:r>
            <a:r>
              <a:rPr lang="fr-FR" sz="1050" i="1" dirty="0">
                <a:latin typeface="Arial" panose="020B0604020202020204" pitchFamily="34" charset="0"/>
                <a:ea typeface="Ebrima" panose="02000000000000000000" pitchFamily="2" charset="0"/>
                <a:cs typeface="Arial" panose="020B0604020202020204" pitchFamily="34" charset="0"/>
              </a:rPr>
              <a:t>n°776787</a:t>
            </a:r>
            <a:r>
              <a:rPr lang="es-ES" sz="1050" i="1" dirty="0">
                <a:latin typeface="Arial" panose="020B0604020202020204" pitchFamily="34" charset="0"/>
                <a:ea typeface="Ebrima" panose="02000000000000000000" pitchFamily="2" charset="0"/>
                <a:cs typeface="Arial" panose="020B0604020202020204" pitchFamily="34" charset="0"/>
              </a:rPr>
              <a:t>. </a:t>
            </a:r>
            <a:r>
              <a:rPr lang="en-US" sz="1050" i="1" dirty="0">
                <a:latin typeface="Arial" panose="020B0604020202020204" pitchFamily="34" charset="0"/>
                <a:ea typeface="Ebrima" panose="02000000000000000000" pitchFamily="2" charset="0"/>
                <a:cs typeface="Arial" panose="020B0604020202020204" pitchFamily="34" charset="0"/>
              </a:rPr>
              <a:t>The research leading to </a:t>
            </a:r>
            <a:r>
              <a:rPr lang="en-US" sz="1050" i="1" dirty="0">
                <a:latin typeface="Arial" panose="020B0604020202020204" pitchFamily="34" charset="0"/>
                <a:ea typeface="Ebrima" panose="02000000000000000000" pitchFamily="2" charset="0"/>
                <a:cs typeface="Arial" panose="020B0604020202020204" pitchFamily="34" charset="0"/>
              </a:rPr>
              <a:t>these </a:t>
            </a:r>
            <a:r>
              <a:rPr lang="en-US" sz="1050" i="1" dirty="0">
                <a:latin typeface="Arial" panose="020B0604020202020204" pitchFamily="34" charset="0"/>
                <a:ea typeface="Ebrima" panose="02000000000000000000" pitchFamily="2" charset="0"/>
                <a:cs typeface="Arial" panose="020B0604020202020204" pitchFamily="34" charset="0"/>
              </a:rPr>
              <a:t>results is part of the Copernicus Climate Change Service (C3S) (Contract number: C3S_429g_BSC), a </a:t>
            </a:r>
            <a:r>
              <a:rPr lang="en-US" sz="1050" i="1" dirty="0" err="1">
                <a:latin typeface="Arial" panose="020B0604020202020204" pitchFamily="34" charset="0"/>
                <a:ea typeface="Ebrima" panose="02000000000000000000" pitchFamily="2" charset="0"/>
                <a:cs typeface="Arial" panose="020B0604020202020204" pitchFamily="34" charset="0"/>
              </a:rPr>
              <a:t>programme</a:t>
            </a:r>
            <a:r>
              <a:rPr lang="en-US" sz="1050" i="1" dirty="0">
                <a:latin typeface="Arial" panose="020B0604020202020204" pitchFamily="34" charset="0"/>
                <a:ea typeface="Ebrima" panose="02000000000000000000" pitchFamily="2" charset="0"/>
                <a:cs typeface="Arial" panose="020B0604020202020204" pitchFamily="34" charset="0"/>
              </a:rPr>
              <a:t> being implemented by the European Centre for Medium-Range Weather Forecasts (ECMWF) on behalf of the European </a:t>
            </a:r>
            <a:r>
              <a:rPr lang="en-US" sz="1050" i="1" dirty="0" err="1">
                <a:latin typeface="Arial" panose="020B0604020202020204" pitchFamily="34" charset="0"/>
                <a:ea typeface="Ebrima" panose="02000000000000000000" pitchFamily="2" charset="0"/>
                <a:cs typeface="Arial" panose="020B0604020202020204" pitchFamily="34" charset="0"/>
              </a:rPr>
              <a:t>Commission.</a:t>
            </a:r>
            <a:r>
              <a:rPr lang="en-US" sz="1050" i="1" dirty="0" err="1">
                <a:latin typeface="Arial" panose="020B0604020202020204" pitchFamily="34" charset="0"/>
                <a:ea typeface="Ebrima" panose="02000000000000000000" pitchFamily="2" charset="0"/>
                <a:cs typeface="Arial" panose="020B0604020202020204" pitchFamily="34" charset="0"/>
              </a:rPr>
              <a:t>The</a:t>
            </a:r>
            <a:r>
              <a:rPr lang="en-US" sz="1050" i="1" dirty="0">
                <a:latin typeface="Arial" panose="020B0604020202020204" pitchFamily="34" charset="0"/>
                <a:ea typeface="Ebrima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1050" i="1" dirty="0">
                <a:latin typeface="Arial" panose="020B0604020202020204" pitchFamily="34" charset="0"/>
                <a:ea typeface="Ebrima" panose="02000000000000000000" pitchFamily="2" charset="0"/>
                <a:cs typeface="Arial" panose="020B0604020202020204" pitchFamily="34" charset="0"/>
              </a:rPr>
              <a:t>content of this presentation reflects only the author’s view. The European Commission is not responsible for any use that may be made of the information it contains.</a:t>
            </a:r>
            <a:endParaRPr lang="fr-FR" sz="1050" i="1" dirty="0">
              <a:latin typeface="Arial" panose="020B0604020202020204" pitchFamily="34" charset="0"/>
              <a:ea typeface="Ebrima" panose="02000000000000000000" pitchFamily="2" charset="0"/>
              <a:cs typeface="Arial" panose="020B0604020202020204" pitchFamily="34" charset="0"/>
            </a:endParaRPr>
          </a:p>
        </p:txBody>
      </p:sp>
      <p:pic>
        <p:nvPicPr>
          <p:cNvPr id="16" name="Imag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0988" y="5867459"/>
            <a:ext cx="634371" cy="4229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78222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 busy London street seen through a rain-streaked window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25122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53022" y="1232900"/>
            <a:ext cx="5005137" cy="4716380"/>
          </a:xfrm>
          <a:prstGeom prst="rect">
            <a:avLst/>
          </a:prstGeom>
        </p:spPr>
      </p:pic>
      <p:sp>
        <p:nvSpPr>
          <p:cNvPr id="4" name="Rectángulo 3"/>
          <p:cNvSpPr/>
          <p:nvPr/>
        </p:nvSpPr>
        <p:spPr>
          <a:xfrm>
            <a:off x="2423266" y="6093296"/>
            <a:ext cx="634588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s-ES_tradnl" dirty="0">
                <a:hlinkClick r:id="rId3"/>
              </a:rPr>
              <a:t>http://</a:t>
            </a:r>
            <a:r>
              <a:rPr lang="es-ES_tradnl" dirty="0" err="1">
                <a:hlinkClick r:id="rId3"/>
              </a:rPr>
              <a:t>www.meteo.cat</a:t>
            </a:r>
            <a:r>
              <a:rPr lang="es-ES_tradnl" dirty="0">
                <a:hlinkClick r:id="rId3"/>
              </a:rPr>
              <a:t>/</a:t>
            </a:r>
            <a:r>
              <a:rPr lang="es-ES_tradnl" dirty="0" err="1">
                <a:hlinkClick r:id="rId3"/>
              </a:rPr>
              <a:t>wpweb</a:t>
            </a:r>
            <a:r>
              <a:rPr lang="es-ES_tradnl" dirty="0">
                <a:hlinkClick r:id="rId3"/>
              </a:rPr>
              <a:t>/</a:t>
            </a:r>
            <a:r>
              <a:rPr lang="es-ES_tradnl" dirty="0" err="1">
                <a:hlinkClick r:id="rId3"/>
              </a:rPr>
              <a:t>climatologia</a:t>
            </a:r>
            <a:r>
              <a:rPr lang="es-ES_tradnl" dirty="0">
                <a:hlinkClick r:id="rId3"/>
              </a:rPr>
              <a:t>/</a:t>
            </a:r>
            <a:r>
              <a:rPr lang="es-ES_tradnl" dirty="0" err="1">
                <a:hlinkClick r:id="rId3"/>
              </a:rPr>
              <a:t>serveis</a:t>
            </a:r>
            <a:r>
              <a:rPr lang="es-ES_tradnl" dirty="0">
                <a:hlinkClick r:id="rId3"/>
              </a:rPr>
              <a:t>-i-</a:t>
            </a:r>
            <a:r>
              <a:rPr lang="es-ES_tradnl" dirty="0" err="1">
                <a:hlinkClick r:id="rId3"/>
              </a:rPr>
              <a:t>dades</a:t>
            </a:r>
            <a:r>
              <a:rPr lang="es-ES_tradnl" dirty="0">
                <a:hlinkClick r:id="rId3"/>
              </a:rPr>
              <a:t>-</a:t>
            </a:r>
            <a:r>
              <a:rPr lang="es-ES_tradnl" dirty="0" err="1">
                <a:hlinkClick r:id="rId3"/>
              </a:rPr>
              <a:t>climatiques</a:t>
            </a:r>
            <a:r>
              <a:rPr lang="es-ES_tradnl" dirty="0">
                <a:hlinkClick r:id="rId3"/>
              </a:rPr>
              <a:t>/</a:t>
            </a:r>
            <a:r>
              <a:rPr lang="es-ES_tradnl" dirty="0" err="1">
                <a:hlinkClick r:id="rId3"/>
              </a:rPr>
              <a:t>normals-climatiques-recents</a:t>
            </a:r>
            <a:r>
              <a:rPr lang="es-ES_tradnl" dirty="0">
                <a:hlinkClick r:id="rId3"/>
              </a:rPr>
              <a:t>/</a:t>
            </a:r>
            <a:endParaRPr lang="es-ES_tradnl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7041" y="985414"/>
            <a:ext cx="3643200" cy="2445929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4572000" y="895009"/>
            <a:ext cx="345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dirty="0" err="1" smtClean="0"/>
              <a:t>Climatolog</a:t>
            </a:r>
            <a:r>
              <a:rPr lang="es-ES" dirty="0" smtClean="0"/>
              <a:t>í</a:t>
            </a:r>
            <a:r>
              <a:rPr lang="es-ES_tradnl" dirty="0" smtClean="0"/>
              <a:t>a </a:t>
            </a:r>
            <a:r>
              <a:rPr lang="es-ES_tradnl" dirty="0" smtClean="0"/>
              <a:t>Barcelona 1961-1990</a:t>
            </a:r>
            <a:endParaRPr lang="es-ES_tradnl" dirty="0"/>
          </a:p>
        </p:txBody>
      </p:sp>
      <p:sp>
        <p:nvSpPr>
          <p:cNvPr id="7" name="Título 1"/>
          <p:cNvSpPr>
            <a:spLocks noGrp="1"/>
          </p:cNvSpPr>
          <p:nvPr>
            <p:ph type="title"/>
          </p:nvPr>
        </p:nvSpPr>
        <p:spPr>
          <a:xfrm>
            <a:off x="539552" y="88052"/>
            <a:ext cx="8229598" cy="838397"/>
          </a:xfrm>
        </p:spPr>
        <p:txBody>
          <a:bodyPr/>
          <a:lstStyle/>
          <a:p>
            <a:r>
              <a:rPr lang="es-ES" altLang="ca-ES" sz="3500" b="1" dirty="0" smtClean="0"/>
              <a:t>Datos meteorológicos del pasado</a:t>
            </a:r>
            <a:endParaRPr lang="es-ES" sz="3500" b="1" dirty="0"/>
          </a:p>
        </p:txBody>
      </p:sp>
    </p:spTree>
    <p:extLst>
      <p:ext uri="{BB962C8B-B14F-4D97-AF65-F5344CB8AC3E}">
        <p14:creationId xmlns:p14="http://schemas.microsoft.com/office/powerpoint/2010/main" val="2563515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4242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687" y="1024759"/>
            <a:ext cx="4461641" cy="4461641"/>
          </a:xfrm>
          <a:prstGeom prst="rect">
            <a:avLst/>
          </a:prstGeom>
        </p:spPr>
      </p:pic>
      <p:pic>
        <p:nvPicPr>
          <p:cNvPr id="6" name="Picture 2" descr="http://i.dailymail.co.uk/i/pix/2010/03/09/article-1256549-08A2A4D5000005DC-305_634x507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593019" y="0"/>
            <a:ext cx="4582511" cy="6863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ángulo 4"/>
          <p:cNvSpPr/>
          <p:nvPr/>
        </p:nvSpPr>
        <p:spPr>
          <a:xfrm>
            <a:off x="322177" y="6422239"/>
            <a:ext cx="387567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1600" dirty="0">
                <a:solidFill>
                  <a:schemeClr val="bg1"/>
                </a:solidFill>
              </a:rPr>
              <a:t>https://www.climate-lab-book.ac.uk/spirals/</a:t>
            </a:r>
          </a:p>
        </p:txBody>
      </p:sp>
      <p:sp>
        <p:nvSpPr>
          <p:cNvPr id="9" name="Rectángulo 8"/>
          <p:cNvSpPr/>
          <p:nvPr/>
        </p:nvSpPr>
        <p:spPr>
          <a:xfrm>
            <a:off x="-7882" y="1074672"/>
            <a:ext cx="4572000" cy="291668"/>
          </a:xfrm>
          <a:prstGeom prst="rect">
            <a:avLst/>
          </a:prstGeom>
          <a:solidFill>
            <a:srgbClr val="4242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8" name="Título 1"/>
          <p:cNvSpPr txBox="1">
            <a:spLocks/>
          </p:cNvSpPr>
          <p:nvPr/>
        </p:nvSpPr>
        <p:spPr>
          <a:xfrm>
            <a:off x="13137" y="240452"/>
            <a:ext cx="4550979" cy="83839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5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dirty="0" smtClean="0">
                <a:solidFill>
                  <a:schemeClr val="bg1"/>
                </a:solidFill>
              </a:rPr>
              <a:t>Temperatura global</a:t>
            </a:r>
          </a:p>
          <a:p>
            <a:r>
              <a:rPr lang="es-ES" dirty="0" smtClean="0">
                <a:solidFill>
                  <a:schemeClr val="bg1"/>
                </a:solidFill>
              </a:rPr>
              <a:t>(1850-2019)</a:t>
            </a:r>
            <a:endParaRPr lang="es-E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1954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0E1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pic>
        <p:nvPicPr>
          <p:cNvPr id="2052" name="Picture 4" descr="https://www.bworldonline.com/wp-content/uploads/2019/03/Copernicus-03141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935182"/>
            <a:ext cx="9144000" cy="4987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65964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135"/>
          <a:stretch/>
        </p:blipFill>
        <p:spPr>
          <a:xfrm>
            <a:off x="961696" y="746233"/>
            <a:ext cx="7220607" cy="5215161"/>
          </a:xfrm>
          <a:prstGeom prst="rect">
            <a:avLst/>
          </a:prstGeom>
        </p:spPr>
      </p:pic>
      <p:sp>
        <p:nvSpPr>
          <p:cNvPr id="4" name="Rectángulo 3"/>
          <p:cNvSpPr/>
          <p:nvPr/>
        </p:nvSpPr>
        <p:spPr>
          <a:xfrm>
            <a:off x="2862846" y="6238322"/>
            <a:ext cx="34183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dirty="0">
                <a:solidFill>
                  <a:schemeClr val="bg1">
                    <a:lumMod val="50000"/>
                  </a:schemeClr>
                </a:solidFill>
                <a:hlinkClick r:id="rId4"/>
              </a:rPr>
              <a:t>https://cds.climate.copernicus.eu/</a:t>
            </a:r>
            <a:endParaRPr lang="es-ES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" name="Rectángulo 4"/>
          <p:cNvSpPr/>
          <p:nvPr/>
        </p:nvSpPr>
        <p:spPr>
          <a:xfrm>
            <a:off x="231228" y="22705"/>
            <a:ext cx="5139558" cy="6309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a-ES" sz="3500" b="1" dirty="0" err="1" smtClean="0"/>
              <a:t>Climate</a:t>
            </a:r>
            <a:r>
              <a:rPr lang="ca-ES" sz="3500" b="1" dirty="0" smtClean="0"/>
              <a:t> Data Store</a:t>
            </a:r>
          </a:p>
        </p:txBody>
      </p:sp>
    </p:spTree>
    <p:extLst>
      <p:ext uri="{BB962C8B-B14F-4D97-AF65-F5344CB8AC3E}">
        <p14:creationId xmlns:p14="http://schemas.microsoft.com/office/powerpoint/2010/main" val="3030623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107"/>
          <a:stretch/>
        </p:blipFill>
        <p:spPr>
          <a:xfrm>
            <a:off x="798786" y="1910730"/>
            <a:ext cx="7546428" cy="4292373"/>
          </a:xfrm>
          <a:prstGeom prst="rect">
            <a:avLst/>
          </a:prstGeom>
        </p:spPr>
      </p:pic>
      <p:pic>
        <p:nvPicPr>
          <p:cNvPr id="4" name="Image 2">
            <a:extLst>
              <a:ext uri="{FF2B5EF4-FFF2-40B4-BE49-F238E27FC236}">
                <a16:creationId xmlns:a16="http://schemas.microsoft.com/office/drawing/2014/main" id="{1449DAC3-2D29-4DF5-8F99-D15FA9B673A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21517" y="190527"/>
            <a:ext cx="2112580" cy="757828"/>
          </a:xfrm>
          <a:prstGeom prst="rect">
            <a:avLst/>
          </a:prstGeom>
        </p:spPr>
      </p:pic>
      <p:sp>
        <p:nvSpPr>
          <p:cNvPr id="5" name="Rectángulo 4"/>
          <p:cNvSpPr/>
          <p:nvPr/>
        </p:nvSpPr>
        <p:spPr>
          <a:xfrm>
            <a:off x="3203869" y="1396515"/>
            <a:ext cx="273626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2400" dirty="0" smtClean="0">
                <a:hlinkClick r:id="rId4"/>
              </a:rPr>
              <a:t>https://s2s4e.eu/dst</a:t>
            </a:r>
            <a:endParaRPr lang="es-ES" sz="2400" dirty="0"/>
          </a:p>
        </p:txBody>
      </p:sp>
      <p:pic>
        <p:nvPicPr>
          <p:cNvPr id="6" name="Image 21">
            <a:extLst>
              <a:ext uri="{FF2B5EF4-FFF2-40B4-BE49-F238E27FC236}">
                <a16:creationId xmlns:a16="http://schemas.microsoft.com/office/drawing/2014/main" id="{B8A09E87-408E-48E4-BCB7-644B062FC75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89767" y="6331093"/>
            <a:ext cx="555447" cy="370205"/>
          </a:xfrm>
          <a:prstGeom prst="rect">
            <a:avLst/>
          </a:prstGeom>
        </p:spPr>
      </p:pic>
      <p:sp>
        <p:nvSpPr>
          <p:cNvPr id="7" name="Rectángulo 6"/>
          <p:cNvSpPr/>
          <p:nvPr/>
        </p:nvSpPr>
        <p:spPr>
          <a:xfrm>
            <a:off x="4056993" y="6285362"/>
            <a:ext cx="373277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200" i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Ebrima" panose="02000000000000000000" pitchFamily="2" charset="0"/>
                <a:cs typeface="Arial" panose="020B0604020202020204" pitchFamily="34" charset="0"/>
              </a:rPr>
              <a:t>This project has received funding from the Horizon 2020 programme under grant agreement </a:t>
            </a:r>
            <a:r>
              <a:rPr lang="fr-FR" sz="1200" i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Ebrima" panose="02000000000000000000" pitchFamily="2" charset="0"/>
                <a:cs typeface="Arial" panose="020B0604020202020204" pitchFamily="34" charset="0"/>
              </a:rPr>
              <a:t>n°776787</a:t>
            </a:r>
            <a:endParaRPr lang="es-ES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9" name="Rectángulo 8"/>
          <p:cNvSpPr/>
          <p:nvPr/>
        </p:nvSpPr>
        <p:spPr>
          <a:xfrm>
            <a:off x="231228" y="22705"/>
            <a:ext cx="5139558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a-ES" sz="3500" b="1" dirty="0" err="1" smtClean="0"/>
              <a:t>Datos</a:t>
            </a:r>
            <a:r>
              <a:rPr lang="ca-ES" sz="3500" b="1" dirty="0" smtClean="0"/>
              <a:t> </a:t>
            </a:r>
            <a:r>
              <a:rPr lang="ca-ES" sz="3500" b="1" dirty="0" err="1" smtClean="0"/>
              <a:t>aplicados</a:t>
            </a:r>
            <a:r>
              <a:rPr lang="ca-ES" sz="3500" b="1" dirty="0" smtClean="0"/>
              <a:t> a </a:t>
            </a:r>
            <a:r>
              <a:rPr lang="ca-ES" sz="3500" b="1" dirty="0" err="1" smtClean="0"/>
              <a:t>gestión</a:t>
            </a:r>
            <a:r>
              <a:rPr lang="ca-ES" sz="3500" b="1" dirty="0" smtClean="0"/>
              <a:t> de las energies renovables</a:t>
            </a:r>
          </a:p>
        </p:txBody>
      </p:sp>
    </p:spTree>
    <p:extLst>
      <p:ext uri="{BB962C8B-B14F-4D97-AF65-F5344CB8AC3E}">
        <p14:creationId xmlns:p14="http://schemas.microsoft.com/office/powerpoint/2010/main" val="4067737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5306120" y="850287"/>
            <a:ext cx="365798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dirty="0">
                <a:hlinkClick r:id="rId2"/>
              </a:rPr>
              <a:t>https://climate.copernicus.eu/globe/</a:t>
            </a:r>
            <a:endParaRPr lang="es-ES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2043" r="1241" b="12275"/>
          <a:stretch/>
        </p:blipFill>
        <p:spPr>
          <a:xfrm>
            <a:off x="-23838" y="1303278"/>
            <a:ext cx="9167838" cy="3951890"/>
          </a:xfrm>
          <a:prstGeom prst="rect">
            <a:avLst/>
          </a:prstGeom>
        </p:spPr>
      </p:pic>
      <p:sp>
        <p:nvSpPr>
          <p:cNvPr id="4" name="Rectángulo 3"/>
          <p:cNvSpPr/>
          <p:nvPr/>
        </p:nvSpPr>
        <p:spPr>
          <a:xfrm>
            <a:off x="1792929" y="5422486"/>
            <a:ext cx="6846576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ca-ES" sz="3500" b="1" dirty="0" smtClean="0"/>
              <a:t>...Però </a:t>
            </a:r>
            <a:r>
              <a:rPr lang="ca-ES" sz="3500" b="1" dirty="0" err="1" smtClean="0"/>
              <a:t>hay</a:t>
            </a:r>
            <a:r>
              <a:rPr lang="ca-ES" sz="3500" b="1" dirty="0" smtClean="0"/>
              <a:t> una barrera invisible para </a:t>
            </a:r>
            <a:r>
              <a:rPr lang="ca-ES" sz="3500" b="1" dirty="0" err="1" smtClean="0"/>
              <a:t>aquellos</a:t>
            </a:r>
            <a:r>
              <a:rPr lang="ca-ES" sz="3500" b="1" dirty="0" smtClean="0"/>
              <a:t> que no son </a:t>
            </a:r>
            <a:r>
              <a:rPr lang="ca-ES" sz="3500" b="1" dirty="0" err="1" smtClean="0"/>
              <a:t>expertos</a:t>
            </a:r>
            <a:endParaRPr lang="ca-ES" sz="3500" b="1" dirty="0" smtClean="0"/>
          </a:p>
        </p:txBody>
      </p:sp>
      <p:sp>
        <p:nvSpPr>
          <p:cNvPr id="5" name="Rectángulo 4"/>
          <p:cNvSpPr/>
          <p:nvPr/>
        </p:nvSpPr>
        <p:spPr>
          <a:xfrm>
            <a:off x="231227" y="98996"/>
            <a:ext cx="4906829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a-ES" sz="3500" b="1" dirty="0" err="1" smtClean="0"/>
              <a:t>Muchas</a:t>
            </a:r>
            <a:r>
              <a:rPr lang="ca-ES" sz="3500" b="1" dirty="0" smtClean="0"/>
              <a:t> </a:t>
            </a:r>
            <a:r>
              <a:rPr lang="ca-ES" sz="3500" b="1" dirty="0" err="1" smtClean="0"/>
              <a:t>aplications</a:t>
            </a:r>
            <a:r>
              <a:rPr lang="ca-ES" sz="3500" b="1" dirty="0" smtClean="0"/>
              <a:t> </a:t>
            </a:r>
            <a:r>
              <a:rPr lang="ca-ES" sz="3500" b="1" dirty="0" err="1" smtClean="0"/>
              <a:t>actuales</a:t>
            </a:r>
            <a:r>
              <a:rPr lang="ca-ES" sz="3500" b="1" dirty="0" smtClean="0"/>
              <a:t> y </a:t>
            </a:r>
            <a:r>
              <a:rPr lang="ca-ES" sz="3500" b="1" dirty="0" err="1" smtClean="0"/>
              <a:t>potenciales</a:t>
            </a:r>
            <a:r>
              <a:rPr lang="ca-ES" sz="3500" b="1" dirty="0" smtClean="0"/>
              <a:t>...</a:t>
            </a:r>
          </a:p>
        </p:txBody>
      </p:sp>
    </p:spTree>
    <p:extLst>
      <p:ext uri="{BB962C8B-B14F-4D97-AF65-F5344CB8AC3E}">
        <p14:creationId xmlns:p14="http://schemas.microsoft.com/office/powerpoint/2010/main" val="1375872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2734</TotalTime>
  <Words>519</Words>
  <Application>Microsoft Office PowerPoint</Application>
  <PresentationFormat>Presentación en pantalla (4:3)</PresentationFormat>
  <Paragraphs>70</Paragraphs>
  <Slides>22</Slides>
  <Notes>6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22</vt:i4>
      </vt:variant>
    </vt:vector>
  </HeadingPairs>
  <TitlesOfParts>
    <vt:vector size="28" baseType="lpstr">
      <vt:lpstr>Arial</vt:lpstr>
      <vt:lpstr>Calibri</vt:lpstr>
      <vt:lpstr>Calibri Light</vt:lpstr>
      <vt:lpstr>Ebrima</vt:lpstr>
      <vt:lpstr>Wingdings 2</vt:lpstr>
      <vt:lpstr>Tema de Office</vt:lpstr>
      <vt:lpstr>Open data  y cambio climático</vt:lpstr>
      <vt:lpstr>Presentación de PowerPoint</vt:lpstr>
      <vt:lpstr>Presentación de PowerPoint</vt:lpstr>
      <vt:lpstr>Datos meteorológicos del pasado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Isadora.jimenez@bsc.es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Isadora Jimenez</dc:creator>
  <cp:lastModifiedBy>Isadora Jimenez (BSC)</cp:lastModifiedBy>
  <cp:revision>106</cp:revision>
  <cp:lastPrinted>2018-07-19T12:40:53Z</cp:lastPrinted>
  <dcterms:created xsi:type="dcterms:W3CDTF">2018-07-18T20:54:16Z</dcterms:created>
  <dcterms:modified xsi:type="dcterms:W3CDTF">2020-04-08T07:06:32Z</dcterms:modified>
</cp:coreProperties>
</file>