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54" r:id="rId1"/>
    <p:sldMasterId id="2147483655" r:id="rId2"/>
    <p:sldMasterId id="2147483656" r:id="rId3"/>
    <p:sldMasterId id="2147483657" r:id="rId4"/>
    <p:sldMasterId id="2147483659" r:id="rId5"/>
  </p:sldMasterIdLst>
  <p:notesMasterIdLst>
    <p:notesMasterId r:id="rId59"/>
  </p:notesMasterIdLst>
  <p:sldIdLst>
    <p:sldId id="256" r:id="rId6"/>
    <p:sldId id="257" r:id="rId7"/>
    <p:sldId id="272" r:id="rId8"/>
    <p:sldId id="273" r:id="rId9"/>
    <p:sldId id="258" r:id="rId10"/>
    <p:sldId id="407" r:id="rId11"/>
    <p:sldId id="409" r:id="rId12"/>
    <p:sldId id="317" r:id="rId13"/>
    <p:sldId id="410" r:id="rId14"/>
    <p:sldId id="320" r:id="rId15"/>
    <p:sldId id="267" r:id="rId16"/>
    <p:sldId id="380" r:id="rId17"/>
    <p:sldId id="381" r:id="rId18"/>
    <p:sldId id="382" r:id="rId19"/>
    <p:sldId id="383" r:id="rId20"/>
    <p:sldId id="384" r:id="rId21"/>
    <p:sldId id="385" r:id="rId22"/>
    <p:sldId id="368" r:id="rId23"/>
    <p:sldId id="395" r:id="rId24"/>
    <p:sldId id="387" r:id="rId25"/>
    <p:sldId id="388" r:id="rId26"/>
    <p:sldId id="430" r:id="rId27"/>
    <p:sldId id="431" r:id="rId28"/>
    <p:sldId id="394" r:id="rId29"/>
    <p:sldId id="334" r:id="rId30"/>
    <p:sldId id="335" r:id="rId31"/>
    <p:sldId id="336" r:id="rId32"/>
    <p:sldId id="428" r:id="rId33"/>
    <p:sldId id="379" r:id="rId34"/>
    <p:sldId id="333" r:id="rId35"/>
    <p:sldId id="370" r:id="rId36"/>
    <p:sldId id="371" r:id="rId37"/>
    <p:sldId id="372" r:id="rId38"/>
    <p:sldId id="373" r:id="rId39"/>
    <p:sldId id="398" r:id="rId40"/>
    <p:sldId id="396" r:id="rId41"/>
    <p:sldId id="271" r:id="rId42"/>
    <p:sldId id="429" r:id="rId43"/>
    <p:sldId id="411" r:id="rId44"/>
    <p:sldId id="412" r:id="rId45"/>
    <p:sldId id="413" r:id="rId46"/>
    <p:sldId id="414" r:id="rId47"/>
    <p:sldId id="415" r:id="rId48"/>
    <p:sldId id="416" r:id="rId49"/>
    <p:sldId id="420" r:id="rId50"/>
    <p:sldId id="421" r:id="rId51"/>
    <p:sldId id="422" r:id="rId52"/>
    <p:sldId id="423" r:id="rId53"/>
    <p:sldId id="424" r:id="rId54"/>
    <p:sldId id="425" r:id="rId55"/>
    <p:sldId id="426" r:id="rId56"/>
    <p:sldId id="417" r:id="rId57"/>
    <p:sldId id="418" r:id="rId58"/>
  </p:sldIdLst>
  <p:sldSz cx="9144000" cy="701992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83615" autoAdjust="0"/>
  </p:normalViewPr>
  <p:slideViewPr>
    <p:cSldViewPr>
      <p:cViewPr varScale="1">
        <p:scale>
          <a:sx n="40" d="100"/>
          <a:sy n="40" d="100"/>
        </p:scale>
        <p:origin x="1296" y="29"/>
      </p:cViewPr>
      <p:guideLst>
        <p:guide orient="horz" pos="22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F8792-5ECC-4B51-8C51-5A474EE81B27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123D125-7EF6-453E-B15C-69C06AFD1EB5}">
      <dgm:prSet phldrT="[Texto]"/>
      <dgm:spPr/>
      <dgm:t>
        <a:bodyPr/>
        <a:lstStyle/>
        <a:p>
          <a:r>
            <a:rPr lang="en-US" noProof="0" dirty="0" smtClean="0"/>
            <a:t>Profiling and Optimization</a:t>
          </a:r>
          <a:endParaRPr lang="en-US" noProof="0" dirty="0"/>
        </a:p>
      </dgm:t>
    </dgm:pt>
    <dgm:pt modelId="{DC8DCE14-E681-4DD8-AC3A-8595CB65C901}" type="parTrans" cxnId="{0111D394-644C-4171-A261-465F8ABFABAB}">
      <dgm:prSet/>
      <dgm:spPr/>
      <dgm:t>
        <a:bodyPr/>
        <a:lstStyle/>
        <a:p>
          <a:endParaRPr lang="es-ES"/>
        </a:p>
      </dgm:t>
    </dgm:pt>
    <dgm:pt modelId="{8607441D-4507-40D9-A98D-5639FF5522CE}" type="sibTrans" cxnId="{0111D394-644C-4171-A261-465F8ABFABAB}">
      <dgm:prSet/>
      <dgm:spPr/>
      <dgm:t>
        <a:bodyPr/>
        <a:lstStyle/>
        <a:p>
          <a:endParaRPr lang="es-ES"/>
        </a:p>
      </dgm:t>
    </dgm:pt>
    <dgm:pt modelId="{07D97D8B-DB47-4313-BAC3-B6EF37156FEB}">
      <dgm:prSet phldrT="[Texto]"/>
      <dgm:spPr/>
      <dgm:t>
        <a:bodyPr/>
        <a:lstStyle/>
        <a:p>
          <a:r>
            <a:rPr lang="en-US" noProof="0" dirty="0" smtClean="0"/>
            <a:t>Software Development</a:t>
          </a:r>
          <a:endParaRPr lang="en-US" noProof="0" dirty="0"/>
        </a:p>
      </dgm:t>
    </dgm:pt>
    <dgm:pt modelId="{D46EFBB0-507A-46BA-9FA4-56A6F1175BCA}" type="parTrans" cxnId="{968AC3C2-76C1-4AAF-9531-E83EAA10176E}">
      <dgm:prSet/>
      <dgm:spPr/>
      <dgm:t>
        <a:bodyPr/>
        <a:lstStyle/>
        <a:p>
          <a:endParaRPr lang="es-ES"/>
        </a:p>
      </dgm:t>
    </dgm:pt>
    <dgm:pt modelId="{02F46843-FE29-4E86-BAB5-87C20253D978}" type="sibTrans" cxnId="{968AC3C2-76C1-4AAF-9531-E83EAA10176E}">
      <dgm:prSet/>
      <dgm:spPr/>
      <dgm:t>
        <a:bodyPr/>
        <a:lstStyle/>
        <a:p>
          <a:endParaRPr lang="es-ES"/>
        </a:p>
      </dgm:t>
    </dgm:pt>
    <dgm:pt modelId="{E5117543-343F-47EE-8DD7-25BD29417C5D}">
      <dgm:prSet phldrT="[Texto]"/>
      <dgm:spPr/>
      <dgm:t>
        <a:bodyPr/>
        <a:lstStyle/>
        <a:p>
          <a:r>
            <a:rPr lang="en-US" noProof="0" dirty="0" smtClean="0"/>
            <a:t>Data Management</a:t>
          </a:r>
          <a:endParaRPr lang="en-US" noProof="0" dirty="0"/>
        </a:p>
      </dgm:t>
    </dgm:pt>
    <dgm:pt modelId="{799A1866-AEC6-4B4E-B6AC-C3BA46A2571F}" type="parTrans" cxnId="{03C5EBF1-CE94-4E8E-A4C9-771C9E250D06}">
      <dgm:prSet/>
      <dgm:spPr/>
      <dgm:t>
        <a:bodyPr/>
        <a:lstStyle/>
        <a:p>
          <a:endParaRPr lang="es-ES"/>
        </a:p>
      </dgm:t>
    </dgm:pt>
    <dgm:pt modelId="{FB1DB511-904B-4346-A978-E472EF49D194}" type="sibTrans" cxnId="{03C5EBF1-CE94-4E8E-A4C9-771C9E250D06}">
      <dgm:prSet/>
      <dgm:spPr/>
      <dgm:t>
        <a:bodyPr/>
        <a:lstStyle/>
        <a:p>
          <a:endParaRPr lang="es-ES"/>
        </a:p>
      </dgm:t>
    </dgm:pt>
    <dgm:pt modelId="{92E43371-CA92-4830-89D9-7930614048A2}">
      <dgm:prSet phldrT="[Texto]"/>
      <dgm:spPr/>
      <dgm:t>
        <a:bodyPr/>
        <a:lstStyle/>
        <a:p>
          <a:r>
            <a:rPr lang="en-US" noProof="0" dirty="0" smtClean="0"/>
            <a:t>Provide HPC Services</a:t>
          </a:r>
          <a:endParaRPr lang="en-US" noProof="0" dirty="0"/>
        </a:p>
      </dgm:t>
    </dgm:pt>
    <dgm:pt modelId="{3CCC444D-02A7-4D98-B89B-D2A820ACB974}" type="parTrans" cxnId="{5BC28BE3-CCC0-4E8D-A363-72CB62E6ADC8}">
      <dgm:prSet/>
      <dgm:spPr/>
      <dgm:t>
        <a:bodyPr/>
        <a:lstStyle/>
        <a:p>
          <a:endParaRPr lang="es-ES"/>
        </a:p>
      </dgm:t>
    </dgm:pt>
    <dgm:pt modelId="{6B5E989C-26F0-4C0F-A1F4-0639008AFA7A}" type="sibTrans" cxnId="{5BC28BE3-CCC0-4E8D-A363-72CB62E6ADC8}">
      <dgm:prSet/>
      <dgm:spPr/>
      <dgm:t>
        <a:bodyPr/>
        <a:lstStyle/>
        <a:p>
          <a:endParaRPr lang="es-ES"/>
        </a:p>
      </dgm:t>
    </dgm:pt>
    <dgm:pt modelId="{74B06648-8045-49C4-A12F-4B52B5B32E5B}">
      <dgm:prSet phldrT="[Texto]"/>
      <dgm:spPr/>
      <dgm:t>
        <a:bodyPr/>
        <a:lstStyle/>
        <a:p>
          <a:r>
            <a:rPr lang="en-US" noProof="0" dirty="0" smtClean="0"/>
            <a:t>Apply new computational methods</a:t>
          </a:r>
          <a:endParaRPr lang="en-US" noProof="0" dirty="0"/>
        </a:p>
      </dgm:t>
    </dgm:pt>
    <dgm:pt modelId="{7B74BC40-8B28-438D-BB08-0C7B23253E47}" type="parTrans" cxnId="{84312252-8B81-4BCF-B4C1-4D8993BB0DC4}">
      <dgm:prSet/>
      <dgm:spPr/>
      <dgm:t>
        <a:bodyPr/>
        <a:lstStyle/>
        <a:p>
          <a:endParaRPr lang="es-ES"/>
        </a:p>
      </dgm:t>
    </dgm:pt>
    <dgm:pt modelId="{CF700658-26D1-4B1C-BA66-CDDA38D7867D}" type="sibTrans" cxnId="{84312252-8B81-4BCF-B4C1-4D8993BB0DC4}">
      <dgm:prSet/>
      <dgm:spPr/>
      <dgm:t>
        <a:bodyPr/>
        <a:lstStyle/>
        <a:p>
          <a:endParaRPr lang="es-ES"/>
        </a:p>
      </dgm:t>
    </dgm:pt>
    <dgm:pt modelId="{D2A8842A-8A3D-4739-9456-1AB22B514FA3}">
      <dgm:prSet phldrT="[Texto]"/>
      <dgm:spPr/>
      <dgm:t>
        <a:bodyPr/>
        <a:lstStyle/>
        <a:p>
          <a:r>
            <a:rPr lang="en-US" b="0" noProof="0" dirty="0" smtClean="0"/>
            <a:t>Development of HPC user-friendly software framework </a:t>
          </a:r>
          <a:endParaRPr lang="en-US" b="0" noProof="0" dirty="0"/>
        </a:p>
      </dgm:t>
    </dgm:pt>
    <dgm:pt modelId="{217C7EFF-35F1-4B8A-AF87-4EEABDCBA183}" type="parTrans" cxnId="{8D3FC872-85E3-44AB-B073-853E2723F9DF}">
      <dgm:prSet/>
      <dgm:spPr/>
      <dgm:t>
        <a:bodyPr/>
        <a:lstStyle/>
        <a:p>
          <a:endParaRPr lang="es-ES"/>
        </a:p>
      </dgm:t>
    </dgm:pt>
    <dgm:pt modelId="{08D74E64-FF6D-4BA2-BD8E-634ED8078437}" type="sibTrans" cxnId="{8D3FC872-85E3-44AB-B073-853E2723F9DF}">
      <dgm:prSet/>
      <dgm:spPr/>
      <dgm:t>
        <a:bodyPr/>
        <a:lstStyle/>
        <a:p>
          <a:endParaRPr lang="es-ES"/>
        </a:p>
      </dgm:t>
    </dgm:pt>
    <dgm:pt modelId="{F1D3A2A9-43FB-4BAF-BE1F-BA9EFA113388}">
      <dgm:prSet phldrT="[Texto]"/>
      <dgm:spPr/>
      <dgm:t>
        <a:bodyPr/>
        <a:lstStyle/>
        <a:p>
          <a:r>
            <a:rPr lang="en-US" b="0" noProof="0" dirty="0" smtClean="0"/>
            <a:t>Provision of data services</a:t>
          </a:r>
          <a:endParaRPr lang="en-US" b="0" noProof="0" dirty="0"/>
        </a:p>
      </dgm:t>
    </dgm:pt>
    <dgm:pt modelId="{3CC18DD9-796F-4050-B069-46B0B9AE3223}" type="parTrans" cxnId="{49555174-F28B-4549-A25B-5EC35A5554B8}">
      <dgm:prSet/>
      <dgm:spPr/>
      <dgm:t>
        <a:bodyPr/>
        <a:lstStyle/>
        <a:p>
          <a:endParaRPr lang="es-ES"/>
        </a:p>
      </dgm:t>
    </dgm:pt>
    <dgm:pt modelId="{5636A050-0C62-46F3-9539-AB74FAE6B39D}" type="sibTrans" cxnId="{49555174-F28B-4549-A25B-5EC35A5554B8}">
      <dgm:prSet/>
      <dgm:spPr/>
      <dgm:t>
        <a:bodyPr/>
        <a:lstStyle/>
        <a:p>
          <a:endParaRPr lang="es-ES"/>
        </a:p>
      </dgm:t>
    </dgm:pt>
    <dgm:pt modelId="{BDA1E968-8F3C-4862-B0A7-C9E73E870C2D}">
      <dgm:prSet phldrT="[Texto]"/>
      <dgm:spPr/>
      <dgm:t>
        <a:bodyPr/>
        <a:lstStyle/>
        <a:p>
          <a:r>
            <a:rPr lang="en-US" noProof="0" dirty="0" smtClean="0"/>
            <a:t>Big Data in Earth Sciences</a:t>
          </a:r>
          <a:endParaRPr lang="en-US" noProof="0" dirty="0"/>
        </a:p>
      </dgm:t>
    </dgm:pt>
    <dgm:pt modelId="{B7E19142-5ACB-4BB0-B3B2-B809585CE76F}" type="parTrans" cxnId="{CC280872-36D1-4809-B769-772B30825CE7}">
      <dgm:prSet/>
      <dgm:spPr/>
      <dgm:t>
        <a:bodyPr/>
        <a:lstStyle/>
        <a:p>
          <a:endParaRPr lang="es-ES"/>
        </a:p>
      </dgm:t>
    </dgm:pt>
    <dgm:pt modelId="{1898EA31-EB73-4A98-B150-680BB9A52B1C}" type="sibTrans" cxnId="{CC280872-36D1-4809-B769-772B30825CE7}">
      <dgm:prSet/>
      <dgm:spPr/>
      <dgm:t>
        <a:bodyPr/>
        <a:lstStyle/>
        <a:p>
          <a:endParaRPr lang="es-ES"/>
        </a:p>
      </dgm:t>
    </dgm:pt>
    <dgm:pt modelId="{27FDE753-79B6-4E1E-B9EF-6E039F11774C}">
      <dgm:prSet phldrT="[Texto]"/>
      <dgm:spPr/>
      <dgm:t>
        <a:bodyPr/>
        <a:lstStyle/>
        <a:p>
          <a:r>
            <a:rPr lang="en-US" noProof="0" dirty="0" smtClean="0"/>
            <a:t>Support the development of atmospheric research software</a:t>
          </a:r>
          <a:endParaRPr lang="en-US" b="0" noProof="0" dirty="0"/>
        </a:p>
      </dgm:t>
    </dgm:pt>
    <dgm:pt modelId="{134DD26A-C19D-4AAB-A860-A0FD88961B6E}" type="parTrans" cxnId="{07ED5CB9-6304-44C5-BA7F-F39EAE6758BB}">
      <dgm:prSet/>
      <dgm:spPr/>
      <dgm:t>
        <a:bodyPr/>
        <a:lstStyle/>
        <a:p>
          <a:endParaRPr lang="es-ES"/>
        </a:p>
      </dgm:t>
    </dgm:pt>
    <dgm:pt modelId="{941851A4-4F74-4148-A35F-EF6A09D54864}" type="sibTrans" cxnId="{07ED5CB9-6304-44C5-BA7F-F39EAE6758BB}">
      <dgm:prSet/>
      <dgm:spPr/>
      <dgm:t>
        <a:bodyPr/>
        <a:lstStyle/>
        <a:p>
          <a:endParaRPr lang="es-ES"/>
        </a:p>
      </dgm:t>
    </dgm:pt>
    <dgm:pt modelId="{CBEEC5A7-6BCC-466B-BB97-CB97E64B0F68}">
      <dgm:prSet phldrT="[Texto]"/>
      <dgm:spPr/>
      <dgm:t>
        <a:bodyPr/>
        <a:lstStyle/>
        <a:p>
          <a:r>
            <a:rPr lang="en-US" b="0" noProof="0" dirty="0" smtClean="0"/>
            <a:t>Visualization </a:t>
          </a:r>
          <a:endParaRPr lang="en-US" b="0" noProof="0" dirty="0"/>
        </a:p>
      </dgm:t>
    </dgm:pt>
    <dgm:pt modelId="{A78CF75C-DDFC-45AF-9D19-25BE6E0CD5B7}" type="parTrans" cxnId="{2CE17A17-7521-4905-AF88-93B7AEFB7602}">
      <dgm:prSet/>
      <dgm:spPr/>
      <dgm:t>
        <a:bodyPr/>
        <a:lstStyle/>
        <a:p>
          <a:endParaRPr lang="es-ES"/>
        </a:p>
      </dgm:t>
    </dgm:pt>
    <dgm:pt modelId="{71B9C926-DE0D-40B0-AE40-CF9184513A9F}" type="sibTrans" cxnId="{2CE17A17-7521-4905-AF88-93B7AEFB7602}">
      <dgm:prSet/>
      <dgm:spPr/>
      <dgm:t>
        <a:bodyPr/>
        <a:lstStyle/>
        <a:p>
          <a:endParaRPr lang="es-ES"/>
        </a:p>
      </dgm:t>
    </dgm:pt>
    <dgm:pt modelId="{FCCB26DD-2F3E-475A-A03C-3F0F2C9B4FED}" type="pres">
      <dgm:prSet presAssocID="{201F8792-5ECC-4B51-8C51-5A474EE81B2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35508B-A5FA-4296-BD86-320076B889DF}" type="pres">
      <dgm:prSet presAssocID="{A123D125-7EF6-453E-B15C-69C06AFD1EB5}" presName="comp" presStyleCnt="0"/>
      <dgm:spPr/>
    </dgm:pt>
    <dgm:pt modelId="{6C8B2541-4F66-4EA9-B6D5-FB54CBB84199}" type="pres">
      <dgm:prSet presAssocID="{A123D125-7EF6-453E-B15C-69C06AFD1EB5}" presName="box" presStyleLbl="node1" presStyleIdx="0" presStyleCnt="3"/>
      <dgm:spPr/>
      <dgm:t>
        <a:bodyPr/>
        <a:lstStyle/>
        <a:p>
          <a:endParaRPr lang="es-ES"/>
        </a:p>
      </dgm:t>
    </dgm:pt>
    <dgm:pt modelId="{809C7699-0949-4BC1-B840-7D4E36A61EAE}" type="pres">
      <dgm:prSet presAssocID="{A123D125-7EF6-453E-B15C-69C06AFD1EB5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s-ES"/>
        </a:p>
      </dgm:t>
    </dgm:pt>
    <dgm:pt modelId="{518CB0F3-0DBA-4BC3-92B6-291B0DB0C209}" type="pres">
      <dgm:prSet presAssocID="{A123D125-7EF6-453E-B15C-69C06AFD1EB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09C6A6-0F31-4499-985C-AF8477FCC191}" type="pres">
      <dgm:prSet presAssocID="{8607441D-4507-40D9-A98D-5639FF5522CE}" presName="spacer" presStyleCnt="0"/>
      <dgm:spPr/>
    </dgm:pt>
    <dgm:pt modelId="{215FFA80-0E93-4EC9-BAF4-70FDFBCB4D62}" type="pres">
      <dgm:prSet presAssocID="{07D97D8B-DB47-4313-BAC3-B6EF37156FEB}" presName="comp" presStyleCnt="0"/>
      <dgm:spPr/>
    </dgm:pt>
    <dgm:pt modelId="{160F69EF-B36A-42E9-B99B-3C030D91E488}" type="pres">
      <dgm:prSet presAssocID="{07D97D8B-DB47-4313-BAC3-B6EF37156FEB}" presName="box" presStyleLbl="node1" presStyleIdx="1" presStyleCnt="3"/>
      <dgm:spPr/>
      <dgm:t>
        <a:bodyPr/>
        <a:lstStyle/>
        <a:p>
          <a:endParaRPr lang="es-ES"/>
        </a:p>
      </dgm:t>
    </dgm:pt>
    <dgm:pt modelId="{24D4CB9A-8D15-4F50-97A9-BA4441A4BED8}" type="pres">
      <dgm:prSet presAssocID="{07D97D8B-DB47-4313-BAC3-B6EF37156FEB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s-ES"/>
        </a:p>
      </dgm:t>
    </dgm:pt>
    <dgm:pt modelId="{E5D50E8E-5487-4725-AD1F-1AE01327FB9A}" type="pres">
      <dgm:prSet presAssocID="{07D97D8B-DB47-4313-BAC3-B6EF37156FE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CD392E-AD2A-4EED-9718-994B24AF7435}" type="pres">
      <dgm:prSet presAssocID="{02F46843-FE29-4E86-BAB5-87C20253D978}" presName="spacer" presStyleCnt="0"/>
      <dgm:spPr/>
    </dgm:pt>
    <dgm:pt modelId="{35FD8F5B-35F5-4952-B3A1-FC5D849CBB6B}" type="pres">
      <dgm:prSet presAssocID="{E5117543-343F-47EE-8DD7-25BD29417C5D}" presName="comp" presStyleCnt="0"/>
      <dgm:spPr/>
    </dgm:pt>
    <dgm:pt modelId="{04E04B15-3739-4017-8C26-B1A34F78A363}" type="pres">
      <dgm:prSet presAssocID="{E5117543-343F-47EE-8DD7-25BD29417C5D}" presName="box" presStyleLbl="node1" presStyleIdx="2" presStyleCnt="3"/>
      <dgm:spPr/>
      <dgm:t>
        <a:bodyPr/>
        <a:lstStyle/>
        <a:p>
          <a:endParaRPr lang="es-ES"/>
        </a:p>
      </dgm:t>
    </dgm:pt>
    <dgm:pt modelId="{9434B9FE-19A0-4A4F-8D61-CD51CEAD3527}" type="pres">
      <dgm:prSet presAssocID="{E5117543-343F-47EE-8DD7-25BD29417C5D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s-ES"/>
        </a:p>
      </dgm:t>
    </dgm:pt>
    <dgm:pt modelId="{3DC645EF-1750-4021-A090-9C955D013822}" type="pres">
      <dgm:prSet presAssocID="{E5117543-343F-47EE-8DD7-25BD29417C5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FA8B89F-C879-4C16-8027-76B6B0CEBCDA}" type="presOf" srcId="{A123D125-7EF6-453E-B15C-69C06AFD1EB5}" destId="{6C8B2541-4F66-4EA9-B6D5-FB54CBB84199}" srcOrd="0" destOrd="0" presId="urn:microsoft.com/office/officeart/2005/8/layout/vList4"/>
    <dgm:cxn modelId="{60A8E03D-2379-46D4-AC5E-1CF7F49375EB}" type="presOf" srcId="{74B06648-8045-49C4-A12F-4B52B5B32E5B}" destId="{6C8B2541-4F66-4EA9-B6D5-FB54CBB84199}" srcOrd="0" destOrd="2" presId="urn:microsoft.com/office/officeart/2005/8/layout/vList4"/>
    <dgm:cxn modelId="{07ED5CB9-6304-44C5-BA7F-F39EAE6758BB}" srcId="{07D97D8B-DB47-4313-BAC3-B6EF37156FEB}" destId="{27FDE753-79B6-4E1E-B9EF-6E039F11774C}" srcOrd="1" destOrd="0" parTransId="{134DD26A-C19D-4AAB-A860-A0FD88961B6E}" sibTransId="{941851A4-4F74-4148-A35F-EF6A09D54864}"/>
    <dgm:cxn modelId="{4D279F11-7D3E-49B5-8636-CC4BAA3FD598}" type="presOf" srcId="{92E43371-CA92-4830-89D9-7930614048A2}" destId="{6C8B2541-4F66-4EA9-B6D5-FB54CBB84199}" srcOrd="0" destOrd="1" presId="urn:microsoft.com/office/officeart/2005/8/layout/vList4"/>
    <dgm:cxn modelId="{71D85014-9F0B-42F2-A827-BA637022913F}" type="presOf" srcId="{D2A8842A-8A3D-4739-9456-1AB22B514FA3}" destId="{E5D50E8E-5487-4725-AD1F-1AE01327FB9A}" srcOrd="1" destOrd="1" presId="urn:microsoft.com/office/officeart/2005/8/layout/vList4"/>
    <dgm:cxn modelId="{968AC3C2-76C1-4AAF-9531-E83EAA10176E}" srcId="{201F8792-5ECC-4B51-8C51-5A474EE81B27}" destId="{07D97D8B-DB47-4313-BAC3-B6EF37156FEB}" srcOrd="1" destOrd="0" parTransId="{D46EFBB0-507A-46BA-9FA4-56A6F1175BCA}" sibTransId="{02F46843-FE29-4E86-BAB5-87C20253D978}"/>
    <dgm:cxn modelId="{A93B8BB0-10AC-47D8-91D3-5BB17330C80D}" type="presOf" srcId="{27FDE753-79B6-4E1E-B9EF-6E039F11774C}" destId="{E5D50E8E-5487-4725-AD1F-1AE01327FB9A}" srcOrd="1" destOrd="2" presId="urn:microsoft.com/office/officeart/2005/8/layout/vList4"/>
    <dgm:cxn modelId="{317AEDF9-BF80-4C99-9994-F63736636F0E}" type="presOf" srcId="{07D97D8B-DB47-4313-BAC3-B6EF37156FEB}" destId="{160F69EF-B36A-42E9-B99B-3C030D91E488}" srcOrd="0" destOrd="0" presId="urn:microsoft.com/office/officeart/2005/8/layout/vList4"/>
    <dgm:cxn modelId="{A99D967E-529C-464E-986A-05BE41944B32}" type="presOf" srcId="{CBEEC5A7-6BCC-466B-BB97-CB97E64B0F68}" destId="{04E04B15-3739-4017-8C26-B1A34F78A363}" srcOrd="0" destOrd="3" presId="urn:microsoft.com/office/officeart/2005/8/layout/vList4"/>
    <dgm:cxn modelId="{7D1FF2EF-7523-4D0D-91B5-6E31AAEEBDB9}" type="presOf" srcId="{07D97D8B-DB47-4313-BAC3-B6EF37156FEB}" destId="{E5D50E8E-5487-4725-AD1F-1AE01327FB9A}" srcOrd="1" destOrd="0" presId="urn:microsoft.com/office/officeart/2005/8/layout/vList4"/>
    <dgm:cxn modelId="{0111D394-644C-4171-A261-465F8ABFABAB}" srcId="{201F8792-5ECC-4B51-8C51-5A474EE81B27}" destId="{A123D125-7EF6-453E-B15C-69C06AFD1EB5}" srcOrd="0" destOrd="0" parTransId="{DC8DCE14-E681-4DD8-AC3A-8595CB65C901}" sibTransId="{8607441D-4507-40D9-A98D-5639FF5522CE}"/>
    <dgm:cxn modelId="{04D0B1E2-0EDA-4293-9957-C077DC316C63}" type="presOf" srcId="{74B06648-8045-49C4-A12F-4B52B5B32E5B}" destId="{518CB0F3-0DBA-4BC3-92B6-291B0DB0C209}" srcOrd="1" destOrd="2" presId="urn:microsoft.com/office/officeart/2005/8/layout/vList4"/>
    <dgm:cxn modelId="{03C5EBF1-CE94-4E8E-A4C9-771C9E250D06}" srcId="{201F8792-5ECC-4B51-8C51-5A474EE81B27}" destId="{E5117543-343F-47EE-8DD7-25BD29417C5D}" srcOrd="2" destOrd="0" parTransId="{799A1866-AEC6-4B4E-B6AC-C3BA46A2571F}" sibTransId="{FB1DB511-904B-4346-A978-E472EF49D194}"/>
    <dgm:cxn modelId="{D71DC633-2CCC-44A9-8900-329D7215E165}" type="presOf" srcId="{CBEEC5A7-6BCC-466B-BB97-CB97E64B0F68}" destId="{3DC645EF-1750-4021-A090-9C955D013822}" srcOrd="1" destOrd="3" presId="urn:microsoft.com/office/officeart/2005/8/layout/vList4"/>
    <dgm:cxn modelId="{AAAE5DD2-06BE-4BC4-9480-B9EAFF761BF2}" type="presOf" srcId="{D2A8842A-8A3D-4739-9456-1AB22B514FA3}" destId="{160F69EF-B36A-42E9-B99B-3C030D91E488}" srcOrd="0" destOrd="1" presId="urn:microsoft.com/office/officeart/2005/8/layout/vList4"/>
    <dgm:cxn modelId="{8432134F-9E2E-4389-B2A7-E60AE136A956}" type="presOf" srcId="{F1D3A2A9-43FB-4BAF-BE1F-BA9EFA113388}" destId="{3DC645EF-1750-4021-A090-9C955D013822}" srcOrd="1" destOrd="2" presId="urn:microsoft.com/office/officeart/2005/8/layout/vList4"/>
    <dgm:cxn modelId="{8D3FC872-85E3-44AB-B073-853E2723F9DF}" srcId="{07D97D8B-DB47-4313-BAC3-B6EF37156FEB}" destId="{D2A8842A-8A3D-4739-9456-1AB22B514FA3}" srcOrd="0" destOrd="0" parTransId="{217C7EFF-35F1-4B8A-AF87-4EEABDCBA183}" sibTransId="{08D74E64-FF6D-4BA2-BD8E-634ED8078437}"/>
    <dgm:cxn modelId="{84312252-8B81-4BCF-B4C1-4D8993BB0DC4}" srcId="{A123D125-7EF6-453E-B15C-69C06AFD1EB5}" destId="{74B06648-8045-49C4-A12F-4B52B5B32E5B}" srcOrd="1" destOrd="0" parTransId="{7B74BC40-8B28-438D-BB08-0C7B23253E47}" sibTransId="{CF700658-26D1-4B1C-BA66-CDDA38D7867D}"/>
    <dgm:cxn modelId="{DC2FCC64-69B5-482A-8FC3-D9A07D96D80E}" type="presOf" srcId="{A123D125-7EF6-453E-B15C-69C06AFD1EB5}" destId="{518CB0F3-0DBA-4BC3-92B6-291B0DB0C209}" srcOrd="1" destOrd="0" presId="urn:microsoft.com/office/officeart/2005/8/layout/vList4"/>
    <dgm:cxn modelId="{2CE17A17-7521-4905-AF88-93B7AEFB7602}" srcId="{E5117543-343F-47EE-8DD7-25BD29417C5D}" destId="{CBEEC5A7-6BCC-466B-BB97-CB97E64B0F68}" srcOrd="2" destOrd="0" parTransId="{A78CF75C-DDFC-45AF-9D19-25BE6E0CD5B7}" sibTransId="{71B9C926-DE0D-40B0-AE40-CF9184513A9F}"/>
    <dgm:cxn modelId="{34F94C2E-A85C-4A05-9E2D-B4ACEEFB70CD}" type="presOf" srcId="{E5117543-343F-47EE-8DD7-25BD29417C5D}" destId="{3DC645EF-1750-4021-A090-9C955D013822}" srcOrd="1" destOrd="0" presId="urn:microsoft.com/office/officeart/2005/8/layout/vList4"/>
    <dgm:cxn modelId="{8A4BD301-3E8B-4085-876D-3B41270C23B3}" type="presOf" srcId="{92E43371-CA92-4830-89D9-7930614048A2}" destId="{518CB0F3-0DBA-4BC3-92B6-291B0DB0C209}" srcOrd="1" destOrd="1" presId="urn:microsoft.com/office/officeart/2005/8/layout/vList4"/>
    <dgm:cxn modelId="{3355F124-FC8D-4ECE-9287-3AEE77A3F595}" type="presOf" srcId="{201F8792-5ECC-4B51-8C51-5A474EE81B27}" destId="{FCCB26DD-2F3E-475A-A03C-3F0F2C9B4FED}" srcOrd="0" destOrd="0" presId="urn:microsoft.com/office/officeart/2005/8/layout/vList4"/>
    <dgm:cxn modelId="{83396D18-DD5D-4594-8D85-689A239A5DB5}" type="presOf" srcId="{F1D3A2A9-43FB-4BAF-BE1F-BA9EFA113388}" destId="{04E04B15-3739-4017-8C26-B1A34F78A363}" srcOrd="0" destOrd="2" presId="urn:microsoft.com/office/officeart/2005/8/layout/vList4"/>
    <dgm:cxn modelId="{CC280872-36D1-4809-B769-772B30825CE7}" srcId="{E5117543-343F-47EE-8DD7-25BD29417C5D}" destId="{BDA1E968-8F3C-4862-B0A7-C9E73E870C2D}" srcOrd="0" destOrd="0" parTransId="{B7E19142-5ACB-4BB0-B3B2-B809585CE76F}" sibTransId="{1898EA31-EB73-4A98-B150-680BB9A52B1C}"/>
    <dgm:cxn modelId="{7B353EFE-52D6-480E-8458-3711FA0FD704}" type="presOf" srcId="{BDA1E968-8F3C-4862-B0A7-C9E73E870C2D}" destId="{3DC645EF-1750-4021-A090-9C955D013822}" srcOrd="1" destOrd="1" presId="urn:microsoft.com/office/officeart/2005/8/layout/vList4"/>
    <dgm:cxn modelId="{7D989478-5341-4732-B970-BEA19C6DBFF3}" type="presOf" srcId="{E5117543-343F-47EE-8DD7-25BD29417C5D}" destId="{04E04B15-3739-4017-8C26-B1A34F78A363}" srcOrd="0" destOrd="0" presId="urn:microsoft.com/office/officeart/2005/8/layout/vList4"/>
    <dgm:cxn modelId="{49555174-F28B-4549-A25B-5EC35A5554B8}" srcId="{E5117543-343F-47EE-8DD7-25BD29417C5D}" destId="{F1D3A2A9-43FB-4BAF-BE1F-BA9EFA113388}" srcOrd="1" destOrd="0" parTransId="{3CC18DD9-796F-4050-B069-46B0B9AE3223}" sibTransId="{5636A050-0C62-46F3-9539-AB74FAE6B39D}"/>
    <dgm:cxn modelId="{5BC28BE3-CCC0-4E8D-A363-72CB62E6ADC8}" srcId="{A123D125-7EF6-453E-B15C-69C06AFD1EB5}" destId="{92E43371-CA92-4830-89D9-7930614048A2}" srcOrd="0" destOrd="0" parTransId="{3CCC444D-02A7-4D98-B89B-D2A820ACB974}" sibTransId="{6B5E989C-26F0-4C0F-A1F4-0639008AFA7A}"/>
    <dgm:cxn modelId="{0698EE6A-CB03-4096-AFD4-85D7FE743E5F}" type="presOf" srcId="{BDA1E968-8F3C-4862-B0A7-C9E73E870C2D}" destId="{04E04B15-3739-4017-8C26-B1A34F78A363}" srcOrd="0" destOrd="1" presId="urn:microsoft.com/office/officeart/2005/8/layout/vList4"/>
    <dgm:cxn modelId="{E4E45601-5363-4654-81D2-6206CFA9129F}" type="presOf" srcId="{27FDE753-79B6-4E1E-B9EF-6E039F11774C}" destId="{160F69EF-B36A-42E9-B99B-3C030D91E488}" srcOrd="0" destOrd="2" presId="urn:microsoft.com/office/officeart/2005/8/layout/vList4"/>
    <dgm:cxn modelId="{9CA8380B-B0DA-4B06-B25E-6DFB23903E3D}" type="presParOf" srcId="{FCCB26DD-2F3E-475A-A03C-3F0F2C9B4FED}" destId="{2035508B-A5FA-4296-BD86-320076B889DF}" srcOrd="0" destOrd="0" presId="urn:microsoft.com/office/officeart/2005/8/layout/vList4"/>
    <dgm:cxn modelId="{48C33AD0-15CF-418A-81FF-4CA9E7BB3FB5}" type="presParOf" srcId="{2035508B-A5FA-4296-BD86-320076B889DF}" destId="{6C8B2541-4F66-4EA9-B6D5-FB54CBB84199}" srcOrd="0" destOrd="0" presId="urn:microsoft.com/office/officeart/2005/8/layout/vList4"/>
    <dgm:cxn modelId="{3B930104-80E0-49DE-A8AC-C55F27242E30}" type="presParOf" srcId="{2035508B-A5FA-4296-BD86-320076B889DF}" destId="{809C7699-0949-4BC1-B840-7D4E36A61EAE}" srcOrd="1" destOrd="0" presId="urn:microsoft.com/office/officeart/2005/8/layout/vList4"/>
    <dgm:cxn modelId="{B8D91D0C-5ECE-4240-9D0D-98D6B68C9398}" type="presParOf" srcId="{2035508B-A5FA-4296-BD86-320076B889DF}" destId="{518CB0F3-0DBA-4BC3-92B6-291B0DB0C209}" srcOrd="2" destOrd="0" presId="urn:microsoft.com/office/officeart/2005/8/layout/vList4"/>
    <dgm:cxn modelId="{88ADE595-6C74-41C5-8F26-5D8457E46904}" type="presParOf" srcId="{FCCB26DD-2F3E-475A-A03C-3F0F2C9B4FED}" destId="{E409C6A6-0F31-4499-985C-AF8477FCC191}" srcOrd="1" destOrd="0" presId="urn:microsoft.com/office/officeart/2005/8/layout/vList4"/>
    <dgm:cxn modelId="{44B4E91E-80F3-4227-AE03-28F154D0C663}" type="presParOf" srcId="{FCCB26DD-2F3E-475A-A03C-3F0F2C9B4FED}" destId="{215FFA80-0E93-4EC9-BAF4-70FDFBCB4D62}" srcOrd="2" destOrd="0" presId="urn:microsoft.com/office/officeart/2005/8/layout/vList4"/>
    <dgm:cxn modelId="{B743DEE7-B26B-4D57-95D4-877959C02E30}" type="presParOf" srcId="{215FFA80-0E93-4EC9-BAF4-70FDFBCB4D62}" destId="{160F69EF-B36A-42E9-B99B-3C030D91E488}" srcOrd="0" destOrd="0" presId="urn:microsoft.com/office/officeart/2005/8/layout/vList4"/>
    <dgm:cxn modelId="{5D517A19-8C5B-4330-AA57-BB68F7E5C340}" type="presParOf" srcId="{215FFA80-0E93-4EC9-BAF4-70FDFBCB4D62}" destId="{24D4CB9A-8D15-4F50-97A9-BA4441A4BED8}" srcOrd="1" destOrd="0" presId="urn:microsoft.com/office/officeart/2005/8/layout/vList4"/>
    <dgm:cxn modelId="{566951B1-AF2F-4CF6-B714-39A64F9A69BB}" type="presParOf" srcId="{215FFA80-0E93-4EC9-BAF4-70FDFBCB4D62}" destId="{E5D50E8E-5487-4725-AD1F-1AE01327FB9A}" srcOrd="2" destOrd="0" presId="urn:microsoft.com/office/officeart/2005/8/layout/vList4"/>
    <dgm:cxn modelId="{095879A7-106E-4CF2-9A5D-4DD4A55440B4}" type="presParOf" srcId="{FCCB26DD-2F3E-475A-A03C-3F0F2C9B4FED}" destId="{5ECD392E-AD2A-4EED-9718-994B24AF7435}" srcOrd="3" destOrd="0" presId="urn:microsoft.com/office/officeart/2005/8/layout/vList4"/>
    <dgm:cxn modelId="{601639C5-52A6-40C7-907A-7261BCC0F5F1}" type="presParOf" srcId="{FCCB26DD-2F3E-475A-A03C-3F0F2C9B4FED}" destId="{35FD8F5B-35F5-4952-B3A1-FC5D849CBB6B}" srcOrd="4" destOrd="0" presId="urn:microsoft.com/office/officeart/2005/8/layout/vList4"/>
    <dgm:cxn modelId="{8F873D0B-1119-4639-8180-DDBDB3FAD621}" type="presParOf" srcId="{35FD8F5B-35F5-4952-B3A1-FC5D849CBB6B}" destId="{04E04B15-3739-4017-8C26-B1A34F78A363}" srcOrd="0" destOrd="0" presId="urn:microsoft.com/office/officeart/2005/8/layout/vList4"/>
    <dgm:cxn modelId="{55FE6829-3FCC-4B8D-81B2-C336C6AC91D8}" type="presParOf" srcId="{35FD8F5B-35F5-4952-B3A1-FC5D849CBB6B}" destId="{9434B9FE-19A0-4A4F-8D61-CD51CEAD3527}" srcOrd="1" destOrd="0" presId="urn:microsoft.com/office/officeart/2005/8/layout/vList4"/>
    <dgm:cxn modelId="{6BB50A14-DDD0-4F59-947D-21A2C2E2ED9F}" type="presParOf" srcId="{35FD8F5B-35F5-4952-B3A1-FC5D849CBB6B}" destId="{3DC645EF-1750-4021-A090-9C955D01382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B2541-4F66-4EA9-B6D5-FB54CBB84199}">
      <dsp:nvSpPr>
        <dsp:cNvPr id="0" name=""/>
        <dsp:cNvSpPr/>
      </dsp:nvSpPr>
      <dsp:spPr>
        <a:xfrm>
          <a:off x="0" y="0"/>
          <a:ext cx="8640960" cy="163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Profiling and Optimization</a:t>
          </a:r>
          <a:endParaRPr lang="en-US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noProof="0" dirty="0" smtClean="0"/>
            <a:t>Provide HPC Services</a:t>
          </a: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noProof="0" dirty="0" smtClean="0"/>
            <a:t>Apply new computational methods</a:t>
          </a:r>
          <a:endParaRPr lang="en-US" sz="2000" kern="1200" noProof="0" dirty="0"/>
        </a:p>
      </dsp:txBody>
      <dsp:txXfrm>
        <a:off x="1891732" y="0"/>
        <a:ext cx="6749227" cy="1635400"/>
      </dsp:txXfrm>
    </dsp:sp>
    <dsp:sp modelId="{809C7699-0949-4BC1-B840-7D4E36A61EAE}">
      <dsp:nvSpPr>
        <dsp:cNvPr id="0" name=""/>
        <dsp:cNvSpPr/>
      </dsp:nvSpPr>
      <dsp:spPr>
        <a:xfrm>
          <a:off x="163540" y="163540"/>
          <a:ext cx="1728192" cy="13083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F69EF-B36A-42E9-B99B-3C030D91E488}">
      <dsp:nvSpPr>
        <dsp:cNvPr id="0" name=""/>
        <dsp:cNvSpPr/>
      </dsp:nvSpPr>
      <dsp:spPr>
        <a:xfrm>
          <a:off x="0" y="1798940"/>
          <a:ext cx="8640960" cy="163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Software Development</a:t>
          </a:r>
          <a:endParaRPr lang="en-US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noProof="0" dirty="0" smtClean="0"/>
            <a:t>Development of HPC user-friendly software framework </a:t>
          </a:r>
          <a:endParaRPr lang="en-US" sz="2000" b="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noProof="0" dirty="0" smtClean="0"/>
            <a:t>Support the development of atmospheric research software</a:t>
          </a:r>
          <a:endParaRPr lang="en-US" sz="2000" b="0" kern="1200" noProof="0" dirty="0"/>
        </a:p>
      </dsp:txBody>
      <dsp:txXfrm>
        <a:off x="1891732" y="1798940"/>
        <a:ext cx="6749227" cy="1635400"/>
      </dsp:txXfrm>
    </dsp:sp>
    <dsp:sp modelId="{24D4CB9A-8D15-4F50-97A9-BA4441A4BED8}">
      <dsp:nvSpPr>
        <dsp:cNvPr id="0" name=""/>
        <dsp:cNvSpPr/>
      </dsp:nvSpPr>
      <dsp:spPr>
        <a:xfrm>
          <a:off x="163540" y="1962480"/>
          <a:ext cx="1728192" cy="13083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04B15-3739-4017-8C26-B1A34F78A363}">
      <dsp:nvSpPr>
        <dsp:cNvPr id="0" name=""/>
        <dsp:cNvSpPr/>
      </dsp:nvSpPr>
      <dsp:spPr>
        <a:xfrm>
          <a:off x="0" y="3597880"/>
          <a:ext cx="8640960" cy="163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/>
            <a:t>Data Management</a:t>
          </a:r>
          <a:endParaRPr lang="en-US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noProof="0" dirty="0" smtClean="0"/>
            <a:t>Big Data in Earth Sciences</a:t>
          </a: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noProof="0" dirty="0" smtClean="0"/>
            <a:t>Provision of data services</a:t>
          </a:r>
          <a:endParaRPr lang="en-US" sz="2000" b="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noProof="0" dirty="0" smtClean="0"/>
            <a:t>Visualization </a:t>
          </a:r>
          <a:endParaRPr lang="en-US" sz="2000" b="0" kern="1200" noProof="0" dirty="0"/>
        </a:p>
      </dsp:txBody>
      <dsp:txXfrm>
        <a:off x="1891732" y="3597880"/>
        <a:ext cx="6749227" cy="1635400"/>
      </dsp:txXfrm>
    </dsp:sp>
    <dsp:sp modelId="{9434B9FE-19A0-4A4F-8D61-CD51CEAD3527}">
      <dsp:nvSpPr>
        <dsp:cNvPr id="0" name=""/>
        <dsp:cNvSpPr/>
      </dsp:nvSpPr>
      <dsp:spPr>
        <a:xfrm>
          <a:off x="163540" y="3761420"/>
          <a:ext cx="1728192" cy="13083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95387" y="685800"/>
            <a:ext cx="4467224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57295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3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052D92B-D168-47D1-8116-EBEF145F9DD9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61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BCF4A9D-64A2-42EC-8A86-699769AB7751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49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F20A135-A3F9-4865-A8A3-47569F76A6DD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29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707626E-BA29-41C9-9318-C478CB148BC2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20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1243FEF-38E7-43EC-98CD-A3A8F5E22805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00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D211B96-C026-421A-BABE-058123F57F5B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27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F695A81-B0AF-486D-8AF3-BED21807313F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4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DEAC377-C78C-4F13-8CA7-A2A15EED8BD2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53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479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4A6B601-AD87-476F-A76B-9A09149C1A28}" type="slidenum">
              <a:rPr lang="en-US" altLang="es-E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0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3545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9B1ED04-8793-43EA-BD0E-B8DC5267ADF2}" type="slidenum">
              <a:rPr lang="en-US" altLang="es-E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93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54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6501" indent="-2755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2309" indent="-22046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3233" indent="-22046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4157" indent="-22046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25080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66004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06928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47851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B4CDC29-E830-4277-B4A0-61790705B2FE}" type="slidenum">
              <a:rPr lang="es-ES" altLang="en-US" smtClean="0">
                <a:solidFill>
                  <a:srgbClr val="000000"/>
                </a:solidFill>
              </a:rPr>
              <a:pPr eaLnBrk="1" hangingPunct="1"/>
              <a:t>30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42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n-US" smtClean="0">
                <a:ea typeface="ＭＳ Ｐゴシック" pitchFamily="34" charset="-128"/>
              </a:rPr>
              <a:t>De moment tot aquest desenvolupament a fet que tinguem dos centres de referència de la WMO (World meteorology Organization). </a:t>
            </a:r>
            <a:endParaRPr lang="es-ES" altLang="en-US" smtClean="0">
              <a:ea typeface="ＭＳ Ｐゴシック" pitchFamily="34" charset="-128"/>
            </a:endParaRPr>
          </a:p>
          <a:p>
            <a:r>
              <a:rPr lang="ca-ES" altLang="en-US" smtClean="0">
                <a:ea typeface="ＭＳ Ｐゴシック" pitchFamily="34" charset="-128"/>
              </a:rPr>
              <a:t>Som el centre de referència en temes de turmentes de sorra i pols per Europa, Nord d’Àfrica i Orient mitjà. El que vol dir que som la font d’informació per als early warning Systems dels diferents serveis meteorològics de la regió. D’aquesta forma poden avisar a la societat quan es produeixen episodis de pols en alta concentració que pot tenir conseqüències tant a nivell de la salut com en instal·lacions energètiques, transport aeri i terrestre, etc. </a:t>
            </a:r>
            <a:endParaRPr lang="es-ES" altLang="en-US" smtClean="0">
              <a:ea typeface="ＭＳ Ｐゴシック" pitchFamily="34" charset="-128"/>
            </a:endParaRPr>
          </a:p>
          <a:p>
            <a:r>
              <a:rPr lang="ca-ES" altLang="en-US" smtClean="0">
                <a:ea typeface="ＭＳ Ｐゴシック" pitchFamily="34" charset="-128"/>
              </a:rPr>
              <a:t>A part també col·laborem amb la WMO amb el primer servei especialitzat a nivell mundial per temes de pols.</a:t>
            </a:r>
            <a:endParaRPr lang="es-ES" altLang="en-US" smtClean="0">
              <a:ea typeface="ＭＳ Ｐゴシック" pitchFamily="34" charset="-128"/>
            </a:endParaRPr>
          </a:p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6501" indent="-2755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2309" indent="-22046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3233" indent="-22046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4157" indent="-22046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25080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66004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06928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47851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61E5875-34BC-42A9-96E2-08CC5263AF44}" type="slidenum">
              <a:rPr lang="en-US" altLang="en-US" smtClean="0"/>
              <a:pPr eaLnBrk="1" hangingPunct="1"/>
              <a:t>31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9641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0059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112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95388" y="685800"/>
            <a:ext cx="44672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138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86829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4446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15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86CD78-2337-4E94-8F37-BBAB155D6A0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02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s-ES" smtClean="0">
                <a:ea typeface="ＭＳ Ｐゴシック" pitchFamily="34" charset="-128"/>
              </a:rPr>
              <a:t>Substantial reduction in near-surface temperature RMSE in the northern high latitudes when using realistic sea ice initialization for the winter following Nov initialisation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B9D3F2C-4F74-4DEE-BC5F-29F8A86166C6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32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57B06C5-D8AB-4856-95E2-299ECEE7D8DB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197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57408E-0C0C-4383-8839-F56A3123D64C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683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99C5C12-E808-4239-88F4-ADA1AEA4A8C5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76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E486E3C-3508-4BE5-9602-572842E8C91C}" type="slidenum">
              <a:rPr lang="en-US" altLang="es-E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25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60F6C1-2194-44E6-83F4-7B0BBA4685E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0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255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85800"/>
            <a:ext cx="4467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F4215-C8CB-4F6A-89B8-D9E1C63714C0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541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62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1766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7574F19-9EBF-4342-A410-95AC8F00A8DB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47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61CC3748-39B5-4A69-9D6F-87B6A9ED5CF7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6578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ADE711FE-EEBB-49BA-88D0-18E7D35BB4C7}" type="slidenum">
              <a:rPr lang="en-U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sz="1800" smtClean="0">
              <a:latin typeface="Calibri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61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 slide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3176996"/>
            <a:ext cx="8229600" cy="6659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3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568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-graphic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96876" y="144431"/>
            <a:ext cx="6191348" cy="6969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95535" y="985391"/>
            <a:ext cx="8329364" cy="5520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4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chart" idx="2"/>
          </p:nvPr>
        </p:nvSpPr>
        <p:spPr>
          <a:xfrm>
            <a:off x="4572000" y="1997793"/>
            <a:ext cx="4152899" cy="46085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Font typeface="Arial"/>
              <a:buNone/>
              <a:defRPr sz="1200" b="0" i="0" u="none" strike="noStrike" cap="none"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969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-yo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-pictur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396876" y="144431"/>
            <a:ext cx="6191348" cy="6969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pic" idx="2"/>
          </p:nvPr>
        </p:nvSpPr>
        <p:spPr>
          <a:xfrm>
            <a:off x="4572000" y="3221930"/>
            <a:ext cx="4152899" cy="3384375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95535" y="985391"/>
            <a:ext cx="8329364" cy="5520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4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458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-graphic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96876" y="144431"/>
            <a:ext cx="6191348" cy="6969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95535" y="985391"/>
            <a:ext cx="8329364" cy="5520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4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chart" idx="2"/>
          </p:nvPr>
        </p:nvSpPr>
        <p:spPr>
          <a:xfrm>
            <a:off x="4572000" y="1997793"/>
            <a:ext cx="4152899" cy="46085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Font typeface="Arial"/>
              <a:buNone/>
              <a:defRPr sz="1200" b="0" i="0" u="none" strike="noStrike" cap="none"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328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ADE711FE-EEBB-49BA-88D0-18E7D35BB4C7}" type="slidenum">
              <a:rPr lang="en-U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sz="1800" smtClean="0">
              <a:latin typeface="Calibri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67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06431"/>
            <a:ext cx="6336704" cy="423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507662"/>
            <a:ext cx="442392" cy="422586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4A490C5D-AEA8-4823-B9B3-806910A0ECF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7504" y="45678"/>
            <a:ext cx="8928992" cy="8107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7504" y="1003884"/>
            <a:ext cx="8928992" cy="5306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909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ive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96876" y="144431"/>
            <a:ext cx="6191348" cy="6969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95535" y="985391"/>
            <a:ext cx="8329364" cy="5520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4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06431"/>
            <a:ext cx="6336704" cy="423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507662"/>
            <a:ext cx="442392" cy="422586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4A490C5D-AEA8-4823-B9B3-806910A0ECF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7504" y="45678"/>
            <a:ext cx="8928992" cy="8107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7504" y="1003884"/>
            <a:ext cx="8928992" cy="5306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684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 slide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3176996"/>
            <a:ext cx="8229600" cy="6659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3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83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55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D1683F3-8085-4B00-B63C-B7B0CE69531F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‹Nº›</a:t>
            </a:fld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7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 slide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3176996"/>
            <a:ext cx="8229600" cy="6659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3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06431"/>
            <a:ext cx="6336704" cy="423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448" y="6507662"/>
            <a:ext cx="442392" cy="422586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4A490C5D-AEA8-4823-B9B3-806910A0ECF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7504" y="45678"/>
            <a:ext cx="8928992" cy="8107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7504" y="1003884"/>
            <a:ext cx="8928992" cy="5306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1295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-pictur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396876" y="144431"/>
            <a:ext cx="6191348" cy="6969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pic" idx="2"/>
          </p:nvPr>
        </p:nvSpPr>
        <p:spPr>
          <a:xfrm>
            <a:off x="4572000" y="3221930"/>
            <a:ext cx="4152899" cy="3384375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95535" y="985391"/>
            <a:ext cx="8329364" cy="5520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400"/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76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/>
        </p:nvSpPr>
        <p:spPr>
          <a:xfrm>
            <a:off x="76200" y="182561"/>
            <a:ext cx="1600199" cy="4984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9800" y="830262"/>
            <a:ext cx="4603749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8787" y="6386512"/>
            <a:ext cx="425449" cy="33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7762" y="6389687"/>
            <a:ext cx="393700" cy="33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78636" y="6386512"/>
            <a:ext cx="447674" cy="33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80300" y="6386512"/>
            <a:ext cx="763586" cy="33178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8100" y="0"/>
            <a:ext cx="9290049" cy="84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/>
          <p:nvPr/>
        </p:nvSpPr>
        <p:spPr>
          <a:xfrm>
            <a:off x="8458200" y="6505575"/>
            <a:ext cx="533399" cy="514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en-US" sz="1000" b="0" i="0" u="none" strike="noStrike" cap="none">
              <a:solidFill>
                <a:srgbClr val="2358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Shape 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32586" y="144461"/>
            <a:ext cx="1936749" cy="58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45475" y="125411"/>
            <a:ext cx="574674" cy="30003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6" r:id="rId3"/>
    <p:sldLayoutId id="2147483668" r:id="rId4"/>
    <p:sldLayoutId id="214748367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6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/>
          <p:nvPr/>
        </p:nvSpPr>
        <p:spPr>
          <a:xfrm>
            <a:off x="76200" y="182561"/>
            <a:ext cx="1600199" cy="4984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id="30" name="Shape 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2725" y="185736"/>
            <a:ext cx="3306762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5111" y="176211"/>
            <a:ext cx="830261" cy="4317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70" r:id="rId3"/>
    <p:sldLayoutId id="214748367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8100" y="0"/>
            <a:ext cx="9290049" cy="84137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/>
        </p:nvSpPr>
        <p:spPr>
          <a:xfrm>
            <a:off x="8458200" y="6505575"/>
            <a:ext cx="533399" cy="514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en-US" sz="1000" b="0" i="0" u="none" strike="noStrike" cap="none">
              <a:solidFill>
                <a:srgbClr val="2358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2586" y="144461"/>
            <a:ext cx="1936749" cy="58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5475" y="125411"/>
            <a:ext cx="574674" cy="30003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7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6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x="76200" y="182561"/>
            <a:ext cx="1600199" cy="4984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id="55" name="Shape 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43211" y="2016125"/>
            <a:ext cx="3306762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35600" y="2006600"/>
            <a:ext cx="830261" cy="4317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74" r:id="rId4"/>
    <p:sldLayoutId id="21474836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59.png"/><Relationship Id="rId7" Type="http://schemas.openxmlformats.org/officeDocument/2006/relationships/hyperlink" Target="https://itunes.apple.com/za/app/caliope/id734538360?mt=8" TargetMode="External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jpeg"/><Relationship Id="rId5" Type="http://schemas.openxmlformats.org/officeDocument/2006/relationships/hyperlink" Target="https://play.google.com/store/apps/details?id=es.bsc.earthscience.caliope" TargetMode="External"/><Relationship Id="rId10" Type="http://schemas.openxmlformats.org/officeDocument/2006/relationships/image" Target="../media/image63.jpeg"/><Relationship Id="rId4" Type="http://schemas.openxmlformats.org/officeDocument/2006/relationships/hyperlink" Target="http://www.bsc.es/caliope" TargetMode="Externa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hyperlink" Target="http://sds-was.aemet.es/" TargetMode="External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microsoft.com/office/2007/relationships/hdphoto" Target="../media/hdphoto1.wdp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png"/><Relationship Id="rId2" Type="http://schemas.openxmlformats.org/officeDocument/2006/relationships/image" Target="../media/image74.pn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microsoft.com/office/2007/relationships/hdphoto" Target="../media/hdphoto2.wdp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75.png"/><Relationship Id="rId9" Type="http://schemas.openxmlformats.org/officeDocument/2006/relationships/image" Target="../media/image79.jpeg"/><Relationship Id="rId1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gif"/><Relationship Id="rId7" Type="http://schemas.openxmlformats.org/officeDocument/2006/relationships/image" Target="../media/image20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e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gif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10" Type="http://schemas.openxmlformats.org/officeDocument/2006/relationships/image" Target="../media/image107.png"/><Relationship Id="rId4" Type="http://schemas.openxmlformats.org/officeDocument/2006/relationships/image" Target="../media/image101.gif"/><Relationship Id="rId9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30.png"/><Relationship Id="rId4" Type="http://schemas.openxmlformats.org/officeDocument/2006/relationships/image" Target="../media/image10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jpeg"/><Relationship Id="rId18" Type="http://schemas.openxmlformats.org/officeDocument/2006/relationships/image" Target="../media/image138.png"/><Relationship Id="rId26" Type="http://schemas.openxmlformats.org/officeDocument/2006/relationships/image" Target="../media/image146.emf"/><Relationship Id="rId3" Type="http://schemas.openxmlformats.org/officeDocument/2006/relationships/image" Target="../media/image123.png"/><Relationship Id="rId21" Type="http://schemas.openxmlformats.org/officeDocument/2006/relationships/image" Target="../media/image141.jpeg"/><Relationship Id="rId34" Type="http://schemas.openxmlformats.org/officeDocument/2006/relationships/image" Target="../media/image154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5.jpeg"/><Relationship Id="rId33" Type="http://schemas.openxmlformats.org/officeDocument/2006/relationships/image" Target="../media/image153.png"/><Relationship Id="rId2" Type="http://schemas.openxmlformats.org/officeDocument/2006/relationships/image" Target="../media/image122.pn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24" Type="http://schemas.openxmlformats.org/officeDocument/2006/relationships/image" Target="../media/image144.jpeg"/><Relationship Id="rId32" Type="http://schemas.openxmlformats.org/officeDocument/2006/relationships/image" Target="../media/image152.png"/><Relationship Id="rId37" Type="http://schemas.openxmlformats.org/officeDocument/2006/relationships/image" Target="../media/image157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8.png"/><Relationship Id="rId36" Type="http://schemas.openxmlformats.org/officeDocument/2006/relationships/image" Target="../media/image156.jpeg"/><Relationship Id="rId10" Type="http://schemas.openxmlformats.org/officeDocument/2006/relationships/image" Target="../media/image130.png"/><Relationship Id="rId19" Type="http://schemas.openxmlformats.org/officeDocument/2006/relationships/image" Target="../media/image139.jpeg"/><Relationship Id="rId31" Type="http://schemas.openxmlformats.org/officeDocument/2006/relationships/image" Target="../media/image151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7.png"/><Relationship Id="rId30" Type="http://schemas.openxmlformats.org/officeDocument/2006/relationships/image" Target="../media/image150.png"/><Relationship Id="rId35" Type="http://schemas.openxmlformats.org/officeDocument/2006/relationships/image" Target="../media/image15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26" Type="http://schemas.openxmlformats.org/officeDocument/2006/relationships/image" Target="../media/image181.png"/><Relationship Id="rId3" Type="http://schemas.openxmlformats.org/officeDocument/2006/relationships/image" Target="../media/image159.png"/><Relationship Id="rId21" Type="http://schemas.openxmlformats.org/officeDocument/2006/relationships/image" Target="../media/image177.png"/><Relationship Id="rId7" Type="http://schemas.openxmlformats.org/officeDocument/2006/relationships/image" Target="../media/image163.jpeg"/><Relationship Id="rId12" Type="http://schemas.openxmlformats.org/officeDocument/2006/relationships/image" Target="../media/image168.png"/><Relationship Id="rId17" Type="http://schemas.openxmlformats.org/officeDocument/2006/relationships/image" Target="../media/image173.jpeg"/><Relationship Id="rId25" Type="http://schemas.openxmlformats.org/officeDocument/2006/relationships/image" Target="../media/image180.png"/><Relationship Id="rId2" Type="http://schemas.openxmlformats.org/officeDocument/2006/relationships/image" Target="../media/image158.jpeg"/><Relationship Id="rId16" Type="http://schemas.openxmlformats.org/officeDocument/2006/relationships/image" Target="../media/image172.jpeg"/><Relationship Id="rId20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jpeg"/><Relationship Id="rId24" Type="http://schemas.openxmlformats.org/officeDocument/2006/relationships/image" Target="../media/image179.png"/><Relationship Id="rId5" Type="http://schemas.openxmlformats.org/officeDocument/2006/relationships/image" Target="../media/image161.jpeg"/><Relationship Id="rId15" Type="http://schemas.openxmlformats.org/officeDocument/2006/relationships/image" Target="../media/image171.jpeg"/><Relationship Id="rId23" Type="http://schemas.openxmlformats.org/officeDocument/2006/relationships/image" Target="../media/image178.gif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4" Type="http://schemas.openxmlformats.org/officeDocument/2006/relationships/image" Target="../media/image160.jpe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83.png"/><Relationship Id="rId27" Type="http://schemas.openxmlformats.org/officeDocument/2006/relationships/image" Target="../media/image18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/>
        </p:nvSpPr>
        <p:spPr>
          <a:xfrm>
            <a:off x="6548437" y="196850"/>
            <a:ext cx="2447925" cy="415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Barcelona, </a:t>
            </a:r>
            <a:r>
              <a:rPr lang="en-US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March </a:t>
            </a:r>
            <a:r>
              <a:rPr lang="en-US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endParaRPr lang="en-US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1350962" y="4757737"/>
            <a:ext cx="6480174" cy="5000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685800" y="3068636"/>
            <a:ext cx="7772400" cy="747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accent1"/>
                </a:solidFill>
                <a:latin typeface="+mj-lt"/>
                <a:ea typeface="Calibri"/>
                <a:cs typeface="Calibri"/>
                <a:sym typeface="Calibri"/>
              </a:rPr>
              <a:t>EARTH SCIENCES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accent1"/>
                </a:solidFill>
                <a:latin typeface="+mj-lt"/>
                <a:ea typeface="Calibri"/>
                <a:cs typeface="Calibri"/>
                <a:sym typeface="Calibri"/>
              </a:rPr>
              <a:t>DEPARTMENT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98" y="4246850"/>
            <a:ext cx="5760000" cy="2791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0"/>
            <a:ext cx="6191348" cy="696944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2400" dirty="0">
                <a:latin typeface="Arial"/>
              </a:rPr>
              <a:t>5) Aerosols interaction with radiation</a:t>
            </a:r>
          </a:p>
        </p:txBody>
      </p:sp>
      <p:sp>
        <p:nvSpPr>
          <p:cNvPr id="16" name="CustomShape 3"/>
          <p:cNvSpPr/>
          <p:nvPr/>
        </p:nvSpPr>
        <p:spPr>
          <a:xfrm>
            <a:off x="8318" y="807518"/>
            <a:ext cx="4239906" cy="272859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gl-ES" i="1" dirty="0" smtClean="0">
                <a:latin typeface="Arial"/>
              </a:rPr>
              <a:t>NMMB/BSC-CTM mineral dust interaction with radiation</a:t>
            </a:r>
            <a:endParaRPr lang="en-US" i="1" dirty="0" smtClean="0">
              <a:latin typeface="Arial"/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0" y="4464647"/>
            <a:ext cx="4464496" cy="272859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gl-ES" i="1" dirty="0" smtClean="0">
                <a:latin typeface="Arial"/>
              </a:rPr>
              <a:t>NMMB/BSC-CTM RCM 1994-2013</a:t>
            </a:r>
          </a:p>
          <a:p>
            <a:r>
              <a:rPr lang="gl-ES" i="1" dirty="0" smtClean="0"/>
              <a:t>(online vs offline mineral dust - radiation)</a:t>
            </a:r>
            <a:endParaRPr lang="en-US" i="1" dirty="0" smtClean="0">
              <a:latin typeface="Arial"/>
            </a:endParaRPr>
          </a:p>
        </p:txBody>
      </p:sp>
      <p:sp>
        <p:nvSpPr>
          <p:cNvPr id="18" name="CustomShape 3"/>
          <p:cNvSpPr/>
          <p:nvPr/>
        </p:nvSpPr>
        <p:spPr>
          <a:xfrm>
            <a:off x="7325603" y="5376033"/>
            <a:ext cx="1121647" cy="31748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gl-ES" sz="1200" i="1" dirty="0" smtClean="0">
                <a:latin typeface="Arial"/>
              </a:rPr>
              <a:t>AOD 550 nm</a:t>
            </a:r>
            <a:endParaRPr lang="en-US" sz="1200" i="1" dirty="0" smtClean="0">
              <a:latin typeface="Arial"/>
            </a:endParaRPr>
          </a:p>
        </p:txBody>
      </p:sp>
      <p:sp>
        <p:nvSpPr>
          <p:cNvPr id="19" name="CustomShape 3"/>
          <p:cNvSpPr/>
          <p:nvPr/>
        </p:nvSpPr>
        <p:spPr>
          <a:xfrm>
            <a:off x="7310885" y="6698701"/>
            <a:ext cx="1692148" cy="3174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0000" tIns="45000" rIns="90000" bIns="45000"/>
          <a:lstStyle/>
          <a:p>
            <a:r>
              <a:rPr lang="gl-ES" sz="1100" i="1" dirty="0" smtClean="0">
                <a:latin typeface="Arial"/>
              </a:rPr>
              <a:t>RADON-RADOFF AOD</a:t>
            </a:r>
            <a:endParaRPr lang="en-US" sz="1100" i="1" dirty="0" smtClean="0">
              <a:latin typeface="Arial"/>
            </a:endParaRPr>
          </a:p>
        </p:txBody>
      </p:sp>
      <p:sp>
        <p:nvSpPr>
          <p:cNvPr id="21" name="CustomShape 3"/>
          <p:cNvSpPr/>
          <p:nvPr/>
        </p:nvSpPr>
        <p:spPr>
          <a:xfrm>
            <a:off x="3518349" y="4416615"/>
            <a:ext cx="5508103" cy="31748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gl-ES" sz="1000" i="1" dirty="0" smtClean="0">
                <a:latin typeface="Arial"/>
              </a:rPr>
              <a:t>DJF	             MAM	                          JJA                                  SON	</a:t>
            </a:r>
            <a:r>
              <a:rPr lang="gl-ES" sz="1050" i="1" dirty="0" smtClean="0">
                <a:latin typeface="Arial"/>
              </a:rPr>
              <a:t>	</a:t>
            </a:r>
            <a:endParaRPr lang="en-US" sz="1050" i="1" dirty="0" smtClean="0">
              <a:latin typeface="Arial"/>
            </a:endParaRPr>
          </a:p>
        </p:txBody>
      </p:sp>
      <p:pic>
        <p:nvPicPr>
          <p:cNvPr id="13" name="Shape 17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97" y="1505528"/>
            <a:ext cx="7166609" cy="269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84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50992"/>
          <a:stretch/>
        </p:blipFill>
        <p:spPr>
          <a:xfrm>
            <a:off x="6272400" y="841376"/>
            <a:ext cx="2880000" cy="214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86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0192" y="839073"/>
            <a:ext cx="2340000" cy="23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24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57200" y="3176586"/>
            <a:ext cx="8229600" cy="6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800" b="1" dirty="0" smtClean="0">
                <a:latin typeface="+mn-lt"/>
              </a:rPr>
              <a:t>Climate Prediction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Climate prediction time scales</a:t>
            </a:r>
            <a:endParaRPr lang="en-US" dirty="0"/>
          </a:p>
        </p:txBody>
      </p:sp>
      <p:sp>
        <p:nvSpPr>
          <p:cNvPr id="13314" name="Text Placeholder 4"/>
          <p:cNvSpPr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Tx/>
              <a:buNone/>
            </a:pPr>
            <a:r>
              <a:rPr lang="en-GB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Progression from initial-value problems with weather forecasting at one end and multi-decadal to century projections as a forced boundary condition problem at the other, with climate prediction (</a:t>
            </a:r>
            <a:r>
              <a:rPr lang="en-GB" altLang="es-ES" sz="20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sub-seasonal, seasonal and decadal</a:t>
            </a:r>
            <a:r>
              <a:rPr lang="en-GB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) in the middle. Prediction involves initialization and systematic comparison with a </a:t>
            </a:r>
            <a:r>
              <a:rPr lang="en-GB" altLang="es-ES" sz="20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simultaneous</a:t>
            </a:r>
            <a:r>
              <a:rPr lang="en-GB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reference.</a:t>
            </a:r>
          </a:p>
        </p:txBody>
      </p:sp>
      <p:sp>
        <p:nvSpPr>
          <p:cNvPr id="13316" name="Text Box 12"/>
          <p:cNvSpPr txBox="1">
            <a:spLocks noChangeArrowheads="1"/>
          </p:cNvSpPr>
          <p:nvPr/>
        </p:nvSpPr>
        <p:spPr bwMode="auto">
          <a:xfrm>
            <a:off x="12700" y="6232525"/>
            <a:ext cx="39497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600">
                <a:latin typeface="Calibri" pitchFamily="34" charset="0"/>
              </a:rPr>
              <a:t>Adapted from Meehl et al. (2009)</a:t>
            </a:r>
            <a:endParaRPr lang="en-US" altLang="es-ES" sz="1600">
              <a:latin typeface="Calibri" pitchFamily="34" charset="0"/>
            </a:endParaRPr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222250" y="3160713"/>
            <a:ext cx="8686800" cy="2898775"/>
            <a:chOff x="370" y="2018"/>
            <a:chExt cx="5472" cy="1826"/>
          </a:xfrm>
        </p:grpSpPr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1192" y="2047"/>
              <a:ext cx="2920" cy="17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endParaRPr lang="en-GB" altLang="es-ES" b="1" i="1">
                <a:latin typeface="+mn-lt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98" y="2897"/>
              <a:ext cx="5075" cy="45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 b="1" i="1">
                <a:latin typeface="+mn-lt"/>
                <a:ea typeface="+mn-ea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 rot="10800000">
              <a:off x="965" y="3379"/>
              <a:ext cx="4735" cy="454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0" hangingPunct="0">
                <a:defRPr/>
              </a:pPr>
              <a:endParaRPr lang="en-GB" b="1" i="1">
                <a:latin typeface="+mn-lt"/>
                <a:ea typeface="+mn-ea"/>
              </a:endParaRPr>
            </a:p>
          </p:txBody>
        </p:sp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>
              <a:off x="398" y="2699"/>
              <a:ext cx="5359" cy="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427" y="3010"/>
              <a:ext cx="15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s-ES" sz="1600" b="1">
                  <a:solidFill>
                    <a:schemeClr val="accent1"/>
                  </a:solidFill>
                  <a:latin typeface="+mn-lt"/>
                </a:rPr>
                <a:t>Initial-value driven</a:t>
              </a:r>
            </a:p>
          </p:txBody>
        </p:sp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3403" y="3521"/>
              <a:ext cx="221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s-ES" sz="1600" b="1">
                  <a:solidFill>
                    <a:schemeClr val="accent1"/>
                  </a:solidFill>
                  <a:latin typeface="+mn-lt"/>
                </a:rPr>
                <a:t>Boundary-condition driven</a:t>
              </a: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5049" y="2755"/>
              <a:ext cx="7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s-ES" sz="1600" b="1">
                  <a:latin typeface="+mn-lt"/>
                </a:rPr>
                <a:t>Time</a:t>
              </a: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370" y="2302"/>
              <a:ext cx="79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s-ES" sz="1600" b="1" dirty="0">
                  <a:latin typeface="+mn-lt"/>
                </a:rPr>
                <a:t>Weather forecasts</a:t>
              </a: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1221" y="2018"/>
              <a:ext cx="1502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s-ES" sz="1600" b="1">
                  <a:latin typeface="+mn-lt"/>
                </a:rPr>
                <a:t>Subseasonal to seasonal forecasts (2 weeks-18 months)</a:t>
              </a:r>
            </a:p>
          </p:txBody>
        </p:sp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>
              <a:off x="2724" y="2160"/>
              <a:ext cx="141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s-ES" sz="1600" b="1">
                  <a:latin typeface="+mn-lt"/>
                </a:rPr>
                <a:t>Decadal forecasts (18 months-30 years)</a:t>
              </a:r>
            </a:p>
          </p:txBody>
        </p:sp>
        <p:sp>
          <p:nvSpPr>
            <p:cNvPr id="13328" name="Text Box 16"/>
            <p:cNvSpPr txBox="1">
              <a:spLocks noChangeArrowheads="1"/>
            </p:cNvSpPr>
            <p:nvPr/>
          </p:nvSpPr>
          <p:spPr bwMode="auto">
            <a:xfrm>
              <a:off x="4169" y="2147"/>
              <a:ext cx="141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s-ES" sz="1600" b="1">
                  <a:latin typeface="+mn-lt"/>
                </a:rPr>
                <a:t>Climate-change projections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40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Climate prediction experiments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Freeform 17"/>
          <p:cNvSpPr>
            <a:spLocks/>
          </p:cNvSpPr>
          <p:nvPr/>
        </p:nvSpPr>
        <p:spPr bwMode="auto">
          <a:xfrm>
            <a:off x="466725" y="2259013"/>
            <a:ext cx="8426450" cy="3455987"/>
          </a:xfrm>
          <a:custGeom>
            <a:avLst/>
            <a:gdLst>
              <a:gd name="T0" fmla="*/ 0 w 5852"/>
              <a:gd name="T1" fmla="*/ 2147483647 h 2177"/>
              <a:gd name="T2" fmla="*/ 2147483647 w 5852"/>
              <a:gd name="T3" fmla="*/ 2147483647 h 2177"/>
              <a:gd name="T4" fmla="*/ 2147483647 w 5852"/>
              <a:gd name="T5" fmla="*/ 2147483647 h 2177"/>
              <a:gd name="T6" fmla="*/ 2147483647 w 5852"/>
              <a:gd name="T7" fmla="*/ 2147483647 h 2177"/>
              <a:gd name="T8" fmla="*/ 2147483647 w 5852"/>
              <a:gd name="T9" fmla="*/ 2147483647 h 2177"/>
              <a:gd name="T10" fmla="*/ 2147483647 w 5852"/>
              <a:gd name="T11" fmla="*/ 2147483647 h 2177"/>
              <a:gd name="T12" fmla="*/ 2147483647 w 5852"/>
              <a:gd name="T13" fmla="*/ 2147483647 h 2177"/>
              <a:gd name="T14" fmla="*/ 2147483647 w 5852"/>
              <a:gd name="T15" fmla="*/ 2147483647 h 2177"/>
              <a:gd name="T16" fmla="*/ 2147483647 w 5852"/>
              <a:gd name="T17" fmla="*/ 2147483647 h 2177"/>
              <a:gd name="T18" fmla="*/ 2147483647 w 5852"/>
              <a:gd name="T19" fmla="*/ 2147483647 h 2177"/>
              <a:gd name="T20" fmla="*/ 2147483647 w 5852"/>
              <a:gd name="T21" fmla="*/ 0 h 21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150" cmpd="sng">
            <a:solidFill>
              <a:srgbClr val="0003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3779838" y="6075363"/>
            <a:ext cx="19446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Observations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4341" name="Text Box 12"/>
          <p:cNvSpPr txBox="1">
            <a:spLocks noChangeArrowheads="1"/>
          </p:cNvSpPr>
          <p:nvPr/>
        </p:nvSpPr>
        <p:spPr bwMode="auto">
          <a:xfrm>
            <a:off x="107950" y="5861050"/>
            <a:ext cx="9350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 1960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4342" name="Text Box 29"/>
          <p:cNvSpPr txBox="1">
            <a:spLocks noChangeArrowheads="1"/>
          </p:cNvSpPr>
          <p:nvPr/>
        </p:nvSpPr>
        <p:spPr bwMode="auto">
          <a:xfrm>
            <a:off x="7958138" y="5861050"/>
            <a:ext cx="9350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 2005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4343" name="Line 10"/>
          <p:cNvSpPr>
            <a:spLocks noChangeShapeType="1"/>
          </p:cNvSpPr>
          <p:nvPr/>
        </p:nvSpPr>
        <p:spPr bwMode="auto">
          <a:xfrm flipV="1">
            <a:off x="4716463" y="4506913"/>
            <a:ext cx="215900" cy="1568450"/>
          </a:xfrm>
          <a:prstGeom prst="line">
            <a:avLst/>
          </a:prstGeom>
          <a:noFill/>
          <a:ln w="9525">
            <a:solidFill>
              <a:srgbClr val="0003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-107950" y="3467100"/>
            <a:ext cx="1871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0070C0"/>
                </a:solidFill>
              </a:rPr>
              <a:t>5-member prediction started 1 Nov 1960</a:t>
            </a:r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4345" name="Freeform 6"/>
          <p:cNvSpPr>
            <a:spLocks/>
          </p:cNvSpPr>
          <p:nvPr/>
        </p:nvSpPr>
        <p:spPr bwMode="auto">
          <a:xfrm>
            <a:off x="679450" y="4791075"/>
            <a:ext cx="1155700" cy="720725"/>
          </a:xfrm>
          <a:custGeom>
            <a:avLst/>
            <a:gdLst>
              <a:gd name="T0" fmla="*/ 0 w 1457"/>
              <a:gd name="T1" fmla="*/ 2147483647 h 556"/>
              <a:gd name="T2" fmla="*/ 2147483647 w 1457"/>
              <a:gd name="T3" fmla="*/ 2147483647 h 556"/>
              <a:gd name="T4" fmla="*/ 2147483647 w 1457"/>
              <a:gd name="T5" fmla="*/ 2147483647 h 556"/>
              <a:gd name="T6" fmla="*/ 2147483647 w 1457"/>
              <a:gd name="T7" fmla="*/ 2147483647 h 556"/>
              <a:gd name="T8" fmla="*/ 2147483647 w 1457"/>
              <a:gd name="T9" fmla="*/ 0 h 5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556">
                <a:moveTo>
                  <a:pt x="0" y="556"/>
                </a:moveTo>
                <a:cubicBezTo>
                  <a:pt x="75" y="435"/>
                  <a:pt x="151" y="315"/>
                  <a:pt x="227" y="239"/>
                </a:cubicBezTo>
                <a:cubicBezTo>
                  <a:pt x="303" y="163"/>
                  <a:pt x="315" y="126"/>
                  <a:pt x="454" y="102"/>
                </a:cubicBezTo>
                <a:cubicBezTo>
                  <a:pt x="593" y="78"/>
                  <a:pt x="898" y="109"/>
                  <a:pt x="1065" y="92"/>
                </a:cubicBezTo>
                <a:cubicBezTo>
                  <a:pt x="1232" y="75"/>
                  <a:pt x="1375" y="19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Freeform 7"/>
          <p:cNvSpPr>
            <a:spLocks/>
          </p:cNvSpPr>
          <p:nvPr/>
        </p:nvSpPr>
        <p:spPr bwMode="auto">
          <a:xfrm>
            <a:off x="679450" y="5372100"/>
            <a:ext cx="1147763" cy="139700"/>
          </a:xfrm>
          <a:custGeom>
            <a:avLst/>
            <a:gdLst>
              <a:gd name="T0" fmla="*/ 0 w 1457"/>
              <a:gd name="T1" fmla="*/ 2147483647 h 176"/>
              <a:gd name="T2" fmla="*/ 2147483647 w 1457"/>
              <a:gd name="T3" fmla="*/ 2147483647 h 176"/>
              <a:gd name="T4" fmla="*/ 2147483647 w 1457"/>
              <a:gd name="T5" fmla="*/ 2147483647 h 176"/>
              <a:gd name="T6" fmla="*/ 2147483647 w 1457"/>
              <a:gd name="T7" fmla="*/ 2147483647 h 176"/>
              <a:gd name="T8" fmla="*/ 2147483647 w 1457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176">
                <a:moveTo>
                  <a:pt x="0" y="176"/>
                </a:moveTo>
                <a:cubicBezTo>
                  <a:pt x="45" y="157"/>
                  <a:pt x="91" y="138"/>
                  <a:pt x="182" y="131"/>
                </a:cubicBezTo>
                <a:cubicBezTo>
                  <a:pt x="273" y="124"/>
                  <a:pt x="386" y="147"/>
                  <a:pt x="545" y="131"/>
                </a:cubicBezTo>
                <a:cubicBezTo>
                  <a:pt x="704" y="115"/>
                  <a:pt x="983" y="57"/>
                  <a:pt x="1135" y="35"/>
                </a:cubicBezTo>
                <a:cubicBezTo>
                  <a:pt x="1287" y="13"/>
                  <a:pt x="1390" y="7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Freeform 8"/>
          <p:cNvSpPr>
            <a:spLocks/>
          </p:cNvSpPr>
          <p:nvPr/>
        </p:nvSpPr>
        <p:spPr bwMode="auto">
          <a:xfrm>
            <a:off x="679450" y="4508500"/>
            <a:ext cx="1147763" cy="1003300"/>
          </a:xfrm>
          <a:custGeom>
            <a:avLst/>
            <a:gdLst>
              <a:gd name="T0" fmla="*/ 0 w 1446"/>
              <a:gd name="T1" fmla="*/ 2147483647 h 706"/>
              <a:gd name="T2" fmla="*/ 2147483647 w 1446"/>
              <a:gd name="T3" fmla="*/ 2147483647 h 706"/>
              <a:gd name="T4" fmla="*/ 2147483647 w 1446"/>
              <a:gd name="T5" fmla="*/ 2147483647 h 706"/>
              <a:gd name="T6" fmla="*/ 2147483647 w 1446"/>
              <a:gd name="T7" fmla="*/ 0 h 7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706">
                <a:moveTo>
                  <a:pt x="0" y="706"/>
                </a:moveTo>
                <a:cubicBezTo>
                  <a:pt x="128" y="664"/>
                  <a:pt x="250" y="622"/>
                  <a:pt x="408" y="570"/>
                </a:cubicBezTo>
                <a:cubicBezTo>
                  <a:pt x="566" y="518"/>
                  <a:pt x="777" y="487"/>
                  <a:pt x="950" y="392"/>
                </a:cubicBezTo>
                <a:cubicBezTo>
                  <a:pt x="1123" y="297"/>
                  <a:pt x="1343" y="82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Freeform 18"/>
          <p:cNvSpPr>
            <a:spLocks/>
          </p:cNvSpPr>
          <p:nvPr/>
        </p:nvSpPr>
        <p:spPr bwMode="auto">
          <a:xfrm>
            <a:off x="679450" y="4775200"/>
            <a:ext cx="1147763" cy="736600"/>
          </a:xfrm>
          <a:custGeom>
            <a:avLst/>
            <a:gdLst>
              <a:gd name="T0" fmla="*/ 0 w 1446"/>
              <a:gd name="T1" fmla="*/ 2147483647 h 636"/>
              <a:gd name="T2" fmla="*/ 2147483647 w 1446"/>
              <a:gd name="T3" fmla="*/ 2147483647 h 636"/>
              <a:gd name="T4" fmla="*/ 2147483647 w 1446"/>
              <a:gd name="T5" fmla="*/ 2147483647 h 636"/>
              <a:gd name="T6" fmla="*/ 2147483647 w 1446"/>
              <a:gd name="T7" fmla="*/ 2147483647 h 636"/>
              <a:gd name="T8" fmla="*/ 2147483647 w 1446"/>
              <a:gd name="T9" fmla="*/ 0 h 6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6" h="636">
                <a:moveTo>
                  <a:pt x="0" y="636"/>
                </a:moveTo>
                <a:cubicBezTo>
                  <a:pt x="72" y="601"/>
                  <a:pt x="316" y="520"/>
                  <a:pt x="432" y="426"/>
                </a:cubicBezTo>
                <a:cubicBezTo>
                  <a:pt x="548" y="332"/>
                  <a:pt x="584" y="123"/>
                  <a:pt x="697" y="69"/>
                </a:cubicBezTo>
                <a:cubicBezTo>
                  <a:pt x="810" y="15"/>
                  <a:pt x="986" y="114"/>
                  <a:pt x="1111" y="103"/>
                </a:cubicBezTo>
                <a:cubicBezTo>
                  <a:pt x="1236" y="92"/>
                  <a:pt x="1376" y="21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9"/>
          <p:cNvSpPr>
            <a:spLocks/>
          </p:cNvSpPr>
          <p:nvPr/>
        </p:nvSpPr>
        <p:spPr bwMode="auto">
          <a:xfrm>
            <a:off x="679450" y="4791075"/>
            <a:ext cx="1155700" cy="738188"/>
          </a:xfrm>
          <a:custGeom>
            <a:avLst/>
            <a:gdLst>
              <a:gd name="T0" fmla="*/ 0 w 1446"/>
              <a:gd name="T1" fmla="*/ 2147483647 h 475"/>
              <a:gd name="T2" fmla="*/ 2147483647 w 1446"/>
              <a:gd name="T3" fmla="*/ 2147483647 h 475"/>
              <a:gd name="T4" fmla="*/ 2147483647 w 1446"/>
              <a:gd name="T5" fmla="*/ 2147483647 h 475"/>
              <a:gd name="T6" fmla="*/ 2147483647 w 1446"/>
              <a:gd name="T7" fmla="*/ 0 h 4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475">
                <a:moveTo>
                  <a:pt x="0" y="466"/>
                </a:moveTo>
                <a:cubicBezTo>
                  <a:pt x="85" y="461"/>
                  <a:pt x="344" y="475"/>
                  <a:pt x="512" y="438"/>
                </a:cubicBezTo>
                <a:cubicBezTo>
                  <a:pt x="680" y="401"/>
                  <a:pt x="852" y="315"/>
                  <a:pt x="1008" y="242"/>
                </a:cubicBezTo>
                <a:cubicBezTo>
                  <a:pt x="1164" y="169"/>
                  <a:pt x="1355" y="50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Climate prediction experiments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3" name="Freeform 14"/>
          <p:cNvSpPr>
            <a:spLocks/>
          </p:cNvSpPr>
          <p:nvPr/>
        </p:nvSpPr>
        <p:spPr bwMode="auto">
          <a:xfrm>
            <a:off x="466725" y="2259013"/>
            <a:ext cx="8426450" cy="3455987"/>
          </a:xfrm>
          <a:custGeom>
            <a:avLst/>
            <a:gdLst>
              <a:gd name="T0" fmla="*/ 0 w 5852"/>
              <a:gd name="T1" fmla="*/ 2147483647 h 2177"/>
              <a:gd name="T2" fmla="*/ 2147483647 w 5852"/>
              <a:gd name="T3" fmla="*/ 2147483647 h 2177"/>
              <a:gd name="T4" fmla="*/ 2147483647 w 5852"/>
              <a:gd name="T5" fmla="*/ 2147483647 h 2177"/>
              <a:gd name="T6" fmla="*/ 2147483647 w 5852"/>
              <a:gd name="T7" fmla="*/ 2147483647 h 2177"/>
              <a:gd name="T8" fmla="*/ 2147483647 w 5852"/>
              <a:gd name="T9" fmla="*/ 2147483647 h 2177"/>
              <a:gd name="T10" fmla="*/ 2147483647 w 5852"/>
              <a:gd name="T11" fmla="*/ 2147483647 h 2177"/>
              <a:gd name="T12" fmla="*/ 2147483647 w 5852"/>
              <a:gd name="T13" fmla="*/ 2147483647 h 2177"/>
              <a:gd name="T14" fmla="*/ 2147483647 w 5852"/>
              <a:gd name="T15" fmla="*/ 2147483647 h 2177"/>
              <a:gd name="T16" fmla="*/ 2147483647 w 5852"/>
              <a:gd name="T17" fmla="*/ 2147483647 h 2177"/>
              <a:gd name="T18" fmla="*/ 2147483647 w 5852"/>
              <a:gd name="T19" fmla="*/ 2147483647 h 2177"/>
              <a:gd name="T20" fmla="*/ 2147483647 w 5852"/>
              <a:gd name="T21" fmla="*/ 0 h 21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150" cmpd="sng">
            <a:solidFill>
              <a:srgbClr val="0003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3779838" y="6075363"/>
            <a:ext cx="19446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Observations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107950" y="5861050"/>
            <a:ext cx="9350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 1960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7958138" y="5861050"/>
            <a:ext cx="9350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dirty="0">
                <a:solidFill>
                  <a:schemeClr val="bg2">
                    <a:lumMod val="10000"/>
                  </a:schemeClr>
                </a:solidFill>
              </a:rPr>
              <a:t> 2005</a:t>
            </a:r>
            <a:endParaRPr lang="en-US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367" name="Line 10"/>
          <p:cNvSpPr>
            <a:spLocks noChangeShapeType="1"/>
          </p:cNvSpPr>
          <p:nvPr/>
        </p:nvSpPr>
        <p:spPr bwMode="auto">
          <a:xfrm flipV="1">
            <a:off x="4716463" y="4506913"/>
            <a:ext cx="215900" cy="1568450"/>
          </a:xfrm>
          <a:prstGeom prst="line">
            <a:avLst/>
          </a:prstGeom>
          <a:noFill/>
          <a:ln w="9525">
            <a:solidFill>
              <a:srgbClr val="0003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Text Box 17"/>
          <p:cNvSpPr txBox="1">
            <a:spLocks noChangeArrowheads="1"/>
          </p:cNvSpPr>
          <p:nvPr/>
        </p:nvSpPr>
        <p:spPr bwMode="auto">
          <a:xfrm>
            <a:off x="1619250" y="2751138"/>
            <a:ext cx="1871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CC0000"/>
                </a:solidFill>
              </a:rPr>
              <a:t>5-member prediction started 1 Nov 1965</a:t>
            </a:r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-107950" y="3467100"/>
            <a:ext cx="1871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0070C0"/>
                </a:solidFill>
              </a:rPr>
              <a:t>5-member prediction started 1 Nov 1960</a:t>
            </a:r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5370" name="Freeform 6"/>
          <p:cNvSpPr>
            <a:spLocks/>
          </p:cNvSpPr>
          <p:nvPr/>
        </p:nvSpPr>
        <p:spPr bwMode="auto">
          <a:xfrm>
            <a:off x="679450" y="4791075"/>
            <a:ext cx="1155700" cy="720725"/>
          </a:xfrm>
          <a:custGeom>
            <a:avLst/>
            <a:gdLst>
              <a:gd name="T0" fmla="*/ 0 w 1457"/>
              <a:gd name="T1" fmla="*/ 2147483647 h 556"/>
              <a:gd name="T2" fmla="*/ 2147483647 w 1457"/>
              <a:gd name="T3" fmla="*/ 2147483647 h 556"/>
              <a:gd name="T4" fmla="*/ 2147483647 w 1457"/>
              <a:gd name="T5" fmla="*/ 2147483647 h 556"/>
              <a:gd name="T6" fmla="*/ 2147483647 w 1457"/>
              <a:gd name="T7" fmla="*/ 2147483647 h 556"/>
              <a:gd name="T8" fmla="*/ 2147483647 w 1457"/>
              <a:gd name="T9" fmla="*/ 0 h 5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556">
                <a:moveTo>
                  <a:pt x="0" y="556"/>
                </a:moveTo>
                <a:cubicBezTo>
                  <a:pt x="75" y="435"/>
                  <a:pt x="151" y="315"/>
                  <a:pt x="227" y="239"/>
                </a:cubicBezTo>
                <a:cubicBezTo>
                  <a:pt x="303" y="163"/>
                  <a:pt x="315" y="126"/>
                  <a:pt x="454" y="102"/>
                </a:cubicBezTo>
                <a:cubicBezTo>
                  <a:pt x="593" y="78"/>
                  <a:pt x="898" y="109"/>
                  <a:pt x="1065" y="92"/>
                </a:cubicBezTo>
                <a:cubicBezTo>
                  <a:pt x="1232" y="75"/>
                  <a:pt x="1375" y="19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7"/>
          <p:cNvSpPr>
            <a:spLocks/>
          </p:cNvSpPr>
          <p:nvPr/>
        </p:nvSpPr>
        <p:spPr bwMode="auto">
          <a:xfrm>
            <a:off x="679450" y="5372100"/>
            <a:ext cx="1147763" cy="139700"/>
          </a:xfrm>
          <a:custGeom>
            <a:avLst/>
            <a:gdLst>
              <a:gd name="T0" fmla="*/ 0 w 1457"/>
              <a:gd name="T1" fmla="*/ 2147483647 h 176"/>
              <a:gd name="T2" fmla="*/ 2147483647 w 1457"/>
              <a:gd name="T3" fmla="*/ 2147483647 h 176"/>
              <a:gd name="T4" fmla="*/ 2147483647 w 1457"/>
              <a:gd name="T5" fmla="*/ 2147483647 h 176"/>
              <a:gd name="T6" fmla="*/ 2147483647 w 1457"/>
              <a:gd name="T7" fmla="*/ 2147483647 h 176"/>
              <a:gd name="T8" fmla="*/ 2147483647 w 1457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176">
                <a:moveTo>
                  <a:pt x="0" y="176"/>
                </a:moveTo>
                <a:cubicBezTo>
                  <a:pt x="45" y="157"/>
                  <a:pt x="91" y="138"/>
                  <a:pt x="182" y="131"/>
                </a:cubicBezTo>
                <a:cubicBezTo>
                  <a:pt x="273" y="124"/>
                  <a:pt x="386" y="147"/>
                  <a:pt x="545" y="131"/>
                </a:cubicBezTo>
                <a:cubicBezTo>
                  <a:pt x="704" y="115"/>
                  <a:pt x="983" y="57"/>
                  <a:pt x="1135" y="35"/>
                </a:cubicBezTo>
                <a:cubicBezTo>
                  <a:pt x="1287" y="13"/>
                  <a:pt x="1390" y="7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8"/>
          <p:cNvSpPr>
            <a:spLocks/>
          </p:cNvSpPr>
          <p:nvPr/>
        </p:nvSpPr>
        <p:spPr bwMode="auto">
          <a:xfrm>
            <a:off x="679450" y="4508500"/>
            <a:ext cx="1147763" cy="1003300"/>
          </a:xfrm>
          <a:custGeom>
            <a:avLst/>
            <a:gdLst>
              <a:gd name="T0" fmla="*/ 0 w 1446"/>
              <a:gd name="T1" fmla="*/ 2147483647 h 706"/>
              <a:gd name="T2" fmla="*/ 2147483647 w 1446"/>
              <a:gd name="T3" fmla="*/ 2147483647 h 706"/>
              <a:gd name="T4" fmla="*/ 2147483647 w 1446"/>
              <a:gd name="T5" fmla="*/ 2147483647 h 706"/>
              <a:gd name="T6" fmla="*/ 2147483647 w 1446"/>
              <a:gd name="T7" fmla="*/ 0 h 7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706">
                <a:moveTo>
                  <a:pt x="0" y="706"/>
                </a:moveTo>
                <a:cubicBezTo>
                  <a:pt x="128" y="664"/>
                  <a:pt x="250" y="622"/>
                  <a:pt x="408" y="570"/>
                </a:cubicBezTo>
                <a:cubicBezTo>
                  <a:pt x="566" y="518"/>
                  <a:pt x="777" y="487"/>
                  <a:pt x="950" y="392"/>
                </a:cubicBezTo>
                <a:cubicBezTo>
                  <a:pt x="1123" y="297"/>
                  <a:pt x="1343" y="82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Freeform 18"/>
          <p:cNvSpPr>
            <a:spLocks/>
          </p:cNvSpPr>
          <p:nvPr/>
        </p:nvSpPr>
        <p:spPr bwMode="auto">
          <a:xfrm>
            <a:off x="679450" y="4775200"/>
            <a:ext cx="1147763" cy="736600"/>
          </a:xfrm>
          <a:custGeom>
            <a:avLst/>
            <a:gdLst>
              <a:gd name="T0" fmla="*/ 0 w 1446"/>
              <a:gd name="T1" fmla="*/ 2147483647 h 636"/>
              <a:gd name="T2" fmla="*/ 2147483647 w 1446"/>
              <a:gd name="T3" fmla="*/ 2147483647 h 636"/>
              <a:gd name="T4" fmla="*/ 2147483647 w 1446"/>
              <a:gd name="T5" fmla="*/ 2147483647 h 636"/>
              <a:gd name="T6" fmla="*/ 2147483647 w 1446"/>
              <a:gd name="T7" fmla="*/ 2147483647 h 636"/>
              <a:gd name="T8" fmla="*/ 2147483647 w 1446"/>
              <a:gd name="T9" fmla="*/ 0 h 6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6" h="636">
                <a:moveTo>
                  <a:pt x="0" y="636"/>
                </a:moveTo>
                <a:cubicBezTo>
                  <a:pt x="72" y="601"/>
                  <a:pt x="316" y="520"/>
                  <a:pt x="432" y="426"/>
                </a:cubicBezTo>
                <a:cubicBezTo>
                  <a:pt x="548" y="332"/>
                  <a:pt x="584" y="123"/>
                  <a:pt x="697" y="69"/>
                </a:cubicBezTo>
                <a:cubicBezTo>
                  <a:pt x="810" y="15"/>
                  <a:pt x="986" y="114"/>
                  <a:pt x="1111" y="103"/>
                </a:cubicBezTo>
                <a:cubicBezTo>
                  <a:pt x="1236" y="92"/>
                  <a:pt x="1376" y="21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Freeform 19"/>
          <p:cNvSpPr>
            <a:spLocks/>
          </p:cNvSpPr>
          <p:nvPr/>
        </p:nvSpPr>
        <p:spPr bwMode="auto">
          <a:xfrm>
            <a:off x="679450" y="4791075"/>
            <a:ext cx="1155700" cy="738188"/>
          </a:xfrm>
          <a:custGeom>
            <a:avLst/>
            <a:gdLst>
              <a:gd name="T0" fmla="*/ 0 w 1446"/>
              <a:gd name="T1" fmla="*/ 2147483647 h 475"/>
              <a:gd name="T2" fmla="*/ 2147483647 w 1446"/>
              <a:gd name="T3" fmla="*/ 2147483647 h 475"/>
              <a:gd name="T4" fmla="*/ 2147483647 w 1446"/>
              <a:gd name="T5" fmla="*/ 2147483647 h 475"/>
              <a:gd name="T6" fmla="*/ 2147483647 w 1446"/>
              <a:gd name="T7" fmla="*/ 0 h 4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475">
                <a:moveTo>
                  <a:pt x="0" y="466"/>
                </a:moveTo>
                <a:cubicBezTo>
                  <a:pt x="85" y="461"/>
                  <a:pt x="344" y="475"/>
                  <a:pt x="512" y="438"/>
                </a:cubicBezTo>
                <a:cubicBezTo>
                  <a:pt x="680" y="401"/>
                  <a:pt x="852" y="315"/>
                  <a:pt x="1008" y="242"/>
                </a:cubicBezTo>
                <a:cubicBezTo>
                  <a:pt x="1164" y="169"/>
                  <a:pt x="1355" y="50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Freeform 13"/>
          <p:cNvSpPr>
            <a:spLocks/>
          </p:cNvSpPr>
          <p:nvPr/>
        </p:nvSpPr>
        <p:spPr bwMode="auto">
          <a:xfrm>
            <a:off x="2266950" y="4365625"/>
            <a:ext cx="936625" cy="865188"/>
          </a:xfrm>
          <a:custGeom>
            <a:avLst/>
            <a:gdLst>
              <a:gd name="T0" fmla="*/ 0 w 1452"/>
              <a:gd name="T1" fmla="*/ 2147483647 h 817"/>
              <a:gd name="T2" fmla="*/ 2147483647 w 1452"/>
              <a:gd name="T3" fmla="*/ 2147483647 h 817"/>
              <a:gd name="T4" fmla="*/ 2147483647 w 1452"/>
              <a:gd name="T5" fmla="*/ 2147483647 h 817"/>
              <a:gd name="T6" fmla="*/ 2147483647 w 1452"/>
              <a:gd name="T7" fmla="*/ 0 h 8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2" h="817">
                <a:moveTo>
                  <a:pt x="0" y="817"/>
                </a:moveTo>
                <a:cubicBezTo>
                  <a:pt x="60" y="669"/>
                  <a:pt x="121" y="521"/>
                  <a:pt x="272" y="408"/>
                </a:cubicBezTo>
                <a:cubicBezTo>
                  <a:pt x="423" y="295"/>
                  <a:pt x="710" y="204"/>
                  <a:pt x="907" y="136"/>
                </a:cubicBezTo>
                <a:cubicBezTo>
                  <a:pt x="1104" y="68"/>
                  <a:pt x="1354" y="23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Freeform 14"/>
          <p:cNvSpPr>
            <a:spLocks/>
          </p:cNvSpPr>
          <p:nvPr/>
        </p:nvSpPr>
        <p:spPr bwMode="auto">
          <a:xfrm>
            <a:off x="2266950" y="4549775"/>
            <a:ext cx="936625" cy="681038"/>
          </a:xfrm>
          <a:custGeom>
            <a:avLst/>
            <a:gdLst>
              <a:gd name="T0" fmla="*/ 0 w 1452"/>
              <a:gd name="T1" fmla="*/ 2147483647 h 643"/>
              <a:gd name="T2" fmla="*/ 2147483647 w 1452"/>
              <a:gd name="T3" fmla="*/ 2147483647 h 643"/>
              <a:gd name="T4" fmla="*/ 2147483647 w 1452"/>
              <a:gd name="T5" fmla="*/ 2147483647 h 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2" h="643">
                <a:moveTo>
                  <a:pt x="0" y="643"/>
                </a:moveTo>
                <a:cubicBezTo>
                  <a:pt x="378" y="419"/>
                  <a:pt x="756" y="196"/>
                  <a:pt x="998" y="98"/>
                </a:cubicBezTo>
                <a:cubicBezTo>
                  <a:pt x="1240" y="0"/>
                  <a:pt x="1377" y="68"/>
                  <a:pt x="1452" y="53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Freeform 15"/>
          <p:cNvSpPr>
            <a:spLocks/>
          </p:cNvSpPr>
          <p:nvPr/>
        </p:nvSpPr>
        <p:spPr bwMode="auto">
          <a:xfrm>
            <a:off x="2266950" y="5013325"/>
            <a:ext cx="936625" cy="382588"/>
          </a:xfrm>
          <a:custGeom>
            <a:avLst/>
            <a:gdLst>
              <a:gd name="T0" fmla="*/ 0 w 1452"/>
              <a:gd name="T1" fmla="*/ 2147483647 h 362"/>
              <a:gd name="T2" fmla="*/ 2147483647 w 1452"/>
              <a:gd name="T3" fmla="*/ 2147483647 h 362"/>
              <a:gd name="T4" fmla="*/ 2147483647 w 1452"/>
              <a:gd name="T5" fmla="*/ 2147483647 h 362"/>
              <a:gd name="T6" fmla="*/ 2147483647 w 1452"/>
              <a:gd name="T7" fmla="*/ 0 h 3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2" h="362">
                <a:moveTo>
                  <a:pt x="0" y="227"/>
                </a:moveTo>
                <a:cubicBezTo>
                  <a:pt x="242" y="242"/>
                  <a:pt x="484" y="257"/>
                  <a:pt x="681" y="272"/>
                </a:cubicBezTo>
                <a:cubicBezTo>
                  <a:pt x="878" y="287"/>
                  <a:pt x="1052" y="362"/>
                  <a:pt x="1180" y="317"/>
                </a:cubicBezTo>
                <a:cubicBezTo>
                  <a:pt x="1308" y="272"/>
                  <a:pt x="1407" y="53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Freeform 20"/>
          <p:cNvSpPr>
            <a:spLocks/>
          </p:cNvSpPr>
          <p:nvPr/>
        </p:nvSpPr>
        <p:spPr bwMode="auto">
          <a:xfrm>
            <a:off x="2266950" y="4468813"/>
            <a:ext cx="919163" cy="762000"/>
          </a:xfrm>
          <a:custGeom>
            <a:avLst/>
            <a:gdLst>
              <a:gd name="T0" fmla="*/ 0 w 1426"/>
              <a:gd name="T1" fmla="*/ 2147483647 h 720"/>
              <a:gd name="T2" fmla="*/ 2147483647 w 1426"/>
              <a:gd name="T3" fmla="*/ 2147483647 h 720"/>
              <a:gd name="T4" fmla="*/ 2147483647 w 1426"/>
              <a:gd name="T5" fmla="*/ 2147483647 h 720"/>
              <a:gd name="T6" fmla="*/ 2147483647 w 1426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26" h="720">
                <a:moveTo>
                  <a:pt x="0" y="720"/>
                </a:moveTo>
                <a:cubicBezTo>
                  <a:pt x="99" y="684"/>
                  <a:pt x="432" y="590"/>
                  <a:pt x="596" y="507"/>
                </a:cubicBezTo>
                <a:cubicBezTo>
                  <a:pt x="760" y="424"/>
                  <a:pt x="850" y="303"/>
                  <a:pt x="988" y="219"/>
                </a:cubicBezTo>
                <a:cubicBezTo>
                  <a:pt x="1126" y="135"/>
                  <a:pt x="1335" y="46"/>
                  <a:pt x="1426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Freeform 31"/>
          <p:cNvSpPr>
            <a:spLocks/>
          </p:cNvSpPr>
          <p:nvPr/>
        </p:nvSpPr>
        <p:spPr bwMode="auto">
          <a:xfrm>
            <a:off x="2266950" y="4749800"/>
            <a:ext cx="936625" cy="481013"/>
          </a:xfrm>
          <a:custGeom>
            <a:avLst/>
            <a:gdLst>
              <a:gd name="T0" fmla="*/ 0 w 1452"/>
              <a:gd name="T1" fmla="*/ 2147483647 h 454"/>
              <a:gd name="T2" fmla="*/ 2147483647 w 1452"/>
              <a:gd name="T3" fmla="*/ 2147483647 h 454"/>
              <a:gd name="T4" fmla="*/ 2147483647 w 1452"/>
              <a:gd name="T5" fmla="*/ 2147483647 h 454"/>
              <a:gd name="T6" fmla="*/ 2147483647 w 1452"/>
              <a:gd name="T7" fmla="*/ 2147483647 h 454"/>
              <a:gd name="T8" fmla="*/ 2147483647 w 1452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2" h="454">
                <a:moveTo>
                  <a:pt x="0" y="454"/>
                </a:moveTo>
                <a:cubicBezTo>
                  <a:pt x="151" y="416"/>
                  <a:pt x="303" y="378"/>
                  <a:pt x="454" y="363"/>
                </a:cubicBezTo>
                <a:cubicBezTo>
                  <a:pt x="605" y="348"/>
                  <a:pt x="779" y="378"/>
                  <a:pt x="907" y="363"/>
                </a:cubicBezTo>
                <a:cubicBezTo>
                  <a:pt x="1035" y="348"/>
                  <a:pt x="1134" y="332"/>
                  <a:pt x="1225" y="272"/>
                </a:cubicBezTo>
                <a:cubicBezTo>
                  <a:pt x="1316" y="212"/>
                  <a:pt x="1414" y="45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3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Climate prediction experiments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Freeform 3"/>
          <p:cNvSpPr>
            <a:spLocks/>
          </p:cNvSpPr>
          <p:nvPr/>
        </p:nvSpPr>
        <p:spPr bwMode="auto">
          <a:xfrm>
            <a:off x="466725" y="2259013"/>
            <a:ext cx="8426450" cy="3455987"/>
          </a:xfrm>
          <a:custGeom>
            <a:avLst/>
            <a:gdLst>
              <a:gd name="T0" fmla="*/ 0 w 5852"/>
              <a:gd name="T1" fmla="*/ 2147483647 h 2177"/>
              <a:gd name="T2" fmla="*/ 2147483647 w 5852"/>
              <a:gd name="T3" fmla="*/ 2147483647 h 2177"/>
              <a:gd name="T4" fmla="*/ 2147483647 w 5852"/>
              <a:gd name="T5" fmla="*/ 2147483647 h 2177"/>
              <a:gd name="T6" fmla="*/ 2147483647 w 5852"/>
              <a:gd name="T7" fmla="*/ 2147483647 h 2177"/>
              <a:gd name="T8" fmla="*/ 2147483647 w 5852"/>
              <a:gd name="T9" fmla="*/ 2147483647 h 2177"/>
              <a:gd name="T10" fmla="*/ 2147483647 w 5852"/>
              <a:gd name="T11" fmla="*/ 2147483647 h 2177"/>
              <a:gd name="T12" fmla="*/ 2147483647 w 5852"/>
              <a:gd name="T13" fmla="*/ 2147483647 h 2177"/>
              <a:gd name="T14" fmla="*/ 2147483647 w 5852"/>
              <a:gd name="T15" fmla="*/ 2147483647 h 2177"/>
              <a:gd name="T16" fmla="*/ 2147483647 w 5852"/>
              <a:gd name="T17" fmla="*/ 2147483647 h 2177"/>
              <a:gd name="T18" fmla="*/ 2147483647 w 5852"/>
              <a:gd name="T19" fmla="*/ 2147483647 h 2177"/>
              <a:gd name="T20" fmla="*/ 2147483647 w 5852"/>
              <a:gd name="T21" fmla="*/ 0 h 21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150" cmpd="sng">
            <a:solidFill>
              <a:srgbClr val="0003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3779838" y="6075363"/>
            <a:ext cx="19446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Observations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107950" y="5861050"/>
            <a:ext cx="9350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/>
              <a:t> </a:t>
            </a:r>
            <a:r>
              <a:rPr lang="en-GB" altLang="en-US">
                <a:solidFill>
                  <a:srgbClr val="000308"/>
                </a:solidFill>
              </a:rPr>
              <a:t>1960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6390" name="Text Box 29"/>
          <p:cNvSpPr txBox="1">
            <a:spLocks noChangeArrowheads="1"/>
          </p:cNvSpPr>
          <p:nvPr/>
        </p:nvSpPr>
        <p:spPr bwMode="auto">
          <a:xfrm>
            <a:off x="7958138" y="5861050"/>
            <a:ext cx="9350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 2005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6391" name="Line 10"/>
          <p:cNvSpPr>
            <a:spLocks noChangeShapeType="1"/>
          </p:cNvSpPr>
          <p:nvPr/>
        </p:nvSpPr>
        <p:spPr bwMode="auto">
          <a:xfrm flipV="1">
            <a:off x="4716463" y="4506913"/>
            <a:ext cx="215900" cy="1568450"/>
          </a:xfrm>
          <a:prstGeom prst="line">
            <a:avLst/>
          </a:prstGeom>
          <a:noFill/>
          <a:ln w="9525">
            <a:solidFill>
              <a:srgbClr val="0003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Text Box 28"/>
          <p:cNvSpPr txBox="1">
            <a:spLocks noChangeArrowheads="1"/>
          </p:cNvSpPr>
          <p:nvPr/>
        </p:nvSpPr>
        <p:spPr bwMode="auto">
          <a:xfrm>
            <a:off x="3275013" y="2546350"/>
            <a:ext cx="18716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009900"/>
                </a:solidFill>
              </a:rPr>
              <a:t>5-member prediction started 1 Nov 1970</a:t>
            </a:r>
            <a:endParaRPr lang="en-US" altLang="en-US">
              <a:solidFill>
                <a:srgbClr val="009900"/>
              </a:solidFill>
            </a:endParaRPr>
          </a:p>
        </p:txBody>
      </p:sp>
      <p:sp>
        <p:nvSpPr>
          <p:cNvPr id="16393" name="Text Box 17"/>
          <p:cNvSpPr txBox="1">
            <a:spLocks noChangeArrowheads="1"/>
          </p:cNvSpPr>
          <p:nvPr/>
        </p:nvSpPr>
        <p:spPr bwMode="auto">
          <a:xfrm>
            <a:off x="1619250" y="2751138"/>
            <a:ext cx="1871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CC0000"/>
                </a:solidFill>
              </a:rPr>
              <a:t>5-member prediction started 1 Nov 1965</a:t>
            </a:r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-107950" y="3467100"/>
            <a:ext cx="1871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0070C0"/>
                </a:solidFill>
              </a:rPr>
              <a:t>5-member prediction started 1 Nov 1960</a:t>
            </a:r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6395" name="Freeform 6"/>
          <p:cNvSpPr>
            <a:spLocks/>
          </p:cNvSpPr>
          <p:nvPr/>
        </p:nvSpPr>
        <p:spPr bwMode="auto">
          <a:xfrm>
            <a:off x="679450" y="4791075"/>
            <a:ext cx="1155700" cy="720725"/>
          </a:xfrm>
          <a:custGeom>
            <a:avLst/>
            <a:gdLst>
              <a:gd name="T0" fmla="*/ 0 w 1457"/>
              <a:gd name="T1" fmla="*/ 2147483647 h 556"/>
              <a:gd name="T2" fmla="*/ 2147483647 w 1457"/>
              <a:gd name="T3" fmla="*/ 2147483647 h 556"/>
              <a:gd name="T4" fmla="*/ 2147483647 w 1457"/>
              <a:gd name="T5" fmla="*/ 2147483647 h 556"/>
              <a:gd name="T6" fmla="*/ 2147483647 w 1457"/>
              <a:gd name="T7" fmla="*/ 2147483647 h 556"/>
              <a:gd name="T8" fmla="*/ 2147483647 w 1457"/>
              <a:gd name="T9" fmla="*/ 0 h 5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556">
                <a:moveTo>
                  <a:pt x="0" y="556"/>
                </a:moveTo>
                <a:cubicBezTo>
                  <a:pt x="75" y="435"/>
                  <a:pt x="151" y="315"/>
                  <a:pt x="227" y="239"/>
                </a:cubicBezTo>
                <a:cubicBezTo>
                  <a:pt x="303" y="163"/>
                  <a:pt x="315" y="126"/>
                  <a:pt x="454" y="102"/>
                </a:cubicBezTo>
                <a:cubicBezTo>
                  <a:pt x="593" y="78"/>
                  <a:pt x="898" y="109"/>
                  <a:pt x="1065" y="92"/>
                </a:cubicBezTo>
                <a:cubicBezTo>
                  <a:pt x="1232" y="75"/>
                  <a:pt x="1375" y="19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Freeform 7"/>
          <p:cNvSpPr>
            <a:spLocks/>
          </p:cNvSpPr>
          <p:nvPr/>
        </p:nvSpPr>
        <p:spPr bwMode="auto">
          <a:xfrm>
            <a:off x="679450" y="5372100"/>
            <a:ext cx="1147763" cy="139700"/>
          </a:xfrm>
          <a:custGeom>
            <a:avLst/>
            <a:gdLst>
              <a:gd name="T0" fmla="*/ 0 w 1457"/>
              <a:gd name="T1" fmla="*/ 2147483647 h 176"/>
              <a:gd name="T2" fmla="*/ 2147483647 w 1457"/>
              <a:gd name="T3" fmla="*/ 2147483647 h 176"/>
              <a:gd name="T4" fmla="*/ 2147483647 w 1457"/>
              <a:gd name="T5" fmla="*/ 2147483647 h 176"/>
              <a:gd name="T6" fmla="*/ 2147483647 w 1457"/>
              <a:gd name="T7" fmla="*/ 2147483647 h 176"/>
              <a:gd name="T8" fmla="*/ 2147483647 w 1457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176">
                <a:moveTo>
                  <a:pt x="0" y="176"/>
                </a:moveTo>
                <a:cubicBezTo>
                  <a:pt x="45" y="157"/>
                  <a:pt x="91" y="138"/>
                  <a:pt x="182" y="131"/>
                </a:cubicBezTo>
                <a:cubicBezTo>
                  <a:pt x="273" y="124"/>
                  <a:pt x="386" y="147"/>
                  <a:pt x="545" y="131"/>
                </a:cubicBezTo>
                <a:cubicBezTo>
                  <a:pt x="704" y="115"/>
                  <a:pt x="983" y="57"/>
                  <a:pt x="1135" y="35"/>
                </a:cubicBezTo>
                <a:cubicBezTo>
                  <a:pt x="1287" y="13"/>
                  <a:pt x="1390" y="7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Freeform 8"/>
          <p:cNvSpPr>
            <a:spLocks/>
          </p:cNvSpPr>
          <p:nvPr/>
        </p:nvSpPr>
        <p:spPr bwMode="auto">
          <a:xfrm>
            <a:off x="679450" y="4508500"/>
            <a:ext cx="1147763" cy="1003300"/>
          </a:xfrm>
          <a:custGeom>
            <a:avLst/>
            <a:gdLst>
              <a:gd name="T0" fmla="*/ 0 w 1446"/>
              <a:gd name="T1" fmla="*/ 2147483647 h 706"/>
              <a:gd name="T2" fmla="*/ 2147483647 w 1446"/>
              <a:gd name="T3" fmla="*/ 2147483647 h 706"/>
              <a:gd name="T4" fmla="*/ 2147483647 w 1446"/>
              <a:gd name="T5" fmla="*/ 2147483647 h 706"/>
              <a:gd name="T6" fmla="*/ 2147483647 w 1446"/>
              <a:gd name="T7" fmla="*/ 0 h 7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706">
                <a:moveTo>
                  <a:pt x="0" y="706"/>
                </a:moveTo>
                <a:cubicBezTo>
                  <a:pt x="128" y="664"/>
                  <a:pt x="250" y="622"/>
                  <a:pt x="408" y="570"/>
                </a:cubicBezTo>
                <a:cubicBezTo>
                  <a:pt x="566" y="518"/>
                  <a:pt x="777" y="487"/>
                  <a:pt x="950" y="392"/>
                </a:cubicBezTo>
                <a:cubicBezTo>
                  <a:pt x="1123" y="297"/>
                  <a:pt x="1343" y="82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Freeform 18"/>
          <p:cNvSpPr>
            <a:spLocks/>
          </p:cNvSpPr>
          <p:nvPr/>
        </p:nvSpPr>
        <p:spPr bwMode="auto">
          <a:xfrm>
            <a:off x="679450" y="4775200"/>
            <a:ext cx="1147763" cy="736600"/>
          </a:xfrm>
          <a:custGeom>
            <a:avLst/>
            <a:gdLst>
              <a:gd name="T0" fmla="*/ 0 w 1446"/>
              <a:gd name="T1" fmla="*/ 2147483647 h 636"/>
              <a:gd name="T2" fmla="*/ 2147483647 w 1446"/>
              <a:gd name="T3" fmla="*/ 2147483647 h 636"/>
              <a:gd name="T4" fmla="*/ 2147483647 w 1446"/>
              <a:gd name="T5" fmla="*/ 2147483647 h 636"/>
              <a:gd name="T6" fmla="*/ 2147483647 w 1446"/>
              <a:gd name="T7" fmla="*/ 2147483647 h 636"/>
              <a:gd name="T8" fmla="*/ 2147483647 w 1446"/>
              <a:gd name="T9" fmla="*/ 0 h 6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6" h="636">
                <a:moveTo>
                  <a:pt x="0" y="636"/>
                </a:moveTo>
                <a:cubicBezTo>
                  <a:pt x="72" y="601"/>
                  <a:pt x="316" y="520"/>
                  <a:pt x="432" y="426"/>
                </a:cubicBezTo>
                <a:cubicBezTo>
                  <a:pt x="548" y="332"/>
                  <a:pt x="584" y="123"/>
                  <a:pt x="697" y="69"/>
                </a:cubicBezTo>
                <a:cubicBezTo>
                  <a:pt x="810" y="15"/>
                  <a:pt x="986" y="114"/>
                  <a:pt x="1111" y="103"/>
                </a:cubicBezTo>
                <a:cubicBezTo>
                  <a:pt x="1236" y="92"/>
                  <a:pt x="1376" y="21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Freeform 19"/>
          <p:cNvSpPr>
            <a:spLocks/>
          </p:cNvSpPr>
          <p:nvPr/>
        </p:nvSpPr>
        <p:spPr bwMode="auto">
          <a:xfrm>
            <a:off x="679450" y="4791075"/>
            <a:ext cx="1155700" cy="738188"/>
          </a:xfrm>
          <a:custGeom>
            <a:avLst/>
            <a:gdLst>
              <a:gd name="T0" fmla="*/ 0 w 1446"/>
              <a:gd name="T1" fmla="*/ 2147483647 h 475"/>
              <a:gd name="T2" fmla="*/ 2147483647 w 1446"/>
              <a:gd name="T3" fmla="*/ 2147483647 h 475"/>
              <a:gd name="T4" fmla="*/ 2147483647 w 1446"/>
              <a:gd name="T5" fmla="*/ 2147483647 h 475"/>
              <a:gd name="T6" fmla="*/ 2147483647 w 1446"/>
              <a:gd name="T7" fmla="*/ 0 h 4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475">
                <a:moveTo>
                  <a:pt x="0" y="466"/>
                </a:moveTo>
                <a:cubicBezTo>
                  <a:pt x="85" y="461"/>
                  <a:pt x="344" y="475"/>
                  <a:pt x="512" y="438"/>
                </a:cubicBezTo>
                <a:cubicBezTo>
                  <a:pt x="680" y="401"/>
                  <a:pt x="852" y="315"/>
                  <a:pt x="1008" y="242"/>
                </a:cubicBezTo>
                <a:cubicBezTo>
                  <a:pt x="1164" y="169"/>
                  <a:pt x="1355" y="50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Freeform 13"/>
          <p:cNvSpPr>
            <a:spLocks/>
          </p:cNvSpPr>
          <p:nvPr/>
        </p:nvSpPr>
        <p:spPr bwMode="auto">
          <a:xfrm>
            <a:off x="2266950" y="4365625"/>
            <a:ext cx="936625" cy="865188"/>
          </a:xfrm>
          <a:custGeom>
            <a:avLst/>
            <a:gdLst>
              <a:gd name="T0" fmla="*/ 0 w 1452"/>
              <a:gd name="T1" fmla="*/ 2147483647 h 817"/>
              <a:gd name="T2" fmla="*/ 2147483647 w 1452"/>
              <a:gd name="T3" fmla="*/ 2147483647 h 817"/>
              <a:gd name="T4" fmla="*/ 2147483647 w 1452"/>
              <a:gd name="T5" fmla="*/ 2147483647 h 817"/>
              <a:gd name="T6" fmla="*/ 2147483647 w 1452"/>
              <a:gd name="T7" fmla="*/ 0 h 8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2" h="817">
                <a:moveTo>
                  <a:pt x="0" y="817"/>
                </a:moveTo>
                <a:cubicBezTo>
                  <a:pt x="60" y="669"/>
                  <a:pt x="121" y="521"/>
                  <a:pt x="272" y="408"/>
                </a:cubicBezTo>
                <a:cubicBezTo>
                  <a:pt x="423" y="295"/>
                  <a:pt x="710" y="204"/>
                  <a:pt x="907" y="136"/>
                </a:cubicBezTo>
                <a:cubicBezTo>
                  <a:pt x="1104" y="68"/>
                  <a:pt x="1354" y="23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Freeform 14"/>
          <p:cNvSpPr>
            <a:spLocks/>
          </p:cNvSpPr>
          <p:nvPr/>
        </p:nvSpPr>
        <p:spPr bwMode="auto">
          <a:xfrm>
            <a:off x="2266950" y="4549775"/>
            <a:ext cx="936625" cy="681038"/>
          </a:xfrm>
          <a:custGeom>
            <a:avLst/>
            <a:gdLst>
              <a:gd name="T0" fmla="*/ 0 w 1452"/>
              <a:gd name="T1" fmla="*/ 2147483647 h 643"/>
              <a:gd name="T2" fmla="*/ 2147483647 w 1452"/>
              <a:gd name="T3" fmla="*/ 2147483647 h 643"/>
              <a:gd name="T4" fmla="*/ 2147483647 w 1452"/>
              <a:gd name="T5" fmla="*/ 2147483647 h 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2" h="643">
                <a:moveTo>
                  <a:pt x="0" y="643"/>
                </a:moveTo>
                <a:cubicBezTo>
                  <a:pt x="378" y="419"/>
                  <a:pt x="756" y="196"/>
                  <a:pt x="998" y="98"/>
                </a:cubicBezTo>
                <a:cubicBezTo>
                  <a:pt x="1240" y="0"/>
                  <a:pt x="1377" y="68"/>
                  <a:pt x="1452" y="53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Freeform 15"/>
          <p:cNvSpPr>
            <a:spLocks/>
          </p:cNvSpPr>
          <p:nvPr/>
        </p:nvSpPr>
        <p:spPr bwMode="auto">
          <a:xfrm>
            <a:off x="2266950" y="5013325"/>
            <a:ext cx="936625" cy="382588"/>
          </a:xfrm>
          <a:custGeom>
            <a:avLst/>
            <a:gdLst>
              <a:gd name="T0" fmla="*/ 0 w 1452"/>
              <a:gd name="T1" fmla="*/ 2147483647 h 362"/>
              <a:gd name="T2" fmla="*/ 2147483647 w 1452"/>
              <a:gd name="T3" fmla="*/ 2147483647 h 362"/>
              <a:gd name="T4" fmla="*/ 2147483647 w 1452"/>
              <a:gd name="T5" fmla="*/ 2147483647 h 362"/>
              <a:gd name="T6" fmla="*/ 2147483647 w 1452"/>
              <a:gd name="T7" fmla="*/ 0 h 3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2" h="362">
                <a:moveTo>
                  <a:pt x="0" y="227"/>
                </a:moveTo>
                <a:cubicBezTo>
                  <a:pt x="242" y="242"/>
                  <a:pt x="484" y="257"/>
                  <a:pt x="681" y="272"/>
                </a:cubicBezTo>
                <a:cubicBezTo>
                  <a:pt x="878" y="287"/>
                  <a:pt x="1052" y="362"/>
                  <a:pt x="1180" y="317"/>
                </a:cubicBezTo>
                <a:cubicBezTo>
                  <a:pt x="1308" y="272"/>
                  <a:pt x="1407" y="53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3" name="Freeform 20"/>
          <p:cNvSpPr>
            <a:spLocks/>
          </p:cNvSpPr>
          <p:nvPr/>
        </p:nvSpPr>
        <p:spPr bwMode="auto">
          <a:xfrm>
            <a:off x="2266950" y="4468813"/>
            <a:ext cx="919163" cy="762000"/>
          </a:xfrm>
          <a:custGeom>
            <a:avLst/>
            <a:gdLst>
              <a:gd name="T0" fmla="*/ 0 w 1426"/>
              <a:gd name="T1" fmla="*/ 2147483647 h 720"/>
              <a:gd name="T2" fmla="*/ 2147483647 w 1426"/>
              <a:gd name="T3" fmla="*/ 2147483647 h 720"/>
              <a:gd name="T4" fmla="*/ 2147483647 w 1426"/>
              <a:gd name="T5" fmla="*/ 2147483647 h 720"/>
              <a:gd name="T6" fmla="*/ 2147483647 w 1426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26" h="720">
                <a:moveTo>
                  <a:pt x="0" y="720"/>
                </a:moveTo>
                <a:cubicBezTo>
                  <a:pt x="99" y="684"/>
                  <a:pt x="432" y="590"/>
                  <a:pt x="596" y="507"/>
                </a:cubicBezTo>
                <a:cubicBezTo>
                  <a:pt x="760" y="424"/>
                  <a:pt x="850" y="303"/>
                  <a:pt x="988" y="219"/>
                </a:cubicBezTo>
                <a:cubicBezTo>
                  <a:pt x="1126" y="135"/>
                  <a:pt x="1335" y="46"/>
                  <a:pt x="1426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Freeform 31"/>
          <p:cNvSpPr>
            <a:spLocks/>
          </p:cNvSpPr>
          <p:nvPr/>
        </p:nvSpPr>
        <p:spPr bwMode="auto">
          <a:xfrm>
            <a:off x="2266950" y="4749800"/>
            <a:ext cx="936625" cy="481013"/>
          </a:xfrm>
          <a:custGeom>
            <a:avLst/>
            <a:gdLst>
              <a:gd name="T0" fmla="*/ 0 w 1452"/>
              <a:gd name="T1" fmla="*/ 2147483647 h 454"/>
              <a:gd name="T2" fmla="*/ 2147483647 w 1452"/>
              <a:gd name="T3" fmla="*/ 2147483647 h 454"/>
              <a:gd name="T4" fmla="*/ 2147483647 w 1452"/>
              <a:gd name="T5" fmla="*/ 2147483647 h 454"/>
              <a:gd name="T6" fmla="*/ 2147483647 w 1452"/>
              <a:gd name="T7" fmla="*/ 2147483647 h 454"/>
              <a:gd name="T8" fmla="*/ 2147483647 w 1452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2" h="454">
                <a:moveTo>
                  <a:pt x="0" y="454"/>
                </a:moveTo>
                <a:cubicBezTo>
                  <a:pt x="151" y="416"/>
                  <a:pt x="303" y="378"/>
                  <a:pt x="454" y="363"/>
                </a:cubicBezTo>
                <a:cubicBezTo>
                  <a:pt x="605" y="348"/>
                  <a:pt x="779" y="378"/>
                  <a:pt x="907" y="363"/>
                </a:cubicBezTo>
                <a:cubicBezTo>
                  <a:pt x="1035" y="348"/>
                  <a:pt x="1134" y="332"/>
                  <a:pt x="1225" y="272"/>
                </a:cubicBezTo>
                <a:cubicBezTo>
                  <a:pt x="1316" y="212"/>
                  <a:pt x="1414" y="45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5" name="Freeform 22"/>
          <p:cNvSpPr>
            <a:spLocks/>
          </p:cNvSpPr>
          <p:nvPr/>
        </p:nvSpPr>
        <p:spPr bwMode="auto">
          <a:xfrm>
            <a:off x="3744913" y="4167188"/>
            <a:ext cx="1042987" cy="835025"/>
          </a:xfrm>
          <a:custGeom>
            <a:avLst/>
            <a:gdLst>
              <a:gd name="T0" fmla="*/ 0 w 1315"/>
              <a:gd name="T1" fmla="*/ 2147483647 h 681"/>
              <a:gd name="T2" fmla="*/ 2147483647 w 1315"/>
              <a:gd name="T3" fmla="*/ 2147483647 h 681"/>
              <a:gd name="T4" fmla="*/ 2147483647 w 1315"/>
              <a:gd name="T5" fmla="*/ 0 h 6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15" h="681">
                <a:moveTo>
                  <a:pt x="0" y="681"/>
                </a:moveTo>
                <a:cubicBezTo>
                  <a:pt x="230" y="669"/>
                  <a:pt x="461" y="658"/>
                  <a:pt x="680" y="545"/>
                </a:cubicBezTo>
                <a:cubicBezTo>
                  <a:pt x="899" y="432"/>
                  <a:pt x="1209" y="91"/>
                  <a:pt x="1315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Freeform 23"/>
          <p:cNvSpPr>
            <a:spLocks/>
          </p:cNvSpPr>
          <p:nvPr/>
        </p:nvSpPr>
        <p:spPr bwMode="auto">
          <a:xfrm>
            <a:off x="3744913" y="5119688"/>
            <a:ext cx="1008062" cy="396875"/>
          </a:xfrm>
          <a:custGeom>
            <a:avLst/>
            <a:gdLst>
              <a:gd name="T0" fmla="*/ 0 w 1270"/>
              <a:gd name="T1" fmla="*/ 0 h 324"/>
              <a:gd name="T2" fmla="*/ 2147483647 w 1270"/>
              <a:gd name="T3" fmla="*/ 2147483647 h 324"/>
              <a:gd name="T4" fmla="*/ 2147483647 w 1270"/>
              <a:gd name="T5" fmla="*/ 2147483647 h 3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70" h="324">
                <a:moveTo>
                  <a:pt x="0" y="0"/>
                </a:moveTo>
                <a:cubicBezTo>
                  <a:pt x="347" y="155"/>
                  <a:pt x="695" y="310"/>
                  <a:pt x="907" y="317"/>
                </a:cubicBezTo>
                <a:cubicBezTo>
                  <a:pt x="1119" y="324"/>
                  <a:pt x="1210" y="90"/>
                  <a:pt x="1270" y="45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7" name="Freeform 24"/>
          <p:cNvSpPr>
            <a:spLocks/>
          </p:cNvSpPr>
          <p:nvPr/>
        </p:nvSpPr>
        <p:spPr bwMode="auto">
          <a:xfrm>
            <a:off x="3600450" y="4892675"/>
            <a:ext cx="1079500" cy="361950"/>
          </a:xfrm>
          <a:custGeom>
            <a:avLst/>
            <a:gdLst>
              <a:gd name="T0" fmla="*/ 0 w 1361"/>
              <a:gd name="T1" fmla="*/ 2147483647 h 295"/>
              <a:gd name="T2" fmla="*/ 2147483647 w 1361"/>
              <a:gd name="T3" fmla="*/ 2147483647 h 295"/>
              <a:gd name="T4" fmla="*/ 2147483647 w 1361"/>
              <a:gd name="T5" fmla="*/ 0 h 2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1" h="295">
                <a:moveTo>
                  <a:pt x="0" y="136"/>
                </a:moveTo>
                <a:cubicBezTo>
                  <a:pt x="340" y="215"/>
                  <a:pt x="681" y="295"/>
                  <a:pt x="908" y="272"/>
                </a:cubicBezTo>
                <a:cubicBezTo>
                  <a:pt x="1135" y="249"/>
                  <a:pt x="1293" y="38"/>
                  <a:pt x="1361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8" name="Freeform 25"/>
          <p:cNvSpPr>
            <a:spLocks/>
          </p:cNvSpPr>
          <p:nvPr/>
        </p:nvSpPr>
        <p:spPr bwMode="auto">
          <a:xfrm>
            <a:off x="3600450" y="4502150"/>
            <a:ext cx="1079500" cy="500063"/>
          </a:xfrm>
          <a:custGeom>
            <a:avLst/>
            <a:gdLst>
              <a:gd name="T0" fmla="*/ 0 w 1360"/>
              <a:gd name="T1" fmla="*/ 2147483647 h 408"/>
              <a:gd name="T2" fmla="*/ 2147483647 w 1360"/>
              <a:gd name="T3" fmla="*/ 2147483647 h 408"/>
              <a:gd name="T4" fmla="*/ 2147483647 w 1360"/>
              <a:gd name="T5" fmla="*/ 0 h 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0" h="408">
                <a:moveTo>
                  <a:pt x="0" y="408"/>
                </a:moveTo>
                <a:cubicBezTo>
                  <a:pt x="187" y="368"/>
                  <a:pt x="892" y="238"/>
                  <a:pt x="1119" y="170"/>
                </a:cubicBezTo>
                <a:cubicBezTo>
                  <a:pt x="1346" y="102"/>
                  <a:pt x="1310" y="35"/>
                  <a:pt x="1360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9" name="Freeform 26"/>
          <p:cNvSpPr>
            <a:spLocks/>
          </p:cNvSpPr>
          <p:nvPr/>
        </p:nvSpPr>
        <p:spPr bwMode="auto">
          <a:xfrm>
            <a:off x="3600450" y="5033963"/>
            <a:ext cx="1044575" cy="112712"/>
          </a:xfrm>
          <a:custGeom>
            <a:avLst/>
            <a:gdLst>
              <a:gd name="T0" fmla="*/ 0 w 1316"/>
              <a:gd name="T1" fmla="*/ 0 h 91"/>
              <a:gd name="T2" fmla="*/ 2147483647 w 1316"/>
              <a:gd name="T3" fmla="*/ 2147483647 h 91"/>
              <a:gd name="T4" fmla="*/ 2147483647 w 1316"/>
              <a:gd name="T5" fmla="*/ 2147483647 h 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16" h="91">
                <a:moveTo>
                  <a:pt x="0" y="0"/>
                </a:moveTo>
                <a:cubicBezTo>
                  <a:pt x="253" y="15"/>
                  <a:pt x="507" y="30"/>
                  <a:pt x="726" y="45"/>
                </a:cubicBezTo>
                <a:cubicBezTo>
                  <a:pt x="945" y="60"/>
                  <a:pt x="1210" y="83"/>
                  <a:pt x="1316" y="91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Climate prediction experiments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Freeform 3"/>
          <p:cNvSpPr>
            <a:spLocks/>
          </p:cNvSpPr>
          <p:nvPr/>
        </p:nvSpPr>
        <p:spPr bwMode="auto">
          <a:xfrm>
            <a:off x="466725" y="2259013"/>
            <a:ext cx="8426450" cy="3455987"/>
          </a:xfrm>
          <a:custGeom>
            <a:avLst/>
            <a:gdLst>
              <a:gd name="T0" fmla="*/ 0 w 5852"/>
              <a:gd name="T1" fmla="*/ 2147483647 h 2177"/>
              <a:gd name="T2" fmla="*/ 2147483647 w 5852"/>
              <a:gd name="T3" fmla="*/ 2147483647 h 2177"/>
              <a:gd name="T4" fmla="*/ 2147483647 w 5852"/>
              <a:gd name="T5" fmla="*/ 2147483647 h 2177"/>
              <a:gd name="T6" fmla="*/ 2147483647 w 5852"/>
              <a:gd name="T7" fmla="*/ 2147483647 h 2177"/>
              <a:gd name="T8" fmla="*/ 2147483647 w 5852"/>
              <a:gd name="T9" fmla="*/ 2147483647 h 2177"/>
              <a:gd name="T10" fmla="*/ 2147483647 w 5852"/>
              <a:gd name="T11" fmla="*/ 2147483647 h 2177"/>
              <a:gd name="T12" fmla="*/ 2147483647 w 5852"/>
              <a:gd name="T13" fmla="*/ 2147483647 h 2177"/>
              <a:gd name="T14" fmla="*/ 2147483647 w 5852"/>
              <a:gd name="T15" fmla="*/ 2147483647 h 2177"/>
              <a:gd name="T16" fmla="*/ 2147483647 w 5852"/>
              <a:gd name="T17" fmla="*/ 2147483647 h 2177"/>
              <a:gd name="T18" fmla="*/ 2147483647 w 5852"/>
              <a:gd name="T19" fmla="*/ 2147483647 h 2177"/>
              <a:gd name="T20" fmla="*/ 2147483647 w 5852"/>
              <a:gd name="T21" fmla="*/ 0 h 21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150" cmpd="sng">
            <a:solidFill>
              <a:srgbClr val="0003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Text Box 9"/>
          <p:cNvSpPr txBox="1">
            <a:spLocks noChangeArrowheads="1"/>
          </p:cNvSpPr>
          <p:nvPr/>
        </p:nvSpPr>
        <p:spPr bwMode="auto">
          <a:xfrm>
            <a:off x="3779838" y="6075363"/>
            <a:ext cx="19446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Observations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7413" name="Text Box 12"/>
          <p:cNvSpPr txBox="1">
            <a:spLocks noChangeArrowheads="1"/>
          </p:cNvSpPr>
          <p:nvPr/>
        </p:nvSpPr>
        <p:spPr bwMode="auto">
          <a:xfrm>
            <a:off x="107950" y="5861050"/>
            <a:ext cx="9350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/>
              <a:t> </a:t>
            </a:r>
            <a:r>
              <a:rPr lang="en-GB" altLang="en-US">
                <a:solidFill>
                  <a:srgbClr val="000308"/>
                </a:solidFill>
              </a:rPr>
              <a:t>1960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7414" name="Text Box 29"/>
          <p:cNvSpPr txBox="1">
            <a:spLocks noChangeArrowheads="1"/>
          </p:cNvSpPr>
          <p:nvPr/>
        </p:nvSpPr>
        <p:spPr bwMode="auto">
          <a:xfrm>
            <a:off x="7958138" y="5861050"/>
            <a:ext cx="9350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 2015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7415" name="Text Box 37"/>
          <p:cNvSpPr txBox="1">
            <a:spLocks noChangeArrowheads="1"/>
          </p:cNvSpPr>
          <p:nvPr/>
        </p:nvSpPr>
        <p:spPr bwMode="auto">
          <a:xfrm>
            <a:off x="5795963" y="960438"/>
            <a:ext cx="18716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990099"/>
                </a:solidFill>
              </a:rPr>
              <a:t>5-member prediction started 1 Nov 2014</a:t>
            </a:r>
            <a:endParaRPr lang="en-US" altLang="en-US">
              <a:solidFill>
                <a:srgbClr val="990099"/>
              </a:solidFill>
            </a:endParaRPr>
          </a:p>
        </p:txBody>
      </p:sp>
      <p:sp>
        <p:nvSpPr>
          <p:cNvPr id="17416" name="Line 10"/>
          <p:cNvSpPr>
            <a:spLocks noChangeShapeType="1"/>
          </p:cNvSpPr>
          <p:nvPr/>
        </p:nvSpPr>
        <p:spPr bwMode="auto">
          <a:xfrm flipV="1">
            <a:off x="4716463" y="4506913"/>
            <a:ext cx="215900" cy="1568450"/>
          </a:xfrm>
          <a:prstGeom prst="line">
            <a:avLst/>
          </a:prstGeom>
          <a:noFill/>
          <a:ln w="9525">
            <a:solidFill>
              <a:srgbClr val="0003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Text Box 28"/>
          <p:cNvSpPr txBox="1">
            <a:spLocks noChangeArrowheads="1"/>
          </p:cNvSpPr>
          <p:nvPr/>
        </p:nvSpPr>
        <p:spPr bwMode="auto">
          <a:xfrm>
            <a:off x="3275013" y="2546350"/>
            <a:ext cx="18716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009900"/>
                </a:solidFill>
              </a:rPr>
              <a:t>5-member prediction started 1 Nov 1970</a:t>
            </a:r>
            <a:endParaRPr lang="en-US" altLang="en-US">
              <a:solidFill>
                <a:srgbClr val="009900"/>
              </a:solidFill>
            </a:endParaRPr>
          </a:p>
        </p:txBody>
      </p:sp>
      <p:sp>
        <p:nvSpPr>
          <p:cNvPr id="17418" name="Text Box 17"/>
          <p:cNvSpPr txBox="1">
            <a:spLocks noChangeArrowheads="1"/>
          </p:cNvSpPr>
          <p:nvPr/>
        </p:nvSpPr>
        <p:spPr bwMode="auto">
          <a:xfrm>
            <a:off x="1619250" y="2751138"/>
            <a:ext cx="1871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CC0000"/>
                </a:solidFill>
              </a:rPr>
              <a:t>5-member prediction started 1 Nov 1965</a:t>
            </a:r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-107950" y="3467100"/>
            <a:ext cx="1871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0070C0"/>
                </a:solidFill>
              </a:rPr>
              <a:t>5-member prediction started 1 Nov 1960</a:t>
            </a:r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7420" name="Freeform 6"/>
          <p:cNvSpPr>
            <a:spLocks/>
          </p:cNvSpPr>
          <p:nvPr/>
        </p:nvSpPr>
        <p:spPr bwMode="auto">
          <a:xfrm>
            <a:off x="679450" y="4791075"/>
            <a:ext cx="1155700" cy="720725"/>
          </a:xfrm>
          <a:custGeom>
            <a:avLst/>
            <a:gdLst>
              <a:gd name="T0" fmla="*/ 0 w 1457"/>
              <a:gd name="T1" fmla="*/ 2147483647 h 556"/>
              <a:gd name="T2" fmla="*/ 2147483647 w 1457"/>
              <a:gd name="T3" fmla="*/ 2147483647 h 556"/>
              <a:gd name="T4" fmla="*/ 2147483647 w 1457"/>
              <a:gd name="T5" fmla="*/ 2147483647 h 556"/>
              <a:gd name="T6" fmla="*/ 2147483647 w 1457"/>
              <a:gd name="T7" fmla="*/ 2147483647 h 556"/>
              <a:gd name="T8" fmla="*/ 2147483647 w 1457"/>
              <a:gd name="T9" fmla="*/ 0 h 5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556">
                <a:moveTo>
                  <a:pt x="0" y="556"/>
                </a:moveTo>
                <a:cubicBezTo>
                  <a:pt x="75" y="435"/>
                  <a:pt x="151" y="315"/>
                  <a:pt x="227" y="239"/>
                </a:cubicBezTo>
                <a:cubicBezTo>
                  <a:pt x="303" y="163"/>
                  <a:pt x="315" y="126"/>
                  <a:pt x="454" y="102"/>
                </a:cubicBezTo>
                <a:cubicBezTo>
                  <a:pt x="593" y="78"/>
                  <a:pt x="898" y="109"/>
                  <a:pt x="1065" y="92"/>
                </a:cubicBezTo>
                <a:cubicBezTo>
                  <a:pt x="1232" y="75"/>
                  <a:pt x="1375" y="19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Freeform 7"/>
          <p:cNvSpPr>
            <a:spLocks/>
          </p:cNvSpPr>
          <p:nvPr/>
        </p:nvSpPr>
        <p:spPr bwMode="auto">
          <a:xfrm>
            <a:off x="679450" y="5372100"/>
            <a:ext cx="1147763" cy="139700"/>
          </a:xfrm>
          <a:custGeom>
            <a:avLst/>
            <a:gdLst>
              <a:gd name="T0" fmla="*/ 0 w 1457"/>
              <a:gd name="T1" fmla="*/ 2147483647 h 176"/>
              <a:gd name="T2" fmla="*/ 2147483647 w 1457"/>
              <a:gd name="T3" fmla="*/ 2147483647 h 176"/>
              <a:gd name="T4" fmla="*/ 2147483647 w 1457"/>
              <a:gd name="T5" fmla="*/ 2147483647 h 176"/>
              <a:gd name="T6" fmla="*/ 2147483647 w 1457"/>
              <a:gd name="T7" fmla="*/ 2147483647 h 176"/>
              <a:gd name="T8" fmla="*/ 2147483647 w 1457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176">
                <a:moveTo>
                  <a:pt x="0" y="176"/>
                </a:moveTo>
                <a:cubicBezTo>
                  <a:pt x="45" y="157"/>
                  <a:pt x="91" y="138"/>
                  <a:pt x="182" y="131"/>
                </a:cubicBezTo>
                <a:cubicBezTo>
                  <a:pt x="273" y="124"/>
                  <a:pt x="386" y="147"/>
                  <a:pt x="545" y="131"/>
                </a:cubicBezTo>
                <a:cubicBezTo>
                  <a:pt x="704" y="115"/>
                  <a:pt x="983" y="57"/>
                  <a:pt x="1135" y="35"/>
                </a:cubicBezTo>
                <a:cubicBezTo>
                  <a:pt x="1287" y="13"/>
                  <a:pt x="1390" y="7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Freeform 8"/>
          <p:cNvSpPr>
            <a:spLocks/>
          </p:cNvSpPr>
          <p:nvPr/>
        </p:nvSpPr>
        <p:spPr bwMode="auto">
          <a:xfrm>
            <a:off x="679450" y="4508500"/>
            <a:ext cx="1147763" cy="1003300"/>
          </a:xfrm>
          <a:custGeom>
            <a:avLst/>
            <a:gdLst>
              <a:gd name="T0" fmla="*/ 0 w 1446"/>
              <a:gd name="T1" fmla="*/ 2147483647 h 706"/>
              <a:gd name="T2" fmla="*/ 2147483647 w 1446"/>
              <a:gd name="T3" fmla="*/ 2147483647 h 706"/>
              <a:gd name="T4" fmla="*/ 2147483647 w 1446"/>
              <a:gd name="T5" fmla="*/ 2147483647 h 706"/>
              <a:gd name="T6" fmla="*/ 2147483647 w 1446"/>
              <a:gd name="T7" fmla="*/ 0 h 7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706">
                <a:moveTo>
                  <a:pt x="0" y="706"/>
                </a:moveTo>
                <a:cubicBezTo>
                  <a:pt x="128" y="664"/>
                  <a:pt x="250" y="622"/>
                  <a:pt x="408" y="570"/>
                </a:cubicBezTo>
                <a:cubicBezTo>
                  <a:pt x="566" y="518"/>
                  <a:pt x="777" y="487"/>
                  <a:pt x="950" y="392"/>
                </a:cubicBezTo>
                <a:cubicBezTo>
                  <a:pt x="1123" y="297"/>
                  <a:pt x="1343" y="82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Freeform 18"/>
          <p:cNvSpPr>
            <a:spLocks/>
          </p:cNvSpPr>
          <p:nvPr/>
        </p:nvSpPr>
        <p:spPr bwMode="auto">
          <a:xfrm>
            <a:off x="679450" y="4775200"/>
            <a:ext cx="1147763" cy="736600"/>
          </a:xfrm>
          <a:custGeom>
            <a:avLst/>
            <a:gdLst>
              <a:gd name="T0" fmla="*/ 0 w 1446"/>
              <a:gd name="T1" fmla="*/ 2147483647 h 636"/>
              <a:gd name="T2" fmla="*/ 2147483647 w 1446"/>
              <a:gd name="T3" fmla="*/ 2147483647 h 636"/>
              <a:gd name="T4" fmla="*/ 2147483647 w 1446"/>
              <a:gd name="T5" fmla="*/ 2147483647 h 636"/>
              <a:gd name="T6" fmla="*/ 2147483647 w 1446"/>
              <a:gd name="T7" fmla="*/ 2147483647 h 636"/>
              <a:gd name="T8" fmla="*/ 2147483647 w 1446"/>
              <a:gd name="T9" fmla="*/ 0 h 6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6" h="636">
                <a:moveTo>
                  <a:pt x="0" y="636"/>
                </a:moveTo>
                <a:cubicBezTo>
                  <a:pt x="72" y="601"/>
                  <a:pt x="316" y="520"/>
                  <a:pt x="432" y="426"/>
                </a:cubicBezTo>
                <a:cubicBezTo>
                  <a:pt x="548" y="332"/>
                  <a:pt x="584" y="123"/>
                  <a:pt x="697" y="69"/>
                </a:cubicBezTo>
                <a:cubicBezTo>
                  <a:pt x="810" y="15"/>
                  <a:pt x="986" y="114"/>
                  <a:pt x="1111" y="103"/>
                </a:cubicBezTo>
                <a:cubicBezTo>
                  <a:pt x="1236" y="92"/>
                  <a:pt x="1376" y="21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Freeform 19"/>
          <p:cNvSpPr>
            <a:spLocks/>
          </p:cNvSpPr>
          <p:nvPr/>
        </p:nvSpPr>
        <p:spPr bwMode="auto">
          <a:xfrm>
            <a:off x="679450" y="4791075"/>
            <a:ext cx="1155700" cy="738188"/>
          </a:xfrm>
          <a:custGeom>
            <a:avLst/>
            <a:gdLst>
              <a:gd name="T0" fmla="*/ 0 w 1446"/>
              <a:gd name="T1" fmla="*/ 2147483647 h 475"/>
              <a:gd name="T2" fmla="*/ 2147483647 w 1446"/>
              <a:gd name="T3" fmla="*/ 2147483647 h 475"/>
              <a:gd name="T4" fmla="*/ 2147483647 w 1446"/>
              <a:gd name="T5" fmla="*/ 2147483647 h 475"/>
              <a:gd name="T6" fmla="*/ 2147483647 w 1446"/>
              <a:gd name="T7" fmla="*/ 0 h 4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475">
                <a:moveTo>
                  <a:pt x="0" y="466"/>
                </a:moveTo>
                <a:cubicBezTo>
                  <a:pt x="85" y="461"/>
                  <a:pt x="344" y="475"/>
                  <a:pt x="512" y="438"/>
                </a:cubicBezTo>
                <a:cubicBezTo>
                  <a:pt x="680" y="401"/>
                  <a:pt x="852" y="315"/>
                  <a:pt x="1008" y="242"/>
                </a:cubicBezTo>
                <a:cubicBezTo>
                  <a:pt x="1164" y="169"/>
                  <a:pt x="1355" y="50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Freeform 13"/>
          <p:cNvSpPr>
            <a:spLocks/>
          </p:cNvSpPr>
          <p:nvPr/>
        </p:nvSpPr>
        <p:spPr bwMode="auto">
          <a:xfrm>
            <a:off x="2266950" y="4365625"/>
            <a:ext cx="936625" cy="865188"/>
          </a:xfrm>
          <a:custGeom>
            <a:avLst/>
            <a:gdLst>
              <a:gd name="T0" fmla="*/ 0 w 1452"/>
              <a:gd name="T1" fmla="*/ 2147483647 h 817"/>
              <a:gd name="T2" fmla="*/ 2147483647 w 1452"/>
              <a:gd name="T3" fmla="*/ 2147483647 h 817"/>
              <a:gd name="T4" fmla="*/ 2147483647 w 1452"/>
              <a:gd name="T5" fmla="*/ 2147483647 h 817"/>
              <a:gd name="T6" fmla="*/ 2147483647 w 1452"/>
              <a:gd name="T7" fmla="*/ 0 h 8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2" h="817">
                <a:moveTo>
                  <a:pt x="0" y="817"/>
                </a:moveTo>
                <a:cubicBezTo>
                  <a:pt x="60" y="669"/>
                  <a:pt x="121" y="521"/>
                  <a:pt x="272" y="408"/>
                </a:cubicBezTo>
                <a:cubicBezTo>
                  <a:pt x="423" y="295"/>
                  <a:pt x="710" y="204"/>
                  <a:pt x="907" y="136"/>
                </a:cubicBezTo>
                <a:cubicBezTo>
                  <a:pt x="1104" y="68"/>
                  <a:pt x="1354" y="23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Freeform 14"/>
          <p:cNvSpPr>
            <a:spLocks/>
          </p:cNvSpPr>
          <p:nvPr/>
        </p:nvSpPr>
        <p:spPr bwMode="auto">
          <a:xfrm>
            <a:off x="2266950" y="4549775"/>
            <a:ext cx="936625" cy="681038"/>
          </a:xfrm>
          <a:custGeom>
            <a:avLst/>
            <a:gdLst>
              <a:gd name="T0" fmla="*/ 0 w 1452"/>
              <a:gd name="T1" fmla="*/ 2147483647 h 643"/>
              <a:gd name="T2" fmla="*/ 2147483647 w 1452"/>
              <a:gd name="T3" fmla="*/ 2147483647 h 643"/>
              <a:gd name="T4" fmla="*/ 2147483647 w 1452"/>
              <a:gd name="T5" fmla="*/ 2147483647 h 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2" h="643">
                <a:moveTo>
                  <a:pt x="0" y="643"/>
                </a:moveTo>
                <a:cubicBezTo>
                  <a:pt x="378" y="419"/>
                  <a:pt x="756" y="196"/>
                  <a:pt x="998" y="98"/>
                </a:cubicBezTo>
                <a:cubicBezTo>
                  <a:pt x="1240" y="0"/>
                  <a:pt x="1377" y="68"/>
                  <a:pt x="1452" y="53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Freeform 15"/>
          <p:cNvSpPr>
            <a:spLocks/>
          </p:cNvSpPr>
          <p:nvPr/>
        </p:nvSpPr>
        <p:spPr bwMode="auto">
          <a:xfrm>
            <a:off x="2266950" y="5013325"/>
            <a:ext cx="936625" cy="382588"/>
          </a:xfrm>
          <a:custGeom>
            <a:avLst/>
            <a:gdLst>
              <a:gd name="T0" fmla="*/ 0 w 1452"/>
              <a:gd name="T1" fmla="*/ 2147483647 h 362"/>
              <a:gd name="T2" fmla="*/ 2147483647 w 1452"/>
              <a:gd name="T3" fmla="*/ 2147483647 h 362"/>
              <a:gd name="T4" fmla="*/ 2147483647 w 1452"/>
              <a:gd name="T5" fmla="*/ 2147483647 h 362"/>
              <a:gd name="T6" fmla="*/ 2147483647 w 1452"/>
              <a:gd name="T7" fmla="*/ 0 h 3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2" h="362">
                <a:moveTo>
                  <a:pt x="0" y="227"/>
                </a:moveTo>
                <a:cubicBezTo>
                  <a:pt x="242" y="242"/>
                  <a:pt x="484" y="257"/>
                  <a:pt x="681" y="272"/>
                </a:cubicBezTo>
                <a:cubicBezTo>
                  <a:pt x="878" y="287"/>
                  <a:pt x="1052" y="362"/>
                  <a:pt x="1180" y="317"/>
                </a:cubicBezTo>
                <a:cubicBezTo>
                  <a:pt x="1308" y="272"/>
                  <a:pt x="1407" y="53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Freeform 20"/>
          <p:cNvSpPr>
            <a:spLocks/>
          </p:cNvSpPr>
          <p:nvPr/>
        </p:nvSpPr>
        <p:spPr bwMode="auto">
          <a:xfrm>
            <a:off x="2266950" y="4468813"/>
            <a:ext cx="919163" cy="762000"/>
          </a:xfrm>
          <a:custGeom>
            <a:avLst/>
            <a:gdLst>
              <a:gd name="T0" fmla="*/ 0 w 1426"/>
              <a:gd name="T1" fmla="*/ 2147483647 h 720"/>
              <a:gd name="T2" fmla="*/ 2147483647 w 1426"/>
              <a:gd name="T3" fmla="*/ 2147483647 h 720"/>
              <a:gd name="T4" fmla="*/ 2147483647 w 1426"/>
              <a:gd name="T5" fmla="*/ 2147483647 h 720"/>
              <a:gd name="T6" fmla="*/ 2147483647 w 1426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26" h="720">
                <a:moveTo>
                  <a:pt x="0" y="720"/>
                </a:moveTo>
                <a:cubicBezTo>
                  <a:pt x="99" y="684"/>
                  <a:pt x="432" y="590"/>
                  <a:pt x="596" y="507"/>
                </a:cubicBezTo>
                <a:cubicBezTo>
                  <a:pt x="760" y="424"/>
                  <a:pt x="850" y="303"/>
                  <a:pt x="988" y="219"/>
                </a:cubicBezTo>
                <a:cubicBezTo>
                  <a:pt x="1126" y="135"/>
                  <a:pt x="1335" y="46"/>
                  <a:pt x="1426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Freeform 31"/>
          <p:cNvSpPr>
            <a:spLocks/>
          </p:cNvSpPr>
          <p:nvPr/>
        </p:nvSpPr>
        <p:spPr bwMode="auto">
          <a:xfrm>
            <a:off x="2266950" y="4749800"/>
            <a:ext cx="936625" cy="481013"/>
          </a:xfrm>
          <a:custGeom>
            <a:avLst/>
            <a:gdLst>
              <a:gd name="T0" fmla="*/ 0 w 1452"/>
              <a:gd name="T1" fmla="*/ 2147483647 h 454"/>
              <a:gd name="T2" fmla="*/ 2147483647 w 1452"/>
              <a:gd name="T3" fmla="*/ 2147483647 h 454"/>
              <a:gd name="T4" fmla="*/ 2147483647 w 1452"/>
              <a:gd name="T5" fmla="*/ 2147483647 h 454"/>
              <a:gd name="T6" fmla="*/ 2147483647 w 1452"/>
              <a:gd name="T7" fmla="*/ 2147483647 h 454"/>
              <a:gd name="T8" fmla="*/ 2147483647 w 1452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2" h="454">
                <a:moveTo>
                  <a:pt x="0" y="454"/>
                </a:moveTo>
                <a:cubicBezTo>
                  <a:pt x="151" y="416"/>
                  <a:pt x="303" y="378"/>
                  <a:pt x="454" y="363"/>
                </a:cubicBezTo>
                <a:cubicBezTo>
                  <a:pt x="605" y="348"/>
                  <a:pt x="779" y="378"/>
                  <a:pt x="907" y="363"/>
                </a:cubicBezTo>
                <a:cubicBezTo>
                  <a:pt x="1035" y="348"/>
                  <a:pt x="1134" y="332"/>
                  <a:pt x="1225" y="272"/>
                </a:cubicBezTo>
                <a:cubicBezTo>
                  <a:pt x="1316" y="212"/>
                  <a:pt x="1414" y="45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Freeform 22"/>
          <p:cNvSpPr>
            <a:spLocks/>
          </p:cNvSpPr>
          <p:nvPr/>
        </p:nvSpPr>
        <p:spPr bwMode="auto">
          <a:xfrm>
            <a:off x="3744913" y="4167188"/>
            <a:ext cx="1042987" cy="835025"/>
          </a:xfrm>
          <a:custGeom>
            <a:avLst/>
            <a:gdLst>
              <a:gd name="T0" fmla="*/ 0 w 1315"/>
              <a:gd name="T1" fmla="*/ 2147483647 h 681"/>
              <a:gd name="T2" fmla="*/ 2147483647 w 1315"/>
              <a:gd name="T3" fmla="*/ 2147483647 h 681"/>
              <a:gd name="T4" fmla="*/ 2147483647 w 1315"/>
              <a:gd name="T5" fmla="*/ 0 h 6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15" h="681">
                <a:moveTo>
                  <a:pt x="0" y="681"/>
                </a:moveTo>
                <a:cubicBezTo>
                  <a:pt x="230" y="669"/>
                  <a:pt x="461" y="658"/>
                  <a:pt x="680" y="545"/>
                </a:cubicBezTo>
                <a:cubicBezTo>
                  <a:pt x="899" y="432"/>
                  <a:pt x="1209" y="91"/>
                  <a:pt x="1315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Freeform 23"/>
          <p:cNvSpPr>
            <a:spLocks/>
          </p:cNvSpPr>
          <p:nvPr/>
        </p:nvSpPr>
        <p:spPr bwMode="auto">
          <a:xfrm>
            <a:off x="3744913" y="5119688"/>
            <a:ext cx="1008062" cy="396875"/>
          </a:xfrm>
          <a:custGeom>
            <a:avLst/>
            <a:gdLst>
              <a:gd name="T0" fmla="*/ 0 w 1270"/>
              <a:gd name="T1" fmla="*/ 0 h 324"/>
              <a:gd name="T2" fmla="*/ 2147483647 w 1270"/>
              <a:gd name="T3" fmla="*/ 2147483647 h 324"/>
              <a:gd name="T4" fmla="*/ 2147483647 w 1270"/>
              <a:gd name="T5" fmla="*/ 2147483647 h 3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70" h="324">
                <a:moveTo>
                  <a:pt x="0" y="0"/>
                </a:moveTo>
                <a:cubicBezTo>
                  <a:pt x="347" y="155"/>
                  <a:pt x="695" y="310"/>
                  <a:pt x="907" y="317"/>
                </a:cubicBezTo>
                <a:cubicBezTo>
                  <a:pt x="1119" y="324"/>
                  <a:pt x="1210" y="90"/>
                  <a:pt x="1270" y="45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Freeform 24"/>
          <p:cNvSpPr>
            <a:spLocks/>
          </p:cNvSpPr>
          <p:nvPr/>
        </p:nvSpPr>
        <p:spPr bwMode="auto">
          <a:xfrm>
            <a:off x="3600450" y="4892675"/>
            <a:ext cx="1079500" cy="361950"/>
          </a:xfrm>
          <a:custGeom>
            <a:avLst/>
            <a:gdLst>
              <a:gd name="T0" fmla="*/ 0 w 1361"/>
              <a:gd name="T1" fmla="*/ 2147483647 h 295"/>
              <a:gd name="T2" fmla="*/ 2147483647 w 1361"/>
              <a:gd name="T3" fmla="*/ 2147483647 h 295"/>
              <a:gd name="T4" fmla="*/ 2147483647 w 1361"/>
              <a:gd name="T5" fmla="*/ 0 h 2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1" h="295">
                <a:moveTo>
                  <a:pt x="0" y="136"/>
                </a:moveTo>
                <a:cubicBezTo>
                  <a:pt x="340" y="215"/>
                  <a:pt x="681" y="295"/>
                  <a:pt x="908" y="272"/>
                </a:cubicBezTo>
                <a:cubicBezTo>
                  <a:pt x="1135" y="249"/>
                  <a:pt x="1293" y="38"/>
                  <a:pt x="1361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Freeform 25"/>
          <p:cNvSpPr>
            <a:spLocks/>
          </p:cNvSpPr>
          <p:nvPr/>
        </p:nvSpPr>
        <p:spPr bwMode="auto">
          <a:xfrm>
            <a:off x="3600450" y="4502150"/>
            <a:ext cx="1079500" cy="500063"/>
          </a:xfrm>
          <a:custGeom>
            <a:avLst/>
            <a:gdLst>
              <a:gd name="T0" fmla="*/ 0 w 1360"/>
              <a:gd name="T1" fmla="*/ 2147483647 h 408"/>
              <a:gd name="T2" fmla="*/ 2147483647 w 1360"/>
              <a:gd name="T3" fmla="*/ 2147483647 h 408"/>
              <a:gd name="T4" fmla="*/ 2147483647 w 1360"/>
              <a:gd name="T5" fmla="*/ 0 h 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0" h="408">
                <a:moveTo>
                  <a:pt x="0" y="408"/>
                </a:moveTo>
                <a:cubicBezTo>
                  <a:pt x="187" y="368"/>
                  <a:pt x="892" y="238"/>
                  <a:pt x="1119" y="170"/>
                </a:cubicBezTo>
                <a:cubicBezTo>
                  <a:pt x="1346" y="102"/>
                  <a:pt x="1310" y="35"/>
                  <a:pt x="1360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4" name="Freeform 26"/>
          <p:cNvSpPr>
            <a:spLocks/>
          </p:cNvSpPr>
          <p:nvPr/>
        </p:nvSpPr>
        <p:spPr bwMode="auto">
          <a:xfrm>
            <a:off x="3600450" y="5033963"/>
            <a:ext cx="1044575" cy="112712"/>
          </a:xfrm>
          <a:custGeom>
            <a:avLst/>
            <a:gdLst>
              <a:gd name="T0" fmla="*/ 0 w 1316"/>
              <a:gd name="T1" fmla="*/ 0 h 91"/>
              <a:gd name="T2" fmla="*/ 2147483647 w 1316"/>
              <a:gd name="T3" fmla="*/ 2147483647 h 91"/>
              <a:gd name="T4" fmla="*/ 2147483647 w 1316"/>
              <a:gd name="T5" fmla="*/ 2147483647 h 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16" h="91">
                <a:moveTo>
                  <a:pt x="0" y="0"/>
                </a:moveTo>
                <a:cubicBezTo>
                  <a:pt x="253" y="15"/>
                  <a:pt x="507" y="30"/>
                  <a:pt x="726" y="45"/>
                </a:cubicBezTo>
                <a:cubicBezTo>
                  <a:pt x="945" y="60"/>
                  <a:pt x="1210" y="83"/>
                  <a:pt x="1316" y="91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5" name="Freeform 32"/>
          <p:cNvSpPr>
            <a:spLocks/>
          </p:cNvSpPr>
          <p:nvPr/>
        </p:nvSpPr>
        <p:spPr bwMode="auto">
          <a:xfrm>
            <a:off x="7956550" y="1268413"/>
            <a:ext cx="863600" cy="1295400"/>
          </a:xfrm>
          <a:custGeom>
            <a:avLst/>
            <a:gdLst>
              <a:gd name="T0" fmla="*/ 0 w 726"/>
              <a:gd name="T1" fmla="*/ 2147483647 h 816"/>
              <a:gd name="T2" fmla="*/ 2147483647 w 726"/>
              <a:gd name="T3" fmla="*/ 2147483647 h 816"/>
              <a:gd name="T4" fmla="*/ 2147483647 w 726"/>
              <a:gd name="T5" fmla="*/ 2147483647 h 816"/>
              <a:gd name="T6" fmla="*/ 2147483647 w 726"/>
              <a:gd name="T7" fmla="*/ 0 h 8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6" h="816">
                <a:moveTo>
                  <a:pt x="0" y="816"/>
                </a:moveTo>
                <a:cubicBezTo>
                  <a:pt x="45" y="691"/>
                  <a:pt x="90" y="566"/>
                  <a:pt x="181" y="453"/>
                </a:cubicBezTo>
                <a:cubicBezTo>
                  <a:pt x="272" y="340"/>
                  <a:pt x="453" y="211"/>
                  <a:pt x="544" y="136"/>
                </a:cubicBezTo>
                <a:cubicBezTo>
                  <a:pt x="635" y="61"/>
                  <a:pt x="696" y="15"/>
                  <a:pt x="726" y="0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Freeform 33"/>
          <p:cNvSpPr>
            <a:spLocks/>
          </p:cNvSpPr>
          <p:nvPr/>
        </p:nvSpPr>
        <p:spPr bwMode="auto">
          <a:xfrm>
            <a:off x="8027988" y="2184400"/>
            <a:ext cx="841375" cy="403225"/>
          </a:xfrm>
          <a:custGeom>
            <a:avLst/>
            <a:gdLst>
              <a:gd name="T0" fmla="*/ 0 w 707"/>
              <a:gd name="T1" fmla="*/ 2147483647 h 254"/>
              <a:gd name="T2" fmla="*/ 2147483647 w 707"/>
              <a:gd name="T3" fmla="*/ 2147483647 h 254"/>
              <a:gd name="T4" fmla="*/ 2147483647 w 707"/>
              <a:gd name="T5" fmla="*/ 2147483647 h 254"/>
              <a:gd name="T6" fmla="*/ 2147483647 w 707"/>
              <a:gd name="T7" fmla="*/ 2147483647 h 254"/>
              <a:gd name="T8" fmla="*/ 2147483647 w 707"/>
              <a:gd name="T9" fmla="*/ 2147483647 h 2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7" h="254">
                <a:moveTo>
                  <a:pt x="0" y="239"/>
                </a:moveTo>
                <a:cubicBezTo>
                  <a:pt x="91" y="246"/>
                  <a:pt x="182" y="254"/>
                  <a:pt x="273" y="239"/>
                </a:cubicBezTo>
                <a:cubicBezTo>
                  <a:pt x="364" y="224"/>
                  <a:pt x="477" y="186"/>
                  <a:pt x="545" y="148"/>
                </a:cubicBezTo>
                <a:cubicBezTo>
                  <a:pt x="613" y="110"/>
                  <a:pt x="655" y="24"/>
                  <a:pt x="681" y="12"/>
                </a:cubicBezTo>
                <a:cubicBezTo>
                  <a:pt x="707" y="0"/>
                  <a:pt x="699" y="61"/>
                  <a:pt x="703" y="74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7" name="Freeform 34"/>
          <p:cNvSpPr>
            <a:spLocks/>
          </p:cNvSpPr>
          <p:nvPr/>
        </p:nvSpPr>
        <p:spPr bwMode="auto">
          <a:xfrm>
            <a:off x="7956550" y="1987550"/>
            <a:ext cx="863600" cy="814388"/>
          </a:xfrm>
          <a:custGeom>
            <a:avLst/>
            <a:gdLst>
              <a:gd name="T0" fmla="*/ 0 w 726"/>
              <a:gd name="T1" fmla="*/ 2147483647 h 513"/>
              <a:gd name="T2" fmla="*/ 2147483647 w 726"/>
              <a:gd name="T3" fmla="*/ 2147483647 h 513"/>
              <a:gd name="T4" fmla="*/ 2147483647 w 726"/>
              <a:gd name="T5" fmla="*/ 0 h 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6" h="513">
                <a:moveTo>
                  <a:pt x="0" y="363"/>
                </a:moveTo>
                <a:cubicBezTo>
                  <a:pt x="30" y="438"/>
                  <a:pt x="60" y="513"/>
                  <a:pt x="181" y="453"/>
                </a:cubicBezTo>
                <a:cubicBezTo>
                  <a:pt x="302" y="393"/>
                  <a:pt x="635" y="76"/>
                  <a:pt x="726" y="0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Freeform 35"/>
          <p:cNvSpPr>
            <a:spLocks/>
          </p:cNvSpPr>
          <p:nvPr/>
        </p:nvSpPr>
        <p:spPr bwMode="auto">
          <a:xfrm>
            <a:off x="7956550" y="1554163"/>
            <a:ext cx="917575" cy="1009650"/>
          </a:xfrm>
          <a:custGeom>
            <a:avLst/>
            <a:gdLst>
              <a:gd name="T0" fmla="*/ 0 w 771"/>
              <a:gd name="T1" fmla="*/ 2147483647 h 636"/>
              <a:gd name="T2" fmla="*/ 2147483647 w 771"/>
              <a:gd name="T3" fmla="*/ 2147483647 h 636"/>
              <a:gd name="T4" fmla="*/ 2147483647 w 771"/>
              <a:gd name="T5" fmla="*/ 2147483647 h 636"/>
              <a:gd name="T6" fmla="*/ 2147483647 w 771"/>
              <a:gd name="T7" fmla="*/ 0 h 6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71" h="636">
                <a:moveTo>
                  <a:pt x="0" y="636"/>
                </a:moveTo>
                <a:cubicBezTo>
                  <a:pt x="98" y="579"/>
                  <a:pt x="197" y="522"/>
                  <a:pt x="272" y="454"/>
                </a:cubicBezTo>
                <a:cubicBezTo>
                  <a:pt x="347" y="386"/>
                  <a:pt x="370" y="303"/>
                  <a:pt x="453" y="227"/>
                </a:cubicBezTo>
                <a:cubicBezTo>
                  <a:pt x="536" y="151"/>
                  <a:pt x="718" y="30"/>
                  <a:pt x="771" y="0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Freeform 36"/>
          <p:cNvSpPr>
            <a:spLocks/>
          </p:cNvSpPr>
          <p:nvPr/>
        </p:nvSpPr>
        <p:spPr bwMode="auto">
          <a:xfrm>
            <a:off x="7956550" y="2563813"/>
            <a:ext cx="863600" cy="227012"/>
          </a:xfrm>
          <a:custGeom>
            <a:avLst/>
            <a:gdLst>
              <a:gd name="T0" fmla="*/ 0 w 726"/>
              <a:gd name="T1" fmla="*/ 0 h 143"/>
              <a:gd name="T2" fmla="*/ 2147483647 w 726"/>
              <a:gd name="T3" fmla="*/ 2147483647 h 143"/>
              <a:gd name="T4" fmla="*/ 2147483647 w 726"/>
              <a:gd name="T5" fmla="*/ 2147483647 h 1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6" h="143">
                <a:moveTo>
                  <a:pt x="0" y="0"/>
                </a:moveTo>
                <a:cubicBezTo>
                  <a:pt x="121" y="64"/>
                  <a:pt x="242" y="129"/>
                  <a:pt x="363" y="136"/>
                </a:cubicBezTo>
                <a:cubicBezTo>
                  <a:pt x="484" y="143"/>
                  <a:pt x="666" y="60"/>
                  <a:pt x="726" y="45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Text Box 38"/>
          <p:cNvSpPr txBox="1">
            <a:spLocks noChangeArrowheads="1"/>
          </p:cNvSpPr>
          <p:nvPr/>
        </p:nvSpPr>
        <p:spPr bwMode="auto">
          <a:xfrm>
            <a:off x="5003800" y="2474913"/>
            <a:ext cx="25923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/>
              <a:t>… every year …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9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Climate prediction experiments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5" name="Freeform 3"/>
          <p:cNvSpPr>
            <a:spLocks/>
          </p:cNvSpPr>
          <p:nvPr/>
        </p:nvSpPr>
        <p:spPr bwMode="auto">
          <a:xfrm>
            <a:off x="466725" y="2259013"/>
            <a:ext cx="8426450" cy="3455987"/>
          </a:xfrm>
          <a:custGeom>
            <a:avLst/>
            <a:gdLst>
              <a:gd name="T0" fmla="*/ 0 w 5852"/>
              <a:gd name="T1" fmla="*/ 2147483647 h 2177"/>
              <a:gd name="T2" fmla="*/ 2147483647 w 5852"/>
              <a:gd name="T3" fmla="*/ 2147483647 h 2177"/>
              <a:gd name="T4" fmla="*/ 2147483647 w 5852"/>
              <a:gd name="T5" fmla="*/ 2147483647 h 2177"/>
              <a:gd name="T6" fmla="*/ 2147483647 w 5852"/>
              <a:gd name="T7" fmla="*/ 2147483647 h 2177"/>
              <a:gd name="T8" fmla="*/ 2147483647 w 5852"/>
              <a:gd name="T9" fmla="*/ 2147483647 h 2177"/>
              <a:gd name="T10" fmla="*/ 2147483647 w 5852"/>
              <a:gd name="T11" fmla="*/ 2147483647 h 2177"/>
              <a:gd name="T12" fmla="*/ 2147483647 w 5852"/>
              <a:gd name="T13" fmla="*/ 2147483647 h 2177"/>
              <a:gd name="T14" fmla="*/ 2147483647 w 5852"/>
              <a:gd name="T15" fmla="*/ 2147483647 h 2177"/>
              <a:gd name="T16" fmla="*/ 2147483647 w 5852"/>
              <a:gd name="T17" fmla="*/ 2147483647 h 2177"/>
              <a:gd name="T18" fmla="*/ 2147483647 w 5852"/>
              <a:gd name="T19" fmla="*/ 2147483647 h 2177"/>
              <a:gd name="T20" fmla="*/ 2147483647 w 5852"/>
              <a:gd name="T21" fmla="*/ 0 h 21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150" cmpd="sng">
            <a:solidFill>
              <a:srgbClr val="0003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3779838" y="6075363"/>
            <a:ext cx="19446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0308"/>
                </a:solidFill>
              </a:rPr>
              <a:t>Observations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18437" name="Text Box 12"/>
          <p:cNvSpPr txBox="1">
            <a:spLocks noChangeArrowheads="1"/>
          </p:cNvSpPr>
          <p:nvPr/>
        </p:nvSpPr>
        <p:spPr bwMode="auto">
          <a:xfrm>
            <a:off x="107950" y="5861050"/>
            <a:ext cx="9350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/>
              <a:t> </a:t>
            </a:r>
            <a:r>
              <a:rPr lang="en-GB" altLang="en-US">
                <a:solidFill>
                  <a:srgbClr val="000308"/>
                </a:solidFill>
              </a:rPr>
              <a:t>1960</a:t>
            </a:r>
            <a:endParaRPr lang="en-US" altLang="en-US">
              <a:solidFill>
                <a:srgbClr val="000308"/>
              </a:solidFill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7958138" y="5861050"/>
            <a:ext cx="9350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altLang="en-US" dirty="0">
                <a:solidFill>
                  <a:srgbClr val="000308"/>
                </a:solidFill>
              </a:rPr>
              <a:t>2015</a:t>
            </a:r>
            <a:endParaRPr lang="en-US" altLang="en-US" dirty="0">
              <a:solidFill>
                <a:srgbClr val="000308"/>
              </a:solidFill>
            </a:endParaRPr>
          </a:p>
        </p:txBody>
      </p:sp>
      <p:sp>
        <p:nvSpPr>
          <p:cNvPr id="18439" name="Text Box 37"/>
          <p:cNvSpPr txBox="1">
            <a:spLocks noChangeArrowheads="1"/>
          </p:cNvSpPr>
          <p:nvPr/>
        </p:nvSpPr>
        <p:spPr bwMode="auto">
          <a:xfrm>
            <a:off x="5795963" y="960438"/>
            <a:ext cx="18716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990099"/>
                </a:solidFill>
              </a:rPr>
              <a:t>5-member prediction started 1 Nov 2014</a:t>
            </a:r>
            <a:endParaRPr lang="en-US" altLang="en-US">
              <a:solidFill>
                <a:srgbClr val="990099"/>
              </a:solidFill>
            </a:endParaRPr>
          </a:p>
        </p:txBody>
      </p:sp>
      <p:sp>
        <p:nvSpPr>
          <p:cNvPr id="18440" name="Line 10"/>
          <p:cNvSpPr>
            <a:spLocks noChangeShapeType="1"/>
          </p:cNvSpPr>
          <p:nvPr/>
        </p:nvSpPr>
        <p:spPr bwMode="auto">
          <a:xfrm flipV="1">
            <a:off x="4716463" y="4506913"/>
            <a:ext cx="215900" cy="1568450"/>
          </a:xfrm>
          <a:prstGeom prst="line">
            <a:avLst/>
          </a:prstGeom>
          <a:noFill/>
          <a:ln w="9525">
            <a:solidFill>
              <a:srgbClr val="0003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Text Box 28"/>
          <p:cNvSpPr txBox="1">
            <a:spLocks noChangeArrowheads="1"/>
          </p:cNvSpPr>
          <p:nvPr/>
        </p:nvSpPr>
        <p:spPr bwMode="auto">
          <a:xfrm>
            <a:off x="3275013" y="2546350"/>
            <a:ext cx="18716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009900"/>
                </a:solidFill>
              </a:rPr>
              <a:t>5-member prediction started 1 Nov 1970</a:t>
            </a:r>
            <a:endParaRPr lang="en-US" altLang="en-US">
              <a:solidFill>
                <a:srgbClr val="009900"/>
              </a:solidFill>
            </a:endParaRPr>
          </a:p>
        </p:txBody>
      </p:sp>
      <p:sp>
        <p:nvSpPr>
          <p:cNvPr id="18442" name="Text Box 17"/>
          <p:cNvSpPr txBox="1">
            <a:spLocks noChangeArrowheads="1"/>
          </p:cNvSpPr>
          <p:nvPr/>
        </p:nvSpPr>
        <p:spPr bwMode="auto">
          <a:xfrm>
            <a:off x="1619250" y="2751138"/>
            <a:ext cx="1871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CC0000"/>
                </a:solidFill>
              </a:rPr>
              <a:t>5-member prediction started 1 Nov 1965</a:t>
            </a:r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-107950" y="3467100"/>
            <a:ext cx="1871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0070C0"/>
                </a:solidFill>
              </a:rPr>
              <a:t>5-member prediction started 1 Nov 1960</a:t>
            </a:r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8444" name="AutoShape 16"/>
          <p:cNvSpPr>
            <a:spLocks noChangeArrowheads="1"/>
          </p:cNvSpPr>
          <p:nvPr/>
        </p:nvSpPr>
        <p:spPr bwMode="auto">
          <a:xfrm>
            <a:off x="1152525" y="4868863"/>
            <a:ext cx="142875" cy="144462"/>
          </a:xfrm>
          <a:prstGeom prst="flowChartConnector">
            <a:avLst/>
          </a:prstGeom>
          <a:solidFill>
            <a:schemeClr val="accent2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45" name="AutoShape 17"/>
          <p:cNvSpPr>
            <a:spLocks noChangeArrowheads="1"/>
          </p:cNvSpPr>
          <p:nvPr/>
        </p:nvSpPr>
        <p:spPr bwMode="auto">
          <a:xfrm>
            <a:off x="1152525" y="5157788"/>
            <a:ext cx="142875" cy="144462"/>
          </a:xfrm>
          <a:prstGeom prst="flowChartConnector">
            <a:avLst/>
          </a:prstGeom>
          <a:solidFill>
            <a:schemeClr val="accent2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46" name="AutoShape 18"/>
          <p:cNvSpPr>
            <a:spLocks noChangeArrowheads="1"/>
          </p:cNvSpPr>
          <p:nvPr/>
        </p:nvSpPr>
        <p:spPr bwMode="auto">
          <a:xfrm>
            <a:off x="1152525" y="5373688"/>
            <a:ext cx="142875" cy="144462"/>
          </a:xfrm>
          <a:prstGeom prst="flowChartConnector">
            <a:avLst/>
          </a:prstGeom>
          <a:solidFill>
            <a:schemeClr val="accent2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47" name="AutoShape 19"/>
          <p:cNvSpPr>
            <a:spLocks noChangeArrowheads="1"/>
          </p:cNvSpPr>
          <p:nvPr/>
        </p:nvSpPr>
        <p:spPr bwMode="auto">
          <a:xfrm>
            <a:off x="1152525" y="4941888"/>
            <a:ext cx="142875" cy="144462"/>
          </a:xfrm>
          <a:prstGeom prst="flowChartConnector">
            <a:avLst/>
          </a:prstGeom>
          <a:solidFill>
            <a:schemeClr val="accent2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48" name="AutoShape 20"/>
          <p:cNvSpPr>
            <a:spLocks noChangeArrowheads="1"/>
          </p:cNvSpPr>
          <p:nvPr/>
        </p:nvSpPr>
        <p:spPr bwMode="auto">
          <a:xfrm>
            <a:off x="2592388" y="4725988"/>
            <a:ext cx="142875" cy="144462"/>
          </a:xfrm>
          <a:prstGeom prst="flowChartConnector">
            <a:avLst/>
          </a:prstGeom>
          <a:solidFill>
            <a:srgbClr val="CC00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49" name="AutoShape 21"/>
          <p:cNvSpPr>
            <a:spLocks noChangeArrowheads="1"/>
          </p:cNvSpPr>
          <p:nvPr/>
        </p:nvSpPr>
        <p:spPr bwMode="auto">
          <a:xfrm>
            <a:off x="2592388" y="4868863"/>
            <a:ext cx="142875" cy="144462"/>
          </a:xfrm>
          <a:prstGeom prst="flowChartConnector">
            <a:avLst/>
          </a:prstGeom>
          <a:solidFill>
            <a:srgbClr val="CC00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0" name="AutoShape 22"/>
          <p:cNvSpPr>
            <a:spLocks noChangeArrowheads="1"/>
          </p:cNvSpPr>
          <p:nvPr/>
        </p:nvSpPr>
        <p:spPr bwMode="auto">
          <a:xfrm>
            <a:off x="2592388" y="4365625"/>
            <a:ext cx="142875" cy="144463"/>
          </a:xfrm>
          <a:prstGeom prst="flowChartConnector">
            <a:avLst/>
          </a:prstGeom>
          <a:solidFill>
            <a:srgbClr val="CC00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1" name="AutoShape 23"/>
          <p:cNvSpPr>
            <a:spLocks noChangeArrowheads="1"/>
          </p:cNvSpPr>
          <p:nvPr/>
        </p:nvSpPr>
        <p:spPr bwMode="auto">
          <a:xfrm>
            <a:off x="2592388" y="5084763"/>
            <a:ext cx="142875" cy="144462"/>
          </a:xfrm>
          <a:prstGeom prst="flowChartConnector">
            <a:avLst/>
          </a:prstGeom>
          <a:solidFill>
            <a:srgbClr val="CC00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2" name="AutoShape 24"/>
          <p:cNvSpPr>
            <a:spLocks noChangeArrowheads="1"/>
          </p:cNvSpPr>
          <p:nvPr/>
        </p:nvSpPr>
        <p:spPr bwMode="auto">
          <a:xfrm>
            <a:off x="2592388" y="5299075"/>
            <a:ext cx="142875" cy="144463"/>
          </a:xfrm>
          <a:prstGeom prst="flowChartConnector">
            <a:avLst/>
          </a:prstGeom>
          <a:solidFill>
            <a:srgbClr val="CC00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3" name="AutoShape 25"/>
          <p:cNvSpPr>
            <a:spLocks noChangeArrowheads="1"/>
          </p:cNvSpPr>
          <p:nvPr/>
        </p:nvSpPr>
        <p:spPr bwMode="auto">
          <a:xfrm>
            <a:off x="3995738" y="4724400"/>
            <a:ext cx="142875" cy="144463"/>
          </a:xfrm>
          <a:prstGeom prst="flowChartConnector">
            <a:avLst/>
          </a:prstGeom>
          <a:solidFill>
            <a:srgbClr val="0099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4" name="AutoShape 26"/>
          <p:cNvSpPr>
            <a:spLocks noChangeArrowheads="1"/>
          </p:cNvSpPr>
          <p:nvPr/>
        </p:nvSpPr>
        <p:spPr bwMode="auto">
          <a:xfrm>
            <a:off x="3995738" y="5084763"/>
            <a:ext cx="142875" cy="144462"/>
          </a:xfrm>
          <a:prstGeom prst="flowChartConnector">
            <a:avLst/>
          </a:prstGeom>
          <a:solidFill>
            <a:srgbClr val="0099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5" name="AutoShape 27"/>
          <p:cNvSpPr>
            <a:spLocks noChangeArrowheads="1"/>
          </p:cNvSpPr>
          <p:nvPr/>
        </p:nvSpPr>
        <p:spPr bwMode="auto">
          <a:xfrm>
            <a:off x="3995738" y="4795838"/>
            <a:ext cx="142875" cy="144462"/>
          </a:xfrm>
          <a:prstGeom prst="flowChartConnector">
            <a:avLst/>
          </a:prstGeom>
          <a:solidFill>
            <a:srgbClr val="0099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6" name="AutoShape 28"/>
          <p:cNvSpPr>
            <a:spLocks noChangeArrowheads="1"/>
          </p:cNvSpPr>
          <p:nvPr/>
        </p:nvSpPr>
        <p:spPr bwMode="auto">
          <a:xfrm>
            <a:off x="3995738" y="5229225"/>
            <a:ext cx="142875" cy="144463"/>
          </a:xfrm>
          <a:prstGeom prst="flowChartConnector">
            <a:avLst/>
          </a:prstGeom>
          <a:solidFill>
            <a:srgbClr val="0099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7" name="AutoShape 29"/>
          <p:cNvSpPr>
            <a:spLocks noChangeArrowheads="1"/>
          </p:cNvSpPr>
          <p:nvPr/>
        </p:nvSpPr>
        <p:spPr bwMode="auto">
          <a:xfrm>
            <a:off x="3995738" y="5443538"/>
            <a:ext cx="142875" cy="144462"/>
          </a:xfrm>
          <a:prstGeom prst="flowChartConnector">
            <a:avLst/>
          </a:prstGeom>
          <a:solidFill>
            <a:srgbClr val="009900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8" name="AutoShape 30"/>
          <p:cNvSpPr>
            <a:spLocks noChangeArrowheads="1"/>
          </p:cNvSpPr>
          <p:nvPr/>
        </p:nvSpPr>
        <p:spPr bwMode="auto">
          <a:xfrm>
            <a:off x="8243888" y="2133600"/>
            <a:ext cx="142875" cy="144463"/>
          </a:xfrm>
          <a:prstGeom prst="flowChartConnector">
            <a:avLst/>
          </a:prstGeom>
          <a:solidFill>
            <a:srgbClr val="990099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9" name="AutoShape 31"/>
          <p:cNvSpPr>
            <a:spLocks noChangeArrowheads="1"/>
          </p:cNvSpPr>
          <p:nvPr/>
        </p:nvSpPr>
        <p:spPr bwMode="auto">
          <a:xfrm>
            <a:off x="8243888" y="2565400"/>
            <a:ext cx="142875" cy="144463"/>
          </a:xfrm>
          <a:prstGeom prst="flowChartConnector">
            <a:avLst/>
          </a:prstGeom>
          <a:solidFill>
            <a:srgbClr val="990099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60" name="AutoShape 32"/>
          <p:cNvSpPr>
            <a:spLocks noChangeArrowheads="1"/>
          </p:cNvSpPr>
          <p:nvPr/>
        </p:nvSpPr>
        <p:spPr bwMode="auto">
          <a:xfrm>
            <a:off x="8245475" y="1773238"/>
            <a:ext cx="142875" cy="144462"/>
          </a:xfrm>
          <a:prstGeom prst="flowChartConnector">
            <a:avLst/>
          </a:prstGeom>
          <a:solidFill>
            <a:srgbClr val="990099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61" name="AutoShape 33"/>
          <p:cNvSpPr>
            <a:spLocks noChangeArrowheads="1"/>
          </p:cNvSpPr>
          <p:nvPr/>
        </p:nvSpPr>
        <p:spPr bwMode="auto">
          <a:xfrm>
            <a:off x="8243888" y="2709863"/>
            <a:ext cx="142875" cy="144462"/>
          </a:xfrm>
          <a:prstGeom prst="flowChartConnector">
            <a:avLst/>
          </a:prstGeom>
          <a:solidFill>
            <a:srgbClr val="990099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62" name="AutoShape 34"/>
          <p:cNvSpPr>
            <a:spLocks noChangeArrowheads="1"/>
          </p:cNvSpPr>
          <p:nvPr/>
        </p:nvSpPr>
        <p:spPr bwMode="auto">
          <a:xfrm>
            <a:off x="8243888" y="2924175"/>
            <a:ext cx="142875" cy="144463"/>
          </a:xfrm>
          <a:prstGeom prst="flowChartConnector">
            <a:avLst/>
          </a:prstGeom>
          <a:solidFill>
            <a:srgbClr val="990099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TextBox 39"/>
          <p:cNvSpPr txBox="1">
            <a:spLocks noChangeArrowheads="1"/>
          </p:cNvSpPr>
          <p:nvPr/>
        </p:nvSpPr>
        <p:spPr bwMode="auto">
          <a:xfrm>
            <a:off x="5327650" y="4365625"/>
            <a:ext cx="3565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Focus on </a:t>
            </a:r>
            <a:r>
              <a:rPr lang="en-US" altLang="en-US" sz="2400" dirty="0">
                <a:solidFill>
                  <a:srgbClr val="000308"/>
                </a:solidFill>
              </a:rPr>
              <a:t>statistics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over forecast periods (e.g. months 2-4 for seasonal)</a:t>
            </a:r>
          </a:p>
        </p:txBody>
      </p:sp>
      <p:sp>
        <p:nvSpPr>
          <p:cNvPr id="18464" name="AutoShape 18"/>
          <p:cNvSpPr>
            <a:spLocks noChangeArrowheads="1"/>
          </p:cNvSpPr>
          <p:nvPr/>
        </p:nvSpPr>
        <p:spPr bwMode="auto">
          <a:xfrm>
            <a:off x="1162050" y="5526088"/>
            <a:ext cx="142875" cy="144462"/>
          </a:xfrm>
          <a:prstGeom prst="flowChartConnector">
            <a:avLst/>
          </a:prstGeom>
          <a:solidFill>
            <a:schemeClr val="accent2"/>
          </a:solidFill>
          <a:ln w="9525">
            <a:solidFill>
              <a:srgbClr val="0003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65" name="Text Box 38"/>
          <p:cNvSpPr txBox="1">
            <a:spLocks noChangeArrowheads="1"/>
          </p:cNvSpPr>
          <p:nvPr/>
        </p:nvSpPr>
        <p:spPr bwMode="auto">
          <a:xfrm>
            <a:off x="5003800" y="2474913"/>
            <a:ext cx="25923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/>
              <a:t>… every year …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accent1"/>
              </a:buClr>
              <a:buSzPct val="25000"/>
              <a:buFont typeface="Arial"/>
            </a:pPr>
            <a:r>
              <a:rPr lang="gl-ES" dirty="0" smtClean="0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Climate prediction research</a:t>
            </a:r>
            <a:endParaRPr lang="en-US" dirty="0">
              <a:solidFill>
                <a:schemeClr val="accent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773658"/>
            <a:ext cx="8892480" cy="5520183"/>
          </a:xfrm>
        </p:spPr>
        <p:txBody>
          <a:bodyPr/>
          <a:lstStyle/>
          <a:p>
            <a:pPr marL="342900" indent="-342900" eaLnBrk="1" hangingPunct="1">
              <a:buFont typeface="+mj-lt"/>
              <a:buAutoNum type="arabicPeriod"/>
            </a:pPr>
            <a:r>
              <a:rPr lang="gl-ES" altLang="en-US" sz="2000" b="1" dirty="0" smtClean="0">
                <a:solidFill>
                  <a:schemeClr val="tx2"/>
                </a:solidFill>
              </a:rPr>
              <a:t>Reanalysis, data assimilation and initialization</a:t>
            </a:r>
            <a:endParaRPr lang="en-US" altLang="en-US" sz="2000" b="1" dirty="0">
              <a:solidFill>
                <a:schemeClr val="tx2"/>
              </a:solidFill>
            </a:endParaRP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2"/>
                </a:solidFill>
              </a:rPr>
              <a:t>In-home </a:t>
            </a:r>
            <a:r>
              <a:rPr lang="en-US" altLang="en-US" sz="2000" dirty="0" smtClean="0">
                <a:solidFill>
                  <a:schemeClr val="tx2"/>
                </a:solidFill>
              </a:rPr>
              <a:t>sea-ice </a:t>
            </a:r>
            <a:r>
              <a:rPr lang="en-US" altLang="en-US" sz="2000" dirty="0">
                <a:solidFill>
                  <a:schemeClr val="tx2"/>
                </a:solidFill>
              </a:rPr>
              <a:t>reconstruction / reanalysis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2"/>
                </a:solidFill>
              </a:rPr>
              <a:t>Data assimilation techniques to exploit existing atmospheric and oceanic reanalysis 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2"/>
                </a:solidFill>
              </a:rPr>
              <a:t>Development of initialization methods (anomaly versus full-field)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gl-ES" altLang="en-US" sz="2000" b="1" dirty="0" smtClean="0">
                <a:solidFill>
                  <a:schemeClr val="tx2"/>
                </a:solidFill>
              </a:rPr>
              <a:t>Model bias analysis and correction</a:t>
            </a:r>
          </a:p>
          <a:p>
            <a:pPr marL="534988" lvl="2" indent="-354013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tx2"/>
                </a:solidFill>
              </a:rPr>
              <a:t>Mechanisms </a:t>
            </a:r>
            <a:r>
              <a:rPr lang="en-US" altLang="en-US" sz="2000" dirty="0">
                <a:solidFill>
                  <a:schemeClr val="tx2"/>
                </a:solidFill>
              </a:rPr>
              <a:t>leading to model </a:t>
            </a:r>
            <a:r>
              <a:rPr lang="en-US" altLang="en-US" sz="2000" dirty="0" smtClean="0">
                <a:solidFill>
                  <a:schemeClr val="tx2"/>
                </a:solidFill>
              </a:rPr>
              <a:t>bias</a:t>
            </a:r>
          </a:p>
          <a:p>
            <a:pPr marL="534988" lvl="2" indent="-354013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tx2"/>
                </a:solidFill>
              </a:rPr>
              <a:t>Bias </a:t>
            </a:r>
            <a:r>
              <a:rPr lang="en-US" altLang="en-US" sz="2000" dirty="0">
                <a:solidFill>
                  <a:schemeClr val="tx2"/>
                </a:solidFill>
              </a:rPr>
              <a:t>correction techniques </a:t>
            </a:r>
            <a:r>
              <a:rPr lang="en-US" altLang="en-US" sz="2000" dirty="0" smtClean="0">
                <a:solidFill>
                  <a:schemeClr val="tx2"/>
                </a:solidFill>
              </a:rPr>
              <a:t>accounting for the sensitivity </a:t>
            </a:r>
            <a:r>
              <a:rPr lang="en-US" altLang="en-US" sz="2000" dirty="0">
                <a:solidFill>
                  <a:schemeClr val="tx2"/>
                </a:solidFill>
              </a:rPr>
              <a:t>of bias to prediction start date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en-US" altLang="en-US" sz="2000" b="1" dirty="0" smtClean="0">
                <a:solidFill>
                  <a:schemeClr val="tx2"/>
                </a:solidFill>
              </a:rPr>
              <a:t>Improvement </a:t>
            </a:r>
            <a:r>
              <a:rPr lang="en-US" altLang="en-US" sz="2000" b="1" dirty="0">
                <a:solidFill>
                  <a:schemeClr val="tx2"/>
                </a:solidFill>
              </a:rPr>
              <a:t>of forecast systems 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through better process representation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altLang="en-US" sz="2000" dirty="0">
                <a:solidFill>
                  <a:schemeClr val="tx2"/>
                </a:solidFill>
              </a:rPr>
              <a:t>New </a:t>
            </a:r>
            <a:r>
              <a:rPr lang="gl-ES" altLang="en-US" sz="2000" dirty="0" smtClean="0">
                <a:solidFill>
                  <a:schemeClr val="tx2"/>
                </a:solidFill>
              </a:rPr>
              <a:t>parameterizations and model </a:t>
            </a:r>
            <a:r>
              <a:rPr lang="gl-ES" altLang="en-US" sz="2000" dirty="0">
                <a:solidFill>
                  <a:schemeClr val="tx2"/>
                </a:solidFill>
              </a:rPr>
              <a:t>components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altLang="en-US" sz="2000" dirty="0">
                <a:solidFill>
                  <a:schemeClr val="tx2"/>
                </a:solidFill>
              </a:rPr>
              <a:t>Parameter calibration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altLang="en-US" sz="2000" dirty="0">
                <a:solidFill>
                  <a:schemeClr val="tx2"/>
                </a:solidFill>
              </a:rPr>
              <a:t>High resolution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en-US" altLang="en-US" sz="2000" b="1" dirty="0" smtClean="0">
                <a:solidFill>
                  <a:schemeClr val="tx2"/>
                </a:solidFill>
              </a:rPr>
              <a:t>Identifying </a:t>
            </a:r>
            <a:r>
              <a:rPr lang="en-US" altLang="en-US" sz="2000" b="1" dirty="0">
                <a:solidFill>
                  <a:schemeClr val="tx2"/>
                </a:solidFill>
              </a:rPr>
              <a:t>sources of skill 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(i.e. soil moisture, sea ice thickness, aerosols, biogeochemistry)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2"/>
                </a:solidFill>
              </a:rPr>
              <a:t>Multi-faceted forecast quality assessment </a:t>
            </a:r>
            <a:r>
              <a:rPr lang="en-US" altLang="en-US" sz="2000" dirty="0" smtClean="0">
                <a:solidFill>
                  <a:schemeClr val="tx2"/>
                </a:solidFill>
              </a:rPr>
              <a:t> and sensitivity </a:t>
            </a:r>
            <a:r>
              <a:rPr lang="en-US" altLang="en-US" sz="2000" dirty="0">
                <a:solidFill>
                  <a:schemeClr val="tx2"/>
                </a:solidFill>
              </a:rPr>
              <a:t>experiments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en-US" altLang="en-US" sz="2000" b="1" dirty="0" smtClean="0">
                <a:solidFill>
                  <a:schemeClr val="tx2"/>
                </a:solidFill>
              </a:rPr>
              <a:t>Techniques </a:t>
            </a:r>
            <a:r>
              <a:rPr lang="en-US" altLang="en-US" sz="2000" b="1" dirty="0">
                <a:solidFill>
                  <a:schemeClr val="tx2"/>
                </a:solidFill>
              </a:rPr>
              <a:t>for attribution of extreme 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events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2"/>
                </a:solidFill>
              </a:rPr>
              <a:t>Analysis of case studies : 2014 Antarctic sea ice maximum, 2010 heat wave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09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72000"/>
            <a:ext cx="6931025" cy="696912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2400" dirty="0">
                <a:latin typeface="Arial"/>
              </a:rPr>
              <a:t>1) Large ensemble sea ice reconstructions </a:t>
            </a:r>
          </a:p>
        </p:txBody>
      </p:sp>
      <p:pic>
        <p:nvPicPr>
          <p:cNvPr id="20483" name="Shape 5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709738"/>
            <a:ext cx="7335837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54075"/>
            <a:ext cx="8964612" cy="551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80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NEMO 3.6 – OSISAF &amp; ESA-CCI sea ice concentration assimilated with </a:t>
            </a:r>
            <a:r>
              <a:rPr lang="en-GB" altLang="en-US" sz="20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EnKF</a:t>
            </a:r>
            <a:r>
              <a:rPr lang="en-GB" altLang="en-U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– perturbations of the surface </a:t>
            </a:r>
            <a:r>
              <a:rPr lang="en-GB" altLang="en-US" sz="20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forcings</a:t>
            </a:r>
            <a:r>
              <a:rPr lang="en-GB" altLang="en-U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based on covariance matrix</a:t>
            </a:r>
          </a:p>
        </p:txBody>
      </p:sp>
      <p:sp>
        <p:nvSpPr>
          <p:cNvPr id="20485" name="Text Box 12"/>
          <p:cNvSpPr txBox="1">
            <a:spLocks noChangeArrowheads="1"/>
          </p:cNvSpPr>
          <p:nvPr/>
        </p:nvSpPr>
        <p:spPr bwMode="auto">
          <a:xfrm>
            <a:off x="9525" y="6611938"/>
            <a:ext cx="4776788" cy="27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200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GB" alt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Massonnet</a:t>
            </a:r>
            <a:r>
              <a:rPr lang="en-GB" alt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(BSC)</a:t>
            </a:r>
            <a:endParaRPr lang="en-US" alt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6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96875" y="144461"/>
            <a:ext cx="6191250" cy="696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dirty="0">
                <a:sym typeface="Calibri"/>
              </a:rPr>
              <a:t>BSC-ES</a:t>
            </a:r>
          </a:p>
        </p:txBody>
      </p:sp>
      <p:pic>
        <p:nvPicPr>
          <p:cNvPr id="70" name="Shape 70"/>
          <p:cNvPicPr preferRelativeResize="0"/>
          <p:nvPr/>
        </p:nvPicPr>
        <p:blipFill rotWithShape="1">
          <a:blip r:embed="rId3">
            <a:alphaModFix/>
          </a:blip>
          <a:srcRect l="19046" t="7658" r="18919" b="4868"/>
          <a:stretch/>
        </p:blipFill>
        <p:spPr>
          <a:xfrm>
            <a:off x="179512" y="1493738"/>
            <a:ext cx="4752528" cy="45366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4"/>
          <p:cNvSpPr>
            <a:spLocks noChangeArrowheads="1"/>
          </p:cNvSpPr>
          <p:nvPr/>
        </p:nvSpPr>
        <p:spPr bwMode="auto">
          <a:xfrm>
            <a:off x="5292080" y="1277714"/>
            <a:ext cx="3312368" cy="5544616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s-ES" sz="1600" b="1" dirty="0" err="1" smtClean="0">
                <a:solidFill>
                  <a:schemeClr val="accent1"/>
                </a:solidFill>
                <a:latin typeface="Arial" pitchFamily="34" charset="0"/>
              </a:rPr>
              <a:t>Objectives</a:t>
            </a:r>
            <a:endParaRPr lang="es-ES" sz="1600" b="1" dirty="0">
              <a:solidFill>
                <a:schemeClr val="accent1"/>
              </a:solidFill>
              <a:latin typeface="Arial" pitchFamily="34" charset="0"/>
            </a:endParaRPr>
          </a:p>
          <a:p>
            <a:pPr>
              <a:defRPr/>
            </a:pPr>
            <a:endParaRPr lang="en-GB" sz="1600" dirty="0" smtClean="0">
              <a:solidFill>
                <a:schemeClr val="accent1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GB" sz="1600" dirty="0" smtClean="0">
                <a:solidFill>
                  <a:schemeClr val="accent1"/>
                </a:solidFill>
                <a:latin typeface="Arial" pitchFamily="34" charset="0"/>
              </a:rPr>
              <a:t>Develop </a:t>
            </a:r>
            <a:r>
              <a:rPr lang="en-GB" sz="1600" dirty="0">
                <a:solidFill>
                  <a:schemeClr val="accent1"/>
                </a:solidFill>
                <a:latin typeface="Arial" pitchFamily="34" charset="0"/>
              </a:rPr>
              <a:t>a capability to model air quality processes from urban to global </a:t>
            </a:r>
            <a:r>
              <a:rPr lang="en-GB" sz="1600" dirty="0" smtClean="0">
                <a:solidFill>
                  <a:schemeClr val="accent1"/>
                </a:solidFill>
                <a:latin typeface="Arial" pitchFamily="34" charset="0"/>
              </a:rPr>
              <a:t>scales and </a:t>
            </a:r>
            <a:r>
              <a:rPr lang="en-GB" sz="1600" dirty="0">
                <a:solidFill>
                  <a:schemeClr val="accent1"/>
                </a:solidFill>
                <a:latin typeface="Arial" pitchFamily="34" charset="0"/>
              </a:rPr>
              <a:t>the impacts on weather, health and ecosystems</a:t>
            </a:r>
            <a:endParaRPr lang="es-ES" sz="1600" dirty="0">
              <a:solidFill>
                <a:schemeClr val="accent1"/>
              </a:solidFill>
              <a:latin typeface="Arial" pitchFamily="34" charset="0"/>
            </a:endParaRPr>
          </a:p>
          <a:p>
            <a:pPr>
              <a:defRPr/>
            </a:pPr>
            <a:endParaRPr lang="en-GB" sz="1600" dirty="0">
              <a:solidFill>
                <a:schemeClr val="accent1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pitchFamily="34" charset="0"/>
              </a:rPr>
              <a:t>Implement climate prediction system for </a:t>
            </a:r>
            <a:r>
              <a:rPr lang="en-GB" sz="1600" dirty="0" err="1">
                <a:solidFill>
                  <a:schemeClr val="accent1"/>
                </a:solidFill>
                <a:latin typeface="Arial" pitchFamily="34" charset="0"/>
              </a:rPr>
              <a:t>subseasonal</a:t>
            </a:r>
            <a:r>
              <a:rPr lang="en-GB" sz="1600" dirty="0">
                <a:solidFill>
                  <a:schemeClr val="accent1"/>
                </a:solidFill>
                <a:latin typeface="Arial" pitchFamily="34" charset="0"/>
              </a:rPr>
              <a:t>-to-decadal climate prediction</a:t>
            </a:r>
          </a:p>
          <a:p>
            <a:pPr>
              <a:defRPr/>
            </a:pPr>
            <a:endParaRPr lang="en-GB" sz="1600" dirty="0">
              <a:solidFill>
                <a:schemeClr val="accent1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pitchFamily="34" charset="0"/>
              </a:rPr>
              <a:t>Develop user-oriented services that favour both technology transfer and adaptation</a:t>
            </a:r>
          </a:p>
          <a:p>
            <a:pPr>
              <a:defRPr/>
            </a:pPr>
            <a:endParaRPr lang="en-GB" sz="1600" dirty="0">
              <a:solidFill>
                <a:schemeClr val="accent1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Arial" pitchFamily="34" charset="0"/>
              </a:rPr>
              <a:t>Use cutting-edge HPC and Big Data technologies for the efficiency and user-friendliness of Earth system models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4463" y="1754188"/>
            <a:ext cx="7343775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2000">
                <a:solidFill>
                  <a:srgbClr val="000000"/>
                </a:solidFill>
                <a:latin typeface="Times New Roman" pitchFamily="18" charset="0"/>
              </a:rPr>
              <a:t>Increased solar fluxes (red line), in the model in the coastal boundary, contribute to the warm SST bias in the coastal upwelling region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1438" y="4281488"/>
            <a:ext cx="53276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1200">
                <a:solidFill>
                  <a:srgbClr val="000000"/>
                </a:solidFill>
                <a:latin typeface="Times New Roman" pitchFamily="18" charset="0"/>
              </a:rPr>
              <a:t>Surface heat fluxes observations: Tropflux (Kumar et al, 2012)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"/>
          <a:stretch>
            <a:fillRect/>
          </a:stretch>
        </p:blipFill>
        <p:spPr bwMode="auto">
          <a:xfrm>
            <a:off x="73025" y="2689225"/>
            <a:ext cx="8999538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1804988"/>
            <a:ext cx="15843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4749800"/>
            <a:ext cx="2489200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8207375" y="6045200"/>
            <a:ext cx="252413" cy="503238"/>
          </a:xfrm>
          <a:prstGeom prst="rect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8207375" y="4027488"/>
            <a:ext cx="144463" cy="2019300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343775" y="6046788"/>
            <a:ext cx="1116013" cy="503237"/>
          </a:xfrm>
          <a:prstGeom prst="rect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 flipV="1">
            <a:off x="7197725" y="4067175"/>
            <a:ext cx="147638" cy="2195513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8426450" y="4029075"/>
            <a:ext cx="357188" cy="2201863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73025" y="4679950"/>
            <a:ext cx="6478588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2000" dirty="0">
                <a:solidFill>
                  <a:srgbClr val="000000"/>
                </a:solidFill>
                <a:latin typeface="Times New Roman" pitchFamily="18" charset="0"/>
              </a:rPr>
              <a:t>Increased solar fluxes (red </a:t>
            </a:r>
            <a:r>
              <a:rPr lang="en-GB" altLang="en-US" sz="2000" dirty="0" err="1">
                <a:solidFill>
                  <a:srgbClr val="000000"/>
                </a:solidFill>
                <a:latin typeface="Times New Roman" pitchFamily="18" charset="0"/>
              </a:rPr>
              <a:t>colors</a:t>
            </a:r>
            <a:r>
              <a:rPr lang="en-GB" altLang="en-US" sz="2000" dirty="0">
                <a:solidFill>
                  <a:srgbClr val="000000"/>
                </a:solidFill>
                <a:latin typeface="Times New Roman" pitchFamily="18" charset="0"/>
              </a:rPr>
              <a:t>), in the model occur because of less clouds (dashed pattern) compared to observations</a:t>
            </a:r>
          </a:p>
          <a:p>
            <a:pPr eaLnBrk="1" hangingPunct="1"/>
            <a:r>
              <a:rPr lang="en-GB" altLang="en-US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GB" altLang="en-US" sz="1200" dirty="0">
                <a:solidFill>
                  <a:srgbClr val="000000"/>
                </a:solidFill>
                <a:latin typeface="Times New Roman" pitchFamily="18" charset="0"/>
              </a:rPr>
              <a:t>ISCCP: </a:t>
            </a:r>
            <a:r>
              <a:rPr lang="en-GB" altLang="en-US" sz="1200" dirty="0" err="1">
                <a:solidFill>
                  <a:srgbClr val="000000"/>
                </a:solidFill>
                <a:latin typeface="Times New Roman" pitchFamily="18" charset="0"/>
              </a:rPr>
              <a:t>Rossow</a:t>
            </a:r>
            <a:r>
              <a:rPr lang="en-GB" altLang="en-US" sz="1200" dirty="0">
                <a:solidFill>
                  <a:srgbClr val="000000"/>
                </a:solidFill>
                <a:latin typeface="Times New Roman" pitchFamily="18" charset="0"/>
              </a:rPr>
              <a:t>, W.B., and Schiffer, R.A., 1999: Advances in Understanding Clouds from ISCCP. Bull. Amer. Meteor. Soc., 80, 2261-2288.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8135938" y="4281488"/>
            <a:ext cx="720725" cy="323850"/>
          </a:xfrm>
          <a:prstGeom prst="rect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400" tIns="50400" rIns="95400" bIns="504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1500">
                <a:solidFill>
                  <a:srgbClr val="000000"/>
                </a:solidFill>
                <a:latin typeface="Times New Roman" pitchFamily="18" charset="0"/>
              </a:rPr>
              <a:t>SETA</a:t>
            </a:r>
          </a:p>
        </p:txBody>
      </p:sp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0" y="72000"/>
            <a:ext cx="6884988" cy="696913"/>
          </a:xfrm>
          <a:prstGeom prst="rect">
            <a:avLst/>
          </a:prstGeom>
          <a:noFill/>
          <a:ln>
            <a:noFill/>
          </a:ln>
          <a:extLst/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s-ES" altLang="en-US" dirty="0"/>
              <a:t>2) </a:t>
            </a:r>
            <a:r>
              <a:rPr lang="es-ES" altLang="en-US" dirty="0" err="1"/>
              <a:t>Understanding</a:t>
            </a:r>
            <a:r>
              <a:rPr lang="es-ES" altLang="en-US" dirty="0"/>
              <a:t> Tropical </a:t>
            </a:r>
            <a:r>
              <a:rPr lang="es-ES" altLang="en-US" dirty="0" err="1"/>
              <a:t>biases</a:t>
            </a:r>
            <a:endParaRPr lang="es-ES" altLang="en-US" dirty="0"/>
          </a:p>
        </p:txBody>
      </p:sp>
      <p:sp>
        <p:nvSpPr>
          <p:cNvPr id="21519" name="Text Box 12"/>
          <p:cNvSpPr txBox="1">
            <a:spLocks noChangeArrowheads="1"/>
          </p:cNvSpPr>
          <p:nvPr/>
        </p:nvSpPr>
        <p:spPr bwMode="auto">
          <a:xfrm>
            <a:off x="9525" y="6611938"/>
            <a:ext cx="4776788" cy="27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GB" alt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Exarchou</a:t>
            </a:r>
            <a:r>
              <a:rPr lang="en-GB" alt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(BSC)</a:t>
            </a:r>
            <a:endParaRPr lang="en-US" alt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20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785225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800"/>
              </a:spcBef>
              <a:buFontTx/>
              <a:buNone/>
            </a:pP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Ec-Earth3.1 10-member seasonal climate forecasts initialized on 1</a:t>
            </a:r>
            <a:r>
              <a:rPr lang="en-US" altLang="en-US" sz="2000" baseline="30000" dirty="0" smtClean="0">
                <a:latin typeface="+mn-lt"/>
                <a:ea typeface="ＭＳ Ｐゴシック" pitchFamily="34" charset="-128"/>
              </a:rPr>
              <a:t>st</a:t>
            </a: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 May from 1993 to 2009 from ERA-interim and GLORYS2v1 reanalyzes</a:t>
            </a:r>
          </a:p>
        </p:txBody>
      </p:sp>
    </p:spTree>
    <p:extLst>
      <p:ext uri="{BB962C8B-B14F-4D97-AF65-F5344CB8AC3E}">
        <p14:creationId xmlns:p14="http://schemas.microsoft.com/office/powerpoint/2010/main" val="15031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0"/>
            <a:ext cx="6191250" cy="696912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2400" dirty="0">
                <a:latin typeface="Arial"/>
              </a:rPr>
              <a:t>3) Climate response to volcanoes</a:t>
            </a:r>
          </a:p>
        </p:txBody>
      </p:sp>
      <p:pic>
        <p:nvPicPr>
          <p:cNvPr id="22531" name="Image 4" descr="Description : assemble_anomalies_erup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47"/>
          <a:stretch>
            <a:fillRect/>
          </a:stretch>
        </p:blipFill>
        <p:spPr bwMode="auto">
          <a:xfrm>
            <a:off x="5648325" y="6464300"/>
            <a:ext cx="3378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 5" descr="Description : assemble_anomalies_erupti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4477" r="2289" b="4477"/>
          <a:stretch>
            <a:fillRect/>
          </a:stretch>
        </p:blipFill>
        <p:spPr bwMode="auto">
          <a:xfrm>
            <a:off x="5741988" y="977900"/>
            <a:ext cx="322262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 6" descr="Description : assemble_anomalies_eruptio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3999" r="2696"/>
          <a:stretch>
            <a:fillRect/>
          </a:stretch>
        </p:blipFill>
        <p:spPr bwMode="auto">
          <a:xfrm>
            <a:off x="5724525" y="2847975"/>
            <a:ext cx="324008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 7" descr="Description : idealized_anomaly_year1-3_difft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6"/>
          <a:stretch>
            <a:fillRect/>
          </a:stretch>
        </p:blipFill>
        <p:spPr bwMode="auto">
          <a:xfrm>
            <a:off x="5724525" y="4621213"/>
            <a:ext cx="3222625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3417888" y="1781770"/>
            <a:ext cx="2225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2000" b="1" i="1" dirty="0">
                <a:solidFill>
                  <a:srgbClr val="000090"/>
                </a:solidFill>
                <a:latin typeface="Palatino Linotype" pitchFamily="18" charset="0"/>
              </a:rPr>
              <a:t>Observation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75038" y="3171825"/>
            <a:ext cx="21113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2000" b="1" i="1">
                <a:solidFill>
                  <a:srgbClr val="000090"/>
                </a:solidFill>
                <a:latin typeface="Palatino Linotype" pitchFamily="18" charset="0"/>
              </a:rPr>
              <a:t>Hindcast using observed volcanic forcing</a:t>
            </a:r>
          </a:p>
        </p:txBody>
      </p:sp>
      <p:sp>
        <p:nvSpPr>
          <p:cNvPr id="22537" name="Rectangle 8"/>
          <p:cNvSpPr>
            <a:spLocks noChangeArrowheads="1"/>
          </p:cNvSpPr>
          <p:nvPr/>
        </p:nvSpPr>
        <p:spPr bwMode="auto">
          <a:xfrm>
            <a:off x="3475038" y="5024438"/>
            <a:ext cx="2111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2000" b="1" i="1">
                <a:solidFill>
                  <a:srgbClr val="000090"/>
                </a:solidFill>
                <a:latin typeface="Palatino Linotype" pitchFamily="18" charset="0"/>
              </a:rPr>
              <a:t>Forecast using idealized volcanic forcing</a:t>
            </a:r>
          </a:p>
        </p:txBody>
      </p:sp>
      <p:sp>
        <p:nvSpPr>
          <p:cNvPr id="22538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3403600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800"/>
              </a:spcBef>
              <a:buFontTx/>
              <a:buNone/>
            </a:pP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Ec-Earth2.3 5-member decadal climate forecasts initialized on 1</a:t>
            </a:r>
            <a:r>
              <a:rPr lang="en-US" altLang="en-US" sz="2000" baseline="30000" dirty="0" smtClean="0">
                <a:latin typeface="+mn-lt"/>
                <a:ea typeface="ＭＳ Ｐゴシック" pitchFamily="34" charset="-128"/>
              </a:rPr>
              <a:t>st</a:t>
            </a: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 November from 1960 to 2005 with observed or idealized volcanic </a:t>
            </a:r>
            <a:r>
              <a:rPr lang="en-US" altLang="en-US" sz="2000" dirty="0" err="1" smtClean="0">
                <a:latin typeface="+mn-lt"/>
                <a:ea typeface="ＭＳ Ｐゴシック" pitchFamily="34" charset="-128"/>
              </a:rPr>
              <a:t>forcings</a:t>
            </a: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. </a:t>
            </a:r>
          </a:p>
          <a:p>
            <a:pPr marL="0" indent="0">
              <a:spcBef>
                <a:spcPts val="800"/>
              </a:spcBef>
              <a:buFontTx/>
              <a:buNone/>
            </a:pP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Surface temperature anomaly averaged over forecast years 1-3 averaged over forecasts initialized right before the Pinatubo, </a:t>
            </a:r>
            <a:r>
              <a:rPr lang="en-US" altLang="en-US" sz="2000" dirty="0" err="1" smtClean="0">
                <a:latin typeface="+mn-lt"/>
                <a:ea typeface="ＭＳ Ｐゴシック" pitchFamily="34" charset="-128"/>
              </a:rPr>
              <a:t>Agung</a:t>
            </a: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 and </a:t>
            </a:r>
            <a:r>
              <a:rPr lang="en-US" altLang="en-US" sz="2000" dirty="0" err="1" smtClean="0">
                <a:latin typeface="+mn-lt"/>
                <a:ea typeface="ＭＳ Ｐゴシック" pitchFamily="34" charset="-128"/>
              </a:rPr>
              <a:t>Chichon</a:t>
            </a: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 volcanic eruptions</a:t>
            </a:r>
          </a:p>
          <a:p>
            <a:pPr marL="0" indent="0">
              <a:spcBef>
                <a:spcPts val="800"/>
              </a:spcBef>
              <a:buFontTx/>
              <a:buNone/>
            </a:pPr>
            <a:endParaRPr lang="en-US" altLang="en-US" sz="2000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9525" y="6542088"/>
            <a:ext cx="4776788" cy="31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GB" altLang="es-ES" dirty="0" err="1">
                <a:latin typeface="Arial" panose="020B0604020202020204" pitchFamily="34" charset="0"/>
                <a:cs typeface="Arial" panose="020B0604020202020204" pitchFamily="34" charset="0"/>
              </a:rPr>
              <a:t>Ménégoz</a:t>
            </a:r>
            <a:r>
              <a:rPr lang="en-GB" altLang="es-ES" dirty="0">
                <a:latin typeface="Arial" panose="020B0604020202020204" pitchFamily="34" charset="0"/>
                <a:cs typeface="Arial" panose="020B0604020202020204" pitchFamily="34" charset="0"/>
              </a:rPr>
              <a:t> (BSC)</a:t>
            </a:r>
            <a:endParaRPr lang="en-U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80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JJA near-surface temperature anomalies in 2010 from </a:t>
            </a:r>
            <a:r>
              <a:rPr lang="en-GB" altLang="en-US" sz="20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ERAInt</a:t>
            </a:r>
            <a:r>
              <a:rPr lang="en-GB" altLang="en-U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(left) and odds ratio from experiments with a climatological (centre) and a realistic (right) land-surface initialisation. Results for EC-Earth2.3 started in May with initial conditions from </a:t>
            </a:r>
            <a:r>
              <a:rPr lang="en-GB" altLang="en-US" sz="20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ERAInt</a:t>
            </a:r>
            <a:r>
              <a:rPr lang="en-GB" altLang="en-U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ORAS4 and a sea-ice reconstruction over 1979-2010.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72000"/>
            <a:ext cx="6191250" cy="696912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2400" dirty="0">
                <a:latin typeface="Arial"/>
              </a:rPr>
              <a:t>4) Impact of land surface initialization</a:t>
            </a:r>
          </a:p>
        </p:txBody>
      </p:sp>
      <p:sp>
        <p:nvSpPr>
          <p:cNvPr id="23556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s-ES" sz="900">
                <a:solidFill>
                  <a:srgbClr val="FFFFFF"/>
                </a:solidFill>
                <a:latin typeface="Century Gothic" pitchFamily="34" charset="0"/>
              </a:rPr>
              <a:t>C3S Climate Projections Workshop: Near-term predictions and projections, 21 April 2015</a:t>
            </a:r>
          </a:p>
        </p:txBody>
      </p:sp>
      <p:pic>
        <p:nvPicPr>
          <p:cNvPr id="23557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3038"/>
            <a:ext cx="91440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12700" y="6232525"/>
            <a:ext cx="3949700" cy="29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dirty="0" err="1">
                <a:latin typeface="Arial" panose="020B0604020202020204" pitchFamily="34" charset="0"/>
                <a:cs typeface="Arial" panose="020B0604020202020204" pitchFamily="34" charset="0"/>
              </a:rPr>
              <a:t>Prodhomme</a:t>
            </a:r>
            <a:r>
              <a:rPr lang="en-GB" altLang="es-ES" dirty="0">
                <a:latin typeface="Arial" panose="020B0604020202020204" pitchFamily="34" charset="0"/>
                <a:cs typeface="Arial" panose="020B0604020202020204" pitchFamily="34" charset="0"/>
              </a:rPr>
              <a:t> et al. (2015, </a:t>
            </a:r>
            <a:r>
              <a:rPr lang="en-GB" altLang="es-ES" dirty="0" err="1">
                <a:latin typeface="Arial" panose="020B0604020202020204" pitchFamily="34" charset="0"/>
                <a:cs typeface="Arial" panose="020B0604020202020204" pitchFamily="34" charset="0"/>
              </a:rPr>
              <a:t>Clim</a:t>
            </a:r>
            <a:r>
              <a:rPr lang="en-GB" altLang="es-E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s-ES" dirty="0" err="1"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r>
              <a:rPr lang="en-GB" altLang="es-ES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70550"/>
            <a:ext cx="18827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5670550"/>
            <a:ext cx="18732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71438" y="5221288"/>
            <a:ext cx="8964612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Bef>
                <a:spcPts val="800"/>
              </a:spcBef>
              <a:buFontTx/>
              <a:buNone/>
              <a:defRPr/>
            </a:pPr>
            <a:r>
              <a:rPr lang="en-GB" altLang="en-US" sz="2000" kern="0" dirty="0" smtClean="0">
                <a:solidFill>
                  <a:srgbClr val="FF0000"/>
                </a:solidFill>
                <a:ea typeface="ＭＳ Ｐゴシック" pitchFamily="34" charset="-128"/>
                <a:cs typeface="Arial" panose="020B0604020202020204" pitchFamily="34" charset="0"/>
              </a:rPr>
              <a:t>Similar results found for EC-Earth3 and high resolution (25 km).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867400" y="6315075"/>
            <a:ext cx="863600" cy="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18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" y="144463"/>
            <a:ext cx="6588125" cy="696912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4) Impact of Arctic sea ice </a:t>
            </a:r>
            <a:r>
              <a:rPr lang="en-US" sz="2400" dirty="0" err="1" smtClean="0"/>
              <a:t>initialisation</a:t>
            </a:r>
            <a:endParaRPr lang="en-US" sz="2400" dirty="0"/>
          </a:p>
        </p:txBody>
      </p:sp>
      <p:grpSp>
        <p:nvGrpSpPr>
          <p:cNvPr id="24579" name="Group 11"/>
          <p:cNvGrpSpPr>
            <a:grpSpLocks/>
          </p:cNvGrpSpPr>
          <p:nvPr/>
        </p:nvGrpSpPr>
        <p:grpSpPr bwMode="auto">
          <a:xfrm>
            <a:off x="611188" y="2879725"/>
            <a:ext cx="7777162" cy="3611563"/>
            <a:chOff x="107950" y="2431218"/>
            <a:chExt cx="9874250" cy="3889852"/>
          </a:xfrm>
        </p:grpSpPr>
        <p:pic>
          <p:nvPicPr>
            <p:cNvPr id="24582" name="Picture 10" descr="S:\guemas\InitVsClim\Timeseries\May\sieN\Detrended_CorCoef_sie_TotalArc_nsid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33"/>
            <a:stretch>
              <a:fillRect/>
            </a:stretch>
          </p:blipFill>
          <p:spPr bwMode="auto">
            <a:xfrm>
              <a:off x="107950" y="2431218"/>
              <a:ext cx="5167313" cy="32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11" descr="S:\guemas\InitVsClim\Timeseries\May\sieN\RMSE_sie_TotalArc_nsid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5" b="10141"/>
            <a:stretch>
              <a:fillRect/>
            </a:stretch>
          </p:blipFill>
          <p:spPr bwMode="auto">
            <a:xfrm>
              <a:off x="5060950" y="2432805"/>
              <a:ext cx="4921250" cy="32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 Box 12"/>
            <p:cNvSpPr txBox="1">
              <a:spLocks noChangeArrowheads="1"/>
            </p:cNvSpPr>
            <p:nvPr/>
          </p:nvSpPr>
          <p:spPr bwMode="auto">
            <a:xfrm>
              <a:off x="3879693" y="2685604"/>
              <a:ext cx="838201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2400" b="1">
                  <a:solidFill>
                    <a:srgbClr val="990000"/>
                  </a:solidFill>
                </a:rPr>
                <a:t>Init</a:t>
              </a:r>
            </a:p>
          </p:txBody>
        </p:sp>
        <p:grpSp>
          <p:nvGrpSpPr>
            <p:cNvPr id="24585" name="Group 26"/>
            <p:cNvGrpSpPr>
              <a:grpSpLocks/>
            </p:cNvGrpSpPr>
            <p:nvPr/>
          </p:nvGrpSpPr>
          <p:grpSpPr bwMode="auto">
            <a:xfrm>
              <a:off x="3657600" y="3004305"/>
              <a:ext cx="3352800" cy="1676400"/>
              <a:chOff x="2304" y="1417"/>
              <a:chExt cx="2112" cy="1056"/>
            </a:xfrm>
          </p:grpSpPr>
          <p:sp>
            <p:nvSpPr>
              <p:cNvPr id="24599" name="Line 13"/>
              <p:cNvSpPr>
                <a:spLocks noChangeShapeType="1"/>
              </p:cNvSpPr>
              <p:nvPr/>
            </p:nvSpPr>
            <p:spPr bwMode="auto">
              <a:xfrm flipH="1">
                <a:off x="2304" y="1513"/>
                <a:ext cx="336" cy="240"/>
              </a:xfrm>
              <a:prstGeom prst="line">
                <a:avLst/>
              </a:prstGeom>
              <a:noFill/>
              <a:ln w="1905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Line 14"/>
              <p:cNvSpPr>
                <a:spLocks noChangeShapeType="1"/>
              </p:cNvSpPr>
              <p:nvPr/>
            </p:nvSpPr>
            <p:spPr bwMode="auto">
              <a:xfrm>
                <a:off x="2928" y="1417"/>
                <a:ext cx="1488" cy="1056"/>
              </a:xfrm>
              <a:prstGeom prst="line">
                <a:avLst/>
              </a:prstGeom>
              <a:noFill/>
              <a:ln w="1905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586" name="Text Box 15"/>
            <p:cNvSpPr txBox="1">
              <a:spLocks noChangeArrowheads="1"/>
            </p:cNvSpPr>
            <p:nvPr/>
          </p:nvSpPr>
          <p:spPr bwMode="auto">
            <a:xfrm>
              <a:off x="870080" y="4915357"/>
              <a:ext cx="1295399" cy="497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2400" b="1">
                  <a:solidFill>
                    <a:schemeClr val="accent2"/>
                  </a:solidFill>
                </a:rPr>
                <a:t>Clim</a:t>
              </a:r>
            </a:p>
          </p:txBody>
        </p:sp>
        <p:grpSp>
          <p:nvGrpSpPr>
            <p:cNvPr id="24587" name="Group 25"/>
            <p:cNvGrpSpPr>
              <a:grpSpLocks/>
            </p:cNvGrpSpPr>
            <p:nvPr/>
          </p:nvGrpSpPr>
          <p:grpSpPr bwMode="auto">
            <a:xfrm>
              <a:off x="1676400" y="4299705"/>
              <a:ext cx="4114800" cy="914400"/>
              <a:chOff x="1056" y="2233"/>
              <a:chExt cx="2592" cy="576"/>
            </a:xfrm>
          </p:grpSpPr>
          <p:sp>
            <p:nvSpPr>
              <p:cNvPr id="24597" name="Line 16"/>
              <p:cNvSpPr>
                <a:spLocks noChangeShapeType="1"/>
              </p:cNvSpPr>
              <p:nvPr/>
            </p:nvSpPr>
            <p:spPr bwMode="auto">
              <a:xfrm flipV="1">
                <a:off x="1056" y="2233"/>
                <a:ext cx="384" cy="43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Line 17"/>
              <p:cNvSpPr>
                <a:spLocks noChangeShapeType="1"/>
              </p:cNvSpPr>
              <p:nvPr/>
            </p:nvSpPr>
            <p:spPr bwMode="auto">
              <a:xfrm flipV="1">
                <a:off x="1200" y="2638"/>
                <a:ext cx="2448" cy="17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588" name="Text Box 18"/>
            <p:cNvSpPr txBox="1">
              <a:spLocks noChangeArrowheads="1"/>
            </p:cNvSpPr>
            <p:nvPr/>
          </p:nvSpPr>
          <p:spPr bwMode="auto">
            <a:xfrm>
              <a:off x="3657600" y="5823705"/>
              <a:ext cx="5410318" cy="497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en-US" sz="2400"/>
                <a:t>  </a:t>
              </a:r>
              <a:r>
                <a:rPr lang="fr-FR" altLang="en-US" sz="2000"/>
                <a:t> 95% confidence interval</a:t>
              </a:r>
            </a:p>
          </p:txBody>
        </p:sp>
        <p:grpSp>
          <p:nvGrpSpPr>
            <p:cNvPr id="24589" name="Group 30"/>
            <p:cNvGrpSpPr>
              <a:grpSpLocks/>
            </p:cNvGrpSpPr>
            <p:nvPr/>
          </p:nvGrpSpPr>
          <p:grpSpPr bwMode="auto">
            <a:xfrm>
              <a:off x="7620000" y="3080505"/>
              <a:ext cx="762000" cy="2743200"/>
              <a:chOff x="4800" y="1465"/>
              <a:chExt cx="480" cy="1728"/>
            </a:xfrm>
          </p:grpSpPr>
          <p:sp>
            <p:nvSpPr>
              <p:cNvPr id="24595" name="Line 21"/>
              <p:cNvSpPr>
                <a:spLocks noChangeShapeType="1"/>
              </p:cNvSpPr>
              <p:nvPr/>
            </p:nvSpPr>
            <p:spPr bwMode="auto">
              <a:xfrm flipV="1">
                <a:off x="4800" y="2425"/>
                <a:ext cx="432" cy="768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Line 22"/>
              <p:cNvSpPr>
                <a:spLocks noChangeShapeType="1"/>
              </p:cNvSpPr>
              <p:nvPr/>
            </p:nvSpPr>
            <p:spPr bwMode="auto">
              <a:xfrm flipV="1">
                <a:off x="4800" y="1465"/>
                <a:ext cx="480" cy="1728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90" name="Group 27"/>
            <p:cNvGrpSpPr>
              <a:grpSpLocks/>
            </p:cNvGrpSpPr>
            <p:nvPr/>
          </p:nvGrpSpPr>
          <p:grpSpPr bwMode="auto">
            <a:xfrm>
              <a:off x="3429000" y="4071105"/>
              <a:ext cx="4038600" cy="1828800"/>
              <a:chOff x="2160" y="2089"/>
              <a:chExt cx="2544" cy="1152"/>
            </a:xfrm>
          </p:grpSpPr>
          <p:sp>
            <p:nvSpPr>
              <p:cNvPr id="24591" name="Line 19"/>
              <p:cNvSpPr>
                <a:spLocks noChangeShapeType="1"/>
              </p:cNvSpPr>
              <p:nvPr/>
            </p:nvSpPr>
            <p:spPr bwMode="auto">
              <a:xfrm flipH="1" flipV="1">
                <a:off x="4608" y="2665"/>
                <a:ext cx="96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Line 20"/>
              <p:cNvSpPr>
                <a:spLocks noChangeShapeType="1"/>
              </p:cNvSpPr>
              <p:nvPr/>
            </p:nvSpPr>
            <p:spPr bwMode="auto">
              <a:xfrm flipH="1" flipV="1">
                <a:off x="4656" y="2233"/>
                <a:ext cx="48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Line 23"/>
              <p:cNvSpPr>
                <a:spLocks noChangeShapeType="1"/>
              </p:cNvSpPr>
              <p:nvPr/>
            </p:nvSpPr>
            <p:spPr bwMode="auto">
              <a:xfrm flipH="1" flipV="1">
                <a:off x="2256" y="2809"/>
                <a:ext cx="192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Line 24"/>
              <p:cNvSpPr>
                <a:spLocks noChangeShapeType="1"/>
              </p:cNvSpPr>
              <p:nvPr/>
            </p:nvSpPr>
            <p:spPr bwMode="auto">
              <a:xfrm flipH="1" flipV="1">
                <a:off x="2160" y="2089"/>
                <a:ext cx="288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580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981075"/>
            <a:ext cx="8910637" cy="167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800"/>
              </a:spcBef>
              <a:buFontTx/>
              <a:buNone/>
            </a:pP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Ec-Earth2.3 5-member seasonal climate forecasts initialized on 1</a:t>
            </a:r>
            <a:r>
              <a:rPr lang="en-US" altLang="en-US" sz="2000" baseline="30000" dirty="0" smtClean="0">
                <a:latin typeface="+mn-lt"/>
                <a:ea typeface="ＭＳ Ｐゴシック" pitchFamily="34" charset="-128"/>
              </a:rPr>
              <a:t>st</a:t>
            </a: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 May from 1979 to 2012 from either a sea ice reconstruction (</a:t>
            </a:r>
            <a:r>
              <a:rPr lang="en-US" altLang="en-US" sz="2000" dirty="0" err="1" smtClean="0">
                <a:latin typeface="+mn-lt"/>
                <a:ea typeface="ＭＳ Ｐゴシック" pitchFamily="34" charset="-128"/>
              </a:rPr>
              <a:t>Init</a:t>
            </a: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) or a climatology of this reconstruction (</a:t>
            </a:r>
            <a:r>
              <a:rPr lang="en-US" altLang="en-US" sz="2000" dirty="0" err="1" smtClean="0">
                <a:latin typeface="+mn-lt"/>
                <a:ea typeface="ＭＳ Ｐゴシック" pitchFamily="34" charset="-128"/>
              </a:rPr>
              <a:t>Clim</a:t>
            </a: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). No impact on the atmosphere prediction skill</a:t>
            </a:r>
          </a:p>
        </p:txBody>
      </p:sp>
      <p:sp>
        <p:nvSpPr>
          <p:cNvPr id="24581" name="Text Box 12"/>
          <p:cNvSpPr txBox="1">
            <a:spLocks noChangeArrowheads="1"/>
          </p:cNvSpPr>
          <p:nvPr/>
        </p:nvSpPr>
        <p:spPr bwMode="auto">
          <a:xfrm>
            <a:off x="9525" y="6542088"/>
            <a:ext cx="4776788" cy="31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s-ES" dirty="0" err="1">
                <a:latin typeface="+mj-lt"/>
              </a:rPr>
              <a:t>Guemas</a:t>
            </a:r>
            <a:r>
              <a:rPr lang="en-US" altLang="es-ES" dirty="0">
                <a:latin typeface="+mj-lt"/>
              </a:rPr>
              <a:t> et al (2016, GRL)</a:t>
            </a:r>
          </a:p>
        </p:txBody>
      </p:sp>
    </p:spTree>
    <p:extLst>
      <p:ext uri="{BB962C8B-B14F-4D97-AF65-F5344CB8AC3E}">
        <p14:creationId xmlns:p14="http://schemas.microsoft.com/office/powerpoint/2010/main" val="328392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s-ES" sz="900">
                <a:solidFill>
                  <a:srgbClr val="FFFFFF"/>
                </a:solidFill>
                <a:latin typeface="Century Gothic" pitchFamily="34" charset="0"/>
              </a:rPr>
              <a:t>C3S Climate Projections Workshop: Near-term predictions and projections, 21 April 2015</a:t>
            </a:r>
          </a:p>
        </p:txBody>
      </p:sp>
      <p:pic>
        <p:nvPicPr>
          <p:cNvPr id="286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21150"/>
            <a:ext cx="4140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12"/>
          <p:cNvSpPr txBox="1">
            <a:spLocks noChangeArrowheads="1"/>
          </p:cNvSpPr>
          <p:nvPr/>
        </p:nvSpPr>
        <p:spPr bwMode="auto">
          <a:xfrm>
            <a:off x="9525" y="6210300"/>
            <a:ext cx="4776788" cy="29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>
                <a:latin typeface="+mn-lt"/>
              </a:rPr>
              <a:t>Massonnet et al. (2015, BAMS)</a:t>
            </a:r>
            <a:endParaRPr lang="en-US" altLang="es-ES">
              <a:latin typeface="+mn-lt"/>
            </a:endParaRPr>
          </a:p>
        </p:txBody>
      </p:sp>
      <p:grpSp>
        <p:nvGrpSpPr>
          <p:cNvPr id="28677" name="Group 6"/>
          <p:cNvGrpSpPr>
            <a:grpSpLocks/>
          </p:cNvGrpSpPr>
          <p:nvPr/>
        </p:nvGrpSpPr>
        <p:grpSpPr bwMode="auto">
          <a:xfrm>
            <a:off x="185738" y="2270125"/>
            <a:ext cx="5286375" cy="2184400"/>
            <a:chOff x="141363" y="2270764"/>
            <a:chExt cx="5285732" cy="2184303"/>
          </a:xfrm>
        </p:grpSpPr>
        <p:pic>
          <p:nvPicPr>
            <p:cNvPr id="28680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63" y="2270764"/>
              <a:ext cx="5285732" cy="2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57237" y="2270764"/>
              <a:ext cx="358731" cy="3841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28678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70544"/>
            <a:ext cx="8964612" cy="551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en-GB" altLang="en-US" sz="2000" dirty="0" smtClean="0">
                <a:latin typeface="+mj-lt"/>
                <a:ea typeface="ＭＳ Ｐゴシック" pitchFamily="34" charset="-128"/>
              </a:rPr>
              <a:t>2014 was an exceptional year for the Antarctic sea-ice extent. A set of sensitivity experiments with NEMO allows to attribute it to anomalous southerly advection of cold air (Indian sector) and ocean pre-conditioning (Ross Sea).</a:t>
            </a:r>
          </a:p>
        </p:txBody>
      </p:sp>
      <p:sp>
        <p:nvSpPr>
          <p:cNvPr id="16" name="2 Título"/>
          <p:cNvSpPr>
            <a:spLocks noGrp="1"/>
          </p:cNvSpPr>
          <p:nvPr>
            <p:ph type="title"/>
          </p:nvPr>
        </p:nvSpPr>
        <p:spPr>
          <a:xfrm>
            <a:off x="0" y="72000"/>
            <a:ext cx="6191250" cy="696912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2400" dirty="0">
                <a:latin typeface="Arial"/>
              </a:rPr>
              <a:t>5) Antarctic sea ice record maximum</a:t>
            </a:r>
          </a:p>
        </p:txBody>
      </p:sp>
    </p:spTree>
    <p:extLst>
      <p:ext uri="{BB962C8B-B14F-4D97-AF65-F5344CB8AC3E}">
        <p14:creationId xmlns:p14="http://schemas.microsoft.com/office/powerpoint/2010/main" val="21208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gl-ES" sz="2800" b="1" dirty="0" smtClean="0">
                <a:solidFill>
                  <a:schemeClr val="accent1"/>
                </a:solidFill>
                <a:latin typeface="+mn-lt"/>
              </a:rPr>
              <a:t>Computational Earth Sciences</a:t>
            </a:r>
            <a:endParaRPr lang="en-US" sz="2800" b="1" i="0" u="none" strike="noStrike" cap="none" dirty="0">
              <a:solidFill>
                <a:schemeClr val="accent1"/>
              </a:solidFill>
              <a:latin typeface="+mn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4562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96000" y="144000"/>
            <a:ext cx="8928992" cy="810790"/>
          </a:xfr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accent1"/>
              </a:buClr>
              <a:buSzPct val="25000"/>
              <a:buFont typeface="Arial"/>
            </a:pPr>
            <a:r>
              <a:rPr lang="es-ES" sz="2800" dirty="0" err="1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Computational</a:t>
            </a:r>
            <a:r>
              <a:rPr lang="es-ES" sz="2800" dirty="0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s-ES" sz="2800" dirty="0" err="1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Earth</a:t>
            </a:r>
            <a:r>
              <a:rPr lang="es-ES" sz="2800" dirty="0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s-ES" sz="2800" dirty="0" err="1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Sciences</a:t>
            </a:r>
            <a:endParaRPr lang="es-ES" sz="2800" dirty="0">
              <a:solidFill>
                <a:schemeClr val="accent1"/>
              </a:solidFill>
              <a:latin typeface="+mn-lt"/>
              <a:ea typeface="Calibri"/>
              <a:cs typeface="Calibri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88600577"/>
              </p:ext>
            </p:extLst>
          </p:nvPr>
        </p:nvGraphicFramePr>
        <p:xfrm>
          <a:off x="251520" y="1077592"/>
          <a:ext cx="8640960" cy="5233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07" y="6515635"/>
            <a:ext cx="14859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94" y="6417961"/>
            <a:ext cx="16954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24" y="6353347"/>
            <a:ext cx="16192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0 Rectángulo"/>
          <p:cNvSpPr>
            <a:spLocks noChangeArrowheads="1"/>
          </p:cNvSpPr>
          <p:nvPr/>
        </p:nvSpPr>
        <p:spPr bwMode="auto">
          <a:xfrm>
            <a:off x="251520" y="6535271"/>
            <a:ext cx="139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n-US" b="1" dirty="0" err="1">
                <a:latin typeface="OCR A Std" pitchFamily="49" charset="0"/>
              </a:rPr>
              <a:t>ESiWACE</a:t>
            </a:r>
            <a:endParaRPr lang="es-ES" altLang="en-US" b="1" dirty="0">
              <a:latin typeface="OCR A Std" pitchFamily="49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448851"/>
            <a:ext cx="16287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1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490C5D-AEA8-4823-B9B3-806910A0ECF7}" type="slidenum">
              <a:rPr lang="es-ES" smtClean="0"/>
              <a:pPr/>
              <a:t>26</a:t>
            </a:fld>
            <a:endParaRPr lang="es-E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6000" y="144000"/>
            <a:ext cx="8928992" cy="810790"/>
          </a:xfr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accent1"/>
              </a:buClr>
              <a:buSzPct val="25000"/>
              <a:buFont typeface="Arial"/>
            </a:pPr>
            <a:r>
              <a:rPr lang="es-ES" sz="2800" dirty="0" err="1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Computational</a:t>
            </a:r>
            <a:r>
              <a:rPr lang="es-ES" sz="2800" dirty="0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s-ES" sz="2800" dirty="0" err="1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Earth</a:t>
            </a:r>
            <a:r>
              <a:rPr lang="es-ES" sz="2800" dirty="0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s-ES" sz="2800" dirty="0" err="1" smtClean="0">
                <a:solidFill>
                  <a:schemeClr val="accent1"/>
                </a:solidFill>
                <a:latin typeface="+mn-lt"/>
                <a:ea typeface="Calibri"/>
                <a:cs typeface="Calibri"/>
              </a:rPr>
              <a:t>Sciences</a:t>
            </a:r>
            <a:endParaRPr lang="es-ES" sz="2800" dirty="0">
              <a:solidFill>
                <a:schemeClr val="accent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chemeClr val="tx2"/>
                </a:solidFill>
              </a:rPr>
              <a:t>Efficient </a:t>
            </a:r>
            <a:r>
              <a:rPr lang="en-US" sz="2000" b="1" dirty="0">
                <a:solidFill>
                  <a:schemeClr val="tx2"/>
                </a:solidFill>
              </a:rPr>
              <a:t>use of the computational resources by the research groups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Provide HPC Services such as performance analysis, identification of bottlenecks and application of optimizations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Research on new computational methods to apply on Earth Sciences models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2"/>
                </a:solidFill>
              </a:rPr>
              <a:t>Development of HPC user-friendly software framework for Earth system modelling and the management of operational </a:t>
            </a:r>
            <a:r>
              <a:rPr lang="en-US" sz="2000" b="1" dirty="0" smtClean="0">
                <a:solidFill>
                  <a:schemeClr val="tx2"/>
                </a:solidFill>
              </a:rPr>
              <a:t>systems</a:t>
            </a:r>
            <a:endParaRPr lang="en-US" sz="2000" b="1" dirty="0">
              <a:solidFill>
                <a:schemeClr val="tx2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Support the development of atmospheric research software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Maintain and improve operational systems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2"/>
                </a:solidFill>
              </a:rPr>
              <a:t>Provision of data services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Develop, manage and maintain a common data service framework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Deploy an infrastructure ready to overcome the Big Data challenge in Earth sciences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2"/>
                </a:solidFill>
              </a:rPr>
              <a:t>Guidance on the use of IT </a:t>
            </a:r>
            <a:r>
              <a:rPr lang="en-US" sz="2000" b="1" dirty="0" smtClean="0">
                <a:solidFill>
                  <a:schemeClr val="tx2"/>
                </a:solidFill>
              </a:rPr>
              <a:t>resources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Design and maintain an IT infrastructure allowing the research teams the accomplishment of their objectives</a:t>
            </a:r>
            <a:endParaRPr lang="es-E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2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55197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SzPct val="100000"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GB" sz="2000" b="1" dirty="0" err="1" smtClean="0">
                <a:latin typeface="+mn-lt"/>
                <a:cs typeface="Calibri" pitchFamily="34" charset="0"/>
              </a:rPr>
              <a:t>Automatisation</a:t>
            </a:r>
            <a:r>
              <a:rPr lang="en-GB" sz="2000" b="1" dirty="0" smtClean="0">
                <a:latin typeface="+mn-lt"/>
                <a:cs typeface="Calibri" pitchFamily="34" charset="0"/>
              </a:rPr>
              <a:t>:</a:t>
            </a:r>
            <a:r>
              <a:rPr lang="en-GB" sz="2000" dirty="0" smtClean="0">
                <a:latin typeface="+mn-lt"/>
                <a:cs typeface="Calibri" pitchFamily="34" charset="0"/>
              </a:rPr>
              <a:t> Preparing and running, </a:t>
            </a:r>
            <a:r>
              <a:rPr lang="en-GB" sz="2000" dirty="0" err="1" smtClean="0">
                <a:latin typeface="+mn-lt"/>
                <a:cs typeface="Calibri" pitchFamily="34" charset="0"/>
              </a:rPr>
              <a:t>postprocessing</a:t>
            </a:r>
            <a:r>
              <a:rPr lang="en-GB" sz="2000" dirty="0" smtClean="0">
                <a:latin typeface="+mn-lt"/>
                <a:cs typeface="Calibri" pitchFamily="34" charset="0"/>
              </a:rPr>
              <a:t> and output transfer, all managed by </a:t>
            </a:r>
            <a:r>
              <a:rPr lang="en-GB" sz="2000" dirty="0" err="1" smtClean="0">
                <a:latin typeface="+mn-lt"/>
                <a:cs typeface="Calibri" pitchFamily="34" charset="0"/>
              </a:rPr>
              <a:t>Autosubmit</a:t>
            </a:r>
            <a:r>
              <a:rPr lang="en-GB" sz="2000" dirty="0" smtClean="0">
                <a:latin typeface="+mn-lt"/>
                <a:cs typeface="Calibri" pitchFamily="34" charset="0"/>
              </a:rPr>
              <a:t>. No user intervention needed.</a:t>
            </a:r>
          </a:p>
          <a:p>
            <a:pPr>
              <a:buSzPct val="100000"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GB" sz="2000" b="1" dirty="0" smtClean="0">
                <a:latin typeface="+mn-lt"/>
                <a:cs typeface="Calibri" pitchFamily="34" charset="0"/>
              </a:rPr>
              <a:t>Provenance:</a:t>
            </a:r>
            <a:r>
              <a:rPr lang="en-GB" sz="2000" dirty="0" smtClean="0">
                <a:latin typeface="+mn-lt"/>
                <a:cs typeface="Calibri" pitchFamily="34" charset="0"/>
              </a:rPr>
              <a:t> Assigns unique identifiers to each experiment and stores information about model version, configuration options, </a:t>
            </a:r>
            <a:r>
              <a:rPr lang="en-GB" sz="2000" dirty="0" err="1" smtClean="0">
                <a:latin typeface="+mn-lt"/>
                <a:cs typeface="Calibri" pitchFamily="34" charset="0"/>
              </a:rPr>
              <a:t>etc</a:t>
            </a:r>
            <a:endParaRPr lang="en-GB" sz="2000" dirty="0" smtClean="0">
              <a:latin typeface="+mn-lt"/>
              <a:cs typeface="Calibri" pitchFamily="34" charset="0"/>
            </a:endParaRPr>
          </a:p>
          <a:p>
            <a:pPr>
              <a:buSzPct val="100000"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GB" sz="2000" b="1" dirty="0" smtClean="0">
                <a:latin typeface="+mn-lt"/>
                <a:cs typeface="Calibri" pitchFamily="34" charset="0"/>
              </a:rPr>
              <a:t>Failure tolerance:</a:t>
            </a:r>
            <a:r>
              <a:rPr lang="en-GB" sz="2000" dirty="0" smtClean="0">
                <a:latin typeface="+mn-lt"/>
                <a:cs typeface="Calibri" pitchFamily="34" charset="0"/>
              </a:rPr>
              <a:t> Automatic retrials and ability to repeat tasks in case of corrupted or missing data.</a:t>
            </a:r>
          </a:p>
          <a:p>
            <a:pPr>
              <a:buSzPct val="100000"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GB" sz="2000" b="1" dirty="0" smtClean="0">
                <a:latin typeface="+mn-lt"/>
                <a:cs typeface="Calibri" pitchFamily="34" charset="0"/>
              </a:rPr>
              <a:t>Versatility:</a:t>
            </a:r>
            <a:r>
              <a:rPr lang="en-GB" sz="2000" dirty="0" smtClean="0">
                <a:latin typeface="+mn-lt"/>
                <a:cs typeface="Calibri" pitchFamily="34" charset="0"/>
              </a:rPr>
              <a:t> Currently runs EC-Earth, NEMO and NMMB models </a:t>
            </a:r>
            <a:r>
              <a:rPr lang="en-GB" sz="2000" b="1" dirty="0" smtClean="0">
                <a:latin typeface="+mn-lt"/>
                <a:cs typeface="Calibri" pitchFamily="34" charset="0"/>
              </a:rPr>
              <a:t>on several platforms</a:t>
            </a:r>
            <a:r>
              <a:rPr lang="en-GB" sz="2000" dirty="0" smtClean="0">
                <a:latin typeface="+mn-lt"/>
                <a:cs typeface="Calibri" pitchFamily="34" charset="0"/>
              </a:rPr>
              <a:t>.</a:t>
            </a:r>
          </a:p>
          <a:p>
            <a:pPr marL="215900" indent="-215900">
              <a:buSzPct val="45000"/>
              <a:buFont typeface="Wingdings" pitchFamily="2" charset="2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en-GB" sz="2000" dirty="0" smtClean="0">
              <a:latin typeface="+mn-lt"/>
              <a:cs typeface="Calibri" pitchFamily="34" charset="0"/>
            </a:endParaRPr>
          </a:p>
          <a:p>
            <a:pPr marL="215900" indent="-215900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en-US" sz="2000" dirty="0">
              <a:latin typeface="+mn-lt"/>
              <a:cs typeface="Calibri" pitchFamily="34" charset="0"/>
            </a:endParaRPr>
          </a:p>
          <a:p>
            <a:pPr marL="215900" indent="-215900" algn="ctr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US" sz="2000" dirty="0">
                <a:latin typeface="+mn-lt"/>
              </a:rPr>
              <a:t>.</a:t>
            </a:r>
          </a:p>
          <a:p>
            <a:pPr marL="215900" indent="-215900" algn="ctr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en-US" sz="2000" dirty="0">
              <a:latin typeface="+mn-lt"/>
            </a:endParaRPr>
          </a:p>
          <a:p>
            <a:pPr marL="215900" indent="-215900" algn="ctr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7200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Workflows: </a:t>
            </a:r>
            <a:r>
              <a:rPr lang="en-US" sz="2400" dirty="0" err="1" smtClean="0"/>
              <a:t>Autosubmit</a:t>
            </a:r>
            <a:endParaRPr lang="en-US" sz="2400" dirty="0"/>
          </a:p>
        </p:txBody>
      </p:sp>
      <p:sp>
        <p:nvSpPr>
          <p:cNvPr id="28676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s-ES" sz="900">
                <a:solidFill>
                  <a:srgbClr val="FFFFFF"/>
                </a:solidFill>
                <a:latin typeface="Century Gothic" panose="020B0502020202020204" pitchFamily="34" charset="0"/>
              </a:rPr>
              <a:t>C3S Climate Projections Workshop: Near-term predictions and projections, 21 April 2015</a:t>
            </a: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94100"/>
            <a:ext cx="5472112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Text Box 12"/>
          <p:cNvSpPr txBox="1">
            <a:spLocks noChangeArrowheads="1"/>
          </p:cNvSpPr>
          <p:nvPr/>
        </p:nvSpPr>
        <p:spPr bwMode="auto">
          <a:xfrm>
            <a:off x="9525" y="6542088"/>
            <a:ext cx="47767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s-ES" sz="1600">
                <a:latin typeface="Calibri" panose="020F0502020204030204" pitchFamily="34" charset="0"/>
              </a:rPr>
              <a:t>D. Manubens, J. Vegas (BSC)</a:t>
            </a:r>
            <a:endParaRPr lang="en-US" altLang="es-ES" sz="1600">
              <a:latin typeface="Calibri" panose="020F0502020204030204" pitchFamily="34" charset="0"/>
            </a:endParaRP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49213" y="4525963"/>
            <a:ext cx="3514725" cy="13239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ES" sz="2000" dirty="0">
                <a:latin typeface="+mn-lt"/>
              </a:rPr>
              <a:t>Workflow of an experiment monitored with </a:t>
            </a:r>
            <a:r>
              <a:rPr lang="en-US" altLang="es-ES" sz="2000" dirty="0" err="1">
                <a:latin typeface="+mn-lt"/>
              </a:rPr>
              <a:t>Autosubmit</a:t>
            </a:r>
            <a:r>
              <a:rPr lang="en-US" altLang="es-ES" sz="2000" dirty="0">
                <a:latin typeface="+mn-lt"/>
              </a:rPr>
              <a:t> (yellow = completed, green = running, red = failed, … )</a:t>
            </a:r>
          </a:p>
        </p:txBody>
      </p:sp>
    </p:spTree>
    <p:extLst>
      <p:ext uri="{BB962C8B-B14F-4D97-AF65-F5344CB8AC3E}">
        <p14:creationId xmlns:p14="http://schemas.microsoft.com/office/powerpoint/2010/main" val="2932601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s-ES" sz="2000" dirty="0" smtClean="0">
                <a:latin typeface="+mn-lt"/>
                <a:ea typeface="ＭＳ Ｐゴシック" panose="020B0600070205080204" pitchFamily="34" charset="-128"/>
              </a:rPr>
              <a:t>S2dverification is an R package </a:t>
            </a:r>
            <a:r>
              <a:rPr lang="en-GB" altLang="es-ES" sz="2000" dirty="0" smtClean="0">
                <a:latin typeface="+mn-lt"/>
                <a:ea typeface="ＭＳ Ｐゴシック" panose="020B0600070205080204" pitchFamily="34" charset="-128"/>
              </a:rPr>
              <a:t>to verify seasonal-to-decadal forecasts by comparing simulations with observational data. It </a:t>
            </a:r>
            <a:r>
              <a:rPr lang="en-US" altLang="es-ES" sz="2000" dirty="0" smtClean="0">
                <a:latin typeface="+mn-lt"/>
                <a:ea typeface="ＭＳ Ｐゴシック" panose="020B0600070205080204" pitchFamily="34" charset="-128"/>
              </a:rPr>
              <a:t>allows </a:t>
            </a:r>
            <a:r>
              <a:rPr lang="en-US" altLang="es-ES" sz="2000" dirty="0" err="1" smtClean="0">
                <a:latin typeface="+mn-lt"/>
                <a:ea typeface="ＭＳ Ｐゴシック" panose="020B0600070205080204" pitchFamily="34" charset="-128"/>
              </a:rPr>
              <a:t>analysing</a:t>
            </a:r>
            <a:r>
              <a:rPr lang="en-US" altLang="es-ES" sz="2000" dirty="0" smtClean="0">
                <a:latin typeface="+mn-lt"/>
                <a:ea typeface="ＭＳ Ｐゴシック" panose="020B0600070205080204" pitchFamily="34" charset="-128"/>
              </a:rPr>
              <a:t> data available either locally or remotely. </a:t>
            </a:r>
            <a:r>
              <a:rPr lang="en-US" altLang="es-ES" sz="2000" b="1" dirty="0" smtClean="0">
                <a:latin typeface="+mn-lt"/>
                <a:ea typeface="ＭＳ Ｐゴシック" panose="020B0600070205080204" pitchFamily="34" charset="-128"/>
              </a:rPr>
              <a:t>It can also be used online as the model runs.</a:t>
            </a:r>
            <a:endParaRPr lang="en-US" altLang="es-ES" sz="2000" b="1" dirty="0" smtClean="0">
              <a:solidFill>
                <a:srgbClr val="FF000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72000"/>
            <a:ext cx="6191250" cy="696912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2400" dirty="0">
                <a:latin typeface="Arial"/>
              </a:rPr>
              <a:t>Efficient data analysis</a:t>
            </a:r>
          </a:p>
        </p:txBody>
      </p:sp>
      <p:sp>
        <p:nvSpPr>
          <p:cNvPr id="30724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s-ES" sz="900">
                <a:solidFill>
                  <a:srgbClr val="FFFFFF"/>
                </a:solidFill>
                <a:latin typeface="Century Gothic" panose="020B0502020202020204" pitchFamily="34" charset="0"/>
              </a:rPr>
              <a:t>C3S Climate Projections Workshop: Near-term predictions and projections, 21 April 2015</a:t>
            </a:r>
          </a:p>
        </p:txBody>
      </p:sp>
      <p:sp>
        <p:nvSpPr>
          <p:cNvPr id="30725" name="AutoShape 1"/>
          <p:cNvSpPr>
            <a:spLocks noChangeArrowheads="1"/>
          </p:cNvSpPr>
          <p:nvPr/>
        </p:nvSpPr>
        <p:spPr bwMode="auto">
          <a:xfrm rot="5400000">
            <a:off x="7696201" y="3697287"/>
            <a:ext cx="1200150" cy="161925"/>
          </a:xfrm>
          <a:prstGeom prst="rightArrow">
            <a:avLst>
              <a:gd name="adj1" fmla="val 19769"/>
              <a:gd name="adj2" fmla="val 32324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26" name="Oval 2"/>
          <p:cNvSpPr>
            <a:spLocks noChangeArrowheads="1"/>
          </p:cNvSpPr>
          <p:nvPr/>
        </p:nvSpPr>
        <p:spPr bwMode="auto">
          <a:xfrm>
            <a:off x="468313" y="3124200"/>
            <a:ext cx="1077912" cy="261938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27" name="Oval 3"/>
          <p:cNvSpPr>
            <a:spLocks noChangeArrowheads="1"/>
          </p:cNvSpPr>
          <p:nvPr/>
        </p:nvSpPr>
        <p:spPr bwMode="auto">
          <a:xfrm>
            <a:off x="468313" y="3017838"/>
            <a:ext cx="1077912" cy="261937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28" name="Oval 4"/>
          <p:cNvSpPr>
            <a:spLocks noChangeArrowheads="1"/>
          </p:cNvSpPr>
          <p:nvPr/>
        </p:nvSpPr>
        <p:spPr bwMode="auto">
          <a:xfrm>
            <a:off x="468313" y="2913063"/>
            <a:ext cx="1077912" cy="261937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29" name="Oval 5"/>
          <p:cNvSpPr>
            <a:spLocks noChangeArrowheads="1"/>
          </p:cNvSpPr>
          <p:nvPr/>
        </p:nvSpPr>
        <p:spPr bwMode="auto">
          <a:xfrm>
            <a:off x="468313" y="2808288"/>
            <a:ext cx="1077912" cy="261937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30" name="Text Box 9"/>
          <p:cNvSpPr txBox="1">
            <a:spLocks noChangeArrowheads="1"/>
          </p:cNvSpPr>
          <p:nvPr/>
        </p:nvSpPr>
        <p:spPr bwMode="auto">
          <a:xfrm>
            <a:off x="179388" y="3465513"/>
            <a:ext cx="17272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55748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000000"/>
                </a:solidFill>
                <a:ea typeface="Droid Sans Fallback"/>
                <a:cs typeface="Arial" panose="020B0604020202020204" pitchFamily="34" charset="0"/>
              </a:rPr>
              <a:t>LOCAL STORAGE</a:t>
            </a:r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134938" y="5165725"/>
            <a:ext cx="191611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55748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 dirty="0">
                <a:solidFill>
                  <a:srgbClr val="000000"/>
                </a:solidFill>
                <a:ea typeface="Droid Sans Fallback"/>
                <a:cs typeface="Arial" panose="020B0604020202020204" pitchFamily="34" charset="0"/>
              </a:rPr>
              <a:t>ESGF NODE</a:t>
            </a:r>
          </a:p>
          <a:p>
            <a:pPr algn="ctr" eaLnBrk="1" hangingPunct="1"/>
            <a:r>
              <a:rPr lang="en-GB" altLang="es-ES" b="1" dirty="0">
                <a:solidFill>
                  <a:srgbClr val="000000"/>
                </a:solidFill>
                <a:ea typeface="Droid Sans Fallback"/>
                <a:cs typeface="Arial" panose="020B0604020202020204" pitchFamily="34" charset="0"/>
              </a:rPr>
              <a:t>or</a:t>
            </a:r>
          </a:p>
          <a:p>
            <a:pPr algn="ctr" eaLnBrk="1" hangingPunct="1"/>
            <a:r>
              <a:rPr lang="en-GB" altLang="es-ES" b="1" dirty="0" err="1">
                <a:solidFill>
                  <a:srgbClr val="000000"/>
                </a:solidFill>
                <a:ea typeface="Droid Sans Fallback"/>
                <a:cs typeface="Arial" panose="020B0604020202020204" pitchFamily="34" charset="0"/>
              </a:rPr>
              <a:t>OPeNDAP</a:t>
            </a:r>
            <a:r>
              <a:rPr lang="en-GB" altLang="es-ES" b="1" dirty="0">
                <a:solidFill>
                  <a:srgbClr val="000000"/>
                </a:solidFill>
                <a:ea typeface="Droid Sans Fallback"/>
                <a:cs typeface="Arial" panose="020B0604020202020204" pitchFamily="34" charset="0"/>
              </a:rPr>
              <a:t> SERVER</a:t>
            </a:r>
          </a:p>
        </p:txBody>
      </p:sp>
      <p:sp>
        <p:nvSpPr>
          <p:cNvPr id="30732" name="Line 11"/>
          <p:cNvSpPr>
            <a:spLocks noChangeShapeType="1"/>
          </p:cNvSpPr>
          <p:nvPr/>
        </p:nvSpPr>
        <p:spPr bwMode="auto">
          <a:xfrm>
            <a:off x="1960563" y="4848225"/>
            <a:ext cx="635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33" name="Line 12"/>
          <p:cNvSpPr>
            <a:spLocks noChangeShapeType="1"/>
          </p:cNvSpPr>
          <p:nvPr/>
        </p:nvSpPr>
        <p:spPr bwMode="auto">
          <a:xfrm>
            <a:off x="2024063" y="4179888"/>
            <a:ext cx="261937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V="1">
            <a:off x="2024063" y="3073400"/>
            <a:ext cx="1587" cy="177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35" name="Oval 16"/>
          <p:cNvSpPr>
            <a:spLocks noChangeArrowheads="1"/>
          </p:cNvSpPr>
          <p:nvPr/>
        </p:nvSpPr>
        <p:spPr bwMode="auto">
          <a:xfrm>
            <a:off x="879475" y="2913063"/>
            <a:ext cx="307975" cy="52387"/>
          </a:xfrm>
          <a:prstGeom prst="ellipse">
            <a:avLst/>
          </a:prstGeom>
          <a:solidFill>
            <a:srgbClr val="000000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>
            <a:off x="1960563" y="3071813"/>
            <a:ext cx="6350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37" name="Text Box 18"/>
          <p:cNvSpPr txBox="1">
            <a:spLocks noChangeArrowheads="1"/>
          </p:cNvSpPr>
          <p:nvPr/>
        </p:nvSpPr>
        <p:spPr bwMode="auto">
          <a:xfrm>
            <a:off x="2089150" y="2273300"/>
            <a:ext cx="6726238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 dirty="0">
                <a:solidFill>
                  <a:srgbClr val="5C8526"/>
                </a:solidFill>
                <a:ea typeface="Droid Sans Fallback"/>
                <a:cs typeface="Arial" panose="020B0604020202020204" pitchFamily="34" charset="0"/>
              </a:rPr>
              <a:t>s2dverification package</a:t>
            </a:r>
          </a:p>
        </p:txBody>
      </p:sp>
      <p:sp>
        <p:nvSpPr>
          <p:cNvPr id="30738" name="Line 19"/>
          <p:cNvSpPr>
            <a:spLocks noChangeShapeType="1"/>
          </p:cNvSpPr>
          <p:nvPr/>
        </p:nvSpPr>
        <p:spPr bwMode="auto">
          <a:xfrm flipH="1">
            <a:off x="2282825" y="2439988"/>
            <a:ext cx="1930400" cy="158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39" name="Line 20"/>
          <p:cNvSpPr>
            <a:spLocks noChangeShapeType="1"/>
          </p:cNvSpPr>
          <p:nvPr/>
        </p:nvSpPr>
        <p:spPr bwMode="auto">
          <a:xfrm flipV="1">
            <a:off x="2155825" y="2540000"/>
            <a:ext cx="1588" cy="401478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40" name="Line 21"/>
          <p:cNvSpPr>
            <a:spLocks noChangeShapeType="1"/>
          </p:cNvSpPr>
          <p:nvPr/>
        </p:nvSpPr>
        <p:spPr bwMode="auto">
          <a:xfrm flipH="1">
            <a:off x="6692900" y="2439988"/>
            <a:ext cx="1960563" cy="158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41" name="Line 22"/>
          <p:cNvSpPr>
            <a:spLocks noChangeShapeType="1"/>
          </p:cNvSpPr>
          <p:nvPr/>
        </p:nvSpPr>
        <p:spPr bwMode="auto">
          <a:xfrm flipV="1">
            <a:off x="8783638" y="2522538"/>
            <a:ext cx="15875" cy="403225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42" name="Line 23"/>
          <p:cNvSpPr>
            <a:spLocks noChangeShapeType="1"/>
          </p:cNvSpPr>
          <p:nvPr/>
        </p:nvSpPr>
        <p:spPr bwMode="auto">
          <a:xfrm>
            <a:off x="2293938" y="6648450"/>
            <a:ext cx="6326187" cy="158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43" name="Rectangle 24"/>
          <p:cNvSpPr>
            <a:spLocks noChangeArrowheads="1"/>
          </p:cNvSpPr>
          <p:nvPr/>
        </p:nvSpPr>
        <p:spPr bwMode="auto">
          <a:xfrm>
            <a:off x="2303463" y="2673350"/>
            <a:ext cx="2660650" cy="3811588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>
            <a:lvl1pPr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altLang="es-ES" b="1">
              <a:solidFill>
                <a:srgbClr val="000000"/>
              </a:solidFill>
            </a:endParaRPr>
          </a:p>
          <a:p>
            <a:pPr algn="ctr" eaLnBrk="1" hangingPunct="1"/>
            <a:endParaRPr lang="en-GB" altLang="es-ES">
              <a:solidFill>
                <a:srgbClr val="000000"/>
              </a:solidFill>
            </a:endParaRPr>
          </a:p>
        </p:txBody>
      </p:sp>
      <p:sp>
        <p:nvSpPr>
          <p:cNvPr id="30744" name="Rectangle 25"/>
          <p:cNvSpPr>
            <a:spLocks noChangeArrowheads="1"/>
          </p:cNvSpPr>
          <p:nvPr/>
        </p:nvSpPr>
        <p:spPr bwMode="auto">
          <a:xfrm>
            <a:off x="5224463" y="2673350"/>
            <a:ext cx="3395662" cy="468313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>
            <a:lvl1pPr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00000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BASIC STATISTICS</a:t>
            </a:r>
          </a:p>
        </p:txBody>
      </p:sp>
      <p:sp>
        <p:nvSpPr>
          <p:cNvPr id="30745" name="Rectangle 26"/>
          <p:cNvSpPr>
            <a:spLocks noChangeArrowheads="1"/>
          </p:cNvSpPr>
          <p:nvPr/>
        </p:nvSpPr>
        <p:spPr bwMode="auto">
          <a:xfrm>
            <a:off x="5224463" y="3409950"/>
            <a:ext cx="3397250" cy="735013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>
            <a:lvl1pPr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000000"/>
                </a:solidFill>
                <a:ea typeface="Droid Sans Fallback"/>
                <a:cs typeface="Arial" panose="020B0604020202020204" pitchFamily="34" charset="0"/>
              </a:rPr>
              <a:t>SCORES</a:t>
            </a:r>
          </a:p>
          <a:p>
            <a:pPr algn="ctr" eaLnBrk="1" hangingPunct="1"/>
            <a:r>
              <a:rPr lang="en-GB" altLang="es-ES" b="1">
                <a:solidFill>
                  <a:srgbClr val="000000"/>
                </a:solidFill>
                <a:ea typeface="Droid Sans Fallback"/>
                <a:cs typeface="Arial" panose="020B0604020202020204" pitchFamily="34" charset="0"/>
              </a:rPr>
              <a:t>EXTREMES</a:t>
            </a:r>
          </a:p>
        </p:txBody>
      </p:sp>
      <p:sp>
        <p:nvSpPr>
          <p:cNvPr id="30746" name="Rectangle 27"/>
          <p:cNvSpPr>
            <a:spLocks noChangeArrowheads="1"/>
          </p:cNvSpPr>
          <p:nvPr/>
        </p:nvSpPr>
        <p:spPr bwMode="auto">
          <a:xfrm>
            <a:off x="5224463" y="4411663"/>
            <a:ext cx="3397250" cy="2073275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>
            <a:lvl1pPr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>
                <a:solidFill>
                  <a:srgbClr val="000000"/>
                </a:solidFill>
              </a:rPr>
              <a:t>PLOTS</a:t>
            </a:r>
          </a:p>
        </p:txBody>
      </p:sp>
      <p:sp>
        <p:nvSpPr>
          <p:cNvPr id="30747" name="AutoShape 28"/>
          <p:cNvSpPr>
            <a:spLocks noChangeArrowheads="1"/>
          </p:cNvSpPr>
          <p:nvPr/>
        </p:nvSpPr>
        <p:spPr bwMode="auto">
          <a:xfrm>
            <a:off x="4997450" y="2808288"/>
            <a:ext cx="195263" cy="166687"/>
          </a:xfrm>
          <a:prstGeom prst="rightArrow">
            <a:avLst>
              <a:gd name="adj1" fmla="val 20963"/>
              <a:gd name="adj2" fmla="val 33923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48" name="AutoShape 29"/>
          <p:cNvSpPr>
            <a:spLocks noChangeArrowheads="1"/>
          </p:cNvSpPr>
          <p:nvPr/>
        </p:nvSpPr>
        <p:spPr bwMode="auto">
          <a:xfrm>
            <a:off x="4995863" y="3676650"/>
            <a:ext cx="195262" cy="166688"/>
          </a:xfrm>
          <a:prstGeom prst="rightArrow">
            <a:avLst>
              <a:gd name="adj1" fmla="val 20963"/>
              <a:gd name="adj2" fmla="val 33922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49" name="AutoShape 30"/>
          <p:cNvSpPr>
            <a:spLocks noChangeArrowheads="1"/>
          </p:cNvSpPr>
          <p:nvPr/>
        </p:nvSpPr>
        <p:spPr bwMode="auto">
          <a:xfrm>
            <a:off x="4995863" y="5414963"/>
            <a:ext cx="195262" cy="166687"/>
          </a:xfrm>
          <a:prstGeom prst="rightArrow">
            <a:avLst>
              <a:gd name="adj1" fmla="val 20963"/>
              <a:gd name="adj2" fmla="val 33923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50" name="AutoShape 31"/>
          <p:cNvSpPr>
            <a:spLocks noChangeArrowheads="1"/>
          </p:cNvSpPr>
          <p:nvPr/>
        </p:nvSpPr>
        <p:spPr bwMode="auto">
          <a:xfrm rot="5400000">
            <a:off x="6792913" y="3195638"/>
            <a:ext cx="200025" cy="161925"/>
          </a:xfrm>
          <a:prstGeom prst="rightArrow">
            <a:avLst>
              <a:gd name="adj1" fmla="val 20963"/>
              <a:gd name="adj2" fmla="val 34131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51" name="AutoShape 32"/>
          <p:cNvSpPr>
            <a:spLocks noChangeArrowheads="1"/>
          </p:cNvSpPr>
          <p:nvPr/>
        </p:nvSpPr>
        <p:spPr bwMode="auto">
          <a:xfrm rot="5400000">
            <a:off x="6792913" y="4198938"/>
            <a:ext cx="200025" cy="161925"/>
          </a:xfrm>
          <a:prstGeom prst="rightArrow">
            <a:avLst>
              <a:gd name="adj1" fmla="val 20963"/>
              <a:gd name="adj2" fmla="val 34131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30752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22838"/>
            <a:ext cx="3332163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3" name="Text Box 34"/>
          <p:cNvSpPr txBox="1">
            <a:spLocks noChangeArrowheads="1"/>
          </p:cNvSpPr>
          <p:nvPr/>
        </p:nvSpPr>
        <p:spPr bwMode="auto">
          <a:xfrm>
            <a:off x="5910263" y="4410075"/>
            <a:ext cx="271145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GB" altLang="es-ES" sz="800" dirty="0">
                <a:solidFill>
                  <a:srgbClr val="000000"/>
                </a:solidFill>
                <a:ea typeface="Droid Sans Fallback"/>
                <a:cs typeface="Arial" panose="020B0604020202020204" pitchFamily="34" charset="0"/>
              </a:rPr>
              <a:t>Anomaly Correlation Coefficient. 10M Wind Speed ECMWF S4 1 month lead with start dates once a year on first of November and Era-Interim in DJF from 1981 to 2011. Simple bias correction with cross-validation.</a:t>
            </a:r>
          </a:p>
        </p:txBody>
      </p:sp>
      <p:sp>
        <p:nvSpPr>
          <p:cNvPr id="30754" name="Text Box 35"/>
          <p:cNvSpPr txBox="1">
            <a:spLocks noChangeArrowheads="1"/>
          </p:cNvSpPr>
          <p:nvPr/>
        </p:nvSpPr>
        <p:spPr bwMode="auto">
          <a:xfrm>
            <a:off x="5192713" y="4511675"/>
            <a:ext cx="91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s-ES" b="1" dirty="0">
                <a:solidFill>
                  <a:srgbClr val="000000"/>
                </a:solidFill>
                <a:latin typeface="+mn-lt"/>
                <a:ea typeface="Droid Sans Fallback"/>
                <a:cs typeface="Calibri" panose="020F0502020204030204" pitchFamily="34" charset="0"/>
              </a:rPr>
              <a:t>PLOTS</a:t>
            </a:r>
          </a:p>
        </p:txBody>
      </p:sp>
      <p:sp>
        <p:nvSpPr>
          <p:cNvPr id="30755" name="Line 36"/>
          <p:cNvSpPr>
            <a:spLocks noChangeShapeType="1"/>
          </p:cNvSpPr>
          <p:nvPr/>
        </p:nvSpPr>
        <p:spPr bwMode="auto">
          <a:xfrm>
            <a:off x="1227138" y="4852988"/>
            <a:ext cx="195262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n-US"/>
          </a:p>
        </p:txBody>
      </p:sp>
      <p:sp>
        <p:nvSpPr>
          <p:cNvPr id="30756" name="AutoShape 37"/>
          <p:cNvSpPr>
            <a:spLocks noChangeArrowheads="1"/>
          </p:cNvSpPr>
          <p:nvPr/>
        </p:nvSpPr>
        <p:spPr bwMode="auto">
          <a:xfrm>
            <a:off x="1490663" y="4681538"/>
            <a:ext cx="417512" cy="330200"/>
          </a:xfrm>
          <a:prstGeom prst="cloudCallout">
            <a:avLst>
              <a:gd name="adj1" fmla="val -2814815"/>
              <a:gd name="adj2" fmla="val 13597"/>
            </a:avLst>
          </a:prstGeom>
          <a:solidFill>
            <a:srgbClr val="CFE7F5">
              <a:alpha val="50195"/>
            </a:srgbClr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30757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297363"/>
            <a:ext cx="8159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8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505325"/>
            <a:ext cx="6159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9" name="Text Box 42"/>
          <p:cNvSpPr txBox="1">
            <a:spLocks noChangeArrowheads="1"/>
          </p:cNvSpPr>
          <p:nvPr/>
        </p:nvSpPr>
        <p:spPr bwMode="auto">
          <a:xfrm>
            <a:off x="2303463" y="2789238"/>
            <a:ext cx="266065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marL="117475" indent="-11747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33363" indent="-12541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45000"/>
              <a:buFont typeface="Wingdings" panose="05000000000000000000" pitchFamily="2" charset="2"/>
              <a:buChar char=""/>
            </a:pPr>
            <a:r>
              <a:rPr lang="en-GB" altLang="es-ES" sz="1600" dirty="0">
                <a:solidFill>
                  <a:srgbClr val="000000"/>
                </a:solidFill>
                <a:latin typeface="+mn-lt"/>
                <a:ea typeface="Droid Sans Fallback"/>
                <a:cs typeface="Calibri" panose="020F0502020204030204" pitchFamily="34" charset="0"/>
              </a:rPr>
              <a:t>Supports datasets stored locally or in ESGF (</a:t>
            </a:r>
            <a:r>
              <a:rPr lang="en-GB" altLang="es-ES" sz="1600" dirty="0" err="1">
                <a:solidFill>
                  <a:srgbClr val="000000"/>
                </a:solidFill>
                <a:latin typeface="+mn-lt"/>
                <a:ea typeface="Droid Sans Fallback"/>
                <a:cs typeface="Calibri" panose="020F0502020204030204" pitchFamily="34" charset="0"/>
              </a:rPr>
              <a:t>OPeNDAP</a:t>
            </a:r>
            <a:r>
              <a:rPr lang="en-GB" altLang="es-ES" sz="1600" dirty="0">
                <a:solidFill>
                  <a:srgbClr val="000000"/>
                </a:solidFill>
                <a:latin typeface="+mn-lt"/>
                <a:ea typeface="Droid Sans Fallback"/>
                <a:cs typeface="Calibri" panose="020F0502020204030204" pitchFamily="34" charset="0"/>
              </a:rPr>
              <a:t>) servers.</a:t>
            </a:r>
          </a:p>
          <a:p>
            <a:pPr eaLnBrk="1" hangingPunct="1">
              <a:buSzPct val="45000"/>
              <a:buFont typeface="Wingdings" panose="05000000000000000000" pitchFamily="2" charset="2"/>
              <a:buChar char=""/>
            </a:pPr>
            <a:r>
              <a:rPr lang="en-GB" altLang="es-ES" sz="1600" dirty="0">
                <a:solidFill>
                  <a:srgbClr val="000000"/>
                </a:solidFill>
                <a:latin typeface="+mn-lt"/>
                <a:ea typeface="Droid Sans Fallback"/>
                <a:cs typeface="Calibri" panose="020F0502020204030204" pitchFamily="34" charset="0"/>
              </a:rPr>
              <a:t> Exploits multi-core capabilities</a:t>
            </a:r>
          </a:p>
          <a:p>
            <a:pPr eaLnBrk="1" hangingPunct="1">
              <a:buSzPct val="45000"/>
              <a:buFont typeface="Wingdings" panose="05000000000000000000" pitchFamily="2" charset="2"/>
              <a:buChar char=""/>
            </a:pPr>
            <a:r>
              <a:rPr lang="en-GB" altLang="es-ES" sz="1600" dirty="0">
                <a:solidFill>
                  <a:srgbClr val="000000"/>
                </a:solidFill>
                <a:latin typeface="+mn-lt"/>
                <a:ea typeface="Droid Sans Fallback"/>
                <a:cs typeface="Calibri" panose="020F0502020204030204" pitchFamily="34" charset="0"/>
              </a:rPr>
              <a:t>API available</a:t>
            </a:r>
          </a:p>
          <a:p>
            <a:pPr eaLnBrk="1" hangingPunct="1">
              <a:buSzPct val="45000"/>
              <a:buFont typeface="Wingdings" panose="05000000000000000000" pitchFamily="2" charset="2"/>
              <a:buChar char=""/>
            </a:pPr>
            <a:r>
              <a:rPr lang="en-GB" altLang="es-ES" sz="1600" dirty="0">
                <a:solidFill>
                  <a:srgbClr val="000000"/>
                </a:solidFill>
                <a:latin typeface="+mn-lt"/>
                <a:ea typeface="Droid Sans Fallback"/>
                <a:cs typeface="Calibri" panose="020F0502020204030204" pitchFamily="34" charset="0"/>
              </a:rPr>
              <a:t>Collects observational and experimental datasets stored in multiple conventions:</a:t>
            </a:r>
          </a:p>
          <a:p>
            <a:pPr lvl="1" eaLnBrk="1" hangingPunct="1">
              <a:buSzPct val="45000"/>
              <a:buFont typeface="Wingdings" panose="05000000000000000000" pitchFamily="2" charset="2"/>
              <a:buChar char=""/>
            </a:pPr>
            <a:r>
              <a:rPr lang="en-GB" altLang="es-ES" sz="1600" dirty="0">
                <a:solidFill>
                  <a:srgbClr val="000000"/>
                </a:solidFill>
                <a:latin typeface="+mn-lt"/>
                <a:ea typeface="Droid Sans Fallback"/>
                <a:cs typeface="Calibri" panose="020F0502020204030204" pitchFamily="34" charset="0"/>
              </a:rPr>
              <a:t>NetCDF3, NetCDF4</a:t>
            </a:r>
          </a:p>
          <a:p>
            <a:pPr lvl="1" eaLnBrk="1" hangingPunct="1">
              <a:buSzPct val="45000"/>
              <a:buFont typeface="Wingdings" panose="05000000000000000000" pitchFamily="2" charset="2"/>
              <a:buChar char=""/>
            </a:pPr>
            <a:r>
              <a:rPr lang="en-GB" altLang="es-ES" sz="1600" dirty="0">
                <a:solidFill>
                  <a:srgbClr val="000000"/>
                </a:solidFill>
                <a:latin typeface="+mn-lt"/>
                <a:ea typeface="Droid Sans Fallback"/>
                <a:cs typeface="Calibri" panose="020F0502020204030204" pitchFamily="34" charset="0"/>
              </a:rPr>
              <a:t>Supports specific folder and file naming conventions</a:t>
            </a:r>
            <a:r>
              <a:rPr lang="en-GB" altLang="es-ES" sz="1600" dirty="0">
                <a:solidFill>
                  <a:srgbClr val="000000"/>
                </a:solidFill>
                <a:latin typeface="+mn-lt"/>
              </a:rPr>
              <a:t>.</a:t>
            </a:r>
          </a:p>
        </p:txBody>
      </p:sp>
      <p:pic>
        <p:nvPicPr>
          <p:cNvPr id="3076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1992313"/>
            <a:ext cx="5953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1" name="Text Box 12"/>
          <p:cNvSpPr txBox="1">
            <a:spLocks noChangeArrowheads="1"/>
          </p:cNvSpPr>
          <p:nvPr/>
        </p:nvSpPr>
        <p:spPr bwMode="auto">
          <a:xfrm>
            <a:off x="9525" y="6542088"/>
            <a:ext cx="47767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s-ES" sz="1600" dirty="0">
                <a:cs typeface="Arial" panose="020B0604020202020204" pitchFamily="34" charset="0"/>
              </a:rPr>
              <a:t>N. </a:t>
            </a:r>
            <a:r>
              <a:rPr lang="en-GB" altLang="es-ES" sz="1600" dirty="0" err="1">
                <a:cs typeface="Arial" panose="020B0604020202020204" pitchFamily="34" charset="0"/>
              </a:rPr>
              <a:t>Manubens</a:t>
            </a:r>
            <a:r>
              <a:rPr lang="en-GB" altLang="es-ES" sz="1600" dirty="0">
                <a:cs typeface="Arial" panose="020B0604020202020204" pitchFamily="34" charset="0"/>
              </a:rPr>
              <a:t> (BSC)</a:t>
            </a:r>
            <a:endParaRPr lang="en-US" altLang="es-E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41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s-ES" dirty="0" err="1"/>
              <a:t>Spatial</a:t>
            </a:r>
            <a:r>
              <a:rPr lang="es-ES" dirty="0"/>
              <a:t> </a:t>
            </a:r>
            <a:r>
              <a:rPr lang="es-ES" dirty="0" err="1"/>
              <a:t>scales</a:t>
            </a:r>
            <a:endParaRPr lang="es-ES" dirty="0"/>
          </a:p>
        </p:txBody>
      </p:sp>
      <p:pic>
        <p:nvPicPr>
          <p:cNvPr id="1741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93" y="2206625"/>
            <a:ext cx="42481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5782"/>
            <a:ext cx="4221162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izquierda y derecha 5"/>
          <p:cNvSpPr/>
          <p:nvPr/>
        </p:nvSpPr>
        <p:spPr>
          <a:xfrm rot="1800000">
            <a:off x="365853" y="4815774"/>
            <a:ext cx="6086599" cy="936104"/>
          </a:xfrm>
          <a:prstGeom prst="leftRightArrow">
            <a:avLst/>
          </a:prstGeom>
          <a:solidFill>
            <a:srgbClr val="008000"/>
          </a:solidFill>
          <a:scene3d>
            <a:camera prst="orthographicFront">
              <a:rot lat="1500000" lon="0" rev="21599984"/>
            </a:camera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 err="1">
                <a:solidFill>
                  <a:schemeClr val="accent1"/>
                </a:solidFill>
              </a:rPr>
              <a:t>Multiscale</a:t>
            </a:r>
            <a:r>
              <a:rPr lang="en-GB" sz="1600" b="1" dirty="0">
                <a:solidFill>
                  <a:schemeClr val="accent1"/>
                </a:solidFill>
              </a:rPr>
              <a:t> Models from Global to Local Scales</a:t>
            </a:r>
          </a:p>
        </p:txBody>
      </p:sp>
    </p:spTree>
    <p:extLst>
      <p:ext uri="{BB962C8B-B14F-4D97-AF65-F5344CB8AC3E}">
        <p14:creationId xmlns:p14="http://schemas.microsoft.com/office/powerpoint/2010/main" val="196753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gl-ES" sz="2800" b="1" dirty="0" smtClean="0">
                <a:latin typeface="+mn-lt"/>
              </a:rPr>
              <a:t>Earth Science Services</a:t>
            </a:r>
            <a:endParaRPr lang="en-US" sz="2800" b="1" i="0" u="none" strike="noStrike" cap="none" dirty="0">
              <a:solidFill>
                <a:schemeClr val="accent1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3351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36000"/>
            <a:ext cx="6191348" cy="696943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latin typeface="+mn-lt"/>
              </a:rPr>
              <a:t>Air Quality Services</a:t>
            </a:r>
            <a:endParaRPr lang="en-GB" sz="2400" dirty="0">
              <a:latin typeface="+mn-lt"/>
            </a:endParaRPr>
          </a:p>
        </p:txBody>
      </p:sp>
      <p:sp>
        <p:nvSpPr>
          <p:cNvPr id="13315" name="Slide Number Placeholder 1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01088" y="6507163"/>
            <a:ext cx="442912" cy="42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5DFFD76-76D5-4368-87AC-1946C0DE7475}" type="slidenum">
              <a:rPr lang="en-GB" altLang="en-US"/>
              <a:pPr eaLnBrk="1" hangingPunct="1"/>
              <a:t>30</a:t>
            </a:fld>
            <a:endParaRPr lang="en-GB" altLang="en-US"/>
          </a:p>
        </p:txBody>
      </p:sp>
      <p:sp>
        <p:nvSpPr>
          <p:cNvPr id="22" name="CuadroTexto 30"/>
          <p:cNvSpPr txBox="1"/>
          <p:nvPr/>
        </p:nvSpPr>
        <p:spPr>
          <a:xfrm>
            <a:off x="38100" y="857250"/>
            <a:ext cx="91059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2"/>
                </a:solidFill>
                <a:latin typeface="Arial"/>
                <a:ea typeface="+mn-ea"/>
              </a:rPr>
              <a:t>Air quality forecast system: CALIOPE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557838" y="2112963"/>
            <a:ext cx="2679700" cy="5032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srgbClr val="0058A9"/>
                </a:solidFill>
                <a:latin typeface="Arial"/>
                <a:ea typeface="+mn-ea"/>
              </a:rPr>
              <a:t>Information is delivered using both online or custom applications</a:t>
            </a:r>
            <a:r>
              <a:rPr lang="en-GB" sz="1400">
                <a:solidFill>
                  <a:srgbClr val="0058A9"/>
                </a:solidFill>
                <a:latin typeface="Arial"/>
                <a:ea typeface="+mn-ea"/>
              </a:rPr>
              <a:t>:</a:t>
            </a:r>
          </a:p>
        </p:txBody>
      </p:sp>
      <p:pic>
        <p:nvPicPr>
          <p:cNvPr id="13318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2735263"/>
            <a:ext cx="27908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5608638" y="2533650"/>
            <a:ext cx="2357437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solidFill>
                  <a:prstClr val="white"/>
                </a:solidFill>
                <a:latin typeface="Arial"/>
                <a:ea typeface="+mn-ea"/>
                <a:hlinkClick r:id="rId4"/>
              </a:rPr>
              <a:t>www.bsc.es/caliope</a:t>
            </a:r>
            <a:endParaRPr lang="en-GB">
              <a:solidFill>
                <a:srgbClr val="0058A9"/>
              </a:solidFill>
              <a:latin typeface="Arial"/>
              <a:ea typeface="+mn-ea"/>
            </a:endParaRPr>
          </a:p>
        </p:txBody>
      </p:sp>
      <p:pic>
        <p:nvPicPr>
          <p:cNvPr id="13320" name="Picture 3" descr="http://www.bsc.es/caliope/sites/default/files/googleplay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2894013"/>
            <a:ext cx="74930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2" descr="http://www.bsc.es/caliope/sites/default/files/app_store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3184525"/>
            <a:ext cx="7620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9050" y="1379538"/>
            <a:ext cx="9124950" cy="6619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58A9"/>
                </a:solidFill>
                <a:latin typeface="Arial"/>
                <a:ea typeface="+mn-ea"/>
              </a:rPr>
              <a:t>Provides air quality related information for the coming days and for the application of short term action plans for air quality managers.</a:t>
            </a:r>
          </a:p>
        </p:txBody>
      </p:sp>
      <p:pic>
        <p:nvPicPr>
          <p:cNvPr id="13323" name="Imagen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9"/>
          <a:stretch>
            <a:fillRect/>
          </a:stretch>
        </p:blipFill>
        <p:spPr bwMode="auto">
          <a:xfrm>
            <a:off x="944563" y="2112963"/>
            <a:ext cx="37274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uadroTexto 30"/>
          <p:cNvSpPr txBox="1"/>
          <p:nvPr/>
        </p:nvSpPr>
        <p:spPr>
          <a:xfrm>
            <a:off x="65088" y="4421188"/>
            <a:ext cx="9105900" cy="5724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2"/>
                </a:solidFill>
                <a:latin typeface="Arial"/>
                <a:ea typeface="+mn-ea"/>
              </a:rPr>
              <a:t>Air quality impact assessment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53975" y="4927600"/>
            <a:ext cx="5608638" cy="9445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58A9"/>
                </a:solidFill>
                <a:latin typeface="Arial"/>
                <a:ea typeface="+mn-ea"/>
              </a:rPr>
              <a:t>Air quality modelling provides comprehensive description of air quality problems by relating emission sources and atmospheric conditions</a:t>
            </a:r>
          </a:p>
        </p:txBody>
      </p:sp>
      <p:pic>
        <p:nvPicPr>
          <p:cNvPr id="13326" name="Picture 2" descr="http://www.ambientum.com/img_boletin/noticia/ev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5853113"/>
            <a:ext cx="10271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4" descr="http://ep00.epimg.net/economia/imagenes/2014/02/14/actualidad/1392380817_581525_1392380971_noticia_norma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r="22041"/>
          <a:stretch>
            <a:fillRect/>
          </a:stretch>
        </p:blipFill>
        <p:spPr bwMode="auto">
          <a:xfrm>
            <a:off x="2046288" y="5853113"/>
            <a:ext cx="9953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Imagen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6216" r="77177" b="54709"/>
          <a:stretch>
            <a:fillRect/>
          </a:stretch>
        </p:blipFill>
        <p:spPr bwMode="auto">
          <a:xfrm>
            <a:off x="5856288" y="4521200"/>
            <a:ext cx="13335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Imagen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5" t="5927" r="26762" b="54716"/>
          <a:stretch>
            <a:fillRect/>
          </a:stretch>
        </p:blipFill>
        <p:spPr bwMode="auto">
          <a:xfrm>
            <a:off x="7291388" y="4508500"/>
            <a:ext cx="13398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Imagen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r="22221"/>
          <a:stretch>
            <a:fillRect/>
          </a:stretch>
        </p:blipFill>
        <p:spPr bwMode="auto">
          <a:xfrm>
            <a:off x="3041650" y="5853113"/>
            <a:ext cx="159385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ángulo 37"/>
          <p:cNvSpPr/>
          <p:nvPr/>
        </p:nvSpPr>
        <p:spPr>
          <a:xfrm>
            <a:off x="5764213" y="6040438"/>
            <a:ext cx="3306762" cy="377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>
                <a:solidFill>
                  <a:srgbClr val="0058A9"/>
                </a:solidFill>
                <a:latin typeface="Arial"/>
                <a:ea typeface="+mn-ea"/>
              </a:rPr>
              <a:t>Left: NO</a:t>
            </a:r>
            <a:r>
              <a:rPr lang="en-GB" sz="900" baseline="-25000">
                <a:solidFill>
                  <a:srgbClr val="0058A9"/>
                </a:solidFill>
                <a:latin typeface="Arial"/>
                <a:ea typeface="+mn-ea"/>
              </a:rPr>
              <a:t>2</a:t>
            </a:r>
            <a:r>
              <a:rPr lang="en-GB" sz="900">
                <a:solidFill>
                  <a:srgbClr val="0058A9"/>
                </a:solidFill>
                <a:latin typeface="Arial"/>
                <a:ea typeface="+mn-ea"/>
              </a:rPr>
              <a:t> maximum h values in Barcelona (red &gt;200 µg/m</a:t>
            </a:r>
            <a:r>
              <a:rPr lang="en-GB" sz="900" baseline="30000">
                <a:solidFill>
                  <a:srgbClr val="0058A9"/>
                </a:solidFill>
                <a:latin typeface="Arial"/>
                <a:ea typeface="+mn-ea"/>
              </a:rPr>
              <a:t>3</a:t>
            </a:r>
            <a:r>
              <a:rPr lang="en-GB" sz="900">
                <a:solidFill>
                  <a:srgbClr val="0058A9"/>
                </a:solidFill>
                <a:latin typeface="Arial"/>
                <a:ea typeface="+mn-ea"/>
              </a:rPr>
              <a:t>)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>
                <a:solidFill>
                  <a:srgbClr val="0058A9"/>
                </a:solidFill>
                <a:latin typeface="Arial"/>
                <a:ea typeface="+mn-ea"/>
              </a:rPr>
              <a:t>Right: Reductions due to fleet electrification (blue &gt;25 µg/m</a:t>
            </a:r>
            <a:r>
              <a:rPr lang="en-GB" sz="900" baseline="30000">
                <a:solidFill>
                  <a:srgbClr val="0058A9"/>
                </a:solidFill>
                <a:latin typeface="Arial"/>
                <a:ea typeface="+mn-ea"/>
              </a:rPr>
              <a:t>3</a:t>
            </a:r>
            <a:r>
              <a:rPr lang="en-GB" sz="900">
                <a:solidFill>
                  <a:srgbClr val="0058A9"/>
                </a:solidFill>
                <a:latin typeface="Arial"/>
                <a:ea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32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Título"/>
          <p:cNvSpPr>
            <a:spLocks noGrp="1"/>
          </p:cNvSpPr>
          <p:nvPr>
            <p:ph type="title"/>
          </p:nvPr>
        </p:nvSpPr>
        <p:spPr>
          <a:xfrm>
            <a:off x="0" y="36000"/>
            <a:ext cx="6191348" cy="696943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</a:rPr>
              <a:t>Mineral Dust Services</a:t>
            </a:r>
            <a:endParaRPr lang="es-ES" sz="24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5070" t="8630" r="16986" b="5013"/>
          <a:stretch>
            <a:fillRect/>
          </a:stretch>
        </p:blipFill>
        <p:spPr bwMode="auto">
          <a:xfrm>
            <a:off x="5535747" y="4032501"/>
            <a:ext cx="3600000" cy="286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865280"/>
            <a:ext cx="55801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800" dirty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Mineral dust </a:t>
            </a: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forecasts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ea typeface="ＭＳ Ｐゴシック" pitchFamily="34" charset="-128"/>
              </a:rPr>
              <a:t>Barcelona Dust Forecast Center. First specialized WMO Center for mineral dust prediction. http://dust.aemet.es started in 2014</a:t>
            </a:r>
          </a:p>
          <a:p>
            <a:pPr eaLnBrk="1" hangingPunct="1"/>
            <a:endParaRPr lang="en-US" alt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SDS-WAS. North </a:t>
            </a:r>
            <a:r>
              <a:rPr lang="en-US" altLang="en-US" sz="1800" dirty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Africa, Middle East and Europe Regional </a:t>
            </a: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Center.  </a:t>
            </a:r>
            <a:r>
              <a:rPr lang="en-US" altLang="en-US" sz="1800" dirty="0">
                <a:solidFill>
                  <a:schemeClr val="tx1"/>
                </a:solidFill>
                <a:latin typeface="+mj-lt"/>
                <a:ea typeface="ＭＳ Ｐゴシック" pitchFamily="34" charset="-128"/>
                <a:hlinkClick r:id="rId4"/>
              </a:rPr>
              <a:t>http://sds-was.aemet.es</a:t>
            </a:r>
            <a:r>
              <a:rPr lang="en-US" altLang="en-US" sz="1800" dirty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 started in </a:t>
            </a: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2010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en-US" sz="1800" dirty="0" smtClean="0">
              <a:solidFill>
                <a:schemeClr val="tx1"/>
              </a:solidFill>
              <a:latin typeface="+mj-lt"/>
              <a:ea typeface="ＭＳ Ｐゴシック" pitchFamily="34" charset="-128"/>
            </a:endParaRPr>
          </a:p>
        </p:txBody>
      </p:sp>
      <p:grpSp>
        <p:nvGrpSpPr>
          <p:cNvPr id="17" name="30 Grupo"/>
          <p:cNvGrpSpPr/>
          <p:nvPr/>
        </p:nvGrpSpPr>
        <p:grpSpPr>
          <a:xfrm>
            <a:off x="683568" y="3770758"/>
            <a:ext cx="3447691" cy="3093722"/>
            <a:chOff x="4715934" y="7636843"/>
            <a:chExt cx="2116668" cy="2219633"/>
          </a:xfrm>
        </p:grpSpPr>
        <p:pic>
          <p:nvPicPr>
            <p:cNvPr id="18" name="Imagen 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453"/>
            <a:stretch/>
          </p:blipFill>
          <p:spPr>
            <a:xfrm>
              <a:off x="4715935" y="8542926"/>
              <a:ext cx="2116667" cy="615721"/>
            </a:xfrm>
            <a:prstGeom prst="rect">
              <a:avLst/>
            </a:prstGeom>
          </p:spPr>
        </p:pic>
        <p:pic>
          <p:nvPicPr>
            <p:cNvPr id="19" name="Picture 53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36"/>
            <a:stretch/>
          </p:blipFill>
          <p:spPr bwMode="auto">
            <a:xfrm>
              <a:off x="6040821" y="9158647"/>
              <a:ext cx="791780" cy="697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n 12"/>
            <p:cNvPicPr>
              <a:picLocks noChangeAspect="1"/>
            </p:cNvPicPr>
            <p:nvPr/>
          </p:nvPicPr>
          <p:blipFill rotWithShape="1">
            <a:blip r:embed="rId7"/>
            <a:srcRect l="14775" t="34211" b="10937"/>
            <a:stretch/>
          </p:blipFill>
          <p:spPr>
            <a:xfrm>
              <a:off x="4715934" y="7636843"/>
              <a:ext cx="2116667" cy="904209"/>
            </a:xfrm>
            <a:prstGeom prst="rect">
              <a:avLst/>
            </a:prstGeom>
          </p:spPr>
        </p:pic>
        <p:pic>
          <p:nvPicPr>
            <p:cNvPr id="21" name="Imagen 7"/>
            <p:cNvPicPr>
              <a:picLocks noChangeAspect="1"/>
            </p:cNvPicPr>
            <p:nvPr/>
          </p:nvPicPr>
          <p:blipFill rotWithShape="1">
            <a:blip r:embed="rId8"/>
            <a:srcRect t="23595"/>
            <a:stretch/>
          </p:blipFill>
          <p:spPr>
            <a:xfrm>
              <a:off x="4727264" y="9158647"/>
              <a:ext cx="1313557" cy="69782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t="10156" r="19875" b="8322"/>
          <a:stretch/>
        </p:blipFill>
        <p:spPr>
          <a:xfrm>
            <a:off x="5535747" y="927563"/>
            <a:ext cx="3600000" cy="30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Título"/>
          <p:cNvSpPr>
            <a:spLocks noGrp="1"/>
          </p:cNvSpPr>
          <p:nvPr>
            <p:ph type="title"/>
          </p:nvPr>
        </p:nvSpPr>
        <p:spPr>
          <a:xfrm>
            <a:off x="0" y="36000"/>
            <a:ext cx="6191348" cy="696943"/>
          </a:xfrm>
        </p:spPr>
        <p:txBody>
          <a:bodyPr/>
          <a:lstStyle/>
          <a:p>
            <a:pPr>
              <a:defRPr/>
            </a:pPr>
            <a:r>
              <a:rPr lang="es-ES" sz="2400" dirty="0" err="1" smtClean="0"/>
              <a:t>Seasonal</a:t>
            </a:r>
            <a:r>
              <a:rPr lang="es-ES" sz="2400" dirty="0" smtClean="0"/>
              <a:t> </a:t>
            </a:r>
            <a:r>
              <a:rPr lang="es-ES" sz="2400" dirty="0" err="1" smtClean="0"/>
              <a:t>wind</a:t>
            </a:r>
            <a:r>
              <a:rPr lang="es-ES" sz="2400" dirty="0" smtClean="0"/>
              <a:t> </a:t>
            </a:r>
            <a:r>
              <a:rPr lang="es-ES" sz="2400" dirty="0" err="1" smtClean="0"/>
              <a:t>power</a:t>
            </a:r>
            <a:r>
              <a:rPr lang="es-ES" sz="2400" dirty="0" smtClean="0"/>
              <a:t> </a:t>
            </a:r>
            <a:r>
              <a:rPr lang="es-ES" sz="2400" dirty="0" err="1" smtClean="0"/>
              <a:t>predictions</a:t>
            </a:r>
            <a:endParaRPr lang="es-ES" sz="24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" y="1014534"/>
            <a:ext cx="8316924" cy="387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42" y="1014534"/>
            <a:ext cx="692520" cy="387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28" y="4977915"/>
            <a:ext cx="2088232" cy="40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60" y="4977915"/>
            <a:ext cx="1512168" cy="5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8" y="5230876"/>
            <a:ext cx="3084858" cy="1346251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960" y="4977915"/>
            <a:ext cx="512386" cy="41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4" descr="http://kwind.me/future-of-renewables/assets/logo-edp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" r="26328"/>
          <a:stretch>
            <a:fillRect/>
          </a:stretch>
        </p:blipFill>
        <p:spPr bwMode="auto">
          <a:xfrm>
            <a:off x="6094328" y="5748540"/>
            <a:ext cx="1296144" cy="5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s://brandcenter-en.edf.com/fichiers/fckeditor/Brandcenter/Gouvernance/EDF_Logo_RGB_300_F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17789" r="11491" b="13210"/>
          <a:stretch>
            <a:fillRect/>
          </a:stretch>
        </p:blipFill>
        <p:spPr bwMode="auto">
          <a:xfrm>
            <a:off x="4739074" y="5703628"/>
            <a:ext cx="1248517" cy="59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http://www.wclimate.com/wp-content/uploads/2014/08/logo-alsto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699" y="5846444"/>
            <a:ext cx="1144324" cy="31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https://www.enbw.com/cd-layout/images/all/logo_enbw-140013993770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52" y="6442447"/>
            <a:ext cx="1258171" cy="19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http://www.vortexfdc.com/assets/img/vortex-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84" y="6357295"/>
            <a:ext cx="1131749" cy="3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t0.gstatic.com/images?q=tbn:ANd9GcT0EwAOdFIc9NJoeoQtXYEtQnVl0gcGD98nDzMHgk7c0kcRH2wg4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99" y="6305811"/>
            <a:ext cx="1321381" cy="46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Triángulo isósceles"/>
          <p:cNvSpPr/>
          <p:nvPr/>
        </p:nvSpPr>
        <p:spPr>
          <a:xfrm rot="16200000" flipV="1">
            <a:off x="3206067" y="5759152"/>
            <a:ext cx="1735380" cy="296813"/>
          </a:xfrm>
          <a:prstGeom prst="triangle">
            <a:avLst/>
          </a:prstGeom>
          <a:solidFill>
            <a:schemeClr val="accent5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 rotWithShape="1">
          <a:blip r:embed="rId16"/>
          <a:srcRect l="6402" r="39736"/>
          <a:stretch/>
        </p:blipFill>
        <p:spPr bwMode="auto">
          <a:xfrm rot="21285688">
            <a:off x="300030" y="2086953"/>
            <a:ext cx="1889653" cy="2726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7971" r="80558" b="67435"/>
          <a:stretch/>
        </p:blipFill>
        <p:spPr bwMode="auto">
          <a:xfrm>
            <a:off x="7835392" y="5384622"/>
            <a:ext cx="1097620" cy="4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6239" y="538890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Clim4Energy</a:t>
            </a:r>
          </a:p>
        </p:txBody>
      </p:sp>
    </p:spTree>
    <p:extLst>
      <p:ext uri="{BB962C8B-B14F-4D97-AF65-F5344CB8AC3E}">
        <p14:creationId xmlns:p14="http://schemas.microsoft.com/office/powerpoint/2010/main" val="7079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jimenez\Desktop\descar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17" y="6046005"/>
            <a:ext cx="1702562" cy="84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6000"/>
            <a:ext cx="6648673" cy="696943"/>
          </a:xfrm>
        </p:spPr>
        <p:txBody>
          <a:bodyPr/>
          <a:lstStyle/>
          <a:p>
            <a:r>
              <a:rPr lang="en-US" sz="2400" dirty="0" smtClean="0"/>
              <a:t>Seasonal predictions and climate projections. Agriculture</a:t>
            </a:r>
            <a:r>
              <a:rPr lang="es-ES_tradnl" sz="2400" dirty="0" smtClean="0"/>
              <a:t>. </a:t>
            </a:r>
            <a:endParaRPr lang="es-ES" sz="2400" dirty="0"/>
          </a:p>
        </p:txBody>
      </p:sp>
      <p:sp>
        <p:nvSpPr>
          <p:cNvPr id="6" name="Shape 1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</a:rPr>
              <a:t>Winkler Index: </a:t>
            </a:r>
            <a:r>
              <a:rPr lang="en-US" sz="2400" dirty="0">
                <a:solidFill>
                  <a:schemeClr val="dk1"/>
                </a:solidFill>
              </a:rPr>
              <a:t>Oct-</a:t>
            </a:r>
            <a:r>
              <a:rPr lang="en-US" sz="2400" dirty="0" err="1">
                <a:solidFill>
                  <a:schemeClr val="dk1"/>
                </a:solidFill>
              </a:rPr>
              <a:t>Abr</a:t>
            </a: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Shape 12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75" y="1590008"/>
            <a:ext cx="8461509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2" descr="Image result for bodegas tor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0" name="Picture 2" descr="http://kio.pg.gda.pl/ERM2009/images/logo_jrc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030242"/>
            <a:ext cx="1828994" cy="78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8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0" y="3600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Hurricane landfall predictions</a:t>
            </a:r>
            <a:endParaRPr lang="en-US" sz="2400" dirty="0"/>
          </a:p>
        </p:txBody>
      </p:sp>
      <p:sp>
        <p:nvSpPr>
          <p:cNvPr id="33795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4572000" y="944563"/>
            <a:ext cx="4419600" cy="18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en-GB" altLang="en-US" dirty="0" smtClean="0">
                <a:latin typeface="Calibri" pitchFamily="34" charset="0"/>
                <a:ea typeface="ＭＳ Ｐゴシック" pitchFamily="34" charset="-128"/>
              </a:rPr>
              <a:t>Decadal climate predictions initialized every year from 1960 to 2005. Hurricane landfall anomalies averaged over forecast years 1-5</a:t>
            </a:r>
          </a:p>
        </p:txBody>
      </p:sp>
      <p:sp>
        <p:nvSpPr>
          <p:cNvPr id="33796" name="Text Box 12"/>
          <p:cNvSpPr txBox="1">
            <a:spLocks noChangeArrowheads="1"/>
          </p:cNvSpPr>
          <p:nvPr/>
        </p:nvSpPr>
        <p:spPr bwMode="auto">
          <a:xfrm>
            <a:off x="9525" y="6542088"/>
            <a:ext cx="47767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600">
                <a:latin typeface="Calibri" pitchFamily="34" charset="0"/>
              </a:rPr>
              <a:t>L.P. Caron (BSC)</a:t>
            </a:r>
            <a:endParaRPr lang="en-US" altLang="es-ES" sz="1600">
              <a:latin typeface="Calibri" pitchFamily="34" charset="0"/>
            </a:endParaRPr>
          </a:p>
        </p:txBody>
      </p:sp>
      <p:pic>
        <p:nvPicPr>
          <p:cNvPr id="337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4230688"/>
            <a:ext cx="6069012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900113"/>
            <a:ext cx="4265612" cy="37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60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144000"/>
            <a:ext cx="8928992" cy="810790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pPr>
              <a:lnSpc>
                <a:spcPct val="100000"/>
              </a:lnSpc>
            </a:pPr>
            <a:r>
              <a:rPr lang="gl-ES" sz="2800" dirty="0">
                <a:solidFill>
                  <a:schemeClr val="accent1"/>
                </a:solidFill>
              </a:rPr>
              <a:t>Synergies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Observations of aerosols and vertical profiles of the atmosphere</a:t>
            </a:r>
          </a:p>
          <a:p>
            <a:pPr marL="342900" indent="-342900">
              <a:buFontTx/>
              <a:buChar char="-"/>
            </a:pPr>
            <a:r>
              <a:rPr lang="es-ES" sz="2000" dirty="0" err="1" smtClean="0">
                <a:solidFill>
                  <a:schemeClr val="tx2"/>
                </a:solidFill>
              </a:rPr>
              <a:t>Models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evaluation</a:t>
            </a:r>
            <a:r>
              <a:rPr lang="es-ES" sz="2000" dirty="0" smtClean="0">
                <a:solidFill>
                  <a:schemeClr val="tx2"/>
                </a:solidFill>
              </a:rPr>
              <a:t>, </a:t>
            </a:r>
            <a:r>
              <a:rPr lang="es-ES" sz="2000" dirty="0" err="1" smtClean="0">
                <a:solidFill>
                  <a:schemeClr val="tx2"/>
                </a:solidFill>
              </a:rPr>
              <a:t>initialization</a:t>
            </a:r>
            <a:r>
              <a:rPr lang="es-ES" sz="2000" dirty="0" smtClean="0">
                <a:solidFill>
                  <a:schemeClr val="tx2"/>
                </a:solidFill>
              </a:rPr>
              <a:t>, data </a:t>
            </a:r>
            <a:r>
              <a:rPr lang="es-ES" sz="2000" dirty="0" err="1" smtClean="0">
                <a:solidFill>
                  <a:schemeClr val="tx2"/>
                </a:solidFill>
              </a:rPr>
              <a:t>assimilation</a:t>
            </a:r>
            <a:r>
              <a:rPr lang="es-ES" sz="2000" dirty="0" smtClean="0">
                <a:solidFill>
                  <a:schemeClr val="tx2"/>
                </a:solidFill>
              </a:rPr>
              <a:t> (AC, CES)</a:t>
            </a:r>
          </a:p>
          <a:p>
            <a:pPr marL="342900" indent="-342900">
              <a:buFontTx/>
              <a:buChar char="-"/>
            </a:pPr>
            <a:r>
              <a:rPr lang="es-ES" sz="2000" dirty="0" err="1" smtClean="0">
                <a:solidFill>
                  <a:schemeClr val="tx2"/>
                </a:solidFill>
              </a:rPr>
              <a:t>Aerosols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interaction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with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meteorology</a:t>
            </a:r>
            <a:r>
              <a:rPr lang="es-ES" sz="2000" dirty="0" smtClean="0">
                <a:solidFill>
                  <a:schemeClr val="tx2"/>
                </a:solidFill>
              </a:rPr>
              <a:t> (AC)</a:t>
            </a:r>
          </a:p>
          <a:p>
            <a:pPr marL="342900" indent="-342900">
              <a:buFontTx/>
              <a:buChar char="-"/>
            </a:pPr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es-ES" sz="2000" b="1" dirty="0" smtClean="0">
                <a:solidFill>
                  <a:schemeClr val="tx2"/>
                </a:solidFill>
              </a:rPr>
              <a:t>Extreme </a:t>
            </a:r>
            <a:r>
              <a:rPr lang="es-ES" sz="2000" b="1" dirty="0" err="1" smtClean="0">
                <a:solidFill>
                  <a:schemeClr val="tx2"/>
                </a:solidFill>
              </a:rPr>
              <a:t>events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modelling</a:t>
            </a:r>
            <a:r>
              <a:rPr lang="es-ES" sz="2000" b="1" dirty="0" smtClean="0">
                <a:solidFill>
                  <a:schemeClr val="tx2"/>
                </a:solidFill>
              </a:rPr>
              <a:t> and </a:t>
            </a:r>
            <a:r>
              <a:rPr lang="es-ES" sz="2000" b="1" dirty="0" err="1" smtClean="0">
                <a:solidFill>
                  <a:schemeClr val="tx2"/>
                </a:solidFill>
              </a:rPr>
              <a:t>understanding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meteorological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processes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affecting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the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Mediterranean</a:t>
            </a:r>
            <a:endParaRPr lang="es-ES" sz="2000" b="1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chemeClr val="tx2"/>
                </a:solidFill>
              </a:rPr>
              <a:t>Air </a:t>
            </a:r>
            <a:r>
              <a:rPr lang="es-ES" sz="2000" dirty="0" err="1">
                <a:solidFill>
                  <a:schemeClr val="tx2"/>
                </a:solidFill>
              </a:rPr>
              <a:t>quality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dynamics</a:t>
            </a:r>
            <a:r>
              <a:rPr lang="es-ES" sz="2000" dirty="0" smtClean="0">
                <a:solidFill>
                  <a:schemeClr val="tx2"/>
                </a:solidFill>
              </a:rPr>
              <a:t> and </a:t>
            </a:r>
            <a:r>
              <a:rPr lang="es-ES" sz="2000" dirty="0" err="1" smtClean="0">
                <a:solidFill>
                  <a:schemeClr val="tx2"/>
                </a:solidFill>
              </a:rPr>
              <a:t>source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apportionment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>
                <a:solidFill>
                  <a:schemeClr val="tx2"/>
                </a:solidFill>
              </a:rPr>
              <a:t>(</a:t>
            </a:r>
            <a:r>
              <a:rPr lang="es-ES" sz="2000" dirty="0" smtClean="0">
                <a:solidFill>
                  <a:schemeClr val="tx2"/>
                </a:solidFill>
              </a:rPr>
              <a:t>AC)</a:t>
            </a:r>
          </a:p>
          <a:p>
            <a:pPr lvl="1"/>
            <a:endParaRPr lang="es-ES" sz="2000" b="1" dirty="0" smtClean="0">
              <a:solidFill>
                <a:schemeClr val="tx2"/>
              </a:solidFill>
            </a:endParaRPr>
          </a:p>
          <a:p>
            <a:pPr lvl="1"/>
            <a:r>
              <a:rPr lang="es-ES" sz="2000" b="1" dirty="0" err="1" smtClean="0">
                <a:solidFill>
                  <a:schemeClr val="tx2"/>
                </a:solidFill>
              </a:rPr>
              <a:t>Climate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variability</a:t>
            </a:r>
            <a:r>
              <a:rPr lang="es-ES" sz="2000" b="1" dirty="0" smtClean="0">
                <a:solidFill>
                  <a:schemeClr val="tx2"/>
                </a:solidFill>
              </a:rPr>
              <a:t> and </a:t>
            </a:r>
            <a:r>
              <a:rPr lang="es-ES" sz="2000" b="1" dirty="0" err="1" smtClean="0">
                <a:solidFill>
                  <a:schemeClr val="tx2"/>
                </a:solidFill>
              </a:rPr>
              <a:t>tipping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points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</a:p>
          <a:p>
            <a:pPr marL="342900" lvl="1" indent="-342900">
              <a:buFontTx/>
              <a:buChar char="-"/>
            </a:pPr>
            <a:r>
              <a:rPr lang="es-ES" sz="2000" dirty="0" err="1">
                <a:solidFill>
                  <a:schemeClr val="tx2"/>
                </a:solidFill>
              </a:rPr>
              <a:t>Bias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correction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analysis</a:t>
            </a:r>
            <a:r>
              <a:rPr lang="es-ES" sz="2000" dirty="0">
                <a:solidFill>
                  <a:schemeClr val="tx2"/>
                </a:solidFill>
              </a:rPr>
              <a:t> in </a:t>
            </a:r>
            <a:r>
              <a:rPr lang="es-ES" sz="2000" dirty="0" err="1">
                <a:solidFill>
                  <a:schemeClr val="tx2"/>
                </a:solidFill>
              </a:rPr>
              <a:t>climate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prediction</a:t>
            </a:r>
            <a:r>
              <a:rPr lang="es-ES" sz="2000" dirty="0" smtClean="0">
                <a:solidFill>
                  <a:schemeClr val="tx2"/>
                </a:solidFill>
              </a:rPr>
              <a:t> (CP)</a:t>
            </a:r>
          </a:p>
          <a:p>
            <a:pPr marL="342900" lvl="1" indent="-342900">
              <a:buFontTx/>
              <a:buChar char="-"/>
            </a:pPr>
            <a:r>
              <a:rPr lang="es-ES" sz="2000" dirty="0" err="1" smtClean="0">
                <a:solidFill>
                  <a:schemeClr val="tx2"/>
                </a:solidFill>
              </a:rPr>
              <a:t>Attribution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>
                <a:solidFill>
                  <a:schemeClr val="tx2"/>
                </a:solidFill>
              </a:rPr>
              <a:t>of extreme </a:t>
            </a:r>
            <a:r>
              <a:rPr lang="es-ES" sz="2000" dirty="0" err="1" smtClean="0">
                <a:solidFill>
                  <a:schemeClr val="tx2"/>
                </a:solidFill>
              </a:rPr>
              <a:t>events</a:t>
            </a:r>
            <a:r>
              <a:rPr lang="es-ES" sz="2000" dirty="0" smtClean="0">
                <a:solidFill>
                  <a:schemeClr val="tx2"/>
                </a:solidFill>
              </a:rPr>
              <a:t> (CP)</a:t>
            </a:r>
          </a:p>
          <a:p>
            <a:pPr marL="342900" lvl="1" indent="-342900">
              <a:buFontTx/>
              <a:buChar char="-"/>
            </a:pPr>
            <a:r>
              <a:rPr lang="es-ES" sz="2000" dirty="0" err="1" smtClean="0">
                <a:solidFill>
                  <a:schemeClr val="tx2"/>
                </a:solidFill>
              </a:rPr>
              <a:t>Identification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>
                <a:solidFill>
                  <a:schemeClr val="tx2"/>
                </a:solidFill>
              </a:rPr>
              <a:t>of </a:t>
            </a:r>
            <a:r>
              <a:rPr lang="es-ES" sz="2000" dirty="0" err="1">
                <a:solidFill>
                  <a:schemeClr val="tx2"/>
                </a:solidFill>
              </a:rPr>
              <a:t>sources</a:t>
            </a:r>
            <a:r>
              <a:rPr lang="es-ES" sz="2000" dirty="0">
                <a:solidFill>
                  <a:schemeClr val="tx2"/>
                </a:solidFill>
              </a:rPr>
              <a:t> of </a:t>
            </a:r>
            <a:r>
              <a:rPr lang="es-ES" sz="2000" dirty="0" err="1">
                <a:solidFill>
                  <a:schemeClr val="tx2"/>
                </a:solidFill>
              </a:rPr>
              <a:t>skill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smtClean="0">
                <a:solidFill>
                  <a:schemeClr val="tx2"/>
                </a:solidFill>
              </a:rPr>
              <a:t>in </a:t>
            </a:r>
            <a:r>
              <a:rPr lang="es-ES" sz="2000" dirty="0" err="1" smtClean="0">
                <a:solidFill>
                  <a:schemeClr val="tx2"/>
                </a:solidFill>
              </a:rPr>
              <a:t>climate</a:t>
            </a: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prediction</a:t>
            </a:r>
            <a:r>
              <a:rPr lang="es-ES" sz="2000" dirty="0" smtClean="0">
                <a:solidFill>
                  <a:schemeClr val="tx2"/>
                </a:solidFill>
              </a:rPr>
              <a:t> (CP)</a:t>
            </a:r>
            <a:endParaRPr lang="es-ES" sz="2000" dirty="0">
              <a:solidFill>
                <a:schemeClr val="tx2"/>
              </a:solidFill>
            </a:endParaRPr>
          </a:p>
          <a:p>
            <a:pPr marL="457200" lvl="1" indent="-457200">
              <a:buFont typeface="+mj-lt"/>
              <a:buAutoNum type="arabicPeriod"/>
            </a:pPr>
            <a:endParaRPr lang="es-ES" sz="2000" b="1" dirty="0" smtClean="0">
              <a:solidFill>
                <a:schemeClr val="tx2"/>
              </a:solidFill>
            </a:endParaRPr>
          </a:p>
          <a:p>
            <a:r>
              <a:rPr lang="es-ES" sz="2000" b="1" dirty="0" smtClean="0">
                <a:solidFill>
                  <a:schemeClr val="tx2"/>
                </a:solidFill>
              </a:rPr>
              <a:t>Data </a:t>
            </a:r>
            <a:r>
              <a:rPr lang="es-ES" sz="2000" b="1" dirty="0" err="1" smtClean="0">
                <a:solidFill>
                  <a:schemeClr val="tx2"/>
                </a:solidFill>
              </a:rPr>
              <a:t>analysis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for</a:t>
            </a:r>
            <a:r>
              <a:rPr lang="es-ES" sz="2000" b="1" dirty="0" smtClean="0">
                <a:solidFill>
                  <a:schemeClr val="tx2"/>
                </a:solidFill>
              </a:rPr>
              <a:t> final-</a:t>
            </a:r>
            <a:r>
              <a:rPr lang="es-ES" sz="2000" b="1" dirty="0" err="1" smtClean="0">
                <a:solidFill>
                  <a:schemeClr val="tx2"/>
                </a:solidFill>
              </a:rPr>
              <a:t>user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derived</a:t>
            </a: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sz="2000" b="1" dirty="0" err="1" smtClean="0">
                <a:solidFill>
                  <a:schemeClr val="tx2"/>
                </a:solidFill>
              </a:rPr>
              <a:t>applications</a:t>
            </a:r>
            <a:endParaRPr lang="es-ES" sz="2000" b="1" dirty="0" smtClean="0">
              <a:solidFill>
                <a:schemeClr val="tx2"/>
              </a:solidFill>
            </a:endParaRPr>
          </a:p>
          <a:p>
            <a:pPr marL="342900" lvl="1" indent="-342900">
              <a:buFontTx/>
              <a:buChar char="-"/>
            </a:pPr>
            <a:r>
              <a:rPr lang="es-ES" sz="2000" dirty="0" err="1">
                <a:solidFill>
                  <a:schemeClr val="tx2"/>
                </a:solidFill>
              </a:rPr>
              <a:t>Climate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predictions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or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meteorological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forecasts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for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energy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applications</a:t>
            </a:r>
            <a:r>
              <a:rPr lang="es-ES" sz="2000" dirty="0">
                <a:solidFill>
                  <a:schemeClr val="tx2"/>
                </a:solidFill>
              </a:rPr>
              <a:t> (</a:t>
            </a:r>
            <a:r>
              <a:rPr lang="es-ES" sz="2000" dirty="0" err="1">
                <a:solidFill>
                  <a:schemeClr val="tx2"/>
                </a:solidFill>
              </a:rPr>
              <a:t>Services</a:t>
            </a:r>
            <a:r>
              <a:rPr lang="es-ES" sz="2000" dirty="0">
                <a:solidFill>
                  <a:schemeClr val="tx2"/>
                </a:solidFill>
              </a:rPr>
              <a:t>)</a:t>
            </a:r>
          </a:p>
          <a:p>
            <a:pPr marL="342900" lvl="1" indent="-342900">
              <a:buFontTx/>
              <a:buChar char="-"/>
            </a:pPr>
            <a:r>
              <a:rPr lang="es-ES" sz="2000" dirty="0">
                <a:solidFill>
                  <a:schemeClr val="tx2"/>
                </a:solidFill>
              </a:rPr>
              <a:t>Data </a:t>
            </a:r>
            <a:r>
              <a:rPr lang="es-ES" sz="2000" dirty="0" err="1">
                <a:solidFill>
                  <a:schemeClr val="tx2"/>
                </a:solidFill>
              </a:rPr>
              <a:t>management</a:t>
            </a:r>
            <a:r>
              <a:rPr lang="es-ES" sz="2000" dirty="0">
                <a:solidFill>
                  <a:schemeClr val="tx2"/>
                </a:solidFill>
              </a:rPr>
              <a:t>, </a:t>
            </a:r>
            <a:r>
              <a:rPr lang="es-ES" sz="2000" dirty="0" err="1">
                <a:solidFill>
                  <a:schemeClr val="tx2"/>
                </a:solidFill>
              </a:rPr>
              <a:t>visualization</a:t>
            </a:r>
            <a:r>
              <a:rPr lang="es-ES" sz="2000" dirty="0">
                <a:solidFill>
                  <a:schemeClr val="tx2"/>
                </a:solidFill>
              </a:rPr>
              <a:t>, </a:t>
            </a:r>
            <a:r>
              <a:rPr lang="es-ES" sz="2000" dirty="0" err="1">
                <a:solidFill>
                  <a:schemeClr val="tx2"/>
                </a:solidFill>
              </a:rPr>
              <a:t>analysis</a:t>
            </a:r>
            <a:r>
              <a:rPr lang="es-ES" sz="2000" dirty="0">
                <a:solidFill>
                  <a:schemeClr val="tx2"/>
                </a:solidFill>
              </a:rPr>
              <a:t> (CES)</a:t>
            </a:r>
          </a:p>
          <a:p>
            <a:pPr marL="342900" lvl="1" indent="-342900">
              <a:buFontTx/>
              <a:buChar char="-"/>
            </a:pP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/>
        </p:nvSpPr>
        <p:spPr>
          <a:xfrm>
            <a:off x="1371600" y="3717925"/>
            <a:ext cx="6400799" cy="66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dirty="0">
                <a:sym typeface="Calibri"/>
              </a:rPr>
              <a:t>Multi-scale modeling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Develop modeling systems to improve atmospheric composition predictions from local to global scales.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Improve our knowledge on atmospheric composition processes and their effects upon weather, climate and air quality.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Provide forecast products for research and end users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83" name="Shape 83"/>
          <p:cNvGrpSpPr/>
          <p:nvPr/>
        </p:nvGrpSpPr>
        <p:grpSpPr>
          <a:xfrm>
            <a:off x="1479550" y="3294062"/>
            <a:ext cx="6264275" cy="3529012"/>
            <a:chOff x="0" y="0"/>
            <a:chExt cx="2147483647" cy="2147483647"/>
          </a:xfrm>
        </p:grpSpPr>
        <p:pic>
          <p:nvPicPr>
            <p:cNvPr id="84" name="Shape 84"/>
            <p:cNvPicPr preferRelativeResize="0"/>
            <p:nvPr/>
          </p:nvPicPr>
          <p:blipFill rotWithShape="1">
            <a:blip r:embed="rId3">
              <a:alphaModFix/>
            </a:blip>
            <a:srcRect l="10339" t="19805" r="7925" b="22552"/>
            <a:stretch/>
          </p:blipFill>
          <p:spPr>
            <a:xfrm>
              <a:off x="386394722" y="594107745"/>
              <a:ext cx="1001360997" cy="768959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Shape 85"/>
            <p:cNvPicPr preferRelativeResize="0"/>
            <p:nvPr/>
          </p:nvPicPr>
          <p:blipFill rotWithShape="1">
            <a:blip r:embed="rId4">
              <a:alphaModFix/>
            </a:blip>
            <a:srcRect l="20201" t="10099" r="19983" b="10362"/>
            <a:stretch/>
          </p:blipFill>
          <p:spPr>
            <a:xfrm>
              <a:off x="1190568372" y="1070358176"/>
              <a:ext cx="539961943" cy="866337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Shape 86"/>
            <p:cNvPicPr preferRelativeResize="0"/>
            <p:nvPr/>
          </p:nvPicPr>
          <p:blipFill rotWithShape="1">
            <a:blip r:embed="rId5">
              <a:alphaModFix/>
            </a:blip>
            <a:srcRect l="7873" t="8796" r="8182" b="7191"/>
            <a:stretch/>
          </p:blipFill>
          <p:spPr>
            <a:xfrm>
              <a:off x="1680802327" y="1577369807"/>
              <a:ext cx="466681319" cy="570113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Shape 8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683845194" cy="1109472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Shape 8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0640919" y="158157915"/>
              <a:ext cx="1680196439" cy="1943806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" name="Shape 89"/>
          <p:cNvSpPr txBox="1"/>
          <p:nvPr/>
        </p:nvSpPr>
        <p:spPr>
          <a:xfrm>
            <a:off x="1187450" y="4684712"/>
            <a:ext cx="7129461" cy="141763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modelling tools: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CALIOPE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NMMB/BSC-CTM</a:t>
            </a:r>
          </a:p>
        </p:txBody>
      </p:sp>
    </p:spTree>
    <p:extLst>
      <p:ext uri="{BB962C8B-B14F-4D97-AF65-F5344CB8AC3E}">
        <p14:creationId xmlns:p14="http://schemas.microsoft.com/office/powerpoint/2010/main" val="19180876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1" r="51728" b="25330"/>
          <a:stretch/>
        </p:blipFill>
        <p:spPr>
          <a:xfrm>
            <a:off x="6515194" y="4408737"/>
            <a:ext cx="2459840" cy="193811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Air quality (AQ) modelling</a:t>
            </a:r>
            <a:endParaRPr lang="en-GB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Development of the </a:t>
            </a:r>
            <a:r>
              <a:rPr lang="en-US" sz="1600" dirty="0" smtClean="0">
                <a:solidFill>
                  <a:schemeClr val="accent2"/>
                </a:solidFill>
              </a:rPr>
              <a:t>online </a:t>
            </a:r>
            <a:r>
              <a:rPr lang="en-US" sz="1600" dirty="0">
                <a:solidFill>
                  <a:schemeClr val="accent2"/>
                </a:solidFill>
              </a:rPr>
              <a:t>multi-scale </a:t>
            </a:r>
            <a:r>
              <a:rPr lang="en-US" sz="1600" dirty="0" smtClean="0">
                <a:solidFill>
                  <a:schemeClr val="accent2"/>
                </a:solidFill>
              </a:rPr>
              <a:t>model (</a:t>
            </a:r>
            <a:r>
              <a:rPr lang="en-GB" sz="1600" dirty="0" smtClean="0">
                <a:solidFill>
                  <a:schemeClr val="accent2"/>
                </a:solidFill>
              </a:rPr>
              <a:t>NMMB/BSC-CTM</a:t>
            </a:r>
            <a:r>
              <a:rPr lang="en-US" sz="1600" dirty="0" smtClean="0">
                <a:solidFill>
                  <a:schemeClr val="accent2"/>
                </a:solidFill>
              </a:rPr>
              <a:t>)</a:t>
            </a:r>
            <a:endParaRPr lang="en-GB" sz="1600" dirty="0" smtClean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Development of urban models (</a:t>
            </a:r>
            <a:r>
              <a:rPr lang="en-GB" sz="1600" dirty="0" err="1" smtClean="0">
                <a:solidFill>
                  <a:schemeClr val="accent2"/>
                </a:solidFill>
              </a:rPr>
              <a:t>microscale</a:t>
            </a:r>
            <a:r>
              <a:rPr lang="en-GB" sz="1600" dirty="0" smtClean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Improvement </a:t>
            </a:r>
            <a:r>
              <a:rPr lang="en-GB" sz="1600" dirty="0">
                <a:solidFill>
                  <a:schemeClr val="accent2"/>
                </a:solidFill>
              </a:rPr>
              <a:t>the CALIOPE air quality forecast system for </a:t>
            </a:r>
            <a:r>
              <a:rPr lang="en-GB" sz="1600" dirty="0" smtClean="0">
                <a:solidFill>
                  <a:schemeClr val="accent2"/>
                </a:solidFill>
              </a:rPr>
              <a:t>Spain (convergence </a:t>
            </a:r>
            <a:r>
              <a:rPr lang="en-GB" sz="1600" dirty="0">
                <a:solidFill>
                  <a:schemeClr val="accent2"/>
                </a:solidFill>
              </a:rPr>
              <a:t>from CMAQ to </a:t>
            </a:r>
            <a:r>
              <a:rPr lang="en-GB" sz="1600" dirty="0" smtClean="0">
                <a:solidFill>
                  <a:schemeClr val="accent2"/>
                </a:solidFill>
              </a:rPr>
              <a:t>NMMB/BSC-CTM) </a:t>
            </a:r>
            <a:endParaRPr lang="en-GB" sz="1600" dirty="0" smtClean="0"/>
          </a:p>
        </p:txBody>
      </p:sp>
      <p:sp>
        <p:nvSpPr>
          <p:cNvPr id="6" name="Rectángulo redondeado 5"/>
          <p:cNvSpPr/>
          <p:nvPr/>
        </p:nvSpPr>
        <p:spPr>
          <a:xfrm>
            <a:off x="187829" y="1130552"/>
            <a:ext cx="3907094" cy="5764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/>
              <a:t> Development of AQ models</a:t>
            </a:r>
            <a:endParaRPr lang="en-GB" sz="18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187829" y="3876258"/>
            <a:ext cx="3907094" cy="5764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/>
              <a:t>AQ assessment</a:t>
            </a:r>
            <a:endParaRPr lang="en-GB" sz="1800" dirty="0"/>
          </a:p>
        </p:txBody>
      </p:sp>
      <p:sp>
        <p:nvSpPr>
          <p:cNvPr id="8" name="Marcador de texto 3"/>
          <p:cNvSpPr txBox="1">
            <a:spLocks/>
          </p:cNvSpPr>
          <p:nvPr/>
        </p:nvSpPr>
        <p:spPr>
          <a:xfrm>
            <a:off x="187828" y="4315145"/>
            <a:ext cx="4265917" cy="22763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 lang="en-GB" sz="1600" dirty="0" smtClean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Impact of activity sources and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Investigation of air pollution dynamics over the Iberian Peninsula.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Air quality trends analysis (TFMM)</a:t>
            </a:r>
          </a:p>
          <a:p>
            <a:endParaRPr lang="en-GB" sz="1600" dirty="0" smtClean="0"/>
          </a:p>
        </p:txBody>
      </p:sp>
      <p:pic>
        <p:nvPicPr>
          <p:cNvPr id="9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34" y="4452728"/>
            <a:ext cx="2570925" cy="1928194"/>
          </a:xfrm>
          <a:prstGeom prst="rect">
            <a:avLst/>
          </a:prstGeom>
        </p:spPr>
      </p:pic>
      <p:sp>
        <p:nvSpPr>
          <p:cNvPr id="10" name="Flecha derecha 9"/>
          <p:cNvSpPr/>
          <p:nvPr/>
        </p:nvSpPr>
        <p:spPr>
          <a:xfrm>
            <a:off x="5315850" y="6048374"/>
            <a:ext cx="2534217" cy="440314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Calibri" panose="020F0502020204030204" pitchFamily="34" charset="0"/>
              </a:rPr>
              <a:t>  O</a:t>
            </a:r>
            <a:r>
              <a:rPr lang="es-ES" sz="1400" baseline="-25000" dirty="0" smtClean="0">
                <a:latin typeface="Calibri" panose="020F0502020204030204" pitchFamily="34" charset="0"/>
              </a:rPr>
              <a:t>3</a:t>
            </a:r>
            <a:r>
              <a:rPr lang="es-ES" sz="1400" dirty="0" smtClean="0">
                <a:latin typeface="Calibri" panose="020F0502020204030204" pitchFamily="34" charset="0"/>
              </a:rPr>
              <a:t> </a:t>
            </a:r>
            <a:r>
              <a:rPr lang="es-ES" sz="1400" dirty="0" err="1" smtClean="0">
                <a:latin typeface="Calibri" panose="020F0502020204030204" pitchFamily="34" charset="0"/>
              </a:rPr>
              <a:t>from</a:t>
            </a:r>
            <a:r>
              <a:rPr lang="es-ES" sz="1400" dirty="0" smtClean="0">
                <a:latin typeface="Calibri" panose="020F0502020204030204" pitchFamily="34" charset="0"/>
              </a:rPr>
              <a:t> </a:t>
            </a:r>
            <a:r>
              <a:rPr lang="es-ES" sz="1400" dirty="0" err="1" smtClean="0">
                <a:latin typeface="Calibri" panose="020F0502020204030204" pitchFamily="34" charset="0"/>
              </a:rPr>
              <a:t>shipping</a:t>
            </a:r>
            <a:endParaRPr lang="es-ES" sz="1400" dirty="0">
              <a:latin typeface="Calibri" panose="020F0502020204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236" y="6380922"/>
            <a:ext cx="1033443" cy="69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/>
          <a:stretch/>
        </p:blipFill>
        <p:spPr>
          <a:xfrm>
            <a:off x="6772762" y="1081035"/>
            <a:ext cx="2085518" cy="24165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355" y="1098024"/>
            <a:ext cx="2084591" cy="239957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789402" y="3674896"/>
            <a:ext cx="2420804" cy="3685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0705" y="3685305"/>
            <a:ext cx="2148198" cy="3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s-ES" dirty="0"/>
              <a:t>Temporal </a:t>
            </a:r>
            <a:r>
              <a:rPr lang="es-ES" dirty="0" err="1"/>
              <a:t>scales</a:t>
            </a:r>
            <a:endParaRPr lang="es-ES" dirty="0"/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3841750" y="1638200"/>
            <a:ext cx="0" cy="351790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Conector recto"/>
          <p:cNvCxnSpPr/>
          <p:nvPr/>
        </p:nvCxnSpPr>
        <p:spPr>
          <a:xfrm>
            <a:off x="241300" y="5167212"/>
            <a:ext cx="8683625" cy="0"/>
          </a:xfrm>
          <a:prstGeom prst="line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4 CuadroTexto"/>
          <p:cNvSpPr txBox="1">
            <a:spLocks noChangeArrowheads="1"/>
          </p:cNvSpPr>
          <p:nvPr/>
        </p:nvSpPr>
        <p:spPr bwMode="auto">
          <a:xfrm rot="19800000">
            <a:off x="1860550" y="4576662"/>
            <a:ext cx="9366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>
                <a:solidFill>
                  <a:schemeClr val="accent1"/>
                </a:solidFill>
              </a:rPr>
              <a:t>Today</a:t>
            </a:r>
          </a:p>
        </p:txBody>
      </p:sp>
      <p:sp>
        <p:nvSpPr>
          <p:cNvPr id="19462" name="5 CuadroTexto"/>
          <p:cNvSpPr txBox="1">
            <a:spLocks noChangeArrowheads="1"/>
          </p:cNvSpPr>
          <p:nvPr/>
        </p:nvSpPr>
        <p:spPr bwMode="auto">
          <a:xfrm rot="19800000">
            <a:off x="2511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Hours</a:t>
            </a:r>
          </a:p>
        </p:txBody>
      </p:sp>
      <p:sp>
        <p:nvSpPr>
          <p:cNvPr id="19463" name="6 CuadroTexto"/>
          <p:cNvSpPr txBox="1">
            <a:spLocks noChangeArrowheads="1"/>
          </p:cNvSpPr>
          <p:nvPr/>
        </p:nvSpPr>
        <p:spPr bwMode="auto">
          <a:xfrm rot="19800000">
            <a:off x="3019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Days</a:t>
            </a:r>
          </a:p>
        </p:txBody>
      </p:sp>
      <p:sp>
        <p:nvSpPr>
          <p:cNvPr id="19464" name="7 CuadroTexto"/>
          <p:cNvSpPr txBox="1">
            <a:spLocks noChangeArrowheads="1"/>
          </p:cNvSpPr>
          <p:nvPr/>
        </p:nvSpPr>
        <p:spPr bwMode="auto">
          <a:xfrm rot="19800000">
            <a:off x="3995738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Weeks</a:t>
            </a:r>
          </a:p>
        </p:txBody>
      </p:sp>
      <p:sp>
        <p:nvSpPr>
          <p:cNvPr id="19465" name="8 CuadroTexto"/>
          <p:cNvSpPr txBox="1">
            <a:spLocks noChangeArrowheads="1"/>
          </p:cNvSpPr>
          <p:nvPr/>
        </p:nvSpPr>
        <p:spPr bwMode="auto">
          <a:xfrm rot="19800000">
            <a:off x="4589463" y="4576662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Months</a:t>
            </a:r>
          </a:p>
        </p:txBody>
      </p:sp>
      <p:sp>
        <p:nvSpPr>
          <p:cNvPr id="19466" name="9 CuadroTexto"/>
          <p:cNvSpPr txBox="1">
            <a:spLocks noChangeArrowheads="1"/>
          </p:cNvSpPr>
          <p:nvPr/>
        </p:nvSpPr>
        <p:spPr bwMode="auto">
          <a:xfrm rot="19800000">
            <a:off x="5106988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Seasons</a:t>
            </a:r>
          </a:p>
        </p:txBody>
      </p:sp>
      <p:sp>
        <p:nvSpPr>
          <p:cNvPr id="19467" name="10 CuadroTexto"/>
          <p:cNvSpPr txBox="1">
            <a:spLocks noChangeArrowheads="1"/>
          </p:cNvSpPr>
          <p:nvPr/>
        </p:nvSpPr>
        <p:spPr bwMode="auto">
          <a:xfrm rot="19800000">
            <a:off x="5683250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Years</a:t>
            </a:r>
          </a:p>
        </p:txBody>
      </p:sp>
      <p:sp>
        <p:nvSpPr>
          <p:cNvPr id="19468" name="11 CuadroTexto"/>
          <p:cNvSpPr txBox="1">
            <a:spLocks noChangeArrowheads="1"/>
          </p:cNvSpPr>
          <p:nvPr/>
        </p:nvSpPr>
        <p:spPr bwMode="auto">
          <a:xfrm rot="19800000">
            <a:off x="62452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Decades</a:t>
            </a:r>
          </a:p>
        </p:txBody>
      </p:sp>
      <p:sp>
        <p:nvSpPr>
          <p:cNvPr id="19469" name="12 CuadroTexto"/>
          <p:cNvSpPr txBox="1">
            <a:spLocks noChangeArrowheads="1"/>
          </p:cNvSpPr>
          <p:nvPr/>
        </p:nvSpPr>
        <p:spPr bwMode="auto">
          <a:xfrm rot="19800000">
            <a:off x="250825" y="4471887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Past</a:t>
            </a:r>
          </a:p>
        </p:txBody>
      </p:sp>
      <p:sp>
        <p:nvSpPr>
          <p:cNvPr id="19470" name="13 CuadroTexto"/>
          <p:cNvSpPr txBox="1">
            <a:spLocks noChangeArrowheads="1"/>
          </p:cNvSpPr>
          <p:nvPr/>
        </p:nvSpPr>
        <p:spPr bwMode="auto">
          <a:xfrm rot="19800000">
            <a:off x="77438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Century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184400" y="5383112"/>
            <a:ext cx="1584325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FORECAST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841750" y="5383112"/>
            <a:ext cx="3167063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PREDICTION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081838" y="5383112"/>
            <a:ext cx="1727200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PROJECTION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241300" y="5383112"/>
            <a:ext cx="1871663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DIAGNOSTIC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241300" y="1638200"/>
            <a:ext cx="3459163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/>
              <a:t>Mineral </a:t>
            </a:r>
            <a:r>
              <a:rPr lang="es-ES" b="1" dirty="0" err="1"/>
              <a:t>Dust</a:t>
            </a:r>
            <a:endParaRPr lang="es-ES" b="1" dirty="0"/>
          </a:p>
        </p:txBody>
      </p:sp>
      <p:sp>
        <p:nvSpPr>
          <p:cNvPr id="20" name="19 Rectángulo"/>
          <p:cNvSpPr/>
          <p:nvPr/>
        </p:nvSpPr>
        <p:spPr>
          <a:xfrm>
            <a:off x="249238" y="2143025"/>
            <a:ext cx="3459162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/>
              <a:t>Air </a:t>
            </a:r>
            <a:r>
              <a:rPr lang="es-ES" b="1" dirty="0" err="1"/>
              <a:t>quality</a:t>
            </a:r>
            <a:endParaRPr lang="es-ES" b="1" dirty="0"/>
          </a:p>
        </p:txBody>
      </p:sp>
      <p:sp>
        <p:nvSpPr>
          <p:cNvPr id="21" name="20 Rectángulo"/>
          <p:cNvSpPr/>
          <p:nvPr/>
        </p:nvSpPr>
        <p:spPr>
          <a:xfrm>
            <a:off x="249238" y="2646262"/>
            <a:ext cx="3459162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err="1"/>
              <a:t>Meteorology</a:t>
            </a:r>
            <a:endParaRPr lang="es-ES" b="1" dirty="0"/>
          </a:p>
        </p:txBody>
      </p:sp>
      <p:sp>
        <p:nvSpPr>
          <p:cNvPr id="22" name="21 Rectángulo"/>
          <p:cNvSpPr/>
          <p:nvPr/>
        </p:nvSpPr>
        <p:spPr>
          <a:xfrm>
            <a:off x="241301" y="3232050"/>
            <a:ext cx="2748394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err="1"/>
              <a:t>Climate</a:t>
            </a:r>
            <a:r>
              <a:rPr lang="es-ES" b="1" dirty="0"/>
              <a:t> </a:t>
            </a:r>
            <a:r>
              <a:rPr lang="es-ES" b="1" dirty="0" err="1"/>
              <a:t>predictions</a:t>
            </a:r>
            <a:endParaRPr lang="es-ES" b="1" dirty="0"/>
          </a:p>
        </p:txBody>
      </p:sp>
      <p:sp>
        <p:nvSpPr>
          <p:cNvPr id="23" name="22 Rectángulo"/>
          <p:cNvSpPr/>
          <p:nvPr/>
        </p:nvSpPr>
        <p:spPr>
          <a:xfrm>
            <a:off x="6659563" y="3852762"/>
            <a:ext cx="2132012" cy="3984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err="1"/>
              <a:t>Climate</a:t>
            </a:r>
            <a:r>
              <a:rPr lang="es-ES" b="1" dirty="0"/>
              <a:t> </a:t>
            </a:r>
            <a:r>
              <a:rPr lang="es-ES" b="1" dirty="0" err="1"/>
              <a:t>projections</a:t>
            </a:r>
            <a:endParaRPr lang="es-ES" b="1" dirty="0"/>
          </a:p>
        </p:txBody>
      </p:sp>
      <p:cxnSp>
        <p:nvCxnSpPr>
          <p:cNvPr id="24" name="23 Conector recto"/>
          <p:cNvCxnSpPr/>
          <p:nvPr/>
        </p:nvCxnSpPr>
        <p:spPr>
          <a:xfrm flipV="1">
            <a:off x="3851275" y="1587400"/>
            <a:ext cx="0" cy="351631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Rectángulo"/>
          <p:cNvSpPr/>
          <p:nvPr/>
        </p:nvSpPr>
        <p:spPr>
          <a:xfrm>
            <a:off x="241301" y="3852762"/>
            <a:ext cx="2748394" cy="3984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err="1"/>
              <a:t>Climate</a:t>
            </a:r>
            <a:r>
              <a:rPr lang="es-ES" b="1" dirty="0"/>
              <a:t> </a:t>
            </a:r>
            <a:r>
              <a:rPr lang="es-ES" b="1" dirty="0" err="1"/>
              <a:t>projections</a:t>
            </a:r>
            <a:endParaRPr lang="es-ES" b="1" dirty="0"/>
          </a:p>
        </p:txBody>
      </p:sp>
      <p:sp>
        <p:nvSpPr>
          <p:cNvPr id="26" name="21 Rectángulo"/>
          <p:cNvSpPr/>
          <p:nvPr/>
        </p:nvSpPr>
        <p:spPr>
          <a:xfrm>
            <a:off x="3966006" y="3284502"/>
            <a:ext cx="3342297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err="1"/>
              <a:t>Climate</a:t>
            </a:r>
            <a:r>
              <a:rPr lang="es-ES" b="1" dirty="0"/>
              <a:t> </a:t>
            </a:r>
            <a:r>
              <a:rPr lang="es-ES" b="1" dirty="0" err="1"/>
              <a:t>predictions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01570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HERMESv2.0</a:t>
            </a:r>
            <a:br>
              <a:rPr lang="en-GB" dirty="0" smtClean="0"/>
            </a:br>
            <a:r>
              <a:rPr lang="en-GB" dirty="0" smtClean="0"/>
              <a:t>Conceptual </a:t>
            </a:r>
            <a:r>
              <a:rPr lang="en-GB" dirty="0"/>
              <a:t>Framework</a:t>
            </a:r>
            <a:br>
              <a:rPr lang="en-GB" dirty="0"/>
            </a:br>
            <a:endParaRPr lang="en-GB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68796"/>
            <a:ext cx="5760640" cy="5800564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07504" y="6669360"/>
            <a:ext cx="20162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rgbClr val="0000FF"/>
                </a:solidFill>
                <a:latin typeface="Helvetica" pitchFamily="34" charset="0"/>
              </a:rPr>
              <a:t>Guevara et al. (2013)</a:t>
            </a:r>
            <a:endParaRPr lang="en-US" sz="1050" dirty="0">
              <a:solidFill>
                <a:srgbClr val="0000FF"/>
              </a:solidFill>
              <a:latin typeface="Helvetica" pitchFamily="34" charset="0"/>
            </a:endParaRPr>
          </a:p>
        </p:txBody>
      </p:sp>
      <p:pic>
        <p:nvPicPr>
          <p:cNvPr id="1026" name="Picture 2" descr="http://www.bsc.es/int/AQFcv2/EMIS/ip/latest/BSC-ES_EMISSIONS_NO2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25" y="2802424"/>
            <a:ext cx="2580486" cy="193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sc.es/int/AQFcv2/EMIS/eu/latest/BSC-ES_EMISSIONS_NO2_ANI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25" y="868796"/>
            <a:ext cx="2580484" cy="193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sc.es/int/AQFcv2/EMIS-CAT1km/latest/BSC-ES_EMISSIONS_NO2_ANI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25" y="4755400"/>
            <a:ext cx="2580486" cy="193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  <a:latin typeface="+mj-lt"/>
              </a:rPr>
              <a:t>Tools. </a:t>
            </a:r>
            <a:br>
              <a:rPr lang="en-US" sz="2400" dirty="0">
                <a:solidFill>
                  <a:schemeClr val="accent1"/>
                </a:solidFill>
                <a:latin typeface="+mj-lt"/>
              </a:rPr>
            </a:br>
            <a:r>
              <a:rPr lang="en-US" sz="2400" dirty="0">
                <a:solidFill>
                  <a:schemeClr val="accent1"/>
                </a:solidFill>
                <a:latin typeface="+mj-lt"/>
              </a:rPr>
              <a:t>Sensor networks for air quality studies.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701088" y="6507163"/>
            <a:ext cx="442912" cy="423862"/>
          </a:xfrm>
          <a:prstGeom prst="rect">
            <a:avLst/>
          </a:prstGeom>
        </p:spPr>
        <p:txBody>
          <a:bodyPr/>
          <a:lstStyle/>
          <a:p>
            <a:fld id="{4A490C5D-AEA8-4823-B9B3-806910A0ECF7}" type="slidenum">
              <a:rPr lang="es-ES" smtClean="0"/>
              <a:pPr/>
              <a:t>40</a:t>
            </a:fld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0" y="974056"/>
            <a:ext cx="9144000" cy="72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s-ES" sz="2000" dirty="0"/>
              <a:t>As air quality management problems become more complex, there is a need for enhanced air quality and exposure monitoring capabilities</a:t>
            </a:r>
            <a:r>
              <a:rPr lang="en-US" altLang="es-ES" sz="2000" dirty="0" smtClean="0"/>
              <a:t>. 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510" y="1816245"/>
            <a:ext cx="3954490" cy="469141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2390491"/>
            <a:ext cx="4828854" cy="324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s-ES" sz="2000" dirty="0"/>
              <a:t>Mobile sensor networks have the potential to </a:t>
            </a:r>
            <a:r>
              <a:rPr lang="en-US" sz="2000" dirty="0"/>
              <a:t>developing spatially resolved data on air quality in local areas and allow monitoring near emissions sources  helping communities understand near-source exposures.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>
                <a:solidFill>
                  <a:schemeClr val="accent6"/>
                </a:solidFill>
              </a:rPr>
              <a:t>The </a:t>
            </a:r>
            <a:r>
              <a:rPr lang="en-US" sz="2000" dirty="0">
                <a:solidFill>
                  <a:schemeClr val="accent6"/>
                </a:solidFill>
              </a:rPr>
              <a:t>BSC is involved in the </a:t>
            </a:r>
            <a:r>
              <a:rPr lang="en-US" sz="2000" dirty="0" err="1">
                <a:solidFill>
                  <a:schemeClr val="accent6"/>
                </a:solidFill>
              </a:rPr>
              <a:t>GrowSmarter</a:t>
            </a:r>
            <a:r>
              <a:rPr lang="en-US" sz="2000" dirty="0">
                <a:solidFill>
                  <a:schemeClr val="accent6"/>
                </a:solidFill>
              </a:rPr>
              <a:t> European project which aims to simulate city uptake of smart </a:t>
            </a:r>
            <a:r>
              <a:rPr lang="en-US" sz="2000" dirty="0" smtClean="0">
                <a:solidFill>
                  <a:schemeClr val="accent6"/>
                </a:solidFill>
              </a:rPr>
              <a:t>solutions.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3897241" y="1802034"/>
            <a:ext cx="2912976" cy="2820908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BABAB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810489" y="4752121"/>
            <a:ext cx="7169729" cy="2186146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BABAB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810489" y="1801355"/>
            <a:ext cx="2912976" cy="2820908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25400" cap="flat" cmpd="sng">
            <a:solidFill>
              <a:srgbClr val="BABAB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8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Mineral Dust Data Assimilation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1600" b="1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We use our mineral dust transport model and satellite remote sensing: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1600" b="0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- to obtain the ‘best’ estimate of current atmospheric dust conditions </a:t>
            </a:r>
            <a:r>
              <a:rPr lang="en-US" sz="1600" b="0" i="0" u="none" strike="noStrike" cap="none" baseline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(analysis)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1600" b="0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- to create datasets describing the recent history of dust in the atmosphere </a:t>
            </a:r>
            <a:r>
              <a:rPr lang="en-US" sz="1600" b="0" i="0" u="none" strike="noStrike" cap="none" baseline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(reanalysis) 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2295" y="2221125"/>
            <a:ext cx="2168349" cy="113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2294" y="3324978"/>
            <a:ext cx="2168349" cy="112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1097846" y="1865226"/>
            <a:ext cx="2926756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Dust Satellite Observations 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6675" y="2247089"/>
            <a:ext cx="2071694" cy="107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6676" y="3322996"/>
            <a:ext cx="2067866" cy="112808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3991817" y="1865226"/>
            <a:ext cx="2818399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Dust Analysis and Uncertainty 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9058" y="5288117"/>
            <a:ext cx="3071911" cy="1542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25271" y="5299462"/>
            <a:ext cx="2903581" cy="154252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596812" y="4983933"/>
            <a:ext cx="2614157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Improved initial conditions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4756632" y="4998448"/>
            <a:ext cx="3062345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Improved forecast 4 days ahead </a:t>
            </a:r>
          </a:p>
        </p:txBody>
      </p:sp>
      <p:sp>
        <p:nvSpPr>
          <p:cNvPr id="108" name="Shape 108"/>
          <p:cNvSpPr/>
          <p:nvPr/>
        </p:nvSpPr>
        <p:spPr>
          <a:xfrm>
            <a:off x="6832257" y="2551465"/>
            <a:ext cx="2311741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1400" b="0" i="1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Analysis and reanalysis are used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1400" b="0" i="1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- to </a:t>
            </a:r>
            <a:r>
              <a:rPr lang="en-US" sz="1400" b="1" i="1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initialise models </a:t>
            </a:r>
            <a:r>
              <a:rPr lang="en-US" sz="1400" b="0" i="1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and </a:t>
            </a:r>
            <a:r>
              <a:rPr lang="en-US" sz="1400" b="1" i="1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improve predictions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1400" b="0" i="1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- to </a:t>
            </a:r>
            <a:r>
              <a:rPr lang="en-US" sz="1400" b="1" i="1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monitor climate change </a:t>
            </a:r>
            <a:r>
              <a:rPr lang="en-US" sz="1400" b="0" i="1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and for </a:t>
            </a:r>
            <a:r>
              <a:rPr lang="en-US" sz="1400" b="1" i="1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research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2675014" y="4719226"/>
            <a:ext cx="3858684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Validation with independent observations </a:t>
            </a:r>
            <a:r>
              <a:rPr lang="en-US" sz="1400" b="1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18898" y="5562210"/>
            <a:ext cx="314854" cy="50851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5943982" y="5533387"/>
            <a:ext cx="1171994" cy="754031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Free run forecast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Data assimilation forecast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other aerosols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dust aerosol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2999" y="5516032"/>
            <a:ext cx="237675" cy="52196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2109109" y="5433489"/>
            <a:ext cx="1326622" cy="67979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Data assimilation (2 datasets)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Free run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Data assimilation (1 dataset)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other aerosols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dust aerosol</a:t>
            </a:r>
          </a:p>
        </p:txBody>
      </p:sp>
    </p:spTree>
    <p:extLst>
      <p:ext uri="{BB962C8B-B14F-4D97-AF65-F5344CB8AC3E}">
        <p14:creationId xmlns:p14="http://schemas.microsoft.com/office/powerpoint/2010/main" val="37483493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Interaction with meteorology: DRE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75" y="1158875"/>
            <a:ext cx="8958261" cy="336708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969962" y="3957637"/>
            <a:ext cx="180975" cy="352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1546225" y="3957637"/>
            <a:ext cx="180975" cy="352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2554286" y="3957637"/>
            <a:ext cx="180975" cy="352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2949575" y="3957637"/>
            <a:ext cx="180975" cy="352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4246562" y="3957637"/>
            <a:ext cx="179386" cy="352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5505450" y="3957637"/>
            <a:ext cx="180975" cy="352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6045200" y="3957637"/>
            <a:ext cx="180975" cy="352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7666036" y="3957637"/>
            <a:ext cx="180975" cy="352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625" y="4475162"/>
            <a:ext cx="8031161" cy="181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312737" y="6370637"/>
            <a:ext cx="8494711" cy="30797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1200" b="0" i="1" u="none" strike="noStrike" cap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NOTE: all the events with AOD&gt;0.1 have been considered.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5">
            <a:alphaModFix/>
          </a:blip>
          <a:srcRect t="50992"/>
          <a:stretch/>
        </p:blipFill>
        <p:spPr>
          <a:xfrm>
            <a:off x="4932362" y="1463675"/>
            <a:ext cx="2095499" cy="16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 t="51321"/>
          <a:stretch/>
        </p:blipFill>
        <p:spPr>
          <a:xfrm>
            <a:off x="6991350" y="1481137"/>
            <a:ext cx="2152649" cy="160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76600" y="1449387"/>
            <a:ext cx="1687511" cy="1687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4890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Dust mineralogy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9077" y="3891677"/>
            <a:ext cx="4182599" cy="29273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6019925" y="4478325"/>
            <a:ext cx="2898900" cy="1754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→"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Mineral Fraction (AMF) method </a:t>
            </a: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developed at NASA-GISS (see Perlwi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 et al., ACPD, 2014)</a:t>
            </a:r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4">
            <a:alphaModFix/>
          </a:blip>
          <a:srcRect t="5613"/>
          <a:stretch/>
        </p:blipFill>
        <p:spPr>
          <a:xfrm>
            <a:off x="6711961" y="1421450"/>
            <a:ext cx="2279699" cy="13430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184975" y="972650"/>
            <a:ext cx="84813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dirty="0">
                <a:solidFill>
                  <a:schemeClr val="dk1"/>
                </a:solidFill>
              </a:rPr>
              <a:t>Models typically assume </a:t>
            </a:r>
            <a:r>
              <a:rPr lang="en-US" sz="1600" b="1" dirty="0">
                <a:solidFill>
                  <a:schemeClr val="dk1"/>
                </a:solidFill>
              </a:rPr>
              <a:t>globally uniform</a:t>
            </a:r>
            <a:r>
              <a:rPr lang="en-US" sz="1600" dirty="0">
                <a:solidFill>
                  <a:schemeClr val="dk1"/>
                </a:solidFill>
              </a:rPr>
              <a:t> physical and chemical dust properties despite known regional variations in the mineral content of the parent soil and the emitted dust aerosols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600" dirty="0">
                <a:solidFill>
                  <a:schemeClr val="dk1"/>
                </a:solidFill>
              </a:rPr>
              <a:t>Importance of constraining the </a:t>
            </a:r>
            <a:r>
              <a:rPr lang="en-US" sz="1600" b="1" dirty="0">
                <a:solidFill>
                  <a:schemeClr val="dk1"/>
                </a:solidFill>
              </a:rPr>
              <a:t>size-resolved mineral composition</a:t>
            </a:r>
            <a:r>
              <a:rPr lang="en-US" sz="1600" dirty="0">
                <a:solidFill>
                  <a:schemeClr val="dk1"/>
                </a:solidFill>
              </a:rPr>
              <a:t>: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Shortwave absorption and radiative forcing (hematite)</a:t>
            </a:r>
          </a:p>
          <a:p>
            <a:pPr marL="457200" lvl="0" indent="-330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Nucleation of cloud droplets and ice crystals (feldspars and clays)</a:t>
            </a:r>
          </a:p>
          <a:p>
            <a:pPr marL="457200" lvl="0" indent="-330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Coating of sulfates and nitrates by heterogeneous uptake </a:t>
            </a:r>
          </a:p>
          <a:p>
            <a:pPr marL="457200" lvl="0" indent="-330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Deposition of bioavailable iron that increase the productivity of marine phytoplankton (clays and iron oxides)</a:t>
            </a:r>
          </a:p>
          <a:p>
            <a:pPr marL="457200" lvl="0" indent="-330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Health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50019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295400"/>
            <a:ext cx="5040312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280400" cy="234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4000"/>
              </a:lnSpc>
              <a:spcBef>
                <a:spcPts val="1250"/>
              </a:spcBef>
              <a:buFontTx/>
              <a:buNone/>
            </a:pPr>
            <a:r>
              <a:rPr lang="en-GB" altLang="en-US" smtClean="0">
                <a:latin typeface="Arial" charset="0"/>
                <a:ea typeface="ＭＳ Ｐゴシック" pitchFamily="34" charset="-128"/>
              </a:rPr>
              <a:t>Using advanced products for verification of seasonal forecasts yields systematically better skill to these forecasts</a:t>
            </a:r>
            <a:endParaRPr lang="en-GB" altLang="en-US" smtClean="0">
              <a:solidFill>
                <a:srgbClr val="0000FF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063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4-5) Observational uncertainty</a:t>
            </a:r>
            <a:endParaRPr lang="en-US" dirty="0"/>
          </a:p>
        </p:txBody>
      </p:sp>
      <p:sp>
        <p:nvSpPr>
          <p:cNvPr id="25605" name="Text Box 12"/>
          <p:cNvSpPr txBox="1">
            <a:spLocks noChangeArrowheads="1"/>
          </p:cNvSpPr>
          <p:nvPr/>
        </p:nvSpPr>
        <p:spPr bwMode="auto">
          <a:xfrm>
            <a:off x="46038" y="6534150"/>
            <a:ext cx="39497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600">
                <a:latin typeface="Calibri" pitchFamily="34" charset="0"/>
              </a:rPr>
              <a:t>Massonnet et al. (2016, in preparation)</a:t>
            </a:r>
            <a:endParaRPr lang="en-US" altLang="es-ES" sz="16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5) Event attribution</a:t>
            </a:r>
            <a:endParaRPr lang="en-US" dirty="0"/>
          </a:p>
        </p:txBody>
      </p:sp>
      <p:sp>
        <p:nvSpPr>
          <p:cNvPr id="26627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s-ES" sz="900">
                <a:solidFill>
                  <a:srgbClr val="FFFFFF"/>
                </a:solidFill>
                <a:latin typeface="Century Gothic" pitchFamily="34" charset="0"/>
              </a:rPr>
              <a:t>C3S Climate Projections Workshop: Near-term predictions and projections, 21 April 2015</a:t>
            </a:r>
          </a:p>
        </p:txBody>
      </p:sp>
      <p:sp>
        <p:nvSpPr>
          <p:cNvPr id="26628" name="Text Box 12"/>
          <p:cNvSpPr txBox="1">
            <a:spLocks noChangeArrowheads="1"/>
          </p:cNvSpPr>
          <p:nvPr/>
        </p:nvSpPr>
        <p:spPr bwMode="auto">
          <a:xfrm>
            <a:off x="9525" y="6704013"/>
            <a:ext cx="4776788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600">
                <a:latin typeface="Calibri" pitchFamily="34" charset="0"/>
              </a:rPr>
              <a:t>Omar Bellprat (BSC)</a:t>
            </a:r>
            <a:endParaRPr lang="en-US" altLang="es-ES" sz="1600">
              <a:latin typeface="Calibri" pitchFamily="34" charset="0"/>
            </a:endParaRPr>
          </a:p>
        </p:txBody>
      </p:sp>
      <p:grpSp>
        <p:nvGrpSpPr>
          <p:cNvPr id="26629" name="Group 7"/>
          <p:cNvGrpSpPr>
            <a:grpSpLocks/>
          </p:cNvGrpSpPr>
          <p:nvPr/>
        </p:nvGrpSpPr>
        <p:grpSpPr bwMode="auto">
          <a:xfrm>
            <a:off x="822325" y="1573213"/>
            <a:ext cx="8001000" cy="4267200"/>
            <a:chOff x="1154112" y="2408237"/>
            <a:chExt cx="8001000" cy="4267200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1154112" y="2408237"/>
              <a:ext cx="0" cy="4267200"/>
            </a:xfrm>
            <a:prstGeom prst="straightConnector1">
              <a:avLst/>
            </a:prstGeom>
            <a:ln w="38100"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1154112" y="6675437"/>
              <a:ext cx="8001000" cy="0"/>
            </a:xfrm>
            <a:prstGeom prst="straightConnector1">
              <a:avLst/>
            </a:prstGeom>
            <a:ln w="38100"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3946525" y="6069013"/>
            <a:ext cx="28432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400"/>
              <a:t>Extreme event</a:t>
            </a:r>
          </a:p>
        </p:txBody>
      </p:sp>
      <p:sp>
        <p:nvSpPr>
          <p:cNvPr id="26631" name="TextBox 11"/>
          <p:cNvSpPr txBox="1">
            <a:spLocks noChangeArrowheads="1"/>
          </p:cNvSpPr>
          <p:nvPr/>
        </p:nvSpPr>
        <p:spPr bwMode="auto">
          <a:xfrm rot="-5400000">
            <a:off x="-941388" y="2789238"/>
            <a:ext cx="28416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400"/>
              <a:t>Probability</a:t>
            </a:r>
          </a:p>
        </p:txBody>
      </p:sp>
      <p:sp>
        <p:nvSpPr>
          <p:cNvPr id="26632" name="Freeform 12"/>
          <p:cNvSpPr>
            <a:spLocks/>
          </p:cNvSpPr>
          <p:nvPr/>
        </p:nvSpPr>
        <p:spPr bwMode="auto">
          <a:xfrm>
            <a:off x="974725" y="2884488"/>
            <a:ext cx="7270750" cy="2835275"/>
          </a:xfrm>
          <a:custGeom>
            <a:avLst/>
            <a:gdLst>
              <a:gd name="T0" fmla="*/ 0 w 3087727"/>
              <a:gd name="T1" fmla="*/ 2147483647 h 1110371"/>
              <a:gd name="T2" fmla="*/ 2147483647 w 3087727"/>
              <a:gd name="T3" fmla="*/ 2147483647 h 1110371"/>
              <a:gd name="T4" fmla="*/ 2147483647 w 3087727"/>
              <a:gd name="T5" fmla="*/ 58610906 h 1110371"/>
              <a:gd name="T6" fmla="*/ 2147483647 w 3087727"/>
              <a:gd name="T7" fmla="*/ 2147483647 h 1110371"/>
              <a:gd name="T8" fmla="*/ 2147483647 w 3087727"/>
              <a:gd name="T9" fmla="*/ 2147483647 h 1110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87727" h="1110371">
                <a:moveTo>
                  <a:pt x="0" y="1110369"/>
                </a:moveTo>
                <a:cubicBezTo>
                  <a:pt x="294904" y="1099483"/>
                  <a:pt x="561366" y="1035446"/>
                  <a:pt x="807195" y="850387"/>
                </a:cubicBezTo>
                <a:cubicBezTo>
                  <a:pt x="1053024" y="665329"/>
                  <a:pt x="1246188" y="-4017"/>
                  <a:pt x="1474973" y="18"/>
                </a:cubicBezTo>
                <a:cubicBezTo>
                  <a:pt x="1703758" y="4053"/>
                  <a:pt x="1911113" y="689537"/>
                  <a:pt x="2179905" y="874596"/>
                </a:cubicBezTo>
                <a:cubicBezTo>
                  <a:pt x="2448697" y="1059655"/>
                  <a:pt x="2949182" y="1078703"/>
                  <a:pt x="3087727" y="1110371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33" name="Group 13"/>
          <p:cNvGrpSpPr>
            <a:grpSpLocks/>
          </p:cNvGrpSpPr>
          <p:nvPr/>
        </p:nvGrpSpPr>
        <p:grpSpPr bwMode="auto">
          <a:xfrm>
            <a:off x="944563" y="2886075"/>
            <a:ext cx="7353300" cy="2867025"/>
            <a:chOff x="1493852" y="3687545"/>
            <a:chExt cx="7352695" cy="2867531"/>
          </a:xfrm>
        </p:grpSpPr>
        <p:sp>
          <p:nvSpPr>
            <p:cNvPr id="26656" name="Freeform 14"/>
            <p:cNvSpPr>
              <a:spLocks/>
            </p:cNvSpPr>
            <p:nvPr/>
          </p:nvSpPr>
          <p:spPr bwMode="auto">
            <a:xfrm>
              <a:off x="1493852" y="3687545"/>
              <a:ext cx="7352695" cy="2867531"/>
            </a:xfrm>
            <a:custGeom>
              <a:avLst/>
              <a:gdLst>
                <a:gd name="T0" fmla="*/ 0 w 3087727"/>
                <a:gd name="T1" fmla="*/ 2147483647 h 1110371"/>
                <a:gd name="T2" fmla="*/ 2147483647 w 3087727"/>
                <a:gd name="T3" fmla="*/ 2147483647 h 1110371"/>
                <a:gd name="T4" fmla="*/ 2147483647 w 3087727"/>
                <a:gd name="T5" fmla="*/ 69787079 h 1110371"/>
                <a:gd name="T6" fmla="*/ 2147483647 w 3087727"/>
                <a:gd name="T7" fmla="*/ 2147483647 h 1110371"/>
                <a:gd name="T8" fmla="*/ 2147483647 w 3087727"/>
                <a:gd name="T9" fmla="*/ 2147483647 h 11103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7727" h="1110371">
                  <a:moveTo>
                    <a:pt x="0" y="1110369"/>
                  </a:moveTo>
                  <a:cubicBezTo>
                    <a:pt x="294904" y="1099483"/>
                    <a:pt x="561366" y="1035446"/>
                    <a:pt x="807195" y="850387"/>
                  </a:cubicBezTo>
                  <a:cubicBezTo>
                    <a:pt x="1053024" y="665329"/>
                    <a:pt x="1246188" y="-4017"/>
                    <a:pt x="1474973" y="18"/>
                  </a:cubicBezTo>
                  <a:cubicBezTo>
                    <a:pt x="1703758" y="4053"/>
                    <a:pt x="1911113" y="689537"/>
                    <a:pt x="2179905" y="874596"/>
                  </a:cubicBezTo>
                  <a:cubicBezTo>
                    <a:pt x="2448697" y="1059655"/>
                    <a:pt x="2949182" y="1078703"/>
                    <a:pt x="3087727" y="1110371"/>
                  </a:cubicBezTo>
                </a:path>
              </a:pathLst>
            </a:custGeom>
            <a:noFill/>
            <a:ln w="3810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7" name="TextBox 15"/>
            <p:cNvSpPr txBox="1">
              <a:spLocks noChangeArrowheads="1"/>
            </p:cNvSpPr>
            <p:nvPr/>
          </p:nvSpPr>
          <p:spPr bwMode="auto">
            <a:xfrm>
              <a:off x="1611312" y="4071646"/>
              <a:ext cx="4584100" cy="134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s-ES" sz="2400">
                  <a:solidFill>
                    <a:srgbClr val="FF0000"/>
                  </a:solidFill>
                </a:rPr>
                <a:t>A model:</a:t>
              </a:r>
            </a:p>
            <a:p>
              <a:pPr eaLnBrk="1" hangingPunct="1"/>
              <a:r>
                <a:rPr lang="en-US" altLang="es-ES"/>
                <a:t>Variability </a:t>
              </a:r>
              <a:r>
                <a:rPr lang="en-US" altLang="es-ES">
                  <a:solidFill>
                    <a:srgbClr val="FF0000"/>
                  </a:solidFill>
                  <a:sym typeface="Wingdings" pitchFamily="2" charset="2"/>
                </a:rPr>
                <a:t></a:t>
              </a:r>
              <a:endParaRPr lang="en-US" altLang="es-ES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altLang="es-ES"/>
                <a:t>Trend </a:t>
              </a:r>
              <a:r>
                <a:rPr lang="en-US" altLang="es-ES">
                  <a:solidFill>
                    <a:srgbClr val="FF0000"/>
                  </a:solidFill>
                  <a:sym typeface="Wingdings" pitchFamily="2" charset="2"/>
                </a:rPr>
                <a:t></a:t>
              </a:r>
              <a:endParaRPr lang="en-US" altLang="es-ES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altLang="es-ES"/>
                <a:t>Mean </a:t>
              </a:r>
              <a:r>
                <a:rPr lang="en-US" altLang="es-ES">
                  <a:solidFill>
                    <a:srgbClr val="FF0000"/>
                  </a:solidFill>
                  <a:sym typeface="Wingdings" pitchFamily="2" charset="2"/>
                </a:rPr>
                <a:t></a:t>
              </a:r>
              <a:endParaRPr lang="en-US" altLang="es-ES">
                <a:solidFill>
                  <a:srgbClr val="FF0000"/>
                </a:solidFill>
              </a:endParaRPr>
            </a:p>
          </p:txBody>
        </p:sp>
      </p:grpSp>
      <p:sp>
        <p:nvSpPr>
          <p:cNvPr id="26634" name="TextBox 16"/>
          <p:cNvSpPr txBox="1">
            <a:spLocks noChangeArrowheads="1"/>
          </p:cNvSpPr>
          <p:nvPr/>
        </p:nvSpPr>
        <p:spPr bwMode="auto">
          <a:xfrm>
            <a:off x="3489325" y="4576763"/>
            <a:ext cx="2667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400"/>
              <a:t>Observations</a:t>
            </a:r>
          </a:p>
        </p:txBody>
      </p:sp>
      <p:cxnSp>
        <p:nvCxnSpPr>
          <p:cNvPr id="26635" name="Straight Connector 17"/>
          <p:cNvCxnSpPr>
            <a:cxnSpLocks noChangeShapeType="1"/>
          </p:cNvCxnSpPr>
          <p:nvPr/>
        </p:nvCxnSpPr>
        <p:spPr bwMode="auto">
          <a:xfrm flipV="1">
            <a:off x="7375525" y="2182813"/>
            <a:ext cx="0" cy="35210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6" name="Freeform 18"/>
          <p:cNvSpPr>
            <a:spLocks/>
          </p:cNvSpPr>
          <p:nvPr/>
        </p:nvSpPr>
        <p:spPr bwMode="auto">
          <a:xfrm>
            <a:off x="7375525" y="5307013"/>
            <a:ext cx="1014413" cy="423862"/>
          </a:xfrm>
          <a:custGeom>
            <a:avLst/>
            <a:gdLst>
              <a:gd name="T0" fmla="*/ 0 w 1615044"/>
              <a:gd name="T1" fmla="*/ 0 h 1698172"/>
              <a:gd name="T2" fmla="*/ 0 w 1615044"/>
              <a:gd name="T3" fmla="*/ 0 h 1698172"/>
              <a:gd name="T4" fmla="*/ 146 w 1615044"/>
              <a:gd name="T5" fmla="*/ 0 h 1698172"/>
              <a:gd name="T6" fmla="*/ 138 w 1615044"/>
              <a:gd name="T7" fmla="*/ 0 h 1698172"/>
              <a:gd name="T8" fmla="*/ 185 w 1615044"/>
              <a:gd name="T9" fmla="*/ 0 h 1698172"/>
              <a:gd name="T10" fmla="*/ 399 w 1615044"/>
              <a:gd name="T11" fmla="*/ 0 h 1698172"/>
              <a:gd name="T12" fmla="*/ 643 w 1615044"/>
              <a:gd name="T13" fmla="*/ 0 h 1698172"/>
              <a:gd name="T14" fmla="*/ 828 w 1615044"/>
              <a:gd name="T15" fmla="*/ 0 h 1698172"/>
              <a:gd name="T16" fmla="*/ 948 w 1615044"/>
              <a:gd name="T17" fmla="*/ 0 h 1698172"/>
              <a:gd name="T18" fmla="*/ 0 w 1615044"/>
              <a:gd name="T19" fmla="*/ 0 h 16981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15044" h="1698172">
                <a:moveTo>
                  <a:pt x="0" y="1674421"/>
                </a:moveTo>
                <a:lnTo>
                  <a:pt x="0" y="0"/>
                </a:lnTo>
                <a:lnTo>
                  <a:pt x="249382" y="712520"/>
                </a:lnTo>
                <a:lnTo>
                  <a:pt x="235752" y="511172"/>
                </a:lnTo>
                <a:cubicBezTo>
                  <a:pt x="256336" y="527253"/>
                  <a:pt x="295832" y="638227"/>
                  <a:pt x="316416" y="654308"/>
                </a:cubicBezTo>
                <a:lnTo>
                  <a:pt x="681290" y="1140192"/>
                </a:lnTo>
                <a:lnTo>
                  <a:pt x="1096486" y="1365820"/>
                </a:lnTo>
                <a:lnTo>
                  <a:pt x="1412722" y="1579473"/>
                </a:lnTo>
                <a:lnTo>
                  <a:pt x="1615044" y="1698172"/>
                </a:lnTo>
                <a:lnTo>
                  <a:pt x="0" y="1674421"/>
                </a:lnTo>
                <a:close/>
              </a:path>
            </a:pathLst>
          </a:custGeom>
          <a:solidFill>
            <a:srgbClr val="C00000">
              <a:alpha val="32156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Freeform 19"/>
          <p:cNvSpPr>
            <a:spLocks/>
          </p:cNvSpPr>
          <p:nvPr/>
        </p:nvSpPr>
        <p:spPr bwMode="auto">
          <a:xfrm>
            <a:off x="3489325" y="2195513"/>
            <a:ext cx="4803775" cy="3494087"/>
          </a:xfrm>
          <a:custGeom>
            <a:avLst/>
            <a:gdLst>
              <a:gd name="T0" fmla="*/ 0 w 1534872"/>
              <a:gd name="T1" fmla="*/ 2147483647 h 1029511"/>
              <a:gd name="T2" fmla="*/ 2147483647 w 1534872"/>
              <a:gd name="T3" fmla="*/ 2147483647 h 1029511"/>
              <a:gd name="T4" fmla="*/ 2147483647 w 1534872"/>
              <a:gd name="T5" fmla="*/ 2147483647 h 1029511"/>
              <a:gd name="T6" fmla="*/ 2147483647 w 1534872"/>
              <a:gd name="T7" fmla="*/ 2147483647 h 1029511"/>
              <a:gd name="T8" fmla="*/ 2147483647 w 1534872"/>
              <a:gd name="T9" fmla="*/ 2147483647 h 10295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4872" h="1029511">
                <a:moveTo>
                  <a:pt x="0" y="1019995"/>
                </a:moveTo>
                <a:cubicBezTo>
                  <a:pt x="294904" y="1009109"/>
                  <a:pt x="392839" y="963307"/>
                  <a:pt x="533768" y="793312"/>
                </a:cubicBezTo>
                <a:cubicBezTo>
                  <a:pt x="674697" y="623317"/>
                  <a:pt x="740607" y="-4801"/>
                  <a:pt x="845576" y="27"/>
                </a:cubicBezTo>
                <a:cubicBezTo>
                  <a:pt x="950545" y="4855"/>
                  <a:pt x="1048701" y="650697"/>
                  <a:pt x="1163584" y="822278"/>
                </a:cubicBezTo>
                <a:cubicBezTo>
                  <a:pt x="1278467" y="993859"/>
                  <a:pt x="1396327" y="997843"/>
                  <a:pt x="1534872" y="1029511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Freeform 20"/>
          <p:cNvSpPr>
            <a:spLocks/>
          </p:cNvSpPr>
          <p:nvPr/>
        </p:nvSpPr>
        <p:spPr bwMode="auto">
          <a:xfrm>
            <a:off x="2520950" y="2209800"/>
            <a:ext cx="5062538" cy="3521075"/>
          </a:xfrm>
          <a:custGeom>
            <a:avLst/>
            <a:gdLst>
              <a:gd name="T0" fmla="*/ 0 w 1534872"/>
              <a:gd name="T1" fmla="*/ 2147483647 h 1040007"/>
              <a:gd name="T2" fmla="*/ 2147483647 w 1534872"/>
              <a:gd name="T3" fmla="*/ 2147483647 h 1040007"/>
              <a:gd name="T4" fmla="*/ 2147483647 w 1534872"/>
              <a:gd name="T5" fmla="*/ 2147483647 h 1040007"/>
              <a:gd name="T6" fmla="*/ 2147483647 w 1534872"/>
              <a:gd name="T7" fmla="*/ 2147483647 h 1040007"/>
              <a:gd name="T8" fmla="*/ 2147483647 w 1534872"/>
              <a:gd name="T9" fmla="*/ 2147483647 h 10400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4872" h="1040007">
                <a:moveTo>
                  <a:pt x="0" y="1019995"/>
                </a:moveTo>
                <a:cubicBezTo>
                  <a:pt x="294904" y="1009109"/>
                  <a:pt x="392839" y="963307"/>
                  <a:pt x="533768" y="793312"/>
                </a:cubicBezTo>
                <a:cubicBezTo>
                  <a:pt x="674697" y="623317"/>
                  <a:pt x="740607" y="-4801"/>
                  <a:pt x="845576" y="27"/>
                </a:cubicBezTo>
                <a:cubicBezTo>
                  <a:pt x="950545" y="4855"/>
                  <a:pt x="1048701" y="648948"/>
                  <a:pt x="1163584" y="822278"/>
                </a:cubicBezTo>
                <a:cubicBezTo>
                  <a:pt x="1278467" y="995608"/>
                  <a:pt x="1396327" y="1008339"/>
                  <a:pt x="1534872" y="1040007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Freeform 21"/>
          <p:cNvSpPr>
            <a:spLocks/>
          </p:cNvSpPr>
          <p:nvPr/>
        </p:nvSpPr>
        <p:spPr bwMode="auto">
          <a:xfrm>
            <a:off x="7375525" y="5589588"/>
            <a:ext cx="146050" cy="163512"/>
          </a:xfrm>
          <a:custGeom>
            <a:avLst/>
            <a:gdLst>
              <a:gd name="T0" fmla="*/ 0 w 546265"/>
              <a:gd name="T1" fmla="*/ 4763321 h 130629"/>
              <a:gd name="T2" fmla="*/ 0 w 546265"/>
              <a:gd name="T3" fmla="*/ 4763321 h 130629"/>
              <a:gd name="T4" fmla="*/ 0 w 546265"/>
              <a:gd name="T5" fmla="*/ 0 h 130629"/>
              <a:gd name="T6" fmla="*/ 0 w 546265"/>
              <a:gd name="T7" fmla="*/ 4763321 h 1306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46265" h="130629">
                <a:moveTo>
                  <a:pt x="11875" y="130629"/>
                </a:moveTo>
                <a:lnTo>
                  <a:pt x="546265" y="130629"/>
                </a:lnTo>
                <a:lnTo>
                  <a:pt x="0" y="0"/>
                </a:lnTo>
                <a:lnTo>
                  <a:pt x="11875" y="130629"/>
                </a:lnTo>
                <a:close/>
              </a:path>
            </a:pathLst>
          </a:custGeom>
          <a:solidFill>
            <a:srgbClr val="00B050">
              <a:alpha val="52156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26640" name="Straight Connector 22"/>
          <p:cNvCxnSpPr>
            <a:cxnSpLocks noChangeShapeType="1"/>
          </p:cNvCxnSpPr>
          <p:nvPr/>
        </p:nvCxnSpPr>
        <p:spPr bwMode="auto">
          <a:xfrm>
            <a:off x="6789738" y="6254750"/>
            <a:ext cx="363537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41" name="Straight Connector 23"/>
          <p:cNvCxnSpPr>
            <a:cxnSpLocks noChangeShapeType="1"/>
          </p:cNvCxnSpPr>
          <p:nvPr/>
        </p:nvCxnSpPr>
        <p:spPr bwMode="auto">
          <a:xfrm>
            <a:off x="6789738" y="6543675"/>
            <a:ext cx="363537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42" name="Rectangle 24"/>
          <p:cNvSpPr>
            <a:spLocks noChangeArrowheads="1"/>
          </p:cNvSpPr>
          <p:nvPr/>
        </p:nvSpPr>
        <p:spPr bwMode="auto">
          <a:xfrm>
            <a:off x="-36513" y="1349375"/>
            <a:ext cx="9598026" cy="5327650"/>
          </a:xfrm>
          <a:prstGeom prst="rect">
            <a:avLst/>
          </a:prstGeom>
          <a:solidFill>
            <a:schemeClr val="accent1">
              <a:alpha val="7882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altLang="es-ES">
              <a:solidFill>
                <a:schemeClr val="bg1"/>
              </a:solidFill>
            </a:endParaRPr>
          </a:p>
        </p:txBody>
      </p:sp>
      <p:grpSp>
        <p:nvGrpSpPr>
          <p:cNvPr id="26643" name="Group 25"/>
          <p:cNvGrpSpPr>
            <a:grpSpLocks/>
          </p:cNvGrpSpPr>
          <p:nvPr/>
        </p:nvGrpSpPr>
        <p:grpSpPr bwMode="auto">
          <a:xfrm>
            <a:off x="427038" y="3074988"/>
            <a:ext cx="8167687" cy="668337"/>
            <a:chOff x="618220" y="1919638"/>
            <a:chExt cx="8168243" cy="668516"/>
          </a:xfrm>
        </p:grpSpPr>
        <p:sp>
          <p:nvSpPr>
            <p:cNvPr id="26653" name="TextBox 26"/>
            <p:cNvSpPr txBox="1">
              <a:spLocks noChangeArrowheads="1"/>
            </p:cNvSpPr>
            <p:nvPr/>
          </p:nvSpPr>
          <p:spPr bwMode="auto">
            <a:xfrm>
              <a:off x="618220" y="1919638"/>
              <a:ext cx="8168243" cy="668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s-ES" sz="3600"/>
                <a:t>How can we put trust into               ?</a:t>
              </a:r>
            </a:p>
          </p:txBody>
        </p:sp>
        <p:sp>
          <p:nvSpPr>
            <p:cNvPr id="26654" name="Rectangle 27"/>
            <p:cNvSpPr>
              <a:spLocks noChangeArrowheads="1"/>
            </p:cNvSpPr>
            <p:nvPr/>
          </p:nvSpPr>
          <p:spPr bwMode="auto">
            <a:xfrm>
              <a:off x="6043263" y="2131959"/>
              <a:ext cx="583175" cy="27627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altLang="es-ES">
                <a:solidFill>
                  <a:schemeClr val="bg1"/>
                </a:solidFill>
              </a:endParaRPr>
            </a:p>
          </p:txBody>
        </p:sp>
        <p:sp>
          <p:nvSpPr>
            <p:cNvPr id="26655" name="Rectangle 28"/>
            <p:cNvSpPr>
              <a:spLocks noChangeArrowheads="1"/>
            </p:cNvSpPr>
            <p:nvPr/>
          </p:nvSpPr>
          <p:spPr bwMode="auto">
            <a:xfrm>
              <a:off x="6873765" y="2131959"/>
              <a:ext cx="583178" cy="276278"/>
            </a:xfrm>
            <a:prstGeom prst="rect">
              <a:avLst/>
            </a:prstGeom>
            <a:solidFill>
              <a:srgbClr val="7BCCC4"/>
            </a:solidFill>
            <a:ln w="9525" algn="ctr">
              <a:solidFill>
                <a:srgbClr val="7BCCC4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 altLang="es-ES">
                <a:solidFill>
                  <a:schemeClr val="bg1"/>
                </a:solidFill>
              </a:endParaRPr>
            </a:p>
          </p:txBody>
        </p:sp>
      </p:grpSp>
      <p:grpSp>
        <p:nvGrpSpPr>
          <p:cNvPr id="26644" name="Group 29"/>
          <p:cNvGrpSpPr>
            <a:grpSpLocks/>
          </p:cNvGrpSpPr>
          <p:nvPr/>
        </p:nvGrpSpPr>
        <p:grpSpPr bwMode="auto">
          <a:xfrm>
            <a:off x="5834063" y="2884488"/>
            <a:ext cx="774700" cy="450850"/>
            <a:chOff x="6335712" y="3475037"/>
            <a:chExt cx="775166" cy="451653"/>
          </a:xfrm>
        </p:grpSpPr>
        <p:sp>
          <p:nvSpPr>
            <p:cNvPr id="26651" name="TextBox 30"/>
            <p:cNvSpPr txBox="1">
              <a:spLocks noChangeArrowheads="1"/>
            </p:cNvSpPr>
            <p:nvPr/>
          </p:nvSpPr>
          <p:spPr bwMode="auto">
            <a:xfrm>
              <a:off x="6335712" y="3475037"/>
              <a:ext cx="659375" cy="36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s-ES"/>
                <a:t>P</a:t>
              </a:r>
            </a:p>
          </p:txBody>
        </p:sp>
        <p:sp>
          <p:nvSpPr>
            <p:cNvPr id="26652" name="TextBox 31"/>
            <p:cNvSpPr txBox="1">
              <a:spLocks noChangeArrowheads="1"/>
            </p:cNvSpPr>
            <p:nvPr/>
          </p:nvSpPr>
          <p:spPr bwMode="auto">
            <a:xfrm>
              <a:off x="6451503" y="3610321"/>
              <a:ext cx="659375" cy="316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s-ES" sz="1400"/>
                <a:t>ANT</a:t>
              </a:r>
            </a:p>
          </p:txBody>
        </p:sp>
      </p:grpSp>
      <p:grpSp>
        <p:nvGrpSpPr>
          <p:cNvPr id="26645" name="Group 32"/>
          <p:cNvGrpSpPr>
            <a:grpSpLocks/>
          </p:cNvGrpSpPr>
          <p:nvPr/>
        </p:nvGrpSpPr>
        <p:grpSpPr bwMode="auto">
          <a:xfrm>
            <a:off x="6583363" y="2884488"/>
            <a:ext cx="774700" cy="436562"/>
            <a:chOff x="6335712" y="3475037"/>
            <a:chExt cx="775166" cy="436520"/>
          </a:xfrm>
        </p:grpSpPr>
        <p:sp>
          <p:nvSpPr>
            <p:cNvPr id="26649" name="TextBox 33"/>
            <p:cNvSpPr txBox="1">
              <a:spLocks noChangeArrowheads="1"/>
            </p:cNvSpPr>
            <p:nvPr/>
          </p:nvSpPr>
          <p:spPr bwMode="auto">
            <a:xfrm>
              <a:off x="6335712" y="3475037"/>
              <a:ext cx="659375" cy="36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s-ES"/>
                <a:t>P</a:t>
              </a:r>
            </a:p>
          </p:txBody>
        </p:sp>
        <p:sp>
          <p:nvSpPr>
            <p:cNvPr id="26650" name="TextBox 34"/>
            <p:cNvSpPr txBox="1">
              <a:spLocks noChangeArrowheads="1"/>
            </p:cNvSpPr>
            <p:nvPr/>
          </p:nvSpPr>
          <p:spPr bwMode="auto">
            <a:xfrm>
              <a:off x="6451503" y="3610321"/>
              <a:ext cx="659375" cy="301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s-ES" sz="1400"/>
                <a:t>NAT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680295" y="1443768"/>
            <a:ext cx="2720864" cy="1244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BCCC4"/>
                </a:solidFill>
              </a:rPr>
              <a:t>No climate change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With climate change</a:t>
            </a:r>
          </a:p>
          <a:p>
            <a:pPr>
              <a:defRPr/>
            </a:pPr>
            <a:endParaRPr lang="en-US" dirty="0">
              <a:ln>
                <a:solidFill>
                  <a:srgbClr val="00B050"/>
                </a:solidFill>
              </a:ln>
            </a:endParaRPr>
          </a:p>
          <a:p>
            <a:pPr>
              <a:defRPr/>
            </a:pPr>
            <a:endParaRPr lang="en-US" dirty="0"/>
          </a:p>
        </p:txBody>
      </p:sp>
      <p:cxnSp>
        <p:nvCxnSpPr>
          <p:cNvPr id="26647" name="Straight Connector 36"/>
          <p:cNvCxnSpPr>
            <a:cxnSpLocks noChangeShapeType="1"/>
          </p:cNvCxnSpPr>
          <p:nvPr/>
        </p:nvCxnSpPr>
        <p:spPr bwMode="auto">
          <a:xfrm>
            <a:off x="1316038" y="1643063"/>
            <a:ext cx="363537" cy="0"/>
          </a:xfrm>
          <a:prstGeom prst="line">
            <a:avLst/>
          </a:prstGeom>
          <a:noFill/>
          <a:ln w="28575" algn="ctr">
            <a:solidFill>
              <a:srgbClr val="7BCCC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48" name="Straight Connector 37"/>
          <p:cNvCxnSpPr>
            <a:cxnSpLocks noChangeShapeType="1"/>
          </p:cNvCxnSpPr>
          <p:nvPr/>
        </p:nvCxnSpPr>
        <p:spPr bwMode="auto">
          <a:xfrm>
            <a:off x="1316038" y="1933575"/>
            <a:ext cx="363537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35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69950"/>
            <a:ext cx="8964612" cy="1290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en-GB" altLang="en-US" smtClean="0">
                <a:latin typeface="Calibri" pitchFamily="34" charset="0"/>
                <a:ea typeface="ＭＳ Ｐゴシック" pitchFamily="34" charset="-128"/>
              </a:rPr>
              <a:t>Statistical model. Relationship between Fraction of Attributable Risk (FAR) and model error set in the statistical model. The FAR increases with model error.</a:t>
            </a:r>
          </a:p>
        </p:txBody>
      </p:sp>
      <p:sp>
        <p:nvSpPr>
          <p:cNvPr id="27651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s-ES" sz="900">
                <a:solidFill>
                  <a:srgbClr val="FFFFFF"/>
                </a:solidFill>
                <a:latin typeface="Century Gothic" pitchFamily="34" charset="0"/>
              </a:rPr>
              <a:t>C3S Climate Projections Workshop: Near-term predictions and projections, 21 April 2015</a:t>
            </a:r>
          </a:p>
        </p:txBody>
      </p:sp>
      <p:pic>
        <p:nvPicPr>
          <p:cNvPr id="2765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384425"/>
            <a:ext cx="83312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5) Attributable risk and model error</a:t>
            </a:r>
            <a:endParaRPr lang="en-US" dirty="0"/>
          </a:p>
        </p:txBody>
      </p:sp>
      <p:sp>
        <p:nvSpPr>
          <p:cNvPr id="27654" name="Text Box 12"/>
          <p:cNvSpPr txBox="1">
            <a:spLocks noChangeArrowheads="1"/>
          </p:cNvSpPr>
          <p:nvPr/>
        </p:nvSpPr>
        <p:spPr bwMode="auto">
          <a:xfrm>
            <a:off x="9525" y="6615113"/>
            <a:ext cx="4776788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1600">
                <a:latin typeface="Calibri" pitchFamily="34" charset="0"/>
              </a:rPr>
              <a:t>Bellprat  and Doblas-Reyes (2016, GRL)</a:t>
            </a:r>
            <a:endParaRPr lang="en-US" altLang="es-ES" sz="16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8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upload.wikimedia.org/wikipedia/commons/0/04/Hurricane_Isabel_from_I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902816"/>
            <a:ext cx="5136505" cy="340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Seasonal predictions of Hurricanes</a:t>
            </a:r>
            <a:endParaRPr lang="en-US" sz="24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S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14" y="1311558"/>
            <a:ext cx="1254850" cy="175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mage result for xlcat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305" y="1326566"/>
            <a:ext cx="1720431" cy="17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G:\Dropbox\BSC ES SERVICES COMM\Graphic Resources\HURRICANE\Galveston Island Texas 9 13 2008 after Hurricane Ike @Flikr cc by Chuck Simmi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379741"/>
            <a:ext cx="3873378" cy="257687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c/cd/Effects_of_Hurricane_Ike_in_San_Leon,_T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872" y="4379741"/>
            <a:ext cx="4265787" cy="25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400"/>
              </a:spcBef>
              <a:spcAft>
                <a:spcPts val="200"/>
              </a:spcAft>
              <a:buClr>
                <a:schemeClr val="tx1"/>
              </a:buClr>
              <a:buFontTx/>
              <a:buNone/>
            </a:pPr>
            <a:r>
              <a:rPr lang="en-US" altLang="es-ES" sz="2000" dirty="0" smtClean="0">
                <a:latin typeface="+mn-lt"/>
                <a:ea typeface="ＭＳ Ｐゴシック" pitchFamily="34" charset="-128"/>
              </a:rPr>
              <a:t>European electricity flows for Jan-Feb (left) and June-July (right). Red nodes are the main exporters and blue the main importers. For clarity only the eight countries with the highest exchange are shown. </a:t>
            </a:r>
          </a:p>
          <a:p>
            <a:pPr marL="0" indent="0" eaLnBrk="1" hangingPunct="1">
              <a:spcBef>
                <a:spcPts val="400"/>
              </a:spcBef>
              <a:spcAft>
                <a:spcPts val="200"/>
              </a:spcAft>
              <a:buClr>
                <a:schemeClr val="tx1"/>
              </a:buClr>
              <a:buFontTx/>
              <a:buNone/>
            </a:pPr>
            <a:r>
              <a:rPr lang="en-US" altLang="es-ES" sz="2000" dirty="0" smtClean="0">
                <a:latin typeface="+mn-lt"/>
                <a:ea typeface="ＭＳ Ｐゴシック" pitchFamily="34" charset="-128"/>
              </a:rPr>
              <a:t>Data from ENTSO-E (2003-2014).</a:t>
            </a:r>
            <a:r>
              <a:rPr lang="en-GB" altLang="es-ES" sz="2000" b="1" dirty="0" smtClean="0">
                <a:latin typeface="+mn-lt"/>
                <a:ea typeface="ＭＳ Ｐゴシック" pitchFamily="34" charset="-128"/>
              </a:rPr>
              <a:t> </a:t>
            </a:r>
            <a:endParaRPr lang="en-GB" altLang="en-US" sz="2000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3600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Temperature forecasts for energy</a:t>
            </a:r>
            <a:endParaRPr lang="en-US" sz="2400" dirty="0"/>
          </a:p>
        </p:txBody>
      </p:sp>
      <p:sp>
        <p:nvSpPr>
          <p:cNvPr id="30724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s-ES" sz="900">
                <a:solidFill>
                  <a:srgbClr val="FFFFFF"/>
                </a:solidFill>
                <a:latin typeface="Century Gothic" pitchFamily="34" charset="0"/>
              </a:rPr>
              <a:t>C3S Climate Projections Workshop: Near-term predictions and projections, 21 April 2015</a:t>
            </a:r>
          </a:p>
        </p:txBody>
      </p:sp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12700" y="6232525"/>
            <a:ext cx="3949700" cy="29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dirty="0">
                <a:latin typeface="+mn-lt"/>
              </a:rPr>
              <a:t>M. De Felice (ENEA)</a:t>
            </a:r>
            <a:endParaRPr lang="en-US" altLang="es-ES" dirty="0">
              <a:latin typeface="+mn-lt"/>
            </a:endParaRPr>
          </a:p>
        </p:txBody>
      </p:sp>
      <p:pic>
        <p:nvPicPr>
          <p:cNvPr id="3072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738438"/>
            <a:ext cx="728345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16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3176586"/>
            <a:ext cx="8229600" cy="666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accent1"/>
                </a:solidFill>
                <a:latin typeface="+mn-lt"/>
                <a:ea typeface="Arial"/>
                <a:cs typeface="Arial"/>
                <a:sym typeface="Arial"/>
              </a:rPr>
              <a:t>Atmospheric </a:t>
            </a:r>
            <a:r>
              <a:rPr lang="en-US" sz="2800" b="1" i="0" u="none" strike="noStrike" cap="none" dirty="0">
                <a:solidFill>
                  <a:schemeClr val="accent1"/>
                </a:solidFill>
                <a:latin typeface="+mn-lt"/>
                <a:ea typeface="Arial"/>
                <a:cs typeface="Arial"/>
                <a:sym typeface="Arial"/>
              </a:rPr>
              <a:t>Composition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6000"/>
            <a:ext cx="6191348" cy="696943"/>
          </a:xfrm>
        </p:spPr>
        <p:txBody>
          <a:bodyPr/>
          <a:lstStyle/>
          <a:p>
            <a:pPr>
              <a:defRPr/>
            </a:pPr>
            <a:r>
              <a:rPr lang="es-ES" sz="2400" dirty="0" err="1" smtClean="0">
                <a:latin typeface="+mn-lt"/>
              </a:rPr>
              <a:t>Computational</a:t>
            </a:r>
            <a:r>
              <a:rPr lang="es-ES" sz="2400" dirty="0" smtClean="0">
                <a:latin typeface="+mn-lt"/>
              </a:rPr>
              <a:t> </a:t>
            </a:r>
            <a:r>
              <a:rPr lang="es-ES" sz="2400" dirty="0" err="1" smtClean="0">
                <a:latin typeface="+mn-lt"/>
              </a:rPr>
              <a:t>Earth</a:t>
            </a:r>
            <a:r>
              <a:rPr lang="es-ES" sz="2400" dirty="0" smtClean="0">
                <a:latin typeface="+mn-lt"/>
              </a:rPr>
              <a:t> </a:t>
            </a:r>
            <a:r>
              <a:rPr lang="es-ES" sz="2400" dirty="0" err="1" smtClean="0">
                <a:latin typeface="+mn-lt"/>
              </a:rPr>
              <a:t>Services</a:t>
            </a:r>
            <a:endParaRPr lang="es-ES" sz="2400" dirty="0">
              <a:latin typeface="+mn-lt"/>
            </a:endParaRPr>
          </a:p>
        </p:txBody>
      </p:sp>
      <p:sp>
        <p:nvSpPr>
          <p:cNvPr id="18435" name="3 Rectángulo"/>
          <p:cNvSpPr>
            <a:spLocks noChangeArrowheads="1"/>
          </p:cNvSpPr>
          <p:nvPr/>
        </p:nvSpPr>
        <p:spPr bwMode="auto">
          <a:xfrm>
            <a:off x="179388" y="1565275"/>
            <a:ext cx="457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800" dirty="0"/>
              <a:t>Performance analysis of Earth Sciences applications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180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/>
              <a:t>Development of HPC user-friendly software framework for Earth system modeling and the management of operational systems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180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/>
              <a:t>Provision of data services for Earth Sciences</a:t>
            </a:r>
          </a:p>
        </p:txBody>
      </p:sp>
      <p:sp>
        <p:nvSpPr>
          <p:cNvPr id="6" name="CuadroTexto 30"/>
          <p:cNvSpPr txBox="1"/>
          <p:nvPr/>
        </p:nvSpPr>
        <p:spPr>
          <a:xfrm>
            <a:off x="179388" y="857250"/>
            <a:ext cx="4392612" cy="571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58A9"/>
                </a:solidFill>
                <a:latin typeface="Arial"/>
                <a:ea typeface="+mn-ea"/>
              </a:rPr>
              <a:t>Products</a:t>
            </a:r>
          </a:p>
        </p:txBody>
      </p:sp>
      <p:sp>
        <p:nvSpPr>
          <p:cNvPr id="18437" name="4 Rectángulo"/>
          <p:cNvSpPr>
            <a:spLocks noChangeArrowheads="1"/>
          </p:cNvSpPr>
          <p:nvPr/>
        </p:nvSpPr>
        <p:spPr bwMode="auto">
          <a:xfrm>
            <a:off x="4567238" y="3941763"/>
            <a:ext cx="457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800" dirty="0"/>
              <a:t>Analyze Earth models codes to identify issues and propose improvements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180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/>
              <a:t>Port codes to power efficient architectures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180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/>
              <a:t>Develop, deploy and maintain software infrastructure for the management, dissemination, and analysis of model output and observational data</a:t>
            </a:r>
          </a:p>
        </p:txBody>
      </p:sp>
      <p:sp>
        <p:nvSpPr>
          <p:cNvPr id="9" name="CuadroTexto 30"/>
          <p:cNvSpPr txBox="1"/>
          <p:nvPr/>
        </p:nvSpPr>
        <p:spPr>
          <a:xfrm>
            <a:off x="4572000" y="3152775"/>
            <a:ext cx="43926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58A9"/>
                </a:solidFill>
                <a:latin typeface="Arial"/>
                <a:ea typeface="+mn-ea"/>
              </a:rPr>
              <a:t>Applications</a:t>
            </a:r>
          </a:p>
        </p:txBody>
      </p:sp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916488"/>
            <a:ext cx="14859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4840288"/>
            <a:ext cx="16954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326063"/>
            <a:ext cx="16192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2" name="10 Rectángulo"/>
          <p:cNvSpPr>
            <a:spLocks noChangeArrowheads="1"/>
          </p:cNvSpPr>
          <p:nvPr/>
        </p:nvSpPr>
        <p:spPr bwMode="auto">
          <a:xfrm>
            <a:off x="260350" y="6173788"/>
            <a:ext cx="139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n-US" b="1">
                <a:latin typeface="OCR A Std" pitchFamily="49" charset="0"/>
              </a:rPr>
              <a:t>ESiWACE</a:t>
            </a:r>
          </a:p>
        </p:txBody>
      </p:sp>
      <p:pic>
        <p:nvPicPr>
          <p:cNvPr id="184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6173788"/>
            <a:ext cx="16287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031875"/>
            <a:ext cx="3925887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1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80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JJA near-surface temperature correlation of the ensemble mean from experiments with a climatological (top) and difference with one with realistic (bottom) land-surface initialisation. Results for EC-Earth2.3 started in May over 1979-2010.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7200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Predicting extremes</a:t>
            </a:r>
            <a:endParaRPr lang="en-US" sz="2400" dirty="0"/>
          </a:p>
        </p:txBody>
      </p:sp>
      <p:sp>
        <p:nvSpPr>
          <p:cNvPr id="29700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s-ES" sz="900">
                <a:solidFill>
                  <a:srgbClr val="FFFFFF"/>
                </a:solidFill>
                <a:latin typeface="Century Gothic" panose="020B0502020202020204" pitchFamily="34" charset="0"/>
              </a:rPr>
              <a:t>C3S Climate Projections Workshop: Near-term predictions and projections, 21 April 2015</a:t>
            </a:r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6963"/>
            <a:ext cx="9144000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2"/>
          <p:cNvSpPr txBox="1">
            <a:spLocks noChangeArrowheads="1"/>
          </p:cNvSpPr>
          <p:nvPr/>
        </p:nvSpPr>
        <p:spPr bwMode="auto">
          <a:xfrm>
            <a:off x="12700" y="6678613"/>
            <a:ext cx="39497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s-ES" sz="1600" dirty="0" err="1">
                <a:cs typeface="Arial" panose="020B0604020202020204" pitchFamily="34" charset="0"/>
              </a:rPr>
              <a:t>Prodhomme</a:t>
            </a:r>
            <a:r>
              <a:rPr lang="en-GB" altLang="es-ES" sz="1600" dirty="0">
                <a:cs typeface="Arial" panose="020B0604020202020204" pitchFamily="34" charset="0"/>
              </a:rPr>
              <a:t> et al. (2015, </a:t>
            </a:r>
            <a:r>
              <a:rPr lang="en-GB" altLang="es-ES" sz="1600" dirty="0" err="1">
                <a:cs typeface="Arial" panose="020B0604020202020204" pitchFamily="34" charset="0"/>
              </a:rPr>
              <a:t>Clim</a:t>
            </a:r>
            <a:r>
              <a:rPr lang="en-GB" altLang="es-ES" sz="1600" dirty="0">
                <a:cs typeface="Arial" panose="020B0604020202020204" pitchFamily="34" charset="0"/>
              </a:rPr>
              <a:t>. </a:t>
            </a:r>
            <a:r>
              <a:rPr lang="en-GB" altLang="es-ES" sz="1600" dirty="0" err="1">
                <a:cs typeface="Arial" panose="020B0604020202020204" pitchFamily="34" charset="0"/>
              </a:rPr>
              <a:t>Dyn</a:t>
            </a:r>
            <a:r>
              <a:rPr lang="en-GB" altLang="es-ES" sz="1600" dirty="0">
                <a:cs typeface="Arial" panose="020B0604020202020204" pitchFamily="34" charset="0"/>
              </a:rPr>
              <a:t>.)</a:t>
            </a:r>
            <a:endParaRPr lang="en-US" altLang="es-ES" sz="1600" dirty="0"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 rot="1884964" flipH="1">
            <a:off x="85725" y="2876550"/>
            <a:ext cx="8904288" cy="1362075"/>
          </a:xfrm>
          <a:prstGeom prst="rect">
            <a:avLst/>
          </a:prstGeom>
          <a:solidFill>
            <a:srgbClr val="D9D9D9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s-ES" sz="3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Two ways for the analysis: online or offline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s-ES" sz="3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Objective: reducing data traffic</a:t>
            </a:r>
          </a:p>
        </p:txBody>
      </p:sp>
    </p:spTree>
    <p:extLst>
      <p:ext uri="{BB962C8B-B14F-4D97-AF65-F5344CB8AC3E}">
        <p14:creationId xmlns:p14="http://schemas.microsoft.com/office/powerpoint/2010/main" val="11243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/>
          <p:cNvSpPr/>
          <p:nvPr/>
        </p:nvSpPr>
        <p:spPr>
          <a:xfrm>
            <a:off x="-12428" y="5323743"/>
            <a:ext cx="9144000" cy="329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-12428" y="3520826"/>
            <a:ext cx="9144000" cy="4231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0" y="904875"/>
            <a:ext cx="9144000" cy="295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National and International collaborations</a:t>
            </a:r>
            <a:endParaRPr lang="en-US" sz="24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56" y="1265291"/>
            <a:ext cx="105251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7" y="2707807"/>
            <a:ext cx="7239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53" y="1901381"/>
            <a:ext cx="6397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6" y="1282713"/>
            <a:ext cx="7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n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" y="1979891"/>
            <a:ext cx="177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agen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78" y="2636617"/>
            <a:ext cx="733232" cy="73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Imagen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90" y="4471987"/>
            <a:ext cx="547624" cy="7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83" y="2741583"/>
            <a:ext cx="1261176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Imagen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93" y="2446616"/>
            <a:ext cx="846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Imagen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5" y="1895414"/>
            <a:ext cx="1042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Imagen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62" y="1311446"/>
            <a:ext cx="10890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77" y="1352026"/>
            <a:ext cx="1701800" cy="4984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Imagen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3" y="2269959"/>
            <a:ext cx="24685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Imagen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40" y="2715438"/>
            <a:ext cx="9985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Imagen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6" y="2690818"/>
            <a:ext cx="723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agen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00" y="1370970"/>
            <a:ext cx="3140503" cy="393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Imagen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84" y="2482993"/>
            <a:ext cx="10175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6" descr="http://www.redtransfer.org/blog/wp-content/uploads/2014/02/CSIC_logo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46" y="2230842"/>
            <a:ext cx="1449235" cy="44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8" descr="http://www.creal.cat/projectebreathe/images/logoCREAL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52" y="1364229"/>
            <a:ext cx="7350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8" descr="https://www.upm.es/tiendaUPM/catalog/images/Pin%20logotipo%20UPM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" y="2536029"/>
            <a:ext cx="850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Imagen 6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74" y="1880037"/>
            <a:ext cx="1382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Imagen 6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r="11479"/>
          <a:stretch/>
        </p:blipFill>
        <p:spPr bwMode="auto">
          <a:xfrm>
            <a:off x="994561" y="2472793"/>
            <a:ext cx="1080121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Picture 6" descr="http://www.actasanitaria.com/wp-content/uploads/2015/02/3-instituto-de-salud-carlos-iii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32" y="1801984"/>
            <a:ext cx="3025636" cy="39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10" descr="http://www.pedaliers.com/wp-content/uploads/2014/11/sedema.jpe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0" y="4610916"/>
            <a:ext cx="1718695" cy="51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Imagen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r="15964" b="39444"/>
          <a:stretch>
            <a:fillRect/>
          </a:stretch>
        </p:blipFill>
        <p:spPr bwMode="auto">
          <a:xfrm>
            <a:off x="3270742" y="5910823"/>
            <a:ext cx="796260" cy="64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39" descr="http://www.cbbanyoles.es/wp-content/uploads/2014/05/Logo-Generalitat-de-Catalunya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13" y="4009861"/>
            <a:ext cx="1908519" cy="43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Imagen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952368"/>
            <a:ext cx="1022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57" y="4003303"/>
            <a:ext cx="595470" cy="511809"/>
          </a:xfrm>
          <a:prstGeom prst="rect">
            <a:avLst/>
          </a:prstGeom>
        </p:spPr>
      </p:pic>
      <p:pic>
        <p:nvPicPr>
          <p:cNvPr id="47" name="Picture 6"/>
          <p:cNvPicPr/>
          <p:nvPr/>
        </p:nvPicPr>
        <p:blipFill>
          <a:blip r:embed="rId30"/>
          <a:stretch>
            <a:fillRect/>
          </a:stretch>
        </p:blipFill>
        <p:spPr>
          <a:xfrm>
            <a:off x="3301659" y="4556582"/>
            <a:ext cx="639104" cy="6284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3" name="Imagen 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96" y="4039719"/>
            <a:ext cx="2316901" cy="4865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2"/>
          <a:srcRect t="21813" b="27000"/>
          <a:stretch/>
        </p:blipFill>
        <p:spPr>
          <a:xfrm>
            <a:off x="314772" y="4020338"/>
            <a:ext cx="1111863" cy="417071"/>
          </a:xfrm>
          <a:prstGeom prst="rect">
            <a:avLst/>
          </a:prstGeom>
        </p:spPr>
      </p:pic>
      <p:pic>
        <p:nvPicPr>
          <p:cNvPr id="60" name="Imagen 8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4429" r="58985" b="20459"/>
          <a:stretch/>
        </p:blipFill>
        <p:spPr>
          <a:xfrm>
            <a:off x="1814127" y="3998627"/>
            <a:ext cx="1029666" cy="4557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6512" y="845666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Research centers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0" y="3517836"/>
            <a:ext cx="6157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Local administrations and international organizations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0" y="5286098"/>
            <a:ext cx="2659895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Meteorological offices</a:t>
            </a:r>
            <a:endParaRPr lang="es-ES" sz="2000" dirty="0">
              <a:solidFill>
                <a:schemeClr val="accent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330508" y="5911354"/>
            <a:ext cx="578779" cy="6848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343308" y="4599039"/>
            <a:ext cx="901441" cy="543516"/>
          </a:xfrm>
          <a:prstGeom prst="rect">
            <a:avLst/>
          </a:prstGeom>
        </p:spPr>
      </p:pic>
      <p:pic>
        <p:nvPicPr>
          <p:cNvPr id="1026" name="Picture 2" descr="https://pbs.twimg.com/profile_images/609384499487621121/T0uj2LEe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93" y="5889785"/>
            <a:ext cx="750089" cy="7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eteofrance.com/mf3-base-theme/images/meteo_france_logo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88" y="5877560"/>
            <a:ext cx="752475" cy="7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78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/>
          <p:cNvSpPr/>
          <p:nvPr/>
        </p:nvSpPr>
        <p:spPr>
          <a:xfrm>
            <a:off x="-12428" y="5323743"/>
            <a:ext cx="9144000" cy="3942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-12428" y="3520826"/>
            <a:ext cx="9144000" cy="4531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0" y="904876"/>
            <a:ext cx="9144000" cy="3711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National and International collaborations</a:t>
            </a:r>
            <a:endParaRPr lang="en-US" sz="24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8" name="Picture 2" descr="http://www.dfrcag.com/wp-content/uploads/2013/04/MeteoSim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3" y="2384889"/>
            <a:ext cx="8699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4" descr="http://2.bp.blogspot.com/_7yB-eeGviiI/TQj7yE2S1ZI/AAAAAAAADgQ/grTm04T73GA/s1600/seat+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65" y="1562011"/>
            <a:ext cx="675258" cy="66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10" descr="http://www.evader-project.eu/partners/Applus%20IDIADA%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55" y="1579050"/>
            <a:ext cx="877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2" descr="http://laguiadelvino.mx/wp-content/uploads/2013/02/logo_bodega_torre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67" y="6200839"/>
            <a:ext cx="1136521" cy="55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29" descr="https://www.awstruepower.com/assets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2" y="4724190"/>
            <a:ext cx="2103438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41" descr="http://bcnecologia.net/sites/default/files/bcneco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50" y="1655717"/>
            <a:ext cx="1406783" cy="43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43" descr="http://blog.proyectosnavarra.es/wp-content/uploads/2012/11/logo-cener-e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29" y="4152267"/>
            <a:ext cx="22240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93" y="1686213"/>
            <a:ext cx="1012065" cy="406485"/>
          </a:xfrm>
          <a:prstGeom prst="rect">
            <a:avLst/>
          </a:prstGeom>
        </p:spPr>
      </p:pic>
      <p:pic>
        <p:nvPicPr>
          <p:cNvPr id="1026" name="Picture 2" descr="http://inlab.fib.upc.edu/sites/default/files/logo_inlab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0674" y="1589275"/>
            <a:ext cx="1070168" cy="574991"/>
          </a:xfrm>
          <a:prstGeom prst="rect">
            <a:avLst/>
          </a:prstGeom>
          <a:solidFill>
            <a:schemeClr val="accent1"/>
          </a:solidFill>
          <a:extLst/>
        </p:spPr>
      </p:pic>
      <p:pic>
        <p:nvPicPr>
          <p:cNvPr id="1028" name="Picture 4" descr="http://w3.racc.es/microsites/socio/img/theme/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95" y="1495771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8197" y="1535097"/>
            <a:ext cx="1052328" cy="7045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3"/>
          <a:srcRect l="22001" t="44845" r="22001" b="20791"/>
          <a:stretch/>
        </p:blipFill>
        <p:spPr>
          <a:xfrm>
            <a:off x="7831868" y="1680451"/>
            <a:ext cx="1246671" cy="593653"/>
          </a:xfrm>
          <a:prstGeom prst="rect">
            <a:avLst/>
          </a:prstGeom>
        </p:spPr>
      </p:pic>
      <p:pic>
        <p:nvPicPr>
          <p:cNvPr id="48" name="Picture 6"/>
          <p:cNvPicPr/>
          <p:nvPr/>
        </p:nvPicPr>
        <p:blipFill>
          <a:blip r:embed="rId14"/>
          <a:stretch>
            <a:fillRect/>
          </a:stretch>
        </p:blipFill>
        <p:spPr>
          <a:xfrm>
            <a:off x="5768019" y="4767637"/>
            <a:ext cx="1174181" cy="3362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9" name="Picture 4"/>
          <p:cNvPicPr/>
          <p:nvPr/>
        </p:nvPicPr>
        <p:blipFill>
          <a:blip r:embed="rId15"/>
          <a:srcRect t="9262" r="26315"/>
          <a:stretch>
            <a:fillRect/>
          </a:stretch>
        </p:blipFill>
        <p:spPr>
          <a:xfrm>
            <a:off x="480694" y="4116875"/>
            <a:ext cx="1448386" cy="546323"/>
          </a:xfrm>
          <a:prstGeom prst="rect">
            <a:avLst/>
          </a:prstGeom>
          <a:ln>
            <a:noFill/>
          </a:ln>
        </p:spPr>
      </p:pic>
      <p:pic>
        <p:nvPicPr>
          <p:cNvPr id="50" name="Picture 6"/>
          <p:cNvPicPr/>
          <p:nvPr/>
        </p:nvPicPr>
        <p:blipFill>
          <a:blip r:embed="rId16"/>
          <a:srcRect l="10687" t="17748" r="11487" b="13160"/>
          <a:stretch>
            <a:fillRect/>
          </a:stretch>
        </p:blipFill>
        <p:spPr>
          <a:xfrm>
            <a:off x="3588739" y="4133630"/>
            <a:ext cx="898330" cy="504000"/>
          </a:xfrm>
          <a:prstGeom prst="rect">
            <a:avLst/>
          </a:prstGeom>
          <a:ln>
            <a:noFill/>
          </a:ln>
        </p:spPr>
      </p:pic>
      <p:pic>
        <p:nvPicPr>
          <p:cNvPr id="51" name="Picture 8"/>
          <p:cNvPicPr/>
          <p:nvPr/>
        </p:nvPicPr>
        <p:blipFill>
          <a:blip r:embed="rId17"/>
          <a:stretch>
            <a:fillRect/>
          </a:stretch>
        </p:blipFill>
        <p:spPr>
          <a:xfrm>
            <a:off x="4608861" y="4152267"/>
            <a:ext cx="1755414" cy="504000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4150" y="6204638"/>
            <a:ext cx="1028942" cy="5548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39955" y="6197239"/>
            <a:ext cx="1164177" cy="5711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18379" y="4753235"/>
            <a:ext cx="746929" cy="4497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77425" y="4604268"/>
            <a:ext cx="1235135" cy="499591"/>
          </a:xfrm>
          <a:prstGeom prst="rect">
            <a:avLst/>
          </a:prstGeom>
        </p:spPr>
      </p:pic>
      <p:pic>
        <p:nvPicPr>
          <p:cNvPr id="52" name="Picture 10"/>
          <p:cNvPicPr/>
          <p:nvPr/>
        </p:nvPicPr>
        <p:blipFill>
          <a:blip r:embed="rId22"/>
          <a:stretch>
            <a:fillRect/>
          </a:stretch>
        </p:blipFill>
        <p:spPr>
          <a:xfrm>
            <a:off x="1997228" y="4173481"/>
            <a:ext cx="1445379" cy="343570"/>
          </a:xfrm>
          <a:prstGeom prst="rect">
            <a:avLst/>
          </a:prstGeom>
          <a:ln>
            <a:noFill/>
          </a:ln>
        </p:spPr>
      </p:pic>
      <p:pic>
        <p:nvPicPr>
          <p:cNvPr id="61" name="Picture 2" descr="Home Inyps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12" y="2399512"/>
            <a:ext cx="1465542" cy="4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SGS Logo. Return to home page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85" y="2401227"/>
            <a:ext cx="998069" cy="485786"/>
          </a:xfrm>
          <a:prstGeom prst="rect">
            <a:avLst/>
          </a:prstGeom>
          <a:solidFill>
            <a:schemeClr val="accent1"/>
          </a:solidFill>
          <a:extLst/>
        </p:spPr>
      </p:pic>
      <p:pic>
        <p:nvPicPr>
          <p:cNvPr id="64" name="Picture 7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5188" r="67456" b="67943"/>
          <a:stretch/>
        </p:blipFill>
        <p:spPr bwMode="auto">
          <a:xfrm>
            <a:off x="5734996" y="2393648"/>
            <a:ext cx="1287324" cy="48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75698" y="2384889"/>
            <a:ext cx="1091747" cy="4857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6512" y="845666"/>
            <a:ext cx="3488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Industrial partners. Air quality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0" y="3509962"/>
            <a:ext cx="318869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Industrial partners. Energy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452" y="5312631"/>
            <a:ext cx="3588098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Industrial partners. Agriculture</a:t>
            </a:r>
            <a:endParaRPr lang="es-ES" sz="2000" dirty="0">
              <a:solidFill>
                <a:schemeClr val="accent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7"/>
          <a:srcRect l="9878" t="24905" r="7766" b="24905"/>
          <a:stretch/>
        </p:blipFill>
        <p:spPr>
          <a:xfrm>
            <a:off x="3190367" y="2353941"/>
            <a:ext cx="1377677" cy="5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dirty="0">
                <a:latin typeface="Arial"/>
              </a:rPr>
              <a:t>Atmospheric composition research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496" y="845666"/>
            <a:ext cx="9001000" cy="565990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gl-ES" sz="2000" b="1" dirty="0" smtClean="0">
                <a:solidFill>
                  <a:schemeClr val="tx2"/>
                </a:solidFill>
              </a:rPr>
              <a:t>Development of air quality models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sz="2000" dirty="0" smtClean="0">
                <a:solidFill>
                  <a:schemeClr val="tx2"/>
                </a:solidFill>
              </a:rPr>
              <a:t>Development of the online multiscale NMMB/BSC-CTM model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sz="2000" dirty="0">
                <a:solidFill>
                  <a:schemeClr val="tx2"/>
                </a:solidFill>
              </a:rPr>
              <a:t>Development of urban (microscale) </a:t>
            </a:r>
            <a:r>
              <a:rPr lang="gl-ES" sz="2000" dirty="0" smtClean="0">
                <a:solidFill>
                  <a:schemeClr val="tx2"/>
                </a:solidFill>
              </a:rPr>
              <a:t>models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endParaRPr lang="gl-E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gl-ES" sz="2000" b="1" dirty="0">
                <a:solidFill>
                  <a:schemeClr val="tx2"/>
                </a:solidFill>
              </a:rPr>
              <a:t>Air quality assessment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sz="2000" dirty="0">
                <a:solidFill>
                  <a:schemeClr val="tx2"/>
                </a:solidFill>
              </a:rPr>
              <a:t>Impact of air quality sources and regions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sz="2000" dirty="0" smtClean="0">
                <a:solidFill>
                  <a:schemeClr val="tx2"/>
                </a:solidFill>
              </a:rPr>
              <a:t>Air </a:t>
            </a:r>
            <a:r>
              <a:rPr lang="gl-ES" sz="2000" dirty="0">
                <a:solidFill>
                  <a:schemeClr val="tx2"/>
                </a:solidFill>
              </a:rPr>
              <a:t>quality trends analysis </a:t>
            </a:r>
            <a:endParaRPr lang="gl-ES" sz="2000" dirty="0" smtClean="0">
              <a:solidFill>
                <a:schemeClr val="tx2"/>
              </a:solidFill>
            </a:endParaRPr>
          </a:p>
          <a:p>
            <a:pPr marL="534988" lvl="2" indent="-354013">
              <a:buFont typeface="Arial" panose="020B0604020202020204" pitchFamily="34" charset="0"/>
              <a:buChar char="•"/>
            </a:pPr>
            <a:endParaRPr lang="gl-E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gl-ES" sz="2000" b="1" dirty="0">
                <a:solidFill>
                  <a:schemeClr val="tx2"/>
                </a:solidFill>
              </a:rPr>
              <a:t>Emission modelling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sz="2000" dirty="0">
                <a:solidFill>
                  <a:schemeClr val="tx2"/>
                </a:solidFill>
              </a:rPr>
              <a:t>HERMESv2.0 bottom-up emission </a:t>
            </a:r>
            <a:r>
              <a:rPr lang="gl-ES" sz="2000" dirty="0" smtClean="0">
                <a:solidFill>
                  <a:schemeClr val="tx2"/>
                </a:solidFill>
              </a:rPr>
              <a:t>model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endParaRPr lang="gl-E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gl-ES" sz="2000" b="1" dirty="0">
                <a:solidFill>
                  <a:schemeClr val="tx2"/>
                </a:solidFill>
              </a:rPr>
              <a:t>Mineral dust modelling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sz="2000" dirty="0" smtClean="0">
                <a:solidFill>
                  <a:schemeClr val="tx2"/>
                </a:solidFill>
              </a:rPr>
              <a:t>Operational forecasts: NMMB/BSC-Dust </a:t>
            </a:r>
            <a:r>
              <a:rPr lang="gl-ES" sz="2000" dirty="0">
                <a:solidFill>
                  <a:schemeClr val="tx2"/>
                </a:solidFill>
              </a:rPr>
              <a:t>model, BSC-DREAM8b </a:t>
            </a:r>
            <a:r>
              <a:rPr lang="gl-ES" sz="2000" dirty="0" smtClean="0">
                <a:solidFill>
                  <a:schemeClr val="tx2"/>
                </a:solidFill>
              </a:rPr>
              <a:t>model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sz="2000" dirty="0">
                <a:solidFill>
                  <a:schemeClr val="tx2"/>
                </a:solidFill>
              </a:rPr>
              <a:t>Data assimilation 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sz="2000" dirty="0">
                <a:solidFill>
                  <a:schemeClr val="tx2"/>
                </a:solidFill>
              </a:rPr>
              <a:t>Mineral dust mineralogy </a:t>
            </a:r>
            <a:endParaRPr lang="gl-ES" sz="2000" dirty="0" smtClean="0">
              <a:solidFill>
                <a:schemeClr val="tx2"/>
              </a:solidFill>
            </a:endParaRPr>
          </a:p>
          <a:p>
            <a:pPr marL="534988" lvl="2" indent="-354013">
              <a:buFont typeface="Arial" panose="020B0604020202020204" pitchFamily="34" charset="0"/>
              <a:buChar char="•"/>
            </a:pPr>
            <a:endParaRPr lang="gl-ES" sz="2000" dirty="0">
              <a:solidFill>
                <a:schemeClr val="tx2"/>
              </a:solidFill>
            </a:endParaRPr>
          </a:p>
          <a:p>
            <a:pPr marL="457200" lvl="1" indent="-457200">
              <a:buFont typeface="+mj-lt"/>
              <a:buAutoNum type="arabicPeriod" startAt="5"/>
            </a:pPr>
            <a:r>
              <a:rPr lang="en-US" b="1" dirty="0">
                <a:solidFill>
                  <a:schemeClr val="tx2"/>
                </a:solidFill>
              </a:rPr>
              <a:t>Aerosols interaction with </a:t>
            </a:r>
            <a:r>
              <a:rPr lang="en-US" b="1" dirty="0" smtClean="0">
                <a:solidFill>
                  <a:schemeClr val="tx2"/>
                </a:solidFill>
              </a:rPr>
              <a:t>radiation</a:t>
            </a: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Short to long term analysis 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34988" lvl="2" indent="-354013">
              <a:buFont typeface="Arial" panose="020B0604020202020204" pitchFamily="34" charset="0"/>
              <a:buChar char="•"/>
            </a:pPr>
            <a:r>
              <a:rPr lang="gl-ES" sz="2000" dirty="0" smtClean="0">
                <a:solidFill>
                  <a:schemeClr val="tx2"/>
                </a:solidFill>
              </a:rPr>
              <a:t>Aerosols’ optical properties</a:t>
            </a: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gl-E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gl-E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gl-E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50" y="4849819"/>
            <a:ext cx="2564892" cy="2181130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4"/>
          <a:stretch>
            <a:fillRect/>
          </a:stretch>
        </p:blipFill>
        <p:spPr>
          <a:xfrm>
            <a:off x="251520" y="2285826"/>
            <a:ext cx="3600000" cy="2620404"/>
          </a:xfrm>
          <a:prstGeom prst="rect">
            <a:avLst/>
          </a:prstGeom>
          <a:ln>
            <a:noFill/>
          </a:ln>
        </p:spPr>
      </p:pic>
      <p:sp>
        <p:nvSpPr>
          <p:cNvPr id="80" name="CustomShape 3"/>
          <p:cNvSpPr/>
          <p:nvPr/>
        </p:nvSpPr>
        <p:spPr>
          <a:xfrm>
            <a:off x="91439" y="831123"/>
            <a:ext cx="4480561" cy="116667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buFont typeface="Arial"/>
              <a:buChar char="•"/>
            </a:pPr>
            <a:r>
              <a:rPr lang="gl-ES" sz="1600" i="1" dirty="0" smtClean="0">
                <a:latin typeface="Arial"/>
              </a:rPr>
              <a:t>Global aerosols and chemistry NMMB/BSC-CTM</a:t>
            </a:r>
            <a:endParaRPr lang="en-US" sz="1600" i="1" dirty="0" smtClean="0">
              <a:latin typeface="Arial"/>
            </a:endParaRPr>
          </a:p>
          <a:p>
            <a:r>
              <a:rPr lang="en-US" i="1" dirty="0" smtClean="0"/>
              <a:t>Anthropogenic and biomass burning emissions: ACCMIP (annual)</a:t>
            </a:r>
            <a:endParaRPr lang="en-US" dirty="0" smtClean="0"/>
          </a:p>
          <a:p>
            <a:r>
              <a:rPr lang="en-US" i="1" dirty="0" smtClean="0"/>
              <a:t>Fires' inj. height: IS4F (monthly) </a:t>
            </a:r>
          </a:p>
          <a:p>
            <a:r>
              <a:rPr lang="en-US" i="1" dirty="0" smtClean="0"/>
              <a:t>Simulated years: 2002–2006 (monthly means </a:t>
            </a:r>
            <a:r>
              <a:rPr lang="en-US" i="1" dirty="0" err="1" smtClean="0"/>
              <a:t>eval</a:t>
            </a:r>
            <a:r>
              <a:rPr lang="en-US" i="1" dirty="0" smtClean="0"/>
              <a:t>.)</a:t>
            </a:r>
            <a:endParaRPr sz="1600" dirty="0"/>
          </a:p>
        </p:txBody>
      </p:sp>
      <p:sp>
        <p:nvSpPr>
          <p:cNvPr id="26" name="CustomShape 2"/>
          <p:cNvSpPr/>
          <p:nvPr/>
        </p:nvSpPr>
        <p:spPr>
          <a:xfrm>
            <a:off x="0" y="72000"/>
            <a:ext cx="8926920" cy="8095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2400" dirty="0">
                <a:solidFill>
                  <a:schemeClr val="accent1"/>
                </a:solidFill>
              </a:rPr>
              <a:t>1) Air quality modelling – from global to local</a:t>
            </a:r>
            <a:endParaRPr sz="2400" dirty="0">
              <a:solidFill>
                <a:schemeClr val="accent1"/>
              </a:solidFill>
            </a:endParaRPr>
          </a:p>
        </p:txBody>
      </p:sp>
      <p:pic>
        <p:nvPicPr>
          <p:cNvPr id="12" name="Imagen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2416" y="2103455"/>
            <a:ext cx="2160000" cy="2486381"/>
          </a:xfrm>
          <a:prstGeom prst="rect">
            <a:avLst/>
          </a:prstGeom>
        </p:spPr>
      </p:pic>
      <p:pic>
        <p:nvPicPr>
          <p:cNvPr id="13" name="Imagen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651614"/>
            <a:ext cx="2160000" cy="370516"/>
          </a:xfrm>
          <a:prstGeom prst="rect">
            <a:avLst/>
          </a:prstGeom>
        </p:spPr>
      </p:pic>
      <p:sp>
        <p:nvSpPr>
          <p:cNvPr id="14" name="CustomShape 3"/>
          <p:cNvSpPr/>
          <p:nvPr/>
        </p:nvSpPr>
        <p:spPr>
          <a:xfrm>
            <a:off x="4788024" y="831123"/>
            <a:ext cx="3960440" cy="3462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CALIOPE </a:t>
            </a:r>
            <a:r>
              <a:rPr lang="gl-ES" sz="1600" i="1" dirty="0" smtClean="0"/>
              <a:t>1km – Barcelona</a:t>
            </a:r>
          </a:p>
          <a:p>
            <a:pPr marL="285750" indent="-285750">
              <a:buFont typeface="Arial"/>
              <a:buChar char="•"/>
            </a:pPr>
            <a:endParaRPr lang="gl-ES" sz="1600" i="1" dirty="0" smtClean="0"/>
          </a:p>
          <a:p>
            <a:r>
              <a:rPr lang="gl-ES" i="1" dirty="0"/>
              <a:t>WRF-HERMES-CMAQ model</a:t>
            </a:r>
            <a:endParaRPr lang="en-US" i="1" dirty="0"/>
          </a:p>
        </p:txBody>
      </p:sp>
      <p:pic>
        <p:nvPicPr>
          <p:cNvPr id="16" name="Imagen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/>
          <a:stretch/>
        </p:blipFill>
        <p:spPr>
          <a:xfrm>
            <a:off x="6802416" y="2112853"/>
            <a:ext cx="2160000" cy="2502873"/>
          </a:xfrm>
          <a:prstGeom prst="rect">
            <a:avLst/>
          </a:prstGeom>
        </p:spPr>
      </p:pic>
      <p:pic>
        <p:nvPicPr>
          <p:cNvPr id="17" name="Imagen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749833" y="4649693"/>
            <a:ext cx="2420804" cy="3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892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0"/>
            <a:ext cx="6732240" cy="696944"/>
          </a:xfr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2400" dirty="0">
                <a:latin typeface="Arial"/>
              </a:rPr>
              <a:t>2/3) Air quality assessment. Emission modelling</a:t>
            </a:r>
          </a:p>
        </p:txBody>
      </p:sp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1" r="51728" b="25330"/>
          <a:stretch/>
        </p:blipFill>
        <p:spPr>
          <a:xfrm>
            <a:off x="16281" y="4201904"/>
            <a:ext cx="3600000" cy="2836450"/>
          </a:xfrm>
          <a:prstGeom prst="rect">
            <a:avLst/>
          </a:prstGeom>
        </p:spPr>
      </p:pic>
      <p:pic>
        <p:nvPicPr>
          <p:cNvPr id="14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" y="1629299"/>
            <a:ext cx="3600000" cy="2700000"/>
          </a:xfrm>
          <a:prstGeom prst="rect">
            <a:avLst/>
          </a:prstGeom>
        </p:spPr>
      </p:pic>
      <p:sp>
        <p:nvSpPr>
          <p:cNvPr id="4" name="Curved Left Arrow 3"/>
          <p:cNvSpPr/>
          <p:nvPr/>
        </p:nvSpPr>
        <p:spPr>
          <a:xfrm>
            <a:off x="3760697" y="2853435"/>
            <a:ext cx="576064" cy="28803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498" y="4114728"/>
            <a:ext cx="900000" cy="60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652281" y="3573515"/>
            <a:ext cx="925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shipping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16281" y="859464"/>
            <a:ext cx="3203953" cy="3462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buFont typeface="Arial"/>
              <a:buChar char="•"/>
            </a:pPr>
            <a:r>
              <a:rPr lang="gl-ES" sz="1600" i="1" dirty="0"/>
              <a:t>Source attribution – </a:t>
            </a:r>
            <a:r>
              <a:rPr lang="gl-ES" sz="1600" i="1" dirty="0" smtClean="0"/>
              <a:t>Europe</a:t>
            </a:r>
          </a:p>
          <a:p>
            <a:pPr marL="285750" indent="-285750">
              <a:buFont typeface="Arial"/>
              <a:buChar char="•"/>
            </a:pPr>
            <a:endParaRPr lang="gl-ES" sz="1600" i="1" dirty="0"/>
          </a:p>
          <a:p>
            <a:r>
              <a:rPr lang="gl-ES" i="1" dirty="0" smtClean="0"/>
              <a:t>CALIOPE – EU (12 km)</a:t>
            </a:r>
            <a:endParaRPr lang="en-US" i="1" dirty="0"/>
          </a:p>
        </p:txBody>
      </p:sp>
      <p:sp>
        <p:nvSpPr>
          <p:cNvPr id="11" name="CustomShape 3"/>
          <p:cNvSpPr/>
          <p:nvPr/>
        </p:nvSpPr>
        <p:spPr>
          <a:xfrm>
            <a:off x="4606230" y="871655"/>
            <a:ext cx="4286250" cy="3462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buFont typeface="Arial"/>
              <a:buChar char="•"/>
            </a:pPr>
            <a:r>
              <a:rPr lang="gl-ES" sz="1600" i="1" dirty="0" smtClean="0"/>
              <a:t>HERMES in-house emission model</a:t>
            </a:r>
          </a:p>
          <a:p>
            <a:pPr marL="285750" indent="-285750">
              <a:buFont typeface="Arial"/>
              <a:buChar char="•"/>
            </a:pPr>
            <a:endParaRPr lang="gl-ES" sz="1600" i="1" dirty="0"/>
          </a:p>
        </p:txBody>
      </p:sp>
      <p:pic>
        <p:nvPicPr>
          <p:cNvPr id="12" name="Picture 2" descr="http://www.bsc.es/int/AQFcv2/EMIS/ip/latest/BSC-ES_EMISSIONS_NO2_ANI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39334"/>
            <a:ext cx="2580486" cy="193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bsc.es/int/AQFcv2/EMIS/eu/latest/BSC-ES_EMISSIONS_NO2_ANIM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05706"/>
            <a:ext cx="2580484" cy="193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bsc.es/int/AQFcv2/EMIS-CAT1km/latest/BSC-ES_EMISSIONS_NO2_ANIM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092310"/>
            <a:ext cx="2580486" cy="193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stomShape 3"/>
          <p:cNvSpPr/>
          <p:nvPr/>
        </p:nvSpPr>
        <p:spPr>
          <a:xfrm>
            <a:off x="4637408" y="1368143"/>
            <a:ext cx="1702544" cy="272859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gl-ES" i="1" dirty="0" smtClean="0">
                <a:latin typeface="Arial"/>
              </a:rPr>
              <a:t>HERMESv2.0</a:t>
            </a:r>
          </a:p>
          <a:p>
            <a:r>
              <a:rPr lang="gl-ES" i="1" dirty="0" smtClean="0"/>
              <a:t>Hourly gridded emissions of anthropogenic and biogenic pollutants</a:t>
            </a:r>
          </a:p>
          <a:p>
            <a:endParaRPr lang="gl-ES" i="1" dirty="0" smtClean="0"/>
          </a:p>
          <a:p>
            <a:endParaRPr lang="en-US" i="1" dirty="0" smtClean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80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0" y="72000"/>
            <a:ext cx="6191250" cy="696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r>
              <a:rPr lang="en-US" sz="2400" dirty="0"/>
              <a:t>4) Mineral dust modelling: data assimilation</a:t>
            </a:r>
            <a:endParaRPr lang="en-US" sz="2400" dirty="0">
              <a:sym typeface="Calibri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2339975" y="6016625"/>
            <a:ext cx="7056437" cy="12287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AERONET stations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Black dot → dust AOD AE&lt;=0.75 ;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Grey dots → uncertain type of AOD with 0.75&lt;AE&lt;1.3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179386" y="857250"/>
            <a:ext cx="8964612" cy="377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Short-range transport		Near sources		Long-range transport</a:t>
            </a:r>
          </a:p>
        </p:txBody>
      </p:sp>
      <p:pic>
        <p:nvPicPr>
          <p:cNvPr id="6" name="Shape 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168400"/>
            <a:ext cx="9144000" cy="468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6117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2851</Words>
  <Application>Microsoft Office PowerPoint</Application>
  <PresentationFormat>Personalizado</PresentationFormat>
  <Paragraphs>443</Paragraphs>
  <Slides>53</Slides>
  <Notes>34</Notes>
  <HiddenSlides>18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53</vt:i4>
      </vt:variant>
    </vt:vector>
  </HeadingPairs>
  <TitlesOfParts>
    <vt:vector size="70" baseType="lpstr">
      <vt:lpstr>ＭＳ Ｐゴシック</vt:lpstr>
      <vt:lpstr>Arial</vt:lpstr>
      <vt:lpstr>Calibri</vt:lpstr>
      <vt:lpstr>Century Gothic</vt:lpstr>
      <vt:lpstr>Droid Sans Fallback</vt:lpstr>
      <vt:lpstr>Helvetica</vt:lpstr>
      <vt:lpstr>Helvetica Neue</vt:lpstr>
      <vt:lpstr>Noto Symbol</vt:lpstr>
      <vt:lpstr>OCR A Std</vt:lpstr>
      <vt:lpstr>Palatino Linotype</vt:lpstr>
      <vt:lpstr>Times New Roman</vt:lpstr>
      <vt:lpstr>Wingdings</vt:lpstr>
      <vt:lpstr>1_Office Theme</vt:lpstr>
      <vt:lpstr>2_Office Theme</vt:lpstr>
      <vt:lpstr>7_Office Theme</vt:lpstr>
      <vt:lpstr>4_Office Theme</vt:lpstr>
      <vt:lpstr>9_Office Theme</vt:lpstr>
      <vt:lpstr>Presentación de PowerPoint</vt:lpstr>
      <vt:lpstr>BSC-ES</vt:lpstr>
      <vt:lpstr>Spatial scales</vt:lpstr>
      <vt:lpstr>Temporal scales</vt:lpstr>
      <vt:lpstr>Atmospheric Composition</vt:lpstr>
      <vt:lpstr>Atmospheric composition research</vt:lpstr>
      <vt:lpstr>Presentación de PowerPoint</vt:lpstr>
      <vt:lpstr>2/3) Air quality assessment. Emission modelling</vt:lpstr>
      <vt:lpstr>4) Mineral dust modelling: data assimilation</vt:lpstr>
      <vt:lpstr>5) Aerosols interaction with radiation</vt:lpstr>
      <vt:lpstr>Climate Prediction</vt:lpstr>
      <vt:lpstr>Climate prediction time scales</vt:lpstr>
      <vt:lpstr>Climate prediction experiments</vt:lpstr>
      <vt:lpstr>Climate prediction experiments</vt:lpstr>
      <vt:lpstr>Climate prediction experiments</vt:lpstr>
      <vt:lpstr>Climate prediction experiments</vt:lpstr>
      <vt:lpstr>Climate prediction experiments</vt:lpstr>
      <vt:lpstr>Climate prediction research</vt:lpstr>
      <vt:lpstr>1) Large ensemble sea ice reconstructions </vt:lpstr>
      <vt:lpstr>Presentación de PowerPoint</vt:lpstr>
      <vt:lpstr>3) Climate response to volcanoes</vt:lpstr>
      <vt:lpstr>4) Impact of land surface initialization</vt:lpstr>
      <vt:lpstr>4) Impact of Arctic sea ice initialisation</vt:lpstr>
      <vt:lpstr>5) Antarctic sea ice record maximum</vt:lpstr>
      <vt:lpstr>Computational Earth Sciences</vt:lpstr>
      <vt:lpstr>Computational Earth Sciences</vt:lpstr>
      <vt:lpstr>Computational Earth Sciences</vt:lpstr>
      <vt:lpstr>Workflows: Autosubmit</vt:lpstr>
      <vt:lpstr>Efficient data analysis</vt:lpstr>
      <vt:lpstr>Earth Science Services</vt:lpstr>
      <vt:lpstr>Air Quality Services</vt:lpstr>
      <vt:lpstr>Mineral Dust Services</vt:lpstr>
      <vt:lpstr>Seasonal wind power predictions</vt:lpstr>
      <vt:lpstr>Seasonal predictions and climate projections. Agriculture. </vt:lpstr>
      <vt:lpstr>Hurricane landfall predictions</vt:lpstr>
      <vt:lpstr>Synergies</vt:lpstr>
      <vt:lpstr>Presentación de PowerPoint</vt:lpstr>
      <vt:lpstr>Multi-scale modeling</vt:lpstr>
      <vt:lpstr>Air quality (AQ) modelling</vt:lpstr>
      <vt:lpstr>HERMESv2.0 Conceptual Framework </vt:lpstr>
      <vt:lpstr>Tools.  Sensor networks for air quality studies. </vt:lpstr>
      <vt:lpstr>Mineral Dust Data Assimilation</vt:lpstr>
      <vt:lpstr>Interaction with meteorology: DRE</vt:lpstr>
      <vt:lpstr>Dust mineralogy</vt:lpstr>
      <vt:lpstr>4-5) Observational uncertainty</vt:lpstr>
      <vt:lpstr>5) Event attribution</vt:lpstr>
      <vt:lpstr>5) Attributable risk and model error</vt:lpstr>
      <vt:lpstr>Seasonal predictions of Hurricanes</vt:lpstr>
      <vt:lpstr>Temperature forecasts for energy</vt:lpstr>
      <vt:lpstr>Computational Earth Services</vt:lpstr>
      <vt:lpstr>Predicting extremes</vt:lpstr>
      <vt:lpstr>National and International collaborations</vt:lpstr>
      <vt:lpstr>National and International collaborations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bscuser</dc:creator>
  <cp:lastModifiedBy>Maria</cp:lastModifiedBy>
  <cp:revision>52</cp:revision>
  <dcterms:modified xsi:type="dcterms:W3CDTF">2016-03-10T09:16:14Z</dcterms:modified>
</cp:coreProperties>
</file>