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handoutMasterIdLst>
    <p:handoutMasterId r:id="rId24"/>
  </p:handoutMasterIdLst>
  <p:sldIdLst>
    <p:sldId id="256" r:id="rId2"/>
    <p:sldId id="273" r:id="rId3"/>
    <p:sldId id="272" r:id="rId4"/>
    <p:sldId id="259" r:id="rId5"/>
    <p:sldId id="275" r:id="rId6"/>
    <p:sldId id="274" r:id="rId7"/>
    <p:sldId id="276" r:id="rId8"/>
    <p:sldId id="277" r:id="rId9"/>
    <p:sldId id="278" r:id="rId10"/>
    <p:sldId id="281" r:id="rId11"/>
    <p:sldId id="279" r:id="rId12"/>
    <p:sldId id="280" r:id="rId13"/>
    <p:sldId id="282" r:id="rId14"/>
    <p:sldId id="283" r:id="rId15"/>
    <p:sldId id="284" r:id="rId16"/>
    <p:sldId id="285" r:id="rId17"/>
    <p:sldId id="286" r:id="rId18"/>
    <p:sldId id="287" r:id="rId19"/>
    <p:sldId id="289" r:id="rId20"/>
    <p:sldId id="288" r:id="rId21"/>
    <p:sldId id="290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7" autoAdjust="0"/>
    <p:restoredTop sz="94660"/>
  </p:normalViewPr>
  <p:slideViewPr>
    <p:cSldViewPr snapToGrid="0">
      <p:cViewPr varScale="1">
        <p:scale>
          <a:sx n="53" d="100"/>
          <a:sy n="53" d="100"/>
        </p:scale>
        <p:origin x="-127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GB" sz="2200" b="1">
                <a:solidFill>
                  <a:schemeClr val="tx1"/>
                </a:solidFill>
              </a:rPr>
              <a:t>"What kind of data from global seasonal forecast models do you use?" 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'Global seasonal forecast models'!$F$6:$F$11</c:f>
              <c:strCache>
                <c:ptCount val="6"/>
                <c:pt idx="0">
                  <c:v>Not sure</c:v>
                </c:pt>
                <c:pt idx="1">
                  <c:v>Other processed products</c:v>
                </c:pt>
                <c:pt idx="2">
                  <c:v>Climate indices (e.g. based on threshold exceedance)</c:v>
                </c:pt>
                <c:pt idx="3">
                  <c:v>Raw model output</c:v>
                </c:pt>
                <c:pt idx="4">
                  <c:v>Anomalies</c:v>
                </c:pt>
                <c:pt idx="5">
                  <c:v>Probabilities (e.g. tercile based)</c:v>
                </c:pt>
              </c:strCache>
            </c:strRef>
          </c:cat>
          <c:val>
            <c:numRef>
              <c:f>'Global seasonal forecast models'!$G$6:$G$11</c:f>
              <c:numCache>
                <c:formatCode>General</c:formatCode>
                <c:ptCount val="6"/>
                <c:pt idx="0">
                  <c:v>3</c:v>
                </c:pt>
                <c:pt idx="1">
                  <c:v>5</c:v>
                </c:pt>
                <c:pt idx="2">
                  <c:v>22</c:v>
                </c:pt>
                <c:pt idx="3">
                  <c:v>26</c:v>
                </c:pt>
                <c:pt idx="4">
                  <c:v>27</c:v>
                </c:pt>
                <c:pt idx="5">
                  <c:v>29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67608576"/>
        <c:axId val="67624320"/>
      </c:barChart>
      <c:catAx>
        <c:axId val="676085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7624320"/>
        <c:crosses val="autoZero"/>
        <c:auto val="1"/>
        <c:lblAlgn val="l"/>
        <c:lblOffset val="100"/>
        <c:noMultiLvlLbl val="0"/>
      </c:catAx>
      <c:valAx>
        <c:axId val="6762432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7608576"/>
        <c:crosses val="autoZero"/>
        <c:crossBetween val="between"/>
      </c:valAx>
      <c:spPr>
        <a:noFill/>
        <a:ln>
          <a:solidFill>
            <a:schemeClr val="bg1">
              <a:lumMod val="75000"/>
            </a:schemeClr>
          </a:solidFill>
        </a:ln>
        <a:effectLst/>
      </c:spPr>
    </c:plotArea>
    <c:plotVisOnly val="1"/>
    <c:dispBlanksAs val="gap"/>
    <c:showDLblsOverMax val="0"/>
  </c:chart>
  <c:spPr>
    <a:noFill/>
    <a:ln>
      <a:solidFill>
        <a:srgbClr val="952633"/>
      </a:solidFill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GB" sz="2200" b="1" i="0" u="none" strike="noStrike" baseline="0" dirty="0">
                <a:solidFill>
                  <a:schemeClr val="tx1"/>
                </a:solidFill>
                <a:effectLst/>
              </a:rPr>
              <a:t>"What type of adjustment post-processing do you perform on the </a:t>
            </a:r>
            <a:r>
              <a:rPr lang="en-GB" sz="2200" b="1" i="0" u="none" strike="noStrike" baseline="0" dirty="0" smtClean="0">
                <a:solidFill>
                  <a:schemeClr val="tx1"/>
                </a:solidFill>
                <a:effectLst/>
              </a:rPr>
              <a:t>SCF data before using </a:t>
            </a:r>
            <a:r>
              <a:rPr lang="en-GB" sz="2200" b="1" i="0" u="none" strike="noStrike" baseline="0" dirty="0">
                <a:solidFill>
                  <a:schemeClr val="tx1"/>
                </a:solidFill>
                <a:effectLst/>
              </a:rPr>
              <a:t>it</a:t>
            </a:r>
            <a:r>
              <a:rPr lang="en-GB" sz="2200" b="1" i="0" u="none" strike="noStrike" baseline="0" dirty="0" smtClean="0">
                <a:solidFill>
                  <a:schemeClr val="tx1"/>
                </a:solidFill>
                <a:effectLst/>
              </a:rPr>
              <a:t>?"</a:t>
            </a:r>
            <a:endParaRPr lang="en-GB" sz="2200" b="1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13358453080308999"/>
          <c:y val="2.3852609653921199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952633"/>
            </a:solidFill>
            <a:ln>
              <a:noFill/>
            </a:ln>
            <a:effectLst/>
          </c:spPr>
          <c:invertIfNegative val="0"/>
          <c:cat>
            <c:strRef>
              <c:f>Postprocessing!$E$4:$E$9</c:f>
              <c:strCache>
                <c:ptCount val="6"/>
                <c:pt idx="0">
                  <c:v>Does not perform post-processing</c:v>
                </c:pt>
                <c:pt idx="1">
                  <c:v>Performs another type of post-processing</c:v>
                </c:pt>
                <c:pt idx="2">
                  <c:v>Multi-model calibration</c:v>
                </c:pt>
                <c:pt idx="3">
                  <c:v>Calibration of probabilities</c:v>
                </c:pt>
                <c:pt idx="4">
                  <c:v>Statistical downscaling</c:v>
                </c:pt>
                <c:pt idx="5">
                  <c:v>Bias-adjustment</c:v>
                </c:pt>
              </c:strCache>
            </c:strRef>
          </c:cat>
          <c:val>
            <c:numRef>
              <c:f>Postprocessing!$F$4:$F$9</c:f>
              <c:numCache>
                <c:formatCode>General</c:formatCode>
                <c:ptCount val="6"/>
                <c:pt idx="0">
                  <c:v>14</c:v>
                </c:pt>
                <c:pt idx="1">
                  <c:v>1</c:v>
                </c:pt>
                <c:pt idx="2">
                  <c:v>4</c:v>
                </c:pt>
                <c:pt idx="3">
                  <c:v>11</c:v>
                </c:pt>
                <c:pt idx="4">
                  <c:v>17</c:v>
                </c:pt>
                <c:pt idx="5">
                  <c:v>21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87018496"/>
        <c:axId val="87368448"/>
      </c:barChart>
      <c:catAx>
        <c:axId val="870184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7368448"/>
        <c:crosses val="autoZero"/>
        <c:auto val="1"/>
        <c:lblAlgn val="ctr"/>
        <c:lblOffset val="100"/>
        <c:noMultiLvlLbl val="0"/>
      </c:catAx>
      <c:valAx>
        <c:axId val="8736844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7018496"/>
        <c:crosses val="autoZero"/>
        <c:crossBetween val="between"/>
      </c:valAx>
      <c:spPr>
        <a:noFill/>
        <a:ln>
          <a:solidFill>
            <a:schemeClr val="bg1">
              <a:lumMod val="85000"/>
            </a:schemeClr>
          </a:solidFill>
        </a:ln>
        <a:effectLst/>
      </c:spPr>
    </c:plotArea>
    <c:plotVisOnly val="1"/>
    <c:dispBlanksAs val="gap"/>
    <c:showDLblsOverMax val="0"/>
  </c:chart>
  <c:spPr>
    <a:noFill/>
    <a:ln>
      <a:solidFill>
        <a:srgbClr val="952633"/>
      </a:solidFill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2791F8-6095-DE47-9C8A-5FE69F2F8A4A}" type="datetimeFigureOut">
              <a:rPr lang="en-US" smtClean="0"/>
              <a:t>3/13/2017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98614F-F5E6-2144-BEDC-39F33FA2F7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02083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7CA79F-E654-4649-AA37-FDFD526C696B}" type="datetimeFigureOut">
              <a:rPr lang="en-US" smtClean="0"/>
              <a:t>3/13/2017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smtClean="0"/>
              <a:t>Click to edit Master text styles</a:t>
            </a:r>
          </a:p>
          <a:p>
            <a:pPr lvl="1"/>
            <a:r>
              <a:rPr lang="fi-FI" smtClean="0"/>
              <a:t>Second level</a:t>
            </a:r>
          </a:p>
          <a:p>
            <a:pPr lvl="2"/>
            <a:r>
              <a:rPr lang="fi-FI" smtClean="0"/>
              <a:t>Third level</a:t>
            </a:r>
          </a:p>
          <a:p>
            <a:pPr lvl="3"/>
            <a:r>
              <a:rPr lang="fi-FI" smtClean="0"/>
              <a:t>Fourth level</a:t>
            </a:r>
          </a:p>
          <a:p>
            <a:pPr lvl="4"/>
            <a:r>
              <a:rPr lang="fi-FI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48F02B-3A90-4B46-B226-FA7E7B2DD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18741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>
          <a:xfrm>
            <a:off x="1" y="-10925"/>
            <a:ext cx="3098105" cy="6926696"/>
            <a:chOff x="-2988840" y="-681190"/>
            <a:chExt cx="2323579" cy="5195022"/>
          </a:xfrm>
        </p:grpSpPr>
        <p:pic>
          <p:nvPicPr>
            <p:cNvPr id="34" name="Picture 2" descr="S:\F15015_Copernicus\3_Work\330_Work-in-process\SC4_BackgroundMat\Visual_ID\Photos\Climate_change_ThinkstockPhotos-147656737.jp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-69"/>
            <a:stretch/>
          </p:blipFill>
          <p:spPr bwMode="auto">
            <a:xfrm>
              <a:off x="-2988840" y="-668610"/>
              <a:ext cx="2323578" cy="51810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Rectangle 34"/>
            <p:cNvSpPr/>
            <p:nvPr userDrawn="1"/>
          </p:nvSpPr>
          <p:spPr>
            <a:xfrm>
              <a:off x="-2978397" y="-681190"/>
              <a:ext cx="2313136" cy="5184799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0"/>
                  </a:schemeClr>
                </a:gs>
                <a:gs pos="64000">
                  <a:schemeClr val="bg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36" name="Rectangle 35"/>
            <p:cNvSpPr/>
            <p:nvPr userDrawn="1"/>
          </p:nvSpPr>
          <p:spPr>
            <a:xfrm>
              <a:off x="-2988840" y="-667227"/>
              <a:ext cx="2323578" cy="5181059"/>
            </a:xfrm>
            <a:prstGeom prst="rect">
              <a:avLst/>
            </a:prstGeom>
            <a:solidFill>
              <a:schemeClr val="bg1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56939" y="313343"/>
            <a:ext cx="10864196" cy="370052"/>
          </a:xfrm>
          <a:solidFill>
            <a:srgbClr val="941333"/>
          </a:solidFill>
        </p:spPr>
        <p:txBody>
          <a:bodyPr>
            <a:noAutofit/>
          </a:bodyPr>
          <a:lstStyle>
            <a:lvl1pPr algn="l">
              <a:defRPr sz="2400" b="0" spc="933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1849397" y="932723"/>
            <a:ext cx="9733004" cy="509743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10"/>
          </p:nvPr>
        </p:nvSpPr>
        <p:spPr>
          <a:xfrm>
            <a:off x="609600" y="6571686"/>
            <a:ext cx="2844800" cy="365125"/>
          </a:xfrm>
        </p:spPr>
        <p:txBody>
          <a:bodyPr/>
          <a:lstStyle/>
          <a:p>
            <a:r>
              <a:rPr lang="en-GB" dirty="0" smtClean="0"/>
              <a:t>07/03/2017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>
          <a:xfrm>
            <a:off x="4165600" y="6571686"/>
            <a:ext cx="3860800" cy="365125"/>
          </a:xfrm>
        </p:spPr>
        <p:txBody>
          <a:bodyPr/>
          <a:lstStyle/>
          <a:p>
            <a:r>
              <a:rPr lang="en-US" dirty="0" smtClean="0"/>
              <a:t>EQC lots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>
          <a:xfrm>
            <a:off x="8737600" y="6571686"/>
            <a:ext cx="2844800" cy="365125"/>
          </a:xfrm>
        </p:spPr>
        <p:txBody>
          <a:bodyPr/>
          <a:lstStyle/>
          <a:p>
            <a:fld id="{58768E1A-8455-4611-8763-3FA1B747F6B6}" type="slidenum">
              <a:rPr lang="en-US" smtClean="0"/>
              <a:t>‹#›</a:t>
            </a:fld>
            <a:endParaRPr lang="en-US"/>
          </a:p>
        </p:txBody>
      </p:sp>
      <p:grpSp>
        <p:nvGrpSpPr>
          <p:cNvPr id="41" name="Group 40"/>
          <p:cNvGrpSpPr/>
          <p:nvPr userDrawn="1"/>
        </p:nvGrpSpPr>
        <p:grpSpPr>
          <a:xfrm>
            <a:off x="143339" y="27779"/>
            <a:ext cx="1171511" cy="6572823"/>
            <a:chOff x="164975" y="20834"/>
            <a:chExt cx="878633" cy="4929617"/>
          </a:xfrm>
        </p:grpSpPr>
        <p:cxnSp>
          <p:nvCxnSpPr>
            <p:cNvPr id="42" name="Straight Connector 41"/>
            <p:cNvCxnSpPr/>
            <p:nvPr userDrawn="1"/>
          </p:nvCxnSpPr>
          <p:spPr>
            <a:xfrm>
              <a:off x="503610" y="1062019"/>
              <a:ext cx="0" cy="3888432"/>
            </a:xfrm>
            <a:prstGeom prst="line">
              <a:avLst/>
            </a:prstGeom>
            <a:ln w="31750">
              <a:solidFill>
                <a:srgbClr val="941333">
                  <a:alpha val="8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/>
            <p:cNvSpPr txBox="1"/>
            <p:nvPr userDrawn="1"/>
          </p:nvSpPr>
          <p:spPr>
            <a:xfrm>
              <a:off x="164975" y="614834"/>
              <a:ext cx="878633" cy="407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67" b="0" noProof="0" dirty="0" smtClean="0">
                  <a:solidFill>
                    <a:srgbClr val="941333"/>
                  </a:solidFill>
                </a:rPr>
                <a:t>Climate</a:t>
              </a:r>
            </a:p>
            <a:p>
              <a:r>
                <a:rPr lang="en-GB" sz="1467" b="0" noProof="0" dirty="0" smtClean="0">
                  <a:solidFill>
                    <a:srgbClr val="941333"/>
                  </a:solidFill>
                </a:rPr>
                <a:t>Change</a:t>
              </a:r>
              <a:endParaRPr lang="en-GB" sz="1467" b="0" noProof="0" dirty="0">
                <a:solidFill>
                  <a:srgbClr val="941333"/>
                </a:solidFill>
              </a:endParaRPr>
            </a:p>
          </p:txBody>
        </p:sp>
        <p:pic>
          <p:nvPicPr>
            <p:cNvPr id="44" name="Picture 2"/>
            <p:cNvPicPr>
              <a:picLocks noChangeAspect="1" noChangeArrowheads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75246" y="20834"/>
              <a:ext cx="662953" cy="6840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62744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1257300" y="932723"/>
            <a:ext cx="10325101" cy="509743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>
          <a:xfrm>
            <a:off x="8737600" y="6571686"/>
            <a:ext cx="2844800" cy="365125"/>
          </a:xfrm>
        </p:spPr>
        <p:txBody>
          <a:bodyPr/>
          <a:lstStyle/>
          <a:p>
            <a:fld id="{58768E1A-8455-4611-8763-3FA1B747F6B6}" type="slidenum">
              <a:rPr lang="en-US" smtClean="0"/>
              <a:t>‹#›</a:t>
            </a:fld>
            <a:endParaRPr lang="en-US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143339" y="27779"/>
            <a:ext cx="1171511" cy="6572823"/>
            <a:chOff x="164975" y="20834"/>
            <a:chExt cx="878633" cy="4929617"/>
          </a:xfrm>
        </p:grpSpPr>
        <p:cxnSp>
          <p:nvCxnSpPr>
            <p:cNvPr id="13" name="Straight Connector 12"/>
            <p:cNvCxnSpPr/>
            <p:nvPr userDrawn="1"/>
          </p:nvCxnSpPr>
          <p:spPr>
            <a:xfrm>
              <a:off x="503610" y="1062019"/>
              <a:ext cx="0" cy="3888432"/>
            </a:xfrm>
            <a:prstGeom prst="line">
              <a:avLst/>
            </a:prstGeom>
            <a:ln w="31750">
              <a:solidFill>
                <a:srgbClr val="941333">
                  <a:alpha val="8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 userDrawn="1"/>
          </p:nvSpPr>
          <p:spPr>
            <a:xfrm>
              <a:off x="164975" y="614834"/>
              <a:ext cx="878633" cy="407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67" b="0" noProof="0" dirty="0" smtClean="0">
                  <a:solidFill>
                    <a:srgbClr val="941333"/>
                  </a:solidFill>
                </a:rPr>
                <a:t>Climate</a:t>
              </a:r>
            </a:p>
            <a:p>
              <a:r>
                <a:rPr lang="en-GB" sz="1467" b="0" noProof="0" dirty="0" smtClean="0">
                  <a:solidFill>
                    <a:srgbClr val="941333"/>
                  </a:solidFill>
                </a:rPr>
                <a:t>Change</a:t>
              </a:r>
              <a:endParaRPr lang="en-GB" sz="1467" b="0" noProof="0" dirty="0">
                <a:solidFill>
                  <a:srgbClr val="941333"/>
                </a:solidFill>
              </a:endParaRPr>
            </a:p>
          </p:txBody>
        </p:sp>
        <p:pic>
          <p:nvPicPr>
            <p:cNvPr id="17" name="Picture 2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75246" y="20834"/>
              <a:ext cx="662953" cy="6840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1156939" y="313343"/>
            <a:ext cx="10864196" cy="370052"/>
          </a:xfrm>
          <a:solidFill>
            <a:srgbClr val="941333"/>
          </a:solidFill>
        </p:spPr>
        <p:txBody>
          <a:bodyPr>
            <a:noAutofit/>
          </a:bodyPr>
          <a:lstStyle>
            <a:lvl1pPr algn="l">
              <a:defRPr sz="2400" b="0" spc="933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571686"/>
            <a:ext cx="2844800" cy="365125"/>
          </a:xfrm>
        </p:spPr>
        <p:txBody>
          <a:bodyPr/>
          <a:lstStyle/>
          <a:p>
            <a:r>
              <a:rPr lang="en-GB" dirty="0" smtClean="0"/>
              <a:t>07/03/2017</a:t>
            </a:r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571686"/>
            <a:ext cx="3860800" cy="365125"/>
          </a:xfrm>
        </p:spPr>
        <p:txBody>
          <a:bodyPr/>
          <a:lstStyle/>
          <a:p>
            <a:r>
              <a:rPr lang="en-US" dirty="0" smtClean="0"/>
              <a:t>EQC lots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8532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41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Subtitle 2"/>
          <p:cNvSpPr>
            <a:spLocks noGrp="1"/>
          </p:cNvSpPr>
          <p:nvPr>
            <p:ph type="subTitle" idx="13"/>
          </p:nvPr>
        </p:nvSpPr>
        <p:spPr>
          <a:xfrm>
            <a:off x="3469846" y="4197085"/>
            <a:ext cx="6240693" cy="1536171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0242" name="Picture 2" descr="S:\F15015_Copernicus\3_Work\330_Work-in-process\SC4_BackgroundMat\PPT\item Copernicus\Icon-01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336715" y="1600939"/>
            <a:ext cx="4320480" cy="3622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403" y="6240800"/>
            <a:ext cx="1025637" cy="374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 descr="S:\F15015_Copernicus\3_Work\330_Work-in-process\SC4_BackgroundMat\PPT\item Copernicus\logo-ce-horizontal-en-negatif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382" y="6200011"/>
            <a:ext cx="1527441" cy="400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18"/>
          <a:stretch/>
        </p:blipFill>
        <p:spPr bwMode="auto">
          <a:xfrm>
            <a:off x="9721850" y="-15023"/>
            <a:ext cx="2470151" cy="6882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 userDrawn="1"/>
        </p:nvSpPr>
        <p:spPr>
          <a:xfrm>
            <a:off x="829139" y="4715239"/>
            <a:ext cx="1920213" cy="318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67" b="0" noProof="0" dirty="0" smtClean="0">
                <a:solidFill>
                  <a:schemeClr val="bg1"/>
                </a:solidFill>
              </a:rPr>
              <a:t>Climate</a:t>
            </a:r>
            <a:r>
              <a:rPr lang="en-GB" sz="1467" b="0" baseline="0" noProof="0" dirty="0" smtClean="0">
                <a:solidFill>
                  <a:schemeClr val="bg1"/>
                </a:solidFill>
              </a:rPr>
              <a:t> </a:t>
            </a:r>
            <a:r>
              <a:rPr lang="en-GB" sz="1467" b="0" noProof="0" dirty="0" smtClean="0">
                <a:solidFill>
                  <a:schemeClr val="bg1"/>
                </a:solidFill>
              </a:rPr>
              <a:t>Change</a:t>
            </a:r>
            <a:endParaRPr lang="en-GB" sz="1467" b="0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72451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7829" y="932723"/>
            <a:ext cx="5384800" cy="508856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5829" y="932723"/>
            <a:ext cx="5384800" cy="508856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t>‹#›</a:t>
            </a:fld>
            <a:endParaRPr lang="en-US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143339" y="27779"/>
            <a:ext cx="1171511" cy="6572823"/>
            <a:chOff x="164975" y="20834"/>
            <a:chExt cx="878633" cy="4929617"/>
          </a:xfrm>
        </p:grpSpPr>
        <p:cxnSp>
          <p:nvCxnSpPr>
            <p:cNvPr id="18" name="Straight Connector 17"/>
            <p:cNvCxnSpPr/>
            <p:nvPr userDrawn="1"/>
          </p:nvCxnSpPr>
          <p:spPr>
            <a:xfrm>
              <a:off x="503610" y="1062019"/>
              <a:ext cx="0" cy="3888432"/>
            </a:xfrm>
            <a:prstGeom prst="line">
              <a:avLst/>
            </a:prstGeom>
            <a:ln w="31750">
              <a:solidFill>
                <a:srgbClr val="941333">
                  <a:alpha val="8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 userDrawn="1"/>
          </p:nvSpPr>
          <p:spPr>
            <a:xfrm>
              <a:off x="164975" y="614834"/>
              <a:ext cx="878633" cy="407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67" b="0" noProof="0" dirty="0" smtClean="0">
                  <a:solidFill>
                    <a:srgbClr val="941333"/>
                  </a:solidFill>
                </a:rPr>
                <a:t>Climate</a:t>
              </a:r>
            </a:p>
            <a:p>
              <a:r>
                <a:rPr lang="en-GB" sz="1467" b="0" noProof="0" dirty="0" smtClean="0">
                  <a:solidFill>
                    <a:srgbClr val="941333"/>
                  </a:solidFill>
                </a:rPr>
                <a:t>Change</a:t>
              </a:r>
              <a:endParaRPr lang="en-GB" sz="1467" b="0" noProof="0" dirty="0">
                <a:solidFill>
                  <a:srgbClr val="941333"/>
                </a:solidFill>
              </a:endParaRPr>
            </a:p>
          </p:txBody>
        </p:sp>
        <p:pic>
          <p:nvPicPr>
            <p:cNvPr id="20" name="Picture 2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75246" y="20834"/>
              <a:ext cx="662953" cy="6840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1156939" y="313343"/>
            <a:ext cx="10864196" cy="370052"/>
          </a:xfrm>
          <a:solidFill>
            <a:srgbClr val="941333"/>
          </a:solidFill>
        </p:spPr>
        <p:txBody>
          <a:bodyPr>
            <a:noAutofit/>
          </a:bodyPr>
          <a:lstStyle>
            <a:lvl1pPr algn="l">
              <a:defRPr sz="2400" b="0" spc="933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571686"/>
            <a:ext cx="2844800" cy="365125"/>
          </a:xfrm>
        </p:spPr>
        <p:txBody>
          <a:bodyPr/>
          <a:lstStyle/>
          <a:p>
            <a:r>
              <a:rPr lang="en-GB" dirty="0" smtClean="0"/>
              <a:t>07/03/2017</a:t>
            </a:r>
            <a:endParaRPr lang="en-US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571686"/>
            <a:ext cx="3860800" cy="365125"/>
          </a:xfrm>
        </p:spPr>
        <p:txBody>
          <a:bodyPr/>
          <a:lstStyle/>
          <a:p>
            <a:r>
              <a:rPr lang="en-US" dirty="0" smtClean="0"/>
              <a:t>EQC lots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7302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0206" y="836712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99456" y="1604797"/>
            <a:ext cx="5386917" cy="4521365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783974" y="836712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783225" y="1604797"/>
            <a:ext cx="5389033" cy="4521365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t>‹#›</a:t>
            </a:fld>
            <a:endParaRPr lang="en-US"/>
          </a:p>
        </p:txBody>
      </p:sp>
      <p:grpSp>
        <p:nvGrpSpPr>
          <p:cNvPr id="19" name="Group 18"/>
          <p:cNvGrpSpPr/>
          <p:nvPr userDrawn="1"/>
        </p:nvGrpSpPr>
        <p:grpSpPr>
          <a:xfrm>
            <a:off x="143339" y="27779"/>
            <a:ext cx="1171511" cy="6572823"/>
            <a:chOff x="164975" y="20834"/>
            <a:chExt cx="878633" cy="4929617"/>
          </a:xfrm>
        </p:grpSpPr>
        <p:cxnSp>
          <p:nvCxnSpPr>
            <p:cNvPr id="20" name="Straight Connector 19"/>
            <p:cNvCxnSpPr/>
            <p:nvPr userDrawn="1"/>
          </p:nvCxnSpPr>
          <p:spPr>
            <a:xfrm>
              <a:off x="503610" y="1062019"/>
              <a:ext cx="0" cy="3888432"/>
            </a:xfrm>
            <a:prstGeom prst="line">
              <a:avLst/>
            </a:prstGeom>
            <a:ln w="31750">
              <a:solidFill>
                <a:srgbClr val="941333">
                  <a:alpha val="8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 userDrawn="1"/>
          </p:nvSpPr>
          <p:spPr>
            <a:xfrm>
              <a:off x="164975" y="614834"/>
              <a:ext cx="878633" cy="407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67" b="0" noProof="0" dirty="0" smtClean="0">
                  <a:solidFill>
                    <a:srgbClr val="941333"/>
                  </a:solidFill>
                </a:rPr>
                <a:t>Climate</a:t>
              </a:r>
            </a:p>
            <a:p>
              <a:r>
                <a:rPr lang="en-GB" sz="1467" b="0" noProof="0" dirty="0" smtClean="0">
                  <a:solidFill>
                    <a:srgbClr val="941333"/>
                  </a:solidFill>
                </a:rPr>
                <a:t>Change</a:t>
              </a:r>
              <a:endParaRPr lang="en-GB" sz="1467" b="0" noProof="0" dirty="0">
                <a:solidFill>
                  <a:srgbClr val="941333"/>
                </a:solidFill>
              </a:endParaRPr>
            </a:p>
          </p:txBody>
        </p:sp>
        <p:pic>
          <p:nvPicPr>
            <p:cNvPr id="22" name="Picture 2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75246" y="20834"/>
              <a:ext cx="662953" cy="6840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1156939" y="313343"/>
            <a:ext cx="10864196" cy="370052"/>
          </a:xfrm>
          <a:solidFill>
            <a:srgbClr val="941333"/>
          </a:solidFill>
        </p:spPr>
        <p:txBody>
          <a:bodyPr>
            <a:noAutofit/>
          </a:bodyPr>
          <a:lstStyle>
            <a:lvl1pPr algn="l">
              <a:defRPr sz="2400" b="0" spc="933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571686"/>
            <a:ext cx="2844800" cy="365125"/>
          </a:xfrm>
        </p:spPr>
        <p:txBody>
          <a:bodyPr/>
          <a:lstStyle/>
          <a:p>
            <a:r>
              <a:rPr lang="en-GB" dirty="0" smtClean="0"/>
              <a:t>07/03/2017</a:t>
            </a:r>
            <a:endParaRPr lang="en-US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571686"/>
            <a:ext cx="3860800" cy="365125"/>
          </a:xfrm>
        </p:spPr>
        <p:txBody>
          <a:bodyPr/>
          <a:lstStyle/>
          <a:p>
            <a:r>
              <a:rPr lang="en-US" dirty="0" smtClean="0"/>
              <a:t>EQC lots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372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 userDrawn="1"/>
        </p:nvGrpSpPr>
        <p:grpSpPr>
          <a:xfrm>
            <a:off x="1" y="-10925"/>
            <a:ext cx="3098105" cy="6926696"/>
            <a:chOff x="-2988840" y="-681190"/>
            <a:chExt cx="2323579" cy="5195022"/>
          </a:xfrm>
        </p:grpSpPr>
        <p:pic>
          <p:nvPicPr>
            <p:cNvPr id="19" name="Picture 2" descr="S:\F15015_Copernicus\3_Work\330_Work-in-process\SC4_BackgroundMat\Visual_ID\Photos\Climate_change_ThinkstockPhotos-147656737.jp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-69"/>
            <a:stretch/>
          </p:blipFill>
          <p:spPr bwMode="auto">
            <a:xfrm>
              <a:off x="-2988840" y="-668610"/>
              <a:ext cx="2323578" cy="51810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Rectangle 19"/>
            <p:cNvSpPr/>
            <p:nvPr userDrawn="1"/>
          </p:nvSpPr>
          <p:spPr>
            <a:xfrm>
              <a:off x="-2978397" y="-681190"/>
              <a:ext cx="2313136" cy="5184799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0"/>
                  </a:schemeClr>
                </a:gs>
                <a:gs pos="64000">
                  <a:schemeClr val="bg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-2988840" y="-667227"/>
              <a:ext cx="2323578" cy="5181059"/>
            </a:xfrm>
            <a:prstGeom prst="rect">
              <a:avLst/>
            </a:prstGeom>
            <a:solidFill>
              <a:schemeClr val="bg1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t>‹#›</a:t>
            </a:fld>
            <a:endParaRPr lang="en-US"/>
          </a:p>
        </p:txBody>
      </p:sp>
      <p:grpSp>
        <p:nvGrpSpPr>
          <p:cNvPr id="23" name="Group 22"/>
          <p:cNvGrpSpPr/>
          <p:nvPr userDrawn="1"/>
        </p:nvGrpSpPr>
        <p:grpSpPr>
          <a:xfrm>
            <a:off x="143339" y="27779"/>
            <a:ext cx="1171511" cy="6572823"/>
            <a:chOff x="164975" y="20834"/>
            <a:chExt cx="878633" cy="4929617"/>
          </a:xfrm>
        </p:grpSpPr>
        <p:cxnSp>
          <p:nvCxnSpPr>
            <p:cNvPr id="24" name="Straight Connector 23"/>
            <p:cNvCxnSpPr/>
            <p:nvPr userDrawn="1"/>
          </p:nvCxnSpPr>
          <p:spPr>
            <a:xfrm>
              <a:off x="503610" y="1062019"/>
              <a:ext cx="0" cy="3888432"/>
            </a:xfrm>
            <a:prstGeom prst="line">
              <a:avLst/>
            </a:prstGeom>
            <a:ln w="31750">
              <a:solidFill>
                <a:srgbClr val="941333">
                  <a:alpha val="8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 userDrawn="1"/>
          </p:nvSpPr>
          <p:spPr>
            <a:xfrm>
              <a:off x="164975" y="614834"/>
              <a:ext cx="878633" cy="407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67" b="0" noProof="0" dirty="0" smtClean="0">
                  <a:solidFill>
                    <a:srgbClr val="941333"/>
                  </a:solidFill>
                </a:rPr>
                <a:t>Climate</a:t>
              </a:r>
            </a:p>
            <a:p>
              <a:r>
                <a:rPr lang="en-GB" sz="1467" b="0" noProof="0" dirty="0" smtClean="0">
                  <a:solidFill>
                    <a:srgbClr val="941333"/>
                  </a:solidFill>
                </a:rPr>
                <a:t>Change</a:t>
              </a:r>
              <a:endParaRPr lang="en-GB" sz="1467" b="0" noProof="0" dirty="0">
                <a:solidFill>
                  <a:srgbClr val="941333"/>
                </a:solidFill>
              </a:endParaRPr>
            </a:p>
          </p:txBody>
        </p:sp>
        <p:pic>
          <p:nvPicPr>
            <p:cNvPr id="26" name="Picture 2"/>
            <p:cNvPicPr>
              <a:picLocks noChangeAspect="1" noChangeArrowheads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75246" y="20834"/>
              <a:ext cx="662953" cy="6840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1156939" y="313343"/>
            <a:ext cx="10864196" cy="370052"/>
          </a:xfrm>
          <a:solidFill>
            <a:srgbClr val="941333"/>
          </a:solidFill>
        </p:spPr>
        <p:txBody>
          <a:bodyPr>
            <a:noAutofit/>
          </a:bodyPr>
          <a:lstStyle>
            <a:lvl1pPr algn="l">
              <a:defRPr sz="2400" b="0" spc="933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571686"/>
            <a:ext cx="2844800" cy="365125"/>
          </a:xfrm>
        </p:spPr>
        <p:txBody>
          <a:bodyPr/>
          <a:lstStyle/>
          <a:p>
            <a:r>
              <a:rPr lang="en-GB" dirty="0" smtClean="0"/>
              <a:t>07/03/2017</a:t>
            </a:r>
            <a:endParaRPr lang="en-US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571686"/>
            <a:ext cx="3860800" cy="365125"/>
          </a:xfrm>
        </p:spPr>
        <p:txBody>
          <a:bodyPr/>
          <a:lstStyle/>
          <a:p>
            <a:r>
              <a:rPr lang="en-US" dirty="0" smtClean="0"/>
              <a:t>EQC lots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3392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 userDrawn="1"/>
        </p:nvGrpSpPr>
        <p:grpSpPr>
          <a:xfrm>
            <a:off x="1" y="-10925"/>
            <a:ext cx="3098105" cy="6926696"/>
            <a:chOff x="-2988840" y="-681190"/>
            <a:chExt cx="2323579" cy="5195022"/>
          </a:xfrm>
        </p:grpSpPr>
        <p:pic>
          <p:nvPicPr>
            <p:cNvPr id="21" name="Picture 2" descr="S:\F15015_Copernicus\3_Work\330_Work-in-process\SC4_BackgroundMat\Visual_ID\Photos\Climate_change_ThinkstockPhotos-147656737.jp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-69"/>
            <a:stretch/>
          </p:blipFill>
          <p:spPr bwMode="auto">
            <a:xfrm>
              <a:off x="-2988840" y="-668610"/>
              <a:ext cx="2323578" cy="51810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Rectangle 25"/>
            <p:cNvSpPr/>
            <p:nvPr userDrawn="1"/>
          </p:nvSpPr>
          <p:spPr>
            <a:xfrm>
              <a:off x="-2978397" y="-681190"/>
              <a:ext cx="2313136" cy="5184799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0"/>
                  </a:schemeClr>
                </a:gs>
                <a:gs pos="64000">
                  <a:schemeClr val="bg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27" name="Rectangle 26"/>
            <p:cNvSpPr/>
            <p:nvPr userDrawn="1"/>
          </p:nvSpPr>
          <p:spPr>
            <a:xfrm>
              <a:off x="-2988840" y="-667227"/>
              <a:ext cx="2323578" cy="5181059"/>
            </a:xfrm>
            <a:prstGeom prst="rect">
              <a:avLst/>
            </a:prstGeom>
            <a:solidFill>
              <a:schemeClr val="bg1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1874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29005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1874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t>‹#›</a:t>
            </a:fld>
            <a:endParaRPr lang="en-US"/>
          </a:p>
        </p:txBody>
      </p:sp>
      <p:grpSp>
        <p:nvGrpSpPr>
          <p:cNvPr id="22" name="Group 21"/>
          <p:cNvGrpSpPr/>
          <p:nvPr userDrawn="1"/>
        </p:nvGrpSpPr>
        <p:grpSpPr>
          <a:xfrm>
            <a:off x="143339" y="27779"/>
            <a:ext cx="1171511" cy="6572823"/>
            <a:chOff x="164975" y="20834"/>
            <a:chExt cx="878633" cy="4929617"/>
          </a:xfrm>
        </p:grpSpPr>
        <p:cxnSp>
          <p:nvCxnSpPr>
            <p:cNvPr id="23" name="Straight Connector 22"/>
            <p:cNvCxnSpPr/>
            <p:nvPr userDrawn="1"/>
          </p:nvCxnSpPr>
          <p:spPr>
            <a:xfrm>
              <a:off x="503610" y="1062019"/>
              <a:ext cx="0" cy="3888432"/>
            </a:xfrm>
            <a:prstGeom prst="line">
              <a:avLst/>
            </a:prstGeom>
            <a:ln w="31750">
              <a:solidFill>
                <a:srgbClr val="941333">
                  <a:alpha val="8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 userDrawn="1"/>
          </p:nvSpPr>
          <p:spPr>
            <a:xfrm>
              <a:off x="164975" y="614834"/>
              <a:ext cx="878633" cy="407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67" b="0" noProof="0" dirty="0" smtClean="0">
                  <a:solidFill>
                    <a:srgbClr val="941333"/>
                  </a:solidFill>
                </a:rPr>
                <a:t>Climate</a:t>
              </a:r>
            </a:p>
            <a:p>
              <a:r>
                <a:rPr lang="en-GB" sz="1467" b="0" noProof="0" dirty="0" smtClean="0">
                  <a:solidFill>
                    <a:srgbClr val="941333"/>
                  </a:solidFill>
                </a:rPr>
                <a:t>Change</a:t>
              </a:r>
              <a:endParaRPr lang="en-GB" sz="1467" b="0" noProof="0" dirty="0">
                <a:solidFill>
                  <a:srgbClr val="941333"/>
                </a:solidFill>
              </a:endParaRPr>
            </a:p>
          </p:txBody>
        </p:sp>
        <p:pic>
          <p:nvPicPr>
            <p:cNvPr id="25" name="Picture 2"/>
            <p:cNvPicPr>
              <a:picLocks noChangeAspect="1" noChangeArrowheads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75246" y="20834"/>
              <a:ext cx="662953" cy="6840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571686"/>
            <a:ext cx="2844800" cy="365125"/>
          </a:xfrm>
        </p:spPr>
        <p:txBody>
          <a:bodyPr/>
          <a:lstStyle/>
          <a:p>
            <a:r>
              <a:rPr lang="en-GB" dirty="0" smtClean="0"/>
              <a:t>07/03/2017</a:t>
            </a:r>
            <a:endParaRPr lang="en-US" dirty="0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571686"/>
            <a:ext cx="3860800" cy="365125"/>
          </a:xfrm>
        </p:spPr>
        <p:txBody>
          <a:bodyPr/>
          <a:lstStyle/>
          <a:p>
            <a:r>
              <a:rPr lang="en-US" dirty="0" smtClean="0"/>
              <a:t>EQC lots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6327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577566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2DB8F6-FB09-684B-8559-170492533776}" type="datetime1">
              <a:rPr lang="en-US" smtClean="0"/>
              <a:t>3/13/2017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577566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C3S_51_Lot4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577566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768E1A-8455-4611-8763-3FA1B747F6B6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6329" y="6147018"/>
            <a:ext cx="2717195" cy="546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093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hf sldNum="0" hdr="0" dt="0"/>
  <p:txStyles>
    <p:titleStyle>
      <a:lvl1pPr algn="ctr" defTabSz="1219170" rtl="0" eaLnBrk="1" latinLnBrk="0" hangingPunct="1">
        <a:spcBef>
          <a:spcPct val="0"/>
        </a:spcBef>
        <a:buNone/>
        <a:defRPr sz="42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visualization-case.bsc.es/project-ukko/map.html" TargetMode="Externa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jpeg"/><Relationship Id="rId9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demo.predictia.es/qa4seas/metadata" TargetMode="Externa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hyperlink" Target="https://wh.snapsurveys.com/s.asp?k=148301796517" TargetMode="Externa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904565" y="2679691"/>
            <a:ext cx="7243482" cy="747515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kern="1200" spc="6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733" dirty="0" smtClean="0"/>
              <a:t>EQC Status Overview </a:t>
            </a:r>
          </a:p>
          <a:p>
            <a:endParaRPr lang="fi-FI" sz="2000" dirty="0" smtClean="0"/>
          </a:p>
          <a:p>
            <a:r>
              <a:rPr lang="fi-FI" sz="2000" dirty="0" smtClean="0"/>
              <a:t>Francisco Doblas-Reyes</a:t>
            </a:r>
            <a:r>
              <a:rPr lang="fi-FI" sz="2000" baseline="30000" dirty="0" smtClean="0"/>
              <a:t>1,2</a:t>
            </a:r>
          </a:p>
          <a:p>
            <a:endParaRPr lang="en-US" sz="1600" dirty="0" smtClean="0"/>
          </a:p>
          <a:p>
            <a:r>
              <a:rPr lang="en-US" sz="1600" dirty="0" smtClean="0"/>
              <a:t>1 Barcelona </a:t>
            </a:r>
            <a:r>
              <a:rPr lang="en-US" sz="1600" dirty="0"/>
              <a:t>Supercomputing Center (</a:t>
            </a:r>
            <a:r>
              <a:rPr lang="en-US" sz="1600" dirty="0" smtClean="0"/>
              <a:t>BSC)</a:t>
            </a:r>
          </a:p>
          <a:p>
            <a:pPr marL="268288" indent="-268288"/>
            <a:r>
              <a:rPr lang="en-US" sz="1600" dirty="0" smtClean="0"/>
              <a:t>2 </a:t>
            </a:r>
            <a:r>
              <a:rPr lang="en-US" sz="1600" dirty="0" err="1" smtClean="0"/>
              <a:t>Institució</a:t>
            </a:r>
            <a:r>
              <a:rPr lang="en-US" sz="1600" dirty="0" smtClean="0"/>
              <a:t> </a:t>
            </a:r>
            <a:r>
              <a:rPr lang="en-US" sz="1600" dirty="0" err="1" smtClean="0"/>
              <a:t>Catalana</a:t>
            </a:r>
            <a:r>
              <a:rPr lang="en-US" sz="1600" dirty="0" smtClean="0"/>
              <a:t> de </a:t>
            </a:r>
            <a:r>
              <a:rPr lang="en-US" sz="1600" dirty="0" err="1" smtClean="0"/>
              <a:t>Recerca</a:t>
            </a:r>
            <a:r>
              <a:rPr lang="en-US" sz="1600" dirty="0" smtClean="0"/>
              <a:t> </a:t>
            </a:r>
            <a:r>
              <a:rPr lang="en-US" sz="1600" dirty="0" err="1" smtClean="0"/>
              <a:t>i</a:t>
            </a:r>
            <a:r>
              <a:rPr lang="en-US" sz="1600" dirty="0" smtClean="0"/>
              <a:t> </a:t>
            </a:r>
            <a:r>
              <a:rPr lang="en-US" sz="1600" dirty="0" err="1" smtClean="0"/>
              <a:t>Estudis</a:t>
            </a:r>
            <a:r>
              <a:rPr lang="en-US" sz="1600" dirty="0" smtClean="0"/>
              <a:t> </a:t>
            </a:r>
            <a:r>
              <a:rPr lang="en-US" sz="1600" dirty="0" err="1" smtClean="0"/>
              <a:t>Avançats</a:t>
            </a:r>
            <a:r>
              <a:rPr lang="en-US" sz="1600" dirty="0" smtClean="0"/>
              <a:t> (ICREA)</a:t>
            </a:r>
            <a:endParaRPr lang="fi-FI" sz="1600" dirty="0"/>
          </a:p>
        </p:txBody>
      </p:sp>
    </p:spTree>
    <p:extLst>
      <p:ext uri="{BB962C8B-B14F-4D97-AF65-F5344CB8AC3E}">
        <p14:creationId xmlns:p14="http://schemas.microsoft.com/office/powerpoint/2010/main" val="3179286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1688036" y="729753"/>
            <a:ext cx="9733004" cy="5646089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2800" dirty="0" smtClean="0"/>
              <a:t>Definitions are important:</a:t>
            </a:r>
          </a:p>
          <a:p>
            <a:r>
              <a:rPr lang="en-US" sz="2800" b="1" dirty="0" smtClean="0"/>
              <a:t>Diagnostics</a:t>
            </a:r>
            <a:r>
              <a:rPr lang="en-US" sz="2800" dirty="0" smtClean="0"/>
              <a:t> </a:t>
            </a:r>
            <a:r>
              <a:rPr lang="en-US" sz="2800" dirty="0"/>
              <a:t>can be derived from any geophysical data set, independently of any </a:t>
            </a:r>
            <a:r>
              <a:rPr lang="en-US" sz="2800" dirty="0" smtClean="0"/>
              <a:t>reference (e.g. Arctic sea-ice area).</a:t>
            </a:r>
          </a:p>
          <a:p>
            <a:r>
              <a:rPr lang="en-US" sz="2800" b="1" dirty="0"/>
              <a:t>Metrics</a:t>
            </a:r>
            <a:r>
              <a:rPr lang="en-US" sz="2800" dirty="0"/>
              <a:t> reflect the agreement of a diagnostic from a system with respect to the same diagnostic computed from a </a:t>
            </a:r>
            <a:r>
              <a:rPr lang="en-US" sz="2800" dirty="0" smtClean="0"/>
              <a:t>reference.</a:t>
            </a:r>
          </a:p>
          <a:p>
            <a:pPr lvl="1"/>
            <a:r>
              <a:rPr lang="en-US" sz="2000" dirty="0" smtClean="0"/>
              <a:t>Performance: RMSE of Arctic sea-ice area in a historical run.</a:t>
            </a:r>
          </a:p>
          <a:p>
            <a:pPr lvl="1"/>
            <a:r>
              <a:rPr lang="en-US" sz="2000" dirty="0" smtClean="0"/>
              <a:t>Predictability: spread of Arctic sea-ice area in a multi-model.</a:t>
            </a:r>
          </a:p>
          <a:p>
            <a:pPr lvl="1"/>
            <a:r>
              <a:rPr lang="en-US" sz="2000" dirty="0" smtClean="0"/>
              <a:t>Forecast quality: explained variance of Arctic sea-ice area.</a:t>
            </a:r>
          </a:p>
          <a:p>
            <a:pPr lvl="1"/>
            <a:r>
              <a:rPr lang="en-US" sz="2000" dirty="0" smtClean="0"/>
              <a:t>Process-based: heat budget analysis of Arctic sea ice.</a:t>
            </a:r>
          </a:p>
          <a:p>
            <a:r>
              <a:rPr lang="en-US" sz="2800" dirty="0"/>
              <a:t>A </a:t>
            </a:r>
            <a:r>
              <a:rPr lang="en-US" sz="2800" b="1" dirty="0"/>
              <a:t>constraint </a:t>
            </a:r>
            <a:r>
              <a:rPr lang="en-US" sz="2800" dirty="0"/>
              <a:t>is </a:t>
            </a:r>
            <a:r>
              <a:rPr lang="en-US" sz="2800" dirty="0" smtClean="0"/>
              <a:t>a metric applied </a:t>
            </a:r>
            <a:r>
              <a:rPr lang="en-US" sz="2800" dirty="0"/>
              <a:t>to an ensemble of </a:t>
            </a:r>
            <a:r>
              <a:rPr lang="en-US" sz="2800" dirty="0" smtClean="0"/>
              <a:t>simulations </a:t>
            </a:r>
            <a:r>
              <a:rPr lang="en-US" sz="2800" dirty="0"/>
              <a:t>displaying relationships between two diagnostics, one of which can be </a:t>
            </a:r>
            <a:r>
              <a:rPr lang="en-US" sz="2800" dirty="0" smtClean="0"/>
              <a:t>observed.</a:t>
            </a:r>
          </a:p>
          <a:p>
            <a:r>
              <a:rPr lang="en-US" sz="2800" b="1" dirty="0" smtClean="0"/>
              <a:t>Diagnosis </a:t>
            </a:r>
            <a:r>
              <a:rPr lang="en-US" sz="2800" dirty="0"/>
              <a:t>is an integrated statement </a:t>
            </a:r>
            <a:r>
              <a:rPr lang="en-US" sz="2800" dirty="0" smtClean="0"/>
              <a:t>for an EQC </a:t>
            </a:r>
            <a:r>
              <a:rPr lang="en-US" sz="2800" dirty="0"/>
              <a:t>purpose. It involves the use of diagnostics and different metrics, together with prior knowledge about the system itself and its underlying </a:t>
            </a:r>
            <a:r>
              <a:rPr lang="en-US" sz="2800" dirty="0" smtClean="0"/>
              <a:t>physics.</a:t>
            </a:r>
          </a:p>
          <a:p>
            <a:r>
              <a:rPr lang="en-GB" altLang="es-ES" sz="2800" dirty="0" smtClean="0"/>
              <a:t>The </a:t>
            </a:r>
            <a:r>
              <a:rPr lang="en-GB" altLang="es-ES" sz="2800" b="1" dirty="0" smtClean="0"/>
              <a:t>CRISTO</a:t>
            </a:r>
            <a:r>
              <a:rPr lang="en-GB" altLang="es-ES" sz="2800" dirty="0" smtClean="0"/>
              <a:t> framework for evaluation might help: </a:t>
            </a:r>
            <a:r>
              <a:rPr lang="en-GB" altLang="es-ES" sz="2800" b="1" dirty="0" smtClean="0"/>
              <a:t>c</a:t>
            </a:r>
            <a:r>
              <a:rPr lang="en-GB" altLang="es-ES" sz="2800" dirty="0" smtClean="0"/>
              <a:t>ompleteness, </a:t>
            </a:r>
            <a:r>
              <a:rPr lang="en-GB" altLang="es-ES" sz="2800" b="1" dirty="0" smtClean="0"/>
              <a:t>r</a:t>
            </a:r>
            <a:r>
              <a:rPr lang="en-GB" altLang="es-ES" sz="2800" dirty="0" smtClean="0"/>
              <a:t>ationale, </a:t>
            </a:r>
            <a:r>
              <a:rPr lang="en-GB" altLang="es-ES" sz="2800" b="1" dirty="0" smtClean="0"/>
              <a:t>i</a:t>
            </a:r>
            <a:r>
              <a:rPr lang="en-GB" altLang="es-ES" sz="2800" dirty="0" smtClean="0"/>
              <a:t>nterpretability, </a:t>
            </a:r>
            <a:r>
              <a:rPr lang="en-GB" altLang="es-ES" sz="2800" b="1" dirty="0" smtClean="0"/>
              <a:t>s</a:t>
            </a:r>
            <a:r>
              <a:rPr lang="en-GB" altLang="es-ES" sz="2800" dirty="0" smtClean="0"/>
              <a:t>tability, </a:t>
            </a:r>
            <a:r>
              <a:rPr lang="en-GB" altLang="es-ES" sz="2800" b="1" dirty="0" smtClean="0"/>
              <a:t>t</a:t>
            </a:r>
            <a:r>
              <a:rPr lang="en-GB" altLang="es-ES" sz="2800" dirty="0" smtClean="0"/>
              <a:t>ransparency, </a:t>
            </a:r>
            <a:r>
              <a:rPr lang="en-GB" altLang="es-ES" sz="2800" b="1" dirty="0" smtClean="0"/>
              <a:t>o</a:t>
            </a:r>
            <a:r>
              <a:rPr lang="en-GB" altLang="es-ES" sz="2800" dirty="0" smtClean="0"/>
              <a:t>bservability.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6939" y="149567"/>
            <a:ext cx="10425461" cy="513822"/>
          </a:xfrm>
        </p:spPr>
        <p:txBody>
          <a:bodyPr/>
          <a:lstStyle/>
          <a:p>
            <a:r>
              <a:rPr lang="en-GB" dirty="0" smtClean="0"/>
              <a:t>Scientific assessment and gap analysis</a:t>
            </a:r>
            <a:endParaRPr lang="en-GB" dirty="0"/>
          </a:p>
        </p:txBody>
      </p:sp>
      <p:sp>
        <p:nvSpPr>
          <p:cNvPr id="4" name="Text Box 12"/>
          <p:cNvSpPr txBox="1">
            <a:spLocks noChangeArrowheads="1"/>
          </p:cNvSpPr>
          <p:nvPr/>
        </p:nvSpPr>
        <p:spPr bwMode="auto">
          <a:xfrm>
            <a:off x="4145798" y="6519275"/>
            <a:ext cx="2990108" cy="343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6895" tIns="43448" rIns="86895" bIns="43448">
            <a:spAutoFit/>
          </a:bodyPr>
          <a:lstStyle>
            <a:lvl1pPr defTabSz="86836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86836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86836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86836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86836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>
              <a:lnSpc>
                <a:spcPct val="104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altLang="es-ES" sz="1600" dirty="0" smtClean="0">
                <a:solidFill>
                  <a:schemeClr val="tx2"/>
                </a:solidFill>
                <a:latin typeface="Calibri" pitchFamily="34" charset="0"/>
              </a:rPr>
              <a:t>F. </a:t>
            </a:r>
            <a:r>
              <a:rPr lang="en-GB" altLang="es-ES" sz="1600" dirty="0" err="1" smtClean="0">
                <a:solidFill>
                  <a:schemeClr val="tx2"/>
                </a:solidFill>
                <a:latin typeface="Calibri" pitchFamily="34" charset="0"/>
              </a:rPr>
              <a:t>Massonnet</a:t>
            </a:r>
            <a:r>
              <a:rPr lang="en-GB" altLang="es-ES" sz="1600" dirty="0" smtClean="0">
                <a:solidFill>
                  <a:schemeClr val="tx2"/>
                </a:solidFill>
                <a:latin typeface="Calibri" pitchFamily="34" charset="0"/>
              </a:rPr>
              <a:t> (UCL)</a:t>
            </a:r>
            <a:endParaRPr lang="en-US" altLang="es-ES" sz="1600" dirty="0">
              <a:solidFill>
                <a:schemeClr val="tx2"/>
              </a:solidFill>
              <a:latin typeface="Calibri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9368" y="2305612"/>
            <a:ext cx="1524000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8424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1688036" y="873185"/>
            <a:ext cx="9733004" cy="56460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Diagnostics and metrics for climate projections: </a:t>
            </a:r>
            <a:r>
              <a:rPr lang="en-US" sz="2800" dirty="0" err="1" smtClean="0"/>
              <a:t>ESMValTool</a:t>
            </a:r>
            <a:r>
              <a:rPr lang="en-US" sz="2800" dirty="0" smtClean="0"/>
              <a:t>, CVDP (NCAR), </a:t>
            </a:r>
            <a:r>
              <a:rPr lang="en-US" sz="2800" dirty="0" err="1" smtClean="0"/>
              <a:t>AutoAssess</a:t>
            </a:r>
            <a:r>
              <a:rPr lang="en-US" sz="2800" dirty="0" smtClean="0"/>
              <a:t> (Met Office), s2dv (BSC), </a:t>
            </a:r>
            <a:r>
              <a:rPr lang="en-US" sz="2800" dirty="0" err="1" smtClean="0"/>
              <a:t>Freva</a:t>
            </a:r>
            <a:r>
              <a:rPr lang="en-US" sz="2800" dirty="0" smtClean="0"/>
              <a:t> (FUB), PMP (PCMDI).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6939" y="149567"/>
            <a:ext cx="10425461" cy="513822"/>
          </a:xfrm>
        </p:spPr>
        <p:txBody>
          <a:bodyPr/>
          <a:lstStyle/>
          <a:p>
            <a:r>
              <a:rPr lang="en-GB" dirty="0" smtClean="0"/>
              <a:t>Scientific assessment and gap analysis</a:t>
            </a:r>
            <a:endParaRPr lang="en-GB" dirty="0"/>
          </a:p>
        </p:txBody>
      </p:sp>
      <p:pic>
        <p:nvPicPr>
          <p:cNvPr id="5" name="Shape 66" descr="Trenberth_energy_budget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687671" y="2078486"/>
            <a:ext cx="4828924" cy="353945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Shape 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10863" y="2340649"/>
            <a:ext cx="4743810" cy="327728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Shape 67"/>
          <p:cNvPicPr preferRelativeResize="0"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556212" y="5670026"/>
            <a:ext cx="1951362" cy="393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5283" y="5558444"/>
            <a:ext cx="2489745" cy="504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838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1688036" y="873185"/>
            <a:ext cx="9733004" cy="56460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dirty="0" smtClean="0"/>
              <a:t>The example of </a:t>
            </a:r>
            <a:r>
              <a:rPr lang="en-GB" sz="2800" dirty="0" err="1" smtClean="0"/>
              <a:t>ESMValTool</a:t>
            </a:r>
            <a:r>
              <a:rPr lang="en-GB" sz="2800" dirty="0" smtClean="0"/>
              <a:t>:</a:t>
            </a:r>
          </a:p>
          <a:p>
            <a:pPr>
              <a:spcBef>
                <a:spcPts val="0"/>
              </a:spcBef>
            </a:pPr>
            <a:r>
              <a:rPr lang="en-GB" sz="2800" dirty="0" smtClean="0"/>
              <a:t>Recoding all the diagnostics and metrics that it contains is prohibitive and prone to errors. </a:t>
            </a:r>
            <a:r>
              <a:rPr lang="en-GB" sz="2800" b="1" dirty="0" smtClean="0"/>
              <a:t>Benefit from the community</a:t>
            </a:r>
            <a:r>
              <a:rPr lang="en-GB" sz="2800" dirty="0" smtClean="0"/>
              <a:t>.</a:t>
            </a:r>
          </a:p>
          <a:p>
            <a:pPr>
              <a:spcBef>
                <a:spcPts val="0"/>
              </a:spcBef>
            </a:pPr>
            <a:r>
              <a:rPr lang="en-GB" sz="2800" dirty="0" smtClean="0"/>
              <a:t>A rewrite of the backend is taking place as we speak: migration to python, communication in-memory, common pre-processing, parallelisation, etc.</a:t>
            </a:r>
          </a:p>
          <a:p>
            <a:pPr>
              <a:spcBef>
                <a:spcPts val="0"/>
              </a:spcBef>
            </a:pPr>
            <a:r>
              <a:rPr lang="en-GB" sz="2800" dirty="0" smtClean="0"/>
              <a:t>Data provenance to be moved from</a:t>
            </a:r>
          </a:p>
          <a:p>
            <a:pPr marL="447675" indent="0">
              <a:spcBef>
                <a:spcPts val="0"/>
              </a:spcBef>
              <a:buNone/>
            </a:pPr>
            <a:r>
              <a:rPr lang="en-GB" sz="2800" dirty="0" smtClean="0"/>
              <a:t>being stored in the output file plus</a:t>
            </a:r>
          </a:p>
          <a:p>
            <a:pPr marL="447675" indent="0">
              <a:spcBef>
                <a:spcPts val="0"/>
              </a:spcBef>
              <a:buNone/>
            </a:pPr>
            <a:r>
              <a:rPr lang="en-GB" sz="2800" dirty="0" smtClean="0"/>
              <a:t>a </a:t>
            </a:r>
            <a:r>
              <a:rPr lang="en-GB" sz="2800" dirty="0" err="1" smtClean="0"/>
              <a:t>logfile</a:t>
            </a:r>
            <a:r>
              <a:rPr lang="en-GB" sz="2800" dirty="0"/>
              <a:t> </a:t>
            </a:r>
            <a:r>
              <a:rPr lang="en-GB" sz="2800" dirty="0" smtClean="0"/>
              <a:t>to full provenance approach.</a:t>
            </a:r>
          </a:p>
          <a:p>
            <a:pPr>
              <a:spcBef>
                <a:spcPts val="0"/>
              </a:spcBef>
            </a:pPr>
            <a:r>
              <a:rPr lang="en-GB" sz="2800" dirty="0" smtClean="0"/>
              <a:t>But waiting for C3S to define</a:t>
            </a:r>
          </a:p>
          <a:p>
            <a:pPr marL="447675" indent="0">
              <a:spcBef>
                <a:spcPts val="0"/>
              </a:spcBef>
              <a:buNone/>
            </a:pPr>
            <a:r>
              <a:rPr lang="en-GB" sz="2800" dirty="0"/>
              <a:t>r</a:t>
            </a:r>
            <a:r>
              <a:rPr lang="en-GB" sz="2800" dirty="0" smtClean="0"/>
              <a:t>equirements </a:t>
            </a:r>
            <a:r>
              <a:rPr lang="en-GB" sz="2800" b="1" dirty="0" smtClean="0"/>
              <a:t>!!</a:t>
            </a:r>
          </a:p>
          <a:p>
            <a:endParaRPr lang="en-GB" sz="28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6939" y="149567"/>
            <a:ext cx="10425461" cy="513822"/>
          </a:xfrm>
        </p:spPr>
        <p:txBody>
          <a:bodyPr/>
          <a:lstStyle/>
          <a:p>
            <a:r>
              <a:rPr lang="en-GB" dirty="0" smtClean="0"/>
              <a:t>Scientific assessment and gap analysis</a:t>
            </a:r>
            <a:endParaRPr lang="en-GB" dirty="0"/>
          </a:p>
        </p:txBody>
      </p:sp>
      <p:sp>
        <p:nvSpPr>
          <p:cNvPr id="4" name="Text Box 12"/>
          <p:cNvSpPr txBox="1">
            <a:spLocks noChangeArrowheads="1"/>
          </p:cNvSpPr>
          <p:nvPr/>
        </p:nvSpPr>
        <p:spPr bwMode="auto">
          <a:xfrm>
            <a:off x="4145798" y="6519275"/>
            <a:ext cx="2990108" cy="343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6895" tIns="43448" rIns="86895" bIns="43448">
            <a:spAutoFit/>
          </a:bodyPr>
          <a:lstStyle>
            <a:lvl1pPr defTabSz="86836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86836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86836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86836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86836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>
              <a:lnSpc>
                <a:spcPct val="104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altLang="es-ES" sz="1600" dirty="0" smtClean="0">
                <a:solidFill>
                  <a:schemeClr val="tx2"/>
                </a:solidFill>
                <a:latin typeface="Calibri" pitchFamily="34" charset="0"/>
              </a:rPr>
              <a:t>J. Vegas (BSC)</a:t>
            </a:r>
            <a:endParaRPr lang="en-US" altLang="es-ES" sz="1600" dirty="0">
              <a:solidFill>
                <a:schemeClr val="tx2"/>
              </a:solidFill>
              <a:latin typeface="Calibri" pitchFamily="34" charset="0"/>
            </a:endParaRPr>
          </a:p>
        </p:txBody>
      </p:sp>
      <p:pic>
        <p:nvPicPr>
          <p:cNvPr id="5" name="Shape 43" descr="plot.png"/>
          <p:cNvPicPr preferRelativeResize="0"/>
          <p:nvPr/>
        </p:nvPicPr>
        <p:blipFill rotWithShape="1">
          <a:blip r:embed="rId2">
            <a:alphaModFix/>
          </a:blip>
          <a:srcRect l="4321" r="8911"/>
          <a:stretch/>
        </p:blipFill>
        <p:spPr>
          <a:xfrm>
            <a:off x="7873133" y="3227296"/>
            <a:ext cx="4300938" cy="28864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22908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7000" y="2447825"/>
            <a:ext cx="3029159" cy="3202469"/>
          </a:xfrm>
          <a:prstGeom prst="rect">
            <a:avLst/>
          </a:prstGeom>
        </p:spPr>
      </p:pic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1688036" y="873185"/>
            <a:ext cx="9733004" cy="56460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b="1" dirty="0" smtClean="0"/>
              <a:t>More on performance</a:t>
            </a:r>
            <a:r>
              <a:rPr lang="en-GB" sz="2800" dirty="0" smtClean="0"/>
              <a:t>: example of multi-model seasonal verification, with performance analysis of a ROC area estimate using </a:t>
            </a:r>
            <a:r>
              <a:rPr lang="en-GB" sz="2800" dirty="0" err="1"/>
              <a:t>l</a:t>
            </a:r>
            <a:r>
              <a:rPr lang="en-GB" sz="2800" dirty="0" err="1" smtClean="0"/>
              <a:t>oadeR</a:t>
            </a:r>
            <a:r>
              <a:rPr lang="en-GB" sz="2800" dirty="0" smtClean="0"/>
              <a:t>, </a:t>
            </a:r>
            <a:r>
              <a:rPr lang="en-GB" sz="2800" dirty="0" err="1" smtClean="0"/>
              <a:t>SpecsVerification</a:t>
            </a:r>
            <a:r>
              <a:rPr lang="en-GB" sz="2800" dirty="0" smtClean="0"/>
              <a:t> and </a:t>
            </a:r>
            <a:r>
              <a:rPr lang="en-GB" sz="2800" dirty="0" err="1" smtClean="0"/>
              <a:t>easyVerification</a:t>
            </a:r>
            <a:endParaRPr lang="en-GB" sz="28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6939" y="149567"/>
            <a:ext cx="10425461" cy="513822"/>
          </a:xfrm>
        </p:spPr>
        <p:txBody>
          <a:bodyPr/>
          <a:lstStyle/>
          <a:p>
            <a:r>
              <a:rPr lang="en-GB" dirty="0" smtClean="0"/>
              <a:t>Scientific assessment and gap analysis</a:t>
            </a:r>
            <a:endParaRPr lang="en-GB" dirty="0"/>
          </a:p>
        </p:txBody>
      </p:sp>
      <p:sp>
        <p:nvSpPr>
          <p:cNvPr id="4" name="Text Box 12"/>
          <p:cNvSpPr txBox="1">
            <a:spLocks noChangeArrowheads="1"/>
          </p:cNvSpPr>
          <p:nvPr/>
        </p:nvSpPr>
        <p:spPr bwMode="auto">
          <a:xfrm>
            <a:off x="4145798" y="6519275"/>
            <a:ext cx="2990108" cy="343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6895" tIns="43448" rIns="86895" bIns="43448">
            <a:spAutoFit/>
          </a:bodyPr>
          <a:lstStyle>
            <a:lvl1pPr defTabSz="86836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86836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86836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86836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86836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>
              <a:lnSpc>
                <a:spcPct val="104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altLang="es-ES" sz="1600" dirty="0" smtClean="0">
                <a:solidFill>
                  <a:schemeClr val="tx2"/>
                </a:solidFill>
                <a:latin typeface="Calibri" pitchFamily="34" charset="0"/>
              </a:rPr>
              <a:t>J. </a:t>
            </a:r>
            <a:r>
              <a:rPr lang="en-GB" altLang="es-ES" sz="1600" dirty="0" err="1" smtClean="0">
                <a:solidFill>
                  <a:schemeClr val="tx2"/>
                </a:solidFill>
                <a:latin typeface="Calibri" pitchFamily="34" charset="0"/>
              </a:rPr>
              <a:t>Bedia</a:t>
            </a:r>
            <a:r>
              <a:rPr lang="en-GB" altLang="es-ES" sz="1600" dirty="0" smtClean="0">
                <a:solidFill>
                  <a:schemeClr val="tx2"/>
                </a:solidFill>
                <a:latin typeface="Calibri" pitchFamily="34" charset="0"/>
              </a:rPr>
              <a:t> (</a:t>
            </a:r>
            <a:r>
              <a:rPr lang="en-GB" altLang="es-ES" sz="1600" dirty="0" err="1" smtClean="0">
                <a:solidFill>
                  <a:schemeClr val="tx2"/>
                </a:solidFill>
                <a:latin typeface="Calibri" pitchFamily="34" charset="0"/>
              </a:rPr>
              <a:t>Predictia</a:t>
            </a:r>
            <a:r>
              <a:rPr lang="en-GB" altLang="es-ES" sz="1600" dirty="0" smtClean="0">
                <a:solidFill>
                  <a:schemeClr val="tx2"/>
                </a:solidFill>
                <a:latin typeface="Calibri" pitchFamily="34" charset="0"/>
              </a:rPr>
              <a:t>)</a:t>
            </a:r>
            <a:endParaRPr lang="en-US" altLang="es-ES" sz="1600" dirty="0">
              <a:solidFill>
                <a:schemeClr val="tx2"/>
              </a:solidFill>
              <a:latin typeface="Calibri" pitchFamily="34" charset="0"/>
            </a:endParaRPr>
          </a:p>
        </p:txBody>
      </p:sp>
      <p:pic>
        <p:nvPicPr>
          <p:cNvPr id="6" name="image10.png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5898774" y="2343001"/>
            <a:ext cx="3271520" cy="2136140"/>
          </a:xfrm>
          <a:prstGeom prst="rect">
            <a:avLst/>
          </a:prstGeom>
          <a:ln/>
        </p:spPr>
      </p:pic>
      <p:pic>
        <p:nvPicPr>
          <p:cNvPr id="7" name="image13.png"/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1771280" y="2289214"/>
            <a:ext cx="3378200" cy="4081145"/>
          </a:xfrm>
          <a:prstGeom prst="rect">
            <a:avLst/>
          </a:prstGeom>
          <a:ln/>
        </p:spPr>
      </p:pic>
      <p:pic>
        <p:nvPicPr>
          <p:cNvPr id="8" name="image08.png" descr="parallel_speedup_panel.pdf.png"/>
          <p:cNvPicPr>
            <a:picLocks noChangeAspect="1"/>
          </p:cNvPicPr>
          <p:nvPr/>
        </p:nvPicPr>
        <p:blipFill rotWithShape="1">
          <a:blip r:embed="rId5"/>
          <a:srcRect t="50663" b="-652"/>
          <a:stretch/>
        </p:blipFill>
        <p:spPr>
          <a:xfrm>
            <a:off x="5199549" y="3021879"/>
            <a:ext cx="6866965" cy="3161050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1598880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66" b="6505"/>
          <a:stretch/>
        </p:blipFill>
        <p:spPr bwMode="auto">
          <a:xfrm>
            <a:off x="4087820" y="2847818"/>
            <a:ext cx="4679663" cy="36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1688036" y="873185"/>
            <a:ext cx="9733004" cy="56460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b="1" dirty="0" smtClean="0"/>
              <a:t>Making the most of C3S</a:t>
            </a:r>
            <a:r>
              <a:rPr lang="en-GB" sz="2800" dirty="0" smtClean="0"/>
              <a:t>: bringing in observational and reference uncertainty in the EQC process.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6939" y="149567"/>
            <a:ext cx="10425461" cy="513822"/>
          </a:xfrm>
        </p:spPr>
        <p:txBody>
          <a:bodyPr/>
          <a:lstStyle/>
          <a:p>
            <a:r>
              <a:rPr lang="en-GB" dirty="0" smtClean="0"/>
              <a:t>Scientific assessment and gap analysis</a:t>
            </a:r>
            <a:endParaRPr lang="en-GB" dirty="0"/>
          </a:p>
        </p:txBody>
      </p:sp>
      <p:sp>
        <p:nvSpPr>
          <p:cNvPr id="4" name="Text Box 12"/>
          <p:cNvSpPr txBox="1">
            <a:spLocks noChangeArrowheads="1"/>
          </p:cNvSpPr>
          <p:nvPr/>
        </p:nvSpPr>
        <p:spPr bwMode="auto">
          <a:xfrm>
            <a:off x="4145798" y="6519275"/>
            <a:ext cx="2990108" cy="343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6895" tIns="43448" rIns="86895" bIns="43448">
            <a:spAutoFit/>
          </a:bodyPr>
          <a:lstStyle>
            <a:lvl1pPr defTabSz="86836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86836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86836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86836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86836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>
              <a:lnSpc>
                <a:spcPct val="104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altLang="es-ES" sz="1600" dirty="0">
                <a:solidFill>
                  <a:schemeClr val="tx2"/>
                </a:solidFill>
                <a:latin typeface="Calibri" pitchFamily="34" charset="0"/>
              </a:rPr>
              <a:t>O</a:t>
            </a:r>
            <a:r>
              <a:rPr lang="en-GB" altLang="es-ES" sz="1600" dirty="0" smtClean="0">
                <a:solidFill>
                  <a:schemeClr val="tx2"/>
                </a:solidFill>
                <a:latin typeface="Calibri" pitchFamily="34" charset="0"/>
              </a:rPr>
              <a:t>. </a:t>
            </a:r>
            <a:r>
              <a:rPr lang="en-GB" altLang="es-ES" sz="1600" dirty="0" err="1" smtClean="0">
                <a:solidFill>
                  <a:schemeClr val="tx2"/>
                </a:solidFill>
                <a:latin typeface="Calibri" pitchFamily="34" charset="0"/>
              </a:rPr>
              <a:t>Bellprat</a:t>
            </a:r>
            <a:r>
              <a:rPr lang="en-GB" altLang="es-ES" sz="1600" dirty="0" smtClean="0">
                <a:solidFill>
                  <a:schemeClr val="tx2"/>
                </a:solidFill>
                <a:latin typeface="Calibri" pitchFamily="34" charset="0"/>
              </a:rPr>
              <a:t> (BSC)</a:t>
            </a:r>
            <a:endParaRPr lang="en-US" altLang="es-ES" sz="1600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10" name="Tartalom helye 4"/>
          <p:cNvSpPr txBox="1">
            <a:spLocks/>
          </p:cNvSpPr>
          <p:nvPr/>
        </p:nvSpPr>
        <p:spPr>
          <a:xfrm>
            <a:off x="2370501" y="1939942"/>
            <a:ext cx="8315448" cy="11768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altLang="en-US" sz="2200" dirty="0" smtClean="0"/>
              <a:t>Niño </a:t>
            </a:r>
            <a:r>
              <a:rPr lang="en-GB" altLang="en-US" sz="2200" dirty="0"/>
              <a:t>3.4 SST correlation of the ensemble mean for </a:t>
            </a:r>
            <a:r>
              <a:rPr lang="en-GB" altLang="en-US" sz="2200" dirty="0" smtClean="0"/>
              <a:t>EC-Earth3.1 </a:t>
            </a:r>
            <a:r>
              <a:rPr lang="en-GB" altLang="en-US" sz="2200" dirty="0"/>
              <a:t>(T511/ORCA025) predictions with </a:t>
            </a:r>
            <a:r>
              <a:rPr lang="en-GB" altLang="en-US" sz="2200" dirty="0" err="1"/>
              <a:t>ERAInt</a:t>
            </a:r>
            <a:r>
              <a:rPr lang="en-GB" altLang="en-US" sz="2200" dirty="0"/>
              <a:t> and GLORYS2v1 </a:t>
            </a:r>
            <a:r>
              <a:rPr lang="en-GB" altLang="en-US" sz="2200" dirty="0" err="1"/>
              <a:t>ics</a:t>
            </a:r>
            <a:r>
              <a:rPr lang="en-GB" altLang="en-US" sz="2200" dirty="0"/>
              <a:t>, and BSC sea-ice reconstruction </a:t>
            </a:r>
            <a:r>
              <a:rPr lang="en-GB" altLang="en-US" sz="2200" dirty="0" smtClean="0"/>
              <a:t>started </a:t>
            </a:r>
            <a:r>
              <a:rPr lang="en-GB" altLang="en-US" sz="2200" dirty="0"/>
              <a:t>every May over </a:t>
            </a:r>
            <a:r>
              <a:rPr lang="en-GB" altLang="en-US" sz="2200" dirty="0" smtClean="0"/>
              <a:t>1993-2009</a:t>
            </a:r>
            <a:endParaRPr lang="en-GB" altLang="en-US" sz="2200" dirty="0"/>
          </a:p>
        </p:txBody>
      </p:sp>
    </p:spTree>
    <p:extLst>
      <p:ext uri="{BB962C8B-B14F-4D97-AF65-F5344CB8AC3E}">
        <p14:creationId xmlns:p14="http://schemas.microsoft.com/office/powerpoint/2010/main" val="3660029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1688036" y="819398"/>
            <a:ext cx="9733004" cy="56460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b="1" dirty="0" smtClean="0"/>
              <a:t>How to identify data/products to ensure a minimum quality?</a:t>
            </a:r>
          </a:p>
          <a:p>
            <a:pPr>
              <a:spcBef>
                <a:spcPts val="0"/>
              </a:spcBef>
            </a:pPr>
            <a:r>
              <a:rPr lang="en-GB" sz="2800" dirty="0"/>
              <a:t>Reproducibility: ability of an entire </a:t>
            </a:r>
            <a:r>
              <a:rPr lang="en-GB" sz="2800" dirty="0" smtClean="0"/>
              <a:t>process </a:t>
            </a:r>
            <a:r>
              <a:rPr lang="en-GB" sz="2800" dirty="0"/>
              <a:t>to be </a:t>
            </a:r>
            <a:r>
              <a:rPr lang="en-GB" sz="2800" dirty="0" smtClean="0"/>
              <a:t>duplicated.</a:t>
            </a:r>
            <a:endParaRPr lang="en-GB" sz="2800" dirty="0"/>
          </a:p>
          <a:p>
            <a:pPr>
              <a:spcBef>
                <a:spcPts val="0"/>
              </a:spcBef>
            </a:pPr>
            <a:r>
              <a:rPr lang="en-GB" sz="2800" dirty="0"/>
              <a:t>Traceability: ability to verify the history, location, or application of an item by means of documented recorded </a:t>
            </a:r>
            <a:r>
              <a:rPr lang="en-GB" sz="2800" dirty="0" smtClean="0"/>
              <a:t>identification.</a:t>
            </a:r>
            <a:endParaRPr lang="en-GB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6939" y="149567"/>
            <a:ext cx="10425461" cy="513822"/>
          </a:xfrm>
        </p:spPr>
        <p:txBody>
          <a:bodyPr/>
          <a:lstStyle/>
          <a:p>
            <a:r>
              <a:rPr lang="en-GB" dirty="0" smtClean="0"/>
              <a:t>CDS requirements and EQC framework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77" t="7577" r="17876" b="3114"/>
          <a:stretch/>
        </p:blipFill>
        <p:spPr>
          <a:xfrm>
            <a:off x="4149743" y="2531609"/>
            <a:ext cx="4932000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482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1688036" y="819398"/>
            <a:ext cx="9733004" cy="56460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b="1" dirty="0" smtClean="0"/>
              <a:t>How to identify data/products to ensure a minimum quality?</a:t>
            </a:r>
          </a:p>
          <a:p>
            <a:pPr>
              <a:spcBef>
                <a:spcPts val="0"/>
              </a:spcBef>
            </a:pPr>
            <a:r>
              <a:rPr lang="en-GB" sz="2800" dirty="0"/>
              <a:t>Reproducibility: ability of an entire </a:t>
            </a:r>
            <a:r>
              <a:rPr lang="en-GB" sz="2800" dirty="0" smtClean="0"/>
              <a:t>process </a:t>
            </a:r>
            <a:r>
              <a:rPr lang="en-GB" sz="2800" dirty="0"/>
              <a:t>to be </a:t>
            </a:r>
            <a:r>
              <a:rPr lang="en-GB" sz="2800" dirty="0" smtClean="0"/>
              <a:t>duplicated.</a:t>
            </a:r>
            <a:endParaRPr lang="en-GB" sz="2800" dirty="0"/>
          </a:p>
          <a:p>
            <a:pPr>
              <a:spcBef>
                <a:spcPts val="0"/>
              </a:spcBef>
            </a:pPr>
            <a:r>
              <a:rPr lang="en-GB" sz="2800" dirty="0"/>
              <a:t>Traceability: ability to verify the history, location, or application of an item by means of documented recorded </a:t>
            </a:r>
            <a:r>
              <a:rPr lang="en-GB" sz="2800" dirty="0" smtClean="0"/>
              <a:t>identification.</a:t>
            </a:r>
          </a:p>
          <a:p>
            <a:pPr>
              <a:spcBef>
                <a:spcPts val="0"/>
              </a:spcBef>
            </a:pPr>
            <a:endParaRPr lang="en-GB" sz="2800" dirty="0"/>
          </a:p>
          <a:p>
            <a:pPr>
              <a:spcBef>
                <a:spcPts val="0"/>
              </a:spcBef>
            </a:pPr>
            <a:endParaRPr lang="en-GB" sz="2800" dirty="0" smtClean="0"/>
          </a:p>
          <a:p>
            <a:pPr>
              <a:spcBef>
                <a:spcPts val="0"/>
              </a:spcBef>
            </a:pPr>
            <a:endParaRPr lang="en-GB" sz="2800" dirty="0" smtClean="0"/>
          </a:p>
          <a:p>
            <a:pPr marL="0" indent="0" algn="ctr">
              <a:spcBef>
                <a:spcPts val="0"/>
              </a:spcBef>
              <a:buNone/>
            </a:pPr>
            <a:r>
              <a:rPr lang="en-GB" sz="2800" dirty="0" smtClean="0">
                <a:hlinkClick r:id="rId2"/>
              </a:rPr>
              <a:t>Seasonal forecasts of wind speed</a:t>
            </a:r>
            <a:endParaRPr lang="en-GB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6939" y="149567"/>
            <a:ext cx="10425461" cy="513822"/>
          </a:xfrm>
        </p:spPr>
        <p:txBody>
          <a:bodyPr/>
          <a:lstStyle/>
          <a:p>
            <a:r>
              <a:rPr lang="en-GB" dirty="0" smtClean="0"/>
              <a:t>CDS requirements and EQC framework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6091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1688036" y="819398"/>
            <a:ext cx="9733004" cy="56460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b="1" dirty="0" smtClean="0"/>
              <a:t>How to identify data/products to ensure a minimum quality?</a:t>
            </a:r>
          </a:p>
          <a:p>
            <a:pPr>
              <a:spcBef>
                <a:spcPts val="0"/>
              </a:spcBef>
            </a:pPr>
            <a:r>
              <a:rPr lang="en-GB" sz="2800" dirty="0" smtClean="0"/>
              <a:t>Generalised metadata and provenance information are key elements of all the components of the service.</a:t>
            </a:r>
            <a:endParaRPr lang="en-GB" sz="2800" dirty="0"/>
          </a:p>
          <a:p>
            <a:pPr>
              <a:spcBef>
                <a:spcPts val="0"/>
              </a:spcBef>
            </a:pPr>
            <a:r>
              <a:rPr lang="en-GB" sz="2800" dirty="0" smtClean="0"/>
              <a:t>Two approaches for product provenance are under discussion: S-PROV and Resource Description Framework (RDF). They are not mutually exclusive.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6939" y="149567"/>
            <a:ext cx="10425461" cy="513822"/>
          </a:xfrm>
        </p:spPr>
        <p:txBody>
          <a:bodyPr/>
          <a:lstStyle/>
          <a:p>
            <a:r>
              <a:rPr lang="en-GB" dirty="0" smtClean="0"/>
              <a:t>CDS requirements and EQC framework</a:t>
            </a:r>
            <a:endParaRPr lang="en-GB" dirty="0"/>
          </a:p>
        </p:txBody>
      </p:sp>
      <p:grpSp>
        <p:nvGrpSpPr>
          <p:cNvPr id="3" name="Group 2"/>
          <p:cNvGrpSpPr/>
          <p:nvPr/>
        </p:nvGrpSpPr>
        <p:grpSpPr>
          <a:xfrm>
            <a:off x="3339236" y="3531932"/>
            <a:ext cx="6777348" cy="3030268"/>
            <a:chOff x="3339236" y="3531932"/>
            <a:chExt cx="6777348" cy="3030268"/>
          </a:xfrm>
        </p:grpSpPr>
        <p:pic>
          <p:nvPicPr>
            <p:cNvPr id="5" name="53079fba47d55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 rot="9571884">
              <a:off x="7264435" y="5464813"/>
              <a:ext cx="1065034" cy="570298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6" name="pasted-image.pdf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4325591" y="4386271"/>
              <a:ext cx="1163330" cy="502534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7" name="Reporting-and-Rules-Engine.jp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7881873" y="4550476"/>
              <a:ext cx="1655544" cy="734126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8" name="Shape 141"/>
            <p:cNvSpPr/>
            <p:nvPr/>
          </p:nvSpPr>
          <p:spPr>
            <a:xfrm>
              <a:off x="8236278" y="5545416"/>
              <a:ext cx="1880306" cy="130822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anchor="b"/>
            <a:lstStyle>
              <a:lvl1pPr algn="l" defTabSz="914400">
                <a:defRPr sz="2000" b="1" i="1">
                  <a:solidFill>
                    <a:srgbClr val="FF2600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rPr sz="1400" dirty="0">
                  <a:latin typeface="+mj-lt"/>
                </a:rPr>
                <a:t>Report /  Outreach / Preserve</a:t>
              </a:r>
            </a:p>
          </p:txBody>
        </p:sp>
        <p:pic>
          <p:nvPicPr>
            <p:cNvPr id="9" name="Linux_command-line._Bash._GNOME_Terminal._screenshot.png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3339236" y="4386271"/>
              <a:ext cx="966924" cy="502534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10" name="notebooks.png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3864518" y="4893811"/>
              <a:ext cx="1076223" cy="502534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11" name="Shape 144"/>
            <p:cNvSpPr/>
            <p:nvPr/>
          </p:nvSpPr>
          <p:spPr>
            <a:xfrm>
              <a:off x="6188111" y="4384076"/>
              <a:ext cx="1415447" cy="120622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anchor="b"/>
            <a:lstStyle>
              <a:lvl1pPr algn="l" defTabSz="914400">
                <a:defRPr sz="2000" b="1" i="1">
                  <a:solidFill>
                    <a:srgbClr val="FF2600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rPr sz="1400" dirty="0">
                  <a:latin typeface="+mj-lt"/>
                </a:rPr>
                <a:t>Validate </a:t>
              </a:r>
            </a:p>
          </p:txBody>
        </p:sp>
        <p:sp>
          <p:nvSpPr>
            <p:cNvPr id="12" name="Shape 145"/>
            <p:cNvSpPr/>
            <p:nvPr/>
          </p:nvSpPr>
          <p:spPr>
            <a:xfrm>
              <a:off x="6309572" y="6446250"/>
              <a:ext cx="1104076" cy="11595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anchor="b"/>
            <a:lstStyle>
              <a:lvl1pPr algn="l" defTabSz="914400">
                <a:defRPr sz="2000" b="1" i="1">
                  <a:solidFill>
                    <a:srgbClr val="FF2600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rPr sz="1400" dirty="0">
                  <a:latin typeface="+mj-lt"/>
                </a:rPr>
                <a:t>Repeat / Verify</a:t>
              </a:r>
            </a:p>
          </p:txBody>
        </p:sp>
        <p:grpSp>
          <p:nvGrpSpPr>
            <p:cNvPr id="13" name="Group 148"/>
            <p:cNvGrpSpPr/>
            <p:nvPr/>
          </p:nvGrpSpPr>
          <p:grpSpPr>
            <a:xfrm>
              <a:off x="5827758" y="4656331"/>
              <a:ext cx="1415434" cy="941397"/>
              <a:chOff x="0" y="0"/>
              <a:chExt cx="2713409" cy="2604274"/>
            </a:xfrm>
          </p:grpSpPr>
          <p:pic>
            <p:nvPicPr>
              <p:cNvPr id="25" name="pasted-image.png"/>
              <p:cNvPicPr>
                <a:picLocks noChangeAspect="1"/>
              </p:cNvPicPr>
              <p:nvPr/>
            </p:nvPicPr>
            <p:blipFill>
              <a:blip r:embed="rId7">
                <a:extLst/>
              </a:blip>
              <a:srcRect/>
              <a:stretch>
                <a:fillRect/>
              </a:stretch>
            </p:blipFill>
            <p:spPr>
              <a:xfrm>
                <a:off x="0" y="0"/>
                <a:ext cx="2713410" cy="2604275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26" name="Shape 147"/>
              <p:cNvSpPr/>
              <p:nvPr/>
            </p:nvSpPr>
            <p:spPr>
              <a:xfrm>
                <a:off x="126443" y="1154465"/>
                <a:ext cx="2460548" cy="29536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0" tIns="0" rIns="0" bIns="0" numCol="1" anchor="b">
                <a:noAutofit/>
              </a:bodyPr>
              <a:lstStyle>
                <a:lvl1pPr algn="l" defTabSz="914400">
                  <a:defRPr sz="2000" b="1" i="1">
                    <a:solidFill>
                      <a:srgbClr val="FF2600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lvl1pPr>
              </a:lstStyle>
              <a:p>
                <a:r>
                  <a:rPr sz="1400" dirty="0" err="1">
                    <a:latin typeface="+mj-lt"/>
                  </a:rPr>
                  <a:t>Analyse</a:t>
                </a:r>
                <a:r>
                  <a:rPr sz="1400" dirty="0">
                    <a:latin typeface="+mj-lt"/>
                  </a:rPr>
                  <a:t> / Discover</a:t>
                </a:r>
              </a:p>
            </p:txBody>
          </p:sp>
        </p:grpSp>
        <p:pic>
          <p:nvPicPr>
            <p:cNvPr id="14" name="Replication.jpg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5893710" y="5823792"/>
              <a:ext cx="1283530" cy="537901"/>
            </a:xfrm>
            <a:prstGeom prst="rect">
              <a:avLst/>
            </a:prstGeom>
            <a:ln w="12700">
              <a:miter lim="400000"/>
            </a:ln>
          </p:spPr>
        </p:pic>
        <p:grpSp>
          <p:nvGrpSpPr>
            <p:cNvPr id="15" name="Group 152"/>
            <p:cNvGrpSpPr/>
            <p:nvPr/>
          </p:nvGrpSpPr>
          <p:grpSpPr>
            <a:xfrm>
              <a:off x="4899652" y="4045619"/>
              <a:ext cx="1104076" cy="734126"/>
              <a:chOff x="0" y="0"/>
              <a:chExt cx="2116532" cy="2030879"/>
            </a:xfrm>
          </p:grpSpPr>
          <p:pic>
            <p:nvPicPr>
              <p:cNvPr id="23" name="53079fba47d55.png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 rot="8889017">
                <a:off x="1050552" y="1106764"/>
                <a:ext cx="944517" cy="729854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24" name="53079fba47d55.png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 rot="20941644">
                <a:off x="62574" y="85609"/>
                <a:ext cx="971660" cy="750828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pic>
          <p:nvPicPr>
            <p:cNvPr id="17" name="pasted-image.png"/>
            <p:cNvPicPr>
              <a:picLocks noChangeAspect="1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5478656" y="3531932"/>
              <a:ext cx="1933481" cy="761600"/>
            </a:xfrm>
            <a:prstGeom prst="rect">
              <a:avLst/>
            </a:prstGeom>
            <a:ln w="12700">
              <a:miter lim="400000"/>
            </a:ln>
          </p:spPr>
        </p:pic>
        <p:grpSp>
          <p:nvGrpSpPr>
            <p:cNvPr id="18" name="Group 156"/>
            <p:cNvGrpSpPr/>
            <p:nvPr/>
          </p:nvGrpSpPr>
          <p:grpSpPr>
            <a:xfrm rot="5215208">
              <a:off x="7361063" y="3891861"/>
              <a:ext cx="723339" cy="1041641"/>
              <a:chOff x="154078" y="63633"/>
              <a:chExt cx="2001040" cy="1996841"/>
            </a:xfrm>
          </p:grpSpPr>
          <p:pic>
            <p:nvPicPr>
              <p:cNvPr id="21" name="53079fba47d55.png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 rot="8889017">
                <a:off x="1089139" y="1136359"/>
                <a:ext cx="944517" cy="729854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22" name="53079fba47d55.png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 rot="19894720">
                <a:off x="274201" y="249616"/>
                <a:ext cx="971660" cy="750828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pic>
          <p:nvPicPr>
            <p:cNvPr id="19" name="53079fba47d55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 rot="14321689">
              <a:off x="4816708" y="5338471"/>
              <a:ext cx="738033" cy="822981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20" name="Shape 158"/>
            <p:cNvSpPr/>
            <p:nvPr/>
          </p:nvSpPr>
          <p:spPr>
            <a:xfrm>
              <a:off x="3405022" y="5688443"/>
              <a:ext cx="2165343" cy="11595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anchor="b"/>
            <a:lstStyle>
              <a:lvl1pPr algn="l" defTabSz="914400">
                <a:defRPr sz="2000" b="1" i="1">
                  <a:solidFill>
                    <a:srgbClr val="FF2600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rPr sz="1400" dirty="0">
                  <a:latin typeface="+mj-lt"/>
                </a:rPr>
                <a:t>Procedures /  Tools / Development</a:t>
              </a:r>
            </a:p>
          </p:txBody>
        </p:sp>
      </p:grpSp>
      <p:sp>
        <p:nvSpPr>
          <p:cNvPr id="27" name="Text Box 12"/>
          <p:cNvSpPr txBox="1">
            <a:spLocks noChangeArrowheads="1"/>
          </p:cNvSpPr>
          <p:nvPr/>
        </p:nvSpPr>
        <p:spPr bwMode="auto">
          <a:xfrm>
            <a:off x="4145798" y="6519275"/>
            <a:ext cx="2990108" cy="343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6895" tIns="43448" rIns="86895" bIns="43448">
            <a:spAutoFit/>
          </a:bodyPr>
          <a:lstStyle>
            <a:lvl1pPr defTabSz="86836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86836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86836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86836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86836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>
              <a:lnSpc>
                <a:spcPct val="104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altLang="es-ES" sz="1600" dirty="0">
                <a:solidFill>
                  <a:schemeClr val="tx2"/>
                </a:solidFill>
                <a:latin typeface="Calibri" pitchFamily="34" charset="0"/>
              </a:rPr>
              <a:t>A</a:t>
            </a:r>
            <a:r>
              <a:rPr lang="en-GB" altLang="es-ES" sz="1600" dirty="0" smtClean="0">
                <a:solidFill>
                  <a:schemeClr val="tx2"/>
                </a:solidFill>
                <a:latin typeface="Calibri" pitchFamily="34" charset="0"/>
              </a:rPr>
              <a:t>. </a:t>
            </a:r>
            <a:r>
              <a:rPr lang="en-GB" altLang="es-ES" sz="1600" dirty="0" err="1" smtClean="0">
                <a:solidFill>
                  <a:schemeClr val="tx2"/>
                </a:solidFill>
                <a:latin typeface="Calibri" pitchFamily="34" charset="0"/>
              </a:rPr>
              <a:t>Spinuso</a:t>
            </a:r>
            <a:r>
              <a:rPr lang="en-GB" altLang="es-ES" sz="1600" dirty="0" smtClean="0">
                <a:solidFill>
                  <a:schemeClr val="tx2"/>
                </a:solidFill>
                <a:latin typeface="Calibri" pitchFamily="34" charset="0"/>
              </a:rPr>
              <a:t> (KNMI)</a:t>
            </a:r>
            <a:endParaRPr lang="en-US" altLang="es-ES" sz="1600" dirty="0">
              <a:solidFill>
                <a:schemeClr val="tx2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511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206"/>
          <p:cNvPicPr>
            <a:picLocks noChangeAspect="1"/>
          </p:cNvPicPr>
          <p:nvPr/>
        </p:nvPicPr>
        <p:blipFill>
          <a:blip r:embed="rId2"/>
          <a:stretch/>
        </p:blipFill>
        <p:spPr>
          <a:xfrm>
            <a:off x="4088923" y="3114911"/>
            <a:ext cx="4767172" cy="3474154"/>
          </a:xfrm>
          <a:prstGeom prst="rect">
            <a:avLst/>
          </a:prstGeom>
          <a:ln>
            <a:noFill/>
          </a:ln>
        </p:spPr>
      </p:pic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1688036" y="819398"/>
            <a:ext cx="10091588" cy="56460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b="1" dirty="0" smtClean="0"/>
              <a:t>How to identify data/products to ensure a minimum quality?</a:t>
            </a:r>
          </a:p>
          <a:p>
            <a:pPr>
              <a:spcBef>
                <a:spcPts val="0"/>
              </a:spcBef>
            </a:pPr>
            <a:r>
              <a:rPr lang="en-GB" sz="2800" dirty="0" smtClean="0"/>
              <a:t>The </a:t>
            </a:r>
            <a:r>
              <a:rPr lang="en-GB" sz="2800" dirty="0" smtClean="0">
                <a:hlinkClick r:id="rId3"/>
              </a:rPr>
              <a:t>RDF-based approach</a:t>
            </a:r>
            <a:r>
              <a:rPr lang="en-GB" sz="2800" dirty="0" smtClean="0"/>
              <a:t> aims at the reproducibility of objects (</a:t>
            </a:r>
            <a:r>
              <a:rPr lang="en-GB" sz="2800" dirty="0" err="1" smtClean="0"/>
              <a:t>NetCDF</a:t>
            </a:r>
            <a:r>
              <a:rPr lang="en-GB" sz="2800" dirty="0" smtClean="0"/>
              <a:t> file, image) with human and machine-readable solution.</a:t>
            </a:r>
          </a:p>
          <a:p>
            <a:pPr>
              <a:spcBef>
                <a:spcPts val="0"/>
              </a:spcBef>
            </a:pPr>
            <a:r>
              <a:rPr lang="en-GB" sz="2800" dirty="0" smtClean="0"/>
              <a:t>It uses a semantic metadata model that builds the vocabularies on existing initiatives (e.g. VALUE for downscaling).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6939" y="149567"/>
            <a:ext cx="10425461" cy="513822"/>
          </a:xfrm>
        </p:spPr>
        <p:txBody>
          <a:bodyPr/>
          <a:lstStyle/>
          <a:p>
            <a:r>
              <a:rPr lang="en-GB" dirty="0" smtClean="0"/>
              <a:t>CDS requirements and EQC framework</a:t>
            </a:r>
            <a:endParaRPr lang="en-GB" dirty="0"/>
          </a:p>
        </p:txBody>
      </p:sp>
      <p:sp>
        <p:nvSpPr>
          <p:cNvPr id="5" name="Text Box 12"/>
          <p:cNvSpPr txBox="1">
            <a:spLocks noChangeArrowheads="1"/>
          </p:cNvSpPr>
          <p:nvPr/>
        </p:nvSpPr>
        <p:spPr bwMode="auto">
          <a:xfrm>
            <a:off x="4145798" y="6519275"/>
            <a:ext cx="2990108" cy="343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6895" tIns="43448" rIns="86895" bIns="43448">
            <a:spAutoFit/>
          </a:bodyPr>
          <a:lstStyle>
            <a:lvl1pPr defTabSz="86836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86836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86836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86836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86836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>
              <a:lnSpc>
                <a:spcPct val="104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altLang="es-ES" sz="1600" dirty="0" smtClean="0">
                <a:solidFill>
                  <a:schemeClr val="tx2"/>
                </a:solidFill>
                <a:latin typeface="Calibri" pitchFamily="34" charset="0"/>
              </a:rPr>
              <a:t>D. San Martín (PREDICTIA)</a:t>
            </a:r>
            <a:endParaRPr lang="en-US" altLang="es-ES" sz="1600" dirty="0">
              <a:solidFill>
                <a:schemeClr val="tx2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0424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1688036" y="819398"/>
            <a:ext cx="9733004" cy="56460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b="1" dirty="0" smtClean="0"/>
              <a:t>How to identify data/products to ensure a minimum quality?</a:t>
            </a:r>
          </a:p>
          <a:p>
            <a:pPr>
              <a:spcBef>
                <a:spcPts val="0"/>
              </a:spcBef>
            </a:pPr>
            <a:r>
              <a:rPr lang="en-GB" sz="2800" dirty="0" smtClean="0"/>
              <a:t>S-PROV represents </a:t>
            </a:r>
            <a:r>
              <a:rPr lang="en-GB" sz="2800" dirty="0"/>
              <a:t>the </a:t>
            </a:r>
            <a:r>
              <a:rPr lang="en-GB" sz="2800" dirty="0">
                <a:ea typeface="Gill Sans SemiBold"/>
                <a:cs typeface="Gill Sans SemiBold"/>
                <a:sym typeface="Gill Sans SemiBold"/>
              </a:rPr>
              <a:t>relationships</a:t>
            </a:r>
            <a:r>
              <a:rPr lang="en-GB" sz="2800" dirty="0"/>
              <a:t> occurring between the players of a </a:t>
            </a:r>
            <a:r>
              <a:rPr lang="en-GB" sz="2800" dirty="0">
                <a:ea typeface="Gill Sans SemiBold"/>
                <a:cs typeface="Gill Sans SemiBold"/>
                <a:sym typeface="Gill Sans SemiBold"/>
              </a:rPr>
              <a:t>data-intensive</a:t>
            </a:r>
            <a:r>
              <a:rPr lang="en-GB" sz="2800" dirty="0"/>
              <a:t> computation in a </a:t>
            </a:r>
            <a:r>
              <a:rPr lang="en-GB" sz="2800" dirty="0">
                <a:ea typeface="Gill Sans SemiBold"/>
                <a:cs typeface="Gill Sans SemiBold"/>
                <a:sym typeface="Gill Sans SemiBold"/>
              </a:rPr>
              <a:t>scientific </a:t>
            </a:r>
            <a:r>
              <a:rPr lang="en-GB" sz="2800" dirty="0" smtClean="0">
                <a:ea typeface="Gill Sans SemiBold"/>
                <a:cs typeface="Gill Sans SemiBold"/>
                <a:sym typeface="Gill Sans SemiBold"/>
              </a:rPr>
              <a:t>domain</a:t>
            </a:r>
            <a:r>
              <a:rPr lang="en-GB" sz="2800" dirty="0" smtClean="0"/>
              <a:t>.</a:t>
            </a:r>
          </a:p>
          <a:p>
            <a:pPr>
              <a:spcBef>
                <a:spcPts val="0"/>
              </a:spcBef>
            </a:pPr>
            <a:r>
              <a:rPr lang="en-GB" sz="2800" dirty="0" smtClean="0"/>
              <a:t>Uses W3C PROV as data model and S-</a:t>
            </a:r>
            <a:r>
              <a:rPr lang="en-GB" sz="2800" dirty="0" err="1" smtClean="0"/>
              <a:t>PROVFlow</a:t>
            </a:r>
            <a:r>
              <a:rPr lang="en-GB" sz="2800" dirty="0" smtClean="0"/>
              <a:t>  for reproducibility as a service.</a:t>
            </a:r>
          </a:p>
          <a:p>
            <a:pPr>
              <a:spcBef>
                <a:spcPts val="0"/>
              </a:spcBef>
            </a:pPr>
            <a:endParaRPr lang="en-GB" sz="28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6939" y="149567"/>
            <a:ext cx="10425461" cy="513822"/>
          </a:xfrm>
        </p:spPr>
        <p:txBody>
          <a:bodyPr/>
          <a:lstStyle/>
          <a:p>
            <a:r>
              <a:rPr lang="en-GB" dirty="0" smtClean="0"/>
              <a:t>CDS requirements and EQC framework</a:t>
            </a:r>
            <a:endParaRPr lang="en-GB" dirty="0"/>
          </a:p>
        </p:txBody>
      </p:sp>
      <p:pic>
        <p:nvPicPr>
          <p:cNvPr id="4" name="templat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466115" y="3070646"/>
            <a:ext cx="4355146" cy="3679779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ext Box 12"/>
          <p:cNvSpPr txBox="1">
            <a:spLocks noChangeArrowheads="1"/>
          </p:cNvSpPr>
          <p:nvPr/>
        </p:nvSpPr>
        <p:spPr bwMode="auto">
          <a:xfrm>
            <a:off x="4145798" y="6519275"/>
            <a:ext cx="2990108" cy="343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6895" tIns="43448" rIns="86895" bIns="43448">
            <a:spAutoFit/>
          </a:bodyPr>
          <a:lstStyle>
            <a:lvl1pPr defTabSz="86836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86836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86836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86836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86836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>
              <a:lnSpc>
                <a:spcPct val="104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altLang="es-ES" sz="1600" dirty="0">
                <a:solidFill>
                  <a:schemeClr val="tx2"/>
                </a:solidFill>
                <a:latin typeface="Calibri" pitchFamily="34" charset="0"/>
              </a:rPr>
              <a:t>A</a:t>
            </a:r>
            <a:r>
              <a:rPr lang="en-GB" altLang="es-ES" sz="1600" dirty="0" smtClean="0">
                <a:solidFill>
                  <a:schemeClr val="tx2"/>
                </a:solidFill>
                <a:latin typeface="Calibri" pitchFamily="34" charset="0"/>
              </a:rPr>
              <a:t>. </a:t>
            </a:r>
            <a:r>
              <a:rPr lang="en-GB" altLang="es-ES" sz="1600" dirty="0" err="1" smtClean="0">
                <a:solidFill>
                  <a:schemeClr val="tx2"/>
                </a:solidFill>
                <a:latin typeface="Calibri" pitchFamily="34" charset="0"/>
              </a:rPr>
              <a:t>Spinuso</a:t>
            </a:r>
            <a:r>
              <a:rPr lang="en-GB" altLang="es-ES" sz="1600" dirty="0" smtClean="0">
                <a:solidFill>
                  <a:schemeClr val="tx2"/>
                </a:solidFill>
                <a:latin typeface="Calibri" pitchFamily="34" charset="0"/>
              </a:rPr>
              <a:t> (KNMI)</a:t>
            </a:r>
            <a:endParaRPr lang="en-US" altLang="es-ES" sz="1600" dirty="0">
              <a:solidFill>
                <a:schemeClr val="tx2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7261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1691856" y="3140968"/>
            <a:ext cx="1344149" cy="1344149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</a:rPr>
              <a:t>EQC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4012544" y="1858790"/>
            <a:ext cx="1728192" cy="1056117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</a:rPr>
              <a:t>CDS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012544" y="4796633"/>
            <a:ext cx="1728192" cy="99101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</a:rPr>
              <a:t>SIS</a:t>
            </a:r>
          </a:p>
        </p:txBody>
      </p:sp>
      <p:sp>
        <p:nvSpPr>
          <p:cNvPr id="6" name="Right Arrow 5"/>
          <p:cNvSpPr/>
          <p:nvPr/>
        </p:nvSpPr>
        <p:spPr>
          <a:xfrm>
            <a:off x="5938460" y="984164"/>
            <a:ext cx="1304544" cy="384043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7" name="Right Arrow 6"/>
          <p:cNvSpPr/>
          <p:nvPr/>
        </p:nvSpPr>
        <p:spPr>
          <a:xfrm rot="19279018">
            <a:off x="3009791" y="3009707"/>
            <a:ext cx="1072965" cy="389893"/>
          </a:xfrm>
          <a:prstGeom prst="rightArrow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8" name="Right Arrow 7"/>
          <p:cNvSpPr/>
          <p:nvPr/>
        </p:nvSpPr>
        <p:spPr>
          <a:xfrm rot="2680429">
            <a:off x="3061863" y="4167561"/>
            <a:ext cx="1161669" cy="454955"/>
          </a:xfrm>
          <a:prstGeom prst="rightArrow">
            <a:avLst>
              <a:gd name="adj1" fmla="val 43801"/>
              <a:gd name="adj2" fmla="val 50000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5938460" y="1787073"/>
            <a:ext cx="1304544" cy="384043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5938460" y="2620860"/>
            <a:ext cx="1304544" cy="384043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5938460" y="4735447"/>
            <a:ext cx="1304544" cy="384043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7718827" y="824275"/>
            <a:ext cx="3313605" cy="67746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67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</a:rPr>
              <a:t>Quality assurance for seasonal forecasts</a:t>
            </a:r>
            <a:endParaRPr lang="en-US" sz="1867" dirty="0">
              <a:ln>
                <a:solidFill>
                  <a:sysClr val="windowText" lastClr="000000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7718827" y="1640366"/>
            <a:ext cx="3313605" cy="67746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67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</a:rPr>
              <a:t>Quality assurance framework for earth observations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7711103" y="2489738"/>
            <a:ext cx="3313605" cy="67746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67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</a:rPr>
              <a:t>Quality assurance for climate projections</a:t>
            </a:r>
          </a:p>
        </p:txBody>
      </p:sp>
      <p:sp>
        <p:nvSpPr>
          <p:cNvPr id="15" name="Right Arrow 14"/>
          <p:cNvSpPr/>
          <p:nvPr/>
        </p:nvSpPr>
        <p:spPr>
          <a:xfrm>
            <a:off x="5938460" y="3454648"/>
            <a:ext cx="1304544" cy="384043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7700997" y="3307941"/>
            <a:ext cx="3313605" cy="67746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67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</a:rPr>
              <a:t>Quality assessment of ECV products and </a:t>
            </a:r>
            <a:r>
              <a:rPr lang="en-US" sz="1867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</a:rPr>
              <a:t>reanalyses</a:t>
            </a:r>
            <a:r>
              <a:rPr lang="en-US" sz="1867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7700997" y="4493761"/>
            <a:ext cx="3313605" cy="67746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67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</a:rPr>
              <a:t>Sectoral gap analysis and user requirements</a:t>
            </a:r>
          </a:p>
        </p:txBody>
      </p:sp>
      <p:sp>
        <p:nvSpPr>
          <p:cNvPr id="18" name="Right Arrow 17"/>
          <p:cNvSpPr/>
          <p:nvPr/>
        </p:nvSpPr>
        <p:spPr>
          <a:xfrm>
            <a:off x="5938460" y="5662463"/>
            <a:ext cx="1304544" cy="322085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7700997" y="5452875"/>
            <a:ext cx="3313605" cy="67746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67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EQC </a:t>
            </a:r>
            <a:r>
              <a:rPr lang="en-US" sz="1867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of operational SIS</a:t>
            </a:r>
            <a:endParaRPr lang="en-US" sz="1867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20" name="Content Placeholder 5"/>
          <p:cNvSpPr txBox="1">
            <a:spLocks/>
          </p:cNvSpPr>
          <p:nvPr/>
        </p:nvSpPr>
        <p:spPr>
          <a:xfrm>
            <a:off x="285579" y="4711879"/>
            <a:ext cx="3296552" cy="211922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/>
          <a:lstStyle>
            <a:lvl1pPr marL="452438" indent="-4524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901"/>
              </a:buClr>
              <a:buFont typeface="Wingdings" charset="0"/>
              <a:buChar char="«"/>
              <a:defRPr sz="1900">
                <a:solidFill>
                  <a:srgbClr val="00468C"/>
                </a:solidFill>
                <a:latin typeface="+mn-lt"/>
                <a:ea typeface="ＭＳ Ｐゴシック" charset="0"/>
                <a:cs typeface="+mn-cs"/>
              </a:defRPr>
            </a:lvl1pPr>
            <a:lvl2pPr marL="804863" indent="-350838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0"/>
              <a:buChar char="«"/>
              <a:defRPr>
                <a:solidFill>
                  <a:srgbClr val="00468C"/>
                </a:solidFill>
                <a:latin typeface="+mn-lt"/>
                <a:ea typeface="ＭＳ Ｐゴシック" charset="0"/>
              </a:defRPr>
            </a:lvl2pPr>
            <a:lvl3pPr marL="1089025" indent="-2825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901"/>
              </a:buClr>
              <a:buFont typeface="Wingdings" charset="0"/>
              <a:buChar char="«"/>
              <a:defRPr sz="1700">
                <a:solidFill>
                  <a:srgbClr val="00468C"/>
                </a:solidFill>
                <a:latin typeface="+mn-lt"/>
                <a:ea typeface="ＭＳ Ｐゴシック" charset="0"/>
              </a:defRPr>
            </a:lvl3pPr>
            <a:lvl4pPr marL="1355725" indent="-265113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0"/>
              <a:buChar char="«"/>
              <a:defRPr sz="1600">
                <a:solidFill>
                  <a:srgbClr val="00468C"/>
                </a:solidFill>
                <a:latin typeface="+mn-lt"/>
                <a:ea typeface="ＭＳ Ｐゴシック" charset="0"/>
              </a:defRPr>
            </a:lvl4pPr>
            <a:lvl5pPr marL="1582738" indent="-2254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901"/>
              </a:buClr>
              <a:buFont typeface="Wingdings" charset="0"/>
              <a:buChar char="«"/>
              <a:defRPr sz="1500">
                <a:solidFill>
                  <a:srgbClr val="00468C"/>
                </a:solidFill>
                <a:latin typeface="+mn-lt"/>
                <a:ea typeface="ＭＳ Ｐゴシック" charset="0"/>
              </a:defRPr>
            </a:lvl5pPr>
            <a:lvl6pPr marL="2039938" indent="-225425" algn="l" rtl="0" fontAlgn="base">
              <a:spcBef>
                <a:spcPct val="20000"/>
              </a:spcBef>
              <a:spcAft>
                <a:spcPct val="0"/>
              </a:spcAft>
              <a:buClr>
                <a:srgbClr val="FFC901"/>
              </a:buClr>
              <a:buFont typeface="Wingdings" pitchFamily="2" charset="2"/>
              <a:buChar char="«"/>
              <a:defRPr sz="1500">
                <a:solidFill>
                  <a:srgbClr val="00468C"/>
                </a:solidFill>
                <a:latin typeface="+mn-lt"/>
              </a:defRPr>
            </a:lvl6pPr>
            <a:lvl7pPr marL="2497138" indent="-225425" algn="l" rtl="0" fontAlgn="base">
              <a:spcBef>
                <a:spcPct val="20000"/>
              </a:spcBef>
              <a:spcAft>
                <a:spcPct val="0"/>
              </a:spcAft>
              <a:buClr>
                <a:srgbClr val="FFC901"/>
              </a:buClr>
              <a:buFont typeface="Wingdings" pitchFamily="2" charset="2"/>
              <a:buChar char="«"/>
              <a:defRPr sz="1500">
                <a:solidFill>
                  <a:srgbClr val="00468C"/>
                </a:solidFill>
                <a:latin typeface="+mn-lt"/>
              </a:defRPr>
            </a:lvl7pPr>
            <a:lvl8pPr marL="2954338" indent="-225425" algn="l" rtl="0" fontAlgn="base">
              <a:spcBef>
                <a:spcPct val="20000"/>
              </a:spcBef>
              <a:spcAft>
                <a:spcPct val="0"/>
              </a:spcAft>
              <a:buClr>
                <a:srgbClr val="FFC901"/>
              </a:buClr>
              <a:buFont typeface="Wingdings" pitchFamily="2" charset="2"/>
              <a:buChar char="«"/>
              <a:defRPr sz="1500">
                <a:solidFill>
                  <a:srgbClr val="00468C"/>
                </a:solidFill>
                <a:latin typeface="+mn-lt"/>
              </a:defRPr>
            </a:lvl8pPr>
            <a:lvl9pPr marL="3411538" indent="-225425" algn="l" rtl="0" fontAlgn="base">
              <a:spcBef>
                <a:spcPct val="20000"/>
              </a:spcBef>
              <a:spcAft>
                <a:spcPct val="0"/>
              </a:spcAft>
              <a:buClr>
                <a:srgbClr val="FFC901"/>
              </a:buClr>
              <a:buFont typeface="Wingdings" pitchFamily="2" charset="2"/>
              <a:buChar char="«"/>
              <a:defRPr sz="1500">
                <a:solidFill>
                  <a:srgbClr val="00468C"/>
                </a:solidFill>
                <a:latin typeface="+mn-lt"/>
              </a:defRPr>
            </a:lvl9pPr>
          </a:lstStyle>
          <a:p>
            <a:pPr marL="268288" indent="-268288" eaLnBrk="1" hangingPunct="1">
              <a:spcBef>
                <a:spcPct val="0"/>
              </a:spcBef>
              <a:buClr>
                <a:schemeClr val="tx2"/>
              </a:buClr>
              <a:buFont typeface="Calibri" panose="020F0502020204030204" pitchFamily="34" charset="0"/>
              <a:buChar char="•"/>
            </a:pPr>
            <a:r>
              <a:rPr lang="en-US" sz="1333" kern="0" dirty="0">
                <a:solidFill>
                  <a:srgbClr val="002060"/>
                </a:solidFill>
                <a:ea typeface="ヒラギノ角ゴ ProN W3" charset="0"/>
                <a:cs typeface="Verdana" charset="0"/>
              </a:rPr>
              <a:t>Ensures C3S is state-of-the-art</a:t>
            </a:r>
          </a:p>
          <a:p>
            <a:pPr marL="268288" indent="-268288" eaLnBrk="1" hangingPunct="1">
              <a:spcBef>
                <a:spcPct val="0"/>
              </a:spcBef>
              <a:buClr>
                <a:schemeClr val="tx2"/>
              </a:buClr>
              <a:buFont typeface="Calibri" panose="020F0502020204030204" pitchFamily="34" charset="0"/>
              <a:buChar char="•"/>
            </a:pPr>
            <a:r>
              <a:rPr lang="en-US" sz="1333" kern="0" dirty="0">
                <a:solidFill>
                  <a:srgbClr val="002060"/>
                </a:solidFill>
                <a:ea typeface="ヒラギノ角ゴ ProN W3" charset="0"/>
                <a:cs typeface="Verdana" charset="0"/>
              </a:rPr>
              <a:t>Identifies gaps in the Service</a:t>
            </a:r>
          </a:p>
          <a:p>
            <a:pPr marL="268288" indent="-268288" eaLnBrk="1" hangingPunct="1">
              <a:spcBef>
                <a:spcPct val="0"/>
              </a:spcBef>
              <a:buClr>
                <a:schemeClr val="tx2"/>
              </a:buClr>
              <a:buFont typeface="Calibri" panose="020F0502020204030204" pitchFamily="34" charset="0"/>
              <a:buChar char="•"/>
            </a:pPr>
            <a:r>
              <a:rPr lang="en-US" sz="1333" kern="0" dirty="0">
                <a:solidFill>
                  <a:srgbClr val="002060"/>
                </a:solidFill>
                <a:ea typeface="ヒラギノ角ゴ ProN W3" charset="0"/>
                <a:cs typeface="Verdana" charset="0"/>
              </a:rPr>
              <a:t>Bridges Copernicus with Research Agenda in Europe (e.g. H2020, national research projects)</a:t>
            </a:r>
          </a:p>
          <a:p>
            <a:pPr marL="268288" indent="-268288" eaLnBrk="1" hangingPunct="1">
              <a:spcBef>
                <a:spcPct val="0"/>
              </a:spcBef>
              <a:buClr>
                <a:schemeClr val="tx2"/>
              </a:buClr>
              <a:buFont typeface="Calibri" panose="020F0502020204030204" pitchFamily="34" charset="0"/>
              <a:buChar char="•"/>
            </a:pPr>
            <a:r>
              <a:rPr lang="en-US" sz="1333" kern="0" dirty="0">
                <a:solidFill>
                  <a:srgbClr val="002060"/>
                </a:solidFill>
                <a:ea typeface="ヒラギノ角ゴ ProN W3" charset="0"/>
                <a:cs typeface="Verdana" charset="0"/>
              </a:rPr>
              <a:t>Monitors continually, quality of C3S products and services</a:t>
            </a:r>
          </a:p>
          <a:p>
            <a:pPr marL="268288" indent="-268288" eaLnBrk="1" hangingPunct="1">
              <a:spcBef>
                <a:spcPct val="0"/>
              </a:spcBef>
              <a:buClr>
                <a:schemeClr val="tx2"/>
              </a:buClr>
              <a:buFont typeface="Calibri" panose="020F0502020204030204" pitchFamily="34" charset="0"/>
              <a:buChar char="•"/>
            </a:pPr>
            <a:r>
              <a:rPr lang="en-US" sz="1333" kern="0" dirty="0">
                <a:solidFill>
                  <a:srgbClr val="002060"/>
                </a:solidFill>
                <a:ea typeface="ヒラギノ角ゴ ProN W3" charset="0"/>
                <a:cs typeface="Verdana" charset="0"/>
              </a:rPr>
              <a:t>“Quality Assurance” body</a:t>
            </a:r>
          </a:p>
          <a:p>
            <a:pPr marL="268288" indent="-268288" eaLnBrk="1" hangingPunct="1">
              <a:spcBef>
                <a:spcPct val="0"/>
              </a:spcBef>
              <a:buClr>
                <a:schemeClr val="tx2"/>
              </a:buClr>
              <a:buFont typeface="Calibri" panose="020F0502020204030204" pitchFamily="34" charset="0"/>
              <a:buChar char="•"/>
            </a:pPr>
            <a:r>
              <a:rPr lang="en-US" sz="1333" kern="0" dirty="0">
                <a:solidFill>
                  <a:srgbClr val="002060"/>
                </a:solidFill>
                <a:ea typeface="ヒラギノ角ゴ ProN W3" charset="0"/>
                <a:cs typeface="Verdana" charset="0"/>
              </a:rPr>
              <a:t>Contributes and develops URDB/SES/</a:t>
            </a:r>
            <a:r>
              <a:rPr lang="en-US" sz="1333" kern="0" dirty="0" err="1">
                <a:solidFill>
                  <a:srgbClr val="002060"/>
                </a:solidFill>
                <a:ea typeface="ヒラギノ角ゴ ProN W3" charset="0"/>
                <a:cs typeface="Verdana" charset="0"/>
              </a:rPr>
              <a:t>etc</a:t>
            </a:r>
            <a:r>
              <a:rPr lang="en-US" sz="1333" kern="0" dirty="0">
                <a:solidFill>
                  <a:srgbClr val="002060"/>
                </a:solidFill>
                <a:ea typeface="ヒラギノ角ゴ ProN W3" charset="0"/>
                <a:cs typeface="Verdana" charset="0"/>
              </a:rPr>
              <a:t> </a:t>
            </a:r>
            <a:r>
              <a:rPr lang="en-US" sz="1333" kern="0" dirty="0" smtClean="0">
                <a:solidFill>
                  <a:srgbClr val="002060"/>
                </a:solidFill>
                <a:ea typeface="ヒラギノ角ゴ ProN W3" charset="0"/>
                <a:cs typeface="Verdana" charset="0"/>
              </a:rPr>
              <a:t>documents</a:t>
            </a:r>
            <a:endParaRPr lang="en-US" sz="1333" kern="0" dirty="0">
              <a:solidFill>
                <a:srgbClr val="002060"/>
              </a:solidFill>
              <a:ea typeface="ヒラギノ角ゴ ProN W3" charset="0"/>
              <a:cs typeface="Verdana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1551778" y="984426"/>
            <a:ext cx="1870496" cy="1418126"/>
            <a:chOff x="6652260" y="747826"/>
            <a:chExt cx="1402872" cy="1063594"/>
          </a:xfrm>
        </p:grpSpPr>
        <p:sp>
          <p:nvSpPr>
            <p:cNvPr id="21" name="TextBox 20"/>
            <p:cNvSpPr txBox="1"/>
            <p:nvPr/>
          </p:nvSpPr>
          <p:spPr>
            <a:xfrm>
              <a:off x="6652260" y="747826"/>
              <a:ext cx="328205" cy="276999"/>
            </a:xfrm>
            <a:prstGeom prst="rect">
              <a:avLst/>
            </a:prstGeom>
            <a:solidFill>
              <a:srgbClr val="00B050"/>
            </a:solidFill>
          </p:spPr>
          <p:txBody>
            <a:bodyPr wrap="square" rtlCol="0">
              <a:spAutoFit/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652260" y="1119277"/>
              <a:ext cx="328205" cy="276999"/>
            </a:xfrm>
            <a:prstGeom prst="rect">
              <a:avLst/>
            </a:prstGeom>
            <a:solidFill>
              <a:srgbClr val="344478"/>
            </a:solidFill>
          </p:spPr>
          <p:txBody>
            <a:bodyPr wrap="square" rtlCol="0">
              <a:spAutoFit/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652260" y="1534421"/>
              <a:ext cx="328205" cy="276999"/>
            </a:xfrm>
            <a:prstGeom prst="rect">
              <a:avLst/>
            </a:prstGeom>
            <a:solidFill>
              <a:srgbClr val="FF0000"/>
            </a:solidFill>
          </p:spPr>
          <p:txBody>
            <a:bodyPr wrap="square" rtlCol="0">
              <a:spAutoFit/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7031307" y="784277"/>
              <a:ext cx="1000466" cy="2308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rgbClr val="00B050"/>
                  </a:solidFill>
                </a:rPr>
                <a:t>Action engaged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7033746" y="1071751"/>
              <a:ext cx="1021386" cy="3924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rgbClr val="344478"/>
                  </a:solidFill>
                </a:rPr>
                <a:t>In preparation</a:t>
              </a:r>
            </a:p>
            <a:p>
              <a:r>
                <a:rPr lang="en-US" sz="1400" b="1" dirty="0">
                  <a:solidFill>
                    <a:srgbClr val="344478"/>
                  </a:solidFill>
                </a:rPr>
                <a:t> (PIN or ITT out)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031308" y="1570871"/>
              <a:ext cx="773770" cy="2308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>
                  <a:solidFill>
                    <a:srgbClr val="FF0000"/>
                  </a:solidFill>
                </a:rPr>
                <a:t>Not started</a:t>
              </a:r>
            </a:p>
          </p:txBody>
        </p:sp>
      </p:grpSp>
      <p:sp>
        <p:nvSpPr>
          <p:cNvPr id="28" name="Title 1"/>
          <p:cNvSpPr txBox="1">
            <a:spLocks/>
          </p:cNvSpPr>
          <p:nvPr/>
        </p:nvSpPr>
        <p:spPr>
          <a:xfrm>
            <a:off x="1156939" y="149567"/>
            <a:ext cx="10425461" cy="513822"/>
          </a:xfrm>
          <a:prstGeom prst="rect">
            <a:avLst/>
          </a:prstGeom>
          <a:solidFill>
            <a:srgbClr val="941333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1219170" rtl="0" eaLnBrk="1" latinLnBrk="0" hangingPunct="1">
              <a:spcBef>
                <a:spcPct val="0"/>
              </a:spcBef>
              <a:buNone/>
              <a:defRPr sz="2400" b="0" kern="1200" spc="933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EQC: Engaged and future </a:t>
            </a:r>
            <a:r>
              <a:rPr lang="en-US" dirty="0" smtClean="0"/>
              <a:t>activities</a:t>
            </a:r>
            <a:endParaRPr lang="en-GB" dirty="0"/>
          </a:p>
        </p:txBody>
      </p:sp>
      <p:sp>
        <p:nvSpPr>
          <p:cNvPr id="30" name="Text Box 12"/>
          <p:cNvSpPr txBox="1">
            <a:spLocks noChangeArrowheads="1"/>
          </p:cNvSpPr>
          <p:nvPr/>
        </p:nvSpPr>
        <p:spPr bwMode="auto">
          <a:xfrm>
            <a:off x="4145798" y="6519275"/>
            <a:ext cx="2380503" cy="343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6895" tIns="43448" rIns="86895" bIns="43448">
            <a:spAutoFit/>
          </a:bodyPr>
          <a:lstStyle>
            <a:lvl1pPr defTabSz="86836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86836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86836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86836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86836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>
              <a:lnSpc>
                <a:spcPct val="104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altLang="es-ES" sz="1600" dirty="0" smtClean="0">
                <a:solidFill>
                  <a:schemeClr val="tx2"/>
                </a:solidFill>
                <a:latin typeface="Calibri" pitchFamily="34" charset="0"/>
              </a:rPr>
              <a:t>J.N. </a:t>
            </a:r>
            <a:r>
              <a:rPr lang="en-GB" altLang="es-ES" sz="1600" dirty="0" err="1" smtClean="0">
                <a:solidFill>
                  <a:schemeClr val="tx2"/>
                </a:solidFill>
                <a:latin typeface="Calibri" pitchFamily="34" charset="0"/>
              </a:rPr>
              <a:t>Thépaut</a:t>
            </a:r>
            <a:r>
              <a:rPr lang="en-GB" altLang="es-ES" sz="1600" dirty="0" smtClean="0">
                <a:solidFill>
                  <a:schemeClr val="tx2"/>
                </a:solidFill>
                <a:latin typeface="Calibri" pitchFamily="34" charset="0"/>
              </a:rPr>
              <a:t> (ECMWF)</a:t>
            </a:r>
            <a:endParaRPr lang="en-US" altLang="es-ES" sz="1600" dirty="0">
              <a:solidFill>
                <a:schemeClr val="tx2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8456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1688036" y="819398"/>
            <a:ext cx="9733004" cy="56460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b="1" dirty="0" smtClean="0"/>
              <a:t>Provenance and metadata challenges:</a:t>
            </a:r>
          </a:p>
          <a:p>
            <a:pPr>
              <a:spcBef>
                <a:spcPts val="600"/>
              </a:spcBef>
            </a:pPr>
            <a:r>
              <a:rPr lang="en-GB" sz="2800" dirty="0"/>
              <a:t>Engage the (expert) users.</a:t>
            </a:r>
          </a:p>
          <a:p>
            <a:pPr>
              <a:spcBef>
                <a:spcPts val="600"/>
              </a:spcBef>
            </a:pPr>
            <a:r>
              <a:rPr lang="en-GB" sz="2800" dirty="0"/>
              <a:t>Define the level of granularity to describe the objects.</a:t>
            </a:r>
          </a:p>
          <a:p>
            <a:pPr>
              <a:spcBef>
                <a:spcPts val="600"/>
              </a:spcBef>
            </a:pPr>
            <a:r>
              <a:rPr lang="en-GB" sz="2800" dirty="0"/>
              <a:t>Inform about and display different levels of abstraction.</a:t>
            </a:r>
          </a:p>
          <a:p>
            <a:pPr>
              <a:spcBef>
                <a:spcPts val="600"/>
              </a:spcBef>
            </a:pPr>
            <a:r>
              <a:rPr lang="en-GB" sz="2800" dirty="0"/>
              <a:t>Define the curation of elements other than raw data.</a:t>
            </a:r>
          </a:p>
          <a:p>
            <a:pPr>
              <a:spcBef>
                <a:spcPts val="600"/>
              </a:spcBef>
            </a:pPr>
            <a:r>
              <a:rPr lang="en-GB" sz="2800" b="1" dirty="0"/>
              <a:t>Which components of the C3S are involved and where does the governance reside?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6939" y="149567"/>
            <a:ext cx="10425461" cy="513822"/>
          </a:xfrm>
        </p:spPr>
        <p:txBody>
          <a:bodyPr/>
          <a:lstStyle/>
          <a:p>
            <a:r>
              <a:rPr lang="en-GB" dirty="0" smtClean="0"/>
              <a:t>CDS requirements and EQC framework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36362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1688036" y="819398"/>
            <a:ext cx="9733004" cy="5646089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en-GB" sz="2800" dirty="0" smtClean="0"/>
              <a:t>EQC is user driven, but not all users are feeding in yet.</a:t>
            </a:r>
          </a:p>
          <a:p>
            <a:pPr>
              <a:spcBef>
                <a:spcPts val="600"/>
              </a:spcBef>
            </a:pPr>
            <a:r>
              <a:rPr lang="en-GB" sz="2800" dirty="0" smtClean="0"/>
              <a:t>Data inventories hep identifying gaps.</a:t>
            </a:r>
          </a:p>
          <a:p>
            <a:pPr>
              <a:spcBef>
                <a:spcPts val="600"/>
              </a:spcBef>
            </a:pPr>
            <a:r>
              <a:rPr lang="en-GB" sz="2800" dirty="0" smtClean="0"/>
              <a:t>EQC information is not neutral, precise definitions are necessary.</a:t>
            </a:r>
          </a:p>
          <a:p>
            <a:pPr>
              <a:spcBef>
                <a:spcPts val="600"/>
              </a:spcBef>
            </a:pPr>
            <a:r>
              <a:rPr lang="en-GB" sz="2800" dirty="0" smtClean="0"/>
              <a:t>Existing packages are an invaluable source of solutions, but should be considered within a framework.</a:t>
            </a:r>
          </a:p>
          <a:p>
            <a:pPr>
              <a:spcBef>
                <a:spcPts val="600"/>
              </a:spcBef>
            </a:pPr>
            <a:r>
              <a:rPr lang="en-GB" sz="2800" dirty="0" smtClean="0"/>
              <a:t>Handling metadata and provenance information require a generic, common approach for all the EQC (and other components) work in C3S.</a:t>
            </a:r>
            <a:endParaRPr lang="en-GB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6939" y="149567"/>
            <a:ext cx="10425461" cy="513822"/>
          </a:xfrm>
        </p:spPr>
        <p:txBody>
          <a:bodyPr/>
          <a:lstStyle/>
          <a:p>
            <a:r>
              <a:rPr lang="en-GB" dirty="0" smtClean="0"/>
              <a:t>Summary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9959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1688036" y="944902"/>
            <a:ext cx="9733004" cy="5097431"/>
          </a:xfrm>
        </p:spPr>
        <p:txBody>
          <a:bodyPr>
            <a:normAutofit lnSpcReduction="10000"/>
          </a:bodyPr>
          <a:lstStyle/>
          <a:p>
            <a:r>
              <a:rPr lang="en-GB" altLang="es-ES" sz="2800" b="1" dirty="0" smtClean="0"/>
              <a:t>Address </a:t>
            </a:r>
            <a:r>
              <a:rPr lang="en-GB" altLang="es-ES" sz="2800" b="1" dirty="0"/>
              <a:t>adaptation</a:t>
            </a:r>
            <a:r>
              <a:rPr lang="en-GB" altLang="es-ES" sz="2800" dirty="0"/>
              <a:t>: it must provide information for all kind of services including adaptation, taking advantage that many users are already familiar with the climate-change problem.</a:t>
            </a:r>
            <a:endParaRPr lang="es-ES" altLang="es-ES" sz="2800" dirty="0"/>
          </a:p>
          <a:p>
            <a:r>
              <a:rPr lang="en-GB" altLang="es-ES" sz="2800" b="1" dirty="0" smtClean="0"/>
              <a:t>Provide </a:t>
            </a:r>
            <a:r>
              <a:rPr lang="en-GB" altLang="es-ES" sz="2800" b="1" dirty="0"/>
              <a:t>consistency</a:t>
            </a:r>
            <a:r>
              <a:rPr lang="en-GB" altLang="es-ES" sz="2800" dirty="0"/>
              <a:t>: it must </a:t>
            </a:r>
            <a:r>
              <a:rPr lang="en-GB" altLang="es-ES" sz="2800" dirty="0" smtClean="0"/>
              <a:t>build trust, ensuring </a:t>
            </a:r>
            <a:r>
              <a:rPr lang="en-GB" altLang="es-ES" sz="2800" dirty="0"/>
              <a:t>a high degree of coherence across products, underlying data sets, processing methods, </a:t>
            </a:r>
            <a:r>
              <a:rPr lang="en-GB" altLang="es-ES" sz="2800" dirty="0" smtClean="0"/>
              <a:t>communication, </a:t>
            </a:r>
            <a:r>
              <a:rPr lang="en-GB" altLang="es-ES" sz="2800" dirty="0"/>
              <a:t>etc.</a:t>
            </a:r>
            <a:endParaRPr lang="es-ES" altLang="es-ES" sz="2800" dirty="0"/>
          </a:p>
          <a:p>
            <a:r>
              <a:rPr lang="en-GB" altLang="es-ES" sz="2800" b="1" dirty="0" smtClean="0"/>
              <a:t>Provide </a:t>
            </a:r>
            <a:r>
              <a:rPr lang="en-GB" altLang="es-ES" sz="2800" b="1" dirty="0"/>
              <a:t>innovation</a:t>
            </a:r>
            <a:r>
              <a:rPr lang="en-GB" altLang="es-ES" sz="2800" dirty="0"/>
              <a:t>: it should make </a:t>
            </a:r>
            <a:r>
              <a:rPr lang="en-GB" altLang="es-ES" sz="2800" dirty="0" smtClean="0"/>
              <a:t>recent </a:t>
            </a:r>
            <a:r>
              <a:rPr lang="en-GB" altLang="es-ES" sz="2800" dirty="0"/>
              <a:t>developments from </a:t>
            </a:r>
            <a:r>
              <a:rPr lang="en-GB" altLang="es-ES" sz="2800" dirty="0" smtClean="0"/>
              <a:t>research operational to </a:t>
            </a:r>
            <a:r>
              <a:rPr lang="en-GB" altLang="es-ES" sz="2800" dirty="0"/>
              <a:t>answer real-world issues.</a:t>
            </a:r>
            <a:endParaRPr lang="es-ES" altLang="es-ES" sz="2800" dirty="0"/>
          </a:p>
          <a:p>
            <a:r>
              <a:rPr lang="en-GB" altLang="es-ES" sz="2800" b="1" dirty="0" smtClean="0"/>
              <a:t>Address </a:t>
            </a:r>
            <a:r>
              <a:rPr lang="en-GB" altLang="es-ES" sz="2800" b="1" dirty="0"/>
              <a:t>efficiency</a:t>
            </a:r>
            <a:r>
              <a:rPr lang="en-GB" altLang="es-ES" sz="2800" dirty="0"/>
              <a:t>: the EQC information should be </a:t>
            </a:r>
            <a:r>
              <a:rPr lang="en-GB" altLang="es-ES" sz="2800" dirty="0" smtClean="0"/>
              <a:t>timely, e.g</a:t>
            </a:r>
            <a:r>
              <a:rPr lang="en-GB" altLang="es-ES" sz="2800" dirty="0"/>
              <a:t>. </a:t>
            </a:r>
            <a:r>
              <a:rPr lang="en-GB" altLang="es-ES" sz="2800" dirty="0" smtClean="0"/>
              <a:t>respond </a:t>
            </a:r>
            <a:r>
              <a:rPr lang="en-GB" altLang="es-ES" sz="2800" dirty="0"/>
              <a:t>to users’ queries with a delay as short as </a:t>
            </a:r>
            <a:r>
              <a:rPr lang="en-GB" altLang="es-ES" sz="2800" dirty="0" smtClean="0"/>
              <a:t>possible, </a:t>
            </a:r>
            <a:r>
              <a:rPr lang="en-GB" altLang="es-ES" sz="2800" dirty="0"/>
              <a:t>which imposes </a:t>
            </a:r>
            <a:r>
              <a:rPr lang="en-GB" altLang="es-ES" sz="2800" dirty="0" smtClean="0"/>
              <a:t>conditions </a:t>
            </a:r>
            <a:r>
              <a:rPr lang="en-GB" altLang="es-ES" sz="2800" dirty="0"/>
              <a:t>on the </a:t>
            </a:r>
            <a:r>
              <a:rPr lang="en-GB" altLang="es-ES" sz="2800" dirty="0" smtClean="0"/>
              <a:t>algorithms considered.</a:t>
            </a:r>
          </a:p>
          <a:p>
            <a:r>
              <a:rPr lang="en-GB" altLang="es-ES" sz="2800" b="1" dirty="0" smtClean="0"/>
              <a:t>Define the target</a:t>
            </a:r>
            <a:r>
              <a:rPr lang="en-GB" altLang="es-ES" sz="2800" dirty="0" smtClean="0"/>
              <a:t>: data, products, communication, etc.</a:t>
            </a:r>
            <a:endParaRPr lang="es-ES" altLang="es-ES" sz="2800" dirty="0"/>
          </a:p>
          <a:p>
            <a:endParaRPr lang="en-US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6939" y="149567"/>
            <a:ext cx="10425461" cy="513822"/>
          </a:xfrm>
        </p:spPr>
        <p:txBody>
          <a:bodyPr/>
          <a:lstStyle/>
          <a:p>
            <a:r>
              <a:rPr lang="en-GB" dirty="0" smtClean="0"/>
              <a:t>Challenges of the EQCs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9322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1156939" y="149567"/>
            <a:ext cx="10425461" cy="513822"/>
          </a:xfrm>
          <a:prstGeom prst="rect">
            <a:avLst/>
          </a:prstGeom>
          <a:solidFill>
            <a:srgbClr val="941333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1219170" rtl="0" eaLnBrk="1" latinLnBrk="0" hangingPunct="1">
              <a:spcBef>
                <a:spcPct val="0"/>
              </a:spcBef>
              <a:buNone/>
              <a:defRPr sz="2400" b="0" kern="1200" spc="933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/>
              <a:t>Framework for collaboration</a:t>
            </a:r>
            <a:endParaRPr lang="en-GB" dirty="0"/>
          </a:p>
        </p:txBody>
      </p:sp>
      <p:grpSp>
        <p:nvGrpSpPr>
          <p:cNvPr id="17" name="Group 16"/>
          <p:cNvGrpSpPr/>
          <p:nvPr/>
        </p:nvGrpSpPr>
        <p:grpSpPr>
          <a:xfrm>
            <a:off x="3316907" y="1002620"/>
            <a:ext cx="8643298" cy="4861855"/>
            <a:chOff x="1775013" y="1181910"/>
            <a:chExt cx="8643298" cy="4861855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75013" y="1181910"/>
              <a:ext cx="8643298" cy="4861855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8265459" y="1524004"/>
              <a:ext cx="968188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GB" sz="16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015979" y="2429437"/>
              <a:ext cx="968188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GB" sz="16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8283388" y="3601771"/>
              <a:ext cx="968188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GB" sz="160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720352" y="1542985"/>
              <a:ext cx="968188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GB" sz="160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774139" y="3753120"/>
              <a:ext cx="618566" cy="1692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GB" sz="1600" dirty="0"/>
            </a:p>
          </p:txBody>
        </p:sp>
      </p:grpSp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4145798" y="6519275"/>
            <a:ext cx="2380503" cy="343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6895" tIns="43448" rIns="86895" bIns="43448">
            <a:spAutoFit/>
          </a:bodyPr>
          <a:lstStyle>
            <a:lvl1pPr defTabSz="86836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86836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86836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86836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86836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>
              <a:lnSpc>
                <a:spcPct val="104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altLang="es-ES" sz="1600" dirty="0" smtClean="0">
                <a:solidFill>
                  <a:schemeClr val="tx2"/>
                </a:solidFill>
                <a:latin typeface="Calibri" pitchFamily="34" charset="0"/>
              </a:rPr>
              <a:t>H. </a:t>
            </a:r>
            <a:r>
              <a:rPr lang="en-GB" altLang="es-ES" sz="1600" dirty="0" err="1" smtClean="0">
                <a:solidFill>
                  <a:schemeClr val="tx2"/>
                </a:solidFill>
                <a:latin typeface="Calibri" pitchFamily="34" charset="0"/>
              </a:rPr>
              <a:t>Gregow</a:t>
            </a:r>
            <a:r>
              <a:rPr lang="en-GB" altLang="es-ES" sz="1600" dirty="0" smtClean="0">
                <a:solidFill>
                  <a:schemeClr val="tx2"/>
                </a:solidFill>
                <a:latin typeface="Calibri" pitchFamily="34" charset="0"/>
              </a:rPr>
              <a:t> (FMI)</a:t>
            </a:r>
            <a:endParaRPr lang="en-US" altLang="es-ES" sz="1600" dirty="0">
              <a:solidFill>
                <a:schemeClr val="tx2"/>
              </a:solidFill>
              <a:latin typeface="Calibri" pitchFamily="34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475" y="4886252"/>
            <a:ext cx="3640352" cy="2041549"/>
          </a:xfrm>
          <a:prstGeom prst="rect">
            <a:avLst/>
          </a:prstGeom>
        </p:spPr>
      </p:pic>
      <p:grpSp>
        <p:nvGrpSpPr>
          <p:cNvPr id="27" name="Group 26"/>
          <p:cNvGrpSpPr/>
          <p:nvPr/>
        </p:nvGrpSpPr>
        <p:grpSpPr>
          <a:xfrm>
            <a:off x="1039903" y="3658468"/>
            <a:ext cx="2420435" cy="1397626"/>
            <a:chOff x="1039903" y="3658468"/>
            <a:chExt cx="2420435" cy="1397626"/>
          </a:xfrm>
        </p:grpSpPr>
        <p:sp>
          <p:nvSpPr>
            <p:cNvPr id="22" name="TextBox 21"/>
            <p:cNvSpPr txBox="1"/>
            <p:nvPr/>
          </p:nvSpPr>
          <p:spPr>
            <a:xfrm>
              <a:off x="1039903" y="3658468"/>
              <a:ext cx="2420435" cy="70788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dirty="0" smtClean="0">
                  <a:solidFill>
                    <a:srgbClr val="C00000"/>
                  </a:solidFill>
                </a:rPr>
                <a:t>C3S EQC Workshop 12-14 June 2017</a:t>
              </a:r>
              <a:endParaRPr lang="en-GB" sz="2000" dirty="0">
                <a:solidFill>
                  <a:srgbClr val="C00000"/>
                </a:solidFill>
              </a:endParaRPr>
            </a:p>
          </p:txBody>
        </p:sp>
        <p:cxnSp>
          <p:nvCxnSpPr>
            <p:cNvPr id="25" name="Straight Arrow Connector 24"/>
            <p:cNvCxnSpPr>
              <a:stCxn id="22" idx="2"/>
            </p:cNvCxnSpPr>
            <p:nvPr/>
          </p:nvCxnSpPr>
          <p:spPr>
            <a:xfrm flipH="1">
              <a:off x="2250120" y="4366354"/>
              <a:ext cx="1" cy="68974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triangl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97160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1688036" y="1124192"/>
            <a:ext cx="9733004" cy="50974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altLang="es-ES" sz="2800" dirty="0" smtClean="0"/>
              <a:t>Some examples:</a:t>
            </a:r>
          </a:p>
          <a:p>
            <a:r>
              <a:rPr lang="en-GB" altLang="es-ES" sz="2800" dirty="0" smtClean="0"/>
              <a:t>Observations are expected to provide accuracy estimates.</a:t>
            </a:r>
          </a:p>
          <a:p>
            <a:r>
              <a:rPr lang="en-GB" altLang="es-ES" sz="2800" dirty="0" smtClean="0"/>
              <a:t>Reanalyses should come along with a validation against independent observations.</a:t>
            </a:r>
            <a:endParaRPr lang="es-ES" altLang="es-ES" sz="2800" dirty="0"/>
          </a:p>
          <a:p>
            <a:r>
              <a:rPr lang="en-US" sz="2800" dirty="0" smtClean="0"/>
              <a:t>Forecasts have no real value without an estimate of quality based on past performance.</a:t>
            </a:r>
          </a:p>
          <a:p>
            <a:r>
              <a:rPr lang="en-US" sz="2800" dirty="0" smtClean="0"/>
              <a:t>Projections require a scientific validation of the models used (e.g. IPCC WGI Ch. 9).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But quality information is much more complex than this.</a:t>
            </a:r>
            <a:endParaRPr lang="en-US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6939" y="149567"/>
            <a:ext cx="10425461" cy="513822"/>
          </a:xfrm>
        </p:spPr>
        <p:txBody>
          <a:bodyPr/>
          <a:lstStyle/>
          <a:p>
            <a:r>
              <a:rPr lang="en-GB" dirty="0" smtClean="0"/>
              <a:t>What is EQC information?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9707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1688036" y="1124192"/>
            <a:ext cx="9733004" cy="50974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dirty="0"/>
              <a:t>User engagement and assessment of needs</a:t>
            </a:r>
            <a:endParaRPr lang="en-US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6939" y="149567"/>
            <a:ext cx="10425461" cy="513822"/>
          </a:xfrm>
        </p:spPr>
        <p:txBody>
          <a:bodyPr/>
          <a:lstStyle/>
          <a:p>
            <a:r>
              <a:rPr lang="en-GB" dirty="0" smtClean="0"/>
              <a:t>Collaboration between EQCs</a:t>
            </a:r>
            <a:endParaRPr lang="en-GB" dirty="0"/>
          </a:p>
        </p:txBody>
      </p:sp>
      <p:sp>
        <p:nvSpPr>
          <p:cNvPr id="11" name="Rounded Rectangle 10"/>
          <p:cNvSpPr/>
          <p:nvPr/>
        </p:nvSpPr>
        <p:spPr>
          <a:xfrm>
            <a:off x="6505961" y="1724512"/>
            <a:ext cx="2266343" cy="900000"/>
          </a:xfrm>
          <a:prstGeom prst="roundRect">
            <a:avLst/>
          </a:prstGeom>
          <a:solidFill>
            <a:srgbClr val="952633"/>
          </a:solidFill>
          <a:ln>
            <a:solidFill>
              <a:srgbClr val="6C19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>
                    <a:lumMod val="95000"/>
                  </a:schemeClr>
                </a:solidFill>
              </a:rPr>
              <a:t>EQC for seasonal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1216143" y="3623052"/>
            <a:ext cx="1512000" cy="900000"/>
          </a:xfrm>
          <a:prstGeom prst="roundRect">
            <a:avLst/>
          </a:prstGeom>
          <a:solidFill>
            <a:srgbClr val="4A7EB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>
                    <a:lumMod val="95000"/>
                  </a:schemeClr>
                </a:solidFill>
              </a:rPr>
              <a:t>EQC for SIS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6499887" y="3607747"/>
            <a:ext cx="2272418" cy="900478"/>
          </a:xfrm>
          <a:prstGeom prst="roundRect">
            <a:avLst/>
          </a:prstGeom>
          <a:solidFill>
            <a:srgbClr val="952633"/>
          </a:solidFill>
          <a:ln>
            <a:solidFill>
              <a:srgbClr val="6C19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>
                    <a:lumMod val="95000"/>
                  </a:schemeClr>
                </a:solidFill>
              </a:rPr>
              <a:t>EQC </a:t>
            </a:r>
            <a:r>
              <a:rPr lang="en-US" sz="2400" b="1" smtClean="0">
                <a:solidFill>
                  <a:schemeClr val="bg1">
                    <a:lumMod val="95000"/>
                  </a:schemeClr>
                </a:solidFill>
              </a:rPr>
              <a:t>for projections</a:t>
            </a:r>
            <a:endParaRPr lang="en-US" sz="2400" b="1" dirty="0" smtClean="0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17" name="Straight Arrow Connector 16"/>
          <p:cNvCxnSpPr>
            <a:stCxn id="13" idx="3"/>
            <a:endCxn id="67" idx="1"/>
          </p:cNvCxnSpPr>
          <p:nvPr/>
        </p:nvCxnSpPr>
        <p:spPr>
          <a:xfrm flipV="1">
            <a:off x="2728143" y="4062080"/>
            <a:ext cx="668698" cy="10972"/>
          </a:xfrm>
          <a:prstGeom prst="straightConnector1">
            <a:avLst/>
          </a:prstGeom>
          <a:ln w="381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Rounded Rectangle 83"/>
          <p:cNvSpPr/>
          <p:nvPr/>
        </p:nvSpPr>
        <p:spPr>
          <a:xfrm>
            <a:off x="6499887" y="5619276"/>
            <a:ext cx="2272418" cy="900000"/>
          </a:xfrm>
          <a:prstGeom prst="roundRect">
            <a:avLst/>
          </a:prstGeom>
          <a:solidFill>
            <a:srgbClr val="952633"/>
          </a:solidFill>
          <a:ln>
            <a:solidFill>
              <a:srgbClr val="6C19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chemeClr val="bg1">
                    <a:lumMod val="95000"/>
                  </a:schemeClr>
                </a:solidFill>
              </a:rPr>
              <a:t>EQC for observations</a:t>
            </a:r>
            <a:endParaRPr lang="en-US" sz="2400" b="1" dirty="0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132" name="Straight Arrow Connector 131"/>
          <p:cNvCxnSpPr>
            <a:stCxn id="68" idx="2"/>
            <a:endCxn id="84" idx="3"/>
          </p:cNvCxnSpPr>
          <p:nvPr/>
        </p:nvCxnSpPr>
        <p:spPr>
          <a:xfrm flipH="1">
            <a:off x="8772305" y="5425217"/>
            <a:ext cx="2028557" cy="644059"/>
          </a:xfrm>
          <a:prstGeom prst="straightConnector1">
            <a:avLst/>
          </a:prstGeom>
          <a:ln w="38100">
            <a:solidFill>
              <a:srgbClr val="952633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Arrow Connector 145"/>
          <p:cNvCxnSpPr>
            <a:stCxn id="67" idx="0"/>
            <a:endCxn id="11" idx="1"/>
          </p:cNvCxnSpPr>
          <p:nvPr/>
        </p:nvCxnSpPr>
        <p:spPr>
          <a:xfrm flipV="1">
            <a:off x="4571022" y="2174512"/>
            <a:ext cx="1934939" cy="417720"/>
          </a:xfrm>
          <a:prstGeom prst="straightConnector1">
            <a:avLst/>
          </a:prstGeom>
          <a:ln w="381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Arrow Connector 127"/>
          <p:cNvCxnSpPr>
            <a:stCxn id="68" idx="1"/>
            <a:endCxn id="14" idx="3"/>
          </p:cNvCxnSpPr>
          <p:nvPr/>
        </p:nvCxnSpPr>
        <p:spPr>
          <a:xfrm flipH="1">
            <a:off x="8772305" y="4050227"/>
            <a:ext cx="852574" cy="7759"/>
          </a:xfrm>
          <a:prstGeom prst="straightConnector1">
            <a:avLst/>
          </a:prstGeom>
          <a:ln w="38100">
            <a:solidFill>
              <a:srgbClr val="952633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Arrow Connector 152"/>
          <p:cNvCxnSpPr>
            <a:stCxn id="67" idx="2"/>
            <a:endCxn id="84" idx="1"/>
          </p:cNvCxnSpPr>
          <p:nvPr/>
        </p:nvCxnSpPr>
        <p:spPr>
          <a:xfrm>
            <a:off x="4571022" y="5531928"/>
            <a:ext cx="1928865" cy="537348"/>
          </a:xfrm>
          <a:prstGeom prst="straightConnector1">
            <a:avLst/>
          </a:prstGeom>
          <a:ln w="381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Arrow Connector 149"/>
          <p:cNvCxnSpPr>
            <a:stCxn id="67" idx="3"/>
            <a:endCxn id="14" idx="1"/>
          </p:cNvCxnSpPr>
          <p:nvPr/>
        </p:nvCxnSpPr>
        <p:spPr>
          <a:xfrm flipV="1">
            <a:off x="5745203" y="4057986"/>
            <a:ext cx="754684" cy="4094"/>
          </a:xfrm>
          <a:prstGeom prst="straightConnector1">
            <a:avLst/>
          </a:prstGeom>
          <a:ln w="381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Rounded Rectangle 66"/>
          <p:cNvSpPr/>
          <p:nvPr/>
        </p:nvSpPr>
        <p:spPr>
          <a:xfrm>
            <a:off x="3396841" y="2592232"/>
            <a:ext cx="2348362" cy="293969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User Requirement Data Base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Share contacts </a:t>
            </a:r>
            <a:r>
              <a:rPr lang="en-US" sz="1600" dirty="0">
                <a:solidFill>
                  <a:schemeClr val="tx1"/>
                </a:solidFill>
              </a:rPr>
              <a:t>from </a:t>
            </a:r>
            <a:r>
              <a:rPr lang="en-US" sz="1600" dirty="0" smtClean="0">
                <a:solidFill>
                  <a:schemeClr val="tx1"/>
                </a:solidFill>
              </a:rPr>
              <a:t>EQC SIS survey </a:t>
            </a:r>
            <a:r>
              <a:rPr lang="en-US" sz="1600" dirty="0">
                <a:solidFill>
                  <a:schemeClr val="tx1"/>
                </a:solidFill>
              </a:rPr>
              <a:t>participants with an interest in </a:t>
            </a:r>
            <a:r>
              <a:rPr lang="en-US" sz="1600" dirty="0" smtClean="0">
                <a:solidFill>
                  <a:schemeClr val="tx1"/>
                </a:solidFill>
              </a:rPr>
              <a:t>seasonal, projections and observations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Share survey protocol</a:t>
            </a:r>
          </a:p>
        </p:txBody>
      </p:sp>
      <p:sp>
        <p:nvSpPr>
          <p:cNvPr id="68" name="Rounded Rectangle 67"/>
          <p:cNvSpPr/>
          <p:nvPr/>
        </p:nvSpPr>
        <p:spPr>
          <a:xfrm>
            <a:off x="9624879" y="2675236"/>
            <a:ext cx="2351965" cy="2749981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Share survey info on use of projections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Contacts </a:t>
            </a:r>
            <a:r>
              <a:rPr lang="en-US" sz="1600" dirty="0">
                <a:solidFill>
                  <a:schemeClr val="tx1"/>
                </a:solidFill>
              </a:rPr>
              <a:t>from </a:t>
            </a:r>
            <a:r>
              <a:rPr lang="en-US" sz="1600" dirty="0" smtClean="0">
                <a:solidFill>
                  <a:schemeClr val="tx1"/>
                </a:solidFill>
              </a:rPr>
              <a:t>survey </a:t>
            </a:r>
            <a:r>
              <a:rPr lang="en-US" sz="1600" dirty="0">
                <a:solidFill>
                  <a:schemeClr val="tx1"/>
                </a:solidFill>
              </a:rPr>
              <a:t>participants with an interest in </a:t>
            </a:r>
            <a:r>
              <a:rPr lang="en-US" sz="1600" dirty="0" smtClean="0">
                <a:solidFill>
                  <a:schemeClr val="tx1"/>
                </a:solidFill>
              </a:rPr>
              <a:t>projections/ observations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Sharing survey questions</a:t>
            </a:r>
          </a:p>
        </p:txBody>
      </p:sp>
      <p:cxnSp>
        <p:nvCxnSpPr>
          <p:cNvPr id="29" name="Straight Arrow Connector 28"/>
          <p:cNvCxnSpPr>
            <a:stCxn id="11" idx="3"/>
            <a:endCxn id="68" idx="0"/>
          </p:cNvCxnSpPr>
          <p:nvPr/>
        </p:nvCxnSpPr>
        <p:spPr>
          <a:xfrm>
            <a:off x="8772304" y="2174512"/>
            <a:ext cx="2028558" cy="500724"/>
          </a:xfrm>
          <a:prstGeom prst="straightConnector1">
            <a:avLst/>
          </a:prstGeom>
          <a:ln w="38100">
            <a:solidFill>
              <a:srgbClr val="952633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513624" y="5533542"/>
            <a:ext cx="4057398" cy="132721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Further collaboration opportunities will be exploited as contracts develop further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9" name="Text Box 12"/>
          <p:cNvSpPr txBox="1">
            <a:spLocks noChangeArrowheads="1"/>
          </p:cNvSpPr>
          <p:nvPr/>
        </p:nvSpPr>
        <p:spPr bwMode="auto">
          <a:xfrm>
            <a:off x="4145798" y="6519275"/>
            <a:ext cx="2380503" cy="343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6895" tIns="43448" rIns="86895" bIns="43448">
            <a:spAutoFit/>
          </a:bodyPr>
          <a:lstStyle>
            <a:lvl1pPr defTabSz="86836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86836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86836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86836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86836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>
              <a:lnSpc>
                <a:spcPct val="104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altLang="es-ES" sz="1600" dirty="0" smtClean="0">
                <a:solidFill>
                  <a:schemeClr val="tx2"/>
                </a:solidFill>
                <a:latin typeface="Calibri" pitchFamily="34" charset="0"/>
              </a:rPr>
              <a:t>M. </a:t>
            </a:r>
            <a:r>
              <a:rPr lang="en-GB" altLang="es-ES" sz="1600" dirty="0" err="1" smtClean="0">
                <a:solidFill>
                  <a:schemeClr val="tx2"/>
                </a:solidFill>
                <a:latin typeface="Calibri" pitchFamily="34" charset="0"/>
              </a:rPr>
              <a:t>Soares</a:t>
            </a:r>
            <a:r>
              <a:rPr lang="en-GB" altLang="es-ES" sz="1600" dirty="0" smtClean="0">
                <a:solidFill>
                  <a:schemeClr val="tx2"/>
                </a:solidFill>
                <a:latin typeface="Calibri" pitchFamily="34" charset="0"/>
              </a:rPr>
              <a:t> (Univ. Leeds)</a:t>
            </a:r>
            <a:endParaRPr lang="en-US" altLang="es-ES" sz="1600" dirty="0">
              <a:solidFill>
                <a:schemeClr val="tx2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6072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1688036" y="729754"/>
            <a:ext cx="9733004" cy="50974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dirty="0" smtClean="0"/>
              <a:t>Results from a </a:t>
            </a:r>
            <a:r>
              <a:rPr lang="en-GB" sz="2800" dirty="0" smtClean="0">
                <a:hlinkClick r:id="rId2"/>
              </a:rPr>
              <a:t>survey </a:t>
            </a:r>
            <a:r>
              <a:rPr lang="en-GB" sz="2800" dirty="0" smtClean="0"/>
              <a:t>where 42 out of 53 respondents receive seasonal forecast information, with a large majority of NMHSs.</a:t>
            </a:r>
            <a:endParaRPr lang="en-US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6939" y="149567"/>
            <a:ext cx="10425461" cy="513822"/>
          </a:xfrm>
        </p:spPr>
        <p:txBody>
          <a:bodyPr/>
          <a:lstStyle/>
          <a:p>
            <a:r>
              <a:rPr lang="en-GB" dirty="0" smtClean="0"/>
              <a:t>Users’ requests</a:t>
            </a:r>
            <a:endParaRPr lang="en-GB" dirty="0"/>
          </a:p>
        </p:txBody>
      </p:sp>
      <p:sp>
        <p:nvSpPr>
          <p:cNvPr id="19" name="Text Box 12"/>
          <p:cNvSpPr txBox="1">
            <a:spLocks noChangeArrowheads="1"/>
          </p:cNvSpPr>
          <p:nvPr/>
        </p:nvSpPr>
        <p:spPr bwMode="auto">
          <a:xfrm>
            <a:off x="4145798" y="6519275"/>
            <a:ext cx="2990108" cy="343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6895" tIns="43448" rIns="86895" bIns="43448">
            <a:spAutoFit/>
          </a:bodyPr>
          <a:lstStyle>
            <a:lvl1pPr defTabSz="86836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86836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86836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86836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86836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>
              <a:lnSpc>
                <a:spcPct val="104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altLang="es-ES" sz="1600" dirty="0" smtClean="0">
                <a:solidFill>
                  <a:schemeClr val="tx2"/>
                </a:solidFill>
                <a:latin typeface="Calibri" pitchFamily="34" charset="0"/>
              </a:rPr>
              <a:t>M. </a:t>
            </a:r>
            <a:r>
              <a:rPr lang="en-GB" altLang="es-ES" sz="1600" dirty="0" err="1" smtClean="0">
                <a:solidFill>
                  <a:schemeClr val="tx2"/>
                </a:solidFill>
                <a:latin typeface="Calibri" pitchFamily="34" charset="0"/>
              </a:rPr>
              <a:t>Soares</a:t>
            </a:r>
            <a:r>
              <a:rPr lang="en-GB" altLang="es-ES" sz="1600" dirty="0" smtClean="0">
                <a:solidFill>
                  <a:schemeClr val="tx2"/>
                </a:solidFill>
                <a:latin typeface="Calibri" pitchFamily="34" charset="0"/>
              </a:rPr>
              <a:t>, A. Taylor (Univ. Leeds)</a:t>
            </a:r>
            <a:endParaRPr lang="en-US" altLang="es-ES" sz="1600" dirty="0">
              <a:solidFill>
                <a:schemeClr val="tx2"/>
              </a:solidFill>
              <a:latin typeface="Calibri" pitchFamily="34" charset="0"/>
            </a:endParaRPr>
          </a:p>
        </p:txBody>
      </p:sp>
      <p:graphicFrame>
        <p:nvGraphicFramePr>
          <p:cNvPr id="20" name="Chart 19"/>
          <p:cNvGraphicFramePr/>
          <p:nvPr>
            <p:extLst>
              <p:ext uri="{D42A27DB-BD31-4B8C-83A1-F6EECF244321}">
                <p14:modId xmlns:p14="http://schemas.microsoft.com/office/powerpoint/2010/main" val="212741595"/>
              </p:ext>
            </p:extLst>
          </p:nvPr>
        </p:nvGraphicFramePr>
        <p:xfrm>
          <a:off x="1689228" y="1793926"/>
          <a:ext cx="5040000" cy="43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1" name="Chart 20"/>
          <p:cNvGraphicFramePr/>
          <p:nvPr>
            <p:extLst>
              <p:ext uri="{D42A27DB-BD31-4B8C-83A1-F6EECF244321}">
                <p14:modId xmlns:p14="http://schemas.microsoft.com/office/powerpoint/2010/main" val="2290004633"/>
              </p:ext>
            </p:extLst>
          </p:nvPr>
        </p:nvGraphicFramePr>
        <p:xfrm>
          <a:off x="6976906" y="1793926"/>
          <a:ext cx="4962895" cy="43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5199531" y="2516716"/>
            <a:ext cx="2671485" cy="1571191"/>
            <a:chOff x="5199531" y="2498787"/>
            <a:chExt cx="2671485" cy="1571191"/>
          </a:xfrm>
        </p:grpSpPr>
        <p:sp>
          <p:nvSpPr>
            <p:cNvPr id="8" name="TextBox 7"/>
            <p:cNvSpPr txBox="1"/>
            <p:nvPr/>
          </p:nvSpPr>
          <p:spPr>
            <a:xfrm>
              <a:off x="5199531" y="2498787"/>
              <a:ext cx="2671485" cy="70788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dirty="0" smtClean="0">
                  <a:solidFill>
                    <a:srgbClr val="C00000"/>
                  </a:solidFill>
                </a:rPr>
                <a:t>Note that these are far from solved issues</a:t>
              </a:r>
              <a:endParaRPr lang="en-GB" sz="2000" dirty="0">
                <a:solidFill>
                  <a:srgbClr val="C00000"/>
                </a:solidFill>
              </a:endParaRPr>
            </a:p>
          </p:txBody>
        </p:sp>
        <p:cxnSp>
          <p:nvCxnSpPr>
            <p:cNvPr id="9" name="Straight Arrow Connector 8"/>
            <p:cNvCxnSpPr>
              <a:stCxn id="8" idx="2"/>
            </p:cNvCxnSpPr>
            <p:nvPr/>
          </p:nvCxnSpPr>
          <p:spPr>
            <a:xfrm>
              <a:off x="6535274" y="3206673"/>
              <a:ext cx="1335742" cy="863305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triangl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78274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6939" y="149567"/>
            <a:ext cx="10425461" cy="513822"/>
          </a:xfrm>
        </p:spPr>
        <p:txBody>
          <a:bodyPr/>
          <a:lstStyle/>
          <a:p>
            <a:r>
              <a:rPr lang="en-GB" dirty="0" smtClean="0"/>
              <a:t>Data inventories</a:t>
            </a:r>
            <a:endParaRPr lang="en-GB" dirty="0"/>
          </a:p>
        </p:txBody>
      </p:sp>
      <p:sp>
        <p:nvSpPr>
          <p:cNvPr id="9" name="Tartalom helye 4"/>
          <p:cNvSpPr txBox="1">
            <a:spLocks/>
          </p:cNvSpPr>
          <p:nvPr/>
        </p:nvSpPr>
        <p:spPr>
          <a:xfrm>
            <a:off x="936132" y="967642"/>
            <a:ext cx="5757352" cy="38106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200" b="1" dirty="0" smtClean="0"/>
              <a:t>Evaluation matrices for the different aspects</a:t>
            </a:r>
            <a:endParaRPr lang="en-US" sz="2200" b="1" dirty="0"/>
          </a:p>
        </p:txBody>
      </p:sp>
      <p:pic>
        <p:nvPicPr>
          <p:cNvPr id="10" name="Kép 5"/>
          <p:cNvPicPr>
            <a:picLocks noChangeAspect="1"/>
          </p:cNvPicPr>
          <p:nvPr/>
        </p:nvPicPr>
        <p:blipFill rotWithShape="1">
          <a:blip r:embed="rId2"/>
          <a:srcRect t="79"/>
          <a:stretch/>
        </p:blipFill>
        <p:spPr>
          <a:xfrm>
            <a:off x="602121" y="1384565"/>
            <a:ext cx="5386291" cy="5079129"/>
          </a:xfrm>
          <a:prstGeom prst="rect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11" name="Kép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9326" y="1507783"/>
            <a:ext cx="6189260" cy="5237132"/>
          </a:xfrm>
          <a:prstGeom prst="rec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</p:pic>
      <p:pic>
        <p:nvPicPr>
          <p:cNvPr id="12" name="Kép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0254" y="1674486"/>
            <a:ext cx="4765537" cy="5166377"/>
          </a:xfrm>
          <a:prstGeom prst="rect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</p:pic>
      <p:sp>
        <p:nvSpPr>
          <p:cNvPr id="13" name="Jobbra nyíl 8"/>
          <p:cNvSpPr/>
          <p:nvPr/>
        </p:nvSpPr>
        <p:spPr>
          <a:xfrm>
            <a:off x="7375999" y="1895061"/>
            <a:ext cx="755374" cy="3578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artalom helye 4"/>
          <p:cNvSpPr txBox="1">
            <a:spLocks/>
          </p:cNvSpPr>
          <p:nvPr/>
        </p:nvSpPr>
        <p:spPr>
          <a:xfrm>
            <a:off x="8131373" y="1447862"/>
            <a:ext cx="3796747" cy="10965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000" b="1" dirty="0" smtClean="0"/>
              <a:t>Multiplied criteria: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2000" b="1" dirty="0" smtClean="0"/>
              <a:t>resolution, data frequency, available variables and scenarios</a:t>
            </a:r>
            <a:endParaRPr lang="en-US" sz="2000" b="1" dirty="0"/>
          </a:p>
        </p:txBody>
      </p:sp>
      <p:sp>
        <p:nvSpPr>
          <p:cNvPr id="15" name="Jobbra nyíl 10"/>
          <p:cNvSpPr/>
          <p:nvPr/>
        </p:nvSpPr>
        <p:spPr>
          <a:xfrm rot="5400000">
            <a:off x="9652058" y="2872409"/>
            <a:ext cx="755374" cy="3578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artalom helye 4"/>
          <p:cNvSpPr txBox="1">
            <a:spLocks/>
          </p:cNvSpPr>
          <p:nvPr/>
        </p:nvSpPr>
        <p:spPr>
          <a:xfrm>
            <a:off x="8131373" y="3638336"/>
            <a:ext cx="3796747" cy="4300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000" b="1" dirty="0" smtClean="0"/>
              <a:t>Narrow ensemble</a:t>
            </a:r>
          </a:p>
        </p:txBody>
      </p:sp>
      <p:sp>
        <p:nvSpPr>
          <p:cNvPr id="18" name="Jobbra nyíl 12"/>
          <p:cNvSpPr/>
          <p:nvPr/>
        </p:nvSpPr>
        <p:spPr>
          <a:xfrm rot="5400000">
            <a:off x="9655368" y="4410067"/>
            <a:ext cx="755374" cy="3578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Tartalom helye 4"/>
          <p:cNvSpPr txBox="1">
            <a:spLocks/>
          </p:cNvSpPr>
          <p:nvPr/>
        </p:nvSpPr>
        <p:spPr>
          <a:xfrm>
            <a:off x="8131371" y="5095878"/>
            <a:ext cx="3796747" cy="4300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000" b="1" dirty="0" smtClean="0"/>
              <a:t>Proposal to CDS</a:t>
            </a:r>
          </a:p>
        </p:txBody>
      </p:sp>
    </p:spTree>
    <p:extLst>
      <p:ext uri="{BB962C8B-B14F-4D97-AF65-F5344CB8AC3E}">
        <p14:creationId xmlns:p14="http://schemas.microsoft.com/office/powerpoint/2010/main" val="1936182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5" grpId="0" animBg="1"/>
      <p:bldP spid="17" grpId="0"/>
      <p:bldP spid="18" grpId="0" animBg="1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1688036" y="873185"/>
            <a:ext cx="9733004" cy="56460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Once the data are identified and available, a </a:t>
            </a:r>
            <a:r>
              <a:rPr lang="en-US" sz="2800" dirty="0"/>
              <a:t>critical question </a:t>
            </a:r>
            <a:r>
              <a:rPr lang="en-US" sz="2800" dirty="0" smtClean="0"/>
              <a:t>is </a:t>
            </a:r>
            <a:r>
              <a:rPr lang="en-US" sz="2800" dirty="0"/>
              <a:t>which of the available </a:t>
            </a:r>
            <a:r>
              <a:rPr lang="en-US" sz="2800" dirty="0" smtClean="0"/>
              <a:t>data will be used</a:t>
            </a:r>
            <a:r>
              <a:rPr lang="en-US" sz="2800" dirty="0"/>
              <a:t> </a:t>
            </a:r>
            <a:r>
              <a:rPr lang="en-US" sz="2800" dirty="0" smtClean="0"/>
              <a:t>as the data use will depend on, among other things, the quality information.</a:t>
            </a:r>
          </a:p>
          <a:p>
            <a:pPr marL="0" indent="0">
              <a:buNone/>
            </a:pPr>
            <a:r>
              <a:rPr lang="en-US" sz="2800" dirty="0" smtClean="0"/>
              <a:t>C3S51_Lot4 considers </a:t>
            </a:r>
            <a:r>
              <a:rPr lang="en-US" sz="2800" dirty="0"/>
              <a:t>two </a:t>
            </a:r>
            <a:r>
              <a:rPr lang="en-US" sz="2800" dirty="0" smtClean="0"/>
              <a:t>criteria:</a:t>
            </a:r>
            <a:endParaRPr lang="en-US" sz="2800" b="1" dirty="0"/>
          </a:p>
          <a:p>
            <a:pPr lvl="0">
              <a:lnSpc>
                <a:spcPct val="90000"/>
              </a:lnSpc>
            </a:pPr>
            <a:r>
              <a:rPr lang="en-US" sz="2800" dirty="0"/>
              <a:t>Inadequate sources for the user’s application should be omitted (e.g. discard “bad” models</a:t>
            </a:r>
            <a:r>
              <a:rPr lang="en-US" sz="2800" dirty="0" smtClean="0"/>
              <a:t>).</a:t>
            </a:r>
          </a:p>
          <a:p>
            <a:pPr lvl="0">
              <a:lnSpc>
                <a:spcPct val="90000"/>
              </a:lnSpc>
            </a:pPr>
            <a:r>
              <a:rPr lang="en-US" sz="2800" dirty="0" smtClean="0"/>
              <a:t>The sources retained should </a:t>
            </a:r>
            <a:r>
              <a:rPr lang="en-US" sz="2800" dirty="0"/>
              <a:t>be diverse enough to still adequately represent  </a:t>
            </a:r>
            <a:r>
              <a:rPr lang="en-US" sz="2800" dirty="0" smtClean="0"/>
              <a:t>all uncertainties (e.g. has the solution enough spread?)</a:t>
            </a:r>
            <a:endParaRPr lang="en-US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6939" y="149567"/>
            <a:ext cx="10425461" cy="513822"/>
          </a:xfrm>
        </p:spPr>
        <p:txBody>
          <a:bodyPr/>
          <a:lstStyle/>
          <a:p>
            <a:r>
              <a:rPr lang="en-GB" dirty="0" smtClean="0"/>
              <a:t>Scientific assessment and gap analysis</a:t>
            </a:r>
            <a:endParaRPr lang="en-GB" dirty="0"/>
          </a:p>
        </p:txBody>
      </p:sp>
      <p:grpSp>
        <p:nvGrpSpPr>
          <p:cNvPr id="7" name="Group 6"/>
          <p:cNvGrpSpPr/>
          <p:nvPr/>
        </p:nvGrpSpPr>
        <p:grpSpPr>
          <a:xfrm>
            <a:off x="5773270" y="3446929"/>
            <a:ext cx="3200341" cy="2218113"/>
            <a:chOff x="5773270" y="3446929"/>
            <a:chExt cx="3200341" cy="2218113"/>
          </a:xfrm>
        </p:grpSpPr>
        <p:sp>
          <p:nvSpPr>
            <p:cNvPr id="5" name="TextBox 4"/>
            <p:cNvSpPr txBox="1"/>
            <p:nvPr/>
          </p:nvSpPr>
          <p:spPr>
            <a:xfrm>
              <a:off x="6553176" y="4957156"/>
              <a:ext cx="2420435" cy="70788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dirty="0" smtClean="0">
                  <a:solidFill>
                    <a:srgbClr val="C00000"/>
                  </a:solidFill>
                </a:rPr>
                <a:t>What does “bad” mean?</a:t>
              </a:r>
              <a:endParaRPr lang="en-GB" sz="2000" dirty="0">
                <a:solidFill>
                  <a:srgbClr val="C00000"/>
                </a:solidFill>
              </a:endParaRPr>
            </a:p>
          </p:txBody>
        </p:sp>
        <p:cxnSp>
          <p:nvCxnSpPr>
            <p:cNvPr id="6" name="Straight Arrow Connector 5"/>
            <p:cNvCxnSpPr/>
            <p:nvPr/>
          </p:nvCxnSpPr>
          <p:spPr>
            <a:xfrm>
              <a:off x="5773270" y="3446929"/>
              <a:ext cx="2008053" cy="1528156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7277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limate Chang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3780</TotalTime>
  <Words>1432</Words>
  <Application>Microsoft Office PowerPoint</Application>
  <PresentationFormat>Custom</PresentationFormat>
  <Paragraphs>152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Climate Change</vt:lpstr>
      <vt:lpstr>PowerPoint Presentation</vt:lpstr>
      <vt:lpstr>PowerPoint Presentation</vt:lpstr>
      <vt:lpstr>Challenges of the EQCs</vt:lpstr>
      <vt:lpstr>PowerPoint Presentation</vt:lpstr>
      <vt:lpstr>What is EQC information?</vt:lpstr>
      <vt:lpstr>Collaboration between EQCs</vt:lpstr>
      <vt:lpstr>Users’ requests</vt:lpstr>
      <vt:lpstr>Data inventories</vt:lpstr>
      <vt:lpstr>Scientific assessment and gap analysis</vt:lpstr>
      <vt:lpstr>Scientific assessment and gap analysis</vt:lpstr>
      <vt:lpstr>Scientific assessment and gap analysis</vt:lpstr>
      <vt:lpstr>Scientific assessment and gap analysis</vt:lpstr>
      <vt:lpstr>Scientific assessment and gap analysis</vt:lpstr>
      <vt:lpstr>Scientific assessment and gap analysis</vt:lpstr>
      <vt:lpstr>CDS requirements and EQC framework</vt:lpstr>
      <vt:lpstr>CDS requirements and EQC framework</vt:lpstr>
      <vt:lpstr>CDS requirements and EQC framework</vt:lpstr>
      <vt:lpstr>CDS requirements and EQC framework</vt:lpstr>
      <vt:lpstr>CDS requirements and EQC framework</vt:lpstr>
      <vt:lpstr>CDS requirements and EQC framework</vt:lpstr>
      <vt:lpstr>Summary</vt:lpstr>
    </vt:vector>
  </TitlesOfParts>
  <Company>ECMWF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Armstrong-</dc:creator>
  <cp:lastModifiedBy>Paco Doblas-Reyes</cp:lastModifiedBy>
  <cp:revision>117</cp:revision>
  <dcterms:created xsi:type="dcterms:W3CDTF">2016-12-07T14:25:16Z</dcterms:created>
  <dcterms:modified xsi:type="dcterms:W3CDTF">2017-03-13T16:25:03Z</dcterms:modified>
</cp:coreProperties>
</file>