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9" r:id="rId3"/>
    <p:sldId id="273" r:id="rId4"/>
    <p:sldId id="436" r:id="rId5"/>
    <p:sldId id="445" r:id="rId6"/>
    <p:sldId id="446" r:id="rId7"/>
    <p:sldId id="447" r:id="rId8"/>
    <p:sldId id="448" r:id="rId9"/>
    <p:sldId id="442" r:id="rId10"/>
    <p:sldId id="444" r:id="rId11"/>
    <p:sldId id="450" r:id="rId12"/>
    <p:sldId id="451" r:id="rId13"/>
    <p:sldId id="453" r:id="rId14"/>
    <p:sldId id="454" r:id="rId15"/>
    <p:sldId id="456" r:id="rId16"/>
    <p:sldId id="455" r:id="rId17"/>
    <p:sldId id="459" r:id="rId18"/>
    <p:sldId id="378" r:id="rId19"/>
    <p:sldId id="402" r:id="rId20"/>
    <p:sldId id="404" r:id="rId21"/>
    <p:sldId id="405" r:id="rId22"/>
    <p:sldId id="437" r:id="rId23"/>
    <p:sldId id="462" r:id="rId24"/>
    <p:sldId id="463" r:id="rId25"/>
    <p:sldId id="416" r:id="rId26"/>
    <p:sldId id="419" r:id="rId27"/>
    <p:sldId id="380" r:id="rId28"/>
    <p:sldId id="461" r:id="rId29"/>
    <p:sldId id="428" r:id="rId30"/>
    <p:sldId id="430" r:id="rId31"/>
    <p:sldId id="441" r:id="rId32"/>
    <p:sldId id="421" r:id="rId33"/>
    <p:sldId id="424" r:id="rId34"/>
    <p:sldId id="465" r:id="rId35"/>
    <p:sldId id="425" r:id="rId36"/>
    <p:sldId id="269" r:id="rId37"/>
    <p:sldId id="460" r:id="rId38"/>
    <p:sldId id="400" r:id="rId39"/>
    <p:sldId id="406" r:id="rId40"/>
    <p:sldId id="42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2"/>
    <a:srgbClr val="1E2B33"/>
    <a:srgbClr val="2F5597"/>
    <a:srgbClr val="6BA072"/>
    <a:srgbClr val="8FAADC"/>
    <a:srgbClr val="31681E"/>
    <a:srgbClr val="477A2E"/>
    <a:srgbClr val="58A539"/>
    <a:srgbClr val="DCEFD5"/>
    <a:srgbClr val="1F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9316" autoAdjust="0"/>
  </p:normalViewPr>
  <p:slideViewPr>
    <p:cSldViewPr snapToGrid="0">
      <p:cViewPr varScale="1">
        <p:scale>
          <a:sx n="92" d="100"/>
          <a:sy n="92" d="100"/>
        </p:scale>
        <p:origin x="1578" y="84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EA92-32A5-FA42-89FE-594E71E7EAD1}" type="datetime1">
              <a:rPr lang="ca-ES" smtClean="0"/>
              <a:t>19/10/2018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5177-D85E-6045-A1C5-C79E3801B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0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2CF-9DDB-6341-B722-D62A463648FD}" type="datetime1">
              <a:rPr lang="ca-ES" smtClean="0"/>
              <a:t>19/10/2018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56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64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44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97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263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240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253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210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46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705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00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0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076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259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093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303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764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459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139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032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177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06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870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8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282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226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81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90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30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9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49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70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44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3311" y="2023754"/>
            <a:ext cx="5035987" cy="246511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(Open)IFS-XIOS integration for the future EC-Earth 4 version: the benefits of outputting </a:t>
            </a:r>
            <a:r>
              <a:rPr lang="en-GB" sz="3600" dirty="0" err="1" smtClean="0"/>
              <a:t>CMORized</a:t>
            </a:r>
            <a:r>
              <a:rPr lang="en-GB" sz="3600" dirty="0" smtClean="0"/>
              <a:t> </a:t>
            </a:r>
            <a:r>
              <a:rPr lang="en-GB" sz="3600" dirty="0" err="1" smtClean="0"/>
              <a:t>netCDF</a:t>
            </a:r>
            <a:r>
              <a:rPr lang="en-GB" sz="3600" dirty="0" smtClean="0"/>
              <a:t> files</a:t>
            </a:r>
            <a:endParaRPr lang="en-GB" sz="3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23/10/2018</a:t>
            </a:r>
            <a:endParaRPr lang="en-GB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3732353" y="4423445"/>
            <a:ext cx="5026945" cy="899174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Xavier </a:t>
            </a:r>
            <a:r>
              <a:rPr lang="en-GB" sz="1800" dirty="0" err="1" smtClean="0"/>
              <a:t>Yepes-Arbós</a:t>
            </a:r>
            <a:r>
              <a:rPr lang="en-GB" sz="1800" dirty="0" smtClean="0"/>
              <a:t>, Mario C. Acosta, </a:t>
            </a:r>
            <a:r>
              <a:rPr lang="en-GB" sz="1800" dirty="0" err="1" smtClean="0"/>
              <a:t>Gijs</a:t>
            </a:r>
            <a:r>
              <a:rPr lang="en-GB" sz="1800" dirty="0" smtClean="0"/>
              <a:t> van den Oord and Glenn Carver</a:t>
            </a:r>
            <a:endParaRPr lang="en-GB" sz="18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78" y="1468680"/>
            <a:ext cx="2782250" cy="464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63" y="5353792"/>
            <a:ext cx="1982749" cy="575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5" y="5383724"/>
            <a:ext cx="779125" cy="515772"/>
          </a:xfrm>
          <a:prstGeom prst="rect">
            <a:avLst/>
          </a:prstGeom>
        </p:spPr>
      </p:pic>
      <p:sp>
        <p:nvSpPr>
          <p:cNvPr id="11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629475" y="5902037"/>
            <a:ext cx="5202875" cy="91497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GB" sz="1200" dirty="0" smtClean="0"/>
              <a:t>The research leading to these results has received funding from the EU H2020 Framework Programme under grant agreement no. 641727</a:t>
            </a:r>
          </a:p>
          <a:p>
            <a:pPr algn="ctr">
              <a:spcBef>
                <a:spcPts val="600"/>
              </a:spcBef>
            </a:pPr>
            <a:r>
              <a:rPr lang="en-GB" sz="1200" dirty="0" smtClean="0"/>
              <a:t>This material reflects only the author’s view and the Commission is not responsible for any use that may be made of the information it contains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Taking advantage that NEMO is already outputting data through XIOS, we chose to integrate XIOS into IFS as well</a:t>
            </a:r>
          </a:p>
          <a:p>
            <a:r>
              <a:rPr lang="en-US" dirty="0" smtClean="0"/>
              <a:t>The XML </a:t>
            </a:r>
            <a:r>
              <a:rPr lang="en-US" dirty="0" err="1" smtClean="0"/>
              <a:t>Input/Output</a:t>
            </a:r>
            <a:r>
              <a:rPr lang="en-US" dirty="0" smtClean="0"/>
              <a:t> Server (XIOS) is an asynchronous MPI parallel I/O server </a:t>
            </a:r>
            <a:r>
              <a:rPr lang="en-US" dirty="0" smtClean="0"/>
              <a:t>developed by </a:t>
            </a:r>
            <a:r>
              <a:rPr lang="en-US" dirty="0" smtClean="0"/>
              <a:t>the Institute Pierre Simon Laplace (IPSL)</a:t>
            </a:r>
          </a:p>
          <a:p>
            <a:r>
              <a:rPr lang="en-US" dirty="0" smtClean="0"/>
              <a:t>The use of XIOS has the objective of improving </a:t>
            </a:r>
            <a:r>
              <a:rPr lang="en-US" dirty="0"/>
              <a:t>the computational performance and efficiency of </a:t>
            </a:r>
            <a:r>
              <a:rPr lang="en-US" dirty="0" smtClean="0"/>
              <a:t>IFS (by extension EC-Earth), </a:t>
            </a:r>
            <a:r>
              <a:rPr lang="en-US" dirty="0"/>
              <a:t>and thus, reduce the execution </a:t>
            </a:r>
            <a:r>
              <a:rPr lang="en-US" dirty="0" smtClean="0"/>
              <a:t>time</a:t>
            </a:r>
          </a:p>
          <a:p>
            <a:pPr lvl="0"/>
            <a:r>
              <a:rPr lang="en-US" dirty="0" smtClean="0"/>
              <a:t>Moreover, it has a series of additional benefits (explained in next section)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1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European collaboration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Netherlands </a:t>
            </a:r>
            <a:r>
              <a:rPr lang="en-GB" dirty="0" err="1"/>
              <a:t>eScience</a:t>
            </a:r>
            <a:r>
              <a:rPr lang="en-GB" dirty="0"/>
              <a:t> </a:t>
            </a:r>
            <a:r>
              <a:rPr lang="en-GB" dirty="0" err="1"/>
              <a:t>Center</a:t>
            </a:r>
            <a:r>
              <a:rPr lang="en-GB" dirty="0"/>
              <a:t> (</a:t>
            </a:r>
            <a:r>
              <a:rPr lang="en-GB" dirty="0" err="1"/>
              <a:t>NLeSC</a:t>
            </a:r>
            <a:r>
              <a:rPr lang="en-GB" dirty="0"/>
              <a:t>)/</a:t>
            </a:r>
            <a:r>
              <a:rPr lang="en-GB" dirty="0" err="1"/>
              <a:t>Koninklijk</a:t>
            </a:r>
            <a:r>
              <a:rPr lang="en-GB" dirty="0"/>
              <a:t> </a:t>
            </a:r>
            <a:r>
              <a:rPr lang="en-GB" dirty="0" err="1"/>
              <a:t>Nederlands</a:t>
            </a:r>
            <a:r>
              <a:rPr lang="en-GB" dirty="0"/>
              <a:t> </a:t>
            </a:r>
            <a:r>
              <a:rPr lang="en-GB" dirty="0" err="1"/>
              <a:t>Meteorologisch</a:t>
            </a:r>
            <a:r>
              <a:rPr lang="en-GB" dirty="0"/>
              <a:t> </a:t>
            </a:r>
            <a:r>
              <a:rPr lang="en-GB" dirty="0" err="1"/>
              <a:t>Instituut</a:t>
            </a:r>
            <a:r>
              <a:rPr lang="en-GB" dirty="0"/>
              <a:t> (KNMI</a:t>
            </a:r>
            <a:r>
              <a:rPr lang="en-GB" dirty="0" smtClean="0"/>
              <a:t>)</a:t>
            </a:r>
          </a:p>
          <a:p>
            <a:pPr lvl="0"/>
            <a:r>
              <a:rPr lang="en-GB" dirty="0" smtClean="0"/>
              <a:t>ECMWF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11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How will EC-Earth benefit from XIOS?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Current EC-Earth 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EC-Earth runs </a:t>
            </a:r>
            <a:r>
              <a:rPr lang="en-US" dirty="0"/>
              <a:t>experiments that have </a:t>
            </a:r>
            <a:r>
              <a:rPr lang="en-US" dirty="0" smtClean="0"/>
              <a:t>different </a:t>
            </a:r>
            <a:r>
              <a:rPr lang="en-US" dirty="0"/>
              <a:t>tasks in their </a:t>
            </a:r>
            <a:r>
              <a:rPr lang="en-US" dirty="0" smtClean="0"/>
              <a:t>workflows</a:t>
            </a:r>
            <a:endParaRPr lang="en-US" dirty="0"/>
          </a:p>
          <a:p>
            <a:pPr lvl="0"/>
            <a:r>
              <a:rPr lang="en-US" dirty="0"/>
              <a:t>Post-processing task </a:t>
            </a:r>
            <a:r>
              <a:rPr lang="en-US" dirty="0" smtClean="0"/>
              <a:t>is sequentially executed after the simulation task</a:t>
            </a:r>
            <a:endParaRPr lang="en-US" dirty="0"/>
          </a:p>
          <a:p>
            <a:pPr marL="0" lvl="0" indent="0">
              <a:buNone/>
            </a:pPr>
            <a:endParaRPr lang="en-GB" dirty="0" smtClean="0"/>
          </a:p>
        </p:txBody>
      </p:sp>
      <p:pic>
        <p:nvPicPr>
          <p:cNvPr id="13" name="Imagen 10" descr="current_critical_pa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119206"/>
            <a:ext cx="7516368" cy="24079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13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7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smtClean="0"/>
              <a:t>Post-processing in EC-Earth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 smtClean="0"/>
              <a:t>IFS is originally developed for weather forecasting, so it </a:t>
            </a:r>
            <a:r>
              <a:rPr lang="en-GB" dirty="0"/>
              <a:t>writes using the GRIB </a:t>
            </a:r>
            <a:r>
              <a:rPr lang="en-GB" dirty="0" smtClean="0"/>
              <a:t>format to meet critical time-to-solution requirements</a:t>
            </a:r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IFS is used in EC-Earth for climate modeling, post-processing is needed to:</a:t>
            </a:r>
          </a:p>
          <a:p>
            <a:pPr lvl="1"/>
            <a:r>
              <a:rPr lang="en-US" dirty="0"/>
              <a:t>Convert </a:t>
            </a:r>
            <a:r>
              <a:rPr lang="en-US" dirty="0" smtClean="0"/>
              <a:t>GRIB files </a:t>
            </a:r>
            <a:r>
              <a:rPr lang="en-US" dirty="0"/>
              <a:t>to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Transform data to be </a:t>
            </a:r>
            <a:r>
              <a:rPr lang="en-US" dirty="0" smtClean="0"/>
              <a:t>CMIP-compliant (</a:t>
            </a:r>
            <a:r>
              <a:rPr lang="en-US" dirty="0" err="1" smtClean="0"/>
              <a:t>CMORization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Compute diagnostics</a:t>
            </a:r>
          </a:p>
          <a:p>
            <a:pPr lvl="0"/>
            <a:r>
              <a:rPr lang="en-GB" dirty="0"/>
              <a:t>Post-processing turns into an expensive process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14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5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XIOS’ key role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The current operations performed in the EC-Earth post-processing task are avoidable, since XIOS has these features:</a:t>
            </a:r>
          </a:p>
          <a:p>
            <a:pPr lvl="1"/>
            <a:r>
              <a:rPr lang="en-US" dirty="0" smtClean="0"/>
              <a:t>Output files are in </a:t>
            </a:r>
            <a:r>
              <a:rPr lang="en-US" dirty="0" err="1" smtClean="0"/>
              <a:t>netCDF</a:t>
            </a:r>
            <a:r>
              <a:rPr lang="en-US" dirty="0" smtClean="0"/>
              <a:t> format</a:t>
            </a:r>
          </a:p>
          <a:p>
            <a:pPr lvl="1"/>
            <a:r>
              <a:rPr lang="en-GB" dirty="0"/>
              <a:t>Written data is CMIP-compliant (</a:t>
            </a:r>
            <a:r>
              <a:rPr lang="en-GB" dirty="0" err="1"/>
              <a:t>CMORized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It is able to post-process data online to generate </a:t>
            </a:r>
            <a:r>
              <a:rPr lang="en-GB" dirty="0" smtClean="0"/>
              <a:t>diagnostics</a:t>
            </a:r>
          </a:p>
          <a:p>
            <a:r>
              <a:rPr lang="en-GB" dirty="0" smtClean="0"/>
              <a:t>Thus, the </a:t>
            </a:r>
            <a:r>
              <a:rPr lang="en-GB" dirty="0"/>
              <a:t>use of </a:t>
            </a:r>
            <a:r>
              <a:rPr lang="en-GB" dirty="0" smtClean="0"/>
              <a:t>XIOS in EC-Earth has </a:t>
            </a:r>
            <a:r>
              <a:rPr lang="en-GB" dirty="0"/>
              <a:t>a twofold </a:t>
            </a:r>
            <a:r>
              <a:rPr lang="en-GB" dirty="0" smtClean="0"/>
              <a:t>effect:</a:t>
            </a:r>
          </a:p>
          <a:p>
            <a:pPr lvl="1"/>
            <a:r>
              <a:rPr lang="en-GB" dirty="0" smtClean="0"/>
              <a:t>Improve </a:t>
            </a:r>
            <a:r>
              <a:rPr lang="en-GB" dirty="0"/>
              <a:t>the computational performance and efficiency of </a:t>
            </a:r>
            <a:r>
              <a:rPr lang="en-GB" dirty="0" smtClean="0"/>
              <a:t>the </a:t>
            </a:r>
            <a:r>
              <a:rPr lang="en-GB" dirty="0"/>
              <a:t>model, and thus, reduce the execution </a:t>
            </a:r>
            <a:r>
              <a:rPr lang="en-GB" dirty="0" smtClean="0"/>
              <a:t>time (previously mentioned)</a:t>
            </a:r>
          </a:p>
          <a:p>
            <a:pPr lvl="1"/>
            <a:r>
              <a:rPr lang="en-GB" dirty="0" smtClean="0"/>
              <a:t>Reduce </a:t>
            </a:r>
            <a:r>
              <a:rPr lang="en-GB" dirty="0"/>
              <a:t>the critical path of its workflow by avoiding the post-processing task</a:t>
            </a:r>
          </a:p>
          <a:p>
            <a:endParaRPr lang="en-GB" dirty="0"/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9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Future EC-Earth 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US" dirty="0" smtClean="0"/>
              <a:t>Critical path will be shortened by concurrently running post-processing with the simulation</a:t>
            </a:r>
          </a:p>
          <a:p>
            <a:r>
              <a:rPr lang="en-GB" dirty="0" smtClean="0"/>
              <a:t>Simple workflows are less prone to have configuration errors</a:t>
            </a:r>
          </a:p>
        </p:txBody>
      </p:sp>
      <p:pic>
        <p:nvPicPr>
          <p:cNvPr id="13" name="Imagen 10" descr="opt_critical_pa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3080469"/>
            <a:ext cx="4907280" cy="24018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16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6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Other benefits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configuration of XIOS is more intuitive than the current approach. It is done through an XML </a:t>
            </a:r>
            <a:r>
              <a:rPr lang="en-GB" dirty="0" smtClean="0"/>
              <a:t>file</a:t>
            </a:r>
          </a:p>
          <a:p>
            <a:r>
              <a:rPr lang="en-GB" dirty="0" smtClean="0"/>
              <a:t>Data compression</a:t>
            </a:r>
          </a:p>
          <a:p>
            <a:pPr lvl="0"/>
            <a:r>
              <a:rPr lang="en-GB" dirty="0" smtClean="0"/>
              <a:t>Save </a:t>
            </a:r>
            <a:r>
              <a:rPr lang="en-GB" dirty="0"/>
              <a:t>storage </a:t>
            </a:r>
            <a:r>
              <a:rPr lang="en-GB" dirty="0" smtClean="0"/>
              <a:t>space </a:t>
            </a:r>
            <a:r>
              <a:rPr lang="en-GB" dirty="0"/>
              <a:t>because it will </a:t>
            </a:r>
            <a:r>
              <a:rPr lang="en-GB" dirty="0" smtClean="0"/>
              <a:t>be only stored </a:t>
            </a:r>
            <a:r>
              <a:rPr lang="en-GB" dirty="0"/>
              <a:t>processed data ready to be </a:t>
            </a:r>
            <a:r>
              <a:rPr lang="en-GB" dirty="0" smtClean="0"/>
              <a:t>used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17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9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IFS-XIOS integration and optimization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Scheme of </a:t>
            </a:r>
            <a:r>
              <a:rPr lang="en-US" dirty="0" smtClean="0"/>
              <a:t>the IFS-XIOS </a:t>
            </a:r>
            <a:r>
              <a:rPr lang="en-US" dirty="0"/>
              <a:t>integration</a:t>
            </a:r>
            <a:endParaRPr lang="en-GB" dirty="0"/>
          </a:p>
        </p:txBody>
      </p:sp>
      <p:pic>
        <p:nvPicPr>
          <p:cNvPr id="13" name="Imagen 10" descr="ifs_xios_sche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023452"/>
            <a:ext cx="6096717" cy="49554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19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4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Index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1. Introduction</a:t>
            </a:r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dirty="0"/>
              <a:t>How will </a:t>
            </a:r>
            <a:r>
              <a:rPr lang="en-GB" dirty="0" smtClean="0"/>
              <a:t>EC-Earth </a:t>
            </a:r>
            <a:r>
              <a:rPr lang="en-GB" dirty="0"/>
              <a:t>benefit </a:t>
            </a:r>
            <a:r>
              <a:rPr lang="en-GB" dirty="0" smtClean="0"/>
              <a:t>from XIOS?</a:t>
            </a:r>
            <a:endParaRPr lang="en-GB" strike="sngStrike" dirty="0"/>
          </a:p>
          <a:p>
            <a:pPr marL="0" lvl="0" indent="0">
              <a:buNone/>
            </a:pPr>
            <a:r>
              <a:rPr lang="en-GB" dirty="0"/>
              <a:t>3</a:t>
            </a:r>
            <a:r>
              <a:rPr lang="en-GB" dirty="0" smtClean="0"/>
              <a:t>. IFS-XIOS integration and optimization overview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4</a:t>
            </a:r>
            <a:r>
              <a:rPr lang="en-GB" dirty="0" smtClean="0"/>
              <a:t>. Performance evaluation</a:t>
            </a:r>
          </a:p>
          <a:p>
            <a:pPr marL="0" lvl="0" indent="0">
              <a:buNone/>
            </a:pPr>
            <a:r>
              <a:rPr lang="en-GB" dirty="0" smtClean="0"/>
              <a:t>5. Conclusions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0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Development steps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 fontScale="92500" lnSpcReduction="10000"/>
          </a:bodyPr>
          <a:lstStyle/>
          <a:p>
            <a:r>
              <a:rPr lang="en-US" dirty="0"/>
              <a:t>XIOS setup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Finalization</a:t>
            </a:r>
          </a:p>
          <a:p>
            <a:pPr lvl="1"/>
            <a:r>
              <a:rPr lang="en-US" dirty="0" smtClean="0"/>
              <a:t>Context: calendar and geometry </a:t>
            </a:r>
            <a:r>
              <a:rPr lang="en-US" dirty="0"/>
              <a:t>(axis, domain and grid)</a:t>
            </a:r>
          </a:p>
          <a:p>
            <a:pPr lvl="1"/>
            <a:r>
              <a:rPr lang="en-US" i="1" dirty="0"/>
              <a:t>Iodef.xml</a:t>
            </a:r>
            <a:r>
              <a:rPr lang="en-US" dirty="0"/>
              <a:t> file</a:t>
            </a:r>
          </a:p>
          <a:p>
            <a:r>
              <a:rPr lang="en-GB" dirty="0"/>
              <a:t>Grid-point fields transfer</a:t>
            </a:r>
          </a:p>
          <a:p>
            <a:pPr lvl="1"/>
            <a:r>
              <a:rPr lang="en-GB" dirty="0"/>
              <a:t>NPROMA blocks gather</a:t>
            </a:r>
          </a:p>
          <a:p>
            <a:pPr lvl="1"/>
            <a:r>
              <a:rPr lang="en-GB" dirty="0"/>
              <a:t>Send fields</a:t>
            </a:r>
          </a:p>
          <a:p>
            <a:r>
              <a:rPr lang="en-US" dirty="0"/>
              <a:t>Environment setup</a:t>
            </a:r>
          </a:p>
          <a:p>
            <a:pPr lvl="1"/>
            <a:r>
              <a:rPr lang="en-US" dirty="0"/>
              <a:t>XIOS compilation</a:t>
            </a:r>
          </a:p>
          <a:p>
            <a:pPr lvl="1"/>
            <a:r>
              <a:rPr lang="en-US" dirty="0"/>
              <a:t>Include and link XIOS, </a:t>
            </a:r>
            <a:r>
              <a:rPr lang="en-US" dirty="0" err="1"/>
              <a:t>netCDF</a:t>
            </a:r>
            <a:r>
              <a:rPr lang="en-US" dirty="0"/>
              <a:t> and HDF5</a:t>
            </a:r>
          </a:p>
          <a:p>
            <a:pPr lvl="1"/>
            <a:r>
              <a:rPr lang="en-US" dirty="0"/>
              <a:t>Model script</a:t>
            </a:r>
          </a:p>
          <a:p>
            <a:pPr lvl="1"/>
            <a:r>
              <a:rPr lang="en-US" dirty="0"/>
              <a:t>Supporting MPMD </a:t>
            </a:r>
            <a:r>
              <a:rPr lang="en-US" dirty="0" smtClean="0"/>
              <a:t>mode</a:t>
            </a:r>
          </a:p>
          <a:p>
            <a:r>
              <a:rPr lang="en-US" dirty="0" err="1"/>
              <a:t>FullPos</a:t>
            </a:r>
            <a:r>
              <a:rPr lang="en-US" dirty="0"/>
              <a:t> integration to support vertical post-processing: grid-point fields </a:t>
            </a:r>
            <a:r>
              <a:rPr lang="en-US" dirty="0" smtClean="0"/>
              <a:t>only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Development steps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 fontScale="92500" lnSpcReduction="10000"/>
          </a:bodyPr>
          <a:lstStyle/>
          <a:p>
            <a:r>
              <a:rPr lang="en-US" dirty="0"/>
              <a:t>XIOS setup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Finalization</a:t>
            </a:r>
          </a:p>
          <a:p>
            <a:pPr lvl="1"/>
            <a:r>
              <a:rPr lang="en-US" dirty="0" smtClean="0"/>
              <a:t>Context: calendar and geometry </a:t>
            </a:r>
            <a:r>
              <a:rPr lang="en-US" dirty="0"/>
              <a:t>(axis, domain and grid)</a:t>
            </a:r>
          </a:p>
          <a:p>
            <a:pPr lvl="1"/>
            <a:r>
              <a:rPr lang="en-US" i="1" dirty="0"/>
              <a:t>Iodef.xml</a:t>
            </a:r>
            <a:r>
              <a:rPr lang="en-US" dirty="0"/>
              <a:t> file</a:t>
            </a:r>
          </a:p>
          <a:p>
            <a:r>
              <a:rPr lang="en-GB" dirty="0"/>
              <a:t>Grid-point fields transfer</a:t>
            </a:r>
          </a:p>
          <a:p>
            <a:pPr lvl="1"/>
            <a:r>
              <a:rPr lang="en-GB" dirty="0"/>
              <a:t>NPROMA blocks gather</a:t>
            </a:r>
          </a:p>
          <a:p>
            <a:pPr lvl="1"/>
            <a:r>
              <a:rPr lang="en-GB" dirty="0"/>
              <a:t>Send fields</a:t>
            </a:r>
          </a:p>
          <a:p>
            <a:r>
              <a:rPr lang="en-US" dirty="0"/>
              <a:t>Environment setup</a:t>
            </a:r>
          </a:p>
          <a:p>
            <a:pPr lvl="1"/>
            <a:r>
              <a:rPr lang="en-US" dirty="0"/>
              <a:t>XIOS compilation</a:t>
            </a:r>
          </a:p>
          <a:p>
            <a:pPr lvl="1"/>
            <a:r>
              <a:rPr lang="en-US" dirty="0"/>
              <a:t>Include and link XIOS, </a:t>
            </a:r>
            <a:r>
              <a:rPr lang="en-US" dirty="0" err="1"/>
              <a:t>netCDF</a:t>
            </a:r>
            <a:r>
              <a:rPr lang="en-US" dirty="0"/>
              <a:t> and HDF5</a:t>
            </a:r>
          </a:p>
          <a:p>
            <a:pPr lvl="1"/>
            <a:r>
              <a:rPr lang="en-US" dirty="0"/>
              <a:t>Model script</a:t>
            </a:r>
          </a:p>
          <a:p>
            <a:pPr lvl="1"/>
            <a:r>
              <a:rPr lang="en-US" dirty="0"/>
              <a:t>Supporting MPMD </a:t>
            </a:r>
            <a:r>
              <a:rPr lang="en-US" dirty="0" smtClean="0"/>
              <a:t>mode</a:t>
            </a:r>
          </a:p>
          <a:p>
            <a:r>
              <a:rPr lang="en-US" b="1" dirty="0" err="1" smtClean="0"/>
              <a:t>FullPos</a:t>
            </a:r>
            <a:r>
              <a:rPr lang="en-US" b="1" dirty="0" smtClean="0"/>
              <a:t> integration</a:t>
            </a:r>
            <a:r>
              <a:rPr lang="en-US" dirty="0" smtClean="0"/>
              <a:t> to support vertical post-processing: grid-point fields only</a:t>
            </a:r>
            <a:endParaRPr lang="en-US" dirty="0"/>
          </a:p>
          <a:p>
            <a:pPr marL="0" lvl="0" indent="0">
              <a:buNone/>
            </a:pPr>
            <a:endParaRPr lang="en-GB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0451" y="5441374"/>
            <a:ext cx="54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21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2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err="1" smtClean="0"/>
              <a:t>FullPos</a:t>
            </a:r>
            <a:r>
              <a:rPr lang="en-GB" dirty="0" smtClean="0"/>
              <a:t> integration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err="1" smtClean="0"/>
              <a:t>FullPos</a:t>
            </a:r>
            <a:r>
              <a:rPr lang="en-GB" dirty="0" smtClean="0"/>
              <a:t> is a post-processing package currently used by IFS</a:t>
            </a:r>
          </a:p>
          <a:p>
            <a:pPr lvl="0"/>
            <a:r>
              <a:rPr lang="en-GB" dirty="0" smtClean="0"/>
              <a:t>The use of </a:t>
            </a:r>
            <a:r>
              <a:rPr lang="en-GB" dirty="0" err="1" smtClean="0"/>
              <a:t>FullPos</a:t>
            </a:r>
            <a:r>
              <a:rPr lang="en-GB" dirty="0" smtClean="0"/>
              <a:t> is necessary to perform vertical interpolations not supported by XIOS</a:t>
            </a:r>
          </a:p>
          <a:p>
            <a:pPr lvl="0"/>
            <a:r>
              <a:rPr lang="en-GB" dirty="0" smtClean="0"/>
              <a:t>It is called as usual, and afterwards, data is sent to XIOS</a:t>
            </a:r>
          </a:p>
          <a:p>
            <a:pPr lvl="0"/>
            <a:r>
              <a:rPr lang="en-GB" dirty="0" smtClean="0"/>
              <a:t>For now, it is only possible to output grid-point fields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smtClean="0"/>
              <a:t>Optimization techniques used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smtClean="0"/>
              <a:t>Parallelization using </a:t>
            </a:r>
            <a:r>
              <a:rPr lang="en-GB" dirty="0" err="1" smtClean="0"/>
              <a:t>OpenMP</a:t>
            </a:r>
            <a:r>
              <a:rPr lang="en-GB" dirty="0" smtClean="0"/>
              <a:t> threads</a:t>
            </a:r>
          </a:p>
          <a:p>
            <a:pPr lvl="0"/>
            <a:r>
              <a:rPr lang="en-GB" dirty="0" smtClean="0"/>
              <a:t>Optimized compilation of XIOS with </a:t>
            </a:r>
            <a:r>
              <a:rPr lang="en-GB" i="1" dirty="0" smtClean="0"/>
              <a:t>-O3</a:t>
            </a:r>
          </a:p>
          <a:p>
            <a:pPr lvl="0"/>
            <a:r>
              <a:rPr lang="en-GB" dirty="0" smtClean="0"/>
              <a:t>Computation and communication overlap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23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1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smtClean="0"/>
              <a:t>Optimization techniques used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smtClean="0"/>
              <a:t>Parallelization using </a:t>
            </a:r>
            <a:r>
              <a:rPr lang="en-GB" dirty="0" err="1" smtClean="0"/>
              <a:t>OpenMP</a:t>
            </a:r>
            <a:r>
              <a:rPr lang="en-GB" dirty="0" smtClean="0"/>
              <a:t> threads</a:t>
            </a:r>
          </a:p>
          <a:p>
            <a:pPr lvl="0"/>
            <a:r>
              <a:rPr lang="en-GB" dirty="0" smtClean="0"/>
              <a:t>Optimized compilation of XIOS with </a:t>
            </a:r>
            <a:r>
              <a:rPr lang="en-GB" i="1" dirty="0" smtClean="0"/>
              <a:t>-O3</a:t>
            </a:r>
          </a:p>
          <a:p>
            <a:pPr lvl="0"/>
            <a:r>
              <a:rPr lang="en-GB" dirty="0" smtClean="0"/>
              <a:t>Computation and communication overlap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24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430451" y="2251361"/>
            <a:ext cx="54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6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3200" dirty="0" smtClean="0"/>
              <a:t>Computation </a:t>
            </a:r>
            <a:r>
              <a:rPr lang="en-GB" sz="3200" dirty="0"/>
              <a:t>and </a:t>
            </a:r>
            <a:r>
              <a:rPr lang="en-GB" sz="3200" dirty="0" smtClean="0"/>
              <a:t>communication overlap</a:t>
            </a:r>
            <a:endParaRPr lang="en-GB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The trace shows that after an output time step, there is a delay in the </a:t>
            </a:r>
            <a:r>
              <a:rPr lang="en-GB" dirty="0" smtClean="0"/>
              <a:t>communications </a:t>
            </a:r>
            <a:r>
              <a:rPr lang="en-GB" dirty="0"/>
              <a:t>of the next two time steps (</a:t>
            </a:r>
            <a:r>
              <a:rPr lang="en-GB" i="1" dirty="0" err="1"/>
              <a:t>MPI_Waitany</a:t>
            </a:r>
            <a:r>
              <a:rPr lang="en-GB" dirty="0"/>
              <a:t> and </a:t>
            </a:r>
            <a:r>
              <a:rPr lang="en-GB" i="1" dirty="0" err="1"/>
              <a:t>MPI_Alltoallv</a:t>
            </a:r>
            <a:r>
              <a:rPr lang="en-GB" dirty="0"/>
              <a:t>)</a:t>
            </a:r>
          </a:p>
          <a:p>
            <a:pPr lvl="0"/>
            <a:r>
              <a:rPr lang="en-GB" dirty="0"/>
              <a:t>There is a conflict between intra IFS </a:t>
            </a:r>
            <a:r>
              <a:rPr lang="en-GB" dirty="0" smtClean="0"/>
              <a:t>communications </a:t>
            </a:r>
            <a:r>
              <a:rPr lang="en-GB" dirty="0"/>
              <a:t>and IFS to XIOS </a:t>
            </a:r>
            <a:r>
              <a:rPr lang="en-GB" dirty="0" smtClean="0"/>
              <a:t>communications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2" y="2949173"/>
            <a:ext cx="7433637" cy="33200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1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3200" dirty="0" smtClean="0"/>
              <a:t>Computation </a:t>
            </a:r>
            <a:r>
              <a:rPr lang="en-GB" sz="3200" dirty="0"/>
              <a:t>and </a:t>
            </a:r>
            <a:r>
              <a:rPr lang="en-GB" sz="3200" dirty="0" smtClean="0"/>
              <a:t>communication overlap</a:t>
            </a:r>
            <a:endParaRPr lang="en-GB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4" y="1016985"/>
            <a:ext cx="7519890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smtClean="0"/>
              <a:t>The sending of data to XIOS is delayed to truly overlap computation and communication</a:t>
            </a:r>
          </a:p>
          <a:p>
            <a:pPr lvl="0"/>
            <a:r>
              <a:rPr lang="en-GB" dirty="0"/>
              <a:t>The trace shows that there is no delay at the </a:t>
            </a:r>
            <a:r>
              <a:rPr lang="en-GB" dirty="0" smtClean="0"/>
              <a:t>beginning of </a:t>
            </a:r>
            <a:r>
              <a:rPr lang="en-GB" dirty="0"/>
              <a:t>the 2nd and 3rd </a:t>
            </a:r>
            <a:r>
              <a:rPr lang="en-GB" dirty="0" smtClean="0"/>
              <a:t>time </a:t>
            </a:r>
            <a:r>
              <a:rPr lang="en-GB" dirty="0"/>
              <a:t>steps. However, there is </a:t>
            </a:r>
            <a:r>
              <a:rPr lang="en-GB" dirty="0" smtClean="0"/>
              <a:t>some delay </a:t>
            </a:r>
            <a:r>
              <a:rPr lang="en-GB" dirty="0"/>
              <a:t>at the end, but it is less significant</a:t>
            </a:r>
            <a:endParaRPr lang="en-GB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3" y="2936063"/>
            <a:ext cx="7433638" cy="33400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26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4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Performance evaluation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Execution </a:t>
            </a: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 smtClean="0"/>
              <a:t>ECMWF HPC platform (Cray XC40)</a:t>
            </a:r>
          </a:p>
          <a:p>
            <a:r>
              <a:rPr lang="en-GB" dirty="0" smtClean="0"/>
              <a:t>IFS CY43R3</a:t>
            </a:r>
          </a:p>
          <a:p>
            <a:r>
              <a:rPr lang="en-GB" dirty="0" smtClean="0"/>
              <a:t>Octahedral reduced Gaussian grid. Horizontal resolution: T1279 (16 km)</a:t>
            </a:r>
          </a:p>
          <a:p>
            <a:r>
              <a:rPr lang="en-GB" dirty="0" smtClean="0"/>
              <a:t>702 </a:t>
            </a:r>
            <a:r>
              <a:rPr lang="en-GB" dirty="0"/>
              <a:t>MPI processes, each with 6 </a:t>
            </a:r>
            <a:r>
              <a:rPr lang="en-GB" dirty="0" err="1"/>
              <a:t>OpenMP</a:t>
            </a:r>
            <a:r>
              <a:rPr lang="en-GB" dirty="0"/>
              <a:t> </a:t>
            </a:r>
            <a:r>
              <a:rPr lang="en-GB" dirty="0" smtClean="0"/>
              <a:t>threads</a:t>
            </a:r>
          </a:p>
          <a:p>
            <a:r>
              <a:rPr lang="en-GB" dirty="0" smtClean="0"/>
              <a:t>10 </a:t>
            </a:r>
            <a:r>
              <a:rPr lang="en-GB" dirty="0"/>
              <a:t>days of forecast with a time step of 600 </a:t>
            </a:r>
            <a:r>
              <a:rPr lang="en-GB" dirty="0" smtClean="0"/>
              <a:t>seconds</a:t>
            </a:r>
          </a:p>
          <a:p>
            <a:r>
              <a:rPr lang="en-GB" dirty="0" smtClean="0"/>
              <a:t>Output frequency: 3 hours</a:t>
            </a:r>
          </a:p>
          <a:p>
            <a:r>
              <a:rPr lang="en-GB" dirty="0" smtClean="0"/>
              <a:t>Only grid-point </a:t>
            </a:r>
            <a:r>
              <a:rPr lang="en-GB" dirty="0"/>
              <a:t>fields. </a:t>
            </a:r>
            <a:r>
              <a:rPr lang="en-GB" dirty="0" err="1"/>
              <a:t>NetCDF</a:t>
            </a:r>
            <a:r>
              <a:rPr lang="en-GB" dirty="0"/>
              <a:t> files size: 2.5 TB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28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1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Comparison test 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1483066"/>
            <a:ext cx="7432675" cy="418079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29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2800" dirty="0"/>
              <a:t>Comparison test adding GRIB to </a:t>
            </a:r>
            <a:r>
              <a:rPr lang="en-GB" sz="2800" dirty="0" err="1"/>
              <a:t>netCDF</a:t>
            </a:r>
            <a:r>
              <a:rPr lang="en-GB" sz="2800" dirty="0"/>
              <a:t> post-processing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1482891"/>
            <a:ext cx="7432675" cy="418114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4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Conclusions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4"/>
            <a:ext cx="7433637" cy="5242877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presented </a:t>
            </a:r>
            <a:r>
              <a:rPr lang="en-GB" dirty="0" smtClean="0"/>
              <a:t>development is </a:t>
            </a:r>
            <a:r>
              <a:rPr lang="en-GB" dirty="0"/>
              <a:t>easy-to-use</a:t>
            </a:r>
            <a:endParaRPr lang="en-GB" dirty="0"/>
          </a:p>
          <a:p>
            <a:pPr lvl="0"/>
            <a:r>
              <a:rPr lang="en-GB" dirty="0"/>
              <a:t>The integration with no </a:t>
            </a:r>
            <a:r>
              <a:rPr lang="en-GB" dirty="0" smtClean="0"/>
              <a:t>optimizations </a:t>
            </a:r>
            <a:r>
              <a:rPr lang="en-GB" dirty="0"/>
              <a:t>already improved the execution time:</a:t>
            </a:r>
          </a:p>
          <a:p>
            <a:pPr lvl="1"/>
            <a:r>
              <a:rPr lang="en-GB" dirty="0"/>
              <a:t>Sequential output </a:t>
            </a:r>
            <a:r>
              <a:rPr lang="en-GB" dirty="0" smtClean="0"/>
              <a:t>9391 </a:t>
            </a:r>
            <a:r>
              <a:rPr lang="en-GB" dirty="0"/>
              <a:t>seconds (</a:t>
            </a:r>
            <a:r>
              <a:rPr lang="en-GB" dirty="0" smtClean="0"/>
              <a:t>20.7% </a:t>
            </a:r>
            <a:r>
              <a:rPr lang="en-GB" dirty="0"/>
              <a:t>of overhead) → IFS-XIOS integration </a:t>
            </a:r>
            <a:r>
              <a:rPr lang="en-GB" dirty="0" smtClean="0"/>
              <a:t>7682 </a:t>
            </a:r>
            <a:r>
              <a:rPr lang="en-GB" dirty="0"/>
              <a:t>seconds </a:t>
            </a:r>
            <a:r>
              <a:rPr lang="en-GB" dirty="0" smtClean="0"/>
              <a:t>(</a:t>
            </a:r>
            <a:r>
              <a:rPr lang="en-GB" dirty="0"/>
              <a:t>3</a:t>
            </a:r>
            <a:r>
              <a:rPr lang="en-GB" dirty="0" smtClean="0"/>
              <a:t>.1% </a:t>
            </a:r>
            <a:r>
              <a:rPr lang="en-GB" dirty="0"/>
              <a:t>of overhead</a:t>
            </a:r>
            <a:r>
              <a:rPr lang="en-GB" dirty="0" smtClean="0"/>
              <a:t>)</a:t>
            </a:r>
          </a:p>
          <a:p>
            <a:pPr lvl="0"/>
            <a:r>
              <a:rPr lang="en-GB" dirty="0" smtClean="0"/>
              <a:t>The integration with optimizations is fast and efficient:</a:t>
            </a:r>
            <a:endParaRPr lang="en-GB" dirty="0"/>
          </a:p>
          <a:p>
            <a:pPr lvl="1"/>
            <a:r>
              <a:rPr lang="en-GB" dirty="0"/>
              <a:t>It only has a 0.7% of overhead</a:t>
            </a:r>
          </a:p>
          <a:p>
            <a:pPr lvl="1"/>
            <a:r>
              <a:rPr lang="en-GB" dirty="0"/>
              <a:t>Within 56 seconds IFS outputs 2.5 TB of data</a:t>
            </a:r>
          </a:p>
          <a:p>
            <a:r>
              <a:rPr lang="en-GB" dirty="0"/>
              <a:t>When post-processing to convert GRIB to </a:t>
            </a:r>
            <a:r>
              <a:rPr lang="en-GB" dirty="0" err="1"/>
              <a:t>netCDF</a:t>
            </a:r>
            <a:r>
              <a:rPr lang="en-GB" dirty="0"/>
              <a:t> files is taken into account:</a:t>
            </a:r>
          </a:p>
          <a:p>
            <a:pPr lvl="1"/>
            <a:r>
              <a:rPr lang="en-GB" dirty="0"/>
              <a:t>The post-processing takes 9.2 hours (sequentially performed, as in EC-Earth)</a:t>
            </a:r>
          </a:p>
          <a:p>
            <a:pPr lvl="1"/>
            <a:r>
              <a:rPr lang="en-GB" dirty="0"/>
              <a:t>Thus, the most optimized version is a 5.7x faster than the sequential output and a 5.4x faster than the MF I/O </a:t>
            </a:r>
            <a:r>
              <a:rPr lang="en-GB" dirty="0" smtClean="0"/>
              <a:t>server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8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/>
              <a:t>These numbers </a:t>
            </a:r>
            <a:r>
              <a:rPr lang="en-GB" dirty="0" smtClean="0"/>
              <a:t>denote that </a:t>
            </a:r>
            <a:r>
              <a:rPr lang="en-GB" dirty="0"/>
              <a:t>the development </a:t>
            </a:r>
            <a:r>
              <a:rPr lang="en-GB" dirty="0" smtClean="0"/>
              <a:t>is</a:t>
            </a:r>
            <a:r>
              <a:rPr lang="en-GB" dirty="0" smtClean="0"/>
              <a:t> </a:t>
            </a:r>
            <a:r>
              <a:rPr lang="en-GB" dirty="0"/>
              <a:t>scalable and efficient </a:t>
            </a:r>
            <a:r>
              <a:rPr lang="en-GB" dirty="0" smtClean="0"/>
              <a:t>as well as </a:t>
            </a:r>
            <a:r>
              <a:rPr lang="en-GB" dirty="0"/>
              <a:t>will address the I/O </a:t>
            </a:r>
            <a:r>
              <a:rPr lang="en-GB" dirty="0" smtClean="0"/>
              <a:t>issue</a:t>
            </a:r>
          </a:p>
          <a:p>
            <a:r>
              <a:rPr lang="en-GB" dirty="0" smtClean="0"/>
              <a:t>Summary of benefits for EC-Earth 4:</a:t>
            </a:r>
          </a:p>
          <a:p>
            <a:pPr lvl="1"/>
            <a:r>
              <a:rPr lang="en-GB" dirty="0"/>
              <a:t>Increase the performance and efficiency of the whole model</a:t>
            </a:r>
          </a:p>
          <a:p>
            <a:pPr lvl="1"/>
            <a:r>
              <a:rPr lang="en-GB" dirty="0" smtClean="0"/>
              <a:t>Online diagnostics computation</a:t>
            </a:r>
          </a:p>
          <a:p>
            <a:pPr lvl="1"/>
            <a:r>
              <a:rPr lang="en-GB" dirty="0" err="1" smtClean="0"/>
              <a:t>CMORized</a:t>
            </a:r>
            <a:r>
              <a:rPr lang="en-GB" dirty="0" smtClean="0"/>
              <a:t> </a:t>
            </a:r>
            <a:r>
              <a:rPr lang="en-GB" dirty="0" err="1" smtClean="0"/>
              <a:t>netCDF</a:t>
            </a:r>
            <a:r>
              <a:rPr lang="en-GB" dirty="0" smtClean="0"/>
              <a:t> files</a:t>
            </a:r>
          </a:p>
          <a:p>
            <a:pPr lvl="1"/>
            <a:r>
              <a:rPr lang="en-GB" dirty="0" smtClean="0"/>
              <a:t>Data compression</a:t>
            </a:r>
          </a:p>
          <a:p>
            <a:pPr lvl="1"/>
            <a:r>
              <a:rPr lang="en-GB" dirty="0" smtClean="0"/>
              <a:t>Simpler output configuration file using XML syntax</a:t>
            </a:r>
          </a:p>
          <a:p>
            <a:pPr lvl="1"/>
            <a:r>
              <a:rPr lang="en-GB" dirty="0" smtClean="0"/>
              <a:t>Experiments with simpler workflows</a:t>
            </a:r>
            <a:endParaRPr lang="en-GB" dirty="0"/>
          </a:p>
          <a:p>
            <a:pPr lvl="1"/>
            <a:r>
              <a:rPr lang="en-GB" dirty="0"/>
              <a:t>Save thousands of computing </a:t>
            </a:r>
            <a:r>
              <a:rPr lang="en-GB" dirty="0" smtClean="0"/>
              <a:t>hours and storage space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33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2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These numbers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denote that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 development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scalable and efficient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as well as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will address the I/O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issue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Summary of benefits for EC-Earth 4: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Increase the performance and efficiency of the whole model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Online diagnostics computation</a:t>
            </a:r>
          </a:p>
          <a:p>
            <a:pPr lvl="1"/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CMORized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netCDF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files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Data compression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Simpler output configuration file using XML syntax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Experiments with simpler workflows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dirty="0"/>
              <a:t>Save thousands of computing </a:t>
            </a:r>
            <a:r>
              <a:rPr lang="en-GB" dirty="0" smtClean="0"/>
              <a:t>hours and storage space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34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527712" y="5008418"/>
            <a:ext cx="208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Save money!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smtClean="0"/>
              <a:t>Ongoing and future work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smtClean="0"/>
              <a:t>Transform fields from spectral space to grid-point space, post-process and send them to XIOS</a:t>
            </a:r>
          </a:p>
          <a:p>
            <a:pPr lvl="0"/>
            <a:r>
              <a:rPr lang="en-GB" dirty="0" smtClean="0"/>
              <a:t>The </a:t>
            </a:r>
            <a:r>
              <a:rPr lang="en-GB" dirty="0"/>
              <a:t>development done for IFS will be ported to </a:t>
            </a:r>
            <a:r>
              <a:rPr lang="en-GB" dirty="0" err="1" smtClean="0"/>
              <a:t>OpenIFS</a:t>
            </a:r>
            <a:r>
              <a:rPr lang="en-GB" dirty="0" smtClean="0"/>
              <a:t> (next release)</a:t>
            </a:r>
            <a:endParaRPr lang="en-GB" dirty="0"/>
          </a:p>
          <a:p>
            <a:pPr lvl="0"/>
            <a:r>
              <a:rPr lang="en-GB" dirty="0"/>
              <a:t>Adapt the </a:t>
            </a:r>
            <a:r>
              <a:rPr lang="en-GB" dirty="0" smtClean="0"/>
              <a:t>future EC-Earth 4 version </a:t>
            </a:r>
            <a:r>
              <a:rPr lang="en-GB" dirty="0"/>
              <a:t>to </a:t>
            </a:r>
            <a:r>
              <a:rPr lang="en-GB" dirty="0" smtClean="0"/>
              <a:t>output </a:t>
            </a:r>
            <a:r>
              <a:rPr lang="en-GB" dirty="0" smtClean="0"/>
              <a:t>fields and </a:t>
            </a:r>
            <a:r>
              <a:rPr lang="en-GB" dirty="0" smtClean="0"/>
              <a:t>compute </a:t>
            </a:r>
            <a:r>
              <a:rPr lang="en-GB" dirty="0"/>
              <a:t>online diagnostics from </a:t>
            </a:r>
            <a:r>
              <a:rPr lang="en-GB" dirty="0" err="1"/>
              <a:t>OpenIFS</a:t>
            </a:r>
            <a:r>
              <a:rPr lang="en-GB" dirty="0"/>
              <a:t> and NEMO components through </a:t>
            </a:r>
            <a:r>
              <a:rPr lang="en-GB" dirty="0" smtClean="0"/>
              <a:t>XIOS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5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n-GB" sz="8000" b="0" dirty="0" smtClean="0"/>
              <a:t>Thank you! </a:t>
            </a:r>
            <a:endParaRPr lang="en-GB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90152" y="6034506"/>
            <a:ext cx="4569950" cy="464416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004890"/>
                </a:solidFill>
                <a:ea typeface="+mj-ea"/>
                <a:cs typeface="+mj-cs"/>
              </a:rPr>
              <a:t>xavier.yepes@bsc.es</a:t>
            </a:r>
            <a:endParaRPr lang="en-GB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86" y="1464981"/>
            <a:ext cx="2925210" cy="4885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68835" y="4710694"/>
            <a:ext cx="3612584" cy="748110"/>
            <a:chOff x="4450762" y="4747062"/>
            <a:chExt cx="3612584" cy="7481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524" y="4747062"/>
              <a:ext cx="2576822" cy="7481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762" y="4832130"/>
              <a:ext cx="911844" cy="603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Subdomain decomposition in IFS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US" dirty="0"/>
              <a:t>IFS uses a blocking strategy to efficiently parallelize the manipulation of data arrays using </a:t>
            </a:r>
            <a:r>
              <a:rPr lang="en-US" dirty="0" err="1"/>
              <a:t>OpenMP</a:t>
            </a:r>
            <a:endParaRPr lang="en-US" dirty="0"/>
          </a:p>
          <a:p>
            <a:r>
              <a:rPr lang="en-GB" dirty="0" err="1"/>
              <a:t>IFS_data_array</a:t>
            </a:r>
            <a:r>
              <a:rPr lang="en-GB" dirty="0"/>
              <a:t>(NPROMA, NFLEVG, NFIELDS, NGPBLKS)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2377051" y="2707082"/>
            <a:ext cx="4393652" cy="3240103"/>
            <a:chOff x="2377051" y="2707082"/>
            <a:chExt cx="4393652" cy="3240103"/>
          </a:xfrm>
        </p:grpSpPr>
        <p:pic>
          <p:nvPicPr>
            <p:cNvPr id="1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051" y="2707082"/>
              <a:ext cx="3678690" cy="2887912"/>
            </a:xfrm>
            <a:prstGeom prst="rect">
              <a:avLst/>
            </a:prstGeom>
          </p:spPr>
        </p:pic>
        <p:cxnSp>
          <p:nvCxnSpPr>
            <p:cNvPr id="15" name="Conector recto de flecha 5"/>
            <p:cNvCxnSpPr/>
            <p:nvPr/>
          </p:nvCxnSpPr>
          <p:spPr>
            <a:xfrm>
              <a:off x="5973938" y="2789183"/>
              <a:ext cx="0" cy="1975937"/>
            </a:xfrm>
            <a:prstGeom prst="straightConnector1">
              <a:avLst/>
            </a:prstGeom>
            <a:ln w="1905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9"/>
            <p:cNvSpPr txBox="1"/>
            <p:nvPr/>
          </p:nvSpPr>
          <p:spPr>
            <a:xfrm>
              <a:off x="5952671" y="3650490"/>
              <a:ext cx="8180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NFLEVG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Conector recto de flecha 10"/>
            <p:cNvCxnSpPr/>
            <p:nvPr/>
          </p:nvCxnSpPr>
          <p:spPr>
            <a:xfrm flipH="1">
              <a:off x="4499957" y="5588477"/>
              <a:ext cx="617882" cy="0"/>
            </a:xfrm>
            <a:prstGeom prst="straightConnector1">
              <a:avLst/>
            </a:prstGeom>
            <a:ln w="1905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3"/>
            <p:cNvSpPr txBox="1"/>
            <p:nvPr/>
          </p:nvSpPr>
          <p:spPr>
            <a:xfrm>
              <a:off x="4414461" y="5622959"/>
              <a:ext cx="86707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NPROMA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Conector curvado 15"/>
            <p:cNvCxnSpPr/>
            <p:nvPr/>
          </p:nvCxnSpPr>
          <p:spPr>
            <a:xfrm>
              <a:off x="5157517" y="4962713"/>
              <a:ext cx="675083" cy="273591"/>
            </a:xfrm>
            <a:prstGeom prst="curvedConnector3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7"/>
            <p:cNvSpPr txBox="1"/>
            <p:nvPr/>
          </p:nvSpPr>
          <p:spPr>
            <a:xfrm>
              <a:off x="5832600" y="5049366"/>
              <a:ext cx="8638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NGPBLKS block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CuadroTexto 25"/>
            <p:cNvSpPr txBox="1"/>
            <p:nvPr/>
          </p:nvSpPr>
          <p:spPr>
            <a:xfrm>
              <a:off x="3135191" y="5654797"/>
              <a:ext cx="119976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One element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395204" y="5441740"/>
              <a:ext cx="0" cy="2703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38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6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NPROMA blocks gather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The IFS data arrays do not match with the XIOS ones:</a:t>
            </a:r>
          </a:p>
          <a:p>
            <a:pPr lvl="1"/>
            <a:r>
              <a:rPr lang="en-GB" dirty="0" err="1"/>
              <a:t>IFS_data_array</a:t>
            </a:r>
            <a:r>
              <a:rPr lang="en-GB" dirty="0"/>
              <a:t>(NPROMA, NFLEVG, NFIELDS, NGPBLKS)</a:t>
            </a:r>
          </a:p>
          <a:p>
            <a:pPr lvl="1"/>
            <a:r>
              <a:rPr lang="en-GB" dirty="0" err="1"/>
              <a:t>XIOS_data_array</a:t>
            </a:r>
            <a:r>
              <a:rPr lang="en-GB" dirty="0"/>
              <a:t>(unidimensional 2D domain, NFLEVG)</a:t>
            </a:r>
          </a:p>
          <a:p>
            <a:r>
              <a:rPr lang="en-GB" dirty="0" smtClean="0"/>
              <a:t>It is necessary to </a:t>
            </a:r>
            <a:r>
              <a:rPr lang="en-GB" dirty="0"/>
              <a:t>re-shuffle fields data before sending them</a:t>
            </a:r>
          </a:p>
          <a:p>
            <a:r>
              <a:rPr lang="en-GB" dirty="0"/>
              <a:t>According to the blocking strategy used in IFS, </a:t>
            </a:r>
            <a:r>
              <a:rPr lang="en-GB" dirty="0" smtClean="0"/>
              <a:t>an </a:t>
            </a:r>
            <a:r>
              <a:rPr lang="en-GB" dirty="0"/>
              <a:t>XIOS-style array </a:t>
            </a:r>
            <a:r>
              <a:rPr lang="en-GB" dirty="0" smtClean="0"/>
              <a:t>has to be built by </a:t>
            </a:r>
            <a:r>
              <a:rPr lang="en-GB" dirty="0"/>
              <a:t>gathering NPROMA blocks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39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3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Earth system models have benefited of the exponential growth of supercomputing power</a:t>
            </a:r>
          </a:p>
          <a:p>
            <a:pPr lvl="0"/>
            <a:r>
              <a:rPr lang="en-US" dirty="0"/>
              <a:t>This allows to use more complex computational models to find more accurate solutions</a:t>
            </a:r>
          </a:p>
          <a:p>
            <a:pPr lvl="0"/>
            <a:r>
              <a:rPr lang="en-US" dirty="0"/>
              <a:t>As a consequence, the generated amount of data has grown considerably</a:t>
            </a:r>
          </a:p>
          <a:p>
            <a:r>
              <a:rPr lang="en-US" dirty="0" smtClean="0"/>
              <a:t>However, since the I/O was not significant enough in the past, not much attention was paid to improve 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3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Optimal number of XIOS servers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1403540"/>
            <a:ext cx="7432675" cy="433984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9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Earth system models have benefited of the exponential growth of supercomputing power</a:t>
            </a:r>
          </a:p>
          <a:p>
            <a:pPr lvl="0"/>
            <a:r>
              <a:rPr lang="en-US" dirty="0"/>
              <a:t>This allows to use more complex computational models to find more accurate solutions</a:t>
            </a:r>
          </a:p>
          <a:p>
            <a:pPr lvl="0"/>
            <a:r>
              <a:rPr lang="en-US" dirty="0"/>
              <a:t>As a consequence, the generated amount of data has grown considerably</a:t>
            </a:r>
          </a:p>
          <a:p>
            <a:r>
              <a:rPr lang="en-US" dirty="0" smtClean="0"/>
              <a:t>However, since the I/O was not significant enough in the past, not much attention was paid to improve 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73" y="4574464"/>
            <a:ext cx="2148827" cy="929735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4588168" y="4758784"/>
            <a:ext cx="2352958" cy="68605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144000" tIns="180000" rIns="180000" bIns="1800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is no exception!</a:t>
            </a:r>
          </a:p>
        </p:txBody>
      </p:sp>
    </p:spTree>
    <p:extLst>
      <p:ext uri="{BB962C8B-B14F-4D97-AF65-F5344CB8AC3E}">
        <p14:creationId xmlns:p14="http://schemas.microsoft.com/office/powerpoint/2010/main" val="4011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EC-Earth overview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EC-Earth is a global coupled climate model, which integrates a number of component models in order to simulate the Earth system</a:t>
            </a:r>
          </a:p>
          <a:p>
            <a:pPr lvl="0"/>
            <a:r>
              <a:rPr lang="en-US" dirty="0"/>
              <a:t>The two main components are IFS as the atmospheric model and NEMO as the ocean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3" name="Imagen 10" descr="ec-earth 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70" y="3169382"/>
            <a:ext cx="4210486" cy="27768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6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1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The I/O problem in EC-Earth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In particular, </a:t>
            </a:r>
            <a:r>
              <a:rPr lang="en-US" dirty="0" smtClean="0"/>
              <a:t>the </a:t>
            </a:r>
            <a:r>
              <a:rPr lang="en-US" dirty="0"/>
              <a:t>IFS version of </a:t>
            </a:r>
            <a:r>
              <a:rPr lang="en-US" dirty="0"/>
              <a:t>EC-Earth </a:t>
            </a:r>
            <a:r>
              <a:rPr lang="en-US" dirty="0" smtClean="0"/>
              <a:t>is experiencing </a:t>
            </a:r>
            <a:r>
              <a:rPr lang="en-US" dirty="0"/>
              <a:t>an I/O </a:t>
            </a:r>
            <a:r>
              <a:rPr lang="en-US" dirty="0" smtClean="0"/>
              <a:t>bottleneck</a:t>
            </a:r>
            <a:endParaRPr lang="en-US" dirty="0"/>
          </a:p>
          <a:p>
            <a:r>
              <a:rPr lang="en-US" dirty="0" smtClean="0"/>
              <a:t>EC-Earth </a:t>
            </a:r>
            <a:r>
              <a:rPr lang="en-US" dirty="0"/>
              <a:t>has been recently used to run </a:t>
            </a:r>
            <a:r>
              <a:rPr lang="en-US" dirty="0" smtClean="0"/>
              <a:t>experiments using the </a:t>
            </a:r>
            <a:r>
              <a:rPr lang="en-US" dirty="0"/>
              <a:t>T511L91-ORCA025L75 configuration </a:t>
            </a:r>
            <a:r>
              <a:rPr lang="en-US" dirty="0" smtClean="0"/>
              <a:t>under </a:t>
            </a:r>
            <a:r>
              <a:rPr lang="en-US" dirty="0"/>
              <a:t>the H2020 PRIMAVERA </a:t>
            </a:r>
            <a:r>
              <a:rPr lang="en-US" dirty="0" smtClean="0"/>
              <a:t>project</a:t>
            </a:r>
          </a:p>
          <a:p>
            <a:pPr lvl="0"/>
            <a:r>
              <a:rPr lang="en-US" dirty="0" smtClean="0"/>
              <a:t>Experiments require to output a lot of fields, causing a </a:t>
            </a:r>
            <a:r>
              <a:rPr lang="en-US" dirty="0"/>
              <a:t>considerable </a:t>
            </a:r>
            <a:r>
              <a:rPr lang="en-US" dirty="0" smtClean="0"/>
              <a:t>slowdown in the EC-Earth execution time</a:t>
            </a:r>
          </a:p>
          <a:p>
            <a:pPr lvl="0"/>
            <a:r>
              <a:rPr lang="en-US" dirty="0" smtClean="0"/>
              <a:t>I/O </a:t>
            </a:r>
            <a:r>
              <a:rPr lang="en-US" dirty="0"/>
              <a:t>in IFS represents about 30% of the total execution time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7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4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IFS overview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The Integrated Forecast System (IFS) is a global data assimilation and forecasting system developed </a:t>
            </a:r>
            <a:r>
              <a:rPr lang="en-GB" dirty="0" smtClean="0"/>
              <a:t>by the European Centre for Medium-Range Weather Forecasts (ECMWF)</a:t>
            </a:r>
          </a:p>
          <a:p>
            <a:pPr lvl="0"/>
            <a:r>
              <a:rPr lang="en-US" dirty="0" smtClean="0"/>
              <a:t>It </a:t>
            </a:r>
            <a:r>
              <a:rPr lang="en-US" dirty="0"/>
              <a:t>has two different output schemes: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Météo</a:t>
            </a:r>
            <a:r>
              <a:rPr lang="en-US" dirty="0"/>
              <a:t>-France (MF) I/O server </a:t>
            </a:r>
            <a:r>
              <a:rPr lang="en-US" dirty="0" smtClean="0"/>
              <a:t>which is fast and efficient from a computational point of view. It is only used at ECMWF, such its operational forecasts</a:t>
            </a:r>
          </a:p>
          <a:p>
            <a:pPr lvl="1"/>
            <a:r>
              <a:rPr lang="en-US" dirty="0" smtClean="0"/>
              <a:t>A sequential </a:t>
            </a:r>
            <a:r>
              <a:rPr lang="en-US" dirty="0"/>
              <a:t>I/O scheme </a:t>
            </a:r>
            <a:r>
              <a:rPr lang="en-US" dirty="0" smtClean="0"/>
              <a:t>which is slow and inefficient from a computational point of view. It is used by non-ECMWF users, this is, in </a:t>
            </a:r>
            <a:r>
              <a:rPr lang="en-US" dirty="0" err="1" smtClean="0"/>
              <a:t>OpenIFS</a:t>
            </a:r>
            <a:r>
              <a:rPr lang="en-US" dirty="0" smtClean="0"/>
              <a:t> and in the IFS version of EC-Earth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8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3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 smtClean="0"/>
              <a:t>IFS overview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inefficient sequential I/O </a:t>
            </a:r>
            <a:r>
              <a:rPr lang="en-US" dirty="0" smtClean="0"/>
              <a:t>scheme of IFS requires </a:t>
            </a:r>
            <a:r>
              <a:rPr lang="en-US" dirty="0"/>
              <a:t>a serial process:</a:t>
            </a:r>
          </a:p>
          <a:p>
            <a:pPr lvl="1"/>
            <a:r>
              <a:rPr lang="en-US" dirty="0"/>
              <a:t>Gather all data in the master process of the model</a:t>
            </a:r>
          </a:p>
          <a:p>
            <a:pPr lvl="1"/>
            <a:r>
              <a:rPr lang="en-US" dirty="0"/>
              <a:t>Then, the master process sequentially writes all data</a:t>
            </a:r>
          </a:p>
          <a:p>
            <a:r>
              <a:rPr lang="en-US" dirty="0"/>
              <a:t>This is not scalable for higher grid resolutions, and even less, for future </a:t>
            </a:r>
            <a:r>
              <a:rPr lang="en-US" dirty="0" err="1"/>
              <a:t>exascale</a:t>
            </a:r>
            <a:r>
              <a:rPr lang="en-US" dirty="0"/>
              <a:t> machines</a:t>
            </a:r>
          </a:p>
          <a:p>
            <a:pPr lvl="0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0646" y="6194314"/>
            <a:ext cx="8310133" cy="564943"/>
            <a:chOff x="450646" y="6194314"/>
            <a:chExt cx="8310133" cy="564943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9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28" y="6356350"/>
              <a:ext cx="2015838" cy="33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4" y="6259862"/>
              <a:ext cx="1720138" cy="4993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27" y="6318501"/>
              <a:ext cx="636156" cy="42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4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11287</TotalTime>
  <Words>1676</Words>
  <Application>Microsoft Office PowerPoint</Application>
  <PresentationFormat>On-screen Show (4:3)</PresentationFormat>
  <Paragraphs>255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Tema de Office</vt:lpstr>
      <vt:lpstr>(Open)IFS-XIOS integration for the future EC-Earth 4 version: the benefits of outputting CMORized netCDF files</vt:lpstr>
      <vt:lpstr>Index</vt:lpstr>
      <vt:lpstr>1. Introduction</vt:lpstr>
      <vt:lpstr>Introduction</vt:lpstr>
      <vt:lpstr>Introduction</vt:lpstr>
      <vt:lpstr>EC-Earth overview</vt:lpstr>
      <vt:lpstr>The I/O problem in EC-Earth</vt:lpstr>
      <vt:lpstr>IFS overview</vt:lpstr>
      <vt:lpstr>IFS overview</vt:lpstr>
      <vt:lpstr>Objective</vt:lpstr>
      <vt:lpstr>European collaboration</vt:lpstr>
      <vt:lpstr>2. How will EC-Earth benefit from XIOS?</vt:lpstr>
      <vt:lpstr>Current EC-Earth workflow</vt:lpstr>
      <vt:lpstr>Post-processing in EC-Earth</vt:lpstr>
      <vt:lpstr>XIOS’ key role</vt:lpstr>
      <vt:lpstr>Future EC-Earth workflow</vt:lpstr>
      <vt:lpstr>Other benefits</vt:lpstr>
      <vt:lpstr>3. IFS-XIOS integration and optimization overview</vt:lpstr>
      <vt:lpstr>Scheme of the IFS-XIOS integration</vt:lpstr>
      <vt:lpstr>Development steps</vt:lpstr>
      <vt:lpstr>Development steps</vt:lpstr>
      <vt:lpstr>FullPos integration</vt:lpstr>
      <vt:lpstr>Optimization techniques used</vt:lpstr>
      <vt:lpstr>Optimization techniques used</vt:lpstr>
      <vt:lpstr>Computation and communication overlap</vt:lpstr>
      <vt:lpstr>Computation and communication overlap</vt:lpstr>
      <vt:lpstr>4. Performance evaluation</vt:lpstr>
      <vt:lpstr>Execution overview</vt:lpstr>
      <vt:lpstr>Comparison test </vt:lpstr>
      <vt:lpstr>Comparison test adding GRIB to netCDF post-processing</vt:lpstr>
      <vt:lpstr>5. Conclusions</vt:lpstr>
      <vt:lpstr>Conclusions</vt:lpstr>
      <vt:lpstr>Conclusions</vt:lpstr>
      <vt:lpstr>Conclusions</vt:lpstr>
      <vt:lpstr>Ongoing and future work</vt:lpstr>
      <vt:lpstr>Thank you! </vt:lpstr>
      <vt:lpstr>Additional slides</vt:lpstr>
      <vt:lpstr>Subdomain decomposition in IFS</vt:lpstr>
      <vt:lpstr>NPROMA blocks gather</vt:lpstr>
      <vt:lpstr>Optimal number of XIOS servers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Windows User</cp:lastModifiedBy>
  <cp:revision>585</cp:revision>
  <dcterms:created xsi:type="dcterms:W3CDTF">2016-07-07T10:13:32Z</dcterms:created>
  <dcterms:modified xsi:type="dcterms:W3CDTF">2018-10-19T07:21:50Z</dcterms:modified>
</cp:coreProperties>
</file>